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49" r:id="rId5"/>
    <p:sldMasterId id="2147484182" r:id="rId6"/>
  </p:sldMasterIdLst>
  <p:notesMasterIdLst>
    <p:notesMasterId r:id="rId78"/>
  </p:notesMasterIdLst>
  <p:handoutMasterIdLst>
    <p:handoutMasterId r:id="rId79"/>
  </p:handoutMasterIdLst>
  <p:sldIdLst>
    <p:sldId id="484" r:id="rId7"/>
    <p:sldId id="412" r:id="rId8"/>
    <p:sldId id="485"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86" r:id="rId54"/>
    <p:sldId id="487" r:id="rId55"/>
    <p:sldId id="488"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475" r:id="rId75"/>
    <p:sldId id="476" r:id="rId76"/>
    <p:sldId id="477" r:id="rId7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72"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microsoft.com/office/2016/11/relationships/changesInfo" Target="changesInfos/changesInfo1.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Carrier" userId="39219779-5b21-4da1-8c68-0313d7756d27" providerId="ADAL" clId="{55710D0C-C9A9-4592-B30F-595AE9BA4D79}"/>
    <pc:docChg chg="modSld">
      <pc:chgData name="Geoff Carrier" userId="39219779-5b21-4da1-8c68-0313d7756d27" providerId="ADAL" clId="{55710D0C-C9A9-4592-B30F-595AE9BA4D79}" dt="2020-07-15T15:56:55.706" v="6" actId="20577"/>
      <pc:docMkLst>
        <pc:docMk/>
      </pc:docMkLst>
      <pc:sldChg chg="modSp mod">
        <pc:chgData name="Geoff Carrier" userId="39219779-5b21-4da1-8c68-0313d7756d27" providerId="ADAL" clId="{55710D0C-C9A9-4592-B30F-595AE9BA4D79}" dt="2020-07-15T15:15:53.033" v="0" actId="20577"/>
        <pc:sldMkLst>
          <pc:docMk/>
          <pc:sldMk cId="2139582376" sldId="421"/>
        </pc:sldMkLst>
        <pc:spChg chg="mod">
          <ac:chgData name="Geoff Carrier" userId="39219779-5b21-4da1-8c68-0313d7756d27" providerId="ADAL" clId="{55710D0C-C9A9-4592-B30F-595AE9BA4D79}" dt="2020-07-15T15:15:53.033" v="0" actId="20577"/>
          <ac:spMkLst>
            <pc:docMk/>
            <pc:sldMk cId="2139582376" sldId="421"/>
            <ac:spMk id="5" creationId="{00000000-0000-0000-0000-000000000000}"/>
          </ac:spMkLst>
        </pc:spChg>
      </pc:sldChg>
      <pc:sldChg chg="modSp mod">
        <pc:chgData name="Geoff Carrier" userId="39219779-5b21-4da1-8c68-0313d7756d27" providerId="ADAL" clId="{55710D0C-C9A9-4592-B30F-595AE9BA4D79}" dt="2020-07-15T15:56:55.706" v="6" actId="20577"/>
        <pc:sldMkLst>
          <pc:docMk/>
          <pc:sldMk cId="2481315727" sldId="433"/>
        </pc:sldMkLst>
        <pc:spChg chg="mod">
          <ac:chgData name="Geoff Carrier" userId="39219779-5b21-4da1-8c68-0313d7756d27" providerId="ADAL" clId="{55710D0C-C9A9-4592-B30F-595AE9BA4D79}" dt="2020-07-15T15:56:32.325" v="1" actId="20577"/>
          <ac:spMkLst>
            <pc:docMk/>
            <pc:sldMk cId="2481315727" sldId="433"/>
            <ac:spMk id="4" creationId="{00000000-0000-0000-0000-000000000000}"/>
          </ac:spMkLst>
        </pc:spChg>
        <pc:spChg chg="mod">
          <ac:chgData name="Geoff Carrier" userId="39219779-5b21-4da1-8c68-0313d7756d27" providerId="ADAL" clId="{55710D0C-C9A9-4592-B30F-595AE9BA4D79}" dt="2020-07-15T15:56:55.706" v="6" actId="20577"/>
          <ac:spMkLst>
            <pc:docMk/>
            <pc:sldMk cId="2481315727" sldId="433"/>
            <ac:spMk id="5" creationId="{00000000-0000-0000-0000-000000000000}"/>
          </ac:spMkLst>
        </pc:spChg>
      </pc:sldChg>
    </pc:docChg>
  </pc:docChgLst>
  <pc:docChgLst>
    <pc:chgData name="Chris Lugg" userId="c8c0866c-b1df-4441-89c2-0cebd345bdcc" providerId="ADAL" clId="{FC753A6B-FCC9-4FB4-82A3-60F56129EF0A}"/>
    <pc:docChg chg="modSld">
      <pc:chgData name="Chris Lugg" userId="c8c0866c-b1df-4441-89c2-0cebd345bdcc" providerId="ADAL" clId="{FC753A6B-FCC9-4FB4-82A3-60F56129EF0A}" dt="2020-12-21T15:45:53.132" v="2" actId="6549"/>
      <pc:docMkLst>
        <pc:docMk/>
      </pc:docMkLst>
      <pc:sldChg chg="modSp mod">
        <pc:chgData name="Chris Lugg" userId="c8c0866c-b1df-4441-89c2-0cebd345bdcc" providerId="ADAL" clId="{FC753A6B-FCC9-4FB4-82A3-60F56129EF0A}" dt="2020-12-21T15:45:53.132" v="2" actId="6549"/>
        <pc:sldMkLst>
          <pc:docMk/>
          <pc:sldMk cId="3439440205" sldId="485"/>
        </pc:sldMkLst>
        <pc:spChg chg="mod">
          <ac:chgData name="Chris Lugg" userId="c8c0866c-b1df-4441-89c2-0cebd345bdcc" providerId="ADAL" clId="{FC753A6B-FCC9-4FB4-82A3-60F56129EF0A}" dt="2020-12-21T15:45:53.132" v="2" actId="6549"/>
          <ac:spMkLst>
            <pc:docMk/>
            <pc:sldMk cId="3439440205" sldId="485"/>
            <ac:spMk id="19" creationId="{00000000-0000-0000-0000-000000000000}"/>
          </ac:spMkLst>
        </pc:spChg>
      </pc:sldChg>
    </pc:docChg>
  </pc:docChgLst>
  <pc:docChgLst>
    <pc:chgData name="Geoff Carrier" userId="39219779-5b21-4da1-8c68-0313d7756d27" providerId="ADAL" clId="{C5EFA923-1444-48D8-AECE-5CFCB4C9E038}"/>
    <pc:docChg chg="custSel addSld delSld modSld">
      <pc:chgData name="Geoff Carrier" userId="39219779-5b21-4da1-8c68-0313d7756d27" providerId="ADAL" clId="{C5EFA923-1444-48D8-AECE-5CFCB4C9E038}" dt="2020-05-20T13:30:20.284" v="136"/>
      <pc:docMkLst>
        <pc:docMk/>
      </pc:docMkLst>
      <pc:sldChg chg="delSp modSp mod">
        <pc:chgData name="Geoff Carrier" userId="39219779-5b21-4da1-8c68-0313d7756d27" providerId="ADAL" clId="{C5EFA923-1444-48D8-AECE-5CFCB4C9E038}" dt="2020-05-20T12:23:16.023" v="2" actId="478"/>
        <pc:sldMkLst>
          <pc:docMk/>
          <pc:sldMk cId="772024586" sldId="412"/>
        </pc:sldMkLst>
        <pc:spChg chg="del mod">
          <ac:chgData name="Geoff Carrier" userId="39219779-5b21-4da1-8c68-0313d7756d27" providerId="ADAL" clId="{C5EFA923-1444-48D8-AECE-5CFCB4C9E038}" dt="2020-05-20T12:23:16.023" v="2" actId="478"/>
          <ac:spMkLst>
            <pc:docMk/>
            <pc:sldMk cId="772024586" sldId="412"/>
            <ac:spMk id="14" creationId="{AC213B04-2C73-4734-97B6-5EA0E770F751}"/>
          </ac:spMkLst>
        </pc:spChg>
      </pc:sldChg>
      <pc:sldChg chg="delSp mod">
        <pc:chgData name="Geoff Carrier" userId="39219779-5b21-4da1-8c68-0313d7756d27" providerId="ADAL" clId="{C5EFA923-1444-48D8-AECE-5CFCB4C9E038}" dt="2020-05-20T12:23:25.576" v="3" actId="478"/>
        <pc:sldMkLst>
          <pc:docMk/>
          <pc:sldMk cId="1527941108" sldId="416"/>
        </pc:sldMkLst>
        <pc:spChg chg="del">
          <ac:chgData name="Geoff Carrier" userId="39219779-5b21-4da1-8c68-0313d7756d27" providerId="ADAL" clId="{C5EFA923-1444-48D8-AECE-5CFCB4C9E038}" dt="2020-05-20T12:23:25.576" v="3" actId="478"/>
          <ac:spMkLst>
            <pc:docMk/>
            <pc:sldMk cId="1527941108" sldId="416"/>
            <ac:spMk id="14" creationId="{AC213B04-2C73-4734-97B6-5EA0E770F751}"/>
          </ac:spMkLst>
        </pc:spChg>
      </pc:sldChg>
      <pc:sldChg chg="delSp mod">
        <pc:chgData name="Geoff Carrier" userId="39219779-5b21-4da1-8c68-0313d7756d27" providerId="ADAL" clId="{C5EFA923-1444-48D8-AECE-5CFCB4C9E038}" dt="2020-05-20T12:23:30.769" v="4" actId="478"/>
        <pc:sldMkLst>
          <pc:docMk/>
          <pc:sldMk cId="2375810326" sldId="420"/>
        </pc:sldMkLst>
        <pc:spChg chg="del">
          <ac:chgData name="Geoff Carrier" userId="39219779-5b21-4da1-8c68-0313d7756d27" providerId="ADAL" clId="{C5EFA923-1444-48D8-AECE-5CFCB4C9E038}" dt="2020-05-20T12:23:30.769" v="4" actId="478"/>
          <ac:spMkLst>
            <pc:docMk/>
            <pc:sldMk cId="2375810326" sldId="420"/>
            <ac:spMk id="14" creationId="{AC213B04-2C73-4734-97B6-5EA0E770F751}"/>
          </ac:spMkLst>
        </pc:spChg>
      </pc:sldChg>
      <pc:sldChg chg="delSp mod">
        <pc:chgData name="Geoff Carrier" userId="39219779-5b21-4da1-8c68-0313d7756d27" providerId="ADAL" clId="{C5EFA923-1444-48D8-AECE-5CFCB4C9E038}" dt="2020-05-20T12:23:41.417" v="5" actId="478"/>
        <pc:sldMkLst>
          <pc:docMk/>
          <pc:sldMk cId="3514301716" sldId="439"/>
        </pc:sldMkLst>
        <pc:spChg chg="del">
          <ac:chgData name="Geoff Carrier" userId="39219779-5b21-4da1-8c68-0313d7756d27" providerId="ADAL" clId="{C5EFA923-1444-48D8-AECE-5CFCB4C9E038}" dt="2020-05-20T12:23:41.417" v="5" actId="478"/>
          <ac:spMkLst>
            <pc:docMk/>
            <pc:sldMk cId="3514301716" sldId="439"/>
            <ac:spMk id="14" creationId="{AC213B04-2C73-4734-97B6-5EA0E770F751}"/>
          </ac:spMkLst>
        </pc:spChg>
      </pc:sldChg>
      <pc:sldChg chg="delSp mod">
        <pc:chgData name="Geoff Carrier" userId="39219779-5b21-4da1-8c68-0313d7756d27" providerId="ADAL" clId="{C5EFA923-1444-48D8-AECE-5CFCB4C9E038}" dt="2020-05-20T12:23:49.094" v="6" actId="478"/>
        <pc:sldMkLst>
          <pc:docMk/>
          <pc:sldMk cId="3363577316" sldId="453"/>
        </pc:sldMkLst>
        <pc:spChg chg="del">
          <ac:chgData name="Geoff Carrier" userId="39219779-5b21-4da1-8c68-0313d7756d27" providerId="ADAL" clId="{C5EFA923-1444-48D8-AECE-5CFCB4C9E038}" dt="2020-05-20T12:23:49.094" v="6" actId="478"/>
          <ac:spMkLst>
            <pc:docMk/>
            <pc:sldMk cId="3363577316" sldId="453"/>
            <ac:spMk id="14" creationId="{AC213B04-2C73-4734-97B6-5EA0E770F751}"/>
          </ac:spMkLst>
        </pc:spChg>
      </pc:sldChg>
      <pc:sldChg chg="delSp mod">
        <pc:chgData name="Geoff Carrier" userId="39219779-5b21-4da1-8c68-0313d7756d27" providerId="ADAL" clId="{C5EFA923-1444-48D8-AECE-5CFCB4C9E038}" dt="2020-05-20T12:23:58.065" v="7" actId="478"/>
        <pc:sldMkLst>
          <pc:docMk/>
          <pc:sldMk cId="2796177232" sldId="471"/>
        </pc:sldMkLst>
        <pc:spChg chg="del">
          <ac:chgData name="Geoff Carrier" userId="39219779-5b21-4da1-8c68-0313d7756d27" providerId="ADAL" clId="{C5EFA923-1444-48D8-AECE-5CFCB4C9E038}" dt="2020-05-20T12:23:58.065" v="7" actId="478"/>
          <ac:spMkLst>
            <pc:docMk/>
            <pc:sldMk cId="2796177232" sldId="471"/>
            <ac:spMk id="14" creationId="{AC213B04-2C73-4734-97B6-5EA0E770F751}"/>
          </ac:spMkLst>
        </pc:spChg>
      </pc:sldChg>
      <pc:sldChg chg="del">
        <pc:chgData name="Geoff Carrier" userId="39219779-5b21-4da1-8c68-0313d7756d27" providerId="ADAL" clId="{C5EFA923-1444-48D8-AECE-5CFCB4C9E038}" dt="2020-05-20T12:23:03.937" v="0" actId="47"/>
        <pc:sldMkLst>
          <pc:docMk/>
          <pc:sldMk cId="722998648" sldId="478"/>
        </pc:sldMkLst>
      </pc:sldChg>
      <pc:sldChg chg="del">
        <pc:chgData name="Geoff Carrier" userId="39219779-5b21-4da1-8c68-0313d7756d27" providerId="ADAL" clId="{C5EFA923-1444-48D8-AECE-5CFCB4C9E038}" dt="2020-05-20T12:23:03.937" v="0" actId="47"/>
        <pc:sldMkLst>
          <pc:docMk/>
          <pc:sldMk cId="2378976416" sldId="479"/>
        </pc:sldMkLst>
      </pc:sldChg>
      <pc:sldChg chg="del">
        <pc:chgData name="Geoff Carrier" userId="39219779-5b21-4da1-8c68-0313d7756d27" providerId="ADAL" clId="{C5EFA923-1444-48D8-AECE-5CFCB4C9E038}" dt="2020-05-20T12:23:03.937" v="0" actId="47"/>
        <pc:sldMkLst>
          <pc:docMk/>
          <pc:sldMk cId="3316241334" sldId="480"/>
        </pc:sldMkLst>
      </pc:sldChg>
      <pc:sldChg chg="del">
        <pc:chgData name="Geoff Carrier" userId="39219779-5b21-4da1-8c68-0313d7756d27" providerId="ADAL" clId="{C5EFA923-1444-48D8-AECE-5CFCB4C9E038}" dt="2020-05-20T12:23:03.937" v="0" actId="47"/>
        <pc:sldMkLst>
          <pc:docMk/>
          <pc:sldMk cId="3849348620" sldId="481"/>
        </pc:sldMkLst>
      </pc:sldChg>
      <pc:sldChg chg="del">
        <pc:chgData name="Geoff Carrier" userId="39219779-5b21-4da1-8c68-0313d7756d27" providerId="ADAL" clId="{C5EFA923-1444-48D8-AECE-5CFCB4C9E038}" dt="2020-05-20T12:23:03.937" v="0" actId="47"/>
        <pc:sldMkLst>
          <pc:docMk/>
          <pc:sldMk cId="2733806232" sldId="482"/>
        </pc:sldMkLst>
      </pc:sldChg>
      <pc:sldChg chg="del">
        <pc:chgData name="Geoff Carrier" userId="39219779-5b21-4da1-8c68-0313d7756d27" providerId="ADAL" clId="{C5EFA923-1444-48D8-AECE-5CFCB4C9E038}" dt="2020-05-20T12:23:03.937" v="0" actId="47"/>
        <pc:sldMkLst>
          <pc:docMk/>
          <pc:sldMk cId="1722732683" sldId="483"/>
        </pc:sldMkLst>
      </pc:sldChg>
      <pc:sldChg chg="addSp modSp add mod">
        <pc:chgData name="Geoff Carrier" userId="39219779-5b21-4da1-8c68-0313d7756d27" providerId="ADAL" clId="{C5EFA923-1444-48D8-AECE-5CFCB4C9E038}" dt="2020-05-20T13:13:49.532" v="110" actId="113"/>
        <pc:sldMkLst>
          <pc:docMk/>
          <pc:sldMk cId="1125965130" sldId="486"/>
        </pc:sldMkLst>
        <pc:spChg chg="mod">
          <ac:chgData name="Geoff Carrier" userId="39219779-5b21-4da1-8c68-0313d7756d27" providerId="ADAL" clId="{C5EFA923-1444-48D8-AECE-5CFCB4C9E038}" dt="2020-05-20T13:12:54.401" v="97" actId="20577"/>
          <ac:spMkLst>
            <pc:docMk/>
            <pc:sldMk cId="1125965130" sldId="486"/>
            <ac:spMk id="3" creationId="{00000000-0000-0000-0000-000000000000}"/>
          </ac:spMkLst>
        </pc:spChg>
        <pc:spChg chg="add mod">
          <ac:chgData name="Geoff Carrier" userId="39219779-5b21-4da1-8c68-0313d7756d27" providerId="ADAL" clId="{C5EFA923-1444-48D8-AECE-5CFCB4C9E038}" dt="2020-05-20T13:13:49.532" v="110" actId="113"/>
          <ac:spMkLst>
            <pc:docMk/>
            <pc:sldMk cId="1125965130" sldId="486"/>
            <ac:spMk id="5" creationId="{95926B3B-CEF9-4933-BD40-1F92D10332FA}"/>
          </ac:spMkLst>
        </pc:spChg>
      </pc:sldChg>
      <pc:sldChg chg="del">
        <pc:chgData name="Geoff Carrier" userId="39219779-5b21-4da1-8c68-0313d7756d27" providerId="ADAL" clId="{C5EFA923-1444-48D8-AECE-5CFCB4C9E038}" dt="2020-05-20T12:23:03.937" v="0" actId="47"/>
        <pc:sldMkLst>
          <pc:docMk/>
          <pc:sldMk cId="1526632605" sldId="486"/>
        </pc:sldMkLst>
      </pc:sldChg>
      <pc:sldChg chg="modSp add mod">
        <pc:chgData name="Geoff Carrier" userId="39219779-5b21-4da1-8c68-0313d7756d27" providerId="ADAL" clId="{C5EFA923-1444-48D8-AECE-5CFCB4C9E038}" dt="2020-05-20T13:29:44.807" v="133" actId="20577"/>
        <pc:sldMkLst>
          <pc:docMk/>
          <pc:sldMk cId="328355004" sldId="487"/>
        </pc:sldMkLst>
        <pc:spChg chg="mod">
          <ac:chgData name="Geoff Carrier" userId="39219779-5b21-4da1-8c68-0313d7756d27" providerId="ADAL" clId="{C5EFA923-1444-48D8-AECE-5CFCB4C9E038}" dt="2020-05-20T13:29:44.807" v="133" actId="20577"/>
          <ac:spMkLst>
            <pc:docMk/>
            <pc:sldMk cId="328355004" sldId="487"/>
            <ac:spMk id="3" creationId="{00000000-0000-0000-0000-000000000000}"/>
          </ac:spMkLst>
        </pc:spChg>
      </pc:sldChg>
      <pc:sldChg chg="del">
        <pc:chgData name="Geoff Carrier" userId="39219779-5b21-4da1-8c68-0313d7756d27" providerId="ADAL" clId="{C5EFA923-1444-48D8-AECE-5CFCB4C9E038}" dt="2020-05-20T12:23:03.937" v="0" actId="47"/>
        <pc:sldMkLst>
          <pc:docMk/>
          <pc:sldMk cId="951158820" sldId="487"/>
        </pc:sldMkLst>
      </pc:sldChg>
      <pc:sldChg chg="del">
        <pc:chgData name="Geoff Carrier" userId="39219779-5b21-4da1-8c68-0313d7756d27" providerId="ADAL" clId="{C5EFA923-1444-48D8-AECE-5CFCB4C9E038}" dt="2020-05-20T12:23:03.937" v="0" actId="47"/>
        <pc:sldMkLst>
          <pc:docMk/>
          <pc:sldMk cId="2918285839" sldId="488"/>
        </pc:sldMkLst>
      </pc:sldChg>
      <pc:sldChg chg="modSp add mod">
        <pc:chgData name="Geoff Carrier" userId="39219779-5b21-4da1-8c68-0313d7756d27" providerId="ADAL" clId="{C5EFA923-1444-48D8-AECE-5CFCB4C9E038}" dt="2020-05-20T13:30:20.284" v="136"/>
        <pc:sldMkLst>
          <pc:docMk/>
          <pc:sldMk cId="3032686154" sldId="488"/>
        </pc:sldMkLst>
        <pc:spChg chg="mod">
          <ac:chgData name="Geoff Carrier" userId="39219779-5b21-4da1-8c68-0313d7756d27" providerId="ADAL" clId="{C5EFA923-1444-48D8-AECE-5CFCB4C9E038}" dt="2020-05-20T13:30:20.284" v="136"/>
          <ac:spMkLst>
            <pc:docMk/>
            <pc:sldMk cId="3032686154" sldId="488"/>
            <ac:spMk id="5" creationId="{95926B3B-CEF9-4933-BD40-1F92D10332FA}"/>
          </ac:spMkLst>
        </pc:spChg>
      </pc:sldChg>
      <pc:sldChg chg="del">
        <pc:chgData name="Geoff Carrier" userId="39219779-5b21-4da1-8c68-0313d7756d27" providerId="ADAL" clId="{C5EFA923-1444-48D8-AECE-5CFCB4C9E038}" dt="2020-05-20T12:23:03.937" v="0" actId="47"/>
        <pc:sldMkLst>
          <pc:docMk/>
          <pc:sldMk cId="1790566447" sldId="489"/>
        </pc:sldMkLst>
      </pc:sldChg>
      <pc:sldChg chg="del">
        <pc:chgData name="Geoff Carrier" userId="39219779-5b21-4da1-8c68-0313d7756d27" providerId="ADAL" clId="{C5EFA923-1444-48D8-AECE-5CFCB4C9E038}" dt="2020-05-20T12:23:03.937" v="0" actId="47"/>
        <pc:sldMkLst>
          <pc:docMk/>
          <pc:sldMk cId="117323379" sldId="490"/>
        </pc:sldMkLst>
      </pc:sldChg>
      <pc:sldChg chg="del">
        <pc:chgData name="Geoff Carrier" userId="39219779-5b21-4da1-8c68-0313d7756d27" providerId="ADAL" clId="{C5EFA923-1444-48D8-AECE-5CFCB4C9E038}" dt="2020-05-20T12:23:03.937" v="0" actId="47"/>
        <pc:sldMkLst>
          <pc:docMk/>
          <pc:sldMk cId="583197796" sldId="491"/>
        </pc:sldMkLst>
      </pc:sldChg>
      <pc:sldChg chg="del">
        <pc:chgData name="Geoff Carrier" userId="39219779-5b21-4da1-8c68-0313d7756d27" providerId="ADAL" clId="{C5EFA923-1444-48D8-AECE-5CFCB4C9E038}" dt="2020-05-20T12:23:03.937" v="0" actId="47"/>
        <pc:sldMkLst>
          <pc:docMk/>
          <pc:sldMk cId="2714031102" sldId="492"/>
        </pc:sldMkLst>
      </pc:sldChg>
      <pc:sldChg chg="del">
        <pc:chgData name="Geoff Carrier" userId="39219779-5b21-4da1-8c68-0313d7756d27" providerId="ADAL" clId="{C5EFA923-1444-48D8-AECE-5CFCB4C9E038}" dt="2020-05-20T12:23:03.937" v="0" actId="47"/>
        <pc:sldMkLst>
          <pc:docMk/>
          <pc:sldMk cId="2765881356" sldId="493"/>
        </pc:sldMkLst>
      </pc:sldChg>
      <pc:sldChg chg="del">
        <pc:chgData name="Geoff Carrier" userId="39219779-5b21-4da1-8c68-0313d7756d27" providerId="ADAL" clId="{C5EFA923-1444-48D8-AECE-5CFCB4C9E038}" dt="2020-05-20T12:23:03.937" v="0" actId="47"/>
        <pc:sldMkLst>
          <pc:docMk/>
          <pc:sldMk cId="1871930903" sldId="494"/>
        </pc:sldMkLst>
      </pc:sldChg>
      <pc:sldChg chg="del">
        <pc:chgData name="Geoff Carrier" userId="39219779-5b21-4da1-8c68-0313d7756d27" providerId="ADAL" clId="{C5EFA923-1444-48D8-AECE-5CFCB4C9E038}" dt="2020-05-20T12:23:03.937" v="0" actId="47"/>
        <pc:sldMkLst>
          <pc:docMk/>
          <pc:sldMk cId="3729761476" sldId="495"/>
        </pc:sldMkLst>
      </pc:sldChg>
      <pc:sldChg chg="del">
        <pc:chgData name="Geoff Carrier" userId="39219779-5b21-4da1-8c68-0313d7756d27" providerId="ADAL" clId="{C5EFA923-1444-48D8-AECE-5CFCB4C9E038}" dt="2020-05-20T12:23:03.937" v="0" actId="47"/>
        <pc:sldMkLst>
          <pc:docMk/>
          <pc:sldMk cId="2275938383" sldId="496"/>
        </pc:sldMkLst>
      </pc:sldChg>
      <pc:sldChg chg="del">
        <pc:chgData name="Geoff Carrier" userId="39219779-5b21-4da1-8c68-0313d7756d27" providerId="ADAL" clId="{C5EFA923-1444-48D8-AECE-5CFCB4C9E038}" dt="2020-05-20T12:23:03.937" v="0" actId="47"/>
        <pc:sldMkLst>
          <pc:docMk/>
          <pc:sldMk cId="2906523682" sldId="497"/>
        </pc:sldMkLst>
      </pc:sldChg>
      <pc:sldChg chg="del">
        <pc:chgData name="Geoff Carrier" userId="39219779-5b21-4da1-8c68-0313d7756d27" providerId="ADAL" clId="{C5EFA923-1444-48D8-AECE-5CFCB4C9E038}" dt="2020-05-20T12:23:03.937" v="0" actId="47"/>
        <pc:sldMkLst>
          <pc:docMk/>
          <pc:sldMk cId="4274791852" sldId="498"/>
        </pc:sldMkLst>
      </pc:sldChg>
      <pc:sldChg chg="del">
        <pc:chgData name="Geoff Carrier" userId="39219779-5b21-4da1-8c68-0313d7756d27" providerId="ADAL" clId="{C5EFA923-1444-48D8-AECE-5CFCB4C9E038}" dt="2020-05-20T12:23:03.937" v="0" actId="47"/>
        <pc:sldMkLst>
          <pc:docMk/>
          <pc:sldMk cId="1682924001" sldId="499"/>
        </pc:sldMkLst>
      </pc:sldChg>
      <pc:sldChg chg="del">
        <pc:chgData name="Geoff Carrier" userId="39219779-5b21-4da1-8c68-0313d7756d27" providerId="ADAL" clId="{C5EFA923-1444-48D8-AECE-5CFCB4C9E038}" dt="2020-05-20T12:23:03.937" v="0" actId="47"/>
        <pc:sldMkLst>
          <pc:docMk/>
          <pc:sldMk cId="3933737011" sldId="500"/>
        </pc:sldMkLst>
      </pc:sldChg>
      <pc:sldChg chg="del">
        <pc:chgData name="Geoff Carrier" userId="39219779-5b21-4da1-8c68-0313d7756d27" providerId="ADAL" clId="{C5EFA923-1444-48D8-AECE-5CFCB4C9E038}" dt="2020-05-20T12:23:03.937" v="0" actId="47"/>
        <pc:sldMkLst>
          <pc:docMk/>
          <pc:sldMk cId="3794369801" sldId="501"/>
        </pc:sldMkLst>
      </pc:sldChg>
      <pc:sldChg chg="del">
        <pc:chgData name="Geoff Carrier" userId="39219779-5b21-4da1-8c68-0313d7756d27" providerId="ADAL" clId="{C5EFA923-1444-48D8-AECE-5CFCB4C9E038}" dt="2020-05-20T12:23:03.937" v="0" actId="47"/>
        <pc:sldMkLst>
          <pc:docMk/>
          <pc:sldMk cId="171018002" sldId="502"/>
        </pc:sldMkLst>
      </pc:sldChg>
      <pc:sldChg chg="del">
        <pc:chgData name="Geoff Carrier" userId="39219779-5b21-4da1-8c68-0313d7756d27" providerId="ADAL" clId="{C5EFA923-1444-48D8-AECE-5CFCB4C9E038}" dt="2020-05-20T12:23:03.937" v="0" actId="47"/>
        <pc:sldMkLst>
          <pc:docMk/>
          <pc:sldMk cId="3399510096" sldId="5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1F6751-7D91-4BA4-8CD9-EAE9B2C2333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DEC0A853-FA64-4DB1-BC86-01FF13A404D5}"/>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6E706C91-941E-424A-800F-E7EE21E73CBF}" type="datetime1">
              <a:rPr lang="en-GB" altLang="zh-TW"/>
              <a:pPr>
                <a:defRPr/>
              </a:pPr>
              <a:t>21/12/2020</a:t>
            </a:fld>
            <a:endParaRPr lang="en-US" altLang="zh-TW"/>
          </a:p>
        </p:txBody>
      </p:sp>
      <p:sp>
        <p:nvSpPr>
          <p:cNvPr id="4" name="Footer Placeholder 3">
            <a:extLst>
              <a:ext uri="{FF2B5EF4-FFF2-40B4-BE49-F238E27FC236}">
                <a16:creationId xmlns:a16="http://schemas.microsoft.com/office/drawing/2014/main" id="{74277CCB-7272-42D9-9BA2-2B312BE0D71C}"/>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5" name="Slide Number Placeholder 4">
            <a:extLst>
              <a:ext uri="{FF2B5EF4-FFF2-40B4-BE49-F238E27FC236}">
                <a16:creationId xmlns:a16="http://schemas.microsoft.com/office/drawing/2014/main" id="{27B7FBB4-8C36-4A0C-8EA5-7B974960150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DD57A5-7820-4A31-9642-014DF70B5EB0}" type="slidenum">
              <a:rPr lang="en-US" altLang="zh-TW"/>
              <a:pPr/>
              <a:t>‹#›</a:t>
            </a:fld>
            <a:endParaRPr lang="en-US" altLang="zh-TW"/>
          </a:p>
        </p:txBody>
      </p:sp>
    </p:spTree>
    <p:extLst>
      <p:ext uri="{BB962C8B-B14F-4D97-AF65-F5344CB8AC3E}">
        <p14:creationId xmlns:p14="http://schemas.microsoft.com/office/powerpoint/2010/main" val="2122352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6D55F-B502-4CB3-A765-32D3C3BD347F}"/>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F32542A2-68FB-4902-9E80-932A49FFA7D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C5DC0C9-436C-431B-ABCB-03C904F1C65E}" type="datetime1">
              <a:rPr lang="en-GB" altLang="zh-TW"/>
              <a:pPr>
                <a:defRPr/>
              </a:pPr>
              <a:t>21/12/2020</a:t>
            </a:fld>
            <a:endParaRPr lang="en-US" altLang="zh-TW"/>
          </a:p>
        </p:txBody>
      </p:sp>
      <p:sp>
        <p:nvSpPr>
          <p:cNvPr id="4" name="Slide Image Placeholder 3">
            <a:extLst>
              <a:ext uri="{FF2B5EF4-FFF2-40B4-BE49-F238E27FC236}">
                <a16:creationId xmlns:a16="http://schemas.microsoft.com/office/drawing/2014/main" id="{9DD1B099-A7A6-4C1C-B89E-1C2E47CF1C5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noProof="0"/>
          </a:p>
        </p:txBody>
      </p:sp>
      <p:sp>
        <p:nvSpPr>
          <p:cNvPr id="5" name="Notes Placeholder 4">
            <a:extLst>
              <a:ext uri="{FF2B5EF4-FFF2-40B4-BE49-F238E27FC236}">
                <a16:creationId xmlns:a16="http://schemas.microsoft.com/office/drawing/2014/main" id="{2AC926DE-D5EA-4DF2-82F8-153DA50C2E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F697621F-8FA6-4F28-A09A-84FE47B84C3D}"/>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7" name="Slide Number Placeholder 6">
            <a:extLst>
              <a:ext uri="{FF2B5EF4-FFF2-40B4-BE49-F238E27FC236}">
                <a16:creationId xmlns:a16="http://schemas.microsoft.com/office/drawing/2014/main" id="{DCB4C571-6B27-43DF-B359-4D9CCA62120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4DC3FA-AF97-45DD-8123-6E29CF18E659}" type="slidenum">
              <a:rPr lang="en-US" altLang="zh-TW"/>
              <a:pPr/>
              <a:t>‹#›</a:t>
            </a:fld>
            <a:endParaRPr lang="en-US" altLang="zh-TW"/>
          </a:p>
        </p:txBody>
      </p:sp>
    </p:spTree>
    <p:extLst>
      <p:ext uri="{BB962C8B-B14F-4D97-AF65-F5344CB8AC3E}">
        <p14:creationId xmlns:p14="http://schemas.microsoft.com/office/powerpoint/2010/main" val="369443185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39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9020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3734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7087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73369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0847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8452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587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853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074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510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In our lab environment you will need to login into the Linux machine as ‘administrator’. To gain super user access for the rest of the session, use </a:t>
            </a:r>
            <a:r>
              <a:rPr lang="en-GB" altLang="en-US" dirty="0" err="1"/>
              <a:t>sudo</a:t>
            </a:r>
            <a:r>
              <a:rPr lang="en-GB" altLang="en-US" dirty="0"/>
              <a:t> bash.</a:t>
            </a:r>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248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8868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45475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0875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8763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66929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17748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23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8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521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32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4388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0036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3102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3587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0062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0249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60823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8386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466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118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1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46199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393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0918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99537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0620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266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181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6200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386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61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48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0" y="180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0" y="432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20229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1"/>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0"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0"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29"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7361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3024001"/>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0" y="1800001"/>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7" y="3024001"/>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4" y="3024001"/>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3"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0" y="3024001"/>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0"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7" y="3024001"/>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10298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1" y="3198168"/>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400873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1346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0872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76210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8584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4118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7850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54609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0" y="180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0" y="432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2" y="180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2"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2" y="432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2"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6297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79097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648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5800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55101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41996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80593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2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09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37673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42476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6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68"/>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70284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59"/>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5"/>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41538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4572000" y="-6757"/>
            <a:ext cx="4576468"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hasCustomPrompt="1"/>
          </p:nvPr>
        </p:nvSpPr>
        <p:spPr>
          <a:xfrm>
            <a:off x="459000" y="1552848"/>
            <a:ext cx="6303461" cy="1123452"/>
          </a:xfrm>
          <a:prstGeom prst="rect">
            <a:avLst/>
          </a:prstGeom>
        </p:spPr>
        <p:txBody>
          <a:bodyPr anchor="b" anchorCtr="0">
            <a:noAutofit/>
          </a:bodyPr>
          <a:lstStyle>
            <a:lvl1pPr>
              <a:lnSpc>
                <a:spcPct val="100000"/>
              </a:lnSpc>
              <a:spcBef>
                <a:spcPts val="0"/>
              </a:spcBef>
              <a:defRPr sz="3750">
                <a:latin typeface="Arial Black" panose="020B0A04020102020204" pitchFamily="34" charset="0"/>
              </a:defRPr>
            </a:lvl1pPr>
          </a:lstStyle>
          <a:p>
            <a:r>
              <a:rPr lang="en-US" dirty="0"/>
              <a:t>Click to edit Pathway</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6975223" y="5194370"/>
            <a:ext cx="1735931"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hasCustomPrompt="1"/>
          </p:nvPr>
        </p:nvSpPr>
        <p:spPr>
          <a:xfrm>
            <a:off x="459000" y="2873624"/>
            <a:ext cx="4904236" cy="2257425"/>
          </a:xfrm>
          <a:prstGeom prst="rect">
            <a:avLst/>
          </a:prstGeom>
        </p:spPr>
        <p:txBody>
          <a:bodyPr>
            <a:noAutofit/>
          </a:bodyPr>
          <a:lstStyle>
            <a:lvl1pPr marL="0" indent="0">
              <a:lnSpc>
                <a:spcPct val="100000"/>
              </a:lnSpc>
              <a:spcBef>
                <a:spcPts val="0"/>
              </a:spcBef>
              <a:buNone/>
              <a:defRPr sz="2100">
                <a:latin typeface="Arial" panose="020B0604020202020204" pitchFamily="34" charset="0"/>
                <a:cs typeface="Arial" panose="020B0604020202020204" pitchFamily="34" charset="0"/>
              </a:defRPr>
            </a:lvl1pPr>
            <a:lvl2pPr>
              <a:lnSpc>
                <a:spcPct val="100000"/>
              </a:lnSpc>
              <a:defRPr sz="2100">
                <a:latin typeface="Arial" panose="020B0604020202020204" pitchFamily="34" charset="0"/>
                <a:cs typeface="Arial" panose="020B0604020202020204" pitchFamily="34" charset="0"/>
              </a:defRPr>
            </a:lvl2pPr>
            <a:lvl3pPr>
              <a:lnSpc>
                <a:spcPct val="100000"/>
              </a:lnSpc>
              <a:defRPr sz="2100">
                <a:latin typeface="Arial" panose="020B0604020202020204" pitchFamily="34" charset="0"/>
                <a:cs typeface="Arial" panose="020B0604020202020204" pitchFamily="34" charset="0"/>
              </a:defRPr>
            </a:lvl3pPr>
            <a:lvl4pPr>
              <a:lnSpc>
                <a:spcPct val="100000"/>
              </a:lnSpc>
              <a:defRPr sz="2100">
                <a:latin typeface="Arial" panose="020B0604020202020204" pitchFamily="34" charset="0"/>
                <a:cs typeface="Arial" panose="020B0604020202020204" pitchFamily="34" charset="0"/>
              </a:defRPr>
            </a:lvl4pPr>
            <a:lvl5pPr>
              <a:lnSpc>
                <a:spcPct val="100000"/>
              </a:lnSpc>
              <a:defRPr sz="2100">
                <a:latin typeface="Arial" panose="020B0604020202020204" pitchFamily="34" charset="0"/>
                <a:cs typeface="Arial" panose="020B0604020202020204" pitchFamily="34" charset="0"/>
              </a:defRPr>
            </a:lvl5pPr>
          </a:lstStyle>
          <a:p>
            <a:pPr lvl="0"/>
            <a:r>
              <a:rPr lang="en-US" dirty="0"/>
              <a:t>Click to edit Course Title</a:t>
            </a:r>
          </a:p>
        </p:txBody>
      </p:sp>
    </p:spTree>
    <p:extLst>
      <p:ext uri="{BB962C8B-B14F-4D97-AF65-F5344CB8AC3E}">
        <p14:creationId xmlns:p14="http://schemas.microsoft.com/office/powerpoint/2010/main" val="11442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0" y="180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0" y="4320000"/>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131445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0" y="180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0"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0" y="4320000"/>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0"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2" y="180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2"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2" y="4320000"/>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2"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4847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8837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7"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1"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4578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434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4"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4"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4"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0"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0"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0"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5461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1"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2"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3527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7"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0" y="1800000"/>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1"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647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18"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6"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4"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0"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2357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5"/>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5"/>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1"/>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5"/>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1"/>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18196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1"/>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0"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0"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0"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29" y="1800001"/>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2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3024001"/>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0" y="1800001"/>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7" y="3024001"/>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4" y="3024001"/>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3"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0" y="3024001"/>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0"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7" y="3024001"/>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7" y="1800001"/>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1387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1" y="3198168"/>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240705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253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1"/>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0"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3"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7"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64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0216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1"/>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0" y="1800001"/>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0" y="572757"/>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7617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3102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04100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00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6618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5" y="2300288"/>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01524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65721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9"/>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2436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0"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8336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1237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5"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0"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82798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46381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6282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4"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4"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4"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0"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0"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0"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52242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18335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1"/>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0"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0"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0" y="360001"/>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07896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68"/>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37130739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59"/>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5"/>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94594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1"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2"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78110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1"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18"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6"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4"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0"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16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0" y="360001"/>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5"/>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5"/>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1"/>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5"/>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1"/>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507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1" y="360001"/>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0"/>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59594010"/>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1" y="360001"/>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0"/>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01816646"/>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 id="2147484195" r:id="rId13"/>
    <p:sldLayoutId id="2147484196" r:id="rId14"/>
    <p:sldLayoutId id="2147484197" r:id="rId15"/>
    <p:sldLayoutId id="2147484198" r:id="rId16"/>
    <p:sldLayoutId id="2147484199" r:id="rId17"/>
    <p:sldLayoutId id="2147484200" r:id="rId18"/>
    <p:sldLayoutId id="2147484201" r:id="rId19"/>
    <p:sldLayoutId id="2147484202" r:id="rId20"/>
    <p:sldLayoutId id="2147484203" r:id="rId21"/>
    <p:sldLayoutId id="2147484204" r:id="rId22"/>
    <p:sldLayoutId id="2147484205" r:id="rId23"/>
    <p:sldLayoutId id="2147484206" r:id="rId24"/>
    <p:sldLayoutId id="2147484207" r:id="rId25"/>
    <p:sldLayoutId id="2147484208" r:id="rId26"/>
    <p:sldLayoutId id="2147484209" r:id="rId27"/>
    <p:sldLayoutId id="2147484210" r:id="rId28"/>
    <p:sldLayoutId id="2147484211" r:id="rId29"/>
    <p:sldLayoutId id="2147484212" r:id="rId30"/>
    <p:sldLayoutId id="2147484213" r:id="rId31"/>
    <p:sldLayoutId id="2147484214"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6B2CD1-81A2-4A01-9788-7F8A8522E89C}"/>
              </a:ext>
            </a:extLst>
          </p:cNvPr>
          <p:cNvSpPr>
            <a:spLocks noGrp="1"/>
          </p:cNvSpPr>
          <p:nvPr>
            <p:ph type="title"/>
          </p:nvPr>
        </p:nvSpPr>
        <p:spPr/>
        <p:txBody>
          <a:bodyPr/>
          <a:lstStyle/>
          <a:p>
            <a:r>
              <a:rPr lang="en-SG" dirty="0"/>
              <a:t>OS Admin</a:t>
            </a:r>
            <a:endParaRPr lang="en-GB" dirty="0"/>
          </a:p>
        </p:txBody>
      </p:sp>
      <p:sp>
        <p:nvSpPr>
          <p:cNvPr id="5" name="Text Placeholder 4">
            <a:extLst>
              <a:ext uri="{FF2B5EF4-FFF2-40B4-BE49-F238E27FC236}">
                <a16:creationId xmlns:a16="http://schemas.microsoft.com/office/drawing/2014/main" id="{F47F4C8A-A443-4E68-9221-BB5D333D9EA9}"/>
              </a:ext>
            </a:extLst>
          </p:cNvPr>
          <p:cNvSpPr>
            <a:spLocks noGrp="1"/>
          </p:cNvSpPr>
          <p:nvPr>
            <p:ph type="body" sz="quarter" idx="10"/>
          </p:nvPr>
        </p:nvSpPr>
        <p:spPr/>
        <p:txBody>
          <a:bodyPr/>
          <a:lstStyle/>
          <a:p>
            <a:r>
              <a:rPr lang="en-SG" dirty="0"/>
              <a:t>Users and Groups - Linux</a:t>
            </a:r>
          </a:p>
          <a:p>
            <a:endParaRPr lang="en-SG" dirty="0"/>
          </a:p>
        </p:txBody>
      </p:sp>
      <p:sp>
        <p:nvSpPr>
          <p:cNvPr id="6" name="Content Placeholder 5">
            <a:extLst>
              <a:ext uri="{FF2B5EF4-FFF2-40B4-BE49-F238E27FC236}">
                <a16:creationId xmlns:a16="http://schemas.microsoft.com/office/drawing/2014/main" id="{8EF96037-ADCF-4ED2-B464-301792AABF31}"/>
              </a:ext>
            </a:extLst>
          </p:cNvPr>
          <p:cNvSpPr>
            <a:spLocks noGrp="1"/>
          </p:cNvSpPr>
          <p:nvPr>
            <p:ph sz="quarter" idx="4294967295"/>
          </p:nvPr>
        </p:nvSpPr>
        <p:spPr>
          <a:xfrm>
            <a:off x="459000" y="4853529"/>
            <a:ext cx="3915966" cy="1041311"/>
          </a:xfrm>
        </p:spPr>
        <p:txBody>
          <a:bodyPr>
            <a:spAutoFit/>
          </a:bodyPr>
          <a:lstStyle/>
          <a:p>
            <a:endParaRPr lang="en-SG" sz="900" dirty="0"/>
          </a:p>
          <a:p>
            <a:endParaRPr lang="en-SG" sz="900" dirty="0"/>
          </a:p>
          <a:p>
            <a:endParaRPr lang="en-SG" sz="900" dirty="0"/>
          </a:p>
          <a:p>
            <a:pPr marL="0" indent="0">
              <a:buNone/>
            </a:pPr>
            <a:r>
              <a:rPr lang="en-SG" sz="900" dirty="0"/>
              <a:t> </a:t>
            </a:r>
            <a:endParaRPr lang="en-GB" sz="900" dirty="0"/>
          </a:p>
          <a:p>
            <a:pPr marL="0" indent="0">
              <a:buNone/>
            </a:pPr>
            <a:r>
              <a:rPr lang="en-SG" sz="900" dirty="0"/>
              <a:t>V1.1 2019</a:t>
            </a:r>
          </a:p>
        </p:txBody>
      </p:sp>
    </p:spTree>
    <p:extLst>
      <p:ext uri="{BB962C8B-B14F-4D97-AF65-F5344CB8AC3E}">
        <p14:creationId xmlns:p14="http://schemas.microsoft.com/office/powerpoint/2010/main" val="46065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a:spLocks noGrp="1"/>
          </p:cNvSpPr>
          <p:nvPr>
            <p:ph type="ctrTitle"/>
          </p:nvPr>
        </p:nvSpPr>
        <p:spPr/>
        <p:txBody>
          <a:bodyPr/>
          <a:lstStyle/>
          <a:p>
            <a:r>
              <a:rPr lang="en-GB" dirty="0"/>
              <a:t>2. Why have accounts &amp; groups?</a:t>
            </a:r>
          </a:p>
        </p:txBody>
      </p:sp>
      <p:sp>
        <p:nvSpPr>
          <p:cNvPr id="138" name="Text Placeholder 3"/>
          <p:cNvSpPr>
            <a:spLocks noGrp="1"/>
          </p:cNvSpPr>
          <p:nvPr>
            <p:ph type="body" sz="quarter" idx="14"/>
          </p:nvPr>
        </p:nvSpPr>
        <p:spPr/>
        <p:txBody>
          <a:bodyPr/>
          <a:lstStyle/>
          <a:p>
            <a:r>
              <a:rPr lang="en-US" dirty="0"/>
              <a:t>Users and Groups</a:t>
            </a:r>
          </a:p>
        </p:txBody>
      </p:sp>
      <p:sp>
        <p:nvSpPr>
          <p:cNvPr id="139" name="TextBox 138">
            <a:extLst>
              <a:ext uri="{FF2B5EF4-FFF2-40B4-BE49-F238E27FC236}">
                <a16:creationId xmlns:a16="http://schemas.microsoft.com/office/drawing/2014/main" id="{332C49F1-F255-C840-98C8-339131C30CAC}"/>
              </a:ext>
            </a:extLst>
          </p:cNvPr>
          <p:cNvSpPr txBox="1"/>
          <p:nvPr/>
        </p:nvSpPr>
        <p:spPr>
          <a:xfrm>
            <a:off x="3659746" y="3710163"/>
            <a:ext cx="1149117" cy="300082"/>
          </a:xfrm>
          <a:prstGeom prst="rect">
            <a:avLst/>
          </a:prstGeom>
          <a:noFill/>
        </p:spPr>
        <p:txBody>
          <a:bodyPr wrap="squar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User=</a:t>
            </a:r>
            <a:r>
              <a:rPr lang="en-US" sz="1350" dirty="0" err="1">
                <a:solidFill>
                  <a:srgbClr val="000000"/>
                </a:solidFill>
                <a:latin typeface="Arial" panose="020B0604020202020204" pitchFamily="34" charset="0"/>
                <a:ea typeface="+mn-ea"/>
                <a:cs typeface="Arial" panose="020B0604020202020204" pitchFamily="34" charset="0"/>
              </a:rPr>
              <a:t>robert</a:t>
            </a:r>
            <a:endParaRPr lang="en-US" sz="1350" dirty="0">
              <a:solidFill>
                <a:srgbClr val="000000"/>
              </a:solidFill>
              <a:latin typeface="Arial" panose="020B0604020202020204" pitchFamily="34" charset="0"/>
              <a:ea typeface="+mn-ea"/>
              <a:cs typeface="Arial" panose="020B0604020202020204" pitchFamily="34" charset="0"/>
            </a:endParaRPr>
          </a:p>
        </p:txBody>
      </p:sp>
      <p:pic>
        <p:nvPicPr>
          <p:cNvPr id="140" name="Graphic 12" descr="Man">
            <a:extLst>
              <a:ext uri="{FF2B5EF4-FFF2-40B4-BE49-F238E27FC236}">
                <a16:creationId xmlns:a16="http://schemas.microsoft.com/office/drawing/2014/main" id="{AFC3142A-7F05-F442-9BA2-86BF0204E8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4572" y="2947764"/>
            <a:ext cx="685800" cy="685800"/>
          </a:xfrm>
          <a:prstGeom prst="rect">
            <a:avLst/>
          </a:prstGeom>
        </p:spPr>
      </p:pic>
      <p:sp>
        <p:nvSpPr>
          <p:cNvPr id="141" name="Snip Single Corner Rectangle 140">
            <a:extLst>
              <a:ext uri="{FF2B5EF4-FFF2-40B4-BE49-F238E27FC236}">
                <a16:creationId xmlns:a16="http://schemas.microsoft.com/office/drawing/2014/main" id="{3ED249C9-40E7-CF41-8891-3C4AEFE1EB17}"/>
              </a:ext>
            </a:extLst>
          </p:cNvPr>
          <p:cNvSpPr/>
          <p:nvPr/>
        </p:nvSpPr>
        <p:spPr>
          <a:xfrm>
            <a:off x="3659747" y="4667020"/>
            <a:ext cx="1007269" cy="717947"/>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prstClr val="white"/>
                </a:solidFill>
                <a:latin typeface="Arial" panose="020B0604020202020204" pitchFamily="34" charset="0"/>
                <a:cs typeface="Arial" panose="020B0604020202020204" pitchFamily="34" charset="0"/>
              </a:rPr>
              <a:t>Home Directory</a:t>
            </a:r>
          </a:p>
        </p:txBody>
      </p:sp>
      <p:sp>
        <p:nvSpPr>
          <p:cNvPr id="142" name="Snip Single Corner Rectangle 141">
            <a:extLst>
              <a:ext uri="{FF2B5EF4-FFF2-40B4-BE49-F238E27FC236}">
                <a16:creationId xmlns:a16="http://schemas.microsoft.com/office/drawing/2014/main" id="{2CA3E62E-C69D-9E46-8B26-E81076AD6655}"/>
              </a:ext>
            </a:extLst>
          </p:cNvPr>
          <p:cNvSpPr/>
          <p:nvPr/>
        </p:nvSpPr>
        <p:spPr>
          <a:xfrm>
            <a:off x="6124340" y="3633564"/>
            <a:ext cx="1215047" cy="805861"/>
          </a:xfrm>
          <a:prstGeom prst="snip1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prstClr val="white"/>
                </a:solidFill>
                <a:latin typeface="Arial" panose="020B0604020202020204" pitchFamily="34" charset="0"/>
                <a:cs typeface="Arial" panose="020B0604020202020204" pitchFamily="34" charset="0"/>
              </a:rPr>
              <a:t>HR Policy Documents</a:t>
            </a:r>
          </a:p>
        </p:txBody>
      </p:sp>
      <p:pic>
        <p:nvPicPr>
          <p:cNvPr id="143" name="Graphic 30" descr="Group">
            <a:extLst>
              <a:ext uri="{FF2B5EF4-FFF2-40B4-BE49-F238E27FC236}">
                <a16:creationId xmlns:a16="http://schemas.microsoft.com/office/drawing/2014/main" id="{A1561F43-432F-3F4A-886E-EF78E727A0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68452" y="2094499"/>
            <a:ext cx="685800" cy="685800"/>
          </a:xfrm>
          <a:prstGeom prst="rect">
            <a:avLst/>
          </a:prstGeom>
        </p:spPr>
      </p:pic>
      <p:sp>
        <p:nvSpPr>
          <p:cNvPr id="144" name="TextBox 143">
            <a:extLst>
              <a:ext uri="{FF2B5EF4-FFF2-40B4-BE49-F238E27FC236}">
                <a16:creationId xmlns:a16="http://schemas.microsoft.com/office/drawing/2014/main" id="{7C35F89B-36B3-5743-A41C-646C69609C86}"/>
              </a:ext>
            </a:extLst>
          </p:cNvPr>
          <p:cNvSpPr txBox="1"/>
          <p:nvPr/>
        </p:nvSpPr>
        <p:spPr>
          <a:xfrm>
            <a:off x="5932248" y="2780299"/>
            <a:ext cx="1507144" cy="300082"/>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Group=</a:t>
            </a:r>
            <a:r>
              <a:rPr lang="en-US" sz="1350" dirty="0" err="1">
                <a:solidFill>
                  <a:srgbClr val="000000"/>
                </a:solidFill>
                <a:latin typeface="Arial" panose="020B0604020202020204" pitchFamily="34" charset="0"/>
                <a:ea typeface="+mn-ea"/>
                <a:cs typeface="Arial" panose="020B0604020202020204" pitchFamily="34" charset="0"/>
              </a:rPr>
              <a:t>HR_Docs</a:t>
            </a:r>
            <a:endParaRPr lang="en-US" sz="1350" dirty="0">
              <a:solidFill>
                <a:srgbClr val="000000"/>
              </a:solidFill>
              <a:latin typeface="Arial" panose="020B0604020202020204" pitchFamily="34" charset="0"/>
              <a:ea typeface="+mn-ea"/>
              <a:cs typeface="Arial" panose="020B0604020202020204" pitchFamily="34" charset="0"/>
            </a:endParaRPr>
          </a:p>
        </p:txBody>
      </p:sp>
      <p:grpSp>
        <p:nvGrpSpPr>
          <p:cNvPr id="145" name="Group 144">
            <a:extLst>
              <a:ext uri="{FF2B5EF4-FFF2-40B4-BE49-F238E27FC236}">
                <a16:creationId xmlns:a16="http://schemas.microsoft.com/office/drawing/2014/main" id="{19930536-617F-034F-A0F6-7A6112DDB8D5}"/>
              </a:ext>
            </a:extLst>
          </p:cNvPr>
          <p:cNvGrpSpPr/>
          <p:nvPr/>
        </p:nvGrpSpPr>
        <p:grpSpPr>
          <a:xfrm>
            <a:off x="4163381" y="3987162"/>
            <a:ext cx="1087508" cy="679858"/>
            <a:chOff x="3297838" y="4250269"/>
            <a:chExt cx="1450010" cy="906477"/>
          </a:xfrm>
        </p:grpSpPr>
        <p:sp>
          <p:nvSpPr>
            <p:cNvPr id="146" name="TextBox 145">
              <a:extLst>
                <a:ext uri="{FF2B5EF4-FFF2-40B4-BE49-F238E27FC236}">
                  <a16:creationId xmlns:a16="http://schemas.microsoft.com/office/drawing/2014/main" id="{48852019-86D6-9049-A0AE-4E9AFA95233B}"/>
                </a:ext>
              </a:extLst>
            </p:cNvPr>
            <p:cNvSpPr txBox="1"/>
            <p:nvPr/>
          </p:nvSpPr>
          <p:spPr>
            <a:xfrm>
              <a:off x="3351654" y="4497917"/>
              <a:ext cx="1396194" cy="400109"/>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RW perms.</a:t>
              </a:r>
            </a:p>
          </p:txBody>
        </p:sp>
        <p:cxnSp>
          <p:nvCxnSpPr>
            <p:cNvPr id="147" name="Straight Arrow Connector 146">
              <a:extLst>
                <a:ext uri="{FF2B5EF4-FFF2-40B4-BE49-F238E27FC236}">
                  <a16:creationId xmlns:a16="http://schemas.microsoft.com/office/drawing/2014/main" id="{2D36A0EC-4B66-E44F-831B-8E6AC1A27157}"/>
                </a:ext>
              </a:extLst>
            </p:cNvPr>
            <p:cNvCxnSpPr>
              <a:cxnSpLocks/>
              <a:stCxn id="139" idx="2"/>
              <a:endCxn id="141" idx="3"/>
            </p:cNvCxnSpPr>
            <p:nvPr/>
          </p:nvCxnSpPr>
          <p:spPr>
            <a:xfrm flipH="1">
              <a:off x="3297838" y="4250269"/>
              <a:ext cx="94564" cy="906477"/>
            </a:xfrm>
            <a:prstGeom prst="straightConnector1">
              <a:avLst/>
            </a:prstGeom>
            <a:ln w="381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grpSp>
      <p:grpSp>
        <p:nvGrpSpPr>
          <p:cNvPr id="148" name="Group 147">
            <a:extLst>
              <a:ext uri="{FF2B5EF4-FFF2-40B4-BE49-F238E27FC236}">
                <a16:creationId xmlns:a16="http://schemas.microsoft.com/office/drawing/2014/main" id="{3CAC9EE6-72B0-C54D-BF8E-24C0781D2AED}"/>
              </a:ext>
            </a:extLst>
          </p:cNvPr>
          <p:cNvGrpSpPr/>
          <p:nvPr/>
        </p:nvGrpSpPr>
        <p:grpSpPr>
          <a:xfrm>
            <a:off x="6548322" y="3089645"/>
            <a:ext cx="1077811" cy="530625"/>
            <a:chOff x="3422571" y="4285179"/>
            <a:chExt cx="1437081" cy="707500"/>
          </a:xfrm>
        </p:grpSpPr>
        <p:sp>
          <p:nvSpPr>
            <p:cNvPr id="149" name="TextBox 148">
              <a:extLst>
                <a:ext uri="{FF2B5EF4-FFF2-40B4-BE49-F238E27FC236}">
                  <a16:creationId xmlns:a16="http://schemas.microsoft.com/office/drawing/2014/main" id="{2B50A6C8-221F-C541-8501-0447D90C835D}"/>
                </a:ext>
              </a:extLst>
            </p:cNvPr>
            <p:cNvSpPr txBox="1"/>
            <p:nvPr/>
          </p:nvSpPr>
          <p:spPr>
            <a:xfrm>
              <a:off x="3463458" y="4454263"/>
              <a:ext cx="1396194" cy="400109"/>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RW perms.</a:t>
              </a:r>
            </a:p>
          </p:txBody>
        </p:sp>
        <p:cxnSp>
          <p:nvCxnSpPr>
            <p:cNvPr id="150" name="Straight Arrow Connector 149">
              <a:extLst>
                <a:ext uri="{FF2B5EF4-FFF2-40B4-BE49-F238E27FC236}">
                  <a16:creationId xmlns:a16="http://schemas.microsoft.com/office/drawing/2014/main" id="{B9921EAA-0C0F-8840-A3AB-E372F0527F95}"/>
                </a:ext>
              </a:extLst>
            </p:cNvPr>
            <p:cNvCxnSpPr>
              <a:cxnSpLocks/>
            </p:cNvCxnSpPr>
            <p:nvPr/>
          </p:nvCxnSpPr>
          <p:spPr>
            <a:xfrm>
              <a:off x="3422571" y="4285179"/>
              <a:ext cx="1" cy="707500"/>
            </a:xfrm>
            <a:prstGeom prst="straightConnector1">
              <a:avLst/>
            </a:prstGeom>
            <a:ln w="381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grpSp>
      <p:cxnSp>
        <p:nvCxnSpPr>
          <p:cNvPr id="151" name="Straight Arrow Connector 150">
            <a:extLst>
              <a:ext uri="{FF2B5EF4-FFF2-40B4-BE49-F238E27FC236}">
                <a16:creationId xmlns:a16="http://schemas.microsoft.com/office/drawing/2014/main" id="{7702E823-EDE0-E24B-9B95-62F204CF2F2A}"/>
              </a:ext>
            </a:extLst>
          </p:cNvPr>
          <p:cNvCxnSpPr>
            <a:stCxn id="143" idx="1"/>
            <a:endCxn id="140" idx="3"/>
          </p:cNvCxnSpPr>
          <p:nvPr/>
        </p:nvCxnSpPr>
        <p:spPr>
          <a:xfrm flipH="1">
            <a:off x="4490372" y="2437399"/>
            <a:ext cx="1678081" cy="85326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153" name="Graphic 46" descr="Man">
            <a:extLst>
              <a:ext uri="{FF2B5EF4-FFF2-40B4-BE49-F238E27FC236}">
                <a16:creationId xmlns:a16="http://schemas.microsoft.com/office/drawing/2014/main" id="{73743390-FE15-6B45-8E99-93E63CCE4E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24708" y="2956969"/>
            <a:ext cx="685800" cy="685800"/>
          </a:xfrm>
          <a:prstGeom prst="rect">
            <a:avLst/>
          </a:prstGeom>
        </p:spPr>
      </p:pic>
      <p:sp>
        <p:nvSpPr>
          <p:cNvPr id="152" name="TextBox 151">
            <a:extLst>
              <a:ext uri="{FF2B5EF4-FFF2-40B4-BE49-F238E27FC236}">
                <a16:creationId xmlns:a16="http://schemas.microsoft.com/office/drawing/2014/main" id="{160A7072-5F9D-BD4C-8485-CF9B80A76DF5}"/>
              </a:ext>
            </a:extLst>
          </p:cNvPr>
          <p:cNvSpPr txBox="1"/>
          <p:nvPr/>
        </p:nvSpPr>
        <p:spPr>
          <a:xfrm>
            <a:off x="4267080" y="2226238"/>
            <a:ext cx="1425390" cy="507831"/>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Includes </a:t>
            </a:r>
            <a:r>
              <a:rPr lang="en-US" sz="1350" dirty="0" err="1">
                <a:solidFill>
                  <a:srgbClr val="000000"/>
                </a:solidFill>
                <a:latin typeface="Arial" panose="020B0604020202020204" pitchFamily="34" charset="0"/>
                <a:ea typeface="+mn-ea"/>
                <a:cs typeface="Arial" panose="020B0604020202020204" pitchFamily="34" charset="0"/>
              </a:rPr>
              <a:t>robert</a:t>
            </a:r>
            <a:r>
              <a:rPr lang="en-US" sz="1350" dirty="0">
                <a:solidFill>
                  <a:srgbClr val="000000"/>
                </a:solidFill>
                <a:latin typeface="Arial" panose="020B0604020202020204" pitchFamily="34" charset="0"/>
                <a:ea typeface="+mn-ea"/>
                <a:cs typeface="Arial" panose="020B0604020202020204" pitchFamily="34" charset="0"/>
              </a:rPr>
              <a:t> </a:t>
            </a:r>
          </a:p>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In membership</a:t>
            </a:r>
          </a:p>
        </p:txBody>
      </p:sp>
      <p:sp>
        <p:nvSpPr>
          <p:cNvPr id="154" name="TextBox 153">
            <a:extLst>
              <a:ext uri="{FF2B5EF4-FFF2-40B4-BE49-F238E27FC236}">
                <a16:creationId xmlns:a16="http://schemas.microsoft.com/office/drawing/2014/main" id="{D3E08FDA-3382-3C4A-A2C6-F3EC3F0DF2B9}"/>
              </a:ext>
            </a:extLst>
          </p:cNvPr>
          <p:cNvSpPr txBox="1"/>
          <p:nvPr/>
        </p:nvSpPr>
        <p:spPr>
          <a:xfrm>
            <a:off x="1606780" y="3832552"/>
            <a:ext cx="1265909" cy="1131079"/>
          </a:xfrm>
          <a:prstGeom prst="rect">
            <a:avLst/>
          </a:prstGeom>
          <a:noFill/>
        </p:spPr>
        <p:txBody>
          <a:bodyPr wrap="squar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Group=</a:t>
            </a:r>
            <a:r>
              <a:rPr lang="en-US" sz="1350" dirty="0" err="1">
                <a:solidFill>
                  <a:srgbClr val="000000"/>
                </a:solidFill>
                <a:latin typeface="Arial" panose="020B0604020202020204" pitchFamily="34" charset="0"/>
                <a:ea typeface="+mn-ea"/>
                <a:cs typeface="Arial" panose="020B0604020202020204" pitchFamily="34" charset="0"/>
              </a:rPr>
              <a:t>robert</a:t>
            </a:r>
            <a:endParaRPr lang="en-US" sz="1350" dirty="0">
              <a:solidFill>
                <a:srgbClr val="000000"/>
              </a:solidFill>
              <a:latin typeface="Arial" panose="020B0604020202020204" pitchFamily="34" charset="0"/>
              <a:ea typeface="+mn-ea"/>
              <a:cs typeface="Arial" panose="020B0604020202020204" pitchFamily="34" charset="0"/>
            </a:endParaRPr>
          </a:p>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Private group</a:t>
            </a:r>
          </a:p>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Consists of only one member!</a:t>
            </a:r>
          </a:p>
        </p:txBody>
      </p:sp>
      <p:grpSp>
        <p:nvGrpSpPr>
          <p:cNvPr id="155" name="Group 154">
            <a:extLst>
              <a:ext uri="{FF2B5EF4-FFF2-40B4-BE49-F238E27FC236}">
                <a16:creationId xmlns:a16="http://schemas.microsoft.com/office/drawing/2014/main" id="{B480927D-8559-8A45-8AD5-5EBFB22D659D}"/>
              </a:ext>
            </a:extLst>
          </p:cNvPr>
          <p:cNvGrpSpPr/>
          <p:nvPr/>
        </p:nvGrpSpPr>
        <p:grpSpPr>
          <a:xfrm rot="19034443">
            <a:off x="2263662" y="3301474"/>
            <a:ext cx="1641582" cy="1238020"/>
            <a:chOff x="2592584" y="4488935"/>
            <a:chExt cx="2188775" cy="1177612"/>
          </a:xfrm>
        </p:grpSpPr>
        <p:sp>
          <p:nvSpPr>
            <p:cNvPr id="156" name="TextBox 155">
              <a:extLst>
                <a:ext uri="{FF2B5EF4-FFF2-40B4-BE49-F238E27FC236}">
                  <a16:creationId xmlns:a16="http://schemas.microsoft.com/office/drawing/2014/main" id="{741870C8-6FC7-2748-817F-CD46F559FA03}"/>
                </a:ext>
              </a:extLst>
            </p:cNvPr>
            <p:cNvSpPr txBox="1"/>
            <p:nvPr/>
          </p:nvSpPr>
          <p:spPr>
            <a:xfrm>
              <a:off x="3385165" y="4581857"/>
              <a:ext cx="1396194" cy="285440"/>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RW perms.</a:t>
              </a:r>
            </a:p>
          </p:txBody>
        </p:sp>
        <p:cxnSp>
          <p:nvCxnSpPr>
            <p:cNvPr id="157" name="Straight Arrow Connector 156">
              <a:extLst>
                <a:ext uri="{FF2B5EF4-FFF2-40B4-BE49-F238E27FC236}">
                  <a16:creationId xmlns:a16="http://schemas.microsoft.com/office/drawing/2014/main" id="{95B9424B-0043-1C40-9B65-2C8D397EADA1}"/>
                </a:ext>
              </a:extLst>
            </p:cNvPr>
            <p:cNvCxnSpPr>
              <a:cxnSpLocks/>
            </p:cNvCxnSpPr>
            <p:nvPr/>
          </p:nvCxnSpPr>
          <p:spPr>
            <a:xfrm rot="2565557">
              <a:off x="2592584" y="4488935"/>
              <a:ext cx="1687878" cy="1177612"/>
            </a:xfrm>
            <a:prstGeom prst="straightConnector1">
              <a:avLst/>
            </a:prstGeom>
            <a:ln w="38100">
              <a:solidFill>
                <a:schemeClr val="accent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58" name="TextBox 157">
            <a:extLst>
              <a:ext uri="{FF2B5EF4-FFF2-40B4-BE49-F238E27FC236}">
                <a16:creationId xmlns:a16="http://schemas.microsoft.com/office/drawing/2014/main" id="{733C2C33-752B-2145-89CF-E01A4E5F07AF}"/>
              </a:ext>
            </a:extLst>
          </p:cNvPr>
          <p:cNvSpPr txBox="1"/>
          <p:nvPr/>
        </p:nvSpPr>
        <p:spPr>
          <a:xfrm>
            <a:off x="4672983" y="4906328"/>
            <a:ext cx="3002745" cy="300082"/>
          </a:xfrm>
          <a:prstGeom prst="rect">
            <a:avLst/>
          </a:prstGeom>
          <a:noFill/>
        </p:spPr>
        <p:txBody>
          <a:bodyPr wrap="none" rtlCol="0">
            <a:spAutoFit/>
          </a:bodyPr>
          <a:lstStyle/>
          <a:p>
            <a:pPr defTabSz="685800" fontAlgn="auto">
              <a:spcBef>
                <a:spcPts val="0"/>
              </a:spcBef>
              <a:spcAft>
                <a:spcPts val="0"/>
              </a:spcAft>
            </a:pPr>
            <a:r>
              <a:rPr lang="en-US" sz="1350" dirty="0">
                <a:solidFill>
                  <a:srgbClr val="000000"/>
                </a:solidFill>
                <a:latin typeface="Arial" panose="020B0604020202020204" pitchFamily="34" charset="0"/>
                <a:ea typeface="+mn-ea"/>
                <a:cs typeface="Arial" panose="020B0604020202020204" pitchFamily="34" charset="0"/>
              </a:rPr>
              <a:t>Only </a:t>
            </a:r>
            <a:r>
              <a:rPr lang="en-US" sz="1350" dirty="0" err="1">
                <a:solidFill>
                  <a:srgbClr val="000000"/>
                </a:solidFill>
                <a:latin typeface="Arial" panose="020B0604020202020204" pitchFamily="34" charset="0"/>
                <a:ea typeface="+mn-ea"/>
                <a:cs typeface="Arial" panose="020B0604020202020204" pitchFamily="34" charset="0"/>
              </a:rPr>
              <a:t>robert</a:t>
            </a:r>
            <a:r>
              <a:rPr lang="en-US" sz="1350" dirty="0">
                <a:solidFill>
                  <a:srgbClr val="000000"/>
                </a:solidFill>
                <a:latin typeface="Arial" panose="020B0604020202020204" pitchFamily="34" charset="0"/>
                <a:ea typeface="+mn-ea"/>
                <a:cs typeface="Arial" panose="020B0604020202020204" pitchFamily="34" charset="0"/>
              </a:rPr>
              <a:t> can read and write here.</a:t>
            </a:r>
          </a:p>
        </p:txBody>
      </p:sp>
    </p:spTree>
    <p:extLst>
      <p:ext uri="{BB962C8B-B14F-4D97-AF65-F5344CB8AC3E}">
        <p14:creationId xmlns:p14="http://schemas.microsoft.com/office/powerpoint/2010/main" val="3839070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23758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000" y="1127251"/>
            <a:ext cx="8251784"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algn="l" defTabSz="685800" fontAlgn="auto">
              <a:spcAft>
                <a:spcPts val="0"/>
              </a:spcAft>
            </a:pPr>
            <a:r>
              <a:rPr lang="en-GB" sz="2400">
                <a:solidFill>
                  <a:srgbClr val="000000"/>
                </a:solidFill>
              </a:rPr>
              <a:t>3. Components of a User Account</a:t>
            </a:r>
            <a:endParaRPr lang="en-GB" sz="2400" dirty="0">
              <a:solidFill>
                <a:srgbClr val="000000"/>
              </a:solidFill>
            </a:endParaRPr>
          </a:p>
        </p:txBody>
      </p:sp>
      <p:sp>
        <p:nvSpPr>
          <p:cNvPr id="4" name="Text Placeholder 3"/>
          <p:cNvSpPr txBox="1">
            <a:spLocks/>
          </p:cNvSpPr>
          <p:nvPr/>
        </p:nvSpPr>
        <p:spPr>
          <a:xfrm>
            <a:off x="459000" y="1748250"/>
            <a:ext cx="8251784" cy="3462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None/>
            </a:pPr>
            <a:r>
              <a:rPr lang="en-US" b="1" dirty="0">
                <a:solidFill>
                  <a:srgbClr val="2EABE2"/>
                </a:solidFill>
              </a:rPr>
              <a:t>Adding a new user</a:t>
            </a:r>
            <a:endParaRPr lang="en-GB" b="1" dirty="0">
              <a:solidFill>
                <a:srgbClr val="2EABE2"/>
              </a:solidFill>
            </a:endParaRPr>
          </a:p>
        </p:txBody>
      </p:sp>
      <p:sp>
        <p:nvSpPr>
          <p:cNvPr id="5" name="Content Placeholder 2"/>
          <p:cNvSpPr txBox="1">
            <a:spLocks/>
          </p:cNvSpPr>
          <p:nvPr/>
        </p:nvSpPr>
        <p:spPr>
          <a:xfrm>
            <a:off x="457319" y="2207250"/>
            <a:ext cx="7765785" cy="1908215"/>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Aft>
                <a:spcPts val="450"/>
              </a:spcAft>
            </a:pPr>
            <a:r>
              <a:rPr lang="en-US" sz="1350" dirty="0">
                <a:solidFill>
                  <a:srgbClr val="000000"/>
                </a:solidFill>
              </a:rPr>
              <a:t>This adds the users </a:t>
            </a:r>
            <a:r>
              <a:rPr lang="en-US" sz="1350" dirty="0" err="1">
                <a:solidFill>
                  <a:srgbClr val="000000"/>
                </a:solidFill>
              </a:rPr>
              <a:t>robert</a:t>
            </a:r>
            <a:r>
              <a:rPr lang="en-US" sz="1350" dirty="0">
                <a:solidFill>
                  <a:srgbClr val="000000"/>
                </a:solidFill>
              </a:rPr>
              <a:t> and </a:t>
            </a:r>
            <a:r>
              <a:rPr lang="en-US" sz="1350" dirty="0" err="1">
                <a:solidFill>
                  <a:srgbClr val="000000"/>
                </a:solidFill>
              </a:rPr>
              <a:t>alison</a:t>
            </a:r>
            <a:r>
              <a:rPr lang="en-US" sz="1350" dirty="0">
                <a:solidFill>
                  <a:srgbClr val="000000"/>
                </a:solidFill>
              </a:rPr>
              <a:t>.  (Each is a one member group as well).</a:t>
            </a:r>
          </a:p>
          <a:p>
            <a:pPr marL="171450" indent="-171450" defTabSz="685800" fontAlgn="auto">
              <a:spcAft>
                <a:spcPts val="450"/>
              </a:spcAft>
            </a:pPr>
            <a:r>
              <a:rPr lang="en-US" sz="1350" dirty="0">
                <a:solidFill>
                  <a:srgbClr val="000000"/>
                </a:solidFill>
              </a:rPr>
              <a:t>It creates the folders </a:t>
            </a:r>
            <a:r>
              <a:rPr lang="en-US" sz="1350" b="1" dirty="0">
                <a:solidFill>
                  <a:srgbClr val="000000"/>
                </a:solidFill>
              </a:rPr>
              <a:t>/home/</a:t>
            </a:r>
            <a:r>
              <a:rPr lang="en-US" sz="1350" b="1" dirty="0" err="1">
                <a:solidFill>
                  <a:srgbClr val="000000"/>
                </a:solidFill>
              </a:rPr>
              <a:t>robert</a:t>
            </a:r>
            <a:r>
              <a:rPr lang="en-US" sz="1350" b="1" dirty="0">
                <a:solidFill>
                  <a:srgbClr val="000000"/>
                </a:solidFill>
              </a:rPr>
              <a:t> </a:t>
            </a:r>
            <a:r>
              <a:rPr lang="en-US" sz="1350" dirty="0">
                <a:solidFill>
                  <a:srgbClr val="000000"/>
                </a:solidFill>
              </a:rPr>
              <a:t>and </a:t>
            </a:r>
            <a:r>
              <a:rPr lang="en-US" sz="1350" b="1" dirty="0">
                <a:solidFill>
                  <a:srgbClr val="000000"/>
                </a:solidFill>
              </a:rPr>
              <a:t>/home/</a:t>
            </a:r>
            <a:r>
              <a:rPr lang="en-US" sz="1350" b="1" dirty="0" err="1">
                <a:solidFill>
                  <a:srgbClr val="000000"/>
                </a:solidFill>
              </a:rPr>
              <a:t>alison</a:t>
            </a:r>
            <a:r>
              <a:rPr lang="en-US" sz="1350" b="1" dirty="0">
                <a:solidFill>
                  <a:srgbClr val="000000"/>
                </a:solidFill>
              </a:rPr>
              <a:t> </a:t>
            </a:r>
            <a:r>
              <a:rPr lang="en-US" sz="1350" dirty="0">
                <a:solidFill>
                  <a:srgbClr val="000000"/>
                </a:solidFill>
              </a:rPr>
              <a:t>and assigns each as owner, respectively.</a:t>
            </a:r>
          </a:p>
          <a:p>
            <a:pPr marL="171450" indent="-171450" defTabSz="685800" fontAlgn="auto">
              <a:spcAft>
                <a:spcPts val="450"/>
              </a:spcAft>
            </a:pPr>
            <a:r>
              <a:rPr lang="en-US" sz="1350" dirty="0">
                <a:solidFill>
                  <a:srgbClr val="000000"/>
                </a:solidFill>
              </a:rPr>
              <a:t>The </a:t>
            </a:r>
            <a:r>
              <a:rPr lang="en-US" sz="1350" b="1" dirty="0">
                <a:solidFill>
                  <a:srgbClr val="000000"/>
                </a:solidFill>
              </a:rPr>
              <a:t>/</a:t>
            </a:r>
            <a:r>
              <a:rPr lang="en-US" sz="1350" b="1" dirty="0" err="1">
                <a:solidFill>
                  <a:srgbClr val="000000"/>
                </a:solidFill>
              </a:rPr>
              <a:t>etc</a:t>
            </a:r>
            <a:r>
              <a:rPr lang="en-US" sz="1350" b="1" dirty="0">
                <a:solidFill>
                  <a:srgbClr val="000000"/>
                </a:solidFill>
              </a:rPr>
              <a:t>/</a:t>
            </a:r>
            <a:r>
              <a:rPr lang="en-US" sz="1350" b="1" dirty="0" err="1">
                <a:solidFill>
                  <a:srgbClr val="000000"/>
                </a:solidFill>
              </a:rPr>
              <a:t>passwd</a:t>
            </a:r>
            <a:r>
              <a:rPr lang="en-US" sz="1350" dirty="0">
                <a:solidFill>
                  <a:srgbClr val="000000"/>
                </a:solidFill>
              </a:rPr>
              <a:t>, </a:t>
            </a:r>
            <a:r>
              <a:rPr lang="en-US" sz="1350" b="1" dirty="0">
                <a:solidFill>
                  <a:srgbClr val="000000"/>
                </a:solidFill>
              </a:rPr>
              <a:t>/</a:t>
            </a:r>
            <a:r>
              <a:rPr lang="en-US" sz="1350" b="1" dirty="0" err="1">
                <a:solidFill>
                  <a:srgbClr val="000000"/>
                </a:solidFill>
              </a:rPr>
              <a:t>etc</a:t>
            </a:r>
            <a:r>
              <a:rPr lang="en-US" sz="1350" b="1" dirty="0">
                <a:solidFill>
                  <a:srgbClr val="000000"/>
                </a:solidFill>
              </a:rPr>
              <a:t>/group </a:t>
            </a:r>
            <a:r>
              <a:rPr lang="en-US" sz="1350" dirty="0">
                <a:solidFill>
                  <a:srgbClr val="000000"/>
                </a:solidFill>
              </a:rPr>
              <a:t>and </a:t>
            </a:r>
            <a:r>
              <a:rPr lang="en-US" sz="1350" b="1" dirty="0">
                <a:solidFill>
                  <a:srgbClr val="000000"/>
                </a:solidFill>
              </a:rPr>
              <a:t>/</a:t>
            </a:r>
            <a:r>
              <a:rPr lang="en-US" sz="1350" b="1" dirty="0" err="1">
                <a:solidFill>
                  <a:srgbClr val="000000"/>
                </a:solidFill>
              </a:rPr>
              <a:t>etc</a:t>
            </a:r>
            <a:r>
              <a:rPr lang="en-US" sz="1350" b="1" dirty="0">
                <a:solidFill>
                  <a:srgbClr val="000000"/>
                </a:solidFill>
              </a:rPr>
              <a:t>/shadow</a:t>
            </a:r>
            <a:r>
              <a:rPr lang="en-US" sz="1350" dirty="0">
                <a:solidFill>
                  <a:srgbClr val="000000"/>
                </a:solidFill>
              </a:rPr>
              <a:t> files are updated</a:t>
            </a:r>
          </a:p>
          <a:p>
            <a:pPr marL="171450" indent="-171450" defTabSz="685800" fontAlgn="auto">
              <a:spcAft>
                <a:spcPts val="450"/>
              </a:spcAft>
            </a:pPr>
            <a:endParaRPr lang="en-US" sz="1350" dirty="0">
              <a:solidFill>
                <a:srgbClr val="000000"/>
              </a:solidFill>
            </a:endParaRPr>
          </a:p>
          <a:p>
            <a:pPr marL="0" indent="0" defTabSz="685800" fontAlgn="auto">
              <a:spcAft>
                <a:spcPts val="450"/>
              </a:spcAft>
              <a:buNone/>
            </a:pPr>
            <a:r>
              <a:rPr lang="en-US" sz="1350" b="1" dirty="0">
                <a:solidFill>
                  <a:srgbClr val="000000"/>
                </a:solidFill>
                <a:latin typeface="Courier New" panose="02070309020205020404" pitchFamily="49" charset="0"/>
                <a:cs typeface="Courier New" panose="02070309020205020404" pitchFamily="49" charset="0"/>
              </a:rPr>
              <a:t># </a:t>
            </a:r>
            <a:r>
              <a:rPr lang="en-US" sz="1350" b="1" dirty="0" err="1">
                <a:solidFill>
                  <a:srgbClr val="009FE3"/>
                </a:solidFill>
              </a:rPr>
              <a:t>useradd</a:t>
            </a:r>
            <a:r>
              <a:rPr lang="en-US" sz="1350" b="1" dirty="0">
                <a:solidFill>
                  <a:srgbClr val="009FE3"/>
                </a:solidFill>
              </a:rPr>
              <a:t> –m –d /home/</a:t>
            </a:r>
            <a:r>
              <a:rPr lang="en-US" sz="1350" b="1" dirty="0" err="1">
                <a:solidFill>
                  <a:srgbClr val="009FE3"/>
                </a:solidFill>
              </a:rPr>
              <a:t>robert</a:t>
            </a:r>
            <a:r>
              <a:rPr lang="en-US" sz="1350" b="1" dirty="0">
                <a:solidFill>
                  <a:srgbClr val="009FE3"/>
                </a:solidFill>
              </a:rPr>
              <a:t> –s /bin/bash </a:t>
            </a:r>
            <a:r>
              <a:rPr lang="en-US" sz="1350" b="1" dirty="0" err="1">
                <a:solidFill>
                  <a:srgbClr val="009FE3"/>
                </a:solidFill>
              </a:rPr>
              <a:t>robert</a:t>
            </a:r>
            <a:endParaRPr lang="en-US" sz="1350" b="1" dirty="0">
              <a:solidFill>
                <a:srgbClr val="009FE3"/>
              </a:solidFill>
            </a:endParaRPr>
          </a:p>
          <a:p>
            <a:pPr marL="0" indent="0" defTabSz="685800" fontAlgn="auto">
              <a:spcAft>
                <a:spcPts val="450"/>
              </a:spcAft>
              <a:buNone/>
            </a:pPr>
            <a:r>
              <a:rPr lang="en-US" sz="1350" b="1" dirty="0">
                <a:solidFill>
                  <a:srgbClr val="000000"/>
                </a:solidFill>
                <a:latin typeface="Courier New" panose="02070309020205020404" pitchFamily="49" charset="0"/>
                <a:cs typeface="Courier New" panose="02070309020205020404" pitchFamily="49" charset="0"/>
              </a:rPr>
              <a:t># </a:t>
            </a:r>
            <a:r>
              <a:rPr lang="en-US" sz="1350" b="1" dirty="0" err="1">
                <a:solidFill>
                  <a:srgbClr val="009FE3"/>
                </a:solidFill>
              </a:rPr>
              <a:t>useradd</a:t>
            </a:r>
            <a:r>
              <a:rPr lang="en-US" sz="1350" b="1" dirty="0">
                <a:solidFill>
                  <a:srgbClr val="009FE3"/>
                </a:solidFill>
              </a:rPr>
              <a:t> –m –d /home/</a:t>
            </a:r>
            <a:r>
              <a:rPr lang="en-US" sz="1350" b="1" dirty="0" err="1">
                <a:solidFill>
                  <a:srgbClr val="009FE3"/>
                </a:solidFill>
              </a:rPr>
              <a:t>alison</a:t>
            </a:r>
            <a:r>
              <a:rPr lang="en-US" sz="1350" b="1" dirty="0">
                <a:solidFill>
                  <a:srgbClr val="009FE3"/>
                </a:solidFill>
              </a:rPr>
              <a:t> –s /bin/bash </a:t>
            </a:r>
            <a:r>
              <a:rPr lang="en-US" sz="1350" b="1" dirty="0" err="1">
                <a:solidFill>
                  <a:srgbClr val="009FE3"/>
                </a:solidFill>
              </a:rPr>
              <a:t>alison</a:t>
            </a:r>
            <a:endParaRPr lang="en-US" sz="1350" b="1" dirty="0">
              <a:solidFill>
                <a:srgbClr val="009FE3"/>
              </a:solidFill>
            </a:endParaRPr>
          </a:p>
          <a:p>
            <a:pPr marL="171450" indent="-171450" defTabSz="685800" fontAlgn="auto">
              <a:spcAft>
                <a:spcPts val="450"/>
              </a:spcAft>
            </a:pPr>
            <a:endParaRPr lang="en-US" sz="1350" dirty="0">
              <a:solidFill>
                <a:srgbClr val="000000"/>
              </a:solidFill>
            </a:endParaRPr>
          </a:p>
        </p:txBody>
      </p:sp>
      <p:sp>
        <p:nvSpPr>
          <p:cNvPr id="6" name="TextBox 5">
            <a:extLst>
              <a:ext uri="{FF2B5EF4-FFF2-40B4-BE49-F238E27FC236}">
                <a16:creationId xmlns:a16="http://schemas.microsoft.com/office/drawing/2014/main" id="{658C6D0B-BF53-AF41-9CBB-3281E60D1270}"/>
              </a:ext>
            </a:extLst>
          </p:cNvPr>
          <p:cNvSpPr txBox="1"/>
          <p:nvPr/>
        </p:nvSpPr>
        <p:spPr>
          <a:xfrm>
            <a:off x="457320" y="3976064"/>
            <a:ext cx="4488061" cy="715581"/>
          </a:xfrm>
          <a:prstGeom prst="rect">
            <a:avLst/>
          </a:prstGeom>
          <a:noFill/>
          <a:ln>
            <a:noFill/>
          </a:ln>
        </p:spPr>
        <p:txBody>
          <a:bodyPr wrap="square" rtlCol="0">
            <a:spAutoFit/>
          </a:bodyPr>
          <a:lstStyle/>
          <a:p>
            <a:pPr defTabSz="685800" fontAlgn="auto">
              <a:spcBef>
                <a:spcPts val="0"/>
              </a:spcBef>
              <a:spcAft>
                <a:spcPts val="0"/>
              </a:spcAft>
            </a:pPr>
            <a:r>
              <a:rPr lang="en-GB" sz="1350" b="1" dirty="0">
                <a:solidFill>
                  <a:srgbClr val="000000"/>
                </a:solidFill>
                <a:latin typeface="Consolas" panose="020B0609020204030204" pitchFamily="49" charset="0"/>
                <a:ea typeface="+mn-ea"/>
                <a:cs typeface="Arial" panose="020B0604020202020204" pitchFamily="34" charset="0"/>
              </a:rPr>
              <a:t>/</a:t>
            </a:r>
            <a:r>
              <a:rPr lang="en-GB" sz="1350" b="1" dirty="0" err="1">
                <a:solidFill>
                  <a:srgbClr val="000000"/>
                </a:solidFill>
                <a:latin typeface="Consolas" panose="020B0609020204030204" pitchFamily="49" charset="0"/>
                <a:ea typeface="+mn-ea"/>
                <a:cs typeface="Arial" panose="020B0604020202020204" pitchFamily="34" charset="0"/>
              </a:rPr>
              <a:t>etc</a:t>
            </a:r>
            <a:r>
              <a:rPr lang="en-GB" sz="1350" b="1" dirty="0">
                <a:solidFill>
                  <a:srgbClr val="000000"/>
                </a:solidFill>
                <a:latin typeface="Consolas" panose="020B0609020204030204" pitchFamily="49" charset="0"/>
                <a:ea typeface="+mn-ea"/>
                <a:cs typeface="Arial" panose="020B0604020202020204" pitchFamily="34" charset="0"/>
              </a:rPr>
              <a:t>/</a:t>
            </a:r>
            <a:r>
              <a:rPr lang="en-GB" sz="1350" b="1" dirty="0" err="1">
                <a:solidFill>
                  <a:srgbClr val="000000"/>
                </a:solidFill>
                <a:latin typeface="Consolas" panose="020B0609020204030204" pitchFamily="49" charset="0"/>
                <a:ea typeface="+mn-ea"/>
                <a:cs typeface="Arial" panose="020B0604020202020204" pitchFamily="34" charset="0"/>
              </a:rPr>
              <a:t>passwd</a:t>
            </a:r>
            <a:endParaRPr lang="en-GB" sz="1350" b="1" dirty="0">
              <a:solidFill>
                <a:srgbClr val="000000"/>
              </a:solidFill>
              <a:latin typeface="Consolas" panose="020B0609020204030204" pitchFamily="49" charset="0"/>
              <a:ea typeface="+mn-ea"/>
              <a:cs typeface="Arial" panose="020B0604020202020204" pitchFamily="34" charset="0"/>
            </a:endParaRP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robert:x:1007:1007::/home/</a:t>
            </a:r>
            <a:r>
              <a:rPr lang="en-GB" sz="1350" dirty="0" err="1">
                <a:solidFill>
                  <a:srgbClr val="000000"/>
                </a:solidFill>
                <a:latin typeface="Consolas" panose="020B0609020204030204" pitchFamily="49" charset="0"/>
                <a:ea typeface="+mn-ea"/>
                <a:cs typeface="Arial" panose="020B0604020202020204" pitchFamily="34" charset="0"/>
              </a:rPr>
              <a:t>robert</a:t>
            </a:r>
            <a:r>
              <a:rPr lang="en-GB" sz="1350" dirty="0">
                <a:solidFill>
                  <a:srgbClr val="000000"/>
                </a:solidFill>
                <a:latin typeface="Consolas" panose="020B0609020204030204" pitchFamily="49" charset="0"/>
                <a:ea typeface="+mn-ea"/>
                <a:cs typeface="Arial" panose="020B0604020202020204" pitchFamily="34" charset="0"/>
              </a:rPr>
              <a:t>:/bin/bash</a:t>
            </a:r>
          </a:p>
          <a:p>
            <a:pPr defTabSz="685800" fontAlgn="auto">
              <a:spcBef>
                <a:spcPts val="0"/>
              </a:spcBef>
              <a:spcAft>
                <a:spcPts val="0"/>
              </a:spcAft>
            </a:pPr>
            <a:r>
              <a:rPr lang="en-US" sz="1350" dirty="0">
                <a:solidFill>
                  <a:srgbClr val="000000"/>
                </a:solidFill>
                <a:latin typeface="Consolas" panose="020B0609020204030204" pitchFamily="49" charset="0"/>
                <a:ea typeface="+mn-ea"/>
                <a:cs typeface="Arial" panose="020B0604020202020204" pitchFamily="34" charset="0"/>
              </a:rPr>
              <a:t>alison:x:1008:1008::/home/</a:t>
            </a:r>
            <a:r>
              <a:rPr lang="en-US" sz="1350" dirty="0" err="1">
                <a:solidFill>
                  <a:srgbClr val="000000"/>
                </a:solidFill>
                <a:latin typeface="Consolas" panose="020B0609020204030204" pitchFamily="49" charset="0"/>
                <a:ea typeface="+mn-ea"/>
                <a:cs typeface="Arial" panose="020B0604020202020204" pitchFamily="34" charset="0"/>
              </a:rPr>
              <a:t>alison</a:t>
            </a:r>
            <a:r>
              <a:rPr lang="en-US" sz="1350" dirty="0">
                <a:solidFill>
                  <a:srgbClr val="000000"/>
                </a:solidFill>
                <a:latin typeface="Consolas" panose="020B0609020204030204" pitchFamily="49" charset="0"/>
                <a:ea typeface="+mn-ea"/>
                <a:cs typeface="Arial" panose="020B0604020202020204" pitchFamily="34" charset="0"/>
              </a:rPr>
              <a:t>:/bin/bash</a:t>
            </a:r>
          </a:p>
        </p:txBody>
      </p:sp>
      <p:sp>
        <p:nvSpPr>
          <p:cNvPr id="7" name="TextBox 6">
            <a:extLst>
              <a:ext uri="{FF2B5EF4-FFF2-40B4-BE49-F238E27FC236}">
                <a16:creationId xmlns:a16="http://schemas.microsoft.com/office/drawing/2014/main" id="{F3E63C45-42F0-DB40-A624-DA8E4A694801}"/>
              </a:ext>
            </a:extLst>
          </p:cNvPr>
          <p:cNvSpPr txBox="1"/>
          <p:nvPr/>
        </p:nvSpPr>
        <p:spPr>
          <a:xfrm>
            <a:off x="457320" y="4832460"/>
            <a:ext cx="7765784" cy="715581"/>
          </a:xfrm>
          <a:prstGeom prst="rect">
            <a:avLst/>
          </a:prstGeom>
          <a:noFill/>
        </p:spPr>
        <p:txBody>
          <a:bodyPr wrap="square" rtlCol="0">
            <a:spAutoFit/>
          </a:bodyPr>
          <a:lstStyle/>
          <a:p>
            <a:pPr defTabSz="685800" fontAlgn="auto">
              <a:spcBef>
                <a:spcPts val="0"/>
              </a:spcBef>
              <a:spcAft>
                <a:spcPts val="0"/>
              </a:spcAft>
            </a:pPr>
            <a:r>
              <a:rPr lang="en-GB" sz="1350" b="1" dirty="0">
                <a:solidFill>
                  <a:srgbClr val="000000"/>
                </a:solidFill>
                <a:latin typeface="Consolas" panose="020B0609020204030204" pitchFamily="49" charset="0"/>
                <a:ea typeface="+mn-ea"/>
                <a:cs typeface="Arial" panose="020B0604020202020204" pitchFamily="34" charset="0"/>
              </a:rPr>
              <a:t>/</a:t>
            </a:r>
            <a:r>
              <a:rPr lang="en-GB" sz="1350" b="1" dirty="0" err="1">
                <a:solidFill>
                  <a:srgbClr val="000000"/>
                </a:solidFill>
                <a:latin typeface="Consolas" panose="020B0609020204030204" pitchFamily="49" charset="0"/>
                <a:ea typeface="+mn-ea"/>
                <a:cs typeface="Arial" panose="020B0604020202020204" pitchFamily="34" charset="0"/>
              </a:rPr>
              <a:t>etc</a:t>
            </a:r>
            <a:r>
              <a:rPr lang="en-GB" sz="1350" b="1" dirty="0">
                <a:solidFill>
                  <a:srgbClr val="000000"/>
                </a:solidFill>
                <a:latin typeface="Consolas" panose="020B0609020204030204" pitchFamily="49" charset="0"/>
                <a:ea typeface="+mn-ea"/>
                <a:cs typeface="Arial" panose="020B0604020202020204" pitchFamily="34" charset="0"/>
              </a:rPr>
              <a:t>/group</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robert:x:1007:</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alison:x:1008:</a:t>
            </a:r>
          </a:p>
        </p:txBody>
      </p:sp>
      <p:sp>
        <p:nvSpPr>
          <p:cNvPr id="2" name="Rounded Rectangle 1"/>
          <p:cNvSpPr/>
          <p:nvPr/>
        </p:nvSpPr>
        <p:spPr>
          <a:xfrm>
            <a:off x="457318" y="3950970"/>
            <a:ext cx="4488062"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
        <p:nvSpPr>
          <p:cNvPr id="8" name="Rounded Rectangle 7"/>
          <p:cNvSpPr/>
          <p:nvPr/>
        </p:nvSpPr>
        <p:spPr>
          <a:xfrm>
            <a:off x="472558" y="4796790"/>
            <a:ext cx="4488062"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213958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000" y="1127251"/>
            <a:ext cx="8251784"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algn="l" defTabSz="685800" fontAlgn="auto">
              <a:spcAft>
                <a:spcPts val="0"/>
              </a:spcAft>
            </a:pPr>
            <a:r>
              <a:rPr lang="en-GB" sz="2400">
                <a:solidFill>
                  <a:srgbClr val="000000"/>
                </a:solidFill>
              </a:rPr>
              <a:t>3. Components of a User Account</a:t>
            </a:r>
            <a:endParaRPr lang="en-GB" sz="2400" dirty="0">
              <a:solidFill>
                <a:srgbClr val="000000"/>
              </a:solidFill>
            </a:endParaRPr>
          </a:p>
        </p:txBody>
      </p:sp>
      <p:sp>
        <p:nvSpPr>
          <p:cNvPr id="4" name="Text Placeholder 3"/>
          <p:cNvSpPr txBox="1">
            <a:spLocks/>
          </p:cNvSpPr>
          <p:nvPr/>
        </p:nvSpPr>
        <p:spPr>
          <a:xfrm>
            <a:off x="459000" y="1748250"/>
            <a:ext cx="8251784" cy="3462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None/>
            </a:pPr>
            <a:r>
              <a:rPr lang="en-US" b="1" dirty="0">
                <a:solidFill>
                  <a:srgbClr val="2EABE2"/>
                </a:solidFill>
              </a:rPr>
              <a:t>Modifying the user – comment</a:t>
            </a:r>
            <a:endParaRPr lang="en-GB" b="1" dirty="0">
              <a:solidFill>
                <a:srgbClr val="2EABE2"/>
              </a:solidFill>
            </a:endParaRPr>
          </a:p>
        </p:txBody>
      </p:sp>
      <p:sp>
        <p:nvSpPr>
          <p:cNvPr id="5" name="Content Placeholder 2"/>
          <p:cNvSpPr txBox="1">
            <a:spLocks/>
          </p:cNvSpPr>
          <p:nvPr/>
        </p:nvSpPr>
        <p:spPr>
          <a:xfrm>
            <a:off x="495419" y="2207251"/>
            <a:ext cx="7765785" cy="1364476"/>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Aft>
                <a:spcPts val="450"/>
              </a:spcAft>
            </a:pPr>
            <a:r>
              <a:rPr lang="en-US" sz="1350" dirty="0">
                <a:solidFill>
                  <a:srgbClr val="000000"/>
                </a:solidFill>
              </a:rPr>
              <a:t>The comment field allows the administrator to say what the user does.</a:t>
            </a:r>
          </a:p>
          <a:p>
            <a:pPr marL="0" indent="0" defTabSz="685800" fontAlgn="auto">
              <a:spcAft>
                <a:spcPts val="450"/>
              </a:spcAft>
              <a:buNone/>
            </a:pPr>
            <a:endParaRPr lang="en-SG" sz="1350" dirty="0">
              <a:solidFill>
                <a:srgbClr val="000000"/>
              </a:solidFill>
              <a:latin typeface="Courier New" panose="02070309020205020404" pitchFamily="49" charset="0"/>
              <a:cs typeface="Courier New" panose="02070309020205020404" pitchFamily="49" charset="0"/>
            </a:endParaRPr>
          </a:p>
          <a:p>
            <a:pPr marL="0" indent="0" defTabSz="685800" fontAlgn="auto">
              <a:spcAft>
                <a:spcPts val="450"/>
              </a:spcAft>
              <a:buNone/>
            </a:pPr>
            <a:r>
              <a:rPr lang="en-GB" sz="1350" b="1" dirty="0">
                <a:solidFill>
                  <a:srgbClr val="000000"/>
                </a:solidFill>
                <a:latin typeface="Courier New" panose="02070309020205020404" pitchFamily="49" charset="0"/>
                <a:cs typeface="Courier New" panose="02070309020205020404" pitchFamily="49" charset="0"/>
              </a:rPr>
              <a:t># </a:t>
            </a:r>
            <a:r>
              <a:rPr lang="en-GB" sz="1350" b="1" dirty="0" err="1">
                <a:solidFill>
                  <a:srgbClr val="009FE3"/>
                </a:solidFill>
              </a:rPr>
              <a:t>usermod</a:t>
            </a:r>
            <a:r>
              <a:rPr lang="en-GB" sz="1350" b="1" dirty="0">
                <a:solidFill>
                  <a:srgbClr val="009FE3"/>
                </a:solidFill>
              </a:rPr>
              <a:t> -c "Human Resources Admin" </a:t>
            </a:r>
            <a:r>
              <a:rPr lang="en-GB" sz="1350" b="1" dirty="0" err="1">
                <a:solidFill>
                  <a:srgbClr val="009FE3"/>
                </a:solidFill>
              </a:rPr>
              <a:t>robert</a:t>
            </a:r>
            <a:endParaRPr lang="en-GB" sz="1350" b="1" dirty="0">
              <a:solidFill>
                <a:srgbClr val="009FE3"/>
              </a:solidFill>
            </a:endParaRPr>
          </a:p>
          <a:p>
            <a:pPr marL="0" indent="0" defTabSz="685800" fontAlgn="auto">
              <a:spcAft>
                <a:spcPts val="450"/>
              </a:spcAft>
              <a:buNone/>
            </a:pPr>
            <a:r>
              <a:rPr lang="en-GB" sz="1350" b="1" dirty="0">
                <a:solidFill>
                  <a:srgbClr val="000000"/>
                </a:solidFill>
                <a:latin typeface="Courier New" panose="02070309020205020404" pitchFamily="49" charset="0"/>
                <a:cs typeface="Courier New" panose="02070309020205020404" pitchFamily="49" charset="0"/>
              </a:rPr>
              <a:t># </a:t>
            </a:r>
            <a:r>
              <a:rPr lang="en-GB" sz="1350" b="1" dirty="0" err="1">
                <a:solidFill>
                  <a:srgbClr val="009FE3"/>
                </a:solidFill>
              </a:rPr>
              <a:t>usermod</a:t>
            </a:r>
            <a:r>
              <a:rPr lang="en-GB" sz="1350" b="1" dirty="0">
                <a:solidFill>
                  <a:srgbClr val="009FE3"/>
                </a:solidFill>
              </a:rPr>
              <a:t> -c "Human Resources Admin" </a:t>
            </a:r>
            <a:r>
              <a:rPr lang="en-GB" sz="1350" b="1" dirty="0" err="1">
                <a:solidFill>
                  <a:srgbClr val="009FE3"/>
                </a:solidFill>
              </a:rPr>
              <a:t>alison</a:t>
            </a:r>
            <a:endParaRPr lang="en-GB" sz="1350" b="1" dirty="0">
              <a:solidFill>
                <a:srgbClr val="009FE3"/>
              </a:solidFill>
            </a:endParaRPr>
          </a:p>
          <a:p>
            <a:pPr marL="0" indent="0" defTabSz="685800" fontAlgn="auto">
              <a:spcAft>
                <a:spcPts val="450"/>
              </a:spcAft>
              <a:buNone/>
            </a:pPr>
            <a:endParaRPr lang="en-GB" sz="1350" dirty="0">
              <a:solidFill>
                <a:srgbClr val="000000"/>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658C6D0B-BF53-AF41-9CBB-3281E60D1270}"/>
              </a:ext>
            </a:extLst>
          </p:cNvPr>
          <p:cNvSpPr txBox="1"/>
          <p:nvPr/>
        </p:nvSpPr>
        <p:spPr>
          <a:xfrm>
            <a:off x="495419" y="3775336"/>
            <a:ext cx="7765785" cy="715581"/>
          </a:xfrm>
          <a:prstGeom prst="rect">
            <a:avLst/>
          </a:prstGeom>
          <a:noFill/>
        </p:spPr>
        <p:txBody>
          <a:bodyPr wrap="square" rtlCol="0">
            <a:spAutoFit/>
          </a:bodyPr>
          <a:lstStyle/>
          <a:p>
            <a:pPr defTabSz="685800" fontAlgn="auto">
              <a:spcBef>
                <a:spcPts val="0"/>
              </a:spcBef>
              <a:spcAft>
                <a:spcPts val="0"/>
              </a:spcAft>
            </a:pPr>
            <a:r>
              <a:rPr lang="en-US" sz="1350" b="1" dirty="0">
                <a:solidFill>
                  <a:srgbClr val="000000"/>
                </a:solidFill>
                <a:latin typeface="Consolas" panose="020B0609020204030204" pitchFamily="49" charset="0"/>
                <a:ea typeface="+mn-ea"/>
                <a:cs typeface="Arial" panose="020B0604020202020204" pitchFamily="34" charset="0"/>
              </a:rPr>
              <a:t>/</a:t>
            </a:r>
            <a:r>
              <a:rPr lang="en-US" sz="1350" b="1" dirty="0" err="1">
                <a:solidFill>
                  <a:srgbClr val="000000"/>
                </a:solidFill>
                <a:latin typeface="Consolas" panose="020B0609020204030204" pitchFamily="49" charset="0"/>
                <a:ea typeface="+mn-ea"/>
                <a:cs typeface="Arial" panose="020B0604020202020204" pitchFamily="34" charset="0"/>
              </a:rPr>
              <a:t>etc</a:t>
            </a:r>
            <a:r>
              <a:rPr lang="en-US" sz="1350" b="1" dirty="0">
                <a:solidFill>
                  <a:srgbClr val="000000"/>
                </a:solidFill>
                <a:latin typeface="Consolas" panose="020B0609020204030204" pitchFamily="49" charset="0"/>
                <a:ea typeface="+mn-ea"/>
                <a:cs typeface="Arial" panose="020B0604020202020204" pitchFamily="34" charset="0"/>
              </a:rPr>
              <a:t>/</a:t>
            </a:r>
            <a:r>
              <a:rPr lang="en-US" sz="1350" b="1" dirty="0" err="1">
                <a:solidFill>
                  <a:srgbClr val="000000"/>
                </a:solidFill>
                <a:latin typeface="Consolas" panose="020B0609020204030204" pitchFamily="49" charset="0"/>
                <a:ea typeface="+mn-ea"/>
                <a:cs typeface="Arial" panose="020B0604020202020204" pitchFamily="34" charset="0"/>
              </a:rPr>
              <a:t>passwd</a:t>
            </a:r>
            <a:r>
              <a:rPr lang="en-US" sz="1350" b="1" dirty="0">
                <a:solidFill>
                  <a:srgbClr val="000000"/>
                </a:solidFill>
                <a:latin typeface="Consolas" panose="020B0609020204030204" pitchFamily="49" charset="0"/>
                <a:ea typeface="+mn-ea"/>
                <a:cs typeface="Arial" panose="020B0604020202020204" pitchFamily="34" charset="0"/>
              </a:rPr>
              <a:t> entries.</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robert:x:1007:1007:Human Resources Admin:/home/</a:t>
            </a:r>
            <a:r>
              <a:rPr lang="en-GB" sz="1350" dirty="0" err="1">
                <a:solidFill>
                  <a:srgbClr val="000000"/>
                </a:solidFill>
                <a:latin typeface="Consolas" panose="020B0609020204030204" pitchFamily="49" charset="0"/>
                <a:ea typeface="+mn-ea"/>
                <a:cs typeface="Arial" panose="020B0604020202020204" pitchFamily="34" charset="0"/>
              </a:rPr>
              <a:t>robert</a:t>
            </a:r>
            <a:r>
              <a:rPr lang="en-GB" sz="1350" dirty="0">
                <a:solidFill>
                  <a:srgbClr val="000000"/>
                </a:solidFill>
                <a:latin typeface="Consolas" panose="020B0609020204030204" pitchFamily="49" charset="0"/>
                <a:ea typeface="+mn-ea"/>
                <a:cs typeface="Arial" panose="020B0604020202020204" pitchFamily="34" charset="0"/>
              </a:rPr>
              <a:t>:/bin/bash</a:t>
            </a:r>
          </a:p>
          <a:p>
            <a:pPr defTabSz="685800" fontAlgn="auto">
              <a:spcBef>
                <a:spcPts val="0"/>
              </a:spcBef>
              <a:spcAft>
                <a:spcPts val="0"/>
              </a:spcAft>
            </a:pPr>
            <a:r>
              <a:rPr lang="en-GB" sz="1350" dirty="0">
                <a:solidFill>
                  <a:srgbClr val="000000"/>
                </a:solidFill>
                <a:latin typeface="Consolas" panose="020B0609020204030204" pitchFamily="49" charset="0"/>
                <a:ea typeface="+mn-ea"/>
                <a:cs typeface="Arial" panose="020B0604020202020204" pitchFamily="34" charset="0"/>
              </a:rPr>
              <a:t>alison:x:1008:1008:Human Resources Admin:/home/</a:t>
            </a:r>
            <a:r>
              <a:rPr lang="en-GB" sz="1350" dirty="0" err="1">
                <a:solidFill>
                  <a:srgbClr val="000000"/>
                </a:solidFill>
                <a:latin typeface="Consolas" panose="020B0609020204030204" pitchFamily="49" charset="0"/>
                <a:ea typeface="+mn-ea"/>
                <a:cs typeface="Arial" panose="020B0604020202020204" pitchFamily="34" charset="0"/>
              </a:rPr>
              <a:t>alison</a:t>
            </a:r>
            <a:r>
              <a:rPr lang="en-GB" sz="1350" dirty="0">
                <a:solidFill>
                  <a:srgbClr val="000000"/>
                </a:solidFill>
                <a:latin typeface="Consolas" panose="020B0609020204030204" pitchFamily="49" charset="0"/>
                <a:ea typeface="+mn-ea"/>
                <a:cs typeface="Arial" panose="020B0604020202020204" pitchFamily="34" charset="0"/>
              </a:rPr>
              <a:t>:/bin/bash</a:t>
            </a:r>
          </a:p>
        </p:txBody>
      </p:sp>
      <p:sp>
        <p:nvSpPr>
          <p:cNvPr id="7" name="Rounded Rectangle 6"/>
          <p:cNvSpPr/>
          <p:nvPr/>
        </p:nvSpPr>
        <p:spPr>
          <a:xfrm>
            <a:off x="457318" y="3752850"/>
            <a:ext cx="6697862"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122237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9000" y="1127251"/>
            <a:ext cx="8251784"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algn="l" defTabSz="685800" fontAlgn="auto">
              <a:spcAft>
                <a:spcPts val="0"/>
              </a:spcAft>
            </a:pPr>
            <a:r>
              <a:rPr lang="en-GB" sz="2400" dirty="0">
                <a:solidFill>
                  <a:srgbClr val="000000"/>
                </a:solidFill>
              </a:rPr>
              <a:t>3. Components of a User Account</a:t>
            </a:r>
          </a:p>
        </p:txBody>
      </p:sp>
      <p:sp>
        <p:nvSpPr>
          <p:cNvPr id="4" name="Text Placeholder 3"/>
          <p:cNvSpPr txBox="1">
            <a:spLocks/>
          </p:cNvSpPr>
          <p:nvPr/>
        </p:nvSpPr>
        <p:spPr>
          <a:xfrm>
            <a:off x="459000" y="1748250"/>
            <a:ext cx="8251784" cy="346249"/>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800" fontAlgn="auto">
              <a:spcAft>
                <a:spcPts val="450"/>
              </a:spcAft>
              <a:buNone/>
            </a:pPr>
            <a:r>
              <a:rPr lang="en-GB" b="1" dirty="0">
                <a:solidFill>
                  <a:srgbClr val="2EABE2"/>
                </a:solidFill>
              </a:rPr>
              <a:t>Modifying the user – setting a password</a:t>
            </a:r>
          </a:p>
        </p:txBody>
      </p:sp>
      <p:sp>
        <p:nvSpPr>
          <p:cNvPr id="5" name="Content Placeholder 2"/>
          <p:cNvSpPr txBox="1">
            <a:spLocks/>
          </p:cNvSpPr>
          <p:nvPr/>
        </p:nvSpPr>
        <p:spPr>
          <a:xfrm>
            <a:off x="495419" y="2207250"/>
            <a:ext cx="7765784" cy="276999"/>
          </a:xfrm>
          <a:prstGeom prst="rect">
            <a:avLst/>
          </a:prstGeom>
        </p:spPr>
        <p:txBody>
          <a:bodyPr vert="horz" wrap="square" lIns="68580" tIns="34290" rIns="68580" bIns="34290" rtlCol="0" anchor="t" anchorCtr="0">
            <a:sp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b="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Wingdings" panose="05000000000000000000" pitchFamily="2" charset="2"/>
              <a:buChar char="§"/>
              <a:defRPr sz="1800" b="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100000"/>
              </a:lnSpc>
              <a:spcBef>
                <a:spcPts val="0"/>
              </a:spcBef>
              <a:spcAft>
                <a:spcPts val="600"/>
              </a:spcAft>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Aft>
                <a:spcPts val="450"/>
              </a:spcAft>
            </a:pPr>
            <a:r>
              <a:rPr lang="en-GB" sz="1350" dirty="0">
                <a:solidFill>
                  <a:srgbClr val="000000"/>
                </a:solidFill>
              </a:rPr>
              <a:t>The </a:t>
            </a:r>
            <a:r>
              <a:rPr lang="en-GB" sz="1350" b="1" dirty="0">
                <a:solidFill>
                  <a:srgbClr val="000000"/>
                </a:solidFill>
              </a:rPr>
              <a:t>/</a:t>
            </a:r>
            <a:r>
              <a:rPr lang="en-GB" sz="1350" b="1" dirty="0" err="1">
                <a:solidFill>
                  <a:srgbClr val="000000"/>
                </a:solidFill>
              </a:rPr>
              <a:t>etc</a:t>
            </a:r>
            <a:r>
              <a:rPr lang="en-GB" sz="1350" b="1" dirty="0">
                <a:solidFill>
                  <a:srgbClr val="000000"/>
                </a:solidFill>
              </a:rPr>
              <a:t>/shadow</a:t>
            </a:r>
            <a:r>
              <a:rPr lang="en-GB" sz="1350" dirty="0">
                <a:solidFill>
                  <a:srgbClr val="000000"/>
                </a:solidFill>
              </a:rPr>
              <a:t> file stores the encrypted password,</a:t>
            </a:r>
          </a:p>
        </p:txBody>
      </p:sp>
      <p:sp>
        <p:nvSpPr>
          <p:cNvPr id="6" name="TextBox 5">
            <a:extLst>
              <a:ext uri="{FF2B5EF4-FFF2-40B4-BE49-F238E27FC236}">
                <a16:creationId xmlns:a16="http://schemas.microsoft.com/office/drawing/2014/main" id="{658C6D0B-BF53-AF41-9CBB-3281E60D1270}"/>
              </a:ext>
            </a:extLst>
          </p:cNvPr>
          <p:cNvSpPr txBox="1"/>
          <p:nvPr/>
        </p:nvSpPr>
        <p:spPr>
          <a:xfrm>
            <a:off x="495418" y="2634124"/>
            <a:ext cx="7577321" cy="1754326"/>
          </a:xfrm>
          <a:prstGeom prst="rect">
            <a:avLst/>
          </a:prstGeom>
          <a:noFill/>
        </p:spPr>
        <p:txBody>
          <a:bodyPr wrap="square" rtlCol="0">
            <a:spAutoFit/>
          </a:bodyPr>
          <a:lstStyle/>
          <a:p>
            <a:pPr defTabSz="685800" fontAlgn="auto">
              <a:spcBef>
                <a:spcPts val="0"/>
              </a:spcBef>
              <a:spcAft>
                <a:spcPts val="0"/>
              </a:spcAft>
            </a:pPr>
            <a:r>
              <a:rPr lang="en-GB" sz="1350" dirty="0" err="1">
                <a:solidFill>
                  <a:srgbClr val="000000"/>
                </a:solidFill>
                <a:latin typeface="Consolas" panose="020B0609020204030204" pitchFamily="49" charset="0"/>
                <a:ea typeface="+mn-ea"/>
              </a:rPr>
              <a:t>robert</a:t>
            </a:r>
            <a:r>
              <a:rPr lang="en-GB" sz="1350" dirty="0">
                <a:solidFill>
                  <a:srgbClr val="000000"/>
                </a:solidFill>
                <a:latin typeface="Consolas" panose="020B0609020204030204" pitchFamily="49" charset="0"/>
                <a:ea typeface="+mn-ea"/>
              </a:rPr>
              <a:t>:!!:18019:0:99999:7:::</a:t>
            </a:r>
          </a:p>
          <a:p>
            <a:pPr defTabSz="685800" fontAlgn="auto">
              <a:spcBef>
                <a:spcPts val="0"/>
              </a:spcBef>
              <a:spcAft>
                <a:spcPts val="0"/>
              </a:spcAft>
            </a:pPr>
            <a:endParaRPr lang="en-GB" sz="1350" dirty="0">
              <a:solidFill>
                <a:srgbClr val="000000"/>
              </a:solidFill>
              <a:latin typeface="Courier" pitchFamily="2" charset="0"/>
              <a:ea typeface="+mn-ea"/>
            </a:endParaRPr>
          </a:p>
          <a:p>
            <a:pPr defTabSz="685800" fontAlgn="auto">
              <a:spcBef>
                <a:spcPts val="0"/>
              </a:spcBef>
              <a:spcAft>
                <a:spcPts val="0"/>
              </a:spcAft>
            </a:pPr>
            <a:r>
              <a:rPr lang="en-GB" sz="1350" b="1" dirty="0">
                <a:solidFill>
                  <a:srgbClr val="000000"/>
                </a:solidFill>
                <a:latin typeface="Arial" panose="020B0604020202020204" pitchFamily="34" charset="0"/>
                <a:ea typeface="+mn-ea"/>
                <a:cs typeface="Arial" panose="020B0604020202020204" pitchFamily="34" charset="0"/>
              </a:rPr>
              <a:t># </a:t>
            </a:r>
            <a:r>
              <a:rPr lang="en-GB" sz="1350" b="1" dirty="0" err="1">
                <a:solidFill>
                  <a:srgbClr val="009FE3"/>
                </a:solidFill>
                <a:latin typeface="Arial" panose="020B0604020202020204" pitchFamily="34" charset="0"/>
                <a:ea typeface="+mn-ea"/>
                <a:cs typeface="Arial" panose="020B0604020202020204" pitchFamily="34" charset="0"/>
              </a:rPr>
              <a:t>passwd</a:t>
            </a:r>
            <a:r>
              <a:rPr lang="en-GB" sz="1350" b="1" dirty="0">
                <a:solidFill>
                  <a:srgbClr val="009FE3"/>
                </a:solidFill>
                <a:latin typeface="Arial" panose="020B0604020202020204" pitchFamily="34" charset="0"/>
                <a:ea typeface="+mn-ea"/>
                <a:cs typeface="Arial" panose="020B0604020202020204" pitchFamily="34" charset="0"/>
              </a:rPr>
              <a:t> </a:t>
            </a:r>
            <a:r>
              <a:rPr lang="en-GB" sz="1350" b="1" dirty="0" err="1">
                <a:solidFill>
                  <a:srgbClr val="009FE3"/>
                </a:solidFill>
                <a:latin typeface="Arial" panose="020B0604020202020204" pitchFamily="34" charset="0"/>
                <a:ea typeface="+mn-ea"/>
                <a:cs typeface="Arial" panose="020B0604020202020204" pitchFamily="34" charset="0"/>
              </a:rPr>
              <a:t>robert</a:t>
            </a:r>
            <a:endParaRPr lang="en-GB" sz="1350" b="1" dirty="0">
              <a:solidFill>
                <a:srgbClr val="009FE3"/>
              </a:solidFill>
              <a:latin typeface="Arial" panose="020B0604020202020204" pitchFamily="34" charset="0"/>
              <a:ea typeface="+mn-ea"/>
              <a:cs typeface="Arial" panose="020B0604020202020204" pitchFamily="34" charset="0"/>
            </a:endParaRPr>
          </a:p>
          <a:p>
            <a:pPr defTabSz="685800" fontAlgn="auto">
              <a:spcBef>
                <a:spcPts val="0"/>
              </a:spcBef>
              <a:spcAft>
                <a:spcPts val="0"/>
              </a:spcAft>
            </a:pPr>
            <a:endParaRPr lang="en-GB" sz="1350" dirty="0">
              <a:solidFill>
                <a:srgbClr val="000000"/>
              </a:solidFill>
              <a:latin typeface="Courier" pitchFamily="2" charset="0"/>
              <a:ea typeface="+mn-ea"/>
            </a:endParaRPr>
          </a:p>
          <a:p>
            <a:pPr defTabSz="685800" fontAlgn="auto">
              <a:spcBef>
                <a:spcPts val="0"/>
              </a:spcBef>
              <a:spcAft>
                <a:spcPts val="0"/>
              </a:spcAft>
            </a:pPr>
            <a:r>
              <a:rPr lang="en-GB" sz="1350" dirty="0">
                <a:solidFill>
                  <a:srgbClr val="000000"/>
                </a:solidFill>
                <a:latin typeface="Consolas" panose="020B0609020204030204" pitchFamily="49" charset="0"/>
                <a:ea typeface="+mn-ea"/>
              </a:rPr>
              <a:t>Changing password for user </a:t>
            </a:r>
            <a:r>
              <a:rPr lang="en-GB" sz="1350" dirty="0" err="1">
                <a:solidFill>
                  <a:srgbClr val="000000"/>
                </a:solidFill>
                <a:latin typeface="Consolas" panose="020B0609020204030204" pitchFamily="49" charset="0"/>
                <a:ea typeface="+mn-ea"/>
              </a:rPr>
              <a:t>robert</a:t>
            </a:r>
            <a:r>
              <a:rPr lang="en-GB" sz="1350" dirty="0">
                <a:solidFill>
                  <a:srgbClr val="000000"/>
                </a:solidFill>
                <a:latin typeface="Consolas" panose="020B0609020204030204" pitchFamily="49" charset="0"/>
                <a:ea typeface="+mn-ea"/>
              </a:rPr>
              <a:t>.</a:t>
            </a:r>
          </a:p>
          <a:p>
            <a:pPr defTabSz="685800" fontAlgn="auto">
              <a:spcBef>
                <a:spcPts val="0"/>
              </a:spcBef>
              <a:spcAft>
                <a:spcPts val="0"/>
              </a:spcAft>
            </a:pPr>
            <a:r>
              <a:rPr lang="en-GB" sz="1350" dirty="0">
                <a:solidFill>
                  <a:srgbClr val="000000"/>
                </a:solidFill>
                <a:latin typeface="Consolas" panose="020B0609020204030204" pitchFamily="49" charset="0"/>
                <a:ea typeface="+mn-ea"/>
              </a:rPr>
              <a:t>New password: </a:t>
            </a:r>
          </a:p>
          <a:p>
            <a:pPr defTabSz="685800" fontAlgn="auto">
              <a:spcBef>
                <a:spcPts val="0"/>
              </a:spcBef>
              <a:spcAft>
                <a:spcPts val="0"/>
              </a:spcAft>
            </a:pPr>
            <a:r>
              <a:rPr lang="en-GB" sz="1350" dirty="0">
                <a:solidFill>
                  <a:srgbClr val="000000"/>
                </a:solidFill>
                <a:latin typeface="Consolas" panose="020B0609020204030204" pitchFamily="49" charset="0"/>
                <a:ea typeface="+mn-ea"/>
              </a:rPr>
              <a:t>Retype new password: </a:t>
            </a:r>
          </a:p>
          <a:p>
            <a:pPr defTabSz="685800" fontAlgn="auto">
              <a:spcBef>
                <a:spcPts val="0"/>
              </a:spcBef>
              <a:spcAft>
                <a:spcPts val="0"/>
              </a:spcAft>
            </a:pPr>
            <a:r>
              <a:rPr lang="en-GB" sz="1350" dirty="0" err="1">
                <a:solidFill>
                  <a:srgbClr val="000000"/>
                </a:solidFill>
                <a:latin typeface="Consolas" panose="020B0609020204030204" pitchFamily="49" charset="0"/>
                <a:ea typeface="+mn-ea"/>
              </a:rPr>
              <a:t>passwd</a:t>
            </a:r>
            <a:r>
              <a:rPr lang="en-GB" sz="1350" dirty="0">
                <a:solidFill>
                  <a:srgbClr val="000000"/>
                </a:solidFill>
                <a:latin typeface="Consolas" panose="020B0609020204030204" pitchFamily="49" charset="0"/>
                <a:ea typeface="+mn-ea"/>
              </a:rPr>
              <a:t>: all authentication tokens updated successfully.</a:t>
            </a:r>
          </a:p>
        </p:txBody>
      </p:sp>
      <p:sp>
        <p:nvSpPr>
          <p:cNvPr id="7" name="TextBox 6">
            <a:extLst>
              <a:ext uri="{FF2B5EF4-FFF2-40B4-BE49-F238E27FC236}">
                <a16:creationId xmlns:a16="http://schemas.microsoft.com/office/drawing/2014/main" id="{658C6D0B-BF53-AF41-9CBB-3281E60D1270}"/>
              </a:ext>
            </a:extLst>
          </p:cNvPr>
          <p:cNvSpPr txBox="1"/>
          <p:nvPr/>
        </p:nvSpPr>
        <p:spPr>
          <a:xfrm>
            <a:off x="495416" y="4554388"/>
            <a:ext cx="7765787" cy="300082"/>
          </a:xfrm>
          <a:prstGeom prst="rect">
            <a:avLst/>
          </a:prstGeom>
          <a:noFill/>
        </p:spPr>
        <p:txBody>
          <a:bodyPr wrap="square" rtlCol="0">
            <a:spAutoFit/>
          </a:bodyPr>
          <a:lstStyle/>
          <a:p>
            <a:pPr defTabSz="685800" fontAlgn="auto">
              <a:spcBef>
                <a:spcPts val="0"/>
              </a:spcBef>
              <a:spcAft>
                <a:spcPts val="0"/>
              </a:spcAft>
            </a:pPr>
            <a:r>
              <a:rPr lang="en-GB" sz="1350" dirty="0" err="1">
                <a:solidFill>
                  <a:srgbClr val="000000"/>
                </a:solidFill>
                <a:latin typeface="Consolas" panose="020B0609020204030204" pitchFamily="49" charset="0"/>
                <a:ea typeface="+mn-ea"/>
              </a:rPr>
              <a:t>robert</a:t>
            </a:r>
            <a:r>
              <a:rPr lang="en-GB" sz="1350" dirty="0">
                <a:solidFill>
                  <a:srgbClr val="000000"/>
                </a:solidFill>
                <a:latin typeface="Consolas" panose="020B0609020204030204" pitchFamily="49" charset="0"/>
                <a:ea typeface="+mn-ea"/>
              </a:rPr>
              <a:t>:$6$Lh/CZ0k5$......:18019:0:99999:7:::</a:t>
            </a:r>
          </a:p>
        </p:txBody>
      </p:sp>
      <p:sp>
        <p:nvSpPr>
          <p:cNvPr id="8" name="Rectangle 7"/>
          <p:cNvSpPr/>
          <p:nvPr/>
        </p:nvSpPr>
        <p:spPr>
          <a:xfrm>
            <a:off x="5745611" y="4567046"/>
            <a:ext cx="2569421" cy="300082"/>
          </a:xfrm>
          <a:prstGeom prst="rect">
            <a:avLst/>
          </a:prstGeom>
        </p:spPr>
        <p:txBody>
          <a:bodyPr wrap="none">
            <a:spAutoFit/>
          </a:bodyPr>
          <a:lstStyle/>
          <a:p>
            <a:pPr defTabSz="685800" fontAlgn="auto">
              <a:spcBef>
                <a:spcPts val="0"/>
              </a:spcBef>
              <a:spcAft>
                <a:spcPts val="0"/>
              </a:spcAft>
            </a:pPr>
            <a:r>
              <a:rPr lang="en-US" sz="1350" i="1" dirty="0">
                <a:solidFill>
                  <a:srgbClr val="000000"/>
                </a:solidFill>
                <a:latin typeface="Calibri" panose="020F0502020204030204"/>
                <a:ea typeface="+mn-ea"/>
              </a:rPr>
              <a:t>Password encryption abbreviated.</a:t>
            </a:r>
          </a:p>
        </p:txBody>
      </p:sp>
      <p:sp>
        <p:nvSpPr>
          <p:cNvPr id="9" name="Rounded Rectangle 8"/>
          <p:cNvSpPr/>
          <p:nvPr/>
        </p:nvSpPr>
        <p:spPr>
          <a:xfrm>
            <a:off x="510658" y="2571830"/>
            <a:ext cx="2910722" cy="3886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
        <p:nvSpPr>
          <p:cNvPr id="10" name="Rounded Rectangle 9"/>
          <p:cNvSpPr/>
          <p:nvPr/>
        </p:nvSpPr>
        <p:spPr>
          <a:xfrm>
            <a:off x="510658" y="4515241"/>
            <a:ext cx="4389002" cy="38060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145865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10" name="Oval 9">
            <a:extLst>
              <a:ext uri="{FF2B5EF4-FFF2-40B4-BE49-F238E27FC236}">
                <a16:creationId xmlns:a16="http://schemas.microsoft.com/office/drawing/2014/main" id="{E6825EFF-9118-46FB-8948-AECB91415E09}"/>
              </a:ext>
            </a:extLst>
          </p:cNvPr>
          <p:cNvSpPr/>
          <p:nvPr/>
        </p:nvSpPr>
        <p:spPr>
          <a:xfrm>
            <a:off x="3504708" y="3156887"/>
            <a:ext cx="2079400" cy="1013603"/>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User</a:t>
            </a:r>
          </a:p>
        </p:txBody>
      </p:sp>
      <p:pic>
        <p:nvPicPr>
          <p:cNvPr id="11" name="Graphic 8" descr="Crawl">
            <a:extLst>
              <a:ext uri="{FF2B5EF4-FFF2-40B4-BE49-F238E27FC236}">
                <a16:creationId xmlns:a16="http://schemas.microsoft.com/office/drawing/2014/main" id="{E645878A-AB75-41F7-A0CC-0718014718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43432" y="3349801"/>
            <a:ext cx="534395" cy="588753"/>
          </a:xfrm>
          <a:prstGeom prst="rect">
            <a:avLst/>
          </a:prstGeom>
        </p:spPr>
      </p:pic>
      <p:sp>
        <p:nvSpPr>
          <p:cNvPr id="12" name="Rectangle: Rounded Corners 9">
            <a:extLst>
              <a:ext uri="{FF2B5EF4-FFF2-40B4-BE49-F238E27FC236}">
                <a16:creationId xmlns:a16="http://schemas.microsoft.com/office/drawing/2014/main" id="{147A7694-F738-4090-BE5F-8C0596F7E4C0}"/>
              </a:ext>
            </a:extLst>
          </p:cNvPr>
          <p:cNvSpPr/>
          <p:nvPr/>
        </p:nvSpPr>
        <p:spPr>
          <a:xfrm>
            <a:off x="766649" y="1847201"/>
            <a:ext cx="689541" cy="6901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Name</a:t>
            </a:r>
          </a:p>
        </p:txBody>
      </p:sp>
      <p:sp>
        <p:nvSpPr>
          <p:cNvPr id="13" name="Rectangle: Rounded Corners 10">
            <a:extLst>
              <a:ext uri="{FF2B5EF4-FFF2-40B4-BE49-F238E27FC236}">
                <a16:creationId xmlns:a16="http://schemas.microsoft.com/office/drawing/2014/main" id="{E2F28CA4-5756-4FBC-AE89-E5A1B5766CCF}"/>
              </a:ext>
            </a:extLst>
          </p:cNvPr>
          <p:cNvSpPr/>
          <p:nvPr/>
        </p:nvSpPr>
        <p:spPr>
          <a:xfrm>
            <a:off x="1776066" y="1847201"/>
            <a:ext cx="1410731" cy="6901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UID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User ID (number)</a:t>
            </a:r>
          </a:p>
        </p:txBody>
      </p:sp>
      <p:sp>
        <p:nvSpPr>
          <p:cNvPr id="14" name="Rectangle: Rounded Corners 11">
            <a:extLst>
              <a:ext uri="{FF2B5EF4-FFF2-40B4-BE49-F238E27FC236}">
                <a16:creationId xmlns:a16="http://schemas.microsoft.com/office/drawing/2014/main" id="{D87348FF-A334-441E-A855-5B9ECA9EF99B}"/>
              </a:ext>
            </a:extLst>
          </p:cNvPr>
          <p:cNvSpPr/>
          <p:nvPr/>
        </p:nvSpPr>
        <p:spPr>
          <a:xfrm>
            <a:off x="3248191" y="1858582"/>
            <a:ext cx="1241111" cy="6901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GID, Primary Group ID </a:t>
            </a:r>
          </a:p>
        </p:txBody>
      </p:sp>
      <p:sp>
        <p:nvSpPr>
          <p:cNvPr id="15" name="Rectangle: Rounded Corners 12">
            <a:extLst>
              <a:ext uri="{FF2B5EF4-FFF2-40B4-BE49-F238E27FC236}">
                <a16:creationId xmlns:a16="http://schemas.microsoft.com/office/drawing/2014/main" id="{266F500B-6982-4F98-B2CA-36EF860CBE6D}"/>
              </a:ext>
            </a:extLst>
          </p:cNvPr>
          <p:cNvSpPr/>
          <p:nvPr/>
        </p:nvSpPr>
        <p:spPr>
          <a:xfrm>
            <a:off x="4550695" y="1857754"/>
            <a:ext cx="1260566" cy="6901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Explanatory Comment</a:t>
            </a:r>
          </a:p>
        </p:txBody>
      </p:sp>
      <p:sp>
        <p:nvSpPr>
          <p:cNvPr id="16" name="Rectangle: Rounded Corners 13">
            <a:extLst>
              <a:ext uri="{FF2B5EF4-FFF2-40B4-BE49-F238E27FC236}">
                <a16:creationId xmlns:a16="http://schemas.microsoft.com/office/drawing/2014/main" id="{0B27D92C-9F8E-4902-9E51-A20AA24FA983}"/>
              </a:ext>
            </a:extLst>
          </p:cNvPr>
          <p:cNvSpPr/>
          <p:nvPr/>
        </p:nvSpPr>
        <p:spPr>
          <a:xfrm>
            <a:off x="5872654" y="1859255"/>
            <a:ext cx="1141881" cy="6901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Home Dir</a:t>
            </a:r>
          </a:p>
        </p:txBody>
      </p:sp>
      <p:sp>
        <p:nvSpPr>
          <p:cNvPr id="17" name="Rectangle: Rounded Corners 14">
            <a:extLst>
              <a:ext uri="{FF2B5EF4-FFF2-40B4-BE49-F238E27FC236}">
                <a16:creationId xmlns:a16="http://schemas.microsoft.com/office/drawing/2014/main" id="{DE6B4B64-E01C-4E09-B6C2-074BB10492FB}"/>
              </a:ext>
            </a:extLst>
          </p:cNvPr>
          <p:cNvSpPr/>
          <p:nvPr/>
        </p:nvSpPr>
        <p:spPr>
          <a:xfrm>
            <a:off x="7075929" y="1859255"/>
            <a:ext cx="1208882" cy="6901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Login Shell</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(bash)</a:t>
            </a:r>
          </a:p>
        </p:txBody>
      </p:sp>
      <p:sp>
        <p:nvSpPr>
          <p:cNvPr id="18" name="Rectangle: Rounded Corners 15">
            <a:extLst>
              <a:ext uri="{FF2B5EF4-FFF2-40B4-BE49-F238E27FC236}">
                <a16:creationId xmlns:a16="http://schemas.microsoft.com/office/drawing/2014/main" id="{2EFC20F7-6B0D-449D-807E-E9532394AAF2}"/>
              </a:ext>
            </a:extLst>
          </p:cNvPr>
          <p:cNvSpPr/>
          <p:nvPr/>
        </p:nvSpPr>
        <p:spPr>
          <a:xfrm>
            <a:off x="766649" y="2644891"/>
            <a:ext cx="7518162" cy="39533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passwd</a:t>
            </a:r>
            <a:endParaRPr lang="en-US" sz="1350" dirty="0">
              <a:solidFill>
                <a:srgbClr val="000000"/>
              </a:solidFill>
              <a:latin typeface="Arial" panose="020B0604020202020204" pitchFamily="34" charset="0"/>
              <a:cs typeface="Arial" panose="020B0604020202020204" pitchFamily="34" charset="0"/>
            </a:endParaRPr>
          </a:p>
        </p:txBody>
      </p:sp>
      <p:sp>
        <p:nvSpPr>
          <p:cNvPr id="19" name="Rectangle: Rounded Corners 16">
            <a:extLst>
              <a:ext uri="{FF2B5EF4-FFF2-40B4-BE49-F238E27FC236}">
                <a16:creationId xmlns:a16="http://schemas.microsoft.com/office/drawing/2014/main" id="{C4EACEB3-52F7-476F-B940-3EADE1F714C5}"/>
              </a:ext>
            </a:extLst>
          </p:cNvPr>
          <p:cNvSpPr/>
          <p:nvPr/>
        </p:nvSpPr>
        <p:spPr>
          <a:xfrm>
            <a:off x="766648" y="4210807"/>
            <a:ext cx="1517370"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Secondary groups associated with user</a:t>
            </a:r>
          </a:p>
        </p:txBody>
      </p:sp>
      <p:sp>
        <p:nvSpPr>
          <p:cNvPr id="20" name="Rectangle: Rounded Corners 17">
            <a:extLst>
              <a:ext uri="{FF2B5EF4-FFF2-40B4-BE49-F238E27FC236}">
                <a16:creationId xmlns:a16="http://schemas.microsoft.com/office/drawing/2014/main" id="{34DA8822-3DCB-4C39-BCB3-A7752A113481}"/>
              </a:ext>
            </a:extLst>
          </p:cNvPr>
          <p:cNvSpPr/>
          <p:nvPr/>
        </p:nvSpPr>
        <p:spPr>
          <a:xfrm>
            <a:off x="2354776" y="4210808"/>
            <a:ext cx="1167176" cy="8718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Group name for the given ID</a:t>
            </a:r>
          </a:p>
        </p:txBody>
      </p:sp>
      <p:sp>
        <p:nvSpPr>
          <p:cNvPr id="21" name="Rectangle: Rounded Corners 19">
            <a:extLst>
              <a:ext uri="{FF2B5EF4-FFF2-40B4-BE49-F238E27FC236}">
                <a16:creationId xmlns:a16="http://schemas.microsoft.com/office/drawing/2014/main" id="{B0276328-3DDB-453E-90F0-74C95B67DB1E}"/>
              </a:ext>
            </a:extLst>
          </p:cNvPr>
          <p:cNvSpPr/>
          <p:nvPr/>
        </p:nvSpPr>
        <p:spPr>
          <a:xfrm>
            <a:off x="5776602" y="4217603"/>
            <a:ext cx="1187603"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Password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(encrypted)</a:t>
            </a:r>
          </a:p>
        </p:txBody>
      </p:sp>
      <p:sp>
        <p:nvSpPr>
          <p:cNvPr id="22" name="Rectangle: Rounded Corners 21">
            <a:extLst>
              <a:ext uri="{FF2B5EF4-FFF2-40B4-BE49-F238E27FC236}">
                <a16:creationId xmlns:a16="http://schemas.microsoft.com/office/drawing/2014/main" id="{06C3CEEB-96A2-4C4E-9867-A1B56C6749F7}"/>
              </a:ext>
            </a:extLst>
          </p:cNvPr>
          <p:cNvSpPr/>
          <p:nvPr/>
        </p:nvSpPr>
        <p:spPr>
          <a:xfrm>
            <a:off x="7014535" y="4210807"/>
            <a:ext cx="1263150"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Password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Aging control</a:t>
            </a:r>
          </a:p>
        </p:txBody>
      </p:sp>
      <p:sp>
        <p:nvSpPr>
          <p:cNvPr id="23" name="Rectangle: Rounded Corners 22">
            <a:extLst>
              <a:ext uri="{FF2B5EF4-FFF2-40B4-BE49-F238E27FC236}">
                <a16:creationId xmlns:a16="http://schemas.microsoft.com/office/drawing/2014/main" id="{41A357D7-DBF5-49F6-BF5B-6D396FEEC725}"/>
              </a:ext>
            </a:extLst>
          </p:cNvPr>
          <p:cNvSpPr/>
          <p:nvPr/>
        </p:nvSpPr>
        <p:spPr>
          <a:xfrm>
            <a:off x="766648" y="5130382"/>
            <a:ext cx="2755304" cy="2803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/group</a:t>
            </a:r>
            <a:r>
              <a:rPr lang="en-US" sz="1350" dirty="0">
                <a:solidFill>
                  <a:srgbClr val="000000"/>
                </a:solidFill>
                <a:latin typeface="Arial" panose="020B0604020202020204" pitchFamily="34" charset="0"/>
                <a:cs typeface="Arial" panose="020B0604020202020204" pitchFamily="34" charset="0"/>
              </a:rPr>
              <a:t> </a:t>
            </a:r>
          </a:p>
        </p:txBody>
      </p:sp>
      <p:sp>
        <p:nvSpPr>
          <p:cNvPr id="24" name="Rectangle: Rounded Corners 23">
            <a:extLst>
              <a:ext uri="{FF2B5EF4-FFF2-40B4-BE49-F238E27FC236}">
                <a16:creationId xmlns:a16="http://schemas.microsoft.com/office/drawing/2014/main" id="{6042AB00-605F-4E08-9F5D-9A73365344A9}"/>
              </a:ext>
            </a:extLst>
          </p:cNvPr>
          <p:cNvSpPr/>
          <p:nvPr/>
        </p:nvSpPr>
        <p:spPr>
          <a:xfrm>
            <a:off x="5776921" y="5128192"/>
            <a:ext cx="2507889" cy="2803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/shadow</a:t>
            </a:r>
          </a:p>
        </p:txBody>
      </p:sp>
      <p:sp>
        <p:nvSpPr>
          <p:cNvPr id="25" name="Rectangle: Rounded Corners 24">
            <a:extLst>
              <a:ext uri="{FF2B5EF4-FFF2-40B4-BE49-F238E27FC236}">
                <a16:creationId xmlns:a16="http://schemas.microsoft.com/office/drawing/2014/main" id="{D502C086-FF19-4FF2-A6BD-341B46B25E8C}"/>
              </a:ext>
            </a:extLst>
          </p:cNvPr>
          <p:cNvSpPr/>
          <p:nvPr/>
        </p:nvSpPr>
        <p:spPr>
          <a:xfrm>
            <a:off x="6163836" y="3112546"/>
            <a:ext cx="2120974" cy="65029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Default creation parameters</a:t>
            </a:r>
          </a:p>
        </p:txBody>
      </p:sp>
      <p:sp>
        <p:nvSpPr>
          <p:cNvPr id="26" name="Rectangle: Rounded Corners 20">
            <a:extLst>
              <a:ext uri="{FF2B5EF4-FFF2-40B4-BE49-F238E27FC236}">
                <a16:creationId xmlns:a16="http://schemas.microsoft.com/office/drawing/2014/main" id="{C9A31B04-E79D-483C-9475-7AD2570185A9}"/>
              </a:ext>
            </a:extLst>
          </p:cNvPr>
          <p:cNvSpPr/>
          <p:nvPr/>
        </p:nvSpPr>
        <p:spPr>
          <a:xfrm>
            <a:off x="6163836" y="3815486"/>
            <a:ext cx="2120974" cy="329795"/>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342900"/>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/default/</a:t>
            </a:r>
            <a:r>
              <a:rPr lang="en-US" sz="1350" b="1" dirty="0" err="1">
                <a:solidFill>
                  <a:srgbClr val="000000"/>
                </a:solidFill>
                <a:latin typeface="Arial" panose="020B0604020202020204" pitchFamily="34" charset="0"/>
                <a:cs typeface="Arial" panose="020B0604020202020204" pitchFamily="34" charset="0"/>
              </a:rPr>
              <a:t>useradd</a:t>
            </a:r>
            <a:endParaRPr lang="en-US" sz="1350" b="1" dirty="0">
              <a:solidFill>
                <a:srgbClr val="000000"/>
              </a:solidFill>
              <a:latin typeface="Arial" panose="020B0604020202020204" pitchFamily="34" charset="0"/>
              <a:cs typeface="Arial" panose="020B0604020202020204" pitchFamily="34" charset="0"/>
            </a:endParaRPr>
          </a:p>
        </p:txBody>
      </p:sp>
      <p:sp>
        <p:nvSpPr>
          <p:cNvPr id="27" name="Rectangle: Rounded Corners 25">
            <a:extLst>
              <a:ext uri="{FF2B5EF4-FFF2-40B4-BE49-F238E27FC236}">
                <a16:creationId xmlns:a16="http://schemas.microsoft.com/office/drawing/2014/main" id="{EF981F86-D3CE-48BD-BE7D-326516B16F5C}"/>
              </a:ext>
            </a:extLst>
          </p:cNvPr>
          <p:cNvSpPr/>
          <p:nvPr/>
        </p:nvSpPr>
        <p:spPr>
          <a:xfrm>
            <a:off x="766648" y="3117183"/>
            <a:ext cx="2127094" cy="6456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Default password aging</a:t>
            </a:r>
          </a:p>
        </p:txBody>
      </p:sp>
      <p:sp>
        <p:nvSpPr>
          <p:cNvPr id="28" name="Rectangle: Rounded Corners 26">
            <a:extLst>
              <a:ext uri="{FF2B5EF4-FFF2-40B4-BE49-F238E27FC236}">
                <a16:creationId xmlns:a16="http://schemas.microsoft.com/office/drawing/2014/main" id="{A143B949-6581-43BF-AA10-F69BFFC14F36}"/>
              </a:ext>
            </a:extLst>
          </p:cNvPr>
          <p:cNvSpPr/>
          <p:nvPr/>
        </p:nvSpPr>
        <p:spPr>
          <a:xfrm>
            <a:off x="766648" y="3812603"/>
            <a:ext cx="2127094" cy="330540"/>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defTabSz="342900"/>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login.defs</a:t>
            </a:r>
            <a:endParaRPr lang="en-US" sz="1350" b="1" dirty="0">
              <a:solidFill>
                <a:srgbClr val="000000"/>
              </a:solidFill>
              <a:latin typeface="Arial" panose="020B0604020202020204" pitchFamily="34" charset="0"/>
              <a:cs typeface="Arial" panose="020B0604020202020204" pitchFamily="34" charset="0"/>
            </a:endParaRPr>
          </a:p>
        </p:txBody>
      </p:sp>
      <p:sp>
        <p:nvSpPr>
          <p:cNvPr id="29" name="Rectangle: Rounded Corners 1">
            <a:extLst>
              <a:ext uri="{FF2B5EF4-FFF2-40B4-BE49-F238E27FC236}">
                <a16:creationId xmlns:a16="http://schemas.microsoft.com/office/drawing/2014/main" id="{AD2080FD-C0AA-436A-B268-9A4BA84E32B9}"/>
              </a:ext>
            </a:extLst>
          </p:cNvPr>
          <p:cNvSpPr/>
          <p:nvPr/>
        </p:nvSpPr>
        <p:spPr>
          <a:xfrm>
            <a:off x="1528611" y="1847201"/>
            <a:ext cx="161611" cy="69011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x</a:t>
            </a:r>
          </a:p>
        </p:txBody>
      </p:sp>
    </p:spTree>
    <p:extLst>
      <p:ext uri="{BB962C8B-B14F-4D97-AF65-F5344CB8AC3E}">
        <p14:creationId xmlns:p14="http://schemas.microsoft.com/office/powerpoint/2010/main" val="4022173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Built-in User Accounts</a:t>
            </a:r>
            <a:endParaRPr lang="en-GB" dirty="0"/>
          </a:p>
        </p:txBody>
      </p:sp>
      <p:sp>
        <p:nvSpPr>
          <p:cNvPr id="6" name="Content Placeholder 2"/>
          <p:cNvSpPr>
            <a:spLocks noGrp="1"/>
          </p:cNvSpPr>
          <p:nvPr>
            <p:ph idx="4294967295"/>
          </p:nvPr>
        </p:nvSpPr>
        <p:spPr>
          <a:xfrm>
            <a:off x="459000" y="2276917"/>
            <a:ext cx="5829300" cy="2746906"/>
          </a:xfrm>
          <a:prstGeom prst="rect">
            <a:avLst/>
          </a:prstGeom>
        </p:spPr>
        <p:txBody>
          <a:bodyPr/>
          <a:lstStyle/>
          <a:p>
            <a:pPr>
              <a:buFontTx/>
              <a:buChar char="•"/>
              <a:defRPr/>
            </a:pPr>
            <a:r>
              <a:rPr lang="en-GB" altLang="en-US" dirty="0"/>
              <a:t>These accounts are created when the system is installed. </a:t>
            </a:r>
          </a:p>
          <a:p>
            <a:pPr>
              <a:buFontTx/>
              <a:buChar char="•"/>
              <a:defRPr/>
            </a:pPr>
            <a:r>
              <a:rPr lang="en-GB" altLang="en-US" dirty="0"/>
              <a:t>They are used by the operating system</a:t>
            </a:r>
          </a:p>
          <a:p>
            <a:pPr>
              <a:buFontTx/>
              <a:buChar char="•"/>
              <a:defRPr/>
            </a:pPr>
            <a:r>
              <a:rPr lang="en-GB" altLang="en-US" dirty="0"/>
              <a:t>They include:</a:t>
            </a:r>
          </a:p>
          <a:p>
            <a:pPr marL="0" indent="0">
              <a:buNone/>
              <a:defRPr/>
            </a:pPr>
            <a:endParaRPr lang="en-SG" altLang="en-US" dirty="0"/>
          </a:p>
          <a:p>
            <a:pPr marL="0" indent="0">
              <a:buNone/>
              <a:defRPr/>
            </a:pPr>
            <a:endParaRPr lang="en-GB" altLang="en-US" dirty="0"/>
          </a:p>
          <a:p>
            <a:pPr>
              <a:buFontTx/>
              <a:buChar char="•"/>
              <a:defRPr/>
            </a:pPr>
            <a:endParaRPr lang="en-SG" altLang="en-US" dirty="0"/>
          </a:p>
          <a:p>
            <a:pPr marL="342900" lvl="1" indent="0">
              <a:buNone/>
              <a:defRPr/>
            </a:pPr>
            <a:endParaRPr lang="en-SG" altLang="en-US" dirty="0"/>
          </a:p>
          <a:p>
            <a:pPr marL="342900" lvl="1" indent="0">
              <a:buNone/>
              <a:defRPr/>
            </a:pPr>
            <a:endParaRPr lang="en-GB" altLang="en-US" dirty="0"/>
          </a:p>
          <a:p>
            <a:pPr>
              <a:buFontTx/>
              <a:buChar char="•"/>
              <a:defRPr/>
            </a:pPr>
            <a:endParaRPr lang="en-GB" altLang="en-US" dirty="0"/>
          </a:p>
          <a:p>
            <a:pPr>
              <a:buFontTx/>
              <a:buChar char="•"/>
              <a:defRPr/>
            </a:pPr>
            <a:r>
              <a:rPr lang="en-GB" altLang="en-US" dirty="0"/>
              <a:t>A full list of default accounts can be found in </a:t>
            </a:r>
            <a:r>
              <a:rPr lang="en-GB" altLang="en-US" b="1" dirty="0"/>
              <a:t>/</a:t>
            </a:r>
            <a:r>
              <a:rPr lang="en-GB" altLang="en-US" b="1" dirty="0" err="1"/>
              <a:t>etc</a:t>
            </a:r>
            <a:r>
              <a:rPr lang="en-GB" altLang="en-US" b="1" dirty="0"/>
              <a:t>/</a:t>
            </a:r>
            <a:r>
              <a:rPr lang="en-GB" altLang="en-US" b="1" dirty="0" err="1"/>
              <a:t>passwd</a:t>
            </a:r>
            <a:endParaRPr lang="en-GB" altLang="en-US" b="1" dirty="0"/>
          </a:p>
        </p:txBody>
      </p:sp>
      <p:graphicFrame>
        <p:nvGraphicFramePr>
          <p:cNvPr id="3" name="Table 2"/>
          <p:cNvGraphicFramePr>
            <a:graphicFrameLocks noGrp="1"/>
          </p:cNvGraphicFramePr>
          <p:nvPr/>
        </p:nvGraphicFramePr>
        <p:xfrm>
          <a:off x="1834307" y="3128089"/>
          <a:ext cx="3179653" cy="1092840"/>
        </p:xfrm>
        <a:graphic>
          <a:graphicData uri="http://schemas.openxmlformats.org/drawingml/2006/table">
            <a:tbl>
              <a:tblPr>
                <a:tableStyleId>{5C22544A-7EE6-4342-B048-85BDC9FD1C3A}</a:tableStyleId>
              </a:tblPr>
              <a:tblGrid>
                <a:gridCol w="591164">
                  <a:extLst>
                    <a:ext uri="{9D8B030D-6E8A-4147-A177-3AD203B41FA5}">
                      <a16:colId xmlns:a16="http://schemas.microsoft.com/office/drawing/2014/main" val="2494185847"/>
                    </a:ext>
                  </a:extLst>
                </a:gridCol>
                <a:gridCol w="2588489">
                  <a:extLst>
                    <a:ext uri="{9D8B030D-6E8A-4147-A177-3AD203B41FA5}">
                      <a16:colId xmlns:a16="http://schemas.microsoft.com/office/drawing/2014/main" val="2071593042"/>
                    </a:ext>
                  </a:extLst>
                </a:gridCol>
              </a:tblGrid>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0</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root</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7957445"/>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1</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daemon</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4279735"/>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2</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bin</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8605977"/>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3</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sys</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0169719"/>
                  </a:ext>
                </a:extLst>
              </a:tr>
              <a:tr h="210948">
                <a:tc>
                  <a:txBody>
                    <a:bodyPr/>
                    <a:lstStyle/>
                    <a:p>
                      <a:pPr algn="ctr" rtl="0" fontAlgn="ctr"/>
                      <a:r>
                        <a:rPr lang="en-GB" sz="1400" u="none" strike="noStrike" dirty="0">
                          <a:effectLst/>
                          <a:latin typeface="Consolas" panose="020B0609020204030204" pitchFamily="49" charset="0"/>
                          <a:cs typeface="Arial" panose="020B0604020202020204" pitchFamily="34" charset="0"/>
                        </a:rPr>
                        <a:t>60001</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cs typeface="Arial" panose="020B0604020202020204" pitchFamily="34" charset="0"/>
                        </a:rPr>
                        <a:t>nobody (anonymous account)</a:t>
                      </a:r>
                      <a:endParaRPr lang="en-GB" sz="1400" b="0" i="0" u="none" strike="noStrike" dirty="0">
                        <a:solidFill>
                          <a:srgbClr val="000000"/>
                        </a:solidFill>
                        <a:effectLst/>
                        <a:latin typeface="Consolas" panose="020B0609020204030204" pitchFamily="49" charset="0"/>
                        <a:cs typeface="Arial" panose="020B0604020202020204" pitchFamily="34"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3921205"/>
                  </a:ext>
                </a:extLst>
              </a:tr>
            </a:tbl>
          </a:graphicData>
        </a:graphic>
      </p:graphicFrame>
      <p:sp>
        <p:nvSpPr>
          <p:cNvPr id="7" name="Rounded Rectangle 6"/>
          <p:cNvSpPr/>
          <p:nvPr/>
        </p:nvSpPr>
        <p:spPr>
          <a:xfrm>
            <a:off x="1797263" y="3085219"/>
            <a:ext cx="3253739" cy="1213952"/>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339319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ea typeface="MS PGothic"/>
              </a:rPr>
              <a:t>User Account Creation - Defaults</a:t>
            </a:r>
            <a:endParaRPr lang="en-GB" dirty="0"/>
          </a:p>
        </p:txBody>
      </p:sp>
      <p:sp>
        <p:nvSpPr>
          <p:cNvPr id="6" name="Content Placeholder 2"/>
          <p:cNvSpPr>
            <a:spLocks noGrp="1"/>
          </p:cNvSpPr>
          <p:nvPr>
            <p:ph idx="4294967295"/>
          </p:nvPr>
        </p:nvSpPr>
        <p:spPr>
          <a:xfrm>
            <a:off x="459000" y="2276917"/>
            <a:ext cx="7765784" cy="1115690"/>
          </a:xfrm>
          <a:prstGeom prst="rect">
            <a:avLst/>
          </a:prstGeom>
        </p:spPr>
        <p:txBody>
          <a:bodyPr/>
          <a:lstStyle/>
          <a:p>
            <a:pPr>
              <a:buFontTx/>
              <a:buChar char="•"/>
              <a:defRPr/>
            </a:pPr>
            <a:r>
              <a:rPr lang="en-GB" altLang="en-US" dirty="0">
                <a:ea typeface="MS PGothic"/>
              </a:rPr>
              <a:t>Contained in </a:t>
            </a:r>
            <a:r>
              <a:rPr lang="en-GB" altLang="en-US" b="1" dirty="0">
                <a:ea typeface="MS PGothic"/>
              </a:rPr>
              <a:t>/</a:t>
            </a:r>
            <a:r>
              <a:rPr lang="en-GB" altLang="en-US" b="1" dirty="0" err="1">
                <a:ea typeface="MS PGothic"/>
              </a:rPr>
              <a:t>etc</a:t>
            </a:r>
            <a:r>
              <a:rPr lang="en-GB" altLang="en-US" b="1" dirty="0">
                <a:ea typeface="MS PGothic"/>
              </a:rPr>
              <a:t>/default/</a:t>
            </a:r>
            <a:r>
              <a:rPr lang="en-GB" altLang="en-US" b="1" dirty="0" err="1">
                <a:ea typeface="MS PGothic"/>
              </a:rPr>
              <a:t>useradd</a:t>
            </a:r>
            <a:endParaRPr lang="en-GB" altLang="en-US" b="1" dirty="0"/>
          </a:p>
          <a:p>
            <a:pPr>
              <a:buFontTx/>
              <a:buChar char="•"/>
              <a:defRPr/>
            </a:pPr>
            <a:r>
              <a:rPr lang="en-GB" altLang="en-US" dirty="0">
                <a:ea typeface="MS PGothic"/>
              </a:rPr>
              <a:t>Means you do not have to define every account attribute with '</a:t>
            </a:r>
            <a:r>
              <a:rPr lang="en-GB" altLang="en-US" dirty="0" err="1">
                <a:ea typeface="MS PGothic"/>
              </a:rPr>
              <a:t>useradd</a:t>
            </a:r>
            <a:r>
              <a:rPr lang="en-GB" altLang="en-US" dirty="0">
                <a:ea typeface="MS PGothic"/>
              </a:rPr>
              <a:t>'.</a:t>
            </a:r>
          </a:p>
          <a:p>
            <a:pPr>
              <a:buFontTx/>
              <a:buChar char="•"/>
              <a:defRPr/>
            </a:pPr>
            <a:r>
              <a:rPr lang="en-GB" altLang="en-US" dirty="0">
                <a:ea typeface="MS PGothic"/>
                <a:cs typeface="Arial"/>
              </a:rPr>
              <a:t>Useful if you are going to create large numbers of user accounts.</a:t>
            </a:r>
          </a:p>
          <a:p>
            <a:pPr marL="0" indent="0">
              <a:buNone/>
              <a:defRPr/>
            </a:pPr>
            <a:endParaRPr lang="en-GB" altLang="en-US" dirty="0">
              <a:ea typeface="MS PGothic"/>
              <a:cs typeface="Arial"/>
            </a:endParaRPr>
          </a:p>
        </p:txBody>
      </p:sp>
      <p:sp>
        <p:nvSpPr>
          <p:cNvPr id="5" name="Rounded Rectangle 4"/>
          <p:cNvSpPr/>
          <p:nvPr/>
        </p:nvSpPr>
        <p:spPr>
          <a:xfrm>
            <a:off x="661012" y="3235525"/>
            <a:ext cx="6494444" cy="1728263"/>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GROUP=100 #this is users group, but not used if using Private Groups</a:t>
            </a:r>
            <a:endParaRPr lang="en-GB" sz="1350"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HOME=</a:t>
            </a:r>
            <a:r>
              <a:rPr lang="en-GB" sz="1350" b="1" dirty="0">
                <a:solidFill>
                  <a:srgbClr val="000000"/>
                </a:solidFill>
                <a:latin typeface="Arial" panose="020B0604020202020204" pitchFamily="34" charset="0"/>
                <a:ea typeface="MS PGothic"/>
                <a:cs typeface="Arial" panose="020B0604020202020204" pitchFamily="34" charset="0"/>
              </a:rPr>
              <a:t>/home </a:t>
            </a:r>
            <a:r>
              <a:rPr lang="en-GB" sz="1350" dirty="0">
                <a:solidFill>
                  <a:srgbClr val="000000"/>
                </a:solidFill>
                <a:latin typeface="Arial" panose="020B0604020202020204" pitchFamily="34" charset="0"/>
                <a:ea typeface="MS PGothic"/>
                <a:cs typeface="Arial" panose="020B0604020202020204" pitchFamily="34" charset="0"/>
              </a:rPr>
              <a:t># Parent </a:t>
            </a: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INACTIVE=-1 # </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etc</a:t>
            </a:r>
            <a:r>
              <a:rPr lang="en-GB" sz="1350" b="1" dirty="0">
                <a:solidFill>
                  <a:srgbClr val="000000"/>
                </a:solidFill>
                <a:latin typeface="Arial" panose="020B0604020202020204" pitchFamily="34" charset="0"/>
                <a:ea typeface="MS PGothic"/>
                <a:cs typeface="Arial" panose="020B0604020202020204" pitchFamily="34" charset="0"/>
              </a:rPr>
              <a:t>/shadow</a:t>
            </a:r>
            <a:endParaRPr lang="en-GB" sz="1350" b="1"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EXPIRE=</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etc</a:t>
            </a:r>
            <a:r>
              <a:rPr lang="en-GB" sz="1350" b="1" dirty="0">
                <a:solidFill>
                  <a:srgbClr val="000000"/>
                </a:solidFill>
                <a:latin typeface="Arial" panose="020B0604020202020204" pitchFamily="34" charset="0"/>
                <a:ea typeface="MS PGothic"/>
                <a:cs typeface="Arial" panose="020B0604020202020204" pitchFamily="34" charset="0"/>
              </a:rPr>
              <a:t>/shadow</a:t>
            </a:r>
            <a:endParaRPr lang="en-GB" sz="1350" b="1"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SHELL=</a:t>
            </a:r>
            <a:r>
              <a:rPr lang="en-GB" sz="1350" b="1" dirty="0">
                <a:solidFill>
                  <a:srgbClr val="000000"/>
                </a:solidFill>
                <a:latin typeface="Arial" panose="020B0604020202020204" pitchFamily="34" charset="0"/>
                <a:ea typeface="MS PGothic"/>
                <a:cs typeface="Arial" panose="020B0604020202020204" pitchFamily="34" charset="0"/>
              </a:rPr>
              <a:t>/bin/bash</a:t>
            </a:r>
            <a:endParaRPr lang="en-GB" sz="1350" b="1"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SKEL=</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etc</a:t>
            </a:r>
            <a:r>
              <a:rPr lang="en-GB" sz="1350" b="1" dirty="0">
                <a:solidFill>
                  <a:srgbClr val="000000"/>
                </a:solidFill>
                <a:latin typeface="Arial" panose="020B0604020202020204" pitchFamily="34" charset="0"/>
                <a:ea typeface="MS PGothic"/>
                <a:cs typeface="Arial" panose="020B0604020202020204" pitchFamily="34" charset="0"/>
              </a:rPr>
              <a:t>/</a:t>
            </a:r>
            <a:r>
              <a:rPr lang="en-GB" sz="1350" b="1" dirty="0" err="1">
                <a:solidFill>
                  <a:srgbClr val="000000"/>
                </a:solidFill>
                <a:latin typeface="Arial" panose="020B0604020202020204" pitchFamily="34" charset="0"/>
                <a:ea typeface="MS PGothic"/>
                <a:cs typeface="Arial" panose="020B0604020202020204" pitchFamily="34" charset="0"/>
              </a:rPr>
              <a:t>skel</a:t>
            </a:r>
            <a:r>
              <a:rPr lang="en-GB" sz="1350" b="1" dirty="0">
                <a:solidFill>
                  <a:srgbClr val="000000"/>
                </a:solidFill>
                <a:latin typeface="Arial" panose="020B0604020202020204" pitchFamily="34" charset="0"/>
                <a:ea typeface="MS PGothic"/>
                <a:cs typeface="Arial" panose="020B0604020202020204" pitchFamily="34" charset="0"/>
              </a:rPr>
              <a:t> </a:t>
            </a:r>
            <a:r>
              <a:rPr lang="en-GB" sz="1350" dirty="0">
                <a:solidFill>
                  <a:srgbClr val="000000"/>
                </a:solidFill>
                <a:latin typeface="Arial" panose="020B0604020202020204" pitchFamily="34" charset="0"/>
                <a:ea typeface="MS PGothic"/>
                <a:cs typeface="Arial" panose="020B0604020202020204" pitchFamily="34" charset="0"/>
              </a:rPr>
              <a:t># Used to house files copied by default to new home </a:t>
            </a:r>
            <a:r>
              <a:rPr lang="en-GB" sz="1350" dirty="0" err="1">
                <a:solidFill>
                  <a:srgbClr val="000000"/>
                </a:solidFill>
                <a:latin typeface="Arial" panose="020B0604020202020204" pitchFamily="34" charset="0"/>
                <a:ea typeface="MS PGothic"/>
                <a:cs typeface="Arial" panose="020B0604020202020204" pitchFamily="34" charset="0"/>
              </a:rPr>
              <a:t>dir</a:t>
            </a:r>
            <a:endParaRPr lang="en-GB" sz="1350" dirty="0">
              <a:solidFill>
                <a:srgbClr val="000000"/>
              </a:solidFill>
              <a:latin typeface="Arial" panose="020B0604020202020204" pitchFamily="34" charset="0"/>
              <a:cs typeface="Arial" panose="020B0604020202020204" pitchFamily="34" charset="0"/>
            </a:endParaRPr>
          </a:p>
          <a:p>
            <a:pPr marL="557213" lvl="1" indent="-214313" defTabSz="685800" fontAlgn="auto">
              <a:spcBef>
                <a:spcPts val="0"/>
              </a:spcBef>
              <a:spcAft>
                <a:spcPts val="0"/>
              </a:spcAft>
              <a:buFont typeface="Arial" panose="020B0604020202020204" pitchFamily="34" charset="0"/>
              <a:buChar char="•"/>
              <a:defRPr/>
            </a:pPr>
            <a:r>
              <a:rPr lang="en-GB" sz="1350" dirty="0">
                <a:solidFill>
                  <a:srgbClr val="000000"/>
                </a:solidFill>
                <a:latin typeface="Arial" panose="020B0604020202020204" pitchFamily="34" charset="0"/>
                <a:ea typeface="MS PGothic"/>
                <a:cs typeface="Arial" panose="020B0604020202020204" pitchFamily="34" charset="0"/>
              </a:rPr>
              <a:t>CREATE_MAIL_SPOOL=yes </a:t>
            </a:r>
            <a:endParaRPr lang="en-GB" sz="135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9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US" dirty="0">
                <a:ea typeface="MS PGothic"/>
              </a:rPr>
              <a:t>Deleting users - The </a:t>
            </a:r>
            <a:r>
              <a:rPr lang="en-US" dirty="0" err="1">
                <a:latin typeface="Courier New" panose="02070309020205020404" pitchFamily="49" charset="0"/>
                <a:ea typeface="MS PGothic"/>
                <a:cs typeface="Courier New" panose="02070309020205020404" pitchFamily="49" charset="0"/>
              </a:rPr>
              <a:t>userdel</a:t>
            </a:r>
            <a:r>
              <a:rPr lang="en-US" dirty="0">
                <a:ea typeface="MS PGothic"/>
              </a:rPr>
              <a:t> command</a:t>
            </a:r>
            <a:endParaRPr lang="en-US" dirty="0"/>
          </a:p>
        </p:txBody>
      </p:sp>
      <p:sp>
        <p:nvSpPr>
          <p:cNvPr id="6" name="Content Placeholder 2"/>
          <p:cNvSpPr>
            <a:spLocks noGrp="1"/>
          </p:cNvSpPr>
          <p:nvPr>
            <p:ph idx="4294967295"/>
          </p:nvPr>
        </p:nvSpPr>
        <p:spPr>
          <a:xfrm>
            <a:off x="459000" y="2276918"/>
            <a:ext cx="5829300" cy="1595309"/>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userdel</a:t>
            </a:r>
            <a:r>
              <a:rPr lang="en-US" b="1" dirty="0">
                <a:solidFill>
                  <a:schemeClr val="accent1"/>
                </a:solidFill>
                <a:ea typeface="MS PGothic"/>
              </a:rPr>
              <a:t> username </a:t>
            </a:r>
          </a:p>
          <a:p>
            <a:pPr lvl="1">
              <a:buFont typeface="Arial" panose="020B0604020202020204" pitchFamily="34" charset="0"/>
              <a:buChar char="•"/>
            </a:pPr>
            <a:r>
              <a:rPr lang="en-US" dirty="0">
                <a:ea typeface="MS PGothic"/>
              </a:rPr>
              <a:t>deletes the entry in </a:t>
            </a:r>
            <a:r>
              <a:rPr lang="en-US" b="1" dirty="0">
                <a:ea typeface="MS PGothic"/>
              </a:rPr>
              <a:t>/</a:t>
            </a:r>
            <a:r>
              <a:rPr lang="en-US" b="1" dirty="0" err="1">
                <a:ea typeface="MS PGothic"/>
              </a:rPr>
              <a:t>etc</a:t>
            </a:r>
            <a:r>
              <a:rPr lang="en-US" b="1" dirty="0">
                <a:ea typeface="MS PGothic"/>
              </a:rPr>
              <a:t>/</a:t>
            </a:r>
            <a:r>
              <a:rPr lang="en-US" b="1" dirty="0" err="1">
                <a:ea typeface="MS PGothic"/>
              </a:rPr>
              <a:t>passwd</a:t>
            </a:r>
            <a:r>
              <a:rPr lang="en-US" b="1" dirty="0">
                <a:ea typeface="MS PGothic"/>
              </a:rPr>
              <a:t> </a:t>
            </a:r>
            <a:r>
              <a:rPr lang="en-US" dirty="0">
                <a:ea typeface="MS PGothic"/>
              </a:rPr>
              <a:t>(and any private group)</a:t>
            </a:r>
          </a:p>
          <a:p>
            <a:pPr marL="342900" lvl="1" indent="0">
              <a:buNone/>
            </a:pPr>
            <a:endParaRPr lang="en-US" b="1" dirty="0"/>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userdel</a:t>
            </a:r>
            <a:r>
              <a:rPr lang="en-US" b="1" dirty="0">
                <a:solidFill>
                  <a:schemeClr val="accent1"/>
                </a:solidFill>
                <a:ea typeface="MS PGothic"/>
              </a:rPr>
              <a:t> –r username </a:t>
            </a:r>
          </a:p>
          <a:p>
            <a:pPr lvl="1">
              <a:buFont typeface="Arial" panose="020B0604020202020204" pitchFamily="34" charset="0"/>
              <a:buChar char="•"/>
            </a:pPr>
            <a:r>
              <a:rPr lang="en-US" dirty="0">
                <a:ea typeface="MS PGothic"/>
              </a:rPr>
              <a:t>removes the account, as before, but also removes the account's home directory.  Be careful with this.</a:t>
            </a:r>
            <a:endParaRPr lang="en-US" dirty="0"/>
          </a:p>
        </p:txBody>
      </p:sp>
    </p:spTree>
    <p:extLst>
      <p:ext uri="{BB962C8B-B14F-4D97-AF65-F5344CB8AC3E}">
        <p14:creationId xmlns:p14="http://schemas.microsoft.com/office/powerpoint/2010/main" val="234864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54713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3" y="223622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67" y="1724494"/>
            <a:ext cx="7908671" cy="36421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7720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276918"/>
            <a:ext cx="7765784" cy="2475037"/>
          </a:xfrm>
        </p:spPr>
        <p:txBody>
          <a:bodyPr/>
          <a:lstStyle/>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default.users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passwd</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/password</a:t>
            </a:r>
          </a:p>
          <a:p>
            <a:pPr marL="321469" lvl="1" indent="-257175">
              <a:buFont typeface="+mj-lt"/>
              <a:buAutoNum type="arabicPeriod"/>
              <a:defRPr/>
            </a:pPr>
            <a:r>
              <a:rPr lang="en-GB" altLang="en-US" dirty="0"/>
              <a:t>/</a:t>
            </a:r>
            <a:r>
              <a:rPr lang="en-GB" altLang="en-US" dirty="0" err="1"/>
              <a:t>etc</a:t>
            </a:r>
            <a:r>
              <a:rPr lang="en-GB" altLang="en-US" dirty="0"/>
              <a:t>/group</a:t>
            </a:r>
          </a:p>
          <a:p>
            <a:pPr marL="321469" lvl="1" indent="-257175">
              <a:buFont typeface="+mj-lt"/>
              <a:buAutoNum type="arabicPeriod"/>
              <a:defRPr/>
            </a:pPr>
            <a:r>
              <a:rPr lang="en-GB" altLang="en-US" dirty="0"/>
              <a:t>/</a:t>
            </a:r>
            <a:r>
              <a:rPr lang="en-GB" altLang="en-US" dirty="0" err="1"/>
              <a:t>etc</a:t>
            </a:r>
            <a:r>
              <a:rPr lang="en-GB" altLang="en-US" dirty="0"/>
              <a:t>/groups</a:t>
            </a:r>
          </a:p>
          <a:p>
            <a:pPr marL="321469" lvl="1" indent="-257175">
              <a:buFont typeface="+mj-lt"/>
              <a:buAutoNum type="arabicPeriod"/>
              <a:defRPr/>
            </a:pPr>
            <a:r>
              <a:rPr lang="en-GB" altLang="en-US" dirty="0"/>
              <a:t>/</a:t>
            </a:r>
            <a:r>
              <a:rPr lang="en-GB" altLang="en-US" dirty="0" err="1"/>
              <a:t>etc</a:t>
            </a:r>
            <a:r>
              <a:rPr lang="en-GB" altLang="en-US" dirty="0"/>
              <a:t>/shadow</a:t>
            </a:r>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gshadows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login.defs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users.defs</a:t>
            </a:r>
            <a:endParaRPr lang="en-GB" altLang="en-US" dirty="0"/>
          </a:p>
        </p:txBody>
      </p:sp>
      <p:sp>
        <p:nvSpPr>
          <p:cNvPr id="5" name="Text Placeholder 4"/>
          <p:cNvSpPr>
            <a:spLocks noGrp="1"/>
          </p:cNvSpPr>
          <p:nvPr>
            <p:ph type="body" sz="quarter" idx="14"/>
          </p:nvPr>
        </p:nvSpPr>
        <p:spPr/>
        <p:txBody>
          <a:bodyPr/>
          <a:lstStyle/>
          <a:p>
            <a:r>
              <a:rPr lang="en-GB" altLang="en-US" dirty="0"/>
              <a:t>Which files are used to house active user account details in Linux?</a:t>
            </a:r>
            <a:endParaRPr lang="en-GB" dirty="0"/>
          </a:p>
        </p:txBody>
      </p:sp>
    </p:spTree>
    <p:extLst>
      <p:ext uri="{BB962C8B-B14F-4D97-AF65-F5344CB8AC3E}">
        <p14:creationId xmlns:p14="http://schemas.microsoft.com/office/powerpoint/2010/main" val="1613848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276918"/>
            <a:ext cx="7765784" cy="2475037"/>
          </a:xfrm>
        </p:spPr>
        <p:txBody>
          <a:bodyPr/>
          <a:lstStyle/>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default.users</a:t>
            </a:r>
            <a:endParaRPr lang="en-GB" altLang="en-US" dirty="0"/>
          </a:p>
          <a:p>
            <a:pPr marL="321469" lvl="1" indent="-257175">
              <a:buFont typeface="+mj-lt"/>
              <a:buAutoNum type="arabicPeriod"/>
              <a:defRPr/>
            </a:pPr>
            <a:r>
              <a:rPr lang="en-GB" altLang="en-US" b="1" dirty="0"/>
              <a:t>/</a:t>
            </a:r>
            <a:r>
              <a:rPr lang="en-GB" altLang="en-US" b="1" dirty="0" err="1"/>
              <a:t>etc</a:t>
            </a:r>
            <a:r>
              <a:rPr lang="en-GB" altLang="en-US" b="1" dirty="0"/>
              <a:t>/</a:t>
            </a:r>
            <a:r>
              <a:rPr lang="en-GB" altLang="en-US" b="1" dirty="0" err="1"/>
              <a:t>passwd</a:t>
            </a:r>
            <a:endParaRPr lang="en-GB" altLang="en-US" b="1" dirty="0"/>
          </a:p>
          <a:p>
            <a:pPr marL="321469" lvl="1" indent="-257175">
              <a:buFont typeface="+mj-lt"/>
              <a:buAutoNum type="arabicPeriod"/>
              <a:defRPr/>
            </a:pPr>
            <a:r>
              <a:rPr lang="en-GB" altLang="en-US" dirty="0"/>
              <a:t>/</a:t>
            </a:r>
            <a:r>
              <a:rPr lang="en-GB" altLang="en-US" dirty="0" err="1"/>
              <a:t>etc</a:t>
            </a:r>
            <a:r>
              <a:rPr lang="en-GB" altLang="en-US" dirty="0"/>
              <a:t>/password</a:t>
            </a:r>
          </a:p>
          <a:p>
            <a:pPr marL="321469" lvl="1" indent="-257175">
              <a:buFont typeface="+mj-lt"/>
              <a:buAutoNum type="arabicPeriod"/>
              <a:defRPr/>
            </a:pPr>
            <a:r>
              <a:rPr lang="en-GB" altLang="en-US" b="1" dirty="0"/>
              <a:t>/</a:t>
            </a:r>
            <a:r>
              <a:rPr lang="en-GB" altLang="en-US" b="1" dirty="0" err="1"/>
              <a:t>etc</a:t>
            </a:r>
            <a:r>
              <a:rPr lang="en-GB" altLang="en-US" b="1" dirty="0"/>
              <a:t>/group</a:t>
            </a:r>
          </a:p>
          <a:p>
            <a:pPr marL="321469" lvl="1" indent="-257175">
              <a:buFont typeface="+mj-lt"/>
              <a:buAutoNum type="arabicPeriod"/>
              <a:defRPr/>
            </a:pPr>
            <a:r>
              <a:rPr lang="en-GB" altLang="en-US" dirty="0"/>
              <a:t>/</a:t>
            </a:r>
            <a:r>
              <a:rPr lang="en-GB" altLang="en-US" dirty="0" err="1"/>
              <a:t>etc</a:t>
            </a:r>
            <a:r>
              <a:rPr lang="en-GB" altLang="en-US" dirty="0"/>
              <a:t>/groups</a:t>
            </a:r>
          </a:p>
          <a:p>
            <a:pPr marL="321469" lvl="1" indent="-257175">
              <a:buFont typeface="+mj-lt"/>
              <a:buAutoNum type="arabicPeriod"/>
              <a:defRPr/>
            </a:pPr>
            <a:r>
              <a:rPr lang="en-GB" altLang="en-US" b="1" dirty="0"/>
              <a:t>/</a:t>
            </a:r>
            <a:r>
              <a:rPr lang="en-GB" altLang="en-US" b="1" dirty="0" err="1"/>
              <a:t>etc</a:t>
            </a:r>
            <a:r>
              <a:rPr lang="en-GB" altLang="en-US" b="1" dirty="0"/>
              <a:t>/shadow</a:t>
            </a:r>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gshadows</a:t>
            </a:r>
            <a:endParaRPr lang="en-GB" altLang="en-US" dirty="0"/>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login.defs</a:t>
            </a:r>
            <a:r>
              <a:rPr lang="en-GB" altLang="en-US" dirty="0"/>
              <a:t> – houses default values for password aging parameters</a:t>
            </a:r>
          </a:p>
          <a:p>
            <a:pPr marL="321469" lvl="1" indent="-257175">
              <a:buFont typeface="+mj-lt"/>
              <a:buAutoNum type="arabicPeriod"/>
              <a:defRPr/>
            </a:pPr>
            <a:r>
              <a:rPr lang="en-GB" altLang="en-US" dirty="0"/>
              <a:t>/</a:t>
            </a:r>
            <a:r>
              <a:rPr lang="en-GB" altLang="en-US" dirty="0" err="1"/>
              <a:t>etc</a:t>
            </a:r>
            <a:r>
              <a:rPr lang="en-GB" altLang="en-US" dirty="0"/>
              <a:t>/</a:t>
            </a:r>
            <a:r>
              <a:rPr lang="en-GB" altLang="en-US" dirty="0" err="1"/>
              <a:t>users.defs</a:t>
            </a:r>
            <a:endParaRPr lang="en-GB" altLang="en-US" dirty="0"/>
          </a:p>
        </p:txBody>
      </p:sp>
      <p:sp>
        <p:nvSpPr>
          <p:cNvPr id="5" name="Text Placeholder 4"/>
          <p:cNvSpPr>
            <a:spLocks noGrp="1"/>
          </p:cNvSpPr>
          <p:nvPr>
            <p:ph type="body" sz="quarter" idx="14"/>
          </p:nvPr>
        </p:nvSpPr>
        <p:spPr/>
        <p:txBody>
          <a:bodyPr/>
          <a:lstStyle/>
          <a:p>
            <a:r>
              <a:rPr lang="en-GB" altLang="en-US" dirty="0"/>
              <a:t>Which files are used to house active user account details in Linux?</a:t>
            </a:r>
            <a:endParaRPr lang="en-GB" dirty="0"/>
          </a:p>
        </p:txBody>
      </p:sp>
    </p:spTree>
    <p:extLst>
      <p:ext uri="{BB962C8B-B14F-4D97-AF65-F5344CB8AC3E}">
        <p14:creationId xmlns:p14="http://schemas.microsoft.com/office/powerpoint/2010/main" val="367036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7"/>
            <a:ext cx="7765784" cy="1387559"/>
          </a:xfr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user.defs</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r>
              <a:rPr lang="en-GB" altLang="en-US" dirty="0" err="1"/>
              <a:t>useradd</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/defaults/</a:t>
            </a:r>
            <a:r>
              <a:rPr lang="en-GB" altLang="en-US" dirty="0" err="1"/>
              <a:t>adduser</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newuser</a:t>
            </a:r>
            <a:endParaRPr lang="en-GB" altLang="en-US" dirty="0"/>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file holds the default values for user (general) attributes, to be used when the user account is created?</a:t>
            </a:r>
            <a:endParaRPr lang="en-GB" dirty="0"/>
          </a:p>
        </p:txBody>
      </p:sp>
    </p:spTree>
    <p:extLst>
      <p:ext uri="{BB962C8B-B14F-4D97-AF65-F5344CB8AC3E}">
        <p14:creationId xmlns:p14="http://schemas.microsoft.com/office/powerpoint/2010/main" val="349643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7"/>
            <a:ext cx="7765784" cy="1387559"/>
          </a:xfr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user.defs</a:t>
            </a:r>
            <a:endParaRPr lang="en-GB" altLang="en-US" dirty="0"/>
          </a:p>
          <a:p>
            <a:pPr marL="321469" lvl="1" indent="-257175">
              <a:buFont typeface="Arial" panose="020B0604020202020204" pitchFamily="34" charset="0"/>
              <a:buAutoNum type="arabicPeriod"/>
            </a:pPr>
            <a:r>
              <a:rPr lang="en-GB" altLang="en-US" dirty="0"/>
              <a:t>/</a:t>
            </a:r>
            <a:r>
              <a:rPr lang="en-GB" altLang="en-US" b="1" dirty="0" err="1"/>
              <a:t>etc</a:t>
            </a:r>
            <a:r>
              <a:rPr lang="en-GB" altLang="en-US" b="1" dirty="0"/>
              <a:t>/default/</a:t>
            </a:r>
            <a:r>
              <a:rPr lang="en-GB" altLang="en-US" b="1" dirty="0" err="1"/>
              <a:t>useradd</a:t>
            </a:r>
            <a:endParaRPr lang="en-GB" altLang="en-US" b="1"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/defaults/</a:t>
            </a:r>
            <a:r>
              <a:rPr lang="en-GB" altLang="en-US" dirty="0" err="1"/>
              <a:t>adduser</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newuser</a:t>
            </a:r>
            <a:endParaRPr lang="en-GB" altLang="en-US" dirty="0"/>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file holds the default values for user (general) attributes, to be used when the user account is created?</a:t>
            </a:r>
            <a:endParaRPr lang="en-GB" dirty="0"/>
          </a:p>
        </p:txBody>
      </p:sp>
    </p:spTree>
    <p:extLst>
      <p:ext uri="{BB962C8B-B14F-4D97-AF65-F5344CB8AC3E}">
        <p14:creationId xmlns:p14="http://schemas.microsoft.com/office/powerpoint/2010/main" val="665540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6"/>
            <a:ext cx="7765784" cy="1867178"/>
          </a:xfrm>
        </p:spPr>
        <p:txBody>
          <a:bodyPr/>
          <a:lstStyle/>
          <a:p>
            <a:pPr marL="321469" lvl="1" indent="-257175">
              <a:buFont typeface="Arial" panose="020B0604020202020204" pitchFamily="34" charset="0"/>
              <a:buAutoNum type="arabicPeriod"/>
            </a:pPr>
            <a:r>
              <a:rPr lang="en-GB" altLang="en-US" dirty="0"/>
              <a:t>Home Directory (path)</a:t>
            </a:r>
          </a:p>
          <a:p>
            <a:pPr marL="321469" lvl="1" indent="-257175">
              <a:buFont typeface="Arial" panose="020B0604020202020204" pitchFamily="34" charset="0"/>
              <a:buAutoNum type="arabicPeriod"/>
            </a:pPr>
            <a:r>
              <a:rPr lang="en-GB" altLang="en-US" dirty="0"/>
              <a:t>User Gender (Female/Male)</a:t>
            </a:r>
          </a:p>
          <a:p>
            <a:pPr marL="321469" lvl="1" indent="-257175">
              <a:buFont typeface="Arial" panose="020B0604020202020204" pitchFamily="34" charset="0"/>
              <a:buAutoNum type="arabicPeriod"/>
            </a:pPr>
            <a:r>
              <a:rPr lang="en-GB" altLang="en-US" dirty="0"/>
              <a:t>The skeleton directory location ( a directory which holds a master copy of files to be copied to the new user’s home directory when the account is created).</a:t>
            </a:r>
          </a:p>
          <a:p>
            <a:pPr marL="321469" lvl="1" indent="-257175">
              <a:buFont typeface="Arial" panose="020B0604020202020204" pitchFamily="34" charset="0"/>
              <a:buAutoNum type="arabicPeriod"/>
            </a:pPr>
            <a:r>
              <a:rPr lang="en-GB" altLang="en-US" dirty="0"/>
              <a:t>The user’s login shell</a:t>
            </a:r>
          </a:p>
          <a:p>
            <a:pPr marL="321469" lvl="1" indent="-257175">
              <a:buFont typeface="Arial" panose="020B0604020202020204" pitchFamily="34" charset="0"/>
              <a:buAutoNum type="arabicPeriod"/>
            </a:pPr>
            <a:r>
              <a:rPr lang="en-GB" altLang="en-US" dirty="0"/>
              <a:t>The user’s manager ID</a:t>
            </a:r>
          </a:p>
          <a:p>
            <a:pPr marL="321469" lvl="1" indent="-257175">
              <a:buFont typeface="Arial" panose="020B0604020202020204" pitchFamily="34" charset="0"/>
              <a:buAutoNum type="arabicPeriod"/>
            </a:pPr>
            <a:r>
              <a:rPr lang="en-GB" altLang="en-US" dirty="0"/>
              <a:t>The amount of time since user last logged in.</a:t>
            </a:r>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are user attributes, recorded in /etc/passwd, shadow or group, for Linux user accounts?</a:t>
            </a:r>
            <a:endParaRPr lang="en-GB" dirty="0"/>
          </a:p>
        </p:txBody>
      </p:sp>
    </p:spTree>
    <p:extLst>
      <p:ext uri="{BB962C8B-B14F-4D97-AF65-F5344CB8AC3E}">
        <p14:creationId xmlns:p14="http://schemas.microsoft.com/office/powerpoint/2010/main" val="248131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3. Components of a User Account</a:t>
            </a:r>
          </a:p>
        </p:txBody>
      </p:sp>
      <p:sp>
        <p:nvSpPr>
          <p:cNvPr id="4" name="Content Placeholder 3"/>
          <p:cNvSpPr>
            <a:spLocks noGrp="1"/>
          </p:cNvSpPr>
          <p:nvPr>
            <p:ph sz="quarter" idx="10"/>
          </p:nvPr>
        </p:nvSpPr>
        <p:spPr>
          <a:xfrm>
            <a:off x="945000" y="2553916"/>
            <a:ext cx="7765784" cy="1867178"/>
          </a:xfrm>
        </p:spPr>
        <p:txBody>
          <a:bodyPr/>
          <a:lstStyle/>
          <a:p>
            <a:pPr marL="321469" lvl="1" indent="-257175">
              <a:buFont typeface="Arial" panose="020B0604020202020204" pitchFamily="34" charset="0"/>
              <a:buAutoNum type="arabicPeriod"/>
            </a:pPr>
            <a:r>
              <a:rPr lang="en-GB" altLang="en-US" b="1" dirty="0"/>
              <a:t>Home Directory (path)</a:t>
            </a:r>
          </a:p>
          <a:p>
            <a:pPr marL="321469" lvl="1" indent="-257175">
              <a:buFont typeface="Arial" panose="020B0604020202020204" pitchFamily="34" charset="0"/>
              <a:buAutoNum type="arabicPeriod"/>
            </a:pPr>
            <a:r>
              <a:rPr lang="en-GB" altLang="en-US" dirty="0"/>
              <a:t>User Gender (Female/Male)</a:t>
            </a:r>
          </a:p>
          <a:p>
            <a:pPr marL="321469" lvl="1" indent="-257175">
              <a:buFont typeface="Arial" panose="020B0604020202020204" pitchFamily="34" charset="0"/>
              <a:buAutoNum type="arabicPeriod"/>
            </a:pPr>
            <a:r>
              <a:rPr lang="en-GB" altLang="en-US" dirty="0"/>
              <a:t>The skeleton directory location ( a directory which holds a master copy of files to be copied to the new user’s home directory when the account is created).</a:t>
            </a:r>
          </a:p>
          <a:p>
            <a:pPr marL="321469" lvl="1" indent="-257175">
              <a:buFont typeface="Arial" panose="020B0604020202020204" pitchFamily="34" charset="0"/>
              <a:buAutoNum type="arabicPeriod"/>
            </a:pPr>
            <a:r>
              <a:rPr lang="en-GB" altLang="en-US" b="1" dirty="0"/>
              <a:t>The user’s login shell</a:t>
            </a:r>
          </a:p>
          <a:p>
            <a:pPr marL="321469" lvl="1" indent="-257175">
              <a:buFont typeface="Arial" panose="020B0604020202020204" pitchFamily="34" charset="0"/>
              <a:buAutoNum type="arabicPeriod"/>
            </a:pPr>
            <a:r>
              <a:rPr lang="en-GB" altLang="en-US" dirty="0"/>
              <a:t>The user’s manager ID</a:t>
            </a:r>
          </a:p>
          <a:p>
            <a:pPr marL="321469" lvl="1" indent="-257175">
              <a:buFont typeface="Arial" panose="020B0604020202020204" pitchFamily="34" charset="0"/>
              <a:buAutoNum type="arabicPeriod"/>
            </a:pPr>
            <a:r>
              <a:rPr lang="en-GB" altLang="en-US" dirty="0"/>
              <a:t>The amount of time since user last logged in.</a:t>
            </a:r>
          </a:p>
        </p:txBody>
      </p:sp>
      <p:sp>
        <p:nvSpPr>
          <p:cNvPr id="5" name="Text Placeholder 4"/>
          <p:cNvSpPr>
            <a:spLocks noGrp="1"/>
          </p:cNvSpPr>
          <p:nvPr>
            <p:ph type="body" sz="quarter" idx="14"/>
          </p:nvPr>
        </p:nvSpPr>
        <p:spPr>
          <a:xfrm>
            <a:off x="459000" y="1748250"/>
            <a:ext cx="8251784" cy="646331"/>
          </a:xfrm>
        </p:spPr>
        <p:txBody>
          <a:bodyPr/>
          <a:lstStyle/>
          <a:p>
            <a:r>
              <a:rPr lang="en-GB" altLang="en-US" dirty="0"/>
              <a:t>Which are user attributes, recorded in </a:t>
            </a:r>
            <a:r>
              <a:rPr lang="en-GB" altLang="en-US" dirty="0" err="1"/>
              <a:t>passwd</a:t>
            </a:r>
            <a:r>
              <a:rPr lang="en-GB" altLang="en-US" dirty="0"/>
              <a:t>, shadow or group, for Linux user accounts?</a:t>
            </a:r>
            <a:endParaRPr lang="en-GB" dirty="0"/>
          </a:p>
        </p:txBody>
      </p:sp>
    </p:spTree>
    <p:extLst>
      <p:ext uri="{BB962C8B-B14F-4D97-AF65-F5344CB8AC3E}">
        <p14:creationId xmlns:p14="http://schemas.microsoft.com/office/powerpoint/2010/main" val="287335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p:txBody>
          <a:bodyPr/>
          <a:lstStyle/>
          <a:p>
            <a:r>
              <a:rPr lang="en-GB" altLang="en-US" dirty="0"/>
              <a:t>What does the –m option to the </a:t>
            </a:r>
            <a:r>
              <a:rPr lang="en-GB" altLang="en-US" dirty="0" err="1"/>
              <a:t>useradd</a:t>
            </a:r>
            <a:r>
              <a:rPr lang="en-GB" altLang="en-US" dirty="0"/>
              <a:t> command do?</a:t>
            </a:r>
            <a:endParaRPr lang="en-GB" dirty="0"/>
          </a:p>
        </p:txBody>
      </p:sp>
    </p:spTree>
    <p:extLst>
      <p:ext uri="{BB962C8B-B14F-4D97-AF65-F5344CB8AC3E}">
        <p14:creationId xmlns:p14="http://schemas.microsoft.com/office/powerpoint/2010/main" val="1382999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6" name="Content Placeholder 2"/>
          <p:cNvSpPr>
            <a:spLocks noGrp="1"/>
          </p:cNvSpPr>
          <p:nvPr>
            <p:ph sz="quarter" idx="10"/>
          </p:nvPr>
        </p:nvSpPr>
        <p:spPr>
          <a:xfrm>
            <a:off x="945000" y="2276917"/>
            <a:ext cx="7765784" cy="507831"/>
          </a:xfrm>
          <a:prstGeom prst="rect">
            <a:avLst/>
          </a:prstGeom>
        </p:spPr>
        <p:txBody>
          <a:bodyPr/>
          <a:lstStyle/>
          <a:p>
            <a:pPr marL="0" indent="0">
              <a:spcBef>
                <a:spcPct val="0"/>
              </a:spcBef>
              <a:buNone/>
            </a:pPr>
            <a:r>
              <a:rPr lang="en-GB" altLang="en-US" dirty="0"/>
              <a:t>It ensures the </a:t>
            </a:r>
            <a:r>
              <a:rPr lang="en-GB" altLang="en-US" b="1" dirty="0" err="1">
                <a:solidFill>
                  <a:schemeClr val="accent1"/>
                </a:solidFill>
              </a:rPr>
              <a:t>useradd</a:t>
            </a:r>
            <a:r>
              <a:rPr lang="en-GB" altLang="en-US" dirty="0"/>
              <a:t> command creates the user’s home directory as well as the actual user account.</a:t>
            </a:r>
          </a:p>
        </p:txBody>
      </p:sp>
      <p:sp>
        <p:nvSpPr>
          <p:cNvPr id="4" name="Text Placeholder 3"/>
          <p:cNvSpPr>
            <a:spLocks noGrp="1"/>
          </p:cNvSpPr>
          <p:nvPr>
            <p:ph type="body" sz="quarter" idx="14"/>
          </p:nvPr>
        </p:nvSpPr>
        <p:spPr/>
        <p:txBody>
          <a:bodyPr/>
          <a:lstStyle/>
          <a:p>
            <a:r>
              <a:rPr lang="en-GB" altLang="en-US" dirty="0"/>
              <a:t>What does the –m option to the </a:t>
            </a:r>
            <a:r>
              <a:rPr lang="en-GB" altLang="en-US" dirty="0" err="1"/>
              <a:t>useradd</a:t>
            </a:r>
            <a:r>
              <a:rPr lang="en-GB" altLang="en-US" dirty="0"/>
              <a:t> command do?</a:t>
            </a:r>
            <a:endParaRPr lang="en-GB" dirty="0"/>
          </a:p>
        </p:txBody>
      </p:sp>
    </p:spTree>
    <p:extLst>
      <p:ext uri="{BB962C8B-B14F-4D97-AF65-F5344CB8AC3E}">
        <p14:creationId xmlns:p14="http://schemas.microsoft.com/office/powerpoint/2010/main" val="9664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What is the difference between ‘</a:t>
            </a:r>
            <a:r>
              <a:rPr lang="en-GB" altLang="en-US" dirty="0" err="1"/>
              <a:t>userdel</a:t>
            </a:r>
            <a:r>
              <a:rPr lang="en-GB" altLang="en-US" dirty="0"/>
              <a:t> –r </a:t>
            </a:r>
            <a:r>
              <a:rPr lang="en-GB" altLang="en-US" dirty="0" err="1"/>
              <a:t>alice</a:t>
            </a:r>
            <a:r>
              <a:rPr lang="en-GB" altLang="en-US" dirty="0"/>
              <a:t>’ and ‘</a:t>
            </a:r>
            <a:r>
              <a:rPr lang="en-GB" altLang="en-US" dirty="0" err="1"/>
              <a:t>userdel</a:t>
            </a:r>
            <a:r>
              <a:rPr lang="en-GB" altLang="en-US" dirty="0"/>
              <a:t> </a:t>
            </a:r>
            <a:r>
              <a:rPr lang="en-GB" altLang="en-US" dirty="0" err="1"/>
              <a:t>alice</a:t>
            </a:r>
            <a:r>
              <a:rPr lang="en-GB" altLang="en-US" dirty="0"/>
              <a:t>’?</a:t>
            </a:r>
            <a:endParaRPr lang="en-GB" dirty="0"/>
          </a:p>
        </p:txBody>
      </p:sp>
    </p:spTree>
    <p:extLst>
      <p:ext uri="{BB962C8B-B14F-4D97-AF65-F5344CB8AC3E}">
        <p14:creationId xmlns:p14="http://schemas.microsoft.com/office/powerpoint/2010/main" val="312589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3. Components of a User Account</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What is the difference between ‘</a:t>
            </a:r>
            <a:r>
              <a:rPr lang="en-GB" altLang="en-US" dirty="0" err="1"/>
              <a:t>userdel</a:t>
            </a:r>
            <a:r>
              <a:rPr lang="en-GB" altLang="en-US" dirty="0"/>
              <a:t> –r </a:t>
            </a:r>
            <a:r>
              <a:rPr lang="en-GB" altLang="en-US" dirty="0" err="1"/>
              <a:t>alice</a:t>
            </a:r>
            <a:r>
              <a:rPr lang="en-GB" altLang="en-US" dirty="0"/>
              <a:t>’ and ‘</a:t>
            </a:r>
            <a:r>
              <a:rPr lang="en-GB" altLang="en-US" dirty="0" err="1"/>
              <a:t>userdel</a:t>
            </a:r>
            <a:r>
              <a:rPr lang="en-GB" altLang="en-US" dirty="0"/>
              <a:t> </a:t>
            </a:r>
            <a:r>
              <a:rPr lang="en-GB" altLang="en-US" dirty="0" err="1"/>
              <a:t>alice</a:t>
            </a:r>
            <a:r>
              <a:rPr lang="en-GB" altLang="en-US" dirty="0"/>
              <a:t>’?</a:t>
            </a:r>
            <a:endParaRPr lang="en-GB" dirty="0"/>
          </a:p>
        </p:txBody>
      </p:sp>
      <p:sp>
        <p:nvSpPr>
          <p:cNvPr id="6" name="Content Placeholder 2"/>
          <p:cNvSpPr>
            <a:spLocks noGrp="1"/>
          </p:cNvSpPr>
          <p:nvPr>
            <p:ph idx="4294967295"/>
          </p:nvPr>
        </p:nvSpPr>
        <p:spPr>
          <a:xfrm>
            <a:off x="961525" y="2276917"/>
            <a:ext cx="7627500" cy="1131079"/>
          </a:xfrm>
          <a:prstGeom prst="rect">
            <a:avLst/>
          </a:prstGeom>
        </p:spPr>
        <p:txBody>
          <a:bodyPr/>
          <a:lstStyle/>
          <a:p>
            <a:pPr marL="0" indent="0">
              <a:spcBef>
                <a:spcPct val="0"/>
              </a:spcBef>
              <a:buNone/>
            </a:pPr>
            <a:r>
              <a:rPr lang="en-GB" altLang="en-US" dirty="0"/>
              <a:t>The command ‘</a:t>
            </a:r>
            <a:r>
              <a:rPr lang="en-GB" altLang="en-US" b="1" dirty="0" err="1">
                <a:solidFill>
                  <a:schemeClr val="accent1"/>
                </a:solidFill>
              </a:rPr>
              <a:t>userdel</a:t>
            </a:r>
            <a:r>
              <a:rPr lang="en-GB" altLang="en-US" b="1" dirty="0">
                <a:solidFill>
                  <a:schemeClr val="accent1"/>
                </a:solidFill>
              </a:rPr>
              <a:t> –r </a:t>
            </a:r>
            <a:r>
              <a:rPr lang="en-GB" altLang="en-US" b="1" dirty="0" err="1">
                <a:solidFill>
                  <a:schemeClr val="accent1"/>
                </a:solidFill>
              </a:rPr>
              <a:t>alice</a:t>
            </a:r>
            <a:r>
              <a:rPr lang="en-GB" altLang="en-US" dirty="0"/>
              <a:t>’ removes Alice’s home directory as well as her account, whereas ‘</a:t>
            </a:r>
            <a:r>
              <a:rPr lang="en-GB" altLang="en-US" b="1" dirty="0" err="1">
                <a:solidFill>
                  <a:schemeClr val="accent1"/>
                </a:solidFill>
              </a:rPr>
              <a:t>userdel</a:t>
            </a:r>
            <a:r>
              <a:rPr lang="en-GB" altLang="en-US" b="1" dirty="0">
                <a:solidFill>
                  <a:schemeClr val="accent1"/>
                </a:solidFill>
              </a:rPr>
              <a:t> </a:t>
            </a:r>
            <a:r>
              <a:rPr lang="en-GB" altLang="en-US" b="1" dirty="0" err="1">
                <a:solidFill>
                  <a:schemeClr val="accent1"/>
                </a:solidFill>
              </a:rPr>
              <a:t>alice</a:t>
            </a:r>
            <a:r>
              <a:rPr lang="en-GB" altLang="en-US" dirty="0"/>
              <a:t>’ just removes her account and leaves her home directory behind as a footprint. Afterwards her files will appear to be owned by a number. The number is Alice’s former UID, which used to have an associated user but now does not. So if you see just a number where an user name should be, you can now guess at what has happened.</a:t>
            </a:r>
          </a:p>
        </p:txBody>
      </p:sp>
    </p:spTree>
    <p:extLst>
      <p:ext uri="{BB962C8B-B14F-4D97-AF65-F5344CB8AC3E}">
        <p14:creationId xmlns:p14="http://schemas.microsoft.com/office/powerpoint/2010/main" val="281876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p:txBody>
          <a:bodyPr/>
          <a:lstStyle/>
          <a:p>
            <a:r>
              <a:rPr lang="en-GB" altLang="en-US" dirty="0"/>
              <a:t>Module objectives</a:t>
            </a:r>
            <a:endParaRPr lang="en-GB" dirty="0"/>
          </a:p>
        </p:txBody>
      </p:sp>
      <p:sp>
        <p:nvSpPr>
          <p:cNvPr id="19" name="Content Placeholder 18"/>
          <p:cNvSpPr>
            <a:spLocks noGrp="1"/>
          </p:cNvSpPr>
          <p:nvPr>
            <p:ph sz="quarter" idx="10"/>
          </p:nvPr>
        </p:nvSpPr>
        <p:spPr>
          <a:xfrm>
            <a:off x="689108" y="2270990"/>
            <a:ext cx="7765784" cy="1980029"/>
          </a:xfrm>
        </p:spPr>
        <p:txBody>
          <a:bodyPr/>
          <a:lstStyle/>
          <a:p>
            <a:pPr>
              <a:spcBef>
                <a:spcPts val="450"/>
              </a:spcBef>
              <a:buFontTx/>
              <a:buChar char="•"/>
            </a:pPr>
            <a:r>
              <a:rPr lang="en-GB" altLang="en-US" dirty="0"/>
              <a:t>Use Superuser privileges to administer Linux.</a:t>
            </a:r>
          </a:p>
          <a:p>
            <a:pPr>
              <a:spcBef>
                <a:spcPts val="450"/>
              </a:spcBef>
              <a:buFontTx/>
              <a:buChar char="•"/>
            </a:pPr>
            <a:r>
              <a:rPr lang="en-GB" altLang="en-US" dirty="0"/>
              <a:t>Describe the structure and purpose of user accounts &amp; groups in Linux.</a:t>
            </a:r>
          </a:p>
          <a:p>
            <a:pPr>
              <a:spcBef>
                <a:spcPts val="450"/>
              </a:spcBef>
              <a:buFontTx/>
              <a:buChar char="•"/>
            </a:pPr>
            <a:r>
              <a:rPr lang="en-GB" altLang="en-US" dirty="0"/>
              <a:t>List important default accounts and groups.</a:t>
            </a:r>
          </a:p>
          <a:p>
            <a:pPr>
              <a:spcBef>
                <a:spcPts val="450"/>
              </a:spcBef>
              <a:buFontTx/>
              <a:buChar char="•"/>
            </a:pPr>
            <a:r>
              <a:rPr lang="en-GB" altLang="en-US" dirty="0"/>
              <a:t>Use tools for creating, modifying &amp; deleting accounts &amp; groups.</a:t>
            </a:r>
          </a:p>
          <a:p>
            <a:pPr>
              <a:spcBef>
                <a:spcPts val="450"/>
              </a:spcBef>
              <a:buFontTx/>
              <a:buChar char="•"/>
            </a:pPr>
            <a:r>
              <a:rPr lang="en-GB" altLang="en-US" dirty="0"/>
              <a:t>List details of existing accounts and groups.</a:t>
            </a:r>
          </a:p>
          <a:p>
            <a:pPr>
              <a:spcBef>
                <a:spcPts val="450"/>
              </a:spcBef>
              <a:buFontTx/>
              <a:buChar char="•"/>
            </a:pPr>
            <a:r>
              <a:rPr lang="en-GB" altLang="en-US" dirty="0"/>
              <a:t>Use tools for setting passwords and changing password policies</a:t>
            </a:r>
          </a:p>
        </p:txBody>
      </p:sp>
      <p:sp>
        <p:nvSpPr>
          <p:cNvPr id="20" name="Text Placeholder 19"/>
          <p:cNvSpPr>
            <a:spLocks noGrp="1"/>
          </p:cNvSpPr>
          <p:nvPr>
            <p:ph type="body" sz="quarter" idx="14"/>
          </p:nvPr>
        </p:nvSpPr>
        <p:spPr>
          <a:xfrm>
            <a:off x="459000" y="1748250"/>
            <a:ext cx="8251784" cy="369332"/>
          </a:xfrm>
        </p:spPr>
        <p:txBody>
          <a:bodyPr/>
          <a:lstStyle/>
          <a:p>
            <a:r>
              <a:rPr lang="en-GB" altLang="en-US" dirty="0"/>
              <a:t>After completing this module you will be able to:</a:t>
            </a:r>
          </a:p>
        </p:txBody>
      </p:sp>
    </p:spTree>
    <p:extLst>
      <p:ext uri="{BB962C8B-B14F-4D97-AF65-F5344CB8AC3E}">
        <p14:creationId xmlns:p14="http://schemas.microsoft.com/office/powerpoint/2010/main" val="34394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3514301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159159"/>
            <a:ext cx="7765784" cy="3657411"/>
          </a:xfrm>
          <a:prstGeom prst="rect">
            <a:avLst/>
          </a:prstGeom>
        </p:spPr>
        <p:txBody>
          <a:bodyPr/>
          <a:lstStyle/>
          <a:p>
            <a:pPr>
              <a:buFontTx/>
              <a:buChar char="•"/>
            </a:pPr>
            <a:r>
              <a:rPr lang="en-GB" altLang="en-US" b="1" dirty="0"/>
              <a:t>Primary Groups</a:t>
            </a:r>
          </a:p>
          <a:p>
            <a:pPr marL="342900" lvl="1" indent="0">
              <a:buNone/>
            </a:pPr>
            <a:r>
              <a:rPr lang="en-GB" altLang="en-US" dirty="0">
                <a:ea typeface="MS PGothic"/>
              </a:rPr>
              <a:t>All users must be a member of at least 1 group. This is their primary group. Details of a user’s     primary group are found in the </a:t>
            </a:r>
            <a:r>
              <a:rPr lang="en-GB" altLang="en-US" b="1" dirty="0">
                <a:ea typeface="MS PGothic"/>
              </a:rPr>
              <a:t>/</a:t>
            </a:r>
            <a:r>
              <a:rPr lang="en-GB" altLang="en-US" b="1" dirty="0" err="1">
                <a:ea typeface="MS PGothic"/>
              </a:rPr>
              <a:t>etc</a:t>
            </a:r>
            <a:r>
              <a:rPr lang="en-GB" altLang="en-US" b="1" dirty="0">
                <a:ea typeface="MS PGothic"/>
              </a:rPr>
              <a:t>/</a:t>
            </a:r>
            <a:r>
              <a:rPr lang="en-GB" altLang="en-US" b="1" dirty="0" err="1">
                <a:ea typeface="MS PGothic"/>
              </a:rPr>
              <a:t>passwd</a:t>
            </a:r>
            <a:r>
              <a:rPr lang="en-GB" altLang="en-US" b="1" dirty="0">
                <a:ea typeface="MS PGothic"/>
              </a:rPr>
              <a:t> </a:t>
            </a:r>
            <a:r>
              <a:rPr lang="en-GB" altLang="en-US" dirty="0">
                <a:ea typeface="MS PGothic"/>
              </a:rPr>
              <a:t>file.</a:t>
            </a:r>
          </a:p>
          <a:p>
            <a:pPr marL="64294" lvl="1" indent="0">
              <a:buNone/>
            </a:pPr>
            <a:endParaRPr lang="en-GB" altLang="en-US" dirty="0">
              <a:ea typeface="MS PGothic"/>
            </a:endParaRPr>
          </a:p>
          <a:p>
            <a:pPr>
              <a:buFontTx/>
              <a:buChar char="•"/>
            </a:pPr>
            <a:r>
              <a:rPr lang="en-GB" altLang="en-US" b="1" dirty="0"/>
              <a:t>Secondary Groups</a:t>
            </a:r>
          </a:p>
          <a:p>
            <a:pPr marL="342900" lvl="1" indent="0">
              <a:buNone/>
            </a:pPr>
            <a:r>
              <a:rPr lang="en-GB" altLang="en-US" dirty="0">
                <a:ea typeface="MS PGothic"/>
              </a:rPr>
              <a:t>Users can be members of up to 15 other groups. These are called Secondary Groups. Details of a user’s secondary groups are found in the </a:t>
            </a:r>
            <a:r>
              <a:rPr lang="en-GB" altLang="en-US" b="1" dirty="0">
                <a:ea typeface="MS PGothic"/>
              </a:rPr>
              <a:t>/</a:t>
            </a:r>
            <a:r>
              <a:rPr lang="en-GB" altLang="en-US" b="1" dirty="0" err="1">
                <a:ea typeface="MS PGothic"/>
              </a:rPr>
              <a:t>etc</a:t>
            </a:r>
            <a:r>
              <a:rPr lang="en-GB" altLang="en-US" b="1" dirty="0">
                <a:ea typeface="MS PGothic"/>
              </a:rPr>
              <a:t>/group </a:t>
            </a:r>
            <a:r>
              <a:rPr lang="en-GB" altLang="en-US" dirty="0">
                <a:ea typeface="MS PGothic"/>
              </a:rPr>
              <a:t>file.</a:t>
            </a:r>
          </a:p>
          <a:p>
            <a:pPr marL="64294" lvl="1" indent="0">
              <a:buNone/>
            </a:pPr>
            <a:endParaRPr lang="en-GB" altLang="en-US" dirty="0">
              <a:ea typeface="MS PGothic"/>
            </a:endParaRPr>
          </a:p>
          <a:p>
            <a:pPr marL="214313" indent="-214313">
              <a:buFont typeface="Arial"/>
              <a:buChar char="•"/>
            </a:pPr>
            <a:r>
              <a:rPr lang="en-GB" b="1" dirty="0">
                <a:ea typeface="MS PGothic"/>
                <a:cs typeface="Arial"/>
              </a:rPr>
              <a:t>Private Groups</a:t>
            </a:r>
            <a:endParaRPr lang="en-US" dirty="0"/>
          </a:p>
          <a:p>
            <a:pPr marL="342900" lvl="1" indent="0">
              <a:buNone/>
            </a:pPr>
            <a:r>
              <a:rPr lang="en-GB" dirty="0">
                <a:ea typeface="MS PGothic"/>
              </a:rPr>
              <a:t>Linux creates and uses so called private groups. Each time a new user account is created a new group is created with the same name as the user. This can be confusing. The only member of this group is the one new user. This 'private' group is then the user's default primary group. This provides an additional measure of security to normal.  Files created by the user are normally associated with the private group, which is not a group in the sense as there is only ever one user in it!</a:t>
            </a:r>
          </a:p>
        </p:txBody>
      </p:sp>
      <p:sp>
        <p:nvSpPr>
          <p:cNvPr id="4" name="Text Placeholder 3"/>
          <p:cNvSpPr>
            <a:spLocks noGrp="1"/>
          </p:cNvSpPr>
          <p:nvPr>
            <p:ph type="body" sz="quarter" idx="14"/>
          </p:nvPr>
        </p:nvSpPr>
        <p:spPr/>
        <p:txBody>
          <a:bodyPr/>
          <a:lstStyle/>
          <a:p>
            <a:r>
              <a:rPr lang="en-GB" altLang="en-US" dirty="0">
                <a:ea typeface="MS PGothic"/>
              </a:rPr>
              <a:t>Primary, Secondary &amp; Groups</a:t>
            </a:r>
            <a:endParaRPr lang="en-GB" dirty="0"/>
          </a:p>
        </p:txBody>
      </p:sp>
    </p:spTree>
    <p:extLst>
      <p:ext uri="{BB962C8B-B14F-4D97-AF65-F5344CB8AC3E}">
        <p14:creationId xmlns:p14="http://schemas.microsoft.com/office/powerpoint/2010/main" val="60775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7" name="Oval 6">
            <a:extLst>
              <a:ext uri="{FF2B5EF4-FFF2-40B4-BE49-F238E27FC236}">
                <a16:creationId xmlns:a16="http://schemas.microsoft.com/office/drawing/2014/main" id="{E6825EFF-9118-46FB-8948-AECB91415E09}"/>
              </a:ext>
            </a:extLst>
          </p:cNvPr>
          <p:cNvSpPr/>
          <p:nvPr/>
        </p:nvSpPr>
        <p:spPr>
          <a:xfrm>
            <a:off x="6041699" y="1867038"/>
            <a:ext cx="2081124" cy="1013603"/>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Group</a:t>
            </a:r>
            <a:endParaRPr lang="en-US" sz="1350" dirty="0">
              <a:solidFill>
                <a:prstClr val="white"/>
              </a:solidFill>
              <a:latin typeface="Arial" panose="020B0604020202020204" pitchFamily="34" charset="0"/>
              <a:cs typeface="Arial" panose="020B0604020202020204" pitchFamily="34" charset="0"/>
            </a:endParaRPr>
          </a:p>
        </p:txBody>
      </p:sp>
      <p:pic>
        <p:nvPicPr>
          <p:cNvPr id="8" name="Graphic 2" descr="Group">
            <a:extLst>
              <a:ext uri="{FF2B5EF4-FFF2-40B4-BE49-F238E27FC236}">
                <a16:creationId xmlns:a16="http://schemas.microsoft.com/office/drawing/2014/main" id="{DEF1F07A-04CA-46BB-A607-DBF40DCF6E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360" y="2078456"/>
            <a:ext cx="470140" cy="470140"/>
          </a:xfrm>
          <a:prstGeom prst="rect">
            <a:avLst/>
          </a:prstGeom>
        </p:spPr>
      </p:pic>
      <p:sp>
        <p:nvSpPr>
          <p:cNvPr id="9" name="Rectangle: Rounded Corners 17">
            <a:extLst>
              <a:ext uri="{FF2B5EF4-FFF2-40B4-BE49-F238E27FC236}">
                <a16:creationId xmlns:a16="http://schemas.microsoft.com/office/drawing/2014/main" id="{34DA8822-3DCB-4C39-BCB3-A7752A113481}"/>
              </a:ext>
            </a:extLst>
          </p:cNvPr>
          <p:cNvSpPr/>
          <p:nvPr/>
        </p:nvSpPr>
        <p:spPr>
          <a:xfrm>
            <a:off x="1070991" y="3181848"/>
            <a:ext cx="1132216"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Group name </a:t>
            </a:r>
          </a:p>
        </p:txBody>
      </p:sp>
      <p:sp>
        <p:nvSpPr>
          <p:cNvPr id="10" name="Rectangle: Rounded Corners 22">
            <a:extLst>
              <a:ext uri="{FF2B5EF4-FFF2-40B4-BE49-F238E27FC236}">
                <a16:creationId xmlns:a16="http://schemas.microsoft.com/office/drawing/2014/main" id="{41A357D7-DBF5-49F6-BF5B-6D396FEEC725}"/>
              </a:ext>
            </a:extLst>
          </p:cNvPr>
          <p:cNvSpPr/>
          <p:nvPr/>
        </p:nvSpPr>
        <p:spPr>
          <a:xfrm>
            <a:off x="1070991" y="4208026"/>
            <a:ext cx="5678285" cy="4636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b="1" dirty="0">
                <a:solidFill>
                  <a:srgbClr val="000000"/>
                </a:solidFill>
                <a:latin typeface="Arial" panose="020B0604020202020204" pitchFamily="34" charset="0"/>
                <a:cs typeface="Arial" panose="020B0604020202020204" pitchFamily="34" charset="0"/>
              </a:rPr>
              <a:t>/</a:t>
            </a:r>
            <a:r>
              <a:rPr lang="en-US" sz="1350" b="1" dirty="0" err="1">
                <a:solidFill>
                  <a:srgbClr val="000000"/>
                </a:solidFill>
                <a:latin typeface="Arial" panose="020B0604020202020204" pitchFamily="34" charset="0"/>
                <a:cs typeface="Arial" panose="020B0604020202020204" pitchFamily="34" charset="0"/>
              </a:rPr>
              <a:t>etc</a:t>
            </a:r>
            <a:r>
              <a:rPr lang="en-US" sz="1350" b="1" dirty="0">
                <a:solidFill>
                  <a:srgbClr val="000000"/>
                </a:solidFill>
                <a:latin typeface="Arial" panose="020B0604020202020204" pitchFamily="34" charset="0"/>
                <a:cs typeface="Arial" panose="020B0604020202020204" pitchFamily="34" charset="0"/>
              </a:rPr>
              <a:t>/group</a:t>
            </a:r>
            <a:r>
              <a:rPr lang="en-US" sz="1350" dirty="0">
                <a:solidFill>
                  <a:srgbClr val="000000"/>
                </a:solidFill>
                <a:latin typeface="Arial" panose="020B0604020202020204" pitchFamily="34" charset="0"/>
                <a:cs typeface="Arial" panose="020B0604020202020204" pitchFamily="34" charset="0"/>
              </a:rPr>
              <a:t> </a:t>
            </a:r>
          </a:p>
        </p:txBody>
      </p:sp>
      <p:sp>
        <p:nvSpPr>
          <p:cNvPr id="11" name="Rectangle: Rounded Corners 9">
            <a:extLst>
              <a:ext uri="{FF2B5EF4-FFF2-40B4-BE49-F238E27FC236}">
                <a16:creationId xmlns:a16="http://schemas.microsoft.com/office/drawing/2014/main" id="{789C8789-7D1E-4DAD-BE6C-A38EFB842CE6}"/>
              </a:ext>
            </a:extLst>
          </p:cNvPr>
          <p:cNvSpPr/>
          <p:nvPr/>
        </p:nvSpPr>
        <p:spPr>
          <a:xfrm>
            <a:off x="2321242" y="3181848"/>
            <a:ext cx="1257353"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X or group password</a:t>
            </a:r>
          </a:p>
        </p:txBody>
      </p:sp>
      <p:sp>
        <p:nvSpPr>
          <p:cNvPr id="12" name="Rectangle: Rounded Corners 10">
            <a:extLst>
              <a:ext uri="{FF2B5EF4-FFF2-40B4-BE49-F238E27FC236}">
                <a16:creationId xmlns:a16="http://schemas.microsoft.com/office/drawing/2014/main" id="{83B07270-7145-4749-9428-16A5DD452B94}"/>
              </a:ext>
            </a:extLst>
          </p:cNvPr>
          <p:cNvSpPr/>
          <p:nvPr/>
        </p:nvSpPr>
        <p:spPr>
          <a:xfrm>
            <a:off x="3696630" y="3181848"/>
            <a:ext cx="1345719"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Group ID </a:t>
            </a:r>
          </a:p>
        </p:txBody>
      </p:sp>
      <p:sp>
        <p:nvSpPr>
          <p:cNvPr id="13" name="Rectangle: Rounded Corners 12">
            <a:extLst>
              <a:ext uri="{FF2B5EF4-FFF2-40B4-BE49-F238E27FC236}">
                <a16:creationId xmlns:a16="http://schemas.microsoft.com/office/drawing/2014/main" id="{F5994CA5-4D94-4D74-8D79-A4F9001EA67E}"/>
              </a:ext>
            </a:extLst>
          </p:cNvPr>
          <p:cNvSpPr/>
          <p:nvPr/>
        </p:nvSpPr>
        <p:spPr>
          <a:xfrm>
            <a:off x="5160385" y="3181848"/>
            <a:ext cx="1588891" cy="851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List of secondary members</a:t>
            </a:r>
          </a:p>
        </p:txBody>
      </p:sp>
    </p:spTree>
    <p:extLst>
      <p:ext uri="{BB962C8B-B14F-4D97-AF65-F5344CB8AC3E}">
        <p14:creationId xmlns:p14="http://schemas.microsoft.com/office/powerpoint/2010/main" val="388374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2746906"/>
          </a:xfrm>
          <a:prstGeom prst="rect">
            <a:avLst/>
          </a:prstGeom>
        </p:spPr>
        <p:txBody>
          <a:bodyPr/>
          <a:lstStyle/>
          <a:p>
            <a:pPr>
              <a:buFontTx/>
              <a:buChar char="•"/>
              <a:defRPr/>
            </a:pPr>
            <a:r>
              <a:rPr lang="en-GB" altLang="en-US" dirty="0"/>
              <a:t>Default groups are created when the system is installed.</a:t>
            </a:r>
          </a:p>
          <a:p>
            <a:pPr>
              <a:buFontTx/>
              <a:buChar char="•"/>
              <a:defRPr/>
            </a:pPr>
            <a:r>
              <a:rPr lang="en-GB" altLang="en-US" dirty="0"/>
              <a:t>As with default user accounts they’re often used by the system.</a:t>
            </a:r>
          </a:p>
          <a:p>
            <a:pPr>
              <a:buFontTx/>
              <a:buChar char="•"/>
              <a:defRPr/>
            </a:pPr>
            <a:r>
              <a:rPr lang="en-GB" altLang="en-US" dirty="0"/>
              <a:t>Some important default groups are:</a:t>
            </a:r>
          </a:p>
          <a:p>
            <a:pPr>
              <a:buFontTx/>
              <a:buChar char="•"/>
              <a:defRPr/>
            </a:pPr>
            <a:endParaRPr lang="en-GB" altLang="en-US" dirty="0"/>
          </a:p>
          <a:p>
            <a:pPr lvl="1">
              <a:defRPr/>
            </a:pPr>
            <a:endParaRPr lang="en-SG" altLang="en-US" dirty="0"/>
          </a:p>
          <a:p>
            <a:pPr lvl="1">
              <a:defRPr/>
            </a:pPr>
            <a:endParaRPr lang="en-SG" altLang="en-US" dirty="0"/>
          </a:p>
          <a:p>
            <a:pPr lvl="1">
              <a:defRPr/>
            </a:pPr>
            <a:endParaRPr lang="en-SG" altLang="en-US" dirty="0"/>
          </a:p>
          <a:p>
            <a:pPr marL="342900" lvl="1" indent="0">
              <a:buNone/>
              <a:defRPr/>
            </a:pPr>
            <a:endParaRPr lang="en-SG" altLang="en-US" dirty="0"/>
          </a:p>
          <a:p>
            <a:pPr marL="342900" lvl="1" indent="0">
              <a:buNone/>
              <a:defRPr/>
            </a:pPr>
            <a:endParaRPr lang="en-GB" altLang="en-US" dirty="0"/>
          </a:p>
          <a:p>
            <a:pPr>
              <a:buFontTx/>
              <a:buChar char="•"/>
              <a:defRPr/>
            </a:pPr>
            <a:r>
              <a:rPr lang="en-GB" altLang="en-US" dirty="0"/>
              <a:t>A full list of default groups can be found in </a:t>
            </a:r>
            <a:r>
              <a:rPr lang="en-GB" altLang="en-US" b="1" dirty="0"/>
              <a:t>/</a:t>
            </a:r>
            <a:r>
              <a:rPr lang="en-GB" altLang="en-US" b="1" dirty="0" err="1"/>
              <a:t>etc</a:t>
            </a:r>
            <a:r>
              <a:rPr lang="en-GB" altLang="en-US" b="1" dirty="0"/>
              <a:t>/group</a:t>
            </a:r>
          </a:p>
        </p:txBody>
      </p:sp>
      <p:sp>
        <p:nvSpPr>
          <p:cNvPr id="4" name="Text Placeholder 3"/>
          <p:cNvSpPr>
            <a:spLocks noGrp="1"/>
          </p:cNvSpPr>
          <p:nvPr>
            <p:ph type="body" sz="quarter" idx="14"/>
          </p:nvPr>
        </p:nvSpPr>
        <p:spPr/>
        <p:txBody>
          <a:bodyPr/>
          <a:lstStyle/>
          <a:p>
            <a:r>
              <a:rPr lang="en-GB" altLang="en-US" dirty="0"/>
              <a:t>Built-in Groups</a:t>
            </a:r>
            <a:endParaRPr lang="en-GB" dirty="0"/>
          </a:p>
        </p:txBody>
      </p:sp>
      <p:graphicFrame>
        <p:nvGraphicFramePr>
          <p:cNvPr id="3" name="Table 2"/>
          <p:cNvGraphicFramePr>
            <a:graphicFrameLocks noGrp="1"/>
          </p:cNvGraphicFramePr>
          <p:nvPr/>
        </p:nvGraphicFramePr>
        <p:xfrm>
          <a:off x="1585967" y="3293005"/>
          <a:ext cx="1129650" cy="1092840"/>
        </p:xfrm>
        <a:graphic>
          <a:graphicData uri="http://schemas.openxmlformats.org/drawingml/2006/table">
            <a:tbl>
              <a:tblPr>
                <a:tableStyleId>{5C22544A-7EE6-4342-B048-85BDC9FD1C3A}</a:tableStyleId>
              </a:tblPr>
              <a:tblGrid>
                <a:gridCol w="564825">
                  <a:extLst>
                    <a:ext uri="{9D8B030D-6E8A-4147-A177-3AD203B41FA5}">
                      <a16:colId xmlns:a16="http://schemas.microsoft.com/office/drawing/2014/main" val="1102560933"/>
                    </a:ext>
                  </a:extLst>
                </a:gridCol>
                <a:gridCol w="564825">
                  <a:extLst>
                    <a:ext uri="{9D8B030D-6E8A-4147-A177-3AD203B41FA5}">
                      <a16:colId xmlns:a16="http://schemas.microsoft.com/office/drawing/2014/main" val="3824016689"/>
                    </a:ext>
                  </a:extLst>
                </a:gridCol>
              </a:tblGrid>
              <a:tr h="210948">
                <a:tc>
                  <a:txBody>
                    <a:bodyPr/>
                    <a:lstStyle/>
                    <a:p>
                      <a:pPr algn="ctr" rtl="0" fontAlgn="ctr"/>
                      <a:r>
                        <a:rPr lang="en-GB" sz="1400" u="none" strike="noStrike">
                          <a:effectLst/>
                          <a:latin typeface="Consolas" panose="020B0609020204030204" pitchFamily="49" charset="0"/>
                        </a:rPr>
                        <a:t>0</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root</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0602445"/>
                  </a:ext>
                </a:extLst>
              </a:tr>
              <a:tr h="210948">
                <a:tc>
                  <a:txBody>
                    <a:bodyPr/>
                    <a:lstStyle/>
                    <a:p>
                      <a:pPr algn="ctr" rtl="0" fontAlgn="ctr"/>
                      <a:r>
                        <a:rPr lang="en-GB" sz="1400" u="none" strike="noStrike">
                          <a:effectLst/>
                          <a:latin typeface="Consolas" panose="020B0609020204030204" pitchFamily="49" charset="0"/>
                        </a:rPr>
                        <a:t>1</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other</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1058480"/>
                  </a:ext>
                </a:extLst>
              </a:tr>
              <a:tr h="210948">
                <a:tc>
                  <a:txBody>
                    <a:bodyPr/>
                    <a:lstStyle/>
                    <a:p>
                      <a:pPr algn="ctr" rtl="0" fontAlgn="ctr"/>
                      <a:r>
                        <a:rPr lang="en-GB" sz="1400" u="none" strike="noStrike">
                          <a:effectLst/>
                          <a:latin typeface="Consolas" panose="020B0609020204030204" pitchFamily="49" charset="0"/>
                        </a:rPr>
                        <a:t>2</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bin</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3951179"/>
                  </a:ext>
                </a:extLst>
              </a:tr>
              <a:tr h="210948">
                <a:tc>
                  <a:txBody>
                    <a:bodyPr/>
                    <a:lstStyle/>
                    <a:p>
                      <a:pPr algn="ctr" rtl="0" fontAlgn="ctr"/>
                      <a:r>
                        <a:rPr lang="en-GB" sz="1400" u="none" strike="noStrike">
                          <a:effectLst/>
                          <a:latin typeface="Consolas" panose="020B0609020204030204" pitchFamily="49" charset="0"/>
                        </a:rPr>
                        <a:t>3</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a:effectLst/>
                          <a:latin typeface="Consolas" panose="020B0609020204030204" pitchFamily="49" charset="0"/>
                        </a:rPr>
                        <a:t>sys</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8109379"/>
                  </a:ext>
                </a:extLst>
              </a:tr>
              <a:tr h="210948">
                <a:tc>
                  <a:txBody>
                    <a:bodyPr/>
                    <a:lstStyle/>
                    <a:p>
                      <a:pPr algn="ctr" rtl="0" fontAlgn="ctr"/>
                      <a:r>
                        <a:rPr lang="en-GB" sz="1400" u="none" strike="noStrike">
                          <a:effectLst/>
                          <a:latin typeface="Consolas" panose="020B0609020204030204" pitchFamily="49" charset="0"/>
                        </a:rPr>
                        <a:t>10</a:t>
                      </a:r>
                      <a:endParaRPr lang="en-GB" sz="1400" b="0" i="0" u="none" strike="noStrike">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fontAlgn="ctr"/>
                      <a:r>
                        <a:rPr lang="en-GB" sz="1400" u="none" strike="noStrike" dirty="0">
                          <a:effectLst/>
                          <a:latin typeface="Consolas" panose="020B0609020204030204" pitchFamily="49" charset="0"/>
                        </a:rPr>
                        <a:t>staff</a:t>
                      </a:r>
                      <a:endParaRPr lang="en-GB" sz="1400" b="0" i="0" u="none" strike="noStrike" dirty="0">
                        <a:solidFill>
                          <a:srgbClr val="000000"/>
                        </a:solidFill>
                        <a:effectLst/>
                        <a:latin typeface="Consolas" panose="020B0609020204030204" pitchFamily="49" charset="0"/>
                      </a:endParaRPr>
                    </a:p>
                  </a:txBody>
                  <a:tcPr marL="5208" marR="5208" marT="520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086020"/>
                  </a:ext>
                </a:extLst>
              </a:tr>
            </a:tbl>
          </a:graphicData>
        </a:graphic>
      </p:graphicFrame>
      <p:sp>
        <p:nvSpPr>
          <p:cNvPr id="7" name="Rounded Rectangle 6"/>
          <p:cNvSpPr/>
          <p:nvPr/>
        </p:nvSpPr>
        <p:spPr>
          <a:xfrm>
            <a:off x="1585968" y="3261682"/>
            <a:ext cx="1203595" cy="1117386"/>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GB" sz="1350">
              <a:solidFill>
                <a:prstClr val="white"/>
              </a:solidFill>
              <a:latin typeface="Calibri" panose="020F0502020204030204"/>
            </a:endParaRPr>
          </a:p>
        </p:txBody>
      </p:sp>
    </p:spTree>
    <p:extLst>
      <p:ext uri="{BB962C8B-B14F-4D97-AF65-F5344CB8AC3E}">
        <p14:creationId xmlns:p14="http://schemas.microsoft.com/office/powerpoint/2010/main" val="1416881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3562514"/>
          </a:xfrm>
          <a:prstGeom prst="rect">
            <a:avLst/>
          </a:prstGeom>
        </p:spPr>
        <p:txBody>
          <a:bodyPr/>
          <a:lstStyle/>
          <a:p>
            <a:pPr marL="0" indent="0">
              <a:buNone/>
              <a:defRPr/>
            </a:pPr>
            <a:r>
              <a:rPr lang="en-GB" altLang="en-US" b="1" dirty="0">
                <a:latin typeface="Courier New" panose="02070309020205020404" pitchFamily="49" charset="0"/>
                <a:ea typeface="MS PGothic"/>
                <a:cs typeface="Courier New" panose="02070309020205020404" pitchFamily="49" charset="0"/>
              </a:rPr>
              <a:t># </a:t>
            </a:r>
            <a:r>
              <a:rPr lang="en-GB" altLang="en-US" b="1" dirty="0" err="1">
                <a:solidFill>
                  <a:schemeClr val="accent1"/>
                </a:solidFill>
                <a:ea typeface="MS PGothic"/>
              </a:rPr>
              <a:t>groupadd</a:t>
            </a:r>
            <a:endParaRPr lang="en-GB" altLang="en-US" b="1" dirty="0">
              <a:solidFill>
                <a:schemeClr val="accent1"/>
              </a:solidFill>
              <a:ea typeface="MS PGothic"/>
            </a:endParaRPr>
          </a:p>
          <a:p>
            <a:pPr marL="278606" lvl="1" indent="-214313">
              <a:buFont typeface="Arial" panose="020B0604020202020204" pitchFamily="34" charset="0"/>
              <a:buChar char="•"/>
              <a:defRPr/>
            </a:pPr>
            <a:r>
              <a:rPr lang="en-GB" altLang="en-US" dirty="0">
                <a:ea typeface="MS PGothic"/>
              </a:rPr>
              <a:t>Creates new groups</a:t>
            </a:r>
          </a:p>
          <a:p>
            <a:pPr lvl="1">
              <a:defRPr/>
            </a:pPr>
            <a:endParaRPr lang="en-GB" altLang="en-US" b="1" dirty="0"/>
          </a:p>
          <a:p>
            <a:pPr marL="0" indent="0">
              <a:buNone/>
              <a:defRPr/>
            </a:pPr>
            <a:r>
              <a:rPr lang="en-GB" altLang="en-US" b="1" dirty="0">
                <a:latin typeface="Courier New" panose="02070309020205020404" pitchFamily="49" charset="0"/>
                <a:ea typeface="MS PGothic"/>
                <a:cs typeface="Courier New" panose="02070309020205020404" pitchFamily="49" charset="0"/>
              </a:rPr>
              <a:t># </a:t>
            </a:r>
            <a:r>
              <a:rPr lang="en-GB" altLang="en-US" b="1" dirty="0" err="1">
                <a:solidFill>
                  <a:schemeClr val="accent1"/>
                </a:solidFill>
                <a:ea typeface="MS PGothic"/>
              </a:rPr>
              <a:t>groupmod</a:t>
            </a:r>
            <a:endParaRPr lang="en-GB" altLang="en-US" b="1" dirty="0">
              <a:solidFill>
                <a:schemeClr val="accent1"/>
              </a:solidFill>
              <a:ea typeface="MS PGothic"/>
            </a:endParaRPr>
          </a:p>
          <a:p>
            <a:pPr marL="278606" lvl="1" indent="-214313">
              <a:buFont typeface="Arial" panose="020B0604020202020204" pitchFamily="34" charset="0"/>
              <a:buChar char="•"/>
              <a:defRPr/>
            </a:pPr>
            <a:r>
              <a:rPr lang="en-GB" altLang="en-US" dirty="0">
                <a:ea typeface="MS PGothic"/>
              </a:rPr>
              <a:t>Modifies existing groups</a:t>
            </a:r>
          </a:p>
          <a:p>
            <a:pPr lvl="1">
              <a:defRPr/>
            </a:pPr>
            <a:endParaRPr lang="en-GB" altLang="en-US" b="1" dirty="0"/>
          </a:p>
          <a:p>
            <a:pPr marL="0" indent="0">
              <a:buNone/>
              <a:defRPr/>
            </a:pPr>
            <a:r>
              <a:rPr lang="en-GB" altLang="en-US" b="1" dirty="0">
                <a:latin typeface="Courier New" panose="02070309020205020404" pitchFamily="49" charset="0"/>
                <a:ea typeface="MS PGothic"/>
                <a:cs typeface="Courier New" panose="02070309020205020404" pitchFamily="49" charset="0"/>
              </a:rPr>
              <a:t># </a:t>
            </a:r>
            <a:r>
              <a:rPr lang="en-GB" altLang="en-US" b="1" dirty="0" err="1">
                <a:solidFill>
                  <a:schemeClr val="accent1"/>
                </a:solidFill>
                <a:ea typeface="MS PGothic"/>
              </a:rPr>
              <a:t>groupdel</a:t>
            </a:r>
            <a:endParaRPr lang="en-GB" altLang="en-US" b="1" dirty="0">
              <a:solidFill>
                <a:schemeClr val="accent1"/>
              </a:solidFill>
              <a:ea typeface="MS PGothic"/>
            </a:endParaRPr>
          </a:p>
          <a:p>
            <a:pPr marL="321469" lvl="1" indent="-257175">
              <a:buFont typeface="Arial" panose="020B0604020202020204" pitchFamily="34" charset="0"/>
              <a:buChar char="•"/>
              <a:defRPr/>
            </a:pPr>
            <a:r>
              <a:rPr lang="en-GB" altLang="en-US" dirty="0">
                <a:ea typeface="MS PGothic"/>
              </a:rPr>
              <a:t>Deletes existing groups</a:t>
            </a:r>
          </a:p>
          <a:p>
            <a:pPr marL="278606" lvl="1" indent="-214313">
              <a:defRPr/>
            </a:pPr>
            <a:endParaRPr lang="en-GB" altLang="en-US" dirty="0">
              <a:ea typeface="MS PGothic"/>
            </a:endParaRPr>
          </a:p>
          <a:p>
            <a:pPr marL="0" indent="0">
              <a:buNone/>
              <a:defRPr/>
            </a:pPr>
            <a:r>
              <a:rPr lang="en-GB" b="1" dirty="0">
                <a:latin typeface="Courier New" panose="02070309020205020404" pitchFamily="49" charset="0"/>
                <a:ea typeface="MS PGothic"/>
                <a:cs typeface="Courier New" panose="02070309020205020404" pitchFamily="49" charset="0"/>
              </a:rPr>
              <a:t># </a:t>
            </a:r>
            <a:r>
              <a:rPr lang="en-GB" b="1" dirty="0" err="1">
                <a:solidFill>
                  <a:schemeClr val="accent1"/>
                </a:solidFill>
                <a:ea typeface="MS PGothic"/>
              </a:rPr>
              <a:t>gpasswd</a:t>
            </a:r>
            <a:r>
              <a:rPr lang="en-GB" b="1" dirty="0">
                <a:ea typeface="MS PGothic"/>
              </a:rPr>
              <a:t> </a:t>
            </a:r>
          </a:p>
          <a:p>
            <a:pPr marL="278606" lvl="1" indent="-214313">
              <a:buFont typeface="Arial" panose="020B0604020202020204" pitchFamily="34" charset="0"/>
              <a:buChar char="•"/>
              <a:defRPr/>
            </a:pPr>
            <a:r>
              <a:rPr lang="en-GB" dirty="0">
                <a:ea typeface="MS PGothic"/>
              </a:rPr>
              <a:t>used occasionally.</a:t>
            </a:r>
            <a:endParaRPr lang="en-SG" dirty="0">
              <a:ea typeface="MS PGothic"/>
            </a:endParaRPr>
          </a:p>
          <a:p>
            <a:pPr marL="278606" lvl="1" indent="-214313">
              <a:buFont typeface="Arial" panose="020B0604020202020204" pitchFamily="34" charset="0"/>
              <a:buChar char="•"/>
              <a:defRPr/>
            </a:pPr>
            <a:r>
              <a:rPr lang="en-GB" dirty="0">
                <a:ea typeface="MS PGothic"/>
              </a:rPr>
              <a:t>Sets a group password and manages secondary group membership</a:t>
            </a:r>
          </a:p>
          <a:p>
            <a:pPr marL="278606" lvl="1" indent="-214313">
              <a:defRPr/>
            </a:pPr>
            <a:endParaRPr lang="en-GB" dirty="0">
              <a:ea typeface="MS PGothic"/>
            </a:endParaRPr>
          </a:p>
        </p:txBody>
      </p:sp>
      <p:sp>
        <p:nvSpPr>
          <p:cNvPr id="4" name="Text Placeholder 3"/>
          <p:cNvSpPr>
            <a:spLocks noGrp="1"/>
          </p:cNvSpPr>
          <p:nvPr>
            <p:ph type="body" sz="quarter" idx="14"/>
          </p:nvPr>
        </p:nvSpPr>
        <p:spPr/>
        <p:txBody>
          <a:bodyPr/>
          <a:lstStyle/>
          <a:p>
            <a:r>
              <a:rPr lang="en-GB" altLang="en-US" dirty="0"/>
              <a:t>Tools for administering groups</a:t>
            </a:r>
            <a:endParaRPr lang="en-GB" dirty="0"/>
          </a:p>
        </p:txBody>
      </p:sp>
    </p:spTree>
    <p:extLst>
      <p:ext uri="{BB962C8B-B14F-4D97-AF65-F5344CB8AC3E}">
        <p14:creationId xmlns:p14="http://schemas.microsoft.com/office/powerpoint/2010/main" val="14308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3226524"/>
          </a:xfrm>
          <a:prstGeom prst="rect">
            <a:avLst/>
          </a:prstGeom>
        </p:spPr>
        <p:txBody>
          <a:bodyPr/>
          <a:lstStyle/>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solidFill>
                  <a:schemeClr val="accent1"/>
                </a:solidFill>
                <a:ea typeface="MS PGothic"/>
              </a:rPr>
              <a:t>groupadd</a:t>
            </a:r>
            <a:r>
              <a:rPr lang="en-US" b="1" dirty="0">
                <a:solidFill>
                  <a:schemeClr val="accent1"/>
                </a:solidFill>
                <a:ea typeface="MS PGothic"/>
              </a:rPr>
              <a:t> –g 2001 </a:t>
            </a:r>
            <a:r>
              <a:rPr lang="en-US" b="1" dirty="0" err="1">
                <a:solidFill>
                  <a:schemeClr val="accent1"/>
                </a:solidFill>
                <a:ea typeface="MS PGothic"/>
              </a:rPr>
              <a:t>HR_Docs</a:t>
            </a:r>
            <a:r>
              <a:rPr lang="en-US" b="1" dirty="0">
                <a:solidFill>
                  <a:schemeClr val="accent1"/>
                </a:solidFill>
                <a:ea typeface="MS PGothic"/>
              </a:rPr>
              <a:t> </a:t>
            </a:r>
          </a:p>
          <a:p>
            <a:pPr marL="0" indent="0">
              <a:buNone/>
            </a:pPr>
            <a:endParaRPr lang="en-US"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t>
            </a:r>
            <a:r>
              <a:rPr lang="en-US" b="1" dirty="0" err="1">
                <a:solidFill>
                  <a:schemeClr val="accent1"/>
                </a:solidFill>
                <a:ea typeface="MS PGothic"/>
              </a:rPr>
              <a:t>usermod</a:t>
            </a:r>
            <a:r>
              <a:rPr lang="en-US" b="1" dirty="0">
                <a:solidFill>
                  <a:schemeClr val="accent1"/>
                </a:solidFill>
                <a:ea typeface="MS PGothic"/>
              </a:rPr>
              <a:t> –G  </a:t>
            </a:r>
            <a:r>
              <a:rPr lang="en-US" b="1" dirty="0" err="1">
                <a:solidFill>
                  <a:schemeClr val="accent1"/>
                </a:solidFill>
                <a:ea typeface="MS PGothic"/>
              </a:rPr>
              <a:t>HR_Docs</a:t>
            </a:r>
            <a:r>
              <a:rPr lang="en-US" b="1" dirty="0">
                <a:solidFill>
                  <a:schemeClr val="accent1"/>
                </a:solidFill>
                <a:ea typeface="MS PGothic"/>
              </a:rPr>
              <a:t>  </a:t>
            </a:r>
            <a:r>
              <a:rPr lang="en-US" b="1" dirty="0" err="1">
                <a:solidFill>
                  <a:schemeClr val="accent1"/>
                </a:solidFill>
                <a:ea typeface="MS PGothic"/>
              </a:rPr>
              <a:t>robert</a:t>
            </a:r>
            <a:r>
              <a:rPr lang="en-US" b="1" dirty="0">
                <a:solidFill>
                  <a:schemeClr val="accent1"/>
                </a:solidFill>
                <a:ea typeface="MS PGothic"/>
              </a:rPr>
              <a:t>  </a:t>
            </a:r>
          </a:p>
          <a:p>
            <a:pPr marL="0" indent="0">
              <a:buNone/>
            </a:pPr>
            <a:r>
              <a:rPr lang="en-US" b="1" dirty="0">
                <a:latin typeface="Courier New" panose="02070309020205020404" pitchFamily="49" charset="0"/>
                <a:cs typeface="Courier New" panose="02070309020205020404" pitchFamily="49" charset="0"/>
              </a:rPr>
              <a:t># </a:t>
            </a:r>
            <a:r>
              <a:rPr lang="en-US" b="1" dirty="0" err="1">
                <a:solidFill>
                  <a:schemeClr val="accent1"/>
                </a:solidFill>
                <a:ea typeface="MS PGothic"/>
              </a:rPr>
              <a:t>gpasswd</a:t>
            </a:r>
            <a:r>
              <a:rPr lang="en-US" b="1" dirty="0">
                <a:solidFill>
                  <a:schemeClr val="accent1"/>
                </a:solidFill>
                <a:ea typeface="MS PGothic"/>
              </a:rPr>
              <a:t> –a </a:t>
            </a:r>
            <a:r>
              <a:rPr lang="en-US" b="1" dirty="0" err="1">
                <a:solidFill>
                  <a:schemeClr val="accent1"/>
                </a:solidFill>
                <a:ea typeface="MS PGothic"/>
              </a:rPr>
              <a:t>robert</a:t>
            </a:r>
            <a:r>
              <a:rPr lang="en-US" b="1" dirty="0">
                <a:solidFill>
                  <a:schemeClr val="accent1"/>
                </a:solidFill>
                <a:ea typeface="MS PGothic"/>
              </a:rPr>
              <a:t> </a:t>
            </a:r>
            <a:r>
              <a:rPr lang="en-US" b="1" dirty="0" err="1">
                <a:solidFill>
                  <a:schemeClr val="accent1"/>
                </a:solidFill>
                <a:ea typeface="MS PGothic"/>
              </a:rPr>
              <a:t>HR_Docs</a:t>
            </a:r>
            <a:endParaRPr lang="en-US" b="1" dirty="0">
              <a:solidFill>
                <a:schemeClr val="accent1"/>
              </a:solidFill>
              <a:ea typeface="MS PGothic"/>
            </a:endParaRPr>
          </a:p>
          <a:p>
            <a:pPr marL="0" indent="0">
              <a:buNone/>
            </a:pPr>
            <a:endParaRPr lang="en-US" b="1" dirty="0">
              <a:solidFill>
                <a:schemeClr val="accent1"/>
              </a:solidFill>
              <a:ea typeface="MS PGothic"/>
            </a:endParaRPr>
          </a:p>
          <a:p>
            <a:pPr marL="0" indent="0">
              <a:buNone/>
            </a:pPr>
            <a:endParaRPr lang="en-US" b="1" dirty="0">
              <a:solidFill>
                <a:schemeClr val="accent1"/>
              </a:solidFill>
              <a:ea typeface="MS PGothic"/>
            </a:endParaRPr>
          </a:p>
          <a:p>
            <a:pPr marL="0" indent="0">
              <a:buNone/>
            </a:pPr>
            <a:r>
              <a:rPr lang="en-US" dirty="0"/>
              <a:t>Note: </a:t>
            </a:r>
            <a:r>
              <a:rPr lang="en-US" b="1" dirty="0" err="1">
                <a:solidFill>
                  <a:schemeClr val="accent1"/>
                </a:solidFill>
              </a:rPr>
              <a:t>usermod</a:t>
            </a:r>
            <a:r>
              <a:rPr lang="en-US" b="1" dirty="0">
                <a:solidFill>
                  <a:schemeClr val="accent1"/>
                </a:solidFill>
              </a:rPr>
              <a:t> –G</a:t>
            </a:r>
            <a:r>
              <a:rPr lang="en-US" dirty="0"/>
              <a:t> and </a:t>
            </a:r>
            <a:r>
              <a:rPr lang="en-US" b="1" dirty="0" err="1">
                <a:solidFill>
                  <a:schemeClr val="accent1"/>
                </a:solidFill>
              </a:rPr>
              <a:t>gpasswd</a:t>
            </a:r>
            <a:r>
              <a:rPr lang="en-US" b="1" dirty="0">
                <a:solidFill>
                  <a:schemeClr val="accent1"/>
                </a:solidFill>
              </a:rPr>
              <a:t> –a</a:t>
            </a:r>
            <a:r>
              <a:rPr lang="en-US" dirty="0"/>
              <a:t> –a both add a user into the list in /</a:t>
            </a:r>
            <a:r>
              <a:rPr lang="en-US" dirty="0" err="1"/>
              <a:t>etc</a:t>
            </a:r>
            <a:r>
              <a:rPr lang="en-US" dirty="0"/>
              <a:t>/group. (This makes the group a secondary group for that user.)</a:t>
            </a:r>
          </a:p>
          <a:p>
            <a:pPr marL="0" indent="0">
              <a:buNone/>
            </a:pPr>
            <a:endParaRPr lang="en-US" b="1" dirty="0">
              <a:solidFill>
                <a:schemeClr val="accent1"/>
              </a:solidFill>
              <a:ea typeface="MS PGothic"/>
            </a:endParaRPr>
          </a:p>
        </p:txBody>
      </p:sp>
      <p:sp>
        <p:nvSpPr>
          <p:cNvPr id="4" name="Text Placeholder 3"/>
          <p:cNvSpPr>
            <a:spLocks noGrp="1"/>
          </p:cNvSpPr>
          <p:nvPr>
            <p:ph type="body" sz="quarter" idx="14"/>
          </p:nvPr>
        </p:nvSpPr>
        <p:spPr/>
        <p:txBody>
          <a:bodyPr/>
          <a:lstStyle/>
          <a:p>
            <a:r>
              <a:rPr lang="en-US" dirty="0"/>
              <a:t>Adding a group and making </a:t>
            </a:r>
            <a:r>
              <a:rPr lang="en-US" dirty="0" err="1"/>
              <a:t>robert</a:t>
            </a:r>
            <a:r>
              <a:rPr lang="en-US" dirty="0"/>
              <a:t> a member.</a:t>
            </a:r>
            <a:endParaRPr lang="en-GB" dirty="0"/>
          </a:p>
        </p:txBody>
      </p:sp>
      <p:sp>
        <p:nvSpPr>
          <p:cNvPr id="5" name="Rounded Rectangle 4"/>
          <p:cNvSpPr/>
          <p:nvPr/>
        </p:nvSpPr>
        <p:spPr>
          <a:xfrm>
            <a:off x="5728086" y="2463551"/>
            <a:ext cx="1825742" cy="61461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r>
              <a:rPr lang="en-US" sz="1350" b="1" dirty="0" err="1">
                <a:solidFill>
                  <a:srgbClr val="000000"/>
                </a:solidFill>
                <a:latin typeface="Consolas" panose="020B0609020204030204" pitchFamily="49" charset="0"/>
                <a:cs typeface="Courier New" panose="02070309020205020404" pitchFamily="49" charset="0"/>
              </a:rPr>
              <a:t>etc</a:t>
            </a:r>
            <a:r>
              <a:rPr lang="en-US" sz="1350" b="1" dirty="0">
                <a:solidFill>
                  <a:srgbClr val="000000"/>
                </a:solidFill>
                <a:latin typeface="Consolas" panose="020B0609020204030204" pitchFamily="49" charset="0"/>
                <a:cs typeface="Courier New" panose="02070309020205020404" pitchFamily="49" charset="0"/>
              </a:rPr>
              <a:t>/group entry</a:t>
            </a:r>
          </a:p>
          <a:p>
            <a:pPr defTabSz="685800" fontAlgn="auto">
              <a:spcBef>
                <a:spcPts val="0"/>
              </a:spcBef>
              <a:spcAft>
                <a:spcPts val="0"/>
              </a:spcAft>
            </a:pPr>
            <a:r>
              <a:rPr lang="en-US" sz="1350" dirty="0">
                <a:solidFill>
                  <a:srgbClr val="000000"/>
                </a:solidFill>
                <a:latin typeface="Consolas" panose="020B0609020204030204" pitchFamily="49" charset="0"/>
                <a:cs typeface="Courier New" panose="02070309020205020404" pitchFamily="49" charset="0"/>
              </a:rPr>
              <a:t>HR_Docs:x:2001:</a:t>
            </a:r>
          </a:p>
        </p:txBody>
      </p:sp>
      <p:sp>
        <p:nvSpPr>
          <p:cNvPr id="7" name="Rounded Rectangle 6"/>
          <p:cNvSpPr/>
          <p:nvPr/>
        </p:nvSpPr>
        <p:spPr>
          <a:xfrm>
            <a:off x="5201612" y="3462826"/>
            <a:ext cx="2362080" cy="718667"/>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r>
              <a:rPr lang="en-US" sz="1350" b="1" dirty="0">
                <a:solidFill>
                  <a:srgbClr val="000000"/>
                </a:solidFill>
                <a:latin typeface="Consolas" panose="020B0609020204030204" pitchFamily="49" charset="0"/>
                <a:cs typeface="Courier New" panose="02070309020205020404" pitchFamily="49" charset="0"/>
              </a:rPr>
              <a:t>/</a:t>
            </a:r>
            <a:r>
              <a:rPr lang="en-US" sz="1350" b="1" dirty="0" err="1">
                <a:solidFill>
                  <a:srgbClr val="000000"/>
                </a:solidFill>
                <a:latin typeface="Consolas" panose="020B0609020204030204" pitchFamily="49" charset="0"/>
                <a:cs typeface="Courier New" panose="02070309020205020404" pitchFamily="49" charset="0"/>
              </a:rPr>
              <a:t>etc</a:t>
            </a:r>
            <a:r>
              <a:rPr lang="en-US" sz="1350" b="1" dirty="0">
                <a:solidFill>
                  <a:srgbClr val="000000"/>
                </a:solidFill>
                <a:latin typeface="Consolas" panose="020B0609020204030204" pitchFamily="49" charset="0"/>
                <a:cs typeface="Courier New" panose="02070309020205020404" pitchFamily="49" charset="0"/>
              </a:rPr>
              <a:t>/group entry</a:t>
            </a:r>
          </a:p>
          <a:p>
            <a:pPr defTabSz="685800">
              <a:spcBef>
                <a:spcPts val="0"/>
              </a:spcBef>
              <a:spcAft>
                <a:spcPts val="0"/>
              </a:spcAft>
            </a:pPr>
            <a:r>
              <a:rPr lang="en-US" sz="1350" dirty="0">
                <a:solidFill>
                  <a:srgbClr val="000000"/>
                </a:solidFill>
                <a:latin typeface="Consolas" panose="020B0609020204030204" pitchFamily="49" charset="0"/>
                <a:cs typeface="Courier New" panose="02070309020205020404" pitchFamily="49" charset="0"/>
              </a:rPr>
              <a:t>HR_Docs:x:2001:robert</a:t>
            </a:r>
          </a:p>
        </p:txBody>
      </p:sp>
    </p:spTree>
    <p:extLst>
      <p:ext uri="{BB962C8B-B14F-4D97-AF65-F5344CB8AC3E}">
        <p14:creationId xmlns:p14="http://schemas.microsoft.com/office/powerpoint/2010/main" val="475128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6" name="Content Placeholder 2"/>
          <p:cNvSpPr>
            <a:spLocks noGrp="1"/>
          </p:cNvSpPr>
          <p:nvPr>
            <p:ph sz="quarter" idx="10"/>
          </p:nvPr>
        </p:nvSpPr>
        <p:spPr>
          <a:xfrm>
            <a:off x="459000" y="2276917"/>
            <a:ext cx="7765784" cy="2139047"/>
          </a:xfrm>
          <a:prstGeom prst="rect">
            <a:avLst/>
          </a:prstGeom>
        </p:spPr>
        <p:txBody>
          <a:bodyPr/>
          <a:lstStyle/>
          <a:p>
            <a:r>
              <a:rPr lang="en-US" dirty="0"/>
              <a:t>This syntax allows adding of multiple users to a group.</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b="1" dirty="0" err="1">
                <a:solidFill>
                  <a:schemeClr val="accent1"/>
                </a:solidFill>
              </a:rPr>
              <a:t>gpasswd</a:t>
            </a:r>
            <a:r>
              <a:rPr lang="en-US" b="1" dirty="0">
                <a:solidFill>
                  <a:schemeClr val="accent1"/>
                </a:solidFill>
              </a:rPr>
              <a:t> –M </a:t>
            </a:r>
            <a:r>
              <a:rPr lang="en-US" b="1" dirty="0" err="1">
                <a:solidFill>
                  <a:schemeClr val="accent1"/>
                </a:solidFill>
              </a:rPr>
              <a:t>alison,robert</a:t>
            </a:r>
            <a:r>
              <a:rPr lang="en-US" b="1" dirty="0">
                <a:solidFill>
                  <a:schemeClr val="accent1"/>
                </a:solidFill>
              </a:rPr>
              <a:t> </a:t>
            </a:r>
            <a:r>
              <a:rPr lang="en-US" b="1" dirty="0" err="1">
                <a:solidFill>
                  <a:schemeClr val="accent1"/>
                </a:solidFill>
              </a:rPr>
              <a:t>HR_Docs</a:t>
            </a:r>
            <a:endParaRPr lang="en-US" b="1" dirty="0">
              <a:solidFill>
                <a:schemeClr val="accent1"/>
              </a:solidFill>
            </a:endParaRPr>
          </a:p>
          <a:p>
            <a:pPr marL="0" indent="0">
              <a:buNone/>
            </a:pPr>
            <a:endParaRPr lang="en-US" b="1" dirty="0">
              <a:solidFill>
                <a:schemeClr val="accent1"/>
              </a:solidFill>
            </a:endParaRPr>
          </a:p>
          <a:p>
            <a:pPr marL="0" indent="0">
              <a:buNone/>
            </a:pPr>
            <a:r>
              <a:rPr lang="en-US" dirty="0"/>
              <a:t>This adds multiple users to the group, </a:t>
            </a:r>
            <a:r>
              <a:rPr lang="en-GB" dirty="0"/>
              <a:t>without overwriting any existing secondary group membership</a:t>
            </a:r>
            <a:endParaRPr lang="en-US" dirty="0"/>
          </a:p>
          <a:p>
            <a:pPr marL="0" indent="0">
              <a:buNone/>
            </a:pPr>
            <a:endParaRPr lang="en-US" b="1" dirty="0">
              <a:solidFill>
                <a:schemeClr val="accent1"/>
              </a:solidFill>
            </a:endParaRPr>
          </a:p>
          <a:p>
            <a:endParaRPr lang="en-US" dirty="0"/>
          </a:p>
        </p:txBody>
      </p:sp>
      <p:sp>
        <p:nvSpPr>
          <p:cNvPr id="4" name="Text Placeholder 3"/>
          <p:cNvSpPr>
            <a:spLocks noGrp="1"/>
          </p:cNvSpPr>
          <p:nvPr>
            <p:ph type="body" sz="quarter" idx="14"/>
          </p:nvPr>
        </p:nvSpPr>
        <p:spPr/>
        <p:txBody>
          <a:bodyPr/>
          <a:lstStyle/>
          <a:p>
            <a:r>
              <a:rPr lang="en-US" dirty="0"/>
              <a:t>Amending (secondary) group membership.</a:t>
            </a:r>
            <a:endParaRPr lang="en-GB" dirty="0"/>
          </a:p>
        </p:txBody>
      </p:sp>
      <p:sp>
        <p:nvSpPr>
          <p:cNvPr id="5" name="Rounded Rectangle 4"/>
          <p:cNvSpPr/>
          <p:nvPr/>
        </p:nvSpPr>
        <p:spPr>
          <a:xfrm>
            <a:off x="4251557" y="2618768"/>
            <a:ext cx="2796420" cy="73152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800" fontAlgn="auto">
              <a:spcBef>
                <a:spcPts val="0"/>
              </a:spcBef>
              <a:spcAft>
                <a:spcPts val="0"/>
              </a:spcAft>
            </a:pPr>
            <a:r>
              <a:rPr lang="en-US" sz="1350" b="1" dirty="0" err="1">
                <a:solidFill>
                  <a:srgbClr val="000000"/>
                </a:solidFill>
                <a:latin typeface="Consolas" panose="020B0609020204030204" pitchFamily="49" charset="0"/>
                <a:cs typeface="Courier New" panose="02070309020205020404" pitchFamily="49" charset="0"/>
              </a:rPr>
              <a:t>etc</a:t>
            </a:r>
            <a:r>
              <a:rPr lang="en-US" sz="1350" b="1" dirty="0">
                <a:solidFill>
                  <a:srgbClr val="000000"/>
                </a:solidFill>
                <a:latin typeface="Consolas" panose="020B0609020204030204" pitchFamily="49" charset="0"/>
                <a:cs typeface="Courier New" panose="02070309020205020404" pitchFamily="49" charset="0"/>
              </a:rPr>
              <a:t>/group entry</a:t>
            </a:r>
          </a:p>
          <a:p>
            <a:pPr defTabSz="685800" fontAlgn="auto">
              <a:spcBef>
                <a:spcPts val="0"/>
              </a:spcBef>
              <a:spcAft>
                <a:spcPts val="0"/>
              </a:spcAft>
            </a:pPr>
            <a:r>
              <a:rPr lang="en-US" sz="1350" dirty="0">
                <a:solidFill>
                  <a:srgbClr val="000000"/>
                </a:solidFill>
                <a:latin typeface="Consolas" panose="020B0609020204030204" pitchFamily="49" charset="0"/>
              </a:rPr>
              <a:t>HR_Docs:x:2001:alison,robert</a:t>
            </a:r>
          </a:p>
        </p:txBody>
      </p:sp>
    </p:spTree>
    <p:extLst>
      <p:ext uri="{BB962C8B-B14F-4D97-AF65-F5344CB8AC3E}">
        <p14:creationId xmlns:p14="http://schemas.microsoft.com/office/powerpoint/2010/main" val="86846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331476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are Linux user administration commands?</a:t>
            </a:r>
            <a:endParaRPr lang="en-GB" dirty="0"/>
          </a:p>
        </p:txBody>
      </p:sp>
      <p:sp>
        <p:nvSpPr>
          <p:cNvPr id="6" name="Content Placeholder 2"/>
          <p:cNvSpPr>
            <a:spLocks noGrp="1"/>
          </p:cNvSpPr>
          <p:nvPr>
            <p:ph idx="4294967295"/>
          </p:nvPr>
        </p:nvSpPr>
        <p:spPr>
          <a:xfrm>
            <a:off x="945000" y="2276918"/>
            <a:ext cx="5829300" cy="2475037"/>
          </a:xfrm>
          <a:prstGeom prst="rect">
            <a:avLst/>
          </a:prstGeom>
        </p:spPr>
        <p:txBody>
          <a:bodyPr/>
          <a:lstStyle/>
          <a:p>
            <a:pPr marL="321469" lvl="1" indent="-257175">
              <a:buFont typeface="Arial" panose="020B0604020202020204" pitchFamily="34" charset="0"/>
              <a:buAutoNum type="arabicPeriod"/>
            </a:pPr>
            <a:r>
              <a:rPr lang="en-GB" altLang="en-US" dirty="0" err="1"/>
              <a:t>adduser</a:t>
            </a:r>
            <a:endParaRPr lang="en-GB" altLang="en-US" dirty="0"/>
          </a:p>
          <a:p>
            <a:pPr marL="321469" lvl="1" indent="-257175">
              <a:buFont typeface="Arial" panose="020B0604020202020204" pitchFamily="34" charset="0"/>
              <a:buAutoNum type="arabicPeriod"/>
            </a:pPr>
            <a:r>
              <a:rPr lang="en-GB" altLang="en-US" dirty="0" err="1"/>
              <a:t>useradd</a:t>
            </a:r>
            <a:endParaRPr lang="en-GB" altLang="en-US" dirty="0"/>
          </a:p>
          <a:p>
            <a:pPr marL="321469" lvl="1" indent="-257175">
              <a:buFont typeface="Arial" panose="020B0604020202020204" pitchFamily="34" charset="0"/>
              <a:buAutoNum type="arabicPeriod"/>
            </a:pPr>
            <a:r>
              <a:rPr lang="en-GB" altLang="en-US" dirty="0" err="1"/>
              <a:t>removeuser</a:t>
            </a:r>
            <a:endParaRPr lang="en-GB" altLang="en-US" dirty="0"/>
          </a:p>
          <a:p>
            <a:pPr marL="321469" lvl="1" indent="-257175">
              <a:buFont typeface="Arial" panose="020B0604020202020204" pitchFamily="34" charset="0"/>
              <a:buAutoNum type="arabicPeriod"/>
            </a:pPr>
            <a:r>
              <a:rPr lang="en-GB" altLang="en-US" dirty="0" err="1"/>
              <a:t>userdel</a:t>
            </a:r>
            <a:endParaRPr lang="en-GB" altLang="en-US" dirty="0"/>
          </a:p>
          <a:p>
            <a:pPr marL="321469" lvl="1" indent="-257175">
              <a:buFont typeface="Arial" panose="020B0604020202020204" pitchFamily="34" charset="0"/>
              <a:buAutoNum type="arabicPeriod"/>
            </a:pPr>
            <a:r>
              <a:rPr lang="en-GB" altLang="en-US" dirty="0" err="1"/>
              <a:t>deluser</a:t>
            </a:r>
            <a:endParaRPr lang="en-GB" altLang="en-US" dirty="0"/>
          </a:p>
          <a:p>
            <a:pPr marL="321469" lvl="1" indent="-257175">
              <a:buFont typeface="Arial" panose="020B0604020202020204" pitchFamily="34" charset="0"/>
              <a:buAutoNum type="arabicPeriod"/>
            </a:pPr>
            <a:r>
              <a:rPr lang="en-GB" altLang="en-US" dirty="0" err="1"/>
              <a:t>addgroup</a:t>
            </a:r>
            <a:endParaRPr lang="en-GB" altLang="en-US" dirty="0"/>
          </a:p>
          <a:p>
            <a:pPr marL="321469" lvl="1" indent="-257175">
              <a:buFont typeface="Arial" panose="020B0604020202020204" pitchFamily="34" charset="0"/>
              <a:buAutoNum type="arabicPeriod"/>
            </a:pPr>
            <a:r>
              <a:rPr lang="en-GB" altLang="en-US" dirty="0" err="1"/>
              <a:t>groupmod</a:t>
            </a:r>
            <a:endParaRPr lang="en-GB" altLang="en-US" dirty="0"/>
          </a:p>
          <a:p>
            <a:pPr marL="321469" lvl="1" indent="-257175">
              <a:buFont typeface="Arial" panose="020B0604020202020204" pitchFamily="34" charset="0"/>
              <a:buAutoNum type="arabicPeriod"/>
            </a:pPr>
            <a:r>
              <a:rPr lang="en-GB" altLang="en-US" dirty="0" err="1"/>
              <a:t>groupadd</a:t>
            </a:r>
            <a:endParaRPr lang="en-GB" altLang="en-US" dirty="0"/>
          </a:p>
          <a:p>
            <a:pPr marL="321469" lvl="1" indent="-257175">
              <a:buFont typeface="Arial" panose="020B0604020202020204" pitchFamily="34" charset="0"/>
              <a:buAutoNum type="arabicPeriod"/>
            </a:pPr>
            <a:r>
              <a:rPr lang="en-GB" altLang="en-US" dirty="0" err="1"/>
              <a:t>usermod</a:t>
            </a:r>
            <a:endParaRPr lang="en-GB" altLang="en-US" dirty="0"/>
          </a:p>
        </p:txBody>
      </p:sp>
    </p:spTree>
    <p:extLst>
      <p:ext uri="{BB962C8B-B14F-4D97-AF65-F5344CB8AC3E}">
        <p14:creationId xmlns:p14="http://schemas.microsoft.com/office/powerpoint/2010/main" val="375185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are Linux user administration commands?</a:t>
            </a:r>
            <a:endParaRPr lang="en-GB" dirty="0"/>
          </a:p>
        </p:txBody>
      </p:sp>
      <p:sp>
        <p:nvSpPr>
          <p:cNvPr id="6" name="Content Placeholder 2"/>
          <p:cNvSpPr>
            <a:spLocks noGrp="1"/>
          </p:cNvSpPr>
          <p:nvPr>
            <p:ph idx="4294967295"/>
          </p:nvPr>
        </p:nvSpPr>
        <p:spPr>
          <a:xfrm>
            <a:off x="920212" y="2276918"/>
            <a:ext cx="5829300" cy="2475037"/>
          </a:xfrm>
          <a:prstGeom prst="rect">
            <a:avLst/>
          </a:prstGeom>
        </p:spPr>
        <p:txBody>
          <a:bodyPr/>
          <a:lstStyle/>
          <a:p>
            <a:pPr marL="321469" lvl="1" indent="-257175">
              <a:buFont typeface="Arial" panose="020B0604020202020204" pitchFamily="34" charset="0"/>
              <a:buAutoNum type="arabicPeriod"/>
            </a:pPr>
            <a:r>
              <a:rPr lang="en-GB" altLang="en-US" dirty="0" err="1"/>
              <a:t>adduser</a:t>
            </a:r>
            <a:endParaRPr lang="en-GB" altLang="en-US" dirty="0"/>
          </a:p>
          <a:p>
            <a:pPr marL="321469" lvl="1" indent="-257175">
              <a:buFont typeface="Arial" panose="020B0604020202020204" pitchFamily="34" charset="0"/>
              <a:buAutoNum type="arabicPeriod"/>
            </a:pPr>
            <a:r>
              <a:rPr lang="en-GB" altLang="en-US" b="1" dirty="0" err="1"/>
              <a:t>useradd</a:t>
            </a:r>
            <a:endParaRPr lang="en-GB" altLang="en-US" b="1" dirty="0"/>
          </a:p>
          <a:p>
            <a:pPr marL="321469" lvl="1" indent="-257175">
              <a:buFont typeface="Arial" panose="020B0604020202020204" pitchFamily="34" charset="0"/>
              <a:buAutoNum type="arabicPeriod"/>
            </a:pPr>
            <a:r>
              <a:rPr lang="en-GB" altLang="en-US" dirty="0" err="1"/>
              <a:t>removeuser</a:t>
            </a:r>
            <a:endParaRPr lang="en-GB" altLang="en-US" dirty="0"/>
          </a:p>
          <a:p>
            <a:pPr marL="321469" lvl="1" indent="-257175">
              <a:buFont typeface="Arial" panose="020B0604020202020204" pitchFamily="34" charset="0"/>
              <a:buAutoNum type="arabicPeriod"/>
            </a:pPr>
            <a:r>
              <a:rPr lang="en-GB" altLang="en-US" b="1" dirty="0" err="1"/>
              <a:t>userdel</a:t>
            </a:r>
            <a:endParaRPr lang="en-GB" altLang="en-US" b="1" dirty="0"/>
          </a:p>
          <a:p>
            <a:pPr marL="321469" lvl="1" indent="-257175">
              <a:buFont typeface="Arial" panose="020B0604020202020204" pitchFamily="34" charset="0"/>
              <a:buAutoNum type="arabicPeriod"/>
            </a:pPr>
            <a:r>
              <a:rPr lang="en-GB" altLang="en-US" dirty="0" err="1"/>
              <a:t>deluser</a:t>
            </a:r>
            <a:endParaRPr lang="en-GB" altLang="en-US" dirty="0"/>
          </a:p>
          <a:p>
            <a:pPr marL="321469" lvl="1" indent="-257175">
              <a:buFont typeface="Arial" panose="020B0604020202020204" pitchFamily="34" charset="0"/>
              <a:buAutoNum type="arabicPeriod"/>
            </a:pPr>
            <a:r>
              <a:rPr lang="en-GB" altLang="en-US" dirty="0" err="1"/>
              <a:t>addgroup</a:t>
            </a:r>
            <a:endParaRPr lang="en-GB" altLang="en-US" dirty="0"/>
          </a:p>
          <a:p>
            <a:pPr marL="321469" lvl="1" indent="-257175">
              <a:buFont typeface="Arial" panose="020B0604020202020204" pitchFamily="34" charset="0"/>
              <a:buAutoNum type="arabicPeriod"/>
            </a:pPr>
            <a:r>
              <a:rPr lang="en-GB" altLang="en-US" b="1" dirty="0" err="1"/>
              <a:t>groupmod</a:t>
            </a:r>
            <a:endParaRPr lang="en-GB" altLang="en-US" b="1" dirty="0"/>
          </a:p>
          <a:p>
            <a:pPr marL="321469" lvl="1" indent="-257175">
              <a:buFont typeface="Arial" panose="020B0604020202020204" pitchFamily="34" charset="0"/>
              <a:buAutoNum type="arabicPeriod"/>
            </a:pPr>
            <a:r>
              <a:rPr lang="en-GB" altLang="en-US" b="1" dirty="0" err="1"/>
              <a:t>groupadd</a:t>
            </a:r>
            <a:endParaRPr lang="en-GB" altLang="en-US" b="1" dirty="0"/>
          </a:p>
          <a:p>
            <a:pPr marL="321469" lvl="1" indent="-257175">
              <a:buFont typeface="Arial" panose="020B0604020202020204" pitchFamily="34" charset="0"/>
              <a:buAutoNum type="arabicPeriod"/>
            </a:pPr>
            <a:r>
              <a:rPr lang="en-GB" altLang="en-US" b="1" dirty="0" err="1"/>
              <a:t>usermod</a:t>
            </a:r>
            <a:endParaRPr lang="en-GB" altLang="en-US" b="1" dirty="0"/>
          </a:p>
        </p:txBody>
      </p:sp>
    </p:spTree>
    <p:extLst>
      <p:ext uri="{BB962C8B-B14F-4D97-AF65-F5344CB8AC3E}">
        <p14:creationId xmlns:p14="http://schemas.microsoft.com/office/powerpoint/2010/main" val="61379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a:t>1. Super Users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There are 2 types of user in Linux:</a:t>
            </a:r>
            <a:endParaRPr lang="en-GB" dirty="0"/>
          </a:p>
        </p:txBody>
      </p:sp>
      <p:sp>
        <p:nvSpPr>
          <p:cNvPr id="6" name="Content Placeholder 2"/>
          <p:cNvSpPr>
            <a:spLocks noGrp="1"/>
          </p:cNvSpPr>
          <p:nvPr>
            <p:ph idx="4294967295"/>
          </p:nvPr>
        </p:nvSpPr>
        <p:spPr>
          <a:xfrm>
            <a:off x="518280" y="2207250"/>
            <a:ext cx="5829300" cy="2410916"/>
          </a:xfrm>
          <a:prstGeom prst="rect">
            <a:avLst/>
          </a:prstGeom>
        </p:spPr>
        <p:txBody>
          <a:bodyPr/>
          <a:lstStyle/>
          <a:p>
            <a:pPr>
              <a:buFontTx/>
              <a:buChar char="•"/>
              <a:defRPr/>
            </a:pPr>
            <a:r>
              <a:rPr lang="en-GB" altLang="en-US" b="1" dirty="0"/>
              <a:t>Super Users</a:t>
            </a:r>
          </a:p>
          <a:p>
            <a:pPr lvl="1">
              <a:buFont typeface="Arial" panose="020B0604020202020204" pitchFamily="34" charset="0"/>
              <a:buChar char="•"/>
              <a:defRPr/>
            </a:pPr>
            <a:r>
              <a:rPr lang="en-GB" altLang="en-US" dirty="0">
                <a:ea typeface="MS PGothic"/>
              </a:rPr>
              <a:t>Have admin rights.</a:t>
            </a:r>
          </a:p>
          <a:p>
            <a:pPr lvl="1">
              <a:buFont typeface="Arial" panose="020B0604020202020204" pitchFamily="34" charset="0"/>
              <a:buChar char="•"/>
              <a:defRPr/>
            </a:pPr>
            <a:r>
              <a:rPr lang="en-GB" altLang="en-US" dirty="0">
                <a:ea typeface="MS PGothic"/>
              </a:rPr>
              <a:t>By default the “root” account is the only Super User.</a:t>
            </a:r>
          </a:p>
          <a:p>
            <a:pPr lvl="1">
              <a:defRPr/>
            </a:pPr>
            <a:endParaRPr lang="en-GB" altLang="en-US" dirty="0"/>
          </a:p>
          <a:p>
            <a:pPr>
              <a:buFontTx/>
              <a:buChar char="•"/>
              <a:defRPr/>
            </a:pPr>
            <a:r>
              <a:rPr lang="en-GB" altLang="en-US" b="1" dirty="0"/>
              <a:t>Normal Users</a:t>
            </a:r>
          </a:p>
          <a:p>
            <a:pPr lvl="1">
              <a:buFont typeface="Arial" panose="020B0604020202020204" pitchFamily="34" charset="0"/>
              <a:buChar char="•"/>
              <a:defRPr/>
            </a:pPr>
            <a:r>
              <a:rPr lang="en-GB" altLang="en-US" dirty="0">
                <a:ea typeface="MS PGothic"/>
              </a:rPr>
              <a:t>	Have no admin rights.</a:t>
            </a:r>
          </a:p>
          <a:p>
            <a:pPr lvl="1">
              <a:buFont typeface="Arial" panose="020B0604020202020204" pitchFamily="34" charset="0"/>
              <a:buChar char="•"/>
              <a:defRPr/>
            </a:pPr>
            <a:r>
              <a:rPr lang="en-GB" altLang="en-US" dirty="0">
                <a:ea typeface="MS PGothic"/>
              </a:rPr>
              <a:t>	By default all users except root are normal users.</a:t>
            </a:r>
          </a:p>
          <a:p>
            <a:pPr lvl="1">
              <a:buFont typeface="Arial" panose="020B0604020202020204" pitchFamily="34" charset="0"/>
              <a:buChar char="•"/>
              <a:defRPr/>
            </a:pPr>
            <a:r>
              <a:rPr lang="en-GB" altLang="en-US" dirty="0">
                <a:ea typeface="MS PGothic"/>
              </a:rPr>
              <a:t>	Can temporarily become Super Users if they need to administer 	the system</a:t>
            </a:r>
          </a:p>
        </p:txBody>
      </p:sp>
    </p:spTree>
    <p:extLst>
      <p:ext uri="{BB962C8B-B14F-4D97-AF65-F5344CB8AC3E}">
        <p14:creationId xmlns:p14="http://schemas.microsoft.com/office/powerpoint/2010/main" val="23100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710451"/>
          </a:xfrm>
        </p:spPr>
        <p:txBody>
          <a:bodyPr/>
          <a:lstStyle/>
          <a:p>
            <a:r>
              <a:rPr lang="en-GB" altLang="en-US" dirty="0"/>
              <a:t>What is the difference between </a:t>
            </a:r>
            <a:r>
              <a:rPr lang="en-GB" altLang="en-US" dirty="0" err="1"/>
              <a:t>usermod</a:t>
            </a:r>
            <a:r>
              <a:rPr lang="en-GB" altLang="en-US" dirty="0"/>
              <a:t> –G </a:t>
            </a:r>
            <a:r>
              <a:rPr lang="en-GB" altLang="en-US" dirty="0" err="1"/>
              <a:t>HR_docs</a:t>
            </a:r>
            <a:r>
              <a:rPr lang="en-GB" altLang="en-US" dirty="0"/>
              <a:t> </a:t>
            </a:r>
            <a:r>
              <a:rPr lang="en-GB" altLang="en-US" dirty="0" err="1"/>
              <a:t>alison</a:t>
            </a:r>
            <a:r>
              <a:rPr lang="en-GB" altLang="en-US" dirty="0"/>
              <a:t> and </a:t>
            </a:r>
          </a:p>
          <a:p>
            <a:r>
              <a:rPr lang="en-GB" altLang="en-US" dirty="0" err="1"/>
              <a:t>gpasswd</a:t>
            </a:r>
            <a:r>
              <a:rPr lang="en-GB" altLang="en-US" dirty="0"/>
              <a:t> –M </a:t>
            </a:r>
            <a:r>
              <a:rPr lang="en-GB" altLang="en-US" dirty="0" err="1"/>
              <a:t>alison</a:t>
            </a:r>
            <a:r>
              <a:rPr lang="en-GB" altLang="en-US" dirty="0"/>
              <a:t> </a:t>
            </a:r>
            <a:r>
              <a:rPr lang="en-GB" altLang="en-US" dirty="0" err="1"/>
              <a:t>HR_Docs</a:t>
            </a:r>
            <a:r>
              <a:rPr lang="en-GB" altLang="en-US" dirty="0"/>
              <a:t> ?</a:t>
            </a:r>
            <a:endParaRPr lang="en-GB" dirty="0"/>
          </a:p>
        </p:txBody>
      </p:sp>
    </p:spTree>
    <p:extLst>
      <p:ext uri="{BB962C8B-B14F-4D97-AF65-F5344CB8AC3E}">
        <p14:creationId xmlns:p14="http://schemas.microsoft.com/office/powerpoint/2010/main" val="3900354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710451"/>
          </a:xfrm>
        </p:spPr>
        <p:txBody>
          <a:bodyPr/>
          <a:lstStyle/>
          <a:p>
            <a:r>
              <a:rPr lang="en-GB" altLang="en-US" dirty="0"/>
              <a:t>What is the difference between </a:t>
            </a:r>
            <a:r>
              <a:rPr lang="en-GB" altLang="en-US" dirty="0" err="1"/>
              <a:t>usermod</a:t>
            </a:r>
            <a:r>
              <a:rPr lang="en-GB" altLang="en-US" dirty="0"/>
              <a:t> –G </a:t>
            </a:r>
            <a:r>
              <a:rPr lang="en-GB" altLang="en-US" dirty="0" err="1"/>
              <a:t>HR_docs</a:t>
            </a:r>
            <a:r>
              <a:rPr lang="en-GB" altLang="en-US" dirty="0"/>
              <a:t> </a:t>
            </a:r>
            <a:r>
              <a:rPr lang="en-GB" altLang="en-US" dirty="0" err="1"/>
              <a:t>alison</a:t>
            </a:r>
            <a:r>
              <a:rPr lang="en-GB" altLang="en-US" dirty="0"/>
              <a:t> and </a:t>
            </a:r>
          </a:p>
          <a:p>
            <a:r>
              <a:rPr lang="en-GB" altLang="en-US" dirty="0" err="1"/>
              <a:t>gpasswd</a:t>
            </a:r>
            <a:r>
              <a:rPr lang="en-GB" altLang="en-US" dirty="0"/>
              <a:t> –M </a:t>
            </a:r>
            <a:r>
              <a:rPr lang="en-GB" altLang="en-US" dirty="0" err="1"/>
              <a:t>alison</a:t>
            </a:r>
            <a:r>
              <a:rPr lang="en-GB" altLang="en-US" dirty="0"/>
              <a:t> </a:t>
            </a:r>
            <a:r>
              <a:rPr lang="en-GB" altLang="en-US" dirty="0" err="1"/>
              <a:t>HR_Docs</a:t>
            </a:r>
            <a:r>
              <a:rPr lang="en-GB" altLang="en-US" dirty="0"/>
              <a:t> ?</a:t>
            </a:r>
            <a:endParaRPr lang="en-GB" dirty="0"/>
          </a:p>
        </p:txBody>
      </p:sp>
      <p:sp>
        <p:nvSpPr>
          <p:cNvPr id="6" name="Content Placeholder 2"/>
          <p:cNvSpPr>
            <a:spLocks noGrp="1"/>
          </p:cNvSpPr>
          <p:nvPr>
            <p:ph idx="4294967295"/>
          </p:nvPr>
        </p:nvSpPr>
        <p:spPr>
          <a:xfrm>
            <a:off x="612491" y="3265824"/>
            <a:ext cx="5829300" cy="1259319"/>
          </a:xfrm>
          <a:prstGeom prst="rect">
            <a:avLst/>
          </a:prstGeom>
        </p:spPr>
        <p:txBody>
          <a:bodyPr/>
          <a:lstStyle/>
          <a:p>
            <a:r>
              <a:rPr lang="en-GB" dirty="0"/>
              <a:t>The </a:t>
            </a:r>
            <a:r>
              <a:rPr lang="en-GB" b="1" dirty="0" err="1">
                <a:solidFill>
                  <a:srgbClr val="2EABE2"/>
                </a:solidFill>
              </a:rPr>
              <a:t>usermod</a:t>
            </a:r>
            <a:r>
              <a:rPr lang="en-GB" b="1" dirty="0">
                <a:solidFill>
                  <a:srgbClr val="2EABE2"/>
                </a:solidFill>
              </a:rPr>
              <a:t> </a:t>
            </a:r>
            <a:r>
              <a:rPr lang="en-GB" dirty="0"/>
              <a:t>command would add </a:t>
            </a:r>
            <a:r>
              <a:rPr lang="en-GB" dirty="0" err="1"/>
              <a:t>alison</a:t>
            </a:r>
            <a:r>
              <a:rPr lang="en-GB" dirty="0"/>
              <a:t> to </a:t>
            </a:r>
            <a:r>
              <a:rPr lang="en-GB" dirty="0" err="1"/>
              <a:t>HR_docs</a:t>
            </a:r>
            <a:r>
              <a:rPr lang="en-GB" dirty="0"/>
              <a:t> group, overwriting any existing secondary membership </a:t>
            </a:r>
            <a:r>
              <a:rPr lang="en-GB" dirty="0" err="1"/>
              <a:t>alison</a:t>
            </a:r>
            <a:r>
              <a:rPr lang="en-GB" dirty="0"/>
              <a:t> might have</a:t>
            </a:r>
          </a:p>
          <a:p>
            <a:pPr marL="0" indent="0">
              <a:buNone/>
            </a:pPr>
            <a:endParaRPr lang="en-GB" dirty="0"/>
          </a:p>
          <a:p>
            <a:r>
              <a:rPr lang="en-GB" dirty="0"/>
              <a:t>The </a:t>
            </a:r>
            <a:r>
              <a:rPr lang="en-GB" b="1" dirty="0" err="1">
                <a:solidFill>
                  <a:srgbClr val="2EABE2"/>
                </a:solidFill>
              </a:rPr>
              <a:t>gpasswd</a:t>
            </a:r>
            <a:r>
              <a:rPr lang="en-GB" b="1" dirty="0">
                <a:solidFill>
                  <a:srgbClr val="2EABE2"/>
                </a:solidFill>
              </a:rPr>
              <a:t> </a:t>
            </a:r>
            <a:r>
              <a:rPr lang="en-GB" dirty="0"/>
              <a:t>command would append </a:t>
            </a:r>
            <a:r>
              <a:rPr lang="en-GB" dirty="0" err="1"/>
              <a:t>HR_docs</a:t>
            </a:r>
            <a:r>
              <a:rPr lang="en-GB" dirty="0"/>
              <a:t> to </a:t>
            </a:r>
            <a:r>
              <a:rPr lang="en-GB" dirty="0" err="1"/>
              <a:t>alison’s</a:t>
            </a:r>
            <a:r>
              <a:rPr lang="en-GB" dirty="0"/>
              <a:t> existing list of secondary group membership.</a:t>
            </a:r>
          </a:p>
        </p:txBody>
      </p:sp>
    </p:spTree>
    <p:extLst>
      <p:ext uri="{BB962C8B-B14F-4D97-AF65-F5344CB8AC3E}">
        <p14:creationId xmlns:p14="http://schemas.microsoft.com/office/powerpoint/2010/main" val="309283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A private group normally has how many members?</a:t>
            </a:r>
            <a:endParaRPr lang="en-GB" dirty="0"/>
          </a:p>
        </p:txBody>
      </p:sp>
      <p:sp>
        <p:nvSpPr>
          <p:cNvPr id="6" name="Content Placeholder 2"/>
          <p:cNvSpPr>
            <a:spLocks noGrp="1"/>
          </p:cNvSpPr>
          <p:nvPr>
            <p:ph idx="4294967295"/>
          </p:nvPr>
        </p:nvSpPr>
        <p:spPr>
          <a:xfrm>
            <a:off x="945000" y="2207251"/>
            <a:ext cx="5829300" cy="1659429"/>
          </a:xfrm>
          <a:prstGeom prst="rect">
            <a:avLst/>
          </a:prstGeom>
        </p:spPr>
        <p:txBody>
          <a:bodyPr/>
          <a:lstStyle/>
          <a:p>
            <a:r>
              <a:rPr lang="en-GB" dirty="0"/>
              <a:t>0</a:t>
            </a:r>
          </a:p>
          <a:p>
            <a:r>
              <a:rPr lang="en-GB" dirty="0"/>
              <a:t>1</a:t>
            </a:r>
          </a:p>
          <a:p>
            <a:r>
              <a:rPr lang="en-GB" dirty="0"/>
              <a:t>2</a:t>
            </a:r>
          </a:p>
          <a:p>
            <a:r>
              <a:rPr lang="en-GB" dirty="0"/>
              <a:t>3</a:t>
            </a:r>
          </a:p>
          <a:p>
            <a:r>
              <a:rPr lang="en-GB" dirty="0"/>
              <a:t>4+</a:t>
            </a:r>
          </a:p>
          <a:p>
            <a:r>
              <a:rPr lang="en-GB" dirty="0"/>
              <a:t>Any of the above</a:t>
            </a:r>
            <a:endParaRPr lang="en-GB" altLang="en-US" dirty="0"/>
          </a:p>
        </p:txBody>
      </p:sp>
    </p:spTree>
    <p:extLst>
      <p:ext uri="{BB962C8B-B14F-4D97-AF65-F5344CB8AC3E}">
        <p14:creationId xmlns:p14="http://schemas.microsoft.com/office/powerpoint/2010/main" val="251130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Components of a Group</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A private group normally has how many members?</a:t>
            </a:r>
            <a:endParaRPr lang="en-GB" dirty="0"/>
          </a:p>
        </p:txBody>
      </p:sp>
      <p:sp>
        <p:nvSpPr>
          <p:cNvPr id="6" name="Content Placeholder 2"/>
          <p:cNvSpPr>
            <a:spLocks noGrp="1"/>
          </p:cNvSpPr>
          <p:nvPr>
            <p:ph idx="4294967295"/>
          </p:nvPr>
        </p:nvSpPr>
        <p:spPr>
          <a:xfrm>
            <a:off x="945000" y="2207251"/>
            <a:ext cx="5829300" cy="1659429"/>
          </a:xfrm>
          <a:prstGeom prst="rect">
            <a:avLst/>
          </a:prstGeom>
        </p:spPr>
        <p:txBody>
          <a:bodyPr/>
          <a:lstStyle/>
          <a:p>
            <a:r>
              <a:rPr lang="en-GB" dirty="0"/>
              <a:t>0</a:t>
            </a:r>
          </a:p>
          <a:p>
            <a:r>
              <a:rPr lang="en-GB" b="1" dirty="0"/>
              <a:t>1</a:t>
            </a:r>
          </a:p>
          <a:p>
            <a:r>
              <a:rPr lang="en-GB" dirty="0"/>
              <a:t>2</a:t>
            </a:r>
          </a:p>
          <a:p>
            <a:r>
              <a:rPr lang="en-GB" dirty="0"/>
              <a:t>3</a:t>
            </a:r>
          </a:p>
          <a:p>
            <a:r>
              <a:rPr lang="en-GB" dirty="0"/>
              <a:t>4+</a:t>
            </a:r>
          </a:p>
          <a:p>
            <a:r>
              <a:rPr lang="en-GB" dirty="0"/>
              <a:t>Any of the above</a:t>
            </a:r>
            <a:endParaRPr lang="en-GB" altLang="en-US" dirty="0"/>
          </a:p>
        </p:txBody>
      </p:sp>
    </p:spTree>
    <p:extLst>
      <p:ext uri="{BB962C8B-B14F-4D97-AF65-F5344CB8AC3E}">
        <p14:creationId xmlns:p14="http://schemas.microsoft.com/office/powerpoint/2010/main" val="298042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3363577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95420" y="2207250"/>
            <a:ext cx="7765784" cy="2746906"/>
          </a:xfrm>
        </p:spPr>
        <p:txBody>
          <a:bodyPr/>
          <a:lstStyle/>
          <a:p>
            <a:pPr>
              <a:buFontTx/>
              <a:buChar char="•"/>
            </a:pPr>
            <a:r>
              <a:rPr lang="en-GB" altLang="en-US" dirty="0"/>
              <a:t>By default passwords must be at least 6 characters long</a:t>
            </a:r>
          </a:p>
          <a:p>
            <a:pPr>
              <a:buFontTx/>
              <a:buChar char="•"/>
            </a:pPr>
            <a:r>
              <a:rPr lang="en-GB" altLang="en-US" dirty="0"/>
              <a:t>By default passwords should contain at least one letter and at least one number or symbol.</a:t>
            </a:r>
          </a:p>
          <a:p>
            <a:pPr>
              <a:buFontTx/>
              <a:buChar char="•"/>
            </a:pPr>
            <a:r>
              <a:rPr lang="en-GB" altLang="en-US" dirty="0"/>
              <a:t>Password policies can be set to determine:</a:t>
            </a:r>
          </a:p>
          <a:p>
            <a:pPr marL="685800" lvl="2" indent="-278606">
              <a:buFont typeface="Wingdings" panose="05000000000000000000" pitchFamily="2" charset="2"/>
              <a:buChar char="ü"/>
            </a:pPr>
            <a:r>
              <a:rPr lang="en-GB" altLang="en-US" dirty="0"/>
              <a:t>The maximum age of a password</a:t>
            </a:r>
          </a:p>
          <a:p>
            <a:pPr marL="685800" lvl="2" indent="-278606">
              <a:buFont typeface="Wingdings" panose="05000000000000000000" pitchFamily="2" charset="2"/>
              <a:buChar char="ü"/>
            </a:pPr>
            <a:r>
              <a:rPr lang="en-GB" altLang="en-US" dirty="0"/>
              <a:t>The minimum age of a password</a:t>
            </a:r>
          </a:p>
          <a:p>
            <a:pPr marL="685800" lvl="2" indent="-278606">
              <a:buFont typeface="Wingdings" panose="05000000000000000000" pitchFamily="2" charset="2"/>
              <a:buChar char="ü"/>
            </a:pPr>
            <a:r>
              <a:rPr lang="en-GB" altLang="en-US" dirty="0"/>
              <a:t>The length of a password</a:t>
            </a:r>
          </a:p>
          <a:p>
            <a:pPr marL="685800" lvl="2" indent="-278606">
              <a:buFont typeface="Wingdings" panose="05000000000000000000" pitchFamily="2" charset="2"/>
              <a:buChar char="ü"/>
            </a:pPr>
            <a:r>
              <a:rPr lang="en-GB" altLang="en-US" dirty="0"/>
              <a:t>How different a password needs to be from the previous password</a:t>
            </a:r>
          </a:p>
          <a:p>
            <a:pPr marL="685800" lvl="2" indent="-278606">
              <a:buFont typeface="Wingdings" panose="05000000000000000000" pitchFamily="2" charset="2"/>
              <a:buChar char="ü"/>
            </a:pPr>
            <a:r>
              <a:rPr lang="en-GB" altLang="en-US" dirty="0"/>
              <a:t>The number of letters, numbers and symbols in a password</a:t>
            </a:r>
          </a:p>
          <a:p>
            <a:pPr marL="685800" lvl="2" indent="-278606">
              <a:buFont typeface="Wingdings" panose="05000000000000000000" pitchFamily="2" charset="2"/>
              <a:buChar char="ü"/>
            </a:pPr>
            <a:r>
              <a:rPr lang="en-GB" altLang="en-US" dirty="0"/>
              <a:t>Password history</a:t>
            </a:r>
          </a:p>
          <a:p>
            <a:endParaRPr lang="en-GB" dirty="0"/>
          </a:p>
        </p:txBody>
      </p:sp>
      <p:sp>
        <p:nvSpPr>
          <p:cNvPr id="5" name="Text Placeholder 4"/>
          <p:cNvSpPr>
            <a:spLocks noGrp="1"/>
          </p:cNvSpPr>
          <p:nvPr>
            <p:ph type="body" sz="quarter" idx="14"/>
          </p:nvPr>
        </p:nvSpPr>
        <p:spPr/>
        <p:txBody>
          <a:bodyPr/>
          <a:lstStyle/>
          <a:p>
            <a:r>
              <a:rPr lang="en-GB" altLang="en-US" dirty="0"/>
              <a:t>Rules for passwords</a:t>
            </a:r>
            <a:endParaRPr lang="en-GB" dirty="0"/>
          </a:p>
        </p:txBody>
      </p:sp>
      <p:sp>
        <p:nvSpPr>
          <p:cNvPr id="8" name="Title 7"/>
          <p:cNvSpPr>
            <a:spLocks noGrp="1"/>
          </p:cNvSpPr>
          <p:nvPr>
            <p:ph type="ctrTitle"/>
          </p:nvPr>
        </p:nvSpPr>
        <p:spPr/>
        <p:txBody>
          <a:bodyPr/>
          <a:lstStyle/>
          <a:p>
            <a:r>
              <a:rPr lang="en-GB" dirty="0"/>
              <a:t>5. Passwords</a:t>
            </a:r>
          </a:p>
        </p:txBody>
      </p:sp>
    </p:spTree>
    <p:extLst>
      <p:ext uri="{BB962C8B-B14F-4D97-AF65-F5344CB8AC3E}">
        <p14:creationId xmlns:p14="http://schemas.microsoft.com/office/powerpoint/2010/main" val="121544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9000" y="2276918"/>
            <a:ext cx="7765784" cy="3018775"/>
          </a:xfrm>
        </p:spPr>
        <p:txBody>
          <a:bodyPr/>
          <a:lstStyle/>
          <a:p>
            <a:pPr>
              <a:buFontTx/>
              <a:buChar char="•"/>
            </a:pPr>
            <a:r>
              <a:rPr lang="en-GB" altLang="en-US" dirty="0"/>
              <a:t>Type </a:t>
            </a:r>
            <a:r>
              <a:rPr lang="en-GB" altLang="en-US" b="1" dirty="0" err="1">
                <a:solidFill>
                  <a:schemeClr val="accent1"/>
                </a:solidFill>
              </a:rPr>
              <a:t>passwd</a:t>
            </a:r>
            <a:r>
              <a:rPr lang="en-GB" altLang="en-US" b="1" dirty="0">
                <a:solidFill>
                  <a:schemeClr val="accent1"/>
                </a:solidFill>
              </a:rPr>
              <a:t> &lt;user name&gt;</a:t>
            </a:r>
          </a:p>
          <a:p>
            <a:pPr>
              <a:buFontTx/>
              <a:buChar char="•"/>
            </a:pPr>
            <a:r>
              <a:rPr lang="en-GB" altLang="en-US" dirty="0"/>
              <a:t>When prompted type in the new password twice to confirm.</a:t>
            </a:r>
          </a:p>
          <a:p>
            <a:pPr>
              <a:buFontTx/>
              <a:buChar char="•"/>
            </a:pPr>
            <a:r>
              <a:rPr lang="en-GB" altLang="en-US" dirty="0"/>
              <a:t>Passwords are stored (encrypted) in the </a:t>
            </a:r>
            <a:r>
              <a:rPr lang="en-GB" altLang="en-US" b="1" dirty="0"/>
              <a:t>/</a:t>
            </a:r>
            <a:r>
              <a:rPr lang="en-GB" altLang="en-US" b="1" dirty="0" err="1"/>
              <a:t>etc</a:t>
            </a:r>
            <a:r>
              <a:rPr lang="en-GB" altLang="en-US" b="1" dirty="0"/>
              <a:t>/shadow </a:t>
            </a:r>
            <a:r>
              <a:rPr lang="en-GB" altLang="en-US" dirty="0"/>
              <a:t>file</a:t>
            </a:r>
          </a:p>
          <a:p>
            <a:pPr>
              <a:buFontTx/>
              <a:buChar char="•"/>
            </a:pPr>
            <a:r>
              <a:rPr lang="en-GB" altLang="en-US" dirty="0"/>
              <a:t>The command </a:t>
            </a:r>
            <a:r>
              <a:rPr lang="en-GB" altLang="en-US" b="1" dirty="0" err="1">
                <a:solidFill>
                  <a:schemeClr val="accent1"/>
                </a:solidFill>
              </a:rPr>
              <a:t>passwd</a:t>
            </a:r>
            <a:r>
              <a:rPr lang="en-GB" altLang="en-US" b="1" dirty="0">
                <a:solidFill>
                  <a:schemeClr val="accent1"/>
                </a:solidFill>
              </a:rPr>
              <a:t> –l &lt;user name&gt; </a:t>
            </a:r>
            <a:r>
              <a:rPr lang="en-GB" altLang="en-US" dirty="0"/>
              <a:t>locks an account.</a:t>
            </a:r>
          </a:p>
          <a:p>
            <a:pPr>
              <a:buFontTx/>
              <a:buChar char="•"/>
            </a:pPr>
            <a:r>
              <a:rPr lang="en-GB" altLang="en-US" dirty="0"/>
              <a:t>The command </a:t>
            </a:r>
            <a:r>
              <a:rPr lang="en-GB" altLang="en-US" b="1" dirty="0" err="1">
                <a:solidFill>
                  <a:schemeClr val="accent1"/>
                </a:solidFill>
              </a:rPr>
              <a:t>passwd</a:t>
            </a:r>
            <a:r>
              <a:rPr lang="en-GB" altLang="en-US" b="1" dirty="0">
                <a:solidFill>
                  <a:schemeClr val="accent1"/>
                </a:solidFill>
              </a:rPr>
              <a:t> –u &lt;user name&gt; </a:t>
            </a:r>
            <a:r>
              <a:rPr lang="en-GB" altLang="en-US" dirty="0"/>
              <a:t>unlocks.</a:t>
            </a:r>
          </a:p>
          <a:p>
            <a:endParaRPr lang="en-US" dirty="0"/>
          </a:p>
          <a:p>
            <a:pPr marL="0" indent="0">
              <a:buNone/>
            </a:pPr>
            <a:r>
              <a:rPr lang="en-US" dirty="0"/>
              <a:t>Note on the man command:</a:t>
            </a:r>
          </a:p>
          <a:p>
            <a:pPr marL="0" indent="0">
              <a:buNone/>
            </a:pPr>
            <a:r>
              <a:rPr lang="en-US" b="1" dirty="0">
                <a:solidFill>
                  <a:schemeClr val="accent1"/>
                </a:solidFill>
              </a:rPr>
              <a:t>man </a:t>
            </a:r>
            <a:r>
              <a:rPr lang="en-US" b="1" dirty="0" err="1">
                <a:solidFill>
                  <a:schemeClr val="accent1"/>
                </a:solidFill>
              </a:rPr>
              <a:t>passwd</a:t>
            </a:r>
            <a:r>
              <a:rPr lang="en-US" b="1" dirty="0">
                <a:solidFill>
                  <a:schemeClr val="accent1"/>
                </a:solidFill>
              </a:rPr>
              <a:t> </a:t>
            </a:r>
            <a:r>
              <a:rPr lang="en-US" dirty="0"/>
              <a:t>– will give detail on the </a:t>
            </a:r>
            <a:r>
              <a:rPr lang="en-US" b="1" dirty="0" err="1">
                <a:solidFill>
                  <a:schemeClr val="accent1"/>
                </a:solidFill>
              </a:rPr>
              <a:t>passwd</a:t>
            </a:r>
            <a:r>
              <a:rPr lang="en-US" b="1" dirty="0">
                <a:solidFill>
                  <a:schemeClr val="accent1"/>
                </a:solidFill>
              </a:rPr>
              <a:t> </a:t>
            </a:r>
            <a:r>
              <a:rPr lang="en-US" dirty="0"/>
              <a:t>command:</a:t>
            </a:r>
          </a:p>
          <a:p>
            <a:pPr marL="0" indent="0">
              <a:buNone/>
            </a:pPr>
            <a:r>
              <a:rPr lang="en-US" b="1" dirty="0">
                <a:solidFill>
                  <a:schemeClr val="accent1"/>
                </a:solidFill>
              </a:rPr>
              <a:t>man –s 5 </a:t>
            </a:r>
            <a:r>
              <a:rPr lang="en-US" b="1" dirty="0" err="1">
                <a:solidFill>
                  <a:schemeClr val="accent1"/>
                </a:solidFill>
              </a:rPr>
              <a:t>passwd</a:t>
            </a:r>
            <a:r>
              <a:rPr lang="en-US" dirty="0">
                <a:latin typeface="Courier New" panose="02070309020205020404" pitchFamily="49" charset="0"/>
                <a:cs typeface="Courier New" panose="02070309020205020404" pitchFamily="49" charset="0"/>
              </a:rPr>
              <a:t> </a:t>
            </a:r>
            <a:r>
              <a:rPr lang="en-US" dirty="0"/>
              <a:t>– will give details on the format of the </a:t>
            </a:r>
            <a:r>
              <a:rPr lang="en-US" b="1" dirty="0"/>
              <a:t>/</a:t>
            </a:r>
            <a:r>
              <a:rPr lang="en-US" b="1" dirty="0" err="1"/>
              <a:t>etc</a:t>
            </a:r>
            <a:r>
              <a:rPr lang="en-US" b="1" dirty="0"/>
              <a:t>/</a:t>
            </a:r>
            <a:r>
              <a:rPr lang="en-US" b="1" dirty="0" err="1"/>
              <a:t>passwd</a:t>
            </a:r>
            <a:r>
              <a:rPr lang="en-US" dirty="0"/>
              <a:t> file.</a:t>
            </a:r>
          </a:p>
          <a:p>
            <a:pPr marL="0" indent="0">
              <a:buNone/>
            </a:pPr>
            <a:r>
              <a:rPr lang="en-US" dirty="0"/>
              <a:t>The manual pages are divided into sections, section 5 is for file formats.</a:t>
            </a:r>
          </a:p>
          <a:p>
            <a:endParaRPr lang="en-GB" dirty="0"/>
          </a:p>
        </p:txBody>
      </p:sp>
      <p:sp>
        <p:nvSpPr>
          <p:cNvPr id="5" name="Text Placeholder 4"/>
          <p:cNvSpPr>
            <a:spLocks noGrp="1"/>
          </p:cNvSpPr>
          <p:nvPr>
            <p:ph type="body" sz="quarter" idx="14"/>
          </p:nvPr>
        </p:nvSpPr>
        <p:spPr/>
        <p:txBody>
          <a:bodyPr/>
          <a:lstStyle/>
          <a:p>
            <a:r>
              <a:rPr lang="en-GB" altLang="en-US" dirty="0"/>
              <a:t>Syntax for setting passwords</a:t>
            </a:r>
            <a:endParaRPr lang="en-GB" dirty="0"/>
          </a:p>
        </p:txBody>
      </p:sp>
      <p:sp>
        <p:nvSpPr>
          <p:cNvPr id="2" name="Title 1"/>
          <p:cNvSpPr>
            <a:spLocks noGrp="1"/>
          </p:cNvSpPr>
          <p:nvPr>
            <p:ph type="ctrTitle"/>
          </p:nvPr>
        </p:nvSpPr>
        <p:spPr/>
        <p:txBody>
          <a:bodyPr/>
          <a:lstStyle/>
          <a:p>
            <a:r>
              <a:rPr lang="en-GB" dirty="0"/>
              <a:t>5. Passwords</a:t>
            </a:r>
          </a:p>
        </p:txBody>
      </p:sp>
    </p:spTree>
    <p:extLst>
      <p:ext uri="{BB962C8B-B14F-4D97-AF65-F5344CB8AC3E}">
        <p14:creationId xmlns:p14="http://schemas.microsoft.com/office/powerpoint/2010/main" val="354462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1115690"/>
          </a:xfrm>
        </p:spPr>
        <p:txBody>
          <a:bodyPr/>
          <a:lstStyle/>
          <a:p>
            <a:pPr>
              <a:buFontTx/>
              <a:buChar char="•"/>
              <a:defRPr/>
            </a:pPr>
            <a:r>
              <a:rPr lang="en-GB" altLang="en-US" dirty="0">
                <a:ea typeface="MS PGothic"/>
              </a:rPr>
              <a:t>Password policies are stored in </a:t>
            </a:r>
            <a:endParaRPr lang="en-US" dirty="0"/>
          </a:p>
          <a:p>
            <a:pPr>
              <a:buFontTx/>
              <a:buChar char="•"/>
              <a:defRPr/>
            </a:pPr>
            <a:r>
              <a:rPr lang="en-GB" altLang="en-US" b="1" dirty="0">
                <a:ea typeface="MS PGothic"/>
              </a:rPr>
              <a:t>/</a:t>
            </a:r>
            <a:r>
              <a:rPr lang="en-GB" altLang="en-US" b="1" dirty="0" err="1">
                <a:ea typeface="MS PGothic"/>
              </a:rPr>
              <a:t>etc</a:t>
            </a:r>
            <a:r>
              <a:rPr lang="en-GB" altLang="en-US" b="1" dirty="0">
                <a:ea typeface="MS PGothic"/>
              </a:rPr>
              <a:t>/</a:t>
            </a:r>
            <a:r>
              <a:rPr lang="en-GB" altLang="en-US" b="1" dirty="0" err="1">
                <a:ea typeface="MS PGothic"/>
              </a:rPr>
              <a:t>login.defs</a:t>
            </a:r>
            <a:endParaRPr lang="en-GB" altLang="en-US" dirty="0"/>
          </a:p>
          <a:p>
            <a:pPr>
              <a:buFontTx/>
              <a:buChar char="•"/>
              <a:defRPr/>
            </a:pPr>
            <a:r>
              <a:rPr lang="en-GB" altLang="en-US" b="1" dirty="0">
                <a:ea typeface="MS PGothic"/>
              </a:rPr>
              <a:t>/</a:t>
            </a:r>
            <a:r>
              <a:rPr lang="en-GB" altLang="en-US" b="1" dirty="0" err="1">
                <a:ea typeface="MS PGothic"/>
              </a:rPr>
              <a:t>etc</a:t>
            </a:r>
            <a:r>
              <a:rPr lang="en-GB" altLang="en-US" b="1" dirty="0">
                <a:ea typeface="MS PGothic"/>
              </a:rPr>
              <a:t>/security/</a:t>
            </a:r>
            <a:r>
              <a:rPr lang="en-GB" altLang="en-US" b="1" dirty="0" err="1">
                <a:ea typeface="MS PGothic"/>
              </a:rPr>
              <a:t>pwquality.conf</a:t>
            </a:r>
            <a:endParaRPr lang="en-GB" altLang="en-US" b="1" dirty="0">
              <a:ea typeface="MS PGothic"/>
            </a:endParaRPr>
          </a:p>
          <a:p>
            <a:pPr marL="0" indent="0">
              <a:buNone/>
            </a:pPr>
            <a:endParaRPr lang="en-GB"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Tree>
    <p:extLst>
      <p:ext uri="{BB962C8B-B14F-4D97-AF65-F5344CB8AC3E}">
        <p14:creationId xmlns:p14="http://schemas.microsoft.com/office/powerpoint/2010/main" val="1423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300082"/>
          </a:xfrm>
        </p:spPr>
        <p:txBody>
          <a:bodyPr/>
          <a:lstStyle/>
          <a:p>
            <a:pPr>
              <a:buFontTx/>
              <a:buChar char="•"/>
              <a:defRPr/>
            </a:pPr>
            <a:r>
              <a:rPr lang="en-US" altLang="en-US" dirty="0">
                <a:ea typeface="MS PGothic"/>
              </a:rPr>
              <a:t>You can view a user’s password aging information through the </a:t>
            </a:r>
            <a:r>
              <a:rPr lang="en-US" altLang="en-US" dirty="0" err="1">
                <a:ea typeface="MS PGothic"/>
              </a:rPr>
              <a:t>chage</a:t>
            </a:r>
            <a:r>
              <a:rPr lang="en-US" altLang="en-US" dirty="0">
                <a:ea typeface="MS PGothic"/>
              </a:rPr>
              <a:t> command</a:t>
            </a:r>
            <a:endParaRPr lang="en-US"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
        <p:nvSpPr>
          <p:cNvPr id="5" name="TextBox 4">
            <a:extLst>
              <a:ext uri="{FF2B5EF4-FFF2-40B4-BE49-F238E27FC236}">
                <a16:creationId xmlns:a16="http://schemas.microsoft.com/office/drawing/2014/main" id="{95926B3B-CEF9-4933-BD40-1F92D10332FA}"/>
              </a:ext>
            </a:extLst>
          </p:cNvPr>
          <p:cNvSpPr txBox="1"/>
          <p:nvPr/>
        </p:nvSpPr>
        <p:spPr>
          <a:xfrm>
            <a:off x="567267" y="2904067"/>
            <a:ext cx="7702750" cy="1815882"/>
          </a:xfrm>
          <a:prstGeom prst="rect">
            <a:avLst/>
          </a:prstGeom>
          <a:noFill/>
        </p:spPr>
        <p:txBody>
          <a:bodyPr wrap="none" rtlCol="0">
            <a:spAutoFit/>
          </a:bodyPr>
          <a:lstStyle/>
          <a:p>
            <a:r>
              <a:rPr lang="en-US" sz="1400" b="1" dirty="0">
                <a:latin typeface="Courier"/>
              </a:rPr>
              <a:t># </a:t>
            </a:r>
            <a:r>
              <a:rPr lang="en-US" sz="1400" b="1" dirty="0" err="1">
                <a:latin typeface="Courier"/>
              </a:rPr>
              <a:t>chage</a:t>
            </a:r>
            <a:r>
              <a:rPr lang="en-US" sz="1400" b="1" dirty="0">
                <a:latin typeface="Courier"/>
              </a:rPr>
              <a:t> -l jill</a:t>
            </a:r>
          </a:p>
          <a:p>
            <a:r>
              <a:rPr lang="en-US" sz="1400" b="1" dirty="0">
                <a:latin typeface="Courier"/>
              </a:rPr>
              <a:t>Last password change                                    : May 20, 2020</a:t>
            </a:r>
          </a:p>
          <a:p>
            <a:r>
              <a:rPr lang="en-US" sz="1400" b="1" dirty="0">
                <a:latin typeface="Courier"/>
              </a:rPr>
              <a:t>Password expires                                        : Jun 19, 2020</a:t>
            </a:r>
          </a:p>
          <a:p>
            <a:r>
              <a:rPr lang="en-US" sz="1400" b="1" dirty="0">
                <a:latin typeface="Courier"/>
              </a:rPr>
              <a:t>Password inactive                                       : never</a:t>
            </a:r>
          </a:p>
          <a:p>
            <a:r>
              <a:rPr lang="en-US" sz="1400" b="1" dirty="0">
                <a:latin typeface="Courier"/>
              </a:rPr>
              <a:t>Account expires                                         : never</a:t>
            </a:r>
          </a:p>
          <a:p>
            <a:r>
              <a:rPr lang="en-US" sz="1400" b="1" dirty="0">
                <a:latin typeface="Courier"/>
              </a:rPr>
              <a:t>Minimum number of days between password change          : 0</a:t>
            </a:r>
          </a:p>
          <a:p>
            <a:r>
              <a:rPr lang="en-US" sz="1400" b="1" dirty="0">
                <a:latin typeface="Courier"/>
              </a:rPr>
              <a:t>Maximum number of days between password change          : 30</a:t>
            </a:r>
          </a:p>
          <a:p>
            <a:r>
              <a:rPr lang="en-US" sz="1400" b="1" dirty="0">
                <a:latin typeface="Courier"/>
              </a:rPr>
              <a:t>Number of days of warning before password expires       : 7</a:t>
            </a:r>
            <a:endParaRPr lang="en-GB" sz="1400" b="1" dirty="0">
              <a:latin typeface="Courier"/>
            </a:endParaRPr>
          </a:p>
        </p:txBody>
      </p:sp>
    </p:spTree>
    <p:extLst>
      <p:ext uri="{BB962C8B-B14F-4D97-AF65-F5344CB8AC3E}">
        <p14:creationId xmlns:p14="http://schemas.microsoft.com/office/powerpoint/2010/main" val="112596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300082"/>
          </a:xfrm>
        </p:spPr>
        <p:txBody>
          <a:bodyPr/>
          <a:lstStyle/>
          <a:p>
            <a:pPr>
              <a:buFontTx/>
              <a:buChar char="•"/>
              <a:defRPr/>
            </a:pPr>
            <a:r>
              <a:rPr lang="en-US" altLang="en-US" dirty="0">
                <a:ea typeface="MS PGothic"/>
              </a:rPr>
              <a:t>You can view a user’s password status using passwd -S</a:t>
            </a:r>
            <a:endParaRPr lang="en-US"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
        <p:nvSpPr>
          <p:cNvPr id="5" name="TextBox 4">
            <a:extLst>
              <a:ext uri="{FF2B5EF4-FFF2-40B4-BE49-F238E27FC236}">
                <a16:creationId xmlns:a16="http://schemas.microsoft.com/office/drawing/2014/main" id="{95926B3B-CEF9-4933-BD40-1F92D10332FA}"/>
              </a:ext>
            </a:extLst>
          </p:cNvPr>
          <p:cNvSpPr txBox="1"/>
          <p:nvPr/>
        </p:nvSpPr>
        <p:spPr>
          <a:xfrm>
            <a:off x="567267" y="2904067"/>
            <a:ext cx="7702750" cy="1815882"/>
          </a:xfrm>
          <a:prstGeom prst="rect">
            <a:avLst/>
          </a:prstGeom>
          <a:noFill/>
        </p:spPr>
        <p:txBody>
          <a:bodyPr wrap="none" rtlCol="0">
            <a:spAutoFit/>
          </a:bodyPr>
          <a:lstStyle/>
          <a:p>
            <a:r>
              <a:rPr lang="en-US" sz="1400" b="1" dirty="0">
                <a:latin typeface="Courier"/>
              </a:rPr>
              <a:t># </a:t>
            </a:r>
            <a:r>
              <a:rPr lang="en-US" sz="1400" b="1" dirty="0" err="1">
                <a:latin typeface="Courier"/>
              </a:rPr>
              <a:t>chage</a:t>
            </a:r>
            <a:r>
              <a:rPr lang="en-US" sz="1400" b="1" dirty="0">
                <a:latin typeface="Courier"/>
              </a:rPr>
              <a:t> -l jill</a:t>
            </a:r>
          </a:p>
          <a:p>
            <a:r>
              <a:rPr lang="en-US" sz="1400" b="1" dirty="0">
                <a:latin typeface="Courier"/>
              </a:rPr>
              <a:t>Last password change                                    : May 20, 2020</a:t>
            </a:r>
          </a:p>
          <a:p>
            <a:r>
              <a:rPr lang="en-US" sz="1400" b="1" dirty="0">
                <a:latin typeface="Courier"/>
              </a:rPr>
              <a:t>Password expires                                        : Jun 19, 2020</a:t>
            </a:r>
          </a:p>
          <a:p>
            <a:r>
              <a:rPr lang="en-US" sz="1400" b="1" dirty="0">
                <a:latin typeface="Courier"/>
              </a:rPr>
              <a:t>Password inactive                                       : never</a:t>
            </a:r>
          </a:p>
          <a:p>
            <a:r>
              <a:rPr lang="en-US" sz="1400" b="1" dirty="0">
                <a:latin typeface="Courier"/>
              </a:rPr>
              <a:t>Account expires                                         : never</a:t>
            </a:r>
          </a:p>
          <a:p>
            <a:r>
              <a:rPr lang="en-US" sz="1400" b="1" dirty="0">
                <a:latin typeface="Courier"/>
              </a:rPr>
              <a:t>Minimum number of days between password change          : 0</a:t>
            </a:r>
          </a:p>
          <a:p>
            <a:r>
              <a:rPr lang="en-US" sz="1400" b="1" dirty="0">
                <a:latin typeface="Courier"/>
              </a:rPr>
              <a:t>Maximum number of days between password change          : 30</a:t>
            </a:r>
          </a:p>
          <a:p>
            <a:r>
              <a:rPr lang="en-US" sz="1400" b="1" dirty="0">
                <a:latin typeface="Courier"/>
              </a:rPr>
              <a:t>Number of days of warning before password expires       : 7</a:t>
            </a:r>
            <a:endParaRPr lang="en-GB" sz="1400" b="1" dirty="0">
              <a:latin typeface="Courier"/>
            </a:endParaRPr>
          </a:p>
        </p:txBody>
      </p:sp>
    </p:spTree>
    <p:extLst>
      <p:ext uri="{BB962C8B-B14F-4D97-AF65-F5344CB8AC3E}">
        <p14:creationId xmlns:p14="http://schemas.microsoft.com/office/powerpoint/2010/main" val="32835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p:txBody>
          <a:bodyPr/>
          <a:lstStyle/>
          <a:p>
            <a:r>
              <a:rPr lang="en-SG" dirty="0"/>
              <a:t>1. Super Users</a:t>
            </a:r>
          </a:p>
        </p:txBody>
      </p:sp>
      <p:sp>
        <p:nvSpPr>
          <p:cNvPr id="6" name="Content Placeholder 2"/>
          <p:cNvSpPr>
            <a:spLocks noGrp="1"/>
          </p:cNvSpPr>
          <p:nvPr>
            <p:ph sz="quarter" idx="10"/>
          </p:nvPr>
        </p:nvSpPr>
        <p:spPr>
          <a:xfrm>
            <a:off x="486416" y="2207249"/>
            <a:ext cx="7765784" cy="2890535"/>
          </a:xfrm>
          <a:prstGeom prst="rect">
            <a:avLst/>
          </a:prstGeom>
        </p:spPr>
        <p:txBody>
          <a:bodyPr/>
          <a:lstStyle/>
          <a:p>
            <a:pPr>
              <a:defRPr/>
            </a:pPr>
            <a:r>
              <a:rPr lang="en-GB" altLang="en-US" dirty="0">
                <a:ea typeface="MS PGothic"/>
              </a:rPr>
              <a:t>Regular users can temporarily become Super Users if they need to administer the system.</a:t>
            </a:r>
          </a:p>
          <a:p>
            <a:pPr>
              <a:defRPr/>
            </a:pPr>
            <a:r>
              <a:rPr lang="en-GB" altLang="en-US" dirty="0">
                <a:ea typeface="MS PGothic"/>
              </a:rPr>
              <a:t>To become a Super User through the switch user command.</a:t>
            </a:r>
            <a:endParaRPr lang="en-GB" altLang="en-US" dirty="0"/>
          </a:p>
          <a:p>
            <a:pPr marL="664369" lvl="2" indent="-257175">
              <a:buFont typeface="+mj-lt"/>
              <a:buAutoNum type="arabicPeriod"/>
              <a:defRPr/>
            </a:pPr>
            <a:r>
              <a:rPr lang="en-GB" altLang="en-US" dirty="0">
                <a:ea typeface="MS PGothic"/>
              </a:rPr>
              <a:t>	Type ‘</a:t>
            </a:r>
            <a:r>
              <a:rPr lang="en-GB" altLang="en-US" b="1" dirty="0" err="1">
                <a:solidFill>
                  <a:schemeClr val="accent1"/>
                </a:solidFill>
                <a:ea typeface="MS PGothic"/>
              </a:rPr>
              <a:t>su</a:t>
            </a:r>
            <a:r>
              <a:rPr lang="en-GB" altLang="en-US" dirty="0">
                <a:ea typeface="MS PGothic"/>
              </a:rPr>
              <a:t>’.</a:t>
            </a:r>
          </a:p>
          <a:p>
            <a:pPr marL="664369" lvl="2" indent="-257175">
              <a:buFont typeface="+mj-lt"/>
              <a:buAutoNum type="arabicPeriod"/>
              <a:defRPr/>
            </a:pPr>
            <a:r>
              <a:rPr lang="en-GB" altLang="en-US" dirty="0">
                <a:ea typeface="MS PGothic"/>
              </a:rPr>
              <a:t>	Enter the root password</a:t>
            </a:r>
          </a:p>
          <a:p>
            <a:pPr marL="407194" lvl="2" indent="0">
              <a:buNone/>
              <a:defRPr/>
            </a:pPr>
            <a:endParaRPr lang="en-GB" altLang="en-US" dirty="0">
              <a:ea typeface="MS PGothic"/>
            </a:endParaRPr>
          </a:p>
          <a:p>
            <a:pPr>
              <a:buFont typeface="Arial"/>
              <a:buChar char="•"/>
              <a:defRPr/>
            </a:pPr>
            <a:r>
              <a:rPr lang="en-GB" dirty="0">
                <a:ea typeface="MS PGothic"/>
              </a:rPr>
              <a:t>To become a Super User through the </a:t>
            </a:r>
            <a:r>
              <a:rPr lang="en-GB" b="1" dirty="0" err="1">
                <a:solidFill>
                  <a:schemeClr val="accent1"/>
                </a:solidFill>
                <a:ea typeface="MS PGothic"/>
              </a:rPr>
              <a:t>sudo</a:t>
            </a:r>
            <a:r>
              <a:rPr lang="en-GB" dirty="0">
                <a:ea typeface="MS PGothic"/>
              </a:rPr>
              <a:t> command.</a:t>
            </a:r>
          </a:p>
          <a:p>
            <a:pPr marL="331946" lvl="2">
              <a:buFont typeface="Arial"/>
              <a:buChar char="•"/>
              <a:defRPr/>
            </a:pPr>
            <a:r>
              <a:rPr lang="en-GB" dirty="0">
                <a:ea typeface="MS PGothic"/>
              </a:rPr>
              <a:t>The </a:t>
            </a:r>
            <a:r>
              <a:rPr lang="en-GB" b="1" dirty="0" err="1">
                <a:solidFill>
                  <a:schemeClr val="accent1"/>
                </a:solidFill>
                <a:ea typeface="MS PGothic"/>
              </a:rPr>
              <a:t>sudo</a:t>
            </a:r>
            <a:r>
              <a:rPr lang="en-GB" dirty="0">
                <a:ea typeface="MS PGothic"/>
              </a:rPr>
              <a:t> command allows normal users to run commands as root if they have been configured to do so, see </a:t>
            </a:r>
            <a:r>
              <a:rPr lang="en-GB" b="1" dirty="0">
                <a:ea typeface="MS PGothic"/>
              </a:rPr>
              <a:t>/</a:t>
            </a:r>
            <a:r>
              <a:rPr lang="en-GB" b="1" dirty="0" err="1">
                <a:ea typeface="MS PGothic"/>
              </a:rPr>
              <a:t>etc</a:t>
            </a:r>
            <a:r>
              <a:rPr lang="en-GB" b="1" dirty="0">
                <a:ea typeface="MS PGothic"/>
              </a:rPr>
              <a:t>/</a:t>
            </a:r>
            <a:r>
              <a:rPr lang="en-GB" b="1" dirty="0" err="1">
                <a:ea typeface="MS PGothic"/>
              </a:rPr>
              <a:t>sudoers</a:t>
            </a:r>
            <a:r>
              <a:rPr lang="en-GB" dirty="0">
                <a:ea typeface="MS PGothic"/>
              </a:rPr>
              <a:t>. If configured, the user is prompted only for their own password and not root's password.</a:t>
            </a:r>
          </a:p>
          <a:p>
            <a:pPr marL="331946" lvl="2">
              <a:buFont typeface="Arial"/>
              <a:buChar char="•"/>
              <a:defRPr/>
            </a:pPr>
            <a:r>
              <a:rPr lang="en-GB" dirty="0">
                <a:ea typeface="MS PGothic"/>
              </a:rPr>
              <a:t>For example </a:t>
            </a:r>
            <a:r>
              <a:rPr lang="en-GB" b="1" dirty="0" err="1">
                <a:solidFill>
                  <a:schemeClr val="accent1"/>
                </a:solidFill>
                <a:ea typeface="MS PGothic"/>
              </a:rPr>
              <a:t>sudo</a:t>
            </a:r>
            <a:r>
              <a:rPr lang="en-GB" b="1" dirty="0">
                <a:solidFill>
                  <a:schemeClr val="accent1"/>
                </a:solidFill>
                <a:ea typeface="MS PGothic"/>
              </a:rPr>
              <a:t> 'cat /etc/shadow'</a:t>
            </a:r>
            <a:r>
              <a:rPr lang="en-GB" dirty="0">
                <a:ea typeface="MS PGothic"/>
              </a:rPr>
              <a:t>(then enter password on being prompted).</a:t>
            </a:r>
            <a:endParaRPr lang="en-GB" dirty="0"/>
          </a:p>
          <a:p>
            <a:pPr marL="331946" lvl="2">
              <a:buFont typeface="Arial"/>
              <a:buChar char="•"/>
              <a:defRPr/>
            </a:pPr>
            <a:r>
              <a:rPr lang="en-GB" dirty="0">
                <a:ea typeface="MS PGothic"/>
              </a:rPr>
              <a:t>Type </a:t>
            </a:r>
            <a:r>
              <a:rPr lang="en-GB" b="1" dirty="0" err="1">
                <a:solidFill>
                  <a:schemeClr val="accent1"/>
                </a:solidFill>
                <a:ea typeface="MS PGothic"/>
              </a:rPr>
              <a:t>sudo</a:t>
            </a:r>
            <a:r>
              <a:rPr lang="en-GB" b="1" dirty="0">
                <a:solidFill>
                  <a:schemeClr val="accent1"/>
                </a:solidFill>
                <a:ea typeface="MS PGothic"/>
              </a:rPr>
              <a:t> -</a:t>
            </a:r>
            <a:r>
              <a:rPr lang="en-GB" b="1" dirty="0" err="1">
                <a:solidFill>
                  <a:schemeClr val="accent1"/>
                </a:solidFill>
                <a:ea typeface="MS PGothic"/>
              </a:rPr>
              <a:t>i</a:t>
            </a:r>
            <a:r>
              <a:rPr lang="en-GB" b="1" dirty="0">
                <a:solidFill>
                  <a:schemeClr val="accent1"/>
                </a:solidFill>
                <a:ea typeface="MS PGothic"/>
              </a:rPr>
              <a:t> </a:t>
            </a:r>
            <a:r>
              <a:rPr lang="en-GB" dirty="0">
                <a:ea typeface="MS PGothic"/>
              </a:rPr>
              <a:t>in order to run the bash shell as root.</a:t>
            </a:r>
          </a:p>
        </p:txBody>
      </p:sp>
      <p:sp>
        <p:nvSpPr>
          <p:cNvPr id="4" name="Text Placeholder 3"/>
          <p:cNvSpPr>
            <a:spLocks noGrp="1"/>
          </p:cNvSpPr>
          <p:nvPr>
            <p:ph type="body" sz="quarter" idx="14"/>
          </p:nvPr>
        </p:nvSpPr>
        <p:spPr/>
        <p:txBody>
          <a:bodyPr/>
          <a:lstStyle/>
          <a:p>
            <a:r>
              <a:rPr lang="en-SG" dirty="0"/>
              <a:t>Becoming a Super User:</a:t>
            </a:r>
            <a:endParaRPr lang="en-GB" dirty="0"/>
          </a:p>
        </p:txBody>
      </p:sp>
    </p:spTree>
    <p:extLst>
      <p:ext uri="{BB962C8B-B14F-4D97-AF65-F5344CB8AC3E}">
        <p14:creationId xmlns:p14="http://schemas.microsoft.com/office/powerpoint/2010/main" val="152421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3" name="Content Placeholder 2"/>
          <p:cNvSpPr>
            <a:spLocks noGrp="1"/>
          </p:cNvSpPr>
          <p:nvPr>
            <p:ph sz="quarter" idx="10"/>
          </p:nvPr>
        </p:nvSpPr>
        <p:spPr>
          <a:xfrm>
            <a:off x="459000" y="2276917"/>
            <a:ext cx="7765784" cy="300082"/>
          </a:xfrm>
        </p:spPr>
        <p:txBody>
          <a:bodyPr/>
          <a:lstStyle/>
          <a:p>
            <a:pPr>
              <a:buFontTx/>
              <a:buChar char="•"/>
              <a:defRPr/>
            </a:pPr>
            <a:r>
              <a:rPr lang="en-US" altLang="en-US" dirty="0">
                <a:ea typeface="MS PGothic"/>
              </a:rPr>
              <a:t>You can view a user’s password aging information through the </a:t>
            </a:r>
            <a:r>
              <a:rPr lang="en-US" altLang="en-US" dirty="0" err="1">
                <a:ea typeface="MS PGothic"/>
              </a:rPr>
              <a:t>chage</a:t>
            </a:r>
            <a:r>
              <a:rPr lang="en-US" altLang="en-US" dirty="0">
                <a:ea typeface="MS PGothic"/>
              </a:rPr>
              <a:t> command</a:t>
            </a:r>
            <a:endParaRPr lang="en-US" dirty="0"/>
          </a:p>
        </p:txBody>
      </p:sp>
      <p:sp>
        <p:nvSpPr>
          <p:cNvPr id="4" name="Text Placeholder 3"/>
          <p:cNvSpPr>
            <a:spLocks noGrp="1"/>
          </p:cNvSpPr>
          <p:nvPr>
            <p:ph type="body" sz="quarter" idx="14"/>
          </p:nvPr>
        </p:nvSpPr>
        <p:spPr/>
        <p:txBody>
          <a:bodyPr/>
          <a:lstStyle/>
          <a:p>
            <a:r>
              <a:rPr lang="en-GB" altLang="en-US" dirty="0">
                <a:ea typeface="MS PGothic"/>
              </a:rPr>
              <a:t>Password Controls</a:t>
            </a:r>
            <a:endParaRPr lang="en-GB" dirty="0"/>
          </a:p>
        </p:txBody>
      </p:sp>
      <p:sp>
        <p:nvSpPr>
          <p:cNvPr id="5" name="TextBox 4">
            <a:extLst>
              <a:ext uri="{FF2B5EF4-FFF2-40B4-BE49-F238E27FC236}">
                <a16:creationId xmlns:a16="http://schemas.microsoft.com/office/drawing/2014/main" id="{95926B3B-CEF9-4933-BD40-1F92D10332FA}"/>
              </a:ext>
            </a:extLst>
          </p:cNvPr>
          <p:cNvSpPr txBox="1"/>
          <p:nvPr/>
        </p:nvSpPr>
        <p:spPr>
          <a:xfrm>
            <a:off x="567267" y="2904067"/>
            <a:ext cx="5554726" cy="523220"/>
          </a:xfrm>
          <a:prstGeom prst="rect">
            <a:avLst/>
          </a:prstGeom>
          <a:noFill/>
        </p:spPr>
        <p:txBody>
          <a:bodyPr wrap="none" rtlCol="0">
            <a:spAutoFit/>
          </a:bodyPr>
          <a:lstStyle/>
          <a:p>
            <a:r>
              <a:rPr lang="en-US" sz="1400" b="1" dirty="0">
                <a:latin typeface="Courier"/>
              </a:rPr>
              <a:t># passwd -S jill</a:t>
            </a:r>
          </a:p>
          <a:p>
            <a:r>
              <a:rPr lang="en-US" sz="1400" b="1" dirty="0">
                <a:latin typeface="Courier"/>
              </a:rPr>
              <a:t>jill LK 2020-04-29 0 99999 7 -1 (Password locked.)</a:t>
            </a:r>
            <a:endParaRPr lang="en-GB" sz="1400" b="1" dirty="0">
              <a:latin typeface="Courier"/>
            </a:endParaRPr>
          </a:p>
        </p:txBody>
      </p:sp>
    </p:spTree>
    <p:extLst>
      <p:ext uri="{BB962C8B-B14F-4D97-AF65-F5344CB8AC3E}">
        <p14:creationId xmlns:p14="http://schemas.microsoft.com/office/powerpoint/2010/main" val="303268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p:txBody>
          <a:bodyPr/>
          <a:lstStyle/>
          <a:p>
            <a:r>
              <a:rPr lang="en-GB" altLang="en-US" dirty="0">
                <a:ea typeface="MS PGothic"/>
              </a:rPr>
              <a:t>/</a:t>
            </a:r>
            <a:r>
              <a:rPr lang="en-GB" altLang="en-US" dirty="0" err="1">
                <a:ea typeface="MS PGothic"/>
              </a:rPr>
              <a:t>etc</a:t>
            </a:r>
            <a:r>
              <a:rPr lang="en-GB" altLang="en-US" dirty="0">
                <a:ea typeface="MS PGothic"/>
              </a:rPr>
              <a:t>/shadow</a:t>
            </a:r>
            <a:endParaRPr lang="en-GB" dirty="0"/>
          </a:p>
        </p:txBody>
      </p:sp>
      <p:sp>
        <p:nvSpPr>
          <p:cNvPr id="6" name="Rectangle: Rounded Corners 3">
            <a:extLst>
              <a:ext uri="{FF2B5EF4-FFF2-40B4-BE49-F238E27FC236}">
                <a16:creationId xmlns:a16="http://schemas.microsoft.com/office/drawing/2014/main" id="{F14967D7-DDA3-4141-854E-071094B720CD}"/>
              </a:ext>
            </a:extLst>
          </p:cNvPr>
          <p:cNvSpPr/>
          <p:nvPr/>
        </p:nvSpPr>
        <p:spPr>
          <a:xfrm>
            <a:off x="919194" y="2613960"/>
            <a:ext cx="722145"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name</a:t>
            </a:r>
          </a:p>
        </p:txBody>
      </p:sp>
      <p:sp>
        <p:nvSpPr>
          <p:cNvPr id="7" name="Rectangle: Rounded Corners 6">
            <a:extLst>
              <a:ext uri="{FF2B5EF4-FFF2-40B4-BE49-F238E27FC236}">
                <a16:creationId xmlns:a16="http://schemas.microsoft.com/office/drawing/2014/main" id="{6BE2EC2F-C6D3-4D26-B76D-1BB10B63915F}"/>
              </a:ext>
            </a:extLst>
          </p:cNvPr>
          <p:cNvSpPr/>
          <p:nvPr/>
        </p:nvSpPr>
        <p:spPr>
          <a:xfrm>
            <a:off x="1700311" y="2613960"/>
            <a:ext cx="1073179"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Encrypted</a:t>
            </a:r>
          </a:p>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PW</a:t>
            </a:r>
          </a:p>
        </p:txBody>
      </p:sp>
      <p:sp>
        <p:nvSpPr>
          <p:cNvPr id="8" name="Rectangle: Rounded Corners 7">
            <a:extLst>
              <a:ext uri="{FF2B5EF4-FFF2-40B4-BE49-F238E27FC236}">
                <a16:creationId xmlns:a16="http://schemas.microsoft.com/office/drawing/2014/main" id="{ACDBA8D5-27FB-4FAB-85A8-F8037F831FC6}"/>
              </a:ext>
            </a:extLst>
          </p:cNvPr>
          <p:cNvSpPr/>
          <p:nvPr/>
        </p:nvSpPr>
        <p:spPr>
          <a:xfrm>
            <a:off x="2889687" y="2613960"/>
            <a:ext cx="1223571"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PW modification date (Julian)</a:t>
            </a:r>
          </a:p>
        </p:txBody>
      </p:sp>
      <p:sp>
        <p:nvSpPr>
          <p:cNvPr id="9" name="Rectangle: Rounded Corners 8">
            <a:extLst>
              <a:ext uri="{FF2B5EF4-FFF2-40B4-BE49-F238E27FC236}">
                <a16:creationId xmlns:a16="http://schemas.microsoft.com/office/drawing/2014/main" id="{90949499-9291-4322-AB9D-E2DCB66A2722}"/>
              </a:ext>
            </a:extLst>
          </p:cNvPr>
          <p:cNvSpPr/>
          <p:nvPr/>
        </p:nvSpPr>
        <p:spPr>
          <a:xfrm>
            <a:off x="4172230" y="2613960"/>
            <a:ext cx="553060"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min</a:t>
            </a:r>
          </a:p>
        </p:txBody>
      </p:sp>
      <p:sp>
        <p:nvSpPr>
          <p:cNvPr id="10" name="Rectangle: Rounded Corners 9">
            <a:extLst>
              <a:ext uri="{FF2B5EF4-FFF2-40B4-BE49-F238E27FC236}">
                <a16:creationId xmlns:a16="http://schemas.microsoft.com/office/drawing/2014/main" id="{4B0D8524-4866-43C1-AA4C-86F9B009894B}"/>
              </a:ext>
            </a:extLst>
          </p:cNvPr>
          <p:cNvSpPr/>
          <p:nvPr/>
        </p:nvSpPr>
        <p:spPr>
          <a:xfrm>
            <a:off x="4837530" y="2613960"/>
            <a:ext cx="640607"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a:solidFill>
                  <a:srgbClr val="000000"/>
                </a:solidFill>
                <a:latin typeface="Arial" panose="020B0604020202020204" pitchFamily="34" charset="0"/>
                <a:cs typeface="Arial" panose="020B0604020202020204" pitchFamily="34" charset="0"/>
              </a:rPr>
              <a:t>max</a:t>
            </a:r>
          </a:p>
        </p:txBody>
      </p:sp>
      <p:sp>
        <p:nvSpPr>
          <p:cNvPr id="11" name="Rectangle: Rounded Corners 10">
            <a:extLst>
              <a:ext uri="{FF2B5EF4-FFF2-40B4-BE49-F238E27FC236}">
                <a16:creationId xmlns:a16="http://schemas.microsoft.com/office/drawing/2014/main" id="{540EA276-2A29-4AED-8A7D-ACDEA9C9511C}"/>
              </a:ext>
            </a:extLst>
          </p:cNvPr>
          <p:cNvSpPr/>
          <p:nvPr/>
        </p:nvSpPr>
        <p:spPr>
          <a:xfrm>
            <a:off x="5522527" y="2613960"/>
            <a:ext cx="695698"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warn</a:t>
            </a:r>
          </a:p>
        </p:txBody>
      </p:sp>
      <p:sp>
        <p:nvSpPr>
          <p:cNvPr id="12" name="Rectangle: Rounded Corners 11">
            <a:extLst>
              <a:ext uri="{FF2B5EF4-FFF2-40B4-BE49-F238E27FC236}">
                <a16:creationId xmlns:a16="http://schemas.microsoft.com/office/drawing/2014/main" id="{289F767B-F586-4C8A-BFBC-1D33F46E783E}"/>
              </a:ext>
            </a:extLst>
          </p:cNvPr>
          <p:cNvSpPr/>
          <p:nvPr/>
        </p:nvSpPr>
        <p:spPr>
          <a:xfrm>
            <a:off x="6253737" y="2616877"/>
            <a:ext cx="911164"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In-activity</a:t>
            </a:r>
          </a:p>
        </p:txBody>
      </p:sp>
      <p:sp>
        <p:nvSpPr>
          <p:cNvPr id="13" name="Rectangle: Rounded Corners 13">
            <a:extLst>
              <a:ext uri="{FF2B5EF4-FFF2-40B4-BE49-F238E27FC236}">
                <a16:creationId xmlns:a16="http://schemas.microsoft.com/office/drawing/2014/main" id="{78C3D8F3-9492-4ADE-BD95-2D18236E6220}"/>
              </a:ext>
            </a:extLst>
          </p:cNvPr>
          <p:cNvSpPr/>
          <p:nvPr/>
        </p:nvSpPr>
        <p:spPr>
          <a:xfrm>
            <a:off x="7223873" y="2613960"/>
            <a:ext cx="1164564" cy="884207"/>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Expiry date</a:t>
            </a:r>
          </a:p>
        </p:txBody>
      </p:sp>
      <p:sp>
        <p:nvSpPr>
          <p:cNvPr id="14" name="Rectangle: Rounded Corners 4">
            <a:extLst>
              <a:ext uri="{FF2B5EF4-FFF2-40B4-BE49-F238E27FC236}">
                <a16:creationId xmlns:a16="http://schemas.microsoft.com/office/drawing/2014/main" id="{B51B9E9D-11AB-452C-9F86-97840A8DBAA5}"/>
              </a:ext>
            </a:extLst>
          </p:cNvPr>
          <p:cNvSpPr/>
          <p:nvPr/>
        </p:nvSpPr>
        <p:spPr>
          <a:xfrm>
            <a:off x="936950" y="3584731"/>
            <a:ext cx="7424853" cy="594105"/>
          </a:xfrm>
          <a:prstGeom prst="roundRect">
            <a:avLst/>
          </a:prstGeom>
          <a:ln>
            <a:solidFill>
              <a:schemeClr val="accent2">
                <a:lumMod val="60000"/>
                <a:lumOff val="4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defTabSz="685800" fontAlgn="auto">
              <a:spcBef>
                <a:spcPts val="0"/>
              </a:spcBef>
              <a:spcAft>
                <a:spcPts val="0"/>
              </a:spcAft>
            </a:pPr>
            <a:r>
              <a:rPr lang="en-US" sz="2400" b="1" dirty="0">
                <a:solidFill>
                  <a:srgbClr val="000000"/>
                </a:solidFill>
                <a:latin typeface="Calibri" panose="020F0502020204030204"/>
                <a:cs typeface="Arial"/>
              </a:rPr>
              <a:t>/</a:t>
            </a:r>
            <a:r>
              <a:rPr lang="en-US" sz="2400" b="1" dirty="0" err="1">
                <a:solidFill>
                  <a:srgbClr val="000000"/>
                </a:solidFill>
                <a:latin typeface="Calibri" panose="020F0502020204030204"/>
                <a:cs typeface="Arial"/>
              </a:rPr>
              <a:t>etc</a:t>
            </a:r>
            <a:r>
              <a:rPr lang="en-US" sz="2400" b="1" dirty="0">
                <a:solidFill>
                  <a:srgbClr val="000000"/>
                </a:solidFill>
                <a:latin typeface="Calibri" panose="020F0502020204030204"/>
                <a:cs typeface="Arial"/>
              </a:rPr>
              <a:t>/shadow</a:t>
            </a:r>
            <a:endParaRPr lang="en-US" sz="2400" b="1" dirty="0">
              <a:solidFill>
                <a:srgbClr val="000000"/>
              </a:solidFill>
              <a:latin typeface="Calibri" panose="020F0502020204030204"/>
            </a:endParaRPr>
          </a:p>
        </p:txBody>
      </p:sp>
    </p:spTree>
    <p:extLst>
      <p:ext uri="{BB962C8B-B14F-4D97-AF65-F5344CB8AC3E}">
        <p14:creationId xmlns:p14="http://schemas.microsoft.com/office/powerpoint/2010/main" val="288534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1" y="3198167"/>
            <a:ext cx="8244149" cy="461665"/>
          </a:xfrm>
        </p:spPr>
        <p:txBody>
          <a:bodyPr/>
          <a:lstStyle/>
          <a:p>
            <a:r>
              <a:rPr lang="en-US" dirty="0"/>
              <a:t>Quiz Questions </a:t>
            </a:r>
            <a:endParaRPr lang="en-GB" dirty="0"/>
          </a:p>
        </p:txBody>
      </p:sp>
    </p:spTree>
    <p:extLst>
      <p:ext uri="{BB962C8B-B14F-4D97-AF65-F5344CB8AC3E}">
        <p14:creationId xmlns:p14="http://schemas.microsoft.com/office/powerpoint/2010/main" val="44775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file is normally used to store user passwords?</a:t>
            </a:r>
            <a:endParaRPr lang="en-GB" dirty="0"/>
          </a:p>
        </p:txBody>
      </p:sp>
      <p:sp>
        <p:nvSpPr>
          <p:cNvPr id="6" name="Content Placeholder 2"/>
          <p:cNvSpPr>
            <a:spLocks noGrp="1"/>
          </p:cNvSpPr>
          <p:nvPr>
            <p:ph idx="4294967295"/>
          </p:nvPr>
        </p:nvSpPr>
        <p:spPr>
          <a:xfrm>
            <a:off x="945000" y="2276917"/>
            <a:ext cx="5829300" cy="1115690"/>
          </a:xfrm>
          <a:prstGeom prst="rect">
            <a:avLst/>
          </a:prstGeo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passwd</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/shadow</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gshadow</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r>
              <a:rPr lang="en-GB" altLang="en-US" dirty="0" err="1"/>
              <a:t>passwd</a:t>
            </a:r>
            <a:endParaRPr lang="en-GB" altLang="en-US" dirty="0"/>
          </a:p>
        </p:txBody>
      </p:sp>
    </p:spTree>
    <p:extLst>
      <p:ext uri="{BB962C8B-B14F-4D97-AF65-F5344CB8AC3E}">
        <p14:creationId xmlns:p14="http://schemas.microsoft.com/office/powerpoint/2010/main" val="15987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Which file is normally used to store user passwords?</a:t>
            </a:r>
            <a:endParaRPr lang="en-GB" dirty="0"/>
          </a:p>
        </p:txBody>
      </p:sp>
      <p:sp>
        <p:nvSpPr>
          <p:cNvPr id="6" name="Content Placeholder 2"/>
          <p:cNvSpPr>
            <a:spLocks noGrp="1"/>
          </p:cNvSpPr>
          <p:nvPr>
            <p:ph idx="4294967295"/>
          </p:nvPr>
        </p:nvSpPr>
        <p:spPr>
          <a:xfrm>
            <a:off x="945000" y="2276917"/>
            <a:ext cx="5829300" cy="1115690"/>
          </a:xfrm>
          <a:prstGeom prst="rect">
            <a:avLst/>
          </a:prstGeom>
        </p:spPr>
        <p:txBody>
          <a:bodyPr/>
          <a:lstStyle/>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passwd</a:t>
            </a:r>
            <a:endParaRPr lang="en-GB" altLang="en-US" dirty="0"/>
          </a:p>
          <a:p>
            <a:pPr marL="321469" lvl="1" indent="-257175">
              <a:buFont typeface="Arial" panose="020B0604020202020204" pitchFamily="34" charset="0"/>
              <a:buAutoNum type="arabicPeriod"/>
            </a:pPr>
            <a:r>
              <a:rPr lang="en-GB" altLang="en-US" b="1" dirty="0"/>
              <a:t>/</a:t>
            </a:r>
            <a:r>
              <a:rPr lang="en-GB" altLang="en-US" b="1" dirty="0" err="1"/>
              <a:t>etc</a:t>
            </a:r>
            <a:r>
              <a:rPr lang="en-GB" altLang="en-US" b="1" dirty="0"/>
              <a:t>/shadow</a:t>
            </a:r>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a:t>
            </a:r>
            <a:r>
              <a:rPr lang="en-GB" altLang="en-US" dirty="0" err="1"/>
              <a:t>gshadow</a:t>
            </a:r>
            <a:endParaRPr lang="en-GB" altLang="en-US" dirty="0"/>
          </a:p>
          <a:p>
            <a:pPr marL="321469" lvl="1" indent="-257175">
              <a:buFont typeface="Arial" panose="020B0604020202020204" pitchFamily="34" charset="0"/>
              <a:buAutoNum type="arabicPeriod"/>
            </a:pPr>
            <a:r>
              <a:rPr lang="en-GB" altLang="en-US" dirty="0"/>
              <a:t>/</a:t>
            </a:r>
            <a:r>
              <a:rPr lang="en-GB" altLang="en-US" dirty="0" err="1"/>
              <a:t>etc</a:t>
            </a:r>
            <a:r>
              <a:rPr lang="en-GB" altLang="en-US" dirty="0"/>
              <a:t>/default/</a:t>
            </a:r>
            <a:r>
              <a:rPr lang="en-GB" altLang="en-US" dirty="0" err="1"/>
              <a:t>passwd</a:t>
            </a:r>
            <a:endParaRPr lang="en-GB" altLang="en-US" dirty="0"/>
          </a:p>
        </p:txBody>
      </p:sp>
    </p:spTree>
    <p:extLst>
      <p:ext uri="{BB962C8B-B14F-4D97-AF65-F5344CB8AC3E}">
        <p14:creationId xmlns:p14="http://schemas.microsoft.com/office/powerpoint/2010/main" val="5223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You may need to log into your </a:t>
            </a:r>
            <a:r>
              <a:rPr lang="en-GB" altLang="en-US" dirty="0" err="1"/>
              <a:t>linux</a:t>
            </a:r>
            <a:r>
              <a:rPr lang="en-GB" altLang="en-US" dirty="0"/>
              <a:t> system to try this out.</a:t>
            </a:r>
            <a:br>
              <a:rPr lang="en-GB" altLang="en-US" dirty="0"/>
            </a:br>
            <a:br>
              <a:rPr lang="en-GB" altLang="en-US" dirty="0"/>
            </a:br>
            <a:r>
              <a:rPr lang="en-GB" altLang="en-US" dirty="0"/>
              <a:t>What is the difference between ‘man </a:t>
            </a:r>
            <a:r>
              <a:rPr lang="en-GB" altLang="en-US" dirty="0" err="1"/>
              <a:t>passwd</a:t>
            </a:r>
            <a:r>
              <a:rPr lang="en-GB" altLang="en-US" dirty="0"/>
              <a:t>’ and ‘man -s 5 </a:t>
            </a:r>
            <a:r>
              <a:rPr lang="en-GB" altLang="en-US" dirty="0" err="1"/>
              <a:t>passwd</a:t>
            </a:r>
            <a:r>
              <a:rPr lang="en-GB" altLang="en-US" dirty="0"/>
              <a:t>’?</a:t>
            </a:r>
            <a:endParaRPr lang="en-GB" dirty="0"/>
          </a:p>
        </p:txBody>
      </p:sp>
    </p:spTree>
    <p:extLst>
      <p:ext uri="{BB962C8B-B14F-4D97-AF65-F5344CB8AC3E}">
        <p14:creationId xmlns:p14="http://schemas.microsoft.com/office/powerpoint/2010/main" val="2644744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You may need to log into your </a:t>
            </a:r>
            <a:r>
              <a:rPr lang="en-GB" altLang="en-US" dirty="0" err="1"/>
              <a:t>linux</a:t>
            </a:r>
            <a:r>
              <a:rPr lang="en-GB" altLang="en-US" dirty="0"/>
              <a:t> system to try this out.</a:t>
            </a:r>
            <a:br>
              <a:rPr lang="en-GB" altLang="en-US" dirty="0"/>
            </a:br>
            <a:br>
              <a:rPr lang="en-GB" altLang="en-US" dirty="0"/>
            </a:br>
            <a:r>
              <a:rPr lang="en-GB" altLang="en-US" dirty="0"/>
              <a:t>What is the difference between ‘man </a:t>
            </a:r>
            <a:r>
              <a:rPr lang="en-GB" altLang="en-US" dirty="0" err="1"/>
              <a:t>passwd</a:t>
            </a:r>
            <a:r>
              <a:rPr lang="en-GB" altLang="en-US" dirty="0"/>
              <a:t>’ and ‘man -s 5 </a:t>
            </a:r>
            <a:r>
              <a:rPr lang="en-GB" altLang="en-US" dirty="0" err="1"/>
              <a:t>passwd</a:t>
            </a:r>
            <a:r>
              <a:rPr lang="en-GB" altLang="en-US" dirty="0"/>
              <a:t>’?</a:t>
            </a:r>
            <a:endParaRPr lang="en-GB" dirty="0"/>
          </a:p>
        </p:txBody>
      </p:sp>
      <p:sp>
        <p:nvSpPr>
          <p:cNvPr id="6" name="Content Placeholder 2"/>
          <p:cNvSpPr>
            <a:spLocks noGrp="1"/>
          </p:cNvSpPr>
          <p:nvPr>
            <p:ph idx="4294967295"/>
          </p:nvPr>
        </p:nvSpPr>
        <p:spPr>
          <a:xfrm>
            <a:off x="945000" y="2830916"/>
            <a:ext cx="7765784" cy="507831"/>
          </a:xfrm>
          <a:prstGeom prst="rect">
            <a:avLst/>
          </a:prstGeom>
        </p:spPr>
        <p:txBody>
          <a:bodyPr/>
          <a:lstStyle/>
          <a:p>
            <a:pPr marL="64294" lvl="1" indent="0">
              <a:buNone/>
            </a:pPr>
            <a:r>
              <a:rPr lang="en-GB" altLang="en-US" dirty="0"/>
              <a:t>The command </a:t>
            </a:r>
            <a:r>
              <a:rPr lang="en-GB" altLang="en-US" b="1" dirty="0">
                <a:solidFill>
                  <a:srgbClr val="2EABE2"/>
                </a:solidFill>
              </a:rPr>
              <a:t>‘man </a:t>
            </a:r>
            <a:r>
              <a:rPr lang="en-GB" altLang="en-US" b="1" dirty="0" err="1">
                <a:solidFill>
                  <a:srgbClr val="2EABE2"/>
                </a:solidFill>
              </a:rPr>
              <a:t>passwd</a:t>
            </a:r>
            <a:r>
              <a:rPr lang="en-GB" altLang="en-US" b="1" dirty="0">
                <a:solidFill>
                  <a:srgbClr val="2EABE2"/>
                </a:solidFill>
              </a:rPr>
              <a:t>’ </a:t>
            </a:r>
            <a:r>
              <a:rPr lang="en-GB" altLang="en-US" dirty="0"/>
              <a:t>shows information about the password command whereas </a:t>
            </a:r>
            <a:r>
              <a:rPr lang="en-GB" altLang="en-US" b="1" dirty="0">
                <a:solidFill>
                  <a:srgbClr val="2EABE2"/>
                </a:solidFill>
              </a:rPr>
              <a:t>‘man –s 5 </a:t>
            </a:r>
            <a:r>
              <a:rPr lang="en-GB" altLang="en-US" b="1" dirty="0" err="1">
                <a:solidFill>
                  <a:srgbClr val="2EABE2"/>
                </a:solidFill>
              </a:rPr>
              <a:t>passwd</a:t>
            </a:r>
            <a:r>
              <a:rPr lang="en-GB" altLang="en-US" b="1" dirty="0">
                <a:solidFill>
                  <a:srgbClr val="2EABE2"/>
                </a:solidFill>
              </a:rPr>
              <a:t>’ </a:t>
            </a:r>
            <a:r>
              <a:rPr lang="en-GB" altLang="en-US" dirty="0"/>
              <a:t>gives information about the </a:t>
            </a:r>
            <a:r>
              <a:rPr lang="en-GB" altLang="en-US" b="1" dirty="0"/>
              <a:t>/</a:t>
            </a:r>
            <a:r>
              <a:rPr lang="en-GB" altLang="en-US" b="1" dirty="0" err="1"/>
              <a:t>etc</a:t>
            </a:r>
            <a:r>
              <a:rPr lang="en-GB" altLang="en-US" b="1" dirty="0"/>
              <a:t>/</a:t>
            </a:r>
            <a:r>
              <a:rPr lang="en-GB" altLang="en-US" b="1" dirty="0" err="1"/>
              <a:t>passwd</a:t>
            </a:r>
            <a:r>
              <a:rPr lang="en-GB" altLang="en-US" b="1" dirty="0"/>
              <a:t> </a:t>
            </a:r>
            <a:r>
              <a:rPr lang="en-GB" altLang="en-US" dirty="0"/>
              <a:t>file format.</a:t>
            </a:r>
          </a:p>
        </p:txBody>
      </p:sp>
    </p:spTree>
    <p:extLst>
      <p:ext uri="{BB962C8B-B14F-4D97-AF65-F5344CB8AC3E}">
        <p14:creationId xmlns:p14="http://schemas.microsoft.com/office/powerpoint/2010/main" val="9737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1"/>
            <a:ext cx="8251784" cy="1738938"/>
          </a:xfrm>
        </p:spPr>
        <p:txBody>
          <a:bodyPr/>
          <a:lstStyle/>
          <a:p>
            <a:r>
              <a:rPr lang="en-GB" altLang="en-US" dirty="0"/>
              <a:t>The information below specifies default values for password aging attributes for a certain Linux system.  In which file is this information stored?</a:t>
            </a:r>
          </a:p>
          <a:p>
            <a:pPr marL="64294" lvl="1" indent="0">
              <a:buNone/>
            </a:pPr>
            <a:r>
              <a:rPr lang="en-US" dirty="0"/>
              <a:t>	</a:t>
            </a:r>
            <a:r>
              <a:rPr lang="en-GB" altLang="en-US" dirty="0"/>
              <a:t>PASS_MAX_DAYS 31</a:t>
            </a:r>
          </a:p>
          <a:p>
            <a:pPr marL="64294" lvl="1" indent="0">
              <a:buNone/>
            </a:pPr>
            <a:r>
              <a:rPr lang="en-GB" altLang="en-US" dirty="0"/>
              <a:t>	PASS_MIN_DAYS   1</a:t>
            </a:r>
          </a:p>
          <a:p>
            <a:pPr marL="64294" lvl="1" indent="0">
              <a:buNone/>
            </a:pPr>
            <a:r>
              <a:rPr lang="en-GB" altLang="en-US" dirty="0"/>
              <a:t>	PASS_WARN_DAYS 7</a:t>
            </a:r>
          </a:p>
        </p:txBody>
      </p:sp>
    </p:spTree>
    <p:extLst>
      <p:ext uri="{BB962C8B-B14F-4D97-AF65-F5344CB8AC3E}">
        <p14:creationId xmlns:p14="http://schemas.microsoft.com/office/powerpoint/2010/main" val="3901883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1"/>
            <a:ext cx="8251784" cy="1738938"/>
          </a:xfrm>
        </p:spPr>
        <p:txBody>
          <a:bodyPr/>
          <a:lstStyle/>
          <a:p>
            <a:r>
              <a:rPr lang="en-GB" altLang="en-US" dirty="0"/>
              <a:t>The information below specifies default values for password aging attributes for a certain Linux system.  In which file is this information stored?</a:t>
            </a:r>
          </a:p>
          <a:p>
            <a:pPr marL="64294" lvl="1" indent="0">
              <a:buNone/>
            </a:pPr>
            <a:r>
              <a:rPr lang="en-US" dirty="0"/>
              <a:t>	</a:t>
            </a:r>
            <a:r>
              <a:rPr lang="en-GB" altLang="en-US" dirty="0"/>
              <a:t>PASS_MAX_DAYS 31</a:t>
            </a:r>
          </a:p>
          <a:p>
            <a:pPr marL="64294" lvl="1" indent="0">
              <a:buNone/>
            </a:pPr>
            <a:r>
              <a:rPr lang="en-GB" altLang="en-US" dirty="0"/>
              <a:t>	PASS_MIN_DAYS   1</a:t>
            </a:r>
          </a:p>
          <a:p>
            <a:pPr marL="64294" lvl="1" indent="0">
              <a:buNone/>
            </a:pPr>
            <a:r>
              <a:rPr lang="en-GB" altLang="en-US" dirty="0"/>
              <a:t>	PASS_WARN_DAYS 7</a:t>
            </a:r>
          </a:p>
        </p:txBody>
      </p:sp>
      <p:sp>
        <p:nvSpPr>
          <p:cNvPr id="6" name="Content Placeholder 2"/>
          <p:cNvSpPr>
            <a:spLocks noGrp="1"/>
          </p:cNvSpPr>
          <p:nvPr>
            <p:ph idx="4294967295"/>
          </p:nvPr>
        </p:nvSpPr>
        <p:spPr>
          <a:xfrm>
            <a:off x="1060678" y="3627287"/>
            <a:ext cx="5829300" cy="300082"/>
          </a:xfrm>
          <a:prstGeom prst="rect">
            <a:avLst/>
          </a:prstGeom>
        </p:spPr>
        <p:txBody>
          <a:bodyPr/>
          <a:lstStyle/>
          <a:p>
            <a:pPr marL="64294" lvl="1" indent="0">
              <a:buNone/>
            </a:pPr>
            <a:r>
              <a:rPr lang="en-GB" altLang="en-US" b="1" dirty="0"/>
              <a:t>/</a:t>
            </a:r>
            <a:r>
              <a:rPr lang="en-GB" altLang="en-US" b="1" dirty="0" err="1"/>
              <a:t>etc</a:t>
            </a:r>
            <a:r>
              <a:rPr lang="en-GB" altLang="en-US" b="1" dirty="0"/>
              <a:t>/</a:t>
            </a:r>
            <a:r>
              <a:rPr lang="en-GB" altLang="en-US" b="1" dirty="0" err="1"/>
              <a:t>login.defs</a:t>
            </a:r>
            <a:endParaRPr lang="en-GB" altLang="en-US" b="1" dirty="0"/>
          </a:p>
        </p:txBody>
      </p:sp>
    </p:spTree>
    <p:extLst>
      <p:ext uri="{BB962C8B-B14F-4D97-AF65-F5344CB8AC3E}">
        <p14:creationId xmlns:p14="http://schemas.microsoft.com/office/powerpoint/2010/main" val="153062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What is the difference in purpose between the files:</a:t>
            </a:r>
            <a:br>
              <a:rPr lang="en-GB" altLang="en-US" dirty="0"/>
            </a:br>
            <a:r>
              <a:rPr lang="en-GB" altLang="en-US" dirty="0"/>
              <a:t>/</a:t>
            </a:r>
            <a:r>
              <a:rPr lang="en-GB" altLang="en-US" dirty="0" err="1"/>
              <a:t>etc</a:t>
            </a:r>
            <a:r>
              <a:rPr lang="en-GB" altLang="en-US" dirty="0"/>
              <a:t>/</a:t>
            </a:r>
            <a:r>
              <a:rPr lang="en-GB" altLang="en-US" dirty="0" err="1"/>
              <a:t>login.defs</a:t>
            </a:r>
            <a:br>
              <a:rPr lang="en-GB" altLang="en-US" dirty="0"/>
            </a:br>
            <a:r>
              <a:rPr lang="en-GB" altLang="en-US" dirty="0"/>
              <a:t>/</a:t>
            </a:r>
            <a:r>
              <a:rPr lang="en-GB" altLang="en-US" dirty="0" err="1"/>
              <a:t>etc</a:t>
            </a:r>
            <a:r>
              <a:rPr lang="en-GB" altLang="en-US" dirty="0"/>
              <a:t>/default/</a:t>
            </a:r>
            <a:r>
              <a:rPr lang="en-GB" altLang="en-US" dirty="0" err="1"/>
              <a:t>useradd</a:t>
            </a:r>
            <a:r>
              <a:rPr lang="en-GB" altLang="en-US" dirty="0"/>
              <a:t>?</a:t>
            </a:r>
            <a:endParaRPr lang="en-GB" dirty="0"/>
          </a:p>
        </p:txBody>
      </p:sp>
    </p:spTree>
    <p:extLst>
      <p:ext uri="{BB962C8B-B14F-4D97-AF65-F5344CB8AC3E}">
        <p14:creationId xmlns:p14="http://schemas.microsoft.com/office/powerpoint/2010/main" val="250092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0" y="1748250"/>
            <a:ext cx="8251784" cy="369332"/>
          </a:xfrm>
        </p:spPr>
        <p:txBody>
          <a:bodyPr/>
          <a:lstStyle/>
          <a:p>
            <a:r>
              <a:rPr lang="en-GB" altLang="en-US" dirty="0"/>
              <a:t>The differences between </a:t>
            </a:r>
            <a:r>
              <a:rPr lang="en-GB" altLang="en-US" dirty="0" err="1"/>
              <a:t>su</a:t>
            </a:r>
            <a:r>
              <a:rPr lang="en-GB" altLang="en-US" dirty="0"/>
              <a:t> and </a:t>
            </a:r>
            <a:r>
              <a:rPr lang="en-GB" altLang="en-US" dirty="0" err="1"/>
              <a:t>su</a:t>
            </a:r>
            <a:r>
              <a:rPr lang="en-GB" altLang="en-US" dirty="0"/>
              <a:t> - </a:t>
            </a:r>
            <a:endParaRPr lang="en-GB" dirty="0"/>
          </a:p>
        </p:txBody>
      </p:sp>
      <p:sp>
        <p:nvSpPr>
          <p:cNvPr id="6" name="Content Placeholder 2"/>
          <p:cNvSpPr>
            <a:spLocks noGrp="1"/>
          </p:cNvSpPr>
          <p:nvPr>
            <p:ph idx="4294967295"/>
          </p:nvPr>
        </p:nvSpPr>
        <p:spPr>
          <a:xfrm>
            <a:off x="459000" y="2276918"/>
            <a:ext cx="7765784" cy="2577629"/>
          </a:xfrm>
          <a:prstGeom prst="rect">
            <a:avLst/>
          </a:prstGeom>
        </p:spPr>
        <p:txBody>
          <a:bodyPr/>
          <a:lstStyle/>
          <a:p>
            <a:pPr>
              <a:buFontTx/>
              <a:buChar char="•"/>
            </a:pPr>
            <a:r>
              <a:rPr lang="en-GB" altLang="en-US" dirty="0"/>
              <a:t>When you login to a Unix system as a normal user you log into your home directory using a state created by your environmental variables.</a:t>
            </a:r>
          </a:p>
          <a:p>
            <a:pPr>
              <a:buFontTx/>
              <a:buChar char="•"/>
            </a:pPr>
            <a:r>
              <a:rPr lang="en-GB" altLang="en-US" dirty="0"/>
              <a:t>When you </a:t>
            </a:r>
            <a:r>
              <a:rPr lang="en-GB" altLang="en-US" b="1" dirty="0" err="1">
                <a:solidFill>
                  <a:schemeClr val="accent1"/>
                </a:solidFill>
              </a:rPr>
              <a:t>su</a:t>
            </a:r>
            <a:r>
              <a:rPr lang="en-GB" altLang="en-US" dirty="0"/>
              <a:t> to root, you become root but still in normal user’s environment.  Normal user’s environmental variables are still being used</a:t>
            </a:r>
            <a:r>
              <a:rPr lang="en-GB" altLang="en-US" b="1" dirty="0">
                <a:solidFill>
                  <a:schemeClr val="accent1"/>
                </a:solidFill>
              </a:rPr>
              <a:t>.  echo $SHELL </a:t>
            </a:r>
            <a:r>
              <a:rPr lang="en-GB" altLang="en-US" dirty="0"/>
              <a:t>will give normal user’s default shell.</a:t>
            </a:r>
          </a:p>
          <a:p>
            <a:pPr>
              <a:buFontTx/>
              <a:buChar char="•"/>
            </a:pPr>
            <a:r>
              <a:rPr lang="en-GB" altLang="en-US" dirty="0"/>
              <a:t>If you </a:t>
            </a:r>
            <a:r>
              <a:rPr lang="en-GB" altLang="en-US" b="1" dirty="0" err="1">
                <a:solidFill>
                  <a:schemeClr val="accent1"/>
                </a:solidFill>
              </a:rPr>
              <a:t>su</a:t>
            </a:r>
            <a:r>
              <a:rPr lang="en-GB" altLang="en-US" b="1" dirty="0">
                <a:solidFill>
                  <a:schemeClr val="accent1"/>
                </a:solidFill>
              </a:rPr>
              <a:t> – </a:t>
            </a:r>
            <a:r>
              <a:rPr lang="en-GB" altLang="en-US" dirty="0"/>
              <a:t>, you become root in root’s environment using root’s environmental variables.  </a:t>
            </a:r>
            <a:r>
              <a:rPr lang="en-GB" altLang="en-US" b="1" dirty="0">
                <a:solidFill>
                  <a:schemeClr val="accent1"/>
                </a:solidFill>
              </a:rPr>
              <a:t>Echo $SHELL</a:t>
            </a:r>
            <a:r>
              <a:rPr lang="en-GB" altLang="en-US" dirty="0">
                <a:latin typeface="Courier New" panose="02070309020205020404" pitchFamily="49" charset="0"/>
                <a:cs typeface="Courier New" panose="02070309020205020404" pitchFamily="49" charset="0"/>
              </a:rPr>
              <a:t> </a:t>
            </a:r>
            <a:r>
              <a:rPr lang="en-GB" altLang="en-US" dirty="0"/>
              <a:t>will give root’s default shell.</a:t>
            </a:r>
          </a:p>
          <a:p>
            <a:pPr>
              <a:buFontTx/>
              <a:buChar char="•"/>
            </a:pPr>
            <a:r>
              <a:rPr lang="en-GB" altLang="en-US" dirty="0"/>
              <a:t>Note:  </a:t>
            </a:r>
            <a:r>
              <a:rPr lang="en-GB" altLang="en-US" b="1" dirty="0">
                <a:solidFill>
                  <a:schemeClr val="accent1"/>
                </a:solidFill>
              </a:rPr>
              <a:t>id</a:t>
            </a:r>
            <a:r>
              <a:rPr lang="en-GB" altLang="en-US" b="1" dirty="0"/>
              <a:t> </a:t>
            </a:r>
            <a:r>
              <a:rPr lang="en-GB" altLang="en-US" dirty="0"/>
              <a:t>– tells you who you currently are.</a:t>
            </a:r>
          </a:p>
          <a:p>
            <a:pPr marL="0" indent="-486965">
              <a:buNone/>
            </a:pPr>
            <a:r>
              <a:rPr lang="en-GB" altLang="en-US" sz="1500" b="1" dirty="0">
                <a:ea typeface="Arial" panose="020B0604020202020204" pitchFamily="34" charset="0"/>
              </a:rPr>
              <a:t>	</a:t>
            </a:r>
            <a:r>
              <a:rPr lang="en-GB" altLang="en-US" b="1" dirty="0">
                <a:solidFill>
                  <a:schemeClr val="accent1"/>
                </a:solidFill>
              </a:rPr>
              <a:t>who am </a:t>
            </a:r>
            <a:r>
              <a:rPr lang="en-GB" altLang="en-US" b="1" dirty="0" err="1">
                <a:solidFill>
                  <a:schemeClr val="accent1"/>
                </a:solidFill>
              </a:rPr>
              <a:t>i</a:t>
            </a:r>
            <a:r>
              <a:rPr lang="en-GB" altLang="en-US" b="1" dirty="0">
                <a:solidFill>
                  <a:schemeClr val="accent1"/>
                </a:solidFill>
              </a:rPr>
              <a:t> </a:t>
            </a:r>
            <a:r>
              <a:rPr lang="en-GB" altLang="en-US" dirty="0">
                <a:ea typeface="Arial" panose="020B0604020202020204" pitchFamily="34" charset="0"/>
              </a:rPr>
              <a:t>– tells you who you logged in as.</a:t>
            </a:r>
          </a:p>
          <a:p>
            <a:pPr marL="0" indent="-486965">
              <a:buNone/>
            </a:pPr>
            <a:r>
              <a:rPr lang="en-GB" altLang="en-US" b="1" dirty="0">
                <a:ea typeface="Arial" panose="020B0604020202020204" pitchFamily="34" charset="0"/>
              </a:rPr>
              <a:t>	</a:t>
            </a:r>
            <a:r>
              <a:rPr lang="en-GB" altLang="en-US" b="1" dirty="0">
                <a:solidFill>
                  <a:schemeClr val="accent1"/>
                </a:solidFill>
              </a:rPr>
              <a:t>Ctrl + D </a:t>
            </a:r>
            <a:r>
              <a:rPr lang="en-GB" altLang="en-US" dirty="0">
                <a:ea typeface="Arial" panose="020B0604020202020204" pitchFamily="34" charset="0"/>
              </a:rPr>
              <a:t>– takes you back to normal user from root.</a:t>
            </a:r>
          </a:p>
          <a:p>
            <a:pPr>
              <a:buFontTx/>
              <a:buChar char="•"/>
              <a:defRPr/>
            </a:pPr>
            <a:endParaRPr lang="en-GB" altLang="en-US" dirty="0"/>
          </a:p>
        </p:txBody>
      </p:sp>
      <p:sp>
        <p:nvSpPr>
          <p:cNvPr id="7" name="Title 1"/>
          <p:cNvSpPr>
            <a:spLocks noGrp="1"/>
          </p:cNvSpPr>
          <p:nvPr>
            <p:ph type="ctrTitle"/>
          </p:nvPr>
        </p:nvSpPr>
        <p:spPr>
          <a:xfrm>
            <a:off x="459000" y="1127251"/>
            <a:ext cx="8251784" cy="461665"/>
          </a:xfrm>
        </p:spPr>
        <p:txBody>
          <a:bodyPr/>
          <a:lstStyle/>
          <a:p>
            <a:r>
              <a:rPr lang="en-SG" dirty="0"/>
              <a:t>1. Super Users</a:t>
            </a:r>
          </a:p>
        </p:txBody>
      </p:sp>
    </p:spTree>
    <p:extLst>
      <p:ext uri="{BB962C8B-B14F-4D97-AF65-F5344CB8AC3E}">
        <p14:creationId xmlns:p14="http://schemas.microsoft.com/office/powerpoint/2010/main" val="962369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6" name="Content Placeholder 2"/>
          <p:cNvSpPr>
            <a:spLocks noGrp="1"/>
          </p:cNvSpPr>
          <p:nvPr>
            <p:ph sz="quarter" idx="10"/>
          </p:nvPr>
        </p:nvSpPr>
        <p:spPr>
          <a:xfrm>
            <a:off x="1019364" y="2791351"/>
            <a:ext cx="7765784" cy="1259319"/>
          </a:xfrm>
          <a:prstGeom prst="rect">
            <a:avLst/>
          </a:prstGeom>
        </p:spPr>
        <p:txBody>
          <a:bodyPr/>
          <a:lstStyle/>
          <a:p>
            <a:pPr marL="64294" lvl="1" indent="0">
              <a:buNone/>
            </a:pPr>
            <a:r>
              <a:rPr lang="en-GB" altLang="en-US" dirty="0"/>
              <a:t>The </a:t>
            </a:r>
            <a:r>
              <a:rPr lang="en-GB" altLang="en-US" b="1" dirty="0"/>
              <a:t>/</a:t>
            </a:r>
            <a:r>
              <a:rPr lang="en-GB" altLang="en-US" b="1" dirty="0" err="1"/>
              <a:t>etc</a:t>
            </a:r>
            <a:r>
              <a:rPr lang="en-GB" altLang="en-US" b="1" dirty="0"/>
              <a:t>/</a:t>
            </a:r>
            <a:r>
              <a:rPr lang="en-GB" altLang="en-US" b="1" dirty="0" err="1"/>
              <a:t>login.defs</a:t>
            </a:r>
            <a:r>
              <a:rPr lang="en-GB" altLang="en-US" b="1" dirty="0"/>
              <a:t> </a:t>
            </a:r>
            <a:r>
              <a:rPr lang="en-GB" altLang="en-US" dirty="0"/>
              <a:t>files holds default password aging information for new user accounts, i.e. the sort of information that goes into </a:t>
            </a:r>
            <a:r>
              <a:rPr lang="en-GB" altLang="en-US" b="1" dirty="0"/>
              <a:t>/</a:t>
            </a:r>
            <a:r>
              <a:rPr lang="en-GB" altLang="en-US" b="1" dirty="0" err="1"/>
              <a:t>etc</a:t>
            </a:r>
            <a:r>
              <a:rPr lang="en-GB" altLang="en-US" b="1" dirty="0"/>
              <a:t>/shadow</a:t>
            </a:r>
            <a:r>
              <a:rPr lang="en-GB" altLang="en-US" dirty="0"/>
              <a:t>.</a:t>
            </a:r>
          </a:p>
          <a:p>
            <a:pPr marL="64294" lvl="1" indent="0">
              <a:buNone/>
            </a:pPr>
            <a:r>
              <a:rPr lang="en-GB" altLang="en-US" dirty="0"/>
              <a:t>The </a:t>
            </a:r>
            <a:r>
              <a:rPr lang="en-GB" altLang="en-US" b="1" dirty="0"/>
              <a:t>/</a:t>
            </a:r>
            <a:r>
              <a:rPr lang="en-GB" altLang="en-US" b="1" dirty="0" err="1"/>
              <a:t>etc</a:t>
            </a:r>
            <a:r>
              <a:rPr lang="en-GB" altLang="en-US" b="1" dirty="0"/>
              <a:t>/default/</a:t>
            </a:r>
            <a:r>
              <a:rPr lang="en-GB" altLang="en-US" b="1" dirty="0" err="1"/>
              <a:t>useradd</a:t>
            </a:r>
            <a:r>
              <a:rPr lang="en-GB" altLang="en-US" dirty="0"/>
              <a:t> file holds default user account attributes for new user accounts, i.e. the sort of information that goes into </a:t>
            </a:r>
            <a:r>
              <a:rPr lang="en-GB" altLang="en-US" b="1" dirty="0"/>
              <a:t>/</a:t>
            </a:r>
            <a:r>
              <a:rPr lang="en-GB" altLang="en-US" b="1" dirty="0" err="1"/>
              <a:t>etc</a:t>
            </a:r>
            <a:r>
              <a:rPr lang="en-GB" altLang="en-US" b="1" dirty="0"/>
              <a:t>/</a:t>
            </a:r>
            <a:r>
              <a:rPr lang="en-GB" altLang="en-US" b="1" dirty="0" err="1"/>
              <a:t>passwd</a:t>
            </a:r>
            <a:r>
              <a:rPr lang="en-GB" altLang="en-US" dirty="0"/>
              <a:t>.</a:t>
            </a:r>
          </a:p>
          <a:p>
            <a:pPr marL="321469" lvl="1" indent="-257175">
              <a:buFont typeface="Arial" panose="020B0604020202020204" pitchFamily="34" charset="0"/>
              <a:buAutoNum type="arabicPeriod"/>
            </a:pPr>
            <a:endParaRPr lang="en-GB" altLang="en-US" dirty="0"/>
          </a:p>
        </p:txBody>
      </p:sp>
      <p:sp>
        <p:nvSpPr>
          <p:cNvPr id="4" name="Text Placeholder 3"/>
          <p:cNvSpPr>
            <a:spLocks noGrp="1"/>
          </p:cNvSpPr>
          <p:nvPr>
            <p:ph type="body" sz="quarter" idx="14"/>
          </p:nvPr>
        </p:nvSpPr>
        <p:spPr>
          <a:xfrm>
            <a:off x="459000" y="1748250"/>
            <a:ext cx="8251784" cy="923330"/>
          </a:xfrm>
        </p:spPr>
        <p:txBody>
          <a:bodyPr/>
          <a:lstStyle/>
          <a:p>
            <a:r>
              <a:rPr lang="en-GB" altLang="en-US" dirty="0"/>
              <a:t>What is the difference in purpose between the files:</a:t>
            </a:r>
            <a:br>
              <a:rPr lang="en-GB" altLang="en-US" dirty="0"/>
            </a:br>
            <a:r>
              <a:rPr lang="en-GB" altLang="en-US" dirty="0"/>
              <a:t>/</a:t>
            </a:r>
            <a:r>
              <a:rPr lang="en-GB" altLang="en-US" dirty="0" err="1"/>
              <a:t>etc</a:t>
            </a:r>
            <a:r>
              <a:rPr lang="en-GB" altLang="en-US" dirty="0"/>
              <a:t>/</a:t>
            </a:r>
            <a:r>
              <a:rPr lang="en-GB" altLang="en-US" dirty="0" err="1"/>
              <a:t>login.defs</a:t>
            </a:r>
            <a:br>
              <a:rPr lang="en-GB" altLang="en-US" dirty="0"/>
            </a:br>
            <a:r>
              <a:rPr lang="en-GB" altLang="en-US" dirty="0"/>
              <a:t>/</a:t>
            </a:r>
            <a:r>
              <a:rPr lang="en-GB" altLang="en-US" dirty="0" err="1"/>
              <a:t>etc</a:t>
            </a:r>
            <a:r>
              <a:rPr lang="en-GB" altLang="en-US" dirty="0"/>
              <a:t>/default/</a:t>
            </a:r>
            <a:r>
              <a:rPr lang="en-GB" altLang="en-US" dirty="0" err="1"/>
              <a:t>useradd</a:t>
            </a:r>
            <a:r>
              <a:rPr lang="en-GB" altLang="en-US" dirty="0"/>
              <a:t>?</a:t>
            </a:r>
            <a:endParaRPr lang="en-GB" dirty="0"/>
          </a:p>
        </p:txBody>
      </p:sp>
    </p:spTree>
    <p:extLst>
      <p:ext uri="{BB962C8B-B14F-4D97-AF65-F5344CB8AC3E}">
        <p14:creationId xmlns:p14="http://schemas.microsoft.com/office/powerpoint/2010/main" val="762897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For a certain user, the second field of the /etc/shadow files is ‘:!:’ – i.e. contains or starts with an exclamation mark. What does this mean?</a:t>
            </a:r>
            <a:endParaRPr lang="en-GB" dirty="0"/>
          </a:p>
        </p:txBody>
      </p:sp>
    </p:spTree>
    <p:extLst>
      <p:ext uri="{BB962C8B-B14F-4D97-AF65-F5344CB8AC3E}">
        <p14:creationId xmlns:p14="http://schemas.microsoft.com/office/powerpoint/2010/main" val="4100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6" name="Content Placeholder 2"/>
          <p:cNvSpPr>
            <a:spLocks noGrp="1"/>
          </p:cNvSpPr>
          <p:nvPr>
            <p:ph sz="quarter" idx="10"/>
          </p:nvPr>
        </p:nvSpPr>
        <p:spPr>
          <a:xfrm>
            <a:off x="945000" y="2553917"/>
            <a:ext cx="7765784" cy="571951"/>
          </a:xfrm>
          <a:prstGeom prst="rect">
            <a:avLst/>
          </a:prstGeom>
        </p:spPr>
        <p:txBody>
          <a:bodyPr/>
          <a:lstStyle/>
          <a:p>
            <a:pPr marL="0" indent="0">
              <a:spcBef>
                <a:spcPct val="0"/>
              </a:spcBef>
              <a:buNone/>
            </a:pPr>
            <a:r>
              <a:rPr lang="en-GB" altLang="en-US" dirty="0"/>
              <a:t>It means that account is locked, that is, there is no password the user can type that will work.</a:t>
            </a:r>
          </a:p>
          <a:p>
            <a:pPr marL="321469" lvl="1" indent="-257175">
              <a:buFont typeface="Arial" panose="020B0604020202020204" pitchFamily="34" charset="0"/>
              <a:buAutoNum type="arabicPeriod"/>
            </a:pPr>
            <a:endParaRPr lang="en-GB" altLang="en-US" dirty="0"/>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For a certain user, the second field of the /etc/shadow files is ‘:!:’ – i.e. contains or starts with an exclamation mark. What does this mean?</a:t>
            </a:r>
            <a:endParaRPr lang="en-GB" dirty="0"/>
          </a:p>
        </p:txBody>
      </p:sp>
    </p:spTree>
    <p:extLst>
      <p:ext uri="{BB962C8B-B14F-4D97-AF65-F5344CB8AC3E}">
        <p14:creationId xmlns:p14="http://schemas.microsoft.com/office/powerpoint/2010/main" val="2977834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What does the command ‘</a:t>
            </a:r>
            <a:r>
              <a:rPr lang="en-GB" altLang="en-US" dirty="0" err="1"/>
              <a:t>passwd</a:t>
            </a:r>
            <a:r>
              <a:rPr lang="en-GB" altLang="en-US" dirty="0"/>
              <a:t> –l bob’ do? What does ‘</a:t>
            </a:r>
            <a:r>
              <a:rPr lang="en-GB" altLang="en-US" dirty="0" err="1"/>
              <a:t>passwd</a:t>
            </a:r>
            <a:r>
              <a:rPr lang="en-GB" altLang="en-US" dirty="0"/>
              <a:t> –u bob’ do?</a:t>
            </a:r>
            <a:endParaRPr lang="en-GB" dirty="0"/>
          </a:p>
        </p:txBody>
      </p:sp>
    </p:spTree>
    <p:extLst>
      <p:ext uri="{BB962C8B-B14F-4D97-AF65-F5344CB8AC3E}">
        <p14:creationId xmlns:p14="http://schemas.microsoft.com/office/powerpoint/2010/main" val="234484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5. Passwords</a:t>
            </a:r>
          </a:p>
        </p:txBody>
      </p:sp>
      <p:sp>
        <p:nvSpPr>
          <p:cNvPr id="6" name="Content Placeholder 2"/>
          <p:cNvSpPr>
            <a:spLocks noGrp="1"/>
          </p:cNvSpPr>
          <p:nvPr>
            <p:ph sz="quarter" idx="10"/>
          </p:nvPr>
        </p:nvSpPr>
        <p:spPr>
          <a:xfrm>
            <a:off x="945000" y="2553917"/>
            <a:ext cx="7765784" cy="843821"/>
          </a:xfrm>
          <a:prstGeom prst="rect">
            <a:avLst/>
          </a:prstGeom>
        </p:spPr>
        <p:txBody>
          <a:bodyPr/>
          <a:lstStyle/>
          <a:p>
            <a:pPr marL="0" indent="0">
              <a:spcBef>
                <a:spcPct val="0"/>
              </a:spcBef>
              <a:buNone/>
            </a:pPr>
            <a:r>
              <a:rPr lang="en-GB" altLang="en-US" dirty="0"/>
              <a:t>The command </a:t>
            </a:r>
            <a:r>
              <a:rPr lang="en-GB" altLang="en-US" b="1" dirty="0">
                <a:solidFill>
                  <a:srgbClr val="2EABE2"/>
                </a:solidFill>
              </a:rPr>
              <a:t>‘</a:t>
            </a:r>
            <a:r>
              <a:rPr lang="en-GB" altLang="en-US" b="1" dirty="0" err="1">
                <a:solidFill>
                  <a:srgbClr val="2EABE2"/>
                </a:solidFill>
              </a:rPr>
              <a:t>passwd</a:t>
            </a:r>
            <a:r>
              <a:rPr lang="en-GB" altLang="en-US" b="1" dirty="0">
                <a:solidFill>
                  <a:srgbClr val="2EABE2"/>
                </a:solidFill>
              </a:rPr>
              <a:t> –l bob’</a:t>
            </a:r>
            <a:r>
              <a:rPr lang="en-GB" altLang="en-US" dirty="0"/>
              <a:t> locks bob’s account.</a:t>
            </a:r>
          </a:p>
          <a:p>
            <a:pPr marL="0" indent="0">
              <a:spcBef>
                <a:spcPct val="0"/>
              </a:spcBef>
              <a:buNone/>
            </a:pPr>
            <a:r>
              <a:rPr lang="en-GB" altLang="en-US" dirty="0"/>
              <a:t>The command </a:t>
            </a:r>
            <a:r>
              <a:rPr lang="en-GB" altLang="en-US" b="1" dirty="0">
                <a:solidFill>
                  <a:srgbClr val="2EABE2"/>
                </a:solidFill>
              </a:rPr>
              <a:t>‘</a:t>
            </a:r>
            <a:r>
              <a:rPr lang="en-GB" altLang="en-US" b="1" dirty="0" err="1">
                <a:solidFill>
                  <a:srgbClr val="2EABE2"/>
                </a:solidFill>
              </a:rPr>
              <a:t>passwd</a:t>
            </a:r>
            <a:r>
              <a:rPr lang="en-GB" altLang="en-US" b="1" dirty="0">
                <a:solidFill>
                  <a:srgbClr val="2EABE2"/>
                </a:solidFill>
              </a:rPr>
              <a:t> –u bob’ </a:t>
            </a:r>
            <a:r>
              <a:rPr lang="en-GB" altLang="en-US" dirty="0"/>
              <a:t>unlocks it.</a:t>
            </a:r>
          </a:p>
          <a:p>
            <a:pPr marL="321469" lvl="1" indent="-257175">
              <a:buFont typeface="Arial" panose="020B0604020202020204" pitchFamily="34" charset="0"/>
              <a:buAutoNum type="arabicPeriod"/>
            </a:pPr>
            <a:endParaRPr lang="en-GB" altLang="en-US" dirty="0"/>
          </a:p>
        </p:txBody>
      </p:sp>
      <p:sp>
        <p:nvSpPr>
          <p:cNvPr id="4" name="Text Placeholder 3"/>
          <p:cNvSpPr>
            <a:spLocks noGrp="1"/>
          </p:cNvSpPr>
          <p:nvPr>
            <p:ph type="body" sz="quarter" idx="14"/>
          </p:nvPr>
        </p:nvSpPr>
        <p:spPr>
          <a:xfrm>
            <a:off x="459000" y="1748250"/>
            <a:ext cx="8251784" cy="646331"/>
          </a:xfrm>
        </p:spPr>
        <p:txBody>
          <a:bodyPr/>
          <a:lstStyle/>
          <a:p>
            <a:r>
              <a:rPr lang="en-GB" altLang="en-US" dirty="0"/>
              <a:t>What does the command ‘</a:t>
            </a:r>
            <a:r>
              <a:rPr lang="en-GB" altLang="en-US" dirty="0" err="1"/>
              <a:t>passwd</a:t>
            </a:r>
            <a:r>
              <a:rPr lang="en-GB" altLang="en-US" dirty="0"/>
              <a:t> –l bob’ do? What does ‘</a:t>
            </a:r>
            <a:r>
              <a:rPr lang="en-GB" altLang="en-US" dirty="0" err="1"/>
              <a:t>passwd</a:t>
            </a:r>
            <a:r>
              <a:rPr lang="en-GB" altLang="en-US" dirty="0"/>
              <a:t> –u bob’ do?</a:t>
            </a:r>
            <a:endParaRPr lang="en-GB" dirty="0"/>
          </a:p>
        </p:txBody>
      </p:sp>
    </p:spTree>
    <p:extLst>
      <p:ext uri="{BB962C8B-B14F-4D97-AF65-F5344CB8AC3E}">
        <p14:creationId xmlns:p14="http://schemas.microsoft.com/office/powerpoint/2010/main" val="145534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279617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276917"/>
            <a:ext cx="7765784" cy="1738938"/>
          </a:xfrm>
          <a:prstGeom prst="rect">
            <a:avLst/>
          </a:prstGeom>
        </p:spPr>
        <p:txBody>
          <a:bodyPr/>
          <a:lstStyle/>
          <a:p>
            <a:r>
              <a:rPr lang="en-US" dirty="0">
                <a:ea typeface="MS PGothic"/>
              </a:rPr>
              <a:t>Usually the error will be incorrect values assigned to user/group attributes.  The underlying system will be working perfectly but the administrator may assign the wrong home directory or misspell the user's name.</a:t>
            </a:r>
          </a:p>
          <a:p>
            <a:endParaRPr lang="en-US" dirty="0"/>
          </a:p>
          <a:p>
            <a:r>
              <a:rPr lang="en-US" dirty="0">
                <a:ea typeface="MS PGothic"/>
              </a:rPr>
              <a:t>Although it is not recommended (except in certain circumstances), the </a:t>
            </a:r>
            <a:r>
              <a:rPr lang="en-US" dirty="0" err="1">
                <a:ea typeface="MS PGothic"/>
              </a:rPr>
              <a:t>passwd</a:t>
            </a:r>
            <a:r>
              <a:rPr lang="en-US" dirty="0">
                <a:ea typeface="MS PGothic"/>
              </a:rPr>
              <a:t>, shadow and group files may be edited directly. Say, when many entries need to be created very quickly.</a:t>
            </a:r>
          </a:p>
          <a:p>
            <a:pPr>
              <a:spcBef>
                <a:spcPct val="0"/>
              </a:spcBef>
            </a:pPr>
            <a:endParaRPr lang="en-GB" altLang="en-US" dirty="0"/>
          </a:p>
        </p:txBody>
      </p:sp>
      <p:sp>
        <p:nvSpPr>
          <p:cNvPr id="4" name="Text Placeholder 3"/>
          <p:cNvSpPr>
            <a:spLocks noGrp="1"/>
          </p:cNvSpPr>
          <p:nvPr>
            <p:ph type="body" sz="quarter" idx="14"/>
          </p:nvPr>
        </p:nvSpPr>
        <p:spPr/>
        <p:txBody>
          <a:bodyPr/>
          <a:lstStyle/>
          <a:p>
            <a:r>
              <a:rPr lang="en-US" dirty="0"/>
              <a:t> </a:t>
            </a:r>
            <a:r>
              <a:rPr lang="en-US" dirty="0">
                <a:ea typeface="MS PGothic"/>
              </a:rPr>
              <a:t>When things go wrong!</a:t>
            </a:r>
            <a:endParaRPr lang="en-GB" dirty="0"/>
          </a:p>
        </p:txBody>
      </p:sp>
    </p:spTree>
    <p:extLst>
      <p:ext uri="{BB962C8B-B14F-4D97-AF65-F5344CB8AC3E}">
        <p14:creationId xmlns:p14="http://schemas.microsoft.com/office/powerpoint/2010/main" val="61911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709815"/>
            <a:ext cx="6242010" cy="2387833"/>
          </a:xfrm>
          <a:prstGeom prst="rect">
            <a:avLst/>
          </a:prstGeom>
        </p:spPr>
        <p:txBody>
          <a:bodyPr/>
          <a:lstStyle/>
          <a:p>
            <a:pPr marL="0" indent="0">
              <a:buNone/>
            </a:pPr>
            <a:r>
              <a:rPr lang="en-US" sz="1200" b="1" dirty="0">
                <a:latin typeface="courier new"/>
                <a:ea typeface="MS PGothic"/>
              </a:rPr>
              <a:t># </a:t>
            </a:r>
            <a:r>
              <a:rPr lang="en-US" b="1" dirty="0">
                <a:solidFill>
                  <a:schemeClr val="accent1"/>
                </a:solidFill>
                <a:ea typeface="MS PGothic"/>
              </a:rPr>
              <a:t>tail -2 /</a:t>
            </a:r>
            <a:r>
              <a:rPr lang="en-US" b="1" dirty="0" err="1">
                <a:solidFill>
                  <a:schemeClr val="accent1"/>
                </a:solidFill>
                <a:ea typeface="MS PGothic"/>
              </a:rPr>
              <a:t>etc</a:t>
            </a:r>
            <a:r>
              <a:rPr lang="en-US" b="1" dirty="0">
                <a:solidFill>
                  <a:schemeClr val="accent1"/>
                </a:solidFill>
                <a:ea typeface="MS PGothic"/>
              </a:rPr>
              <a:t>/</a:t>
            </a:r>
            <a:r>
              <a:rPr lang="en-US" b="1" dirty="0" err="1">
                <a:solidFill>
                  <a:schemeClr val="accent1"/>
                </a:solidFill>
                <a:ea typeface="MS PGothic"/>
              </a:rPr>
              <a:t>passwd</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eta:x:1004:1004::/home/delta:/bin/bash</a:t>
            </a:r>
          </a:p>
          <a:p>
            <a:pPr marL="0" indent="0">
              <a:buNone/>
            </a:pPr>
            <a:r>
              <a:rPr lang="en-US" dirty="0">
                <a:latin typeface="Consolas" panose="020B0609020204030204" pitchFamily="49" charset="0"/>
                <a:ea typeface="MS PGothic"/>
              </a:rPr>
              <a:t>eta:x:1004:1004::/home/delta:/bin/bash</a:t>
            </a:r>
          </a:p>
          <a:p>
            <a:pPr marL="0" indent="0">
              <a:buNone/>
            </a:pPr>
            <a:endParaRPr lang="en-US" sz="1200" dirty="0">
              <a:latin typeface="courier new"/>
              <a:ea typeface="MS PGothic"/>
            </a:endParaRPr>
          </a:p>
          <a:p>
            <a:pPr marL="0" indent="0">
              <a:buNone/>
            </a:pPr>
            <a:r>
              <a:rPr lang="en-US" sz="1200" b="1" dirty="0">
                <a:latin typeface="courier new"/>
                <a:ea typeface="MS PGothic"/>
              </a:rPr>
              <a:t># </a:t>
            </a:r>
            <a:r>
              <a:rPr lang="en-US" b="1" dirty="0" err="1">
                <a:solidFill>
                  <a:schemeClr val="accent1"/>
                </a:solidFill>
                <a:ea typeface="MS PGothic"/>
              </a:rPr>
              <a:t>userdel</a:t>
            </a:r>
            <a:r>
              <a:rPr lang="en-US" b="1" dirty="0">
                <a:solidFill>
                  <a:schemeClr val="accent1"/>
                </a:solidFill>
                <a:ea typeface="MS PGothic"/>
              </a:rPr>
              <a:t> eta</a:t>
            </a:r>
          </a:p>
          <a:p>
            <a:pPr marL="0" indent="0">
              <a:buNone/>
            </a:pPr>
            <a:r>
              <a:rPr lang="en-US" dirty="0">
                <a:latin typeface="Consolas" panose="020B0609020204030204" pitchFamily="49" charset="0"/>
                <a:ea typeface="MS PGothic"/>
              </a:rPr>
              <a:t>Multiple entries named 'eta' in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passwd</a:t>
            </a:r>
            <a:r>
              <a:rPr lang="en-US" dirty="0">
                <a:latin typeface="Consolas" panose="020B0609020204030204" pitchFamily="49" charset="0"/>
                <a:ea typeface="MS PGothic"/>
              </a:rPr>
              <a:t>. Please fix this with </a:t>
            </a:r>
            <a:r>
              <a:rPr lang="en-US" dirty="0" err="1">
                <a:latin typeface="Consolas" panose="020B0609020204030204" pitchFamily="49" charset="0"/>
                <a:ea typeface="MS PGothic"/>
              </a:rPr>
              <a:t>pwck</a:t>
            </a:r>
            <a:r>
              <a:rPr lang="en-US" dirty="0">
                <a:latin typeface="Consolas" panose="020B0609020204030204" pitchFamily="49" charset="0"/>
                <a:ea typeface="MS PGothic"/>
              </a:rPr>
              <a:t> or </a:t>
            </a:r>
            <a:r>
              <a:rPr lang="en-US" dirty="0" err="1">
                <a:latin typeface="Consolas" panose="020B0609020204030204" pitchFamily="49" charset="0"/>
                <a:ea typeface="MS PGothic"/>
              </a:rPr>
              <a:t>grpck</a:t>
            </a:r>
            <a:r>
              <a:rPr lang="en-US" dirty="0">
                <a:latin typeface="Consolas" panose="020B0609020204030204" pitchFamily="49" charset="0"/>
                <a:ea typeface="MS PGothic"/>
              </a:rPr>
              <a:t>.</a:t>
            </a:r>
          </a:p>
          <a:p>
            <a:pPr marL="0" indent="0">
              <a:buNone/>
            </a:pPr>
            <a:r>
              <a:rPr lang="en-US" dirty="0" err="1">
                <a:latin typeface="Consolas" panose="020B0609020204030204" pitchFamily="49" charset="0"/>
                <a:ea typeface="MS PGothic"/>
              </a:rPr>
              <a:t>userdel</a:t>
            </a:r>
            <a:r>
              <a:rPr lang="en-US" dirty="0">
                <a:latin typeface="Consolas" panose="020B0609020204030204" pitchFamily="49" charset="0"/>
                <a:ea typeface="MS PGothic"/>
              </a:rPr>
              <a:t>: cannot remove entry 'eta' from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passwd</a:t>
            </a:r>
            <a:endParaRPr lang="en-US" dirty="0">
              <a:latin typeface="Consolas" panose="020B0609020204030204" pitchFamily="49" charset="0"/>
              <a:ea typeface="MS PGothic"/>
            </a:endParaRPr>
          </a:p>
          <a:p>
            <a:pPr>
              <a:spcBef>
                <a:spcPct val="0"/>
              </a:spcBef>
            </a:pPr>
            <a:endParaRPr lang="en-GB" altLang="en-US" dirty="0"/>
          </a:p>
        </p:txBody>
      </p:sp>
      <p:sp>
        <p:nvSpPr>
          <p:cNvPr id="4" name="Text Placeholder 3"/>
          <p:cNvSpPr>
            <a:spLocks noGrp="1"/>
          </p:cNvSpPr>
          <p:nvPr>
            <p:ph type="body" sz="quarter" idx="14"/>
          </p:nvPr>
        </p:nvSpPr>
        <p:spPr/>
        <p:txBody>
          <a:bodyPr/>
          <a:lstStyle/>
          <a:p>
            <a:r>
              <a:rPr lang="en-US" dirty="0">
                <a:ea typeface="MS PGothic"/>
              </a:rPr>
              <a:t>So lets talk for a moment about corrupted admin files!</a:t>
            </a:r>
            <a:endParaRPr lang="en-US" dirty="0"/>
          </a:p>
        </p:txBody>
      </p:sp>
      <p:sp>
        <p:nvSpPr>
          <p:cNvPr id="5" name="Rectangle: Rounded Corners 2">
            <a:extLst>
              <a:ext uri="{FF2B5EF4-FFF2-40B4-BE49-F238E27FC236}">
                <a16:creationId xmlns:a16="http://schemas.microsoft.com/office/drawing/2014/main" id="{435D1754-A0CB-4769-B20A-496EAD83542C}"/>
              </a:ext>
            </a:extLst>
          </p:cNvPr>
          <p:cNvSpPr/>
          <p:nvPr/>
        </p:nvSpPr>
        <p:spPr>
          <a:xfrm>
            <a:off x="459000" y="2201963"/>
            <a:ext cx="8251783" cy="340917"/>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#1: Duplicate entries in /</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passwd</a:t>
            </a:r>
            <a:r>
              <a:rPr lang="en-US" sz="1350" dirty="0">
                <a:solidFill>
                  <a:srgbClr val="000000"/>
                </a:solidFill>
                <a:latin typeface="Arial" panose="020B0604020202020204" pitchFamily="34" charset="0"/>
                <a:cs typeface="Arial" panose="020B0604020202020204" pitchFamily="34" charset="0"/>
              </a:rPr>
              <a:t> file</a:t>
            </a:r>
          </a:p>
        </p:txBody>
      </p:sp>
      <p:sp>
        <p:nvSpPr>
          <p:cNvPr id="7" name="Rectangle: Rounded Corners 9">
            <a:extLst>
              <a:ext uri="{FF2B5EF4-FFF2-40B4-BE49-F238E27FC236}">
                <a16:creationId xmlns:a16="http://schemas.microsoft.com/office/drawing/2014/main" id="{55A18375-3C86-46A8-B468-3E33FFFC8DBE}"/>
              </a:ext>
            </a:extLst>
          </p:cNvPr>
          <p:cNvSpPr/>
          <p:nvPr/>
        </p:nvSpPr>
        <p:spPr>
          <a:xfrm>
            <a:off x="6891050" y="2769286"/>
            <a:ext cx="1819733" cy="43455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Arial" panose="020B0604020202020204" pitchFamily="34" charset="0"/>
                <a:ea typeface="MS PGothic"/>
                <a:cs typeface="Arial" panose="020B0604020202020204" pitchFamily="34" charset="0"/>
              </a:rPr>
              <a:t>Check /</a:t>
            </a:r>
            <a:r>
              <a:rPr lang="en-US" sz="1350" dirty="0" err="1">
                <a:solidFill>
                  <a:srgbClr val="000000"/>
                </a:solidFill>
                <a:latin typeface="Arial" panose="020B0604020202020204" pitchFamily="34" charset="0"/>
                <a:ea typeface="MS PGothic"/>
                <a:cs typeface="Arial" panose="020B0604020202020204" pitchFamily="34" charset="0"/>
              </a:rPr>
              <a:t>etc</a:t>
            </a:r>
            <a:r>
              <a:rPr lang="en-US" sz="1350" dirty="0">
                <a:solidFill>
                  <a:srgbClr val="000000"/>
                </a:solidFill>
                <a:latin typeface="Arial" panose="020B0604020202020204" pitchFamily="34" charset="0"/>
                <a:ea typeface="MS PGothic"/>
                <a:cs typeface="Arial" panose="020B0604020202020204" pitchFamily="34" charset="0"/>
              </a:rPr>
              <a:t>/</a:t>
            </a:r>
            <a:r>
              <a:rPr lang="en-US" sz="1350" dirty="0" err="1">
                <a:solidFill>
                  <a:srgbClr val="000000"/>
                </a:solidFill>
                <a:latin typeface="Arial" panose="020B0604020202020204" pitchFamily="34" charset="0"/>
                <a:ea typeface="MS PGothic"/>
                <a:cs typeface="Arial" panose="020B0604020202020204" pitchFamily="34" charset="0"/>
              </a:rPr>
              <a:t>passwd</a:t>
            </a:r>
            <a:r>
              <a:rPr lang="en-US" sz="1350" dirty="0">
                <a:solidFill>
                  <a:srgbClr val="000000"/>
                </a:solidFill>
                <a:latin typeface="Arial" panose="020B0604020202020204" pitchFamily="34" charset="0"/>
                <a:ea typeface="MS PGothic"/>
                <a:cs typeface="Arial" panose="020B0604020202020204" pitchFamily="34" charset="0"/>
              </a:rPr>
              <a:t> file</a:t>
            </a:r>
          </a:p>
        </p:txBody>
      </p:sp>
      <p:sp>
        <p:nvSpPr>
          <p:cNvPr id="8" name="Rectangle: Rounded Corners 9">
            <a:extLst>
              <a:ext uri="{FF2B5EF4-FFF2-40B4-BE49-F238E27FC236}">
                <a16:creationId xmlns:a16="http://schemas.microsoft.com/office/drawing/2014/main" id="{55A18375-3C86-46A8-B468-3E33FFFC8DBE}"/>
              </a:ext>
            </a:extLst>
          </p:cNvPr>
          <p:cNvSpPr/>
          <p:nvPr/>
        </p:nvSpPr>
        <p:spPr>
          <a:xfrm>
            <a:off x="6891050" y="3765291"/>
            <a:ext cx="1819733" cy="11366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Arial" panose="020B0604020202020204" pitchFamily="34" charset="0"/>
                <a:ea typeface="MS PGothic"/>
                <a:cs typeface="Arial" panose="020B0604020202020204" pitchFamily="34" charset="0"/>
              </a:rPr>
              <a:t>The user can login, so no immediate problem. However, removing the extra entry</a:t>
            </a:r>
          </a:p>
        </p:txBody>
      </p:sp>
    </p:spTree>
    <p:extLst>
      <p:ext uri="{BB962C8B-B14F-4D97-AF65-F5344CB8AC3E}">
        <p14:creationId xmlns:p14="http://schemas.microsoft.com/office/powerpoint/2010/main" val="2033412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1" y="2220526"/>
            <a:ext cx="6085019" cy="2746906"/>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pwck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duplicate password entry</a:t>
            </a:r>
          </a:p>
          <a:p>
            <a:pPr marL="0" indent="0">
              <a:buNone/>
            </a:pPr>
            <a:r>
              <a:rPr lang="en-US" dirty="0">
                <a:latin typeface="Consolas" panose="020B0609020204030204" pitchFamily="49" charset="0"/>
                <a:ea typeface="MS PGothic"/>
              </a:rPr>
              <a:t>delete line 'eta:x:1004:1004::/home/delta:/bin/bash'? y</a:t>
            </a:r>
          </a:p>
          <a:p>
            <a:pPr marL="0" indent="0">
              <a:buNone/>
            </a:pPr>
            <a:r>
              <a:rPr lang="en-US" dirty="0" err="1">
                <a:latin typeface="Consolas" panose="020B0609020204030204" pitchFamily="49" charset="0"/>
                <a:ea typeface="MS PGothic"/>
              </a:rPr>
              <a:t>pwck</a:t>
            </a:r>
            <a:r>
              <a:rPr lang="en-US" dirty="0">
                <a:latin typeface="Consolas" panose="020B0609020204030204" pitchFamily="49" charset="0"/>
                <a:ea typeface="MS PGothic"/>
              </a:rPr>
              <a:t>: the files have been updated</a:t>
            </a:r>
          </a:p>
          <a:p>
            <a:endParaRPr lang="en-US"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grpck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duplicate group entry</a:t>
            </a:r>
          </a:p>
          <a:p>
            <a:pPr marL="0" indent="0">
              <a:buNone/>
            </a:pPr>
            <a:r>
              <a:rPr lang="en-US" dirty="0">
                <a:latin typeface="Consolas" panose="020B0609020204030204" pitchFamily="49" charset="0"/>
                <a:ea typeface="MS PGothic"/>
              </a:rPr>
              <a:t>delete line 'checkid:x:1237:'? y</a:t>
            </a:r>
          </a:p>
          <a:p>
            <a:pPr marL="0" indent="0">
              <a:buNone/>
            </a:pPr>
            <a:r>
              <a:rPr lang="en-US" dirty="0" err="1">
                <a:latin typeface="Consolas" panose="020B0609020204030204" pitchFamily="49" charset="0"/>
                <a:ea typeface="MS PGothic"/>
              </a:rPr>
              <a:t>grpck</a:t>
            </a:r>
            <a:r>
              <a:rPr lang="en-US" dirty="0">
                <a:latin typeface="Consolas" panose="020B0609020204030204" pitchFamily="49" charset="0"/>
                <a:ea typeface="MS PGothic"/>
              </a:rPr>
              <a:t>: the files have been updated</a:t>
            </a:r>
          </a:p>
          <a:p>
            <a:pPr>
              <a:spcBef>
                <a:spcPct val="0"/>
              </a:spcBef>
            </a:pPr>
            <a:endParaRPr lang="en-GB" altLang="en-US" dirty="0"/>
          </a:p>
        </p:txBody>
      </p:sp>
      <p:sp>
        <p:nvSpPr>
          <p:cNvPr id="5" name="Rectangle: Rounded Corners 6">
            <a:extLst>
              <a:ext uri="{FF2B5EF4-FFF2-40B4-BE49-F238E27FC236}">
                <a16:creationId xmlns:a16="http://schemas.microsoft.com/office/drawing/2014/main" id="{27DD88A9-F062-4E81-A922-9CC29C431301}"/>
              </a:ext>
            </a:extLst>
          </p:cNvPr>
          <p:cNvSpPr/>
          <p:nvPr/>
        </p:nvSpPr>
        <p:spPr>
          <a:xfrm>
            <a:off x="6718369" y="3540307"/>
            <a:ext cx="1902359" cy="95020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Arial" panose="020B0604020202020204" pitchFamily="34" charset="0"/>
                <a:ea typeface="MS PGothic"/>
                <a:cs typeface="Arial" panose="020B0604020202020204" pitchFamily="34" charset="0"/>
              </a:rPr>
              <a:t>Note, </a:t>
            </a:r>
            <a:r>
              <a:rPr lang="en-US" sz="1350" dirty="0" err="1">
                <a:solidFill>
                  <a:srgbClr val="000000"/>
                </a:solidFill>
                <a:latin typeface="Arial" panose="020B0604020202020204" pitchFamily="34" charset="0"/>
                <a:ea typeface="MS PGothic"/>
                <a:cs typeface="Arial" panose="020B0604020202020204" pitchFamily="34" charset="0"/>
              </a:rPr>
              <a:t>grpck</a:t>
            </a:r>
            <a:r>
              <a:rPr lang="en-US" sz="1350" dirty="0">
                <a:solidFill>
                  <a:srgbClr val="000000"/>
                </a:solidFill>
                <a:latin typeface="Arial" panose="020B0604020202020204" pitchFamily="34" charset="0"/>
                <a:ea typeface="MS PGothic"/>
                <a:cs typeface="Arial" panose="020B0604020202020204" pitchFamily="34" charset="0"/>
              </a:rPr>
              <a:t> will remove duplicate lines in /</a:t>
            </a:r>
            <a:r>
              <a:rPr lang="en-US" sz="1350" dirty="0" err="1">
                <a:solidFill>
                  <a:srgbClr val="000000"/>
                </a:solidFill>
                <a:latin typeface="Arial" panose="020B0604020202020204" pitchFamily="34" charset="0"/>
                <a:ea typeface="MS PGothic"/>
                <a:cs typeface="Arial" panose="020B0604020202020204" pitchFamily="34" charset="0"/>
              </a:rPr>
              <a:t>etc</a:t>
            </a:r>
            <a:r>
              <a:rPr lang="en-US" sz="1350" dirty="0">
                <a:solidFill>
                  <a:srgbClr val="000000"/>
                </a:solidFill>
                <a:latin typeface="Arial" panose="020B0604020202020204" pitchFamily="34" charset="0"/>
                <a:ea typeface="MS PGothic"/>
                <a:cs typeface="Arial" panose="020B0604020202020204" pitchFamily="34" charset="0"/>
              </a:rPr>
              <a:t>/group in a similar way. </a:t>
            </a:r>
          </a:p>
        </p:txBody>
      </p:sp>
      <p:sp>
        <p:nvSpPr>
          <p:cNvPr id="10" name="Rectangle: Rounded Corners 2">
            <a:extLst>
              <a:ext uri="{FF2B5EF4-FFF2-40B4-BE49-F238E27FC236}">
                <a16:creationId xmlns:a16="http://schemas.microsoft.com/office/drawing/2014/main" id="{435D1754-A0CB-4769-B20A-496EAD83542C}"/>
              </a:ext>
            </a:extLst>
          </p:cNvPr>
          <p:cNvSpPr/>
          <p:nvPr/>
        </p:nvSpPr>
        <p:spPr>
          <a:xfrm>
            <a:off x="459000" y="1695890"/>
            <a:ext cx="8251783" cy="394578"/>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#1: Duplicate entries in /</a:t>
            </a:r>
            <a:r>
              <a:rPr lang="en-US" sz="1350" dirty="0" err="1">
                <a:solidFill>
                  <a:srgbClr val="000000"/>
                </a:solidFill>
                <a:latin typeface="Arial" panose="020B0604020202020204" pitchFamily="34" charset="0"/>
                <a:cs typeface="Arial" panose="020B0604020202020204" pitchFamily="34" charset="0"/>
              </a:rPr>
              <a:t>etc</a:t>
            </a:r>
            <a:r>
              <a:rPr lang="en-US" sz="1350" dirty="0">
                <a:solidFill>
                  <a:srgbClr val="000000"/>
                </a:solidFill>
                <a:latin typeface="Arial" panose="020B0604020202020204" pitchFamily="34" charset="0"/>
                <a:cs typeface="Arial" panose="020B0604020202020204" pitchFamily="34" charset="0"/>
              </a:rPr>
              <a:t>/</a:t>
            </a:r>
            <a:r>
              <a:rPr lang="en-US" sz="1350" dirty="0" err="1">
                <a:solidFill>
                  <a:srgbClr val="000000"/>
                </a:solidFill>
                <a:latin typeface="Arial" panose="020B0604020202020204" pitchFamily="34" charset="0"/>
                <a:cs typeface="Arial" panose="020B0604020202020204" pitchFamily="34" charset="0"/>
              </a:rPr>
              <a:t>passwd</a:t>
            </a:r>
            <a:r>
              <a:rPr lang="en-US" sz="1350" dirty="0">
                <a:solidFill>
                  <a:srgbClr val="000000"/>
                </a:solidFill>
                <a:latin typeface="Arial" panose="020B0604020202020204" pitchFamily="34" charset="0"/>
                <a:cs typeface="Arial" panose="020B0604020202020204" pitchFamily="34" charset="0"/>
              </a:rPr>
              <a:t> file</a:t>
            </a:r>
          </a:p>
        </p:txBody>
      </p:sp>
    </p:spTree>
    <p:extLst>
      <p:ext uri="{BB962C8B-B14F-4D97-AF65-F5344CB8AC3E}">
        <p14:creationId xmlns:p14="http://schemas.microsoft.com/office/powerpoint/2010/main" val="263618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344465"/>
            <a:ext cx="6332899" cy="3475310"/>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a:solidFill>
                  <a:schemeClr val="accent1"/>
                </a:solidFill>
                <a:ea typeface="MS PGothic"/>
              </a:rPr>
              <a:t>id</a:t>
            </a:r>
          </a:p>
          <a:p>
            <a:pPr marL="0" indent="0">
              <a:buNone/>
            </a:pPr>
            <a:r>
              <a:rPr lang="en-US" dirty="0" err="1">
                <a:latin typeface="Consolas" panose="020B0609020204030204" pitchFamily="49" charset="0"/>
                <a:ea typeface="MS PGothic"/>
              </a:rPr>
              <a:t>uid</a:t>
            </a:r>
            <a:r>
              <a:rPr lang="en-US" dirty="0">
                <a:latin typeface="Consolas" panose="020B0609020204030204" pitchFamily="49" charset="0"/>
                <a:ea typeface="MS PGothic"/>
              </a:rPr>
              <a:t>=1005(raster) </a:t>
            </a:r>
            <a:r>
              <a:rPr lang="en-US" dirty="0" err="1">
                <a:latin typeface="Consolas" panose="020B0609020204030204" pitchFamily="49" charset="0"/>
                <a:ea typeface="MS PGothic"/>
              </a:rPr>
              <a:t>gid</a:t>
            </a:r>
            <a:r>
              <a:rPr lang="en-US" dirty="0">
                <a:latin typeface="Consolas" panose="020B0609020204030204" pitchFamily="49" charset="0"/>
                <a:ea typeface="MS PGothic"/>
              </a:rPr>
              <a:t>=1237(</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groups=1237(</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context=unconfined_u:unconfined_r:unconfined_t:s0-s0:c0.c1023</a:t>
            </a:r>
          </a:p>
          <a:p>
            <a:pPr marL="0" indent="0">
              <a:buNone/>
            </a:pPr>
            <a:r>
              <a:rPr lang="en-US" b="1" dirty="0">
                <a:latin typeface="Consolas" panose="020B0609020204030204" pitchFamily="49" charset="0"/>
                <a:ea typeface="MS PGothic"/>
              </a:rPr>
              <a:t>[</a:t>
            </a:r>
            <a:r>
              <a:rPr lang="en-US" b="1" dirty="0" err="1">
                <a:latin typeface="Consolas" panose="020B0609020204030204" pitchFamily="49" charset="0"/>
                <a:ea typeface="MS PGothic"/>
              </a:rPr>
              <a:t>raster@fdm</a:t>
            </a:r>
            <a:r>
              <a:rPr lang="en-US" b="1" dirty="0">
                <a:latin typeface="Consolas" panose="020B0609020204030204" pitchFamily="49" charset="0"/>
                <a:ea typeface="MS PGothic"/>
              </a:rPr>
              <a:t> ~]$ </a:t>
            </a:r>
            <a:r>
              <a:rPr lang="en-US" b="1" dirty="0">
                <a:solidFill>
                  <a:schemeClr val="accent1"/>
                </a:solidFill>
                <a:ea typeface="MS PGothic"/>
              </a:rPr>
              <a:t>ls -l /</a:t>
            </a:r>
            <a:r>
              <a:rPr lang="en-US" b="1" dirty="0" err="1">
                <a:solidFill>
                  <a:schemeClr val="accent1"/>
                </a:solidFill>
                <a:ea typeface="MS PGothic"/>
              </a:rPr>
              <a:t>tmp</a:t>
            </a:r>
            <a:r>
              <a:rPr lang="en-US" b="1" dirty="0">
                <a:solidFill>
                  <a:schemeClr val="accent1"/>
                </a:solidFill>
                <a:ea typeface="MS PGothic"/>
              </a:rPr>
              <a:t>/</a:t>
            </a:r>
            <a:r>
              <a:rPr lang="en-US" b="1" dirty="0" err="1">
                <a:solidFill>
                  <a:schemeClr val="accent1"/>
                </a:solidFill>
                <a:ea typeface="MS PGothic"/>
              </a:rPr>
              <a:t>seaAreas</a:t>
            </a:r>
            <a:r>
              <a:rPr lang="en-US" b="1" dirty="0">
                <a:solidFill>
                  <a:schemeClr val="accent1"/>
                </a:solidFill>
                <a:ea typeface="MS PGothic"/>
              </a:rPr>
              <a:t>*</a:t>
            </a:r>
          </a:p>
          <a:p>
            <a:pPr marL="0" indent="0">
              <a:buNone/>
            </a:pPr>
            <a:r>
              <a:rPr lang="en-US" dirty="0">
                <a:latin typeface="Consolas" panose="020B0609020204030204" pitchFamily="49" charset="0"/>
                <a:ea typeface="MS PGothic"/>
              </a:rPr>
              <a:t>----</a:t>
            </a:r>
            <a:r>
              <a:rPr lang="en-US" dirty="0" err="1">
                <a:latin typeface="Consolas" panose="020B0609020204030204" pitchFamily="49" charset="0"/>
                <a:ea typeface="MS PGothic"/>
              </a:rPr>
              <a:t>rwx</a:t>
            </a:r>
            <a:r>
              <a:rPr lang="en-US" dirty="0">
                <a:latin typeface="Consolas" panose="020B0609020204030204" pitchFamily="49" charset="0"/>
                <a:ea typeface="MS PGothic"/>
              </a:rPr>
              <a:t>---. 1 root </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76 Feb 28 09:31 /</a:t>
            </a:r>
            <a:r>
              <a:rPr lang="en-US" dirty="0" err="1">
                <a:latin typeface="Consolas" panose="020B0609020204030204" pitchFamily="49" charset="0"/>
                <a:ea typeface="MS PGothic"/>
              </a:rPr>
              <a:t>tmp</a:t>
            </a:r>
            <a:r>
              <a:rPr lang="en-US" dirty="0">
                <a:latin typeface="Consolas" panose="020B0609020204030204" pitchFamily="49" charset="0"/>
                <a:ea typeface="MS PGothic"/>
              </a:rPr>
              <a:t>/seaAreas1</a:t>
            </a:r>
          </a:p>
          <a:p>
            <a:pPr marL="0" indent="0">
              <a:buNone/>
            </a:pPr>
            <a:r>
              <a:rPr lang="en-US" dirty="0">
                <a:latin typeface="Consolas" panose="020B0609020204030204" pitchFamily="49" charset="0"/>
                <a:ea typeface="MS PGothic"/>
              </a:rPr>
              <a:t>----</a:t>
            </a:r>
            <a:r>
              <a:rPr lang="en-US" dirty="0" err="1">
                <a:latin typeface="Consolas" panose="020B0609020204030204" pitchFamily="49" charset="0"/>
                <a:ea typeface="MS PGothic"/>
              </a:rPr>
              <a:t>rwx</a:t>
            </a:r>
            <a:r>
              <a:rPr lang="en-US" dirty="0">
                <a:latin typeface="Consolas" panose="020B0609020204030204" pitchFamily="49" charset="0"/>
                <a:ea typeface="MS PGothic"/>
              </a:rPr>
              <a:t>---. 1 root </a:t>
            </a:r>
            <a:r>
              <a:rPr lang="en-US" dirty="0" err="1">
                <a:latin typeface="Consolas" panose="020B0609020204030204" pitchFamily="49" charset="0"/>
                <a:ea typeface="MS PGothic"/>
              </a:rPr>
              <a:t>checkid</a:t>
            </a:r>
            <a:r>
              <a:rPr lang="en-US" dirty="0">
                <a:latin typeface="Consolas" panose="020B0609020204030204" pitchFamily="49" charset="0"/>
                <a:ea typeface="MS PGothic"/>
              </a:rPr>
              <a:t> 174 Feb 28 09:31 /</a:t>
            </a:r>
            <a:r>
              <a:rPr lang="en-US" dirty="0" err="1">
                <a:latin typeface="Consolas" panose="020B0609020204030204" pitchFamily="49" charset="0"/>
                <a:ea typeface="MS PGothic"/>
              </a:rPr>
              <a:t>tmp</a:t>
            </a:r>
            <a:r>
              <a:rPr lang="en-US" dirty="0">
                <a:latin typeface="Consolas" panose="020B0609020204030204" pitchFamily="49" charset="0"/>
                <a:ea typeface="MS PGothic"/>
              </a:rPr>
              <a:t>/seaAreas2</a:t>
            </a:r>
          </a:p>
          <a:p>
            <a:pPr marL="0" indent="0">
              <a:buNone/>
            </a:pPr>
            <a:endParaRPr lang="en-US" sz="1200" dirty="0">
              <a:latin typeface="Consolas" panose="020B0609020204030204" pitchFamily="49" charset="0"/>
              <a:ea typeface="MS PGothic"/>
            </a:endParaRPr>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a:solidFill>
                  <a:schemeClr val="accent1"/>
                </a:solidFill>
                <a:ea typeface="MS PGothic"/>
              </a:rPr>
              <a:t>cat /</a:t>
            </a:r>
            <a:r>
              <a:rPr lang="en-US" b="1" dirty="0" err="1">
                <a:solidFill>
                  <a:schemeClr val="accent1"/>
                </a:solidFill>
                <a:ea typeface="MS PGothic"/>
              </a:rPr>
              <a:t>tmp</a:t>
            </a:r>
            <a:r>
              <a:rPr lang="en-US" b="1" dirty="0">
                <a:solidFill>
                  <a:schemeClr val="accent1"/>
                </a:solidFill>
                <a:ea typeface="MS PGothic"/>
              </a:rPr>
              <a:t>/seaAreas1</a:t>
            </a:r>
          </a:p>
          <a:p>
            <a:pPr marL="0" indent="0">
              <a:buNone/>
            </a:pPr>
            <a:r>
              <a:rPr lang="en-US" dirty="0">
                <a:latin typeface="Consolas" panose="020B0609020204030204" pitchFamily="49" charset="0"/>
                <a:ea typeface="MS PGothic"/>
              </a:rPr>
              <a:t>Viking.</a:t>
            </a:r>
          </a:p>
          <a:p>
            <a:pPr marL="0" indent="0">
              <a:buNone/>
            </a:pPr>
            <a:r>
              <a:rPr lang="en-US" dirty="0">
                <a:latin typeface="Consolas" panose="020B0609020204030204" pitchFamily="49" charset="0"/>
                <a:ea typeface="MS PGothic"/>
              </a:rPr>
              <a:t>North </a:t>
            </a:r>
            <a:r>
              <a:rPr lang="en-US" dirty="0" err="1">
                <a:latin typeface="Consolas" panose="020B0609020204030204" pitchFamily="49" charset="0"/>
                <a:ea typeface="MS PGothic"/>
              </a:rPr>
              <a:t>Utsire</a:t>
            </a:r>
            <a:r>
              <a:rPr lang="en-US" dirty="0">
                <a:latin typeface="Consolas" panose="020B0609020204030204" pitchFamily="49" charset="0"/>
                <a:ea typeface="MS PGothic"/>
              </a:rPr>
              <a:t>.</a:t>
            </a:r>
          </a:p>
          <a:p>
            <a:pPr marL="0" indent="0">
              <a:buNone/>
            </a:pPr>
            <a:r>
              <a:rPr lang="en-US" dirty="0">
                <a:latin typeface="Consolas" panose="020B0609020204030204" pitchFamily="49" charset="0"/>
                <a:ea typeface="MS PGothic"/>
              </a:rPr>
              <a:t>Dogger.</a:t>
            </a:r>
          </a:p>
          <a:p>
            <a:pPr marL="0" indent="0">
              <a:buNone/>
            </a:pPr>
            <a:r>
              <a:rPr lang="en-US" b="1" dirty="0">
                <a:latin typeface="Consolas" panose="020B0609020204030204" pitchFamily="49" charset="0"/>
                <a:ea typeface="MS PGothic"/>
                <a:cs typeface="Courier New" panose="02070309020205020404" pitchFamily="49" charset="0"/>
              </a:rPr>
              <a:t>[</a:t>
            </a:r>
            <a:r>
              <a:rPr lang="en-US" b="1" dirty="0" err="1">
                <a:latin typeface="Consolas" panose="020B0609020204030204" pitchFamily="49" charset="0"/>
                <a:ea typeface="MS PGothic"/>
                <a:cs typeface="Courier New" panose="02070309020205020404" pitchFamily="49" charset="0"/>
              </a:rPr>
              <a:t>raster@fdm</a:t>
            </a:r>
            <a:r>
              <a:rPr lang="en-US" b="1" dirty="0">
                <a:latin typeface="Consolas" panose="020B0609020204030204" pitchFamily="49" charset="0"/>
                <a:ea typeface="MS PGothic"/>
                <a:cs typeface="Courier New" panose="02070309020205020404" pitchFamily="49" charset="0"/>
              </a:rPr>
              <a:t> ~]$ </a:t>
            </a:r>
            <a:r>
              <a:rPr lang="en-US" b="1" dirty="0">
                <a:solidFill>
                  <a:schemeClr val="accent1"/>
                </a:solidFill>
                <a:ea typeface="MS PGothic"/>
              </a:rPr>
              <a:t>cat /</a:t>
            </a:r>
            <a:r>
              <a:rPr lang="en-US" b="1" dirty="0" err="1">
                <a:solidFill>
                  <a:schemeClr val="accent1"/>
                </a:solidFill>
                <a:ea typeface="MS PGothic"/>
              </a:rPr>
              <a:t>tmp</a:t>
            </a:r>
            <a:r>
              <a:rPr lang="en-US" b="1" dirty="0">
                <a:solidFill>
                  <a:schemeClr val="accent1"/>
                </a:solidFill>
                <a:ea typeface="MS PGothic"/>
              </a:rPr>
              <a:t>/seaAreas2</a:t>
            </a:r>
          </a:p>
          <a:p>
            <a:pPr marL="0" indent="0">
              <a:buNone/>
            </a:pPr>
            <a:r>
              <a:rPr lang="en-US" dirty="0">
                <a:latin typeface="Consolas" panose="020B0609020204030204" pitchFamily="49" charset="0"/>
                <a:ea typeface="MS PGothic"/>
              </a:rPr>
              <a:t>cat: /</a:t>
            </a:r>
            <a:r>
              <a:rPr lang="en-US" dirty="0" err="1">
                <a:latin typeface="Consolas" panose="020B0609020204030204" pitchFamily="49" charset="0"/>
                <a:ea typeface="MS PGothic"/>
              </a:rPr>
              <a:t>tmp</a:t>
            </a:r>
            <a:r>
              <a:rPr lang="en-US" dirty="0">
                <a:latin typeface="Consolas" panose="020B0609020204030204" pitchFamily="49" charset="0"/>
                <a:ea typeface="MS PGothic"/>
              </a:rPr>
              <a:t>/seaAreas2: Permission denied</a:t>
            </a:r>
          </a:p>
        </p:txBody>
      </p:sp>
      <p:sp>
        <p:nvSpPr>
          <p:cNvPr id="5" name="Rectangle: Rounded Corners 2">
            <a:extLst>
              <a:ext uri="{FF2B5EF4-FFF2-40B4-BE49-F238E27FC236}">
                <a16:creationId xmlns:a16="http://schemas.microsoft.com/office/drawing/2014/main" id="{435D1754-A0CB-4769-B20A-496EAD83542C}"/>
              </a:ext>
            </a:extLst>
          </p:cNvPr>
          <p:cNvSpPr/>
          <p:nvPr/>
        </p:nvSpPr>
        <p:spPr>
          <a:xfrm>
            <a:off x="459000" y="1695890"/>
            <a:ext cx="8251783" cy="394578"/>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#2: Two groups with the same name but different IDs</a:t>
            </a:r>
          </a:p>
        </p:txBody>
      </p:sp>
      <p:sp>
        <p:nvSpPr>
          <p:cNvPr id="8" name="Rectangle: Rounded Corners 2">
            <a:extLst>
              <a:ext uri="{FF2B5EF4-FFF2-40B4-BE49-F238E27FC236}">
                <a16:creationId xmlns:a16="http://schemas.microsoft.com/office/drawing/2014/main" id="{435D1754-A0CB-4769-B20A-496EAD83542C}"/>
              </a:ext>
            </a:extLst>
          </p:cNvPr>
          <p:cNvSpPr/>
          <p:nvPr/>
        </p:nvSpPr>
        <p:spPr>
          <a:xfrm>
            <a:off x="7014990" y="2344466"/>
            <a:ext cx="1695793" cy="937531"/>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gamma:x:1003:</a:t>
            </a:r>
            <a:endParaRPr lang="en-US" sz="1350" dirty="0">
              <a:solidFill>
                <a:srgbClr val="000000"/>
              </a:solidFill>
              <a:latin typeface="Consolas" panose="020B0609020204030204" pitchFamily="49" charset="0"/>
              <a:cs typeface="Calibri"/>
            </a:endParaRP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delta:x:1004:</a:t>
            </a:r>
            <a:endParaRPr lang="en-US" sz="1350" dirty="0">
              <a:solidFill>
                <a:srgbClr val="000000"/>
              </a:solidFill>
              <a:latin typeface="Consolas" panose="020B0609020204030204" pitchFamily="49" charset="0"/>
            </a:endParaRP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checkid:x:1237:</a:t>
            </a:r>
            <a:endParaRPr lang="en-US" sz="1350" dirty="0">
              <a:solidFill>
                <a:srgbClr val="000000"/>
              </a:solidFill>
              <a:latin typeface="Consolas" panose="020B0609020204030204" pitchFamily="49" charset="0"/>
            </a:endParaRP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checkid:x:1238:</a:t>
            </a:r>
            <a:endParaRPr lang="en-US" sz="135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62852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3"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Super Users</a:t>
            </a:r>
          </a:p>
        </p:txBody>
      </p:sp>
      <p:sp>
        <p:nvSpPr>
          <p:cNvPr id="10" name="Rectangle 9">
            <a:extLst>
              <a:ext uri="{FF2B5EF4-FFF2-40B4-BE49-F238E27FC236}">
                <a16:creationId xmlns:a16="http://schemas.microsoft.com/office/drawing/2014/main" id="{6E1F6EDE-1E62-46A1-B60A-9044A22F0743}"/>
              </a:ext>
            </a:extLst>
          </p:cNvPr>
          <p:cNvSpPr/>
          <p:nvPr/>
        </p:nvSpPr>
        <p:spPr>
          <a:xfrm>
            <a:off x="620470" y="2774917"/>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Components of a User Account</a:t>
            </a:r>
          </a:p>
        </p:txBody>
      </p:sp>
      <p:sp>
        <p:nvSpPr>
          <p:cNvPr id="11" name="Rectangle 10">
            <a:extLst>
              <a:ext uri="{FF2B5EF4-FFF2-40B4-BE49-F238E27FC236}">
                <a16:creationId xmlns:a16="http://schemas.microsoft.com/office/drawing/2014/main" id="{AC213B04-2C73-4734-97B6-5EA0E770F751}"/>
              </a:ext>
            </a:extLst>
          </p:cNvPr>
          <p:cNvSpPr/>
          <p:nvPr/>
        </p:nvSpPr>
        <p:spPr>
          <a:xfrm>
            <a:off x="620470" y="3294035"/>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Components of a Group</a:t>
            </a:r>
          </a:p>
        </p:txBody>
      </p:sp>
      <p:sp>
        <p:nvSpPr>
          <p:cNvPr id="15" name="Title 1"/>
          <p:cNvSpPr txBox="1">
            <a:spLocks/>
          </p:cNvSpPr>
          <p:nvPr/>
        </p:nvSpPr>
        <p:spPr>
          <a:xfrm>
            <a:off x="459000"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Module 1 – Linux users and groups</a:t>
            </a:r>
            <a:endParaRPr lang="en-GB" sz="2400" dirty="0">
              <a:solidFill>
                <a:srgbClr val="000000"/>
              </a:solidFill>
            </a:endParaRPr>
          </a:p>
        </p:txBody>
      </p:sp>
      <p:sp>
        <p:nvSpPr>
          <p:cNvPr id="12" name="Rectangle 11">
            <a:extLst>
              <a:ext uri="{FF2B5EF4-FFF2-40B4-BE49-F238E27FC236}">
                <a16:creationId xmlns:a16="http://schemas.microsoft.com/office/drawing/2014/main" id="{AC213B04-2C73-4734-97B6-5EA0E770F751}"/>
              </a:ext>
            </a:extLst>
          </p:cNvPr>
          <p:cNvSpPr/>
          <p:nvPr/>
        </p:nvSpPr>
        <p:spPr>
          <a:xfrm>
            <a:off x="620469" y="3863168"/>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Passwords</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68" y="437197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When things go wrong</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0425540-F171-4C54-9271-B999A0E552BD}"/>
              </a:ext>
            </a:extLst>
          </p:cNvPr>
          <p:cNvSpPr/>
          <p:nvPr/>
        </p:nvSpPr>
        <p:spPr>
          <a:xfrm>
            <a:off x="620467" y="2237687"/>
            <a:ext cx="7908671" cy="36421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2. Why have accounts &amp; groups?</a:t>
            </a:r>
          </a:p>
        </p:txBody>
      </p:sp>
    </p:spTree>
    <p:extLst>
      <p:ext uri="{BB962C8B-B14F-4D97-AF65-F5344CB8AC3E}">
        <p14:creationId xmlns:p14="http://schemas.microsoft.com/office/powerpoint/2010/main" val="152794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6. When things go wrong</a:t>
            </a:r>
          </a:p>
        </p:txBody>
      </p:sp>
      <p:sp>
        <p:nvSpPr>
          <p:cNvPr id="6" name="Content Placeholder 2"/>
          <p:cNvSpPr>
            <a:spLocks noGrp="1"/>
          </p:cNvSpPr>
          <p:nvPr>
            <p:ph sz="quarter" idx="10"/>
          </p:nvPr>
        </p:nvSpPr>
        <p:spPr>
          <a:xfrm>
            <a:off x="459000" y="2517487"/>
            <a:ext cx="7765784" cy="2139047"/>
          </a:xfrm>
          <a:prstGeom prst="rect">
            <a:avLst/>
          </a:prstGeom>
        </p:spPr>
        <p:txBody>
          <a:bodyPr/>
          <a:lstStyle/>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grpck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duplicate group entry</a:t>
            </a:r>
          </a:p>
          <a:p>
            <a:pPr marL="0" indent="0">
              <a:buNone/>
            </a:pPr>
            <a:r>
              <a:rPr lang="en-US" dirty="0">
                <a:latin typeface="Consolas" panose="020B0609020204030204" pitchFamily="49" charset="0"/>
                <a:ea typeface="MS PGothic"/>
              </a:rPr>
              <a:t>delete line 'checkid:x:1237:'? n</a:t>
            </a:r>
          </a:p>
          <a:p>
            <a:pPr marL="0" indent="0">
              <a:buNone/>
            </a:pPr>
            <a:r>
              <a:rPr lang="en-US" dirty="0">
                <a:latin typeface="Consolas" panose="020B0609020204030204" pitchFamily="49" charset="0"/>
                <a:ea typeface="MS PGothic"/>
              </a:rPr>
              <a:t>duplicate group entry</a:t>
            </a:r>
          </a:p>
          <a:p>
            <a:pPr marL="0" indent="0">
              <a:buNone/>
            </a:pPr>
            <a:r>
              <a:rPr lang="en-US" dirty="0">
                <a:latin typeface="Consolas" panose="020B0609020204030204" pitchFamily="49" charset="0"/>
                <a:ea typeface="MS PGothic"/>
              </a:rPr>
              <a:t>delete line 'checkid:x:1238:'? n</a:t>
            </a:r>
          </a:p>
          <a:p>
            <a:pPr marL="0" indent="0">
              <a:buNone/>
            </a:pPr>
            <a:r>
              <a:rPr lang="en-US" dirty="0">
                <a:latin typeface="Consolas" panose="020B0609020204030204" pitchFamily="49" charset="0"/>
                <a:ea typeface="MS PGothic"/>
              </a:rPr>
              <a:t>Use the 'vi' editor to change the name of 1238. If you delete the group then re-add, you would lose the list of any secondary members.</a:t>
            </a:r>
          </a:p>
          <a:p>
            <a:pPr>
              <a:spcBef>
                <a:spcPct val="0"/>
              </a:spcBef>
            </a:pPr>
            <a:endParaRPr lang="en-GB" altLang="en-US" dirty="0"/>
          </a:p>
        </p:txBody>
      </p:sp>
      <p:sp>
        <p:nvSpPr>
          <p:cNvPr id="5" name="Rectangle: Rounded Corners 2">
            <a:extLst>
              <a:ext uri="{FF2B5EF4-FFF2-40B4-BE49-F238E27FC236}">
                <a16:creationId xmlns:a16="http://schemas.microsoft.com/office/drawing/2014/main" id="{435D1754-A0CB-4769-B20A-496EAD83542C}"/>
              </a:ext>
            </a:extLst>
          </p:cNvPr>
          <p:cNvSpPr/>
          <p:nvPr/>
        </p:nvSpPr>
        <p:spPr>
          <a:xfrm>
            <a:off x="459000" y="1671838"/>
            <a:ext cx="8251784" cy="691328"/>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To solve? The use of </a:t>
            </a:r>
            <a:r>
              <a:rPr lang="en-US" sz="1350" b="1" dirty="0">
                <a:solidFill>
                  <a:srgbClr val="009FE3"/>
                </a:solidFill>
                <a:latin typeface="Arial" panose="020B0604020202020204" pitchFamily="34" charset="0"/>
                <a:ea typeface="MS PGothic"/>
                <a:cs typeface="Arial" panose="020B0604020202020204" pitchFamily="34" charset="0"/>
              </a:rPr>
              <a:t>'grpck</a:t>
            </a:r>
            <a:r>
              <a:rPr lang="en-US" sz="1350" dirty="0">
                <a:solidFill>
                  <a:srgbClr val="000000"/>
                </a:solidFill>
                <a:latin typeface="Arial" panose="020B0604020202020204" pitchFamily="34" charset="0"/>
                <a:cs typeface="Arial" panose="020B0604020202020204" pitchFamily="34" charset="0"/>
              </a:rPr>
              <a:t>' would allow detection of the inconsistency. Sometime it’s simplest, and safer in this context, to directly edit the configuration file to correct the error.</a:t>
            </a:r>
          </a:p>
        </p:txBody>
      </p:sp>
      <p:sp>
        <p:nvSpPr>
          <p:cNvPr id="7" name="TextBox 6">
            <a:extLst>
              <a:ext uri="{FF2B5EF4-FFF2-40B4-BE49-F238E27FC236}">
                <a16:creationId xmlns:a16="http://schemas.microsoft.com/office/drawing/2014/main" id="{F5143C97-061E-46CF-88C0-118C74BE9532}"/>
              </a:ext>
            </a:extLst>
          </p:cNvPr>
          <p:cNvSpPr txBox="1"/>
          <p:nvPr/>
        </p:nvSpPr>
        <p:spPr>
          <a:xfrm>
            <a:off x="459001" y="4614515"/>
            <a:ext cx="7960358" cy="982320"/>
          </a:xfrm>
          <a:prstGeom prst="rect">
            <a:avLst/>
          </a:prstGeom>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defTabSz="685800" fontAlgn="auto">
              <a:spcBef>
                <a:spcPts val="0"/>
              </a:spcBef>
              <a:spcAft>
                <a:spcPts val="0"/>
              </a:spcAft>
            </a:pPr>
            <a:r>
              <a:rPr lang="en-US" sz="1350" b="1" dirty="0">
                <a:solidFill>
                  <a:srgbClr val="000000"/>
                </a:solidFill>
                <a:latin typeface="Courier New" panose="02070309020205020404" pitchFamily="49" charset="0"/>
                <a:ea typeface="MS PGothic"/>
                <a:cs typeface="Courier New" panose="02070309020205020404" pitchFamily="49" charset="0"/>
              </a:rPr>
              <a:t>$ </a:t>
            </a:r>
            <a:r>
              <a:rPr lang="en-US" sz="1350" b="1" dirty="0">
                <a:solidFill>
                  <a:srgbClr val="009FE3"/>
                </a:solidFill>
                <a:latin typeface="Arial" panose="020B0604020202020204" pitchFamily="34" charset="0"/>
                <a:ea typeface="MS PGothic"/>
                <a:cs typeface="Arial" panose="020B0604020202020204" pitchFamily="34" charset="0"/>
              </a:rPr>
              <a:t>ls -l /</a:t>
            </a:r>
            <a:r>
              <a:rPr lang="en-US" sz="1350" b="1" dirty="0" err="1">
                <a:solidFill>
                  <a:srgbClr val="009FE3"/>
                </a:solidFill>
                <a:latin typeface="Arial" panose="020B0604020202020204" pitchFamily="34" charset="0"/>
                <a:ea typeface="MS PGothic"/>
                <a:cs typeface="Arial" panose="020B0604020202020204" pitchFamily="34" charset="0"/>
              </a:rPr>
              <a:t>tmp</a:t>
            </a:r>
            <a:r>
              <a:rPr lang="en-US" sz="1350" b="1" dirty="0">
                <a:solidFill>
                  <a:srgbClr val="009FE3"/>
                </a:solidFill>
                <a:latin typeface="Arial" panose="020B0604020202020204" pitchFamily="34" charset="0"/>
                <a:ea typeface="MS PGothic"/>
                <a:cs typeface="Arial" panose="020B0604020202020204" pitchFamily="34" charset="0"/>
              </a:rPr>
              <a:t>/</a:t>
            </a:r>
            <a:r>
              <a:rPr lang="en-US" sz="1350" b="1" dirty="0" err="1">
                <a:solidFill>
                  <a:srgbClr val="009FE3"/>
                </a:solidFill>
                <a:latin typeface="Arial" panose="020B0604020202020204" pitchFamily="34" charset="0"/>
                <a:ea typeface="MS PGothic"/>
                <a:cs typeface="Arial" panose="020B0604020202020204" pitchFamily="34" charset="0"/>
              </a:rPr>
              <a:t>seaAreas</a:t>
            </a:r>
            <a:r>
              <a:rPr lang="en-US" sz="1350" b="1" dirty="0">
                <a:solidFill>
                  <a:srgbClr val="009FE3"/>
                </a:solidFill>
                <a:latin typeface="Arial" panose="020B0604020202020204" pitchFamily="34" charset="0"/>
                <a:ea typeface="MS PGothic"/>
                <a:cs typeface="Arial" panose="020B0604020202020204" pitchFamily="34" charset="0"/>
              </a:rPr>
              <a:t>*</a:t>
            </a:r>
          </a:p>
          <a:p>
            <a:pPr defTabSz="685800" fontAlgn="auto">
              <a:spcBef>
                <a:spcPts val="0"/>
              </a:spcBef>
              <a:spcAft>
                <a:spcPts val="450"/>
              </a:spcAft>
            </a:pPr>
            <a:r>
              <a:rPr lang="en-US" sz="1350" dirty="0">
                <a:solidFill>
                  <a:srgbClr val="000000"/>
                </a:solidFill>
                <a:latin typeface="Consolas" panose="020B0609020204030204" pitchFamily="49" charset="0"/>
                <a:ea typeface="MS PGothic"/>
                <a:cs typeface="Arial" panose="020B0604020202020204" pitchFamily="34" charset="0"/>
              </a:rPr>
              <a:t>----</a:t>
            </a:r>
            <a:r>
              <a:rPr lang="en-US" sz="1350" dirty="0" err="1">
                <a:solidFill>
                  <a:srgbClr val="000000"/>
                </a:solidFill>
                <a:latin typeface="Consolas" panose="020B0609020204030204" pitchFamily="49" charset="0"/>
                <a:ea typeface="MS PGothic"/>
                <a:cs typeface="Arial" panose="020B0604020202020204" pitchFamily="34" charset="0"/>
              </a:rPr>
              <a:t>rwx</a:t>
            </a:r>
            <a:r>
              <a:rPr lang="en-US" sz="1350" dirty="0">
                <a:solidFill>
                  <a:srgbClr val="000000"/>
                </a:solidFill>
                <a:latin typeface="Consolas" panose="020B0609020204030204" pitchFamily="49" charset="0"/>
                <a:ea typeface="MS PGothic"/>
                <a:cs typeface="Arial" panose="020B0604020202020204" pitchFamily="34" charset="0"/>
              </a:rPr>
              <a:t>---. 1 root </a:t>
            </a:r>
            <a:r>
              <a:rPr lang="en-US" sz="1350" dirty="0" err="1">
                <a:solidFill>
                  <a:srgbClr val="000000"/>
                </a:solidFill>
                <a:latin typeface="Consolas" panose="020B0609020204030204" pitchFamily="49" charset="0"/>
                <a:ea typeface="MS PGothic"/>
                <a:cs typeface="Arial" panose="020B0604020202020204" pitchFamily="34" charset="0"/>
              </a:rPr>
              <a:t>checkid</a:t>
            </a:r>
            <a:r>
              <a:rPr lang="en-US" sz="1350" dirty="0">
                <a:solidFill>
                  <a:srgbClr val="000000"/>
                </a:solidFill>
                <a:latin typeface="Consolas" panose="020B0609020204030204" pitchFamily="49" charset="0"/>
                <a:ea typeface="MS PGothic"/>
                <a:cs typeface="Arial" panose="020B0604020202020204" pitchFamily="34" charset="0"/>
              </a:rPr>
              <a:t>     76 Feb 28 09:31 /</a:t>
            </a:r>
            <a:r>
              <a:rPr lang="en-US" sz="1350" dirty="0" err="1">
                <a:solidFill>
                  <a:srgbClr val="000000"/>
                </a:solidFill>
                <a:latin typeface="Consolas" panose="020B0609020204030204" pitchFamily="49" charset="0"/>
                <a:ea typeface="MS PGothic"/>
                <a:cs typeface="Arial" panose="020B0604020202020204" pitchFamily="34" charset="0"/>
              </a:rPr>
              <a:t>tmp</a:t>
            </a:r>
            <a:r>
              <a:rPr lang="en-US" sz="1350" dirty="0">
                <a:solidFill>
                  <a:srgbClr val="000000"/>
                </a:solidFill>
                <a:latin typeface="Consolas" panose="020B0609020204030204" pitchFamily="49" charset="0"/>
                <a:ea typeface="MS PGothic"/>
                <a:cs typeface="Arial" panose="020B0604020202020204" pitchFamily="34" charset="0"/>
              </a:rPr>
              <a:t>/seaAreas1</a:t>
            </a:r>
          </a:p>
          <a:p>
            <a:pPr defTabSz="685800" fontAlgn="auto">
              <a:spcBef>
                <a:spcPts val="0"/>
              </a:spcBef>
              <a:spcAft>
                <a:spcPts val="450"/>
              </a:spcAft>
            </a:pPr>
            <a:r>
              <a:rPr lang="en-US" sz="1350" dirty="0">
                <a:solidFill>
                  <a:srgbClr val="000000"/>
                </a:solidFill>
                <a:latin typeface="Consolas" panose="020B0609020204030204" pitchFamily="49" charset="0"/>
                <a:ea typeface="MS PGothic"/>
                <a:cs typeface="Arial" panose="020B0604020202020204" pitchFamily="34" charset="0"/>
              </a:rPr>
              <a:t>----</a:t>
            </a:r>
            <a:r>
              <a:rPr lang="en-US" sz="1350" dirty="0" err="1">
                <a:solidFill>
                  <a:srgbClr val="000000"/>
                </a:solidFill>
                <a:latin typeface="Consolas" panose="020B0609020204030204" pitchFamily="49" charset="0"/>
                <a:ea typeface="MS PGothic"/>
                <a:cs typeface="Arial" panose="020B0604020202020204" pitchFamily="34" charset="0"/>
              </a:rPr>
              <a:t>rwx</a:t>
            </a:r>
            <a:r>
              <a:rPr lang="en-US" sz="1350" dirty="0">
                <a:solidFill>
                  <a:srgbClr val="000000"/>
                </a:solidFill>
                <a:latin typeface="Consolas" panose="020B0609020204030204" pitchFamily="49" charset="0"/>
                <a:ea typeface="MS PGothic"/>
                <a:cs typeface="Arial" panose="020B0604020202020204" pitchFamily="34" charset="0"/>
              </a:rPr>
              <a:t>---. 1 root </a:t>
            </a:r>
            <a:r>
              <a:rPr lang="en-US" sz="1350" dirty="0" err="1">
                <a:solidFill>
                  <a:srgbClr val="000000"/>
                </a:solidFill>
                <a:latin typeface="Consolas" panose="020B0609020204030204" pitchFamily="49" charset="0"/>
                <a:ea typeface="MS PGothic"/>
                <a:cs typeface="Arial" panose="020B0604020202020204" pitchFamily="34" charset="0"/>
              </a:rPr>
              <a:t>idcheckTwo</a:t>
            </a:r>
            <a:r>
              <a:rPr lang="en-US" sz="1350" dirty="0">
                <a:solidFill>
                  <a:srgbClr val="000000"/>
                </a:solidFill>
                <a:latin typeface="Consolas" panose="020B0609020204030204" pitchFamily="49" charset="0"/>
                <a:ea typeface="MS PGothic"/>
                <a:cs typeface="Arial" panose="020B0604020202020204" pitchFamily="34" charset="0"/>
              </a:rPr>
              <a:t> 174 Feb 28 09:31 /</a:t>
            </a:r>
            <a:r>
              <a:rPr lang="en-US" sz="1350" dirty="0" err="1">
                <a:solidFill>
                  <a:srgbClr val="000000"/>
                </a:solidFill>
                <a:latin typeface="Consolas" panose="020B0609020204030204" pitchFamily="49" charset="0"/>
                <a:ea typeface="MS PGothic"/>
                <a:cs typeface="Arial" panose="020B0604020202020204" pitchFamily="34" charset="0"/>
              </a:rPr>
              <a:t>tmp</a:t>
            </a:r>
            <a:r>
              <a:rPr lang="en-US" sz="1350" dirty="0">
                <a:solidFill>
                  <a:srgbClr val="000000"/>
                </a:solidFill>
                <a:latin typeface="Consolas" panose="020B0609020204030204" pitchFamily="49" charset="0"/>
                <a:ea typeface="MS PGothic"/>
                <a:cs typeface="Arial" panose="020B0604020202020204" pitchFamily="34" charset="0"/>
              </a:rPr>
              <a:t>/seaAreas2</a:t>
            </a:r>
          </a:p>
          <a:p>
            <a:pPr defTabSz="685800" fontAlgn="auto">
              <a:spcBef>
                <a:spcPts val="0"/>
              </a:spcBef>
              <a:spcAft>
                <a:spcPts val="0"/>
              </a:spcAft>
            </a:pPr>
            <a:endParaRPr lang="en-US" sz="1050" dirty="0">
              <a:solidFill>
                <a:srgbClr val="000000"/>
              </a:solidFill>
              <a:latin typeface="Arial" panose="020B0604020202020204" pitchFamily="34" charset="0"/>
              <a:ea typeface="+mn-ea"/>
              <a:cs typeface="Arial" panose="020B0604020202020204" pitchFamily="34" charset="0"/>
            </a:endParaRPr>
          </a:p>
        </p:txBody>
      </p:sp>
      <p:sp>
        <p:nvSpPr>
          <p:cNvPr id="9" name="Rectangle: Rounded Corners 2">
            <a:extLst>
              <a:ext uri="{FF2B5EF4-FFF2-40B4-BE49-F238E27FC236}">
                <a16:creationId xmlns:a16="http://schemas.microsoft.com/office/drawing/2014/main" id="{435D1754-A0CB-4769-B20A-496EAD83542C}"/>
              </a:ext>
            </a:extLst>
          </p:cNvPr>
          <p:cNvSpPr/>
          <p:nvPr/>
        </p:nvSpPr>
        <p:spPr>
          <a:xfrm>
            <a:off x="7014990" y="2517487"/>
            <a:ext cx="1695794" cy="937531"/>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gamma:x:1003:</a:t>
            </a: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delta:x:1004:</a:t>
            </a: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checkid:x:1237:</a:t>
            </a:r>
          </a:p>
          <a:p>
            <a:pPr defTabSz="685800" fontAlgn="auto">
              <a:spcBef>
                <a:spcPts val="0"/>
              </a:spcBef>
              <a:spcAft>
                <a:spcPts val="0"/>
              </a:spcAft>
            </a:pPr>
            <a:r>
              <a:rPr lang="en-US" sz="1350" dirty="0">
                <a:solidFill>
                  <a:srgbClr val="000000"/>
                </a:solidFill>
                <a:latin typeface="Consolas" panose="020B0609020204030204" pitchFamily="49" charset="0"/>
                <a:ea typeface="MS PGothic"/>
                <a:cs typeface="Calibri"/>
              </a:rPr>
              <a:t>checkid:x:1238:</a:t>
            </a:r>
          </a:p>
        </p:txBody>
      </p:sp>
    </p:spTree>
    <p:extLst>
      <p:ext uri="{BB962C8B-B14F-4D97-AF65-F5344CB8AC3E}">
        <p14:creationId xmlns:p14="http://schemas.microsoft.com/office/powerpoint/2010/main" val="2753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xEl>
                                              <p:pRg st="4" end="4"/>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4. Practice a little user management</a:t>
            </a:r>
          </a:p>
        </p:txBody>
      </p:sp>
      <p:sp>
        <p:nvSpPr>
          <p:cNvPr id="6" name="Content Placeholder 2"/>
          <p:cNvSpPr>
            <a:spLocks noGrp="1"/>
          </p:cNvSpPr>
          <p:nvPr>
            <p:ph sz="quarter" idx="10"/>
          </p:nvPr>
        </p:nvSpPr>
        <p:spPr>
          <a:xfrm>
            <a:off x="459000" y="2344185"/>
            <a:ext cx="7765784" cy="2475037"/>
          </a:xfrm>
          <a:prstGeom prst="rect">
            <a:avLst/>
          </a:prstGeom>
        </p:spPr>
        <p:txBody>
          <a:bodyPr/>
          <a:lstStyle/>
          <a:p>
            <a:pPr marL="0" indent="0">
              <a:buNone/>
            </a:pPr>
            <a:r>
              <a:rPr lang="en-SG" b="1" dirty="0">
                <a:latin typeface="Courier New" panose="02070309020205020404" pitchFamily="49" charset="0"/>
                <a:cs typeface="Courier New" panose="02070309020205020404" pitchFamily="49" charset="0"/>
              </a:rPr>
              <a:t># </a:t>
            </a:r>
            <a:r>
              <a:rPr lang="en-SG" b="1" dirty="0" err="1">
                <a:solidFill>
                  <a:schemeClr val="accent1"/>
                </a:solidFill>
                <a:ea typeface="MS PGothic"/>
              </a:rPr>
              <a:t>newgrp</a:t>
            </a:r>
            <a:r>
              <a:rPr lang="en-SG" b="1" dirty="0">
                <a:solidFill>
                  <a:schemeClr val="accent1"/>
                </a:solidFill>
                <a:ea typeface="MS PGothic"/>
              </a:rPr>
              <a:t> dup2</a:t>
            </a:r>
          </a:p>
          <a:p>
            <a:pPr marL="0" indent="0">
              <a:buNone/>
            </a:pPr>
            <a:r>
              <a:rPr lang="en-SG" b="1" dirty="0">
                <a:latin typeface="Courier New" panose="02070309020205020404" pitchFamily="49" charset="0"/>
                <a:cs typeface="Courier New" panose="02070309020205020404" pitchFamily="49" charset="0"/>
              </a:rPr>
              <a:t># </a:t>
            </a:r>
            <a:r>
              <a:rPr lang="en-SG" b="1" dirty="0">
                <a:solidFill>
                  <a:schemeClr val="accent1"/>
                </a:solidFill>
                <a:ea typeface="MS PGothic"/>
              </a:rPr>
              <a:t>touch </a:t>
            </a:r>
            <a:r>
              <a:rPr lang="en-SG" b="1" dirty="0" err="1">
                <a:solidFill>
                  <a:schemeClr val="accent1"/>
                </a:solidFill>
                <a:ea typeface="MS PGothic"/>
              </a:rPr>
              <a:t>myfile</a:t>
            </a:r>
            <a:endParaRPr lang="en-SG" b="1" dirty="0">
              <a:solidFill>
                <a:schemeClr val="accent1"/>
              </a:solidFill>
              <a:ea typeface="MS PGothic"/>
            </a:endParaRPr>
          </a:p>
          <a:p>
            <a:pPr marL="0" indent="0">
              <a:buNone/>
            </a:pPr>
            <a:r>
              <a:rPr lang="en-SG" b="1" dirty="0">
                <a:latin typeface="Courier New" panose="02070309020205020404" pitchFamily="49" charset="0"/>
                <a:cs typeface="Courier New" panose="02070309020205020404" pitchFamily="49" charset="0"/>
              </a:rPr>
              <a:t># </a:t>
            </a:r>
            <a:r>
              <a:rPr lang="en-SG" b="1" dirty="0">
                <a:solidFill>
                  <a:schemeClr val="accent1"/>
                </a:solidFill>
                <a:ea typeface="MS PGothic"/>
              </a:rPr>
              <a:t>ls -l </a:t>
            </a:r>
            <a:r>
              <a:rPr lang="en-SG" b="1" dirty="0" err="1">
                <a:solidFill>
                  <a:schemeClr val="accent1"/>
                </a:solidFill>
                <a:ea typeface="MS PGothic"/>
              </a:rPr>
              <a:t>myfile</a:t>
            </a:r>
            <a:endParaRPr lang="en-SG" b="1" dirty="0">
              <a:solidFill>
                <a:schemeClr val="accent1"/>
              </a:solidFill>
              <a:ea typeface="MS PGothic"/>
            </a:endParaRPr>
          </a:p>
          <a:p>
            <a:pPr marL="0" indent="0">
              <a:buNone/>
            </a:pPr>
            <a:r>
              <a:rPr lang="en-SG" dirty="0">
                <a:latin typeface="Consolas" panose="020B0609020204030204" pitchFamily="49" charset="0"/>
                <a:ea typeface="MS PGothic"/>
              </a:rPr>
              <a:t>-</a:t>
            </a:r>
            <a:r>
              <a:rPr lang="en-SG" dirty="0" err="1">
                <a:latin typeface="Consolas" panose="020B0609020204030204" pitchFamily="49" charset="0"/>
                <a:ea typeface="MS PGothic"/>
              </a:rPr>
              <a:t>rw</a:t>
            </a:r>
            <a:r>
              <a:rPr lang="en-SG" dirty="0">
                <a:latin typeface="Consolas" panose="020B0609020204030204" pitchFamily="49" charset="0"/>
                <a:ea typeface="MS PGothic"/>
              </a:rPr>
              <a:t>-r--r--. 1 root dup1 0 Feb 28 08:50 </a:t>
            </a:r>
            <a:r>
              <a:rPr lang="en-SG" dirty="0" err="1">
                <a:latin typeface="Consolas" panose="020B0609020204030204" pitchFamily="49" charset="0"/>
                <a:ea typeface="MS PGothic"/>
              </a:rPr>
              <a:t>myfile</a:t>
            </a:r>
            <a:endParaRPr lang="en-SG" dirty="0">
              <a:latin typeface="Consolas" panose="020B0609020204030204" pitchFamily="49" charset="0"/>
              <a:ea typeface="MS PGothic"/>
            </a:endParaRPr>
          </a:p>
          <a:p>
            <a:pPr marL="0" indent="0">
              <a:buNone/>
            </a:pPr>
            <a:endParaRPr lang="en-US" dirty="0">
              <a:latin typeface="Consolas" panose="020B0609020204030204" pitchFamily="49" charset="0"/>
              <a:ea typeface="MS PGothic"/>
              <a:cs typeface="Courier New" panose="02070309020205020404" pitchFamily="49" charset="0"/>
            </a:endParaRPr>
          </a:p>
          <a:p>
            <a:pPr marL="0" indent="0">
              <a:buNone/>
            </a:pPr>
            <a:r>
              <a:rPr lang="en-US" b="1" dirty="0">
                <a:latin typeface="Courier New" panose="02070309020205020404" pitchFamily="49" charset="0"/>
                <a:ea typeface="MS PGothic"/>
                <a:cs typeface="Courier New" panose="02070309020205020404" pitchFamily="49" charset="0"/>
              </a:rPr>
              <a:t># </a:t>
            </a:r>
            <a:r>
              <a:rPr lang="en-US" b="1" dirty="0" err="1">
                <a:solidFill>
                  <a:schemeClr val="accent1"/>
                </a:solidFill>
                <a:ea typeface="MS PGothic"/>
              </a:rPr>
              <a:t>grpck</a:t>
            </a:r>
            <a:endParaRPr lang="en-US" b="1" dirty="0">
              <a:solidFill>
                <a:schemeClr val="accent1"/>
              </a:solidFill>
              <a:ea typeface="MS PGothic"/>
            </a:endParaRPr>
          </a:p>
          <a:p>
            <a:pPr marL="0" indent="0">
              <a:buNone/>
            </a:pPr>
            <a:r>
              <a:rPr lang="en-US" dirty="0">
                <a:latin typeface="Consolas" panose="020B0609020204030204" pitchFamily="49" charset="0"/>
                <a:ea typeface="MS PGothic"/>
              </a:rPr>
              <a:t>no matching group file entry in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gshadow</a:t>
            </a:r>
            <a:endParaRPr lang="en-US" dirty="0">
              <a:latin typeface="Consolas" panose="020B0609020204030204" pitchFamily="49" charset="0"/>
              <a:ea typeface="MS PGothic"/>
            </a:endParaRPr>
          </a:p>
          <a:p>
            <a:pPr marL="0" indent="0">
              <a:buNone/>
            </a:pPr>
            <a:r>
              <a:rPr lang="en-US" dirty="0">
                <a:latin typeface="Consolas" panose="020B0609020204030204" pitchFamily="49" charset="0"/>
                <a:ea typeface="MS PGothic"/>
              </a:rPr>
              <a:t>add group 'dup2' in /</a:t>
            </a:r>
            <a:r>
              <a:rPr lang="en-US" dirty="0" err="1">
                <a:latin typeface="Consolas" panose="020B0609020204030204" pitchFamily="49" charset="0"/>
                <a:ea typeface="MS PGothic"/>
              </a:rPr>
              <a:t>etc</a:t>
            </a:r>
            <a:r>
              <a:rPr lang="en-US" dirty="0">
                <a:latin typeface="Consolas" panose="020B0609020204030204" pitchFamily="49" charset="0"/>
                <a:ea typeface="MS PGothic"/>
              </a:rPr>
              <a:t>/</a:t>
            </a:r>
            <a:r>
              <a:rPr lang="en-US" dirty="0" err="1">
                <a:latin typeface="Consolas" panose="020B0609020204030204" pitchFamily="49" charset="0"/>
                <a:ea typeface="MS PGothic"/>
              </a:rPr>
              <a:t>gshadow</a:t>
            </a:r>
            <a:r>
              <a:rPr lang="en-US" dirty="0">
                <a:latin typeface="Consolas" panose="020B0609020204030204" pitchFamily="49" charset="0"/>
                <a:ea typeface="MS PGothic"/>
              </a:rPr>
              <a:t>? y</a:t>
            </a:r>
          </a:p>
          <a:p>
            <a:pPr marL="0" indent="0">
              <a:buNone/>
            </a:pPr>
            <a:r>
              <a:rPr lang="en-US" dirty="0" err="1">
                <a:latin typeface="Consolas" panose="020B0609020204030204" pitchFamily="49" charset="0"/>
                <a:ea typeface="MS PGothic"/>
              </a:rPr>
              <a:t>grpck</a:t>
            </a:r>
            <a:r>
              <a:rPr lang="en-US" dirty="0">
                <a:latin typeface="Consolas" panose="020B0609020204030204" pitchFamily="49" charset="0"/>
                <a:ea typeface="MS PGothic"/>
              </a:rPr>
              <a:t>: the files have been updated</a:t>
            </a:r>
          </a:p>
        </p:txBody>
      </p:sp>
      <p:sp>
        <p:nvSpPr>
          <p:cNvPr id="7" name="Rectangle: Rounded Corners 6">
            <a:extLst>
              <a:ext uri="{FF2B5EF4-FFF2-40B4-BE49-F238E27FC236}">
                <a16:creationId xmlns:a16="http://schemas.microsoft.com/office/drawing/2014/main" id="{27DD88A9-F062-4E81-A922-9CC29C431301}"/>
              </a:ext>
            </a:extLst>
          </p:cNvPr>
          <p:cNvSpPr/>
          <p:nvPr/>
        </p:nvSpPr>
        <p:spPr>
          <a:xfrm>
            <a:off x="6495108" y="3328232"/>
            <a:ext cx="2230916" cy="13396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Calibri" panose="020F0502020204030204"/>
                <a:cs typeface="Arial"/>
              </a:rPr>
              <a:t>Note that '</a:t>
            </a:r>
            <a:r>
              <a:rPr lang="en-US" sz="1350" dirty="0" err="1">
                <a:solidFill>
                  <a:srgbClr val="000000"/>
                </a:solidFill>
                <a:latin typeface="Calibri" panose="020F0502020204030204"/>
                <a:cs typeface="Arial"/>
              </a:rPr>
              <a:t>grpck</a:t>
            </a:r>
            <a:r>
              <a:rPr lang="en-US" sz="1350" dirty="0">
                <a:solidFill>
                  <a:srgbClr val="000000"/>
                </a:solidFill>
                <a:latin typeface="Calibri" panose="020F0502020204030204"/>
                <a:cs typeface="Arial"/>
              </a:rPr>
              <a:t>' has not actually fixed the problem of having two names for the same group. Indicating that in some way this is tolerated.</a:t>
            </a:r>
            <a:endParaRPr lang="en-US" sz="1350" dirty="0">
              <a:solidFill>
                <a:srgbClr val="000000"/>
              </a:solidFill>
              <a:latin typeface="Calibri" panose="020F0502020204030204"/>
            </a:endParaRPr>
          </a:p>
        </p:txBody>
      </p:sp>
      <p:sp>
        <p:nvSpPr>
          <p:cNvPr id="8" name="Rectangle: Rounded Corners 9">
            <a:extLst>
              <a:ext uri="{FF2B5EF4-FFF2-40B4-BE49-F238E27FC236}">
                <a16:creationId xmlns:a16="http://schemas.microsoft.com/office/drawing/2014/main" id="{55A18375-3C86-46A8-B468-3E33FFFC8DBE}"/>
              </a:ext>
            </a:extLst>
          </p:cNvPr>
          <p:cNvSpPr/>
          <p:nvPr/>
        </p:nvSpPr>
        <p:spPr>
          <a:xfrm>
            <a:off x="6495108" y="4766901"/>
            <a:ext cx="2230916" cy="6858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Calibri" panose="020F0502020204030204"/>
                <a:cs typeface="Arial"/>
              </a:rPr>
              <a:t>Fix by '</a:t>
            </a:r>
            <a:r>
              <a:rPr lang="en-US" sz="1350" dirty="0" err="1">
                <a:solidFill>
                  <a:srgbClr val="000000"/>
                </a:solidFill>
                <a:latin typeface="Calibri" panose="020F0502020204030204"/>
                <a:cs typeface="Arial"/>
              </a:rPr>
              <a:t>groupdel</a:t>
            </a:r>
            <a:r>
              <a:rPr lang="en-US" sz="1350" dirty="0">
                <a:solidFill>
                  <a:srgbClr val="000000"/>
                </a:solidFill>
                <a:latin typeface="Calibri" panose="020F0502020204030204"/>
                <a:cs typeface="Arial"/>
              </a:rPr>
              <a:t> dup2'</a:t>
            </a:r>
            <a:endParaRPr lang="en-US" sz="1350" dirty="0">
              <a:solidFill>
                <a:srgbClr val="000000"/>
              </a:solidFill>
              <a:latin typeface="Calibri" panose="020F0502020204030204"/>
            </a:endParaRPr>
          </a:p>
        </p:txBody>
      </p:sp>
      <p:sp>
        <p:nvSpPr>
          <p:cNvPr id="10" name="Rectangle: Rounded Corners 2">
            <a:extLst>
              <a:ext uri="{FF2B5EF4-FFF2-40B4-BE49-F238E27FC236}">
                <a16:creationId xmlns:a16="http://schemas.microsoft.com/office/drawing/2014/main" id="{435D1754-A0CB-4769-B20A-496EAD83542C}"/>
              </a:ext>
            </a:extLst>
          </p:cNvPr>
          <p:cNvSpPr/>
          <p:nvPr/>
        </p:nvSpPr>
        <p:spPr>
          <a:xfrm>
            <a:off x="459000" y="1741353"/>
            <a:ext cx="8251784" cy="353146"/>
          </a:xfrm>
          <a:prstGeom prst="roundRect">
            <a:avLst/>
          </a:prstGeom>
          <a:ln w="19050"/>
        </p:spPr>
        <p:style>
          <a:lnRef idx="2">
            <a:schemeClr val="accent2"/>
          </a:lnRef>
          <a:fillRef idx="1">
            <a:schemeClr val="lt1"/>
          </a:fillRef>
          <a:effectRef idx="0">
            <a:schemeClr val="accent2"/>
          </a:effectRef>
          <a:fontRef idx="minor">
            <a:schemeClr val="dk1"/>
          </a:fontRef>
        </p:style>
        <p:txBody>
          <a:bodyPr rtlCol="0" anchor="ctr"/>
          <a:lstStyle/>
          <a:p>
            <a:pPr algn="ctr" defTabSz="685800" fontAlgn="auto">
              <a:spcBef>
                <a:spcPts val="0"/>
              </a:spcBef>
              <a:spcAft>
                <a:spcPts val="0"/>
              </a:spcAft>
            </a:pPr>
            <a:r>
              <a:rPr lang="en-US" sz="1350" dirty="0">
                <a:solidFill>
                  <a:srgbClr val="000000"/>
                </a:solidFill>
                <a:latin typeface="Arial" panose="020B0604020202020204" pitchFamily="34" charset="0"/>
                <a:cs typeface="Arial" panose="020B0604020202020204" pitchFamily="34" charset="0"/>
              </a:rPr>
              <a:t>Issue #3. Two groups with the same ID but different names</a:t>
            </a:r>
          </a:p>
        </p:txBody>
      </p:sp>
      <p:sp>
        <p:nvSpPr>
          <p:cNvPr id="11" name="Rectangle: Rounded Corners 9">
            <a:extLst>
              <a:ext uri="{FF2B5EF4-FFF2-40B4-BE49-F238E27FC236}">
                <a16:creationId xmlns:a16="http://schemas.microsoft.com/office/drawing/2014/main" id="{55A18375-3C86-46A8-B468-3E33FFFC8DBE}"/>
              </a:ext>
            </a:extLst>
          </p:cNvPr>
          <p:cNvSpPr/>
          <p:nvPr/>
        </p:nvSpPr>
        <p:spPr>
          <a:xfrm>
            <a:off x="6479868" y="2344184"/>
            <a:ext cx="2230916" cy="810500"/>
          </a:xfrm>
          <a:prstGeom prst="roundRect">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defTabSz="685800" fontAlgn="auto">
              <a:spcBef>
                <a:spcPts val="0"/>
              </a:spcBef>
              <a:spcAft>
                <a:spcPts val="0"/>
              </a:spcAft>
            </a:pPr>
            <a:r>
              <a:rPr lang="en-SG" sz="1350" dirty="0">
                <a:solidFill>
                  <a:srgbClr val="000000"/>
                </a:solidFill>
                <a:latin typeface="Consolas" panose="020B0609020204030204" pitchFamily="49" charset="0"/>
                <a:ea typeface="MS PGothic"/>
                <a:cs typeface="Calibri"/>
              </a:rPr>
              <a:t>idcheckTwo:x:1238:</a:t>
            </a:r>
          </a:p>
          <a:p>
            <a:pPr defTabSz="685800" fontAlgn="auto">
              <a:spcBef>
                <a:spcPts val="0"/>
              </a:spcBef>
              <a:spcAft>
                <a:spcPts val="0"/>
              </a:spcAft>
            </a:pPr>
            <a:r>
              <a:rPr lang="en-SG" sz="1350" dirty="0">
                <a:solidFill>
                  <a:srgbClr val="000000"/>
                </a:solidFill>
                <a:latin typeface="Consolas" panose="020B0609020204030204" pitchFamily="49" charset="0"/>
                <a:ea typeface="MS PGothic"/>
                <a:cs typeface="Calibri"/>
              </a:rPr>
              <a:t>dup1:x:1239:</a:t>
            </a:r>
          </a:p>
          <a:p>
            <a:pPr defTabSz="685800" fontAlgn="auto">
              <a:spcBef>
                <a:spcPts val="0"/>
              </a:spcBef>
              <a:spcAft>
                <a:spcPts val="0"/>
              </a:spcAft>
            </a:pPr>
            <a:r>
              <a:rPr lang="en-SG" sz="1350" dirty="0">
                <a:solidFill>
                  <a:srgbClr val="000000"/>
                </a:solidFill>
                <a:latin typeface="Consolas" panose="020B0609020204030204" pitchFamily="49" charset="0"/>
                <a:ea typeface="MS PGothic"/>
                <a:cs typeface="Calibri"/>
              </a:rPr>
              <a:t>dup2:x:1239:</a:t>
            </a:r>
          </a:p>
        </p:txBody>
      </p:sp>
    </p:spTree>
    <p:extLst>
      <p:ext uri="{BB962C8B-B14F-4D97-AF65-F5344CB8AC3E}">
        <p14:creationId xmlns:p14="http://schemas.microsoft.com/office/powerpoint/2010/main" val="252870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2. Why have accounts &amp; groups?</a:t>
            </a:r>
          </a:p>
        </p:txBody>
      </p:sp>
      <p:sp>
        <p:nvSpPr>
          <p:cNvPr id="4" name="Text Placeholder 3"/>
          <p:cNvSpPr>
            <a:spLocks noGrp="1"/>
          </p:cNvSpPr>
          <p:nvPr>
            <p:ph type="body" sz="quarter" idx="14"/>
          </p:nvPr>
        </p:nvSpPr>
        <p:spPr>
          <a:xfrm>
            <a:off x="459000" y="1748250"/>
            <a:ext cx="8251784" cy="369332"/>
          </a:xfrm>
        </p:spPr>
        <p:txBody>
          <a:bodyPr/>
          <a:lstStyle/>
          <a:p>
            <a:r>
              <a:rPr lang="en-GB" altLang="en-US" dirty="0"/>
              <a:t>Why have user accounts?</a:t>
            </a:r>
            <a:endParaRPr lang="en-GB" dirty="0"/>
          </a:p>
        </p:txBody>
      </p:sp>
      <p:sp>
        <p:nvSpPr>
          <p:cNvPr id="6" name="Content Placeholder 2"/>
          <p:cNvSpPr>
            <a:spLocks noGrp="1"/>
          </p:cNvSpPr>
          <p:nvPr>
            <p:ph idx="4294967295"/>
          </p:nvPr>
        </p:nvSpPr>
        <p:spPr>
          <a:xfrm>
            <a:off x="459000" y="2276917"/>
            <a:ext cx="7765784" cy="843821"/>
          </a:xfrm>
          <a:prstGeom prst="rect">
            <a:avLst/>
          </a:prstGeom>
        </p:spPr>
        <p:txBody>
          <a:bodyPr/>
          <a:lstStyle/>
          <a:p>
            <a:pPr>
              <a:buFontTx/>
              <a:buChar char="•"/>
            </a:pPr>
            <a:r>
              <a:rPr lang="en-GB" altLang="en-US" dirty="0"/>
              <a:t>Allows users to log onto the system without admin rights.</a:t>
            </a:r>
          </a:p>
          <a:p>
            <a:pPr>
              <a:buFontTx/>
              <a:buChar char="•"/>
            </a:pPr>
            <a:r>
              <a:rPr lang="en-GB" altLang="en-US" dirty="0"/>
              <a:t>Gives users their own private workspace.</a:t>
            </a:r>
          </a:p>
          <a:p>
            <a:pPr>
              <a:buFontTx/>
              <a:buChar char="•"/>
            </a:pPr>
            <a:r>
              <a:rPr lang="en-GB" altLang="en-US" dirty="0"/>
              <a:t>Allows us to give different users different rights.</a:t>
            </a:r>
          </a:p>
        </p:txBody>
      </p:sp>
    </p:spTree>
    <p:extLst>
      <p:ext uri="{BB962C8B-B14F-4D97-AF65-F5344CB8AC3E}">
        <p14:creationId xmlns:p14="http://schemas.microsoft.com/office/powerpoint/2010/main" val="149973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0" y="1748250"/>
            <a:ext cx="8251784" cy="369332"/>
          </a:xfrm>
        </p:spPr>
        <p:txBody>
          <a:bodyPr/>
          <a:lstStyle/>
          <a:p>
            <a:r>
              <a:rPr lang="en-GB" altLang="en-US" dirty="0"/>
              <a:t>Why have groups?</a:t>
            </a:r>
            <a:endParaRPr lang="en-GB" dirty="0"/>
          </a:p>
        </p:txBody>
      </p:sp>
      <p:sp>
        <p:nvSpPr>
          <p:cNvPr id="6" name="Content Placeholder 2"/>
          <p:cNvSpPr>
            <a:spLocks noGrp="1"/>
          </p:cNvSpPr>
          <p:nvPr>
            <p:ph idx="4294967295"/>
          </p:nvPr>
        </p:nvSpPr>
        <p:spPr>
          <a:xfrm>
            <a:off x="495420" y="2207251"/>
            <a:ext cx="7765784" cy="1115690"/>
          </a:xfrm>
          <a:prstGeom prst="rect">
            <a:avLst/>
          </a:prstGeom>
        </p:spPr>
        <p:txBody>
          <a:bodyPr/>
          <a:lstStyle/>
          <a:p>
            <a:pPr>
              <a:buFontTx/>
              <a:buChar char="•"/>
            </a:pPr>
            <a:r>
              <a:rPr lang="en-GB" altLang="en-US" dirty="0"/>
              <a:t>To simplify administration</a:t>
            </a:r>
          </a:p>
          <a:p>
            <a:pPr lvl="1">
              <a:buFontTx/>
              <a:buChar char="•"/>
            </a:pPr>
            <a:r>
              <a:rPr lang="en-GB" altLang="en-US" dirty="0"/>
              <a:t>Each group can hold many users.</a:t>
            </a:r>
          </a:p>
          <a:p>
            <a:pPr lvl="1">
              <a:buFontTx/>
              <a:buChar char="•"/>
            </a:pPr>
            <a:r>
              <a:rPr lang="en-GB" altLang="en-US" dirty="0"/>
              <a:t>Easier to give rights and permissions to a group than to individual users.</a:t>
            </a:r>
          </a:p>
          <a:p>
            <a:pPr lvl="1">
              <a:buFontTx/>
              <a:buChar char="•"/>
            </a:pPr>
            <a:r>
              <a:rPr lang="en-GB" altLang="en-US" dirty="0"/>
              <a:t>Groups can reflect the departmental or management structure of the company.</a:t>
            </a:r>
          </a:p>
        </p:txBody>
      </p:sp>
      <p:sp>
        <p:nvSpPr>
          <p:cNvPr id="7" name="Title 1"/>
          <p:cNvSpPr>
            <a:spLocks noGrp="1"/>
          </p:cNvSpPr>
          <p:nvPr>
            <p:ph type="ctrTitle"/>
          </p:nvPr>
        </p:nvSpPr>
        <p:spPr>
          <a:xfrm>
            <a:off x="459000" y="1127251"/>
            <a:ext cx="8251784" cy="461665"/>
          </a:xfrm>
        </p:spPr>
        <p:txBody>
          <a:bodyPr/>
          <a:lstStyle/>
          <a:p>
            <a:r>
              <a:rPr lang="en-GB" dirty="0"/>
              <a:t>2. Why have accounts &amp; groups?</a:t>
            </a:r>
          </a:p>
        </p:txBody>
      </p:sp>
    </p:spTree>
    <p:extLst>
      <p:ext uri="{BB962C8B-B14F-4D97-AF65-F5344CB8AC3E}">
        <p14:creationId xmlns:p14="http://schemas.microsoft.com/office/powerpoint/2010/main" val="17197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1_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Week xmlns="968d71b6-1584-49b2-8f1a-cf4f7115097c">Part 2</Week>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5E6879B52C9B408E16E048BE938B51" ma:contentTypeVersion="" ma:contentTypeDescription="Create a new document." ma:contentTypeScope="" ma:versionID="5d59425ec52d3ac5be9ec8d2330efa0d">
  <xsd:schema xmlns:xsd="http://www.w3.org/2001/XMLSchema" xmlns:xs="http://www.w3.org/2001/XMLSchema" xmlns:p="http://schemas.microsoft.com/office/2006/metadata/properties" xmlns:ns3="968d71b6-1584-49b2-8f1a-cf4f7115097c" targetNamespace="http://schemas.microsoft.com/office/2006/metadata/properties" ma:root="true" ma:fieldsID="45b6209bc9743c0c4573f7af20c45b08" ns3:_="">
    <xsd:import namespace="968d71b6-1584-49b2-8f1a-cf4f7115097c"/>
    <xsd:element name="properties">
      <xsd:complexType>
        <xsd:sequence>
          <xsd:element name="documentManagement">
            <xsd:complexType>
              <xsd:all>
                <xsd:element ref="ns3:Wee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8d71b6-1584-49b2-8f1a-cf4f7115097c" elementFormDefault="qualified">
    <xsd:import namespace="http://schemas.microsoft.com/office/2006/documentManagement/types"/>
    <xsd:import namespace="http://schemas.microsoft.com/office/infopath/2007/PartnerControls"/>
    <xsd:element name="Week" ma:index="9" nillable="true" ma:displayName="Week" ma:default="Part 1" ma:format="Dropdown" ma:internalName="Week">
      <xsd:simpleType>
        <xsd:restriction base="dms:Choice">
          <xsd:enumeration value="Part 1"/>
          <xsd:enumeration value="Part 2"/>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2FE2AF-FB51-4C4A-8AF3-3C6EF689D08F}"/>
</file>

<file path=customXml/itemProps2.xml><?xml version="1.0" encoding="utf-8"?>
<ds:datastoreItem xmlns:ds="http://schemas.openxmlformats.org/officeDocument/2006/customXml" ds:itemID="{DC403E35-3303-4A00-8E45-A34462015752}"/>
</file>

<file path=customXml/itemProps3.xml><?xml version="1.0" encoding="utf-8"?>
<ds:datastoreItem xmlns:ds="http://schemas.openxmlformats.org/officeDocument/2006/customXml" ds:itemID="{7C321A58-A430-4F6D-A8D5-73516C7FF77D}"/>
</file>

<file path=customXml/itemProps4.xml><?xml version="1.0" encoding="utf-8"?>
<ds:datastoreItem xmlns:ds="http://schemas.openxmlformats.org/officeDocument/2006/customXml" ds:itemID="{7C0AC90E-4271-4D13-AA59-781D6CE7F7ED}"/>
</file>

<file path=docProps/app.xml><?xml version="1.0" encoding="utf-8"?>
<Properties xmlns="http://schemas.openxmlformats.org/officeDocument/2006/extended-properties" xmlns:vt="http://schemas.openxmlformats.org/officeDocument/2006/docPropsVTypes">
  <Template/>
  <TotalTime>0</TotalTime>
  <Words>4462</Words>
  <Application>Microsoft Office PowerPoint</Application>
  <PresentationFormat>On-screen Show (4:3)</PresentationFormat>
  <Paragraphs>639</Paragraphs>
  <Slides>71</Slides>
  <Notes>44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71</vt:i4>
      </vt:variant>
    </vt:vector>
  </HeadingPairs>
  <TitlesOfParts>
    <vt:vector size="81" baseType="lpstr">
      <vt:lpstr>Arial</vt:lpstr>
      <vt:lpstr>Arial Black</vt:lpstr>
      <vt:lpstr>Calibri</vt:lpstr>
      <vt:lpstr>Consolas</vt:lpstr>
      <vt:lpstr>Courier</vt:lpstr>
      <vt:lpstr>courier new</vt:lpstr>
      <vt:lpstr>courier new</vt:lpstr>
      <vt:lpstr>Wingdings</vt:lpstr>
      <vt:lpstr>FDM PowerPoint Theme Template 3</vt:lpstr>
      <vt:lpstr>1_FDM PowerPoint Theme Template 3</vt:lpstr>
      <vt:lpstr>OS Admin</vt:lpstr>
      <vt:lpstr>PowerPoint Presentation</vt:lpstr>
      <vt:lpstr>Module objectives</vt:lpstr>
      <vt:lpstr>1. Super Users</vt:lpstr>
      <vt:lpstr>1. Super Users</vt:lpstr>
      <vt:lpstr>1. Super Users</vt:lpstr>
      <vt:lpstr>PowerPoint Presentation</vt:lpstr>
      <vt:lpstr>2. Why have accounts &amp; groups?</vt:lpstr>
      <vt:lpstr>2. Why have accounts &amp; groups?</vt:lpstr>
      <vt:lpstr>2. Why have accounts &amp; groups?</vt:lpstr>
      <vt:lpstr>PowerPoint Presentation</vt:lpstr>
      <vt:lpstr>PowerPoint Presentation</vt:lpstr>
      <vt:lpstr>PowerPoint Presentation</vt:lpstr>
      <vt:lpstr>PowerPoint Presentation</vt:lpstr>
      <vt:lpstr>3. Components of a User Account</vt:lpstr>
      <vt:lpstr>3. Components of a User Account</vt:lpstr>
      <vt:lpstr>3. Components of a User Account</vt:lpstr>
      <vt:lpstr>3. Components of a User Account</vt:lpstr>
      <vt:lpstr>Quiz Questions </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3. Components of a User Account</vt:lpstr>
      <vt:lpstr>PowerPoint Presentation</vt:lpstr>
      <vt:lpstr>4. Components of a Group</vt:lpstr>
      <vt:lpstr>4. Components of a Group</vt:lpstr>
      <vt:lpstr>4. Components of a Group</vt:lpstr>
      <vt:lpstr>4. Components of a Group</vt:lpstr>
      <vt:lpstr>4. Components of a Group</vt:lpstr>
      <vt:lpstr>4. Components of a Group</vt:lpstr>
      <vt:lpstr>Quiz Questions </vt:lpstr>
      <vt:lpstr>4. Components of a Group</vt:lpstr>
      <vt:lpstr>4. Components of a Group</vt:lpstr>
      <vt:lpstr>4. Components of a Group</vt:lpstr>
      <vt:lpstr>4. Components of a Group</vt:lpstr>
      <vt:lpstr>4. Components of a Group</vt:lpstr>
      <vt:lpstr>4. Components of a Group</vt:lpstr>
      <vt:lpstr>PowerPoint Presentation</vt:lpstr>
      <vt:lpstr>5. Passwords</vt:lpstr>
      <vt:lpstr>5. Passwords</vt:lpstr>
      <vt:lpstr>5. Passwords</vt:lpstr>
      <vt:lpstr>5. Passwords</vt:lpstr>
      <vt:lpstr>5. Passwords</vt:lpstr>
      <vt:lpstr>5. Passwords</vt:lpstr>
      <vt:lpstr>5. Passwords</vt:lpstr>
      <vt:lpstr>Quiz Questions </vt:lpstr>
      <vt:lpstr>5. Passwords</vt:lpstr>
      <vt:lpstr>5. Passwords</vt:lpstr>
      <vt:lpstr>5. Passwords</vt:lpstr>
      <vt:lpstr>5. Passwords</vt:lpstr>
      <vt:lpstr>5. Passwords</vt:lpstr>
      <vt:lpstr>5. Passwords</vt:lpstr>
      <vt:lpstr>5. Passwords</vt:lpstr>
      <vt:lpstr>5. Passwords</vt:lpstr>
      <vt:lpstr>5. Passwords</vt:lpstr>
      <vt:lpstr>5. Passwords</vt:lpstr>
      <vt:lpstr>5. Passwords</vt:lpstr>
      <vt:lpstr>5. Passwords</vt:lpstr>
      <vt:lpstr>PowerPoint Presentation</vt:lpstr>
      <vt:lpstr>6. When things go wrong</vt:lpstr>
      <vt:lpstr>6. When things go wrong</vt:lpstr>
      <vt:lpstr>6. When things go wrong</vt:lpstr>
      <vt:lpstr>6. When things go wrong</vt:lpstr>
      <vt:lpstr>6. When things go wrong</vt:lpstr>
      <vt:lpstr>4. Practice a little user management</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Chris Lugg</cp:lastModifiedBy>
  <cp:revision>386</cp:revision>
  <dcterms:created xsi:type="dcterms:W3CDTF">2014-05-28T13:17:46Z</dcterms:created>
  <dcterms:modified xsi:type="dcterms:W3CDTF">2020-12-21T15:46:01Z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
  </property>
  <property fmtid="{D5CDD505-2E9C-101B-9397-08002B2CF9AE}" pid="3" name="Module">
    <vt:lpwstr>01 - OS Admin</vt:lpwstr>
  </property>
  <property fmtid="{D5CDD505-2E9C-101B-9397-08002B2CF9AE}" pid="4" name="RestrictedToTheseUsers">
    <vt:lpwstr/>
  </property>
  <property fmtid="{D5CDD505-2E9C-101B-9397-08002B2CF9AE}" pid="5" name="Document Type">
    <vt:lpwstr>Slide Decks</vt:lpwstr>
  </property>
  <property fmtid="{D5CDD505-2E9C-101B-9397-08002B2CF9AE}" pid="6" name="ContentTypeId">
    <vt:lpwstr>0x010100875E6879B52C9B408E16E048BE938B51</vt:lpwstr>
  </property>
  <property fmtid="{D5CDD505-2E9C-101B-9397-08002B2CF9AE}" pid="7" name="AuthorIds_UIVersion_1024">
    <vt:lpwstr>6</vt:lpwstr>
  </property>
  <property fmtid="{D5CDD505-2E9C-101B-9397-08002B2CF9AE}" pid="8" name="AuthorIds_UIVersion_1536">
    <vt:lpwstr>6</vt:lpwstr>
  </property>
  <property fmtid="{D5CDD505-2E9C-101B-9397-08002B2CF9AE}" pid="9" name="AuthorIds_UIVersion_2048">
    <vt:lpwstr>6</vt:lpwstr>
  </property>
  <property fmtid="{D5CDD505-2E9C-101B-9397-08002B2CF9AE}" pid="10" name="AuthorIds_UIVersion_51712">
    <vt:lpwstr>6</vt:lpwstr>
  </property>
</Properties>
</file>