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149" r:id="rId5"/>
    <p:sldMasterId id="2147484182" r:id="rId6"/>
  </p:sldMasterIdLst>
  <p:notesMasterIdLst>
    <p:notesMasterId r:id="rId112"/>
  </p:notesMasterIdLst>
  <p:handoutMasterIdLst>
    <p:handoutMasterId r:id="rId113"/>
  </p:handoutMasterIdLst>
  <p:sldIdLst>
    <p:sldId id="484" r:id="rId7"/>
    <p:sldId id="485" r:id="rId8"/>
    <p:sldId id="412" r:id="rId9"/>
    <p:sldId id="413" r:id="rId10"/>
    <p:sldId id="487" r:id="rId11"/>
    <p:sldId id="414" r:id="rId12"/>
    <p:sldId id="491" r:id="rId13"/>
    <p:sldId id="492" r:id="rId14"/>
    <p:sldId id="493" r:id="rId15"/>
    <p:sldId id="494" r:id="rId16"/>
    <p:sldId id="495" r:id="rId17"/>
    <p:sldId id="496" r:id="rId18"/>
    <p:sldId id="497" r:id="rId19"/>
    <p:sldId id="498" r:id="rId20"/>
    <p:sldId id="499" r:id="rId21"/>
    <p:sldId id="500" r:id="rId22"/>
    <p:sldId id="501" r:id="rId23"/>
    <p:sldId id="502" r:id="rId24"/>
    <p:sldId id="503" r:id="rId25"/>
    <p:sldId id="591" r:id="rId26"/>
    <p:sldId id="505" r:id="rId27"/>
    <p:sldId id="506" r:id="rId28"/>
    <p:sldId id="507" r:id="rId29"/>
    <p:sldId id="508" r:id="rId30"/>
    <p:sldId id="509" r:id="rId31"/>
    <p:sldId id="510" r:id="rId32"/>
    <p:sldId id="511" r:id="rId33"/>
    <p:sldId id="512" r:id="rId34"/>
    <p:sldId id="513" r:id="rId35"/>
    <p:sldId id="514" r:id="rId36"/>
    <p:sldId id="515" r:id="rId37"/>
    <p:sldId id="516" r:id="rId38"/>
    <p:sldId id="517" r:id="rId39"/>
    <p:sldId id="518" r:id="rId40"/>
    <p:sldId id="519" r:id="rId41"/>
    <p:sldId id="520" r:id="rId42"/>
    <p:sldId id="521" r:id="rId43"/>
    <p:sldId id="522" r:id="rId44"/>
    <p:sldId id="523" r:id="rId45"/>
    <p:sldId id="524" r:id="rId46"/>
    <p:sldId id="592" r:id="rId47"/>
    <p:sldId id="526" r:id="rId48"/>
    <p:sldId id="527" r:id="rId49"/>
    <p:sldId id="528" r:id="rId50"/>
    <p:sldId id="530" r:id="rId51"/>
    <p:sldId id="531" r:id="rId52"/>
    <p:sldId id="532" r:id="rId53"/>
    <p:sldId id="533" r:id="rId54"/>
    <p:sldId id="534" r:id="rId55"/>
    <p:sldId id="535" r:id="rId56"/>
    <p:sldId id="600" r:id="rId57"/>
    <p:sldId id="536" r:id="rId58"/>
    <p:sldId id="537" r:id="rId59"/>
    <p:sldId id="538" r:id="rId60"/>
    <p:sldId id="539" r:id="rId61"/>
    <p:sldId id="540" r:id="rId62"/>
    <p:sldId id="541" r:id="rId63"/>
    <p:sldId id="542" r:id="rId64"/>
    <p:sldId id="543" r:id="rId65"/>
    <p:sldId id="544" r:id="rId66"/>
    <p:sldId id="545" r:id="rId67"/>
    <p:sldId id="546" r:id="rId68"/>
    <p:sldId id="547" r:id="rId69"/>
    <p:sldId id="548" r:id="rId70"/>
    <p:sldId id="550" r:id="rId71"/>
    <p:sldId id="551" r:id="rId72"/>
    <p:sldId id="552" r:id="rId73"/>
    <p:sldId id="553" r:id="rId74"/>
    <p:sldId id="554" r:id="rId75"/>
    <p:sldId id="555" r:id="rId76"/>
    <p:sldId id="556" r:id="rId77"/>
    <p:sldId id="557" r:id="rId78"/>
    <p:sldId id="558" r:id="rId79"/>
    <p:sldId id="559" r:id="rId80"/>
    <p:sldId id="560" r:id="rId81"/>
    <p:sldId id="561" r:id="rId82"/>
    <p:sldId id="562" r:id="rId83"/>
    <p:sldId id="563" r:id="rId84"/>
    <p:sldId id="564" r:id="rId85"/>
    <p:sldId id="565" r:id="rId86"/>
    <p:sldId id="566" r:id="rId87"/>
    <p:sldId id="567" r:id="rId88"/>
    <p:sldId id="568" r:id="rId89"/>
    <p:sldId id="569" r:id="rId90"/>
    <p:sldId id="570" r:id="rId91"/>
    <p:sldId id="597" r:id="rId92"/>
    <p:sldId id="572" r:id="rId93"/>
    <p:sldId id="598" r:id="rId94"/>
    <p:sldId id="574" r:id="rId95"/>
    <p:sldId id="599" r:id="rId96"/>
    <p:sldId id="576" r:id="rId97"/>
    <p:sldId id="596" r:id="rId98"/>
    <p:sldId id="578" r:id="rId99"/>
    <p:sldId id="579" r:id="rId100"/>
    <p:sldId id="580" r:id="rId101"/>
    <p:sldId id="581" r:id="rId102"/>
    <p:sldId id="582" r:id="rId103"/>
    <p:sldId id="594" r:id="rId104"/>
    <p:sldId id="584" r:id="rId105"/>
    <p:sldId id="585" r:id="rId106"/>
    <p:sldId id="586" r:id="rId107"/>
    <p:sldId id="593" r:id="rId108"/>
    <p:sldId id="588" r:id="rId109"/>
    <p:sldId id="595" r:id="rId110"/>
    <p:sldId id="590" r:id="rId11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426"/>
    <a:srgbClr val="309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6AED44-B56D-4804-B252-055D60FCE459}" v="2" dt="2021-08-24T10:26:08.5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71" autoAdjust="0"/>
    <p:restoredTop sz="94660"/>
  </p:normalViewPr>
  <p:slideViewPr>
    <p:cSldViewPr snapToGrid="0">
      <p:cViewPr varScale="1">
        <p:scale>
          <a:sx n="108" d="100"/>
          <a:sy n="108" d="100"/>
        </p:scale>
        <p:origin x="1398" y="10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tableStyles" Target="tableStyles.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notesMaster" Target="notesMasters/notesMaster1.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5" Type="http://schemas.openxmlformats.org/officeDocument/2006/relationships/slideMaster" Target="slideMasters/slideMaster1.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handoutMaster" Target="handoutMasters/handoutMaster1.xml"/><Relationship Id="rId118" Type="http://schemas.microsoft.com/office/2016/11/relationships/changesInfo" Target="changesInfos/changesInfo1.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2.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presProps" Target="presProps.xml"/><Relationship Id="rId119" Type="http://schemas.microsoft.com/office/2015/10/relationships/revisionInfo" Target="revisionInfo.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viewProps" Target="viewProp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Carrier" userId="39219779-5b21-4da1-8c68-0313d7756d27" providerId="ADAL" clId="{B5220158-4D9E-4577-9A3A-87C23D41470D}"/>
    <pc:docChg chg="modSld">
      <pc:chgData name="Geoff Carrier" userId="39219779-5b21-4da1-8c68-0313d7756d27" providerId="ADAL" clId="{B5220158-4D9E-4577-9A3A-87C23D41470D}" dt="2021-05-26T11:10:59.122" v="11" actId="20577"/>
      <pc:docMkLst>
        <pc:docMk/>
      </pc:docMkLst>
      <pc:sldChg chg="modSp mod">
        <pc:chgData name="Geoff Carrier" userId="39219779-5b21-4da1-8c68-0313d7756d27" providerId="ADAL" clId="{B5220158-4D9E-4577-9A3A-87C23D41470D}" dt="2021-05-26T08:33:31.038" v="8" actId="20577"/>
        <pc:sldMkLst>
          <pc:docMk/>
          <pc:sldMk cId="2310097637" sldId="413"/>
        </pc:sldMkLst>
        <pc:spChg chg="mod">
          <ac:chgData name="Geoff Carrier" userId="39219779-5b21-4da1-8c68-0313d7756d27" providerId="ADAL" clId="{B5220158-4D9E-4577-9A3A-87C23D41470D}" dt="2021-05-26T08:33:31.038" v="8" actId="20577"/>
          <ac:spMkLst>
            <pc:docMk/>
            <pc:sldMk cId="2310097637" sldId="413"/>
            <ac:spMk id="8" creationId="{C76D7A2B-60B7-7743-AF59-EFC373C6799E}"/>
          </ac:spMkLst>
        </pc:spChg>
      </pc:sldChg>
      <pc:sldChg chg="modSp mod">
        <pc:chgData name="Geoff Carrier" userId="39219779-5b21-4da1-8c68-0313d7756d27" providerId="ADAL" clId="{B5220158-4D9E-4577-9A3A-87C23D41470D}" dt="2021-05-26T08:58:38.832" v="10" actId="20577"/>
        <pc:sldMkLst>
          <pc:docMk/>
          <pc:sldMk cId="312069886" sldId="513"/>
        </pc:sldMkLst>
        <pc:spChg chg="mod">
          <ac:chgData name="Geoff Carrier" userId="39219779-5b21-4da1-8c68-0313d7756d27" providerId="ADAL" clId="{B5220158-4D9E-4577-9A3A-87C23D41470D}" dt="2021-05-26T08:58:38.832" v="10" actId="20577"/>
          <ac:spMkLst>
            <pc:docMk/>
            <pc:sldMk cId="312069886" sldId="513"/>
            <ac:spMk id="2" creationId="{00000000-0000-0000-0000-000000000000}"/>
          </ac:spMkLst>
        </pc:spChg>
      </pc:sldChg>
      <pc:sldChg chg="modSp mod">
        <pc:chgData name="Geoff Carrier" userId="39219779-5b21-4da1-8c68-0313d7756d27" providerId="ADAL" clId="{B5220158-4D9E-4577-9A3A-87C23D41470D}" dt="2021-05-12T15:05:36.835" v="0" actId="20577"/>
        <pc:sldMkLst>
          <pc:docMk/>
          <pc:sldMk cId="493776527" sldId="528"/>
        </pc:sldMkLst>
        <pc:spChg chg="mod">
          <ac:chgData name="Geoff Carrier" userId="39219779-5b21-4da1-8c68-0313d7756d27" providerId="ADAL" clId="{B5220158-4D9E-4577-9A3A-87C23D41470D}" dt="2021-05-12T15:05:36.835" v="0" actId="20577"/>
          <ac:spMkLst>
            <pc:docMk/>
            <pc:sldMk cId="493776527" sldId="528"/>
            <ac:spMk id="2" creationId="{00000000-0000-0000-0000-000000000000}"/>
          </ac:spMkLst>
        </pc:spChg>
      </pc:sldChg>
      <pc:sldChg chg="modSp mod">
        <pc:chgData name="Geoff Carrier" userId="39219779-5b21-4da1-8c68-0313d7756d27" providerId="ADAL" clId="{B5220158-4D9E-4577-9A3A-87C23D41470D}" dt="2021-05-26T11:10:59.122" v="11" actId="20577"/>
        <pc:sldMkLst>
          <pc:docMk/>
          <pc:sldMk cId="2316020480" sldId="561"/>
        </pc:sldMkLst>
        <pc:spChg chg="mod">
          <ac:chgData name="Geoff Carrier" userId="39219779-5b21-4da1-8c68-0313d7756d27" providerId="ADAL" clId="{B5220158-4D9E-4577-9A3A-87C23D41470D}" dt="2021-05-26T11:10:59.122" v="11" actId="20577"/>
          <ac:spMkLst>
            <pc:docMk/>
            <pc:sldMk cId="2316020480" sldId="561"/>
            <ac:spMk id="5" creationId="{00000000-0000-0000-0000-000000000000}"/>
          </ac:spMkLst>
        </pc:spChg>
      </pc:sldChg>
    </pc:docChg>
  </pc:docChgLst>
  <pc:docChgLst>
    <pc:chgData name="Geoff Carrier" userId="39219779-5b21-4da1-8c68-0313d7756d27" providerId="ADAL" clId="{043FB920-5E6C-4478-BAC8-4E8232E1286E}"/>
    <pc:docChg chg="custSel addSld modSld">
      <pc:chgData name="Geoff Carrier" userId="39219779-5b21-4da1-8c68-0313d7756d27" providerId="ADAL" clId="{043FB920-5E6C-4478-BAC8-4E8232E1286E}" dt="2020-05-22T09:08:22.866" v="608" actId="20577"/>
      <pc:docMkLst>
        <pc:docMk/>
      </pc:docMkLst>
      <pc:sldChg chg="modSp mod">
        <pc:chgData name="Geoff Carrier" userId="39219779-5b21-4da1-8c68-0313d7756d27" providerId="ADAL" clId="{043FB920-5E6C-4478-BAC8-4E8232E1286E}" dt="2020-05-21T14:58:38.773" v="0" actId="20577"/>
        <pc:sldMkLst>
          <pc:docMk/>
          <pc:sldMk cId="846202244" sldId="492"/>
        </pc:sldMkLst>
        <pc:spChg chg="mod">
          <ac:chgData name="Geoff Carrier" userId="39219779-5b21-4da1-8c68-0313d7756d27" providerId="ADAL" clId="{043FB920-5E6C-4478-BAC8-4E8232E1286E}" dt="2020-05-21T14:58:38.773" v="0" actId="20577"/>
          <ac:spMkLst>
            <pc:docMk/>
            <pc:sldMk cId="846202244" sldId="492"/>
            <ac:spMk id="3" creationId="{00000000-0000-0000-0000-000000000000}"/>
          </ac:spMkLst>
        </pc:spChg>
      </pc:sldChg>
      <pc:sldChg chg="modSp mod">
        <pc:chgData name="Geoff Carrier" userId="39219779-5b21-4da1-8c68-0313d7756d27" providerId="ADAL" clId="{043FB920-5E6C-4478-BAC8-4E8232E1286E}" dt="2020-05-21T15:16:20.897" v="47" actId="113"/>
        <pc:sldMkLst>
          <pc:docMk/>
          <pc:sldMk cId="1683291295" sldId="506"/>
        </pc:sldMkLst>
        <pc:spChg chg="mod">
          <ac:chgData name="Geoff Carrier" userId="39219779-5b21-4da1-8c68-0313d7756d27" providerId="ADAL" clId="{043FB920-5E6C-4478-BAC8-4E8232E1286E}" dt="2020-05-21T15:16:20.897" v="47" actId="113"/>
          <ac:spMkLst>
            <pc:docMk/>
            <pc:sldMk cId="1683291295" sldId="506"/>
            <ac:spMk id="2" creationId="{00000000-0000-0000-0000-000000000000}"/>
          </ac:spMkLst>
        </pc:spChg>
      </pc:sldChg>
      <pc:sldChg chg="modSp mod">
        <pc:chgData name="Geoff Carrier" userId="39219779-5b21-4da1-8c68-0313d7756d27" providerId="ADAL" clId="{043FB920-5E6C-4478-BAC8-4E8232E1286E}" dt="2020-05-22T08:09:21.500" v="207" actId="113"/>
        <pc:sldMkLst>
          <pc:docMk/>
          <pc:sldMk cId="1201342814" sldId="507"/>
        </pc:sldMkLst>
        <pc:spChg chg="mod">
          <ac:chgData name="Geoff Carrier" userId="39219779-5b21-4da1-8c68-0313d7756d27" providerId="ADAL" clId="{043FB920-5E6C-4478-BAC8-4E8232E1286E}" dt="2020-05-22T08:09:21.500" v="207" actId="113"/>
          <ac:spMkLst>
            <pc:docMk/>
            <pc:sldMk cId="1201342814" sldId="507"/>
            <ac:spMk id="2" creationId="{00000000-0000-0000-0000-000000000000}"/>
          </ac:spMkLst>
        </pc:spChg>
      </pc:sldChg>
      <pc:sldChg chg="modSp mod">
        <pc:chgData name="Geoff Carrier" userId="39219779-5b21-4da1-8c68-0313d7756d27" providerId="ADAL" clId="{043FB920-5E6C-4478-BAC8-4E8232E1286E}" dt="2020-05-22T08:20:12.849" v="224" actId="313"/>
        <pc:sldMkLst>
          <pc:docMk/>
          <pc:sldMk cId="116073143" sldId="518"/>
        </pc:sldMkLst>
        <pc:spChg chg="mod">
          <ac:chgData name="Geoff Carrier" userId="39219779-5b21-4da1-8c68-0313d7756d27" providerId="ADAL" clId="{043FB920-5E6C-4478-BAC8-4E8232E1286E}" dt="2020-05-22T08:20:12.849" v="224" actId="313"/>
          <ac:spMkLst>
            <pc:docMk/>
            <pc:sldMk cId="116073143" sldId="518"/>
            <ac:spMk id="2" creationId="{00000000-0000-0000-0000-000000000000}"/>
          </ac:spMkLst>
        </pc:spChg>
      </pc:sldChg>
      <pc:sldChg chg="modSp mod">
        <pc:chgData name="Geoff Carrier" userId="39219779-5b21-4da1-8c68-0313d7756d27" providerId="ADAL" clId="{043FB920-5E6C-4478-BAC8-4E8232E1286E}" dt="2020-05-22T08:40:48.827" v="236" actId="20577"/>
        <pc:sldMkLst>
          <pc:docMk/>
          <pc:sldMk cId="493776527" sldId="528"/>
        </pc:sldMkLst>
        <pc:spChg chg="mod">
          <ac:chgData name="Geoff Carrier" userId="39219779-5b21-4da1-8c68-0313d7756d27" providerId="ADAL" clId="{043FB920-5E6C-4478-BAC8-4E8232E1286E}" dt="2020-05-22T08:40:48.827" v="236" actId="20577"/>
          <ac:spMkLst>
            <pc:docMk/>
            <pc:sldMk cId="493776527" sldId="528"/>
            <ac:spMk id="2" creationId="{00000000-0000-0000-0000-000000000000}"/>
          </ac:spMkLst>
        </pc:spChg>
      </pc:sldChg>
      <pc:sldChg chg="modSp mod">
        <pc:chgData name="Geoff Carrier" userId="39219779-5b21-4da1-8c68-0313d7756d27" providerId="ADAL" clId="{043FB920-5E6C-4478-BAC8-4E8232E1286E}" dt="2020-05-22T09:08:22.866" v="608" actId="20577"/>
        <pc:sldMkLst>
          <pc:docMk/>
          <pc:sldMk cId="2386437817" sldId="531"/>
        </pc:sldMkLst>
        <pc:spChg chg="mod">
          <ac:chgData name="Geoff Carrier" userId="39219779-5b21-4da1-8c68-0313d7756d27" providerId="ADAL" clId="{043FB920-5E6C-4478-BAC8-4E8232E1286E}" dt="2020-05-22T09:08:22.866" v="608" actId="20577"/>
          <ac:spMkLst>
            <pc:docMk/>
            <pc:sldMk cId="2386437817" sldId="531"/>
            <ac:spMk id="37" creationId="{71BE0C58-F163-D448-94BA-DCAAB24208F7}"/>
          </ac:spMkLst>
        </pc:spChg>
      </pc:sldChg>
      <pc:sldChg chg="modSp mod">
        <pc:chgData name="Geoff Carrier" userId="39219779-5b21-4da1-8c68-0313d7756d27" providerId="ADAL" clId="{043FB920-5E6C-4478-BAC8-4E8232E1286E}" dt="2020-05-22T08:57:50.169" v="595" actId="20577"/>
        <pc:sldMkLst>
          <pc:docMk/>
          <pc:sldMk cId="3696711635" sldId="535"/>
        </pc:sldMkLst>
        <pc:spChg chg="mod">
          <ac:chgData name="Geoff Carrier" userId="39219779-5b21-4da1-8c68-0313d7756d27" providerId="ADAL" clId="{043FB920-5E6C-4478-BAC8-4E8232E1286E}" dt="2020-05-22T08:57:50.169" v="595" actId="20577"/>
          <ac:spMkLst>
            <pc:docMk/>
            <pc:sldMk cId="3696711635" sldId="535"/>
            <ac:spMk id="2" creationId="{00000000-0000-0000-0000-000000000000}"/>
          </ac:spMkLst>
        </pc:spChg>
        <pc:spChg chg="mod">
          <ac:chgData name="Geoff Carrier" userId="39219779-5b21-4da1-8c68-0313d7756d27" providerId="ADAL" clId="{043FB920-5E6C-4478-BAC8-4E8232E1286E}" dt="2020-05-22T08:55:26.267" v="272" actId="113"/>
          <ac:spMkLst>
            <pc:docMk/>
            <pc:sldMk cId="3696711635" sldId="535"/>
            <ac:spMk id="8" creationId="{0FC115B7-22B9-CA4D-BCB3-B2F0D8488965}"/>
          </ac:spMkLst>
        </pc:spChg>
        <pc:spChg chg="mod">
          <ac:chgData name="Geoff Carrier" userId="39219779-5b21-4da1-8c68-0313d7756d27" providerId="ADAL" clId="{043FB920-5E6C-4478-BAC8-4E8232E1286E}" dt="2020-05-22T08:55:19.631" v="271" actId="20577"/>
          <ac:spMkLst>
            <pc:docMk/>
            <pc:sldMk cId="3696711635" sldId="535"/>
            <ac:spMk id="11" creationId="{00000000-0000-0000-0000-000000000000}"/>
          </ac:spMkLst>
        </pc:spChg>
      </pc:sldChg>
      <pc:sldChg chg="add">
        <pc:chgData name="Geoff Carrier" userId="39219779-5b21-4da1-8c68-0313d7756d27" providerId="ADAL" clId="{043FB920-5E6C-4478-BAC8-4E8232E1286E}" dt="2020-05-22T08:54:59.976" v="237"/>
        <pc:sldMkLst>
          <pc:docMk/>
          <pc:sldMk cId="2980582334" sldId="600"/>
        </pc:sldMkLst>
      </pc:sldChg>
    </pc:docChg>
  </pc:docChgLst>
  <pc:docChgLst>
    <pc:chgData name="Geoff Carrier" userId="39219779-5b21-4da1-8c68-0313d7756d27" providerId="ADAL" clId="{144A5F2D-A36C-4252-BB91-48905E3ADEF7}"/>
    <pc:docChg chg="modSld">
      <pc:chgData name="Geoff Carrier" userId="39219779-5b21-4da1-8c68-0313d7756d27" providerId="ADAL" clId="{144A5F2D-A36C-4252-BB91-48905E3ADEF7}" dt="2021-06-22T15:24:33.553" v="0" actId="20577"/>
      <pc:docMkLst>
        <pc:docMk/>
      </pc:docMkLst>
      <pc:sldChg chg="modSp mod">
        <pc:chgData name="Geoff Carrier" userId="39219779-5b21-4da1-8c68-0313d7756d27" providerId="ADAL" clId="{144A5F2D-A36C-4252-BB91-48905E3ADEF7}" dt="2021-06-22T15:24:33.553" v="0" actId="20577"/>
        <pc:sldMkLst>
          <pc:docMk/>
          <pc:sldMk cId="493776527" sldId="528"/>
        </pc:sldMkLst>
        <pc:spChg chg="mod">
          <ac:chgData name="Geoff Carrier" userId="39219779-5b21-4da1-8c68-0313d7756d27" providerId="ADAL" clId="{144A5F2D-A36C-4252-BB91-48905E3ADEF7}" dt="2021-06-22T15:24:33.553" v="0" actId="20577"/>
          <ac:spMkLst>
            <pc:docMk/>
            <pc:sldMk cId="493776527" sldId="528"/>
            <ac:spMk id="2" creationId="{00000000-0000-0000-0000-000000000000}"/>
          </ac:spMkLst>
        </pc:spChg>
      </pc:sldChg>
    </pc:docChg>
  </pc:docChgLst>
  <pc:docChgLst>
    <pc:chgData name="Geoff Carrier" userId="39219779-5b21-4da1-8c68-0313d7756d27" providerId="ADAL" clId="{916AED44-B56D-4804-B252-055D60FCE459}"/>
    <pc:docChg chg="modSld">
      <pc:chgData name="Geoff Carrier" userId="39219779-5b21-4da1-8c68-0313d7756d27" providerId="ADAL" clId="{916AED44-B56D-4804-B252-055D60FCE459}" dt="2021-08-24T10:26:05.204" v="0" actId="20578"/>
      <pc:docMkLst>
        <pc:docMk/>
      </pc:docMkLst>
      <pc:sldChg chg="modSp">
        <pc:chgData name="Geoff Carrier" userId="39219779-5b21-4da1-8c68-0313d7756d27" providerId="ADAL" clId="{916AED44-B56D-4804-B252-055D60FCE459}" dt="2021-08-24T10:26:05.204" v="0" actId="20578"/>
        <pc:sldMkLst>
          <pc:docMk/>
          <pc:sldMk cId="586025976" sldId="516"/>
        </pc:sldMkLst>
        <pc:spChg chg="mod">
          <ac:chgData name="Geoff Carrier" userId="39219779-5b21-4da1-8c68-0313d7756d27" providerId="ADAL" clId="{916AED44-B56D-4804-B252-055D60FCE459}" dt="2021-08-24T10:26:05.204" v="0" actId="20578"/>
          <ac:spMkLst>
            <pc:docMk/>
            <pc:sldMk cId="586025976" sldId="516"/>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1F6751-7D91-4BA4-8CD9-EAE9B2C2333B}"/>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a:extLst>
              <a:ext uri="{FF2B5EF4-FFF2-40B4-BE49-F238E27FC236}">
                <a16:creationId xmlns:a16="http://schemas.microsoft.com/office/drawing/2014/main" id="{DEC0A853-FA64-4DB1-BC86-01FF13A404D5}"/>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6E706C91-941E-424A-800F-E7EE21E73CBF}" type="datetime1">
              <a:rPr lang="en-GB" altLang="zh-TW"/>
              <a:pPr>
                <a:defRPr/>
              </a:pPr>
              <a:t>24/08/2021</a:t>
            </a:fld>
            <a:endParaRPr lang="en-US" altLang="zh-TW"/>
          </a:p>
        </p:txBody>
      </p:sp>
      <p:sp>
        <p:nvSpPr>
          <p:cNvPr id="4" name="Footer Placeholder 3">
            <a:extLst>
              <a:ext uri="{FF2B5EF4-FFF2-40B4-BE49-F238E27FC236}">
                <a16:creationId xmlns:a16="http://schemas.microsoft.com/office/drawing/2014/main" id="{74277CCB-7272-42D9-9BA2-2B312BE0D71C}"/>
              </a:ext>
            </a:extLst>
          </p:cNvPr>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5" name="Slide Number Placeholder 4">
            <a:extLst>
              <a:ext uri="{FF2B5EF4-FFF2-40B4-BE49-F238E27FC236}">
                <a16:creationId xmlns:a16="http://schemas.microsoft.com/office/drawing/2014/main" id="{27B7FBB4-8C36-4A0C-8EA5-7B974960150E}"/>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FDD57A5-7820-4A31-9642-014DF70B5EB0}" type="slidenum">
              <a:rPr lang="en-US" altLang="zh-TW"/>
              <a:pPr/>
              <a:t>‹#›</a:t>
            </a:fld>
            <a:endParaRPr lang="en-US" altLang="zh-TW"/>
          </a:p>
        </p:txBody>
      </p:sp>
    </p:spTree>
    <p:extLst>
      <p:ext uri="{BB962C8B-B14F-4D97-AF65-F5344CB8AC3E}">
        <p14:creationId xmlns:p14="http://schemas.microsoft.com/office/powerpoint/2010/main" val="212235249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66D55F-B502-4CB3-A765-32D3C3BD347F}"/>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a:extLst>
              <a:ext uri="{FF2B5EF4-FFF2-40B4-BE49-F238E27FC236}">
                <a16:creationId xmlns:a16="http://schemas.microsoft.com/office/drawing/2014/main" id="{F32542A2-68FB-4902-9E80-932A49FFA7D6}"/>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7C5DC0C9-436C-431B-ABCB-03C904F1C65E}" type="datetime1">
              <a:rPr lang="en-GB" altLang="zh-TW"/>
              <a:pPr>
                <a:defRPr/>
              </a:pPr>
              <a:t>24/08/2021</a:t>
            </a:fld>
            <a:endParaRPr lang="en-US" altLang="zh-TW"/>
          </a:p>
        </p:txBody>
      </p:sp>
      <p:sp>
        <p:nvSpPr>
          <p:cNvPr id="4" name="Slide Image Placeholder 3">
            <a:extLst>
              <a:ext uri="{FF2B5EF4-FFF2-40B4-BE49-F238E27FC236}">
                <a16:creationId xmlns:a16="http://schemas.microsoft.com/office/drawing/2014/main" id="{9DD1B099-A7A6-4C1C-B89E-1C2E47CF1C5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noProof="0"/>
          </a:p>
        </p:txBody>
      </p:sp>
      <p:sp>
        <p:nvSpPr>
          <p:cNvPr id="5" name="Notes Placeholder 4">
            <a:extLst>
              <a:ext uri="{FF2B5EF4-FFF2-40B4-BE49-F238E27FC236}">
                <a16:creationId xmlns:a16="http://schemas.microsoft.com/office/drawing/2014/main" id="{2AC926DE-D5EA-4DF2-82F8-153DA50C2E56}"/>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F697621F-8FA6-4F28-A09A-84FE47B84C3D}"/>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7" name="Slide Number Placeholder 6">
            <a:extLst>
              <a:ext uri="{FF2B5EF4-FFF2-40B4-BE49-F238E27FC236}">
                <a16:creationId xmlns:a16="http://schemas.microsoft.com/office/drawing/2014/main" id="{DCB4C571-6B27-43DF-B359-4D9CCA62120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794DC3FA-AF97-45DD-8123-6E29CF18E659}" type="slidenum">
              <a:rPr lang="en-US" altLang="zh-TW"/>
              <a:pPr/>
              <a:t>‹#›</a:t>
            </a:fld>
            <a:endParaRPr lang="en-US" altLang="zh-TW"/>
          </a:p>
        </p:txBody>
      </p:sp>
    </p:spTree>
    <p:extLst>
      <p:ext uri="{BB962C8B-B14F-4D97-AF65-F5344CB8AC3E}">
        <p14:creationId xmlns:p14="http://schemas.microsoft.com/office/powerpoint/2010/main" val="369443185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539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03421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6724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738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11585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2662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4798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2345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18049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5815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5984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2480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40749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3266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6972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46406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6292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08430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9501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753965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9308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7093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05373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36607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06954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53844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57504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GB" altLang="en-US" dirty="0" err="1">
                <a:latin typeface="Times New Roman" pitchFamily="18" charset="0"/>
              </a:rPr>
              <a:t>grep</a:t>
            </a:r>
            <a:r>
              <a:rPr lang="en-GB" altLang="en-US" dirty="0">
                <a:latin typeface="Times New Roman" pitchFamily="18" charset="0"/>
              </a:rPr>
              <a:t> –v '^#' /</a:t>
            </a:r>
            <a:r>
              <a:rPr lang="en-GB" altLang="en-US" dirty="0" err="1">
                <a:latin typeface="Times New Roman" pitchFamily="18" charset="0"/>
              </a:rPr>
              <a:t>etc</a:t>
            </a:r>
            <a:r>
              <a:rPr lang="en-GB" altLang="en-US" dirty="0">
                <a:latin typeface="Times New Roman" pitchFamily="18" charset="0"/>
              </a:rPr>
              <a:t>/</a:t>
            </a:r>
            <a:r>
              <a:rPr lang="en-GB" altLang="en-US" dirty="0" err="1">
                <a:latin typeface="Times New Roman" pitchFamily="18" charset="0"/>
              </a:rPr>
              <a:t>rsyslog.conf</a:t>
            </a:r>
            <a:r>
              <a:rPr lang="en-GB" altLang="en-US" dirty="0">
                <a:latin typeface="Times New Roman" pitchFamily="18" charset="0"/>
              </a:rPr>
              <a:t>| </a:t>
            </a:r>
            <a:r>
              <a:rPr lang="en-GB" altLang="en-US" dirty="0" err="1">
                <a:latin typeface="Times New Roman" pitchFamily="18" charset="0"/>
              </a:rPr>
              <a:t>grep</a:t>
            </a:r>
            <a:r>
              <a:rPr lang="en-GB" altLang="en-US" dirty="0">
                <a:latin typeface="Times New Roman" pitchFamily="18" charset="0"/>
              </a:rPr>
              <a:t> –v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57455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323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43461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1313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0809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5114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9830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2879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90159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1920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a:spcBef>
                <a:spcPts val="450"/>
              </a:spcBef>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b="1" dirty="0" err="1"/>
              <a:t>Awk</a:t>
            </a:r>
            <a:r>
              <a:rPr lang="en-GB" altLang="en-US" b="1" dirty="0"/>
              <a:t> Introduction</a:t>
            </a:r>
          </a:p>
          <a:p>
            <a:pPr>
              <a:spcBef>
                <a:spcPts val="450"/>
              </a:spcBef>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endParaRPr lang="en-GB" altLang="en-US" b="1" dirty="0"/>
          </a:p>
          <a:p>
            <a:pPr>
              <a:spcBef>
                <a:spcPts val="450"/>
              </a:spcBef>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Features:</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err="1"/>
              <a:t>Awk</a:t>
            </a:r>
            <a:r>
              <a:rPr lang="en-GB" altLang="en-US" dirty="0"/>
              <a:t> is a reporter.</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It is a field processor.</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It supports scripting.</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It supports programming constructs.</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The default delimiter is a white space.</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It supports </a:t>
            </a:r>
            <a:r>
              <a:rPr lang="en-GB" altLang="en-US" dirty="0" err="1"/>
              <a:t>grep</a:t>
            </a:r>
            <a:r>
              <a:rPr lang="en-GB" altLang="en-US" dirty="0"/>
              <a:t> and </a:t>
            </a:r>
            <a:r>
              <a:rPr lang="en-GB" altLang="en-US" dirty="0" err="1"/>
              <a:t>egrep</a:t>
            </a:r>
            <a:r>
              <a:rPr lang="en-GB" altLang="en-US" dirty="0"/>
              <a:t> Regular Expressions</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It automatically tokenizes processed columns/fields into variables $1, $2, $3....$n allowing the treatment of columns as distinct entities.</a:t>
            </a:r>
          </a:p>
          <a:p>
            <a:pPr>
              <a:spcBef>
                <a:spcPts val="450"/>
              </a:spcBef>
              <a:buFont typeface="Times New Roman" pitchFamily="18" charset="0"/>
              <a:buAutoNum type="arabicPeriod"/>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r>
              <a:rPr lang="en-GB" altLang="en-US" dirty="0"/>
              <a:t>A row is considered to be a record.</a:t>
            </a:r>
          </a:p>
          <a:p>
            <a:pPr>
              <a:spcBef>
                <a:spcPts val="450"/>
              </a:spcBef>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endParaRPr lang="en-GB" altLang="en-US" b="1" dirty="0"/>
          </a:p>
          <a:p>
            <a:pPr>
              <a:spcBef>
                <a:spcPts val="450"/>
              </a:spcBef>
              <a:tabLst>
                <a:tab pos="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4825" algn="l"/>
                <a:tab pos="7313613" algn="l"/>
                <a:tab pos="7769225" algn="l"/>
                <a:tab pos="8228013" algn="l"/>
                <a:tab pos="8683625" algn="l"/>
                <a:tab pos="9142413" algn="l"/>
              </a:tabLst>
            </a:pPr>
            <a:endParaRPr lang="en-GB" altLang="en-US" b="1" dirty="0"/>
          </a:p>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8B5F4EE-F2B7-4097-8057-805BBC2C68B0}"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0272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1" y="360005"/>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1" y="1800004"/>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1"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1" y="4320004"/>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1"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202299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5"/>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2"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2"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1"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1"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30"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73619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userDrawn="1">
          <p15:clr>
            <a:srgbClr val="FBAE40"/>
          </p15:clr>
        </p15:guide>
        <p15:guide id="2" pos="2184" userDrawn="1">
          <p15:clr>
            <a:srgbClr val="FBAE40"/>
          </p15:clr>
        </p15:guide>
        <p15:guide id="3" pos="5496" userDrawn="1">
          <p15:clr>
            <a:srgbClr val="FBAE40"/>
          </p15:clr>
        </p15:guide>
        <p15:guide id="4" pos="5836" userDrawn="1">
          <p15:clr>
            <a:srgbClr val="FBAE40"/>
          </p15:clr>
        </p15:guide>
        <p15:guide id="5" orient="horz" pos="143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3" y="3024005"/>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2" y="1800002"/>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9" y="3024005"/>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9"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6" y="3024005"/>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5"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2" y="3024005"/>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2"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9" y="3024005"/>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9"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102989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userDrawn="1">
          <p15:clr>
            <a:srgbClr val="FBAE40"/>
          </p15:clr>
        </p15:guide>
        <p15:guide id="2" pos="2955" userDrawn="1">
          <p15:clr>
            <a:srgbClr val="FBAE40"/>
          </p15:clr>
        </p15:guide>
        <p15:guide id="4" pos="1481" userDrawn="1">
          <p15:clr>
            <a:srgbClr val="FBAE40"/>
          </p15:clr>
        </p15:guide>
        <p15:guide id="5" orient="horz" pos="1434" userDrawn="1">
          <p15:clr>
            <a:srgbClr val="FBAE40"/>
          </p15:clr>
        </p15:guide>
        <p15:guide id="6" pos="3296" userDrawn="1">
          <p15:clr>
            <a:srgbClr val="FBAE40"/>
          </p15:clr>
        </p15:guide>
        <p15:guide id="7" pos="4407" userDrawn="1">
          <p15:clr>
            <a:srgbClr val="FBAE40"/>
          </p15:clr>
        </p15:guide>
        <p15:guide id="8" pos="4725" userDrawn="1">
          <p15:clr>
            <a:srgbClr val="FBAE40"/>
          </p15:clr>
        </p15:guide>
        <p15:guide id="9" pos="5858" userDrawn="1">
          <p15:clr>
            <a:srgbClr val="FBAE40"/>
          </p15:clr>
        </p15:guide>
        <p15:guide id="10" pos="619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3" y="3198171"/>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4008737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2" y="360005"/>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2"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5"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9"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1346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2" y="360005"/>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2"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5"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9"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087287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5"/>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2"/>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2"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1" y="572760"/>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762103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5"/>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2"/>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2"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1" y="572760"/>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88584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41187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78504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546093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1" y="360005"/>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2" y="1800004"/>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2"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2" y="4320004"/>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2"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4" y="1800004"/>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4"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4" y="4320004"/>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4"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629784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790972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63"/>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648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63"/>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58008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55101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419961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80593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32078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1309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376739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424762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1" y="360005"/>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4"/>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9696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3D2-CA26-455E-9673-C5BF4FD8EEDA}"/>
              </a:ext>
            </a:extLst>
          </p:cNvPr>
          <p:cNvSpPr>
            <a:spLocks noGrp="1"/>
          </p:cNvSpPr>
          <p:nvPr>
            <p:ph type="ctrTitle"/>
          </p:nvPr>
        </p:nvSpPr>
        <p:spPr>
          <a:xfrm>
            <a:off x="1143000" y="2263470"/>
            <a:ext cx="6858000" cy="1246495"/>
          </a:xfrm>
        </p:spPr>
        <p:txBody>
          <a:bodyPr anchor="b"/>
          <a:lstStyle>
            <a:lvl1pPr algn="ctr">
              <a:defRPr sz="375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F09CCE0E-457D-4CE3-87E6-808A5E424A85}"/>
              </a:ext>
            </a:extLst>
          </p:cNvPr>
          <p:cNvSpPr>
            <a:spLocks noGrp="1"/>
          </p:cNvSpPr>
          <p:nvPr>
            <p:ph type="subTitle" idx="1"/>
          </p:nvPr>
        </p:nvSpPr>
        <p:spPr>
          <a:xfrm>
            <a:off x="1143000" y="3602038"/>
            <a:ext cx="6858000" cy="369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702847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5063"/>
            <a:ext cx="7886700" cy="571951"/>
          </a:xfrm>
          <a:prstGeom prst="rect">
            <a:avLst/>
          </a:prstGeom>
        </p:spPr>
        <p:txBody>
          <a:bodyPr/>
          <a:lstStyle>
            <a:lvl1pPr>
              <a:defRPr sz="1350" b="0">
                <a:latin typeface="Arial" panose="020B0604020202020204" pitchFamily="34" charset="0"/>
                <a:ea typeface="Open Sans" panose="020B0606030504020204" pitchFamily="34" charset="0"/>
                <a:cs typeface="Arial" panose="020B0604020202020204" pitchFamily="34" charset="0"/>
              </a:defRPr>
            </a:lvl1pPr>
            <a:lvl2pPr>
              <a:defRPr sz="1350" b="0">
                <a:solidFill>
                  <a:schemeClr val="tx1"/>
                </a:solidFill>
                <a:latin typeface="Arial" panose="020B0604020202020204" pitchFamily="34" charset="0"/>
                <a:ea typeface="Open Sans" panose="020B0606030504020204" pitchFamily="34" charset="0"/>
                <a:cs typeface="Arial" panose="020B0604020202020204" pitchFamily="34" charset="0"/>
              </a:defRPr>
            </a:lvl2pPr>
          </a:lstStyle>
          <a:p>
            <a:pPr lvl="0"/>
            <a:r>
              <a:rPr lang="en-US" dirty="0"/>
              <a:t>Edit Master text styles</a:t>
            </a:r>
          </a:p>
          <a:p>
            <a:pPr lvl="1"/>
            <a:r>
              <a:rPr lang="en-US" dirty="0"/>
              <a:t>Second level</a:t>
            </a:r>
          </a:p>
        </p:txBody>
      </p:sp>
      <p:sp>
        <p:nvSpPr>
          <p:cNvPr id="4" name="Title 1">
            <a:extLst>
              <a:ext uri="{FF2B5EF4-FFF2-40B4-BE49-F238E27FC236}">
                <a16:creationId xmlns:a16="http://schemas.microsoft.com/office/drawing/2014/main" id="{12445E2C-B1E4-4A36-9C7D-BAD8B5F6E70F}"/>
              </a:ext>
            </a:extLst>
          </p:cNvPr>
          <p:cNvSpPr>
            <a:spLocks noGrp="1"/>
          </p:cNvSpPr>
          <p:nvPr>
            <p:ph type="title"/>
          </p:nvPr>
        </p:nvSpPr>
        <p:spPr>
          <a:xfrm>
            <a:off x="628650" y="301689"/>
            <a:ext cx="7886700" cy="584775"/>
          </a:xfrm>
          <a:prstGeom prst="rect">
            <a:avLst/>
          </a:prstGeom>
        </p:spPr>
        <p:txBody>
          <a:bodyPr>
            <a:normAutofit/>
          </a:bodyPr>
          <a:lstStyle>
            <a:lvl1pPr algn="ctr">
              <a:defRPr sz="2400">
                <a:latin typeface="Arial Black" panose="020B0A040201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415380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4572000" y="-6757"/>
            <a:ext cx="4576468"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hasCustomPrompt="1"/>
          </p:nvPr>
        </p:nvSpPr>
        <p:spPr>
          <a:xfrm>
            <a:off x="459002" y="1552848"/>
            <a:ext cx="6303461" cy="1123452"/>
          </a:xfrm>
          <a:prstGeom prst="rect">
            <a:avLst/>
          </a:prstGeom>
        </p:spPr>
        <p:txBody>
          <a:bodyPr anchor="b" anchorCtr="0">
            <a:noAutofit/>
          </a:bodyPr>
          <a:lstStyle>
            <a:lvl1pPr>
              <a:lnSpc>
                <a:spcPct val="100000"/>
              </a:lnSpc>
              <a:spcBef>
                <a:spcPts val="0"/>
              </a:spcBef>
              <a:defRPr sz="3750">
                <a:latin typeface="Arial Black" panose="020B0A04020102020204" pitchFamily="34" charset="0"/>
              </a:defRPr>
            </a:lvl1pPr>
          </a:lstStyle>
          <a:p>
            <a:r>
              <a:rPr lang="en-US" dirty="0"/>
              <a:t>Click to edit Pathway</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6975225" y="5194370"/>
            <a:ext cx="1735931"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hasCustomPrompt="1"/>
          </p:nvPr>
        </p:nvSpPr>
        <p:spPr>
          <a:xfrm>
            <a:off x="459000" y="2873624"/>
            <a:ext cx="4904236" cy="2257425"/>
          </a:xfrm>
          <a:prstGeom prst="rect">
            <a:avLst/>
          </a:prstGeom>
        </p:spPr>
        <p:txBody>
          <a:bodyPr>
            <a:noAutofit/>
          </a:bodyPr>
          <a:lstStyle>
            <a:lvl1pPr marL="0" indent="0">
              <a:lnSpc>
                <a:spcPct val="100000"/>
              </a:lnSpc>
              <a:spcBef>
                <a:spcPts val="0"/>
              </a:spcBef>
              <a:buNone/>
              <a:defRPr sz="2100">
                <a:latin typeface="Arial" panose="020B0604020202020204" pitchFamily="34" charset="0"/>
                <a:cs typeface="Arial" panose="020B0604020202020204" pitchFamily="34" charset="0"/>
              </a:defRPr>
            </a:lvl1pPr>
            <a:lvl2pPr>
              <a:lnSpc>
                <a:spcPct val="100000"/>
              </a:lnSpc>
              <a:defRPr sz="2100">
                <a:latin typeface="Arial" panose="020B0604020202020204" pitchFamily="34" charset="0"/>
                <a:cs typeface="Arial" panose="020B0604020202020204" pitchFamily="34" charset="0"/>
              </a:defRPr>
            </a:lvl2pPr>
            <a:lvl3pPr>
              <a:lnSpc>
                <a:spcPct val="100000"/>
              </a:lnSpc>
              <a:defRPr sz="2100">
                <a:latin typeface="Arial" panose="020B0604020202020204" pitchFamily="34" charset="0"/>
                <a:cs typeface="Arial" panose="020B0604020202020204" pitchFamily="34" charset="0"/>
              </a:defRPr>
            </a:lvl3pPr>
            <a:lvl4pPr>
              <a:lnSpc>
                <a:spcPct val="100000"/>
              </a:lnSpc>
              <a:defRPr sz="2100">
                <a:latin typeface="Arial" panose="020B0604020202020204" pitchFamily="34" charset="0"/>
                <a:cs typeface="Arial" panose="020B0604020202020204" pitchFamily="34" charset="0"/>
              </a:defRPr>
            </a:lvl4pPr>
            <a:lvl5pPr>
              <a:lnSpc>
                <a:spcPct val="100000"/>
              </a:lnSpc>
              <a:defRPr sz="2100">
                <a:latin typeface="Arial" panose="020B0604020202020204" pitchFamily="34" charset="0"/>
                <a:cs typeface="Arial" panose="020B0604020202020204" pitchFamily="34" charset="0"/>
              </a:defRPr>
            </a:lvl5pPr>
          </a:lstStyle>
          <a:p>
            <a:pPr lvl="0"/>
            <a:r>
              <a:rPr lang="en-US" dirty="0"/>
              <a:t>Click to edit Course Title</a:t>
            </a:r>
          </a:p>
        </p:txBody>
      </p:sp>
    </p:spTree>
    <p:extLst>
      <p:ext uri="{BB962C8B-B14F-4D97-AF65-F5344CB8AC3E}">
        <p14:creationId xmlns:p14="http://schemas.microsoft.com/office/powerpoint/2010/main" val="1144242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 points -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1" y="360005"/>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945001" y="1800004"/>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1" y="1188000"/>
            <a:ext cx="8251784"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 (Arial 24 Bold)</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945001" y="4320004"/>
            <a:ext cx="7765784"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1" y="3708000"/>
            <a:ext cx="8251784" cy="369332"/>
          </a:xfrm>
          <a:prstGeom prst="rect">
            <a:avLst/>
          </a:prstGeom>
        </p:spPr>
        <p:txBody>
          <a:bodyPr/>
          <a:lstStyle>
            <a:lvl1pPr marL="0" indent="0">
              <a:buNone/>
              <a:defRPr sz="1800" b="1">
                <a:solidFill>
                  <a:srgbClr val="2EABE2"/>
                </a:solidFill>
              </a:defRPr>
            </a:lvl1pPr>
          </a:lstStyle>
          <a:p>
            <a:pPr lvl="0"/>
            <a:r>
              <a:rPr lang="en-GB" dirty="0"/>
              <a:t>Click to edit Section Header (Arial 24 Bold)</a:t>
            </a:r>
          </a:p>
        </p:txBody>
      </p:sp>
    </p:spTree>
    <p:extLst>
      <p:ext uri="{BB962C8B-B14F-4D97-AF65-F5344CB8AC3E}">
        <p14:creationId xmlns:p14="http://schemas.microsoft.com/office/powerpoint/2010/main" val="131445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 points -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1" y="360005"/>
            <a:ext cx="8251784" cy="461665"/>
          </a:xfrm>
          <a:prstGeom prst="rect">
            <a:avLst/>
          </a:prstGeom>
        </p:spPr>
        <p:txBody>
          <a:bodyPr anchor="t" anchorCtr="0">
            <a:spAutoFit/>
          </a:bodyPr>
          <a:lstStyle>
            <a:lvl1pPr algn="l">
              <a:lnSpc>
                <a:spcPct val="100000"/>
              </a:lnSpc>
              <a:spcBef>
                <a:spcPts val="0"/>
              </a:spcBef>
              <a:defRPr sz="2400">
                <a:latin typeface="Arial Black" panose="020B0A04020102020204" pitchFamily="34" charset="0"/>
              </a:defRPr>
            </a:lvl1pPr>
          </a:lstStyle>
          <a:p>
            <a:r>
              <a:rPr lang="en-US" dirty="0"/>
              <a:t>Click to edit Subject (Arial Black 32)</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hasCustomPrompt="1"/>
          </p:nvPr>
        </p:nvSpPr>
        <p:spPr>
          <a:xfrm>
            <a:off x="594002" y="1800004"/>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4" name="Text Placeholder 7"/>
          <p:cNvSpPr>
            <a:spLocks noGrp="1"/>
          </p:cNvSpPr>
          <p:nvPr>
            <p:ph type="body" sz="quarter" idx="14" hasCustomPrompt="1"/>
          </p:nvPr>
        </p:nvSpPr>
        <p:spPr>
          <a:xfrm>
            <a:off x="459002" y="1188000"/>
            <a:ext cx="3763377"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5" name="Content Placeholder 9">
            <a:extLst>
              <a:ext uri="{FF2B5EF4-FFF2-40B4-BE49-F238E27FC236}">
                <a16:creationId xmlns:a16="http://schemas.microsoft.com/office/drawing/2014/main" id="{F9E9F6B1-8F44-40F9-AB70-4C8A38AF2224}"/>
              </a:ext>
            </a:extLst>
          </p:cNvPr>
          <p:cNvSpPr>
            <a:spLocks noGrp="1"/>
          </p:cNvSpPr>
          <p:nvPr>
            <p:ph sz="quarter" idx="15" hasCustomPrompt="1"/>
          </p:nvPr>
        </p:nvSpPr>
        <p:spPr>
          <a:xfrm>
            <a:off x="594002" y="4320004"/>
            <a:ext cx="3635637"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6" hasCustomPrompt="1"/>
          </p:nvPr>
        </p:nvSpPr>
        <p:spPr>
          <a:xfrm>
            <a:off x="459002" y="3708000"/>
            <a:ext cx="3763377"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
        <p:nvSpPr>
          <p:cNvPr id="7" name="Content Placeholder 9">
            <a:extLst>
              <a:ext uri="{FF2B5EF4-FFF2-40B4-BE49-F238E27FC236}">
                <a16:creationId xmlns:a16="http://schemas.microsoft.com/office/drawing/2014/main" id="{F9E9F6B1-8F44-40F9-AB70-4C8A38AF2224}"/>
              </a:ext>
            </a:extLst>
          </p:cNvPr>
          <p:cNvSpPr>
            <a:spLocks noGrp="1"/>
          </p:cNvSpPr>
          <p:nvPr>
            <p:ph sz="quarter" idx="17" hasCustomPrompt="1"/>
          </p:nvPr>
        </p:nvSpPr>
        <p:spPr>
          <a:xfrm>
            <a:off x="4849154" y="1800004"/>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8" name="Text Placeholder 7"/>
          <p:cNvSpPr>
            <a:spLocks noGrp="1"/>
          </p:cNvSpPr>
          <p:nvPr>
            <p:ph type="body" sz="quarter" idx="18" hasCustomPrompt="1"/>
          </p:nvPr>
        </p:nvSpPr>
        <p:spPr>
          <a:xfrm>
            <a:off x="4714154" y="1188000"/>
            <a:ext cx="3977269" cy="369332"/>
          </a:xfrm>
          <a:prstGeom prst="rect">
            <a:avLst/>
          </a:prstGeom>
        </p:spPr>
        <p:txBody>
          <a:bodyPr/>
          <a:lstStyle>
            <a:lvl1pPr marL="0" marR="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sz="1800" b="1">
                <a:solidFill>
                  <a:srgbClr val="2EABE2"/>
                </a:solidFill>
              </a:defRPr>
            </a:lvl1pPr>
          </a:lstStyle>
          <a:p>
            <a:pPr marL="0" marR="0" lvl="0" indent="0" algn="l" defTabSz="685800" rtl="0" eaLnBrk="1" fontAlgn="auto" latinLnBrk="0" hangingPunct="1">
              <a:lnSpc>
                <a:spcPct val="100000"/>
              </a:lnSpc>
              <a:spcBef>
                <a:spcPts val="0"/>
              </a:spcBef>
              <a:spcAft>
                <a:spcPts val="450"/>
              </a:spcAft>
              <a:buClrTx/>
              <a:buSzTx/>
              <a:buFont typeface="Arial" panose="020B0604020202020204" pitchFamily="34" charset="0"/>
              <a:buNone/>
              <a:tabLst/>
              <a:defRPr/>
            </a:pPr>
            <a:r>
              <a:rPr lang="en-GB" dirty="0"/>
              <a:t>Click to edit Section Header</a:t>
            </a:r>
          </a:p>
        </p:txBody>
      </p:sp>
      <p:sp>
        <p:nvSpPr>
          <p:cNvPr id="9" name="Content Placeholder 9">
            <a:extLst>
              <a:ext uri="{FF2B5EF4-FFF2-40B4-BE49-F238E27FC236}">
                <a16:creationId xmlns:a16="http://schemas.microsoft.com/office/drawing/2014/main" id="{F9E9F6B1-8F44-40F9-AB70-4C8A38AF2224}"/>
              </a:ext>
            </a:extLst>
          </p:cNvPr>
          <p:cNvSpPr>
            <a:spLocks noGrp="1"/>
          </p:cNvSpPr>
          <p:nvPr>
            <p:ph sz="quarter" idx="19" hasCustomPrompt="1"/>
          </p:nvPr>
        </p:nvSpPr>
        <p:spPr>
          <a:xfrm>
            <a:off x="4849154" y="4320004"/>
            <a:ext cx="3842269" cy="843821"/>
          </a:xfrm>
          <a:prstGeom prst="rect">
            <a:avLst/>
          </a:prstGeom>
        </p:spPr>
        <p:txBody>
          <a:bodyPr wrap="square">
            <a:spAutoFit/>
          </a:bodyPr>
          <a:lstStyle>
            <a:lvl1pPr>
              <a:lnSpc>
                <a:spcPct val="100000"/>
              </a:lnSpc>
              <a:spcBef>
                <a:spcPts val="0"/>
              </a:spcBef>
              <a:defRPr sz="1350">
                <a:latin typeface="Arial" panose="020B0604020202020204" pitchFamily="34" charset="0"/>
                <a:cs typeface="Arial" panose="020B0604020202020204" pitchFamily="34" charset="0"/>
              </a:defRPr>
            </a:lvl1pPr>
            <a:lvl2pPr>
              <a:lnSpc>
                <a:spcPct val="100000"/>
              </a:lnSpc>
              <a:spcBef>
                <a:spcPts val="0"/>
              </a:spcBef>
              <a:defRPr sz="1350">
                <a:latin typeface="Arial" panose="020B0604020202020204" pitchFamily="34" charset="0"/>
                <a:cs typeface="Arial" panose="020B0604020202020204" pitchFamily="34" charset="0"/>
              </a:defRPr>
            </a:lvl2pPr>
            <a:lvl3pPr>
              <a:lnSpc>
                <a:spcPct val="100000"/>
              </a:lnSpc>
              <a:spcBef>
                <a:spcPts val="0"/>
              </a:spcBef>
              <a:defRPr sz="1350">
                <a:latin typeface="Arial" panose="020B0604020202020204" pitchFamily="34" charset="0"/>
                <a:cs typeface="Arial" panose="020B0604020202020204" pitchFamily="34" charset="0"/>
              </a:defRPr>
            </a:lvl3pPr>
            <a:lvl4pPr marL="1028700" indent="0">
              <a:lnSpc>
                <a:spcPct val="100000"/>
              </a:lnSpc>
              <a:spcBef>
                <a:spcPts val="0"/>
              </a:spcBef>
              <a:buNone/>
              <a:defRPr sz="1500">
                <a:latin typeface="Arial" panose="020B0604020202020204" pitchFamily="34" charset="0"/>
                <a:cs typeface="Arial" panose="020B0604020202020204" pitchFamily="34" charset="0"/>
              </a:defRPr>
            </a:lvl4pPr>
            <a:lvl5pPr marL="1371600" indent="0">
              <a:lnSpc>
                <a:spcPct val="100000"/>
              </a:lnSpc>
              <a:spcBef>
                <a:spcPts val="0"/>
              </a:spcBef>
              <a:buNone/>
              <a:defRPr sz="1500">
                <a:latin typeface="Arial" panose="020B0604020202020204" pitchFamily="34" charset="0"/>
                <a:cs typeface="Arial" panose="020B0604020202020204" pitchFamily="34" charset="0"/>
              </a:defRPr>
            </a:lvl5pPr>
          </a:lstStyle>
          <a:p>
            <a:pPr lvl="0"/>
            <a:r>
              <a:rPr lang="en-US" dirty="0"/>
              <a:t>First level (Arial 18)</a:t>
            </a:r>
          </a:p>
          <a:p>
            <a:pPr lvl="1"/>
            <a:r>
              <a:rPr lang="en-US" dirty="0"/>
              <a:t>Second level (Arial 18)</a:t>
            </a:r>
          </a:p>
          <a:p>
            <a:pPr lvl="2"/>
            <a:r>
              <a:rPr lang="en-US" dirty="0"/>
              <a:t>Third level (Arial 18)</a:t>
            </a:r>
          </a:p>
        </p:txBody>
      </p:sp>
      <p:sp>
        <p:nvSpPr>
          <p:cNvPr id="10" name="Text Placeholder 7"/>
          <p:cNvSpPr>
            <a:spLocks noGrp="1"/>
          </p:cNvSpPr>
          <p:nvPr>
            <p:ph type="body" sz="quarter" idx="20" hasCustomPrompt="1"/>
          </p:nvPr>
        </p:nvSpPr>
        <p:spPr>
          <a:xfrm>
            <a:off x="4714154" y="3708000"/>
            <a:ext cx="397726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48471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7532"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89801" y="360005"/>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4"/>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marL="1028700" indent="0">
              <a:lnSpc>
                <a:spcPct val="100000"/>
              </a:lnSpc>
              <a:spcBef>
                <a:spcPts val="0"/>
              </a:spcBef>
              <a:buNone/>
              <a:defRPr sz="1500"/>
            </a:lvl4pPr>
            <a:lvl5pPr marL="1371600" indent="0">
              <a:lnSpc>
                <a:spcPct val="100000"/>
              </a:lnSpc>
              <a:spcBef>
                <a:spcPts val="0"/>
              </a:spcBef>
              <a:buNone/>
              <a:defRPr sz="1500"/>
            </a:lvl5pPr>
          </a:lstStyle>
          <a:p>
            <a:pPr lvl="0"/>
            <a:r>
              <a:rPr lang="en-US" dirty="0"/>
              <a:t>Edit Master text styles</a:t>
            </a:r>
          </a:p>
          <a:p>
            <a:pPr lvl="1"/>
            <a:r>
              <a:rPr lang="en-US" dirty="0"/>
              <a:t>Second level</a:t>
            </a:r>
          </a:p>
          <a:p>
            <a:pPr lvl="2"/>
            <a:r>
              <a:rPr lang="en-US" dirty="0"/>
              <a:t>Third level</a:t>
            </a:r>
          </a:p>
        </p:txBody>
      </p:sp>
      <p:sp>
        <p:nvSpPr>
          <p:cNvPr id="5" name="Text Placeholder 7"/>
          <p:cNvSpPr>
            <a:spLocks noGrp="1"/>
          </p:cNvSpPr>
          <p:nvPr>
            <p:ph type="body" sz="quarter" idx="14" hasCustomPrompt="1"/>
          </p:nvPr>
        </p:nvSpPr>
        <p:spPr>
          <a:xfrm>
            <a:off x="4789800" y="1188001"/>
            <a:ext cx="349544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88372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9"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5"/>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1" y="1800004"/>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3"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945781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10" userDrawn="1">
          <p15:clr>
            <a:srgbClr val="FBAE40"/>
          </p15:clr>
        </p15:guide>
        <p15:guide id="4" orient="horz" pos="3974" userDrawn="1">
          <p15:clr>
            <a:srgbClr val="FBAE40"/>
          </p15:clr>
        </p15:guide>
        <p15:guide id="5" orient="horz" pos="368" userDrawn="1">
          <p15:clr>
            <a:srgbClr val="FBAE40"/>
          </p15:clr>
        </p15:guide>
        <p15:guide id="6" pos="370"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643424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797" userDrawn="1">
          <p15:clr>
            <a:srgbClr val="FBAE40"/>
          </p15:clr>
        </p15:guide>
        <p15:guide id="8" pos="4883" userDrawn="1">
          <p15:clr>
            <a:srgbClr val="FBAE40"/>
          </p15:clr>
        </p15:guide>
        <p15:guide id="9" pos="524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6"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6"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6"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2"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2"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2"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54616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797" userDrawn="1">
          <p15:clr>
            <a:srgbClr val="FBAE40"/>
          </p15:clr>
        </p15:guide>
        <p15:guide id="8" pos="4883" userDrawn="1">
          <p15:clr>
            <a:srgbClr val="FBAE40"/>
          </p15:clr>
        </p15:guide>
        <p15:guide id="9" pos="5246"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2"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3"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35274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userDrawn="1">
          <p15:clr>
            <a:srgbClr val="FBAE40"/>
          </p15:clr>
        </p15:guide>
        <p15:guide id="2" pos="1844" userDrawn="1">
          <p15:clr>
            <a:srgbClr val="FBAE40"/>
          </p15:clr>
        </p15:guide>
        <p15:guide id="3" pos="5496" userDrawn="1">
          <p15:clr>
            <a:srgbClr val="FBAE40"/>
          </p15:clr>
        </p15:guide>
        <p15:guide id="4" pos="5836" userDrawn="1">
          <p15:clr>
            <a:srgbClr val="FBAE40"/>
          </p15:clr>
        </p15:guide>
        <p15:guide id="5" orient="horz" pos="143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4783019" y="0"/>
            <a:ext cx="4360983"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0" y="360005"/>
            <a:ext cx="3931418" cy="461665"/>
          </a:xfrm>
          <a:prstGeom prst="rect">
            <a:avLst/>
          </a:prstGeom>
        </p:spPr>
        <p:txBody>
          <a:bodyPr>
            <a:spAutoFit/>
          </a:bodyPr>
          <a:lstStyle>
            <a:lvl1pPr>
              <a:lnSpc>
                <a:spcPct val="100000"/>
              </a:lnSpc>
              <a:spcBef>
                <a:spcPts val="0"/>
              </a:spcBef>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hasCustomPrompt="1"/>
          </p:nvPr>
        </p:nvSpPr>
        <p:spPr>
          <a:xfrm>
            <a:off x="594001" y="1800004"/>
            <a:ext cx="3931418" cy="843821"/>
          </a:xfrm>
          <a:prstGeom prst="rect">
            <a:avLst/>
          </a:prstGeom>
        </p:spPr>
        <p:txBody>
          <a:bodyPr>
            <a:spAutoFit/>
          </a:bodyPr>
          <a:lstStyle>
            <a:lvl1pPr>
              <a:lnSpc>
                <a:spcPct val="100000"/>
              </a:lnSpc>
              <a:spcBef>
                <a:spcPts val="0"/>
              </a:spcBef>
              <a:defRPr sz="1350"/>
            </a:lvl1pPr>
            <a:lvl2pPr>
              <a:lnSpc>
                <a:spcPct val="100000"/>
              </a:lnSpc>
              <a:spcBef>
                <a:spcPts val="0"/>
              </a:spcBef>
              <a:defRPr sz="1350"/>
            </a:lvl2pPr>
            <a:lvl3pPr>
              <a:lnSpc>
                <a:spcPct val="100000"/>
              </a:lnSpc>
              <a:spcBef>
                <a:spcPts val="0"/>
              </a:spcBef>
              <a:defRPr sz="1350"/>
            </a:lvl3pPr>
            <a:lvl4pPr>
              <a:lnSpc>
                <a:spcPct val="100000"/>
              </a:lnSpc>
              <a:spcBef>
                <a:spcPts val="0"/>
              </a:spcBef>
              <a:defRPr sz="1500"/>
            </a:lvl4pPr>
            <a:lvl5pPr>
              <a:lnSpc>
                <a:spcPct val="100000"/>
              </a:lnSpc>
              <a:spcBef>
                <a:spcPts val="0"/>
              </a:spcBef>
              <a:defRPr sz="1500"/>
            </a:lvl5pPr>
          </a:lstStyle>
          <a:p>
            <a:pPr lvl="0"/>
            <a:r>
              <a:rPr lang="en-US" dirty="0"/>
              <a:t>First level (Arial 18)</a:t>
            </a:r>
          </a:p>
          <a:p>
            <a:pPr lvl="1"/>
            <a:r>
              <a:rPr lang="en-US" dirty="0"/>
              <a:t>Second level (Arial 18)</a:t>
            </a:r>
          </a:p>
          <a:p>
            <a:pPr lvl="2"/>
            <a:r>
              <a:rPr lang="en-US" dirty="0"/>
              <a:t>Third level (Arial 18)</a:t>
            </a:r>
          </a:p>
        </p:txBody>
      </p:sp>
      <p:sp>
        <p:nvSpPr>
          <p:cNvPr id="5" name="Text Placeholder 7"/>
          <p:cNvSpPr>
            <a:spLocks noGrp="1"/>
          </p:cNvSpPr>
          <p:nvPr>
            <p:ph type="body" sz="quarter" idx="14" hasCustomPrompt="1"/>
          </p:nvPr>
        </p:nvSpPr>
        <p:spPr>
          <a:xfrm>
            <a:off x="459003" y="1188001"/>
            <a:ext cx="4252349"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64798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10" userDrawn="1">
          <p15:clr>
            <a:srgbClr val="FBAE40"/>
          </p15:clr>
        </p15:guide>
        <p15:guide id="4" orient="horz" pos="3974" userDrawn="1">
          <p15:clr>
            <a:srgbClr val="FBAE40"/>
          </p15:clr>
        </p15:guide>
        <p15:guide id="5" orient="horz" pos="368" userDrawn="1">
          <p15:clr>
            <a:srgbClr val="FBAE40"/>
          </p15:clr>
        </p15:guide>
        <p15:guide id="6" pos="37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3"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20"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8"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6"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2"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235720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userDrawn="1">
          <p15:clr>
            <a:srgbClr val="FBAE40"/>
          </p15:clr>
        </p15:guide>
        <p15:guide id="2" pos="2955" userDrawn="1">
          <p15:clr>
            <a:srgbClr val="FBAE40"/>
          </p15:clr>
        </p15:guide>
        <p15:guide id="4" pos="1481" userDrawn="1">
          <p15:clr>
            <a:srgbClr val="FBAE40"/>
          </p15:clr>
        </p15:guide>
        <p15:guide id="5" orient="horz" pos="1434" userDrawn="1">
          <p15:clr>
            <a:srgbClr val="FBAE40"/>
          </p15:clr>
        </p15:guide>
        <p15:guide id="6" pos="3296" userDrawn="1">
          <p15:clr>
            <a:srgbClr val="FBAE40"/>
          </p15:clr>
        </p15:guide>
        <p15:guide id="7" pos="4407" userDrawn="1">
          <p15:clr>
            <a:srgbClr val="FBAE40"/>
          </p15:clr>
        </p15:guide>
        <p15:guide id="8" pos="4725" userDrawn="1">
          <p15:clr>
            <a:srgbClr val="FBAE40"/>
          </p15:clr>
        </p15:guide>
        <p15:guide id="9" pos="5858" userDrawn="1">
          <p15:clr>
            <a:srgbClr val="FBAE40"/>
          </p15:clr>
        </p15:guide>
        <p15:guide id="10" pos="6199"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9"/>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9"/>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5"/>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9"/>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5"/>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181961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819" userDrawn="1">
          <p15:clr>
            <a:srgbClr val="FBAE40"/>
          </p15:clr>
        </p15:guide>
        <p15:guide id="8" pos="4883" userDrawn="1">
          <p15:clr>
            <a:srgbClr val="FBAE40"/>
          </p15:clr>
        </p15:guide>
        <p15:guide id="9" pos="5246"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459000" y="1800005"/>
            <a:ext cx="1738048" cy="1357527"/>
          </a:xfrm>
          <a:prstGeom prst="rect">
            <a:avLst/>
          </a:prstGeom>
        </p:spPr>
        <p:txBody>
          <a:bodyPr>
            <a:noAutofit/>
          </a:bodyPr>
          <a:lstStyle>
            <a:lvl1pPr>
              <a:defRPr sz="1350"/>
            </a:lvl1pPr>
          </a:lstStyle>
          <a:p>
            <a:r>
              <a:rPr lang="en-US" dirty="0"/>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459000" y="3600000"/>
            <a:ext cx="1738048" cy="2422166"/>
          </a:xfrm>
          <a:prstGeom prst="rect">
            <a:avLst/>
          </a:prstGeom>
        </p:spPr>
        <p:txBody>
          <a:bodyPr>
            <a:noAutofit/>
          </a:bodyPr>
          <a:lstStyle>
            <a:lvl1pPr>
              <a:defRPr sz="1350"/>
            </a:lvl1pPr>
          </a:lstStyle>
          <a:p>
            <a:pPr lvl="0"/>
            <a:r>
              <a:rPr lang="en-US" dirty="0"/>
              <a:t>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2627412"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2627412" y="3600000"/>
            <a:ext cx="1738048" cy="2422166"/>
          </a:xfrm>
          <a:prstGeom prst="rect">
            <a:avLst/>
          </a:prstGeom>
        </p:spPr>
        <p:txBody>
          <a:bodyPr>
            <a:noAutofit/>
          </a:bodyPr>
          <a:lstStyle>
            <a:lvl1pPr>
              <a:defRPr sz="1350"/>
            </a:lvl1pPr>
          </a:lstStyle>
          <a:p>
            <a:pPr lvl="0"/>
            <a:r>
              <a:rPr lang="en-US"/>
              <a:t>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4795821"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4795821" y="3600000"/>
            <a:ext cx="1738048" cy="2422166"/>
          </a:xfrm>
          <a:prstGeom prst="rect">
            <a:avLst/>
          </a:prstGeom>
        </p:spPr>
        <p:txBody>
          <a:bodyPr>
            <a:noAutofit/>
          </a:bodyPr>
          <a:lstStyle>
            <a:lvl1pPr>
              <a:defRPr sz="1350"/>
            </a:lvl1pPr>
          </a:lstStyle>
          <a:p>
            <a:pPr lvl="0"/>
            <a:r>
              <a:rPr lang="en-US"/>
              <a:t>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6964230" y="1800005"/>
            <a:ext cx="1738048" cy="1357527"/>
          </a:xfrm>
          <a:prstGeom prst="rect">
            <a:avLst/>
          </a:prstGeom>
        </p:spPr>
        <p:txBody>
          <a:bodyPr>
            <a:noAutofit/>
          </a:bodyPr>
          <a:lstStyle>
            <a:lvl1pPr>
              <a:defRPr sz="135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6964230" y="3600000"/>
            <a:ext cx="1738048" cy="2422166"/>
          </a:xfrm>
          <a:prstGeom prst="rect">
            <a:avLst/>
          </a:prstGeom>
        </p:spPr>
        <p:txBody>
          <a:bodyPr>
            <a:noAutofit/>
          </a:bodyPr>
          <a:lstStyle>
            <a:lvl1pPr>
              <a:defRPr sz="1350"/>
            </a:lvl1pPr>
          </a:lstStyle>
          <a:p>
            <a:pPr lvl="0"/>
            <a:r>
              <a:rPr lang="en-US" dirty="0"/>
              <a:t>Edit Master text styles</a:t>
            </a:r>
          </a:p>
        </p:txBody>
      </p:sp>
      <p:sp>
        <p:nvSpPr>
          <p:cNvPr id="11" name="Text Placeholder 7"/>
          <p:cNvSpPr>
            <a:spLocks noGrp="1"/>
          </p:cNvSpPr>
          <p:nvPr>
            <p:ph type="body" sz="quarter" idx="28"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796922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44" userDrawn="1">
          <p15:clr>
            <a:srgbClr val="FBAE40"/>
          </p15:clr>
        </p15:guide>
        <p15:guide id="2" pos="2184" userDrawn="1">
          <p15:clr>
            <a:srgbClr val="FBAE40"/>
          </p15:clr>
        </p15:guide>
        <p15:guide id="3" pos="5496" userDrawn="1">
          <p15:clr>
            <a:srgbClr val="FBAE40"/>
          </p15:clr>
        </p15:guide>
        <p15:guide id="4" pos="5836" userDrawn="1">
          <p15:clr>
            <a:srgbClr val="FBAE40"/>
          </p15:clr>
        </p15:guide>
        <p15:guide id="5" orient="horz" pos="143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3" y="3024005"/>
            <a:ext cx="1304759" cy="507831"/>
          </a:xfrm>
          <a:prstGeom prst="rect">
            <a:avLst/>
          </a:prstGeom>
        </p:spPr>
        <p:txBody>
          <a:bodyPr>
            <a:spAutoFit/>
          </a:bodyPr>
          <a:lstStyle>
            <a:lvl1pPr>
              <a:defRPr sz="1350"/>
            </a:lvl1pPr>
          </a:lstStyle>
          <a:p>
            <a:pPr lvl="0"/>
            <a:r>
              <a:rPr lang="en-US" dirty="0"/>
              <a:t>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459002" y="1800002"/>
            <a:ext cx="1322785" cy="507831"/>
          </a:xfrm>
          <a:prstGeom prst="rect">
            <a:avLst/>
          </a:prstGeom>
        </p:spPr>
        <p:txBody>
          <a:bodyPr>
            <a:spAutoFit/>
          </a:bodyPr>
          <a:lstStyle>
            <a:lvl1pPr>
              <a:defRPr sz="1350"/>
            </a:lvl1pPr>
          </a:lstStyle>
          <a:p>
            <a:r>
              <a:rPr lang="en-US" dirty="0"/>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192089" y="3024005"/>
            <a:ext cx="1304759" cy="507831"/>
          </a:xfrm>
          <a:prstGeom prst="rect">
            <a:avLst/>
          </a:prstGeom>
        </p:spPr>
        <p:txBody>
          <a:bodyPr>
            <a:spAutoFit/>
          </a:bodyPr>
          <a:lstStyle>
            <a:lvl1pPr>
              <a:defRPr sz="1350"/>
            </a:lvl1pPr>
          </a:lstStyle>
          <a:p>
            <a:pPr lvl="0"/>
            <a:r>
              <a:rPr lang="en-US"/>
              <a:t>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192089"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3925176" y="3024005"/>
            <a:ext cx="1304759" cy="507831"/>
          </a:xfrm>
          <a:prstGeom prst="rect">
            <a:avLst/>
          </a:prstGeom>
        </p:spPr>
        <p:txBody>
          <a:bodyPr>
            <a:spAutoFit/>
          </a:bodyPr>
          <a:lstStyle>
            <a:lvl1pPr>
              <a:defRPr sz="1350"/>
            </a:lvl1pPr>
          </a:lstStyle>
          <a:p>
            <a:pPr lvl="0"/>
            <a:r>
              <a:rPr lang="en-US"/>
              <a:t>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3925175"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5658262" y="3024005"/>
            <a:ext cx="1304759" cy="507831"/>
          </a:xfrm>
          <a:prstGeom prst="rect">
            <a:avLst/>
          </a:prstGeom>
        </p:spPr>
        <p:txBody>
          <a:bodyPr>
            <a:spAutoFit/>
          </a:bodyPr>
          <a:lstStyle>
            <a:lvl1pPr>
              <a:defRPr sz="1350"/>
            </a:lvl1pPr>
          </a:lstStyle>
          <a:p>
            <a:pPr lvl="0"/>
            <a:r>
              <a:rPr lang="en-US"/>
              <a:t>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5658262"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7391349" y="3024005"/>
            <a:ext cx="1304759" cy="507831"/>
          </a:xfrm>
          <a:prstGeom prst="rect">
            <a:avLst/>
          </a:prstGeom>
        </p:spPr>
        <p:txBody>
          <a:bodyPr>
            <a:spAutoFit/>
          </a:bodyPr>
          <a:lstStyle>
            <a:lvl1pPr>
              <a:defRPr sz="1350"/>
            </a:lvl1pPr>
          </a:lstStyle>
          <a:p>
            <a:pPr lvl="0"/>
            <a:r>
              <a:rPr lang="en-US"/>
              <a:t>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7391349" y="1800002"/>
            <a:ext cx="1322785" cy="507831"/>
          </a:xfrm>
          <a:prstGeom prst="rect">
            <a:avLst/>
          </a:prstGeom>
        </p:spPr>
        <p:txBody>
          <a:bodyPr>
            <a:spAutoFit/>
          </a:bodyPr>
          <a:lstStyle>
            <a:lvl1pPr>
              <a:defRPr sz="1350"/>
            </a:lvl1pPr>
          </a:lstStyle>
          <a:p>
            <a:r>
              <a:rPr lang="en-US"/>
              <a:t>Click icon to add picture</a:t>
            </a:r>
            <a:endParaRPr lang="en-GB" dirty="0"/>
          </a:p>
        </p:txBody>
      </p:sp>
      <p:sp>
        <p:nvSpPr>
          <p:cNvPr id="1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13875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userDrawn="1">
          <p15:clr>
            <a:srgbClr val="FBAE40"/>
          </p15:clr>
        </p15:guide>
        <p15:guide id="2" pos="2955" userDrawn="1">
          <p15:clr>
            <a:srgbClr val="FBAE40"/>
          </p15:clr>
        </p15:guide>
        <p15:guide id="4" pos="1481" userDrawn="1">
          <p15:clr>
            <a:srgbClr val="FBAE40"/>
          </p15:clr>
        </p15:guide>
        <p15:guide id="5" orient="horz" pos="1434" userDrawn="1">
          <p15:clr>
            <a:srgbClr val="FBAE40"/>
          </p15:clr>
        </p15:guide>
        <p15:guide id="6" pos="3296" userDrawn="1">
          <p15:clr>
            <a:srgbClr val="FBAE40"/>
          </p15:clr>
        </p15:guide>
        <p15:guide id="7" pos="4407" userDrawn="1">
          <p15:clr>
            <a:srgbClr val="FBAE40"/>
          </p15:clr>
        </p15:guide>
        <p15:guide id="8" pos="4725" userDrawn="1">
          <p15:clr>
            <a:srgbClr val="FBAE40"/>
          </p15:clr>
        </p15:guide>
        <p15:guide id="9" pos="5858" userDrawn="1">
          <p15:clr>
            <a:srgbClr val="FBAE40"/>
          </p15:clr>
        </p15:guide>
        <p15:guide id="10" pos="6199"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459323" y="3198171"/>
            <a:ext cx="8244149" cy="461665"/>
          </a:xfrm>
        </p:spPr>
        <p:txBody>
          <a:bodyPr anchor="ctr" anchorCtr="0">
            <a:spAutoFit/>
          </a:bodyPr>
          <a:lstStyle>
            <a:lvl1pPr algn="ctr">
              <a:lnSpc>
                <a:spcPct val="100000"/>
              </a:lnSpc>
              <a:defRPr sz="2400"/>
            </a:lvl1pPr>
          </a:lstStyle>
          <a:p>
            <a:r>
              <a:rPr lang="en-US" dirty="0"/>
              <a:t>Click to edit Master title style</a:t>
            </a:r>
            <a:endParaRPr lang="en-GB" dirty="0"/>
          </a:p>
        </p:txBody>
      </p:sp>
    </p:spTree>
    <p:extLst>
      <p:ext uri="{BB962C8B-B14F-4D97-AF65-F5344CB8AC3E}">
        <p14:creationId xmlns:p14="http://schemas.microsoft.com/office/powerpoint/2010/main" val="240705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2" y="360005"/>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2" y="1800000"/>
            <a:ext cx="3897047" cy="3972928"/>
          </a:xfrm>
          <a:prstGeom prst="rect">
            <a:avLst/>
          </a:prstGeom>
        </p:spPr>
        <p:txBody>
          <a:bodyPr vert="horz" anchor="t" anchorCtr="0">
            <a:noAutofit/>
          </a:bodyPr>
          <a:lstStyle>
            <a:lvl1pPr>
              <a:defRPr sz="1350"/>
            </a:lvl1pPr>
            <a:lvl2pPr>
              <a:defRPr sz="1350"/>
            </a:lvl2pPr>
            <a:lvl3pPr>
              <a:defRPr sz="1350"/>
            </a:lvl3pPr>
            <a:lvl4pPr>
              <a:defRPr sz="1500"/>
            </a:lvl4pPr>
            <a:lvl5pPr>
              <a:defRPr sz="1500"/>
            </a:lvl5pPr>
          </a:lstStyle>
          <a:p>
            <a:pPr lvl="0"/>
            <a:r>
              <a:rPr lang="en-US" dirty="0"/>
              <a:t>Edit Master text styles</a:t>
            </a:r>
          </a:p>
          <a:p>
            <a:pPr lvl="1"/>
            <a:r>
              <a:rPr lang="en-US" dirty="0"/>
              <a:t>Second level</a:t>
            </a:r>
          </a:p>
          <a:p>
            <a:pPr lvl="2"/>
            <a:r>
              <a:rPr lang="en-US" dirty="0"/>
              <a:t>Third level</a:t>
            </a:r>
          </a:p>
        </p:txBody>
      </p:sp>
      <p:sp>
        <p:nvSpPr>
          <p:cNvPr id="12" name="Rectangle 11">
            <a:extLst>
              <a:ext uri="{FF2B5EF4-FFF2-40B4-BE49-F238E27FC236}">
                <a16:creationId xmlns:a16="http://schemas.microsoft.com/office/drawing/2014/main" id="{3FA217BD-E80D-4609-BE9B-2867671EAC39}"/>
              </a:ext>
            </a:extLst>
          </p:cNvPr>
          <p:cNvSpPr/>
          <p:nvPr/>
        </p:nvSpPr>
        <p:spPr>
          <a:xfrm>
            <a:off x="4787505" y="0"/>
            <a:ext cx="43564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9" y="583200"/>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500">
                <a:solidFill>
                  <a:schemeClr val="bg1"/>
                </a:solidFill>
              </a:defRPr>
            </a:lvl4pPr>
            <a:lvl5pPr>
              <a:defRPr sz="1500">
                <a:solidFill>
                  <a:schemeClr val="bg1"/>
                </a:solidFill>
              </a:defRPr>
            </a:lvl5pPr>
          </a:lstStyle>
          <a:p>
            <a:pPr lvl="0"/>
            <a:r>
              <a:rPr lang="en-US" dirty="0"/>
              <a:t>Edit Master text styles</a:t>
            </a:r>
          </a:p>
          <a:p>
            <a:pPr lvl="1"/>
            <a:r>
              <a:rPr lang="en-US" dirty="0"/>
              <a:t>Second level</a:t>
            </a:r>
          </a:p>
          <a:p>
            <a:pPr lvl="2"/>
            <a:r>
              <a:rPr lang="en-US" dirty="0"/>
              <a:t>Third level</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725326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59002" y="360005"/>
            <a:ext cx="3897047"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4002" y="1800000"/>
            <a:ext cx="3897047" cy="3972928"/>
          </a:xfrm>
          <a:prstGeom prst="rect">
            <a:avLst/>
          </a:prstGeom>
        </p:spPr>
        <p:txBody>
          <a:bodyPr vert="horz" anchor="t" anchorCtr="0">
            <a:noAutofit/>
          </a:bodyPr>
          <a:lstStyle>
            <a:lvl1pPr>
              <a:spcBef>
                <a:spcPts val="0"/>
              </a:spcBef>
              <a:defRPr sz="1350"/>
            </a:lvl1pPr>
            <a:lvl2pPr>
              <a:spcBef>
                <a:spcPts val="0"/>
              </a:spcBef>
              <a:defRPr sz="1350"/>
            </a:lvl2pPr>
            <a:lvl3pPr>
              <a:spcBef>
                <a:spcPts val="0"/>
              </a:spcBef>
              <a:defRPr sz="1350"/>
            </a:lvl3pPr>
            <a:lvl4pPr>
              <a:spcBef>
                <a:spcPts val="0"/>
              </a:spcBef>
              <a:defRPr sz="1350"/>
            </a:lvl4pPr>
            <a:lvl5pPr>
              <a:spcBef>
                <a:spcPts val="0"/>
              </a:spcBef>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4787505" y="0"/>
            <a:ext cx="43564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5205049" y="584789"/>
            <a:ext cx="3498422" cy="568901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8648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5"/>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2"/>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2" y="0"/>
            <a:ext cx="436098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1" y="572760"/>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90216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hasCustomPrompt="1"/>
          </p:nvPr>
        </p:nvSpPr>
        <p:spPr>
          <a:xfrm>
            <a:off x="4790551" y="360005"/>
            <a:ext cx="3931418" cy="461665"/>
          </a:xfrm>
          <a:prstGeom prst="rect">
            <a:avLst/>
          </a:prstGeom>
        </p:spPr>
        <p:txBody>
          <a:bodyPr vert="horz" anchor="t" anchorCtr="0">
            <a:spAutoFit/>
          </a:bodyPr>
          <a:lstStyle>
            <a:lvl1pPr>
              <a:defRPr/>
            </a:lvl1pPr>
          </a:lstStyle>
          <a:p>
            <a:r>
              <a:rPr lang="en-US" dirty="0"/>
              <a:t>Click to edit Subject</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4914001" y="1800002"/>
            <a:ext cx="3931418" cy="3984959"/>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2" y="0"/>
            <a:ext cx="436098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422031" y="572760"/>
            <a:ext cx="3509386" cy="5712487"/>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790552"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76179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31020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spcBef>
                <a:spcPts val="0"/>
              </a:spcBef>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hasCustomPrompt="1"/>
          </p:nvPr>
        </p:nvSpPr>
        <p:spPr>
          <a:xfrm>
            <a:off x="45900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hasCustomPrompt="1"/>
          </p:nvPr>
        </p:nvSpPr>
        <p:spPr>
          <a:xfrm>
            <a:off x="3244920" y="1800001"/>
            <a:ext cx="2700000" cy="866904"/>
          </a:xfrm>
          <a:prstGeom prst="rect">
            <a:avLst/>
          </a:prstGeom>
        </p:spPr>
        <p:txBody>
          <a:bodyPr wrap="square">
            <a:spAutoFit/>
          </a:bodyPr>
          <a:lstStyle>
            <a:lvl1pPr>
              <a:spcBef>
                <a:spcPts val="0"/>
              </a:spcBef>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hasCustomPrompt="1"/>
          </p:nvPr>
        </p:nvSpPr>
        <p:spPr>
          <a:xfrm>
            <a:off x="6030841" y="1800001"/>
            <a:ext cx="2700000" cy="866904"/>
          </a:xfrm>
          <a:prstGeom prst="rect">
            <a:avLst/>
          </a:prstGeom>
        </p:spPr>
        <p:txBody>
          <a:bodyPr wrap="square">
            <a:spAutoFit/>
          </a:bodyPr>
          <a:lstStyle>
            <a:lvl1pPr marL="0" indent="0">
              <a:spcBef>
                <a:spcPts val="0"/>
              </a:spcBef>
              <a:buNone/>
              <a:defRPr sz="1500">
                <a:latin typeface="Arial" panose="020B0604020202020204" pitchFamily="34" charset="0"/>
                <a:cs typeface="Arial" panose="020B0604020202020204" pitchFamily="34" charset="0"/>
              </a:defRPr>
            </a:lvl1pPr>
            <a:lvl2pPr>
              <a:defRPr/>
            </a:lvl2pPr>
            <a:lvl3pPr>
              <a:defRPr/>
            </a:lvl3pPr>
          </a:lstStyle>
          <a:p>
            <a:pPr lvl="0"/>
            <a:r>
              <a:rPr lang="en-US" dirty="0"/>
              <a:t>First level (Arial 18)</a:t>
            </a:r>
          </a:p>
          <a:p>
            <a:pPr lvl="1"/>
            <a:r>
              <a:rPr lang="en-US" dirty="0"/>
              <a:t>Second level (Arial 18)</a:t>
            </a:r>
          </a:p>
          <a:p>
            <a:pPr lvl="2"/>
            <a:r>
              <a:rPr lang="en-US" dirty="0"/>
              <a:t>Third level (Arial 18)</a:t>
            </a:r>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041004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797" userDrawn="1">
          <p15:clr>
            <a:srgbClr val="FBAE40"/>
          </p15:clr>
        </p15:guide>
        <p15:guide id="8" pos="4883" userDrawn="1">
          <p15:clr>
            <a:srgbClr val="FBAE40"/>
          </p15:clr>
        </p15:guide>
        <p15:guide id="9" pos="5246"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7_Section Header">
    <p:spTree>
      <p:nvGrpSpPr>
        <p:cNvPr id="1" name=""/>
        <p:cNvGrpSpPr/>
        <p:nvPr/>
      </p:nvGrpSpPr>
      <p:grpSpPr>
        <a:xfrm>
          <a:off x="0" y="0"/>
          <a:ext cx="0" cy="0"/>
          <a:chOff x="0" y="0"/>
          <a:chExt cx="0" cy="0"/>
        </a:xfrm>
      </p:grpSpPr>
      <p:sp>
        <p:nvSpPr>
          <p:cNvPr id="7" name="Rectangle 34">
            <a:extLst>
              <a:ext uri="{FF2B5EF4-FFF2-40B4-BE49-F238E27FC236}">
                <a16:creationId xmlns:a16="http://schemas.microsoft.com/office/drawing/2014/main" id="{0EF5E277-094A-4408-AEC0-47A3E614C2B7}"/>
              </a:ext>
            </a:extLst>
          </p:cNvPr>
          <p:cNvSpPr/>
          <p:nvPr/>
        </p:nvSpPr>
        <p:spPr>
          <a:xfrm>
            <a:off x="2708032" y="-18480"/>
            <a:ext cx="6456854"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400333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296618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1" y="0"/>
            <a:ext cx="6456854"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2300288"/>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5512287" y="2300292"/>
            <a:ext cx="3194447" cy="3983281"/>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01524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63"/>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3657213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63"/>
            <a:ext cx="9144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8"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624366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59002" y="198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38336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rot="10800000">
            <a:off x="0" y="38100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9"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7291969" cy="461665"/>
          </a:xfrm>
          <a:prstGeom prst="rect">
            <a:avLst/>
          </a:prstGeom>
        </p:spPr>
        <p:txBody>
          <a:bodyPr vert="horz" wrap="square" anchor="t" anchorCtr="0">
            <a:spAutoFit/>
          </a:bodyPr>
          <a:lstStyle>
            <a:lvl1pPr>
              <a:defRPr sz="2400">
                <a:solidFill>
                  <a:schemeClr val="bg1"/>
                </a:solidFill>
              </a:defRPr>
            </a:lvl1pPr>
          </a:lstStyle>
          <a:p>
            <a:r>
              <a:rPr lang="en-US" dirty="0"/>
              <a:t>Click to edit Subject</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312376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786377" y="455771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459002" y="1980000"/>
            <a:ext cx="3194447" cy="2257422"/>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2827986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246381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lvl1pPr>
          </a:lstStyle>
          <a:p>
            <a:r>
              <a:rPr lang="en-US" dirty="0"/>
              <a:t>Click to edit Subject</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4249" y="2485292"/>
            <a:ext cx="9148250"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lvl1pPr>
            <a:lvl2pPr>
              <a:defRPr sz="1350"/>
            </a:lvl2pPr>
            <a:lvl3pPr>
              <a:defRPr sz="1350"/>
            </a:lvl3pPr>
            <a:lvl4pPr>
              <a:defRPr sz="1350"/>
            </a:lvl4pPr>
            <a:lvl5pPr>
              <a:defRPr sz="13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362820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0" y="180000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3248976"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3248976"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3248976"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459000" y="3273365"/>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459000" y="4746730"/>
            <a:ext cx="2663326"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6038952" y="180000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dirty="0"/>
              <a:t>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6038952" y="3273365"/>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6038952" y="4746730"/>
            <a:ext cx="2663327" cy="300082"/>
          </a:xfrm>
          <a:prstGeom prst="rect">
            <a:avLst/>
          </a:prstGeom>
        </p:spPr>
        <p:txBody>
          <a:bodyPr>
            <a:spAutoFit/>
          </a:bodyPr>
          <a:lstStyle>
            <a:lvl1pPr>
              <a:defRPr sz="1350">
                <a:latin typeface="Arial" panose="020B0604020202020204" pitchFamily="34" charset="0"/>
                <a:cs typeface="Arial" panose="020B0604020202020204" pitchFamily="34" charset="0"/>
              </a:defRPr>
            </a:lvl1pPr>
          </a:lstStyle>
          <a:p>
            <a:pPr lvl="0"/>
            <a:r>
              <a:rPr lang="en-US"/>
              <a:t>Edit Master text styles</a:t>
            </a:r>
          </a:p>
        </p:txBody>
      </p:sp>
      <p:sp>
        <p:nvSpPr>
          <p:cNvPr id="12" name="Text Placeholder 7"/>
          <p:cNvSpPr>
            <a:spLocks noGrp="1"/>
          </p:cNvSpPr>
          <p:nvPr>
            <p:ph type="body" sz="quarter" idx="20"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52242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797" userDrawn="1">
          <p15:clr>
            <a:srgbClr val="FBAE40"/>
          </p15:clr>
        </p15:guide>
        <p15:guide id="8" pos="4883" userDrawn="1">
          <p15:clr>
            <a:srgbClr val="FBAE40"/>
          </p15:clr>
        </p15:guide>
        <p15:guide id="9" pos="5246"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8267483"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0"/>
            <a:ext cx="3953064" cy="369332"/>
          </a:xfrm>
          <a:prstGeom prst="rect">
            <a:avLst/>
          </a:prstGeom>
        </p:spPr>
        <p:txBody>
          <a:bodyPr vert="horz" lIns="91440" tIns="45720" rIns="91440" bIns="45720" rtlCol="0" anchor="t" anchorCtr="0">
            <a:spAutoFit/>
          </a:bodyPr>
          <a:lstStyle>
            <a:lvl1pPr>
              <a:defRPr lang="en-GB" sz="1800" b="1" kern="1200" dirty="0">
                <a:solidFill>
                  <a:srgbClr val="2EABE2"/>
                </a:solidFill>
                <a:latin typeface="Arial" panose="020B0604020202020204" pitchFamily="34" charset="0"/>
                <a:ea typeface="+mn-ea"/>
                <a:cs typeface="Arial" panose="020B0604020202020204" pitchFamily="34" charset="0"/>
              </a:defRPr>
            </a:lvl1pPr>
          </a:lstStyle>
          <a:p>
            <a:pPr marL="0" lvl="0" indent="0">
              <a:buNone/>
            </a:pPr>
            <a:r>
              <a:rPr lang="en-GB" dirty="0"/>
              <a:t>Click to edit Section Header</a:t>
            </a:r>
          </a:p>
        </p:txBody>
      </p:sp>
    </p:spTree>
    <p:extLst>
      <p:ext uri="{BB962C8B-B14F-4D97-AF65-F5344CB8AC3E}">
        <p14:creationId xmlns:p14="http://schemas.microsoft.com/office/powerpoint/2010/main" val="1183351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5"/>
            <a:ext cx="9144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4374002" y="2160000"/>
            <a:ext cx="4347127" cy="1802480"/>
          </a:xfrm>
          <a:prstGeom prst="rect">
            <a:avLst/>
          </a:prstGeom>
        </p:spPr>
        <p:txBody>
          <a:bodyPr vert="horz" anchor="t" anchorCtr="0">
            <a:noAutofit/>
          </a:bodyPr>
          <a:lstStyle>
            <a:lvl1pPr>
              <a:defRPr sz="1350">
                <a:solidFill>
                  <a:schemeClr val="bg1"/>
                </a:solidFill>
              </a:defRPr>
            </a:lvl1pPr>
            <a:lvl2pPr>
              <a:defRPr sz="1350">
                <a:solidFill>
                  <a:schemeClr val="bg1"/>
                </a:solidFill>
              </a:defRPr>
            </a:lvl2pPr>
            <a:lvl3pPr>
              <a:defRPr sz="1350">
                <a:solidFill>
                  <a:schemeClr val="bg1"/>
                </a:solidFill>
              </a:defRPr>
            </a:lvl3pPr>
            <a:lvl4pPr>
              <a:defRPr sz="1350">
                <a:solidFill>
                  <a:schemeClr val="bg1"/>
                </a:solidFill>
              </a:defRPr>
            </a:lvl4pPr>
            <a:lvl5pPr>
              <a:defRPr sz="135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459002" y="4500000"/>
            <a:ext cx="3920357" cy="1725858"/>
          </a:xfrm>
          <a:prstGeom prst="rect">
            <a:avLst/>
          </a:prstGeom>
        </p:spPr>
        <p:txBody>
          <a:bodyPr vert="horz" anchor="t" anchorCtr="0">
            <a:noAutofit/>
          </a:bodyPr>
          <a:lstStyle>
            <a:lvl1pPr>
              <a:defRPr sz="1350">
                <a:solidFill>
                  <a:schemeClr val="tx1"/>
                </a:solidFill>
              </a:defRPr>
            </a:lvl1pPr>
            <a:lvl2pPr>
              <a:defRPr sz="1350">
                <a:solidFill>
                  <a:schemeClr val="tx1"/>
                </a:solidFill>
              </a:defRPr>
            </a:lvl2pPr>
            <a:lvl3pPr>
              <a:defRPr sz="1350">
                <a:solidFill>
                  <a:schemeClr val="tx1"/>
                </a:solidFill>
              </a:defRPr>
            </a:lvl3pPr>
            <a:lvl4pPr>
              <a:defRPr sz="1350">
                <a:solidFill>
                  <a:schemeClr val="tx1"/>
                </a:solidFill>
              </a:defRPr>
            </a:lvl4pPr>
            <a:lvl5pPr>
              <a:defRPr sz="135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Title 1">
            <a:extLst>
              <a:ext uri="{FF2B5EF4-FFF2-40B4-BE49-F238E27FC236}">
                <a16:creationId xmlns:a16="http://schemas.microsoft.com/office/drawing/2014/main" id="{5EBC2174-92EE-4AD4-AD63-8667D61FEBBE}"/>
              </a:ext>
            </a:extLst>
          </p:cNvPr>
          <p:cNvSpPr>
            <a:spLocks noGrp="1"/>
          </p:cNvSpPr>
          <p:nvPr>
            <p:ph type="title" hasCustomPrompt="1"/>
          </p:nvPr>
        </p:nvSpPr>
        <p:spPr>
          <a:xfrm>
            <a:off x="459002" y="360005"/>
            <a:ext cx="4343767" cy="461665"/>
          </a:xfrm>
          <a:prstGeom prst="rect">
            <a:avLst/>
          </a:prstGeom>
        </p:spPr>
        <p:txBody>
          <a:bodyPr vert="horz" anchor="t" anchorCtr="0">
            <a:spAutoFit/>
          </a:bodyPr>
          <a:lstStyle>
            <a:lvl1pPr>
              <a:defRPr sz="2400">
                <a:solidFill>
                  <a:schemeClr val="bg1"/>
                </a:solidFill>
              </a:defRPr>
            </a:lvl1pPr>
          </a:lstStyle>
          <a:p>
            <a:r>
              <a:rPr lang="en-US" dirty="0"/>
              <a:t>Click to edit Subject</a:t>
            </a:r>
            <a:endParaRPr lang="en-GB" dirty="0"/>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chemeClr val="tx1"/>
                </a:solidFill>
              </a:defRPr>
            </a:lvl1pPr>
          </a:lstStyle>
          <a:p>
            <a:pPr lvl="0"/>
            <a:r>
              <a:rPr lang="en-GB" dirty="0"/>
              <a:t>Click to edit Section Header</a:t>
            </a:r>
          </a:p>
        </p:txBody>
      </p:sp>
    </p:spTree>
    <p:extLst>
      <p:ext uri="{BB962C8B-B14F-4D97-AF65-F5344CB8AC3E}">
        <p14:creationId xmlns:p14="http://schemas.microsoft.com/office/powerpoint/2010/main" val="3078969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913D2-CA26-455E-9673-C5BF4FD8EEDA}"/>
              </a:ext>
            </a:extLst>
          </p:cNvPr>
          <p:cNvSpPr>
            <a:spLocks noGrp="1"/>
          </p:cNvSpPr>
          <p:nvPr>
            <p:ph type="ctrTitle"/>
          </p:nvPr>
        </p:nvSpPr>
        <p:spPr>
          <a:xfrm>
            <a:off x="1143000" y="2263470"/>
            <a:ext cx="6858000" cy="1246495"/>
          </a:xfrm>
        </p:spPr>
        <p:txBody>
          <a:bodyPr anchor="b"/>
          <a:lstStyle>
            <a:lvl1pPr algn="ctr">
              <a:defRPr sz="3750"/>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F09CCE0E-457D-4CE3-87E6-808A5E424A85}"/>
              </a:ext>
            </a:extLst>
          </p:cNvPr>
          <p:cNvSpPr>
            <a:spLocks noGrp="1"/>
          </p:cNvSpPr>
          <p:nvPr>
            <p:ph type="subTitle" idx="1"/>
          </p:nvPr>
        </p:nvSpPr>
        <p:spPr>
          <a:xfrm>
            <a:off x="1143000" y="3602038"/>
            <a:ext cx="6858000" cy="36933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endParaRPr lang="en-GB" dirty="0"/>
          </a:p>
        </p:txBody>
      </p:sp>
    </p:spTree>
    <p:extLst>
      <p:ext uri="{BB962C8B-B14F-4D97-AF65-F5344CB8AC3E}">
        <p14:creationId xmlns:p14="http://schemas.microsoft.com/office/powerpoint/2010/main" val="37130739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1145063"/>
            <a:ext cx="7886700" cy="571951"/>
          </a:xfrm>
          <a:prstGeom prst="rect">
            <a:avLst/>
          </a:prstGeom>
        </p:spPr>
        <p:txBody>
          <a:bodyPr/>
          <a:lstStyle>
            <a:lvl1pPr>
              <a:defRPr sz="1350" b="0">
                <a:latin typeface="Arial" panose="020B0604020202020204" pitchFamily="34" charset="0"/>
                <a:ea typeface="Open Sans" panose="020B0606030504020204" pitchFamily="34" charset="0"/>
                <a:cs typeface="Arial" panose="020B0604020202020204" pitchFamily="34" charset="0"/>
              </a:defRPr>
            </a:lvl1pPr>
            <a:lvl2pPr>
              <a:defRPr sz="1350" b="0">
                <a:solidFill>
                  <a:schemeClr val="tx1"/>
                </a:solidFill>
                <a:latin typeface="Arial" panose="020B0604020202020204" pitchFamily="34" charset="0"/>
                <a:ea typeface="Open Sans" panose="020B0606030504020204" pitchFamily="34" charset="0"/>
                <a:cs typeface="Arial" panose="020B0604020202020204" pitchFamily="34" charset="0"/>
              </a:defRPr>
            </a:lvl2pPr>
          </a:lstStyle>
          <a:p>
            <a:pPr lvl="0"/>
            <a:r>
              <a:rPr lang="en-US" dirty="0"/>
              <a:t>Edit Master text styles</a:t>
            </a:r>
          </a:p>
          <a:p>
            <a:pPr lvl="1"/>
            <a:r>
              <a:rPr lang="en-US" dirty="0"/>
              <a:t>Second level</a:t>
            </a:r>
          </a:p>
        </p:txBody>
      </p:sp>
      <p:sp>
        <p:nvSpPr>
          <p:cNvPr id="4" name="Title 1">
            <a:extLst>
              <a:ext uri="{FF2B5EF4-FFF2-40B4-BE49-F238E27FC236}">
                <a16:creationId xmlns:a16="http://schemas.microsoft.com/office/drawing/2014/main" id="{12445E2C-B1E4-4A36-9C7D-BAD8B5F6E70F}"/>
              </a:ext>
            </a:extLst>
          </p:cNvPr>
          <p:cNvSpPr>
            <a:spLocks noGrp="1"/>
          </p:cNvSpPr>
          <p:nvPr>
            <p:ph type="title"/>
          </p:nvPr>
        </p:nvSpPr>
        <p:spPr>
          <a:xfrm>
            <a:off x="628650" y="301689"/>
            <a:ext cx="7886700" cy="584775"/>
          </a:xfrm>
          <a:prstGeom prst="rect">
            <a:avLst/>
          </a:prstGeom>
        </p:spPr>
        <p:txBody>
          <a:bodyPr>
            <a:normAutofit/>
          </a:bodyPr>
          <a:lstStyle>
            <a:lvl1pPr algn="ctr">
              <a:defRPr sz="2400">
                <a:latin typeface="Arial Black" panose="020B0A04020102020204" pitchFamily="34" charset="0"/>
              </a:defRPr>
            </a:lvl1pPr>
          </a:lstStyle>
          <a:p>
            <a:r>
              <a:rPr lang="en-US" dirty="0"/>
              <a:t>Click to edit Master title style</a:t>
            </a:r>
            <a:endParaRPr lang="en-GB" dirty="0"/>
          </a:p>
        </p:txBody>
      </p:sp>
    </p:spTree>
    <p:extLst>
      <p:ext uri="{BB962C8B-B14F-4D97-AF65-F5344CB8AC3E}">
        <p14:creationId xmlns:p14="http://schemas.microsoft.com/office/powerpoint/2010/main" val="194594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0" y="1800000"/>
            <a:ext cx="1738048" cy="3972066"/>
          </a:xfrm>
          <a:prstGeom prst="rect">
            <a:avLst/>
          </a:prstGeom>
        </p:spPr>
        <p:txBody>
          <a:bodyPr>
            <a:noAutofit/>
          </a:bodyPr>
          <a:lstStyle>
            <a:lvl1pPr>
              <a:defRPr sz="1350"/>
            </a:lvl1pPr>
          </a:lstStyle>
          <a:p>
            <a:pPr lvl="0"/>
            <a:r>
              <a:rPr lang="en-US" dirty="0"/>
              <a:t>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2628432" y="1800000"/>
            <a:ext cx="1738048" cy="3972066"/>
          </a:xfrm>
          <a:prstGeom prst="rect">
            <a:avLst/>
          </a:prstGeom>
        </p:spPr>
        <p:txBody>
          <a:bodyPr>
            <a:noAutofit/>
          </a:bodyPr>
          <a:lstStyle>
            <a:lvl1pPr>
              <a:defRPr sz="1350"/>
            </a:lvl1pPr>
          </a:lstStyle>
          <a:p>
            <a:pPr lvl="0"/>
            <a:r>
              <a:rPr lang="en-US"/>
              <a:t>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4797861" y="1800000"/>
            <a:ext cx="1738048" cy="3972066"/>
          </a:xfrm>
          <a:prstGeom prst="rect">
            <a:avLst/>
          </a:prstGeom>
        </p:spPr>
        <p:txBody>
          <a:bodyPr>
            <a:noAutofit/>
          </a:bodyPr>
          <a:lstStyle>
            <a:lvl1pPr>
              <a:defRPr sz="1350"/>
            </a:lvl1pPr>
          </a:lstStyle>
          <a:p>
            <a:pPr lvl="0"/>
            <a:r>
              <a:rPr lang="en-US"/>
              <a:t>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6967293" y="1800000"/>
            <a:ext cx="1738048" cy="3972066"/>
          </a:xfrm>
          <a:prstGeom prst="rect">
            <a:avLst/>
          </a:prstGeom>
        </p:spPr>
        <p:txBody>
          <a:bodyPr>
            <a:noAutofit/>
          </a:bodyPr>
          <a:lstStyle>
            <a:lvl1pPr>
              <a:defRPr sz="1350"/>
            </a:lvl1pPr>
          </a:lstStyle>
          <a:p>
            <a:pPr lvl="0"/>
            <a:r>
              <a:rPr lang="en-US"/>
              <a:t>Edit Master text styles</a:t>
            </a:r>
          </a:p>
        </p:txBody>
      </p:sp>
      <p:sp>
        <p:nvSpPr>
          <p:cNvPr id="7"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781106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184" userDrawn="1">
          <p15:clr>
            <a:srgbClr val="FBAE40"/>
          </p15:clr>
        </p15:guide>
        <p15:guide id="2" pos="1844" userDrawn="1">
          <p15:clr>
            <a:srgbClr val="FBAE40"/>
          </p15:clr>
        </p15:guide>
        <p15:guide id="3" pos="5496" userDrawn="1">
          <p15:clr>
            <a:srgbClr val="FBAE40"/>
          </p15:clr>
        </p15:guide>
        <p15:guide id="4" pos="5836" userDrawn="1">
          <p15:clr>
            <a:srgbClr val="FBAE40"/>
          </p15:clr>
        </p15:guide>
        <p15:guide id="5" orient="horz" pos="14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vl1pPr>
          </a:lstStyle>
          <a:p>
            <a:r>
              <a:rPr lang="en-US" dirty="0"/>
              <a:t>Click to edit Subject</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459003" y="1800000"/>
            <a:ext cx="1304759" cy="3972066"/>
          </a:xfrm>
          <a:prstGeom prst="rect">
            <a:avLst/>
          </a:prstGeom>
        </p:spPr>
        <p:txBody>
          <a:bodyPr>
            <a:noAutofit/>
          </a:bodyPr>
          <a:lstStyle>
            <a:lvl1pPr>
              <a:defRPr sz="1350"/>
            </a:lvl1pPr>
            <a:lvl2pPr>
              <a:defRPr/>
            </a:lvl2pPr>
          </a:lstStyle>
          <a:p>
            <a:pPr lvl="0"/>
            <a:r>
              <a:rPr lang="en-US" dirty="0"/>
              <a:t>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193420" y="1800000"/>
            <a:ext cx="1304759" cy="3972066"/>
          </a:xfrm>
          <a:prstGeom prst="rect">
            <a:avLst/>
          </a:prstGeom>
        </p:spPr>
        <p:txBody>
          <a:bodyPr>
            <a:noAutofit/>
          </a:bodyPr>
          <a:lstStyle>
            <a:lvl1pPr>
              <a:defRPr sz="1350"/>
            </a:lvl1pPr>
          </a:lstStyle>
          <a:p>
            <a:pPr lvl="0"/>
            <a:r>
              <a:rPr lang="en-US" dirty="0"/>
              <a:t>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3927838" y="1800000"/>
            <a:ext cx="1304759" cy="3972066"/>
          </a:xfrm>
          <a:prstGeom prst="rect">
            <a:avLst/>
          </a:prstGeom>
        </p:spPr>
        <p:txBody>
          <a:bodyPr>
            <a:noAutofit/>
          </a:bodyPr>
          <a:lstStyle>
            <a:lvl1pPr>
              <a:defRPr sz="1350"/>
            </a:lvl1pPr>
          </a:lstStyle>
          <a:p>
            <a:pPr lvl="0"/>
            <a:r>
              <a:rPr lang="en-US"/>
              <a:t>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5662256" y="1800000"/>
            <a:ext cx="1304759" cy="3972066"/>
          </a:xfrm>
          <a:prstGeom prst="rect">
            <a:avLst/>
          </a:prstGeom>
        </p:spPr>
        <p:txBody>
          <a:bodyPr>
            <a:noAutofit/>
          </a:bodyPr>
          <a:lstStyle>
            <a:lvl1pPr>
              <a:defRPr sz="1350"/>
            </a:lvl1pPr>
          </a:lstStyle>
          <a:p>
            <a:pPr lvl="0"/>
            <a:r>
              <a:rPr lang="en-US"/>
              <a:t>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7396672" y="1800000"/>
            <a:ext cx="1304759" cy="3972066"/>
          </a:xfrm>
          <a:prstGeom prst="rect">
            <a:avLst/>
          </a:prstGeom>
        </p:spPr>
        <p:txBody>
          <a:bodyPr>
            <a:noAutofit/>
          </a:bodyPr>
          <a:lstStyle>
            <a:lvl1pPr>
              <a:defRPr sz="1350"/>
            </a:lvl1pPr>
          </a:lstStyle>
          <a:p>
            <a:pPr lvl="0"/>
            <a:r>
              <a:rPr lang="en-US"/>
              <a:t>Edit Master text styles</a:t>
            </a:r>
          </a:p>
        </p:txBody>
      </p:sp>
      <p:sp>
        <p:nvSpPr>
          <p:cNvPr id="8" name="Text Placeholder 7"/>
          <p:cNvSpPr>
            <a:spLocks noGrp="1"/>
          </p:cNvSpPr>
          <p:nvPr>
            <p:ph type="body" sz="quarter" idx="15"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81613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822" userDrawn="1">
          <p15:clr>
            <a:srgbClr val="FBAE40"/>
          </p15:clr>
        </p15:guide>
        <p15:guide id="2" pos="2955" userDrawn="1">
          <p15:clr>
            <a:srgbClr val="FBAE40"/>
          </p15:clr>
        </p15:guide>
        <p15:guide id="4" pos="1481" userDrawn="1">
          <p15:clr>
            <a:srgbClr val="FBAE40"/>
          </p15:clr>
        </p15:guide>
        <p15:guide id="5" orient="horz" pos="1434" userDrawn="1">
          <p15:clr>
            <a:srgbClr val="FBAE40"/>
          </p15:clr>
        </p15:guide>
        <p15:guide id="6" pos="3296" userDrawn="1">
          <p15:clr>
            <a:srgbClr val="FBAE40"/>
          </p15:clr>
        </p15:guide>
        <p15:guide id="7" pos="4407" userDrawn="1">
          <p15:clr>
            <a:srgbClr val="FBAE40"/>
          </p15:clr>
        </p15:guide>
        <p15:guide id="8" pos="4725" userDrawn="1">
          <p15:clr>
            <a:srgbClr val="FBAE40"/>
          </p15:clr>
        </p15:guide>
        <p15:guide id="9" pos="5858" userDrawn="1">
          <p15:clr>
            <a:srgbClr val="FBAE40"/>
          </p15:clr>
        </p15:guide>
        <p15:guide id="10" pos="6199"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hasCustomPrompt="1"/>
          </p:nvPr>
        </p:nvSpPr>
        <p:spPr>
          <a:xfrm>
            <a:off x="459002" y="360005"/>
            <a:ext cx="8271841" cy="461665"/>
          </a:xfrm>
          <a:prstGeom prst="rect">
            <a:avLst/>
          </a:prstGeom>
        </p:spPr>
        <p:txBody>
          <a:bodyPr anchor="t" anchorCtr="0">
            <a:spAutoFit/>
          </a:bodyPr>
          <a:lstStyle>
            <a:lvl1pPr algn="l">
              <a:defRPr sz="2400">
                <a:latin typeface="Arial Black" panose="020B0A04020102020204" pitchFamily="34" charset="0"/>
              </a:defRPr>
            </a:lvl1pPr>
          </a:lstStyle>
          <a:p>
            <a:r>
              <a:rPr lang="en-US" dirty="0"/>
              <a:t>Click to edit Subject</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459001" y="3963969"/>
            <a:ext cx="2456258" cy="1976461"/>
          </a:xfrm>
          <a:prstGeom prst="rect">
            <a:avLst/>
          </a:prstGeom>
        </p:spPr>
        <p:txBody>
          <a:bodyPr>
            <a:noAutofit/>
          </a:bodyPr>
          <a:lstStyle>
            <a:lvl1pPr>
              <a:defRPr sz="1350"/>
            </a:lvl1pPr>
          </a:lstStyle>
          <a:p>
            <a:pPr lvl="0"/>
            <a:r>
              <a:rPr lang="en-US"/>
              <a:t>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3352510" y="3963969"/>
            <a:ext cx="2456258" cy="1976461"/>
          </a:xfrm>
          <a:prstGeom prst="rect">
            <a:avLst/>
          </a:prstGeom>
        </p:spPr>
        <p:txBody>
          <a:bodyPr>
            <a:noAutofit/>
          </a:bodyPr>
          <a:lstStyle>
            <a:lvl1pPr>
              <a:defRPr sz="1350"/>
            </a:lvl1pPr>
          </a:lstStyle>
          <a:p>
            <a:pPr lvl="0"/>
            <a:r>
              <a:rPr lang="en-US"/>
              <a:t>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3352510" y="1800005"/>
            <a:ext cx="2456258" cy="1835299"/>
          </a:xfrm>
          <a:prstGeom prst="rect">
            <a:avLst/>
          </a:prstGeom>
        </p:spPr>
        <p:txBody>
          <a:bodyPr>
            <a:noAutofit/>
          </a:bodyPr>
          <a:lstStyle>
            <a:lvl1pPr>
              <a:defRPr sz="135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6246019" y="3963969"/>
            <a:ext cx="2456258" cy="1976461"/>
          </a:xfrm>
          <a:prstGeom prst="rect">
            <a:avLst/>
          </a:prstGeom>
        </p:spPr>
        <p:txBody>
          <a:bodyPr>
            <a:noAutofit/>
          </a:bodyPr>
          <a:lstStyle>
            <a:lvl1pPr>
              <a:defRPr sz="1350"/>
            </a:lvl1pPr>
          </a:lstStyle>
          <a:p>
            <a:pPr lvl="0"/>
            <a:r>
              <a:rPr lang="en-US"/>
              <a:t>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6246019" y="1800000"/>
            <a:ext cx="2456258" cy="1835298"/>
          </a:xfrm>
          <a:prstGeom prst="rect">
            <a:avLst/>
          </a:prstGeom>
        </p:spPr>
        <p:txBody>
          <a:bodyPr>
            <a:noAutofit/>
          </a:bodyPr>
          <a:lstStyle>
            <a:lvl1pPr>
              <a:defRPr sz="1350"/>
            </a:lvl1pPr>
          </a:lstStyle>
          <a:p>
            <a:r>
              <a:rPr lang="en-US" dirty="0"/>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459001" y="1800005"/>
            <a:ext cx="2456258" cy="1835299"/>
          </a:xfrm>
          <a:prstGeom prst="rect">
            <a:avLst/>
          </a:prstGeom>
        </p:spPr>
        <p:txBody>
          <a:bodyPr>
            <a:noAutofit/>
          </a:bodyPr>
          <a:lstStyle>
            <a:lvl1pPr>
              <a:defRPr sz="1350">
                <a:latin typeface="Arial" panose="020B0604020202020204" pitchFamily="34" charset="0"/>
                <a:cs typeface="Arial" panose="020B0604020202020204" pitchFamily="34" charset="0"/>
              </a:defRPr>
            </a:lvl1pPr>
          </a:lstStyle>
          <a:p>
            <a:r>
              <a:rPr lang="en-US" dirty="0"/>
              <a:t>Click icon to add picture</a:t>
            </a:r>
            <a:endParaRPr lang="en-GB" dirty="0"/>
          </a:p>
        </p:txBody>
      </p:sp>
      <p:sp>
        <p:nvSpPr>
          <p:cNvPr id="13" name="Text Placeholder 7"/>
          <p:cNvSpPr>
            <a:spLocks noGrp="1"/>
          </p:cNvSpPr>
          <p:nvPr>
            <p:ph type="body" sz="quarter" idx="14" hasCustomPrompt="1"/>
          </p:nvPr>
        </p:nvSpPr>
        <p:spPr>
          <a:xfrm>
            <a:off x="459000" y="1188001"/>
            <a:ext cx="3953064" cy="369332"/>
          </a:xfrm>
          <a:prstGeom prst="rect">
            <a:avLst/>
          </a:prstGeom>
        </p:spPr>
        <p:txBody>
          <a:bodyPr/>
          <a:lstStyle>
            <a:lvl1pPr marL="0" indent="0">
              <a:buNone/>
              <a:defRPr sz="1800" b="1">
                <a:solidFill>
                  <a:srgbClr val="2EABE2"/>
                </a:solidFill>
              </a:defRPr>
            </a:lvl1pPr>
          </a:lstStyle>
          <a:p>
            <a:pPr lvl="0"/>
            <a:r>
              <a:rPr lang="en-GB" dirty="0"/>
              <a:t>Click to edit Section Header</a:t>
            </a:r>
          </a:p>
        </p:txBody>
      </p:sp>
    </p:spTree>
    <p:extLst>
      <p:ext uri="{BB962C8B-B14F-4D97-AF65-F5344CB8AC3E}">
        <p14:creationId xmlns:p14="http://schemas.microsoft.com/office/powerpoint/2010/main" val="185072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1434" userDrawn="1">
          <p15:clr>
            <a:srgbClr val="FBAE40"/>
          </p15:clr>
        </p15:guide>
        <p15:guide id="6" pos="2434" userDrawn="1">
          <p15:clr>
            <a:srgbClr val="FBAE40"/>
          </p15:clr>
        </p15:guide>
        <p15:guide id="7" pos="2819" userDrawn="1">
          <p15:clr>
            <a:srgbClr val="FBAE40"/>
          </p15:clr>
        </p15:guide>
        <p15:guide id="8" pos="4883" userDrawn="1">
          <p15:clr>
            <a:srgbClr val="FBAE40"/>
          </p15:clr>
        </p15:guide>
        <p15:guide id="9" pos="524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4.xml"/><Relationship Id="rId18" Type="http://schemas.openxmlformats.org/officeDocument/2006/relationships/slideLayout" Target="../slideLayouts/slideLayout49.xml"/><Relationship Id="rId26" Type="http://schemas.openxmlformats.org/officeDocument/2006/relationships/slideLayout" Target="../slideLayouts/slideLayout57.xml"/><Relationship Id="rId3" Type="http://schemas.openxmlformats.org/officeDocument/2006/relationships/slideLayout" Target="../slideLayouts/slideLayout34.xml"/><Relationship Id="rId21" Type="http://schemas.openxmlformats.org/officeDocument/2006/relationships/slideLayout" Target="../slideLayouts/slideLayout52.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slideLayout" Target="../slideLayouts/slideLayout48.xml"/><Relationship Id="rId25" Type="http://schemas.openxmlformats.org/officeDocument/2006/relationships/slideLayout" Target="../slideLayouts/slideLayout56.xml"/><Relationship Id="rId33" Type="http://schemas.openxmlformats.org/officeDocument/2006/relationships/theme" Target="../theme/theme2.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20" Type="http://schemas.openxmlformats.org/officeDocument/2006/relationships/slideLayout" Target="../slideLayouts/slideLayout51.xml"/><Relationship Id="rId29" Type="http://schemas.openxmlformats.org/officeDocument/2006/relationships/slideLayout" Target="../slideLayouts/slideLayout60.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24" Type="http://schemas.openxmlformats.org/officeDocument/2006/relationships/slideLayout" Target="../slideLayouts/slideLayout55.xml"/><Relationship Id="rId32" Type="http://schemas.openxmlformats.org/officeDocument/2006/relationships/slideLayout" Target="../slideLayouts/slideLayout63.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23" Type="http://schemas.openxmlformats.org/officeDocument/2006/relationships/slideLayout" Target="../slideLayouts/slideLayout54.xml"/><Relationship Id="rId28" Type="http://schemas.openxmlformats.org/officeDocument/2006/relationships/slideLayout" Target="../slideLayouts/slideLayout59.xml"/><Relationship Id="rId10" Type="http://schemas.openxmlformats.org/officeDocument/2006/relationships/slideLayout" Target="../slideLayouts/slideLayout41.xml"/><Relationship Id="rId19" Type="http://schemas.openxmlformats.org/officeDocument/2006/relationships/slideLayout" Target="../slideLayouts/slideLayout50.xml"/><Relationship Id="rId31" Type="http://schemas.openxmlformats.org/officeDocument/2006/relationships/slideLayout" Target="../slideLayouts/slideLayout62.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 Id="rId22" Type="http://schemas.openxmlformats.org/officeDocument/2006/relationships/slideLayout" Target="../slideLayouts/slideLayout53.xml"/><Relationship Id="rId27" Type="http://schemas.openxmlformats.org/officeDocument/2006/relationships/slideLayout" Target="../slideLayouts/slideLayout58.xml"/><Relationship Id="rId30" Type="http://schemas.openxmlformats.org/officeDocument/2006/relationships/slideLayout" Target="../slideLayouts/slideLayout61.xml"/><Relationship Id="rId8"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3" y="360005"/>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4"/>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59594010"/>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 id="2147484162" r:id="rId12"/>
    <p:sldLayoutId id="2147484163" r:id="rId13"/>
    <p:sldLayoutId id="2147484164" r:id="rId14"/>
    <p:sldLayoutId id="2147484165" r:id="rId15"/>
    <p:sldLayoutId id="2147484166" r:id="rId16"/>
    <p:sldLayoutId id="2147484167" r:id="rId17"/>
    <p:sldLayoutId id="2147484168" r:id="rId18"/>
    <p:sldLayoutId id="2147484169" r:id="rId19"/>
    <p:sldLayoutId id="2147484170" r:id="rId20"/>
    <p:sldLayoutId id="2147484171" r:id="rId21"/>
    <p:sldLayoutId id="2147484172" r:id="rId22"/>
    <p:sldLayoutId id="2147484173" r:id="rId23"/>
    <p:sldLayoutId id="2147484174" r:id="rId24"/>
    <p:sldLayoutId id="2147484175" r:id="rId25"/>
    <p:sldLayoutId id="2147484176" r:id="rId26"/>
    <p:sldLayoutId id="2147484177" r:id="rId27"/>
    <p:sldLayoutId id="2147484178" r:id="rId28"/>
    <p:sldLayoutId id="2147484179" r:id="rId29"/>
    <p:sldLayoutId id="2147484180" r:id="rId30"/>
    <p:sldLayoutId id="2147484181" r:id="rId3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3952" userDrawn="1">
          <p15:clr>
            <a:srgbClr val="F26B43"/>
          </p15:clr>
        </p15:guide>
        <p15:guide id="3" orient="horz" pos="368" userDrawn="1">
          <p15:clr>
            <a:srgbClr val="F26B43"/>
          </p15:clr>
        </p15:guide>
        <p15:guide id="4" pos="7310" userDrawn="1">
          <p15:clr>
            <a:srgbClr val="F26B43"/>
          </p15:clr>
        </p15:guide>
        <p15:guide id="5" pos="370" userDrawn="1">
          <p15:clr>
            <a:srgbClr val="F26B43"/>
          </p15:clr>
        </p15:guide>
        <p15:guide id="6" pos="3659" userDrawn="1">
          <p15:clr>
            <a:srgbClr val="F26B43"/>
          </p15:clr>
        </p15:guide>
        <p15:guide id="7" pos="402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9323" y="360005"/>
            <a:ext cx="8244149" cy="461665"/>
          </a:xfrm>
          <a:prstGeom prst="rect">
            <a:avLst/>
          </a:prstGeom>
        </p:spPr>
        <p:txBody>
          <a:bodyPr vert="horz" lIns="91440" tIns="45720" rIns="91440" bIns="45720" rtlCol="0" anchor="t" anchorCtr="0">
            <a:spAutoFit/>
          </a:bodyPr>
          <a:lstStyle/>
          <a:p>
            <a:r>
              <a:rPr lang="en-US" dirty="0"/>
              <a:t>Click to edit Subject</a:t>
            </a:r>
          </a:p>
        </p:txBody>
      </p:sp>
      <p:sp>
        <p:nvSpPr>
          <p:cNvPr id="3" name="Text Placeholder 2"/>
          <p:cNvSpPr>
            <a:spLocks noGrp="1"/>
          </p:cNvSpPr>
          <p:nvPr>
            <p:ph type="body" idx="1"/>
          </p:nvPr>
        </p:nvSpPr>
        <p:spPr>
          <a:xfrm>
            <a:off x="594000" y="1728004"/>
            <a:ext cx="8244149" cy="843821"/>
          </a:xfrm>
          <a:prstGeom prst="rect">
            <a:avLst/>
          </a:prstGeom>
        </p:spPr>
        <p:txBody>
          <a:bodyPr vert="horz" lIns="91440" tIns="45720" rIns="91440" bIns="45720" rtlCol="0" anchor="t" anchorCtr="0">
            <a:spAutoFit/>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901816646"/>
      </p:ext>
    </p:extLst>
  </p:cSld>
  <p:clrMap bg1="lt1" tx1="dk1" bg2="lt2" tx2="dk2" accent1="accent1" accent2="accent2" accent3="accent3" accent4="accent4" accent5="accent5" accent6="accent6" hlink="hlink" folHlink="folHlink"/>
  <p:sldLayoutIdLst>
    <p:sldLayoutId id="2147484183" r:id="rId1"/>
    <p:sldLayoutId id="2147484184" r:id="rId2"/>
    <p:sldLayoutId id="2147484185" r:id="rId3"/>
    <p:sldLayoutId id="2147484186" r:id="rId4"/>
    <p:sldLayoutId id="2147484187" r:id="rId5"/>
    <p:sldLayoutId id="2147484188" r:id="rId6"/>
    <p:sldLayoutId id="2147484189" r:id="rId7"/>
    <p:sldLayoutId id="2147484190" r:id="rId8"/>
    <p:sldLayoutId id="2147484191" r:id="rId9"/>
    <p:sldLayoutId id="2147484192" r:id="rId10"/>
    <p:sldLayoutId id="2147484193" r:id="rId11"/>
    <p:sldLayoutId id="2147484194" r:id="rId12"/>
    <p:sldLayoutId id="2147484195" r:id="rId13"/>
    <p:sldLayoutId id="2147484196" r:id="rId14"/>
    <p:sldLayoutId id="2147484197" r:id="rId15"/>
    <p:sldLayoutId id="2147484198" r:id="rId16"/>
    <p:sldLayoutId id="2147484199" r:id="rId17"/>
    <p:sldLayoutId id="2147484200" r:id="rId18"/>
    <p:sldLayoutId id="2147484201" r:id="rId19"/>
    <p:sldLayoutId id="2147484202" r:id="rId20"/>
    <p:sldLayoutId id="2147484203" r:id="rId21"/>
    <p:sldLayoutId id="2147484204" r:id="rId22"/>
    <p:sldLayoutId id="2147484205" r:id="rId23"/>
    <p:sldLayoutId id="2147484206" r:id="rId24"/>
    <p:sldLayoutId id="2147484207" r:id="rId25"/>
    <p:sldLayoutId id="2147484208" r:id="rId26"/>
    <p:sldLayoutId id="2147484209" r:id="rId27"/>
    <p:sldLayoutId id="2147484210" r:id="rId28"/>
    <p:sldLayoutId id="2147484211" r:id="rId29"/>
    <p:sldLayoutId id="2147484212" r:id="rId30"/>
    <p:sldLayoutId id="2147484213" r:id="rId31"/>
    <p:sldLayoutId id="2147484214"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85800" rtl="0" eaLnBrk="1" latinLnBrk="0" hangingPunct="1">
        <a:lnSpc>
          <a:spcPct val="100000"/>
        </a:lnSpc>
        <a:spcBef>
          <a:spcPts val="0"/>
        </a:spcBef>
        <a:buNone/>
        <a:defRPr sz="2400" kern="1200">
          <a:solidFill>
            <a:schemeClr val="tx1"/>
          </a:solidFill>
          <a:latin typeface="Arial Black" panose="020B0A04020102020204" pitchFamily="34" charset="0"/>
          <a:ea typeface="+mj-ea"/>
          <a:cs typeface="+mj-cs"/>
        </a:defRPr>
      </a:lvl1pPr>
    </p:titleStyle>
    <p:body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3952" userDrawn="1">
          <p15:clr>
            <a:srgbClr val="F26B43"/>
          </p15:clr>
        </p15:guide>
        <p15:guide id="3" orient="horz" pos="368" userDrawn="1">
          <p15:clr>
            <a:srgbClr val="F26B43"/>
          </p15:clr>
        </p15:guide>
        <p15:guide id="4" pos="7310" userDrawn="1">
          <p15:clr>
            <a:srgbClr val="F26B43"/>
          </p15:clr>
        </p15:guide>
        <p15:guide id="5" pos="370" userDrawn="1">
          <p15:clr>
            <a:srgbClr val="F26B43"/>
          </p15:clr>
        </p15:guide>
        <p15:guide id="6" pos="3659" userDrawn="1">
          <p15:clr>
            <a:srgbClr val="F26B43"/>
          </p15:clr>
        </p15:guide>
        <p15:guide id="7" pos="402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5">
            <a:extLst>
              <a:ext uri="{FF2B5EF4-FFF2-40B4-BE49-F238E27FC236}">
                <a16:creationId xmlns:a16="http://schemas.microsoft.com/office/drawing/2014/main" id="{8EF96037-ADCF-4ED2-B464-301792AABF31}"/>
              </a:ext>
            </a:extLst>
          </p:cNvPr>
          <p:cNvSpPr txBox="1">
            <a:spLocks/>
          </p:cNvSpPr>
          <p:nvPr/>
        </p:nvSpPr>
        <p:spPr>
          <a:xfrm>
            <a:off x="612000" y="5328375"/>
            <a:ext cx="5221288" cy="1272143"/>
          </a:xfrm>
          <a:prstGeom prst="rect">
            <a:avLst/>
          </a:prstGeom>
        </p:spPr>
        <p:txBody>
          <a:bodyPr vert="horz" lIns="91440" tIns="45720" rIns="91440" bIns="45720" rtlCol="0" anchor="t" anchorCtr="0">
            <a:spAutoFit/>
          </a:bodyPr>
          <a:lstStyle>
            <a:lvl1pPr marL="171450" indent="-171450" algn="l" defTabSz="685800" rtl="0" eaLnBrk="1" latinLnBrk="0" hangingPunct="1">
              <a:lnSpc>
                <a:spcPct val="100000"/>
              </a:lnSpc>
              <a:spcBef>
                <a:spcPts val="0"/>
              </a:spcBef>
              <a:spcAft>
                <a:spcPts val="450"/>
              </a:spcAft>
              <a:buFont typeface="Arial" panose="020B0604020202020204" pitchFamily="34" charset="0"/>
              <a:buChar char="•"/>
              <a:defRPr sz="135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135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135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endParaRPr lang="en-SG" sz="1200" dirty="0"/>
          </a:p>
          <a:p>
            <a:pPr fontAlgn="auto"/>
            <a:endParaRPr lang="en-SG" sz="1200" dirty="0"/>
          </a:p>
          <a:p>
            <a:pPr fontAlgn="auto"/>
            <a:endParaRPr lang="en-SG" sz="1200" dirty="0"/>
          </a:p>
          <a:p>
            <a:pPr marL="0" indent="0" fontAlgn="auto">
              <a:buNone/>
            </a:pPr>
            <a:r>
              <a:rPr lang="en-SG" sz="1200" dirty="0"/>
              <a:t> </a:t>
            </a:r>
            <a:endParaRPr lang="en-GB" sz="1200" dirty="0"/>
          </a:p>
          <a:p>
            <a:pPr marL="0" indent="0" fontAlgn="auto">
              <a:buNone/>
            </a:pPr>
            <a:r>
              <a:rPr lang="en-SG" sz="1200" dirty="0"/>
              <a:t>V1.1 2019</a:t>
            </a:r>
          </a:p>
        </p:txBody>
      </p:sp>
      <p:sp>
        <p:nvSpPr>
          <p:cNvPr id="9" name="Title 3">
            <a:extLst>
              <a:ext uri="{FF2B5EF4-FFF2-40B4-BE49-F238E27FC236}">
                <a16:creationId xmlns:a16="http://schemas.microsoft.com/office/drawing/2014/main" id="{476B2CD1-81A2-4A01-9788-7F8A8522E89C}"/>
              </a:ext>
            </a:extLst>
          </p:cNvPr>
          <p:cNvSpPr txBox="1">
            <a:spLocks/>
          </p:cNvSpPr>
          <p:nvPr/>
        </p:nvSpPr>
        <p:spPr>
          <a:xfrm>
            <a:off x="612000" y="1552848"/>
            <a:ext cx="8404614" cy="1123452"/>
          </a:xfrm>
          <a:prstGeom prst="rect">
            <a:avLst/>
          </a:prstGeom>
        </p:spPr>
        <p:txBody>
          <a:bodyPr vert="horz" lIns="91440" tIns="45720" rIns="91440" bIns="45720" rtlCol="0" anchor="b" anchorCtr="0">
            <a:noAutofit/>
          </a:bodyPr>
          <a:lstStyle>
            <a:lvl1pPr algn="l" defTabSz="685800" rtl="0" eaLnBrk="1" latinLnBrk="0" hangingPunct="1">
              <a:lnSpc>
                <a:spcPct val="100000"/>
              </a:lnSpc>
              <a:spcBef>
                <a:spcPts val="0"/>
              </a:spcBef>
              <a:buNone/>
              <a:defRPr sz="3750" kern="1200">
                <a:solidFill>
                  <a:schemeClr val="tx1"/>
                </a:solidFill>
                <a:latin typeface="Arial Black" panose="020B0A04020102020204" pitchFamily="34" charset="0"/>
                <a:ea typeface="+mj-ea"/>
                <a:cs typeface="+mj-cs"/>
              </a:defRPr>
            </a:lvl1pPr>
          </a:lstStyle>
          <a:p>
            <a:pPr fontAlgn="auto">
              <a:spcAft>
                <a:spcPts val="0"/>
              </a:spcAft>
            </a:pPr>
            <a:r>
              <a:rPr lang="en-SG" sz="5000" dirty="0"/>
              <a:t>OS Admin</a:t>
            </a:r>
            <a:endParaRPr lang="en-GB" sz="5000" dirty="0"/>
          </a:p>
        </p:txBody>
      </p:sp>
      <p:sp>
        <p:nvSpPr>
          <p:cNvPr id="10" name="Text Placeholder 4">
            <a:extLst>
              <a:ext uri="{FF2B5EF4-FFF2-40B4-BE49-F238E27FC236}">
                <a16:creationId xmlns:a16="http://schemas.microsoft.com/office/drawing/2014/main" id="{F47F4C8A-A443-4E68-9221-BB5D333D9EA9}"/>
              </a:ext>
            </a:extLst>
          </p:cNvPr>
          <p:cNvSpPr txBox="1">
            <a:spLocks/>
          </p:cNvSpPr>
          <p:nvPr/>
        </p:nvSpPr>
        <p:spPr>
          <a:xfrm>
            <a:off x="612004" y="2873627"/>
            <a:ext cx="6538981" cy="2257425"/>
          </a:xfrm>
          <a:prstGeom prst="rect">
            <a:avLst/>
          </a:prstGeom>
        </p:spPr>
        <p:txBody>
          <a:bodyPr vert="horz" lIns="91440" tIns="45720" rIns="91440" bIns="45720" rtlCol="0" anchor="t" anchorCtr="0">
            <a:noAutofit/>
          </a:bodyPr>
          <a:lstStyle>
            <a:lvl1pPr marL="0" indent="0" algn="l" defTabSz="685800" rtl="0" eaLnBrk="1" latinLnBrk="0" hangingPunct="1">
              <a:lnSpc>
                <a:spcPct val="100000"/>
              </a:lnSpc>
              <a:spcBef>
                <a:spcPts val="0"/>
              </a:spcBef>
              <a:spcAft>
                <a:spcPts val="450"/>
              </a:spcAft>
              <a:buFont typeface="Arial" panose="020B0604020202020204" pitchFamily="34" charset="0"/>
              <a:buNone/>
              <a:defRPr sz="21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100000"/>
              </a:lnSpc>
              <a:spcBef>
                <a:spcPts val="0"/>
              </a:spcBef>
              <a:spcAft>
                <a:spcPts val="450"/>
              </a:spcAft>
              <a:buFont typeface="Arial" panose="020B0604020202020204" pitchFamily="34" charset="0"/>
              <a:buChar char="−"/>
              <a:defRPr sz="2100" b="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100000"/>
              </a:lnSpc>
              <a:spcBef>
                <a:spcPts val="0"/>
              </a:spcBef>
              <a:spcAft>
                <a:spcPts val="450"/>
              </a:spcAft>
              <a:buFont typeface="Wingdings" panose="05000000000000000000" pitchFamily="2" charset="2"/>
              <a:buChar char="§"/>
              <a:defRPr sz="2100" b="0" kern="1200">
                <a:solidFill>
                  <a:schemeClr val="tx1"/>
                </a:solidFill>
                <a:latin typeface="Arial" panose="020B0604020202020204" pitchFamily="34" charset="0"/>
                <a:ea typeface="+mn-ea"/>
                <a:cs typeface="Arial" panose="020B0604020202020204" pitchFamily="34" charset="0"/>
              </a:defRPr>
            </a:lvl3pPr>
            <a:lvl4pPr marL="1028700" indent="0" algn="l" defTabSz="685800" rtl="0" eaLnBrk="1" latinLnBrk="0" hangingPunct="1">
              <a:lnSpc>
                <a:spcPct val="100000"/>
              </a:lnSpc>
              <a:spcBef>
                <a:spcPts val="0"/>
              </a:spcBef>
              <a:spcAft>
                <a:spcPts val="450"/>
              </a:spcAft>
              <a:buFont typeface="Arial" panose="020B0604020202020204" pitchFamily="34" charset="0"/>
              <a:buNone/>
              <a:defRPr sz="2100" kern="1200">
                <a:solidFill>
                  <a:schemeClr val="tx1"/>
                </a:solidFill>
                <a:latin typeface="Arial" panose="020B0604020202020204" pitchFamily="34" charset="0"/>
                <a:ea typeface="+mn-ea"/>
                <a:cs typeface="Arial" panose="020B0604020202020204" pitchFamily="34" charset="0"/>
              </a:defRPr>
            </a:lvl4pPr>
            <a:lvl5pPr marL="1371600" indent="0" algn="l" defTabSz="685800" rtl="0" eaLnBrk="1" latinLnBrk="0" hangingPunct="1">
              <a:lnSpc>
                <a:spcPct val="100000"/>
              </a:lnSpc>
              <a:spcBef>
                <a:spcPts val="0"/>
              </a:spcBef>
              <a:spcAft>
                <a:spcPts val="450"/>
              </a:spcAft>
              <a:buFont typeface="Arial" panose="020B0604020202020204" pitchFamily="34" charset="0"/>
              <a:buNone/>
              <a:defRPr sz="21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SG" sz="2800" dirty="0"/>
              <a:t>Logging - Linux</a:t>
            </a:r>
          </a:p>
          <a:p>
            <a:endParaRPr lang="en-SG" dirty="0"/>
          </a:p>
          <a:p>
            <a:pPr fontAlgn="auto"/>
            <a:endParaRPr lang="en-SG" dirty="0"/>
          </a:p>
        </p:txBody>
      </p:sp>
    </p:spTree>
    <p:extLst>
      <p:ext uri="{BB962C8B-B14F-4D97-AF65-F5344CB8AC3E}">
        <p14:creationId xmlns:p14="http://schemas.microsoft.com/office/powerpoint/2010/main" val="460655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372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
        <p:nvSpPr>
          <p:cNvPr id="7" name="Text Placeholder 4"/>
          <p:cNvSpPr>
            <a:spLocks noGrp="1"/>
          </p:cNvSpPr>
          <p:nvPr>
            <p:ph type="body" sz="quarter" idx="14"/>
          </p:nvPr>
        </p:nvSpPr>
        <p:spPr>
          <a:xfrm>
            <a:off x="459000" y="1188004"/>
            <a:ext cx="8251784" cy="1079783"/>
          </a:xfrm>
        </p:spPr>
        <p:txBody>
          <a:bodyPr/>
          <a:lstStyle/>
          <a:p>
            <a:r>
              <a:rPr lang="en-GB" altLang="en-US" sz="2400" dirty="0"/>
              <a:t>Quiz #2</a:t>
            </a:r>
          </a:p>
          <a:p>
            <a:r>
              <a:rPr lang="en-GB" altLang="en-US" dirty="0"/>
              <a:t>Which command shows the most recent 15 messages of the </a:t>
            </a:r>
            <a:r>
              <a:rPr lang="en-GB" altLang="en-US" dirty="0" err="1"/>
              <a:t>systemd</a:t>
            </a:r>
            <a:r>
              <a:rPr lang="en-GB" altLang="en-US" dirty="0"/>
              <a:t> journal?</a:t>
            </a:r>
          </a:p>
        </p:txBody>
      </p:sp>
      <p:sp>
        <p:nvSpPr>
          <p:cNvPr id="10" name="Rectangle 9"/>
          <p:cNvSpPr/>
          <p:nvPr/>
        </p:nvSpPr>
        <p:spPr>
          <a:xfrm>
            <a:off x="459000" y="2852380"/>
            <a:ext cx="4572000" cy="1733808"/>
          </a:xfrm>
          <a:prstGeom prst="rect">
            <a:avLst/>
          </a:prstGeom>
        </p:spPr>
        <p:txBody>
          <a:bodyPr>
            <a:spAutoFit/>
          </a:bodyPr>
          <a:lstStyle/>
          <a:p>
            <a:pPr marL="342900" indent="-342900" defTabSz="685800">
              <a:spcBef>
                <a:spcPts val="0"/>
              </a:spcBef>
              <a:spcAft>
                <a:spcPts val="450"/>
              </a:spcAft>
              <a:buFont typeface="+mj-lt"/>
              <a:buAutoNum type="arabicPeriod"/>
            </a:pPr>
            <a:r>
              <a:rPr lang="en-GB" altLang="en-US" dirty="0" err="1">
                <a:latin typeface="Arial" panose="020B0604020202020204" pitchFamily="34" charset="0"/>
                <a:ea typeface="+mn-ea"/>
                <a:cs typeface="Arial" panose="020B0604020202020204" pitchFamily="34" charset="0"/>
              </a:rPr>
              <a:t>journalctl</a:t>
            </a:r>
            <a:r>
              <a:rPr lang="en-GB" altLang="en-US" dirty="0">
                <a:latin typeface="Arial" panose="020B0604020202020204" pitchFamily="34" charset="0"/>
                <a:ea typeface="+mn-ea"/>
                <a:cs typeface="Arial" panose="020B0604020202020204" pitchFamily="34" charset="0"/>
              </a:rPr>
              <a:t> -15</a:t>
            </a:r>
          </a:p>
          <a:p>
            <a:pPr marL="342900" indent="-342900" defTabSz="685800">
              <a:spcBef>
                <a:spcPts val="0"/>
              </a:spcBef>
              <a:spcAft>
                <a:spcPts val="450"/>
              </a:spcAft>
              <a:buFont typeface="+mj-lt"/>
              <a:buAutoNum type="arabicPeriod"/>
            </a:pPr>
            <a:r>
              <a:rPr lang="en-GB" altLang="en-US" dirty="0">
                <a:latin typeface="Arial" panose="020B0604020202020204" pitchFamily="34" charset="0"/>
                <a:ea typeface="+mn-ea"/>
                <a:cs typeface="Arial" panose="020B0604020202020204" pitchFamily="34" charset="0"/>
              </a:rPr>
              <a:t>syslog-show</a:t>
            </a:r>
          </a:p>
          <a:p>
            <a:pPr marL="342900" indent="-342900" defTabSz="685800">
              <a:spcBef>
                <a:spcPts val="0"/>
              </a:spcBef>
              <a:spcAft>
                <a:spcPts val="450"/>
              </a:spcAft>
              <a:buFont typeface="+mj-lt"/>
              <a:buAutoNum type="arabicPeriod"/>
            </a:pPr>
            <a:r>
              <a:rPr lang="en-GB" altLang="en-US" dirty="0">
                <a:latin typeface="Arial" panose="020B0604020202020204" pitchFamily="34" charset="0"/>
                <a:ea typeface="+mn-ea"/>
                <a:cs typeface="Arial" panose="020B0604020202020204" pitchFamily="34" charset="0"/>
              </a:rPr>
              <a:t>syslog-show -15</a:t>
            </a:r>
          </a:p>
          <a:p>
            <a:pPr marL="342900" indent="-342900" defTabSz="685800">
              <a:spcBef>
                <a:spcPts val="0"/>
              </a:spcBef>
              <a:spcAft>
                <a:spcPts val="450"/>
              </a:spcAft>
              <a:buFont typeface="+mj-lt"/>
              <a:buAutoNum type="arabicPeriod"/>
            </a:pPr>
            <a:r>
              <a:rPr lang="en-GB" altLang="en-US" dirty="0">
                <a:latin typeface="Arial" panose="020B0604020202020204" pitchFamily="34" charset="0"/>
                <a:ea typeface="+mn-ea"/>
                <a:cs typeface="Arial" panose="020B0604020202020204" pitchFamily="34" charset="0"/>
              </a:rPr>
              <a:t>syslog-show –n 15</a:t>
            </a:r>
          </a:p>
          <a:p>
            <a:pPr marL="342900" indent="-342900" defTabSz="685800">
              <a:spcBef>
                <a:spcPts val="0"/>
              </a:spcBef>
              <a:spcAft>
                <a:spcPts val="450"/>
              </a:spcAft>
              <a:buFont typeface="+mj-lt"/>
              <a:buAutoNum type="arabicPeriod"/>
            </a:pPr>
            <a:r>
              <a:rPr lang="en-GB" altLang="en-US" b="1" dirty="0" err="1">
                <a:latin typeface="Arial" panose="020B0604020202020204" pitchFamily="34" charset="0"/>
                <a:ea typeface="+mn-ea"/>
                <a:cs typeface="Arial" panose="020B0604020202020204" pitchFamily="34" charset="0"/>
              </a:rPr>
              <a:t>journalctl</a:t>
            </a:r>
            <a:r>
              <a:rPr lang="en-GB" altLang="en-US" b="1" dirty="0">
                <a:latin typeface="Arial" panose="020B0604020202020204" pitchFamily="34" charset="0"/>
                <a:ea typeface="+mn-ea"/>
                <a:cs typeface="Arial" panose="020B0604020202020204" pitchFamily="34" charset="0"/>
              </a:rPr>
              <a:t> –n 15 </a:t>
            </a:r>
          </a:p>
        </p:txBody>
      </p:sp>
    </p:spTree>
    <p:extLst>
      <p:ext uri="{BB962C8B-B14F-4D97-AF65-F5344CB8AC3E}">
        <p14:creationId xmlns:p14="http://schemas.microsoft.com/office/powerpoint/2010/main" val="3091458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#3</a:t>
            </a:r>
          </a:p>
          <a:p>
            <a:r>
              <a:rPr lang="en-GB" altLang="en-US" dirty="0"/>
              <a:t>You want to follow </a:t>
            </a:r>
            <a:r>
              <a:rPr lang="en-GB" altLang="en-US" dirty="0" err="1"/>
              <a:t>systemd's</a:t>
            </a:r>
            <a:r>
              <a:rPr lang="en-GB" altLang="en-US" dirty="0"/>
              <a:t> log as records are added to it in real time.  Which command?</a:t>
            </a:r>
          </a:p>
        </p:txBody>
      </p:sp>
      <p:sp>
        <p:nvSpPr>
          <p:cNvPr id="4" name="Content Placeholder 3"/>
          <p:cNvSpPr>
            <a:spLocks noGrp="1"/>
          </p:cNvSpPr>
          <p:nvPr>
            <p:ph sz="quarter" idx="10"/>
          </p:nvPr>
        </p:nvSpPr>
        <p:spPr>
          <a:xfrm>
            <a:off x="459000" y="2404243"/>
            <a:ext cx="8251784" cy="1733808"/>
          </a:xfrm>
        </p:spPr>
        <p:txBody>
          <a:bodyPr/>
          <a:lstStyle/>
          <a:p>
            <a:pPr marL="342900" indent="-342900">
              <a:buFont typeface="+mj-lt"/>
              <a:buAutoNum type="arabicPeriod"/>
            </a:pPr>
            <a:r>
              <a:rPr lang="en-GB" altLang="en-US" sz="1800" dirty="0"/>
              <a:t>syslog-show –f</a:t>
            </a:r>
          </a:p>
          <a:p>
            <a:pPr marL="342900" indent="-342900">
              <a:buFont typeface="+mj-lt"/>
              <a:buAutoNum type="arabicPeriod"/>
            </a:pPr>
            <a:r>
              <a:rPr lang="en-GB" altLang="en-US" sz="1800" dirty="0" err="1"/>
              <a:t>journalctl</a:t>
            </a:r>
            <a:r>
              <a:rPr lang="en-GB" altLang="en-US" sz="1800" dirty="0"/>
              <a:t> -f</a:t>
            </a:r>
          </a:p>
          <a:p>
            <a:pPr marL="342900" indent="-342900">
              <a:buFont typeface="+mj-lt"/>
              <a:buAutoNum type="arabicPeriod"/>
            </a:pPr>
            <a:r>
              <a:rPr lang="en-GB" altLang="en-US" sz="1800" dirty="0"/>
              <a:t>syslog-show –-follow</a:t>
            </a:r>
          </a:p>
          <a:p>
            <a:pPr marL="342900" indent="-342900">
              <a:buFont typeface="+mj-lt"/>
              <a:buAutoNum type="arabicPeriod"/>
            </a:pPr>
            <a:r>
              <a:rPr lang="en-GB" altLang="en-US" sz="1800" dirty="0" err="1"/>
              <a:t>journalctl</a:t>
            </a:r>
            <a:r>
              <a:rPr lang="en-GB" altLang="en-US" sz="1800" dirty="0"/>
              <a:t> --follow</a:t>
            </a:r>
          </a:p>
          <a:p>
            <a:pPr marL="342900" indent="-342900">
              <a:buFont typeface="+mj-lt"/>
              <a:buAutoNum type="arabicPeriod"/>
            </a:pPr>
            <a:r>
              <a:rPr lang="en-GB" altLang="en-US" sz="1800" dirty="0" err="1"/>
              <a:t>jounalctl</a:t>
            </a:r>
            <a:r>
              <a:rPr lang="en-GB" altLang="en-US" sz="1800" dirty="0"/>
              <a:t> -n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2501527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#3</a:t>
            </a:r>
          </a:p>
          <a:p>
            <a:r>
              <a:rPr lang="en-GB" altLang="en-US" dirty="0"/>
              <a:t>You want to follow </a:t>
            </a:r>
            <a:r>
              <a:rPr lang="en-GB" altLang="en-US" dirty="0" err="1"/>
              <a:t>systemd's</a:t>
            </a:r>
            <a:r>
              <a:rPr lang="en-GB" altLang="en-US" dirty="0"/>
              <a:t> log as records are added to it in real time.  Which command?</a:t>
            </a:r>
          </a:p>
        </p:txBody>
      </p:sp>
      <p:sp>
        <p:nvSpPr>
          <p:cNvPr id="4" name="Content Placeholder 3"/>
          <p:cNvSpPr>
            <a:spLocks noGrp="1"/>
          </p:cNvSpPr>
          <p:nvPr>
            <p:ph sz="quarter" idx="10"/>
          </p:nvPr>
        </p:nvSpPr>
        <p:spPr>
          <a:xfrm>
            <a:off x="459000" y="2404243"/>
            <a:ext cx="8251784" cy="1733808"/>
          </a:xfrm>
        </p:spPr>
        <p:txBody>
          <a:bodyPr/>
          <a:lstStyle/>
          <a:p>
            <a:pPr marL="342900" indent="-342900">
              <a:buFont typeface="+mj-lt"/>
              <a:buAutoNum type="arabicPeriod"/>
            </a:pPr>
            <a:r>
              <a:rPr lang="en-GB" altLang="en-US" sz="1800" dirty="0"/>
              <a:t>syslog-show –f</a:t>
            </a:r>
          </a:p>
          <a:p>
            <a:pPr marL="342900" indent="-342900">
              <a:buFont typeface="+mj-lt"/>
              <a:buAutoNum type="arabicPeriod"/>
            </a:pPr>
            <a:r>
              <a:rPr lang="en-GB" altLang="en-US" sz="1800" b="1" dirty="0" err="1"/>
              <a:t>journalctl</a:t>
            </a:r>
            <a:r>
              <a:rPr lang="en-GB" altLang="en-US" sz="1800" b="1" dirty="0"/>
              <a:t> -f</a:t>
            </a:r>
          </a:p>
          <a:p>
            <a:pPr marL="342900" indent="-342900">
              <a:buFont typeface="+mj-lt"/>
              <a:buAutoNum type="arabicPeriod"/>
            </a:pPr>
            <a:r>
              <a:rPr lang="en-GB" altLang="en-US" sz="1800" dirty="0"/>
              <a:t>syslog-show –-follow</a:t>
            </a:r>
          </a:p>
          <a:p>
            <a:pPr marL="342900" indent="-342900">
              <a:buFont typeface="+mj-lt"/>
              <a:buAutoNum type="arabicPeriod"/>
            </a:pPr>
            <a:r>
              <a:rPr lang="en-GB" altLang="en-US" sz="1800" dirty="0" err="1"/>
              <a:t>journalctl</a:t>
            </a:r>
            <a:r>
              <a:rPr lang="en-GB" altLang="en-US" sz="1800" dirty="0"/>
              <a:t> --follow</a:t>
            </a:r>
          </a:p>
          <a:p>
            <a:pPr marL="342900" indent="-342900">
              <a:buFont typeface="+mj-lt"/>
              <a:buAutoNum type="arabicPeriod"/>
            </a:pPr>
            <a:r>
              <a:rPr lang="en-GB" altLang="en-US" sz="1800" dirty="0" err="1"/>
              <a:t>jounalctl</a:t>
            </a:r>
            <a:r>
              <a:rPr lang="en-GB" altLang="en-US" sz="1800" dirty="0"/>
              <a:t> -n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3633953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0"/>
            <a:ext cx="8251784" cy="802784"/>
          </a:xfrm>
        </p:spPr>
        <p:txBody>
          <a:bodyPr/>
          <a:lstStyle/>
          <a:p>
            <a:r>
              <a:rPr lang="en-GB" altLang="en-US" sz="2400" dirty="0"/>
              <a:t>Quiz #4</a:t>
            </a:r>
          </a:p>
          <a:p>
            <a:r>
              <a:rPr lang="en-GB" altLang="en-US" dirty="0"/>
              <a:t>What does </a:t>
            </a:r>
            <a:r>
              <a:rPr lang="en-GB" altLang="en-US" dirty="0" err="1"/>
              <a:t>journalctl</a:t>
            </a:r>
            <a:r>
              <a:rPr lang="en-GB" altLang="en-US" dirty="0"/>
              <a:t> –b do?</a:t>
            </a:r>
          </a:p>
        </p:txBody>
      </p:sp>
      <p:sp>
        <p:nvSpPr>
          <p:cNvPr id="4" name="Content Placeholder 3"/>
          <p:cNvSpPr>
            <a:spLocks noGrp="1"/>
          </p:cNvSpPr>
          <p:nvPr>
            <p:ph sz="quarter" idx="10"/>
          </p:nvPr>
        </p:nvSpPr>
        <p:spPr>
          <a:xfrm>
            <a:off x="459000" y="2276922"/>
            <a:ext cx="8251784" cy="1392689"/>
          </a:xfrm>
        </p:spPr>
        <p:txBody>
          <a:bodyPr/>
          <a:lstStyle/>
          <a:p>
            <a:pPr marL="342900" indent="-342900">
              <a:buFont typeface="+mj-lt"/>
              <a:buAutoNum type="arabicPeriod"/>
            </a:pPr>
            <a:r>
              <a:rPr lang="en-GB" altLang="en-US" sz="1800" dirty="0"/>
              <a:t>Show you </a:t>
            </a:r>
            <a:r>
              <a:rPr lang="en-GB" altLang="en-US" sz="1800" dirty="0" err="1"/>
              <a:t>systemd's</a:t>
            </a:r>
            <a:r>
              <a:rPr lang="en-GB" altLang="en-US" sz="1800" dirty="0"/>
              <a:t> current buffer?</a:t>
            </a:r>
          </a:p>
          <a:p>
            <a:pPr marL="342900" indent="-342900">
              <a:buFont typeface="+mj-lt"/>
              <a:buAutoNum type="arabicPeriod"/>
            </a:pPr>
            <a:r>
              <a:rPr lang="en-GB" altLang="en-US" sz="1800" dirty="0"/>
              <a:t>Shows </a:t>
            </a:r>
            <a:r>
              <a:rPr lang="en-GB" altLang="en-US" sz="1800" dirty="0" err="1"/>
              <a:t>systemd's</a:t>
            </a:r>
            <a:r>
              <a:rPr lang="en-GB" altLang="en-US" sz="1800" dirty="0"/>
              <a:t> information since the last boot.</a:t>
            </a:r>
          </a:p>
          <a:p>
            <a:pPr marL="342900" indent="-342900">
              <a:buFont typeface="+mj-lt"/>
              <a:buAutoNum type="arabicPeriod"/>
            </a:pPr>
            <a:r>
              <a:rPr lang="en-GB" altLang="en-US" sz="1800" dirty="0"/>
              <a:t>Clears the </a:t>
            </a:r>
            <a:r>
              <a:rPr lang="en-GB" altLang="en-US" sz="1800" dirty="0" err="1"/>
              <a:t>systemd's</a:t>
            </a:r>
            <a:r>
              <a:rPr lang="en-GB" altLang="en-US" sz="1800" dirty="0"/>
              <a:t> buffer.</a:t>
            </a:r>
          </a:p>
          <a:p>
            <a:pPr marL="342900" indent="-342900">
              <a:buFont typeface="+mj-lt"/>
              <a:buAutoNum type="arabicPeriod"/>
            </a:pPr>
            <a:r>
              <a:rPr lang="en-GB" altLang="en-US" sz="1800" dirty="0"/>
              <a:t>Instructs </a:t>
            </a:r>
            <a:r>
              <a:rPr lang="en-GB" altLang="en-US" sz="1800" dirty="0" err="1"/>
              <a:t>systemd's</a:t>
            </a:r>
            <a:r>
              <a:rPr lang="en-GB" altLang="en-US" sz="1800" dirty="0"/>
              <a:t> to begin logging information.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57540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0"/>
            <a:ext cx="8251784" cy="802784"/>
          </a:xfrm>
        </p:spPr>
        <p:txBody>
          <a:bodyPr/>
          <a:lstStyle/>
          <a:p>
            <a:r>
              <a:rPr lang="en-GB" altLang="en-US" sz="2400" dirty="0"/>
              <a:t>Quiz #4</a:t>
            </a:r>
          </a:p>
          <a:p>
            <a:r>
              <a:rPr lang="en-GB" altLang="en-US" dirty="0"/>
              <a:t>What does </a:t>
            </a:r>
            <a:r>
              <a:rPr lang="en-GB" altLang="en-US" dirty="0" err="1"/>
              <a:t>journalctl</a:t>
            </a:r>
            <a:r>
              <a:rPr lang="en-GB" altLang="en-US" dirty="0"/>
              <a:t> –b do?</a:t>
            </a:r>
          </a:p>
        </p:txBody>
      </p:sp>
      <p:sp>
        <p:nvSpPr>
          <p:cNvPr id="4" name="Content Placeholder 3"/>
          <p:cNvSpPr>
            <a:spLocks noGrp="1"/>
          </p:cNvSpPr>
          <p:nvPr>
            <p:ph sz="quarter" idx="10"/>
          </p:nvPr>
        </p:nvSpPr>
        <p:spPr>
          <a:xfrm>
            <a:off x="459000" y="2276922"/>
            <a:ext cx="8251784" cy="1392689"/>
          </a:xfrm>
        </p:spPr>
        <p:txBody>
          <a:bodyPr/>
          <a:lstStyle/>
          <a:p>
            <a:pPr marL="342900" indent="-342900">
              <a:buFont typeface="+mj-lt"/>
              <a:buAutoNum type="arabicPeriod"/>
            </a:pPr>
            <a:r>
              <a:rPr lang="en-GB" altLang="en-US" sz="1800" dirty="0"/>
              <a:t>Show you </a:t>
            </a:r>
            <a:r>
              <a:rPr lang="en-GB" altLang="en-US" sz="1800" dirty="0" err="1"/>
              <a:t>systemd's</a:t>
            </a:r>
            <a:r>
              <a:rPr lang="en-GB" altLang="en-US" sz="1800" dirty="0"/>
              <a:t> current buffer?</a:t>
            </a:r>
          </a:p>
          <a:p>
            <a:pPr marL="342900" indent="-342900">
              <a:buFont typeface="+mj-lt"/>
              <a:buAutoNum type="arabicPeriod"/>
            </a:pPr>
            <a:r>
              <a:rPr lang="en-GB" altLang="en-US" sz="1800" b="1" dirty="0"/>
              <a:t>Shows </a:t>
            </a:r>
            <a:r>
              <a:rPr lang="en-GB" altLang="en-US" sz="1800" b="1" dirty="0" err="1"/>
              <a:t>systemd's</a:t>
            </a:r>
            <a:r>
              <a:rPr lang="en-GB" altLang="en-US" sz="1800" b="1" dirty="0"/>
              <a:t> information since the last boot.</a:t>
            </a:r>
          </a:p>
          <a:p>
            <a:pPr marL="342900" indent="-342900">
              <a:buFont typeface="+mj-lt"/>
              <a:buAutoNum type="arabicPeriod"/>
            </a:pPr>
            <a:r>
              <a:rPr lang="en-GB" altLang="en-US" sz="1800" dirty="0"/>
              <a:t>Clears the </a:t>
            </a:r>
            <a:r>
              <a:rPr lang="en-GB" altLang="en-US" sz="1800" dirty="0" err="1"/>
              <a:t>systemd's</a:t>
            </a:r>
            <a:r>
              <a:rPr lang="en-GB" altLang="en-US" sz="1800" dirty="0"/>
              <a:t> buffer.</a:t>
            </a:r>
          </a:p>
          <a:p>
            <a:pPr marL="342900" indent="-342900">
              <a:buFont typeface="+mj-lt"/>
              <a:buAutoNum type="arabicPeriod"/>
            </a:pPr>
            <a:r>
              <a:rPr lang="en-GB" altLang="en-US" sz="1800" dirty="0"/>
              <a:t>Instructs </a:t>
            </a:r>
            <a:r>
              <a:rPr lang="en-GB" altLang="en-US" sz="1800" dirty="0" err="1"/>
              <a:t>systemd's</a:t>
            </a:r>
            <a:r>
              <a:rPr lang="en-GB" altLang="en-US" sz="1800" dirty="0"/>
              <a:t> to begin logging information.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2358970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2722884" y="3291840"/>
            <a:ext cx="3796039" cy="923330"/>
          </a:xfrm>
          <a:prstGeom prst="rect">
            <a:avLst/>
          </a:prstGeom>
          <a:noFill/>
        </p:spPr>
        <p:txBody>
          <a:bodyPr wrap="none" rtlCol="0">
            <a:spAutoFit/>
          </a:bodyPr>
          <a:lstStyle/>
          <a:p>
            <a:pPr algn="ctr"/>
            <a:r>
              <a:rPr lang="en-GB" dirty="0"/>
              <a:t>The End!</a:t>
            </a:r>
          </a:p>
          <a:p>
            <a:pPr algn="ctr"/>
            <a:endParaRPr lang="en-GB" dirty="0"/>
          </a:p>
          <a:p>
            <a:pPr algn="ctr"/>
            <a:r>
              <a:rPr lang="en-GB" dirty="0"/>
              <a:t>Please proceed to the Narrative Labs.</a:t>
            </a:r>
          </a:p>
        </p:txBody>
      </p:sp>
    </p:spTree>
    <p:extLst>
      <p:ext uri="{BB962C8B-B14F-4D97-AF65-F5344CB8AC3E}">
        <p14:creationId xmlns:p14="http://schemas.microsoft.com/office/powerpoint/2010/main" val="4121361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4" name="Content Placeholder 3"/>
          <p:cNvSpPr>
            <a:spLocks noGrp="1"/>
          </p:cNvSpPr>
          <p:nvPr>
            <p:ph sz="quarter" idx="10"/>
          </p:nvPr>
        </p:nvSpPr>
        <p:spPr>
          <a:xfrm>
            <a:off x="459000" y="2276918"/>
            <a:ext cx="8251784" cy="1605568"/>
          </a:xfrm>
        </p:spPr>
        <p:txBody>
          <a:bodyPr/>
          <a:lstStyle/>
          <a:p>
            <a:pPr marL="321469" lvl="1" indent="-257175">
              <a:buFont typeface="+mj-lt"/>
              <a:buAutoNum type="arabicPeriod"/>
              <a:defRPr/>
            </a:pPr>
            <a:r>
              <a:rPr lang="en-GB" altLang="en-US" sz="1800" dirty="0"/>
              <a:t>Each user account just once, even if never logged in.</a:t>
            </a:r>
          </a:p>
          <a:p>
            <a:pPr marL="321469" lvl="1" indent="-257175">
              <a:buFont typeface="+mj-lt"/>
              <a:buAutoNum type="arabicPeriod"/>
              <a:defRPr/>
            </a:pPr>
            <a:r>
              <a:rPr lang="en-GB" altLang="en-US" sz="1800" dirty="0"/>
              <a:t>User accounts, multiple times if need be, showing each time they logged in. The account is absent from the list if they have yet to log in.</a:t>
            </a:r>
          </a:p>
          <a:p>
            <a:pPr marL="321469" lvl="1" indent="-257175">
              <a:buFont typeface="+mj-lt"/>
              <a:buAutoNum type="arabicPeriod"/>
              <a:defRPr/>
            </a:pPr>
            <a:r>
              <a:rPr lang="en-GB" altLang="en-US" sz="1800" dirty="0"/>
              <a:t>User accounts, multiple times if need be, showing each time they logged in. The account is present just once on the list if they have yet to log in.</a:t>
            </a:r>
          </a:p>
        </p:txBody>
      </p:sp>
      <p:sp>
        <p:nvSpPr>
          <p:cNvPr id="5" name="Text Placeholder 4"/>
          <p:cNvSpPr>
            <a:spLocks noGrp="1"/>
          </p:cNvSpPr>
          <p:nvPr>
            <p:ph type="body" sz="quarter" idx="14"/>
          </p:nvPr>
        </p:nvSpPr>
        <p:spPr>
          <a:xfrm>
            <a:off x="459000" y="1188000"/>
            <a:ext cx="8251784" cy="802784"/>
          </a:xfrm>
        </p:spPr>
        <p:txBody>
          <a:bodyPr/>
          <a:lstStyle/>
          <a:p>
            <a:r>
              <a:rPr lang="en-SG" altLang="en-US" sz="2400" dirty="0"/>
              <a:t>Quiz #1</a:t>
            </a:r>
            <a:endParaRPr lang="en-GB" altLang="en-US" sz="2400" dirty="0"/>
          </a:p>
          <a:p>
            <a:r>
              <a:rPr lang="en-GB" altLang="en-US" dirty="0"/>
              <a:t>What does the </a:t>
            </a:r>
            <a:r>
              <a:rPr lang="en-GB" altLang="en-US" dirty="0" err="1"/>
              <a:t>lastlog</a:t>
            </a:r>
            <a:r>
              <a:rPr lang="en-GB" altLang="en-US" dirty="0"/>
              <a:t> command show? </a:t>
            </a:r>
            <a:endParaRPr lang="en-GB" dirty="0"/>
          </a:p>
        </p:txBody>
      </p:sp>
    </p:spTree>
    <p:extLst>
      <p:ext uri="{BB962C8B-B14F-4D97-AF65-F5344CB8AC3E}">
        <p14:creationId xmlns:p14="http://schemas.microsoft.com/office/powerpoint/2010/main" val="2843235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6" name="Content Placeholder 3"/>
          <p:cNvSpPr>
            <a:spLocks noGrp="1"/>
          </p:cNvSpPr>
          <p:nvPr>
            <p:ph sz="quarter" idx="10"/>
          </p:nvPr>
        </p:nvSpPr>
        <p:spPr>
          <a:xfrm>
            <a:off x="459000" y="2276918"/>
            <a:ext cx="8251784" cy="1605568"/>
          </a:xfrm>
        </p:spPr>
        <p:txBody>
          <a:bodyPr/>
          <a:lstStyle/>
          <a:p>
            <a:pPr marL="321469" lvl="1" indent="-257175">
              <a:buFont typeface="+mj-lt"/>
              <a:buAutoNum type="arabicPeriod"/>
              <a:defRPr/>
            </a:pPr>
            <a:r>
              <a:rPr lang="en-GB" altLang="en-US" sz="1800" b="1" dirty="0"/>
              <a:t>Each user account just once, even if never logged in.</a:t>
            </a:r>
          </a:p>
          <a:p>
            <a:pPr marL="321469" lvl="1" indent="-257175">
              <a:buFont typeface="+mj-lt"/>
              <a:buAutoNum type="arabicPeriod"/>
              <a:defRPr/>
            </a:pPr>
            <a:r>
              <a:rPr lang="en-GB" altLang="en-US" sz="1800" dirty="0"/>
              <a:t>User accounts, multiple times if need be, showing each time they logged in. The account is absent from the list if they have yet to log in.</a:t>
            </a:r>
          </a:p>
          <a:p>
            <a:pPr marL="321469" lvl="1" indent="-257175">
              <a:buFont typeface="+mj-lt"/>
              <a:buAutoNum type="arabicPeriod"/>
              <a:defRPr/>
            </a:pPr>
            <a:r>
              <a:rPr lang="en-GB" altLang="en-US" sz="1800" dirty="0"/>
              <a:t>User accounts, multiple times if need be, showing each time they logged in. The account is present just once on the list if they have yet to log in.</a:t>
            </a:r>
          </a:p>
        </p:txBody>
      </p:sp>
      <p:sp>
        <p:nvSpPr>
          <p:cNvPr id="7" name="Text Placeholder 4"/>
          <p:cNvSpPr>
            <a:spLocks noGrp="1"/>
          </p:cNvSpPr>
          <p:nvPr>
            <p:ph type="body" sz="quarter" idx="14"/>
          </p:nvPr>
        </p:nvSpPr>
        <p:spPr>
          <a:xfrm>
            <a:off x="459000" y="1188000"/>
            <a:ext cx="8251784" cy="802784"/>
          </a:xfrm>
        </p:spPr>
        <p:txBody>
          <a:bodyPr/>
          <a:lstStyle/>
          <a:p>
            <a:r>
              <a:rPr lang="en-SG" altLang="en-US" sz="2400" dirty="0"/>
              <a:t>Quiz #1</a:t>
            </a:r>
            <a:endParaRPr lang="en-GB" altLang="en-US" sz="2400" dirty="0"/>
          </a:p>
          <a:p>
            <a:r>
              <a:rPr lang="en-GB" altLang="en-US" dirty="0"/>
              <a:t>What does the </a:t>
            </a:r>
            <a:r>
              <a:rPr lang="en-GB" altLang="en-US" dirty="0" err="1"/>
              <a:t>lastlog</a:t>
            </a:r>
            <a:r>
              <a:rPr lang="en-GB" altLang="en-US" dirty="0"/>
              <a:t> command show? </a:t>
            </a:r>
            <a:endParaRPr lang="en-GB" dirty="0"/>
          </a:p>
        </p:txBody>
      </p:sp>
    </p:spTree>
    <p:extLst>
      <p:ext uri="{BB962C8B-B14F-4D97-AF65-F5344CB8AC3E}">
        <p14:creationId xmlns:p14="http://schemas.microsoft.com/office/powerpoint/2010/main" val="14019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4" name="Content Placeholder 3"/>
          <p:cNvSpPr>
            <a:spLocks noGrp="1"/>
          </p:cNvSpPr>
          <p:nvPr>
            <p:ph sz="quarter" idx="10"/>
          </p:nvPr>
        </p:nvSpPr>
        <p:spPr>
          <a:xfrm>
            <a:off x="459000" y="2276918"/>
            <a:ext cx="8251784" cy="1605568"/>
          </a:xfrm>
        </p:spPr>
        <p:txBody>
          <a:bodyPr/>
          <a:lstStyle/>
          <a:p>
            <a:pPr marL="321469" lvl="1" indent="-257175">
              <a:buFont typeface="+mj-lt"/>
              <a:buAutoNum type="arabicPeriod"/>
              <a:defRPr/>
            </a:pPr>
            <a:r>
              <a:rPr lang="en-GB" altLang="en-US" sz="1800" dirty="0"/>
              <a:t>Each user account just once, even if never logged in.</a:t>
            </a:r>
          </a:p>
          <a:p>
            <a:pPr marL="321469" lvl="1" indent="-257175">
              <a:buFont typeface="+mj-lt"/>
              <a:buAutoNum type="arabicPeriod"/>
              <a:defRPr/>
            </a:pPr>
            <a:r>
              <a:rPr lang="en-GB" altLang="en-US" sz="1800" dirty="0"/>
              <a:t>User accounts, multiple times if need be, showing each time they logged in. The account is absent from the list if they have yet to log in.</a:t>
            </a:r>
          </a:p>
          <a:p>
            <a:pPr marL="321469" lvl="1" indent="-257175">
              <a:buFont typeface="+mj-lt"/>
              <a:buAutoNum type="arabicPeriod"/>
              <a:defRPr/>
            </a:pPr>
            <a:r>
              <a:rPr lang="en-GB" altLang="en-US" sz="1800" dirty="0"/>
              <a:t>User accounts, multiple times if need be, showing each time they logged in. The account is present just once on the list if they have yet to log in.</a:t>
            </a:r>
          </a:p>
        </p:txBody>
      </p:sp>
      <p:sp>
        <p:nvSpPr>
          <p:cNvPr id="6" name="Text Placeholder 4"/>
          <p:cNvSpPr>
            <a:spLocks noGrp="1"/>
          </p:cNvSpPr>
          <p:nvPr>
            <p:ph type="body" sz="quarter" idx="14"/>
          </p:nvPr>
        </p:nvSpPr>
        <p:spPr>
          <a:xfrm>
            <a:off x="459000" y="1188000"/>
            <a:ext cx="8251784" cy="802784"/>
          </a:xfrm>
        </p:spPr>
        <p:txBody>
          <a:bodyPr/>
          <a:lstStyle/>
          <a:p>
            <a:r>
              <a:rPr lang="en-SG" altLang="en-US" sz="2400" dirty="0"/>
              <a:t>Quiz #2</a:t>
            </a:r>
            <a:endParaRPr lang="en-GB" altLang="en-US" sz="2400" dirty="0"/>
          </a:p>
          <a:p>
            <a:r>
              <a:rPr lang="en-GB" altLang="en-US" dirty="0"/>
              <a:t>What does the last command show? </a:t>
            </a:r>
            <a:endParaRPr lang="en-GB" dirty="0"/>
          </a:p>
        </p:txBody>
      </p:sp>
    </p:spTree>
    <p:extLst>
      <p:ext uri="{BB962C8B-B14F-4D97-AF65-F5344CB8AC3E}">
        <p14:creationId xmlns:p14="http://schemas.microsoft.com/office/powerpoint/2010/main" val="307372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7" name="Content Placeholder 3"/>
          <p:cNvSpPr>
            <a:spLocks noGrp="1"/>
          </p:cNvSpPr>
          <p:nvPr>
            <p:ph sz="quarter" idx="10"/>
          </p:nvPr>
        </p:nvSpPr>
        <p:spPr>
          <a:xfrm>
            <a:off x="459000" y="2276918"/>
            <a:ext cx="8251784" cy="1605568"/>
          </a:xfrm>
        </p:spPr>
        <p:txBody>
          <a:bodyPr/>
          <a:lstStyle/>
          <a:p>
            <a:pPr marL="321469" lvl="1" indent="-257175">
              <a:buFont typeface="+mj-lt"/>
              <a:buAutoNum type="arabicPeriod"/>
              <a:defRPr/>
            </a:pPr>
            <a:r>
              <a:rPr lang="en-GB" altLang="en-US" sz="1800" dirty="0"/>
              <a:t>Each user account just once, even if never logged in.</a:t>
            </a:r>
          </a:p>
          <a:p>
            <a:pPr marL="321469" lvl="1" indent="-257175">
              <a:buFont typeface="+mj-lt"/>
              <a:buAutoNum type="arabicPeriod"/>
              <a:defRPr/>
            </a:pPr>
            <a:r>
              <a:rPr lang="en-GB" altLang="en-US" sz="1800" b="1" dirty="0"/>
              <a:t>User accounts, multiple times if need be, showing each time they logged in. The account is absent from the list if they have yet to log in.</a:t>
            </a:r>
          </a:p>
          <a:p>
            <a:pPr marL="321469" lvl="1" indent="-257175">
              <a:buFont typeface="+mj-lt"/>
              <a:buAutoNum type="arabicPeriod"/>
              <a:defRPr/>
            </a:pPr>
            <a:r>
              <a:rPr lang="en-GB" altLang="en-US" sz="1800" dirty="0"/>
              <a:t>User accounts, multiple times if need be, showing each time they logged in. The account is present just once on the list if they have yet to log in.</a:t>
            </a:r>
          </a:p>
        </p:txBody>
      </p:sp>
      <p:sp>
        <p:nvSpPr>
          <p:cNvPr id="8" name="Text Placeholder 4"/>
          <p:cNvSpPr>
            <a:spLocks noGrp="1"/>
          </p:cNvSpPr>
          <p:nvPr>
            <p:ph type="body" sz="quarter" idx="14"/>
          </p:nvPr>
        </p:nvSpPr>
        <p:spPr>
          <a:xfrm>
            <a:off x="459000" y="1188000"/>
            <a:ext cx="8251784" cy="802784"/>
          </a:xfrm>
        </p:spPr>
        <p:txBody>
          <a:bodyPr/>
          <a:lstStyle/>
          <a:p>
            <a:r>
              <a:rPr lang="en-SG" altLang="en-US" sz="2400" dirty="0"/>
              <a:t>Quiz #2</a:t>
            </a:r>
            <a:endParaRPr lang="en-GB" altLang="en-US" sz="2400" dirty="0"/>
          </a:p>
          <a:p>
            <a:r>
              <a:rPr lang="en-GB" altLang="en-US" dirty="0"/>
              <a:t>What does the last command show? </a:t>
            </a:r>
            <a:endParaRPr lang="en-GB" dirty="0"/>
          </a:p>
        </p:txBody>
      </p:sp>
    </p:spTree>
    <p:extLst>
      <p:ext uri="{BB962C8B-B14F-4D97-AF65-F5344CB8AC3E}">
        <p14:creationId xmlns:p14="http://schemas.microsoft.com/office/powerpoint/2010/main" val="347598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#3 </a:t>
            </a:r>
          </a:p>
          <a:p>
            <a:r>
              <a:rPr lang="en-GB" altLang="en-US" dirty="0"/>
              <a:t>What information does 'last' give you beside user session information?</a:t>
            </a:r>
            <a:endParaRPr lang="en-GB" dirty="0"/>
          </a:p>
        </p:txBody>
      </p:sp>
    </p:spTree>
    <p:extLst>
      <p:ext uri="{BB962C8B-B14F-4D97-AF65-F5344CB8AC3E}">
        <p14:creationId xmlns:p14="http://schemas.microsoft.com/office/powerpoint/2010/main" val="3119968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4" name="Content Placeholder 3"/>
          <p:cNvSpPr>
            <a:spLocks noGrp="1"/>
          </p:cNvSpPr>
          <p:nvPr>
            <p:ph sz="quarter" idx="10"/>
          </p:nvPr>
        </p:nvSpPr>
        <p:spPr>
          <a:xfrm>
            <a:off x="459000" y="2536002"/>
            <a:ext cx="8251784" cy="710451"/>
          </a:xfrm>
        </p:spPr>
        <p:txBody>
          <a:bodyPr/>
          <a:lstStyle/>
          <a:p>
            <a:pPr marL="321469" lvl="1" indent="-257175">
              <a:buFont typeface="+mj-lt"/>
              <a:buAutoNum type="arabicPeriod"/>
              <a:defRPr/>
            </a:pPr>
            <a:r>
              <a:rPr lang="en-GB" altLang="en-US" sz="1800" dirty="0"/>
              <a:t>System uptime.  </a:t>
            </a:r>
          </a:p>
          <a:p>
            <a:pPr marL="321469" lvl="1" indent="-257175">
              <a:buFont typeface="+mj-lt"/>
              <a:buAutoNum type="arabicPeriod"/>
              <a:defRPr/>
            </a:pPr>
            <a:r>
              <a:rPr lang="en-GB" altLang="en-US" sz="1800" dirty="0"/>
              <a:t>When the system was rebooted.</a:t>
            </a:r>
          </a:p>
        </p:txBody>
      </p:sp>
      <p:sp>
        <p:nvSpPr>
          <p:cNvPr id="9" name="Text Placeholder 4"/>
          <p:cNvSpPr>
            <a:spLocks noGrp="1"/>
          </p:cNvSpPr>
          <p:nvPr>
            <p:ph type="body" sz="quarter" idx="14"/>
          </p:nvPr>
        </p:nvSpPr>
        <p:spPr>
          <a:xfrm>
            <a:off x="459000" y="1188000"/>
            <a:ext cx="8251784" cy="802784"/>
          </a:xfrm>
        </p:spPr>
        <p:txBody>
          <a:bodyPr/>
          <a:lstStyle/>
          <a:p>
            <a:r>
              <a:rPr lang="en-GB" altLang="en-US" sz="2400" dirty="0"/>
              <a:t>Quiz #3 </a:t>
            </a:r>
          </a:p>
          <a:p>
            <a:r>
              <a:rPr lang="en-GB" altLang="en-US" dirty="0"/>
              <a:t>What information does 'last' give you beside user session information?</a:t>
            </a:r>
            <a:endParaRPr lang="en-GB" dirty="0"/>
          </a:p>
        </p:txBody>
      </p:sp>
    </p:spTree>
    <p:extLst>
      <p:ext uri="{BB962C8B-B14F-4D97-AF65-F5344CB8AC3E}">
        <p14:creationId xmlns:p14="http://schemas.microsoft.com/office/powerpoint/2010/main" val="1336978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#4</a:t>
            </a:r>
          </a:p>
          <a:p>
            <a:r>
              <a:rPr lang="en-GB" altLang="en-US" dirty="0"/>
              <a:t>What does </a:t>
            </a:r>
            <a:r>
              <a:rPr lang="en-GB" altLang="en-US" dirty="0" err="1"/>
              <a:t>lastb</a:t>
            </a:r>
            <a:r>
              <a:rPr lang="en-GB" altLang="en-US" dirty="0"/>
              <a:t> show?</a:t>
            </a:r>
            <a:endParaRPr lang="en-GB" dirty="0"/>
          </a:p>
        </p:txBody>
      </p:sp>
    </p:spTree>
    <p:extLst>
      <p:ext uri="{BB962C8B-B14F-4D97-AF65-F5344CB8AC3E}">
        <p14:creationId xmlns:p14="http://schemas.microsoft.com/office/powerpoint/2010/main" val="18761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4" name="Content Placeholder 3"/>
          <p:cNvSpPr>
            <a:spLocks noGrp="1"/>
          </p:cNvSpPr>
          <p:nvPr>
            <p:ph sz="quarter" idx="10"/>
          </p:nvPr>
        </p:nvSpPr>
        <p:spPr>
          <a:xfrm>
            <a:off x="459000" y="2276918"/>
            <a:ext cx="8251784" cy="369332"/>
          </a:xfrm>
        </p:spPr>
        <p:txBody>
          <a:bodyPr/>
          <a:lstStyle/>
          <a:p>
            <a:pPr marL="321469" lvl="1" indent="-257175">
              <a:buFont typeface="+mj-lt"/>
              <a:buAutoNum type="arabicPeriod"/>
              <a:defRPr/>
            </a:pPr>
            <a:r>
              <a:rPr lang="en-GB" altLang="en-US" sz="1800" dirty="0"/>
              <a:t>Bad login attempt details.</a:t>
            </a:r>
          </a:p>
        </p:txBody>
      </p:sp>
      <p:sp>
        <p:nvSpPr>
          <p:cNvPr id="6" name="Text Placeholder 4"/>
          <p:cNvSpPr>
            <a:spLocks noGrp="1"/>
          </p:cNvSpPr>
          <p:nvPr>
            <p:ph type="body" sz="quarter" idx="14"/>
          </p:nvPr>
        </p:nvSpPr>
        <p:spPr>
          <a:xfrm>
            <a:off x="459000" y="1188000"/>
            <a:ext cx="8251784" cy="802784"/>
          </a:xfrm>
        </p:spPr>
        <p:txBody>
          <a:bodyPr/>
          <a:lstStyle/>
          <a:p>
            <a:r>
              <a:rPr lang="en-GB" altLang="en-US" sz="2400" dirty="0"/>
              <a:t>Quiz #4</a:t>
            </a:r>
          </a:p>
          <a:p>
            <a:r>
              <a:rPr lang="en-GB" altLang="en-US" dirty="0"/>
              <a:t>What does </a:t>
            </a:r>
            <a:r>
              <a:rPr lang="en-GB" altLang="en-US" dirty="0" err="1"/>
              <a:t>lastb</a:t>
            </a:r>
            <a:r>
              <a:rPr lang="en-GB" altLang="en-US" dirty="0"/>
              <a:t> show?</a:t>
            </a:r>
            <a:endParaRPr lang="en-GB" dirty="0"/>
          </a:p>
        </p:txBody>
      </p:sp>
    </p:spTree>
    <p:extLst>
      <p:ext uri="{BB962C8B-B14F-4D97-AF65-F5344CB8AC3E}">
        <p14:creationId xmlns:p14="http://schemas.microsoft.com/office/powerpoint/2010/main" val="396208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#5</a:t>
            </a:r>
          </a:p>
          <a:p>
            <a:r>
              <a:rPr lang="en-GB" altLang="en-US" dirty="0"/>
              <a:t>Match the file name to the information it stores by drawing a line.</a:t>
            </a:r>
            <a:endParaRPr lang="en-GB" dirty="0"/>
          </a:p>
        </p:txBody>
      </p:sp>
      <p:sp>
        <p:nvSpPr>
          <p:cNvPr id="6" name="Text Box 2"/>
          <p:cNvSpPr txBox="1">
            <a:spLocks noChangeArrowheads="1"/>
          </p:cNvSpPr>
          <p:nvPr/>
        </p:nvSpPr>
        <p:spPr bwMode="auto">
          <a:xfrm>
            <a:off x="522288" y="2613025"/>
            <a:ext cx="1651000"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err="1">
                <a:solidFill>
                  <a:srgbClr val="000000"/>
                </a:solidFill>
                <a:ea typeface="Arial Unicode MS" pitchFamily="34" charset="-128"/>
                <a:cs typeface="Arial Unicode MS" pitchFamily="34" charset="-128"/>
              </a:rPr>
              <a:t>wtmp</a:t>
            </a:r>
            <a:endParaRPr lang="en-GB" altLang="en-US" sz="3600" dirty="0">
              <a:solidFill>
                <a:srgbClr val="000000"/>
              </a:solidFill>
              <a:ea typeface="Arial Unicode MS" pitchFamily="34" charset="-128"/>
              <a:cs typeface="Arial Unicode MS" pitchFamily="34" charset="-128"/>
            </a:endParaRPr>
          </a:p>
        </p:txBody>
      </p:sp>
      <p:sp>
        <p:nvSpPr>
          <p:cNvPr id="7" name="Text Box 3"/>
          <p:cNvSpPr txBox="1">
            <a:spLocks noChangeArrowheads="1"/>
          </p:cNvSpPr>
          <p:nvPr/>
        </p:nvSpPr>
        <p:spPr bwMode="auto">
          <a:xfrm>
            <a:off x="4035107" y="2613025"/>
            <a:ext cx="3865563"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 pos="2171700" algn="l"/>
                <a:tab pos="2895600" algn="l"/>
                <a:tab pos="36195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 pos="2171700" algn="l"/>
                <a:tab pos="2895600" algn="l"/>
                <a:tab pos="36195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 pos="2171700" algn="l"/>
                <a:tab pos="2895600" algn="l"/>
                <a:tab pos="36195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a:solidFill>
                  <a:srgbClr val="000000"/>
                </a:solidFill>
                <a:ea typeface="Arial Unicode MS" pitchFamily="34" charset="-128"/>
                <a:cs typeface="Arial Unicode MS" pitchFamily="34" charset="-128"/>
              </a:rPr>
              <a:t>bad</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login</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info</a:t>
            </a:r>
          </a:p>
        </p:txBody>
      </p:sp>
      <p:sp>
        <p:nvSpPr>
          <p:cNvPr id="8" name="Text Box 4"/>
          <p:cNvSpPr txBox="1">
            <a:spLocks noChangeArrowheads="1"/>
          </p:cNvSpPr>
          <p:nvPr/>
        </p:nvSpPr>
        <p:spPr bwMode="auto">
          <a:xfrm>
            <a:off x="4035107" y="3886200"/>
            <a:ext cx="3865563"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 pos="2171700" algn="l"/>
                <a:tab pos="2895600" algn="l"/>
                <a:tab pos="3619500" algn="l"/>
                <a:tab pos="43434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 pos="2171700" algn="l"/>
                <a:tab pos="2895600" algn="l"/>
                <a:tab pos="3619500" algn="l"/>
                <a:tab pos="43434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 pos="2171700" algn="l"/>
                <a:tab pos="2895600" algn="l"/>
                <a:tab pos="3619500" algn="l"/>
                <a:tab pos="43434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a:solidFill>
                  <a:srgbClr val="000000"/>
                </a:solidFill>
                <a:ea typeface="Arial Unicode MS" pitchFamily="34" charset="-128"/>
                <a:cs typeface="Arial Unicode MS" pitchFamily="34" charset="-128"/>
              </a:rPr>
              <a:t>good</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login</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info</a:t>
            </a:r>
          </a:p>
        </p:txBody>
      </p:sp>
      <p:sp>
        <p:nvSpPr>
          <p:cNvPr id="9" name="Text Box 5"/>
          <p:cNvSpPr txBox="1">
            <a:spLocks noChangeArrowheads="1"/>
          </p:cNvSpPr>
          <p:nvPr/>
        </p:nvSpPr>
        <p:spPr bwMode="auto">
          <a:xfrm>
            <a:off x="522288" y="3886200"/>
            <a:ext cx="1651000"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err="1">
                <a:solidFill>
                  <a:srgbClr val="000000"/>
                </a:solidFill>
                <a:ea typeface="Arial Unicode MS" pitchFamily="34" charset="-128"/>
                <a:cs typeface="Arial Unicode MS" pitchFamily="34" charset="-128"/>
              </a:rPr>
              <a:t>btmp</a:t>
            </a:r>
            <a:endParaRPr lang="en-GB" altLang="en-US" sz="3600" dirty="0">
              <a:solidFill>
                <a:srgbClr val="000000"/>
              </a:solidFill>
              <a:ea typeface="Arial Unicode MS" pitchFamily="34" charset="-128"/>
              <a:cs typeface="Arial Unicode MS" pitchFamily="34" charset="-128"/>
            </a:endParaRPr>
          </a:p>
        </p:txBody>
      </p:sp>
    </p:spTree>
    <p:extLst>
      <p:ext uri="{BB962C8B-B14F-4D97-AF65-F5344CB8AC3E}">
        <p14:creationId xmlns:p14="http://schemas.microsoft.com/office/powerpoint/2010/main" val="1149047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ctrTitle"/>
          </p:nvPr>
        </p:nvSpPr>
        <p:spPr>
          <a:xfrm>
            <a:off x="459001" y="360005"/>
            <a:ext cx="8251784" cy="584775"/>
          </a:xfrm>
        </p:spPr>
        <p:txBody>
          <a:bodyPr/>
          <a:lstStyle/>
          <a:p>
            <a:r>
              <a:rPr lang="en-GB" altLang="en-US" sz="3200" dirty="0"/>
              <a:t>Module objectives</a:t>
            </a:r>
            <a:endParaRPr lang="en-GB" sz="3200" dirty="0"/>
          </a:p>
        </p:txBody>
      </p:sp>
      <p:sp>
        <p:nvSpPr>
          <p:cNvPr id="19" name="Content Placeholder 18"/>
          <p:cNvSpPr>
            <a:spLocks noGrp="1"/>
          </p:cNvSpPr>
          <p:nvPr>
            <p:ph sz="quarter" idx="10"/>
          </p:nvPr>
        </p:nvSpPr>
        <p:spPr>
          <a:xfrm>
            <a:off x="459000" y="2155000"/>
            <a:ext cx="7765784" cy="2395528"/>
          </a:xfrm>
        </p:spPr>
        <p:txBody>
          <a:bodyPr/>
          <a:lstStyle/>
          <a:p>
            <a:pPr>
              <a:spcBef>
                <a:spcPts val="450"/>
              </a:spcBef>
              <a:buFontTx/>
              <a:buChar char="•"/>
            </a:pPr>
            <a:r>
              <a:rPr lang="en-GB" altLang="en-US" sz="1800" dirty="0"/>
              <a:t>Describe the Linux message logging facility.</a:t>
            </a:r>
          </a:p>
          <a:p>
            <a:pPr>
              <a:spcBef>
                <a:spcPts val="450"/>
              </a:spcBef>
              <a:buFontTx/>
              <a:buChar char="•"/>
            </a:pPr>
            <a:r>
              <a:rPr lang="en-GB" altLang="en-US" sz="1800" dirty="0"/>
              <a:t>Adjust logging configuration to affect logging behaviour.</a:t>
            </a:r>
          </a:p>
          <a:p>
            <a:pPr>
              <a:spcBef>
                <a:spcPts val="450"/>
              </a:spcBef>
              <a:buFontTx/>
              <a:buChar char="•"/>
            </a:pPr>
            <a:r>
              <a:rPr lang="en-GB" altLang="en-US" sz="1800" dirty="0"/>
              <a:t>Read error and other logs.</a:t>
            </a:r>
          </a:p>
          <a:p>
            <a:pPr>
              <a:spcBef>
                <a:spcPts val="450"/>
              </a:spcBef>
              <a:buFontTx/>
              <a:buChar char="•"/>
            </a:pPr>
            <a:r>
              <a:rPr lang="en-GB" altLang="en-US" sz="1800" dirty="0"/>
              <a:t>Explain the standard Linux logging mechanism.</a:t>
            </a:r>
          </a:p>
          <a:p>
            <a:pPr>
              <a:spcBef>
                <a:spcPts val="450"/>
              </a:spcBef>
              <a:buFontTx/>
              <a:buChar char="•"/>
            </a:pPr>
            <a:r>
              <a:rPr lang="en-GB" altLang="en-US" sz="1800" dirty="0"/>
              <a:t>Recall the </a:t>
            </a:r>
            <a:r>
              <a:rPr lang="en-GB" altLang="en-US" sz="1800" dirty="0" err="1"/>
              <a:t>awk</a:t>
            </a:r>
            <a:r>
              <a:rPr lang="en-GB" altLang="en-US" sz="1800" dirty="0"/>
              <a:t> syntax</a:t>
            </a:r>
          </a:p>
          <a:p>
            <a:pPr>
              <a:spcBef>
                <a:spcPts val="450"/>
              </a:spcBef>
              <a:buFontTx/>
              <a:buChar char="•"/>
            </a:pPr>
            <a:r>
              <a:rPr lang="en-GB" altLang="en-US" sz="1800" dirty="0"/>
              <a:t>Use </a:t>
            </a:r>
            <a:r>
              <a:rPr lang="en-GB" altLang="en-US" sz="1800" dirty="0" err="1"/>
              <a:t>awk</a:t>
            </a:r>
            <a:r>
              <a:rPr lang="en-GB" altLang="en-US" sz="1800" dirty="0"/>
              <a:t> syntax to interrogate log files.</a:t>
            </a:r>
          </a:p>
        </p:txBody>
      </p:sp>
      <p:sp>
        <p:nvSpPr>
          <p:cNvPr id="20" name="Text Placeholder 19"/>
          <p:cNvSpPr>
            <a:spLocks noGrp="1"/>
          </p:cNvSpPr>
          <p:nvPr>
            <p:ph type="body" sz="quarter" idx="14"/>
          </p:nvPr>
        </p:nvSpPr>
        <p:spPr>
          <a:xfrm>
            <a:off x="459000" y="1230092"/>
            <a:ext cx="8251784" cy="461665"/>
          </a:xfrm>
        </p:spPr>
        <p:txBody>
          <a:bodyPr/>
          <a:lstStyle/>
          <a:p>
            <a:r>
              <a:rPr lang="en-GB" altLang="en-US" sz="2400" dirty="0"/>
              <a:t>After completing this module you will be able to:</a:t>
            </a:r>
          </a:p>
        </p:txBody>
      </p:sp>
    </p:spTree>
    <p:extLst>
      <p:ext uri="{BB962C8B-B14F-4D97-AF65-F5344CB8AC3E}">
        <p14:creationId xmlns:p14="http://schemas.microsoft.com/office/powerpoint/2010/main" val="343944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2. Auditing User Logins</a:t>
            </a:r>
          </a:p>
        </p:txBody>
      </p:sp>
      <p:sp>
        <p:nvSpPr>
          <p:cNvPr id="6" name="Text Box 2"/>
          <p:cNvSpPr txBox="1">
            <a:spLocks noChangeArrowheads="1"/>
          </p:cNvSpPr>
          <p:nvPr/>
        </p:nvSpPr>
        <p:spPr bwMode="auto">
          <a:xfrm>
            <a:off x="522288" y="2613025"/>
            <a:ext cx="1651000"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err="1">
                <a:solidFill>
                  <a:srgbClr val="000000"/>
                </a:solidFill>
                <a:ea typeface="Arial Unicode MS" pitchFamily="34" charset="-128"/>
                <a:cs typeface="Arial Unicode MS" pitchFamily="34" charset="-128"/>
              </a:rPr>
              <a:t>wtmp</a:t>
            </a:r>
            <a:endParaRPr lang="en-GB" altLang="en-US" sz="3600" dirty="0">
              <a:solidFill>
                <a:srgbClr val="000000"/>
              </a:solidFill>
              <a:ea typeface="Arial Unicode MS" pitchFamily="34" charset="-128"/>
              <a:cs typeface="Arial Unicode MS" pitchFamily="34" charset="-128"/>
            </a:endParaRPr>
          </a:p>
        </p:txBody>
      </p:sp>
      <p:sp>
        <p:nvSpPr>
          <p:cNvPr id="7" name="Text Box 3"/>
          <p:cNvSpPr txBox="1">
            <a:spLocks noChangeArrowheads="1"/>
          </p:cNvSpPr>
          <p:nvPr/>
        </p:nvSpPr>
        <p:spPr bwMode="auto">
          <a:xfrm>
            <a:off x="4035107" y="2613025"/>
            <a:ext cx="3865563"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 pos="2171700" algn="l"/>
                <a:tab pos="2895600" algn="l"/>
                <a:tab pos="36195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 pos="2171700" algn="l"/>
                <a:tab pos="2895600" algn="l"/>
                <a:tab pos="36195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 pos="2171700" algn="l"/>
                <a:tab pos="2895600" algn="l"/>
                <a:tab pos="36195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a:solidFill>
                  <a:srgbClr val="000000"/>
                </a:solidFill>
                <a:ea typeface="Arial Unicode MS" pitchFamily="34" charset="-128"/>
                <a:cs typeface="Arial Unicode MS" pitchFamily="34" charset="-128"/>
              </a:rPr>
              <a:t>bad</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login</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info</a:t>
            </a:r>
          </a:p>
        </p:txBody>
      </p:sp>
      <p:sp>
        <p:nvSpPr>
          <p:cNvPr id="8" name="Text Box 4"/>
          <p:cNvSpPr txBox="1">
            <a:spLocks noChangeArrowheads="1"/>
          </p:cNvSpPr>
          <p:nvPr/>
        </p:nvSpPr>
        <p:spPr bwMode="auto">
          <a:xfrm>
            <a:off x="4035107" y="3886200"/>
            <a:ext cx="3865563"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 pos="2171700" algn="l"/>
                <a:tab pos="2895600" algn="l"/>
                <a:tab pos="3619500" algn="l"/>
                <a:tab pos="43434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 pos="2171700" algn="l"/>
                <a:tab pos="2895600" algn="l"/>
                <a:tab pos="3619500" algn="l"/>
                <a:tab pos="43434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 pos="2171700" algn="l"/>
                <a:tab pos="2895600" algn="l"/>
                <a:tab pos="3619500" algn="l"/>
                <a:tab pos="43434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 pos="2171700" algn="l"/>
                <a:tab pos="2895600" algn="l"/>
                <a:tab pos="3619500" algn="l"/>
                <a:tab pos="43434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a:solidFill>
                  <a:srgbClr val="000000"/>
                </a:solidFill>
                <a:ea typeface="Arial Unicode MS" pitchFamily="34" charset="-128"/>
                <a:cs typeface="Arial Unicode MS" pitchFamily="34" charset="-128"/>
              </a:rPr>
              <a:t>good</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login</a:t>
            </a:r>
            <a:r>
              <a:rPr lang="en-GB" altLang="en-US" sz="4900" dirty="0">
                <a:solidFill>
                  <a:srgbClr val="000000"/>
                </a:solidFill>
                <a:ea typeface="Arial Unicode MS" pitchFamily="34" charset="-128"/>
                <a:cs typeface="Arial Unicode MS" pitchFamily="34" charset="-128"/>
              </a:rPr>
              <a:t> </a:t>
            </a:r>
            <a:r>
              <a:rPr lang="en-GB" altLang="en-US" sz="3600" dirty="0">
                <a:solidFill>
                  <a:srgbClr val="000000"/>
                </a:solidFill>
                <a:ea typeface="Arial Unicode MS" pitchFamily="34" charset="-128"/>
                <a:cs typeface="Arial Unicode MS" pitchFamily="34" charset="-128"/>
              </a:rPr>
              <a:t>info</a:t>
            </a:r>
          </a:p>
        </p:txBody>
      </p:sp>
      <p:sp>
        <p:nvSpPr>
          <p:cNvPr id="9" name="Text Box 5"/>
          <p:cNvSpPr txBox="1">
            <a:spLocks noChangeArrowheads="1"/>
          </p:cNvSpPr>
          <p:nvPr/>
        </p:nvSpPr>
        <p:spPr bwMode="auto">
          <a:xfrm>
            <a:off x="522288" y="3886200"/>
            <a:ext cx="1651000" cy="776288"/>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1639" tIns="84023" rIns="81639" bIns="40820" anchor="ctr"/>
          <a:lstStyle>
            <a:lvl1pPr eaLnBrk="0" hangingPunct="0">
              <a:spcBef>
                <a:spcPct val="20000"/>
              </a:spcBef>
              <a:tabLst>
                <a:tab pos="723900" algn="l"/>
                <a:tab pos="1447800"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723900" algn="l"/>
                <a:tab pos="1447800"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723900" algn="l"/>
                <a:tab pos="1447800"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723900" algn="l"/>
                <a:tab pos="1447800" algn="l"/>
              </a:tabLst>
              <a:defRPr sz="2000">
                <a:solidFill>
                  <a:schemeClr val="tx1"/>
                </a:solidFill>
                <a:latin typeface="Arial" pitchFamily="34" charset="0"/>
                <a:ea typeface="Arial" pitchFamily="34" charset="0"/>
                <a:cs typeface="Arial" pitchFamily="34" charset="0"/>
              </a:defRPr>
            </a:lvl9pPr>
          </a:lstStyle>
          <a:p>
            <a:pPr algn="ctr" eaLnBrk="1" hangingPunct="1">
              <a:spcBef>
                <a:spcPct val="0"/>
              </a:spcBef>
            </a:pPr>
            <a:r>
              <a:rPr lang="en-GB" altLang="en-US" sz="3600" dirty="0" err="1">
                <a:solidFill>
                  <a:srgbClr val="000000"/>
                </a:solidFill>
                <a:ea typeface="Arial Unicode MS" pitchFamily="34" charset="-128"/>
                <a:cs typeface="Arial Unicode MS" pitchFamily="34" charset="-128"/>
              </a:rPr>
              <a:t>btmp</a:t>
            </a:r>
            <a:endParaRPr lang="en-GB" altLang="en-US" sz="3600" dirty="0">
              <a:solidFill>
                <a:srgbClr val="000000"/>
              </a:solidFill>
              <a:ea typeface="Arial Unicode MS" pitchFamily="34" charset="-128"/>
              <a:cs typeface="Arial Unicode MS" pitchFamily="34" charset="-128"/>
            </a:endParaRPr>
          </a:p>
        </p:txBody>
      </p:sp>
      <p:sp>
        <p:nvSpPr>
          <p:cNvPr id="10" name="Line 6"/>
          <p:cNvSpPr>
            <a:spLocks noChangeShapeType="1"/>
          </p:cNvSpPr>
          <p:nvPr/>
        </p:nvSpPr>
        <p:spPr bwMode="auto">
          <a:xfrm flipV="1">
            <a:off x="2173288" y="2940053"/>
            <a:ext cx="1861816" cy="1370013"/>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GB"/>
          </a:p>
        </p:txBody>
      </p:sp>
      <p:sp>
        <p:nvSpPr>
          <p:cNvPr id="11" name="Line 7"/>
          <p:cNvSpPr>
            <a:spLocks noChangeShapeType="1"/>
          </p:cNvSpPr>
          <p:nvPr/>
        </p:nvSpPr>
        <p:spPr bwMode="auto">
          <a:xfrm>
            <a:off x="2173292" y="2940055"/>
            <a:ext cx="1861813" cy="137001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2945" tIns="41473" rIns="82945" bIns="41473"/>
          <a:lstStyle/>
          <a:p>
            <a:endParaRPr lang="en-GB"/>
          </a:p>
        </p:txBody>
      </p:sp>
      <p:sp>
        <p:nvSpPr>
          <p:cNvPr id="12" name="Text Placeholder 4"/>
          <p:cNvSpPr>
            <a:spLocks noGrp="1"/>
          </p:cNvSpPr>
          <p:nvPr>
            <p:ph type="body" sz="quarter" idx="14"/>
          </p:nvPr>
        </p:nvSpPr>
        <p:spPr>
          <a:xfrm>
            <a:off x="459000" y="1188000"/>
            <a:ext cx="8251784" cy="802784"/>
          </a:xfrm>
        </p:spPr>
        <p:txBody>
          <a:bodyPr/>
          <a:lstStyle/>
          <a:p>
            <a:r>
              <a:rPr lang="en-GB" altLang="en-US" sz="2400" dirty="0"/>
              <a:t>Quiz #5</a:t>
            </a:r>
          </a:p>
          <a:p>
            <a:r>
              <a:rPr lang="en-GB" altLang="en-US" dirty="0"/>
              <a:t>Match the file name to the information it stores by drawing a line.</a:t>
            </a:r>
            <a:endParaRPr lang="en-GB" dirty="0"/>
          </a:p>
        </p:txBody>
      </p:sp>
    </p:spTree>
    <p:extLst>
      <p:ext uri="{BB962C8B-B14F-4D97-AF65-F5344CB8AC3E}">
        <p14:creationId xmlns:p14="http://schemas.microsoft.com/office/powerpoint/2010/main" val="426979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2195650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US" sz="3200" dirty="0"/>
              <a:t>3. Auditing Root Access</a:t>
            </a:r>
            <a:endParaRPr lang="en-SG" sz="3200" dirty="0"/>
          </a:p>
        </p:txBody>
      </p:sp>
      <p:sp>
        <p:nvSpPr>
          <p:cNvPr id="4" name="Text Placeholder 3"/>
          <p:cNvSpPr>
            <a:spLocks noGrp="1"/>
          </p:cNvSpPr>
          <p:nvPr>
            <p:ph type="body" sz="quarter" idx="14"/>
          </p:nvPr>
        </p:nvSpPr>
        <p:spPr>
          <a:xfrm>
            <a:off x="459001" y="1188000"/>
            <a:ext cx="8251784" cy="461665"/>
          </a:xfrm>
        </p:spPr>
        <p:txBody>
          <a:bodyPr/>
          <a:lstStyle/>
          <a:p>
            <a:r>
              <a:rPr lang="en-SG" sz="2400" dirty="0"/>
              <a:t>Auditing Root Access</a:t>
            </a:r>
            <a:endParaRPr lang="en-GB" sz="2400" dirty="0"/>
          </a:p>
        </p:txBody>
      </p:sp>
      <p:sp>
        <p:nvSpPr>
          <p:cNvPr id="2" name="Content Placeholder 1"/>
          <p:cNvSpPr>
            <a:spLocks noGrp="1"/>
          </p:cNvSpPr>
          <p:nvPr>
            <p:ph sz="quarter" idx="10"/>
          </p:nvPr>
        </p:nvSpPr>
        <p:spPr>
          <a:xfrm>
            <a:off x="459000" y="1773338"/>
            <a:ext cx="8127788" cy="1882567"/>
          </a:xfrm>
        </p:spPr>
        <p:txBody>
          <a:bodyPr/>
          <a:lstStyle/>
          <a:p>
            <a:r>
              <a:rPr lang="en-US" sz="1800" dirty="0"/>
              <a:t>Root can be accessed through use of the </a:t>
            </a:r>
            <a:r>
              <a:rPr lang="en-US" sz="1800" b="1" dirty="0" err="1">
                <a:solidFill>
                  <a:srgbClr val="2EABE2"/>
                </a:solidFill>
              </a:rPr>
              <a:t>su</a:t>
            </a:r>
            <a:r>
              <a:rPr lang="en-US" sz="1800" dirty="0"/>
              <a:t> command, to </a:t>
            </a:r>
            <a:r>
              <a:rPr lang="en-US" sz="1800" i="1" dirty="0"/>
              <a:t>switch user identity, </a:t>
            </a:r>
            <a:r>
              <a:rPr lang="en-US" sz="1800" dirty="0"/>
              <a:t>or through </a:t>
            </a:r>
            <a:r>
              <a:rPr lang="en-US" sz="1800" b="1" dirty="0" err="1">
                <a:solidFill>
                  <a:srgbClr val="2EABE2"/>
                </a:solidFill>
              </a:rPr>
              <a:t>sudo</a:t>
            </a:r>
            <a:r>
              <a:rPr lang="en-US" sz="1800" dirty="0"/>
              <a:t>, to execute a command as root. </a:t>
            </a:r>
          </a:p>
          <a:p>
            <a:r>
              <a:rPr lang="en-US" sz="1800" dirty="0"/>
              <a:t>Within </a:t>
            </a:r>
            <a:r>
              <a:rPr lang="en-US" sz="1800" b="1" dirty="0"/>
              <a:t>/</a:t>
            </a:r>
            <a:r>
              <a:rPr lang="en-US" sz="1800" b="1" dirty="0" err="1"/>
              <a:t>var</a:t>
            </a:r>
            <a:r>
              <a:rPr lang="en-US" sz="1800" b="1" dirty="0"/>
              <a:t>/log</a:t>
            </a:r>
            <a:r>
              <a:rPr lang="en-US" sz="1800" dirty="0"/>
              <a:t> are a whole collection of log files. </a:t>
            </a:r>
          </a:p>
          <a:p>
            <a:r>
              <a:rPr lang="en-US" sz="1800" dirty="0"/>
              <a:t>Authentication events are logged to </a:t>
            </a:r>
            <a:r>
              <a:rPr lang="en-US" sz="1800" b="1" dirty="0"/>
              <a:t>/var/log/secure</a:t>
            </a:r>
            <a:r>
              <a:rPr lang="en-US" sz="1800" dirty="0"/>
              <a:t>. Searching these files for </a:t>
            </a:r>
            <a:r>
              <a:rPr lang="en-US" sz="1800" b="1" dirty="0" err="1">
                <a:solidFill>
                  <a:srgbClr val="2EABE2"/>
                </a:solidFill>
              </a:rPr>
              <a:t>su</a:t>
            </a:r>
            <a:r>
              <a:rPr lang="en-US" sz="1800" dirty="0"/>
              <a:t> and </a:t>
            </a:r>
            <a:r>
              <a:rPr lang="en-US" sz="1800" b="1" dirty="0" err="1">
                <a:solidFill>
                  <a:srgbClr val="2EABE2"/>
                </a:solidFill>
              </a:rPr>
              <a:t>sudo</a:t>
            </a:r>
            <a:r>
              <a:rPr lang="en-US" sz="1800" dirty="0"/>
              <a:t> events will enable us to see who is using super user privilege and when.</a:t>
            </a:r>
          </a:p>
        </p:txBody>
      </p:sp>
      <p:sp>
        <p:nvSpPr>
          <p:cNvPr id="18" name="TextBox 17">
            <a:extLst>
              <a:ext uri="{FF2B5EF4-FFF2-40B4-BE49-F238E27FC236}">
                <a16:creationId xmlns:a16="http://schemas.microsoft.com/office/drawing/2014/main" id="{AD5B2408-C14A-5D40-A0AF-9F58B4512BEF}"/>
              </a:ext>
            </a:extLst>
          </p:cNvPr>
          <p:cNvSpPr txBox="1"/>
          <p:nvPr/>
        </p:nvSpPr>
        <p:spPr>
          <a:xfrm>
            <a:off x="6858000" y="5609413"/>
            <a:ext cx="0" cy="0"/>
          </a:xfrm>
          <a:prstGeom prst="rect">
            <a:avLst/>
          </a:prstGeom>
        </p:spPr>
        <p:txBody>
          <a:bodyPr wrap="none" rtlCol="0">
            <a:noAutofit/>
          </a:bodyPr>
          <a:lstStyle/>
          <a:p>
            <a:r>
              <a:rPr lang="en-US" dirty="0">
                <a:solidFill>
                  <a:prstClr val="black"/>
                </a:solidFill>
                <a:latin typeface="Arial"/>
              </a:rPr>
              <a:t> </a:t>
            </a:r>
          </a:p>
        </p:txBody>
      </p:sp>
      <p:sp>
        <p:nvSpPr>
          <p:cNvPr id="19" name="Smiley Face 18">
            <a:extLst>
              <a:ext uri="{FF2B5EF4-FFF2-40B4-BE49-F238E27FC236}">
                <a16:creationId xmlns:a16="http://schemas.microsoft.com/office/drawing/2014/main" id="{281140AB-9A32-1042-A01A-22796395B723}"/>
              </a:ext>
            </a:extLst>
          </p:cNvPr>
          <p:cNvSpPr/>
          <p:nvPr/>
        </p:nvSpPr>
        <p:spPr>
          <a:xfrm>
            <a:off x="3254188" y="4803971"/>
            <a:ext cx="1039530" cy="793917"/>
          </a:xfrm>
          <a:prstGeom prst="smileyFace">
            <a:avLst/>
          </a:prstGeom>
          <a:solidFill>
            <a:srgbClr val="9BBB59"/>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r>
              <a:rPr lang="en-US" kern="0" dirty="0">
                <a:solidFill>
                  <a:prstClr val="white"/>
                </a:solidFill>
                <a:latin typeface="Arial"/>
                <a:ea typeface="+mn-ea"/>
              </a:rPr>
              <a:t>User</a:t>
            </a:r>
          </a:p>
        </p:txBody>
      </p:sp>
      <p:sp>
        <p:nvSpPr>
          <p:cNvPr id="20" name="Smiley Face 19">
            <a:extLst>
              <a:ext uri="{FF2B5EF4-FFF2-40B4-BE49-F238E27FC236}">
                <a16:creationId xmlns:a16="http://schemas.microsoft.com/office/drawing/2014/main" id="{7137A640-61CB-FC4A-BF6B-0E2144925288}"/>
              </a:ext>
            </a:extLst>
          </p:cNvPr>
          <p:cNvSpPr/>
          <p:nvPr/>
        </p:nvSpPr>
        <p:spPr>
          <a:xfrm>
            <a:off x="5213351" y="4803971"/>
            <a:ext cx="1039530" cy="873309"/>
          </a:xfrm>
          <a:prstGeom prst="smileyFace">
            <a:avLst/>
          </a:prstGeom>
          <a:solidFill>
            <a:srgbClr val="C0504D">
              <a:lumMod val="60000"/>
              <a:lumOff val="40000"/>
            </a:srgbClr>
          </a:soli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r>
              <a:rPr lang="en-US" kern="0" dirty="0">
                <a:solidFill>
                  <a:prstClr val="white"/>
                </a:solidFill>
                <a:latin typeface="Arial"/>
                <a:ea typeface="+mn-ea"/>
              </a:rPr>
              <a:t>root</a:t>
            </a:r>
          </a:p>
        </p:txBody>
      </p:sp>
      <p:sp>
        <p:nvSpPr>
          <p:cNvPr id="21" name="Curved Down Arrow 20">
            <a:extLst>
              <a:ext uri="{FF2B5EF4-FFF2-40B4-BE49-F238E27FC236}">
                <a16:creationId xmlns:a16="http://schemas.microsoft.com/office/drawing/2014/main" id="{1367504C-ED13-2A43-84AA-0C2CF0D3F7BC}"/>
              </a:ext>
            </a:extLst>
          </p:cNvPr>
          <p:cNvSpPr/>
          <p:nvPr/>
        </p:nvSpPr>
        <p:spPr>
          <a:xfrm>
            <a:off x="3524765" y="4025481"/>
            <a:ext cx="2411872" cy="690088"/>
          </a:xfrm>
          <a:prstGeom prst="curvedDownArrow">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r>
              <a:rPr lang="en-US" sz="2200" b="1" kern="0" dirty="0" err="1">
                <a:solidFill>
                  <a:srgbClr val="2EABE2"/>
                </a:solidFill>
                <a:latin typeface="Arial"/>
                <a:ea typeface="+mn-ea"/>
                <a:cs typeface="Arial" panose="020B0604020202020204" pitchFamily="34" charset="0"/>
              </a:rPr>
              <a:t>su</a:t>
            </a:r>
            <a:endParaRPr lang="en-US" sz="2200" b="1" kern="0" dirty="0">
              <a:solidFill>
                <a:srgbClr val="2EABE2"/>
              </a:solidFill>
              <a:latin typeface="Arial"/>
              <a:ea typeface="+mn-ea"/>
              <a:cs typeface="Arial" panose="020B0604020202020204" pitchFamily="34" charset="0"/>
            </a:endParaRPr>
          </a:p>
        </p:txBody>
      </p:sp>
      <p:sp>
        <p:nvSpPr>
          <p:cNvPr id="10" name="Rectangle: Rounded Corners 6">
            <a:extLst>
              <a:ext uri="{FF2B5EF4-FFF2-40B4-BE49-F238E27FC236}">
                <a16:creationId xmlns:a16="http://schemas.microsoft.com/office/drawing/2014/main" id="{27DD88A9-F062-4E81-A922-9CC29C431301}"/>
              </a:ext>
            </a:extLst>
          </p:cNvPr>
          <p:cNvSpPr/>
          <p:nvPr/>
        </p:nvSpPr>
        <p:spPr>
          <a:xfrm>
            <a:off x="495495" y="5928801"/>
            <a:ext cx="7991327" cy="5299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ysClr val="windowText" lastClr="000000"/>
                </a:solidFill>
                <a:latin typeface="Arial" panose="020B0604020202020204" pitchFamily="34" charset="0"/>
                <a:ea typeface="MS PGothic" pitchFamily="34" charset="-128"/>
                <a:cs typeface="Arial" panose="020B0604020202020204" pitchFamily="34" charset="0"/>
              </a:rPr>
              <a:t>Note: </a:t>
            </a:r>
            <a:r>
              <a:rPr lang="en-US" b="1" dirty="0" err="1">
                <a:solidFill>
                  <a:srgbClr val="2EABE2"/>
                </a:solidFill>
                <a:latin typeface="Arial" panose="020B0604020202020204" pitchFamily="34" charset="0"/>
                <a:cs typeface="Arial" panose="020B0604020202020204" pitchFamily="34" charset="0"/>
              </a:rPr>
              <a:t>sudo</a:t>
            </a:r>
            <a:r>
              <a:rPr lang="en-US" b="1" dirty="0">
                <a:solidFill>
                  <a:srgbClr val="2EABE2"/>
                </a:solidFill>
                <a:latin typeface="Arial" panose="020B0604020202020204" pitchFamily="34" charset="0"/>
                <a:cs typeface="Arial" panose="020B0604020202020204" pitchFamily="34" charset="0"/>
              </a:rPr>
              <a:t> –</a:t>
            </a:r>
            <a:r>
              <a:rPr lang="en-US" b="1" dirty="0" err="1">
                <a:solidFill>
                  <a:srgbClr val="2EABE2"/>
                </a:solidFill>
                <a:latin typeface="Arial" panose="020B0604020202020204" pitchFamily="34" charset="0"/>
                <a:cs typeface="Arial" panose="020B0604020202020204" pitchFamily="34" charset="0"/>
              </a:rPr>
              <a:t>i</a:t>
            </a:r>
            <a:r>
              <a:rPr lang="en-US" b="1" dirty="0">
                <a:solidFill>
                  <a:srgbClr val="2EABE2"/>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gives a root bash shell!.</a:t>
            </a:r>
            <a:endParaRPr lang="en-US" dirty="0">
              <a:solidFill>
                <a:sysClr val="windowText" lastClr="000000"/>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683291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1" y="1188000"/>
            <a:ext cx="8251784" cy="461665"/>
          </a:xfrm>
        </p:spPr>
        <p:txBody>
          <a:bodyPr/>
          <a:lstStyle/>
          <a:p>
            <a:r>
              <a:rPr lang="en-SG" sz="2400" dirty="0"/>
              <a:t>Auditing Use of ‘</a:t>
            </a:r>
            <a:r>
              <a:rPr lang="en-SG" sz="2400" dirty="0" err="1"/>
              <a:t>su</a:t>
            </a:r>
            <a:r>
              <a:rPr lang="en-SG" sz="2400" dirty="0"/>
              <a:t>’</a:t>
            </a:r>
          </a:p>
        </p:txBody>
      </p:sp>
      <p:sp>
        <p:nvSpPr>
          <p:cNvPr id="2" name="Content Placeholder 1"/>
          <p:cNvSpPr>
            <a:spLocks noGrp="1"/>
          </p:cNvSpPr>
          <p:nvPr>
            <p:ph sz="quarter" idx="10"/>
          </p:nvPr>
        </p:nvSpPr>
        <p:spPr>
          <a:xfrm>
            <a:off x="459000" y="1773338"/>
            <a:ext cx="8297650" cy="923330"/>
          </a:xfrm>
        </p:spPr>
        <p:txBody>
          <a:bodyPr/>
          <a:lstStyle/>
          <a:p>
            <a:r>
              <a:rPr lang="en-US" sz="1800" dirty="0"/>
              <a:t>The user </a:t>
            </a:r>
            <a:r>
              <a:rPr lang="en-US" sz="1800" b="1" i="1" dirty="0" err="1"/>
              <a:t>viv</a:t>
            </a:r>
            <a:r>
              <a:rPr lang="en-US" sz="1800" dirty="0"/>
              <a:t> has been using the </a:t>
            </a:r>
            <a:r>
              <a:rPr lang="en-US" sz="1800" b="1" dirty="0" err="1">
                <a:solidFill>
                  <a:srgbClr val="2EABE2"/>
                </a:solidFill>
              </a:rPr>
              <a:t>su</a:t>
            </a:r>
            <a:r>
              <a:rPr lang="en-US" sz="1800" dirty="0"/>
              <a:t> command. </a:t>
            </a:r>
            <a:r>
              <a:rPr lang="en-US" sz="1800" b="1" i="1" dirty="0"/>
              <a:t>Viv</a:t>
            </a:r>
            <a:r>
              <a:rPr lang="en-US" sz="1800" dirty="0"/>
              <a:t> has switched to user </a:t>
            </a:r>
            <a:r>
              <a:rPr lang="en-US" sz="1800" b="1" i="1" dirty="0"/>
              <a:t>Lesley</a:t>
            </a:r>
            <a:r>
              <a:rPr lang="en-US" sz="1800" dirty="0"/>
              <a:t>  and the user </a:t>
            </a:r>
            <a:r>
              <a:rPr lang="en-US" sz="1800" b="1" dirty="0"/>
              <a:t>administrator</a:t>
            </a:r>
            <a:r>
              <a:rPr lang="en-US" sz="1800" dirty="0"/>
              <a:t> at various time. Sometimes successfully sometime without success.</a:t>
            </a: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004" y="2873407"/>
            <a:ext cx="8243719" cy="3157797"/>
          </a:xfrm>
          <a:prstGeom prst="rect">
            <a:avLst/>
          </a:prstGeom>
        </p:spPr>
      </p:pic>
      <p:sp>
        <p:nvSpPr>
          <p:cNvPr id="9" name="Title 1"/>
          <p:cNvSpPr>
            <a:spLocks noGrp="1"/>
          </p:cNvSpPr>
          <p:nvPr>
            <p:ph type="ctrTitle"/>
          </p:nvPr>
        </p:nvSpPr>
        <p:spPr>
          <a:xfrm>
            <a:off x="459000" y="360005"/>
            <a:ext cx="8251784" cy="584775"/>
          </a:xfrm>
        </p:spPr>
        <p:txBody>
          <a:bodyPr/>
          <a:lstStyle/>
          <a:p>
            <a:r>
              <a:rPr lang="en-US" sz="3200" dirty="0"/>
              <a:t>3. Auditing Root Access</a:t>
            </a:r>
            <a:endParaRPr lang="en-SG" sz="3200" dirty="0"/>
          </a:p>
        </p:txBody>
      </p:sp>
    </p:spTree>
    <p:extLst>
      <p:ext uri="{BB962C8B-B14F-4D97-AF65-F5344CB8AC3E}">
        <p14:creationId xmlns:p14="http://schemas.microsoft.com/office/powerpoint/2010/main" val="1201342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95656" y="880682"/>
            <a:ext cx="8251784" cy="461665"/>
          </a:xfrm>
        </p:spPr>
        <p:txBody>
          <a:bodyPr/>
          <a:lstStyle/>
          <a:p>
            <a:r>
              <a:rPr lang="en-SG" sz="2400" dirty="0"/>
              <a:t>Auditing Use of </a:t>
            </a:r>
            <a:r>
              <a:rPr lang="en-SG" sz="2400" dirty="0" err="1"/>
              <a:t>sudo</a:t>
            </a:r>
            <a:r>
              <a:rPr lang="en-SG" sz="2400" dirty="0"/>
              <a:t>:</a:t>
            </a:r>
          </a:p>
        </p:txBody>
      </p:sp>
      <p:sp>
        <p:nvSpPr>
          <p:cNvPr id="2" name="Content Placeholder 1"/>
          <p:cNvSpPr>
            <a:spLocks noGrp="1"/>
          </p:cNvSpPr>
          <p:nvPr>
            <p:ph sz="quarter" idx="10"/>
          </p:nvPr>
        </p:nvSpPr>
        <p:spPr>
          <a:xfrm>
            <a:off x="488680" y="1350461"/>
            <a:ext cx="8251784" cy="2585323"/>
          </a:xfrm>
        </p:spPr>
        <p:txBody>
          <a:bodyPr/>
          <a:lstStyle/>
          <a:p>
            <a:pPr defTabSz="457200" fontAlgn="base">
              <a:spcBef>
                <a:spcPct val="0"/>
              </a:spcBef>
              <a:spcAft>
                <a:spcPct val="0"/>
              </a:spcAft>
            </a:pPr>
            <a:r>
              <a:rPr lang="en-US" sz="1800" dirty="0">
                <a:solidFill>
                  <a:prstClr val="black"/>
                </a:solidFill>
                <a:latin typeface="Arial"/>
                <a:ea typeface="MS PGothic" pitchFamily="34" charset="-128"/>
                <a:cs typeface="+mn-cs"/>
              </a:rPr>
              <a:t>By and large systems are set up with the root account locked.  This means that ‘</a:t>
            </a:r>
            <a:r>
              <a:rPr lang="en-US" sz="1800" b="1" dirty="0" err="1">
                <a:solidFill>
                  <a:srgbClr val="2EABE2"/>
                </a:solidFill>
                <a:latin typeface="Arial"/>
                <a:ea typeface="MS PGothic" pitchFamily="34" charset="-128"/>
              </a:rPr>
              <a:t>su</a:t>
            </a:r>
            <a:r>
              <a:rPr lang="en-US" sz="1800" dirty="0">
                <a:solidFill>
                  <a:prstClr val="black"/>
                </a:solidFill>
                <a:latin typeface="Arial"/>
                <a:ea typeface="MS PGothic" pitchFamily="34" charset="-128"/>
                <a:cs typeface="+mn-cs"/>
              </a:rPr>
              <a:t>’, or switch user, cannot be used. </a:t>
            </a:r>
          </a:p>
          <a:p>
            <a:pPr defTabSz="457200" fontAlgn="base">
              <a:spcBef>
                <a:spcPct val="0"/>
              </a:spcBef>
              <a:spcAft>
                <a:spcPct val="0"/>
              </a:spcAft>
            </a:pPr>
            <a:r>
              <a:rPr lang="en-US" sz="1800" dirty="0">
                <a:latin typeface="Arial"/>
                <a:ea typeface="MS PGothic" pitchFamily="34" charset="-128"/>
              </a:rPr>
              <a:t>The command </a:t>
            </a:r>
            <a:r>
              <a:rPr lang="en-US" sz="1800" b="1" dirty="0" err="1">
                <a:solidFill>
                  <a:schemeClr val="accent1"/>
                </a:solidFill>
                <a:latin typeface="Arial"/>
                <a:ea typeface="MS PGothic" pitchFamily="34" charset="-128"/>
              </a:rPr>
              <a:t>sudo</a:t>
            </a:r>
            <a:r>
              <a:rPr lang="en-US" sz="1800" dirty="0">
                <a:latin typeface="Arial"/>
                <a:ea typeface="MS PGothic" pitchFamily="34" charset="-128"/>
                <a:cs typeface="+mn-cs"/>
              </a:rPr>
              <a:t> </a:t>
            </a:r>
            <a:r>
              <a:rPr lang="en-US" sz="1800" dirty="0">
                <a:solidFill>
                  <a:prstClr val="black"/>
                </a:solidFill>
                <a:latin typeface="Arial"/>
                <a:ea typeface="MS PGothic" pitchFamily="34" charset="-128"/>
                <a:cs typeface="+mn-cs"/>
              </a:rPr>
              <a:t>provides a way of running commands as root.  This is much the preferred way because the log shows exactly which commands have been run as root, by whom and at what time.</a:t>
            </a:r>
          </a:p>
          <a:p>
            <a:pPr defTabSz="457200" fontAlgn="base">
              <a:spcBef>
                <a:spcPct val="0"/>
              </a:spcBef>
              <a:spcAft>
                <a:spcPct val="0"/>
              </a:spcAft>
            </a:pPr>
            <a:endParaRPr lang="en-US" sz="1800" dirty="0">
              <a:solidFill>
                <a:prstClr val="black"/>
              </a:solidFill>
              <a:latin typeface="Arial"/>
              <a:ea typeface="MS PGothic" pitchFamily="34" charset="-128"/>
              <a:cs typeface="+mn-cs"/>
            </a:endParaRPr>
          </a:p>
          <a:p>
            <a:pPr defTabSz="457200" fontAlgn="base">
              <a:spcBef>
                <a:spcPct val="0"/>
              </a:spcBef>
              <a:spcAft>
                <a:spcPct val="0"/>
              </a:spcAft>
            </a:pPr>
            <a:r>
              <a:rPr lang="en-US" sz="1800" dirty="0">
                <a:solidFill>
                  <a:prstClr val="black"/>
                </a:solidFill>
                <a:latin typeface="Arial"/>
                <a:ea typeface="MS PGothic" pitchFamily="34" charset="-128"/>
                <a:cs typeface="+mn-cs"/>
              </a:rPr>
              <a:t>We run ‘</a:t>
            </a:r>
            <a:r>
              <a:rPr lang="en-US" sz="1800" b="1" dirty="0" err="1">
                <a:solidFill>
                  <a:srgbClr val="2EABE2"/>
                </a:solidFill>
                <a:latin typeface="Arial"/>
                <a:ea typeface="MS PGothic" pitchFamily="34" charset="-128"/>
              </a:rPr>
              <a:t>sudo</a:t>
            </a:r>
            <a:r>
              <a:rPr lang="en-US" sz="1800" b="1" dirty="0">
                <a:solidFill>
                  <a:srgbClr val="2EABE2"/>
                </a:solidFill>
                <a:latin typeface="Arial"/>
                <a:ea typeface="MS PGothic" pitchFamily="34" charset="-128"/>
              </a:rPr>
              <a:t> –</a:t>
            </a:r>
            <a:r>
              <a:rPr lang="en-US" sz="1800" b="1" dirty="0" err="1">
                <a:solidFill>
                  <a:srgbClr val="2EABE2"/>
                </a:solidFill>
                <a:latin typeface="Arial"/>
                <a:ea typeface="MS PGothic" pitchFamily="34" charset="-128"/>
              </a:rPr>
              <a:t>i</a:t>
            </a:r>
            <a:r>
              <a:rPr lang="en-US" sz="1800" dirty="0">
                <a:solidFill>
                  <a:prstClr val="black"/>
                </a:solidFill>
                <a:latin typeface="Arial"/>
                <a:ea typeface="MS PGothic" pitchFamily="34" charset="-128"/>
                <a:cs typeface="+mn-cs"/>
              </a:rPr>
              <a:t>’ which is a form of the command without those advantages. </a:t>
            </a:r>
          </a:p>
          <a:p>
            <a:pPr defTabSz="457200" fontAlgn="base">
              <a:spcBef>
                <a:spcPct val="0"/>
              </a:spcBef>
              <a:spcAft>
                <a:spcPct val="0"/>
              </a:spcAft>
            </a:pPr>
            <a:r>
              <a:rPr lang="en-US" sz="1800" dirty="0">
                <a:solidFill>
                  <a:prstClr val="black"/>
                </a:solidFill>
                <a:latin typeface="Arial"/>
                <a:ea typeface="MS PGothic" pitchFamily="34" charset="-128"/>
                <a:cs typeface="+mn-cs"/>
              </a:rPr>
              <a:t>So it is, in general, not good practice to use it.  You may find you are not allowed to do so on some sites. What has</a:t>
            </a:r>
            <a:r>
              <a:rPr lang="en-US" sz="1800" b="1" i="1" dirty="0">
                <a:solidFill>
                  <a:prstClr val="black"/>
                </a:solidFill>
                <a:latin typeface="Arial"/>
                <a:ea typeface="MS PGothic" pitchFamily="34" charset="-128"/>
                <a:cs typeface="+mn-cs"/>
              </a:rPr>
              <a:t> </a:t>
            </a:r>
            <a:r>
              <a:rPr lang="en-US" sz="1800" b="1" i="1" dirty="0" err="1">
                <a:solidFill>
                  <a:prstClr val="black"/>
                </a:solidFill>
                <a:latin typeface="Arial"/>
                <a:ea typeface="MS PGothic" pitchFamily="34" charset="-128"/>
                <a:cs typeface="+mn-cs"/>
              </a:rPr>
              <a:t>viv</a:t>
            </a:r>
            <a:r>
              <a:rPr lang="en-US" sz="1800" b="1" i="1" dirty="0">
                <a:solidFill>
                  <a:prstClr val="black"/>
                </a:solidFill>
                <a:latin typeface="Arial"/>
                <a:ea typeface="MS PGothic" pitchFamily="34" charset="-128"/>
                <a:cs typeface="+mn-cs"/>
              </a:rPr>
              <a:t> </a:t>
            </a:r>
            <a:r>
              <a:rPr lang="en-US" sz="1800" dirty="0">
                <a:solidFill>
                  <a:prstClr val="black"/>
                </a:solidFill>
                <a:latin typeface="Arial"/>
                <a:ea typeface="MS PGothic" pitchFamily="34" charset="-128"/>
                <a:cs typeface="+mn-cs"/>
              </a:rPr>
              <a:t>been up to?</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598" y="4264343"/>
            <a:ext cx="7964011" cy="1810003"/>
          </a:xfrm>
          <a:prstGeom prst="rect">
            <a:avLst/>
          </a:prstGeom>
        </p:spPr>
      </p:pic>
      <p:sp>
        <p:nvSpPr>
          <p:cNvPr id="10" name="Title 1"/>
          <p:cNvSpPr>
            <a:spLocks noGrp="1"/>
          </p:cNvSpPr>
          <p:nvPr>
            <p:ph type="ctrTitle"/>
          </p:nvPr>
        </p:nvSpPr>
        <p:spPr>
          <a:xfrm>
            <a:off x="459000" y="360005"/>
            <a:ext cx="8251784" cy="584775"/>
          </a:xfrm>
        </p:spPr>
        <p:txBody>
          <a:bodyPr/>
          <a:lstStyle/>
          <a:p>
            <a:r>
              <a:rPr lang="en-US" sz="3200" dirty="0"/>
              <a:t>3. Auditing Root Access</a:t>
            </a:r>
            <a:endParaRPr lang="en-SG" sz="3200" dirty="0"/>
          </a:p>
        </p:txBody>
      </p:sp>
    </p:spTree>
    <p:extLst>
      <p:ext uri="{BB962C8B-B14F-4D97-AF65-F5344CB8AC3E}">
        <p14:creationId xmlns:p14="http://schemas.microsoft.com/office/powerpoint/2010/main" val="2911937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139615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3. Auditing Root Access</a:t>
            </a:r>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Events like the use of '</a:t>
            </a:r>
            <a:r>
              <a:rPr lang="en-GB" altLang="en-US" dirty="0" err="1"/>
              <a:t>sudo</a:t>
            </a:r>
            <a:r>
              <a:rPr lang="en-GB" altLang="en-US" dirty="0"/>
              <a:t>' or </a:t>
            </a:r>
            <a:r>
              <a:rPr lang="en-GB" altLang="en-US" dirty="0" err="1"/>
              <a:t>su</a:t>
            </a:r>
            <a:r>
              <a:rPr lang="en-GB" altLang="en-US" dirty="0"/>
              <a:t> are logged. To which file?</a:t>
            </a:r>
            <a:endParaRPr lang="en-GB" dirty="0"/>
          </a:p>
        </p:txBody>
      </p:sp>
    </p:spTree>
    <p:extLst>
      <p:ext uri="{BB962C8B-B14F-4D97-AF65-F5344CB8AC3E}">
        <p14:creationId xmlns:p14="http://schemas.microsoft.com/office/powerpoint/2010/main" val="361089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3. Auditing Root Access</a:t>
            </a:r>
          </a:p>
        </p:txBody>
      </p:sp>
      <p:sp>
        <p:nvSpPr>
          <p:cNvPr id="4" name="Content Placeholder 3"/>
          <p:cNvSpPr>
            <a:spLocks noGrp="1"/>
          </p:cNvSpPr>
          <p:nvPr>
            <p:ph sz="quarter" idx="10"/>
          </p:nvPr>
        </p:nvSpPr>
        <p:spPr>
          <a:xfrm>
            <a:off x="459000" y="2276918"/>
            <a:ext cx="8251784" cy="369332"/>
          </a:xfrm>
        </p:spPr>
        <p:txBody>
          <a:bodyPr/>
          <a:lstStyle/>
          <a:p>
            <a:pPr marL="96837" indent="0">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a:t>
            </a:r>
            <a:r>
              <a:rPr lang="en-GB" altLang="en-US" sz="1800" dirty="0" err="1"/>
              <a:t>var</a:t>
            </a:r>
            <a:r>
              <a:rPr lang="en-GB" altLang="en-US" sz="1800" dirty="0"/>
              <a:t>/log/secure</a:t>
            </a:r>
          </a:p>
        </p:txBody>
      </p:sp>
      <p:sp>
        <p:nvSpPr>
          <p:cNvPr id="6"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Events like the use of '</a:t>
            </a:r>
            <a:r>
              <a:rPr lang="en-GB" altLang="en-US" dirty="0" err="1"/>
              <a:t>sudo</a:t>
            </a:r>
            <a:r>
              <a:rPr lang="en-GB" altLang="en-US" dirty="0"/>
              <a:t>' or </a:t>
            </a:r>
            <a:r>
              <a:rPr lang="en-GB" altLang="en-US" dirty="0" err="1"/>
              <a:t>su</a:t>
            </a:r>
            <a:r>
              <a:rPr lang="en-GB" altLang="en-US" dirty="0"/>
              <a:t> are logged. To which file?</a:t>
            </a:r>
            <a:endParaRPr lang="en-GB" dirty="0"/>
          </a:p>
        </p:txBody>
      </p:sp>
    </p:spTree>
    <p:extLst>
      <p:ext uri="{BB962C8B-B14F-4D97-AF65-F5344CB8AC3E}">
        <p14:creationId xmlns:p14="http://schemas.microsoft.com/office/powerpoint/2010/main" val="332909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b="1"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273060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0" y="370515"/>
            <a:ext cx="8251784" cy="584775"/>
          </a:xfrm>
        </p:spPr>
        <p:txBody>
          <a:bodyPr/>
          <a:lstStyle/>
          <a:p>
            <a:r>
              <a:rPr lang="en-US" sz="3200" dirty="0"/>
              <a:t>4. Introduction to </a:t>
            </a:r>
            <a:r>
              <a:rPr lang="en-US" sz="3200" dirty="0" err="1"/>
              <a:t>awk</a:t>
            </a:r>
            <a:endParaRPr lang="en-SG" sz="3200" dirty="0"/>
          </a:p>
        </p:txBody>
      </p:sp>
      <p:sp>
        <p:nvSpPr>
          <p:cNvPr id="2" name="Content Placeholder 1"/>
          <p:cNvSpPr>
            <a:spLocks noGrp="1"/>
          </p:cNvSpPr>
          <p:nvPr>
            <p:ph sz="quarter" idx="10"/>
          </p:nvPr>
        </p:nvSpPr>
        <p:spPr>
          <a:xfrm>
            <a:off x="459000" y="1720783"/>
            <a:ext cx="8127788" cy="4057521"/>
          </a:xfrm>
        </p:spPr>
        <p:txBody>
          <a:bodyPr/>
          <a:lstStyle/>
          <a:p>
            <a:pPr marL="285750" indent="-285750">
              <a:buClr>
                <a:schemeClr val="tx1"/>
              </a:buClr>
            </a:pPr>
            <a:r>
              <a:rPr lang="en-GB" sz="1800" b="1" dirty="0" err="1">
                <a:solidFill>
                  <a:srgbClr val="2EABE2"/>
                </a:solidFill>
              </a:rPr>
              <a:t>awk</a:t>
            </a:r>
            <a:r>
              <a:rPr lang="en-GB" sz="1800" b="1" dirty="0">
                <a:solidFill>
                  <a:srgbClr val="2EABE2"/>
                </a:solidFill>
              </a:rPr>
              <a:t> </a:t>
            </a:r>
            <a:r>
              <a:rPr lang="en-GB" sz="1800" dirty="0"/>
              <a:t>– stands for </a:t>
            </a:r>
            <a:r>
              <a:rPr lang="en-SG" sz="1800" dirty="0" err="1">
                <a:solidFill>
                  <a:srgbClr val="000000"/>
                </a:solidFill>
              </a:rPr>
              <a:t>Aho</a:t>
            </a:r>
            <a:r>
              <a:rPr lang="en-SG" sz="1800" dirty="0">
                <a:solidFill>
                  <a:srgbClr val="000000"/>
                </a:solidFill>
              </a:rPr>
              <a:t>, Weinberger, Kernighan (authors)</a:t>
            </a:r>
            <a:endParaRPr lang="en-GB" sz="1800" dirty="0"/>
          </a:p>
          <a:p>
            <a:pPr marL="285750" indent="-285750">
              <a:buClr>
                <a:schemeClr val="tx1"/>
              </a:buClr>
            </a:pPr>
            <a:r>
              <a:rPr lang="en-GB" sz="1800" dirty="0"/>
              <a:t>Is a Field Reporter and Processor</a:t>
            </a:r>
          </a:p>
          <a:p>
            <a:pPr marL="285750" indent="-285750"/>
            <a:r>
              <a:rPr lang="en-GB" sz="1800" dirty="0"/>
              <a:t>It works on tabulated data. Its has been described as a 'poor person's SQL’</a:t>
            </a:r>
          </a:p>
          <a:p>
            <a:pPr marL="285750" indent="-285750"/>
            <a:r>
              <a:rPr lang="en-GB" sz="1800" dirty="0"/>
              <a:t>It works with columns in either a file or in output passed through a pipe</a:t>
            </a:r>
          </a:p>
          <a:p>
            <a:pPr marL="285750" indent="-285750"/>
            <a:r>
              <a:rPr lang="en-GB" altLang="en-US" sz="1800" dirty="0"/>
              <a:t>It supports scripting</a:t>
            </a:r>
          </a:p>
          <a:p>
            <a:pPr marL="285750" indent="-285750"/>
            <a:r>
              <a:rPr lang="en-GB" altLang="en-US" sz="1800" dirty="0"/>
              <a:t>It supports programming constructs</a:t>
            </a:r>
          </a:p>
          <a:p>
            <a:pPr marL="285750" indent="-285750"/>
            <a:r>
              <a:rPr lang="en-GB" altLang="en-US" sz="1800" dirty="0"/>
              <a:t>The default delimiter is white space</a:t>
            </a:r>
          </a:p>
          <a:p>
            <a:pPr marL="285750" indent="-285750"/>
            <a:r>
              <a:rPr lang="en-GB" altLang="en-US" sz="1800" dirty="0"/>
              <a:t>It supports </a:t>
            </a:r>
            <a:r>
              <a:rPr lang="en-GB" altLang="en-US" sz="1800" dirty="0" err="1">
                <a:solidFill>
                  <a:schemeClr val="accent1"/>
                </a:solidFill>
              </a:rPr>
              <a:t>grep</a:t>
            </a:r>
            <a:r>
              <a:rPr lang="en-GB" altLang="en-US" sz="1800" dirty="0"/>
              <a:t> and </a:t>
            </a:r>
            <a:r>
              <a:rPr lang="en-GB" altLang="en-US" sz="1800" dirty="0" err="1">
                <a:solidFill>
                  <a:schemeClr val="accent1"/>
                </a:solidFill>
              </a:rPr>
              <a:t>egrep</a:t>
            </a:r>
            <a:r>
              <a:rPr lang="en-GB" altLang="en-US" sz="1800" dirty="0"/>
              <a:t> Regular Expressions</a:t>
            </a:r>
          </a:p>
          <a:p>
            <a:pPr marL="285750" indent="-285750"/>
            <a:r>
              <a:rPr lang="en-GB" altLang="en-US" sz="1800" dirty="0"/>
              <a:t>It automatically tokenizes processed columns/fields into variables </a:t>
            </a:r>
            <a:r>
              <a:rPr lang="en-GB" altLang="en-US" sz="1800" dirty="0">
                <a:solidFill>
                  <a:schemeClr val="accent1"/>
                </a:solidFill>
              </a:rPr>
              <a:t>$1, $2, $3....$n</a:t>
            </a:r>
            <a:r>
              <a:rPr lang="en-GB" altLang="en-US" sz="1800" dirty="0"/>
              <a:t> allowing the treatment of columns as distinct entities.</a:t>
            </a:r>
          </a:p>
          <a:p>
            <a:pPr marL="285750" indent="-285750"/>
            <a:r>
              <a:rPr lang="en-GB" altLang="en-US" sz="1800" dirty="0"/>
              <a:t>A row is considered to be a record.</a:t>
            </a:r>
          </a:p>
          <a:p>
            <a:pPr marL="285750" indent="-285750"/>
            <a:endParaRPr lang="en-SG" altLang="en-US" sz="1800" dirty="0"/>
          </a:p>
        </p:txBody>
      </p:sp>
      <p:sp>
        <p:nvSpPr>
          <p:cNvPr id="4" name="Text Placeholder 4"/>
          <p:cNvSpPr>
            <a:spLocks noGrp="1"/>
          </p:cNvSpPr>
          <p:nvPr>
            <p:ph type="body" sz="quarter" idx="14"/>
          </p:nvPr>
        </p:nvSpPr>
        <p:spPr>
          <a:xfrm>
            <a:off x="459000" y="1188000"/>
            <a:ext cx="8251784" cy="461665"/>
          </a:xfrm>
        </p:spPr>
        <p:txBody>
          <a:bodyPr/>
          <a:lstStyle/>
          <a:p>
            <a:r>
              <a:rPr lang="en-SG" sz="2400" dirty="0"/>
              <a:t>What is </a:t>
            </a:r>
            <a:r>
              <a:rPr lang="en-SG" sz="2400" dirty="0" err="1"/>
              <a:t>awk</a:t>
            </a:r>
            <a:r>
              <a:rPr lang="en-SG" sz="2400" dirty="0"/>
              <a:t>?</a:t>
            </a:r>
            <a:endParaRPr lang="en-GB" sz="2400" dirty="0"/>
          </a:p>
        </p:txBody>
      </p:sp>
    </p:spTree>
    <p:extLst>
      <p:ext uri="{BB962C8B-B14F-4D97-AF65-F5344CB8AC3E}">
        <p14:creationId xmlns:p14="http://schemas.microsoft.com/office/powerpoint/2010/main" val="312069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772024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9000" y="3370377"/>
            <a:ext cx="8127788" cy="3588162"/>
          </a:xfrm>
        </p:spPr>
        <p:txBody>
          <a:bodyPr/>
          <a:lstStyle/>
          <a:p>
            <a:pPr>
              <a:spcBef>
                <a:spcPct val="0"/>
              </a:spcBef>
            </a:pPr>
            <a:endParaRPr lang="en-GB" altLang="en-US" sz="1800" dirty="0">
              <a:solidFill>
                <a:srgbClr val="000000"/>
              </a:solidFill>
              <a:ea typeface="Arial Unicode MS" pitchFamily="34" charset="-128"/>
              <a:cs typeface="Arial Unicode MS" pitchFamily="34" charset="-128"/>
            </a:endParaRPr>
          </a:p>
          <a:p>
            <a:pPr>
              <a:spcBef>
                <a:spcPct val="0"/>
              </a:spcBef>
            </a:pPr>
            <a:r>
              <a:rPr lang="en-GB" altLang="en-US" sz="1800" dirty="0">
                <a:solidFill>
                  <a:srgbClr val="000000"/>
                </a:solidFill>
                <a:ea typeface="Arial Unicode MS" pitchFamily="34" charset="-128"/>
                <a:cs typeface="Arial Unicode MS" pitchFamily="34" charset="-128"/>
              </a:rPr>
              <a:t>The '</a:t>
            </a:r>
            <a:r>
              <a:rPr lang="en-GB" altLang="en-US" sz="1800" dirty="0">
                <a:solidFill>
                  <a:schemeClr val="accent1"/>
                </a:solidFill>
                <a:ea typeface="Arial Unicode MS" pitchFamily="34" charset="-128"/>
                <a:cs typeface="Arial Unicode MS" pitchFamily="34" charset="-128"/>
              </a:rPr>
              <a:t>-F</a:t>
            </a:r>
            <a:r>
              <a:rPr lang="en-GB" altLang="en-US" sz="1800" dirty="0">
                <a:solidFill>
                  <a:srgbClr val="000000"/>
                </a:solidFill>
                <a:ea typeface="Arial Unicode MS" pitchFamily="34" charset="-128"/>
                <a:cs typeface="Arial Unicode MS" pitchFamily="34" charset="-128"/>
              </a:rPr>
              <a:t>' defines the field separator</a:t>
            </a:r>
            <a:r>
              <a:rPr lang="en-GB" altLang="en-US" sz="1800" dirty="0">
                <a:solidFill>
                  <a:schemeClr val="accent1"/>
                </a:solidFill>
                <a:ea typeface="Arial Unicode MS" pitchFamily="34" charset="-128"/>
                <a:cs typeface="Arial Unicode MS" pitchFamily="34" charset="-128"/>
              </a:rPr>
              <a:t> “:” </a:t>
            </a:r>
            <a:r>
              <a:rPr lang="en-GB" altLang="en-US" sz="1800" dirty="0">
                <a:solidFill>
                  <a:srgbClr val="000000"/>
                </a:solidFill>
                <a:ea typeface="Arial Unicode MS" pitchFamily="34" charset="-128"/>
                <a:cs typeface="Arial Unicode MS" pitchFamily="34" charset="-128"/>
              </a:rPr>
              <a:t>which, by default, is whitespace.</a:t>
            </a:r>
          </a:p>
          <a:p>
            <a:pPr>
              <a:spcBef>
                <a:spcPct val="0"/>
              </a:spcBef>
            </a:pPr>
            <a:r>
              <a:rPr lang="en-GB" altLang="en-US" sz="1800" dirty="0">
                <a:solidFill>
                  <a:srgbClr val="000000"/>
                </a:solidFill>
                <a:ea typeface="Arial Unicode MS" pitchFamily="34" charset="-128"/>
                <a:cs typeface="Arial Unicode MS" pitchFamily="34" charset="-128"/>
              </a:rPr>
              <a:t>This will display the first column of the </a:t>
            </a:r>
            <a:r>
              <a:rPr lang="en-GB" altLang="en-US" sz="1800" b="1" dirty="0">
                <a:solidFill>
                  <a:srgbClr val="000000"/>
                </a:solidFill>
                <a:ea typeface="Arial Unicode MS" pitchFamily="34" charset="-128"/>
                <a:cs typeface="Arial Unicode MS" pitchFamily="34" charset="-128"/>
              </a:rPr>
              <a:t>/</a:t>
            </a:r>
            <a:r>
              <a:rPr lang="en-GB" altLang="en-US" sz="1800" b="1" dirty="0" err="1">
                <a:solidFill>
                  <a:srgbClr val="000000"/>
                </a:solidFill>
                <a:ea typeface="Arial Unicode MS" pitchFamily="34" charset="-128"/>
                <a:cs typeface="Arial Unicode MS" pitchFamily="34" charset="-128"/>
              </a:rPr>
              <a:t>etc</a:t>
            </a:r>
            <a:r>
              <a:rPr lang="en-GB" altLang="en-US" sz="1800" b="1" dirty="0">
                <a:solidFill>
                  <a:srgbClr val="000000"/>
                </a:solidFill>
                <a:ea typeface="Arial Unicode MS" pitchFamily="34" charset="-128"/>
                <a:cs typeface="Arial Unicode MS" pitchFamily="34" charset="-128"/>
              </a:rPr>
              <a:t>/</a:t>
            </a:r>
            <a:r>
              <a:rPr lang="en-GB" altLang="en-US" sz="1800" b="1" dirty="0" err="1">
                <a:solidFill>
                  <a:srgbClr val="000000"/>
                </a:solidFill>
                <a:ea typeface="Arial Unicode MS" pitchFamily="34" charset="-128"/>
                <a:cs typeface="Arial Unicode MS" pitchFamily="34" charset="-128"/>
              </a:rPr>
              <a:t>passwd</a:t>
            </a:r>
            <a:r>
              <a:rPr lang="en-GB" altLang="en-US" sz="1800" b="1" dirty="0">
                <a:solidFill>
                  <a:srgbClr val="000000"/>
                </a:solidFill>
                <a:ea typeface="Arial Unicode MS" pitchFamily="34" charset="-128"/>
                <a:cs typeface="Arial Unicode MS" pitchFamily="34" charset="-128"/>
              </a:rPr>
              <a:t> </a:t>
            </a:r>
            <a:r>
              <a:rPr lang="en-GB" altLang="en-US" sz="1800" dirty="0">
                <a:solidFill>
                  <a:srgbClr val="000000"/>
                </a:solidFill>
                <a:ea typeface="Arial Unicode MS" pitchFamily="34" charset="-128"/>
                <a:cs typeface="Arial Unicode MS" pitchFamily="34" charset="-128"/>
              </a:rPr>
              <a:t>file.</a:t>
            </a:r>
          </a:p>
          <a:p>
            <a:pPr>
              <a:spcBef>
                <a:spcPct val="0"/>
              </a:spcBef>
            </a:pPr>
            <a:r>
              <a:rPr lang="en-GB" altLang="en-US" sz="1800" dirty="0">
                <a:solidFill>
                  <a:srgbClr val="000000"/>
                </a:solidFill>
                <a:ea typeface="Arial Unicode MS" pitchFamily="34" charset="-128"/>
                <a:cs typeface="Arial Unicode MS" pitchFamily="34" charset="-128"/>
              </a:rPr>
              <a:t>The same output could have been achieved with the </a:t>
            </a:r>
            <a:r>
              <a:rPr lang="en-GB" altLang="en-US" sz="1800" b="1" dirty="0">
                <a:solidFill>
                  <a:srgbClr val="2EABE2"/>
                </a:solidFill>
              </a:rPr>
              <a:t>cut</a:t>
            </a:r>
            <a:r>
              <a:rPr lang="en-GB" altLang="en-US" sz="1800" dirty="0">
                <a:solidFill>
                  <a:srgbClr val="000000"/>
                </a:solidFill>
                <a:ea typeface="Arial Unicode MS" pitchFamily="34" charset="-128"/>
                <a:cs typeface="Arial Unicode MS" pitchFamily="34" charset="-128"/>
              </a:rPr>
              <a:t> command, but as we’ll see </a:t>
            </a:r>
            <a:r>
              <a:rPr lang="en-GB" altLang="en-US" sz="1800" b="1" dirty="0" err="1">
                <a:solidFill>
                  <a:srgbClr val="2EABE2"/>
                </a:solidFill>
              </a:rPr>
              <a:t>awk</a:t>
            </a:r>
            <a:r>
              <a:rPr lang="en-GB" altLang="en-US" sz="1800" dirty="0">
                <a:solidFill>
                  <a:srgbClr val="000000"/>
                </a:solidFill>
                <a:ea typeface="Arial Unicode MS" pitchFamily="34" charset="-128"/>
                <a:cs typeface="Arial Unicode MS" pitchFamily="34" charset="-128"/>
              </a:rPr>
              <a:t> can do much more than </a:t>
            </a:r>
            <a:r>
              <a:rPr lang="en-GB" altLang="en-US" sz="1800" b="1" dirty="0">
                <a:solidFill>
                  <a:srgbClr val="2EABE2"/>
                </a:solidFill>
              </a:rPr>
              <a:t>cut</a:t>
            </a:r>
            <a:r>
              <a:rPr lang="en-GB" altLang="en-US" sz="1800" dirty="0">
                <a:solidFill>
                  <a:srgbClr val="000000"/>
                </a:solidFill>
                <a:ea typeface="Arial Unicode MS" pitchFamily="34" charset="-128"/>
                <a:cs typeface="Arial Unicode MS" pitchFamily="34" charset="-128"/>
              </a:rPr>
              <a:t>.</a:t>
            </a:r>
          </a:p>
          <a:p>
            <a:pPr>
              <a:spcBef>
                <a:spcPct val="0"/>
              </a:spcBef>
            </a:pPr>
            <a:r>
              <a:rPr lang="en-GB" altLang="en-US" sz="1800" dirty="0">
                <a:solidFill>
                  <a:srgbClr val="000000"/>
                </a:solidFill>
                <a:ea typeface="Arial Unicode MS" pitchFamily="34" charset="-128"/>
              </a:rPr>
              <a:t>The single quotes protect the</a:t>
            </a:r>
            <a:r>
              <a:rPr lang="en-GB" altLang="en-US" sz="1800" dirty="0">
                <a:solidFill>
                  <a:schemeClr val="accent1"/>
                </a:solidFill>
                <a:ea typeface="Arial Unicode MS" pitchFamily="34" charset="-128"/>
              </a:rPr>
              <a:t> $ </a:t>
            </a:r>
            <a:r>
              <a:rPr lang="en-GB" altLang="en-US" sz="1800" dirty="0">
                <a:solidFill>
                  <a:srgbClr val="000000"/>
                </a:solidFill>
                <a:ea typeface="Arial Unicode MS" pitchFamily="34" charset="-128"/>
              </a:rPr>
              <a:t>symbol(within the </a:t>
            </a:r>
            <a:r>
              <a:rPr lang="en-GB" altLang="en-US" sz="1800" dirty="0">
                <a:solidFill>
                  <a:schemeClr val="accent1"/>
                </a:solidFill>
                <a:ea typeface="Arial Unicode MS" pitchFamily="34" charset="-128"/>
              </a:rPr>
              <a:t>{}</a:t>
            </a:r>
            <a:r>
              <a:rPr lang="en-GB" altLang="en-US" sz="1800" dirty="0">
                <a:ea typeface="Arial Unicode MS" pitchFamily="34" charset="-128"/>
              </a:rPr>
              <a:t>)</a:t>
            </a:r>
            <a:r>
              <a:rPr lang="en-GB" altLang="en-US" sz="1800" dirty="0">
                <a:solidFill>
                  <a:srgbClr val="000000"/>
                </a:solidFill>
                <a:ea typeface="Arial Unicode MS" pitchFamily="34" charset="-128"/>
              </a:rPr>
              <a:t> from being expanded by the shell. </a:t>
            </a:r>
          </a:p>
          <a:p>
            <a:pPr>
              <a:spcBef>
                <a:spcPct val="0"/>
              </a:spcBef>
            </a:pPr>
            <a:r>
              <a:rPr lang="en-GB" altLang="en-US" sz="1800" dirty="0">
                <a:solidFill>
                  <a:srgbClr val="000000"/>
                </a:solidFill>
                <a:ea typeface="Arial Unicode MS" pitchFamily="34" charset="-128"/>
              </a:rPr>
              <a:t>The </a:t>
            </a:r>
            <a:r>
              <a:rPr lang="en-GB" altLang="en-US" sz="1800" dirty="0">
                <a:solidFill>
                  <a:schemeClr val="accent1"/>
                </a:solidFill>
                <a:ea typeface="Arial Unicode MS" pitchFamily="34" charset="-128"/>
              </a:rPr>
              <a:t>$</a:t>
            </a:r>
            <a:r>
              <a:rPr lang="en-GB" altLang="en-US" sz="1800" dirty="0">
                <a:solidFill>
                  <a:srgbClr val="000000"/>
                </a:solidFill>
                <a:ea typeface="Arial Unicode MS" pitchFamily="34" charset="-128"/>
              </a:rPr>
              <a:t> symbol is used to refer to fields (columns) in the tabulated text. So </a:t>
            </a:r>
            <a:r>
              <a:rPr lang="en-GB" altLang="en-US" sz="1800" dirty="0">
                <a:solidFill>
                  <a:schemeClr val="accent1"/>
                </a:solidFill>
                <a:ea typeface="Arial Unicode MS" pitchFamily="34" charset="-128"/>
              </a:rPr>
              <a:t>$1</a:t>
            </a:r>
            <a:r>
              <a:rPr lang="en-GB" altLang="en-US" sz="1800" dirty="0">
                <a:solidFill>
                  <a:srgbClr val="000000"/>
                </a:solidFill>
                <a:ea typeface="Arial Unicode MS" pitchFamily="34" charset="-128"/>
              </a:rPr>
              <a:t>, refers to field 1, </a:t>
            </a:r>
            <a:r>
              <a:rPr lang="en-GB" altLang="en-US" sz="1800" dirty="0">
                <a:solidFill>
                  <a:schemeClr val="accent1"/>
                </a:solidFill>
                <a:ea typeface="Arial Unicode MS" pitchFamily="34" charset="-128"/>
              </a:rPr>
              <a:t>$2</a:t>
            </a:r>
            <a:r>
              <a:rPr lang="en-GB" altLang="en-US" sz="1800" dirty="0">
                <a:solidFill>
                  <a:srgbClr val="000000"/>
                </a:solidFill>
                <a:ea typeface="Arial Unicode MS" pitchFamily="34" charset="-128"/>
              </a:rPr>
              <a:t> to field 2 etc.</a:t>
            </a:r>
          </a:p>
          <a:p>
            <a:pPr>
              <a:spcBef>
                <a:spcPct val="0"/>
              </a:spcBef>
            </a:pPr>
            <a:endParaRPr lang="en-GB" altLang="en-US" sz="1800" dirty="0">
              <a:solidFill>
                <a:srgbClr val="000000"/>
              </a:solidFill>
              <a:ea typeface="Arial Unicode MS" pitchFamily="34" charset="-128"/>
              <a:cs typeface="Arial Unicode MS" pitchFamily="34" charset="-128"/>
            </a:endParaRPr>
          </a:p>
          <a:p>
            <a:pPr>
              <a:spcBef>
                <a:spcPct val="0"/>
              </a:spcBef>
            </a:pPr>
            <a:endParaRPr lang="en-GB" altLang="en-US" sz="1800" dirty="0">
              <a:solidFill>
                <a:srgbClr val="000000"/>
              </a:solidFill>
              <a:ea typeface="Arial Unicode MS" pitchFamily="34" charset="-128"/>
              <a:cs typeface="Arial Unicode MS" pitchFamily="34" charset="-128"/>
            </a:endParaRPr>
          </a:p>
        </p:txBody>
      </p:sp>
      <p:sp>
        <p:nvSpPr>
          <p:cNvPr id="11" name="Text Placeholder 4"/>
          <p:cNvSpPr>
            <a:spLocks noGrp="1"/>
          </p:cNvSpPr>
          <p:nvPr>
            <p:ph type="body" sz="quarter" idx="14"/>
          </p:nvPr>
        </p:nvSpPr>
        <p:spPr>
          <a:xfrm>
            <a:off x="459000" y="1051370"/>
            <a:ext cx="8251784" cy="461665"/>
          </a:xfrm>
        </p:spPr>
        <p:txBody>
          <a:bodyPr/>
          <a:lstStyle/>
          <a:p>
            <a:r>
              <a:rPr lang="en-SG" altLang="en-US" sz="2400" dirty="0" err="1"/>
              <a:t>Awk</a:t>
            </a:r>
            <a:r>
              <a:rPr lang="en-SG" altLang="en-US" sz="2400" dirty="0"/>
              <a:t> - Syntax and Basic Example</a:t>
            </a:r>
            <a:endParaRPr lang="en-GB" altLang="en-US" sz="2400" dirty="0"/>
          </a:p>
        </p:txBody>
      </p:sp>
      <p:sp>
        <p:nvSpPr>
          <p:cNvPr id="10" name="Title 1"/>
          <p:cNvSpPr>
            <a:spLocks noGrp="1"/>
          </p:cNvSpPr>
          <p:nvPr>
            <p:ph type="ctrTitle"/>
          </p:nvPr>
        </p:nvSpPr>
        <p:spPr>
          <a:xfrm>
            <a:off x="459000" y="377219"/>
            <a:ext cx="8251784" cy="584775"/>
          </a:xfrm>
        </p:spPr>
        <p:txBody>
          <a:bodyPr/>
          <a:lstStyle/>
          <a:p>
            <a:r>
              <a:rPr lang="en-US" sz="3200" dirty="0"/>
              <a:t>4. Introduction to </a:t>
            </a:r>
            <a:r>
              <a:rPr lang="en-US" sz="3200" dirty="0" err="1"/>
              <a:t>awk</a:t>
            </a:r>
            <a:endParaRPr lang="en-SG" sz="3200" dirty="0"/>
          </a:p>
        </p:txBody>
      </p:sp>
      <p:sp>
        <p:nvSpPr>
          <p:cNvPr id="6" name="Text Placeholder 4"/>
          <p:cNvSpPr>
            <a:spLocks noGrp="1"/>
          </p:cNvSpPr>
          <p:nvPr>
            <p:ph type="body" sz="quarter" idx="14"/>
          </p:nvPr>
        </p:nvSpPr>
        <p:spPr>
          <a:xfrm>
            <a:off x="711244" y="2132047"/>
            <a:ext cx="7297634" cy="369332"/>
          </a:xfrm>
          <a:ln w="9525">
            <a:solidFill>
              <a:schemeClr val="tx1"/>
            </a:solidFill>
          </a:ln>
        </p:spPr>
        <p:txBody>
          <a:bodyPr/>
          <a:lstStyle/>
          <a:p>
            <a:r>
              <a:rPr lang="en-US" dirty="0" err="1"/>
              <a:t>awk</a:t>
            </a:r>
            <a:r>
              <a:rPr lang="en-US" dirty="0"/>
              <a:t> [-</a:t>
            </a:r>
            <a:r>
              <a:rPr lang="en-US" dirty="0" err="1"/>
              <a:t>Ffs</a:t>
            </a:r>
            <a:r>
              <a:rPr lang="en-US" dirty="0"/>
              <a:t>] [-v </a:t>
            </a:r>
            <a:r>
              <a:rPr lang="en-US" dirty="0" err="1"/>
              <a:t>var</a:t>
            </a:r>
            <a:r>
              <a:rPr lang="en-US" dirty="0"/>
              <a:t>=value] [-</a:t>
            </a:r>
            <a:r>
              <a:rPr lang="en-US" dirty="0" err="1"/>
              <a:t>mrn</a:t>
            </a:r>
            <a:r>
              <a:rPr lang="en-US" dirty="0"/>
              <a:t>] [-</a:t>
            </a:r>
            <a:r>
              <a:rPr lang="en-US" dirty="0" err="1"/>
              <a:t>mfn</a:t>
            </a:r>
            <a:r>
              <a:rPr lang="en-US" dirty="0"/>
              <a:t>] [-f </a:t>
            </a:r>
            <a:r>
              <a:rPr lang="en-US" dirty="0" err="1"/>
              <a:t>prog</a:t>
            </a:r>
            <a:r>
              <a:rPr lang="en-US" dirty="0"/>
              <a:t> [</a:t>
            </a:r>
            <a:r>
              <a:rPr lang="en-US" dirty="0" err="1"/>
              <a:t>prog</a:t>
            </a:r>
            <a:r>
              <a:rPr lang="en-US" dirty="0"/>
              <a:t>] [file ...]</a:t>
            </a:r>
          </a:p>
        </p:txBody>
      </p:sp>
      <p:sp>
        <p:nvSpPr>
          <p:cNvPr id="7" name="Text Placeholder 4"/>
          <p:cNvSpPr>
            <a:spLocks noGrp="1"/>
          </p:cNvSpPr>
          <p:nvPr>
            <p:ph type="body" sz="quarter" idx="14"/>
          </p:nvPr>
        </p:nvSpPr>
        <p:spPr>
          <a:xfrm>
            <a:off x="459000" y="2817550"/>
            <a:ext cx="8251784" cy="369332"/>
          </a:xfrm>
        </p:spPr>
        <p:txBody>
          <a:bodyPr/>
          <a:lstStyle/>
          <a:p>
            <a:r>
              <a:rPr lang="en-SG" dirty="0">
                <a:solidFill>
                  <a:schemeClr val="tx1"/>
                </a:solidFill>
              </a:rPr>
              <a:t>Basic Example</a:t>
            </a:r>
            <a:endParaRPr lang="en-GB" dirty="0">
              <a:solidFill>
                <a:schemeClr val="tx1"/>
              </a:solidFill>
            </a:endParaRPr>
          </a:p>
        </p:txBody>
      </p:sp>
      <p:sp>
        <p:nvSpPr>
          <p:cNvPr id="8" name="Text Placeholder 4"/>
          <p:cNvSpPr>
            <a:spLocks noGrp="1"/>
          </p:cNvSpPr>
          <p:nvPr>
            <p:ph type="body" sz="quarter" idx="14"/>
          </p:nvPr>
        </p:nvSpPr>
        <p:spPr>
          <a:xfrm>
            <a:off x="705988" y="3196743"/>
            <a:ext cx="7297634" cy="369332"/>
          </a:xfrm>
          <a:solidFill>
            <a:schemeClr val="bg1">
              <a:lumMod val="95000"/>
            </a:schemeClr>
          </a:solidFill>
          <a:ln w="9525">
            <a:noFill/>
          </a:ln>
        </p:spPr>
        <p:txBody>
          <a:bodyPr/>
          <a:lstStyle/>
          <a:p>
            <a:r>
              <a:rPr lang="en-US" b="0" dirty="0">
                <a:solidFill>
                  <a:schemeClr val="tx1"/>
                </a:solidFill>
              </a:rPr>
              <a:t>$</a:t>
            </a:r>
            <a:r>
              <a:rPr lang="en-US" dirty="0" err="1"/>
              <a:t>awk</a:t>
            </a:r>
            <a:r>
              <a:rPr lang="en-US" dirty="0"/>
              <a:t> –F </a:t>
            </a:r>
            <a:r>
              <a:rPr lang="en-GB" dirty="0">
                <a:solidFill>
                  <a:schemeClr val="accent1"/>
                </a:solidFill>
              </a:rPr>
              <a:t>":"</a:t>
            </a:r>
            <a:r>
              <a:rPr lang="en-US" dirty="0"/>
              <a:t> ‘{print $1}’ /</a:t>
            </a:r>
            <a:r>
              <a:rPr lang="en-US" dirty="0" err="1"/>
              <a:t>etc</a:t>
            </a:r>
            <a:r>
              <a:rPr lang="en-US" dirty="0"/>
              <a:t>/</a:t>
            </a:r>
            <a:r>
              <a:rPr lang="en-US" dirty="0" err="1"/>
              <a:t>passwd</a:t>
            </a:r>
            <a:endParaRPr lang="en-US" dirty="0"/>
          </a:p>
        </p:txBody>
      </p:sp>
      <p:sp>
        <p:nvSpPr>
          <p:cNvPr id="9" name="Text Placeholder 4"/>
          <p:cNvSpPr>
            <a:spLocks noGrp="1"/>
          </p:cNvSpPr>
          <p:nvPr>
            <p:ph type="body" sz="quarter" idx="14"/>
          </p:nvPr>
        </p:nvSpPr>
        <p:spPr>
          <a:xfrm>
            <a:off x="459000" y="1674550"/>
            <a:ext cx="8251784" cy="369332"/>
          </a:xfrm>
        </p:spPr>
        <p:txBody>
          <a:bodyPr/>
          <a:lstStyle/>
          <a:p>
            <a:r>
              <a:rPr lang="en-SG" dirty="0">
                <a:solidFill>
                  <a:schemeClr val="tx1"/>
                </a:solidFill>
              </a:rPr>
              <a:t>Syntax</a:t>
            </a:r>
            <a:endParaRPr lang="en-GB" dirty="0">
              <a:solidFill>
                <a:schemeClr val="tx1"/>
              </a:solidFill>
            </a:endParaRPr>
          </a:p>
        </p:txBody>
      </p:sp>
    </p:spTree>
    <p:extLst>
      <p:ext uri="{BB962C8B-B14F-4D97-AF65-F5344CB8AC3E}">
        <p14:creationId xmlns:p14="http://schemas.microsoft.com/office/powerpoint/2010/main" val="507892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9000" y="2146250"/>
            <a:ext cx="8127788" cy="3311163"/>
          </a:xfrm>
        </p:spPr>
        <p:txBody>
          <a:bodyPr/>
          <a:lstStyle/>
          <a:p>
            <a:pPr>
              <a:spcBef>
                <a:spcPct val="0"/>
              </a:spcBef>
            </a:pPr>
            <a:endParaRPr lang="en-GB" altLang="en-US" sz="1800" dirty="0">
              <a:solidFill>
                <a:srgbClr val="000000"/>
              </a:solidFill>
              <a:ea typeface="Arial Unicode MS" pitchFamily="34" charset="-128"/>
            </a:endParaRPr>
          </a:p>
          <a:p>
            <a:pPr>
              <a:spcBef>
                <a:spcPct val="0"/>
              </a:spcBef>
            </a:pPr>
            <a:r>
              <a:rPr lang="en-GB" altLang="en-US" sz="1800" dirty="0">
                <a:solidFill>
                  <a:srgbClr val="000000"/>
                </a:solidFill>
                <a:ea typeface="Arial Unicode MS" pitchFamily="34" charset="-128"/>
              </a:rPr>
              <a:t>The expression inside the powerful single quotes is a little program.</a:t>
            </a:r>
          </a:p>
          <a:p>
            <a:pPr>
              <a:spcBef>
                <a:spcPct val="0"/>
              </a:spcBef>
            </a:pPr>
            <a:endParaRPr lang="en-GB" altLang="en-US" sz="1800" dirty="0">
              <a:solidFill>
                <a:srgbClr val="000000"/>
              </a:solidFill>
              <a:ea typeface="Arial Unicode MS" pitchFamily="34" charset="-128"/>
            </a:endParaRPr>
          </a:p>
          <a:p>
            <a:pPr>
              <a:spcBef>
                <a:spcPct val="0"/>
              </a:spcBef>
            </a:pPr>
            <a:r>
              <a:rPr lang="en-GB" altLang="en-US" sz="1800" dirty="0">
                <a:solidFill>
                  <a:srgbClr val="000000"/>
                </a:solidFill>
                <a:ea typeface="Arial Unicode MS" pitchFamily="34" charset="-128"/>
              </a:rPr>
              <a:t>The program consists of two parts </a:t>
            </a:r>
            <a:r>
              <a:rPr lang="en-GB" altLang="en-US" sz="1800" i="1" dirty="0">
                <a:solidFill>
                  <a:srgbClr val="000000"/>
                </a:solidFill>
                <a:ea typeface="Arial Unicode MS" pitchFamily="34" charset="-128"/>
              </a:rPr>
              <a:t>'condition</a:t>
            </a:r>
            <a:r>
              <a:rPr lang="en-GB" altLang="en-US" sz="1800" dirty="0">
                <a:solidFill>
                  <a:srgbClr val="000000"/>
                </a:solidFill>
                <a:ea typeface="Arial Unicode MS" pitchFamily="34" charset="-128"/>
              </a:rPr>
              <a:t> {</a:t>
            </a:r>
            <a:r>
              <a:rPr lang="en-GB" altLang="en-US" sz="1800" b="1" dirty="0">
                <a:solidFill>
                  <a:srgbClr val="000000"/>
                </a:solidFill>
                <a:ea typeface="Arial Unicode MS" pitchFamily="34" charset="-128"/>
              </a:rPr>
              <a:t>action</a:t>
            </a:r>
            <a:r>
              <a:rPr lang="en-GB" altLang="en-US" sz="1800" dirty="0">
                <a:solidFill>
                  <a:srgbClr val="000000"/>
                </a:solidFill>
                <a:ea typeface="Arial Unicode MS" pitchFamily="34" charset="-128"/>
              </a:rPr>
              <a:t>}'.</a:t>
            </a:r>
          </a:p>
          <a:p>
            <a:pPr lvl="1">
              <a:spcBef>
                <a:spcPct val="0"/>
              </a:spcBef>
              <a:buNone/>
            </a:pPr>
            <a:r>
              <a:rPr lang="en-GB" altLang="en-US" sz="1800" dirty="0">
                <a:solidFill>
                  <a:srgbClr val="000000"/>
                </a:solidFill>
                <a:ea typeface="Arial Unicode MS" pitchFamily="34" charset="-128"/>
              </a:rPr>
              <a:t>If the </a:t>
            </a:r>
            <a:r>
              <a:rPr lang="en-GB" altLang="en-US" sz="1800" i="1" dirty="0">
                <a:solidFill>
                  <a:srgbClr val="000000"/>
                </a:solidFill>
                <a:ea typeface="Arial Unicode MS" pitchFamily="34" charset="-128"/>
              </a:rPr>
              <a:t>condition</a:t>
            </a:r>
            <a:r>
              <a:rPr lang="en-GB" altLang="en-US" sz="1800" dirty="0">
                <a:solidFill>
                  <a:srgbClr val="000000"/>
                </a:solidFill>
                <a:ea typeface="Arial Unicode MS" pitchFamily="34" charset="-128"/>
              </a:rPr>
              <a:t> evaluates to 'true' the </a:t>
            </a:r>
            <a:r>
              <a:rPr lang="en-GB" altLang="en-US" sz="1800" b="1" dirty="0">
                <a:solidFill>
                  <a:srgbClr val="000000"/>
                </a:solidFill>
                <a:ea typeface="Arial Unicode MS" pitchFamily="34" charset="-128"/>
              </a:rPr>
              <a:t>action</a:t>
            </a:r>
            <a:r>
              <a:rPr lang="en-GB" altLang="en-US" sz="1800" dirty="0">
                <a:solidFill>
                  <a:srgbClr val="000000"/>
                </a:solidFill>
                <a:ea typeface="Arial Unicode MS" pitchFamily="34" charset="-128"/>
              </a:rPr>
              <a:t> part takes place.</a:t>
            </a:r>
          </a:p>
          <a:p>
            <a:pPr lvl="1">
              <a:spcBef>
                <a:spcPct val="0"/>
              </a:spcBef>
              <a:buNone/>
            </a:pPr>
            <a:r>
              <a:rPr lang="en-GB" altLang="en-US" sz="1800" dirty="0">
                <a:solidFill>
                  <a:srgbClr val="000000"/>
                </a:solidFill>
                <a:ea typeface="Arial Unicode MS" pitchFamily="34" charset="-128"/>
              </a:rPr>
              <a:t>If the </a:t>
            </a:r>
            <a:r>
              <a:rPr lang="en-GB" altLang="en-US" sz="1800" i="1" dirty="0">
                <a:solidFill>
                  <a:srgbClr val="000000"/>
                </a:solidFill>
                <a:ea typeface="Arial Unicode MS" pitchFamily="34" charset="-128"/>
              </a:rPr>
              <a:t>condition</a:t>
            </a:r>
            <a:r>
              <a:rPr lang="en-GB" altLang="en-US" sz="1800" dirty="0">
                <a:solidFill>
                  <a:srgbClr val="000000"/>
                </a:solidFill>
                <a:ea typeface="Arial Unicode MS" pitchFamily="34" charset="-128"/>
              </a:rPr>
              <a:t> evaluates to 'false' the </a:t>
            </a:r>
            <a:r>
              <a:rPr lang="en-GB" altLang="en-US" sz="1800" b="1" dirty="0">
                <a:solidFill>
                  <a:srgbClr val="000000"/>
                </a:solidFill>
                <a:ea typeface="Arial Unicode MS" pitchFamily="34" charset="-128"/>
              </a:rPr>
              <a:t>action</a:t>
            </a:r>
            <a:r>
              <a:rPr lang="en-GB" altLang="en-US" sz="1800" dirty="0">
                <a:solidFill>
                  <a:srgbClr val="000000"/>
                </a:solidFill>
                <a:ea typeface="Arial Unicode MS" pitchFamily="34" charset="-128"/>
              </a:rPr>
              <a:t> part is ignored.</a:t>
            </a:r>
          </a:p>
          <a:p>
            <a:pPr>
              <a:spcBef>
                <a:spcPct val="0"/>
              </a:spcBef>
            </a:pPr>
            <a:endParaRPr lang="en-GB" altLang="en-US" sz="1800" dirty="0">
              <a:solidFill>
                <a:srgbClr val="000000"/>
              </a:solidFill>
              <a:ea typeface="Arial Unicode MS" pitchFamily="34" charset="-128"/>
            </a:endParaRPr>
          </a:p>
          <a:p>
            <a:pPr>
              <a:spcBef>
                <a:spcPct val="0"/>
              </a:spcBef>
            </a:pPr>
            <a:r>
              <a:rPr lang="en-GB" altLang="en-US" sz="1800" dirty="0">
                <a:solidFill>
                  <a:srgbClr val="000000"/>
                </a:solidFill>
                <a:ea typeface="Arial Unicode MS" pitchFamily="34" charset="-128"/>
              </a:rPr>
              <a:t>The input is inspected line by line. Only if it qualifies, are the commands in the </a:t>
            </a:r>
            <a:r>
              <a:rPr lang="en-GB" altLang="en-US" sz="1800" b="1" dirty="0">
                <a:solidFill>
                  <a:srgbClr val="000000"/>
                </a:solidFill>
                <a:ea typeface="Arial Unicode MS" pitchFamily="34" charset="-128"/>
              </a:rPr>
              <a:t>{action} </a:t>
            </a:r>
            <a:r>
              <a:rPr lang="en-GB" altLang="en-US" sz="1800" dirty="0">
                <a:solidFill>
                  <a:srgbClr val="000000"/>
                </a:solidFill>
                <a:ea typeface="Arial Unicode MS" pitchFamily="34" charset="-128"/>
              </a:rPr>
              <a:t>statement executed. If no condition is specified, the action statement is executed by default.</a:t>
            </a:r>
          </a:p>
        </p:txBody>
      </p:sp>
      <p:sp>
        <p:nvSpPr>
          <p:cNvPr id="8" name="Title 1"/>
          <p:cNvSpPr>
            <a:spLocks noGrp="1"/>
          </p:cNvSpPr>
          <p:nvPr>
            <p:ph type="ctrTitle"/>
          </p:nvPr>
        </p:nvSpPr>
        <p:spPr>
          <a:xfrm>
            <a:off x="459000" y="370515"/>
            <a:ext cx="8251784" cy="584775"/>
          </a:xfrm>
          <a:ln>
            <a:noFill/>
          </a:ln>
        </p:spPr>
        <p:txBody>
          <a:bodyPr/>
          <a:lstStyle/>
          <a:p>
            <a:r>
              <a:rPr lang="en-US" sz="3200" dirty="0"/>
              <a:t>4. Introduction to </a:t>
            </a:r>
            <a:r>
              <a:rPr lang="en-US" sz="3200" dirty="0" err="1"/>
              <a:t>awk</a:t>
            </a:r>
            <a:endParaRPr lang="en-SG" sz="3200" dirty="0"/>
          </a:p>
        </p:txBody>
      </p:sp>
      <p:sp>
        <p:nvSpPr>
          <p:cNvPr id="5" name="Text Placeholder 4"/>
          <p:cNvSpPr>
            <a:spLocks noGrp="1"/>
          </p:cNvSpPr>
          <p:nvPr>
            <p:ph type="body" sz="quarter" idx="14"/>
          </p:nvPr>
        </p:nvSpPr>
        <p:spPr>
          <a:xfrm>
            <a:off x="636135" y="1792339"/>
            <a:ext cx="7682838" cy="369332"/>
          </a:xfrm>
          <a:solidFill>
            <a:schemeClr val="bg1">
              <a:lumMod val="95000"/>
            </a:schemeClr>
          </a:solidFill>
          <a:ln w="9525">
            <a:noFill/>
          </a:ln>
        </p:spPr>
        <p:txBody>
          <a:bodyPr/>
          <a:lstStyle/>
          <a:p>
            <a:r>
              <a:rPr lang="en-US" b="0" dirty="0">
                <a:solidFill>
                  <a:schemeClr val="tx1"/>
                </a:solidFill>
              </a:rPr>
              <a:t>$ </a:t>
            </a:r>
            <a:r>
              <a:rPr lang="en-US" dirty="0" err="1"/>
              <a:t>awk</a:t>
            </a:r>
            <a:r>
              <a:rPr lang="en-US" dirty="0"/>
              <a:t> –F </a:t>
            </a:r>
            <a:r>
              <a:rPr lang="en-GB" dirty="0">
                <a:solidFill>
                  <a:schemeClr val="accent1"/>
                </a:solidFill>
              </a:rPr>
              <a:t>"</a:t>
            </a:r>
            <a:r>
              <a:rPr lang="en-US" dirty="0"/>
              <a:t>:</a:t>
            </a:r>
            <a:r>
              <a:rPr lang="en-GB" dirty="0">
                <a:solidFill>
                  <a:schemeClr val="accent1"/>
                </a:solidFill>
              </a:rPr>
              <a:t>"</a:t>
            </a:r>
            <a:r>
              <a:rPr lang="en-US" dirty="0"/>
              <a:t> ‘/</a:t>
            </a:r>
            <a:r>
              <a:rPr lang="en-US" dirty="0" err="1"/>
              <a:t>frankfurt</a:t>
            </a:r>
            <a:r>
              <a:rPr lang="en-US" dirty="0"/>
              <a:t>/ {print $1,$3}’ /</a:t>
            </a:r>
            <a:r>
              <a:rPr lang="en-US" dirty="0" err="1"/>
              <a:t>etc</a:t>
            </a:r>
            <a:r>
              <a:rPr lang="en-US" dirty="0"/>
              <a:t>/</a:t>
            </a:r>
            <a:r>
              <a:rPr lang="en-US" dirty="0" err="1"/>
              <a:t>passwd</a:t>
            </a:r>
            <a:endParaRPr lang="en-US" dirty="0"/>
          </a:p>
        </p:txBody>
      </p:sp>
      <p:sp>
        <p:nvSpPr>
          <p:cNvPr id="6" name="Text Placeholder 4"/>
          <p:cNvSpPr>
            <a:spLocks noGrp="1"/>
          </p:cNvSpPr>
          <p:nvPr>
            <p:ph type="body" sz="quarter" idx="14"/>
          </p:nvPr>
        </p:nvSpPr>
        <p:spPr>
          <a:xfrm>
            <a:off x="459000" y="1051370"/>
            <a:ext cx="8251784" cy="461665"/>
          </a:xfrm>
        </p:spPr>
        <p:txBody>
          <a:bodyPr/>
          <a:lstStyle/>
          <a:p>
            <a:r>
              <a:rPr lang="en-SG" altLang="en-US" sz="2400" dirty="0" err="1"/>
              <a:t>Awk</a:t>
            </a:r>
            <a:r>
              <a:rPr lang="en-SG" altLang="en-US" sz="2400" dirty="0"/>
              <a:t> – The two part mini-program</a:t>
            </a:r>
            <a:endParaRPr lang="en-GB" altLang="en-US" sz="2400" dirty="0"/>
          </a:p>
        </p:txBody>
      </p:sp>
    </p:spTree>
    <p:extLst>
      <p:ext uri="{BB962C8B-B14F-4D97-AF65-F5344CB8AC3E}">
        <p14:creationId xmlns:p14="http://schemas.microsoft.com/office/powerpoint/2010/main" val="807902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9000" y="2375221"/>
            <a:ext cx="8127788" cy="3929281"/>
          </a:xfrm>
        </p:spPr>
        <p:txBody>
          <a:bodyPr/>
          <a:lstStyle/>
          <a:p>
            <a:pPr>
              <a:buClr>
                <a:schemeClr val="tx1"/>
              </a:buClr>
            </a:pPr>
            <a:r>
              <a:rPr lang="en-GB" sz="1800" dirty="0">
                <a:solidFill>
                  <a:schemeClr val="accent1"/>
                </a:solidFill>
              </a:rPr>
              <a:t>/</a:t>
            </a:r>
            <a:r>
              <a:rPr lang="en-GB" sz="1800" dirty="0" err="1">
                <a:solidFill>
                  <a:schemeClr val="accent1"/>
                </a:solidFill>
              </a:rPr>
              <a:t>frankfurt</a:t>
            </a:r>
            <a:r>
              <a:rPr lang="en-GB" sz="1800" dirty="0">
                <a:solidFill>
                  <a:schemeClr val="accent1"/>
                </a:solidFill>
              </a:rPr>
              <a:t>/ </a:t>
            </a:r>
            <a:r>
              <a:rPr lang="en-GB" sz="1800" dirty="0"/>
              <a:t>- true if the string </a:t>
            </a:r>
            <a:r>
              <a:rPr lang="en-GB" sz="1800" dirty="0" err="1"/>
              <a:t>frankfurt</a:t>
            </a:r>
            <a:r>
              <a:rPr lang="en-GB" sz="1800" dirty="0"/>
              <a:t> occurs in the line. To be more accurate, </a:t>
            </a:r>
            <a:r>
              <a:rPr lang="en-GB" sz="1800" dirty="0">
                <a:solidFill>
                  <a:schemeClr val="accent1"/>
                </a:solidFill>
              </a:rPr>
              <a:t>/</a:t>
            </a:r>
            <a:r>
              <a:rPr lang="en-GB" sz="1800" dirty="0" err="1">
                <a:solidFill>
                  <a:schemeClr val="accent1"/>
                </a:solidFill>
              </a:rPr>
              <a:t>frankfurt</a:t>
            </a:r>
            <a:r>
              <a:rPr lang="en-GB" sz="1800" dirty="0">
                <a:solidFill>
                  <a:schemeClr val="accent1"/>
                </a:solidFill>
              </a:rPr>
              <a:t>/ </a:t>
            </a:r>
            <a:r>
              <a:rPr lang="en-GB" sz="1800" dirty="0"/>
              <a:t>is a regular expression.</a:t>
            </a:r>
          </a:p>
          <a:p>
            <a:pPr>
              <a:buClr>
                <a:schemeClr val="tx1"/>
              </a:buClr>
            </a:pPr>
            <a:endParaRPr lang="en-GB" sz="1800" dirty="0"/>
          </a:p>
          <a:p>
            <a:pPr>
              <a:buClr>
                <a:schemeClr val="tx1"/>
              </a:buClr>
            </a:pPr>
            <a:r>
              <a:rPr lang="en-GB" sz="1800" dirty="0">
                <a:solidFill>
                  <a:schemeClr val="accent1"/>
                </a:solidFill>
              </a:rPr>
              <a:t>/^r/</a:t>
            </a:r>
            <a:r>
              <a:rPr lang="en-GB" sz="1800" dirty="0"/>
              <a:t> - true if the line starts with the letter r. The pattern between the slash characters can be a regular expression.</a:t>
            </a:r>
          </a:p>
          <a:p>
            <a:pPr>
              <a:buClr>
                <a:schemeClr val="tx1"/>
              </a:buClr>
            </a:pPr>
            <a:endParaRPr lang="en-GB" sz="1800" dirty="0"/>
          </a:p>
          <a:p>
            <a:pPr>
              <a:buClr>
                <a:schemeClr val="tx1"/>
              </a:buClr>
            </a:pPr>
            <a:r>
              <a:rPr lang="en-GB" sz="1800" dirty="0">
                <a:solidFill>
                  <a:schemeClr val="accent1"/>
                </a:solidFill>
              </a:rPr>
              <a:t> $1 </a:t>
            </a:r>
            <a:r>
              <a:rPr lang="en-GB" sz="1800" dirty="0"/>
              <a:t>~ /[</a:t>
            </a:r>
            <a:r>
              <a:rPr lang="en-GB" sz="1800" dirty="0" err="1"/>
              <a:t>aeiou</a:t>
            </a:r>
            <a:r>
              <a:rPr lang="en-GB" sz="1800" dirty="0"/>
              <a:t>][</a:t>
            </a:r>
            <a:r>
              <a:rPr lang="en-GB" sz="1800" dirty="0" err="1"/>
              <a:t>aeiou</a:t>
            </a:r>
            <a:r>
              <a:rPr lang="en-GB" sz="1800" dirty="0"/>
              <a:t>]/ - true if field 1 contains two consecutive vowels. For </a:t>
            </a:r>
            <a:r>
              <a:rPr lang="en-GB" sz="1800"/>
              <a:t>example the </a:t>
            </a:r>
            <a:r>
              <a:rPr lang="en-GB" sz="1800" dirty="0"/>
              <a:t>word 'root’.</a:t>
            </a:r>
          </a:p>
          <a:p>
            <a:pPr marL="285750" indent="-285750"/>
            <a:endParaRPr lang="en-GB" sz="1800" dirty="0"/>
          </a:p>
          <a:p>
            <a:pPr marL="285750" indent="-285750">
              <a:buClr>
                <a:schemeClr val="tx1"/>
              </a:buClr>
            </a:pPr>
            <a:r>
              <a:rPr lang="en-GB" sz="1800" dirty="0">
                <a:solidFill>
                  <a:schemeClr val="accent1"/>
                </a:solidFill>
              </a:rPr>
              <a:t>$3 &gt; 100 </a:t>
            </a:r>
            <a:r>
              <a:rPr lang="en-GB" sz="1800" dirty="0"/>
              <a:t>– true if field 3 contains a number greater than 100.</a:t>
            </a:r>
          </a:p>
          <a:p>
            <a:pPr marL="285750" indent="-285750">
              <a:buClr>
                <a:schemeClr val="tx1"/>
              </a:buClr>
            </a:pPr>
            <a:endParaRPr lang="en-GB" sz="1800" dirty="0"/>
          </a:p>
          <a:p>
            <a:pPr marL="285750" indent="-285750">
              <a:buClr>
                <a:schemeClr val="tx1"/>
              </a:buClr>
            </a:pPr>
            <a:r>
              <a:rPr lang="en-GB" sz="1800" dirty="0">
                <a:solidFill>
                  <a:schemeClr val="accent1"/>
                </a:solidFill>
              </a:rPr>
              <a:t>$7 == "/bin/bash" </a:t>
            </a:r>
            <a:r>
              <a:rPr lang="en-GB" sz="1800" dirty="0"/>
              <a:t>– true if field 7 is exactly the string quoted.</a:t>
            </a:r>
          </a:p>
        </p:txBody>
      </p:sp>
      <p:sp>
        <p:nvSpPr>
          <p:cNvPr id="11" name="Text Placeholder 4"/>
          <p:cNvSpPr>
            <a:spLocks noGrp="1"/>
          </p:cNvSpPr>
          <p:nvPr>
            <p:ph type="body" sz="quarter" idx="14"/>
          </p:nvPr>
        </p:nvSpPr>
        <p:spPr>
          <a:xfrm>
            <a:off x="459000" y="1188000"/>
            <a:ext cx="8251784" cy="461665"/>
          </a:xfrm>
        </p:spPr>
        <p:txBody>
          <a:bodyPr/>
          <a:lstStyle/>
          <a:p>
            <a:r>
              <a:rPr lang="en-GB" sz="2400" dirty="0"/>
              <a:t>Part 1, the conditional clause.</a:t>
            </a:r>
          </a:p>
        </p:txBody>
      </p:sp>
      <p:sp>
        <p:nvSpPr>
          <p:cNvPr id="8" name="Title 1"/>
          <p:cNvSpPr>
            <a:spLocks noGrp="1"/>
          </p:cNvSpPr>
          <p:nvPr>
            <p:ph type="ctrTitle"/>
          </p:nvPr>
        </p:nvSpPr>
        <p:spPr>
          <a:xfrm>
            <a:off x="459000" y="360005"/>
            <a:ext cx="8251784" cy="584775"/>
          </a:xfrm>
        </p:spPr>
        <p:txBody>
          <a:bodyPr/>
          <a:lstStyle/>
          <a:p>
            <a:r>
              <a:rPr lang="en-US" sz="3200" dirty="0"/>
              <a:t>4. Introduction to </a:t>
            </a:r>
            <a:r>
              <a:rPr lang="en-US" sz="3200" dirty="0" err="1"/>
              <a:t>awk</a:t>
            </a:r>
            <a:endParaRPr lang="en-SG" sz="3200" dirty="0"/>
          </a:p>
        </p:txBody>
      </p:sp>
      <p:sp>
        <p:nvSpPr>
          <p:cNvPr id="5" name="Text Placeholder 4"/>
          <p:cNvSpPr>
            <a:spLocks noGrp="1"/>
          </p:cNvSpPr>
          <p:nvPr>
            <p:ph type="body" sz="quarter" idx="14"/>
          </p:nvPr>
        </p:nvSpPr>
        <p:spPr>
          <a:xfrm>
            <a:off x="636135" y="1792339"/>
            <a:ext cx="7682838" cy="369332"/>
          </a:xfrm>
          <a:solidFill>
            <a:schemeClr val="bg1">
              <a:lumMod val="95000"/>
            </a:schemeClr>
          </a:solidFill>
          <a:ln w="9525">
            <a:noFill/>
          </a:ln>
        </p:spPr>
        <p:txBody>
          <a:bodyPr/>
          <a:lstStyle/>
          <a:p>
            <a:r>
              <a:rPr lang="en-US" b="0" dirty="0">
                <a:solidFill>
                  <a:schemeClr val="tx1"/>
                </a:solidFill>
              </a:rPr>
              <a:t>$ </a:t>
            </a:r>
            <a:r>
              <a:rPr lang="en-US" dirty="0" err="1"/>
              <a:t>awk</a:t>
            </a:r>
            <a:r>
              <a:rPr lang="en-US" dirty="0"/>
              <a:t> –F </a:t>
            </a:r>
            <a:r>
              <a:rPr lang="en-GB" dirty="0">
                <a:solidFill>
                  <a:schemeClr val="accent1"/>
                </a:solidFill>
              </a:rPr>
              <a:t>"</a:t>
            </a:r>
            <a:r>
              <a:rPr lang="en-US" dirty="0"/>
              <a:t>:</a:t>
            </a:r>
            <a:r>
              <a:rPr lang="en-GB" dirty="0">
                <a:solidFill>
                  <a:schemeClr val="accent1"/>
                </a:solidFill>
              </a:rPr>
              <a:t>"</a:t>
            </a:r>
            <a:r>
              <a:rPr lang="en-US" dirty="0"/>
              <a:t> ‘/</a:t>
            </a:r>
            <a:r>
              <a:rPr lang="en-US" dirty="0" err="1"/>
              <a:t>frankfurt</a:t>
            </a:r>
            <a:r>
              <a:rPr lang="en-US" dirty="0"/>
              <a:t>/ {print $1,$3}’ /</a:t>
            </a:r>
            <a:r>
              <a:rPr lang="en-US" dirty="0" err="1"/>
              <a:t>etc</a:t>
            </a:r>
            <a:r>
              <a:rPr lang="en-US" dirty="0"/>
              <a:t>/</a:t>
            </a:r>
            <a:r>
              <a:rPr lang="en-US" dirty="0" err="1"/>
              <a:t>passwd</a:t>
            </a:r>
            <a:endParaRPr lang="en-US" dirty="0"/>
          </a:p>
        </p:txBody>
      </p:sp>
    </p:spTree>
    <p:extLst>
      <p:ext uri="{BB962C8B-B14F-4D97-AF65-F5344CB8AC3E}">
        <p14:creationId xmlns:p14="http://schemas.microsoft.com/office/powerpoint/2010/main" val="58602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9000" y="2502545"/>
            <a:ext cx="8127788" cy="3375283"/>
          </a:xfrm>
        </p:spPr>
        <p:txBody>
          <a:bodyPr/>
          <a:lstStyle/>
          <a:p>
            <a:pPr marL="285750" indent="-285750">
              <a:buClr>
                <a:schemeClr val="tx1"/>
              </a:buClr>
            </a:pPr>
            <a:r>
              <a:rPr lang="en-GB" sz="1800" dirty="0">
                <a:solidFill>
                  <a:schemeClr val="accent1"/>
                </a:solidFill>
              </a:rPr>
              <a:t>{print $0} </a:t>
            </a:r>
            <a:r>
              <a:rPr lang="en-GB" sz="1800" dirty="0"/>
              <a:t>– prints the whole line</a:t>
            </a:r>
          </a:p>
          <a:p>
            <a:pPr marL="285750" indent="-285750">
              <a:buClr>
                <a:schemeClr val="tx1"/>
              </a:buClr>
            </a:pPr>
            <a:endParaRPr lang="en-GB" sz="1800" dirty="0"/>
          </a:p>
          <a:p>
            <a:pPr marL="285750" indent="-285750">
              <a:buClr>
                <a:schemeClr val="tx1"/>
              </a:buClr>
            </a:pPr>
            <a:r>
              <a:rPr lang="en-GB" sz="1800" dirty="0">
                <a:solidFill>
                  <a:schemeClr val="accent1"/>
                </a:solidFill>
              </a:rPr>
              <a:t>{print $5,$6,$14} </a:t>
            </a:r>
            <a:r>
              <a:rPr lang="en-GB" sz="1800" dirty="0"/>
              <a:t>– prints only fields 5,6 &amp; 14.</a:t>
            </a:r>
          </a:p>
          <a:p>
            <a:pPr marL="285750" indent="-285750">
              <a:buClr>
                <a:schemeClr val="tx1"/>
              </a:buClr>
            </a:pPr>
            <a:endParaRPr lang="en-GB" sz="1800" dirty="0"/>
          </a:p>
          <a:p>
            <a:pPr marL="285750" indent="-285750">
              <a:buClr>
                <a:schemeClr val="tx1"/>
              </a:buClr>
            </a:pPr>
            <a:r>
              <a:rPr lang="en-GB" sz="1800" dirty="0">
                <a:solidFill>
                  <a:schemeClr val="accent1"/>
                </a:solidFill>
              </a:rPr>
              <a:t>{print "The number of fields is ", NF}</a:t>
            </a:r>
            <a:r>
              <a:rPr lang="en-GB" sz="1800" dirty="0"/>
              <a:t> – prints out the string quoted and then the value of the built-in variable NF. NF stands for number of fields.</a:t>
            </a:r>
          </a:p>
          <a:p>
            <a:pPr marL="285750" indent="-285750">
              <a:buClr>
                <a:schemeClr val="tx1"/>
              </a:buClr>
            </a:pPr>
            <a:endParaRPr lang="en-GB" sz="1800" dirty="0"/>
          </a:p>
          <a:p>
            <a:pPr marL="285750" indent="-285750">
              <a:buClr>
                <a:schemeClr val="tx1"/>
              </a:buClr>
            </a:pPr>
            <a:r>
              <a:rPr lang="en-GB" sz="1800" dirty="0">
                <a:solidFill>
                  <a:schemeClr val="accent1"/>
                </a:solidFill>
              </a:rPr>
              <a:t>{print $NF} </a:t>
            </a:r>
            <a:r>
              <a:rPr lang="en-GB" sz="1800" dirty="0"/>
              <a:t>– prints the contents of the last field in the line.</a:t>
            </a:r>
          </a:p>
          <a:p>
            <a:pPr marL="285750" indent="-285750">
              <a:buClr>
                <a:schemeClr val="tx1"/>
              </a:buClr>
            </a:pPr>
            <a:endParaRPr lang="en-GB" sz="1800" dirty="0"/>
          </a:p>
          <a:p>
            <a:pPr marL="285750" indent="-285750">
              <a:buClr>
                <a:schemeClr val="tx1"/>
              </a:buClr>
            </a:pPr>
            <a:r>
              <a:rPr lang="en-GB" sz="1800" dirty="0">
                <a:solidFill>
                  <a:schemeClr val="accent1"/>
                </a:solidFill>
              </a:rPr>
              <a:t>{print $(NF-1),$NF } </a:t>
            </a:r>
            <a:r>
              <a:rPr lang="en-GB" sz="1800" dirty="0"/>
              <a:t>– prints the second to the last field and the last field.</a:t>
            </a:r>
            <a:endParaRPr lang="en-US" sz="1800" dirty="0"/>
          </a:p>
        </p:txBody>
      </p:sp>
      <p:sp>
        <p:nvSpPr>
          <p:cNvPr id="11" name="Text Placeholder 4"/>
          <p:cNvSpPr>
            <a:spLocks noGrp="1"/>
          </p:cNvSpPr>
          <p:nvPr>
            <p:ph type="body" sz="quarter" idx="14"/>
          </p:nvPr>
        </p:nvSpPr>
        <p:spPr>
          <a:xfrm>
            <a:off x="459000" y="1188000"/>
            <a:ext cx="8251784" cy="461665"/>
          </a:xfrm>
        </p:spPr>
        <p:txBody>
          <a:bodyPr/>
          <a:lstStyle/>
          <a:p>
            <a:r>
              <a:rPr lang="en-GB" sz="2400" dirty="0"/>
              <a:t>Part 2, the action.</a:t>
            </a:r>
          </a:p>
        </p:txBody>
      </p:sp>
      <p:sp>
        <p:nvSpPr>
          <p:cNvPr id="8" name="Title 1"/>
          <p:cNvSpPr>
            <a:spLocks noGrp="1"/>
          </p:cNvSpPr>
          <p:nvPr>
            <p:ph type="ctrTitle"/>
          </p:nvPr>
        </p:nvSpPr>
        <p:spPr>
          <a:xfrm>
            <a:off x="459000" y="360005"/>
            <a:ext cx="8251784" cy="584775"/>
          </a:xfrm>
        </p:spPr>
        <p:txBody>
          <a:bodyPr/>
          <a:lstStyle/>
          <a:p>
            <a:r>
              <a:rPr lang="en-US" sz="3200" dirty="0"/>
              <a:t>4. Introduction to </a:t>
            </a:r>
            <a:r>
              <a:rPr lang="en-US" sz="3200" dirty="0" err="1"/>
              <a:t>awk</a:t>
            </a:r>
            <a:endParaRPr lang="en-SG" sz="3200" dirty="0"/>
          </a:p>
        </p:txBody>
      </p:sp>
      <p:sp>
        <p:nvSpPr>
          <p:cNvPr id="5" name="Text Placeholder 4"/>
          <p:cNvSpPr>
            <a:spLocks noGrp="1"/>
          </p:cNvSpPr>
          <p:nvPr>
            <p:ph type="body" sz="quarter" idx="14"/>
          </p:nvPr>
        </p:nvSpPr>
        <p:spPr>
          <a:xfrm>
            <a:off x="636135" y="1792339"/>
            <a:ext cx="7682838" cy="369332"/>
          </a:xfrm>
          <a:solidFill>
            <a:schemeClr val="bg1">
              <a:lumMod val="95000"/>
            </a:schemeClr>
          </a:solidFill>
          <a:ln w="9525">
            <a:noFill/>
          </a:ln>
        </p:spPr>
        <p:txBody>
          <a:bodyPr/>
          <a:lstStyle/>
          <a:p>
            <a:r>
              <a:rPr lang="en-US" b="0" dirty="0">
                <a:solidFill>
                  <a:schemeClr val="tx1"/>
                </a:solidFill>
              </a:rPr>
              <a:t>$ </a:t>
            </a:r>
            <a:r>
              <a:rPr lang="en-US" dirty="0" err="1"/>
              <a:t>awk</a:t>
            </a:r>
            <a:r>
              <a:rPr lang="en-US" dirty="0"/>
              <a:t> –F </a:t>
            </a:r>
            <a:r>
              <a:rPr lang="en-GB" dirty="0">
                <a:solidFill>
                  <a:schemeClr val="accent1"/>
                </a:solidFill>
              </a:rPr>
              <a:t>"</a:t>
            </a:r>
            <a:r>
              <a:rPr lang="en-US" dirty="0"/>
              <a:t>:</a:t>
            </a:r>
            <a:r>
              <a:rPr lang="en-GB" dirty="0">
                <a:solidFill>
                  <a:schemeClr val="accent1"/>
                </a:solidFill>
              </a:rPr>
              <a:t>"</a:t>
            </a:r>
            <a:r>
              <a:rPr lang="en-US" dirty="0"/>
              <a:t> ‘/</a:t>
            </a:r>
            <a:r>
              <a:rPr lang="en-US" dirty="0" err="1"/>
              <a:t>frankfurt</a:t>
            </a:r>
            <a:r>
              <a:rPr lang="en-US" dirty="0"/>
              <a:t>/ {print $1,$3}’ /</a:t>
            </a:r>
            <a:r>
              <a:rPr lang="en-US" dirty="0" err="1"/>
              <a:t>etc</a:t>
            </a:r>
            <a:r>
              <a:rPr lang="en-US" dirty="0"/>
              <a:t>/</a:t>
            </a:r>
            <a:r>
              <a:rPr lang="en-US" dirty="0" err="1"/>
              <a:t>passwd</a:t>
            </a:r>
            <a:endParaRPr lang="en-US" dirty="0"/>
          </a:p>
        </p:txBody>
      </p:sp>
    </p:spTree>
    <p:extLst>
      <p:ext uri="{BB962C8B-B14F-4D97-AF65-F5344CB8AC3E}">
        <p14:creationId xmlns:p14="http://schemas.microsoft.com/office/powerpoint/2010/main" val="3962252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459000" y="1773334"/>
            <a:ext cx="8127788" cy="3707682"/>
          </a:xfrm>
        </p:spPr>
        <p:txBody>
          <a:bodyPr/>
          <a:lstStyle/>
          <a:p>
            <a:pPr marL="285750" indent="-285750">
              <a:buClr>
                <a:schemeClr val="tx1"/>
              </a:buClr>
            </a:pPr>
            <a:r>
              <a:rPr lang="en-GB" sz="1800" dirty="0">
                <a:solidFill>
                  <a:schemeClr val="accent1"/>
                </a:solidFill>
              </a:rPr>
              <a:t>'$5 == "</a:t>
            </a:r>
            <a:r>
              <a:rPr lang="en-GB" sz="1800" dirty="0" err="1">
                <a:solidFill>
                  <a:schemeClr val="accent1"/>
                </a:solidFill>
              </a:rPr>
              <a:t>sudo</a:t>
            </a:r>
            <a:r>
              <a:rPr lang="en-GB" sz="1800" dirty="0">
                <a:solidFill>
                  <a:schemeClr val="accent1"/>
                </a:solidFill>
              </a:rPr>
              <a:t>:" {print $0}' </a:t>
            </a:r>
            <a:r>
              <a:rPr lang="en-GB" sz="1800" dirty="0"/>
              <a:t>– if field 5 is exactly the string "</a:t>
            </a:r>
            <a:r>
              <a:rPr lang="en-GB" sz="1800" dirty="0" err="1"/>
              <a:t>sudo</a:t>
            </a:r>
            <a:r>
              <a:rPr lang="en-GB" sz="1800" dirty="0"/>
              <a:t>" then print out that whole line</a:t>
            </a:r>
          </a:p>
          <a:p>
            <a:pPr marL="285750" indent="-285750"/>
            <a:endParaRPr lang="en-GB" sz="1800" dirty="0"/>
          </a:p>
          <a:p>
            <a:pPr marL="285750" indent="-285750">
              <a:buClr>
                <a:schemeClr val="tx1"/>
              </a:buClr>
            </a:pPr>
            <a:r>
              <a:rPr lang="en-GB" sz="1800" dirty="0">
                <a:solidFill>
                  <a:schemeClr val="accent1"/>
                </a:solidFill>
              </a:rPr>
              <a:t>'$5 ~ /</a:t>
            </a:r>
            <a:r>
              <a:rPr lang="en-GB" sz="1800" dirty="0" err="1">
                <a:solidFill>
                  <a:schemeClr val="accent1"/>
                </a:solidFill>
              </a:rPr>
              <a:t>su</a:t>
            </a:r>
            <a:r>
              <a:rPr lang="en-GB" sz="1800" dirty="0">
                <a:solidFill>
                  <a:schemeClr val="accent1"/>
                </a:solidFill>
              </a:rPr>
              <a:t>/ {print $0}'</a:t>
            </a:r>
            <a:r>
              <a:rPr lang="en-GB" sz="1800" dirty="0"/>
              <a:t> – if field 5 contains the string "</a:t>
            </a:r>
            <a:r>
              <a:rPr lang="en-GB" sz="1800" dirty="0" err="1"/>
              <a:t>su</a:t>
            </a:r>
            <a:r>
              <a:rPr lang="en-GB" sz="1800" dirty="0"/>
              <a:t>", for example as in '</a:t>
            </a:r>
            <a:r>
              <a:rPr lang="en-GB" sz="1800" dirty="0" err="1"/>
              <a:t>sudo</a:t>
            </a:r>
            <a:r>
              <a:rPr lang="en-GB" sz="1800" dirty="0"/>
              <a:t>' or simple '</a:t>
            </a:r>
            <a:r>
              <a:rPr lang="en-GB" sz="1800" dirty="0" err="1"/>
              <a:t>su</a:t>
            </a:r>
            <a:r>
              <a:rPr lang="en-GB" sz="1800" dirty="0"/>
              <a:t>' or 'sum'  or even 'ensued'. Then print the whole line.</a:t>
            </a:r>
          </a:p>
          <a:p>
            <a:pPr marL="285750" indent="-285750"/>
            <a:endParaRPr lang="en-GB" sz="1800" dirty="0"/>
          </a:p>
          <a:p>
            <a:pPr marL="285750" indent="-285750">
              <a:buClr>
                <a:schemeClr val="tx1"/>
              </a:buClr>
            </a:pPr>
            <a:r>
              <a:rPr lang="en-GB" sz="1800" dirty="0">
                <a:solidFill>
                  <a:schemeClr val="accent1"/>
                </a:solidFill>
              </a:rPr>
              <a:t>'$5 {print $6}'</a:t>
            </a:r>
            <a:r>
              <a:rPr lang="en-GB" sz="1800" dirty="0"/>
              <a:t> – print field 6 if $5 exists, </a:t>
            </a:r>
            <a:r>
              <a:rPr lang="en-GB" sz="1800" dirty="0" err="1"/>
              <a:t>ie</a:t>
            </a:r>
            <a:r>
              <a:rPr lang="en-GB" sz="1800" dirty="0"/>
              <a:t> is not null.</a:t>
            </a:r>
          </a:p>
          <a:p>
            <a:pPr marL="285750" indent="-285750"/>
            <a:endParaRPr lang="en-GB" sz="1800" dirty="0"/>
          </a:p>
          <a:p>
            <a:pPr marL="285750" indent="-285750">
              <a:buClr>
                <a:schemeClr val="tx1"/>
              </a:buClr>
            </a:pPr>
            <a:r>
              <a:rPr lang="en-GB" sz="1800" dirty="0">
                <a:solidFill>
                  <a:schemeClr val="accent1"/>
                </a:solidFill>
              </a:rPr>
              <a:t>'!$5 {print $0}</a:t>
            </a:r>
            <a:r>
              <a:rPr lang="en-GB" sz="1800" dirty="0"/>
              <a:t> – print whole line if there field 5 is null.</a:t>
            </a:r>
          </a:p>
          <a:p>
            <a:pPr marL="285750" indent="-285750">
              <a:buClr>
                <a:schemeClr val="tx1"/>
              </a:buClr>
            </a:pPr>
            <a:endParaRPr lang="en-GB" sz="1800" dirty="0"/>
          </a:p>
          <a:p>
            <a:pPr marL="342900" indent="-342900" eaLnBrk="0" hangingPunct="0">
              <a:spcBef>
                <a:spcPct val="20000"/>
              </a:spcBef>
              <a:buClr>
                <a:schemeClr val="tx1"/>
              </a:buClr>
            </a:pPr>
            <a:r>
              <a:rPr lang="en-GB" sz="1800" b="1" dirty="0" err="1">
                <a:solidFill>
                  <a:srgbClr val="2EABE2"/>
                </a:solidFill>
                <a:latin typeface="Arial"/>
                <a:cs typeface="MS PGothic" pitchFamily="34" charset="-128"/>
              </a:rPr>
              <a:t>awk</a:t>
            </a:r>
            <a:r>
              <a:rPr lang="en-GB" sz="1800" b="1" dirty="0">
                <a:solidFill>
                  <a:srgbClr val="2EABE2"/>
                </a:solidFill>
                <a:latin typeface="Arial"/>
                <a:cs typeface="MS PGothic" pitchFamily="34" charset="-128"/>
              </a:rPr>
              <a:t> –F:  ‘!$5 {print "user", $1, "has no comment field"}'   /etc/passwd</a:t>
            </a:r>
          </a:p>
        </p:txBody>
      </p:sp>
      <p:sp>
        <p:nvSpPr>
          <p:cNvPr id="11" name="Text Placeholder 4"/>
          <p:cNvSpPr>
            <a:spLocks noGrp="1"/>
          </p:cNvSpPr>
          <p:nvPr>
            <p:ph type="body" sz="quarter" idx="14"/>
          </p:nvPr>
        </p:nvSpPr>
        <p:spPr>
          <a:xfrm>
            <a:off x="459000" y="1188000"/>
            <a:ext cx="8251784" cy="461665"/>
          </a:xfrm>
        </p:spPr>
        <p:txBody>
          <a:bodyPr/>
          <a:lstStyle/>
          <a:p>
            <a:r>
              <a:rPr lang="en-GB" sz="2400" dirty="0"/>
              <a:t>Other Examples</a:t>
            </a:r>
          </a:p>
        </p:txBody>
      </p:sp>
      <p:sp>
        <p:nvSpPr>
          <p:cNvPr id="9" name="Title 1"/>
          <p:cNvSpPr>
            <a:spLocks noGrp="1"/>
          </p:cNvSpPr>
          <p:nvPr>
            <p:ph type="ctrTitle"/>
          </p:nvPr>
        </p:nvSpPr>
        <p:spPr>
          <a:xfrm>
            <a:off x="459000" y="360005"/>
            <a:ext cx="8251784" cy="584775"/>
          </a:xfrm>
        </p:spPr>
        <p:txBody>
          <a:bodyPr/>
          <a:lstStyle/>
          <a:p>
            <a:r>
              <a:rPr lang="en-US" sz="3200" dirty="0"/>
              <a:t>4. Introduction to </a:t>
            </a:r>
            <a:r>
              <a:rPr lang="en-US" sz="3200" dirty="0" err="1"/>
              <a:t>awk</a:t>
            </a:r>
            <a:endParaRPr lang="en-SG" sz="3200" dirty="0"/>
          </a:p>
        </p:txBody>
      </p:sp>
    </p:spTree>
    <p:extLst>
      <p:ext uri="{BB962C8B-B14F-4D97-AF65-F5344CB8AC3E}">
        <p14:creationId xmlns:p14="http://schemas.microsoft.com/office/powerpoint/2010/main" val="11607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79891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5" name="Text Placeholder 4"/>
          <p:cNvSpPr>
            <a:spLocks noGrp="1"/>
          </p:cNvSpPr>
          <p:nvPr>
            <p:ph type="body" sz="quarter" idx="14"/>
          </p:nvPr>
        </p:nvSpPr>
        <p:spPr>
          <a:xfrm>
            <a:off x="459000" y="1188004"/>
            <a:ext cx="8251784" cy="1079783"/>
          </a:xfrm>
          <a:solidFill>
            <a:schemeClr val="bg1"/>
          </a:solidFill>
        </p:spPr>
        <p:txBody>
          <a:bodyPr/>
          <a:lstStyle/>
          <a:p>
            <a:r>
              <a:rPr lang="en-GB" altLang="en-US" sz="2400" dirty="0"/>
              <a:t>Quiz #1</a:t>
            </a:r>
          </a:p>
          <a:p>
            <a:r>
              <a:rPr lang="en-GB" altLang="en-US" dirty="0">
                <a:solidFill>
                  <a:schemeClr val="accent1"/>
                </a:solidFill>
              </a:rPr>
              <a:t>$</a:t>
            </a:r>
            <a:r>
              <a:rPr lang="en-GB" altLang="en-US" dirty="0" err="1">
                <a:solidFill>
                  <a:schemeClr val="accent1"/>
                </a:solidFill>
              </a:rPr>
              <a:t>awk</a:t>
            </a:r>
            <a:r>
              <a:rPr lang="en-GB" altLang="en-US" dirty="0">
                <a:solidFill>
                  <a:schemeClr val="accent1"/>
                </a:solidFill>
              </a:rPr>
              <a:t> ‘/audit/ {print $0}’ secure</a:t>
            </a:r>
            <a:br>
              <a:rPr lang="en-GB" altLang="en-US" dirty="0">
                <a:solidFill>
                  <a:schemeClr val="accent1"/>
                </a:solidFill>
              </a:rPr>
            </a:br>
            <a:r>
              <a:rPr lang="en-GB" altLang="en-US" b="0" dirty="0">
                <a:solidFill>
                  <a:schemeClr val="accent1"/>
                </a:solidFill>
              </a:rPr>
              <a:t>What does the above command do?</a:t>
            </a:r>
            <a:endParaRPr lang="en-GB" b="0" dirty="0">
              <a:solidFill>
                <a:schemeClr val="accent1"/>
              </a:solidFill>
            </a:endParaRPr>
          </a:p>
        </p:txBody>
      </p:sp>
      <p:sp>
        <p:nvSpPr>
          <p:cNvPr id="6" name="Content Placeholder 3"/>
          <p:cNvSpPr>
            <a:spLocks noGrp="1"/>
          </p:cNvSpPr>
          <p:nvPr>
            <p:ph sz="quarter" idx="10"/>
          </p:nvPr>
        </p:nvSpPr>
        <p:spPr>
          <a:xfrm>
            <a:off x="459000" y="2353122"/>
            <a:ext cx="8251784" cy="2500685"/>
          </a:xfrm>
        </p:spPr>
        <p:txBody>
          <a:bodyPr/>
          <a:lstStyle/>
          <a:p>
            <a:pPr marL="407194" lvl="1" indent="-342900">
              <a:buFont typeface="+mj-lt"/>
              <a:buAutoNum type="arabicPeriod"/>
              <a:defRPr/>
            </a:pPr>
            <a:r>
              <a:rPr lang="en-GB" altLang="en-US" sz="1800" dirty="0"/>
              <a:t>Searches  /audit folder for $0 (value) and runs the command ‘secure’ against the file.</a:t>
            </a:r>
          </a:p>
          <a:p>
            <a:pPr marL="407194" lvl="1" indent="-342900">
              <a:buFont typeface="+mj-lt"/>
              <a:buAutoNum type="arabicPeriod"/>
              <a:defRPr/>
            </a:pPr>
            <a:r>
              <a:rPr lang="en-GB" altLang="en-US" sz="1800" dirty="0"/>
              <a:t>Searches the file secure for lines containing the regular expression ‘audit’ and prints out whole of such lines to the screen when found.</a:t>
            </a:r>
          </a:p>
          <a:p>
            <a:pPr marL="407194" lvl="1" indent="-342900">
              <a:buFont typeface="+mj-lt"/>
              <a:buAutoNum type="arabicPeriod"/>
              <a:defRPr/>
            </a:pPr>
            <a:r>
              <a:rPr lang="en-GB" altLang="en-US" sz="1800" dirty="0"/>
              <a:t>Searches the file secure for lines containing the regular expression ‘secure’ and audits the line.</a:t>
            </a:r>
          </a:p>
          <a:p>
            <a:pPr marL="407194" lvl="1" indent="-342900">
              <a:buFont typeface="+mj-lt"/>
              <a:buAutoNum type="arabicPeriod"/>
              <a:defRPr/>
            </a:pPr>
            <a:r>
              <a:rPr lang="en-GB" altLang="en-US" sz="1800" dirty="0"/>
              <a:t>For every occurrence of the word ‘secure’ in the file audit prints out the whole line.</a:t>
            </a:r>
          </a:p>
        </p:txBody>
      </p:sp>
    </p:spTree>
    <p:extLst>
      <p:ext uri="{BB962C8B-B14F-4D97-AF65-F5344CB8AC3E}">
        <p14:creationId xmlns:p14="http://schemas.microsoft.com/office/powerpoint/2010/main" val="4101275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7" name="Content Placeholder 3"/>
          <p:cNvSpPr>
            <a:spLocks noGrp="1"/>
          </p:cNvSpPr>
          <p:nvPr>
            <p:ph sz="quarter" idx="10"/>
          </p:nvPr>
        </p:nvSpPr>
        <p:spPr>
          <a:xfrm>
            <a:off x="459000" y="2353122"/>
            <a:ext cx="8251784" cy="2500685"/>
          </a:xfrm>
        </p:spPr>
        <p:txBody>
          <a:bodyPr/>
          <a:lstStyle/>
          <a:p>
            <a:pPr marL="407194" lvl="1" indent="-342900">
              <a:buFont typeface="+mj-lt"/>
              <a:buAutoNum type="arabicPeriod"/>
              <a:defRPr/>
            </a:pPr>
            <a:r>
              <a:rPr lang="en-GB" altLang="en-US" sz="1800" dirty="0"/>
              <a:t>Searches  /audit folder for $0 (value) and runs the command ‘secure’ against the file.</a:t>
            </a:r>
          </a:p>
          <a:p>
            <a:pPr marL="407194" lvl="1" indent="-342900">
              <a:buFont typeface="+mj-lt"/>
              <a:buAutoNum type="arabicPeriod"/>
              <a:defRPr/>
            </a:pPr>
            <a:r>
              <a:rPr lang="en-GB" altLang="en-US" sz="1800" b="1" dirty="0"/>
              <a:t>Searches the file secure for lines containing the regular expression ‘audit’ and prints out whole of such lines to the screen when found.</a:t>
            </a:r>
          </a:p>
          <a:p>
            <a:pPr marL="407194" lvl="1" indent="-342900">
              <a:buFont typeface="+mj-lt"/>
              <a:buAutoNum type="arabicPeriod"/>
              <a:defRPr/>
            </a:pPr>
            <a:r>
              <a:rPr lang="en-GB" altLang="en-US" sz="1800" dirty="0"/>
              <a:t>Searches  the file secure for lines containing the regular expression ‘secure’ and audits the line.</a:t>
            </a:r>
          </a:p>
          <a:p>
            <a:pPr marL="407194" lvl="1" indent="-342900">
              <a:buFont typeface="+mj-lt"/>
              <a:buAutoNum type="arabicPeriod"/>
              <a:defRPr/>
            </a:pPr>
            <a:r>
              <a:rPr lang="en-GB" altLang="en-US" sz="1800" dirty="0"/>
              <a:t>For every occurrence of the word ‘secure’ in the file audit prints out the whole line.</a:t>
            </a:r>
          </a:p>
        </p:txBody>
      </p:sp>
      <p:sp>
        <p:nvSpPr>
          <p:cNvPr id="9" name="Text Placeholder 4"/>
          <p:cNvSpPr>
            <a:spLocks noGrp="1"/>
          </p:cNvSpPr>
          <p:nvPr>
            <p:ph type="body" sz="quarter" idx="14"/>
          </p:nvPr>
        </p:nvSpPr>
        <p:spPr>
          <a:xfrm>
            <a:off x="459000" y="1188004"/>
            <a:ext cx="8251784" cy="1079783"/>
          </a:xfrm>
        </p:spPr>
        <p:txBody>
          <a:bodyPr/>
          <a:lstStyle/>
          <a:p>
            <a:r>
              <a:rPr lang="en-GB" altLang="en-US" sz="2400" dirty="0"/>
              <a:t>Quiz #1</a:t>
            </a:r>
          </a:p>
          <a:p>
            <a:r>
              <a:rPr lang="en-GB" altLang="en-US" dirty="0">
                <a:solidFill>
                  <a:schemeClr val="accent1"/>
                </a:solidFill>
              </a:rPr>
              <a:t>$</a:t>
            </a:r>
            <a:r>
              <a:rPr lang="en-GB" altLang="en-US" dirty="0" err="1">
                <a:solidFill>
                  <a:schemeClr val="accent1"/>
                </a:solidFill>
              </a:rPr>
              <a:t>awk</a:t>
            </a:r>
            <a:r>
              <a:rPr lang="en-GB" altLang="en-US" dirty="0">
                <a:solidFill>
                  <a:schemeClr val="accent1"/>
                </a:solidFill>
              </a:rPr>
              <a:t> ‘/audit/ {print $0}’ secure</a:t>
            </a:r>
            <a:br>
              <a:rPr lang="en-GB" altLang="en-US" dirty="0">
                <a:solidFill>
                  <a:schemeClr val="accent1"/>
                </a:solidFill>
              </a:rPr>
            </a:br>
            <a:r>
              <a:rPr lang="en-GB" altLang="en-US" b="0" dirty="0">
                <a:solidFill>
                  <a:schemeClr val="accent1"/>
                </a:solidFill>
              </a:rPr>
              <a:t>What does the above command do?</a:t>
            </a:r>
            <a:endParaRPr lang="en-GB" b="0" dirty="0">
              <a:solidFill>
                <a:schemeClr val="accent1"/>
              </a:solidFill>
            </a:endParaRPr>
          </a:p>
        </p:txBody>
      </p:sp>
    </p:spTree>
    <p:extLst>
      <p:ext uri="{BB962C8B-B14F-4D97-AF65-F5344CB8AC3E}">
        <p14:creationId xmlns:p14="http://schemas.microsoft.com/office/powerpoint/2010/main" val="279251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5" name="Text Placeholder 4"/>
          <p:cNvSpPr>
            <a:spLocks noGrp="1"/>
          </p:cNvSpPr>
          <p:nvPr>
            <p:ph type="body" sz="quarter" idx="14"/>
          </p:nvPr>
        </p:nvSpPr>
        <p:spPr>
          <a:xfrm>
            <a:off x="459000" y="1188000"/>
            <a:ext cx="8251784" cy="1356782"/>
          </a:xfrm>
        </p:spPr>
        <p:txBody>
          <a:bodyPr/>
          <a:lstStyle/>
          <a:p>
            <a:r>
              <a:rPr lang="en-GB" altLang="en-US" sz="2400" dirty="0"/>
              <a:t>Quiz #2</a:t>
            </a:r>
          </a:p>
          <a:p>
            <a:r>
              <a:rPr lang="en-GB" altLang="en-US" dirty="0"/>
              <a:t>Change the command</a:t>
            </a:r>
            <a:br>
              <a:rPr lang="en-GB" altLang="en-US" dirty="0"/>
            </a:br>
            <a:r>
              <a:rPr lang="en-GB" altLang="en-US" dirty="0" err="1"/>
              <a:t>awk</a:t>
            </a:r>
            <a:r>
              <a:rPr lang="en-GB" altLang="en-US" dirty="0"/>
              <a:t> ‘/audit/ { print $0}’ secure</a:t>
            </a:r>
            <a:br>
              <a:rPr lang="en-GB" altLang="en-US" dirty="0"/>
            </a:br>
            <a:r>
              <a:rPr lang="en-GB" altLang="en-US" dirty="0"/>
              <a:t>to print out fields 5 and 6 for lines in ‘secure’ containing the string ‘</a:t>
            </a:r>
            <a:r>
              <a:rPr lang="en-GB" altLang="en-US" dirty="0" err="1"/>
              <a:t>sudo</a:t>
            </a:r>
            <a:r>
              <a:rPr lang="en-GB" altLang="en-US" dirty="0"/>
              <a:t>’.</a:t>
            </a:r>
            <a:endParaRPr lang="en-GB" dirty="0"/>
          </a:p>
        </p:txBody>
      </p:sp>
      <p:sp>
        <p:nvSpPr>
          <p:cNvPr id="4" name="Content Placeholder 3"/>
          <p:cNvSpPr>
            <a:spLocks noGrp="1"/>
          </p:cNvSpPr>
          <p:nvPr>
            <p:ph sz="quarter" idx="10"/>
          </p:nvPr>
        </p:nvSpPr>
        <p:spPr>
          <a:xfrm>
            <a:off x="459000" y="3023678"/>
            <a:ext cx="8251784" cy="369332"/>
          </a:xfrm>
        </p:spPr>
        <p:txBody>
          <a:bodyPr/>
          <a:lstStyle/>
          <a:p>
            <a:pPr marL="0" indent="0">
              <a:buNone/>
            </a:pPr>
            <a:r>
              <a:rPr lang="en-GB" altLang="en-US" sz="1800" dirty="0" err="1"/>
              <a:t>awk</a:t>
            </a:r>
            <a:r>
              <a:rPr lang="en-GB" altLang="en-US" sz="1800" dirty="0"/>
              <a:t> ‘/audit/ { print $0}’ secure</a:t>
            </a:r>
          </a:p>
        </p:txBody>
      </p:sp>
    </p:spTree>
    <p:extLst>
      <p:ext uri="{BB962C8B-B14F-4D97-AF65-F5344CB8AC3E}">
        <p14:creationId xmlns:p14="http://schemas.microsoft.com/office/powerpoint/2010/main" val="2129688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4" name="Content Placeholder 3"/>
          <p:cNvSpPr>
            <a:spLocks noGrp="1"/>
          </p:cNvSpPr>
          <p:nvPr>
            <p:ph sz="quarter" idx="10"/>
          </p:nvPr>
        </p:nvSpPr>
        <p:spPr>
          <a:xfrm>
            <a:off x="459000" y="3023678"/>
            <a:ext cx="8251784" cy="710451"/>
          </a:xfrm>
        </p:spPr>
        <p:txBody>
          <a:bodyPr/>
          <a:lstStyle/>
          <a:p>
            <a:pPr marL="0" indent="0">
              <a:buNone/>
            </a:pPr>
            <a:r>
              <a:rPr lang="en-GB" altLang="en-US" sz="1800" dirty="0" err="1"/>
              <a:t>awk</a:t>
            </a:r>
            <a:r>
              <a:rPr lang="en-GB" altLang="en-US" sz="1800" dirty="0"/>
              <a:t> ‘/</a:t>
            </a:r>
            <a:r>
              <a:rPr lang="en-GB" altLang="en-US" sz="1800" dirty="0" err="1"/>
              <a:t>sudo</a:t>
            </a:r>
            <a:r>
              <a:rPr lang="en-GB" altLang="en-US" sz="1800" dirty="0"/>
              <a:t>/ { print $5,$6}’ secure</a:t>
            </a:r>
          </a:p>
          <a:p>
            <a:pPr marL="0" indent="0">
              <a:buNone/>
            </a:pPr>
            <a:endParaRPr lang="en-GB" altLang="en-US" sz="1800" dirty="0"/>
          </a:p>
        </p:txBody>
      </p:sp>
      <p:sp>
        <p:nvSpPr>
          <p:cNvPr id="8" name="Text Placeholder 4"/>
          <p:cNvSpPr>
            <a:spLocks noGrp="1"/>
          </p:cNvSpPr>
          <p:nvPr>
            <p:ph type="body" sz="quarter" idx="14"/>
          </p:nvPr>
        </p:nvSpPr>
        <p:spPr>
          <a:xfrm>
            <a:off x="459000" y="1188000"/>
            <a:ext cx="8251784" cy="1356782"/>
          </a:xfrm>
        </p:spPr>
        <p:txBody>
          <a:bodyPr/>
          <a:lstStyle/>
          <a:p>
            <a:r>
              <a:rPr lang="en-GB" altLang="en-US" sz="2400" dirty="0"/>
              <a:t>Quiz #2</a:t>
            </a:r>
          </a:p>
          <a:p>
            <a:r>
              <a:rPr lang="en-GB" altLang="en-US" dirty="0"/>
              <a:t>Change the command</a:t>
            </a:r>
            <a:br>
              <a:rPr lang="en-GB" altLang="en-US" dirty="0"/>
            </a:br>
            <a:r>
              <a:rPr lang="en-GB" altLang="en-US" dirty="0" err="1"/>
              <a:t>awk</a:t>
            </a:r>
            <a:r>
              <a:rPr lang="en-GB" altLang="en-US" dirty="0"/>
              <a:t> ‘/audit/ { print $0}’ secure</a:t>
            </a:r>
            <a:br>
              <a:rPr lang="en-GB" altLang="en-US" dirty="0"/>
            </a:br>
            <a:r>
              <a:rPr lang="en-GB" altLang="en-US" dirty="0"/>
              <a:t>to print out fields 5 and 6 for lines in ‘secure’ containing the string ‘</a:t>
            </a:r>
            <a:r>
              <a:rPr lang="en-GB" altLang="en-US" dirty="0" err="1"/>
              <a:t>sudo</a:t>
            </a:r>
            <a:r>
              <a:rPr lang="en-GB" altLang="en-US" dirty="0"/>
              <a:t>’.</a:t>
            </a:r>
            <a:endParaRPr lang="en-GB" dirty="0"/>
          </a:p>
        </p:txBody>
      </p:sp>
    </p:spTree>
    <p:extLst>
      <p:ext uri="{BB962C8B-B14F-4D97-AF65-F5344CB8AC3E}">
        <p14:creationId xmlns:p14="http://schemas.microsoft.com/office/powerpoint/2010/main" val="57466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0" y="371580"/>
            <a:ext cx="8251784" cy="584775"/>
          </a:xfrm>
        </p:spPr>
        <p:txBody>
          <a:bodyPr/>
          <a:lstStyle/>
          <a:p>
            <a:r>
              <a:rPr lang="en-US" sz="3200" dirty="0"/>
              <a:t>1. Introducing System Logging</a:t>
            </a:r>
            <a:endParaRPr lang="en-GB" sz="3200" dirty="0"/>
          </a:p>
        </p:txBody>
      </p:sp>
      <p:sp>
        <p:nvSpPr>
          <p:cNvPr id="8" name="Content Placeholder 2">
            <a:extLst>
              <a:ext uri="{FF2B5EF4-FFF2-40B4-BE49-F238E27FC236}">
                <a16:creationId xmlns:a16="http://schemas.microsoft.com/office/drawing/2014/main" id="{C76D7A2B-60B7-7743-AF59-EFC373C6799E}"/>
              </a:ext>
            </a:extLst>
          </p:cNvPr>
          <p:cNvSpPr txBox="1">
            <a:spLocks/>
          </p:cNvSpPr>
          <p:nvPr/>
        </p:nvSpPr>
        <p:spPr bwMode="auto">
          <a:xfrm>
            <a:off x="589550" y="1666586"/>
            <a:ext cx="77724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22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8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defRPr/>
            </a:pPr>
            <a:endParaRPr lang="en-US" sz="1800" dirty="0">
              <a:solidFill>
                <a:sysClr val="windowText" lastClr="000000"/>
              </a:solidFill>
            </a:endParaRPr>
          </a:p>
          <a:p>
            <a:pPr>
              <a:buFont typeface="Arial" panose="020B0604020202020204" pitchFamily="34" charset="0"/>
              <a:buChar char="•"/>
              <a:defRPr/>
            </a:pPr>
            <a:r>
              <a:rPr lang="en-US" sz="1800" dirty="0">
                <a:solidFill>
                  <a:sysClr val="windowText" lastClr="000000"/>
                </a:solidFill>
              </a:rPr>
              <a:t>Recording of diagnostic information from kernel events, services, application &amp;user activities.</a:t>
            </a:r>
          </a:p>
          <a:p>
            <a:pPr>
              <a:buFont typeface="Arial" panose="020B0604020202020204" pitchFamily="34" charset="0"/>
              <a:buChar char="•"/>
              <a:defRPr/>
            </a:pPr>
            <a:r>
              <a:rPr lang="en-US" sz="1800" dirty="0">
                <a:solidFill>
                  <a:sysClr val="windowText" lastClr="000000"/>
                </a:solidFill>
              </a:rPr>
              <a:t>Special auditing software needs to be deployed if you need to log all system or application activities.  </a:t>
            </a:r>
          </a:p>
          <a:p>
            <a:pPr>
              <a:buFont typeface="Arial" panose="020B0604020202020204" pitchFamily="34" charset="0"/>
              <a:buChar char="•"/>
              <a:defRPr/>
            </a:pPr>
            <a:r>
              <a:rPr lang="en-US" sz="1800" dirty="0">
                <a:solidFill>
                  <a:sysClr val="windowText" lastClr="000000"/>
                </a:solidFill>
              </a:rPr>
              <a:t>This is unusual, however, it is common practice to routinely log:</a:t>
            </a:r>
          </a:p>
          <a:p>
            <a:pPr marL="885825" lvl="2" indent="-342900">
              <a:buFont typeface="+mj-lt"/>
              <a:buAutoNum type="arabicPeriod"/>
              <a:defRPr/>
            </a:pPr>
            <a:r>
              <a:rPr lang="en-GB" altLang="en-US" sz="1800" dirty="0">
                <a:ea typeface="MS PGothic"/>
              </a:rPr>
              <a:t>Login Events</a:t>
            </a:r>
          </a:p>
          <a:p>
            <a:pPr marL="885825" lvl="2" indent="-342900">
              <a:buFont typeface="+mj-lt"/>
              <a:buAutoNum type="arabicPeriod"/>
              <a:defRPr/>
            </a:pPr>
            <a:r>
              <a:rPr lang="en-SG" altLang="en-US" sz="1800" dirty="0">
                <a:ea typeface="MS PGothic"/>
              </a:rPr>
              <a:t>The use of </a:t>
            </a:r>
            <a:r>
              <a:rPr lang="en-US" sz="1800" b="1" dirty="0" err="1">
                <a:solidFill>
                  <a:srgbClr val="2EABE2"/>
                </a:solidFill>
                <a:latin typeface="Arial" panose="020B0604020202020204" pitchFamily="34" charset="0"/>
                <a:ea typeface="MS PGothic" pitchFamily="34" charset="-128"/>
                <a:cs typeface="Arial" panose="020B0604020202020204" pitchFamily="34" charset="0"/>
              </a:rPr>
              <a:t>sudo</a:t>
            </a:r>
            <a:r>
              <a:rPr lang="en-US" sz="1800" dirty="0">
                <a:solidFill>
                  <a:sysClr val="windowText" lastClr="000000"/>
                </a:solidFill>
                <a:ea typeface="MS PGothic" pitchFamily="34" charset="-128"/>
              </a:rPr>
              <a:t> and </a:t>
            </a:r>
            <a:r>
              <a:rPr lang="en-US" sz="1800" b="1" dirty="0" err="1">
                <a:solidFill>
                  <a:srgbClr val="2EABE2"/>
                </a:solidFill>
                <a:latin typeface="Arial" panose="020B0604020202020204" pitchFamily="34" charset="0"/>
                <a:ea typeface="MS PGothic" pitchFamily="34" charset="-128"/>
                <a:cs typeface="Arial" panose="020B0604020202020204" pitchFamily="34" charset="0"/>
              </a:rPr>
              <a:t>su</a:t>
            </a:r>
            <a:endParaRPr lang="en-US" sz="1800" b="1" dirty="0">
              <a:solidFill>
                <a:srgbClr val="2EABE2"/>
              </a:solidFill>
              <a:latin typeface="Arial" panose="020B0604020202020204" pitchFamily="34" charset="0"/>
              <a:ea typeface="MS PGothic" pitchFamily="34" charset="-128"/>
              <a:cs typeface="Arial" panose="020B0604020202020204" pitchFamily="34" charset="0"/>
            </a:endParaRPr>
          </a:p>
          <a:p>
            <a:pPr marL="885825" lvl="2" indent="-342900">
              <a:buFont typeface="+mj-lt"/>
              <a:buAutoNum type="arabicPeriod"/>
              <a:defRPr/>
            </a:pPr>
            <a:r>
              <a:rPr lang="en-US" sz="1800" dirty="0">
                <a:solidFill>
                  <a:sysClr val="windowText" lastClr="000000"/>
                </a:solidFill>
                <a:ea typeface="MS PGothic" pitchFamily="34" charset="-128"/>
              </a:rPr>
              <a:t>General system activities through system logging</a:t>
            </a:r>
          </a:p>
          <a:p>
            <a:pPr marL="885825" lvl="2" indent="-342900">
              <a:buFont typeface="+mj-lt"/>
              <a:buAutoNum type="arabicPeriod"/>
              <a:defRPr/>
            </a:pPr>
            <a:r>
              <a:rPr lang="en-US" sz="1800" dirty="0">
                <a:solidFill>
                  <a:sysClr val="windowText" lastClr="000000"/>
                </a:solidFill>
                <a:ea typeface="MS PGothic" pitchFamily="34" charset="-128"/>
              </a:rPr>
              <a:t>Boot time messages</a:t>
            </a:r>
          </a:p>
          <a:p>
            <a:pPr marL="885825" lvl="2" indent="-342900">
              <a:buFont typeface="+mj-lt"/>
              <a:buAutoNum type="arabicPeriod"/>
              <a:defRPr/>
            </a:pPr>
            <a:endParaRPr lang="en-US" sz="1800" dirty="0">
              <a:solidFill>
                <a:sysClr val="windowText" lastClr="000000"/>
              </a:solidFill>
              <a:ea typeface="MS PGothic" pitchFamily="34" charset="-128"/>
            </a:endParaRPr>
          </a:p>
          <a:p>
            <a:pPr>
              <a:defRPr/>
            </a:pPr>
            <a:endParaRPr lang="en-US" sz="1800" dirty="0">
              <a:solidFill>
                <a:sysClr val="windowText" lastClr="000000"/>
              </a:solidFill>
            </a:endParaRPr>
          </a:p>
          <a:p>
            <a:pPr>
              <a:defRPr/>
            </a:pPr>
            <a:endParaRPr lang="en-US" sz="1800" dirty="0">
              <a:solidFill>
                <a:sysClr val="windowText" lastClr="000000"/>
              </a:solidFill>
            </a:endParaRPr>
          </a:p>
        </p:txBody>
      </p:sp>
      <p:sp>
        <p:nvSpPr>
          <p:cNvPr id="5" name="Rectangle: Rounded Corners 6">
            <a:extLst>
              <a:ext uri="{FF2B5EF4-FFF2-40B4-BE49-F238E27FC236}">
                <a16:creationId xmlns:a16="http://schemas.microsoft.com/office/drawing/2014/main" id="{27DD88A9-F062-4E81-A922-9CC29C431301}"/>
              </a:ext>
            </a:extLst>
          </p:cNvPr>
          <p:cNvSpPr/>
          <p:nvPr/>
        </p:nvSpPr>
        <p:spPr>
          <a:xfrm>
            <a:off x="685800" y="5551656"/>
            <a:ext cx="4089400" cy="52993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ysClr val="windowText" lastClr="000000"/>
                </a:solidFill>
                <a:latin typeface="Arial"/>
                <a:ea typeface="MS PGothic" pitchFamily="34" charset="-128"/>
                <a:cs typeface="MS PGothic" pitchFamily="34" charset="-128"/>
              </a:rPr>
              <a:t>Note: log files need to be rotated. </a:t>
            </a:r>
          </a:p>
        </p:txBody>
      </p:sp>
      <p:sp>
        <p:nvSpPr>
          <p:cNvPr id="6" name="Text Placeholder 3"/>
          <p:cNvSpPr>
            <a:spLocks noGrp="1"/>
          </p:cNvSpPr>
          <p:nvPr>
            <p:ph type="body" sz="quarter" idx="14"/>
          </p:nvPr>
        </p:nvSpPr>
        <p:spPr>
          <a:xfrm>
            <a:off x="459001" y="1188002"/>
            <a:ext cx="8251784" cy="461665"/>
          </a:xfrm>
        </p:spPr>
        <p:txBody>
          <a:bodyPr/>
          <a:lstStyle/>
          <a:p>
            <a:r>
              <a:rPr lang="en-SG" sz="2400" dirty="0"/>
              <a:t>What is System Logging?</a:t>
            </a:r>
            <a:endParaRPr lang="en-GB" sz="2400" dirty="0"/>
          </a:p>
        </p:txBody>
      </p:sp>
    </p:spTree>
    <p:extLst>
      <p:ext uri="{BB962C8B-B14F-4D97-AF65-F5344CB8AC3E}">
        <p14:creationId xmlns:p14="http://schemas.microsoft.com/office/powerpoint/2010/main" val="231009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5" name="Text Placeholder 4"/>
          <p:cNvSpPr>
            <a:spLocks noGrp="1"/>
          </p:cNvSpPr>
          <p:nvPr>
            <p:ph type="body" sz="quarter" idx="14"/>
          </p:nvPr>
        </p:nvSpPr>
        <p:spPr>
          <a:xfrm>
            <a:off x="459000" y="1188004"/>
            <a:ext cx="8251784" cy="1633781"/>
          </a:xfrm>
        </p:spPr>
        <p:txBody>
          <a:bodyPr/>
          <a:lstStyle/>
          <a:p>
            <a:r>
              <a:rPr lang="en-GB" altLang="en-US" sz="2400" dirty="0"/>
              <a:t>Quiz #3</a:t>
            </a:r>
          </a:p>
          <a:p>
            <a:r>
              <a:rPr lang="en-GB" altLang="en-US" dirty="0"/>
              <a:t>In bash shell scripts $1 refers to argument number 1 handed to the script. In </a:t>
            </a:r>
            <a:r>
              <a:rPr lang="en-GB" altLang="en-US" dirty="0" err="1"/>
              <a:t>awk</a:t>
            </a:r>
            <a:r>
              <a:rPr lang="en-GB" altLang="en-US" dirty="0"/>
              <a:t> programs $1 refers to field one in the data, $2 to field 2.  Highlight the commands below where $1 would be evaluated as a bash script argument and not at an </a:t>
            </a:r>
            <a:r>
              <a:rPr lang="en-GB" altLang="en-US" dirty="0" err="1"/>
              <a:t>awk</a:t>
            </a:r>
            <a:r>
              <a:rPr lang="en-GB" altLang="en-US" dirty="0"/>
              <a:t> field reference.</a:t>
            </a:r>
            <a:endParaRPr lang="en-GB" dirty="0"/>
          </a:p>
        </p:txBody>
      </p:sp>
      <p:sp>
        <p:nvSpPr>
          <p:cNvPr id="4" name="Content Placeholder 3"/>
          <p:cNvSpPr>
            <a:spLocks noGrp="1"/>
          </p:cNvSpPr>
          <p:nvPr>
            <p:ph sz="quarter" idx="10"/>
          </p:nvPr>
        </p:nvSpPr>
        <p:spPr>
          <a:xfrm>
            <a:off x="459000" y="3040743"/>
            <a:ext cx="8251784" cy="2869706"/>
          </a:xfrm>
        </p:spPr>
        <p:txBody>
          <a:bodyPr/>
          <a:lstStyle/>
          <a:p>
            <a:pPr marL="342900" indent="-342900">
              <a:buFont typeface="+mj-lt"/>
              <a:buAutoNum type="arabicPeriod"/>
            </a:pPr>
            <a:r>
              <a:rPr lang="en-GB" altLang="en-US" sz="1800" dirty="0" err="1"/>
              <a:t>awk</a:t>
            </a:r>
            <a:r>
              <a:rPr lang="en-GB" altLang="en-US" sz="1800" dirty="0"/>
              <a:t> '$1=="Jan" {print $0}' secure</a:t>
            </a:r>
          </a:p>
          <a:p>
            <a:pPr marL="342900" indent="-342900">
              <a:buFont typeface="+mj-lt"/>
              <a:buAutoNum type="arabicPeriod"/>
            </a:pPr>
            <a:endParaRPr lang="en-GB" altLang="en-US" sz="1800" dirty="0"/>
          </a:p>
          <a:p>
            <a:pPr marL="342900" indent="-342900">
              <a:buFont typeface="+mj-lt"/>
              <a:buAutoNum type="arabicPeriod"/>
            </a:pPr>
            <a:r>
              <a:rPr lang="en-GB" altLang="en-US" sz="1800" dirty="0" err="1"/>
              <a:t>awk</a:t>
            </a:r>
            <a:r>
              <a:rPr lang="en-GB" altLang="en-US" sz="1800" dirty="0"/>
              <a:t> "/$1/ {print \$5,\$6,\$14}" secure</a:t>
            </a:r>
          </a:p>
          <a:p>
            <a:pPr marL="342900" indent="-342900">
              <a:buFont typeface="+mj-lt"/>
              <a:buAutoNum type="arabicPeriod"/>
            </a:pPr>
            <a:endParaRPr lang="en-GB" altLang="en-US" sz="1800" dirty="0"/>
          </a:p>
          <a:p>
            <a:pPr marL="342900" indent="-342900">
              <a:buFont typeface="+mj-lt"/>
              <a:buAutoNum type="arabicPeriod"/>
            </a:pPr>
            <a:r>
              <a:rPr lang="en-GB" altLang="en-US" sz="1800" dirty="0" err="1"/>
              <a:t>awk</a:t>
            </a:r>
            <a:r>
              <a:rPr lang="en-GB" altLang="en-US" sz="1800" dirty="0"/>
              <a:t> '$5=="'$1'" {print \$0}' secure</a:t>
            </a:r>
          </a:p>
          <a:p>
            <a:pPr marL="342900" indent="-342900">
              <a:buFont typeface="+mj-lt"/>
              <a:buAutoNum type="arabicPeriod"/>
            </a:pPr>
            <a:endParaRPr lang="en-GB" altLang="en-US" sz="1800" dirty="0"/>
          </a:p>
          <a:p>
            <a:pPr marL="342900" indent="-342900">
              <a:buFont typeface="+mj-lt"/>
              <a:buAutoNum type="arabicPeriod"/>
            </a:pPr>
            <a:r>
              <a:rPr lang="en-GB" altLang="en-US" sz="1800" dirty="0" err="1"/>
              <a:t>awk</a:t>
            </a:r>
            <a:r>
              <a:rPr lang="en-GB" altLang="en-US" sz="1800" dirty="0"/>
              <a:t> '$5=$1 {print $0}' secure</a:t>
            </a:r>
          </a:p>
          <a:p>
            <a:pPr marL="0" indent="0">
              <a:buNone/>
            </a:pPr>
            <a:endParaRPr lang="en-GB" altLang="en-US" sz="2000" dirty="0"/>
          </a:p>
        </p:txBody>
      </p:sp>
    </p:spTree>
    <p:extLst>
      <p:ext uri="{BB962C8B-B14F-4D97-AF65-F5344CB8AC3E}">
        <p14:creationId xmlns:p14="http://schemas.microsoft.com/office/powerpoint/2010/main" val="167768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4. Introduction to </a:t>
            </a:r>
            <a:r>
              <a:rPr lang="en-GB" sz="3200" dirty="0" err="1"/>
              <a:t>awk</a:t>
            </a:r>
            <a:endParaRPr lang="en-GB" sz="3200" dirty="0"/>
          </a:p>
        </p:txBody>
      </p:sp>
      <p:sp>
        <p:nvSpPr>
          <p:cNvPr id="5" name="Text Placeholder 4"/>
          <p:cNvSpPr>
            <a:spLocks noGrp="1"/>
          </p:cNvSpPr>
          <p:nvPr>
            <p:ph type="body" sz="quarter" idx="14"/>
          </p:nvPr>
        </p:nvSpPr>
        <p:spPr>
          <a:xfrm>
            <a:off x="459000" y="1188004"/>
            <a:ext cx="8251784" cy="1633781"/>
          </a:xfrm>
        </p:spPr>
        <p:txBody>
          <a:bodyPr/>
          <a:lstStyle/>
          <a:p>
            <a:r>
              <a:rPr lang="en-GB" altLang="en-US" sz="2400" dirty="0"/>
              <a:t>Quiz #3</a:t>
            </a:r>
          </a:p>
          <a:p>
            <a:r>
              <a:rPr lang="en-GB" altLang="en-US" dirty="0"/>
              <a:t>In bash shell scripts $1 refers to argument number 1 handed to the script. In </a:t>
            </a:r>
            <a:r>
              <a:rPr lang="en-GB" altLang="en-US" dirty="0" err="1"/>
              <a:t>awk</a:t>
            </a:r>
            <a:r>
              <a:rPr lang="en-GB" altLang="en-US" dirty="0"/>
              <a:t> programs $1 refers to field one in the data, $2 to field 2.  Highlight the commands below where $1 would be evaluated as a bash script argument and not at an </a:t>
            </a:r>
            <a:r>
              <a:rPr lang="en-GB" altLang="en-US" dirty="0" err="1"/>
              <a:t>awk</a:t>
            </a:r>
            <a:r>
              <a:rPr lang="en-GB" altLang="en-US" dirty="0"/>
              <a:t> field reference.</a:t>
            </a:r>
            <a:endParaRPr lang="en-GB" dirty="0"/>
          </a:p>
        </p:txBody>
      </p:sp>
      <p:sp>
        <p:nvSpPr>
          <p:cNvPr id="4" name="Content Placeholder 3"/>
          <p:cNvSpPr>
            <a:spLocks noGrp="1"/>
          </p:cNvSpPr>
          <p:nvPr>
            <p:ph sz="quarter" idx="10"/>
          </p:nvPr>
        </p:nvSpPr>
        <p:spPr>
          <a:xfrm>
            <a:off x="459000" y="3040743"/>
            <a:ext cx="8251784" cy="2869706"/>
          </a:xfrm>
        </p:spPr>
        <p:txBody>
          <a:bodyPr/>
          <a:lstStyle/>
          <a:p>
            <a:pPr marL="342900" indent="-342900">
              <a:buFont typeface="+mj-lt"/>
              <a:buAutoNum type="arabicPeriod"/>
            </a:pPr>
            <a:r>
              <a:rPr lang="en-GB" altLang="en-US" sz="1800" dirty="0" err="1"/>
              <a:t>awk</a:t>
            </a:r>
            <a:r>
              <a:rPr lang="en-GB" altLang="en-US" sz="1800" dirty="0"/>
              <a:t> '$1=="Jan" {print $0}' secure</a:t>
            </a:r>
          </a:p>
          <a:p>
            <a:pPr marL="342900" indent="-342900">
              <a:buFont typeface="+mj-lt"/>
              <a:buAutoNum type="arabicPeriod"/>
            </a:pPr>
            <a:endParaRPr lang="en-GB" altLang="en-US" sz="1800" dirty="0"/>
          </a:p>
          <a:p>
            <a:pPr marL="342900" indent="-342900">
              <a:buFont typeface="+mj-lt"/>
              <a:buAutoNum type="arabicPeriod"/>
            </a:pPr>
            <a:r>
              <a:rPr lang="en-GB" altLang="en-US" sz="1800" b="1" dirty="0" err="1"/>
              <a:t>awk</a:t>
            </a:r>
            <a:r>
              <a:rPr lang="en-GB" altLang="en-US" sz="1800" b="1" dirty="0"/>
              <a:t> "/$1/ {print \$5,\$6,\$14}" secure</a:t>
            </a:r>
          </a:p>
          <a:p>
            <a:pPr marL="342900" indent="-342900">
              <a:buFont typeface="+mj-lt"/>
              <a:buAutoNum type="arabicPeriod"/>
            </a:pPr>
            <a:endParaRPr lang="en-GB" altLang="en-US" sz="1800" b="1" dirty="0"/>
          </a:p>
          <a:p>
            <a:pPr marL="342900" indent="-342900">
              <a:buFont typeface="+mj-lt"/>
              <a:buAutoNum type="arabicPeriod"/>
            </a:pPr>
            <a:r>
              <a:rPr lang="en-GB" altLang="en-US" sz="1800" b="1" dirty="0" err="1"/>
              <a:t>awk</a:t>
            </a:r>
            <a:r>
              <a:rPr lang="en-GB" altLang="en-US" sz="1800" b="1" dirty="0"/>
              <a:t> '$5=="'$1'" {print \$0}' secure</a:t>
            </a:r>
          </a:p>
          <a:p>
            <a:pPr marL="342900" indent="-342900">
              <a:buFont typeface="+mj-lt"/>
              <a:buAutoNum type="arabicPeriod"/>
            </a:pPr>
            <a:endParaRPr lang="en-GB" altLang="en-US" sz="1800" dirty="0"/>
          </a:p>
          <a:p>
            <a:pPr marL="342900" indent="-342900">
              <a:buFont typeface="+mj-lt"/>
              <a:buAutoNum type="arabicPeriod"/>
            </a:pPr>
            <a:r>
              <a:rPr lang="en-GB" altLang="en-US" sz="1800" dirty="0" err="1"/>
              <a:t>awk</a:t>
            </a:r>
            <a:r>
              <a:rPr lang="en-GB" altLang="en-US" sz="1800" dirty="0"/>
              <a:t> '$5=$1 {print $0}' secure</a:t>
            </a:r>
          </a:p>
          <a:p>
            <a:pPr marL="0" indent="0">
              <a:buNone/>
            </a:pPr>
            <a:endParaRPr lang="en-GB" altLang="en-US" sz="2000" dirty="0"/>
          </a:p>
        </p:txBody>
      </p:sp>
    </p:spTree>
    <p:extLst>
      <p:ext uri="{BB962C8B-B14F-4D97-AF65-F5344CB8AC3E}">
        <p14:creationId xmlns:p14="http://schemas.microsoft.com/office/powerpoint/2010/main" val="417555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b="1"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866163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 “I’ll send an SOS to the world.”</a:t>
            </a:r>
            <a:endParaRPr lang="en-GB" sz="2400" dirty="0"/>
          </a:p>
        </p:txBody>
      </p:sp>
      <p:sp>
        <p:nvSpPr>
          <p:cNvPr id="8" name="Cloud 7">
            <a:extLst>
              <a:ext uri="{FF2B5EF4-FFF2-40B4-BE49-F238E27FC236}">
                <a16:creationId xmlns:a16="http://schemas.microsoft.com/office/drawing/2014/main" id="{434880BA-1AD1-8444-B8E7-25114A5BD1CE}"/>
              </a:ext>
            </a:extLst>
          </p:cNvPr>
          <p:cNvSpPr/>
          <p:nvPr/>
        </p:nvSpPr>
        <p:spPr>
          <a:xfrm>
            <a:off x="609604" y="1741714"/>
            <a:ext cx="2481943" cy="1291772"/>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a:t>
            </a:r>
          </a:p>
        </p:txBody>
      </p:sp>
      <p:sp>
        <p:nvSpPr>
          <p:cNvPr id="9" name="Bent Arrow 8">
            <a:extLst>
              <a:ext uri="{FF2B5EF4-FFF2-40B4-BE49-F238E27FC236}">
                <a16:creationId xmlns:a16="http://schemas.microsoft.com/office/drawing/2014/main" id="{BC60D287-0AA9-7346-AC1B-EC3E687656D0}"/>
              </a:ext>
            </a:extLst>
          </p:cNvPr>
          <p:cNvSpPr/>
          <p:nvPr/>
        </p:nvSpPr>
        <p:spPr>
          <a:xfrm rot="5400000">
            <a:off x="3106061" y="2162629"/>
            <a:ext cx="856343" cy="885372"/>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olded Corner 9">
            <a:extLst>
              <a:ext uri="{FF2B5EF4-FFF2-40B4-BE49-F238E27FC236}">
                <a16:creationId xmlns:a16="http://schemas.microsoft.com/office/drawing/2014/main" id="{74F0E22B-6B0B-C746-8366-FBE69C015623}"/>
              </a:ext>
            </a:extLst>
          </p:cNvPr>
          <p:cNvSpPr/>
          <p:nvPr/>
        </p:nvSpPr>
        <p:spPr>
          <a:xfrm>
            <a:off x="3004461" y="3033486"/>
            <a:ext cx="1944915" cy="183968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rsyslogd</a:t>
            </a:r>
            <a:endParaRPr lang="en-US" dirty="0"/>
          </a:p>
        </p:txBody>
      </p:sp>
      <p:sp>
        <p:nvSpPr>
          <p:cNvPr id="12" name="TextBox 11">
            <a:extLst>
              <a:ext uri="{FF2B5EF4-FFF2-40B4-BE49-F238E27FC236}">
                <a16:creationId xmlns:a16="http://schemas.microsoft.com/office/drawing/2014/main" id="{D483C7FE-4FBB-AA4B-A7A6-4D838AD95B47}"/>
              </a:ext>
            </a:extLst>
          </p:cNvPr>
          <p:cNvSpPr txBox="1"/>
          <p:nvPr/>
        </p:nvSpPr>
        <p:spPr>
          <a:xfrm>
            <a:off x="5461194" y="1763920"/>
            <a:ext cx="3006669"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Applications and system software often want to log messages for system administrators to read, or trouble shooters, or someone else needing to know about how the application is doing.</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There is an official way for this to be done.</a:t>
            </a:r>
          </a:p>
        </p:txBody>
      </p:sp>
      <p:sp>
        <p:nvSpPr>
          <p:cNvPr id="13" name="Folded Corner 12">
            <a:extLst>
              <a:ext uri="{FF2B5EF4-FFF2-40B4-BE49-F238E27FC236}">
                <a16:creationId xmlns:a16="http://schemas.microsoft.com/office/drawing/2014/main" id="{D38D4CAD-CD79-2A48-8592-E89E0C7C42A8}"/>
              </a:ext>
            </a:extLst>
          </p:cNvPr>
          <p:cNvSpPr/>
          <p:nvPr/>
        </p:nvSpPr>
        <p:spPr>
          <a:xfrm>
            <a:off x="1992996" y="5704114"/>
            <a:ext cx="605065" cy="61413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olded Corner 13">
            <a:extLst>
              <a:ext uri="{FF2B5EF4-FFF2-40B4-BE49-F238E27FC236}">
                <a16:creationId xmlns:a16="http://schemas.microsoft.com/office/drawing/2014/main" id="{D49F317F-389E-2249-ACD6-A0FC3102DA88}"/>
              </a:ext>
            </a:extLst>
          </p:cNvPr>
          <p:cNvSpPr/>
          <p:nvPr/>
        </p:nvSpPr>
        <p:spPr>
          <a:xfrm>
            <a:off x="2871110" y="5704114"/>
            <a:ext cx="605065" cy="61413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olded Corner 14">
            <a:extLst>
              <a:ext uri="{FF2B5EF4-FFF2-40B4-BE49-F238E27FC236}">
                <a16:creationId xmlns:a16="http://schemas.microsoft.com/office/drawing/2014/main" id="{F16381ED-9592-F743-92CD-F479A263ACE0}"/>
              </a:ext>
            </a:extLst>
          </p:cNvPr>
          <p:cNvSpPr/>
          <p:nvPr/>
        </p:nvSpPr>
        <p:spPr>
          <a:xfrm>
            <a:off x="3727452" y="5704114"/>
            <a:ext cx="605065" cy="61413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Folded Corner 15">
            <a:extLst>
              <a:ext uri="{FF2B5EF4-FFF2-40B4-BE49-F238E27FC236}">
                <a16:creationId xmlns:a16="http://schemas.microsoft.com/office/drawing/2014/main" id="{50CB4CDC-E2DF-EF46-A8A8-C8DF03B1BDA7}"/>
              </a:ext>
            </a:extLst>
          </p:cNvPr>
          <p:cNvSpPr/>
          <p:nvPr/>
        </p:nvSpPr>
        <p:spPr>
          <a:xfrm>
            <a:off x="4528460" y="5704114"/>
            <a:ext cx="605065" cy="61413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Folded Corner 16">
            <a:extLst>
              <a:ext uri="{FF2B5EF4-FFF2-40B4-BE49-F238E27FC236}">
                <a16:creationId xmlns:a16="http://schemas.microsoft.com/office/drawing/2014/main" id="{15255507-B466-0641-BAF6-D5C0091632C4}"/>
              </a:ext>
            </a:extLst>
          </p:cNvPr>
          <p:cNvSpPr/>
          <p:nvPr/>
        </p:nvSpPr>
        <p:spPr>
          <a:xfrm>
            <a:off x="5329468" y="5704114"/>
            <a:ext cx="605065" cy="614136"/>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6AA8C99A-CB42-DC40-87AA-CCA0506725C7}"/>
              </a:ext>
            </a:extLst>
          </p:cNvPr>
          <p:cNvCxnSpPr/>
          <p:nvPr/>
        </p:nvCxnSpPr>
        <p:spPr>
          <a:xfrm flipH="1">
            <a:off x="2438400" y="5009701"/>
            <a:ext cx="653142" cy="54158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42DCC01-7DF8-4A49-B570-0D643BB746A2}"/>
              </a:ext>
            </a:extLst>
          </p:cNvPr>
          <p:cNvCxnSpPr>
            <a:cxnSpLocks/>
            <a:endCxn id="14" idx="0"/>
          </p:cNvCxnSpPr>
          <p:nvPr/>
        </p:nvCxnSpPr>
        <p:spPr>
          <a:xfrm flipH="1">
            <a:off x="3173643" y="5009701"/>
            <a:ext cx="255133" cy="69441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1A0E7EFF-E49F-C449-A7BC-0378E9A3AE7D}"/>
              </a:ext>
            </a:extLst>
          </p:cNvPr>
          <p:cNvCxnSpPr>
            <a:cxnSpLocks/>
            <a:endCxn id="15" idx="0"/>
          </p:cNvCxnSpPr>
          <p:nvPr/>
        </p:nvCxnSpPr>
        <p:spPr>
          <a:xfrm>
            <a:off x="3876787" y="5009701"/>
            <a:ext cx="153194" cy="69441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046881F-2FE9-CA41-8DB3-4ED62157F4E4}"/>
              </a:ext>
            </a:extLst>
          </p:cNvPr>
          <p:cNvCxnSpPr>
            <a:cxnSpLocks/>
          </p:cNvCxnSpPr>
          <p:nvPr/>
        </p:nvCxnSpPr>
        <p:spPr>
          <a:xfrm>
            <a:off x="4179320" y="5009701"/>
            <a:ext cx="601208" cy="69441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E1F71050-61ED-904F-8D9D-B1CBCA2E1B2C}"/>
              </a:ext>
            </a:extLst>
          </p:cNvPr>
          <p:cNvCxnSpPr>
            <a:cxnSpLocks/>
          </p:cNvCxnSpPr>
          <p:nvPr/>
        </p:nvCxnSpPr>
        <p:spPr>
          <a:xfrm>
            <a:off x="4929867" y="4933285"/>
            <a:ext cx="601208" cy="69441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CB92567E-0949-4C4C-814E-CD776C5BE3FF}"/>
              </a:ext>
            </a:extLst>
          </p:cNvPr>
          <p:cNvSpPr txBox="1"/>
          <p:nvPr/>
        </p:nvSpPr>
        <p:spPr>
          <a:xfrm>
            <a:off x="6212118" y="5834743"/>
            <a:ext cx="601447" cy="369332"/>
          </a:xfrm>
          <a:prstGeom prst="rect">
            <a:avLst/>
          </a:prstGeom>
          <a:noFill/>
        </p:spPr>
        <p:txBody>
          <a:bodyPr wrap="none" rtlCol="0">
            <a:spAutoFit/>
          </a:bodyPr>
          <a:lstStyle/>
          <a:p>
            <a:r>
              <a:rPr lang="en-US" dirty="0"/>
              <a:t>Files</a:t>
            </a:r>
          </a:p>
        </p:txBody>
      </p:sp>
    </p:spTree>
    <p:extLst>
      <p:ext uri="{BB962C8B-B14F-4D97-AF65-F5344CB8AC3E}">
        <p14:creationId xmlns:p14="http://schemas.microsoft.com/office/powerpoint/2010/main" val="882030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0" y="1773334"/>
            <a:ext cx="8127788" cy="5037276"/>
          </a:xfrm>
        </p:spPr>
        <p:txBody>
          <a:bodyPr/>
          <a:lstStyle/>
          <a:p>
            <a:pPr>
              <a:buFontTx/>
              <a:buChar char="•"/>
            </a:pPr>
            <a:r>
              <a:rPr lang="en-GB" altLang="en-US" sz="1800" dirty="0"/>
              <a:t>It was decided to log system information in a standard way</a:t>
            </a:r>
          </a:p>
          <a:p>
            <a:pPr>
              <a:buFontTx/>
              <a:buChar char="•"/>
            </a:pPr>
            <a:r>
              <a:rPr lang="en-GB" altLang="en-US" sz="1800" dirty="0"/>
              <a:t>A </a:t>
            </a:r>
            <a:r>
              <a:rPr lang="en-GB" altLang="en-US" sz="1800"/>
              <a:t>standard message </a:t>
            </a:r>
            <a:r>
              <a:rPr lang="en-GB" altLang="en-US" sz="1800" dirty="0"/>
              <a:t>format was defined</a:t>
            </a:r>
            <a:endParaRPr lang="en-GB" altLang="en-US" sz="1800" dirty="0">
              <a:solidFill>
                <a:srgbClr val="0070C0"/>
              </a:solidFill>
            </a:endParaRPr>
          </a:p>
          <a:p>
            <a:pPr>
              <a:buFontTx/>
              <a:buChar char="•"/>
            </a:pPr>
            <a:r>
              <a:rPr lang="en-GB" altLang="en-US" sz="1800" i="1" dirty="0"/>
              <a:t>Part of the log message was designed to quickly indicate the area of concern and its severity</a:t>
            </a:r>
            <a:endParaRPr lang="en-GB" altLang="en-US" sz="1800" dirty="0"/>
          </a:p>
          <a:p>
            <a:pPr>
              <a:buFontTx/>
              <a:buChar char="•"/>
            </a:pPr>
            <a:r>
              <a:rPr lang="en-GB" altLang="en-US" sz="1800" dirty="0"/>
              <a:t>The initial offering, called syslog, was designed by Eric Allman of </a:t>
            </a:r>
            <a:r>
              <a:rPr lang="en-GB" altLang="en-US" sz="1800" dirty="0" err="1"/>
              <a:t>Sendmail</a:t>
            </a:r>
            <a:r>
              <a:rPr lang="en-GB" altLang="en-US" sz="1800" dirty="0"/>
              <a:t> fame</a:t>
            </a:r>
          </a:p>
          <a:p>
            <a:pPr>
              <a:buFontTx/>
              <a:buChar char="•"/>
            </a:pPr>
            <a:r>
              <a:rPr lang="en-SG" altLang="en-US" sz="1800" dirty="0"/>
              <a:t>Syslog can be :</a:t>
            </a:r>
          </a:p>
          <a:p>
            <a:pPr lvl="1">
              <a:buFontTx/>
              <a:buChar char="•"/>
            </a:pPr>
            <a:r>
              <a:rPr lang="en-SG" altLang="en-US" sz="1800" dirty="0"/>
              <a:t>A syslog protocol (RFC 5424) – transport protocol – defines how the log message data packet is structured and to be moved across the network</a:t>
            </a:r>
          </a:p>
          <a:p>
            <a:pPr lvl="1">
              <a:buFontTx/>
              <a:buChar char="•"/>
            </a:pPr>
            <a:r>
              <a:rPr lang="en-SG" altLang="en-US" sz="1800" dirty="0"/>
              <a:t>A syslog daemon/service – </a:t>
            </a:r>
            <a:r>
              <a:rPr lang="en-SG" altLang="en-US" sz="1800" dirty="0" err="1">
                <a:solidFill>
                  <a:schemeClr val="accent1"/>
                </a:solidFill>
              </a:rPr>
              <a:t>syslogd</a:t>
            </a:r>
            <a:r>
              <a:rPr lang="en-SG" altLang="en-US" sz="1800" dirty="0"/>
              <a:t> or </a:t>
            </a:r>
            <a:r>
              <a:rPr lang="en-SG" altLang="en-US" sz="1800" dirty="0" err="1">
                <a:solidFill>
                  <a:schemeClr val="accent1"/>
                </a:solidFill>
              </a:rPr>
              <a:t>sysklogd</a:t>
            </a:r>
            <a:r>
              <a:rPr lang="en-SG" altLang="en-US" sz="1800" dirty="0"/>
              <a:t> listens and processes syslog message and writes them to files or forwards them to the network or other destinations.  </a:t>
            </a:r>
            <a:r>
              <a:rPr lang="en-GB" altLang="en-US" sz="1800" dirty="0"/>
              <a:t>The original system has been enhanced and is now commonly implemented in these two forms, </a:t>
            </a:r>
            <a:r>
              <a:rPr lang="en-GB" altLang="en-US" sz="1800" dirty="0">
                <a:solidFill>
                  <a:schemeClr val="accent1"/>
                </a:solidFill>
              </a:rPr>
              <a:t>syslog-ng</a:t>
            </a:r>
            <a:r>
              <a:rPr lang="en-GB" altLang="en-US" sz="1800" dirty="0"/>
              <a:t> and </a:t>
            </a:r>
            <a:r>
              <a:rPr lang="en-GB" altLang="en-US" sz="1800" dirty="0" err="1">
                <a:solidFill>
                  <a:schemeClr val="accent1"/>
                </a:solidFill>
              </a:rPr>
              <a:t>rsyslog</a:t>
            </a:r>
            <a:r>
              <a:rPr lang="en-GB" altLang="en-US" sz="1800" dirty="0"/>
              <a:t>.  We deal with </a:t>
            </a:r>
            <a:r>
              <a:rPr lang="en-GB" altLang="en-US" sz="1800" b="1" dirty="0" err="1"/>
              <a:t>rsyslog</a:t>
            </a:r>
            <a:r>
              <a:rPr lang="en-GB" altLang="en-US" sz="1800" dirty="0"/>
              <a:t> by Rainer </a:t>
            </a:r>
            <a:r>
              <a:rPr lang="en-GB" altLang="en-US" sz="1800" dirty="0" err="1"/>
              <a:t>Gerhards</a:t>
            </a:r>
            <a:endParaRPr lang="en-SG" altLang="en-US" sz="1800" dirty="0"/>
          </a:p>
          <a:p>
            <a:pPr lvl="1">
              <a:buFontTx/>
              <a:buChar char="•"/>
            </a:pPr>
            <a:r>
              <a:rPr lang="en-SG" altLang="en-US" sz="1800" dirty="0"/>
              <a:t>A syslog message</a:t>
            </a:r>
            <a:r>
              <a:rPr lang="en-GB" altLang="en-US" sz="1800" dirty="0"/>
              <a:t> – log contents with a standard formatted header</a:t>
            </a:r>
            <a:endParaRPr lang="en-SG" altLang="en-US" sz="1800" dirty="0"/>
          </a:p>
          <a:p>
            <a:pPr>
              <a:buFontTx/>
              <a:buChar char="•"/>
            </a:pPr>
            <a:endParaRPr lang="en-GB" altLang="en-US" sz="1800" dirty="0"/>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The logging of system events: syslog</a:t>
            </a:r>
            <a:endParaRPr lang="en-GB" sz="2400" dirty="0"/>
          </a:p>
        </p:txBody>
      </p:sp>
    </p:spTree>
    <p:extLst>
      <p:ext uri="{BB962C8B-B14F-4D97-AF65-F5344CB8AC3E}">
        <p14:creationId xmlns:p14="http://schemas.microsoft.com/office/powerpoint/2010/main" val="493776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Syslog – message priority</a:t>
            </a:r>
            <a:endParaRPr lang="en-GB" sz="2400" dirty="0"/>
          </a:p>
        </p:txBody>
      </p:sp>
      <p:sp>
        <p:nvSpPr>
          <p:cNvPr id="8" name="Cloud 7">
            <a:extLst>
              <a:ext uri="{FF2B5EF4-FFF2-40B4-BE49-F238E27FC236}">
                <a16:creationId xmlns:a16="http://schemas.microsoft.com/office/drawing/2014/main" id="{434880BA-1AD1-8444-B8E7-25114A5BD1CE}"/>
              </a:ext>
            </a:extLst>
          </p:cNvPr>
          <p:cNvSpPr/>
          <p:nvPr/>
        </p:nvSpPr>
        <p:spPr>
          <a:xfrm>
            <a:off x="232229" y="2440963"/>
            <a:ext cx="2224542" cy="995321"/>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Mail daemon</a:t>
            </a:r>
          </a:p>
        </p:txBody>
      </p:sp>
      <p:sp>
        <p:nvSpPr>
          <p:cNvPr id="9" name="Bent Arrow 8">
            <a:extLst>
              <a:ext uri="{FF2B5EF4-FFF2-40B4-BE49-F238E27FC236}">
                <a16:creationId xmlns:a16="http://schemas.microsoft.com/office/drawing/2014/main" id="{BC60D287-0AA9-7346-AC1B-EC3E687656D0}"/>
              </a:ext>
            </a:extLst>
          </p:cNvPr>
          <p:cNvSpPr/>
          <p:nvPr/>
        </p:nvSpPr>
        <p:spPr>
          <a:xfrm rot="5400000">
            <a:off x="2523640" y="2702318"/>
            <a:ext cx="659821" cy="793551"/>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olded Corner 9">
            <a:extLst>
              <a:ext uri="{FF2B5EF4-FFF2-40B4-BE49-F238E27FC236}">
                <a16:creationId xmlns:a16="http://schemas.microsoft.com/office/drawing/2014/main" id="{74F0E22B-6B0B-C746-8366-FBE69C015623}"/>
              </a:ext>
            </a:extLst>
          </p:cNvPr>
          <p:cNvSpPr/>
          <p:nvPr/>
        </p:nvSpPr>
        <p:spPr>
          <a:xfrm>
            <a:off x="2456775" y="3436284"/>
            <a:ext cx="1743209" cy="1417493"/>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rsyslogd</a:t>
            </a:r>
            <a:endParaRPr lang="en-US" dirty="0"/>
          </a:p>
        </p:txBody>
      </p:sp>
      <p:sp>
        <p:nvSpPr>
          <p:cNvPr id="12" name="TextBox 11">
            <a:extLst>
              <a:ext uri="{FF2B5EF4-FFF2-40B4-BE49-F238E27FC236}">
                <a16:creationId xmlns:a16="http://schemas.microsoft.com/office/drawing/2014/main" id="{A3EBDE22-B984-7D4D-A8B4-202F4477FEF6}"/>
              </a:ext>
            </a:extLst>
          </p:cNvPr>
          <p:cNvSpPr txBox="1"/>
          <p:nvPr/>
        </p:nvSpPr>
        <p:spPr>
          <a:xfrm>
            <a:off x="4199980" y="2225435"/>
            <a:ext cx="3730508" cy="369332"/>
          </a:xfrm>
          <a:prstGeom prst="rect">
            <a:avLst/>
          </a:prstGeom>
          <a:noFill/>
        </p:spPr>
        <p:txBody>
          <a:bodyPr wrap="none" rtlCol="0">
            <a:spAutoFit/>
          </a:bodyPr>
          <a:lstStyle/>
          <a:p>
            <a:r>
              <a:rPr lang="en-US" dirty="0" err="1">
                <a:latin typeface="Consolas" panose="020B0609020204030204" pitchFamily="49" charset="0"/>
              </a:rPr>
              <a:t>mail.err</a:t>
            </a:r>
            <a:r>
              <a:rPr lang="en-US" dirty="0">
                <a:latin typeface="Consolas" panose="020B0609020204030204" pitchFamily="49" charset="0"/>
              </a:rPr>
              <a:t>.      “I feel ill.”</a:t>
            </a:r>
          </a:p>
        </p:txBody>
      </p:sp>
      <p:sp>
        <p:nvSpPr>
          <p:cNvPr id="13" name="TextBox 12">
            <a:extLst>
              <a:ext uri="{FF2B5EF4-FFF2-40B4-BE49-F238E27FC236}">
                <a16:creationId xmlns:a16="http://schemas.microsoft.com/office/drawing/2014/main" id="{123B747A-C6DB-1A49-A96F-F6F024E63AD6}"/>
              </a:ext>
            </a:extLst>
          </p:cNvPr>
          <p:cNvSpPr txBox="1"/>
          <p:nvPr/>
        </p:nvSpPr>
        <p:spPr>
          <a:xfrm>
            <a:off x="4894733" y="3617259"/>
            <a:ext cx="902811"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Priority</a:t>
            </a:r>
          </a:p>
        </p:txBody>
      </p:sp>
      <p:cxnSp>
        <p:nvCxnSpPr>
          <p:cNvPr id="14" name="Straight Arrow Connector 13">
            <a:extLst>
              <a:ext uri="{FF2B5EF4-FFF2-40B4-BE49-F238E27FC236}">
                <a16:creationId xmlns:a16="http://schemas.microsoft.com/office/drawing/2014/main" id="{F107B371-DE8E-814E-97D9-72123D12F24E}"/>
              </a:ext>
            </a:extLst>
          </p:cNvPr>
          <p:cNvCxnSpPr/>
          <p:nvPr/>
        </p:nvCxnSpPr>
        <p:spPr>
          <a:xfrm flipH="1" flipV="1">
            <a:off x="5167376" y="2765232"/>
            <a:ext cx="207577" cy="8520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64DA68DD-3581-7D4E-B4B4-B7D9037949D8}"/>
              </a:ext>
            </a:extLst>
          </p:cNvPr>
          <p:cNvSpPr txBox="1"/>
          <p:nvPr/>
        </p:nvSpPr>
        <p:spPr>
          <a:xfrm>
            <a:off x="6461833" y="3617259"/>
            <a:ext cx="1120820"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Message</a:t>
            </a:r>
          </a:p>
        </p:txBody>
      </p:sp>
      <p:cxnSp>
        <p:nvCxnSpPr>
          <p:cNvPr id="16" name="Straight Arrow Connector 15">
            <a:extLst>
              <a:ext uri="{FF2B5EF4-FFF2-40B4-BE49-F238E27FC236}">
                <a16:creationId xmlns:a16="http://schemas.microsoft.com/office/drawing/2014/main" id="{35065D73-2705-0F4F-A5C7-6986638238C0}"/>
              </a:ext>
            </a:extLst>
          </p:cNvPr>
          <p:cNvCxnSpPr/>
          <p:nvPr/>
        </p:nvCxnSpPr>
        <p:spPr>
          <a:xfrm flipH="1" flipV="1">
            <a:off x="6517413" y="2765231"/>
            <a:ext cx="207577" cy="8520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540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Syslog – message priority</a:t>
            </a:r>
            <a:endParaRPr lang="en-GB" sz="2400" dirty="0"/>
          </a:p>
        </p:txBody>
      </p:sp>
      <p:sp>
        <p:nvSpPr>
          <p:cNvPr id="29" name="TextBox 28">
            <a:extLst>
              <a:ext uri="{FF2B5EF4-FFF2-40B4-BE49-F238E27FC236}">
                <a16:creationId xmlns:a16="http://schemas.microsoft.com/office/drawing/2014/main" id="{A3EBDE22-B984-7D4D-A8B4-202F4477FEF6}"/>
              </a:ext>
            </a:extLst>
          </p:cNvPr>
          <p:cNvSpPr txBox="1"/>
          <p:nvPr/>
        </p:nvSpPr>
        <p:spPr>
          <a:xfrm>
            <a:off x="3955679" y="2740946"/>
            <a:ext cx="1818126" cy="707886"/>
          </a:xfrm>
          <a:prstGeom prst="rect">
            <a:avLst/>
          </a:prstGeom>
          <a:noFill/>
        </p:spPr>
        <p:txBody>
          <a:bodyPr wrap="none" rtlCol="0">
            <a:spAutoFit/>
          </a:bodyPr>
          <a:lstStyle/>
          <a:p>
            <a:r>
              <a:rPr lang="en-US" sz="4000" dirty="0" err="1"/>
              <a:t>mail.err</a:t>
            </a:r>
            <a:endParaRPr lang="en-US" sz="4000" dirty="0"/>
          </a:p>
        </p:txBody>
      </p:sp>
      <p:sp>
        <p:nvSpPr>
          <p:cNvPr id="30" name="TextBox 29">
            <a:extLst>
              <a:ext uri="{FF2B5EF4-FFF2-40B4-BE49-F238E27FC236}">
                <a16:creationId xmlns:a16="http://schemas.microsoft.com/office/drawing/2014/main" id="{123B747A-C6DB-1A49-A96F-F6F024E63AD6}"/>
              </a:ext>
            </a:extLst>
          </p:cNvPr>
          <p:cNvSpPr txBox="1"/>
          <p:nvPr/>
        </p:nvSpPr>
        <p:spPr>
          <a:xfrm>
            <a:off x="4344123" y="1464285"/>
            <a:ext cx="2210862" cy="646331"/>
          </a:xfrm>
          <a:prstGeom prst="rect">
            <a:avLst/>
          </a:prstGeom>
          <a:noFill/>
        </p:spPr>
        <p:txBody>
          <a:bodyPr wrap="none" rtlCol="0">
            <a:spAutoFit/>
          </a:bodyPr>
          <a:lstStyle/>
          <a:p>
            <a:r>
              <a:rPr lang="en-US" sz="3600" dirty="0">
                <a:latin typeface="Consolas" panose="020B0609020204030204" pitchFamily="49" charset="0"/>
                <a:cs typeface="Arial" panose="020B0604020202020204" pitchFamily="34" charset="0"/>
              </a:rPr>
              <a:t>Priority</a:t>
            </a:r>
            <a:endParaRPr lang="en-US" dirty="0">
              <a:latin typeface="Consolas" panose="020B0609020204030204" pitchFamily="49" charset="0"/>
              <a:cs typeface="Arial" panose="020B0604020202020204" pitchFamily="34" charset="0"/>
            </a:endParaRPr>
          </a:p>
        </p:txBody>
      </p:sp>
      <p:cxnSp>
        <p:nvCxnSpPr>
          <p:cNvPr id="31" name="Straight Arrow Connector 30">
            <a:extLst>
              <a:ext uri="{FF2B5EF4-FFF2-40B4-BE49-F238E27FC236}">
                <a16:creationId xmlns:a16="http://schemas.microsoft.com/office/drawing/2014/main" id="{F107B371-DE8E-814E-97D9-72123D12F24E}"/>
              </a:ext>
            </a:extLst>
          </p:cNvPr>
          <p:cNvCxnSpPr>
            <a:cxnSpLocks/>
            <a:stCxn id="30" idx="2"/>
            <a:endCxn id="29" idx="0"/>
          </p:cNvCxnSpPr>
          <p:nvPr/>
        </p:nvCxnSpPr>
        <p:spPr>
          <a:xfrm flipH="1">
            <a:off x="4864742" y="2110616"/>
            <a:ext cx="584812" cy="6303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26E9AE07-5452-B847-B791-9DCE766FECA1}"/>
              </a:ext>
            </a:extLst>
          </p:cNvPr>
          <p:cNvSpPr txBox="1"/>
          <p:nvPr/>
        </p:nvSpPr>
        <p:spPr>
          <a:xfrm>
            <a:off x="3191042" y="4418936"/>
            <a:ext cx="2359397" cy="369332"/>
          </a:xfrm>
          <a:prstGeom prst="rect">
            <a:avLst/>
          </a:prstGeom>
          <a:noFill/>
          <a:ln w="9525">
            <a:solidFill>
              <a:schemeClr val="tx1"/>
            </a:solidFill>
          </a:ln>
        </p:spPr>
        <p:txBody>
          <a:bodyPr wrap="square" rtlCol="0">
            <a:spAutoFit/>
          </a:bodyPr>
          <a:lstStyle/>
          <a:p>
            <a:r>
              <a:rPr lang="en-US" dirty="0">
                <a:latin typeface="Consolas" panose="020B0609020204030204" pitchFamily="49" charset="0"/>
              </a:rPr>
              <a:t>Facility</a:t>
            </a:r>
          </a:p>
        </p:txBody>
      </p:sp>
      <p:sp>
        <p:nvSpPr>
          <p:cNvPr id="33" name="TextBox 32">
            <a:extLst>
              <a:ext uri="{FF2B5EF4-FFF2-40B4-BE49-F238E27FC236}">
                <a16:creationId xmlns:a16="http://schemas.microsoft.com/office/drawing/2014/main" id="{A00F6F92-6614-4F4F-AFEF-19B8E6CB1D7D}"/>
              </a:ext>
            </a:extLst>
          </p:cNvPr>
          <p:cNvSpPr txBox="1"/>
          <p:nvPr/>
        </p:nvSpPr>
        <p:spPr>
          <a:xfrm>
            <a:off x="5694585" y="4453404"/>
            <a:ext cx="1888114" cy="369332"/>
          </a:xfrm>
          <a:prstGeom prst="rect">
            <a:avLst/>
          </a:prstGeom>
          <a:noFill/>
          <a:ln w="9525">
            <a:solidFill>
              <a:schemeClr val="tx1"/>
            </a:solidFill>
          </a:ln>
        </p:spPr>
        <p:txBody>
          <a:bodyPr wrap="square" rtlCol="0">
            <a:spAutoFit/>
          </a:bodyPr>
          <a:lstStyle/>
          <a:p>
            <a:r>
              <a:rPr lang="en-US" dirty="0">
                <a:latin typeface="Consolas" panose="020B0609020204030204" pitchFamily="49" charset="0"/>
              </a:rPr>
              <a:t>Severity</a:t>
            </a:r>
          </a:p>
        </p:txBody>
      </p:sp>
      <p:cxnSp>
        <p:nvCxnSpPr>
          <p:cNvPr id="34" name="Straight Arrow Connector 33">
            <a:extLst>
              <a:ext uri="{FF2B5EF4-FFF2-40B4-BE49-F238E27FC236}">
                <a16:creationId xmlns:a16="http://schemas.microsoft.com/office/drawing/2014/main" id="{828A8895-50F8-124D-942A-C5058A440D49}"/>
              </a:ext>
            </a:extLst>
          </p:cNvPr>
          <p:cNvCxnSpPr>
            <a:cxnSpLocks/>
            <a:endCxn id="32" idx="0"/>
          </p:cNvCxnSpPr>
          <p:nvPr/>
        </p:nvCxnSpPr>
        <p:spPr>
          <a:xfrm>
            <a:off x="4262476" y="3320624"/>
            <a:ext cx="108265" cy="1098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34039AB0-FD7B-8245-90A6-6B1460C35BAF}"/>
              </a:ext>
            </a:extLst>
          </p:cNvPr>
          <p:cNvCxnSpPr>
            <a:cxnSpLocks/>
          </p:cNvCxnSpPr>
          <p:nvPr/>
        </p:nvCxnSpPr>
        <p:spPr>
          <a:xfrm>
            <a:off x="5550439" y="3306754"/>
            <a:ext cx="743183" cy="9569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242B4F27-D1F5-4B43-8CC9-20F7BF23A328}"/>
              </a:ext>
            </a:extLst>
          </p:cNvPr>
          <p:cNvSpPr txBox="1"/>
          <p:nvPr/>
        </p:nvSpPr>
        <p:spPr>
          <a:xfrm>
            <a:off x="2374669" y="2531687"/>
            <a:ext cx="960519" cy="2308324"/>
          </a:xfrm>
          <a:prstGeom prst="rect">
            <a:avLst/>
          </a:prstGeom>
          <a:noFill/>
        </p:spPr>
        <p:txBody>
          <a:bodyPr wrap="none" rtlCol="0">
            <a:spAutoFit/>
          </a:bodyPr>
          <a:lstStyle/>
          <a:p>
            <a:r>
              <a:rPr lang="en-GB" dirty="0"/>
              <a:t>kern</a:t>
            </a:r>
          </a:p>
          <a:p>
            <a:r>
              <a:rPr lang="en-GB" dirty="0"/>
              <a:t>user</a:t>
            </a:r>
          </a:p>
          <a:p>
            <a:r>
              <a:rPr lang="en-GB" dirty="0"/>
              <a:t>mail</a:t>
            </a:r>
          </a:p>
          <a:p>
            <a:r>
              <a:rPr lang="en-GB" dirty="0"/>
              <a:t>daemon</a:t>
            </a:r>
          </a:p>
          <a:p>
            <a:r>
              <a:rPr lang="en-GB" dirty="0" err="1"/>
              <a:t>auth</a:t>
            </a:r>
            <a:endParaRPr lang="en-GB" dirty="0"/>
          </a:p>
          <a:p>
            <a:r>
              <a:rPr lang="en-GB" dirty="0"/>
              <a:t>syslog</a:t>
            </a:r>
          </a:p>
          <a:p>
            <a:r>
              <a:rPr lang="en-GB" dirty="0" err="1"/>
              <a:t>lpr</a:t>
            </a:r>
            <a:endParaRPr lang="en-GB" dirty="0"/>
          </a:p>
          <a:p>
            <a:r>
              <a:rPr lang="en-GB" dirty="0"/>
              <a:t>news</a:t>
            </a:r>
          </a:p>
        </p:txBody>
      </p:sp>
      <p:sp>
        <p:nvSpPr>
          <p:cNvPr id="37" name="TextBox 36">
            <a:extLst>
              <a:ext uri="{FF2B5EF4-FFF2-40B4-BE49-F238E27FC236}">
                <a16:creationId xmlns:a16="http://schemas.microsoft.com/office/drawing/2014/main" id="{71BE0C58-F163-D448-94BA-DCAAB24208F7}"/>
              </a:ext>
            </a:extLst>
          </p:cNvPr>
          <p:cNvSpPr txBox="1"/>
          <p:nvPr/>
        </p:nvSpPr>
        <p:spPr>
          <a:xfrm>
            <a:off x="6689356" y="1678332"/>
            <a:ext cx="943528" cy="2585323"/>
          </a:xfrm>
          <a:prstGeom prst="rect">
            <a:avLst/>
          </a:prstGeom>
          <a:noFill/>
        </p:spPr>
        <p:txBody>
          <a:bodyPr wrap="none" rtlCol="0">
            <a:spAutoFit/>
          </a:bodyPr>
          <a:lstStyle/>
          <a:p>
            <a:endParaRPr lang="en-GB" dirty="0"/>
          </a:p>
          <a:p>
            <a:r>
              <a:rPr lang="en-GB" dirty="0" err="1"/>
              <a:t>emerg</a:t>
            </a:r>
            <a:endParaRPr lang="en-GB" dirty="0"/>
          </a:p>
          <a:p>
            <a:r>
              <a:rPr lang="en-GB" dirty="0"/>
              <a:t>alert</a:t>
            </a:r>
          </a:p>
          <a:p>
            <a:r>
              <a:rPr lang="en-GB" dirty="0" err="1"/>
              <a:t>crit</a:t>
            </a:r>
            <a:endParaRPr lang="en-GB" dirty="0"/>
          </a:p>
          <a:p>
            <a:r>
              <a:rPr lang="en-GB" dirty="0"/>
              <a:t>err</a:t>
            </a:r>
          </a:p>
          <a:p>
            <a:r>
              <a:rPr lang="en-GB" dirty="0"/>
              <a:t>warning</a:t>
            </a:r>
          </a:p>
          <a:p>
            <a:r>
              <a:rPr lang="en-GB" dirty="0"/>
              <a:t>notice</a:t>
            </a:r>
          </a:p>
          <a:p>
            <a:r>
              <a:rPr lang="en-GB" dirty="0"/>
              <a:t>info</a:t>
            </a:r>
          </a:p>
          <a:p>
            <a:r>
              <a:rPr lang="en-GB" dirty="0"/>
              <a:t>debug</a:t>
            </a:r>
          </a:p>
        </p:txBody>
      </p:sp>
      <p:sp>
        <p:nvSpPr>
          <p:cNvPr id="38" name="TextBox 37">
            <a:extLst>
              <a:ext uri="{FF2B5EF4-FFF2-40B4-BE49-F238E27FC236}">
                <a16:creationId xmlns:a16="http://schemas.microsoft.com/office/drawing/2014/main" id="{10E280E6-ACB0-7141-922D-E6F9AE14E2A2}"/>
              </a:ext>
            </a:extLst>
          </p:cNvPr>
          <p:cNvSpPr txBox="1"/>
          <p:nvPr/>
        </p:nvSpPr>
        <p:spPr>
          <a:xfrm>
            <a:off x="3191042" y="4788268"/>
            <a:ext cx="2359397" cy="1200330"/>
          </a:xfrm>
          <a:prstGeom prst="rect">
            <a:avLst/>
          </a:prstGeom>
          <a:noFill/>
          <a:ln w="9525">
            <a:solidFill>
              <a:schemeClr val="tx1"/>
            </a:solidFill>
          </a:ln>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is meant to indicate where the message has come from.</a:t>
            </a:r>
          </a:p>
        </p:txBody>
      </p:sp>
      <p:sp>
        <p:nvSpPr>
          <p:cNvPr id="39" name="TextBox 38">
            <a:extLst>
              <a:ext uri="{FF2B5EF4-FFF2-40B4-BE49-F238E27FC236}">
                <a16:creationId xmlns:a16="http://schemas.microsoft.com/office/drawing/2014/main" id="{5266B852-0104-C749-8C03-D381FA31C64B}"/>
              </a:ext>
            </a:extLst>
          </p:cNvPr>
          <p:cNvSpPr txBox="1"/>
          <p:nvPr/>
        </p:nvSpPr>
        <p:spPr>
          <a:xfrm>
            <a:off x="5694585" y="4819619"/>
            <a:ext cx="1888114" cy="1200329"/>
          </a:xfrm>
          <a:prstGeom prst="rect">
            <a:avLst/>
          </a:prstGeom>
          <a:noFill/>
          <a:ln w="9525">
            <a:solidFill>
              <a:schemeClr val="tx1"/>
            </a:solidFill>
          </a:ln>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is meant to indicate how serious the problem.</a:t>
            </a:r>
          </a:p>
        </p:txBody>
      </p:sp>
      <p:sp>
        <p:nvSpPr>
          <p:cNvPr id="40" name="TextBox 39">
            <a:extLst>
              <a:ext uri="{FF2B5EF4-FFF2-40B4-BE49-F238E27FC236}">
                <a16:creationId xmlns:a16="http://schemas.microsoft.com/office/drawing/2014/main" id="{36B4E05F-F9F1-5A4C-AD4E-6AF4B4ECD578}"/>
              </a:ext>
            </a:extLst>
          </p:cNvPr>
          <p:cNvSpPr txBox="1"/>
          <p:nvPr/>
        </p:nvSpPr>
        <p:spPr>
          <a:xfrm>
            <a:off x="503995" y="2531691"/>
            <a:ext cx="1508105" cy="2585323"/>
          </a:xfrm>
          <a:prstGeom prst="rect">
            <a:avLst/>
          </a:prstGeom>
          <a:noFill/>
        </p:spPr>
        <p:txBody>
          <a:bodyPr wrap="none" rtlCol="0">
            <a:spAutoFit/>
          </a:bodyPr>
          <a:lstStyle/>
          <a:p>
            <a:r>
              <a:rPr lang="en-GB" dirty="0" err="1"/>
              <a:t>uucp</a:t>
            </a:r>
            <a:endParaRPr lang="en-GB" dirty="0"/>
          </a:p>
          <a:p>
            <a:r>
              <a:rPr lang="en-GB" dirty="0" err="1"/>
              <a:t>cron</a:t>
            </a:r>
            <a:endParaRPr lang="en-GB" dirty="0"/>
          </a:p>
          <a:p>
            <a:r>
              <a:rPr lang="en-GB" dirty="0" err="1"/>
              <a:t>authpriv</a:t>
            </a:r>
            <a:endParaRPr lang="en-GB" dirty="0"/>
          </a:p>
          <a:p>
            <a:r>
              <a:rPr lang="en-GB" dirty="0"/>
              <a:t>ftp</a:t>
            </a:r>
          </a:p>
          <a:p>
            <a:r>
              <a:rPr lang="en-GB" dirty="0" err="1"/>
              <a:t>ntp</a:t>
            </a:r>
            <a:endParaRPr lang="en-GB" dirty="0"/>
          </a:p>
          <a:p>
            <a:r>
              <a:rPr lang="en-GB" dirty="0"/>
              <a:t>security</a:t>
            </a:r>
          </a:p>
          <a:p>
            <a:r>
              <a:rPr lang="en-GB" dirty="0"/>
              <a:t>console</a:t>
            </a:r>
          </a:p>
          <a:p>
            <a:r>
              <a:rPr lang="en-GB" dirty="0" err="1"/>
              <a:t>solaris-cron</a:t>
            </a:r>
            <a:endParaRPr lang="en-GB" dirty="0"/>
          </a:p>
          <a:p>
            <a:r>
              <a:rPr lang="en-GB" dirty="0"/>
              <a:t>local0 – local7</a:t>
            </a:r>
          </a:p>
        </p:txBody>
      </p:sp>
    </p:spTree>
    <p:extLst>
      <p:ext uri="{BB962C8B-B14F-4D97-AF65-F5344CB8AC3E}">
        <p14:creationId xmlns:p14="http://schemas.microsoft.com/office/powerpoint/2010/main" val="2386437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0" y="1773338"/>
            <a:ext cx="8127788" cy="2777683"/>
          </a:xfrm>
        </p:spPr>
        <p:txBody>
          <a:bodyPr/>
          <a:lstStyle/>
          <a:p>
            <a:pPr>
              <a:defRPr/>
            </a:pPr>
            <a:r>
              <a:rPr lang="en-GB" sz="1800" dirty="0"/>
              <a:t>Both the facility and severity labels are chosen by the developer that writes the code that raises the message.</a:t>
            </a:r>
          </a:p>
          <a:p>
            <a:pPr>
              <a:defRPr/>
            </a:pPr>
            <a:r>
              <a:rPr lang="en-GB" sz="1800" dirty="0"/>
              <a:t>The message is therefore an effort by a human being to tell another human being the problem.</a:t>
            </a:r>
            <a:endParaRPr lang="en-GB" sz="1800" i="1" dirty="0"/>
          </a:p>
          <a:p>
            <a:pPr>
              <a:defRPr/>
            </a:pPr>
            <a:r>
              <a:rPr lang="en-GB" sz="1800" dirty="0"/>
              <a:t>At the time of writing AI has not really got top side the communication problem. That may change.</a:t>
            </a:r>
          </a:p>
          <a:p>
            <a:pPr>
              <a:defRPr/>
            </a:pPr>
            <a:r>
              <a:rPr lang="en-GB" sz="1800" dirty="0"/>
              <a:t>The important thing to remember is that the system is there to help but it is not magic. A lot depends on the developers putting in the effort to deal with error, incidents &amp; performance communication issues.</a:t>
            </a:r>
            <a:endParaRPr lang="en-GB" sz="1800" i="1" dirty="0"/>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Syslog – who is doing the talking?</a:t>
            </a:r>
            <a:endParaRPr lang="en-GB" sz="2400" dirty="0"/>
          </a:p>
        </p:txBody>
      </p:sp>
    </p:spTree>
    <p:extLst>
      <p:ext uri="{BB962C8B-B14F-4D97-AF65-F5344CB8AC3E}">
        <p14:creationId xmlns:p14="http://schemas.microsoft.com/office/powerpoint/2010/main" val="1712665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0" y="1923670"/>
            <a:ext cx="8127788" cy="646331"/>
          </a:xfrm>
        </p:spPr>
        <p:txBody>
          <a:bodyPr/>
          <a:lstStyle/>
          <a:p>
            <a:pPr marL="0" indent="0">
              <a:defRPr/>
            </a:pPr>
            <a:r>
              <a:rPr lang="en-GB" sz="1800" dirty="0"/>
              <a:t>  Any user can choose to log a message via syslog through use of the logger command.</a:t>
            </a:r>
            <a:endParaRPr lang="en-GB" sz="1800" b="1" dirty="0">
              <a:solidFill>
                <a:srgbClr val="2EABE2"/>
              </a:solidFill>
            </a:endParaRPr>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Syslog – The logger command</a:t>
            </a:r>
            <a:endParaRPr lang="en-GB" sz="2400" dirty="0"/>
          </a:p>
        </p:txBody>
      </p:sp>
      <p:sp>
        <p:nvSpPr>
          <p:cNvPr id="8" name="Content Placeholder 1"/>
          <p:cNvSpPr>
            <a:spLocks noGrp="1"/>
          </p:cNvSpPr>
          <p:nvPr>
            <p:ph sz="quarter" idx="10"/>
          </p:nvPr>
        </p:nvSpPr>
        <p:spPr>
          <a:xfrm>
            <a:off x="464260" y="2979950"/>
            <a:ext cx="8127788" cy="369332"/>
          </a:xfrm>
          <a:solidFill>
            <a:schemeClr val="bg1">
              <a:lumMod val="95000"/>
            </a:schemeClr>
          </a:solidFill>
          <a:ln w="9525">
            <a:noFill/>
          </a:ln>
        </p:spPr>
        <p:txBody>
          <a:bodyPr/>
          <a:lstStyle/>
          <a:p>
            <a:pPr marL="0" indent="0">
              <a:buNone/>
              <a:defRPr/>
            </a:pPr>
            <a:r>
              <a:rPr lang="en-GB" sz="1800" b="1" dirty="0"/>
              <a:t>$</a:t>
            </a:r>
            <a:r>
              <a:rPr lang="en-GB" sz="1800" b="1" dirty="0">
                <a:solidFill>
                  <a:srgbClr val="2EABE2"/>
                </a:solidFill>
              </a:rPr>
              <a:t>logger –p user.info “My terminal keeps terminating unexpectedly.”</a:t>
            </a:r>
          </a:p>
        </p:txBody>
      </p:sp>
    </p:spTree>
    <p:extLst>
      <p:ext uri="{BB962C8B-B14F-4D97-AF65-F5344CB8AC3E}">
        <p14:creationId xmlns:p14="http://schemas.microsoft.com/office/powerpoint/2010/main" val="322463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0" y="1923670"/>
            <a:ext cx="8127788" cy="1392689"/>
          </a:xfrm>
        </p:spPr>
        <p:txBody>
          <a:bodyPr/>
          <a:lstStyle/>
          <a:p>
            <a:pPr marL="0" indent="0">
              <a:buNone/>
              <a:defRPr/>
            </a:pPr>
            <a:r>
              <a:rPr lang="en-GB" sz="1800" dirty="0"/>
              <a:t>The priority string is used by the software to determine:</a:t>
            </a:r>
          </a:p>
          <a:p>
            <a:pPr>
              <a:defRPr/>
            </a:pPr>
            <a:r>
              <a:rPr lang="en-GB" sz="1800" dirty="0"/>
              <a:t>If the message gets logged anywhere at all.</a:t>
            </a:r>
          </a:p>
          <a:p>
            <a:pPr>
              <a:defRPr/>
            </a:pPr>
            <a:r>
              <a:rPr lang="en-GB" sz="1800" dirty="0"/>
              <a:t>Where and how the message is logged.</a:t>
            </a:r>
          </a:p>
          <a:p>
            <a:pPr>
              <a:defRPr/>
            </a:pPr>
            <a:r>
              <a:rPr lang="en-GB" sz="1800" dirty="0"/>
              <a:t>Messages may be logged to more than one place.</a:t>
            </a:r>
          </a:p>
        </p:txBody>
      </p:sp>
      <p:sp>
        <p:nvSpPr>
          <p:cNvPr id="11" name="Text Placeholder 4"/>
          <p:cNvSpPr>
            <a:spLocks noGrp="1"/>
          </p:cNvSpPr>
          <p:nvPr>
            <p:ph type="body" sz="quarter" idx="14"/>
          </p:nvPr>
        </p:nvSpPr>
        <p:spPr>
          <a:xfrm>
            <a:off x="459000" y="1188000"/>
            <a:ext cx="8251784" cy="461665"/>
          </a:xfrm>
        </p:spPr>
        <p:txBody>
          <a:bodyPr/>
          <a:lstStyle/>
          <a:p>
            <a:r>
              <a:rPr lang="en-GB" altLang="en-US" sz="2400" dirty="0"/>
              <a:t>Syslog – priority as a selector</a:t>
            </a:r>
            <a:endParaRPr lang="en-GB" sz="2400" dirty="0"/>
          </a:p>
        </p:txBody>
      </p:sp>
    </p:spTree>
    <p:extLst>
      <p:ext uri="{BB962C8B-B14F-4D97-AF65-F5344CB8AC3E}">
        <p14:creationId xmlns:p14="http://schemas.microsoft.com/office/powerpoint/2010/main" val="3138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04399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3" y="2526521"/>
            <a:ext cx="8348499" cy="1669688"/>
          </a:xfrm>
        </p:spPr>
        <p:txBody>
          <a:bodyPr/>
          <a:lstStyle/>
          <a:p>
            <a:r>
              <a:rPr lang="en-US" sz="1800" dirty="0"/>
              <a:t>The line is made up of a condition/action pair, like </a:t>
            </a:r>
            <a:r>
              <a:rPr lang="en-US" sz="1800" dirty="0" err="1"/>
              <a:t>awk</a:t>
            </a:r>
            <a:r>
              <a:rPr lang="en-US" sz="1800" dirty="0"/>
              <a:t>.</a:t>
            </a:r>
          </a:p>
          <a:p>
            <a:r>
              <a:rPr lang="en-US" sz="1800" dirty="0"/>
              <a:t>The condition or selector evaluates to TRUE or FALSE</a:t>
            </a:r>
          </a:p>
          <a:p>
            <a:r>
              <a:rPr lang="en-US" sz="1800" dirty="0"/>
              <a:t>If TRUE the action takes place.</a:t>
            </a:r>
          </a:p>
          <a:p>
            <a:r>
              <a:rPr lang="en-US" sz="1800" dirty="0"/>
              <a:t>A path name in the action field simply means that the message is to be written to that file. Other actions are described later.</a:t>
            </a:r>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 a line from the configuration file</a:t>
            </a:r>
            <a:endParaRPr lang="en-GB" sz="2400" dirty="0"/>
          </a:p>
        </p:txBody>
      </p:sp>
      <p:sp>
        <p:nvSpPr>
          <p:cNvPr id="8" name="TextBox 7">
            <a:extLst>
              <a:ext uri="{FF2B5EF4-FFF2-40B4-BE49-F238E27FC236}">
                <a16:creationId xmlns:a16="http://schemas.microsoft.com/office/drawing/2014/main" id="{0FC115B7-22B9-CA4D-BCB3-B2F0D8488965}"/>
              </a:ext>
            </a:extLst>
          </p:cNvPr>
          <p:cNvSpPr txBox="1"/>
          <p:nvPr/>
        </p:nvSpPr>
        <p:spPr>
          <a:xfrm>
            <a:off x="577899" y="1667952"/>
            <a:ext cx="8229600"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info;mail.none;authpriv.none;cron.none</a:t>
            </a:r>
            <a:r>
              <a:rPr lang="en-US" dirty="0">
                <a:latin typeface="Consolas" panose="020B0609020204030204" pitchFamily="49" charset="0"/>
              </a:rPr>
              <a:t>		   /</a:t>
            </a:r>
            <a:r>
              <a:rPr lang="en-US" dirty="0" err="1">
                <a:latin typeface="Consolas" panose="020B0609020204030204" pitchFamily="49" charset="0"/>
              </a:rPr>
              <a:t>var</a:t>
            </a:r>
            <a:r>
              <a:rPr lang="en-US" dirty="0">
                <a:latin typeface="Consolas" panose="020B0609020204030204" pitchFamily="49" charset="0"/>
              </a:rPr>
              <a:t>/log/messages</a:t>
            </a:r>
          </a:p>
        </p:txBody>
      </p:sp>
    </p:spTree>
    <p:extLst>
      <p:ext uri="{BB962C8B-B14F-4D97-AF65-F5344CB8AC3E}">
        <p14:creationId xmlns:p14="http://schemas.microsoft.com/office/powerpoint/2010/main" val="3696711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3" y="2526521"/>
            <a:ext cx="8348499" cy="3459922"/>
          </a:xfrm>
        </p:spPr>
        <p:txBody>
          <a:bodyPr/>
          <a:lstStyle/>
          <a:p>
            <a:r>
              <a:rPr lang="en-US" sz="1800" dirty="0"/>
              <a:t>This one is more complicated. All messages of whatever origin should be processed provided they are of level ‘info’ or above. </a:t>
            </a:r>
          </a:p>
          <a:p>
            <a:r>
              <a:rPr lang="en-US" sz="1800" dirty="0"/>
              <a:t>This means all levels should be processed except the level ‘debug’.  </a:t>
            </a:r>
          </a:p>
          <a:p>
            <a:r>
              <a:rPr lang="en-US" sz="1800" dirty="0"/>
              <a:t>However there is more. If the originator is ‘mail’ then the level has to be ‘none’ or higher. </a:t>
            </a:r>
          </a:p>
          <a:p>
            <a:r>
              <a:rPr lang="en-US" sz="1800" dirty="0"/>
              <a:t>None is a special level in that it is the ‘highest’ one and is never used to log a message. </a:t>
            </a:r>
          </a:p>
          <a:p>
            <a:r>
              <a:rPr lang="en-US" sz="1800" dirty="0"/>
              <a:t>‘None’ then effectively eliminates all messages from this facility. So all sources of messages are processed but not mail messages. </a:t>
            </a:r>
          </a:p>
          <a:p>
            <a:r>
              <a:rPr lang="en-US" sz="1800" dirty="0"/>
              <a:t>And not ‘</a:t>
            </a:r>
            <a:r>
              <a:rPr lang="en-US" sz="1800" dirty="0" err="1"/>
              <a:t>authpriv</a:t>
            </a:r>
            <a:r>
              <a:rPr lang="en-US" sz="1800" dirty="0"/>
              <a:t>’ messages they are not processed here either. Nor messages from </a:t>
            </a:r>
            <a:r>
              <a:rPr lang="en-US" sz="1800" dirty="0" err="1"/>
              <a:t>cron</a:t>
            </a:r>
            <a:r>
              <a:rPr lang="en-US" sz="1800" dirty="0"/>
              <a:t>.  But every other source is catered for.</a:t>
            </a:r>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 A Complicated Selector</a:t>
            </a:r>
            <a:endParaRPr lang="en-GB" sz="2400" dirty="0"/>
          </a:p>
        </p:txBody>
      </p:sp>
      <p:sp>
        <p:nvSpPr>
          <p:cNvPr id="8" name="TextBox 7">
            <a:extLst>
              <a:ext uri="{FF2B5EF4-FFF2-40B4-BE49-F238E27FC236}">
                <a16:creationId xmlns:a16="http://schemas.microsoft.com/office/drawing/2014/main" id="{0FC115B7-22B9-CA4D-BCB3-B2F0D8488965}"/>
              </a:ext>
            </a:extLst>
          </p:cNvPr>
          <p:cNvSpPr txBox="1"/>
          <p:nvPr/>
        </p:nvSpPr>
        <p:spPr>
          <a:xfrm>
            <a:off x="577899" y="1667952"/>
            <a:ext cx="8229600"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b="1" dirty="0">
                <a:latin typeface="Consolas" panose="020B0609020204030204" pitchFamily="49" charset="0"/>
              </a:rPr>
              <a:t>*.</a:t>
            </a:r>
            <a:r>
              <a:rPr lang="en-US" b="1" dirty="0" err="1">
                <a:latin typeface="Consolas" panose="020B0609020204030204" pitchFamily="49" charset="0"/>
              </a:rPr>
              <a:t>info;mail.none;authpriv.none;cron.none</a:t>
            </a:r>
            <a:r>
              <a:rPr lang="en-US" b="1" dirty="0">
                <a:latin typeface="Consolas" panose="020B0609020204030204" pitchFamily="49" charset="0"/>
              </a:rPr>
              <a:t>	</a:t>
            </a:r>
            <a:r>
              <a:rPr lang="en-US" dirty="0">
                <a:latin typeface="Consolas" panose="020B0609020204030204" pitchFamily="49" charset="0"/>
              </a:rPr>
              <a:t>	   /</a:t>
            </a:r>
            <a:r>
              <a:rPr lang="en-US" dirty="0" err="1">
                <a:latin typeface="Consolas" panose="020B0609020204030204" pitchFamily="49" charset="0"/>
              </a:rPr>
              <a:t>var</a:t>
            </a:r>
            <a:r>
              <a:rPr lang="en-US" dirty="0">
                <a:latin typeface="Consolas" panose="020B0609020204030204" pitchFamily="49" charset="0"/>
              </a:rPr>
              <a:t>/log/messages</a:t>
            </a:r>
          </a:p>
        </p:txBody>
      </p:sp>
    </p:spTree>
    <p:extLst>
      <p:ext uri="{BB962C8B-B14F-4D97-AF65-F5344CB8AC3E}">
        <p14:creationId xmlns:p14="http://schemas.microsoft.com/office/powerpoint/2010/main" val="2980582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–The Action</a:t>
            </a:r>
            <a:endParaRPr lang="en-GB" sz="2400" dirty="0"/>
          </a:p>
        </p:txBody>
      </p:sp>
      <p:sp>
        <p:nvSpPr>
          <p:cNvPr id="9" name="TextBox 8">
            <a:extLst>
              <a:ext uri="{FF2B5EF4-FFF2-40B4-BE49-F238E27FC236}">
                <a16:creationId xmlns:a16="http://schemas.microsoft.com/office/drawing/2014/main" id="{0FC115B7-22B9-CA4D-BCB3-B2F0D8488965}"/>
              </a:ext>
            </a:extLst>
          </p:cNvPr>
          <p:cNvSpPr txBox="1"/>
          <p:nvPr/>
        </p:nvSpPr>
        <p:spPr>
          <a:xfrm>
            <a:off x="594363" y="1694676"/>
            <a:ext cx="7465373"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nsolas" panose="020B0609020204030204" pitchFamily="49" charset="0"/>
              </a:rPr>
              <a:t>authpriv.*                    			  </a:t>
            </a:r>
            <a:r>
              <a:rPr lang="en-US" b="1" dirty="0">
                <a:latin typeface="Consolas" panose="020B0609020204030204" pitchFamily="49" charset="0"/>
              </a:rPr>
              <a:t>/var/log/secure</a:t>
            </a:r>
          </a:p>
        </p:txBody>
      </p:sp>
      <p:sp>
        <p:nvSpPr>
          <p:cNvPr id="10" name="TextBox 9">
            <a:extLst>
              <a:ext uri="{FF2B5EF4-FFF2-40B4-BE49-F238E27FC236}">
                <a16:creationId xmlns:a16="http://schemas.microsoft.com/office/drawing/2014/main" id="{DF62AF6F-150F-5642-9CFB-B214D2B55547}"/>
              </a:ext>
            </a:extLst>
          </p:cNvPr>
          <p:cNvSpPr txBox="1"/>
          <p:nvPr/>
        </p:nvSpPr>
        <p:spPr>
          <a:xfrm>
            <a:off x="594359" y="2831941"/>
            <a:ext cx="7263526" cy="64633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file name “</a:t>
            </a:r>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var</a:t>
            </a:r>
            <a:r>
              <a:rPr lang="en-US" b="1" dirty="0">
                <a:latin typeface="Arial" panose="020B0604020202020204" pitchFamily="34" charset="0"/>
                <a:cs typeface="Arial" panose="020B0604020202020204" pitchFamily="34" charset="0"/>
              </a:rPr>
              <a:t>/log/secure</a:t>
            </a:r>
            <a:r>
              <a:rPr lang="en-US" dirty="0">
                <a:latin typeface="Arial" panose="020B0604020202020204" pitchFamily="34" charset="0"/>
                <a:cs typeface="Arial" panose="020B0604020202020204" pitchFamily="34" charset="0"/>
              </a:rPr>
              <a:t>” simply means the messages should be logged to a file.</a:t>
            </a:r>
          </a:p>
        </p:txBody>
      </p:sp>
    </p:spTree>
    <p:extLst>
      <p:ext uri="{BB962C8B-B14F-4D97-AF65-F5344CB8AC3E}">
        <p14:creationId xmlns:p14="http://schemas.microsoft.com/office/powerpoint/2010/main" val="318159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–The Action</a:t>
            </a:r>
            <a:endParaRPr lang="en-GB" sz="2400" dirty="0"/>
          </a:p>
        </p:txBody>
      </p:sp>
      <p:sp>
        <p:nvSpPr>
          <p:cNvPr id="13" name="TextBox 12">
            <a:extLst>
              <a:ext uri="{FF2B5EF4-FFF2-40B4-BE49-F238E27FC236}">
                <a16:creationId xmlns:a16="http://schemas.microsoft.com/office/drawing/2014/main" id="{0FC115B7-22B9-CA4D-BCB3-B2F0D8488965}"/>
              </a:ext>
            </a:extLst>
          </p:cNvPr>
          <p:cNvSpPr txBox="1"/>
          <p:nvPr/>
        </p:nvSpPr>
        <p:spPr>
          <a:xfrm>
            <a:off x="599486" y="1692303"/>
            <a:ext cx="7491359"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info;mail.none;authpriv.none;cron.none</a:t>
            </a:r>
            <a:r>
              <a:rPr lang="en-US" dirty="0">
                <a:latin typeface="Consolas" panose="020B0609020204030204" pitchFamily="49" charset="0"/>
              </a:rPr>
              <a:t>      </a:t>
            </a:r>
            <a:r>
              <a:rPr lang="en-US" b="1" dirty="0">
                <a:latin typeface="Consolas" panose="020B0609020204030204" pitchFamily="49" charset="0"/>
              </a:rPr>
              <a:t>@</a:t>
            </a:r>
            <a:r>
              <a:rPr lang="en-US" b="1" dirty="0" err="1">
                <a:latin typeface="Consolas" panose="020B0609020204030204" pitchFamily="49" charset="0"/>
              </a:rPr>
              <a:t>host.local</a:t>
            </a:r>
            <a:endParaRPr lang="en-US" b="1" dirty="0">
              <a:latin typeface="Consolas" panose="020B0609020204030204" pitchFamily="49" charset="0"/>
            </a:endParaRPr>
          </a:p>
        </p:txBody>
      </p:sp>
      <p:sp>
        <p:nvSpPr>
          <p:cNvPr id="14" name="TextBox 13">
            <a:extLst>
              <a:ext uri="{FF2B5EF4-FFF2-40B4-BE49-F238E27FC236}">
                <a16:creationId xmlns:a16="http://schemas.microsoft.com/office/drawing/2014/main" id="{DF62AF6F-150F-5642-9CFB-B214D2B55547}"/>
              </a:ext>
            </a:extLst>
          </p:cNvPr>
          <p:cNvSpPr txBox="1"/>
          <p:nvPr/>
        </p:nvSpPr>
        <p:spPr>
          <a:xfrm>
            <a:off x="638130" y="2534010"/>
            <a:ext cx="7263526"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An ‘@’ sign indicates the entry is a host name. The messages are then forwarded through the network using the syslog protocol to the remote machine just named.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This is a useful thing to do as it allows for networkwide central logging. If there is an incident that affects several machines and services in a domino effect, it becomes easier to trace the root cause if all the messages and their time stamps are in one place.</a:t>
            </a:r>
          </a:p>
        </p:txBody>
      </p:sp>
    </p:spTree>
    <p:extLst>
      <p:ext uri="{BB962C8B-B14F-4D97-AF65-F5344CB8AC3E}">
        <p14:creationId xmlns:p14="http://schemas.microsoft.com/office/powerpoint/2010/main" val="2052769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Syslog –The Action</a:t>
            </a:r>
            <a:endParaRPr lang="en-GB" sz="2400" dirty="0"/>
          </a:p>
        </p:txBody>
      </p:sp>
      <p:sp>
        <p:nvSpPr>
          <p:cNvPr id="8" name="TextBox 7">
            <a:extLst>
              <a:ext uri="{FF2B5EF4-FFF2-40B4-BE49-F238E27FC236}">
                <a16:creationId xmlns:a16="http://schemas.microsoft.com/office/drawing/2014/main" id="{0FC115B7-22B9-CA4D-BCB3-B2F0D8488965}"/>
              </a:ext>
            </a:extLst>
          </p:cNvPr>
          <p:cNvSpPr txBox="1"/>
          <p:nvPr/>
        </p:nvSpPr>
        <p:spPr>
          <a:xfrm>
            <a:off x="604151" y="1682311"/>
            <a:ext cx="7978944" cy="442674"/>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latin typeface="Consolas" panose="020B0609020204030204" pitchFamily="49" charset="0"/>
              </a:rPr>
              <a:t>*.</a:t>
            </a:r>
            <a:r>
              <a:rPr lang="en-US" dirty="0" err="1">
                <a:latin typeface="Consolas" panose="020B0609020204030204" pitchFamily="49" charset="0"/>
              </a:rPr>
              <a:t>emerg</a:t>
            </a:r>
            <a:r>
              <a:rPr lang="en-US" dirty="0">
                <a:latin typeface="Consolas" panose="020B0609020204030204" pitchFamily="49" charset="0"/>
              </a:rPr>
              <a:t>          									</a:t>
            </a:r>
            <a:r>
              <a:rPr lang="en-US" sz="2000" dirty="0">
                <a:latin typeface="Consolas" panose="020B0609020204030204" pitchFamily="49" charset="0"/>
              </a:rPr>
              <a:t>   </a:t>
            </a:r>
            <a:r>
              <a:rPr lang="en-US" sz="2000" b="1" dirty="0" err="1">
                <a:latin typeface="Consolas" panose="020B0609020204030204" pitchFamily="49" charset="0"/>
              </a:rPr>
              <a:t>root,viv</a:t>
            </a:r>
            <a:r>
              <a:rPr lang="en-US" sz="2000" b="1" dirty="0">
                <a:latin typeface="Consolas" panose="020B0609020204030204" pitchFamily="49" charset="0"/>
              </a:rPr>
              <a:t> </a:t>
            </a:r>
          </a:p>
        </p:txBody>
      </p:sp>
      <p:sp>
        <p:nvSpPr>
          <p:cNvPr id="9" name="TextBox 8">
            <a:extLst>
              <a:ext uri="{FF2B5EF4-FFF2-40B4-BE49-F238E27FC236}">
                <a16:creationId xmlns:a16="http://schemas.microsoft.com/office/drawing/2014/main" id="{DF62AF6F-150F-5642-9CFB-B214D2B55547}"/>
              </a:ext>
            </a:extLst>
          </p:cNvPr>
          <p:cNvSpPr txBox="1"/>
          <p:nvPr/>
        </p:nvSpPr>
        <p:spPr>
          <a:xfrm>
            <a:off x="636295" y="2592569"/>
            <a:ext cx="8062413"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 list of user names can be provided</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messages are written directly to their terminal if they are logged in </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directive </a:t>
            </a: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omusrmsg</a:t>
            </a:r>
            <a:r>
              <a:rPr lang="en-GB" dirty="0">
                <a:latin typeface="Arial" panose="020B0604020202020204" pitchFamily="34" charset="0"/>
                <a:cs typeface="Arial" panose="020B0604020202020204" pitchFamily="34" charset="0"/>
              </a:rPr>
              <a:t>:* writes to all logged in users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528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2" name="Content Placeholder 1"/>
          <p:cNvSpPr>
            <a:spLocks noGrp="1"/>
          </p:cNvSpPr>
          <p:nvPr>
            <p:ph sz="quarter" idx="10"/>
          </p:nvPr>
        </p:nvSpPr>
        <p:spPr>
          <a:xfrm>
            <a:off x="459000" y="1923666"/>
            <a:ext cx="8127788" cy="2595582"/>
          </a:xfrm>
        </p:spPr>
        <p:txBody>
          <a:bodyPr/>
          <a:lstStyle/>
          <a:p>
            <a:pPr marL="0" indent="0">
              <a:buNone/>
              <a:defRPr/>
            </a:pPr>
            <a:r>
              <a:rPr lang="en-GB" altLang="en-US" sz="2000" b="1" dirty="0"/>
              <a:t>/</a:t>
            </a:r>
            <a:r>
              <a:rPr lang="en-GB" altLang="en-US" sz="2000" b="1" dirty="0" err="1"/>
              <a:t>etc</a:t>
            </a:r>
            <a:r>
              <a:rPr lang="en-GB" altLang="en-US" sz="2000" b="1" dirty="0"/>
              <a:t>/</a:t>
            </a:r>
            <a:r>
              <a:rPr lang="en-GB" altLang="en-US" sz="2000" b="1" dirty="0" err="1"/>
              <a:t>rsyslog.conf</a:t>
            </a:r>
            <a:endParaRPr lang="en-GB" altLang="en-US" sz="2000" b="1" dirty="0"/>
          </a:p>
          <a:p>
            <a:pPr marL="0" indent="0">
              <a:buNone/>
              <a:defRPr/>
            </a:pPr>
            <a:endParaRPr lang="en-SG" sz="1800" b="1" dirty="0"/>
          </a:p>
          <a:p>
            <a:pPr>
              <a:buFontTx/>
              <a:buChar char="•"/>
            </a:pPr>
            <a:r>
              <a:rPr lang="en-GB" altLang="en-US" sz="1800" dirty="0"/>
              <a:t>Configures the </a:t>
            </a:r>
            <a:r>
              <a:rPr lang="en-GB" altLang="en-US" sz="1800" dirty="0" err="1"/>
              <a:t>rsyslogd</a:t>
            </a:r>
            <a:r>
              <a:rPr lang="en-GB" altLang="en-US" sz="1800" dirty="0"/>
              <a:t> daemon, which handles system message logging.</a:t>
            </a:r>
          </a:p>
          <a:p>
            <a:pPr>
              <a:buFontTx/>
              <a:buChar char="•"/>
            </a:pPr>
            <a:r>
              <a:rPr lang="en-GB" altLang="en-US" sz="1800" dirty="0"/>
              <a:t>The file is parsed by a text processor before being handed to </a:t>
            </a:r>
            <a:r>
              <a:rPr lang="en-GB" altLang="en-US" sz="1800" dirty="0" err="1"/>
              <a:t>rsyslogd</a:t>
            </a:r>
            <a:r>
              <a:rPr lang="en-GB" altLang="en-US" sz="1800" dirty="0"/>
              <a:t> itself, so many of the variables or 'global directives' are replaced with other values.  This makes the file hard to read,</a:t>
            </a:r>
          </a:p>
          <a:p>
            <a:pPr>
              <a:buFontTx/>
              <a:buChar char="•"/>
            </a:pPr>
            <a:r>
              <a:rPr lang="en-GB" altLang="en-US" sz="1800" dirty="0"/>
              <a:t>We concentrate on the rules section, which use the selectors to direct messages to appropriate log files and the like.</a:t>
            </a:r>
          </a:p>
        </p:txBody>
      </p:sp>
      <p:sp>
        <p:nvSpPr>
          <p:cNvPr id="5" name="Text Placeholder 4"/>
          <p:cNvSpPr>
            <a:spLocks noGrp="1"/>
          </p:cNvSpPr>
          <p:nvPr>
            <p:ph type="body" sz="quarter" idx="14"/>
          </p:nvPr>
        </p:nvSpPr>
        <p:spPr>
          <a:xfrm>
            <a:off x="459000" y="1188000"/>
            <a:ext cx="8251784" cy="461665"/>
          </a:xfrm>
        </p:spPr>
        <p:txBody>
          <a:bodyPr/>
          <a:lstStyle/>
          <a:p>
            <a:pPr>
              <a:defRPr/>
            </a:pPr>
            <a:r>
              <a:rPr lang="en-GB" altLang="en-US" sz="2400" dirty="0"/>
              <a:t>/</a:t>
            </a:r>
            <a:r>
              <a:rPr lang="en-GB" altLang="en-US" sz="2400" dirty="0" err="1"/>
              <a:t>etc</a:t>
            </a:r>
            <a:r>
              <a:rPr lang="en-GB" altLang="en-US" sz="2400" dirty="0"/>
              <a:t>/</a:t>
            </a:r>
            <a:r>
              <a:rPr lang="en-GB" altLang="en-US" sz="2400" dirty="0" err="1"/>
              <a:t>rsyslog.conf</a:t>
            </a:r>
            <a:r>
              <a:rPr lang="en-GB" altLang="en-US" sz="2400" dirty="0"/>
              <a:t> - review</a:t>
            </a:r>
          </a:p>
        </p:txBody>
      </p:sp>
    </p:spTree>
    <p:extLst>
      <p:ext uri="{BB962C8B-B14F-4D97-AF65-F5344CB8AC3E}">
        <p14:creationId xmlns:p14="http://schemas.microsoft.com/office/powerpoint/2010/main" val="2384663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5" name="Content Placeholder 2"/>
          <p:cNvSpPr>
            <a:spLocks noGrp="1"/>
          </p:cNvSpPr>
          <p:nvPr>
            <p:ph idx="4294967295"/>
          </p:nvPr>
        </p:nvSpPr>
        <p:spPr>
          <a:xfrm>
            <a:off x="636694" y="3014893"/>
            <a:ext cx="7772400" cy="1200329"/>
          </a:xfrm>
          <a:prstGeom prst="rect">
            <a:avLst/>
          </a:prstGeom>
        </p:spPr>
        <p:txBody>
          <a:bodyPr/>
          <a:lstStyle/>
          <a:p>
            <a:pPr eaLnBrk="1">
              <a:buFontTx/>
              <a:buChar char="•"/>
            </a:pPr>
            <a:r>
              <a:rPr lang="en-GB" altLang="en-US" sz="1800" dirty="0"/>
              <a:t>This directs messages originating from events in </a:t>
            </a:r>
            <a:r>
              <a:rPr lang="en-GB" altLang="en-US" sz="1800" i="1" dirty="0"/>
              <a:t>any </a:t>
            </a:r>
            <a:r>
              <a:rPr lang="en-GB" altLang="en-US" sz="1800" dirty="0"/>
              <a:t>part of the system at level severity info </a:t>
            </a:r>
            <a:r>
              <a:rPr lang="en-GB" altLang="en-US" sz="1800" i="1" dirty="0"/>
              <a:t>or higher </a:t>
            </a:r>
            <a:r>
              <a:rPr lang="en-GB" altLang="en-US" sz="1800" dirty="0"/>
              <a:t>to be logged in the </a:t>
            </a:r>
            <a:r>
              <a:rPr lang="en-GB" altLang="en-US" sz="1800" b="1" dirty="0"/>
              <a:t>/</a:t>
            </a:r>
            <a:r>
              <a:rPr lang="en-GB" altLang="en-US" sz="1800" b="1" dirty="0" err="1"/>
              <a:t>var</a:t>
            </a:r>
            <a:r>
              <a:rPr lang="en-GB" altLang="en-US" sz="1800" b="1" dirty="0"/>
              <a:t>/log/messages</a:t>
            </a:r>
            <a:r>
              <a:rPr lang="en-GB" altLang="en-US" sz="1800" dirty="0"/>
              <a:t> file. However messages from mail, </a:t>
            </a:r>
            <a:r>
              <a:rPr lang="en-GB" altLang="en-US" sz="1800" dirty="0" err="1"/>
              <a:t>authpriv</a:t>
            </a:r>
            <a:r>
              <a:rPr lang="en-GB" altLang="en-US" sz="1800" dirty="0"/>
              <a:t> and cron are filtered out through use of a more specific directive.</a:t>
            </a:r>
          </a:p>
        </p:txBody>
      </p:sp>
      <p:sp>
        <p:nvSpPr>
          <p:cNvPr id="8" name="Rounded Rectangle 7"/>
          <p:cNvSpPr/>
          <p:nvPr/>
        </p:nvSpPr>
        <p:spPr>
          <a:xfrm>
            <a:off x="553467" y="2124451"/>
            <a:ext cx="7632218" cy="374571"/>
          </a:xfrm>
          <a:prstGeom prst="roundRect">
            <a:avLst/>
          </a:prstGeom>
          <a:ln w="28575"/>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1600" dirty="0">
                <a:latin typeface="Consolas" panose="020B0609020204030204" pitchFamily="49" charset="0"/>
              </a:rPr>
              <a:t>*.</a:t>
            </a:r>
            <a:r>
              <a:rPr lang="en-GB" sz="1600" dirty="0" err="1">
                <a:latin typeface="Consolas" panose="020B0609020204030204" pitchFamily="49" charset="0"/>
              </a:rPr>
              <a:t>info;mail.none;authpriv.none;cron.none</a:t>
            </a:r>
            <a:r>
              <a:rPr lang="en-GB" sz="1600" dirty="0">
                <a:latin typeface="Consolas" panose="020B0609020204030204" pitchFamily="49" charset="0"/>
              </a:rPr>
              <a:t>			</a:t>
            </a:r>
            <a:r>
              <a:rPr lang="en-GB" sz="1600" b="1" dirty="0">
                <a:latin typeface="Consolas" panose="020B0609020204030204" pitchFamily="49" charset="0"/>
              </a:rPr>
              <a:t>/</a:t>
            </a:r>
            <a:r>
              <a:rPr lang="en-GB" sz="1600" b="1" dirty="0" err="1">
                <a:latin typeface="Consolas" panose="020B0609020204030204" pitchFamily="49" charset="0"/>
              </a:rPr>
              <a:t>var</a:t>
            </a:r>
            <a:r>
              <a:rPr lang="en-GB" sz="1600" b="1" dirty="0">
                <a:latin typeface="Consolas" panose="020B0609020204030204" pitchFamily="49" charset="0"/>
              </a:rPr>
              <a:t>/log/messages</a:t>
            </a:r>
          </a:p>
        </p:txBody>
      </p:sp>
      <p:sp>
        <p:nvSpPr>
          <p:cNvPr id="9" name="Text Placeholder 4"/>
          <p:cNvSpPr>
            <a:spLocks noGrp="1"/>
          </p:cNvSpPr>
          <p:nvPr>
            <p:ph type="body" sz="quarter" idx="14"/>
          </p:nvPr>
        </p:nvSpPr>
        <p:spPr>
          <a:xfrm>
            <a:off x="459000" y="1188000"/>
            <a:ext cx="8251784" cy="461665"/>
          </a:xfrm>
        </p:spPr>
        <p:txBody>
          <a:bodyPr/>
          <a:lstStyle/>
          <a:p>
            <a:pPr>
              <a:defRPr/>
            </a:pPr>
            <a:r>
              <a:rPr lang="en-GB" altLang="en-US" sz="2400" dirty="0"/>
              <a:t>/</a:t>
            </a:r>
            <a:r>
              <a:rPr lang="en-GB" altLang="en-US" sz="2400" dirty="0" err="1"/>
              <a:t>etc</a:t>
            </a:r>
            <a:r>
              <a:rPr lang="en-GB" altLang="en-US" sz="2400" dirty="0"/>
              <a:t>/</a:t>
            </a:r>
            <a:r>
              <a:rPr lang="en-GB" altLang="en-US" sz="2400" dirty="0" err="1"/>
              <a:t>rsyslog.conf</a:t>
            </a:r>
            <a:r>
              <a:rPr lang="en-GB" altLang="en-US" sz="2400" dirty="0"/>
              <a:t> - review</a:t>
            </a:r>
          </a:p>
        </p:txBody>
      </p:sp>
    </p:spTree>
    <p:extLst>
      <p:ext uri="{BB962C8B-B14F-4D97-AF65-F5344CB8AC3E}">
        <p14:creationId xmlns:p14="http://schemas.microsoft.com/office/powerpoint/2010/main" val="2374274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9" name="Text Placeholder 4"/>
          <p:cNvSpPr>
            <a:spLocks noGrp="1"/>
          </p:cNvSpPr>
          <p:nvPr>
            <p:ph type="body" sz="quarter" idx="14"/>
          </p:nvPr>
        </p:nvSpPr>
        <p:spPr>
          <a:xfrm>
            <a:off x="459000" y="1188000"/>
            <a:ext cx="8251784" cy="461665"/>
          </a:xfrm>
        </p:spPr>
        <p:txBody>
          <a:bodyPr/>
          <a:lstStyle/>
          <a:p>
            <a:pPr>
              <a:defRPr/>
            </a:pPr>
            <a:r>
              <a:rPr lang="en-GB" altLang="en-US" sz="2400" dirty="0"/>
              <a:t>/</a:t>
            </a:r>
            <a:r>
              <a:rPr lang="en-GB" altLang="en-US" sz="2400" dirty="0" err="1"/>
              <a:t>etc</a:t>
            </a:r>
            <a:r>
              <a:rPr lang="en-GB" altLang="en-US" sz="2400" dirty="0"/>
              <a:t>/</a:t>
            </a:r>
            <a:r>
              <a:rPr lang="en-GB" altLang="en-US" sz="2400" dirty="0" err="1"/>
              <a:t>rsyslog.conf</a:t>
            </a:r>
            <a:r>
              <a:rPr lang="en-GB" altLang="en-US" sz="2400" dirty="0"/>
              <a:t> - review</a:t>
            </a:r>
          </a:p>
        </p:txBody>
      </p:sp>
      <p:sp>
        <p:nvSpPr>
          <p:cNvPr id="10" name="Content Placeholder 2"/>
          <p:cNvSpPr>
            <a:spLocks noGrp="1"/>
          </p:cNvSpPr>
          <p:nvPr>
            <p:ph idx="4294967295"/>
          </p:nvPr>
        </p:nvSpPr>
        <p:spPr>
          <a:xfrm>
            <a:off x="535332" y="2797179"/>
            <a:ext cx="7772400" cy="1264449"/>
          </a:xfrm>
          <a:prstGeom prst="rect">
            <a:avLst/>
          </a:prstGeom>
        </p:spPr>
        <p:txBody>
          <a:bodyPr/>
          <a:lstStyle/>
          <a:p>
            <a:pPr eaLnBrk="1">
              <a:buFontTx/>
              <a:buChar char="•"/>
            </a:pPr>
            <a:r>
              <a:rPr lang="en-GB" altLang="en-US" sz="1800" dirty="0"/>
              <a:t>All authentication events give rise to messages which are logged in the access controlled </a:t>
            </a:r>
            <a:r>
              <a:rPr lang="en-GB" altLang="en-US" sz="1800" b="1" dirty="0"/>
              <a:t>/</a:t>
            </a:r>
            <a:r>
              <a:rPr lang="en-GB" altLang="en-US" sz="1800" b="1" dirty="0" err="1"/>
              <a:t>var</a:t>
            </a:r>
            <a:r>
              <a:rPr lang="en-GB" altLang="en-US" sz="1800" b="1" dirty="0"/>
              <a:t>/log/secure</a:t>
            </a:r>
            <a:r>
              <a:rPr lang="en-GB" altLang="en-US" sz="1800" dirty="0"/>
              <a:t>. </a:t>
            </a:r>
          </a:p>
          <a:p>
            <a:pPr eaLnBrk="1">
              <a:buFontTx/>
              <a:buChar char="•"/>
            </a:pPr>
            <a:r>
              <a:rPr lang="en-GB" altLang="en-US" sz="1800" dirty="0"/>
              <a:t>It means you can have third parties look at </a:t>
            </a:r>
            <a:r>
              <a:rPr lang="en-GB" altLang="en-US" sz="1800" b="1" dirty="0"/>
              <a:t>/</a:t>
            </a:r>
            <a:r>
              <a:rPr lang="en-GB" altLang="en-US" sz="1800" b="1" dirty="0" err="1"/>
              <a:t>var</a:t>
            </a:r>
            <a:r>
              <a:rPr lang="en-GB" altLang="en-US" sz="1800" b="1" dirty="0"/>
              <a:t>/log/messages</a:t>
            </a:r>
            <a:r>
              <a:rPr lang="en-GB" altLang="en-US" sz="1800" dirty="0"/>
              <a:t> file for application issues without giving authentication information away.</a:t>
            </a:r>
          </a:p>
        </p:txBody>
      </p:sp>
      <p:sp>
        <p:nvSpPr>
          <p:cNvPr id="11" name="Rounded Rectangle 10"/>
          <p:cNvSpPr/>
          <p:nvPr/>
        </p:nvSpPr>
        <p:spPr>
          <a:xfrm>
            <a:off x="489029" y="1874842"/>
            <a:ext cx="7520651"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solidFill>
                  <a:schemeClr val="dk1"/>
                </a:solidFill>
                <a:latin typeface="Consolas" panose="020B0609020204030204" pitchFamily="49" charset="0"/>
              </a:rPr>
              <a:t>authpriv.*									  </a:t>
            </a:r>
            <a:r>
              <a:rPr lang="en-GB" b="1" dirty="0">
                <a:solidFill>
                  <a:schemeClr val="dk1"/>
                </a:solidFill>
                <a:latin typeface="Consolas" panose="020B0609020204030204" pitchFamily="49" charset="0"/>
              </a:rPr>
              <a:t>/</a:t>
            </a:r>
            <a:r>
              <a:rPr lang="en-GB" b="1" dirty="0" err="1">
                <a:solidFill>
                  <a:schemeClr val="dk1"/>
                </a:solidFill>
                <a:latin typeface="Consolas" panose="020B0609020204030204" pitchFamily="49" charset="0"/>
              </a:rPr>
              <a:t>var</a:t>
            </a:r>
            <a:r>
              <a:rPr lang="en-GB" b="1" dirty="0">
                <a:solidFill>
                  <a:schemeClr val="dk1"/>
                </a:solidFill>
                <a:latin typeface="Consolas" panose="020B0609020204030204" pitchFamily="49" charset="0"/>
              </a:rPr>
              <a:t>/log/secure</a:t>
            </a:r>
          </a:p>
        </p:txBody>
      </p:sp>
    </p:spTree>
    <p:extLst>
      <p:ext uri="{BB962C8B-B14F-4D97-AF65-F5344CB8AC3E}">
        <p14:creationId xmlns:p14="http://schemas.microsoft.com/office/powerpoint/2010/main" val="360745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14"/>
          </p:nvPr>
        </p:nvSpPr>
        <p:spPr>
          <a:xfrm>
            <a:off x="459000" y="1188000"/>
            <a:ext cx="8251784" cy="461665"/>
          </a:xfrm>
        </p:spPr>
        <p:txBody>
          <a:bodyPr/>
          <a:lstStyle/>
          <a:p>
            <a:pPr>
              <a:defRPr/>
            </a:pPr>
            <a:r>
              <a:rPr lang="en-GB" altLang="en-US" dirty="0"/>
              <a:t>/</a:t>
            </a:r>
            <a:r>
              <a:rPr lang="en-GB" altLang="en-US" sz="2400" dirty="0" err="1"/>
              <a:t>etc</a:t>
            </a:r>
            <a:r>
              <a:rPr lang="en-GB" altLang="en-US" sz="2400" dirty="0"/>
              <a:t>/</a:t>
            </a:r>
            <a:r>
              <a:rPr lang="en-GB" altLang="en-US" sz="2400" dirty="0" err="1"/>
              <a:t>rsyslog.conf</a:t>
            </a:r>
            <a:r>
              <a:rPr lang="en-GB" altLang="en-US" sz="2400" dirty="0"/>
              <a:t> - review</a:t>
            </a:r>
          </a:p>
        </p:txBody>
      </p:sp>
      <p:sp>
        <p:nvSpPr>
          <p:cNvPr id="8" name="Content Placeholder 2"/>
          <p:cNvSpPr>
            <a:spLocks noGrp="1"/>
          </p:cNvSpPr>
          <p:nvPr>
            <p:ph idx="4294967295"/>
          </p:nvPr>
        </p:nvSpPr>
        <p:spPr>
          <a:xfrm>
            <a:off x="558478" y="2684467"/>
            <a:ext cx="7772400" cy="2777683"/>
          </a:xfrm>
          <a:prstGeom prst="rect">
            <a:avLst/>
          </a:prstGeom>
        </p:spPr>
        <p:txBody>
          <a:bodyPr/>
          <a:lstStyle/>
          <a:p>
            <a:pPr eaLnBrk="1">
              <a:buFontTx/>
              <a:buChar char="•"/>
            </a:pPr>
            <a:r>
              <a:rPr lang="en-GB" altLang="en-US" sz="1800" dirty="0"/>
              <a:t>All mail messages are logged to </a:t>
            </a:r>
            <a:r>
              <a:rPr lang="en-GB" altLang="en-US" sz="1800" b="1" dirty="0"/>
              <a:t>/</a:t>
            </a:r>
            <a:r>
              <a:rPr lang="en-GB" altLang="en-US" sz="1800" b="1" dirty="0" err="1"/>
              <a:t>var</a:t>
            </a:r>
            <a:r>
              <a:rPr lang="en-GB" altLang="en-US" sz="1800" b="1" dirty="0"/>
              <a:t>/log/</a:t>
            </a:r>
            <a:r>
              <a:rPr lang="en-GB" altLang="en-US" sz="1800" b="1" dirty="0" err="1"/>
              <a:t>maillog</a:t>
            </a:r>
            <a:endParaRPr lang="en-GB" altLang="en-US" sz="1800" b="1" dirty="0"/>
          </a:p>
          <a:p>
            <a:pPr eaLnBrk="1">
              <a:buFontTx/>
              <a:buChar char="•"/>
            </a:pPr>
            <a:r>
              <a:rPr lang="en-GB" altLang="en-US" sz="1800" dirty="0"/>
              <a:t>By default, log files are not synced! That is, by default, log information is written into a memory buffer (which is fast) and only later flushed out of main memory to actual disk.</a:t>
            </a:r>
          </a:p>
          <a:p>
            <a:pPr eaLnBrk="1">
              <a:buFontTx/>
              <a:buChar char="•"/>
            </a:pPr>
            <a:r>
              <a:rPr lang="en-GB" altLang="en-US" sz="1800" dirty="0"/>
              <a:t>This gives rise to the possibility that a few log messages may be lost of the system crashes. To avoid this the $</a:t>
            </a:r>
            <a:r>
              <a:rPr lang="en-GB" altLang="en-US" sz="1800" dirty="0" err="1"/>
              <a:t>ActionFileEnableSync</a:t>
            </a:r>
            <a:r>
              <a:rPr lang="en-GB" altLang="en-US" sz="1800" dirty="0"/>
              <a:t> directive may be enabled. Doing this will have an impact on system performance.</a:t>
            </a:r>
          </a:p>
          <a:p>
            <a:pPr eaLnBrk="1">
              <a:buFontTx/>
              <a:buChar char="•"/>
            </a:pPr>
            <a:r>
              <a:rPr lang="en-GB" altLang="en-US" sz="1800" dirty="0"/>
              <a:t>The little '-' indicates, even if syncing is switched on, the mail messages are exempt, that is not synced.</a:t>
            </a:r>
          </a:p>
        </p:txBody>
      </p:sp>
      <p:sp>
        <p:nvSpPr>
          <p:cNvPr id="12" name="Rounded Rectangle 11"/>
          <p:cNvSpPr/>
          <p:nvPr/>
        </p:nvSpPr>
        <p:spPr>
          <a:xfrm>
            <a:off x="570054" y="1798642"/>
            <a:ext cx="7485927"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nsolas" panose="020B0609020204030204" pitchFamily="49" charset="0"/>
              </a:rPr>
              <a:t>mail.*										 </a:t>
            </a:r>
            <a:r>
              <a:rPr lang="en-GB" b="1" dirty="0">
                <a:latin typeface="Consolas" panose="020B0609020204030204" pitchFamily="49" charset="0"/>
              </a:rPr>
              <a:t>-/</a:t>
            </a:r>
            <a:r>
              <a:rPr lang="en-GB" b="1" dirty="0" err="1">
                <a:latin typeface="Consolas" panose="020B0609020204030204" pitchFamily="49" charset="0"/>
              </a:rPr>
              <a:t>var</a:t>
            </a:r>
            <a:r>
              <a:rPr lang="en-GB" b="1" dirty="0">
                <a:latin typeface="Consolas" panose="020B0609020204030204" pitchFamily="49" charset="0"/>
              </a:rPr>
              <a:t>/log/</a:t>
            </a:r>
            <a:r>
              <a:rPr lang="en-GB" b="1" dirty="0" err="1">
                <a:latin typeface="Consolas" panose="020B0609020204030204" pitchFamily="49" charset="0"/>
              </a:rPr>
              <a:t>mailog</a:t>
            </a:r>
            <a:endParaRPr lang="en-GB" b="1" dirty="0">
              <a:latin typeface="Consolas" panose="020B0609020204030204" pitchFamily="49" charset="0"/>
            </a:endParaRPr>
          </a:p>
        </p:txBody>
      </p:sp>
      <p:sp>
        <p:nvSpPr>
          <p:cNvPr id="10" name="Title 1"/>
          <p:cNvSpPr>
            <a:spLocks noGrp="1"/>
          </p:cNvSpPr>
          <p:nvPr>
            <p:ph type="ctrTitle"/>
          </p:nvPr>
        </p:nvSpPr>
        <p:spPr>
          <a:xfrm>
            <a:off x="459000" y="360005"/>
            <a:ext cx="8251784" cy="584775"/>
          </a:xfrm>
        </p:spPr>
        <p:txBody>
          <a:bodyPr/>
          <a:lstStyle/>
          <a:p>
            <a:r>
              <a:rPr lang="en-GB" sz="3200" dirty="0"/>
              <a:t>5. Configuring </a:t>
            </a:r>
            <a:r>
              <a:rPr lang="en-GB" sz="3200" dirty="0" err="1"/>
              <a:t>rsyslogd</a:t>
            </a:r>
            <a:endParaRPr lang="en-SG" sz="3200" dirty="0"/>
          </a:p>
        </p:txBody>
      </p:sp>
    </p:spTree>
    <p:extLst>
      <p:ext uri="{BB962C8B-B14F-4D97-AF65-F5344CB8AC3E}">
        <p14:creationId xmlns:p14="http://schemas.microsoft.com/office/powerpoint/2010/main" val="291890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14"/>
          </p:nvPr>
        </p:nvSpPr>
        <p:spPr>
          <a:xfrm>
            <a:off x="459000" y="1188000"/>
            <a:ext cx="8251784" cy="461665"/>
          </a:xfrm>
        </p:spPr>
        <p:txBody>
          <a:bodyPr/>
          <a:lstStyle/>
          <a:p>
            <a:pPr>
              <a:defRPr/>
            </a:pPr>
            <a:r>
              <a:rPr lang="en-GB" altLang="en-US" sz="2400" dirty="0"/>
              <a:t>/</a:t>
            </a:r>
            <a:r>
              <a:rPr lang="en-GB" altLang="en-US" sz="2400" dirty="0" err="1"/>
              <a:t>etc</a:t>
            </a:r>
            <a:r>
              <a:rPr lang="en-GB" altLang="en-US" sz="2400" dirty="0"/>
              <a:t>/</a:t>
            </a:r>
            <a:r>
              <a:rPr lang="en-GB" altLang="en-US" sz="2400" dirty="0" err="1"/>
              <a:t>rsyslog.conf</a:t>
            </a:r>
            <a:r>
              <a:rPr lang="en-GB" altLang="en-US" sz="2400" dirty="0"/>
              <a:t> - review</a:t>
            </a:r>
          </a:p>
        </p:txBody>
      </p:sp>
      <p:sp>
        <p:nvSpPr>
          <p:cNvPr id="10" name="Content Placeholder 2"/>
          <p:cNvSpPr>
            <a:spLocks noGrp="1"/>
          </p:cNvSpPr>
          <p:nvPr>
            <p:ph idx="4294967295"/>
          </p:nvPr>
        </p:nvSpPr>
        <p:spPr>
          <a:xfrm>
            <a:off x="581629" y="2908301"/>
            <a:ext cx="7772400" cy="369332"/>
          </a:xfrm>
          <a:prstGeom prst="rect">
            <a:avLst/>
          </a:prstGeom>
        </p:spPr>
        <p:txBody>
          <a:bodyPr/>
          <a:lstStyle/>
          <a:p>
            <a:pPr eaLnBrk="1">
              <a:buFontTx/>
              <a:buChar char="•"/>
            </a:pPr>
            <a:r>
              <a:rPr lang="en-GB" altLang="en-US" sz="1800" dirty="0"/>
              <a:t>All cron messages are logged to the file </a:t>
            </a:r>
            <a:r>
              <a:rPr lang="en-GB" altLang="en-US" sz="1800" b="1" dirty="0"/>
              <a:t>/</a:t>
            </a:r>
            <a:r>
              <a:rPr lang="en-GB" altLang="en-US" sz="1800" b="1" dirty="0" err="1"/>
              <a:t>var</a:t>
            </a:r>
            <a:r>
              <a:rPr lang="en-GB" altLang="en-US" sz="1800" b="1" dirty="0"/>
              <a:t>/log/cron</a:t>
            </a:r>
            <a:r>
              <a:rPr lang="en-GB" altLang="en-US" sz="1800" dirty="0"/>
              <a:t>.</a:t>
            </a:r>
          </a:p>
        </p:txBody>
      </p:sp>
      <p:sp>
        <p:nvSpPr>
          <p:cNvPr id="11" name="Rounded Rectangle 10"/>
          <p:cNvSpPr/>
          <p:nvPr/>
        </p:nvSpPr>
        <p:spPr>
          <a:xfrm>
            <a:off x="558482" y="1923670"/>
            <a:ext cx="7624823"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nsolas" panose="020B0609020204030204" pitchFamily="49" charset="0"/>
              </a:rPr>
              <a:t>cron.*											</a:t>
            </a:r>
            <a:r>
              <a:rPr lang="en-GB" b="1" dirty="0">
                <a:latin typeface="Consolas" panose="020B0609020204030204" pitchFamily="49" charset="0"/>
              </a:rPr>
              <a:t>/</a:t>
            </a:r>
            <a:r>
              <a:rPr lang="en-GB" b="1" dirty="0" err="1">
                <a:latin typeface="Consolas" panose="020B0609020204030204" pitchFamily="49" charset="0"/>
              </a:rPr>
              <a:t>var</a:t>
            </a:r>
            <a:r>
              <a:rPr lang="en-GB" b="1" dirty="0">
                <a:latin typeface="Consolas" panose="020B0609020204030204" pitchFamily="49" charset="0"/>
              </a:rPr>
              <a:t>/log/cron</a:t>
            </a:r>
          </a:p>
        </p:txBody>
      </p:sp>
      <p:sp>
        <p:nvSpPr>
          <p:cNvPr id="8" name="Title 1"/>
          <p:cNvSpPr>
            <a:spLocks noGrp="1"/>
          </p:cNvSpPr>
          <p:nvPr>
            <p:ph type="ctrTitle"/>
          </p:nvPr>
        </p:nvSpPr>
        <p:spPr>
          <a:xfrm>
            <a:off x="459000" y="360005"/>
            <a:ext cx="8251784" cy="584775"/>
          </a:xfrm>
        </p:spPr>
        <p:txBody>
          <a:bodyPr/>
          <a:lstStyle/>
          <a:p>
            <a:r>
              <a:rPr lang="en-GB" sz="3200" dirty="0"/>
              <a:t>5. Configuring </a:t>
            </a:r>
            <a:r>
              <a:rPr lang="en-GB" sz="3200" dirty="0" err="1"/>
              <a:t>rsyslogd</a:t>
            </a:r>
            <a:endParaRPr lang="en-SG" sz="3200" dirty="0"/>
          </a:p>
        </p:txBody>
      </p:sp>
    </p:spTree>
    <p:extLst>
      <p:ext uri="{BB962C8B-B14F-4D97-AF65-F5344CB8AC3E}">
        <p14:creationId xmlns:p14="http://schemas.microsoft.com/office/powerpoint/2010/main" val="133996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US" sz="3200" dirty="0"/>
              <a:t>2. Auditing User Logins</a:t>
            </a:r>
            <a:endParaRPr lang="en-SG" sz="3200" dirty="0"/>
          </a:p>
        </p:txBody>
      </p:sp>
      <p:sp>
        <p:nvSpPr>
          <p:cNvPr id="4" name="Text Placeholder 3"/>
          <p:cNvSpPr>
            <a:spLocks noGrp="1"/>
          </p:cNvSpPr>
          <p:nvPr>
            <p:ph type="body" sz="quarter" idx="14"/>
          </p:nvPr>
        </p:nvSpPr>
        <p:spPr>
          <a:xfrm>
            <a:off x="459001" y="1188002"/>
            <a:ext cx="8251784" cy="461665"/>
          </a:xfrm>
        </p:spPr>
        <p:txBody>
          <a:bodyPr/>
          <a:lstStyle/>
          <a:p>
            <a:r>
              <a:rPr lang="en-SG" sz="2400" dirty="0"/>
              <a:t>Auditing User Logins</a:t>
            </a:r>
            <a:endParaRPr lang="en-GB" sz="2400" dirty="0"/>
          </a:p>
        </p:txBody>
      </p:sp>
      <p:sp>
        <p:nvSpPr>
          <p:cNvPr id="3" name="Content Placeholder 2"/>
          <p:cNvSpPr>
            <a:spLocks noGrp="1"/>
          </p:cNvSpPr>
          <p:nvPr>
            <p:ph sz="quarter" idx="10"/>
          </p:nvPr>
        </p:nvSpPr>
        <p:spPr>
          <a:xfrm>
            <a:off x="459000" y="1783742"/>
            <a:ext cx="7765784" cy="987450"/>
          </a:xfrm>
        </p:spPr>
        <p:txBody>
          <a:bodyPr/>
          <a:lstStyle/>
          <a:p>
            <a:r>
              <a:rPr lang="en-US" sz="1800" dirty="0"/>
              <a:t>The </a:t>
            </a:r>
            <a:r>
              <a:rPr lang="en-US" sz="1800" b="1" dirty="0" err="1">
                <a:solidFill>
                  <a:srgbClr val="2EABE2"/>
                </a:solidFill>
              </a:rPr>
              <a:t>lastlog</a:t>
            </a:r>
            <a:r>
              <a:rPr lang="en-US" sz="1800" dirty="0"/>
              <a:t> command shows the date and time, if any when the user last logged in. </a:t>
            </a:r>
          </a:p>
          <a:p>
            <a:r>
              <a:rPr lang="en-US" sz="1800" dirty="0" err="1"/>
              <a:t>Eg</a:t>
            </a:r>
            <a:r>
              <a:rPr lang="en-US" sz="1800" dirty="0"/>
              <a:t>. To see when did user “</a:t>
            </a:r>
            <a:r>
              <a:rPr lang="en-US" sz="1800" b="1" i="1" dirty="0" err="1"/>
              <a:t>viv</a:t>
            </a:r>
            <a:r>
              <a:rPr lang="en-US" sz="1800" i="1" dirty="0"/>
              <a:t>”</a:t>
            </a:r>
            <a:r>
              <a:rPr lang="en-US" sz="1800" dirty="0"/>
              <a:t> last login?</a:t>
            </a:r>
          </a:p>
        </p:txBody>
      </p:sp>
      <p:sp>
        <p:nvSpPr>
          <p:cNvPr id="8" name="TextBox 7">
            <a:extLst>
              <a:ext uri="{FF2B5EF4-FFF2-40B4-BE49-F238E27FC236}">
                <a16:creationId xmlns:a16="http://schemas.microsoft.com/office/drawing/2014/main" id="{29EF2DA2-9514-974B-8F5F-4DF8322B8D30}"/>
              </a:ext>
            </a:extLst>
          </p:cNvPr>
          <p:cNvSpPr txBox="1"/>
          <p:nvPr/>
        </p:nvSpPr>
        <p:spPr>
          <a:xfrm>
            <a:off x="459004" y="3262347"/>
            <a:ext cx="8027819" cy="2019637"/>
          </a:xfrm>
          <a:prstGeom prst="rect">
            <a:avLst/>
          </a:prstGeom>
          <a:solidFill>
            <a:schemeClr val="bg1">
              <a:lumMod val="95000"/>
            </a:schemeClr>
          </a:solidFill>
          <a:ln w="9525">
            <a:noFill/>
          </a:ln>
        </p:spPr>
        <p:txBody>
          <a:bodyPr wrap="square" rtlCol="0">
            <a:noAutofit/>
          </a:bodyPr>
          <a:lstStyle/>
          <a:p>
            <a:r>
              <a:rPr lang="en-GB" dirty="0">
                <a:latin typeface="Arial" panose="020B0604020202020204" pitchFamily="34" charset="0"/>
                <a:cs typeface="Arial" panose="020B0604020202020204" pitchFamily="34" charset="0"/>
              </a:rPr>
              <a:t>$ </a:t>
            </a:r>
            <a:r>
              <a:rPr lang="en-GB" b="1" dirty="0" err="1">
                <a:solidFill>
                  <a:srgbClr val="2EABE2"/>
                </a:solidFill>
                <a:latin typeface="Arial" panose="020B0604020202020204" pitchFamily="34" charset="0"/>
                <a:ea typeface="+mn-ea"/>
                <a:cs typeface="Arial" panose="020B0604020202020204" pitchFamily="34" charset="0"/>
              </a:rPr>
              <a:t>lastlog</a:t>
            </a:r>
            <a:endParaRPr lang="en-GB" b="1" dirty="0">
              <a:solidFill>
                <a:srgbClr val="2EABE2"/>
              </a:solidFill>
              <a:latin typeface="Arial" panose="020B0604020202020204" pitchFamily="34" charset="0"/>
              <a:ea typeface="+mn-ea"/>
              <a:cs typeface="Arial" panose="020B0604020202020204" pitchFamily="34" charset="0"/>
            </a:endParaRPr>
          </a:p>
          <a:p>
            <a:r>
              <a:rPr lang="en-GB" dirty="0">
                <a:latin typeface="Consolas" panose="020B0609020204030204" pitchFamily="49" charset="0"/>
              </a:rPr>
              <a:t>Username   Port  From     Latest</a:t>
            </a:r>
          </a:p>
          <a:p>
            <a:r>
              <a:rPr lang="en-GB" dirty="0">
                <a:latin typeface="Consolas" panose="020B0609020204030204" pitchFamily="49" charset="0"/>
              </a:rPr>
              <a:t>root                      **Never logged in**</a:t>
            </a:r>
          </a:p>
          <a:p>
            <a:r>
              <a:rPr lang="en-GB" dirty="0">
                <a:latin typeface="Consolas" panose="020B0609020204030204" pitchFamily="49" charset="0"/>
              </a:rPr>
              <a:t>bin                       **Never logged in**</a:t>
            </a:r>
          </a:p>
          <a:p>
            <a:r>
              <a:rPr lang="en-GB" dirty="0" err="1">
                <a:latin typeface="Consolas" panose="020B0609020204030204" pitchFamily="49" charset="0"/>
              </a:rPr>
              <a:t>fdm</a:t>
            </a:r>
            <a:r>
              <a:rPr lang="en-GB" dirty="0">
                <a:latin typeface="Consolas" panose="020B0609020204030204" pitchFamily="49" charset="0"/>
              </a:rPr>
              <a:t>        :0             Fri May 10 07:59:01 +0000 2019</a:t>
            </a:r>
          </a:p>
          <a:p>
            <a:r>
              <a:rPr lang="en-GB" dirty="0" err="1">
                <a:latin typeface="Consolas" panose="020B0609020204030204" pitchFamily="49" charset="0"/>
              </a:rPr>
              <a:t>lesley</a:t>
            </a:r>
            <a:r>
              <a:rPr lang="en-GB" dirty="0">
                <a:latin typeface="Consolas" panose="020B0609020204030204" pitchFamily="49" charset="0"/>
              </a:rPr>
              <a:t>     pts/0          Tue May  7 13:28:50 +0000 2019</a:t>
            </a:r>
          </a:p>
          <a:p>
            <a:r>
              <a:rPr lang="en-GB" dirty="0" err="1">
                <a:latin typeface="Consolas" panose="020B0609020204030204" pitchFamily="49" charset="0"/>
              </a:rPr>
              <a:t>viv</a:t>
            </a:r>
            <a:r>
              <a:rPr lang="en-GB" dirty="0">
                <a:latin typeface="Consolas" panose="020B0609020204030204" pitchFamily="49" charset="0"/>
              </a:rPr>
              <a:t>        pts/0          Tue May  7 13:32:37 +0000 2019</a:t>
            </a:r>
          </a:p>
        </p:txBody>
      </p:sp>
      <p:grpSp>
        <p:nvGrpSpPr>
          <p:cNvPr id="20" name="Group 19">
            <a:extLst>
              <a:ext uri="{FF2B5EF4-FFF2-40B4-BE49-F238E27FC236}">
                <a16:creationId xmlns:a16="http://schemas.microsoft.com/office/drawing/2014/main" id="{4678899E-4547-7242-BC9A-B733D92D3B98}"/>
              </a:ext>
            </a:extLst>
          </p:cNvPr>
          <p:cNvGrpSpPr/>
          <p:nvPr/>
        </p:nvGrpSpPr>
        <p:grpSpPr>
          <a:xfrm>
            <a:off x="5970494" y="2400682"/>
            <a:ext cx="2518868" cy="1888352"/>
            <a:chOff x="5970494" y="2400682"/>
            <a:chExt cx="2518868" cy="1888352"/>
          </a:xfrm>
        </p:grpSpPr>
        <p:sp>
          <p:nvSpPr>
            <p:cNvPr id="21" name="Smiley Face 20">
              <a:extLst>
                <a:ext uri="{FF2B5EF4-FFF2-40B4-BE49-F238E27FC236}">
                  <a16:creationId xmlns:a16="http://schemas.microsoft.com/office/drawing/2014/main" id="{685B5291-D9F2-AB4C-9319-22ED5917E443}"/>
                </a:ext>
              </a:extLst>
            </p:cNvPr>
            <p:cNvSpPr/>
            <p:nvPr/>
          </p:nvSpPr>
          <p:spPr>
            <a:xfrm>
              <a:off x="7790115" y="3651258"/>
              <a:ext cx="699247" cy="637776"/>
            </a:xfrm>
            <a:prstGeom prst="smileyFac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sp>
          <p:nvSpPr>
            <p:cNvPr id="22" name="Cloud 21">
              <a:extLst>
                <a:ext uri="{FF2B5EF4-FFF2-40B4-BE49-F238E27FC236}">
                  <a16:creationId xmlns:a16="http://schemas.microsoft.com/office/drawing/2014/main" id="{D4D8686D-8B2D-E84C-A98D-04286FDE5075}"/>
                </a:ext>
              </a:extLst>
            </p:cNvPr>
            <p:cNvSpPr/>
            <p:nvPr/>
          </p:nvSpPr>
          <p:spPr>
            <a:xfrm>
              <a:off x="5970494" y="2400682"/>
              <a:ext cx="2317163" cy="1102659"/>
            </a:xfrm>
            <a:prstGeom prst="cloud">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r>
                <a:rPr lang="en-US" kern="0" dirty="0">
                  <a:solidFill>
                    <a:prstClr val="white"/>
                  </a:solidFill>
                  <a:latin typeface="Arial"/>
                  <a:ea typeface="+mn-ea"/>
                </a:rPr>
                <a:t>When did I last login?</a:t>
              </a:r>
            </a:p>
          </p:txBody>
        </p:sp>
        <p:sp>
          <p:nvSpPr>
            <p:cNvPr id="23" name="Oval 22">
              <a:extLst>
                <a:ext uri="{FF2B5EF4-FFF2-40B4-BE49-F238E27FC236}">
                  <a16:creationId xmlns:a16="http://schemas.microsoft.com/office/drawing/2014/main" id="{E309EBEB-AC3F-DC4F-A902-0B2432C68EFD}"/>
                </a:ext>
              </a:extLst>
            </p:cNvPr>
            <p:cNvSpPr/>
            <p:nvPr/>
          </p:nvSpPr>
          <p:spPr>
            <a:xfrm>
              <a:off x="7597585" y="3391122"/>
              <a:ext cx="107577" cy="94129"/>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sp>
          <p:nvSpPr>
            <p:cNvPr id="24" name="Oval 23">
              <a:extLst>
                <a:ext uri="{FF2B5EF4-FFF2-40B4-BE49-F238E27FC236}">
                  <a16:creationId xmlns:a16="http://schemas.microsoft.com/office/drawing/2014/main" id="{AAD10CC3-EAE3-1E4E-9781-11C8C080B5ED}"/>
                </a:ext>
              </a:extLst>
            </p:cNvPr>
            <p:cNvSpPr/>
            <p:nvPr/>
          </p:nvSpPr>
          <p:spPr>
            <a:xfrm>
              <a:off x="7749985" y="3543522"/>
              <a:ext cx="107577" cy="94129"/>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grpSp>
      <p:sp>
        <p:nvSpPr>
          <p:cNvPr id="12" name="Rectangle: Rounded Corners 6">
            <a:extLst>
              <a:ext uri="{FF2B5EF4-FFF2-40B4-BE49-F238E27FC236}">
                <a16:creationId xmlns:a16="http://schemas.microsoft.com/office/drawing/2014/main" id="{27DD88A9-F062-4E81-A922-9CC29C431301}"/>
              </a:ext>
            </a:extLst>
          </p:cNvPr>
          <p:cNvSpPr/>
          <p:nvPr/>
        </p:nvSpPr>
        <p:spPr>
          <a:xfrm>
            <a:off x="495495" y="5654859"/>
            <a:ext cx="7991327" cy="6357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ysClr val="windowText" lastClr="000000"/>
                </a:solidFill>
                <a:latin typeface="Arial" panose="020B0604020202020204" pitchFamily="34" charset="0"/>
                <a:ea typeface="MS PGothic" pitchFamily="34" charset="-128"/>
                <a:cs typeface="Arial" panose="020B0604020202020204" pitchFamily="34" charset="0"/>
              </a:rPr>
              <a:t>Note: J</a:t>
            </a:r>
            <a:r>
              <a:rPr lang="en-US" dirty="0">
                <a:latin typeface="Arial" panose="020B0604020202020204" pitchFamily="34" charset="0"/>
                <a:cs typeface="Arial" panose="020B0604020202020204" pitchFamily="34" charset="0"/>
              </a:rPr>
              <a:t>ust one entry per user. This command can be run by every user.</a:t>
            </a:r>
            <a:endParaRPr lang="en-US" dirty="0">
              <a:solidFill>
                <a:sysClr val="windowText" lastClr="000000"/>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524215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14"/>
          </p:nvPr>
        </p:nvSpPr>
        <p:spPr>
          <a:xfrm>
            <a:off x="459000" y="1188000"/>
            <a:ext cx="8251784" cy="461665"/>
          </a:xfrm>
        </p:spPr>
        <p:txBody>
          <a:bodyPr/>
          <a:lstStyle/>
          <a:p>
            <a:pPr>
              <a:defRPr/>
            </a:pPr>
            <a:r>
              <a:rPr lang="en-GB" altLang="en-US" sz="2400" dirty="0"/>
              <a:t>/</a:t>
            </a:r>
            <a:r>
              <a:rPr lang="en-GB" altLang="en-US" sz="2400" dirty="0" err="1"/>
              <a:t>etc</a:t>
            </a:r>
            <a:r>
              <a:rPr lang="en-GB" altLang="en-US" sz="2400" dirty="0"/>
              <a:t>/</a:t>
            </a:r>
            <a:r>
              <a:rPr lang="en-GB" altLang="en-US" sz="2400" dirty="0" err="1"/>
              <a:t>rsyslog.conf</a:t>
            </a:r>
            <a:r>
              <a:rPr lang="en-GB" altLang="en-US" sz="2400" dirty="0"/>
              <a:t> - review</a:t>
            </a:r>
          </a:p>
        </p:txBody>
      </p:sp>
      <p:sp>
        <p:nvSpPr>
          <p:cNvPr id="8" name="Content Placeholder 2"/>
          <p:cNvSpPr>
            <a:spLocks noGrp="1"/>
          </p:cNvSpPr>
          <p:nvPr>
            <p:ph idx="4294967295"/>
          </p:nvPr>
        </p:nvSpPr>
        <p:spPr>
          <a:xfrm>
            <a:off x="558477" y="2735264"/>
            <a:ext cx="7772400" cy="923330"/>
          </a:xfrm>
          <a:prstGeom prst="rect">
            <a:avLst/>
          </a:prstGeom>
        </p:spPr>
        <p:txBody>
          <a:bodyPr/>
          <a:lstStyle/>
          <a:p>
            <a:pPr eaLnBrk="1">
              <a:buFontTx/>
              <a:buChar char="•"/>
            </a:pPr>
            <a:r>
              <a:rPr lang="en-GB" altLang="en-US" sz="1800" dirty="0"/>
              <a:t>Any message at priority 'emergency' and above will be sent to users session windows. The message will appear on their screen right in front of them. If it is a real emergency, they won't mind.</a:t>
            </a:r>
          </a:p>
        </p:txBody>
      </p:sp>
      <p:sp>
        <p:nvSpPr>
          <p:cNvPr id="12" name="Rounded Rectangle 11"/>
          <p:cNvSpPr/>
          <p:nvPr/>
        </p:nvSpPr>
        <p:spPr>
          <a:xfrm>
            <a:off x="581631" y="1847854"/>
            <a:ext cx="7876573" cy="408623"/>
          </a:xfrm>
          <a:prstGeom prst="roundRect">
            <a:avLst/>
          </a:prstGeom>
          <a:ln w="28575"/>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a:latin typeface="Consolas" panose="020B0609020204030204" pitchFamily="49" charset="0"/>
              </a:rPr>
              <a:t>*.</a:t>
            </a:r>
            <a:r>
              <a:rPr lang="en-GB" dirty="0" err="1">
                <a:latin typeface="Consolas" panose="020B0609020204030204" pitchFamily="49" charset="0"/>
              </a:rPr>
              <a:t>emerg</a:t>
            </a:r>
            <a:r>
              <a:rPr lang="en-GB" dirty="0">
                <a:latin typeface="Consolas" panose="020B0609020204030204" pitchFamily="49" charset="0"/>
              </a:rPr>
              <a:t>												  :</a:t>
            </a:r>
            <a:r>
              <a:rPr lang="en-GB" dirty="0" err="1">
                <a:latin typeface="Consolas" panose="020B0609020204030204" pitchFamily="49" charset="0"/>
              </a:rPr>
              <a:t>omusrmsg</a:t>
            </a:r>
            <a:r>
              <a:rPr lang="en-GB" dirty="0">
                <a:latin typeface="Consolas" panose="020B0609020204030204" pitchFamily="49" charset="0"/>
              </a:rPr>
              <a:t>:*</a:t>
            </a:r>
          </a:p>
        </p:txBody>
      </p:sp>
      <p:sp>
        <p:nvSpPr>
          <p:cNvPr id="11" name="Title 1"/>
          <p:cNvSpPr>
            <a:spLocks noGrp="1"/>
          </p:cNvSpPr>
          <p:nvPr>
            <p:ph type="ctrTitle"/>
          </p:nvPr>
        </p:nvSpPr>
        <p:spPr>
          <a:xfrm>
            <a:off x="459000" y="360005"/>
            <a:ext cx="8251784" cy="584775"/>
          </a:xfrm>
        </p:spPr>
        <p:txBody>
          <a:bodyPr/>
          <a:lstStyle/>
          <a:p>
            <a:r>
              <a:rPr lang="en-GB" sz="3200" dirty="0"/>
              <a:t>5. Configuring </a:t>
            </a:r>
            <a:r>
              <a:rPr lang="en-GB" sz="3200" dirty="0" err="1"/>
              <a:t>rsyslogd</a:t>
            </a:r>
            <a:endParaRPr lang="en-SG" sz="3200" dirty="0"/>
          </a:p>
        </p:txBody>
      </p:sp>
    </p:spTree>
    <p:extLst>
      <p:ext uri="{BB962C8B-B14F-4D97-AF65-F5344CB8AC3E}">
        <p14:creationId xmlns:p14="http://schemas.microsoft.com/office/powerpoint/2010/main" val="28129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SG" sz="3200" dirty="0"/>
          </a:p>
        </p:txBody>
      </p:sp>
      <p:sp>
        <p:nvSpPr>
          <p:cNvPr id="9" name="Text Placeholder 4"/>
          <p:cNvSpPr>
            <a:spLocks noGrp="1"/>
          </p:cNvSpPr>
          <p:nvPr>
            <p:ph type="body" sz="quarter" idx="14"/>
          </p:nvPr>
        </p:nvSpPr>
        <p:spPr>
          <a:xfrm>
            <a:off x="459000" y="1188000"/>
            <a:ext cx="8251784" cy="461665"/>
          </a:xfrm>
        </p:spPr>
        <p:txBody>
          <a:bodyPr/>
          <a:lstStyle/>
          <a:p>
            <a:pPr>
              <a:defRPr/>
            </a:pPr>
            <a:r>
              <a:rPr lang="en-GB" altLang="en-US" sz="2400" dirty="0"/>
              <a:t>Starting and stopping </a:t>
            </a:r>
            <a:r>
              <a:rPr lang="en-GB" altLang="en-US" sz="2400" dirty="0" err="1"/>
              <a:t>rsyslogd</a:t>
            </a:r>
            <a:endParaRPr lang="en-GB" altLang="en-US" sz="2400" dirty="0"/>
          </a:p>
        </p:txBody>
      </p:sp>
      <p:sp>
        <p:nvSpPr>
          <p:cNvPr id="10" name="Rectangle 9"/>
          <p:cNvSpPr/>
          <p:nvPr/>
        </p:nvSpPr>
        <p:spPr>
          <a:xfrm>
            <a:off x="605118" y="1808163"/>
            <a:ext cx="7853082" cy="1210808"/>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lIns="91430" tIns="45715" rIns="91430" bIns="45715" anchor="ctr"/>
          <a:lstStyle/>
          <a:p>
            <a:pPr>
              <a:buFont typeface="Times New Roman" pitchFamily="16" charset="0"/>
              <a:buNone/>
              <a:defRPr/>
            </a:pPr>
            <a:r>
              <a:rPr lang="en-GB" dirty="0">
                <a:latin typeface="Arial" panose="020B0604020202020204" pitchFamily="34" charset="0"/>
                <a:cs typeface="Arial" panose="020B0604020202020204" pitchFamily="34" charset="0"/>
              </a:rPr>
              <a:t>﻿</a:t>
            </a:r>
            <a:r>
              <a:rPr lang="en-GB" b="1" dirty="0">
                <a:solidFill>
                  <a:schemeClr val="tx1"/>
                </a:solidFill>
                <a:latin typeface="Arial" panose="020B0604020202020204" pitchFamily="34" charset="0"/>
                <a:ea typeface="MS PGothic" pitchFamily="34" charset="-128"/>
                <a:cs typeface="Arial" panose="020B0604020202020204" pitchFamily="34" charset="0"/>
              </a:rPr>
              <a:t>#</a:t>
            </a:r>
            <a:r>
              <a:rPr lang="en-GB" b="1" dirty="0">
                <a:solidFill>
                  <a:srgbClr val="2EABE2"/>
                </a:solidFill>
                <a:latin typeface="Arial" panose="020B0604020202020204" pitchFamily="34" charset="0"/>
                <a:ea typeface="MS PGothic" pitchFamily="34" charset="-128"/>
                <a:cs typeface="Arial" panose="020B0604020202020204" pitchFamily="34" charset="0"/>
              </a:rPr>
              <a:t> </a:t>
            </a:r>
            <a:r>
              <a:rPr lang="en-GB" b="1" dirty="0" err="1">
                <a:solidFill>
                  <a:srgbClr val="2EABE2"/>
                </a:solidFill>
                <a:latin typeface="Arial" panose="020B0604020202020204" pitchFamily="34" charset="0"/>
                <a:ea typeface="MS PGothic" pitchFamily="34" charset="-128"/>
                <a:cs typeface="Arial" panose="020B0604020202020204" pitchFamily="34" charset="0"/>
              </a:rPr>
              <a:t>ps</a:t>
            </a:r>
            <a:r>
              <a:rPr lang="en-GB" b="1" dirty="0">
                <a:solidFill>
                  <a:srgbClr val="2EABE2"/>
                </a:solidFill>
                <a:latin typeface="Arial" panose="020B0604020202020204" pitchFamily="34" charset="0"/>
                <a:ea typeface="MS PGothic" pitchFamily="34" charset="-128"/>
                <a:cs typeface="Arial" panose="020B0604020202020204" pitchFamily="34" charset="0"/>
              </a:rPr>
              <a:t> -</a:t>
            </a:r>
            <a:r>
              <a:rPr lang="en-GB" b="1" dirty="0" err="1">
                <a:solidFill>
                  <a:srgbClr val="2EABE2"/>
                </a:solidFill>
                <a:latin typeface="Arial" panose="020B0604020202020204" pitchFamily="34" charset="0"/>
                <a:ea typeface="MS PGothic" pitchFamily="34" charset="-128"/>
                <a:cs typeface="Arial" panose="020B0604020202020204" pitchFamily="34" charset="0"/>
              </a:rPr>
              <a:t>ef</a:t>
            </a:r>
            <a:r>
              <a:rPr lang="en-GB" b="1" dirty="0">
                <a:solidFill>
                  <a:srgbClr val="2EABE2"/>
                </a:solidFill>
                <a:latin typeface="Arial" panose="020B0604020202020204" pitchFamily="34" charset="0"/>
                <a:ea typeface="MS PGothic" pitchFamily="34" charset="-128"/>
                <a:cs typeface="Arial" panose="020B0604020202020204" pitchFamily="34" charset="0"/>
              </a:rPr>
              <a:t> | grep </a:t>
            </a:r>
            <a:r>
              <a:rPr lang="en-GB" b="1" dirty="0" err="1">
                <a:solidFill>
                  <a:srgbClr val="2EABE2"/>
                </a:solidFill>
                <a:latin typeface="Arial" panose="020B0604020202020204" pitchFamily="34" charset="0"/>
                <a:ea typeface="MS PGothic" pitchFamily="34" charset="-128"/>
                <a:cs typeface="Arial" panose="020B0604020202020204" pitchFamily="34" charset="0"/>
              </a:rPr>
              <a:t>rsyslog</a:t>
            </a:r>
            <a:endParaRPr lang="en-GB" b="1" dirty="0">
              <a:solidFill>
                <a:srgbClr val="2EABE2"/>
              </a:solidFill>
              <a:latin typeface="Arial" panose="020B0604020202020204" pitchFamily="34" charset="0"/>
              <a:ea typeface="MS PGothic" pitchFamily="34" charset="-128"/>
              <a:cs typeface="Arial" panose="020B0604020202020204" pitchFamily="34" charset="0"/>
            </a:endParaRPr>
          </a:p>
          <a:p>
            <a:pPr>
              <a:buFont typeface="Times New Roman" pitchFamily="16" charset="0"/>
              <a:buNone/>
              <a:defRPr/>
            </a:pPr>
            <a:r>
              <a:rPr lang="en-GB" dirty="0">
                <a:solidFill>
                  <a:schemeClr val="tx1"/>
                </a:solidFill>
                <a:latin typeface="Consolas" panose="020B0609020204030204" pitchFamily="49" charset="0"/>
              </a:rPr>
              <a:t>root    3845   1 0 10:05 ?    00:00:20 /</a:t>
            </a:r>
            <a:r>
              <a:rPr lang="en-GB" dirty="0" err="1">
                <a:solidFill>
                  <a:schemeClr val="tx1"/>
                </a:solidFill>
                <a:latin typeface="Consolas" panose="020B0609020204030204" pitchFamily="49" charset="0"/>
              </a:rPr>
              <a:t>usr</a:t>
            </a:r>
            <a:r>
              <a:rPr lang="en-GB" dirty="0">
                <a:solidFill>
                  <a:schemeClr val="tx1"/>
                </a:solidFill>
                <a:latin typeface="Consolas" panose="020B0609020204030204" pitchFamily="49" charset="0"/>
              </a:rPr>
              <a:t>/</a:t>
            </a:r>
            <a:r>
              <a:rPr lang="en-GB" dirty="0" err="1">
                <a:solidFill>
                  <a:schemeClr val="tx1"/>
                </a:solidFill>
                <a:latin typeface="Consolas" panose="020B0609020204030204" pitchFamily="49" charset="0"/>
              </a:rPr>
              <a:t>sbin</a:t>
            </a:r>
            <a:r>
              <a:rPr lang="en-GB" dirty="0">
                <a:solidFill>
                  <a:schemeClr val="tx1"/>
                </a:solidFill>
                <a:latin typeface="Consolas" panose="020B0609020204030204" pitchFamily="49" charset="0"/>
              </a:rPr>
              <a:t>/</a:t>
            </a:r>
            <a:r>
              <a:rPr lang="en-GB" dirty="0" err="1">
                <a:solidFill>
                  <a:schemeClr val="tx1"/>
                </a:solidFill>
                <a:latin typeface="Consolas" panose="020B0609020204030204" pitchFamily="49" charset="0"/>
              </a:rPr>
              <a:t>rsyslogd</a:t>
            </a:r>
            <a:r>
              <a:rPr lang="en-GB" dirty="0">
                <a:solidFill>
                  <a:schemeClr val="tx1"/>
                </a:solidFill>
                <a:latin typeface="Consolas" panose="020B0609020204030204" pitchFamily="49" charset="0"/>
              </a:rPr>
              <a:t> -n</a:t>
            </a:r>
          </a:p>
        </p:txBody>
      </p:sp>
      <p:sp>
        <p:nvSpPr>
          <p:cNvPr id="11" name="Rectangle 10">
            <a:extLst>
              <a:ext uri="{FF2B5EF4-FFF2-40B4-BE49-F238E27FC236}">
                <a16:creationId xmlns:a16="http://schemas.microsoft.com/office/drawing/2014/main" id="{E5327C5E-F7C2-C148-A30E-FA6222B6F2FF}"/>
              </a:ext>
            </a:extLst>
          </p:cNvPr>
          <p:cNvSpPr/>
          <p:nvPr/>
        </p:nvSpPr>
        <p:spPr>
          <a:xfrm>
            <a:off x="605122" y="3336858"/>
            <a:ext cx="7866529" cy="1157238"/>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lIns="91430" tIns="45715" rIns="91430" bIns="45715" anchor="ctr"/>
          <a:lstStyle/>
          <a:p>
            <a:pPr>
              <a:buFont typeface="Times New Roman" pitchFamily="16" charset="0"/>
              <a:buNone/>
              <a:defRPr/>
            </a:pPr>
            <a:r>
              <a:rPr lang="en-GB" b="1" dirty="0">
                <a:solidFill>
                  <a:schemeClr val="tx1"/>
                </a:solidFill>
                <a:latin typeface="Arial" panose="020B0604020202020204" pitchFamily="34" charset="0"/>
                <a:ea typeface="MS PGothic" pitchFamily="34" charset="-128"/>
                <a:cs typeface="Arial" panose="020B0604020202020204" pitchFamily="34" charset="0"/>
              </a:rPr>
              <a:t>#</a:t>
            </a:r>
            <a:r>
              <a:rPr lang="en-GB" b="1" dirty="0">
                <a:solidFill>
                  <a:srgbClr val="2EABE2"/>
                </a:solidFill>
                <a:latin typeface="Arial" panose="020B0604020202020204" pitchFamily="34" charset="0"/>
                <a:ea typeface="MS PGothic" pitchFamily="34" charset="-128"/>
                <a:cs typeface="Arial" panose="020B0604020202020204" pitchFamily="34" charset="0"/>
              </a:rPr>
              <a:t> </a:t>
            </a:r>
            <a:r>
              <a:rPr lang="en-GB" b="1" dirty="0" err="1">
                <a:solidFill>
                  <a:srgbClr val="2EABE2"/>
                </a:solidFill>
                <a:latin typeface="Arial" panose="020B0604020202020204" pitchFamily="34" charset="0"/>
                <a:ea typeface="MS PGothic" pitchFamily="34" charset="-128"/>
                <a:cs typeface="Arial" panose="020B0604020202020204" pitchFamily="34" charset="0"/>
              </a:rPr>
              <a:t>systemctl</a:t>
            </a:r>
            <a:r>
              <a:rPr lang="en-GB" b="1" dirty="0">
                <a:solidFill>
                  <a:srgbClr val="2EABE2"/>
                </a:solidFill>
                <a:latin typeface="Arial" panose="020B0604020202020204" pitchFamily="34" charset="0"/>
                <a:ea typeface="MS PGothic" pitchFamily="34" charset="-128"/>
                <a:cs typeface="Arial" panose="020B0604020202020204" pitchFamily="34" charset="0"/>
              </a:rPr>
              <a:t> stop </a:t>
            </a:r>
            <a:r>
              <a:rPr lang="en-GB" b="1" dirty="0" err="1">
                <a:solidFill>
                  <a:srgbClr val="2EABE2"/>
                </a:solidFill>
                <a:latin typeface="Arial" panose="020B0604020202020204" pitchFamily="34" charset="0"/>
                <a:ea typeface="MS PGothic" pitchFamily="34" charset="-128"/>
                <a:cs typeface="Arial" panose="020B0604020202020204" pitchFamily="34" charset="0"/>
              </a:rPr>
              <a:t>rsyslog</a:t>
            </a:r>
            <a:endParaRPr lang="en-GB" b="1" dirty="0">
              <a:solidFill>
                <a:srgbClr val="2EABE2"/>
              </a:solidFill>
              <a:latin typeface="Arial" panose="020B0604020202020204" pitchFamily="34" charset="0"/>
              <a:ea typeface="MS PGothic" pitchFamily="34" charset="-128"/>
              <a:cs typeface="Arial" panose="020B0604020202020204" pitchFamily="34" charset="0"/>
            </a:endParaRPr>
          </a:p>
          <a:p>
            <a:pPr>
              <a:buFont typeface="Times New Roman" pitchFamily="16" charset="0"/>
              <a:buNone/>
              <a:defRPr/>
            </a:pPr>
            <a:r>
              <a:rPr lang="en-GB" b="1" dirty="0">
                <a:solidFill>
                  <a:schemeClr val="tx1"/>
                </a:solidFill>
                <a:latin typeface="Arial" panose="020B0604020202020204" pitchFamily="34" charset="0"/>
                <a:ea typeface="MS PGothic" pitchFamily="34" charset="-128"/>
                <a:cs typeface="Arial" panose="020B0604020202020204" pitchFamily="34" charset="0"/>
              </a:rPr>
              <a:t>#</a:t>
            </a:r>
            <a:r>
              <a:rPr lang="en-GB" b="1" dirty="0">
                <a:solidFill>
                  <a:srgbClr val="2EABE2"/>
                </a:solidFill>
                <a:latin typeface="Arial" panose="020B0604020202020204" pitchFamily="34" charset="0"/>
                <a:ea typeface="MS PGothic" pitchFamily="34" charset="-128"/>
                <a:cs typeface="Arial" panose="020B0604020202020204" pitchFamily="34" charset="0"/>
              </a:rPr>
              <a:t> </a:t>
            </a:r>
            <a:r>
              <a:rPr lang="en-GB" b="1" dirty="0" err="1">
                <a:solidFill>
                  <a:srgbClr val="2EABE2"/>
                </a:solidFill>
                <a:latin typeface="Arial" panose="020B0604020202020204" pitchFamily="34" charset="0"/>
                <a:ea typeface="MS PGothic" pitchFamily="34" charset="-128"/>
                <a:cs typeface="Arial" panose="020B0604020202020204" pitchFamily="34" charset="0"/>
              </a:rPr>
              <a:t>systemctl</a:t>
            </a:r>
            <a:r>
              <a:rPr lang="en-GB" b="1" dirty="0">
                <a:solidFill>
                  <a:srgbClr val="2EABE2"/>
                </a:solidFill>
                <a:latin typeface="Arial" panose="020B0604020202020204" pitchFamily="34" charset="0"/>
                <a:ea typeface="MS PGothic" pitchFamily="34" charset="-128"/>
                <a:cs typeface="Arial" panose="020B0604020202020204" pitchFamily="34" charset="0"/>
              </a:rPr>
              <a:t> start </a:t>
            </a:r>
            <a:r>
              <a:rPr lang="en-GB" b="1" dirty="0" err="1">
                <a:solidFill>
                  <a:srgbClr val="2EABE2"/>
                </a:solidFill>
                <a:latin typeface="Arial" panose="020B0604020202020204" pitchFamily="34" charset="0"/>
                <a:ea typeface="MS PGothic" pitchFamily="34" charset="-128"/>
                <a:cs typeface="Arial" panose="020B0604020202020204" pitchFamily="34" charset="0"/>
              </a:rPr>
              <a:t>rsyslog</a:t>
            </a:r>
            <a:endParaRPr lang="en-GB" b="1" dirty="0">
              <a:solidFill>
                <a:srgbClr val="2EABE2"/>
              </a:solidFill>
              <a:latin typeface="Arial" panose="020B0604020202020204" pitchFamily="34" charset="0"/>
              <a:ea typeface="MS PGothic" pitchFamily="34" charset="-128"/>
              <a:cs typeface="Arial" panose="020B0604020202020204" pitchFamily="34" charset="0"/>
            </a:endParaRPr>
          </a:p>
          <a:p>
            <a:pPr>
              <a:buFont typeface="Times New Roman" pitchFamily="16" charset="0"/>
              <a:buNone/>
              <a:defRPr/>
            </a:pPr>
            <a:r>
              <a:rPr lang="en-GB" b="1" dirty="0">
                <a:solidFill>
                  <a:schemeClr val="tx1"/>
                </a:solidFill>
                <a:latin typeface="Arial" panose="020B0604020202020204" pitchFamily="34" charset="0"/>
                <a:ea typeface="MS PGothic" pitchFamily="34" charset="-128"/>
                <a:cs typeface="Arial" panose="020B0604020202020204" pitchFamily="34" charset="0"/>
              </a:rPr>
              <a:t>#</a:t>
            </a:r>
            <a:r>
              <a:rPr lang="en-GB" b="1" dirty="0">
                <a:solidFill>
                  <a:srgbClr val="2EABE2"/>
                </a:solidFill>
                <a:latin typeface="Arial" panose="020B0604020202020204" pitchFamily="34" charset="0"/>
                <a:ea typeface="MS PGothic" pitchFamily="34" charset="-128"/>
                <a:cs typeface="Arial" panose="020B0604020202020204" pitchFamily="34" charset="0"/>
              </a:rPr>
              <a:t> </a:t>
            </a:r>
            <a:r>
              <a:rPr lang="en-GB" b="1" dirty="0" err="1">
                <a:solidFill>
                  <a:srgbClr val="2EABE2"/>
                </a:solidFill>
                <a:latin typeface="Arial" panose="020B0604020202020204" pitchFamily="34" charset="0"/>
                <a:ea typeface="MS PGothic" pitchFamily="34" charset="-128"/>
                <a:cs typeface="Arial" panose="020B0604020202020204" pitchFamily="34" charset="0"/>
              </a:rPr>
              <a:t>systemctl</a:t>
            </a:r>
            <a:r>
              <a:rPr lang="en-GB" b="1" dirty="0">
                <a:solidFill>
                  <a:srgbClr val="2EABE2"/>
                </a:solidFill>
                <a:latin typeface="Arial" panose="020B0604020202020204" pitchFamily="34" charset="0"/>
                <a:ea typeface="MS PGothic" pitchFamily="34" charset="-128"/>
                <a:cs typeface="Arial" panose="020B0604020202020204" pitchFamily="34" charset="0"/>
              </a:rPr>
              <a:t> status </a:t>
            </a:r>
            <a:r>
              <a:rPr lang="en-GB" b="1" dirty="0" err="1">
                <a:solidFill>
                  <a:srgbClr val="2EABE2"/>
                </a:solidFill>
                <a:latin typeface="Arial" panose="020B0604020202020204" pitchFamily="34" charset="0"/>
                <a:ea typeface="MS PGothic" pitchFamily="34" charset="-128"/>
                <a:cs typeface="Arial" panose="020B0604020202020204" pitchFamily="34" charset="0"/>
              </a:rPr>
              <a:t>rsyslog</a:t>
            </a:r>
            <a:endParaRPr lang="en-GB" b="1" dirty="0">
              <a:solidFill>
                <a:srgbClr val="2EABE2"/>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139825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4"/>
          <p:cNvSpPr>
            <a:spLocks noGrp="1"/>
          </p:cNvSpPr>
          <p:nvPr>
            <p:ph type="body" sz="quarter" idx="14"/>
          </p:nvPr>
        </p:nvSpPr>
        <p:spPr>
          <a:xfrm>
            <a:off x="591080" y="1188000"/>
            <a:ext cx="8251784" cy="461665"/>
          </a:xfrm>
        </p:spPr>
        <p:txBody>
          <a:bodyPr/>
          <a:lstStyle/>
          <a:p>
            <a:pPr>
              <a:defRPr/>
            </a:pPr>
            <a:r>
              <a:rPr lang="en-GB" altLang="en-US" sz="2400" dirty="0"/>
              <a:t>Testing the </a:t>
            </a:r>
            <a:r>
              <a:rPr lang="en-GB" altLang="en-US" sz="2400" dirty="0" err="1"/>
              <a:t>rsyslog</a:t>
            </a:r>
            <a:r>
              <a:rPr lang="en-GB" altLang="en-US" sz="2400" dirty="0"/>
              <a:t> service</a:t>
            </a:r>
          </a:p>
        </p:txBody>
      </p:sp>
      <p:sp>
        <p:nvSpPr>
          <p:cNvPr id="8" name="Content Placeholder 2"/>
          <p:cNvSpPr>
            <a:spLocks noGrp="1"/>
          </p:cNvSpPr>
          <p:nvPr>
            <p:ph idx="4294967295"/>
          </p:nvPr>
        </p:nvSpPr>
        <p:spPr>
          <a:xfrm>
            <a:off x="685800" y="1954557"/>
            <a:ext cx="7772400" cy="646331"/>
          </a:xfrm>
          <a:prstGeom prst="rect">
            <a:avLst/>
          </a:prstGeom>
        </p:spPr>
        <p:txBody>
          <a:bodyPr/>
          <a:lstStyle/>
          <a:p>
            <a:pPr eaLnBrk="1">
              <a:buFontTx/>
              <a:buChar char="•"/>
            </a:pPr>
            <a:r>
              <a:rPr lang="en-GB" altLang="en-US" sz="1800" dirty="0"/>
              <a:t>As already mentioned, the ‘logger’ command allows users to log messages through the syslog mechanism.</a:t>
            </a:r>
          </a:p>
        </p:txBody>
      </p:sp>
      <p:sp>
        <p:nvSpPr>
          <p:cNvPr id="12" name="Rectangle 11"/>
          <p:cNvSpPr/>
          <p:nvPr/>
        </p:nvSpPr>
        <p:spPr>
          <a:xfrm>
            <a:off x="715347" y="2710472"/>
            <a:ext cx="7629525" cy="496887"/>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lIns="91430" tIns="45715" rIns="91430" bIns="45715" anchor="ctr"/>
          <a:lstStyle/>
          <a:p>
            <a:pPr>
              <a:buFont typeface="Times New Roman" pitchFamily="16" charset="0"/>
              <a:buNone/>
              <a:defRPr/>
            </a:pPr>
            <a:r>
              <a:rPr lang="en-GB" dirty="0">
                <a:latin typeface="Arial" panose="020B0604020202020204" pitchFamily="34" charset="0"/>
                <a:cs typeface="Arial" panose="020B0604020202020204" pitchFamily="34" charset="0"/>
              </a:rPr>
              <a:t>﻿# </a:t>
            </a:r>
            <a:r>
              <a:rPr lang="en-GB" b="1" dirty="0">
                <a:solidFill>
                  <a:srgbClr val="2EABE2"/>
                </a:solidFill>
                <a:latin typeface="Arial" panose="020B0604020202020204" pitchFamily="34" charset="0"/>
                <a:ea typeface="MS PGothic" pitchFamily="34" charset="-128"/>
                <a:cs typeface="Arial" panose="020B0604020202020204" pitchFamily="34" charset="0"/>
              </a:rPr>
              <a:t>logger -p </a:t>
            </a:r>
            <a:r>
              <a:rPr lang="en-GB" b="1" dirty="0" err="1">
                <a:solidFill>
                  <a:srgbClr val="2EABE2"/>
                </a:solidFill>
                <a:latin typeface="Arial" panose="020B0604020202020204" pitchFamily="34" charset="0"/>
                <a:ea typeface="MS PGothic" pitchFamily="34" charset="-128"/>
                <a:cs typeface="Arial" panose="020B0604020202020204" pitchFamily="34" charset="0"/>
              </a:rPr>
              <a:t>kern.err</a:t>
            </a:r>
            <a:r>
              <a:rPr lang="en-GB" b="1" dirty="0">
                <a:solidFill>
                  <a:srgbClr val="2EABE2"/>
                </a:solidFill>
                <a:latin typeface="Arial" panose="020B0604020202020204" pitchFamily="34" charset="0"/>
                <a:ea typeface="MS PGothic" pitchFamily="34" charset="-128"/>
                <a:cs typeface="Arial" panose="020B0604020202020204" pitchFamily="34" charset="0"/>
              </a:rPr>
              <a:t> "This is a test message."</a:t>
            </a:r>
          </a:p>
        </p:txBody>
      </p:sp>
      <p:sp>
        <p:nvSpPr>
          <p:cNvPr id="13" name="TextBox 12">
            <a:extLst>
              <a:ext uri="{FF2B5EF4-FFF2-40B4-BE49-F238E27FC236}">
                <a16:creationId xmlns:a16="http://schemas.microsoft.com/office/drawing/2014/main" id="{3FFEE56D-CB0A-3A45-B876-41822C03224B}"/>
              </a:ext>
            </a:extLst>
          </p:cNvPr>
          <p:cNvSpPr txBox="1"/>
          <p:nvPr/>
        </p:nvSpPr>
        <p:spPr>
          <a:xfrm>
            <a:off x="685804" y="3681404"/>
            <a:ext cx="5930663" cy="369332"/>
          </a:xfrm>
          <a:prstGeom prst="rect">
            <a:avLst/>
          </a:prstGeom>
          <a:noFill/>
        </p:spPr>
        <p:txBody>
          <a:bodyPr wrap="none" rtlCol="0">
            <a:spAutoFit/>
          </a:bodyPr>
          <a:lstStyle/>
          <a:p>
            <a:r>
              <a:rPr lang="en-US" dirty="0"/>
              <a:t>This should reach </a:t>
            </a:r>
            <a:r>
              <a:rPr lang="en-US" b="1" dirty="0"/>
              <a:t>/</a:t>
            </a:r>
            <a:r>
              <a:rPr lang="en-US" b="1" dirty="0" err="1"/>
              <a:t>var</a:t>
            </a:r>
            <a:r>
              <a:rPr lang="en-US" b="1" dirty="0"/>
              <a:t>/log/messages</a:t>
            </a:r>
            <a:r>
              <a:rPr lang="en-US" dirty="0"/>
              <a:t> if it is working properly.</a:t>
            </a:r>
          </a:p>
        </p:txBody>
      </p:sp>
      <p:sp>
        <p:nvSpPr>
          <p:cNvPr id="14" name="Rectangle 13">
            <a:extLst>
              <a:ext uri="{FF2B5EF4-FFF2-40B4-BE49-F238E27FC236}">
                <a16:creationId xmlns:a16="http://schemas.microsoft.com/office/drawing/2014/main" id="{D74AEB86-DE75-9146-9B45-EE94D6AE7AD8}"/>
              </a:ext>
            </a:extLst>
          </p:cNvPr>
          <p:cNvSpPr/>
          <p:nvPr/>
        </p:nvSpPr>
        <p:spPr>
          <a:xfrm>
            <a:off x="744890" y="4204138"/>
            <a:ext cx="7570437" cy="1481904"/>
          </a:xfrm>
          <a:prstGeom prst="rect">
            <a:avLst/>
          </a:prstGeom>
          <a:solidFill>
            <a:schemeClr val="bg1">
              <a:lumMod val="95000"/>
            </a:schemeClr>
          </a:solidFill>
          <a:ln w="9525">
            <a:noFill/>
          </a:ln>
        </p:spPr>
        <p:style>
          <a:lnRef idx="2">
            <a:schemeClr val="accent1"/>
          </a:lnRef>
          <a:fillRef idx="1">
            <a:schemeClr val="lt1"/>
          </a:fillRef>
          <a:effectRef idx="0">
            <a:schemeClr val="accent1"/>
          </a:effectRef>
          <a:fontRef idx="minor">
            <a:schemeClr val="dk1"/>
          </a:fontRef>
        </p:style>
        <p:txBody>
          <a:bodyPr lIns="91430" tIns="45715" rIns="91430" bIns="45715" anchor="ctr"/>
          <a:lstStyle/>
          <a:p>
            <a:pPr>
              <a:defRPr/>
            </a:pPr>
            <a:r>
              <a:rPr lang="en-GB" dirty="0">
                <a:latin typeface="Arial" panose="020B0604020202020204" pitchFamily="34" charset="0"/>
                <a:cs typeface="Arial" panose="020B0604020202020204" pitchFamily="34" charset="0"/>
              </a:rPr>
              <a:t>﻿# </a:t>
            </a:r>
            <a:r>
              <a:rPr lang="en-GB" dirty="0">
                <a:solidFill>
                  <a:schemeClr val="accent1"/>
                </a:solidFill>
                <a:latin typeface="Arial" panose="020B0604020202020204" pitchFamily="34" charset="0"/>
                <a:cs typeface="Arial" panose="020B0604020202020204" pitchFamily="34" charset="0"/>
              </a:rPr>
              <a:t>tail -2 /</a:t>
            </a:r>
            <a:r>
              <a:rPr lang="en-GB" dirty="0" err="1">
                <a:solidFill>
                  <a:schemeClr val="accent1"/>
                </a:solidFill>
                <a:latin typeface="Arial" panose="020B0604020202020204" pitchFamily="34" charset="0"/>
                <a:cs typeface="Arial" panose="020B0604020202020204" pitchFamily="34" charset="0"/>
              </a:rPr>
              <a:t>var</a:t>
            </a:r>
            <a:r>
              <a:rPr lang="en-GB" dirty="0">
                <a:solidFill>
                  <a:schemeClr val="accent1"/>
                </a:solidFill>
                <a:latin typeface="Arial" panose="020B0604020202020204" pitchFamily="34" charset="0"/>
                <a:cs typeface="Arial" panose="020B0604020202020204" pitchFamily="34" charset="0"/>
              </a:rPr>
              <a:t>/log/messages</a:t>
            </a:r>
          </a:p>
          <a:p>
            <a:pPr>
              <a:defRPr/>
            </a:pPr>
            <a:r>
              <a:rPr lang="en-GB" dirty="0">
                <a:latin typeface="Consolas" panose="020B0609020204030204" pitchFamily="49" charset="0"/>
              </a:rPr>
              <a:t>May 14 18:23:19 </a:t>
            </a:r>
            <a:r>
              <a:rPr lang="en-GB" dirty="0" err="1">
                <a:latin typeface="Consolas" panose="020B0609020204030204" pitchFamily="49" charset="0"/>
              </a:rPr>
              <a:t>fdm</a:t>
            </a:r>
            <a:r>
              <a:rPr lang="en-GB" dirty="0">
                <a:latin typeface="Consolas" panose="020B0609020204030204" pitchFamily="49" charset="0"/>
              </a:rPr>
              <a:t> journal: </a:t>
            </a:r>
            <a:r>
              <a:rPr lang="en-GB" dirty="0" err="1">
                <a:latin typeface="Consolas" panose="020B0609020204030204" pitchFamily="49" charset="0"/>
              </a:rPr>
              <a:t>g_simple_action_set_enabled</a:t>
            </a:r>
            <a:r>
              <a:rPr lang="en-GB" dirty="0">
                <a:latin typeface="Consolas" panose="020B0609020204030204" pitchFamily="49" charset="0"/>
              </a:rPr>
              <a:t>: assertion 'G_IS_SIMPLE_ACTION (simple)' failed</a:t>
            </a:r>
          </a:p>
          <a:p>
            <a:pPr>
              <a:defRPr/>
            </a:pPr>
            <a:r>
              <a:rPr lang="en-GB" dirty="0">
                <a:latin typeface="Consolas" panose="020B0609020204030204" pitchFamily="49" charset="0"/>
              </a:rPr>
              <a:t>May 14 18:24:47 </a:t>
            </a:r>
            <a:r>
              <a:rPr lang="en-GB" dirty="0" err="1">
                <a:latin typeface="Consolas" panose="020B0609020204030204" pitchFamily="49" charset="0"/>
              </a:rPr>
              <a:t>fdm</a:t>
            </a:r>
            <a:r>
              <a:rPr lang="en-GB" dirty="0">
                <a:latin typeface="Consolas" panose="020B0609020204030204" pitchFamily="49" charset="0"/>
              </a:rPr>
              <a:t> </a:t>
            </a:r>
            <a:r>
              <a:rPr lang="en-GB" dirty="0" err="1">
                <a:latin typeface="Consolas" panose="020B0609020204030204" pitchFamily="49" charset="0"/>
              </a:rPr>
              <a:t>fdm</a:t>
            </a:r>
            <a:r>
              <a:rPr lang="en-GB" dirty="0">
                <a:latin typeface="Consolas" panose="020B0609020204030204" pitchFamily="49" charset="0"/>
              </a:rPr>
              <a:t>: This is a test message.</a:t>
            </a:r>
          </a:p>
        </p:txBody>
      </p:sp>
      <p:sp>
        <p:nvSpPr>
          <p:cNvPr id="10" name="Title 1"/>
          <p:cNvSpPr>
            <a:spLocks noGrp="1"/>
          </p:cNvSpPr>
          <p:nvPr>
            <p:ph type="ctrTitle"/>
          </p:nvPr>
        </p:nvSpPr>
        <p:spPr>
          <a:xfrm>
            <a:off x="459000" y="360005"/>
            <a:ext cx="8251784" cy="584775"/>
          </a:xfrm>
        </p:spPr>
        <p:txBody>
          <a:bodyPr/>
          <a:lstStyle/>
          <a:p>
            <a:r>
              <a:rPr lang="en-GB" sz="3200" dirty="0"/>
              <a:t>5. Configuring </a:t>
            </a:r>
            <a:r>
              <a:rPr lang="en-GB" sz="3200" dirty="0" err="1"/>
              <a:t>rsyslogd</a:t>
            </a:r>
            <a:endParaRPr lang="en-SG" sz="3200" dirty="0"/>
          </a:p>
        </p:txBody>
      </p:sp>
    </p:spTree>
    <p:extLst>
      <p:ext uri="{BB962C8B-B14F-4D97-AF65-F5344CB8AC3E}">
        <p14:creationId xmlns:p14="http://schemas.microsoft.com/office/powerpoint/2010/main" val="2369944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31091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err="1"/>
              <a:t>Authpriv</a:t>
            </a:r>
            <a:r>
              <a:rPr lang="en-GB" altLang="en-US" dirty="0"/>
              <a:t> is a what?</a:t>
            </a:r>
            <a:endParaRPr lang="en-GB" dirty="0"/>
          </a:p>
        </p:txBody>
      </p:sp>
      <p:sp>
        <p:nvSpPr>
          <p:cNvPr id="4" name="Content Placeholder 3"/>
          <p:cNvSpPr>
            <a:spLocks noGrp="1"/>
          </p:cNvSpPr>
          <p:nvPr>
            <p:ph sz="quarter" idx="10"/>
          </p:nvPr>
        </p:nvSpPr>
        <p:spPr>
          <a:xfrm>
            <a:off x="459000" y="2276918"/>
            <a:ext cx="8251784" cy="1733808"/>
          </a:xfrm>
        </p:spPr>
        <p:txBody>
          <a:bodyPr/>
          <a:lstStyle/>
          <a:p>
            <a:pPr marL="321469" lvl="1" indent="-257175">
              <a:buFont typeface="+mj-lt"/>
              <a:buAutoNum type="arabicPeriod"/>
              <a:defRPr/>
            </a:pPr>
            <a:r>
              <a:rPr lang="en-GB" altLang="en-US" sz="1800" dirty="0"/>
              <a:t>priority</a:t>
            </a:r>
          </a:p>
          <a:p>
            <a:pPr marL="321469" lvl="1" indent="-257175">
              <a:buFont typeface="+mj-lt"/>
              <a:buAutoNum type="arabicPeriod"/>
              <a:defRPr/>
            </a:pPr>
            <a:r>
              <a:rPr lang="en-GB" altLang="en-US" sz="1800" dirty="0"/>
              <a:t>action</a:t>
            </a:r>
          </a:p>
          <a:p>
            <a:pPr marL="321469" lvl="1" indent="-257175">
              <a:buFont typeface="+mj-lt"/>
              <a:buAutoNum type="arabicPeriod"/>
              <a:defRPr/>
            </a:pPr>
            <a:r>
              <a:rPr lang="en-GB" altLang="en-US" sz="1800" dirty="0"/>
              <a:t>facility</a:t>
            </a:r>
          </a:p>
          <a:p>
            <a:pPr marL="321469" lvl="1" indent="-257175">
              <a:buFont typeface="+mj-lt"/>
              <a:buAutoNum type="arabicPeriod"/>
              <a:defRPr/>
            </a:pPr>
            <a:r>
              <a:rPr lang="en-GB" altLang="en-US" sz="1800" dirty="0"/>
              <a:t>module</a:t>
            </a:r>
          </a:p>
          <a:p>
            <a:pPr marL="321469" lvl="1" indent="-257175">
              <a:buFont typeface="+mj-lt"/>
              <a:buAutoNum type="arabicPeriod"/>
              <a:defRPr/>
            </a:pPr>
            <a:r>
              <a:rPr lang="en-GB" altLang="en-US" sz="1800" dirty="0"/>
              <a:t>event</a:t>
            </a:r>
          </a:p>
        </p:txBody>
      </p:sp>
    </p:spTree>
    <p:extLst>
      <p:ext uri="{BB962C8B-B14F-4D97-AF65-F5344CB8AC3E}">
        <p14:creationId xmlns:p14="http://schemas.microsoft.com/office/powerpoint/2010/main" val="3167251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Content Placeholder 3"/>
          <p:cNvSpPr>
            <a:spLocks noGrp="1"/>
          </p:cNvSpPr>
          <p:nvPr>
            <p:ph sz="quarter" idx="10"/>
          </p:nvPr>
        </p:nvSpPr>
        <p:spPr>
          <a:xfrm>
            <a:off x="459000" y="2276918"/>
            <a:ext cx="8251784" cy="1733808"/>
          </a:xfrm>
        </p:spPr>
        <p:txBody>
          <a:bodyPr/>
          <a:lstStyle/>
          <a:p>
            <a:pPr marL="321469" lvl="1" indent="-257175">
              <a:buFont typeface="+mj-lt"/>
              <a:buAutoNum type="arabicPeriod"/>
              <a:defRPr/>
            </a:pPr>
            <a:r>
              <a:rPr lang="en-GB" altLang="en-US" sz="1800" dirty="0"/>
              <a:t>priority</a:t>
            </a:r>
          </a:p>
          <a:p>
            <a:pPr marL="321469" lvl="1" indent="-257175">
              <a:buFont typeface="+mj-lt"/>
              <a:buAutoNum type="arabicPeriod"/>
              <a:defRPr/>
            </a:pPr>
            <a:r>
              <a:rPr lang="en-GB" altLang="en-US" sz="1800" dirty="0"/>
              <a:t>action</a:t>
            </a:r>
          </a:p>
          <a:p>
            <a:pPr marL="321469" lvl="1" indent="-257175">
              <a:buFont typeface="+mj-lt"/>
              <a:buAutoNum type="arabicPeriod"/>
              <a:defRPr/>
            </a:pPr>
            <a:r>
              <a:rPr lang="en-GB" altLang="en-US" sz="1800" b="1" dirty="0"/>
              <a:t>facility</a:t>
            </a:r>
          </a:p>
          <a:p>
            <a:pPr marL="321469" lvl="1" indent="-257175">
              <a:buFont typeface="+mj-lt"/>
              <a:buAutoNum type="arabicPeriod"/>
              <a:defRPr/>
            </a:pPr>
            <a:r>
              <a:rPr lang="en-GB" altLang="en-US" sz="1800" dirty="0"/>
              <a:t>module</a:t>
            </a:r>
          </a:p>
          <a:p>
            <a:pPr marL="321469" lvl="1" indent="-257175">
              <a:buFont typeface="+mj-lt"/>
              <a:buAutoNum type="arabicPeriod"/>
              <a:defRPr/>
            </a:pPr>
            <a:r>
              <a:rPr lang="en-GB" altLang="en-US" sz="1800" dirty="0"/>
              <a:t>event</a:t>
            </a:r>
          </a:p>
        </p:txBody>
      </p:sp>
      <p:sp>
        <p:nvSpPr>
          <p:cNvPr id="6"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err="1"/>
              <a:t>Authpriv</a:t>
            </a:r>
            <a:r>
              <a:rPr lang="en-GB" altLang="en-US" dirty="0"/>
              <a:t> is a what?</a:t>
            </a:r>
            <a:endParaRPr lang="en-GB" dirty="0"/>
          </a:p>
        </p:txBody>
      </p:sp>
    </p:spTree>
    <p:extLst>
      <p:ext uri="{BB962C8B-B14F-4D97-AF65-F5344CB8AC3E}">
        <p14:creationId xmlns:p14="http://schemas.microsoft.com/office/powerpoint/2010/main" val="422615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SG" altLang="en-US" sz="2400" dirty="0"/>
              <a:t>Quiz #2</a:t>
            </a:r>
            <a:endParaRPr lang="en-GB" altLang="en-US" sz="2400" dirty="0"/>
          </a:p>
          <a:p>
            <a:r>
              <a:rPr lang="en-GB" altLang="en-US" dirty="0"/>
              <a:t>The selector </a:t>
            </a:r>
            <a:r>
              <a:rPr lang="en-GB" altLang="en-US" dirty="0" err="1"/>
              <a:t>mail.err</a:t>
            </a:r>
            <a:r>
              <a:rPr lang="en-GB" altLang="en-US" dirty="0"/>
              <a:t> would do what?</a:t>
            </a:r>
            <a:endParaRPr lang="en-GB" dirty="0"/>
          </a:p>
        </p:txBody>
      </p:sp>
      <p:sp>
        <p:nvSpPr>
          <p:cNvPr id="4" name="Content Placeholder 3"/>
          <p:cNvSpPr>
            <a:spLocks noGrp="1"/>
          </p:cNvSpPr>
          <p:nvPr>
            <p:ph sz="quarter" idx="10"/>
          </p:nvPr>
        </p:nvSpPr>
        <p:spPr>
          <a:xfrm>
            <a:off x="459000" y="2276922"/>
            <a:ext cx="8251784" cy="1392689"/>
          </a:xfrm>
        </p:spPr>
        <p:txBody>
          <a:bodyPr/>
          <a:lstStyle/>
          <a:p>
            <a:pPr marL="321469" lvl="1" indent="-257175">
              <a:buFont typeface="+mj-lt"/>
              <a:buAutoNum type="arabicPeriod"/>
              <a:defRPr/>
            </a:pPr>
            <a:r>
              <a:rPr lang="en-GB" altLang="en-US" sz="1800" dirty="0"/>
              <a:t>send all mail messages to the destination.</a:t>
            </a:r>
          </a:p>
          <a:p>
            <a:pPr marL="321469" lvl="1" indent="-257175">
              <a:buFont typeface="+mj-lt"/>
              <a:buAutoNum type="arabicPeriod"/>
              <a:defRPr/>
            </a:pPr>
            <a:r>
              <a:rPr lang="en-GB" altLang="en-US" sz="1800" dirty="0"/>
              <a:t>send just mail error messages to the destination.</a:t>
            </a:r>
          </a:p>
          <a:p>
            <a:pPr marL="321469" lvl="1" indent="-257175">
              <a:buFont typeface="+mj-lt"/>
              <a:buAutoNum type="arabicPeriod"/>
              <a:defRPr/>
            </a:pPr>
            <a:r>
              <a:rPr lang="en-GB" altLang="en-US" sz="1800" dirty="0"/>
              <a:t>send mail messages to the destination that are of severity 'error' or below.</a:t>
            </a:r>
          </a:p>
          <a:p>
            <a:pPr marL="321469" lvl="1" indent="-257175">
              <a:buFont typeface="+mj-lt"/>
              <a:buAutoNum type="arabicPeriod"/>
              <a:defRPr/>
            </a:pPr>
            <a:r>
              <a:rPr lang="en-GB" altLang="en-US" sz="1800" dirty="0"/>
              <a:t>send mail messages to the destination that are of severity 'error' or above.</a:t>
            </a:r>
          </a:p>
        </p:txBody>
      </p:sp>
    </p:spTree>
    <p:extLst>
      <p:ext uri="{BB962C8B-B14F-4D97-AF65-F5344CB8AC3E}">
        <p14:creationId xmlns:p14="http://schemas.microsoft.com/office/powerpoint/2010/main" val="364949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Content Placeholder 3"/>
          <p:cNvSpPr>
            <a:spLocks noGrp="1"/>
          </p:cNvSpPr>
          <p:nvPr>
            <p:ph sz="quarter" idx="10"/>
          </p:nvPr>
        </p:nvSpPr>
        <p:spPr>
          <a:xfrm>
            <a:off x="459000" y="2276918"/>
            <a:ext cx="8251784" cy="1669688"/>
          </a:xfrm>
        </p:spPr>
        <p:txBody>
          <a:bodyPr/>
          <a:lstStyle/>
          <a:p>
            <a:pPr marL="321469" lvl="1" indent="-257175">
              <a:buFont typeface="+mj-lt"/>
              <a:buAutoNum type="arabicPeriod"/>
              <a:defRPr/>
            </a:pPr>
            <a:r>
              <a:rPr lang="en-GB" altLang="en-US" sz="1800" dirty="0"/>
              <a:t>send all mail messages to the destination.</a:t>
            </a:r>
          </a:p>
          <a:p>
            <a:pPr marL="321469" lvl="1" indent="-257175">
              <a:buFont typeface="+mj-lt"/>
              <a:buAutoNum type="arabicPeriod"/>
              <a:defRPr/>
            </a:pPr>
            <a:r>
              <a:rPr lang="en-GB" altLang="en-US" sz="1800" dirty="0"/>
              <a:t>send just mail error messages to the destination.</a:t>
            </a:r>
          </a:p>
          <a:p>
            <a:pPr marL="321469" lvl="1" indent="-257175">
              <a:buFont typeface="+mj-lt"/>
              <a:buAutoNum type="arabicPeriod"/>
              <a:defRPr/>
            </a:pPr>
            <a:r>
              <a:rPr lang="en-GB" altLang="en-US" sz="1800" dirty="0"/>
              <a:t>send mail messages to the destination that are of severity 'error' or below.</a:t>
            </a:r>
          </a:p>
          <a:p>
            <a:pPr marL="321469" lvl="1" indent="-257175">
              <a:buFont typeface="+mj-lt"/>
              <a:buAutoNum type="arabicPeriod"/>
              <a:defRPr/>
            </a:pPr>
            <a:r>
              <a:rPr lang="en-GB" altLang="en-US" sz="1800" b="1" dirty="0"/>
              <a:t>send mail messages to the destination that are of severity 'error' or above.</a:t>
            </a:r>
          </a:p>
        </p:txBody>
      </p:sp>
      <p:sp>
        <p:nvSpPr>
          <p:cNvPr id="6" name="Text Placeholder 4"/>
          <p:cNvSpPr>
            <a:spLocks noGrp="1"/>
          </p:cNvSpPr>
          <p:nvPr>
            <p:ph type="body" sz="quarter" idx="14"/>
          </p:nvPr>
        </p:nvSpPr>
        <p:spPr>
          <a:xfrm>
            <a:off x="459000" y="1188000"/>
            <a:ext cx="8251784" cy="802784"/>
          </a:xfrm>
        </p:spPr>
        <p:txBody>
          <a:bodyPr/>
          <a:lstStyle/>
          <a:p>
            <a:r>
              <a:rPr lang="en-SG" altLang="en-US" sz="2400" dirty="0"/>
              <a:t>Quiz #2</a:t>
            </a:r>
            <a:endParaRPr lang="en-GB" altLang="en-US" sz="2400" dirty="0"/>
          </a:p>
          <a:p>
            <a:r>
              <a:rPr lang="en-GB" altLang="en-US" dirty="0"/>
              <a:t>The selector </a:t>
            </a:r>
            <a:r>
              <a:rPr lang="en-GB" altLang="en-US" dirty="0" err="1"/>
              <a:t>mail.err</a:t>
            </a:r>
            <a:r>
              <a:rPr lang="en-GB" altLang="en-US" dirty="0"/>
              <a:t> would do what?</a:t>
            </a:r>
            <a:endParaRPr lang="en-GB" dirty="0"/>
          </a:p>
        </p:txBody>
      </p:sp>
    </p:spTree>
    <p:extLst>
      <p:ext uri="{BB962C8B-B14F-4D97-AF65-F5344CB8AC3E}">
        <p14:creationId xmlns:p14="http://schemas.microsoft.com/office/powerpoint/2010/main" val="2520241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#4</a:t>
            </a:r>
          </a:p>
          <a:p>
            <a:r>
              <a:rPr lang="en-GB" altLang="en-US" dirty="0"/>
              <a:t>When things are going wrong on your system, which file is your 'first port of call' as a source of informational messages?</a:t>
            </a:r>
            <a:endParaRPr lang="en-GB" dirty="0"/>
          </a:p>
        </p:txBody>
      </p:sp>
    </p:spTree>
    <p:extLst>
      <p:ext uri="{BB962C8B-B14F-4D97-AF65-F5344CB8AC3E}">
        <p14:creationId xmlns:p14="http://schemas.microsoft.com/office/powerpoint/2010/main" val="1820062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Content Placeholder 3"/>
          <p:cNvSpPr>
            <a:spLocks noGrp="1"/>
          </p:cNvSpPr>
          <p:nvPr>
            <p:ph sz="quarter" idx="10"/>
          </p:nvPr>
        </p:nvSpPr>
        <p:spPr>
          <a:xfrm>
            <a:off x="459000" y="2276922"/>
            <a:ext cx="8251784" cy="461665"/>
          </a:xfrm>
        </p:spPr>
        <p:txBody>
          <a:bodyPr/>
          <a:lstStyle/>
          <a:p>
            <a:pPr marL="390525" indent="-293688">
              <a:buSzPct val="45000"/>
              <a:buFont typeface="Wingdings" pitchFamily="2" charset="2"/>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2400" dirty="0"/>
              <a:t>/</a:t>
            </a:r>
            <a:r>
              <a:rPr lang="en-GB" altLang="en-US" sz="1800" dirty="0" err="1"/>
              <a:t>var</a:t>
            </a:r>
            <a:r>
              <a:rPr lang="en-GB" altLang="en-US" sz="1800" dirty="0"/>
              <a:t>/log/messages</a:t>
            </a:r>
          </a:p>
        </p:txBody>
      </p:sp>
      <p:sp>
        <p:nvSpPr>
          <p:cNvPr id="6" name="Text Placeholder 4"/>
          <p:cNvSpPr>
            <a:spLocks noGrp="1"/>
          </p:cNvSpPr>
          <p:nvPr>
            <p:ph type="body" sz="quarter" idx="14"/>
          </p:nvPr>
        </p:nvSpPr>
        <p:spPr>
          <a:xfrm>
            <a:off x="459000" y="1188004"/>
            <a:ext cx="8251784" cy="1079783"/>
          </a:xfrm>
        </p:spPr>
        <p:txBody>
          <a:bodyPr/>
          <a:lstStyle/>
          <a:p>
            <a:r>
              <a:rPr lang="en-GB" altLang="en-US" sz="2400" dirty="0"/>
              <a:t>Quiz #4</a:t>
            </a:r>
          </a:p>
          <a:p>
            <a:r>
              <a:rPr lang="en-GB" altLang="en-US" dirty="0"/>
              <a:t>When things are going wrong on your system, which file is your 'first port of call' as a source of informational messages?</a:t>
            </a:r>
            <a:endParaRPr lang="en-GB" dirty="0"/>
          </a:p>
        </p:txBody>
      </p:sp>
    </p:spTree>
    <p:extLst>
      <p:ext uri="{BB962C8B-B14F-4D97-AF65-F5344CB8AC3E}">
        <p14:creationId xmlns:p14="http://schemas.microsoft.com/office/powerpoint/2010/main" val="3584683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1" y="1188002"/>
            <a:ext cx="8251784" cy="461665"/>
          </a:xfrm>
        </p:spPr>
        <p:txBody>
          <a:bodyPr/>
          <a:lstStyle/>
          <a:p>
            <a:r>
              <a:rPr lang="en-SG" sz="2400" dirty="0"/>
              <a:t>Auditing User Logins</a:t>
            </a:r>
            <a:endParaRPr lang="en-GB" sz="2400" dirty="0"/>
          </a:p>
        </p:txBody>
      </p:sp>
      <p:sp>
        <p:nvSpPr>
          <p:cNvPr id="3" name="Content Placeholder 2"/>
          <p:cNvSpPr>
            <a:spLocks noGrp="1"/>
          </p:cNvSpPr>
          <p:nvPr>
            <p:ph sz="quarter" idx="10"/>
          </p:nvPr>
        </p:nvSpPr>
        <p:spPr>
          <a:xfrm>
            <a:off x="459000" y="1800002"/>
            <a:ext cx="7765784" cy="710451"/>
          </a:xfrm>
        </p:spPr>
        <p:txBody>
          <a:bodyPr/>
          <a:lstStyle/>
          <a:p>
            <a:r>
              <a:rPr lang="en-US" sz="1800" dirty="0"/>
              <a:t>The </a:t>
            </a:r>
            <a:r>
              <a:rPr lang="en-US" sz="1800" b="1" dirty="0">
                <a:solidFill>
                  <a:srgbClr val="2EABE2"/>
                </a:solidFill>
              </a:rPr>
              <a:t>last</a:t>
            </a:r>
            <a:r>
              <a:rPr lang="en-US" sz="1800" dirty="0"/>
              <a:t> command provides more details other than user logins</a:t>
            </a:r>
          </a:p>
          <a:p>
            <a:r>
              <a:rPr lang="en-US" sz="1800" dirty="0"/>
              <a:t>It also provides system uptime information or system-wide state changes </a:t>
            </a:r>
          </a:p>
        </p:txBody>
      </p:sp>
      <p:sp>
        <p:nvSpPr>
          <p:cNvPr id="15" name="TextBox 14">
            <a:extLst>
              <a:ext uri="{FF2B5EF4-FFF2-40B4-BE49-F238E27FC236}">
                <a16:creationId xmlns:a16="http://schemas.microsoft.com/office/drawing/2014/main" id="{29EF2DA2-9514-974B-8F5F-4DF8322B8D30}"/>
              </a:ext>
            </a:extLst>
          </p:cNvPr>
          <p:cNvSpPr txBox="1"/>
          <p:nvPr/>
        </p:nvSpPr>
        <p:spPr>
          <a:xfrm>
            <a:off x="467648" y="2729223"/>
            <a:ext cx="8366969" cy="3139142"/>
          </a:xfrm>
          <a:prstGeom prst="rect">
            <a:avLst/>
          </a:prstGeom>
          <a:solidFill>
            <a:schemeClr val="bg1">
              <a:lumMod val="95000"/>
            </a:schemeClr>
          </a:solidFill>
          <a:ln w="9525">
            <a:noFill/>
          </a:ln>
        </p:spPr>
        <p:txBody>
          <a:bodyPr wrap="square" rtlCol="0">
            <a:noAutofit/>
          </a:bodyPr>
          <a:lstStyle/>
          <a:p>
            <a:r>
              <a:rPr lang="en-GB" dirty="0">
                <a:latin typeface="Arial" panose="020B0604020202020204" pitchFamily="34" charset="0"/>
                <a:cs typeface="Arial" panose="020B0604020202020204" pitchFamily="34" charset="0"/>
              </a:rPr>
              <a:t>$ </a:t>
            </a:r>
            <a:r>
              <a:rPr lang="en-GB" b="1" dirty="0">
                <a:solidFill>
                  <a:srgbClr val="2EABE2"/>
                </a:solidFill>
                <a:latin typeface="Arial" panose="020B0604020202020204" pitchFamily="34" charset="0"/>
                <a:ea typeface="+mn-ea"/>
                <a:cs typeface="Arial" panose="020B0604020202020204" pitchFamily="34" charset="0"/>
              </a:rPr>
              <a:t>last</a:t>
            </a:r>
          </a:p>
          <a:p>
            <a:r>
              <a:rPr lang="en-GB" sz="1400" dirty="0" err="1">
                <a:latin typeface="Consolas" panose="020B0609020204030204" pitchFamily="49" charset="0"/>
              </a:rPr>
              <a:t>fdm</a:t>
            </a:r>
            <a:r>
              <a:rPr lang="en-GB" sz="1400" dirty="0">
                <a:latin typeface="Consolas" panose="020B0609020204030204" pitchFamily="49" charset="0"/>
              </a:rPr>
              <a:t>      	pts/0      :0               		Fri May 10 08:05   still logged in</a:t>
            </a:r>
          </a:p>
          <a:p>
            <a:r>
              <a:rPr lang="en-GB" sz="1400" dirty="0" err="1">
                <a:latin typeface="Consolas" panose="020B0609020204030204" pitchFamily="49" charset="0"/>
              </a:rPr>
              <a:t>fdm</a:t>
            </a:r>
            <a:r>
              <a:rPr lang="en-GB" sz="1400" dirty="0">
                <a:latin typeface="Consolas" panose="020B0609020204030204" pitchFamily="49" charset="0"/>
              </a:rPr>
              <a:t>      	:0         :0               		Fri May 10 07:59   still logged in</a:t>
            </a:r>
          </a:p>
          <a:p>
            <a:r>
              <a:rPr lang="en-GB" sz="1400" dirty="0">
                <a:latin typeface="Consolas" panose="020B0609020204030204" pitchFamily="49" charset="0"/>
              </a:rPr>
              <a:t>reboot   	system	  boot  3.10.0-957.el7.x 	Fri May 10 07:57 - 08:14  (00:16)</a:t>
            </a:r>
          </a:p>
          <a:p>
            <a:r>
              <a:rPr lang="en-GB" sz="1400" dirty="0" err="1">
                <a:latin typeface="Consolas" panose="020B0609020204030204" pitchFamily="49" charset="0"/>
              </a:rPr>
              <a:t>fdm</a:t>
            </a:r>
            <a:r>
              <a:rPr lang="en-GB" sz="1400" dirty="0">
                <a:latin typeface="Consolas" panose="020B0609020204030204" pitchFamily="49" charset="0"/>
              </a:rPr>
              <a:t>      	pts/1      :0               		Thu May  9 20:34 - crash  (11:22)</a:t>
            </a:r>
          </a:p>
          <a:p>
            <a:r>
              <a:rPr lang="en-GB" sz="1400" dirty="0" err="1">
                <a:latin typeface="Consolas" panose="020B0609020204030204" pitchFamily="49" charset="0"/>
              </a:rPr>
              <a:t>fdm</a:t>
            </a:r>
            <a:r>
              <a:rPr lang="en-GB" sz="1400" dirty="0">
                <a:latin typeface="Consolas" panose="020B0609020204030204" pitchFamily="49" charset="0"/>
              </a:rPr>
              <a:t>      	pts/0      :0               		Wed May  8 17:41 - crash (1+14:15)</a:t>
            </a:r>
          </a:p>
          <a:p>
            <a:r>
              <a:rPr lang="en-GB" sz="1400" dirty="0" err="1">
                <a:latin typeface="Consolas" panose="020B0609020204030204" pitchFamily="49" charset="0"/>
              </a:rPr>
              <a:t>yvonne</a:t>
            </a:r>
            <a:r>
              <a:rPr lang="en-GB" sz="1400" dirty="0">
                <a:latin typeface="Consolas" panose="020B0609020204030204" pitchFamily="49" charset="0"/>
              </a:rPr>
              <a:t>   	pts/2      localhost        		Thu Feb 28 11:07 - 11:07  (00:00)</a:t>
            </a:r>
          </a:p>
          <a:p>
            <a:r>
              <a:rPr lang="en-GB" sz="1400" dirty="0" err="1">
                <a:latin typeface="Consolas" panose="020B0609020204030204" pitchFamily="49" charset="0"/>
              </a:rPr>
              <a:t>yvonne</a:t>
            </a:r>
            <a:r>
              <a:rPr lang="en-GB" sz="1400" dirty="0">
                <a:latin typeface="Consolas" panose="020B0609020204030204" pitchFamily="49" charset="0"/>
              </a:rPr>
              <a:t>   	pts/2      localhost        		Thu Feb 28 11:03 - 11:03  (00:00)</a:t>
            </a:r>
          </a:p>
          <a:p>
            <a:r>
              <a:rPr lang="en-GB" sz="1400" dirty="0">
                <a:latin typeface="Consolas" panose="020B0609020204030204" pitchFamily="49" charset="0"/>
              </a:rPr>
              <a:t>eta      	pts/2      localhost        		Wed Feb 27 19:06 - 19:06  (00:00)</a:t>
            </a:r>
          </a:p>
          <a:p>
            <a:r>
              <a:rPr lang="en-GB" sz="1400" dirty="0" err="1">
                <a:latin typeface="Consolas" panose="020B0609020204030204" pitchFamily="49" charset="0"/>
              </a:rPr>
              <a:t>fdm</a:t>
            </a:r>
            <a:r>
              <a:rPr lang="en-GB" sz="1400" dirty="0">
                <a:latin typeface="Consolas" panose="020B0609020204030204" pitchFamily="49" charset="0"/>
              </a:rPr>
              <a:t>      	pts/1      :0               		Wed Feb 27 11:10 - crash (24+02:19)</a:t>
            </a:r>
          </a:p>
          <a:p>
            <a:r>
              <a:rPr lang="en-GB" sz="1400" dirty="0" err="1">
                <a:latin typeface="Consolas" panose="020B0609020204030204" pitchFamily="49" charset="0"/>
              </a:rPr>
              <a:t>fdm</a:t>
            </a:r>
            <a:r>
              <a:rPr lang="en-GB" sz="1400" dirty="0">
                <a:latin typeface="Consolas" panose="020B0609020204030204" pitchFamily="49" charset="0"/>
              </a:rPr>
              <a:t>      	pts/0      :0               		Wed Feb 27 11:09 - crash (24+02:20)</a:t>
            </a:r>
          </a:p>
          <a:p>
            <a:r>
              <a:rPr lang="en-GB" sz="1400" dirty="0" err="1">
                <a:latin typeface="Consolas" panose="020B0609020204030204" pitchFamily="49" charset="0"/>
              </a:rPr>
              <a:t>fdm</a:t>
            </a:r>
            <a:r>
              <a:rPr lang="en-GB" sz="1400" dirty="0">
                <a:latin typeface="Consolas" panose="020B0609020204030204" pitchFamily="49" charset="0"/>
              </a:rPr>
              <a:t>      	:0         :0               		Wed Feb 27 11:07 - crash (24+02:22)</a:t>
            </a:r>
          </a:p>
          <a:p>
            <a:r>
              <a:rPr lang="en-GB" sz="1400" dirty="0">
                <a:latin typeface="Consolas" panose="020B0609020204030204" pitchFamily="49" charset="0"/>
              </a:rPr>
              <a:t>reboot   	system 	  boot  3.10.0-957.el7.x 	Wed Feb 27 11:05 - 18:25 (24+07:19)</a:t>
            </a:r>
          </a:p>
          <a:p>
            <a:r>
              <a:rPr lang="en-GB" sz="1400" dirty="0" err="1">
                <a:latin typeface="Consolas" panose="020B0609020204030204" pitchFamily="49" charset="0"/>
              </a:rPr>
              <a:t>wtmp</a:t>
            </a:r>
            <a:r>
              <a:rPr lang="en-GB" sz="1400" dirty="0">
                <a:latin typeface="Consolas" panose="020B0609020204030204" pitchFamily="49" charset="0"/>
              </a:rPr>
              <a:t> begins Tue Feb 26 18:03:50 2019</a:t>
            </a:r>
          </a:p>
        </p:txBody>
      </p:sp>
      <p:sp>
        <p:nvSpPr>
          <p:cNvPr id="8" name="Title 1"/>
          <p:cNvSpPr>
            <a:spLocks noGrp="1"/>
          </p:cNvSpPr>
          <p:nvPr>
            <p:ph type="ctrTitle"/>
          </p:nvPr>
        </p:nvSpPr>
        <p:spPr>
          <a:xfrm>
            <a:off x="459000" y="371580"/>
            <a:ext cx="8251784" cy="584775"/>
          </a:xfrm>
        </p:spPr>
        <p:txBody>
          <a:bodyPr/>
          <a:lstStyle/>
          <a:p>
            <a:r>
              <a:rPr lang="en-US" sz="3200" dirty="0"/>
              <a:t>2. Auditing User Logins</a:t>
            </a:r>
            <a:endParaRPr lang="en-SG" sz="3200" dirty="0"/>
          </a:p>
        </p:txBody>
      </p:sp>
      <p:sp>
        <p:nvSpPr>
          <p:cNvPr id="7" name="Rectangle: Rounded Corners 6">
            <a:extLst>
              <a:ext uri="{FF2B5EF4-FFF2-40B4-BE49-F238E27FC236}">
                <a16:creationId xmlns:a16="http://schemas.microsoft.com/office/drawing/2014/main" id="{27DD88A9-F062-4E81-A922-9CC29C431301}"/>
              </a:ext>
            </a:extLst>
          </p:cNvPr>
          <p:cNvSpPr/>
          <p:nvPr/>
        </p:nvSpPr>
        <p:spPr>
          <a:xfrm>
            <a:off x="495495" y="5980674"/>
            <a:ext cx="7991327" cy="63576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ysClr val="windowText" lastClr="000000"/>
                </a:solidFill>
                <a:latin typeface="Arial" panose="020B0604020202020204" pitchFamily="34" charset="0"/>
                <a:ea typeface="MS PGothic" pitchFamily="34" charset="-128"/>
                <a:cs typeface="Arial" panose="020B0604020202020204" pitchFamily="34" charset="0"/>
              </a:rPr>
              <a:t>Note: </a:t>
            </a:r>
            <a:r>
              <a:rPr lang="en-US" dirty="0">
                <a:latin typeface="Arial" panose="020B0604020202020204" pitchFamily="34" charset="0"/>
                <a:cs typeface="Arial" panose="020B0604020202020204" pitchFamily="34" charset="0"/>
              </a:rPr>
              <a:t>This command can be run by every user.</a:t>
            </a:r>
            <a:endParaRPr lang="en-US" dirty="0">
              <a:solidFill>
                <a:sysClr val="windowText" lastClr="000000"/>
              </a:solidFill>
              <a:latin typeface="Arial" panose="020B0604020202020204" pitchFamily="34" charset="0"/>
              <a:ea typeface="MS PGothic" pitchFamily="34" charset="-128"/>
              <a:cs typeface="Arial" panose="020B0604020202020204" pitchFamily="34" charset="0"/>
            </a:endParaRPr>
          </a:p>
        </p:txBody>
      </p:sp>
    </p:spTree>
    <p:extLst>
      <p:ext uri="{BB962C8B-B14F-4D97-AF65-F5344CB8AC3E}">
        <p14:creationId xmlns:p14="http://schemas.microsoft.com/office/powerpoint/2010/main" val="2692699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#5</a:t>
            </a:r>
          </a:p>
          <a:p>
            <a:r>
              <a:rPr lang="en-GB" altLang="en-US" dirty="0"/>
              <a:t>Having updated /</a:t>
            </a:r>
            <a:r>
              <a:rPr lang="en-GB" altLang="en-US" dirty="0" err="1"/>
              <a:t>etc</a:t>
            </a:r>
            <a:r>
              <a:rPr lang="en-GB" altLang="en-US" dirty="0"/>
              <a:t>/</a:t>
            </a:r>
            <a:r>
              <a:rPr lang="en-GB" altLang="en-US" dirty="0" err="1"/>
              <a:t>rsyslog.conf</a:t>
            </a:r>
            <a:r>
              <a:rPr lang="en-GB" altLang="en-US" dirty="0"/>
              <a:t>, you need to restart the </a:t>
            </a:r>
            <a:r>
              <a:rPr lang="en-GB" altLang="en-US" dirty="0" err="1"/>
              <a:t>rsyslogd</a:t>
            </a:r>
            <a:r>
              <a:rPr lang="en-GB" altLang="en-US" dirty="0"/>
              <a:t> daemon. Complete the command below.</a:t>
            </a:r>
            <a:endParaRPr lang="en-GB" dirty="0"/>
          </a:p>
        </p:txBody>
      </p:sp>
      <p:sp>
        <p:nvSpPr>
          <p:cNvPr id="4" name="Rectangle 2"/>
          <p:cNvSpPr txBox="1">
            <a:spLocks noChangeArrowheads="1"/>
          </p:cNvSpPr>
          <p:nvPr/>
        </p:nvSpPr>
        <p:spPr bwMode="auto">
          <a:xfrm>
            <a:off x="744017"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a:t>XXXXXXX restart </a:t>
            </a:r>
            <a:r>
              <a:rPr lang="en-GB" altLang="en-US" sz="1800" dirty="0" err="1"/>
              <a:t>rsyslog</a:t>
            </a:r>
            <a:r>
              <a:rPr lang="en-GB" altLang="en-US" sz="1800" dirty="0"/>
              <a:t> </a:t>
            </a:r>
          </a:p>
        </p:txBody>
      </p:sp>
    </p:spTree>
    <p:extLst>
      <p:ext uri="{BB962C8B-B14F-4D97-AF65-F5344CB8AC3E}">
        <p14:creationId xmlns:p14="http://schemas.microsoft.com/office/powerpoint/2010/main" val="1115346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Rectangle 2"/>
          <p:cNvSpPr txBox="1">
            <a:spLocks noChangeArrowheads="1"/>
          </p:cNvSpPr>
          <p:nvPr/>
        </p:nvSpPr>
        <p:spPr bwMode="auto">
          <a:xfrm>
            <a:off x="750892"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err="1"/>
              <a:t>systemctl</a:t>
            </a:r>
            <a:r>
              <a:rPr lang="en-GB" altLang="en-US" sz="1800" dirty="0"/>
              <a:t> restart </a:t>
            </a:r>
            <a:r>
              <a:rPr lang="en-GB" altLang="en-US" sz="1800" dirty="0" err="1"/>
              <a:t>rsyslog</a:t>
            </a:r>
            <a:endParaRPr lang="en-GB" altLang="en-US" sz="1800" dirty="0"/>
          </a:p>
        </p:txBody>
      </p:sp>
      <p:sp>
        <p:nvSpPr>
          <p:cNvPr id="6" name="Text Placeholder 4"/>
          <p:cNvSpPr>
            <a:spLocks noGrp="1"/>
          </p:cNvSpPr>
          <p:nvPr>
            <p:ph type="body" sz="quarter" idx="14"/>
          </p:nvPr>
        </p:nvSpPr>
        <p:spPr>
          <a:xfrm>
            <a:off x="459000" y="1188004"/>
            <a:ext cx="8251784" cy="1079783"/>
          </a:xfrm>
        </p:spPr>
        <p:txBody>
          <a:bodyPr/>
          <a:lstStyle/>
          <a:p>
            <a:r>
              <a:rPr lang="en-GB" altLang="en-US" sz="2400" dirty="0"/>
              <a:t>Quiz #4</a:t>
            </a:r>
          </a:p>
          <a:p>
            <a:r>
              <a:rPr lang="en-GB" altLang="en-US" dirty="0"/>
              <a:t>When things are going wrong on your system, which file is your 'first port of call' as a source of informational messages?</a:t>
            </a:r>
            <a:endParaRPr lang="en-GB" dirty="0"/>
          </a:p>
        </p:txBody>
      </p:sp>
    </p:spTree>
    <p:extLst>
      <p:ext uri="{BB962C8B-B14F-4D97-AF65-F5344CB8AC3E}">
        <p14:creationId xmlns:p14="http://schemas.microsoft.com/office/powerpoint/2010/main" val="1914370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#6</a:t>
            </a:r>
          </a:p>
          <a:p>
            <a:r>
              <a:rPr lang="en-GB" altLang="en-US" dirty="0"/>
              <a:t>Which sub command would allow you to see for how long </a:t>
            </a:r>
            <a:r>
              <a:rPr lang="en-GB" altLang="en-US" dirty="0" err="1"/>
              <a:t>rsyslogd</a:t>
            </a:r>
            <a:r>
              <a:rPr lang="en-GB" altLang="en-US" dirty="0"/>
              <a:t> was running?</a:t>
            </a:r>
            <a:endParaRPr lang="en-GB" dirty="0"/>
          </a:p>
        </p:txBody>
      </p:sp>
      <p:sp>
        <p:nvSpPr>
          <p:cNvPr id="4" name="Rectangle 2"/>
          <p:cNvSpPr txBox="1">
            <a:spLocks noChangeArrowheads="1"/>
          </p:cNvSpPr>
          <p:nvPr/>
        </p:nvSpPr>
        <p:spPr bwMode="auto">
          <a:xfrm>
            <a:off x="750892"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err="1"/>
              <a:t>systemctl</a:t>
            </a:r>
            <a:r>
              <a:rPr lang="en-GB" altLang="en-US" sz="1800" dirty="0"/>
              <a:t> </a:t>
            </a:r>
            <a:r>
              <a:rPr lang="en-GB" altLang="en-US" sz="1800" dirty="0" err="1"/>
              <a:t>xxxx</a:t>
            </a:r>
            <a:r>
              <a:rPr lang="en-GB" altLang="en-US" sz="1800" dirty="0"/>
              <a:t> </a:t>
            </a:r>
            <a:r>
              <a:rPr lang="en-GB" altLang="en-US" sz="1800" dirty="0" err="1"/>
              <a:t>rsyslog</a:t>
            </a:r>
            <a:endParaRPr lang="en-GB" altLang="en-US" sz="1800" dirty="0"/>
          </a:p>
        </p:txBody>
      </p:sp>
    </p:spTree>
    <p:extLst>
      <p:ext uri="{BB962C8B-B14F-4D97-AF65-F5344CB8AC3E}">
        <p14:creationId xmlns:p14="http://schemas.microsoft.com/office/powerpoint/2010/main" val="142633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Rectangle 2"/>
          <p:cNvSpPr txBox="1">
            <a:spLocks noChangeArrowheads="1"/>
          </p:cNvSpPr>
          <p:nvPr/>
        </p:nvSpPr>
        <p:spPr bwMode="auto">
          <a:xfrm>
            <a:off x="750892"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err="1"/>
              <a:t>systemctl</a:t>
            </a:r>
            <a:r>
              <a:rPr lang="en-GB" altLang="en-US" sz="1800" dirty="0"/>
              <a:t> status </a:t>
            </a:r>
            <a:r>
              <a:rPr lang="en-GB" altLang="en-US" sz="1800" dirty="0" err="1"/>
              <a:t>rsyslog</a:t>
            </a:r>
            <a:endParaRPr lang="en-GB" altLang="en-US" sz="1800" dirty="0"/>
          </a:p>
        </p:txBody>
      </p:sp>
      <p:sp>
        <p:nvSpPr>
          <p:cNvPr id="6" name="Text Placeholder 4"/>
          <p:cNvSpPr>
            <a:spLocks noGrp="1"/>
          </p:cNvSpPr>
          <p:nvPr>
            <p:ph type="body" sz="quarter" idx="14"/>
          </p:nvPr>
        </p:nvSpPr>
        <p:spPr>
          <a:xfrm>
            <a:off x="459000" y="1188004"/>
            <a:ext cx="8251784" cy="1079783"/>
          </a:xfrm>
        </p:spPr>
        <p:txBody>
          <a:bodyPr/>
          <a:lstStyle/>
          <a:p>
            <a:r>
              <a:rPr lang="en-GB" altLang="en-US" sz="2400" dirty="0"/>
              <a:t>Quiz #6</a:t>
            </a:r>
          </a:p>
          <a:p>
            <a:r>
              <a:rPr lang="en-GB" altLang="en-US" dirty="0"/>
              <a:t>Which sub command would allow you to see for how long </a:t>
            </a:r>
            <a:r>
              <a:rPr lang="en-GB" altLang="en-US" dirty="0" err="1"/>
              <a:t>rsyslogd</a:t>
            </a:r>
            <a:r>
              <a:rPr lang="en-GB" altLang="en-US" dirty="0"/>
              <a:t> was running?</a:t>
            </a:r>
            <a:endParaRPr lang="en-GB" dirty="0"/>
          </a:p>
        </p:txBody>
      </p:sp>
    </p:spTree>
    <p:extLst>
      <p:ext uri="{BB962C8B-B14F-4D97-AF65-F5344CB8AC3E}">
        <p14:creationId xmlns:p14="http://schemas.microsoft.com/office/powerpoint/2010/main" val="654981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#7</a:t>
            </a:r>
          </a:p>
          <a:p>
            <a:r>
              <a:rPr lang="en-GB" altLang="en-US" dirty="0"/>
              <a:t>Which shell command allows you to log a message using the system's official logging mechanism?</a:t>
            </a:r>
            <a:endParaRPr lang="en-GB" dirty="0"/>
          </a:p>
        </p:txBody>
      </p:sp>
      <p:sp>
        <p:nvSpPr>
          <p:cNvPr id="4" name="Rectangle 2"/>
          <p:cNvSpPr txBox="1">
            <a:spLocks noChangeArrowheads="1"/>
          </p:cNvSpPr>
          <p:nvPr/>
        </p:nvSpPr>
        <p:spPr bwMode="auto">
          <a:xfrm>
            <a:off x="750892"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a:t>XXXXXXX</a:t>
            </a:r>
          </a:p>
        </p:txBody>
      </p:sp>
    </p:spTree>
    <p:extLst>
      <p:ext uri="{BB962C8B-B14F-4D97-AF65-F5344CB8AC3E}">
        <p14:creationId xmlns:p14="http://schemas.microsoft.com/office/powerpoint/2010/main" val="809063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Rectangle 2"/>
          <p:cNvSpPr txBox="1">
            <a:spLocks noChangeArrowheads="1"/>
          </p:cNvSpPr>
          <p:nvPr/>
        </p:nvSpPr>
        <p:spPr bwMode="auto">
          <a:xfrm>
            <a:off x="750892" y="2433638"/>
            <a:ext cx="53562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a:buSzPct val="45000"/>
            </a:pPr>
            <a:r>
              <a:rPr lang="en-GB" altLang="en-US" sz="1800" dirty="0"/>
              <a:t>logger</a:t>
            </a:r>
          </a:p>
        </p:txBody>
      </p:sp>
      <p:sp>
        <p:nvSpPr>
          <p:cNvPr id="6" name="Text Placeholder 4"/>
          <p:cNvSpPr>
            <a:spLocks noGrp="1"/>
          </p:cNvSpPr>
          <p:nvPr>
            <p:ph type="body" sz="quarter" idx="14"/>
          </p:nvPr>
        </p:nvSpPr>
        <p:spPr>
          <a:xfrm>
            <a:off x="459000" y="1188004"/>
            <a:ext cx="8251784" cy="1079783"/>
          </a:xfrm>
        </p:spPr>
        <p:txBody>
          <a:bodyPr/>
          <a:lstStyle/>
          <a:p>
            <a:r>
              <a:rPr lang="en-GB" altLang="en-US" sz="2400" dirty="0"/>
              <a:t>Quiz #7</a:t>
            </a:r>
          </a:p>
          <a:p>
            <a:r>
              <a:rPr lang="en-GB" altLang="en-US" dirty="0"/>
              <a:t>Which shell command allows you to log a message using the system's official logging mechanism?</a:t>
            </a:r>
            <a:endParaRPr lang="en-GB" dirty="0"/>
          </a:p>
        </p:txBody>
      </p:sp>
    </p:spTree>
    <p:extLst>
      <p:ext uri="{BB962C8B-B14F-4D97-AF65-F5344CB8AC3E}">
        <p14:creationId xmlns:p14="http://schemas.microsoft.com/office/powerpoint/2010/main" val="2510951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3147015"/>
          </a:xfrm>
        </p:spPr>
        <p:txBody>
          <a:bodyPr/>
          <a:lstStyle/>
          <a:p>
            <a:r>
              <a:rPr lang="en-SG" altLang="en-US" sz="2400" dirty="0"/>
              <a:t>Quiz #8</a:t>
            </a:r>
            <a:endParaRPr lang="en-GB" altLang="en-US" sz="2400" dirty="0"/>
          </a:p>
          <a:p>
            <a:r>
              <a:rPr lang="en-GB" altLang="en-US" dirty="0"/>
              <a:t>You are planning to log a message to /</a:t>
            </a:r>
            <a:r>
              <a:rPr lang="en-GB" altLang="en-US" dirty="0" err="1"/>
              <a:t>var</a:t>
            </a:r>
            <a:r>
              <a:rPr lang="en-GB" altLang="en-US" dirty="0"/>
              <a:t>/log/messages under facility user with priority 'emergency'. As in</a:t>
            </a:r>
            <a:br>
              <a:rPr lang="en-GB" altLang="en-US" dirty="0"/>
            </a:br>
            <a:r>
              <a:rPr lang="en-GB" altLang="en-US" dirty="0">
                <a:latin typeface="Courier New" panose="02070309020205020404" pitchFamily="49" charset="0"/>
                <a:cs typeface="Courier New" panose="02070309020205020404" pitchFamily="49" charset="0"/>
              </a:rPr>
              <a:t>logger –p </a:t>
            </a:r>
            <a:r>
              <a:rPr lang="en-GB" altLang="en-US" dirty="0" err="1">
                <a:latin typeface="Courier New" panose="02070309020205020404" pitchFamily="49" charset="0"/>
                <a:cs typeface="Courier New" panose="02070309020205020404" pitchFamily="49" charset="0"/>
              </a:rPr>
              <a:t>user.emerg</a:t>
            </a:r>
            <a:r>
              <a:rPr lang="en-GB" altLang="en-US" dirty="0">
                <a:latin typeface="Courier New" panose="02070309020205020404" pitchFamily="49" charset="0"/>
                <a:cs typeface="Courier New" panose="02070309020205020404" pitchFamily="49" charset="0"/>
              </a:rPr>
              <a:t> "message"</a:t>
            </a:r>
            <a:br>
              <a:rPr lang="en-GB" altLang="en-US" dirty="0"/>
            </a:br>
            <a:endParaRPr lang="en-GB" altLang="en-US" dirty="0"/>
          </a:p>
          <a:p>
            <a:r>
              <a:rPr lang="en-GB" altLang="en-US" dirty="0"/>
              <a:t>Given the standard configuration of </a:t>
            </a:r>
            <a:r>
              <a:rPr lang="en-GB" altLang="en-US" dirty="0" err="1"/>
              <a:t>rsyslog.conf</a:t>
            </a:r>
            <a:r>
              <a:rPr lang="en-GB" altLang="en-US" dirty="0"/>
              <a:t>, will this message be logged to /var/log/messages? (Yes/No)</a:t>
            </a:r>
          </a:p>
          <a:p>
            <a:br>
              <a:rPr lang="en-GB" altLang="en-US" dirty="0"/>
            </a:br>
            <a:r>
              <a:rPr lang="en-GB" altLang="en-US" dirty="0"/>
              <a:t>Will users logged into the system receive the message on their terminals? (Yes/No)</a:t>
            </a:r>
            <a:endParaRPr lang="en-GB" dirty="0"/>
          </a:p>
        </p:txBody>
      </p:sp>
    </p:spTree>
    <p:extLst>
      <p:ext uri="{BB962C8B-B14F-4D97-AF65-F5344CB8AC3E}">
        <p14:creationId xmlns:p14="http://schemas.microsoft.com/office/powerpoint/2010/main" val="2316020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6" name="Text Placeholder 4"/>
          <p:cNvSpPr>
            <a:spLocks noGrp="1"/>
          </p:cNvSpPr>
          <p:nvPr>
            <p:ph type="body" sz="quarter" idx="14"/>
          </p:nvPr>
        </p:nvSpPr>
        <p:spPr>
          <a:xfrm>
            <a:off x="459000" y="1188004"/>
            <a:ext cx="8251784" cy="3147015"/>
          </a:xfrm>
        </p:spPr>
        <p:txBody>
          <a:bodyPr/>
          <a:lstStyle/>
          <a:p>
            <a:r>
              <a:rPr lang="en-SG" altLang="en-US" sz="2400" dirty="0"/>
              <a:t>Quiz #8</a:t>
            </a:r>
            <a:endParaRPr lang="en-GB" altLang="en-US" sz="2400" dirty="0"/>
          </a:p>
          <a:p>
            <a:r>
              <a:rPr lang="en-GB" altLang="en-US" dirty="0"/>
              <a:t>You are planning to log a message to /</a:t>
            </a:r>
            <a:r>
              <a:rPr lang="en-GB" altLang="en-US" dirty="0" err="1"/>
              <a:t>var</a:t>
            </a:r>
            <a:r>
              <a:rPr lang="en-GB" altLang="en-US" dirty="0"/>
              <a:t>/log/messages under facility user with priority 'emergency'. As in</a:t>
            </a:r>
            <a:br>
              <a:rPr lang="en-GB" altLang="en-US" dirty="0"/>
            </a:br>
            <a:r>
              <a:rPr lang="en-GB" altLang="en-US" dirty="0">
                <a:latin typeface="Courier New" panose="02070309020205020404" pitchFamily="49" charset="0"/>
                <a:cs typeface="Courier New" panose="02070309020205020404" pitchFamily="49" charset="0"/>
              </a:rPr>
              <a:t>logger –p </a:t>
            </a:r>
            <a:r>
              <a:rPr lang="en-GB" altLang="en-US" dirty="0" err="1">
                <a:latin typeface="Courier New" panose="02070309020205020404" pitchFamily="49" charset="0"/>
                <a:cs typeface="Courier New" panose="02070309020205020404" pitchFamily="49" charset="0"/>
              </a:rPr>
              <a:t>user.emerg</a:t>
            </a:r>
            <a:r>
              <a:rPr lang="en-GB" altLang="en-US" dirty="0">
                <a:latin typeface="Courier New" panose="02070309020205020404" pitchFamily="49" charset="0"/>
                <a:cs typeface="Courier New" panose="02070309020205020404" pitchFamily="49" charset="0"/>
              </a:rPr>
              <a:t> "message"</a:t>
            </a:r>
            <a:br>
              <a:rPr lang="en-GB" altLang="en-US" dirty="0"/>
            </a:br>
            <a:endParaRPr lang="en-GB" altLang="en-US" dirty="0"/>
          </a:p>
          <a:p>
            <a:r>
              <a:rPr lang="en-GB" altLang="en-US" dirty="0"/>
              <a:t>Given the standard configuration of </a:t>
            </a:r>
            <a:r>
              <a:rPr lang="en-GB" altLang="en-US" dirty="0" err="1"/>
              <a:t>rsyslog.conf</a:t>
            </a:r>
            <a:r>
              <a:rPr lang="en-GB" altLang="en-US" dirty="0"/>
              <a:t>, will this messages be logged to /</a:t>
            </a:r>
            <a:r>
              <a:rPr lang="en-GB" altLang="en-US" dirty="0" err="1"/>
              <a:t>var</a:t>
            </a:r>
            <a:r>
              <a:rPr lang="en-GB" altLang="en-US" dirty="0"/>
              <a:t>/log/messages? (</a:t>
            </a:r>
            <a:r>
              <a:rPr lang="en-GB" altLang="en-US" dirty="0">
                <a:solidFill>
                  <a:schemeClr val="tx1"/>
                </a:solidFill>
              </a:rPr>
              <a:t>Yes</a:t>
            </a:r>
            <a:r>
              <a:rPr lang="en-GB" altLang="en-US" dirty="0"/>
              <a:t>/No)</a:t>
            </a:r>
          </a:p>
          <a:p>
            <a:br>
              <a:rPr lang="en-GB" altLang="en-US" dirty="0"/>
            </a:br>
            <a:r>
              <a:rPr lang="en-GB" altLang="en-US" dirty="0"/>
              <a:t>Will users logged into the system receive the message on their terminals? (</a:t>
            </a:r>
            <a:r>
              <a:rPr lang="en-GB" altLang="en-US" dirty="0">
                <a:solidFill>
                  <a:schemeClr val="tx1"/>
                </a:solidFill>
              </a:rPr>
              <a:t>Yes</a:t>
            </a:r>
            <a:r>
              <a:rPr lang="en-GB" altLang="en-US" dirty="0"/>
              <a:t>/No)</a:t>
            </a:r>
            <a:endParaRPr lang="en-GB" dirty="0"/>
          </a:p>
        </p:txBody>
      </p:sp>
    </p:spTree>
    <p:extLst>
      <p:ext uri="{BB962C8B-B14F-4D97-AF65-F5344CB8AC3E}">
        <p14:creationId xmlns:p14="http://schemas.microsoft.com/office/powerpoint/2010/main" val="508924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5" name="Text Placeholder 4"/>
          <p:cNvSpPr>
            <a:spLocks noGrp="1"/>
          </p:cNvSpPr>
          <p:nvPr>
            <p:ph type="body" sz="quarter" idx="14"/>
          </p:nvPr>
        </p:nvSpPr>
        <p:spPr>
          <a:xfrm>
            <a:off x="459000" y="1188004"/>
            <a:ext cx="8251784" cy="1633781"/>
          </a:xfrm>
        </p:spPr>
        <p:txBody>
          <a:bodyPr/>
          <a:lstStyle/>
          <a:p>
            <a:r>
              <a:rPr lang="en-SG" altLang="en-US" sz="2400" dirty="0"/>
              <a:t>Quiz #9</a:t>
            </a:r>
            <a:endParaRPr lang="en-GB" altLang="en-US" sz="2400" dirty="0"/>
          </a:p>
          <a:p>
            <a:r>
              <a:rPr lang="en-GB" altLang="en-US" dirty="0"/>
              <a:t>You are planning to log the message "All user passwords are to be reset by the administrator this evening. Please contact the system administrator for your new password." You want the 'user' message to reach users at their terminals.  What command would you use?</a:t>
            </a:r>
            <a:endParaRPr lang="en-GB" dirty="0"/>
          </a:p>
        </p:txBody>
      </p:sp>
    </p:spTree>
    <p:extLst>
      <p:ext uri="{BB962C8B-B14F-4D97-AF65-F5344CB8AC3E}">
        <p14:creationId xmlns:p14="http://schemas.microsoft.com/office/powerpoint/2010/main" val="699257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5. Configuring </a:t>
            </a:r>
            <a:r>
              <a:rPr lang="en-GB" sz="3200" dirty="0" err="1"/>
              <a:t>rsyslogd</a:t>
            </a:r>
            <a:endParaRPr lang="en-GB" sz="3200" dirty="0"/>
          </a:p>
        </p:txBody>
      </p:sp>
      <p:sp>
        <p:nvSpPr>
          <p:cNvPr id="4" name="Rectangle 2"/>
          <p:cNvSpPr txBox="1">
            <a:spLocks noChangeArrowheads="1"/>
          </p:cNvSpPr>
          <p:nvPr/>
        </p:nvSpPr>
        <p:spPr bwMode="auto">
          <a:xfrm>
            <a:off x="663803" y="3240808"/>
            <a:ext cx="7464198" cy="196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90525" indent="-293688" eaLnBrk="0" hangingPunct="0">
              <a:spcBef>
                <a:spcPct val="20000"/>
              </a:spcBef>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MS PGothic" pitchFamily="34" charset="-128"/>
              </a:defRPr>
            </a:lvl1pPr>
            <a:lvl2pPr marL="285750" indent="-200025"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MS PGothic" pitchFamily="34" charset="-128"/>
                <a:cs typeface="Arial" pitchFamily="34" charset="0"/>
              </a:defRPr>
            </a:lvl2pPr>
            <a:lvl3pPr marL="442913" indent="-177800" eaLnBrk="0" hangingPunct="0">
              <a:spcBef>
                <a:spcPct val="20000"/>
              </a:spcBef>
              <a:buClr>
                <a:schemeClr val="tx1"/>
              </a:buClr>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1600">
                <a:solidFill>
                  <a:schemeClr val="tx1"/>
                </a:solidFill>
                <a:latin typeface="Arial" pitchFamily="34" charset="0"/>
                <a:ea typeface="Arial" pitchFamily="34" charset="0"/>
                <a:cs typeface="Arial" pitchFamily="34" charset="0"/>
              </a:defRPr>
            </a:lvl3pPr>
            <a:lvl4pPr marL="16002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4pPr>
            <a:lvl5pPr marL="2057400" indent="-228600" eaLnBrk="0" hangingPunct="0">
              <a:spcBef>
                <a:spcPct val="20000"/>
              </a:spcBef>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5pPr>
            <a:lvl6pPr marL="25146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6pPr>
            <a:lvl7pPr marL="29718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7pPr>
            <a:lvl8pPr marL="34290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8pPr>
            <a:lvl9pPr marL="3886200" indent="-228600" defTabSz="457200" eaLnBrk="0" fontAlgn="base" hangingPunct="0">
              <a:spcBef>
                <a:spcPct val="20000"/>
              </a:spcBef>
              <a:spcAft>
                <a:spcPct val="0"/>
              </a:spcAft>
              <a:buFont typeface="Arial" pitchFamily="34" charset="0"/>
              <a:buChar cha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defRPr sz="2000">
                <a:solidFill>
                  <a:schemeClr val="tx1"/>
                </a:solidFill>
                <a:latin typeface="Arial" pitchFamily="34" charset="0"/>
                <a:ea typeface="Arial" pitchFamily="34" charset="0"/>
                <a:cs typeface="Arial" pitchFamily="34" charset="0"/>
              </a:defRPr>
            </a:lvl9pPr>
          </a:lstStyle>
          <a:p>
            <a:pPr marL="96837" indent="0" eaLnBrk="1" hangingPunct="1"/>
            <a:r>
              <a:rPr lang="en-GB" altLang="en-US" sz="1800" dirty="0"/>
              <a:t>logger –p </a:t>
            </a:r>
            <a:r>
              <a:rPr lang="en-GB" altLang="en-US" sz="1800" dirty="0" err="1"/>
              <a:t>user.emerg</a:t>
            </a:r>
            <a:r>
              <a:rPr lang="en-GB" altLang="en-US" sz="1800" dirty="0"/>
              <a:t> " All user passwords are to be reset by the administrator this evening. Please contact the system administrator for your new password"</a:t>
            </a:r>
          </a:p>
        </p:txBody>
      </p:sp>
      <p:sp>
        <p:nvSpPr>
          <p:cNvPr id="6" name="Text Placeholder 4"/>
          <p:cNvSpPr>
            <a:spLocks noGrp="1"/>
          </p:cNvSpPr>
          <p:nvPr>
            <p:ph type="body" sz="quarter" idx="14"/>
          </p:nvPr>
        </p:nvSpPr>
        <p:spPr>
          <a:xfrm>
            <a:off x="459000" y="1188004"/>
            <a:ext cx="8251784" cy="1633781"/>
          </a:xfrm>
        </p:spPr>
        <p:txBody>
          <a:bodyPr/>
          <a:lstStyle/>
          <a:p>
            <a:r>
              <a:rPr lang="en-SG" altLang="en-US" sz="2400" dirty="0"/>
              <a:t>Quiz #9</a:t>
            </a:r>
            <a:endParaRPr lang="en-GB" altLang="en-US" sz="2400" dirty="0"/>
          </a:p>
          <a:p>
            <a:r>
              <a:rPr lang="en-GB" altLang="en-US" dirty="0"/>
              <a:t>You are planning to log the message "All user passwords are to be reset by the administrator this evening. Please contact the system administrator for your new password." You want the 'user' message to reach users at their terminals.  What command would you use?</a:t>
            </a:r>
            <a:endParaRPr lang="en-GB" dirty="0"/>
          </a:p>
        </p:txBody>
      </p:sp>
    </p:spTree>
    <p:extLst>
      <p:ext uri="{BB962C8B-B14F-4D97-AF65-F5344CB8AC3E}">
        <p14:creationId xmlns:p14="http://schemas.microsoft.com/office/powerpoint/2010/main" val="131734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1" y="1188000"/>
            <a:ext cx="8251784" cy="461665"/>
          </a:xfrm>
        </p:spPr>
        <p:txBody>
          <a:bodyPr/>
          <a:lstStyle/>
          <a:p>
            <a:r>
              <a:rPr lang="en-SG" sz="2400" dirty="0"/>
              <a:t>Auditing User Logins</a:t>
            </a:r>
            <a:endParaRPr lang="en-GB" sz="2400" dirty="0"/>
          </a:p>
        </p:txBody>
      </p:sp>
      <p:sp>
        <p:nvSpPr>
          <p:cNvPr id="3" name="Content Placeholder 2"/>
          <p:cNvSpPr>
            <a:spLocks noGrp="1"/>
          </p:cNvSpPr>
          <p:nvPr>
            <p:ph sz="quarter" idx="10"/>
          </p:nvPr>
        </p:nvSpPr>
        <p:spPr>
          <a:xfrm>
            <a:off x="460375" y="1805153"/>
            <a:ext cx="8202360" cy="2010807"/>
          </a:xfrm>
        </p:spPr>
        <p:txBody>
          <a:bodyPr/>
          <a:lstStyle/>
          <a:p>
            <a:r>
              <a:rPr lang="en-US" sz="1800" dirty="0"/>
              <a:t>The </a:t>
            </a:r>
            <a:r>
              <a:rPr lang="en-US" sz="1800" b="1" dirty="0">
                <a:solidFill>
                  <a:srgbClr val="2EABE2"/>
                </a:solidFill>
              </a:rPr>
              <a:t>last</a:t>
            </a:r>
            <a:r>
              <a:rPr lang="en-US" sz="1800" dirty="0"/>
              <a:t> command can be used with a username as an argument</a:t>
            </a:r>
          </a:p>
          <a:p>
            <a:r>
              <a:rPr lang="en-US" sz="1800" dirty="0"/>
              <a:t>The </a:t>
            </a:r>
            <a:r>
              <a:rPr lang="en-US" sz="1800" b="1" dirty="0" err="1">
                <a:solidFill>
                  <a:srgbClr val="2EABE2"/>
                </a:solidFill>
              </a:rPr>
              <a:t>lastlog</a:t>
            </a:r>
            <a:r>
              <a:rPr lang="en-US" sz="1800" dirty="0"/>
              <a:t> and </a:t>
            </a:r>
            <a:r>
              <a:rPr lang="en-US" sz="1800" b="1" dirty="0">
                <a:solidFill>
                  <a:srgbClr val="2EABE2"/>
                </a:solidFill>
              </a:rPr>
              <a:t>last</a:t>
            </a:r>
            <a:r>
              <a:rPr lang="en-US" sz="1800" dirty="0"/>
              <a:t> commands get their information from the binary file </a:t>
            </a:r>
          </a:p>
          <a:p>
            <a:pPr marL="0" indent="0">
              <a:buNone/>
            </a:pPr>
            <a:r>
              <a:rPr lang="en-US" sz="1800" b="1" dirty="0"/>
              <a:t>   /var/log/</a:t>
            </a:r>
            <a:r>
              <a:rPr lang="en-US" sz="1800" b="1" dirty="0" err="1"/>
              <a:t>wtmp</a:t>
            </a:r>
            <a:r>
              <a:rPr lang="en-US" sz="1800" dirty="0"/>
              <a:t> which records all login and logout details.</a:t>
            </a:r>
          </a:p>
          <a:p>
            <a:r>
              <a:rPr lang="en-US" sz="1800" dirty="0"/>
              <a:t>The binary file </a:t>
            </a:r>
            <a:r>
              <a:rPr lang="en-US" sz="1800" b="1" dirty="0"/>
              <a:t>/</a:t>
            </a:r>
            <a:r>
              <a:rPr lang="en-US" sz="1800" b="1" dirty="0" err="1"/>
              <a:t>var</a:t>
            </a:r>
            <a:r>
              <a:rPr lang="en-US" sz="1800" b="1" dirty="0"/>
              <a:t>/log/</a:t>
            </a:r>
            <a:r>
              <a:rPr lang="en-US" sz="1800" b="1" dirty="0" err="1"/>
              <a:t>btmp</a:t>
            </a:r>
            <a:r>
              <a:rPr lang="en-US" sz="1800" dirty="0"/>
              <a:t> records bad login attempts. </a:t>
            </a:r>
          </a:p>
          <a:p>
            <a:r>
              <a:rPr lang="en-US" sz="1800" dirty="0"/>
              <a:t>Neither file can be viewed directly but need commands to present the output in a readable fashion.</a:t>
            </a:r>
          </a:p>
        </p:txBody>
      </p:sp>
      <p:sp>
        <p:nvSpPr>
          <p:cNvPr id="8" name="TextBox 7">
            <a:extLst>
              <a:ext uri="{FF2B5EF4-FFF2-40B4-BE49-F238E27FC236}">
                <a16:creationId xmlns:a16="http://schemas.microsoft.com/office/drawing/2014/main" id="{29EF2DA2-9514-974B-8F5F-4DF8322B8D30}"/>
              </a:ext>
            </a:extLst>
          </p:cNvPr>
          <p:cNvSpPr txBox="1"/>
          <p:nvPr/>
        </p:nvSpPr>
        <p:spPr>
          <a:xfrm>
            <a:off x="459000" y="4428744"/>
            <a:ext cx="7901102" cy="1036990"/>
          </a:xfrm>
          <a:prstGeom prst="rect">
            <a:avLst/>
          </a:prstGeom>
          <a:solidFill>
            <a:schemeClr val="bg1">
              <a:lumMod val="95000"/>
            </a:schemeClr>
          </a:solidFill>
          <a:ln w="9525">
            <a:noFill/>
          </a:ln>
        </p:spPr>
        <p:txBody>
          <a:bodyPr wrap="square" rtlCol="0">
            <a:noAutofit/>
          </a:bodyPr>
          <a:lstStyle/>
          <a:p>
            <a:r>
              <a:rPr lang="en-GB" dirty="0">
                <a:latin typeface="Arial" panose="020B0604020202020204" pitchFamily="34" charset="0"/>
                <a:cs typeface="Arial" panose="020B0604020202020204" pitchFamily="34" charset="0"/>
              </a:rPr>
              <a:t>$ </a:t>
            </a:r>
            <a:r>
              <a:rPr lang="en-GB" b="1" dirty="0">
                <a:solidFill>
                  <a:srgbClr val="2EABE2"/>
                </a:solidFill>
                <a:latin typeface="Arial" panose="020B0604020202020204" pitchFamily="34" charset="0"/>
                <a:ea typeface="+mn-ea"/>
                <a:cs typeface="Arial" panose="020B0604020202020204" pitchFamily="34" charset="0"/>
              </a:rPr>
              <a:t>last </a:t>
            </a:r>
            <a:r>
              <a:rPr lang="en-GB" b="1" dirty="0" err="1">
                <a:solidFill>
                  <a:srgbClr val="2EABE2"/>
                </a:solidFill>
                <a:latin typeface="Arial" panose="020B0604020202020204" pitchFamily="34" charset="0"/>
                <a:ea typeface="+mn-ea"/>
                <a:cs typeface="Arial" panose="020B0604020202020204" pitchFamily="34" charset="0"/>
              </a:rPr>
              <a:t>viv</a:t>
            </a:r>
            <a:endParaRPr lang="en-GB" b="1" dirty="0">
              <a:solidFill>
                <a:srgbClr val="2EABE2"/>
              </a:solidFill>
              <a:latin typeface="Arial" panose="020B0604020202020204" pitchFamily="34" charset="0"/>
              <a:ea typeface="+mn-ea"/>
              <a:cs typeface="Arial" panose="020B0604020202020204" pitchFamily="34" charset="0"/>
            </a:endParaRPr>
          </a:p>
          <a:p>
            <a:r>
              <a:rPr lang="en-GB" dirty="0" err="1">
                <a:latin typeface="Consolas" panose="020B0609020204030204" pitchFamily="49" charset="0"/>
              </a:rPr>
              <a:t>viv</a:t>
            </a:r>
            <a:r>
              <a:rPr lang="en-GB" dirty="0">
                <a:latin typeface="Consolas" panose="020B0609020204030204" pitchFamily="49" charset="0"/>
              </a:rPr>
              <a:t>  pts/2  localhost   Wed Feb 27 19:06 - 19:06  (00:00)    </a:t>
            </a:r>
          </a:p>
          <a:p>
            <a:r>
              <a:rPr lang="en-GB" dirty="0" err="1">
                <a:latin typeface="Consolas" panose="020B0609020204030204" pitchFamily="49" charset="0"/>
              </a:rPr>
              <a:t>wtmp</a:t>
            </a:r>
            <a:r>
              <a:rPr lang="en-GB" dirty="0">
                <a:latin typeface="Consolas" panose="020B0609020204030204" pitchFamily="49" charset="0"/>
              </a:rPr>
              <a:t> begins Tue Feb 26 18:03:50 2019</a:t>
            </a:r>
          </a:p>
        </p:txBody>
      </p:sp>
      <p:sp>
        <p:nvSpPr>
          <p:cNvPr id="9" name="TextBox 8">
            <a:extLst>
              <a:ext uri="{FF2B5EF4-FFF2-40B4-BE49-F238E27FC236}">
                <a16:creationId xmlns:a16="http://schemas.microsoft.com/office/drawing/2014/main" id="{6237D635-8CEE-6E41-81B0-A14F5CF5C344}"/>
              </a:ext>
            </a:extLst>
          </p:cNvPr>
          <p:cNvSpPr txBox="1"/>
          <p:nvPr/>
        </p:nvSpPr>
        <p:spPr>
          <a:xfrm>
            <a:off x="405376" y="2262449"/>
            <a:ext cx="8418585" cy="1691145"/>
          </a:xfrm>
          <a:prstGeom prst="rect">
            <a:avLst/>
          </a:prstGeom>
        </p:spPr>
        <p:txBody>
          <a:bodyPr wrap="none" rtlCol="0">
            <a:noAutofit/>
          </a:bodyPr>
          <a:lstStyle/>
          <a:p>
            <a:endParaRPr lang="en-US" dirty="0">
              <a:latin typeface="Arial" panose="020B0604020202020204" pitchFamily="34" charset="0"/>
              <a:cs typeface="Arial" panose="020B0604020202020204" pitchFamily="34" charset="0"/>
            </a:endParaRPr>
          </a:p>
        </p:txBody>
      </p:sp>
      <p:sp>
        <p:nvSpPr>
          <p:cNvPr id="11" name="Title 1"/>
          <p:cNvSpPr>
            <a:spLocks noGrp="1"/>
          </p:cNvSpPr>
          <p:nvPr>
            <p:ph type="ctrTitle"/>
          </p:nvPr>
        </p:nvSpPr>
        <p:spPr>
          <a:xfrm>
            <a:off x="459000" y="360005"/>
            <a:ext cx="8251784" cy="461665"/>
          </a:xfrm>
        </p:spPr>
        <p:txBody>
          <a:bodyPr/>
          <a:lstStyle/>
          <a:p>
            <a:r>
              <a:rPr lang="en-US" dirty="0"/>
              <a:t>2. Auditing User Logins</a:t>
            </a:r>
            <a:endParaRPr lang="en-SG" dirty="0"/>
          </a:p>
        </p:txBody>
      </p:sp>
    </p:spTree>
    <p:extLst>
      <p:ext uri="{BB962C8B-B14F-4D97-AF65-F5344CB8AC3E}">
        <p14:creationId xmlns:p14="http://schemas.microsoft.com/office/powerpoint/2010/main" val="846202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b="1"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204624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SG" sz="3200"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Rotating Log Files</a:t>
            </a:r>
            <a:endParaRPr lang="en-GB" sz="2400" dirty="0"/>
          </a:p>
        </p:txBody>
      </p:sp>
      <p:sp>
        <p:nvSpPr>
          <p:cNvPr id="24" name="Folded Corner 23">
            <a:extLst>
              <a:ext uri="{FF2B5EF4-FFF2-40B4-BE49-F238E27FC236}">
                <a16:creationId xmlns:a16="http://schemas.microsoft.com/office/drawing/2014/main" id="{74F0E22B-6B0B-C746-8366-FBE69C015623}"/>
              </a:ext>
            </a:extLst>
          </p:cNvPr>
          <p:cNvSpPr/>
          <p:nvPr/>
        </p:nvSpPr>
        <p:spPr>
          <a:xfrm>
            <a:off x="964149" y="2011511"/>
            <a:ext cx="568817" cy="2358787"/>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25" name="Folded Corner 24">
            <a:extLst>
              <a:ext uri="{FF2B5EF4-FFF2-40B4-BE49-F238E27FC236}">
                <a16:creationId xmlns:a16="http://schemas.microsoft.com/office/drawing/2014/main" id="{8557EB37-191A-5A46-BD4A-BC742F1741EE}"/>
              </a:ext>
            </a:extLst>
          </p:cNvPr>
          <p:cNvSpPr/>
          <p:nvPr/>
        </p:nvSpPr>
        <p:spPr>
          <a:xfrm>
            <a:off x="1613649" y="2011508"/>
            <a:ext cx="568817" cy="171332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26" name="Folded Corner 25">
            <a:extLst>
              <a:ext uri="{FF2B5EF4-FFF2-40B4-BE49-F238E27FC236}">
                <a16:creationId xmlns:a16="http://schemas.microsoft.com/office/drawing/2014/main" id="{03E1C647-8D11-EB4F-AD00-1E91DF4C8B40}"/>
              </a:ext>
            </a:extLst>
          </p:cNvPr>
          <p:cNvSpPr/>
          <p:nvPr/>
        </p:nvSpPr>
        <p:spPr>
          <a:xfrm>
            <a:off x="2263149" y="2011510"/>
            <a:ext cx="568817" cy="360936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27" name="Folded Corner 26">
            <a:extLst>
              <a:ext uri="{FF2B5EF4-FFF2-40B4-BE49-F238E27FC236}">
                <a16:creationId xmlns:a16="http://schemas.microsoft.com/office/drawing/2014/main" id="{0C248D18-DEEC-3E4D-ABCE-11703BFD2787}"/>
              </a:ext>
            </a:extLst>
          </p:cNvPr>
          <p:cNvSpPr/>
          <p:nvPr/>
        </p:nvSpPr>
        <p:spPr>
          <a:xfrm>
            <a:off x="2910344" y="2044926"/>
            <a:ext cx="568817" cy="9953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28" name="Right Arrow 27">
            <a:extLst>
              <a:ext uri="{FF2B5EF4-FFF2-40B4-BE49-F238E27FC236}">
                <a16:creationId xmlns:a16="http://schemas.microsoft.com/office/drawing/2014/main" id="{0DDDC30E-6758-1B4A-BBFE-974A24F5C203}"/>
              </a:ext>
            </a:extLst>
          </p:cNvPr>
          <p:cNvSpPr/>
          <p:nvPr/>
        </p:nvSpPr>
        <p:spPr>
          <a:xfrm>
            <a:off x="3702930" y="2109361"/>
            <a:ext cx="1815353" cy="65982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logrotate</a:t>
            </a:r>
            <a:endParaRPr lang="en-US" dirty="0"/>
          </a:p>
        </p:txBody>
      </p:sp>
      <p:sp>
        <p:nvSpPr>
          <p:cNvPr id="29" name="Folded Corner 28">
            <a:extLst>
              <a:ext uri="{FF2B5EF4-FFF2-40B4-BE49-F238E27FC236}">
                <a16:creationId xmlns:a16="http://schemas.microsoft.com/office/drawing/2014/main" id="{F52CC5E1-EDB1-A643-979B-BB44EEE1B249}"/>
              </a:ext>
            </a:extLst>
          </p:cNvPr>
          <p:cNvSpPr/>
          <p:nvPr/>
        </p:nvSpPr>
        <p:spPr>
          <a:xfrm>
            <a:off x="5737443" y="2109362"/>
            <a:ext cx="568817" cy="16319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30" name="Folded Corner 29">
            <a:extLst>
              <a:ext uri="{FF2B5EF4-FFF2-40B4-BE49-F238E27FC236}">
                <a16:creationId xmlns:a16="http://schemas.microsoft.com/office/drawing/2014/main" id="{CC977BF5-9FBE-AF41-ABCB-7D3C834E9713}"/>
              </a:ext>
            </a:extLst>
          </p:cNvPr>
          <p:cNvSpPr/>
          <p:nvPr/>
        </p:nvSpPr>
        <p:spPr>
          <a:xfrm>
            <a:off x="6386943" y="2109359"/>
            <a:ext cx="568817" cy="1713328"/>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31" name="Folded Corner 30">
            <a:extLst>
              <a:ext uri="{FF2B5EF4-FFF2-40B4-BE49-F238E27FC236}">
                <a16:creationId xmlns:a16="http://schemas.microsoft.com/office/drawing/2014/main" id="{82CD1BA9-2039-1F43-93BF-C0CD010D9B95}"/>
              </a:ext>
            </a:extLst>
          </p:cNvPr>
          <p:cNvSpPr/>
          <p:nvPr/>
        </p:nvSpPr>
        <p:spPr>
          <a:xfrm>
            <a:off x="7036443" y="2109361"/>
            <a:ext cx="568817" cy="163195"/>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
        <p:nvSpPr>
          <p:cNvPr id="32" name="Folded Corner 31">
            <a:extLst>
              <a:ext uri="{FF2B5EF4-FFF2-40B4-BE49-F238E27FC236}">
                <a16:creationId xmlns:a16="http://schemas.microsoft.com/office/drawing/2014/main" id="{DBA628DE-5681-6944-A3E3-416686C4DAA0}"/>
              </a:ext>
            </a:extLst>
          </p:cNvPr>
          <p:cNvSpPr/>
          <p:nvPr/>
        </p:nvSpPr>
        <p:spPr>
          <a:xfrm>
            <a:off x="7683638" y="2142777"/>
            <a:ext cx="568817" cy="995321"/>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log</a:t>
            </a:r>
          </a:p>
        </p:txBody>
      </p:sp>
    </p:spTree>
    <p:extLst>
      <p:ext uri="{BB962C8B-B14F-4D97-AF65-F5344CB8AC3E}">
        <p14:creationId xmlns:p14="http://schemas.microsoft.com/office/powerpoint/2010/main" val="199826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p:txBody>
          <a:bodyPr/>
          <a:lstStyle/>
          <a:p>
            <a:r>
              <a:rPr lang="en-GB" dirty="0"/>
              <a:t>6. Using </a:t>
            </a:r>
            <a:r>
              <a:rPr lang="en-GB" dirty="0" err="1"/>
              <a:t>logrotate</a:t>
            </a:r>
            <a:endParaRPr lang="en-SG" dirty="0"/>
          </a:p>
        </p:txBody>
      </p:sp>
      <p:sp>
        <p:nvSpPr>
          <p:cNvPr id="11" name="Text Placeholder 4"/>
          <p:cNvSpPr>
            <a:spLocks noGrp="1"/>
          </p:cNvSpPr>
          <p:nvPr>
            <p:ph type="body" sz="quarter" idx="14"/>
          </p:nvPr>
        </p:nvSpPr>
        <p:spPr>
          <a:xfrm>
            <a:off x="459000" y="1188000"/>
            <a:ext cx="8251784" cy="461665"/>
          </a:xfrm>
        </p:spPr>
        <p:txBody>
          <a:bodyPr/>
          <a:lstStyle/>
          <a:p>
            <a:r>
              <a:rPr lang="en-US" sz="2400" dirty="0"/>
              <a:t>Rotating Log Files</a:t>
            </a:r>
            <a:endParaRPr lang="en-GB" sz="2400" dirty="0"/>
          </a:p>
        </p:txBody>
      </p:sp>
      <p:sp>
        <p:nvSpPr>
          <p:cNvPr id="14" name="Content Placeholder 1"/>
          <p:cNvSpPr>
            <a:spLocks noGrp="1"/>
          </p:cNvSpPr>
          <p:nvPr>
            <p:ph sz="quarter" idx="10"/>
          </p:nvPr>
        </p:nvSpPr>
        <p:spPr>
          <a:xfrm>
            <a:off x="459000" y="1773334"/>
            <a:ext cx="8127788" cy="3780522"/>
          </a:xfrm>
        </p:spPr>
        <p:txBody>
          <a:bodyPr/>
          <a:lstStyle/>
          <a:p>
            <a:pPr marL="0" indent="0">
              <a:buNone/>
            </a:pPr>
            <a:r>
              <a:rPr lang="en-US" sz="1800" dirty="0"/>
              <a:t>Rotating a log files means replacing it with an empty one.</a:t>
            </a:r>
          </a:p>
          <a:p>
            <a:endParaRPr lang="en-US" sz="1800" dirty="0"/>
          </a:p>
          <a:p>
            <a:pPr marL="0" indent="0">
              <a:buNone/>
            </a:pPr>
            <a:r>
              <a:rPr lang="en-US" sz="1800" dirty="0"/>
              <a:t>The </a:t>
            </a:r>
            <a:r>
              <a:rPr lang="en-US" sz="1800" b="1" dirty="0" err="1">
                <a:solidFill>
                  <a:srgbClr val="2EABE2"/>
                </a:solidFill>
              </a:rPr>
              <a:t>logrotate</a:t>
            </a:r>
            <a:r>
              <a:rPr lang="en-US" sz="1800" dirty="0"/>
              <a:t> command</a:t>
            </a:r>
          </a:p>
          <a:p>
            <a:endParaRPr lang="en-US" sz="1800" dirty="0"/>
          </a:p>
          <a:p>
            <a:r>
              <a:rPr lang="en-US" sz="1800" dirty="0"/>
              <a:t>Keeps a certain number of copies of rotated file, default 4.</a:t>
            </a:r>
          </a:p>
          <a:p>
            <a:r>
              <a:rPr lang="en-US" sz="1800" dirty="0"/>
              <a:t>By default will only attempt to rotate a file every </a:t>
            </a:r>
            <a:r>
              <a:rPr lang="en-US" sz="1800" b="1" dirty="0"/>
              <a:t>week</a:t>
            </a:r>
            <a:r>
              <a:rPr lang="en-US" sz="1800" dirty="0"/>
              <a:t>.</a:t>
            </a:r>
          </a:p>
          <a:p>
            <a:r>
              <a:rPr lang="en-US" sz="1800" dirty="0"/>
              <a:t>Rotation can be based on file size.</a:t>
            </a:r>
          </a:p>
          <a:p>
            <a:r>
              <a:rPr lang="en-US" sz="1800" dirty="0"/>
              <a:t>Rotated log files can be compressed.</a:t>
            </a:r>
          </a:p>
          <a:p>
            <a:r>
              <a:rPr lang="en-US" sz="1800" dirty="0"/>
              <a:t>Inspection/Rotation takes place when the </a:t>
            </a:r>
            <a:r>
              <a:rPr lang="en-US" sz="1800" b="1" dirty="0" err="1">
                <a:solidFill>
                  <a:srgbClr val="2EABE2"/>
                </a:solidFill>
              </a:rPr>
              <a:t>logrotate</a:t>
            </a:r>
            <a:r>
              <a:rPr lang="en-US" sz="1800" dirty="0"/>
              <a:t> command is run.</a:t>
            </a:r>
          </a:p>
          <a:p>
            <a:r>
              <a:rPr lang="en-US" sz="1800" dirty="0"/>
              <a:t>The </a:t>
            </a:r>
            <a:r>
              <a:rPr lang="en-US" sz="1800" b="1" dirty="0" err="1">
                <a:solidFill>
                  <a:srgbClr val="2EABE2"/>
                </a:solidFill>
              </a:rPr>
              <a:t>logrotate</a:t>
            </a:r>
            <a:r>
              <a:rPr lang="en-US" sz="1800" dirty="0"/>
              <a:t> command is run </a:t>
            </a:r>
            <a:r>
              <a:rPr lang="en-US" sz="1800" b="1" dirty="0"/>
              <a:t>daily</a:t>
            </a:r>
            <a:r>
              <a:rPr lang="en-US" sz="1800" dirty="0"/>
              <a:t> by </a:t>
            </a:r>
            <a:r>
              <a:rPr lang="en-US" sz="1800" dirty="0" err="1"/>
              <a:t>cron</a:t>
            </a:r>
            <a:r>
              <a:rPr lang="en-US" sz="1800" dirty="0"/>
              <a:t>.</a:t>
            </a:r>
          </a:p>
          <a:p>
            <a:r>
              <a:rPr lang="en-US" sz="1800" dirty="0"/>
              <a:t>The configuration file is </a:t>
            </a:r>
            <a:r>
              <a:rPr lang="en-US" sz="1800" b="1" dirty="0"/>
              <a:t>/</a:t>
            </a:r>
            <a:r>
              <a:rPr lang="en-US" sz="1800" b="1" dirty="0" err="1"/>
              <a:t>etc</a:t>
            </a:r>
            <a:r>
              <a:rPr lang="en-US" sz="1800" b="1" dirty="0"/>
              <a:t>/</a:t>
            </a:r>
            <a:r>
              <a:rPr lang="en-US" sz="1800" b="1" dirty="0" err="1"/>
              <a:t>logrotate.conf</a:t>
            </a:r>
            <a:r>
              <a:rPr lang="en-US" sz="1800" dirty="0"/>
              <a:t>,</a:t>
            </a:r>
          </a:p>
        </p:txBody>
      </p:sp>
    </p:spTree>
    <p:extLst>
      <p:ext uri="{BB962C8B-B14F-4D97-AF65-F5344CB8AC3E}">
        <p14:creationId xmlns:p14="http://schemas.microsoft.com/office/powerpoint/2010/main" val="882732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4"/>
          <p:cNvSpPr>
            <a:spLocks noGrp="1"/>
          </p:cNvSpPr>
          <p:nvPr>
            <p:ph type="body" sz="quarter" idx="14"/>
          </p:nvPr>
        </p:nvSpPr>
        <p:spPr>
          <a:xfrm>
            <a:off x="459000" y="1188000"/>
            <a:ext cx="8251784" cy="461665"/>
          </a:xfrm>
        </p:spPr>
        <p:txBody>
          <a:bodyPr/>
          <a:lstStyle/>
          <a:p>
            <a:r>
              <a:rPr lang="en-US" sz="2400" dirty="0"/>
              <a:t>Rotating Log Files – </a:t>
            </a:r>
            <a:r>
              <a:rPr lang="en-US" sz="2400" dirty="0" err="1"/>
              <a:t>logrotate.conf</a:t>
            </a:r>
            <a:endParaRPr lang="en-GB" sz="2400" dirty="0"/>
          </a:p>
        </p:txBody>
      </p:sp>
      <p:sp>
        <p:nvSpPr>
          <p:cNvPr id="14" name="Content Placeholder 1"/>
          <p:cNvSpPr>
            <a:spLocks noGrp="1"/>
          </p:cNvSpPr>
          <p:nvPr>
            <p:ph sz="quarter" idx="10"/>
          </p:nvPr>
        </p:nvSpPr>
        <p:spPr>
          <a:xfrm>
            <a:off x="458999" y="3879488"/>
            <a:ext cx="8127788" cy="1392689"/>
          </a:xfrm>
          <a:ln w="28575" cap="flat">
            <a:noFill/>
          </a:ln>
        </p:spPr>
        <p:style>
          <a:lnRef idx="2">
            <a:schemeClr val="accent1"/>
          </a:lnRef>
          <a:fillRef idx="1">
            <a:schemeClr val="lt1"/>
          </a:fillRef>
          <a:effectRef idx="0">
            <a:schemeClr val="accent1"/>
          </a:effectRef>
          <a:fontRef idx="minor">
            <a:schemeClr val="dk1"/>
          </a:fontRef>
        </p:style>
        <p:txBody>
          <a:bodyPr anchor="ctr" anchorCtr="0"/>
          <a:lstStyle/>
          <a:p>
            <a:pPr marL="0" indent="0">
              <a:buNone/>
            </a:pPr>
            <a:r>
              <a:rPr lang="en-US" sz="1800" dirty="0">
                <a:latin typeface="Consolas" panose="020B0609020204030204" pitchFamily="49" charset="0"/>
              </a:rPr>
              <a:t>/</a:t>
            </a:r>
            <a:r>
              <a:rPr lang="en-US" sz="1800" dirty="0" err="1">
                <a:latin typeface="Consolas" panose="020B0609020204030204" pitchFamily="49" charset="0"/>
              </a:rPr>
              <a:t>var</a:t>
            </a:r>
            <a:r>
              <a:rPr lang="en-US" sz="1800" dirty="0">
                <a:latin typeface="Consolas" panose="020B0609020204030204" pitchFamily="49" charset="0"/>
              </a:rPr>
              <a:t>/log/users {</a:t>
            </a:r>
          </a:p>
          <a:p>
            <a:pPr marL="0" indent="0">
              <a:buNone/>
            </a:pPr>
            <a:r>
              <a:rPr lang="en-US" sz="1800" dirty="0" err="1">
                <a:latin typeface="Consolas" panose="020B0609020204030204" pitchFamily="49" charset="0"/>
              </a:rPr>
              <a:t>missingok</a:t>
            </a:r>
            <a:endParaRPr lang="en-US" sz="1800" dirty="0">
              <a:latin typeface="Consolas" panose="020B0609020204030204" pitchFamily="49" charset="0"/>
            </a:endParaRPr>
          </a:p>
          <a:p>
            <a:pPr marL="0" indent="0">
              <a:buNone/>
            </a:pPr>
            <a:r>
              <a:rPr lang="en-US" sz="1800" dirty="0" err="1">
                <a:latin typeface="Consolas" panose="020B0609020204030204" pitchFamily="49" charset="0"/>
              </a:rPr>
              <a:t>minsize</a:t>
            </a:r>
            <a:r>
              <a:rPr lang="en-US" sz="1800" dirty="0">
                <a:latin typeface="Consolas" panose="020B0609020204030204" pitchFamily="49" charset="0"/>
              </a:rPr>
              <a:t> 1000000</a:t>
            </a:r>
          </a:p>
          <a:p>
            <a:pPr marL="0" indent="0">
              <a:buNone/>
            </a:pPr>
            <a:r>
              <a:rPr lang="en-US" sz="1800" dirty="0">
                <a:latin typeface="Consolas" panose="020B0609020204030204" pitchFamily="49" charset="0"/>
              </a:rPr>
              <a:t>create 0600 root wheel }</a:t>
            </a:r>
          </a:p>
        </p:txBody>
      </p:sp>
      <p:sp>
        <p:nvSpPr>
          <p:cNvPr id="8" name="Title 1"/>
          <p:cNvSpPr>
            <a:spLocks noGrp="1"/>
          </p:cNvSpPr>
          <p:nvPr>
            <p:ph type="ctrTitle"/>
          </p:nvPr>
        </p:nvSpPr>
        <p:spPr>
          <a:xfrm>
            <a:off x="459000" y="360005"/>
            <a:ext cx="8251784" cy="584775"/>
          </a:xfrm>
        </p:spPr>
        <p:txBody>
          <a:bodyPr/>
          <a:lstStyle/>
          <a:p>
            <a:r>
              <a:rPr lang="en-GB" sz="3200" dirty="0"/>
              <a:t>6. Using </a:t>
            </a:r>
            <a:r>
              <a:rPr lang="en-GB" sz="3200" dirty="0" err="1"/>
              <a:t>logrotate</a:t>
            </a:r>
            <a:endParaRPr lang="en-SG" sz="3200" dirty="0"/>
          </a:p>
        </p:txBody>
      </p:sp>
      <p:sp>
        <p:nvSpPr>
          <p:cNvPr id="2" name="Rectangle 1"/>
          <p:cNvSpPr/>
          <p:nvPr/>
        </p:nvSpPr>
        <p:spPr>
          <a:xfrm>
            <a:off x="396998" y="1649665"/>
            <a:ext cx="8251785" cy="1754326"/>
          </a:xfrm>
          <a:prstGeom prst="rect">
            <a:avLst/>
          </a:prstGeom>
        </p:spPr>
        <p:txBody>
          <a:bodyPr wrap="square">
            <a:spAutoFit/>
          </a:bodyPr>
          <a:lstStyle/>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This configuration paragraph will use the default and rotate the file weekly but only when it is above one million bytes in size.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No errors are generated if the log file is missing. </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Immediately after rotation a new </a:t>
            </a:r>
            <a:r>
              <a:rPr lang="en-US" dirty="0" err="1">
                <a:latin typeface="Arial" panose="020B0604020202020204" pitchFamily="34" charset="0"/>
                <a:cs typeface="Arial" panose="020B0604020202020204" pitchFamily="34" charset="0"/>
              </a:rPr>
              <a:t>logfile</a:t>
            </a:r>
            <a:r>
              <a:rPr lang="en-US" dirty="0">
                <a:latin typeface="Arial" panose="020B0604020202020204" pitchFamily="34" charset="0"/>
                <a:cs typeface="Arial" panose="020B0604020202020204" pitchFamily="34" charset="0"/>
              </a:rPr>
              <a:t> is created with permissions, owner and group specified.</a:t>
            </a:r>
          </a:p>
        </p:txBody>
      </p:sp>
      <p:sp>
        <p:nvSpPr>
          <p:cNvPr id="6" name="Rounded Rectangle 5"/>
          <p:cNvSpPr/>
          <p:nvPr/>
        </p:nvSpPr>
        <p:spPr>
          <a:xfrm>
            <a:off x="458997" y="3879488"/>
            <a:ext cx="8127789" cy="1548600"/>
          </a:xfrm>
          <a:prstGeom prst="round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60612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4073185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By default, how frequently is the </a:t>
            </a:r>
            <a:r>
              <a:rPr lang="en-GB" altLang="en-US" dirty="0" err="1"/>
              <a:t>logrotate</a:t>
            </a:r>
            <a:r>
              <a:rPr lang="en-GB" altLang="en-US" dirty="0"/>
              <a:t> script run?</a:t>
            </a:r>
            <a:endParaRPr lang="en-GB" dirty="0"/>
          </a:p>
        </p:txBody>
      </p:sp>
      <p:sp>
        <p:nvSpPr>
          <p:cNvPr id="4" name="Content Placeholder 3"/>
          <p:cNvSpPr>
            <a:spLocks noGrp="1"/>
          </p:cNvSpPr>
          <p:nvPr>
            <p:ph sz="quarter" idx="10"/>
          </p:nvPr>
        </p:nvSpPr>
        <p:spPr>
          <a:xfrm>
            <a:off x="459000" y="2276922"/>
            <a:ext cx="8251784" cy="1392689"/>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Hourly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Daily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Weekly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Monthly</a:t>
            </a:r>
          </a:p>
        </p:txBody>
      </p:sp>
    </p:spTree>
    <p:extLst>
      <p:ext uri="{BB962C8B-B14F-4D97-AF65-F5344CB8AC3E}">
        <p14:creationId xmlns:p14="http://schemas.microsoft.com/office/powerpoint/2010/main" val="425191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By default, how frequently is the </a:t>
            </a:r>
            <a:r>
              <a:rPr lang="en-GB" altLang="en-US" dirty="0" err="1"/>
              <a:t>logrotate</a:t>
            </a:r>
            <a:r>
              <a:rPr lang="en-GB" altLang="en-US" dirty="0"/>
              <a:t> script run?</a:t>
            </a:r>
            <a:endParaRPr lang="en-GB" dirty="0"/>
          </a:p>
        </p:txBody>
      </p:sp>
      <p:sp>
        <p:nvSpPr>
          <p:cNvPr id="4" name="Content Placeholder 3"/>
          <p:cNvSpPr>
            <a:spLocks noGrp="1"/>
          </p:cNvSpPr>
          <p:nvPr>
            <p:ph sz="quarter" idx="10"/>
          </p:nvPr>
        </p:nvSpPr>
        <p:spPr>
          <a:xfrm>
            <a:off x="459000" y="2276922"/>
            <a:ext cx="8251784" cy="1392689"/>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Hourly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b="1" dirty="0"/>
              <a:t>Daily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Weekly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Monthly</a:t>
            </a:r>
          </a:p>
        </p:txBody>
      </p:sp>
    </p:spTree>
    <p:extLst>
      <p:ext uri="{BB962C8B-B14F-4D97-AF65-F5344CB8AC3E}">
        <p14:creationId xmlns:p14="http://schemas.microsoft.com/office/powerpoint/2010/main" val="1580231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#2</a:t>
            </a:r>
          </a:p>
          <a:p>
            <a:r>
              <a:rPr lang="en-GB" altLang="en-US" dirty="0"/>
              <a:t>The </a:t>
            </a:r>
            <a:r>
              <a:rPr lang="en-GB" altLang="en-US" dirty="0" err="1"/>
              <a:t>logrotate</a:t>
            </a:r>
            <a:r>
              <a:rPr lang="en-GB" altLang="en-US" dirty="0"/>
              <a:t> script will, by default, rotate </a:t>
            </a:r>
            <a:r>
              <a:rPr lang="en-GB" altLang="en-US" dirty="0" err="1"/>
              <a:t>logfiles</a:t>
            </a:r>
            <a:r>
              <a:rPr lang="en-GB" altLang="en-US" dirty="0"/>
              <a:t> once every ……?</a:t>
            </a:r>
            <a:endParaRPr lang="en-GB" dirty="0"/>
          </a:p>
        </p:txBody>
      </p:sp>
      <p:sp>
        <p:nvSpPr>
          <p:cNvPr id="4" name="Content Placeholder 3"/>
          <p:cNvSpPr>
            <a:spLocks noGrp="1"/>
          </p:cNvSpPr>
          <p:nvPr>
            <p:ph sz="quarter" idx="10"/>
          </p:nvPr>
        </p:nvSpPr>
        <p:spPr>
          <a:xfrm>
            <a:off x="459000" y="2276922"/>
            <a:ext cx="8251784" cy="1392689"/>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Hour</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Day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Week</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Month</a:t>
            </a:r>
          </a:p>
        </p:txBody>
      </p:sp>
    </p:spTree>
    <p:extLst>
      <p:ext uri="{BB962C8B-B14F-4D97-AF65-F5344CB8AC3E}">
        <p14:creationId xmlns:p14="http://schemas.microsoft.com/office/powerpoint/2010/main" val="283309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#2</a:t>
            </a:r>
          </a:p>
          <a:p>
            <a:r>
              <a:rPr lang="en-GB" altLang="en-US" dirty="0"/>
              <a:t>The </a:t>
            </a:r>
            <a:r>
              <a:rPr lang="en-GB" altLang="en-US" dirty="0" err="1"/>
              <a:t>logrotate</a:t>
            </a:r>
            <a:r>
              <a:rPr lang="en-GB" altLang="en-US" dirty="0"/>
              <a:t> script will, by default, rotate </a:t>
            </a:r>
            <a:r>
              <a:rPr lang="en-GB" altLang="en-US" dirty="0" err="1"/>
              <a:t>logfiles</a:t>
            </a:r>
            <a:r>
              <a:rPr lang="en-GB" altLang="en-US" dirty="0"/>
              <a:t> once every ……?</a:t>
            </a:r>
            <a:endParaRPr lang="en-GB" dirty="0"/>
          </a:p>
        </p:txBody>
      </p:sp>
      <p:sp>
        <p:nvSpPr>
          <p:cNvPr id="4" name="Content Placeholder 3"/>
          <p:cNvSpPr>
            <a:spLocks noGrp="1"/>
          </p:cNvSpPr>
          <p:nvPr>
            <p:ph sz="quarter" idx="10"/>
          </p:nvPr>
        </p:nvSpPr>
        <p:spPr>
          <a:xfrm>
            <a:off x="459000" y="2276922"/>
            <a:ext cx="8251784" cy="1392689"/>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Hour</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Day</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b="1" dirty="0"/>
              <a:t>Week</a:t>
            </a:r>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Month</a:t>
            </a:r>
          </a:p>
        </p:txBody>
      </p:sp>
    </p:spTree>
    <p:extLst>
      <p:ext uri="{BB962C8B-B14F-4D97-AF65-F5344CB8AC3E}">
        <p14:creationId xmlns:p14="http://schemas.microsoft.com/office/powerpoint/2010/main" val="423397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#3</a:t>
            </a:r>
          </a:p>
          <a:p>
            <a:r>
              <a:rPr lang="en-GB" altLang="en-US" dirty="0"/>
              <a:t>Which file specifies the </a:t>
            </a:r>
            <a:r>
              <a:rPr lang="en-GB" altLang="en-US" dirty="0" err="1"/>
              <a:t>logrotate</a:t>
            </a:r>
            <a:r>
              <a:rPr lang="en-GB" altLang="en-US" dirty="0"/>
              <a:t> script defaults?</a:t>
            </a:r>
            <a:endParaRPr lang="en-GB" dirty="0"/>
          </a:p>
        </p:txBody>
      </p:sp>
      <p:sp>
        <p:nvSpPr>
          <p:cNvPr id="4" name="Content Placeholder 3"/>
          <p:cNvSpPr>
            <a:spLocks noGrp="1"/>
          </p:cNvSpPr>
          <p:nvPr>
            <p:ph sz="quarter" idx="10"/>
          </p:nvPr>
        </p:nvSpPr>
        <p:spPr>
          <a:xfrm>
            <a:off x="459000" y="2276918"/>
            <a:ext cx="8251784" cy="369332"/>
          </a:xfrm>
        </p:spPr>
        <p:txBody>
          <a:bodyPr/>
          <a:lstStyle/>
          <a:p>
            <a:pPr marL="96838" indent="0">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a:t>
            </a:r>
            <a:r>
              <a:rPr lang="en-GB" altLang="en-US" sz="1800" dirty="0" err="1"/>
              <a:t>xxxxxxxx</a:t>
            </a:r>
            <a:endParaRPr lang="en-GB" altLang="en-US" sz="1800" dirty="0"/>
          </a:p>
        </p:txBody>
      </p:sp>
    </p:spTree>
    <p:extLst>
      <p:ext uri="{BB962C8B-B14F-4D97-AF65-F5344CB8AC3E}">
        <p14:creationId xmlns:p14="http://schemas.microsoft.com/office/powerpoint/2010/main" val="3550675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59001" y="1188000"/>
            <a:ext cx="8251784" cy="461665"/>
          </a:xfrm>
        </p:spPr>
        <p:txBody>
          <a:bodyPr/>
          <a:lstStyle/>
          <a:p>
            <a:r>
              <a:rPr lang="en-SG" sz="2400" dirty="0"/>
              <a:t>Auditing User Logins</a:t>
            </a:r>
            <a:endParaRPr lang="en-GB" sz="2400" dirty="0"/>
          </a:p>
        </p:txBody>
      </p:sp>
      <p:sp>
        <p:nvSpPr>
          <p:cNvPr id="2" name="Content Placeholder 1"/>
          <p:cNvSpPr>
            <a:spLocks noGrp="1"/>
          </p:cNvSpPr>
          <p:nvPr>
            <p:ph sz="quarter" idx="10"/>
          </p:nvPr>
        </p:nvSpPr>
        <p:spPr>
          <a:xfrm>
            <a:off x="459004" y="1773338"/>
            <a:ext cx="5570325" cy="1200329"/>
          </a:xfrm>
        </p:spPr>
        <p:txBody>
          <a:bodyPr/>
          <a:lstStyle/>
          <a:p>
            <a:r>
              <a:rPr lang="en-US" sz="1800" dirty="0"/>
              <a:t>The </a:t>
            </a:r>
            <a:r>
              <a:rPr lang="en-US" sz="1800" b="1" dirty="0" err="1">
                <a:solidFill>
                  <a:srgbClr val="2EABE2"/>
                </a:solidFill>
              </a:rPr>
              <a:t>lastb</a:t>
            </a:r>
            <a:r>
              <a:rPr lang="en-US" sz="1800" dirty="0"/>
              <a:t> command must be run as a super user. It shows failed login attempts. Clearly this information is interesting from a security perspective. </a:t>
            </a:r>
            <a:r>
              <a:rPr lang="en-US" sz="1800" i="1" dirty="0"/>
              <a:t>Viv</a:t>
            </a:r>
            <a:r>
              <a:rPr lang="en-US" sz="1800" dirty="0"/>
              <a:t> had a bad day.</a:t>
            </a:r>
          </a:p>
        </p:txBody>
      </p:sp>
      <p:sp>
        <p:nvSpPr>
          <p:cNvPr id="12" name="TextBox 11">
            <a:extLst>
              <a:ext uri="{FF2B5EF4-FFF2-40B4-BE49-F238E27FC236}">
                <a16:creationId xmlns:a16="http://schemas.microsoft.com/office/drawing/2014/main" id="{29EF2DA2-9514-974B-8F5F-4DF8322B8D30}"/>
              </a:ext>
            </a:extLst>
          </p:cNvPr>
          <p:cNvSpPr txBox="1"/>
          <p:nvPr/>
        </p:nvSpPr>
        <p:spPr>
          <a:xfrm>
            <a:off x="400056" y="4146722"/>
            <a:ext cx="8464153" cy="1645584"/>
          </a:xfrm>
          <a:prstGeom prst="rect">
            <a:avLst/>
          </a:prstGeom>
          <a:solidFill>
            <a:schemeClr val="bg1">
              <a:lumMod val="95000"/>
            </a:schemeClr>
          </a:solidFill>
          <a:ln w="9525">
            <a:noFill/>
          </a:ln>
        </p:spPr>
        <p:txBody>
          <a:bodyPr wrap="square" rtlCol="0">
            <a:noAutofit/>
          </a:bodyPr>
          <a:lstStyle/>
          <a:p>
            <a:pPr defTabSz="914400" fontAlgn="auto">
              <a:spcBef>
                <a:spcPts val="0"/>
              </a:spcBef>
              <a:spcAft>
                <a:spcPts val="0"/>
              </a:spcAft>
              <a:defRPr/>
            </a:pPr>
            <a:r>
              <a:rPr lang="en-GB" kern="0" dirty="0">
                <a:solidFill>
                  <a:prstClr val="black"/>
                </a:solidFill>
                <a:latin typeface="Arial" panose="020B0604020202020204" pitchFamily="34" charset="0"/>
                <a:cs typeface="Arial" panose="020B0604020202020204" pitchFamily="34" charset="0"/>
              </a:rPr>
              <a:t># </a:t>
            </a:r>
            <a:r>
              <a:rPr lang="en-GB" b="1" kern="0" dirty="0" err="1">
                <a:solidFill>
                  <a:srgbClr val="2EABE2"/>
                </a:solidFill>
                <a:latin typeface="Arial" panose="020B0604020202020204" pitchFamily="34" charset="0"/>
                <a:cs typeface="Arial" panose="020B0604020202020204" pitchFamily="34" charset="0"/>
              </a:rPr>
              <a:t>lastb</a:t>
            </a:r>
            <a:endParaRPr lang="en-GB" b="1" kern="0" dirty="0">
              <a:solidFill>
                <a:srgbClr val="2EABE2"/>
              </a:solidFill>
              <a:latin typeface="Arial" panose="020B0604020202020204" pitchFamily="34" charset="0"/>
              <a:cs typeface="Arial" panose="020B0604020202020204" pitchFamily="34" charset="0"/>
            </a:endParaRPr>
          </a:p>
          <a:p>
            <a:pPr defTabSz="914400" fontAlgn="auto">
              <a:spcBef>
                <a:spcPts val="0"/>
              </a:spcBef>
              <a:spcAft>
                <a:spcPts val="0"/>
              </a:spcAft>
              <a:defRPr/>
            </a:pPr>
            <a:r>
              <a:rPr lang="en-GB" sz="1600" kern="0" dirty="0" err="1">
                <a:solidFill>
                  <a:prstClr val="black"/>
                </a:solidFill>
                <a:latin typeface="Consolas" panose="020B0609020204030204" pitchFamily="49" charset="0"/>
              </a:rPr>
              <a:t>viv</a:t>
            </a:r>
            <a:r>
              <a:rPr lang="en-GB" sz="1600" kern="0" dirty="0">
                <a:solidFill>
                  <a:prstClr val="black"/>
                </a:solidFill>
                <a:latin typeface="Consolas" panose="020B0609020204030204" pitchFamily="49" charset="0"/>
              </a:rPr>
              <a:t>  </a:t>
            </a:r>
            <a:r>
              <a:rPr lang="en-GB" sz="1600" kern="0" dirty="0" err="1">
                <a:solidFill>
                  <a:prstClr val="black"/>
                </a:solidFill>
                <a:latin typeface="Consolas" panose="020B0609020204030204" pitchFamily="49" charset="0"/>
              </a:rPr>
              <a:t>ssh:notty</a:t>
            </a:r>
            <a:r>
              <a:rPr lang="en-GB" sz="1600" kern="0" dirty="0">
                <a:solidFill>
                  <a:prstClr val="black"/>
                </a:solidFill>
                <a:latin typeface="Consolas" panose="020B0609020204030204" pitchFamily="49" charset="0"/>
              </a:rPr>
              <a:t>  localhost  Tue May 14 08:26-08:26 (00:00)    </a:t>
            </a:r>
          </a:p>
          <a:p>
            <a:pPr defTabSz="914400" fontAlgn="auto">
              <a:spcBef>
                <a:spcPts val="0"/>
              </a:spcBef>
              <a:spcAft>
                <a:spcPts val="0"/>
              </a:spcAft>
              <a:defRPr/>
            </a:pPr>
            <a:r>
              <a:rPr lang="en-GB" sz="1600" kern="0" dirty="0" err="1">
                <a:solidFill>
                  <a:prstClr val="black"/>
                </a:solidFill>
                <a:latin typeface="Consolas" panose="020B0609020204030204" pitchFamily="49" charset="0"/>
              </a:rPr>
              <a:t>viv</a:t>
            </a:r>
            <a:r>
              <a:rPr lang="en-GB" sz="1600" kern="0" dirty="0">
                <a:solidFill>
                  <a:prstClr val="black"/>
                </a:solidFill>
                <a:latin typeface="Consolas" panose="020B0609020204030204" pitchFamily="49" charset="0"/>
              </a:rPr>
              <a:t>  </a:t>
            </a:r>
            <a:r>
              <a:rPr lang="en-GB" sz="1600" kern="0" dirty="0" err="1">
                <a:solidFill>
                  <a:prstClr val="black"/>
                </a:solidFill>
                <a:latin typeface="Consolas" panose="020B0609020204030204" pitchFamily="49" charset="0"/>
              </a:rPr>
              <a:t>ssh:notty</a:t>
            </a:r>
            <a:r>
              <a:rPr lang="en-GB" sz="1600" kern="0" dirty="0">
                <a:solidFill>
                  <a:prstClr val="black"/>
                </a:solidFill>
                <a:latin typeface="Consolas" panose="020B0609020204030204" pitchFamily="49" charset="0"/>
              </a:rPr>
              <a:t>  localhost  Tue May 14 08:26-08:26 (00:00)    </a:t>
            </a:r>
          </a:p>
          <a:p>
            <a:pPr defTabSz="914400" fontAlgn="auto">
              <a:spcBef>
                <a:spcPts val="0"/>
              </a:spcBef>
              <a:spcAft>
                <a:spcPts val="0"/>
              </a:spcAft>
              <a:defRPr/>
            </a:pPr>
            <a:r>
              <a:rPr lang="en-GB" sz="1600" kern="0" dirty="0" err="1">
                <a:solidFill>
                  <a:prstClr val="black"/>
                </a:solidFill>
                <a:latin typeface="Consolas" panose="020B0609020204030204" pitchFamily="49" charset="0"/>
              </a:rPr>
              <a:t>viv</a:t>
            </a:r>
            <a:r>
              <a:rPr lang="en-GB" sz="1600" kern="0" dirty="0">
                <a:solidFill>
                  <a:prstClr val="black"/>
                </a:solidFill>
                <a:latin typeface="Consolas" panose="020B0609020204030204" pitchFamily="49" charset="0"/>
              </a:rPr>
              <a:t>  </a:t>
            </a:r>
            <a:r>
              <a:rPr lang="en-GB" sz="1600" kern="0" dirty="0" err="1">
                <a:solidFill>
                  <a:prstClr val="black"/>
                </a:solidFill>
                <a:latin typeface="Consolas" panose="020B0609020204030204" pitchFamily="49" charset="0"/>
              </a:rPr>
              <a:t>ssh:notty</a:t>
            </a:r>
            <a:r>
              <a:rPr lang="en-GB" sz="1600" kern="0" dirty="0">
                <a:solidFill>
                  <a:prstClr val="black"/>
                </a:solidFill>
                <a:latin typeface="Consolas" panose="020B0609020204030204" pitchFamily="49" charset="0"/>
              </a:rPr>
              <a:t>  localhost  Tue May 14 08:25-08:25 (00:00)    </a:t>
            </a:r>
          </a:p>
          <a:p>
            <a:pPr defTabSz="914400" fontAlgn="auto">
              <a:spcBef>
                <a:spcPts val="0"/>
              </a:spcBef>
              <a:spcAft>
                <a:spcPts val="0"/>
              </a:spcAft>
              <a:defRPr/>
            </a:pPr>
            <a:r>
              <a:rPr lang="en-GB" sz="1600" kern="0" dirty="0" err="1">
                <a:solidFill>
                  <a:prstClr val="black"/>
                </a:solidFill>
                <a:latin typeface="Consolas" panose="020B0609020204030204" pitchFamily="49" charset="0"/>
              </a:rPr>
              <a:t>viv</a:t>
            </a:r>
            <a:r>
              <a:rPr lang="en-GB" sz="1600" kern="0" dirty="0">
                <a:solidFill>
                  <a:prstClr val="black"/>
                </a:solidFill>
                <a:latin typeface="Consolas" panose="020B0609020204030204" pitchFamily="49" charset="0"/>
              </a:rPr>
              <a:t>  </a:t>
            </a:r>
            <a:r>
              <a:rPr lang="en-GB" sz="1600" kern="0" dirty="0" err="1">
                <a:solidFill>
                  <a:prstClr val="black"/>
                </a:solidFill>
                <a:latin typeface="Consolas" panose="020B0609020204030204" pitchFamily="49" charset="0"/>
              </a:rPr>
              <a:t>ssh:notty</a:t>
            </a:r>
            <a:r>
              <a:rPr lang="en-GB" sz="1600" kern="0" dirty="0">
                <a:solidFill>
                  <a:prstClr val="black"/>
                </a:solidFill>
                <a:latin typeface="Consolas" panose="020B0609020204030204" pitchFamily="49" charset="0"/>
              </a:rPr>
              <a:t>  localhost  Tue May 14 08:24-08:24 (00:00) 14 08:24:54 2019</a:t>
            </a:r>
          </a:p>
        </p:txBody>
      </p:sp>
      <p:sp>
        <p:nvSpPr>
          <p:cNvPr id="13" name="TextBox 12">
            <a:extLst>
              <a:ext uri="{FF2B5EF4-FFF2-40B4-BE49-F238E27FC236}">
                <a16:creationId xmlns:a16="http://schemas.microsoft.com/office/drawing/2014/main" id="{DF2A74FF-7E22-FD40-8268-F969356A1E6D}"/>
              </a:ext>
            </a:extLst>
          </p:cNvPr>
          <p:cNvSpPr txBox="1"/>
          <p:nvPr/>
        </p:nvSpPr>
        <p:spPr>
          <a:xfrm>
            <a:off x="461929" y="3056305"/>
            <a:ext cx="3692036" cy="369332"/>
          </a:xfrm>
          <a:prstGeom prst="rect">
            <a:avLst/>
          </a:prstGeom>
          <a:noFill/>
        </p:spPr>
        <p:txBody>
          <a:bodyPr wrap="none" rtlCol="0">
            <a:spAutoFit/>
          </a:bodyPr>
          <a:lstStyle/>
          <a:p>
            <a:pPr marL="285750" indent="-285750">
              <a:buFont typeface="Arial" panose="020B0604020202020204" pitchFamily="34" charset="0"/>
              <a:buChar char="•"/>
            </a:pPr>
            <a:r>
              <a:rPr lang="en-US" dirty="0">
                <a:solidFill>
                  <a:prstClr val="black"/>
                </a:solidFill>
                <a:latin typeface="Arial" panose="020B0604020202020204" pitchFamily="34" charset="0"/>
                <a:cs typeface="Arial" panose="020B0604020202020204" pitchFamily="34" charset="0"/>
              </a:rPr>
              <a:t>The </a:t>
            </a:r>
            <a:r>
              <a:rPr lang="en-US" b="1" dirty="0" err="1">
                <a:solidFill>
                  <a:srgbClr val="2EABE2"/>
                </a:solidFill>
                <a:latin typeface="Arial"/>
                <a:cs typeface="Arial" panose="020B0604020202020204" pitchFamily="34" charset="0"/>
              </a:rPr>
              <a:t>lastb</a:t>
            </a:r>
            <a:r>
              <a:rPr lang="en-US" dirty="0">
                <a:solidFill>
                  <a:prstClr val="black"/>
                </a:solidFill>
                <a:latin typeface="Arial" panose="020B0604020202020204" pitchFamily="34" charset="0"/>
                <a:cs typeface="Arial" panose="020B0604020202020204" pitchFamily="34" charset="0"/>
              </a:rPr>
              <a:t> reads </a:t>
            </a:r>
            <a:r>
              <a:rPr lang="en-US" b="1" dirty="0">
                <a:solidFill>
                  <a:prstClr val="black"/>
                </a:solidFill>
                <a:latin typeface="Arial" panose="020B0604020202020204" pitchFamily="34" charset="0"/>
                <a:cs typeface="Arial" panose="020B0604020202020204" pitchFamily="34" charset="0"/>
              </a:rPr>
              <a:t>/</a:t>
            </a:r>
            <a:r>
              <a:rPr lang="en-US" b="1" dirty="0" err="1">
                <a:solidFill>
                  <a:prstClr val="black"/>
                </a:solidFill>
                <a:latin typeface="Arial" panose="020B0604020202020204" pitchFamily="34" charset="0"/>
                <a:cs typeface="Arial" panose="020B0604020202020204" pitchFamily="34" charset="0"/>
              </a:rPr>
              <a:t>var</a:t>
            </a:r>
            <a:r>
              <a:rPr lang="en-US" b="1" dirty="0">
                <a:solidFill>
                  <a:prstClr val="black"/>
                </a:solidFill>
                <a:latin typeface="Arial" panose="020B0604020202020204" pitchFamily="34" charset="0"/>
                <a:cs typeface="Arial" panose="020B0604020202020204" pitchFamily="34" charset="0"/>
              </a:rPr>
              <a:t>/log/</a:t>
            </a:r>
            <a:r>
              <a:rPr lang="en-US" b="1" dirty="0" err="1">
                <a:solidFill>
                  <a:prstClr val="black"/>
                </a:solidFill>
                <a:latin typeface="Arial" panose="020B0604020202020204" pitchFamily="34" charset="0"/>
                <a:cs typeface="Arial" panose="020B0604020202020204" pitchFamily="34" charset="0"/>
              </a:rPr>
              <a:t>btmp</a:t>
            </a:r>
            <a:r>
              <a:rPr lang="en-US" dirty="0">
                <a:solidFill>
                  <a:prstClr val="black"/>
                </a:solidFill>
                <a:latin typeface="Arial" panose="020B0604020202020204" pitchFamily="34" charset="0"/>
                <a:cs typeface="Arial" panose="020B0604020202020204" pitchFamily="34" charset="0"/>
              </a:rPr>
              <a:t>.</a:t>
            </a:r>
          </a:p>
        </p:txBody>
      </p:sp>
      <p:grpSp>
        <p:nvGrpSpPr>
          <p:cNvPr id="24" name="Group 23">
            <a:extLst>
              <a:ext uri="{FF2B5EF4-FFF2-40B4-BE49-F238E27FC236}">
                <a16:creationId xmlns:a16="http://schemas.microsoft.com/office/drawing/2014/main" id="{58DE4DDC-7033-0F4E-82FD-BAC80835B378}"/>
              </a:ext>
            </a:extLst>
          </p:cNvPr>
          <p:cNvGrpSpPr/>
          <p:nvPr/>
        </p:nvGrpSpPr>
        <p:grpSpPr>
          <a:xfrm>
            <a:off x="6345337" y="1627090"/>
            <a:ext cx="2518868" cy="1888352"/>
            <a:chOff x="5970494" y="645459"/>
            <a:chExt cx="2518868" cy="1888352"/>
          </a:xfrm>
        </p:grpSpPr>
        <p:sp>
          <p:nvSpPr>
            <p:cNvPr id="25" name="Smiley Face 24">
              <a:extLst>
                <a:ext uri="{FF2B5EF4-FFF2-40B4-BE49-F238E27FC236}">
                  <a16:creationId xmlns:a16="http://schemas.microsoft.com/office/drawing/2014/main" id="{098ECB4D-93C1-BC46-B230-FAAB89AC0F32}"/>
                </a:ext>
              </a:extLst>
            </p:cNvPr>
            <p:cNvSpPr/>
            <p:nvPr/>
          </p:nvSpPr>
          <p:spPr>
            <a:xfrm>
              <a:off x="7790115" y="1896035"/>
              <a:ext cx="699247" cy="637776"/>
            </a:xfrm>
            <a:prstGeom prst="smileyFac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sp>
          <p:nvSpPr>
            <p:cNvPr id="26" name="Cloud 25">
              <a:extLst>
                <a:ext uri="{FF2B5EF4-FFF2-40B4-BE49-F238E27FC236}">
                  <a16:creationId xmlns:a16="http://schemas.microsoft.com/office/drawing/2014/main" id="{D4C259AE-5B42-5F44-ACEA-927EB12F523F}"/>
                </a:ext>
              </a:extLst>
            </p:cNvPr>
            <p:cNvSpPr/>
            <p:nvPr/>
          </p:nvSpPr>
          <p:spPr>
            <a:xfrm>
              <a:off x="5970494" y="645459"/>
              <a:ext cx="2317163" cy="1102659"/>
            </a:xfrm>
            <a:prstGeom prst="cloud">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r>
                <a:rPr lang="en-US" kern="0" dirty="0">
                  <a:solidFill>
                    <a:prstClr val="white"/>
                  </a:solidFill>
                  <a:latin typeface="Arial"/>
                  <a:ea typeface="+mn-ea"/>
                </a:rPr>
                <a:t>Oops!</a:t>
              </a:r>
            </a:p>
          </p:txBody>
        </p:sp>
        <p:sp>
          <p:nvSpPr>
            <p:cNvPr id="27" name="Oval 26">
              <a:extLst>
                <a:ext uri="{FF2B5EF4-FFF2-40B4-BE49-F238E27FC236}">
                  <a16:creationId xmlns:a16="http://schemas.microsoft.com/office/drawing/2014/main" id="{9D669DB3-4B38-7E40-9738-85266720E94C}"/>
                </a:ext>
              </a:extLst>
            </p:cNvPr>
            <p:cNvSpPr/>
            <p:nvPr/>
          </p:nvSpPr>
          <p:spPr>
            <a:xfrm>
              <a:off x="7597585" y="1667437"/>
              <a:ext cx="107577" cy="94129"/>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sp>
          <p:nvSpPr>
            <p:cNvPr id="28" name="Oval 27">
              <a:extLst>
                <a:ext uri="{FF2B5EF4-FFF2-40B4-BE49-F238E27FC236}">
                  <a16:creationId xmlns:a16="http://schemas.microsoft.com/office/drawing/2014/main" id="{CC1B79A4-EF0F-7144-8FDC-69013012BE79}"/>
                </a:ext>
              </a:extLst>
            </p:cNvPr>
            <p:cNvSpPr/>
            <p:nvPr/>
          </p:nvSpPr>
          <p:spPr>
            <a:xfrm>
              <a:off x="7749985" y="1819837"/>
              <a:ext cx="107577" cy="94129"/>
            </a:xfrm>
            <a:prstGeom prst="ellipse">
              <a:avLst/>
            </a:prstGeom>
            <a:gradFill rotWithShape="1">
              <a:gsLst>
                <a:gs pos="0">
                  <a:srgbClr val="4F81BD">
                    <a:tint val="100000"/>
                    <a:shade val="100000"/>
                    <a:satMod val="130000"/>
                  </a:srgbClr>
                </a:gs>
                <a:gs pos="100000">
                  <a:srgbClr val="4F81BD">
                    <a:tint val="50000"/>
                    <a:shade val="100000"/>
                    <a:satMod val="350000"/>
                  </a:srgbClr>
                </a:gs>
              </a:gsLst>
              <a:lin ang="16200000" scaled="0"/>
            </a:gradFill>
            <a:ln w="9525" cap="flat" cmpd="sng" algn="ctr">
              <a:solidFill>
                <a:srgbClr val="4F81BD">
                  <a:shade val="95000"/>
                  <a:satMod val="105000"/>
                </a:srgbClr>
              </a:solidFill>
              <a:prstDash val="solid"/>
            </a:ln>
            <a:effectLst>
              <a:outerShdw blurRad="40000" dist="23000" dir="5400000" rotWithShape="0">
                <a:srgbClr val="000000">
                  <a:alpha val="35000"/>
                </a:srgbClr>
              </a:outerShdw>
            </a:effectLst>
          </p:spPr>
          <p:txBody>
            <a:bodyPr rtlCol="0" anchor="ctr"/>
            <a:lstStyle/>
            <a:p>
              <a:pPr algn="ctr" defTabSz="914400" fontAlgn="auto">
                <a:spcBef>
                  <a:spcPts val="0"/>
                </a:spcBef>
                <a:spcAft>
                  <a:spcPts val="0"/>
                </a:spcAft>
                <a:defRPr/>
              </a:pPr>
              <a:endParaRPr lang="en-US" kern="0">
                <a:solidFill>
                  <a:prstClr val="white"/>
                </a:solidFill>
                <a:latin typeface="Arial"/>
                <a:ea typeface="+mn-ea"/>
              </a:endParaRPr>
            </a:p>
          </p:txBody>
        </p:sp>
      </p:grpSp>
      <p:sp>
        <p:nvSpPr>
          <p:cNvPr id="14" name="Title 1"/>
          <p:cNvSpPr>
            <a:spLocks noGrp="1"/>
          </p:cNvSpPr>
          <p:nvPr>
            <p:ph type="ctrTitle"/>
          </p:nvPr>
        </p:nvSpPr>
        <p:spPr>
          <a:xfrm>
            <a:off x="459000" y="360005"/>
            <a:ext cx="8251784" cy="584775"/>
          </a:xfrm>
        </p:spPr>
        <p:txBody>
          <a:bodyPr/>
          <a:lstStyle/>
          <a:p>
            <a:r>
              <a:rPr lang="en-US" sz="3200" dirty="0"/>
              <a:t>2. Auditing User Logins</a:t>
            </a:r>
            <a:endParaRPr lang="en-SG" sz="3200" dirty="0"/>
          </a:p>
        </p:txBody>
      </p:sp>
    </p:spTree>
    <p:extLst>
      <p:ext uri="{BB962C8B-B14F-4D97-AF65-F5344CB8AC3E}">
        <p14:creationId xmlns:p14="http://schemas.microsoft.com/office/powerpoint/2010/main" val="931032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0"/>
            <a:ext cx="8251784" cy="802784"/>
          </a:xfrm>
        </p:spPr>
        <p:txBody>
          <a:bodyPr/>
          <a:lstStyle/>
          <a:p>
            <a:r>
              <a:rPr lang="en-GB" altLang="en-US" sz="2400" dirty="0"/>
              <a:t>Quiz #3</a:t>
            </a:r>
          </a:p>
          <a:p>
            <a:r>
              <a:rPr lang="en-GB" altLang="en-US" dirty="0"/>
              <a:t>Which file specifies the </a:t>
            </a:r>
            <a:r>
              <a:rPr lang="en-GB" altLang="en-US" dirty="0" err="1"/>
              <a:t>logrotate</a:t>
            </a:r>
            <a:r>
              <a:rPr lang="en-GB" altLang="en-US" dirty="0"/>
              <a:t> script defaults?</a:t>
            </a:r>
            <a:endParaRPr lang="en-GB" dirty="0"/>
          </a:p>
        </p:txBody>
      </p:sp>
      <p:sp>
        <p:nvSpPr>
          <p:cNvPr id="6" name="Content Placeholder 3"/>
          <p:cNvSpPr>
            <a:spLocks noGrp="1"/>
          </p:cNvSpPr>
          <p:nvPr>
            <p:ph sz="quarter" idx="10"/>
          </p:nvPr>
        </p:nvSpPr>
        <p:spPr>
          <a:xfrm>
            <a:off x="459000" y="2276918"/>
            <a:ext cx="8251784" cy="369332"/>
          </a:xfrm>
        </p:spPr>
        <p:txBody>
          <a:bodyPr/>
          <a:lstStyle/>
          <a:p>
            <a:pPr marL="96838" indent="0">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a:t>
            </a:r>
            <a:r>
              <a:rPr lang="en-GB" altLang="en-US" sz="1800" dirty="0" err="1"/>
              <a:t>etc</a:t>
            </a:r>
            <a:r>
              <a:rPr lang="en-GB" altLang="en-US" sz="1800" dirty="0"/>
              <a:t>/</a:t>
            </a:r>
            <a:r>
              <a:rPr lang="en-GB" altLang="en-US" sz="1800" dirty="0" err="1"/>
              <a:t>logrotate.conf</a:t>
            </a:r>
            <a:endParaRPr lang="en-GB" altLang="en-US" sz="1800" dirty="0"/>
          </a:p>
        </p:txBody>
      </p:sp>
    </p:spTree>
    <p:extLst>
      <p:ext uri="{BB962C8B-B14F-4D97-AF65-F5344CB8AC3E}">
        <p14:creationId xmlns:p14="http://schemas.microsoft.com/office/powerpoint/2010/main" val="2491583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#4</a:t>
            </a:r>
          </a:p>
          <a:p>
            <a:r>
              <a:rPr lang="en-GB" altLang="en-US" dirty="0"/>
              <a:t>After updating /</a:t>
            </a:r>
            <a:r>
              <a:rPr lang="en-GB" altLang="en-US" dirty="0" err="1"/>
              <a:t>etc</a:t>
            </a:r>
            <a:r>
              <a:rPr lang="en-GB" altLang="en-US" dirty="0"/>
              <a:t>/</a:t>
            </a:r>
            <a:r>
              <a:rPr lang="en-GB" altLang="en-US" dirty="0" err="1"/>
              <a:t>logrotate.conf</a:t>
            </a:r>
            <a:r>
              <a:rPr lang="en-GB" altLang="en-US" dirty="0"/>
              <a:t>, which service do you need to restart/refresh?</a:t>
            </a:r>
            <a:endParaRPr lang="en-GB" dirty="0"/>
          </a:p>
        </p:txBody>
      </p:sp>
      <p:sp>
        <p:nvSpPr>
          <p:cNvPr id="4" name="Content Placeholder 3"/>
          <p:cNvSpPr>
            <a:spLocks noGrp="1"/>
          </p:cNvSpPr>
          <p:nvPr>
            <p:ph sz="quarter" idx="10"/>
          </p:nvPr>
        </p:nvSpPr>
        <p:spPr>
          <a:xfrm>
            <a:off x="459000" y="2276922"/>
            <a:ext cx="8251784" cy="2074927"/>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logrotated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syslogd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rsyslog</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rsyslogd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a:t>There is no need to restart/refresh a service.</a:t>
            </a:r>
          </a:p>
        </p:txBody>
      </p:sp>
    </p:spTree>
    <p:extLst>
      <p:ext uri="{BB962C8B-B14F-4D97-AF65-F5344CB8AC3E}">
        <p14:creationId xmlns:p14="http://schemas.microsoft.com/office/powerpoint/2010/main" val="4052318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459001" y="360005"/>
            <a:ext cx="8251784" cy="584775"/>
          </a:xfrm>
        </p:spPr>
        <p:txBody>
          <a:bodyPr/>
          <a:lstStyle/>
          <a:p>
            <a:r>
              <a:rPr lang="en-GB" sz="3200" dirty="0"/>
              <a:t>6. Using </a:t>
            </a:r>
            <a:r>
              <a:rPr lang="en-GB" sz="3200" dirty="0" err="1"/>
              <a:t>logrotate</a:t>
            </a:r>
            <a:endParaRPr lang="en-GB" sz="3200" dirty="0"/>
          </a:p>
        </p:txBody>
      </p:sp>
      <p:sp>
        <p:nvSpPr>
          <p:cNvPr id="5" name="Text Placeholder 4"/>
          <p:cNvSpPr>
            <a:spLocks noGrp="1"/>
          </p:cNvSpPr>
          <p:nvPr>
            <p:ph type="body" sz="quarter" idx="14"/>
          </p:nvPr>
        </p:nvSpPr>
        <p:spPr>
          <a:xfrm>
            <a:off x="459000" y="1188004"/>
            <a:ext cx="8251784" cy="1079783"/>
          </a:xfrm>
        </p:spPr>
        <p:txBody>
          <a:bodyPr/>
          <a:lstStyle/>
          <a:p>
            <a:r>
              <a:rPr lang="en-SG" altLang="en-US" sz="2400"/>
              <a:t>Quiz #4</a:t>
            </a:r>
            <a:endParaRPr lang="en-GB" altLang="en-US" sz="2400" dirty="0"/>
          </a:p>
          <a:p>
            <a:r>
              <a:rPr lang="en-GB" altLang="en-US" dirty="0"/>
              <a:t>After updating /</a:t>
            </a:r>
            <a:r>
              <a:rPr lang="en-GB" altLang="en-US" dirty="0" err="1"/>
              <a:t>etc</a:t>
            </a:r>
            <a:r>
              <a:rPr lang="en-GB" altLang="en-US" dirty="0"/>
              <a:t>/</a:t>
            </a:r>
            <a:r>
              <a:rPr lang="en-GB" altLang="en-US" dirty="0" err="1"/>
              <a:t>logrotate.conf</a:t>
            </a:r>
            <a:r>
              <a:rPr lang="en-GB" altLang="en-US" dirty="0"/>
              <a:t>, which service do you need to restart/refresh?</a:t>
            </a:r>
            <a:endParaRPr lang="en-GB" dirty="0"/>
          </a:p>
        </p:txBody>
      </p:sp>
      <p:sp>
        <p:nvSpPr>
          <p:cNvPr id="4" name="Content Placeholder 3"/>
          <p:cNvSpPr>
            <a:spLocks noGrp="1"/>
          </p:cNvSpPr>
          <p:nvPr>
            <p:ph sz="quarter" idx="10"/>
          </p:nvPr>
        </p:nvSpPr>
        <p:spPr>
          <a:xfrm>
            <a:off x="459000" y="2276922"/>
            <a:ext cx="8251784" cy="2074927"/>
          </a:xfrm>
        </p:spPr>
        <p:txBody>
          <a:bodyPr/>
          <a:lstStyle/>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logrotated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syslogd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rsyslog</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dirty="0" err="1"/>
              <a:t>rsyslogd</a:t>
            </a:r>
            <a:endParaRPr lang="en-GB" altLang="en-US" sz="1800" dirty="0"/>
          </a:p>
          <a:p>
            <a:pPr marL="439738" indent="-342900">
              <a:buSzPct val="100000"/>
              <a:buFont typeface="+mj-lt"/>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en-US" sz="1800" b="1" dirty="0"/>
              <a:t>There is no need to restart/refresh a service.</a:t>
            </a:r>
          </a:p>
        </p:txBody>
      </p:sp>
    </p:spTree>
    <p:extLst>
      <p:ext uri="{BB962C8B-B14F-4D97-AF65-F5344CB8AC3E}">
        <p14:creationId xmlns:p14="http://schemas.microsoft.com/office/powerpoint/2010/main" val="577264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BBEC196-8C96-4F18-A58F-819D1BDF6567}"/>
              </a:ext>
            </a:extLst>
          </p:cNvPr>
          <p:cNvSpPr/>
          <p:nvPr/>
        </p:nvSpPr>
        <p:spPr>
          <a:xfrm>
            <a:off x="620477" y="1721125"/>
            <a:ext cx="7908671" cy="36126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Subject (Arial 20)</a:t>
            </a:r>
          </a:p>
        </p:txBody>
      </p:sp>
      <p:sp>
        <p:nvSpPr>
          <p:cNvPr id="9" name="Rectangle 8">
            <a:extLst>
              <a:ext uri="{FF2B5EF4-FFF2-40B4-BE49-F238E27FC236}">
                <a16:creationId xmlns:a16="http://schemas.microsoft.com/office/drawing/2014/main" id="{8BD1A78D-E1AB-4253-A2A8-066E7458AC7F}"/>
              </a:ext>
            </a:extLst>
          </p:cNvPr>
          <p:cNvSpPr/>
          <p:nvPr/>
        </p:nvSpPr>
        <p:spPr>
          <a:xfrm>
            <a:off x="620477" y="223623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2. Auditing User Logins</a:t>
            </a:r>
          </a:p>
        </p:txBody>
      </p:sp>
      <p:sp>
        <p:nvSpPr>
          <p:cNvPr id="10" name="Rectangle 9">
            <a:extLst>
              <a:ext uri="{FF2B5EF4-FFF2-40B4-BE49-F238E27FC236}">
                <a16:creationId xmlns:a16="http://schemas.microsoft.com/office/drawing/2014/main" id="{6E1F6EDE-1E62-46A1-B60A-9044A22F0743}"/>
              </a:ext>
            </a:extLst>
          </p:cNvPr>
          <p:cNvSpPr/>
          <p:nvPr/>
        </p:nvSpPr>
        <p:spPr>
          <a:xfrm>
            <a:off x="620474" y="2774921"/>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3. </a:t>
            </a:r>
            <a:r>
              <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Auditing Root Access</a:t>
            </a:r>
          </a:p>
        </p:txBody>
      </p:sp>
      <p:sp>
        <p:nvSpPr>
          <p:cNvPr id="11" name="Rectangle 10">
            <a:extLst>
              <a:ext uri="{FF2B5EF4-FFF2-40B4-BE49-F238E27FC236}">
                <a16:creationId xmlns:a16="http://schemas.microsoft.com/office/drawing/2014/main" id="{AC213B04-2C73-4734-97B6-5EA0E770F751}"/>
              </a:ext>
            </a:extLst>
          </p:cNvPr>
          <p:cNvSpPr/>
          <p:nvPr/>
        </p:nvSpPr>
        <p:spPr>
          <a:xfrm>
            <a:off x="620474" y="3294039"/>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4. Introduction to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awk</a:t>
            </a:r>
            <a:endPar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5" name="Title 1"/>
          <p:cNvSpPr txBox="1">
            <a:spLocks/>
          </p:cNvSpPr>
          <p:nvPr/>
        </p:nvSpPr>
        <p:spPr>
          <a:xfrm>
            <a:off x="459004" y="1127251"/>
            <a:ext cx="8271841" cy="438582"/>
          </a:xfrm>
          <a:prstGeom prst="rect">
            <a:avLst/>
          </a:prstGeom>
        </p:spPr>
        <p:txBody>
          <a:bodyPr vert="horz" lIns="68580" tIns="34290" rIns="68580" bIns="34290" rtlCol="0" anchor="ctr" anchorCtr="0">
            <a:spAutoFit/>
          </a:bodyPr>
          <a:lstStyle>
            <a:lvl1pPr algn="ctr" defTabSz="914400" rtl="0" eaLnBrk="1" latinLnBrk="0" hangingPunct="1">
              <a:lnSpc>
                <a:spcPct val="100000"/>
              </a:lnSpc>
              <a:spcBef>
                <a:spcPts val="0"/>
              </a:spcBef>
              <a:buNone/>
              <a:defRPr sz="3200" kern="1200">
                <a:solidFill>
                  <a:schemeClr val="tx1"/>
                </a:solidFill>
                <a:latin typeface="Arial Black" panose="020B0A04020102020204" pitchFamily="34" charset="0"/>
                <a:ea typeface="+mj-ea"/>
                <a:cs typeface="+mj-cs"/>
              </a:defRPr>
            </a:lvl1pPr>
          </a:lstStyle>
          <a:p>
            <a:pPr defTabSz="685800" fontAlgn="auto">
              <a:spcAft>
                <a:spcPts val="0"/>
              </a:spcAft>
            </a:pPr>
            <a:r>
              <a:rPr lang="en-SG" sz="2400" dirty="0">
                <a:solidFill>
                  <a:srgbClr val="000000"/>
                </a:solidFill>
              </a:rPr>
              <a:t>Logging</a:t>
            </a:r>
            <a:endParaRPr lang="en-GB" sz="2400" dirty="0">
              <a:solidFill>
                <a:srgbClr val="000000"/>
              </a:solidFill>
            </a:endParaRPr>
          </a:p>
        </p:txBody>
      </p:sp>
      <p:sp>
        <p:nvSpPr>
          <p:cNvPr id="16" name="Rectangle 15">
            <a:extLst>
              <a:ext uri="{FF2B5EF4-FFF2-40B4-BE49-F238E27FC236}">
                <a16:creationId xmlns:a16="http://schemas.microsoft.com/office/drawing/2014/main" id="{80425540-F171-4C54-9271-B999A0E552BD}"/>
              </a:ext>
            </a:extLst>
          </p:cNvPr>
          <p:cNvSpPr/>
          <p:nvPr/>
        </p:nvSpPr>
        <p:spPr>
          <a:xfrm>
            <a:off x="620471" y="1724498"/>
            <a:ext cx="7908671" cy="36421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1. Introducing System Logging</a:t>
            </a:r>
          </a:p>
        </p:txBody>
      </p:sp>
      <p:sp>
        <p:nvSpPr>
          <p:cNvPr id="12" name="Rectangle 11">
            <a:extLst>
              <a:ext uri="{FF2B5EF4-FFF2-40B4-BE49-F238E27FC236}">
                <a16:creationId xmlns:a16="http://schemas.microsoft.com/office/drawing/2014/main" id="{AC213B04-2C73-4734-97B6-5EA0E770F751}"/>
              </a:ext>
            </a:extLst>
          </p:cNvPr>
          <p:cNvSpPr/>
          <p:nvPr/>
        </p:nvSpPr>
        <p:spPr>
          <a:xfrm>
            <a:off x="620473" y="3863172"/>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5. Configuring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rsyslogd</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AC213B04-2C73-4734-97B6-5EA0E770F751}"/>
              </a:ext>
            </a:extLst>
          </p:cNvPr>
          <p:cNvSpPr/>
          <p:nvPr/>
        </p:nvSpPr>
        <p:spPr>
          <a:xfrm>
            <a:off x="620472" y="4371983"/>
            <a:ext cx="7908671" cy="357899"/>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sz="1500" dirty="0">
                <a:solidFill>
                  <a:prstClr val="white"/>
                </a:solidFill>
                <a:latin typeface="Arial" panose="020B0604020202020204" pitchFamily="34" charset="0"/>
                <a:ea typeface="Open Sans Extrabold" panose="020B0906030804020204" pitchFamily="34" charset="0"/>
                <a:cs typeface="Arial" panose="020B0604020202020204" pitchFamily="34" charset="0"/>
              </a:rPr>
              <a:t>6. Using </a:t>
            </a:r>
            <a:r>
              <a:rPr lang="en-SG" sz="1500"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logrotate</a:t>
            </a:r>
            <a:endParaRPr lang="en-GB" sz="1500"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AC213B04-2C73-4734-97B6-5EA0E770F751}"/>
              </a:ext>
            </a:extLst>
          </p:cNvPr>
          <p:cNvSpPr/>
          <p:nvPr/>
        </p:nvSpPr>
        <p:spPr>
          <a:xfrm>
            <a:off x="620471" y="4907270"/>
            <a:ext cx="7908671" cy="364818"/>
          </a:xfrm>
          <a:prstGeom prst="rect">
            <a:avLst/>
          </a:prstGeom>
          <a:solidFill>
            <a:srgbClr val="2EAB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r>
              <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rPr>
              <a:t>7. Managing Logs with </a:t>
            </a:r>
            <a:r>
              <a:rPr lang="en-SG" b="1" dirty="0" err="1">
                <a:solidFill>
                  <a:prstClr val="white"/>
                </a:solidFill>
                <a:latin typeface="Arial" panose="020B0604020202020204" pitchFamily="34" charset="0"/>
                <a:ea typeface="Open Sans Extrabold" panose="020B0906030804020204" pitchFamily="34" charset="0"/>
                <a:cs typeface="Arial" panose="020B0604020202020204" pitchFamily="34" charset="0"/>
              </a:rPr>
              <a:t>journalctl</a:t>
            </a:r>
            <a:endParaRPr lang="en-SG" b="1" dirty="0">
              <a:solidFill>
                <a:prstClr val="white"/>
              </a:solidFill>
              <a:latin typeface="Arial" panose="020B0604020202020204" pitchFamily="34" charset="0"/>
              <a:ea typeface="Open Sans Extrabold" panose="020B0906030804020204" pitchFamily="34" charset="0"/>
              <a:cs typeface="Arial" panose="020B0604020202020204" pitchFamily="34" charset="0"/>
            </a:endParaRPr>
          </a:p>
        </p:txBody>
      </p:sp>
    </p:spTree>
    <p:extLst>
      <p:ext uri="{BB962C8B-B14F-4D97-AF65-F5344CB8AC3E}">
        <p14:creationId xmlns:p14="http://schemas.microsoft.com/office/powerpoint/2010/main" val="1867403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ctrTitle"/>
          </p:nvPr>
        </p:nvSpPr>
        <p:spPr/>
        <p:txBody>
          <a:bodyPr/>
          <a:lstStyle/>
          <a:p>
            <a:r>
              <a:rPr lang="en-GB" dirty="0"/>
              <a:t>7. Managing Logs with </a:t>
            </a:r>
            <a:r>
              <a:rPr lang="en-GB" dirty="0" err="1"/>
              <a:t>journalctl</a:t>
            </a:r>
            <a:endParaRPr lang="en-SG" dirty="0"/>
          </a:p>
        </p:txBody>
      </p:sp>
      <p:sp>
        <p:nvSpPr>
          <p:cNvPr id="11" name="Text Placeholder 4"/>
          <p:cNvSpPr>
            <a:spLocks noGrp="1"/>
          </p:cNvSpPr>
          <p:nvPr>
            <p:ph type="body" sz="quarter" idx="14"/>
          </p:nvPr>
        </p:nvSpPr>
        <p:spPr>
          <a:xfrm>
            <a:off x="459000" y="1188000"/>
            <a:ext cx="8251784" cy="369332"/>
          </a:xfrm>
        </p:spPr>
        <p:txBody>
          <a:bodyPr/>
          <a:lstStyle/>
          <a:p>
            <a:r>
              <a:rPr lang="en-US" dirty="0"/>
              <a:t>System Boot Messages</a:t>
            </a:r>
          </a:p>
        </p:txBody>
      </p:sp>
      <p:sp>
        <p:nvSpPr>
          <p:cNvPr id="14" name="TextBox 1"/>
          <p:cNvSpPr txBox="1">
            <a:spLocks noChangeArrowheads="1"/>
          </p:cNvSpPr>
          <p:nvPr/>
        </p:nvSpPr>
        <p:spPr bwMode="auto">
          <a:xfrm>
            <a:off x="367931" y="4540888"/>
            <a:ext cx="7904163" cy="1468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945" tIns="41473" rIns="82945" bIns="41473">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GB" altLang="en-US" dirty="0">
                <a:latin typeface="Arial" panose="020B0604020202020204" pitchFamily="34" charset="0"/>
                <a:cs typeface="Arial" panose="020B0604020202020204" pitchFamily="34" charset="0"/>
              </a:rPr>
              <a:t>Centos 7 is '</a:t>
            </a:r>
            <a:r>
              <a:rPr lang="en-GB" altLang="en-US" dirty="0" err="1">
                <a:latin typeface="Arial" panose="020B0604020202020204" pitchFamily="34" charset="0"/>
                <a:cs typeface="Arial" panose="020B0604020202020204" pitchFamily="34" charset="0"/>
              </a:rPr>
              <a:t>systemd</a:t>
            </a:r>
            <a:r>
              <a:rPr lang="en-GB" altLang="en-US" dirty="0">
                <a:latin typeface="Arial" panose="020B0604020202020204" pitchFamily="34" charset="0"/>
                <a:cs typeface="Arial" panose="020B0604020202020204" pitchFamily="34" charset="0"/>
              </a:rPr>
              <a:t> based'. The daemon, </a:t>
            </a:r>
            <a:r>
              <a:rPr lang="en-GB" altLang="en-US" dirty="0" err="1">
                <a:latin typeface="Arial" panose="020B0604020202020204" pitchFamily="34" charset="0"/>
                <a:cs typeface="Arial" panose="020B0604020202020204" pitchFamily="34" charset="0"/>
              </a:rPr>
              <a:t>systemd</a:t>
            </a:r>
            <a:r>
              <a:rPr lang="en-GB" altLang="en-US" dirty="0">
                <a:latin typeface="Arial" panose="020B0604020202020204" pitchFamily="34" charset="0"/>
                <a:cs typeface="Arial" panose="020B0604020202020204" pitchFamily="34" charset="0"/>
              </a:rPr>
              <a:t>, starts the system in an efficient manner and makes a good job of logging messages to do with system start up and operation. Whilst much is logged to </a:t>
            </a:r>
            <a:r>
              <a:rPr lang="en-GB" altLang="en-US" b="1" dirty="0">
                <a:latin typeface="Arial" panose="020B0604020202020204" pitchFamily="34" charset="0"/>
                <a:cs typeface="Arial" panose="020B0604020202020204" pitchFamily="34" charset="0"/>
              </a:rPr>
              <a:t>/</a:t>
            </a:r>
            <a:r>
              <a:rPr lang="en-GB" altLang="en-US" b="1" dirty="0" err="1">
                <a:latin typeface="Arial" panose="020B0604020202020204" pitchFamily="34" charset="0"/>
                <a:cs typeface="Arial" panose="020B0604020202020204" pitchFamily="34" charset="0"/>
              </a:rPr>
              <a:t>var</a:t>
            </a:r>
            <a:r>
              <a:rPr lang="en-GB" altLang="en-US" b="1" dirty="0">
                <a:latin typeface="Arial" panose="020B0604020202020204" pitchFamily="34" charset="0"/>
                <a:cs typeface="Arial" panose="020B0604020202020204" pitchFamily="34" charset="0"/>
              </a:rPr>
              <a:t>/log/messages</a:t>
            </a:r>
            <a:r>
              <a:rPr lang="en-GB" altLang="en-US" dirty="0">
                <a:latin typeface="Arial" panose="020B0604020202020204" pitchFamily="34" charset="0"/>
                <a:cs typeface="Arial" panose="020B0604020202020204" pitchFamily="34" charset="0"/>
              </a:rPr>
              <a:t>, </a:t>
            </a:r>
            <a:r>
              <a:rPr lang="en-GB" altLang="en-US" dirty="0" err="1">
                <a:latin typeface="Arial" panose="020B0604020202020204" pitchFamily="34" charset="0"/>
                <a:cs typeface="Arial" panose="020B0604020202020204" pitchFamily="34" charset="0"/>
              </a:rPr>
              <a:t>systemd</a:t>
            </a:r>
            <a:r>
              <a:rPr lang="en-GB" altLang="en-US" dirty="0">
                <a:latin typeface="Arial" panose="020B0604020202020204" pitchFamily="34" charset="0"/>
                <a:cs typeface="Arial" panose="020B0604020202020204" pitchFamily="34" charset="0"/>
              </a:rPr>
              <a:t> provides another serious source of information regarding errors. The </a:t>
            </a:r>
            <a:r>
              <a:rPr lang="en-GB" altLang="en-US" b="1" dirty="0" err="1">
                <a:solidFill>
                  <a:srgbClr val="2EABE2"/>
                </a:solidFill>
                <a:latin typeface="Arial" panose="020B0604020202020204" pitchFamily="34" charset="0"/>
                <a:cs typeface="Arial" panose="020B0604020202020204" pitchFamily="34" charset="0"/>
              </a:rPr>
              <a:t>journalctl</a:t>
            </a:r>
            <a:r>
              <a:rPr lang="en-GB" altLang="en-US" dirty="0">
                <a:latin typeface="Arial" panose="020B0604020202020204" pitchFamily="34" charset="0"/>
                <a:cs typeface="Arial" panose="020B0604020202020204" pitchFamily="34" charset="0"/>
              </a:rPr>
              <a:t> command shows the full </a:t>
            </a:r>
            <a:r>
              <a:rPr lang="en-GB" altLang="en-US" dirty="0" err="1">
                <a:latin typeface="Arial" panose="020B0604020202020204" pitchFamily="34" charset="0"/>
                <a:cs typeface="Arial" panose="020B0604020202020204" pitchFamily="34" charset="0"/>
              </a:rPr>
              <a:t>systemd</a:t>
            </a:r>
            <a:r>
              <a:rPr lang="en-GB" altLang="en-US" dirty="0">
                <a:latin typeface="Arial" panose="020B0604020202020204" pitchFamily="34" charset="0"/>
                <a:cs typeface="Arial" panose="020B0604020202020204" pitchFamily="34" charset="0"/>
              </a:rPr>
              <a:t> log content.</a:t>
            </a:r>
          </a:p>
        </p:txBody>
      </p:sp>
      <p:sp>
        <p:nvSpPr>
          <p:cNvPr id="15" name="Can 14">
            <a:extLst>
              <a:ext uri="{FF2B5EF4-FFF2-40B4-BE49-F238E27FC236}">
                <a16:creationId xmlns:a16="http://schemas.microsoft.com/office/drawing/2014/main" id="{971454B2-7754-EA42-B3BA-94C3A75ACAB6}"/>
              </a:ext>
            </a:extLst>
          </p:cNvPr>
          <p:cNvSpPr/>
          <p:nvPr/>
        </p:nvSpPr>
        <p:spPr>
          <a:xfrm>
            <a:off x="443753" y="1546412"/>
            <a:ext cx="605118" cy="887506"/>
          </a:xfrm>
          <a:prstGeom prst="ca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8AAC092F-10C4-2A4D-A30C-FCDFC72814BE}"/>
              </a:ext>
            </a:extLst>
          </p:cNvPr>
          <p:cNvSpPr/>
          <p:nvPr/>
        </p:nvSpPr>
        <p:spPr>
          <a:xfrm>
            <a:off x="1239371" y="1761569"/>
            <a:ext cx="1532964" cy="6320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Boot</a:t>
            </a:r>
          </a:p>
        </p:txBody>
      </p:sp>
      <p:sp>
        <p:nvSpPr>
          <p:cNvPr id="17" name="Cube 16">
            <a:extLst>
              <a:ext uri="{FF2B5EF4-FFF2-40B4-BE49-F238E27FC236}">
                <a16:creationId xmlns:a16="http://schemas.microsoft.com/office/drawing/2014/main" id="{8575330D-C272-924F-BC5A-903E8B638C2B}"/>
              </a:ext>
            </a:extLst>
          </p:cNvPr>
          <p:cNvSpPr/>
          <p:nvPr/>
        </p:nvSpPr>
        <p:spPr>
          <a:xfrm>
            <a:off x="6739129" y="1163174"/>
            <a:ext cx="1532965" cy="165398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running</a:t>
            </a:r>
          </a:p>
        </p:txBody>
      </p:sp>
      <p:sp>
        <p:nvSpPr>
          <p:cNvPr id="18" name="Right Arrow 17">
            <a:extLst>
              <a:ext uri="{FF2B5EF4-FFF2-40B4-BE49-F238E27FC236}">
                <a16:creationId xmlns:a16="http://schemas.microsoft.com/office/drawing/2014/main" id="{E9D3C15D-8DD4-764A-AFA3-B8B16FA95881}"/>
              </a:ext>
            </a:extLst>
          </p:cNvPr>
          <p:cNvSpPr/>
          <p:nvPr/>
        </p:nvSpPr>
        <p:spPr>
          <a:xfrm>
            <a:off x="4686304" y="1761569"/>
            <a:ext cx="1862325" cy="63201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Initialise</a:t>
            </a:r>
            <a:endParaRPr lang="en-US" dirty="0"/>
          </a:p>
        </p:txBody>
      </p:sp>
      <p:sp>
        <p:nvSpPr>
          <p:cNvPr id="19" name="Cube 18">
            <a:extLst>
              <a:ext uri="{FF2B5EF4-FFF2-40B4-BE49-F238E27FC236}">
                <a16:creationId xmlns:a16="http://schemas.microsoft.com/office/drawing/2014/main" id="{FB06442B-1765-9C4A-9321-3F1FA498D6A7}"/>
              </a:ext>
            </a:extLst>
          </p:cNvPr>
          <p:cNvSpPr/>
          <p:nvPr/>
        </p:nvSpPr>
        <p:spPr>
          <a:xfrm>
            <a:off x="2962839" y="1402980"/>
            <a:ext cx="1532965" cy="165398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systemd</a:t>
            </a:r>
            <a:endParaRPr lang="en-US" dirty="0"/>
          </a:p>
        </p:txBody>
      </p:sp>
      <p:sp>
        <p:nvSpPr>
          <p:cNvPr id="20" name="Cloud 19">
            <a:extLst>
              <a:ext uri="{FF2B5EF4-FFF2-40B4-BE49-F238E27FC236}">
                <a16:creationId xmlns:a16="http://schemas.microsoft.com/office/drawing/2014/main" id="{454E687B-E164-A448-8643-E292CEE6B9BB}"/>
              </a:ext>
            </a:extLst>
          </p:cNvPr>
          <p:cNvSpPr/>
          <p:nvPr/>
        </p:nvSpPr>
        <p:spPr>
          <a:xfrm>
            <a:off x="672352" y="3138212"/>
            <a:ext cx="2099982" cy="983877"/>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Memory log</a:t>
            </a:r>
          </a:p>
        </p:txBody>
      </p:sp>
      <p:sp>
        <p:nvSpPr>
          <p:cNvPr id="21" name="Bent Arrow 20">
            <a:extLst>
              <a:ext uri="{FF2B5EF4-FFF2-40B4-BE49-F238E27FC236}">
                <a16:creationId xmlns:a16="http://schemas.microsoft.com/office/drawing/2014/main" id="{3BF1F90C-DE21-444D-8468-52D202E39F62}"/>
              </a:ext>
            </a:extLst>
          </p:cNvPr>
          <p:cNvSpPr/>
          <p:nvPr/>
        </p:nvSpPr>
        <p:spPr>
          <a:xfrm rot="10800000">
            <a:off x="2772335" y="2608632"/>
            <a:ext cx="804582" cy="1069602"/>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2" name="TextBox 21">
            <a:extLst>
              <a:ext uri="{FF2B5EF4-FFF2-40B4-BE49-F238E27FC236}">
                <a16:creationId xmlns:a16="http://schemas.microsoft.com/office/drawing/2014/main" id="{69B2BF69-9424-A143-AB31-F725C6399C80}"/>
              </a:ext>
            </a:extLst>
          </p:cNvPr>
          <p:cNvSpPr txBox="1"/>
          <p:nvPr/>
        </p:nvSpPr>
        <p:spPr>
          <a:xfrm>
            <a:off x="3078929" y="3801040"/>
            <a:ext cx="1372492" cy="461665"/>
          </a:xfrm>
          <a:prstGeom prst="rect">
            <a:avLst/>
          </a:prstGeom>
          <a:noFill/>
        </p:spPr>
        <p:txBody>
          <a:bodyPr wrap="none" rtlCol="0">
            <a:spAutoFit/>
          </a:bodyPr>
          <a:lstStyle/>
          <a:p>
            <a:r>
              <a:rPr lang="en-US" sz="2400" dirty="0" err="1"/>
              <a:t>journalctl</a:t>
            </a:r>
            <a:endParaRPr lang="en-US" dirty="0"/>
          </a:p>
        </p:txBody>
      </p:sp>
      <p:cxnSp>
        <p:nvCxnSpPr>
          <p:cNvPr id="23" name="Straight Arrow Connector 22">
            <a:extLst>
              <a:ext uri="{FF2B5EF4-FFF2-40B4-BE49-F238E27FC236}">
                <a16:creationId xmlns:a16="http://schemas.microsoft.com/office/drawing/2014/main" id="{88D6C714-EAFF-8344-A5F3-2481682061D0}"/>
              </a:ext>
            </a:extLst>
          </p:cNvPr>
          <p:cNvCxnSpPr/>
          <p:nvPr/>
        </p:nvCxnSpPr>
        <p:spPr>
          <a:xfrm>
            <a:off x="2245659" y="3720354"/>
            <a:ext cx="717176" cy="280668"/>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27FAAB7-72D6-AD49-AF58-6E2F533E0207}"/>
              </a:ext>
            </a:extLst>
          </p:cNvPr>
          <p:cNvCxnSpPr>
            <a:cxnSpLocks/>
          </p:cNvCxnSpPr>
          <p:nvPr/>
        </p:nvCxnSpPr>
        <p:spPr>
          <a:xfrm>
            <a:off x="4399428" y="4005571"/>
            <a:ext cx="831478" cy="26301"/>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34" name="Bevel 33">
            <a:extLst>
              <a:ext uri="{FF2B5EF4-FFF2-40B4-BE49-F238E27FC236}">
                <a16:creationId xmlns:a16="http://schemas.microsoft.com/office/drawing/2014/main" id="{5D73A5EA-5F66-3845-B175-E580A99A4F1E}"/>
              </a:ext>
            </a:extLst>
          </p:cNvPr>
          <p:cNvSpPr/>
          <p:nvPr/>
        </p:nvSpPr>
        <p:spPr>
          <a:xfrm>
            <a:off x="5325039" y="3630150"/>
            <a:ext cx="766483" cy="656089"/>
          </a:xfrm>
          <a:prstGeom prst="bevel">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err="1"/>
              <a:t>Loginfo</a:t>
            </a:r>
            <a:endParaRPr lang="en-US" sz="700" dirty="0"/>
          </a:p>
          <a:p>
            <a:pPr algn="ctr"/>
            <a:r>
              <a:rPr lang="en-US" sz="700" dirty="0" err="1"/>
              <a:t>Lloginfo</a:t>
            </a:r>
            <a:endParaRPr lang="en-US" sz="700" dirty="0"/>
          </a:p>
          <a:p>
            <a:pPr algn="ctr"/>
            <a:r>
              <a:rPr lang="en-US" sz="700" dirty="0" err="1"/>
              <a:t>loginfo</a:t>
            </a:r>
            <a:endParaRPr lang="en-US" sz="700" dirty="0"/>
          </a:p>
        </p:txBody>
      </p:sp>
    </p:spTree>
    <p:extLst>
      <p:ext uri="{BB962C8B-B14F-4D97-AF65-F5344CB8AC3E}">
        <p14:creationId xmlns:p14="http://schemas.microsoft.com/office/powerpoint/2010/main" val="2754159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0"/>
            <a:ext cx="8251784" cy="461665"/>
          </a:xfrm>
        </p:spPr>
        <p:txBody>
          <a:bodyPr/>
          <a:lstStyle/>
          <a:p>
            <a:r>
              <a:rPr lang="en-US" sz="2400" dirty="0"/>
              <a:t>The </a:t>
            </a:r>
            <a:r>
              <a:rPr lang="en-US" sz="2400" dirty="0" err="1"/>
              <a:t>journalctl</a:t>
            </a:r>
            <a:r>
              <a:rPr lang="en-US" sz="2400" dirty="0"/>
              <a:t> command</a:t>
            </a:r>
          </a:p>
        </p:txBody>
      </p:sp>
      <p:sp>
        <p:nvSpPr>
          <p:cNvPr id="4" name="Content Placeholder 3"/>
          <p:cNvSpPr>
            <a:spLocks noGrp="1"/>
          </p:cNvSpPr>
          <p:nvPr>
            <p:ph sz="quarter" idx="10"/>
          </p:nvPr>
        </p:nvSpPr>
        <p:spPr>
          <a:xfrm>
            <a:off x="459000" y="2276918"/>
            <a:ext cx="8365686" cy="1569660"/>
          </a:xfrm>
          <a:solidFill>
            <a:schemeClr val="bg1">
              <a:lumMod val="95000"/>
            </a:schemeClr>
          </a:solidFill>
        </p:spPr>
        <p:txBody>
          <a:bodyPr/>
          <a:lstStyle/>
          <a:p>
            <a:pPr marL="0" indent="0" defTabSz="457200" fontAlgn="base">
              <a:spcBef>
                <a:spcPct val="0"/>
              </a:spcBef>
              <a:spcAft>
                <a:spcPct val="0"/>
              </a:spcAft>
              <a:buNone/>
            </a:pPr>
            <a:r>
              <a:rPr lang="en-GB" altLang="en-US" sz="1800" b="1" dirty="0">
                <a:latin typeface="Arial"/>
                <a:ea typeface="MS PGothic" pitchFamily="34" charset="-128"/>
                <a:cs typeface="MS PGothic" pitchFamily="34" charset="-128"/>
              </a:rPr>
              <a:t># </a:t>
            </a:r>
            <a:r>
              <a:rPr lang="en-GB" altLang="en-US" sz="1800" b="1" dirty="0" err="1">
                <a:solidFill>
                  <a:srgbClr val="2EABE2"/>
                </a:solidFill>
                <a:latin typeface="Arial"/>
                <a:ea typeface="MS PGothic" pitchFamily="34" charset="-128"/>
                <a:cs typeface="MS PGothic" pitchFamily="34" charset="-128"/>
              </a:rPr>
              <a:t>journalctl</a:t>
            </a:r>
            <a:r>
              <a:rPr lang="en-GB" altLang="en-US" sz="1800" b="1" dirty="0">
                <a:solidFill>
                  <a:prstClr val="black"/>
                </a:solidFill>
                <a:latin typeface="Arial"/>
                <a:ea typeface="MS PGothic" pitchFamily="34" charset="-128"/>
                <a:cs typeface="+mn-cs"/>
              </a:rPr>
              <a:t> 			Shows the full log content.</a:t>
            </a:r>
          </a:p>
          <a:p>
            <a:pPr marL="0" indent="0" defTabSz="457200" fontAlgn="base">
              <a:spcBef>
                <a:spcPct val="0"/>
              </a:spcBef>
              <a:spcAft>
                <a:spcPct val="0"/>
              </a:spcAft>
              <a:buNone/>
            </a:pPr>
            <a:r>
              <a:rPr lang="en-GB" altLang="en-US" sz="1800" b="1" dirty="0">
                <a:latin typeface="Arial"/>
                <a:ea typeface="MS PGothic" pitchFamily="34" charset="-128"/>
                <a:cs typeface="MS PGothic" pitchFamily="34" charset="-128"/>
              </a:rPr>
              <a:t># </a:t>
            </a:r>
            <a:r>
              <a:rPr lang="en-GB" altLang="en-US" sz="1800" b="1" dirty="0" err="1">
                <a:solidFill>
                  <a:srgbClr val="2EABE2"/>
                </a:solidFill>
                <a:latin typeface="Arial"/>
                <a:ea typeface="MS PGothic" pitchFamily="34" charset="-128"/>
                <a:cs typeface="MS PGothic" pitchFamily="34" charset="-128"/>
              </a:rPr>
              <a:t>journalctl</a:t>
            </a:r>
            <a:r>
              <a:rPr lang="en-GB" altLang="en-US" sz="1800" b="1" dirty="0">
                <a:solidFill>
                  <a:srgbClr val="2EABE2"/>
                </a:solidFill>
                <a:latin typeface="Arial"/>
                <a:ea typeface="MS PGothic" pitchFamily="34" charset="-128"/>
                <a:cs typeface="MS PGothic" pitchFamily="34" charset="-128"/>
              </a:rPr>
              <a:t> –n 15</a:t>
            </a:r>
            <a:r>
              <a:rPr lang="en-GB" altLang="en-US" sz="1800" b="1" dirty="0">
                <a:solidFill>
                  <a:prstClr val="black"/>
                </a:solidFill>
                <a:latin typeface="Arial"/>
                <a:ea typeface="MS PGothic" pitchFamily="34" charset="-128"/>
                <a:cs typeface="+mn-cs"/>
              </a:rPr>
              <a:t> 	Shows the last 15 lines of system log.</a:t>
            </a:r>
          </a:p>
          <a:p>
            <a:pPr marL="0" indent="0" defTabSz="457200" fontAlgn="base">
              <a:spcBef>
                <a:spcPct val="0"/>
              </a:spcBef>
              <a:spcAft>
                <a:spcPct val="0"/>
              </a:spcAft>
              <a:buNone/>
            </a:pPr>
            <a:r>
              <a:rPr lang="en-GB" altLang="en-US" sz="1800" b="1" dirty="0">
                <a:latin typeface="Arial"/>
                <a:ea typeface="MS PGothic" pitchFamily="34" charset="-128"/>
                <a:cs typeface="MS PGothic" pitchFamily="34" charset="-128"/>
              </a:rPr>
              <a:t># </a:t>
            </a:r>
            <a:r>
              <a:rPr lang="en-GB" altLang="en-US" sz="1800" b="1" dirty="0" err="1">
                <a:solidFill>
                  <a:srgbClr val="2EABE2"/>
                </a:solidFill>
                <a:latin typeface="Arial"/>
                <a:ea typeface="MS PGothic" pitchFamily="34" charset="-128"/>
                <a:cs typeface="MS PGothic" pitchFamily="34" charset="-128"/>
              </a:rPr>
              <a:t>journalctl</a:t>
            </a:r>
            <a:r>
              <a:rPr lang="en-GB" altLang="en-US" sz="1800" b="1" dirty="0">
                <a:solidFill>
                  <a:srgbClr val="2EABE2"/>
                </a:solidFill>
                <a:latin typeface="Arial"/>
                <a:ea typeface="MS PGothic" pitchFamily="34" charset="-128"/>
                <a:cs typeface="MS PGothic" pitchFamily="34" charset="-128"/>
              </a:rPr>
              <a:t> -f</a:t>
            </a:r>
            <a:r>
              <a:rPr lang="en-GB" altLang="en-US" sz="1800" b="1" dirty="0">
                <a:solidFill>
                  <a:prstClr val="black"/>
                </a:solidFill>
                <a:latin typeface="Arial"/>
                <a:ea typeface="MS PGothic" pitchFamily="34" charset="-128"/>
                <a:cs typeface="+mn-cs"/>
              </a:rPr>
              <a:t>		Follow the real time output from system.</a:t>
            </a:r>
          </a:p>
          <a:p>
            <a:pPr marL="0" indent="0" defTabSz="457200" fontAlgn="base">
              <a:spcBef>
                <a:spcPct val="0"/>
              </a:spcBef>
              <a:spcAft>
                <a:spcPct val="0"/>
              </a:spcAft>
              <a:buNone/>
            </a:pPr>
            <a:r>
              <a:rPr lang="en-GB" altLang="en-US" sz="1800" b="1" dirty="0">
                <a:latin typeface="Arial"/>
                <a:ea typeface="MS PGothic" pitchFamily="34" charset="-128"/>
                <a:cs typeface="MS PGothic" pitchFamily="34" charset="-128"/>
              </a:rPr>
              <a:t># </a:t>
            </a:r>
            <a:r>
              <a:rPr lang="en-GB" altLang="en-US" sz="1800" b="1" dirty="0" err="1">
                <a:solidFill>
                  <a:srgbClr val="2EABE2"/>
                </a:solidFill>
                <a:latin typeface="Arial"/>
                <a:ea typeface="MS PGothic" pitchFamily="34" charset="-128"/>
                <a:cs typeface="MS PGothic" pitchFamily="34" charset="-128"/>
              </a:rPr>
              <a:t>journalctl</a:t>
            </a:r>
            <a:r>
              <a:rPr lang="en-GB" altLang="en-US" sz="1800" b="1" dirty="0">
                <a:solidFill>
                  <a:srgbClr val="2EABE2"/>
                </a:solidFill>
                <a:latin typeface="Arial"/>
                <a:ea typeface="MS PGothic" pitchFamily="34" charset="-128"/>
                <a:cs typeface="MS PGothic" pitchFamily="34" charset="-128"/>
              </a:rPr>
              <a:t> –b</a:t>
            </a:r>
            <a:r>
              <a:rPr lang="en-GB" altLang="en-US" sz="1800" b="1" dirty="0">
                <a:solidFill>
                  <a:prstClr val="black"/>
                </a:solidFill>
                <a:latin typeface="Arial"/>
                <a:ea typeface="MS PGothic" pitchFamily="34" charset="-128"/>
                <a:cs typeface="+mn-cs"/>
              </a:rPr>
              <a:t>	 	Shows </a:t>
            </a:r>
            <a:r>
              <a:rPr lang="en-GB" altLang="en-US" sz="1800" b="1" dirty="0" err="1">
                <a:solidFill>
                  <a:prstClr val="black"/>
                </a:solidFill>
                <a:latin typeface="Arial"/>
                <a:ea typeface="MS PGothic" pitchFamily="34" charset="-128"/>
                <a:cs typeface="+mn-cs"/>
              </a:rPr>
              <a:t>systemd's</a:t>
            </a:r>
            <a:r>
              <a:rPr lang="en-GB" altLang="en-US" sz="1800" b="1" dirty="0">
                <a:solidFill>
                  <a:prstClr val="black"/>
                </a:solidFill>
                <a:latin typeface="Arial"/>
                <a:ea typeface="MS PGothic" pitchFamily="34" charset="-128"/>
                <a:cs typeface="+mn-cs"/>
              </a:rPr>
              <a:t> information since the last boot.</a:t>
            </a:r>
          </a:p>
          <a:p>
            <a:pPr marL="96838" indent="0">
              <a:buSzPct val="45000"/>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en-US" sz="2400" b="1" dirty="0"/>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3878696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9325" y="3152001"/>
            <a:ext cx="8244149" cy="553998"/>
          </a:xfrm>
        </p:spPr>
        <p:txBody>
          <a:bodyPr/>
          <a:lstStyle/>
          <a:p>
            <a:r>
              <a:rPr lang="en-US" sz="3000" dirty="0"/>
              <a:t>Quiz Questions </a:t>
            </a:r>
            <a:endParaRPr lang="en-GB" sz="3000" dirty="0"/>
          </a:p>
        </p:txBody>
      </p:sp>
    </p:spTree>
    <p:extLst>
      <p:ext uri="{BB962C8B-B14F-4D97-AF65-F5344CB8AC3E}">
        <p14:creationId xmlns:p14="http://schemas.microsoft.com/office/powerpoint/2010/main" val="2682769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Which command shows the full </a:t>
            </a:r>
            <a:r>
              <a:rPr lang="en-GB" altLang="en-US" dirty="0" err="1"/>
              <a:t>systemd</a:t>
            </a:r>
            <a:r>
              <a:rPr lang="en-GB" altLang="en-US" dirty="0"/>
              <a:t> log content?</a:t>
            </a:r>
          </a:p>
        </p:txBody>
      </p:sp>
      <p:sp>
        <p:nvSpPr>
          <p:cNvPr id="4" name="Content Placeholder 3"/>
          <p:cNvSpPr>
            <a:spLocks noGrp="1"/>
          </p:cNvSpPr>
          <p:nvPr>
            <p:ph sz="quarter" idx="10"/>
          </p:nvPr>
        </p:nvSpPr>
        <p:spPr>
          <a:xfrm>
            <a:off x="459000" y="2276922"/>
            <a:ext cx="8251784" cy="2074927"/>
          </a:xfrm>
        </p:spPr>
        <p:txBody>
          <a:bodyPr/>
          <a:lstStyle/>
          <a:p>
            <a:pPr marL="342900" indent="-342900">
              <a:buFont typeface="+mj-lt"/>
              <a:buAutoNum type="arabicPeriod"/>
            </a:pPr>
            <a:r>
              <a:rPr lang="en-GB" altLang="en-US" sz="1800" dirty="0"/>
              <a:t>syslog-show –f</a:t>
            </a:r>
          </a:p>
          <a:p>
            <a:pPr marL="342900" indent="-342900">
              <a:buFont typeface="+mj-lt"/>
              <a:buAutoNum type="arabicPeriod"/>
            </a:pPr>
            <a:r>
              <a:rPr lang="en-GB" altLang="en-US" sz="1800" dirty="0"/>
              <a:t>syslog-show –e</a:t>
            </a:r>
          </a:p>
          <a:p>
            <a:pPr marL="342900" indent="-342900">
              <a:buFont typeface="+mj-lt"/>
              <a:buAutoNum type="arabicPeriod"/>
            </a:pPr>
            <a:r>
              <a:rPr lang="en-GB" altLang="en-US" sz="1800" dirty="0"/>
              <a:t>syslog-show –full</a:t>
            </a:r>
          </a:p>
          <a:p>
            <a:pPr marL="342900" indent="-342900">
              <a:buFont typeface="+mj-lt"/>
              <a:buAutoNum type="arabicPeriod"/>
            </a:pPr>
            <a:r>
              <a:rPr lang="en-GB" altLang="en-US" sz="1800" dirty="0"/>
              <a:t>syslog-show</a:t>
            </a:r>
          </a:p>
          <a:p>
            <a:pPr marL="342900" indent="-342900">
              <a:buFont typeface="+mj-lt"/>
              <a:buAutoNum type="arabicPeriod"/>
            </a:pPr>
            <a:r>
              <a:rPr lang="en-GB" altLang="en-US" sz="1800" dirty="0" err="1"/>
              <a:t>journalctl</a:t>
            </a:r>
            <a:endParaRPr lang="en-GB" altLang="en-US" sz="1800" dirty="0"/>
          </a:p>
          <a:p>
            <a:pPr marL="342900" indent="-342900">
              <a:buFont typeface="+mj-lt"/>
              <a:buAutoNum type="arabicPeriod"/>
            </a:pPr>
            <a:r>
              <a:rPr lang="en-GB" altLang="en-US" sz="1800" dirty="0" err="1"/>
              <a:t>jounalctl</a:t>
            </a:r>
            <a:r>
              <a:rPr lang="en-GB" altLang="en-US" sz="1800" dirty="0"/>
              <a:t> -n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1103974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0"/>
            <a:ext cx="8251784" cy="802784"/>
          </a:xfrm>
        </p:spPr>
        <p:txBody>
          <a:bodyPr/>
          <a:lstStyle/>
          <a:p>
            <a:r>
              <a:rPr lang="en-GB" altLang="en-US" sz="2400" dirty="0"/>
              <a:t>Quiz #1</a:t>
            </a:r>
          </a:p>
          <a:p>
            <a:r>
              <a:rPr lang="en-GB" altLang="en-US" dirty="0"/>
              <a:t>Which command shows the full </a:t>
            </a:r>
            <a:r>
              <a:rPr lang="en-GB" altLang="en-US" dirty="0" err="1"/>
              <a:t>systemd</a:t>
            </a:r>
            <a:r>
              <a:rPr lang="en-GB" altLang="en-US" dirty="0"/>
              <a:t> log content?</a:t>
            </a:r>
          </a:p>
        </p:txBody>
      </p:sp>
      <p:sp>
        <p:nvSpPr>
          <p:cNvPr id="4" name="Content Placeholder 3"/>
          <p:cNvSpPr>
            <a:spLocks noGrp="1"/>
          </p:cNvSpPr>
          <p:nvPr>
            <p:ph sz="quarter" idx="10"/>
          </p:nvPr>
        </p:nvSpPr>
        <p:spPr>
          <a:xfrm>
            <a:off x="459000" y="2276922"/>
            <a:ext cx="8251784" cy="2074927"/>
          </a:xfrm>
        </p:spPr>
        <p:txBody>
          <a:bodyPr/>
          <a:lstStyle/>
          <a:p>
            <a:pPr marL="342900" indent="-342900">
              <a:buFont typeface="+mj-lt"/>
              <a:buAutoNum type="arabicPeriod"/>
            </a:pPr>
            <a:r>
              <a:rPr lang="en-GB" altLang="en-US" sz="1800" dirty="0"/>
              <a:t>syslog-show –f</a:t>
            </a:r>
          </a:p>
          <a:p>
            <a:pPr marL="342900" indent="-342900">
              <a:buFont typeface="+mj-lt"/>
              <a:buAutoNum type="arabicPeriod"/>
            </a:pPr>
            <a:r>
              <a:rPr lang="en-GB" altLang="en-US" sz="1800" dirty="0"/>
              <a:t>syslog-show –e</a:t>
            </a:r>
          </a:p>
          <a:p>
            <a:pPr marL="342900" indent="-342900">
              <a:buFont typeface="+mj-lt"/>
              <a:buAutoNum type="arabicPeriod"/>
            </a:pPr>
            <a:r>
              <a:rPr lang="en-GB" altLang="en-US" sz="1800" dirty="0"/>
              <a:t>syslog-show –full</a:t>
            </a:r>
          </a:p>
          <a:p>
            <a:pPr marL="342900" indent="-342900">
              <a:buFont typeface="+mj-lt"/>
              <a:buAutoNum type="arabicPeriod"/>
            </a:pPr>
            <a:r>
              <a:rPr lang="en-GB" altLang="en-US" sz="1800" dirty="0"/>
              <a:t>syslog-show</a:t>
            </a:r>
          </a:p>
          <a:p>
            <a:pPr marL="342900" indent="-342900">
              <a:buFont typeface="+mj-lt"/>
              <a:buAutoNum type="arabicPeriod"/>
            </a:pPr>
            <a:r>
              <a:rPr lang="en-GB" altLang="en-US" sz="1800" b="1" dirty="0" err="1"/>
              <a:t>journalctl</a:t>
            </a:r>
            <a:endParaRPr lang="en-GB" altLang="en-US" sz="1800" b="1" dirty="0"/>
          </a:p>
          <a:p>
            <a:pPr marL="342900" indent="-342900">
              <a:buFont typeface="+mj-lt"/>
              <a:buAutoNum type="arabicPeriod"/>
            </a:pPr>
            <a:r>
              <a:rPr lang="en-GB" altLang="en-US" sz="1800" dirty="0" err="1"/>
              <a:t>jounalctl</a:t>
            </a:r>
            <a:r>
              <a:rPr lang="en-GB" altLang="en-US" sz="1800" dirty="0"/>
              <a:t> -n</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1064905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4"/>
          </p:nvPr>
        </p:nvSpPr>
        <p:spPr>
          <a:xfrm>
            <a:off x="459000" y="1188004"/>
            <a:ext cx="8251784" cy="1079783"/>
          </a:xfrm>
        </p:spPr>
        <p:txBody>
          <a:bodyPr/>
          <a:lstStyle/>
          <a:p>
            <a:r>
              <a:rPr lang="en-GB" altLang="en-US" sz="2400" dirty="0"/>
              <a:t>Quiz #2</a:t>
            </a:r>
          </a:p>
          <a:p>
            <a:r>
              <a:rPr lang="en-GB" altLang="en-US" dirty="0"/>
              <a:t>Which command shows the most recent 15 messages of the </a:t>
            </a:r>
            <a:r>
              <a:rPr lang="en-GB" altLang="en-US" dirty="0" err="1"/>
              <a:t>systemd</a:t>
            </a:r>
            <a:r>
              <a:rPr lang="en-GB" altLang="en-US" dirty="0"/>
              <a:t> journal?</a:t>
            </a:r>
          </a:p>
        </p:txBody>
      </p:sp>
      <p:sp>
        <p:nvSpPr>
          <p:cNvPr id="4" name="Content Placeholder 3"/>
          <p:cNvSpPr>
            <a:spLocks noGrp="1"/>
          </p:cNvSpPr>
          <p:nvPr>
            <p:ph sz="quarter" idx="10"/>
          </p:nvPr>
        </p:nvSpPr>
        <p:spPr>
          <a:xfrm>
            <a:off x="459000" y="2878801"/>
            <a:ext cx="8251784" cy="1733808"/>
          </a:xfrm>
        </p:spPr>
        <p:txBody>
          <a:bodyPr/>
          <a:lstStyle/>
          <a:p>
            <a:pPr marL="342900" indent="-342900">
              <a:buFont typeface="+mj-lt"/>
              <a:buAutoNum type="arabicPeriod"/>
            </a:pPr>
            <a:r>
              <a:rPr lang="en-GB" altLang="en-US" sz="1800" dirty="0" err="1"/>
              <a:t>journalctl</a:t>
            </a:r>
            <a:r>
              <a:rPr lang="en-GB" altLang="en-US" sz="1800" dirty="0"/>
              <a:t> -15</a:t>
            </a:r>
          </a:p>
          <a:p>
            <a:pPr marL="342900" indent="-342900">
              <a:buFont typeface="+mj-lt"/>
              <a:buAutoNum type="arabicPeriod"/>
            </a:pPr>
            <a:r>
              <a:rPr lang="en-GB" altLang="en-US" sz="1800" dirty="0"/>
              <a:t>syslog-show</a:t>
            </a:r>
          </a:p>
          <a:p>
            <a:pPr marL="342900" indent="-342900">
              <a:buFont typeface="+mj-lt"/>
              <a:buAutoNum type="arabicPeriod"/>
            </a:pPr>
            <a:r>
              <a:rPr lang="en-GB" altLang="en-US" sz="1800" dirty="0"/>
              <a:t>syslog-show -15</a:t>
            </a:r>
          </a:p>
          <a:p>
            <a:pPr marL="342900" indent="-342900">
              <a:buFont typeface="+mj-lt"/>
              <a:buAutoNum type="arabicPeriod"/>
            </a:pPr>
            <a:r>
              <a:rPr lang="en-GB" altLang="en-US" sz="1800" dirty="0"/>
              <a:t>syslog-show –n 15</a:t>
            </a:r>
          </a:p>
          <a:p>
            <a:pPr marL="342900" indent="-342900">
              <a:buFont typeface="+mj-lt"/>
              <a:buAutoNum type="arabicPeriod"/>
            </a:pPr>
            <a:r>
              <a:rPr lang="en-GB" altLang="en-US" sz="1800" dirty="0" err="1"/>
              <a:t>journalctl</a:t>
            </a:r>
            <a:r>
              <a:rPr lang="en-GB" altLang="en-US" sz="1800" dirty="0"/>
              <a:t> –n 15 </a:t>
            </a:r>
          </a:p>
        </p:txBody>
      </p:sp>
      <p:sp>
        <p:nvSpPr>
          <p:cNvPr id="6" name="Title 1"/>
          <p:cNvSpPr>
            <a:spLocks noGrp="1"/>
          </p:cNvSpPr>
          <p:nvPr>
            <p:ph type="ctrTitle"/>
          </p:nvPr>
        </p:nvSpPr>
        <p:spPr>
          <a:xfrm>
            <a:off x="459000" y="360005"/>
            <a:ext cx="8251784" cy="584775"/>
          </a:xfrm>
        </p:spPr>
        <p:txBody>
          <a:bodyPr/>
          <a:lstStyle/>
          <a:p>
            <a:r>
              <a:rPr lang="en-GB" sz="3200" dirty="0"/>
              <a:t>7. Managing Logs with </a:t>
            </a:r>
            <a:r>
              <a:rPr lang="en-GB" sz="3200" dirty="0" err="1"/>
              <a:t>journalctl</a:t>
            </a:r>
            <a:endParaRPr lang="en-SG" sz="3200" dirty="0"/>
          </a:p>
        </p:txBody>
      </p:sp>
    </p:spTree>
    <p:extLst>
      <p:ext uri="{BB962C8B-B14F-4D97-AF65-F5344CB8AC3E}">
        <p14:creationId xmlns:p14="http://schemas.microsoft.com/office/powerpoint/2010/main" val="220632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1_FDM PowerPoint Theme Template 3">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E9B6A036FE31B43892F91349A9A36DC" ma:contentTypeVersion="15" ma:contentTypeDescription="Create a new document." ma:contentTypeScope="" ma:versionID="20a4733b70819c680787d806daa6268c">
  <xsd:schema xmlns:xsd="http://www.w3.org/2001/XMLSchema" xmlns:xs="http://www.w3.org/2001/XMLSchema" xmlns:p="http://schemas.microsoft.com/office/2006/metadata/properties" xmlns:ns1="http://schemas.microsoft.com/sharepoint/v3" xmlns:ns3="40981928-1e7c-45c6-8e01-05a84ea1b92d" xmlns:ns4="70785a80-9982-4c07-9455-42738fcb2b59" targetNamespace="http://schemas.microsoft.com/office/2006/metadata/properties" ma:root="true" ma:fieldsID="9421a42d7a6f0eef440dd7da57cc213f" ns1:_="" ns3:_="" ns4:_="">
    <xsd:import namespace="http://schemas.microsoft.com/sharepoint/v3"/>
    <xsd:import namespace="40981928-1e7c-45c6-8e01-05a84ea1b92d"/>
    <xsd:import namespace="70785a80-9982-4c07-9455-42738fcb2b5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981928-1e7c-45c6-8e01-05a84ea1b9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785a80-9982-4c07-9455-42738fcb2b5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7C321A58-A430-4F6D-A8D5-73516C7FF77D}">
  <ds:schemaRefs>
    <ds:schemaRef ds:uri="http://schemas.microsoft.com/office/2006/metadata/longProperties"/>
  </ds:schemaRefs>
</ds:datastoreItem>
</file>

<file path=customXml/itemProps2.xml><?xml version="1.0" encoding="utf-8"?>
<ds:datastoreItem xmlns:ds="http://schemas.openxmlformats.org/officeDocument/2006/customXml" ds:itemID="{97B118C1-478A-408F-BB3C-41E63BC12B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0981928-1e7c-45c6-8e01-05a84ea1b92d"/>
    <ds:schemaRef ds:uri="70785a80-9982-4c07-9455-42738fcb2b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C0AC90E-4271-4D13-AA59-781D6CE7F7ED}">
  <ds:schemaRefs>
    <ds:schemaRef ds:uri="http://schemas.microsoft.com/sharepoint/v3/contenttype/forms"/>
  </ds:schemaRefs>
</ds:datastoreItem>
</file>

<file path=customXml/itemProps4.xml><?xml version="1.0" encoding="utf-8"?>
<ds:datastoreItem xmlns:ds="http://schemas.openxmlformats.org/officeDocument/2006/customXml" ds:itemID="{942FE2AF-FB51-4C4A-8AF3-3C6EF689D08F}">
  <ds:schemaRefs>
    <ds:schemaRef ds:uri="http://purl.org/dc/terms/"/>
    <ds:schemaRef ds:uri="http://schemas.microsoft.com/office/2006/metadata/properties"/>
    <ds:schemaRef ds:uri="http://purl.org/dc/dcmitype/"/>
    <ds:schemaRef ds:uri="http://schemas.openxmlformats.org/package/2006/metadata/core-properties"/>
    <ds:schemaRef ds:uri="http://schemas.microsoft.com/office/2006/documentManagement/types"/>
    <ds:schemaRef ds:uri="70785a80-9982-4c07-9455-42738fcb2b59"/>
    <ds:schemaRef ds:uri="http://www.w3.org/XML/1998/namespace"/>
    <ds:schemaRef ds:uri="http://schemas.microsoft.com/sharepoint/v3"/>
    <ds:schemaRef ds:uri="http://schemas.microsoft.com/office/infopath/2007/PartnerControls"/>
    <ds:schemaRef ds:uri="40981928-1e7c-45c6-8e01-05a84ea1b92d"/>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0</TotalTime>
  <Words>6653</Words>
  <Application>Microsoft Office PowerPoint</Application>
  <PresentationFormat>On-screen Show (4:3)</PresentationFormat>
  <Paragraphs>803</Paragraphs>
  <Slides>105</Slides>
  <Notes>38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105</vt:i4>
      </vt:variant>
    </vt:vector>
  </HeadingPairs>
  <TitlesOfParts>
    <vt:vector size="114" baseType="lpstr">
      <vt:lpstr>Arial</vt:lpstr>
      <vt:lpstr>Arial Black</vt:lpstr>
      <vt:lpstr>Calibri</vt:lpstr>
      <vt:lpstr>Consolas</vt:lpstr>
      <vt:lpstr>Courier New</vt:lpstr>
      <vt:lpstr>Times New Roman</vt:lpstr>
      <vt:lpstr>Wingdings</vt:lpstr>
      <vt:lpstr>FDM PowerPoint Theme Template 3</vt:lpstr>
      <vt:lpstr>1_FDM PowerPoint Theme Template 3</vt:lpstr>
      <vt:lpstr>PowerPoint Presentation</vt:lpstr>
      <vt:lpstr>Module objectives</vt:lpstr>
      <vt:lpstr>PowerPoint Presentation</vt:lpstr>
      <vt:lpstr>1. Introducing System Logging</vt:lpstr>
      <vt:lpstr>PowerPoint Presentation</vt:lpstr>
      <vt:lpstr>2. Auditing User Logins</vt:lpstr>
      <vt:lpstr>2. Auditing User Logins</vt:lpstr>
      <vt:lpstr>2. Auditing User Logins</vt:lpstr>
      <vt:lpstr>2. Auditing User Logins</vt:lpstr>
      <vt:lpstr>Quiz Questions </vt:lpstr>
      <vt:lpstr>2. Auditing User Logins</vt:lpstr>
      <vt:lpstr>2. Auditing User Logins</vt:lpstr>
      <vt:lpstr>2. Auditing User Logins</vt:lpstr>
      <vt:lpstr>2. Auditing User Logins</vt:lpstr>
      <vt:lpstr>2. Auditing User Logins</vt:lpstr>
      <vt:lpstr>2. Auditing User Logins</vt:lpstr>
      <vt:lpstr>2. Auditing User Logins</vt:lpstr>
      <vt:lpstr>2. Auditing User Logins</vt:lpstr>
      <vt:lpstr>2. Auditing User Logins</vt:lpstr>
      <vt:lpstr>2. Auditing User Logins</vt:lpstr>
      <vt:lpstr>PowerPoint Presentation</vt:lpstr>
      <vt:lpstr>3. Auditing Root Access</vt:lpstr>
      <vt:lpstr>3. Auditing Root Access</vt:lpstr>
      <vt:lpstr>3. Auditing Root Access</vt:lpstr>
      <vt:lpstr>Quiz Questions </vt:lpstr>
      <vt:lpstr>3. Auditing Root Access</vt:lpstr>
      <vt:lpstr>3. Auditing Root Access</vt:lpstr>
      <vt:lpstr>PowerPoint Presentation</vt:lpstr>
      <vt:lpstr>4. Introduction to awk</vt:lpstr>
      <vt:lpstr>4. Introduction to awk</vt:lpstr>
      <vt:lpstr>4. Introduction to awk</vt:lpstr>
      <vt:lpstr>4. Introduction to awk</vt:lpstr>
      <vt:lpstr>4. Introduction to awk</vt:lpstr>
      <vt:lpstr>4. Introduction to awk</vt:lpstr>
      <vt:lpstr>Quiz Questions </vt:lpstr>
      <vt:lpstr>4. Introduction to awk</vt:lpstr>
      <vt:lpstr>4. Introduction to awk</vt:lpstr>
      <vt:lpstr>4. Introduction to awk</vt:lpstr>
      <vt:lpstr>4. Introduction to awk</vt:lpstr>
      <vt:lpstr>4. Introduction to awk</vt:lpstr>
      <vt:lpstr>4. Introduction to awk</vt:lpstr>
      <vt:lpstr>PowerPoint Presentation</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Quiz Questions </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5. Configuring rsyslogd</vt:lpstr>
      <vt:lpstr>PowerPoint Presentation</vt:lpstr>
      <vt:lpstr>6. Using logrotate</vt:lpstr>
      <vt:lpstr>6. Using logrotate</vt:lpstr>
      <vt:lpstr>6. Using logrotate</vt:lpstr>
      <vt:lpstr>Quiz Questions </vt:lpstr>
      <vt:lpstr>6. Using logrotate</vt:lpstr>
      <vt:lpstr>6. Using logrotate</vt:lpstr>
      <vt:lpstr>6. Using logrotate</vt:lpstr>
      <vt:lpstr>6. Using logrotate</vt:lpstr>
      <vt:lpstr>6. Using logrotate</vt:lpstr>
      <vt:lpstr>6. Using logrotate</vt:lpstr>
      <vt:lpstr>6. Using logrotate</vt:lpstr>
      <vt:lpstr>6. Using logrotate</vt:lpstr>
      <vt:lpstr>PowerPoint Presentation</vt:lpstr>
      <vt:lpstr>7. Managing Logs with journalctl</vt:lpstr>
      <vt:lpstr>7. Managing Logs with journalctl</vt:lpstr>
      <vt:lpstr>Quiz Questions </vt:lpstr>
      <vt:lpstr>7. Managing Logs with journalctl</vt:lpstr>
      <vt:lpstr>7. Managing Logs with journalctl</vt:lpstr>
      <vt:lpstr>7. Managing Logs with journalctl</vt:lpstr>
      <vt:lpstr>7. Managing Logs with journalctl</vt:lpstr>
      <vt:lpstr>7. Managing Logs with journalctl</vt:lpstr>
      <vt:lpstr>7. Managing Logs with journalctl</vt:lpstr>
      <vt:lpstr>7. Managing Logs with journalctl</vt:lpstr>
      <vt:lpstr>7. Managing Logs with journalctl</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Geoff Carrier</cp:lastModifiedBy>
  <cp:revision>525</cp:revision>
  <dcterms:created xsi:type="dcterms:W3CDTF">2014-05-28T13:17:46Z</dcterms:created>
  <dcterms:modified xsi:type="dcterms:W3CDTF">2021-08-24T10:26:31Z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eek">
    <vt:lpwstr/>
  </property>
  <property fmtid="{D5CDD505-2E9C-101B-9397-08002B2CF9AE}" pid="3" name="Module">
    <vt:lpwstr>01 - OS Admin</vt:lpwstr>
  </property>
  <property fmtid="{D5CDD505-2E9C-101B-9397-08002B2CF9AE}" pid="4" name="RestrictedToTheseUsers">
    <vt:lpwstr/>
  </property>
  <property fmtid="{D5CDD505-2E9C-101B-9397-08002B2CF9AE}" pid="5" name="Document Type">
    <vt:lpwstr>Slide Decks</vt:lpwstr>
  </property>
  <property fmtid="{D5CDD505-2E9C-101B-9397-08002B2CF9AE}" pid="6" name="ContentTypeId">
    <vt:lpwstr>0x0101002E9B6A036FE31B43892F91349A9A36DC</vt:lpwstr>
  </property>
  <property fmtid="{D5CDD505-2E9C-101B-9397-08002B2CF9AE}" pid="7" name="AuthorIds_UIVersion_1024">
    <vt:lpwstr>6</vt:lpwstr>
  </property>
  <property fmtid="{D5CDD505-2E9C-101B-9397-08002B2CF9AE}" pid="8" name="AuthorIds_UIVersion_1536">
    <vt:lpwstr>6</vt:lpwstr>
  </property>
  <property fmtid="{D5CDD505-2E9C-101B-9397-08002B2CF9AE}" pid="9" name="AuthorIds_UIVersion_2048">
    <vt:lpwstr>6</vt:lpwstr>
  </property>
  <property fmtid="{D5CDD505-2E9C-101B-9397-08002B2CF9AE}" pid="10" name="AuthorIds_UIVersion_51712">
    <vt:lpwstr>6</vt:lpwstr>
  </property>
</Properties>
</file>