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2" r:id="rId4"/>
  </p:sldMasterIdLst>
  <p:notesMasterIdLst>
    <p:notesMasterId r:id="rId127"/>
  </p:notesMasterIdLst>
  <p:sldIdLst>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622" r:id="rId22"/>
    <p:sldId id="518" r:id="rId23"/>
    <p:sldId id="519" r:id="rId24"/>
    <p:sldId id="520" r:id="rId25"/>
    <p:sldId id="521"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556" r:id="rId61"/>
    <p:sldId id="557" r:id="rId62"/>
    <p:sldId id="558" r:id="rId63"/>
    <p:sldId id="559" r:id="rId64"/>
    <p:sldId id="560" r:id="rId65"/>
    <p:sldId id="561" r:id="rId66"/>
    <p:sldId id="562" r:id="rId67"/>
    <p:sldId id="563" r:id="rId68"/>
    <p:sldId id="564" r:id="rId69"/>
    <p:sldId id="565" r:id="rId70"/>
    <p:sldId id="566" r:id="rId71"/>
    <p:sldId id="567" r:id="rId72"/>
    <p:sldId id="568" r:id="rId73"/>
    <p:sldId id="569" r:id="rId74"/>
    <p:sldId id="570" r:id="rId75"/>
    <p:sldId id="571" r:id="rId76"/>
    <p:sldId id="572" r:id="rId77"/>
    <p:sldId id="573" r:id="rId78"/>
    <p:sldId id="574" r:id="rId79"/>
    <p:sldId id="575" r:id="rId80"/>
    <p:sldId id="576" r:id="rId81"/>
    <p:sldId id="577" r:id="rId82"/>
    <p:sldId id="578" r:id="rId83"/>
    <p:sldId id="579" r:id="rId84"/>
    <p:sldId id="580" r:id="rId85"/>
    <p:sldId id="581" r:id="rId86"/>
    <p:sldId id="582" r:id="rId87"/>
    <p:sldId id="583" r:id="rId88"/>
    <p:sldId id="584" r:id="rId89"/>
    <p:sldId id="585" r:id="rId90"/>
    <p:sldId id="586" r:id="rId91"/>
    <p:sldId id="587" r:id="rId92"/>
    <p:sldId id="588" r:id="rId93"/>
    <p:sldId id="589" r:id="rId94"/>
    <p:sldId id="590" r:id="rId95"/>
    <p:sldId id="591" r:id="rId96"/>
    <p:sldId id="592" r:id="rId97"/>
    <p:sldId id="593" r:id="rId98"/>
    <p:sldId id="594" r:id="rId99"/>
    <p:sldId id="595" r:id="rId100"/>
    <p:sldId id="596" r:id="rId101"/>
    <p:sldId id="597" r:id="rId102"/>
    <p:sldId id="598" r:id="rId103"/>
    <p:sldId id="599" r:id="rId104"/>
    <p:sldId id="600" r:id="rId105"/>
    <p:sldId id="601" r:id="rId106"/>
    <p:sldId id="602" r:id="rId107"/>
    <p:sldId id="603" r:id="rId108"/>
    <p:sldId id="604" r:id="rId109"/>
    <p:sldId id="605" r:id="rId110"/>
    <p:sldId id="606" r:id="rId111"/>
    <p:sldId id="607" r:id="rId112"/>
    <p:sldId id="608" r:id="rId113"/>
    <p:sldId id="609" r:id="rId114"/>
    <p:sldId id="610" r:id="rId115"/>
    <p:sldId id="611" r:id="rId116"/>
    <p:sldId id="612" r:id="rId117"/>
    <p:sldId id="613" r:id="rId118"/>
    <p:sldId id="614" r:id="rId119"/>
    <p:sldId id="615" r:id="rId120"/>
    <p:sldId id="616" r:id="rId121"/>
    <p:sldId id="617" r:id="rId122"/>
    <p:sldId id="618" r:id="rId123"/>
    <p:sldId id="619" r:id="rId124"/>
    <p:sldId id="620" r:id="rId125"/>
    <p:sldId id="621" r:id="rId126"/>
  </p:sldIdLst>
  <p:sldSz cx="9144000" cy="6858000" type="screen4x3"/>
  <p:notesSz cx="6742113" cy="9872663"/>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5pPr>
    <a:lvl6pPr marL="2286000" algn="l" defTabSz="914400" rtl="0" eaLnBrk="1" latinLnBrk="0" hangingPunct="1">
      <a:defRPr kern="1200">
        <a:solidFill>
          <a:schemeClr val="bg1"/>
        </a:solidFill>
        <a:latin typeface="Calibri" pitchFamily="32" charset="0"/>
        <a:ea typeface="MS PGothic" pitchFamily="32" charset="-128"/>
        <a:cs typeface="+mn-cs"/>
      </a:defRPr>
    </a:lvl6pPr>
    <a:lvl7pPr marL="2743200" algn="l" defTabSz="914400" rtl="0" eaLnBrk="1" latinLnBrk="0" hangingPunct="1">
      <a:defRPr kern="1200">
        <a:solidFill>
          <a:schemeClr val="bg1"/>
        </a:solidFill>
        <a:latin typeface="Calibri" pitchFamily="32" charset="0"/>
        <a:ea typeface="MS PGothic" pitchFamily="32" charset="-128"/>
        <a:cs typeface="+mn-cs"/>
      </a:defRPr>
    </a:lvl7pPr>
    <a:lvl8pPr marL="3200400" algn="l" defTabSz="914400" rtl="0" eaLnBrk="1" latinLnBrk="0" hangingPunct="1">
      <a:defRPr kern="1200">
        <a:solidFill>
          <a:schemeClr val="bg1"/>
        </a:solidFill>
        <a:latin typeface="Calibri" pitchFamily="32" charset="0"/>
        <a:ea typeface="MS PGothic" pitchFamily="32" charset="-128"/>
        <a:cs typeface="+mn-cs"/>
      </a:defRPr>
    </a:lvl8pPr>
    <a:lvl9pPr marL="3657600" algn="l" defTabSz="914400" rtl="0" eaLnBrk="1" latinLnBrk="0" hangingPunct="1">
      <a:defRPr kern="1200">
        <a:solidFill>
          <a:schemeClr val="bg1"/>
        </a:solidFill>
        <a:latin typeface="Calibri" pitchFamily="32"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ff Carrier" initials="GC" lastIdx="1" clrIdx="0">
    <p:extLst>
      <p:ext uri="{19B8F6BF-5375-455C-9EA6-DF929625EA0E}">
        <p15:presenceInfo xmlns:p15="http://schemas.microsoft.com/office/powerpoint/2012/main" userId="S::geoff.carrier@fdmgroup.com::39219779-5b21-4da1-8c68-0313d7756d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2A3E0-CA55-4EF7-9FB4-C5C5B722ACF4}" v="10" dt="2021-09-17T10:33:50.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17" autoAdjust="0"/>
    <p:restoredTop sz="95332" autoAdjust="0"/>
  </p:normalViewPr>
  <p:slideViewPr>
    <p:cSldViewPr>
      <p:cViewPr varScale="1">
        <p:scale>
          <a:sx n="125" d="100"/>
          <a:sy n="125" d="100"/>
        </p:scale>
        <p:origin x="1728" y="102"/>
      </p:cViewPr>
      <p:guideLst>
        <p:guide orient="horz" pos="2160"/>
        <p:guide pos="2880"/>
      </p:guideLst>
    </p:cSldViewPr>
  </p:slideViewPr>
  <p:outlineViewPr>
    <p:cViewPr varScale="1">
      <p:scale>
        <a:sx n="170" d="200"/>
        <a:sy n="170" d="200"/>
      </p:scale>
      <p:origin x="-780" y="-84"/>
    </p:cViewPr>
  </p:outlineViewPr>
  <p:notesTextViewPr>
    <p:cViewPr>
      <p:scale>
        <a:sx n="3" d="2"/>
        <a:sy n="3" d="2"/>
      </p:scale>
      <p:origin x="0" y="0"/>
    </p:cViewPr>
  </p:notesTextViewPr>
  <p:notesViewPr>
    <p:cSldViewPr>
      <p:cViewPr varScale="1">
        <p:scale>
          <a:sx n="59" d="100"/>
          <a:sy n="59" d="100"/>
        </p:scale>
        <p:origin x="-17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viewProps" Target="view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559D8ED2-E136-435E-8051-239746449393}"/>
    <pc:docChg chg="modSld">
      <pc:chgData name="Geoff Carrier" userId="39219779-5b21-4da1-8c68-0313d7756d27" providerId="ADAL" clId="{559D8ED2-E136-435E-8051-239746449393}" dt="2020-05-27T14:10:55.807" v="64" actId="113"/>
      <pc:docMkLst>
        <pc:docMk/>
      </pc:docMkLst>
      <pc:sldChg chg="addSp modSp mod">
        <pc:chgData name="Geoff Carrier" userId="39219779-5b21-4da1-8c68-0313d7756d27" providerId="ADAL" clId="{559D8ED2-E136-435E-8051-239746449393}" dt="2020-05-27T10:25:39.852" v="26" actId="167"/>
        <pc:sldMkLst>
          <pc:docMk/>
          <pc:sldMk cId="624494571" sldId="513"/>
        </pc:sldMkLst>
        <pc:spChg chg="add mod ord">
          <ac:chgData name="Geoff Carrier" userId="39219779-5b21-4da1-8c68-0313d7756d27" providerId="ADAL" clId="{559D8ED2-E136-435E-8051-239746449393}" dt="2020-05-27T10:25:28.355" v="23" actId="207"/>
          <ac:spMkLst>
            <pc:docMk/>
            <pc:sldMk cId="624494571" sldId="513"/>
            <ac:spMk id="5" creationId="{B42F8EF5-32A2-48DF-8E29-269B16B4EB3F}"/>
          </ac:spMkLst>
        </pc:spChg>
        <pc:spChg chg="add mod ord">
          <ac:chgData name="Geoff Carrier" userId="39219779-5b21-4da1-8c68-0313d7756d27" providerId="ADAL" clId="{559D8ED2-E136-435E-8051-239746449393}" dt="2020-05-27T10:25:39.852" v="26" actId="167"/>
          <ac:spMkLst>
            <pc:docMk/>
            <pc:sldMk cId="624494571" sldId="513"/>
            <ac:spMk id="58" creationId="{E745A22D-66A3-4C43-9B2D-AB6292BED0C6}"/>
          </ac:spMkLst>
        </pc:spChg>
      </pc:sldChg>
      <pc:sldChg chg="modSp mod">
        <pc:chgData name="Geoff Carrier" userId="39219779-5b21-4da1-8c68-0313d7756d27" providerId="ADAL" clId="{559D8ED2-E136-435E-8051-239746449393}" dt="2020-05-27T10:31:51.013" v="38" actId="20577"/>
        <pc:sldMkLst>
          <pc:docMk/>
          <pc:sldMk cId="3924454788" sldId="515"/>
        </pc:sldMkLst>
        <pc:spChg chg="mod">
          <ac:chgData name="Geoff Carrier" userId="39219779-5b21-4da1-8c68-0313d7756d27" providerId="ADAL" clId="{559D8ED2-E136-435E-8051-239746449393}" dt="2020-05-27T10:31:51.013" v="38" actId="20577"/>
          <ac:spMkLst>
            <pc:docMk/>
            <pc:sldMk cId="3924454788" sldId="515"/>
            <ac:spMk id="3" creationId="{00000000-0000-0000-0000-000000000000}"/>
          </ac:spMkLst>
        </pc:spChg>
      </pc:sldChg>
      <pc:sldChg chg="modSp mod">
        <pc:chgData name="Geoff Carrier" userId="39219779-5b21-4da1-8c68-0313d7756d27" providerId="ADAL" clId="{559D8ED2-E136-435E-8051-239746449393}" dt="2020-05-27T10:47:42.745" v="55" actId="20577"/>
        <pc:sldMkLst>
          <pc:docMk/>
          <pc:sldMk cId="279105347" sldId="517"/>
        </pc:sldMkLst>
        <pc:spChg chg="mod">
          <ac:chgData name="Geoff Carrier" userId="39219779-5b21-4da1-8c68-0313d7756d27" providerId="ADAL" clId="{559D8ED2-E136-435E-8051-239746449393}" dt="2020-05-27T10:47:39.570" v="53" actId="20577"/>
          <ac:spMkLst>
            <pc:docMk/>
            <pc:sldMk cId="279105347" sldId="517"/>
            <ac:spMk id="56" creationId="{D1F88718-154D-1249-BC27-DBE4C6417E09}"/>
          </ac:spMkLst>
        </pc:spChg>
        <pc:spChg chg="mod">
          <ac:chgData name="Geoff Carrier" userId="39219779-5b21-4da1-8c68-0313d7756d27" providerId="ADAL" clId="{559D8ED2-E136-435E-8051-239746449393}" dt="2020-05-27T10:47:42.745" v="55" actId="20577"/>
          <ac:spMkLst>
            <pc:docMk/>
            <pc:sldMk cId="279105347" sldId="517"/>
            <ac:spMk id="57" creationId="{E2E1D0E7-36F5-6641-A92C-C5A3C8DC2E3E}"/>
          </ac:spMkLst>
        </pc:spChg>
      </pc:sldChg>
      <pc:sldChg chg="modSp mod">
        <pc:chgData name="Geoff Carrier" userId="39219779-5b21-4da1-8c68-0313d7756d27" providerId="ADAL" clId="{559D8ED2-E136-435E-8051-239746449393}" dt="2020-05-27T14:08:16.034" v="63" actId="20577"/>
        <pc:sldMkLst>
          <pc:docMk/>
          <pc:sldMk cId="496633530" sldId="586"/>
        </pc:sldMkLst>
        <pc:spChg chg="mod">
          <ac:chgData name="Geoff Carrier" userId="39219779-5b21-4da1-8c68-0313d7756d27" providerId="ADAL" clId="{559D8ED2-E136-435E-8051-239746449393}" dt="2020-05-27T14:08:16.034" v="63" actId="20577"/>
          <ac:spMkLst>
            <pc:docMk/>
            <pc:sldMk cId="496633530" sldId="586"/>
            <ac:spMk id="3" creationId="{00000000-0000-0000-0000-000000000000}"/>
          </ac:spMkLst>
        </pc:spChg>
      </pc:sldChg>
      <pc:sldChg chg="modSp mod">
        <pc:chgData name="Geoff Carrier" userId="39219779-5b21-4da1-8c68-0313d7756d27" providerId="ADAL" clId="{559D8ED2-E136-435E-8051-239746449393}" dt="2020-05-27T14:10:55.807" v="64" actId="113"/>
        <pc:sldMkLst>
          <pc:docMk/>
          <pc:sldMk cId="2930833544" sldId="596"/>
        </pc:sldMkLst>
        <pc:spChg chg="mod">
          <ac:chgData name="Geoff Carrier" userId="39219779-5b21-4da1-8c68-0313d7756d27" providerId="ADAL" clId="{559D8ED2-E136-435E-8051-239746449393}" dt="2020-05-27T14:10:55.807" v="64" actId="113"/>
          <ac:spMkLst>
            <pc:docMk/>
            <pc:sldMk cId="2930833544" sldId="596"/>
            <ac:spMk id="3" creationId="{00000000-0000-0000-0000-000000000000}"/>
          </ac:spMkLst>
        </pc:spChg>
      </pc:sldChg>
    </pc:docChg>
  </pc:docChgLst>
  <pc:docChgLst>
    <pc:chgData name="Geoff Carrier" userId="39219779-5b21-4da1-8c68-0313d7756d27" providerId="ADAL" clId="{29A2A3E0-CA55-4EF7-9FB4-C5C5B722ACF4}"/>
    <pc:docChg chg="undo custSel addSld modSld">
      <pc:chgData name="Geoff Carrier" userId="39219779-5b21-4da1-8c68-0313d7756d27" providerId="ADAL" clId="{29A2A3E0-CA55-4EF7-9FB4-C5C5B722ACF4}" dt="2022-03-17T10:18:39.910" v="623" actId="20577"/>
      <pc:docMkLst>
        <pc:docMk/>
      </pc:docMkLst>
      <pc:sldChg chg="modSp mod">
        <pc:chgData name="Geoff Carrier" userId="39219779-5b21-4da1-8c68-0313d7756d27" providerId="ADAL" clId="{29A2A3E0-CA55-4EF7-9FB4-C5C5B722ACF4}" dt="2021-08-26T08:20:24.097" v="8" actId="688"/>
        <pc:sldMkLst>
          <pc:docMk/>
          <pc:sldMk cId="3011023835" sldId="508"/>
        </pc:sldMkLst>
        <pc:spChg chg="mod">
          <ac:chgData name="Geoff Carrier" userId="39219779-5b21-4da1-8c68-0313d7756d27" providerId="ADAL" clId="{29A2A3E0-CA55-4EF7-9FB4-C5C5B722ACF4}" dt="2021-08-26T08:20:24.097" v="8" actId="688"/>
          <ac:spMkLst>
            <pc:docMk/>
            <pc:sldMk cId="3011023835" sldId="508"/>
            <ac:spMk id="68" creationId="{ED1D0120-B2AB-9347-8A12-5005D8F88469}"/>
          </ac:spMkLst>
        </pc:spChg>
        <pc:spChg chg="mod">
          <ac:chgData name="Geoff Carrier" userId="39219779-5b21-4da1-8c68-0313d7756d27" providerId="ADAL" clId="{29A2A3E0-CA55-4EF7-9FB4-C5C5B722ACF4}" dt="2021-08-26T08:20:24.097" v="8" actId="688"/>
          <ac:spMkLst>
            <pc:docMk/>
            <pc:sldMk cId="3011023835" sldId="508"/>
            <ac:spMk id="70" creationId="{9221FC7F-0D21-AA46-BE93-E65D609FEA25}"/>
          </ac:spMkLst>
        </pc:spChg>
        <pc:spChg chg="mod">
          <ac:chgData name="Geoff Carrier" userId="39219779-5b21-4da1-8c68-0313d7756d27" providerId="ADAL" clId="{29A2A3E0-CA55-4EF7-9FB4-C5C5B722ACF4}" dt="2021-08-26T08:20:24.097" v="8" actId="688"/>
          <ac:spMkLst>
            <pc:docMk/>
            <pc:sldMk cId="3011023835" sldId="508"/>
            <ac:spMk id="75" creationId="{ADEA5B32-61C3-1848-B25B-9CC44071AF25}"/>
          </ac:spMkLst>
        </pc:spChg>
        <pc:grpChg chg="mod">
          <ac:chgData name="Geoff Carrier" userId="39219779-5b21-4da1-8c68-0313d7756d27" providerId="ADAL" clId="{29A2A3E0-CA55-4EF7-9FB4-C5C5B722ACF4}" dt="2021-08-26T08:20:24.097" v="8" actId="688"/>
          <ac:grpSpMkLst>
            <pc:docMk/>
            <pc:sldMk cId="3011023835" sldId="508"/>
            <ac:grpSpMk id="67" creationId="{1711C889-FF4C-8E44-B618-E0D9070526D8}"/>
          </ac:grpSpMkLst>
        </pc:grpChg>
        <pc:grpChg chg="mod">
          <ac:chgData name="Geoff Carrier" userId="39219779-5b21-4da1-8c68-0313d7756d27" providerId="ADAL" clId="{29A2A3E0-CA55-4EF7-9FB4-C5C5B722ACF4}" dt="2021-08-26T08:20:24.097" v="8" actId="688"/>
          <ac:grpSpMkLst>
            <pc:docMk/>
            <pc:sldMk cId="3011023835" sldId="508"/>
            <ac:grpSpMk id="83" creationId="{1250A771-0F0B-F644-9881-7C10A147EF43}"/>
          </ac:grpSpMkLst>
        </pc:grpChg>
        <pc:picChg chg="mod">
          <ac:chgData name="Geoff Carrier" userId="39219779-5b21-4da1-8c68-0313d7756d27" providerId="ADAL" clId="{29A2A3E0-CA55-4EF7-9FB4-C5C5B722ACF4}" dt="2021-08-26T08:20:24.097" v="8" actId="688"/>
          <ac:picMkLst>
            <pc:docMk/>
            <pc:sldMk cId="3011023835" sldId="508"/>
            <ac:picMk id="77" creationId="{6400ED5C-9D1C-DD41-896C-AAAEF4CC84E0}"/>
          </ac:picMkLst>
        </pc:picChg>
        <pc:picChg chg="mod">
          <ac:chgData name="Geoff Carrier" userId="39219779-5b21-4da1-8c68-0313d7756d27" providerId="ADAL" clId="{29A2A3E0-CA55-4EF7-9FB4-C5C5B722ACF4}" dt="2021-08-26T08:20:24.097" v="8" actId="688"/>
          <ac:picMkLst>
            <pc:docMk/>
            <pc:sldMk cId="3011023835" sldId="508"/>
            <ac:picMk id="80" creationId="{84A9B32C-7D39-4F4F-A5FE-383BBB92B92F}"/>
          </ac:picMkLst>
        </pc:picChg>
        <pc:picChg chg="mod">
          <ac:chgData name="Geoff Carrier" userId="39219779-5b21-4da1-8c68-0313d7756d27" providerId="ADAL" clId="{29A2A3E0-CA55-4EF7-9FB4-C5C5B722ACF4}" dt="2021-08-26T08:20:24.097" v="8" actId="688"/>
          <ac:picMkLst>
            <pc:docMk/>
            <pc:sldMk cId="3011023835" sldId="508"/>
            <ac:picMk id="84" creationId="{3698D621-7384-3641-B5C6-8018156F2CC9}"/>
          </ac:picMkLst>
        </pc:picChg>
        <pc:picChg chg="mod">
          <ac:chgData name="Geoff Carrier" userId="39219779-5b21-4da1-8c68-0313d7756d27" providerId="ADAL" clId="{29A2A3E0-CA55-4EF7-9FB4-C5C5B722ACF4}" dt="2021-08-26T08:20:24.097" v="8" actId="688"/>
          <ac:picMkLst>
            <pc:docMk/>
            <pc:sldMk cId="3011023835" sldId="508"/>
            <ac:picMk id="86" creationId="{9BC4B2EA-A567-324A-A379-B59FEF9AEA9B}"/>
          </ac:picMkLst>
        </pc:picChg>
        <pc:picChg chg="mod">
          <ac:chgData name="Geoff Carrier" userId="39219779-5b21-4da1-8c68-0313d7756d27" providerId="ADAL" clId="{29A2A3E0-CA55-4EF7-9FB4-C5C5B722ACF4}" dt="2021-08-26T08:20:24.097" v="8" actId="688"/>
          <ac:picMkLst>
            <pc:docMk/>
            <pc:sldMk cId="3011023835" sldId="508"/>
            <ac:picMk id="88" creationId="{76408743-61EE-AD40-B00B-A672115DF95D}"/>
          </ac:picMkLst>
        </pc:picChg>
        <pc:cxnChg chg="mod">
          <ac:chgData name="Geoff Carrier" userId="39219779-5b21-4da1-8c68-0313d7756d27" providerId="ADAL" clId="{29A2A3E0-CA55-4EF7-9FB4-C5C5B722ACF4}" dt="2021-08-26T08:20:24.097" v="8" actId="688"/>
          <ac:cxnSpMkLst>
            <pc:docMk/>
            <pc:sldMk cId="3011023835" sldId="508"/>
            <ac:cxnSpMk id="69" creationId="{C6858DD3-28E4-A340-9760-1BEBBEE865B0}"/>
          </ac:cxnSpMkLst>
        </pc:cxnChg>
        <pc:cxnChg chg="mod">
          <ac:chgData name="Geoff Carrier" userId="39219779-5b21-4da1-8c68-0313d7756d27" providerId="ADAL" clId="{29A2A3E0-CA55-4EF7-9FB4-C5C5B722ACF4}" dt="2021-08-26T08:20:24.097" v="8" actId="688"/>
          <ac:cxnSpMkLst>
            <pc:docMk/>
            <pc:sldMk cId="3011023835" sldId="508"/>
            <ac:cxnSpMk id="71" creationId="{2B7CA0DD-8745-504A-B628-3C985B9C12FD}"/>
          </ac:cxnSpMkLst>
        </pc:cxnChg>
        <pc:cxnChg chg="mod">
          <ac:chgData name="Geoff Carrier" userId="39219779-5b21-4da1-8c68-0313d7756d27" providerId="ADAL" clId="{29A2A3E0-CA55-4EF7-9FB4-C5C5B722ACF4}" dt="2021-08-26T08:20:24.097" v="8" actId="688"/>
          <ac:cxnSpMkLst>
            <pc:docMk/>
            <pc:sldMk cId="3011023835" sldId="508"/>
            <ac:cxnSpMk id="72" creationId="{88716442-3F61-C440-8123-066169CB4C2C}"/>
          </ac:cxnSpMkLst>
        </pc:cxnChg>
        <pc:cxnChg chg="mod">
          <ac:chgData name="Geoff Carrier" userId="39219779-5b21-4da1-8c68-0313d7756d27" providerId="ADAL" clId="{29A2A3E0-CA55-4EF7-9FB4-C5C5B722ACF4}" dt="2021-08-26T08:20:24.097" v="8" actId="688"/>
          <ac:cxnSpMkLst>
            <pc:docMk/>
            <pc:sldMk cId="3011023835" sldId="508"/>
            <ac:cxnSpMk id="73" creationId="{8807673B-97D0-D943-A035-41A2E1A2D7C8}"/>
          </ac:cxnSpMkLst>
        </pc:cxnChg>
        <pc:cxnChg chg="mod">
          <ac:chgData name="Geoff Carrier" userId="39219779-5b21-4da1-8c68-0313d7756d27" providerId="ADAL" clId="{29A2A3E0-CA55-4EF7-9FB4-C5C5B722ACF4}" dt="2021-08-26T08:20:24.097" v="8" actId="688"/>
          <ac:cxnSpMkLst>
            <pc:docMk/>
            <pc:sldMk cId="3011023835" sldId="508"/>
            <ac:cxnSpMk id="74" creationId="{6FAE15E3-214E-8545-B9B8-8E466DCBB6D2}"/>
          </ac:cxnSpMkLst>
        </pc:cxnChg>
        <pc:cxnChg chg="mod">
          <ac:chgData name="Geoff Carrier" userId="39219779-5b21-4da1-8c68-0313d7756d27" providerId="ADAL" clId="{29A2A3E0-CA55-4EF7-9FB4-C5C5B722ACF4}" dt="2021-08-26T08:20:24.097" v="8" actId="688"/>
          <ac:cxnSpMkLst>
            <pc:docMk/>
            <pc:sldMk cId="3011023835" sldId="508"/>
            <ac:cxnSpMk id="76" creationId="{747746E5-88DC-3B41-8D57-D51EB3286E49}"/>
          </ac:cxnSpMkLst>
        </pc:cxnChg>
        <pc:cxnChg chg="mod">
          <ac:chgData name="Geoff Carrier" userId="39219779-5b21-4da1-8c68-0313d7756d27" providerId="ADAL" clId="{29A2A3E0-CA55-4EF7-9FB4-C5C5B722ACF4}" dt="2021-08-26T08:20:24.097" v="8" actId="688"/>
          <ac:cxnSpMkLst>
            <pc:docMk/>
            <pc:sldMk cId="3011023835" sldId="508"/>
            <ac:cxnSpMk id="79" creationId="{EE6EE108-38D4-7A49-B290-718708E94536}"/>
          </ac:cxnSpMkLst>
        </pc:cxnChg>
        <pc:cxnChg chg="mod">
          <ac:chgData name="Geoff Carrier" userId="39219779-5b21-4da1-8c68-0313d7756d27" providerId="ADAL" clId="{29A2A3E0-CA55-4EF7-9FB4-C5C5B722ACF4}" dt="2021-08-26T08:20:24.097" v="8" actId="688"/>
          <ac:cxnSpMkLst>
            <pc:docMk/>
            <pc:sldMk cId="3011023835" sldId="508"/>
            <ac:cxnSpMk id="81" creationId="{8803E8FD-57E1-1D4D-BEFB-2603E77F2334}"/>
          </ac:cxnSpMkLst>
        </pc:cxnChg>
        <pc:cxnChg chg="mod">
          <ac:chgData name="Geoff Carrier" userId="39219779-5b21-4da1-8c68-0313d7756d27" providerId="ADAL" clId="{29A2A3E0-CA55-4EF7-9FB4-C5C5B722ACF4}" dt="2021-08-26T08:20:24.097" v="8" actId="688"/>
          <ac:cxnSpMkLst>
            <pc:docMk/>
            <pc:sldMk cId="3011023835" sldId="508"/>
            <ac:cxnSpMk id="85" creationId="{4CA71112-977A-6246-9951-8519BE615AF2}"/>
          </ac:cxnSpMkLst>
        </pc:cxnChg>
      </pc:sldChg>
      <pc:sldChg chg="modSp mod">
        <pc:chgData name="Geoff Carrier" userId="39219779-5b21-4da1-8c68-0313d7756d27" providerId="ADAL" clId="{29A2A3E0-CA55-4EF7-9FB4-C5C5B722ACF4}" dt="2021-08-26T08:34:12.999" v="14" actId="20577"/>
        <pc:sldMkLst>
          <pc:docMk/>
          <pc:sldMk cId="624494571" sldId="513"/>
        </pc:sldMkLst>
        <pc:spChg chg="mod">
          <ac:chgData name="Geoff Carrier" userId="39219779-5b21-4da1-8c68-0313d7756d27" providerId="ADAL" clId="{29A2A3E0-CA55-4EF7-9FB4-C5C5B722ACF4}" dt="2021-08-26T08:34:12.999" v="14" actId="20577"/>
          <ac:spMkLst>
            <pc:docMk/>
            <pc:sldMk cId="624494571" sldId="513"/>
            <ac:spMk id="3" creationId="{00000000-0000-0000-0000-000000000000}"/>
          </ac:spMkLst>
        </pc:spChg>
      </pc:sldChg>
      <pc:sldChg chg="modSp mod">
        <pc:chgData name="Geoff Carrier" userId="39219779-5b21-4da1-8c68-0313d7756d27" providerId="ADAL" clId="{29A2A3E0-CA55-4EF7-9FB4-C5C5B722ACF4}" dt="2021-08-26T09:05:18.441" v="17" actId="20577"/>
        <pc:sldMkLst>
          <pc:docMk/>
          <pc:sldMk cId="3647491317" sldId="514"/>
        </pc:sldMkLst>
        <pc:spChg chg="mod">
          <ac:chgData name="Geoff Carrier" userId="39219779-5b21-4da1-8c68-0313d7756d27" providerId="ADAL" clId="{29A2A3E0-CA55-4EF7-9FB4-C5C5B722ACF4}" dt="2021-08-26T09:05:18.441" v="17" actId="20577"/>
          <ac:spMkLst>
            <pc:docMk/>
            <pc:sldMk cId="3647491317" sldId="514"/>
            <ac:spMk id="3" creationId="{00000000-0000-0000-0000-000000000000}"/>
          </ac:spMkLst>
        </pc:spChg>
      </pc:sldChg>
      <pc:sldChg chg="modSp mod">
        <pc:chgData name="Geoff Carrier" userId="39219779-5b21-4da1-8c68-0313d7756d27" providerId="ADAL" clId="{29A2A3E0-CA55-4EF7-9FB4-C5C5B722ACF4}" dt="2021-08-26T09:06:53.457" v="56" actId="20577"/>
        <pc:sldMkLst>
          <pc:docMk/>
          <pc:sldMk cId="1417586721" sldId="516"/>
        </pc:sldMkLst>
        <pc:spChg chg="mod">
          <ac:chgData name="Geoff Carrier" userId="39219779-5b21-4da1-8c68-0313d7756d27" providerId="ADAL" clId="{29A2A3E0-CA55-4EF7-9FB4-C5C5B722ACF4}" dt="2021-08-26T09:06:53.457" v="56" actId="20577"/>
          <ac:spMkLst>
            <pc:docMk/>
            <pc:sldMk cId="1417586721" sldId="516"/>
            <ac:spMk id="3" creationId="{00000000-0000-0000-0000-000000000000}"/>
          </ac:spMkLst>
        </pc:spChg>
      </pc:sldChg>
      <pc:sldChg chg="modSp mod">
        <pc:chgData name="Geoff Carrier" userId="39219779-5b21-4da1-8c68-0313d7756d27" providerId="ADAL" clId="{29A2A3E0-CA55-4EF7-9FB4-C5C5B722ACF4}" dt="2021-09-17T10:31:49.036" v="532" actId="113"/>
        <pc:sldMkLst>
          <pc:docMk/>
          <pc:sldMk cId="279105347" sldId="517"/>
        </pc:sldMkLst>
        <pc:spChg chg="mod">
          <ac:chgData name="Geoff Carrier" userId="39219779-5b21-4da1-8c68-0313d7756d27" providerId="ADAL" clId="{29A2A3E0-CA55-4EF7-9FB4-C5C5B722ACF4}" dt="2021-09-17T10:31:49.036" v="532" actId="113"/>
          <ac:spMkLst>
            <pc:docMk/>
            <pc:sldMk cId="279105347" sldId="517"/>
            <ac:spMk id="41" creationId="{6C8EACA4-8DAF-3945-81C1-78DB85A60E21}"/>
          </ac:spMkLst>
        </pc:spChg>
      </pc:sldChg>
      <pc:sldChg chg="modSp mod">
        <pc:chgData name="Geoff Carrier" userId="39219779-5b21-4da1-8c68-0313d7756d27" providerId="ADAL" clId="{29A2A3E0-CA55-4EF7-9FB4-C5C5B722ACF4}" dt="2021-08-26T09:49:53.060" v="127" actId="20577"/>
        <pc:sldMkLst>
          <pc:docMk/>
          <pc:sldMk cId="25132242" sldId="519"/>
        </pc:sldMkLst>
        <pc:spChg chg="mod">
          <ac:chgData name="Geoff Carrier" userId="39219779-5b21-4da1-8c68-0313d7756d27" providerId="ADAL" clId="{29A2A3E0-CA55-4EF7-9FB4-C5C5B722ACF4}" dt="2021-08-26T09:49:53.060" v="127" actId="20577"/>
          <ac:spMkLst>
            <pc:docMk/>
            <pc:sldMk cId="25132242" sldId="519"/>
            <ac:spMk id="5" creationId="{00000000-0000-0000-0000-000000000000}"/>
          </ac:spMkLst>
        </pc:spChg>
      </pc:sldChg>
      <pc:sldChg chg="modSp mod">
        <pc:chgData name="Geoff Carrier" userId="39219779-5b21-4da1-8c68-0313d7756d27" providerId="ADAL" clId="{29A2A3E0-CA55-4EF7-9FB4-C5C5B722ACF4}" dt="2021-08-26T09:54:45.260" v="530" actId="20577"/>
        <pc:sldMkLst>
          <pc:docMk/>
          <pc:sldMk cId="397048841" sldId="522"/>
        </pc:sldMkLst>
        <pc:spChg chg="mod">
          <ac:chgData name="Geoff Carrier" userId="39219779-5b21-4da1-8c68-0313d7756d27" providerId="ADAL" clId="{29A2A3E0-CA55-4EF7-9FB4-C5C5B722ACF4}" dt="2021-08-26T09:54:45.260" v="530" actId="20577"/>
          <ac:spMkLst>
            <pc:docMk/>
            <pc:sldMk cId="397048841" sldId="522"/>
            <ac:spMk id="3" creationId="{00000000-0000-0000-0000-000000000000}"/>
          </ac:spMkLst>
        </pc:spChg>
      </pc:sldChg>
      <pc:sldChg chg="modSp mod">
        <pc:chgData name="Geoff Carrier" userId="39219779-5b21-4da1-8c68-0313d7756d27" providerId="ADAL" clId="{29A2A3E0-CA55-4EF7-9FB4-C5C5B722ACF4}" dt="2022-03-16T16:31:13.389" v="588" actId="20577"/>
        <pc:sldMkLst>
          <pc:docMk/>
          <pc:sldMk cId="1973677319" sldId="563"/>
        </pc:sldMkLst>
        <pc:spChg chg="mod">
          <ac:chgData name="Geoff Carrier" userId="39219779-5b21-4da1-8c68-0313d7756d27" providerId="ADAL" clId="{29A2A3E0-CA55-4EF7-9FB4-C5C5B722ACF4}" dt="2022-03-16T16:31:13.389" v="588" actId="20577"/>
          <ac:spMkLst>
            <pc:docMk/>
            <pc:sldMk cId="1973677319" sldId="563"/>
            <ac:spMk id="4" creationId="{00000000-0000-0000-0000-000000000000}"/>
          </ac:spMkLst>
        </pc:spChg>
      </pc:sldChg>
      <pc:sldChg chg="modSp mod">
        <pc:chgData name="Geoff Carrier" userId="39219779-5b21-4da1-8c68-0313d7756d27" providerId="ADAL" clId="{29A2A3E0-CA55-4EF7-9FB4-C5C5B722ACF4}" dt="2022-03-17T09:59:42.977" v="589" actId="14100"/>
        <pc:sldMkLst>
          <pc:docMk/>
          <pc:sldMk cId="4081275607" sldId="581"/>
        </pc:sldMkLst>
        <pc:spChg chg="mod">
          <ac:chgData name="Geoff Carrier" userId="39219779-5b21-4da1-8c68-0313d7756d27" providerId="ADAL" clId="{29A2A3E0-CA55-4EF7-9FB4-C5C5B722ACF4}" dt="2022-03-17T09:59:42.977" v="589" actId="14100"/>
          <ac:spMkLst>
            <pc:docMk/>
            <pc:sldMk cId="4081275607" sldId="581"/>
            <ac:spMk id="9" creationId="{00000000-0000-0000-0000-000000000000}"/>
          </ac:spMkLst>
        </pc:spChg>
      </pc:sldChg>
      <pc:sldChg chg="modSp mod">
        <pc:chgData name="Geoff Carrier" userId="39219779-5b21-4da1-8c68-0313d7756d27" providerId="ADAL" clId="{29A2A3E0-CA55-4EF7-9FB4-C5C5B722ACF4}" dt="2022-03-17T10:11:20.936" v="622" actId="20577"/>
        <pc:sldMkLst>
          <pc:docMk/>
          <pc:sldMk cId="496633530" sldId="586"/>
        </pc:sldMkLst>
        <pc:spChg chg="mod">
          <ac:chgData name="Geoff Carrier" userId="39219779-5b21-4da1-8c68-0313d7756d27" providerId="ADAL" clId="{29A2A3E0-CA55-4EF7-9FB4-C5C5B722ACF4}" dt="2022-03-17T10:11:20.936" v="622" actId="20577"/>
          <ac:spMkLst>
            <pc:docMk/>
            <pc:sldMk cId="496633530" sldId="586"/>
            <ac:spMk id="3" creationId="{00000000-0000-0000-0000-000000000000}"/>
          </ac:spMkLst>
        </pc:spChg>
      </pc:sldChg>
      <pc:sldChg chg="modSp mod">
        <pc:chgData name="Geoff Carrier" userId="39219779-5b21-4da1-8c68-0313d7756d27" providerId="ADAL" clId="{29A2A3E0-CA55-4EF7-9FB4-C5C5B722ACF4}" dt="2022-03-17T10:18:39.910" v="623" actId="20577"/>
        <pc:sldMkLst>
          <pc:docMk/>
          <pc:sldMk cId="2930833544" sldId="596"/>
        </pc:sldMkLst>
        <pc:spChg chg="mod">
          <ac:chgData name="Geoff Carrier" userId="39219779-5b21-4da1-8c68-0313d7756d27" providerId="ADAL" clId="{29A2A3E0-CA55-4EF7-9FB4-C5C5B722ACF4}" dt="2022-03-17T10:18:39.910" v="623" actId="20577"/>
          <ac:spMkLst>
            <pc:docMk/>
            <pc:sldMk cId="2930833544" sldId="596"/>
            <ac:spMk id="3" creationId="{00000000-0000-0000-0000-000000000000}"/>
          </ac:spMkLst>
        </pc:spChg>
      </pc:sldChg>
      <pc:sldChg chg="modSp add mod">
        <pc:chgData name="Geoff Carrier" userId="39219779-5b21-4da1-8c68-0313d7756d27" providerId="ADAL" clId="{29A2A3E0-CA55-4EF7-9FB4-C5C5B722ACF4}" dt="2021-09-17T10:34:27.759" v="577" actId="20577"/>
        <pc:sldMkLst>
          <pc:docMk/>
          <pc:sldMk cId="774081832" sldId="622"/>
        </pc:sldMkLst>
        <pc:spChg chg="mod">
          <ac:chgData name="Geoff Carrier" userId="39219779-5b21-4da1-8c68-0313d7756d27" providerId="ADAL" clId="{29A2A3E0-CA55-4EF7-9FB4-C5C5B722ACF4}" dt="2021-09-17T10:34:27.759" v="577" actId="20577"/>
          <ac:spMkLst>
            <pc:docMk/>
            <pc:sldMk cId="774081832" sldId="622"/>
            <ac:spMk id="3" creationId="{00000000-0000-0000-0000-000000000000}"/>
          </ac:spMkLst>
        </pc:spChg>
        <pc:spChg chg="mod">
          <ac:chgData name="Geoff Carrier" userId="39219779-5b21-4da1-8c68-0313d7756d27" providerId="ADAL" clId="{29A2A3E0-CA55-4EF7-9FB4-C5C5B722ACF4}" dt="2021-09-17T10:33:50.478" v="543" actId="14100"/>
          <ac:spMkLst>
            <pc:docMk/>
            <pc:sldMk cId="774081832" sldId="622"/>
            <ac:spMk id="50" creationId="{F2343210-D3FA-D647-9F95-CA65F9B0B59B}"/>
          </ac:spMkLst>
        </pc:spChg>
        <pc:spChg chg="mod">
          <ac:chgData name="Geoff Carrier" userId="39219779-5b21-4da1-8c68-0313d7756d27" providerId="ADAL" clId="{29A2A3E0-CA55-4EF7-9FB4-C5C5B722ACF4}" dt="2021-09-17T10:33:50.478" v="543" actId="14100"/>
          <ac:spMkLst>
            <pc:docMk/>
            <pc:sldMk cId="774081832" sldId="622"/>
            <ac:spMk id="51" creationId="{857A3A10-279B-F943-8D0D-5AB5A29EF743}"/>
          </ac:spMkLst>
        </pc:spChg>
        <pc:spChg chg="mod">
          <ac:chgData name="Geoff Carrier" userId="39219779-5b21-4da1-8c68-0313d7756d27" providerId="ADAL" clId="{29A2A3E0-CA55-4EF7-9FB4-C5C5B722ACF4}" dt="2021-09-17T10:33:50.478" v="543" actId="14100"/>
          <ac:spMkLst>
            <pc:docMk/>
            <pc:sldMk cId="774081832" sldId="622"/>
            <ac:spMk id="52" creationId="{5AE60653-1A39-C34E-A965-578C31659479}"/>
          </ac:spMkLst>
        </pc:spChg>
        <pc:spChg chg="mod">
          <ac:chgData name="Geoff Carrier" userId="39219779-5b21-4da1-8c68-0313d7756d27" providerId="ADAL" clId="{29A2A3E0-CA55-4EF7-9FB4-C5C5B722ACF4}" dt="2021-09-17T10:33:50.478" v="543" actId="14100"/>
          <ac:spMkLst>
            <pc:docMk/>
            <pc:sldMk cId="774081832" sldId="622"/>
            <ac:spMk id="53" creationId="{FD8BA141-9762-3C46-8E56-6D60CDC398A6}"/>
          </ac:spMkLst>
        </pc:spChg>
        <pc:spChg chg="mod">
          <ac:chgData name="Geoff Carrier" userId="39219779-5b21-4da1-8c68-0313d7756d27" providerId="ADAL" clId="{29A2A3E0-CA55-4EF7-9FB4-C5C5B722ACF4}" dt="2021-09-17T10:33:04.895" v="535" actId="20577"/>
          <ac:spMkLst>
            <pc:docMk/>
            <pc:sldMk cId="774081832" sldId="622"/>
            <ac:spMk id="56" creationId="{D1F88718-154D-1249-BC27-DBE4C6417E09}"/>
          </ac:spMkLst>
        </pc:spChg>
        <pc:spChg chg="mod">
          <ac:chgData name="Geoff Carrier" userId="39219779-5b21-4da1-8c68-0313d7756d27" providerId="ADAL" clId="{29A2A3E0-CA55-4EF7-9FB4-C5C5B722ACF4}" dt="2021-09-17T10:33:08.384" v="537" actId="20577"/>
          <ac:spMkLst>
            <pc:docMk/>
            <pc:sldMk cId="774081832" sldId="622"/>
            <ac:spMk id="57" creationId="{E2E1D0E7-36F5-6641-A92C-C5A3C8DC2E3E}"/>
          </ac:spMkLst>
        </pc:spChg>
        <pc:grpChg chg="mod">
          <ac:chgData name="Geoff Carrier" userId="39219779-5b21-4da1-8c68-0313d7756d27" providerId="ADAL" clId="{29A2A3E0-CA55-4EF7-9FB4-C5C5B722ACF4}" dt="2021-09-17T10:33:50.478" v="543" actId="14100"/>
          <ac:grpSpMkLst>
            <pc:docMk/>
            <pc:sldMk cId="774081832" sldId="622"/>
            <ac:grpSpMk id="49" creationId="{7605F596-205F-C841-B374-1D00152CA0C3}"/>
          </ac:grpSpMkLst>
        </pc:grpChg>
      </pc:sldChg>
    </pc:docChg>
  </pc:docChgLst>
  <pc:docChgLst>
    <pc:chgData name="Geoff Carrier" userId="39219779-5b21-4da1-8c68-0313d7756d27" providerId="ADAL" clId="{28E95FE7-C4BA-4FE9-8D07-0C3133ECAA74}"/>
    <pc:docChg chg="undo custSel modSld">
      <pc:chgData name="Geoff Carrier" userId="39219779-5b21-4da1-8c68-0313d7756d27" providerId="ADAL" clId="{28E95FE7-C4BA-4FE9-8D07-0C3133ECAA74}" dt="2020-08-03T12:08:16.678" v="259" actId="20577"/>
      <pc:docMkLst>
        <pc:docMk/>
      </pc:docMkLst>
      <pc:sldChg chg="modSp mod">
        <pc:chgData name="Geoff Carrier" userId="39219779-5b21-4da1-8c68-0313d7756d27" providerId="ADAL" clId="{28E95FE7-C4BA-4FE9-8D07-0C3133ECAA74}" dt="2020-07-22T14:57:35.123" v="3" actId="20577"/>
        <pc:sldMkLst>
          <pc:docMk/>
          <pc:sldMk cId="3924454788" sldId="515"/>
        </pc:sldMkLst>
        <pc:spChg chg="mod">
          <ac:chgData name="Geoff Carrier" userId="39219779-5b21-4da1-8c68-0313d7756d27" providerId="ADAL" clId="{28E95FE7-C4BA-4FE9-8D07-0C3133ECAA74}" dt="2020-07-22T14:57:35.123" v="3" actId="20577"/>
          <ac:spMkLst>
            <pc:docMk/>
            <pc:sldMk cId="3924454788" sldId="515"/>
            <ac:spMk id="3" creationId="{00000000-0000-0000-0000-000000000000}"/>
          </ac:spMkLst>
        </pc:spChg>
      </pc:sldChg>
      <pc:sldChg chg="modSp mod">
        <pc:chgData name="Geoff Carrier" userId="39219779-5b21-4da1-8c68-0313d7756d27" providerId="ADAL" clId="{28E95FE7-C4BA-4FE9-8D07-0C3133ECAA74}" dt="2020-08-03T12:08:16.678" v="259" actId="20577"/>
        <pc:sldMkLst>
          <pc:docMk/>
          <pc:sldMk cId="279105347" sldId="517"/>
        </pc:sldMkLst>
        <pc:spChg chg="mod">
          <ac:chgData name="Geoff Carrier" userId="39219779-5b21-4da1-8c68-0313d7756d27" providerId="ADAL" clId="{28E95FE7-C4BA-4FE9-8D07-0C3133ECAA74}" dt="2020-08-03T12:08:16.678" v="259" actId="20577"/>
          <ac:spMkLst>
            <pc:docMk/>
            <pc:sldMk cId="279105347" sldId="517"/>
            <ac:spMk id="3" creationId="{00000000-0000-0000-0000-000000000000}"/>
          </ac:spMkLst>
        </pc:spChg>
        <pc:spChg chg="mod">
          <ac:chgData name="Geoff Carrier" userId="39219779-5b21-4da1-8c68-0313d7756d27" providerId="ADAL" clId="{28E95FE7-C4BA-4FE9-8D07-0C3133ECAA74}" dt="2020-08-03T12:07:40.548" v="256" actId="113"/>
          <ac:spMkLst>
            <pc:docMk/>
            <pc:sldMk cId="279105347" sldId="517"/>
            <ac:spMk id="41" creationId="{6C8EACA4-8DAF-3945-81C1-78DB85A60E21}"/>
          </ac:spMkLst>
        </pc:spChg>
        <pc:spChg chg="mod">
          <ac:chgData name="Geoff Carrier" userId="39219779-5b21-4da1-8c68-0313d7756d27" providerId="ADAL" clId="{28E95FE7-C4BA-4FE9-8D07-0C3133ECAA74}" dt="2020-08-03T12:07:48.935" v="257" actId="113"/>
          <ac:spMkLst>
            <pc:docMk/>
            <pc:sldMk cId="279105347" sldId="517"/>
            <ac:spMk id="57" creationId="{E2E1D0E7-36F5-6641-A92C-C5A3C8DC2E3E}"/>
          </ac:spMkLst>
        </pc:spChg>
      </pc:sldChg>
      <pc:sldChg chg="modSp mod">
        <pc:chgData name="Geoff Carrier" userId="39219779-5b21-4da1-8c68-0313d7756d27" providerId="ADAL" clId="{28E95FE7-C4BA-4FE9-8D07-0C3133ECAA74}" dt="2020-07-22T15:08:57.652" v="103" actId="20577"/>
        <pc:sldMkLst>
          <pc:docMk/>
          <pc:sldMk cId="1365137805" sldId="528"/>
        </pc:sldMkLst>
        <pc:spChg chg="mod">
          <ac:chgData name="Geoff Carrier" userId="39219779-5b21-4da1-8c68-0313d7756d27" providerId="ADAL" clId="{28E95FE7-C4BA-4FE9-8D07-0C3133ECAA74}" dt="2020-07-22T15:08:57.652" v="103" actId="20577"/>
          <ac:spMkLst>
            <pc:docMk/>
            <pc:sldMk cId="1365137805" sldId="528"/>
            <ac:spMk id="4" creationId="{00000000-0000-0000-0000-000000000000}"/>
          </ac:spMkLst>
        </pc:spChg>
      </pc:sldChg>
      <pc:sldChg chg="modSp mod">
        <pc:chgData name="Geoff Carrier" userId="39219779-5b21-4da1-8c68-0313d7756d27" providerId="ADAL" clId="{28E95FE7-C4BA-4FE9-8D07-0C3133ECAA74}" dt="2020-07-22T15:08:47.787" v="99" actId="20577"/>
        <pc:sldMkLst>
          <pc:docMk/>
          <pc:sldMk cId="1729906655" sldId="529"/>
        </pc:sldMkLst>
        <pc:spChg chg="mod">
          <ac:chgData name="Geoff Carrier" userId="39219779-5b21-4da1-8c68-0313d7756d27" providerId="ADAL" clId="{28E95FE7-C4BA-4FE9-8D07-0C3133ECAA74}" dt="2020-07-22T15:08:47.787" v="99" actId="20577"/>
          <ac:spMkLst>
            <pc:docMk/>
            <pc:sldMk cId="1729906655" sldId="529"/>
            <ac:spMk id="3" creationId="{00000000-0000-0000-0000-000000000000}"/>
          </ac:spMkLst>
        </pc:spChg>
        <pc:spChg chg="mod">
          <ac:chgData name="Geoff Carrier" userId="39219779-5b21-4da1-8c68-0313d7756d27" providerId="ADAL" clId="{28E95FE7-C4BA-4FE9-8D07-0C3133ECAA74}" dt="2020-07-22T15:08:42.860" v="95" actId="20577"/>
          <ac:spMkLst>
            <pc:docMk/>
            <pc:sldMk cId="1729906655" sldId="529"/>
            <ac:spMk id="4" creationId="{00000000-0000-0000-0000-000000000000}"/>
          </ac:spMkLst>
        </pc:spChg>
      </pc:sldChg>
      <pc:sldChg chg="modSp mod">
        <pc:chgData name="Geoff Carrier" userId="39219779-5b21-4da1-8c68-0313d7756d27" providerId="ADAL" clId="{28E95FE7-C4BA-4FE9-8D07-0C3133ECAA74}" dt="2020-07-22T15:13:13.053" v="113" actId="20577"/>
        <pc:sldMkLst>
          <pc:docMk/>
          <pc:sldMk cId="2156662522" sldId="536"/>
        </pc:sldMkLst>
        <pc:spChg chg="mod">
          <ac:chgData name="Geoff Carrier" userId="39219779-5b21-4da1-8c68-0313d7756d27" providerId="ADAL" clId="{28E95FE7-C4BA-4FE9-8D07-0C3133ECAA74}" dt="2020-07-22T15:13:13.053" v="113" actId="20577"/>
          <ac:spMkLst>
            <pc:docMk/>
            <pc:sldMk cId="2156662522" sldId="536"/>
            <ac:spMk id="4" creationId="{00000000-0000-0000-0000-000000000000}"/>
          </ac:spMkLst>
        </pc:spChg>
      </pc:sldChg>
      <pc:sldChg chg="addSp modSp mod">
        <pc:chgData name="Geoff Carrier" userId="39219779-5b21-4da1-8c68-0313d7756d27" providerId="ADAL" clId="{28E95FE7-C4BA-4FE9-8D07-0C3133ECAA74}" dt="2020-07-22T15:15:29.492" v="122" actId="1076"/>
        <pc:sldMkLst>
          <pc:docMk/>
          <pc:sldMk cId="1957043294" sldId="537"/>
        </pc:sldMkLst>
        <pc:spChg chg="add mod">
          <ac:chgData name="Geoff Carrier" userId="39219779-5b21-4da1-8c68-0313d7756d27" providerId="ADAL" clId="{28E95FE7-C4BA-4FE9-8D07-0C3133ECAA74}" dt="2020-07-22T15:15:29.492" v="122" actId="1076"/>
          <ac:spMkLst>
            <pc:docMk/>
            <pc:sldMk cId="1957043294" sldId="537"/>
            <ac:spMk id="7" creationId="{BB94EA99-5529-4E38-8679-0E30695BC0EA}"/>
          </ac:spMkLst>
        </pc:spChg>
        <pc:cxnChg chg="add mod">
          <ac:chgData name="Geoff Carrier" userId="39219779-5b21-4da1-8c68-0313d7756d27" providerId="ADAL" clId="{28E95FE7-C4BA-4FE9-8D07-0C3133ECAA74}" dt="2020-07-22T15:15:05.728" v="116" actId="1582"/>
          <ac:cxnSpMkLst>
            <pc:docMk/>
            <pc:sldMk cId="1957043294" sldId="537"/>
            <ac:cxnSpMk id="6" creationId="{A5A0BEB4-84E1-4F82-99F7-600AC30A34CD}"/>
          </ac:cxnSpMkLst>
        </pc:cxnChg>
      </pc:sldChg>
      <pc:sldChg chg="addSp delSp modSp mod addAnim delAnim">
        <pc:chgData name="Geoff Carrier" userId="39219779-5b21-4da1-8c68-0313d7756d27" providerId="ADAL" clId="{28E95FE7-C4BA-4FE9-8D07-0C3133ECAA74}" dt="2020-07-22T15:27:50.444" v="170" actId="20577"/>
        <pc:sldMkLst>
          <pc:docMk/>
          <pc:sldMk cId="1289244942" sldId="540"/>
        </pc:sldMkLst>
        <pc:spChg chg="mod">
          <ac:chgData name="Geoff Carrier" userId="39219779-5b21-4da1-8c68-0313d7756d27" providerId="ADAL" clId="{28E95FE7-C4BA-4FE9-8D07-0C3133ECAA74}" dt="2020-07-22T15:27:25.045" v="163" actId="20577"/>
          <ac:spMkLst>
            <pc:docMk/>
            <pc:sldMk cId="1289244942" sldId="540"/>
            <ac:spMk id="21" creationId="{54D6BCBD-76E7-406F-97B0-F25249E3E548}"/>
          </ac:spMkLst>
        </pc:spChg>
        <pc:spChg chg="mod">
          <ac:chgData name="Geoff Carrier" userId="39219779-5b21-4da1-8c68-0313d7756d27" providerId="ADAL" clId="{28E95FE7-C4BA-4FE9-8D07-0C3133ECAA74}" dt="2020-07-22T15:26:52.722" v="135"/>
          <ac:spMkLst>
            <pc:docMk/>
            <pc:sldMk cId="1289244942" sldId="540"/>
            <ac:spMk id="22" creationId="{994FCBF4-FBC3-4B76-9743-14141947935D}"/>
          </ac:spMkLst>
        </pc:spChg>
        <pc:spChg chg="mod">
          <ac:chgData name="Geoff Carrier" userId="39219779-5b21-4da1-8c68-0313d7756d27" providerId="ADAL" clId="{28E95FE7-C4BA-4FE9-8D07-0C3133ECAA74}" dt="2020-07-22T15:26:19.461" v="128" actId="20577"/>
          <ac:spMkLst>
            <pc:docMk/>
            <pc:sldMk cId="1289244942" sldId="540"/>
            <ac:spMk id="26" creationId="{43B281A2-42A2-B94C-A932-A20D68209E63}"/>
          </ac:spMkLst>
        </pc:spChg>
        <pc:spChg chg="mod">
          <ac:chgData name="Geoff Carrier" userId="39219779-5b21-4da1-8c68-0313d7756d27" providerId="ADAL" clId="{28E95FE7-C4BA-4FE9-8D07-0C3133ECAA74}" dt="2020-07-22T15:27:39.020" v="166" actId="1076"/>
          <ac:spMkLst>
            <pc:docMk/>
            <pc:sldMk cId="1289244942" sldId="540"/>
            <ac:spMk id="35" creationId="{3F5BD369-4BBF-4B8B-A72D-288458F40328}"/>
          </ac:spMkLst>
        </pc:spChg>
        <pc:spChg chg="mod">
          <ac:chgData name="Geoff Carrier" userId="39219779-5b21-4da1-8c68-0313d7756d27" providerId="ADAL" clId="{28E95FE7-C4BA-4FE9-8D07-0C3133ECAA74}" dt="2020-07-22T15:26:52.722" v="135"/>
          <ac:spMkLst>
            <pc:docMk/>
            <pc:sldMk cId="1289244942" sldId="540"/>
            <ac:spMk id="36" creationId="{B26D5D4F-0ACB-4961-A1CA-628DEEE65604}"/>
          </ac:spMkLst>
        </pc:spChg>
        <pc:spChg chg="mod">
          <ac:chgData name="Geoff Carrier" userId="39219779-5b21-4da1-8c68-0313d7756d27" providerId="ADAL" clId="{28E95FE7-C4BA-4FE9-8D07-0C3133ECAA74}" dt="2020-07-22T15:26:52.722" v="135"/>
          <ac:spMkLst>
            <pc:docMk/>
            <pc:sldMk cId="1289244942" sldId="540"/>
            <ac:spMk id="37" creationId="{429CBCFC-A379-4455-BB41-F361AEB5722A}"/>
          </ac:spMkLst>
        </pc:spChg>
        <pc:spChg chg="mod">
          <ac:chgData name="Geoff Carrier" userId="39219779-5b21-4da1-8c68-0313d7756d27" providerId="ADAL" clId="{28E95FE7-C4BA-4FE9-8D07-0C3133ECAA74}" dt="2020-07-22T15:26:52.722" v="135"/>
          <ac:spMkLst>
            <pc:docMk/>
            <pc:sldMk cId="1289244942" sldId="540"/>
            <ac:spMk id="38" creationId="{C82DD2DE-A2A6-4F70-8DE4-124DCD1FFE1A}"/>
          </ac:spMkLst>
        </pc:spChg>
        <pc:spChg chg="mod">
          <ac:chgData name="Geoff Carrier" userId="39219779-5b21-4da1-8c68-0313d7756d27" providerId="ADAL" clId="{28E95FE7-C4BA-4FE9-8D07-0C3133ECAA74}" dt="2020-07-22T15:26:52.722" v="135"/>
          <ac:spMkLst>
            <pc:docMk/>
            <pc:sldMk cId="1289244942" sldId="540"/>
            <ac:spMk id="39" creationId="{A47DF230-B73A-4C2E-86A8-CE0BDAB4F73E}"/>
          </ac:spMkLst>
        </pc:spChg>
        <pc:spChg chg="mod">
          <ac:chgData name="Geoff Carrier" userId="39219779-5b21-4da1-8c68-0313d7756d27" providerId="ADAL" clId="{28E95FE7-C4BA-4FE9-8D07-0C3133ECAA74}" dt="2020-07-22T15:26:52.722" v="135"/>
          <ac:spMkLst>
            <pc:docMk/>
            <pc:sldMk cId="1289244942" sldId="540"/>
            <ac:spMk id="40" creationId="{FFF261E0-BF0E-4D07-B98B-3A93A696C229}"/>
          </ac:spMkLst>
        </pc:spChg>
        <pc:spChg chg="add mod">
          <ac:chgData name="Geoff Carrier" userId="39219779-5b21-4da1-8c68-0313d7756d27" providerId="ADAL" clId="{28E95FE7-C4BA-4FE9-8D07-0C3133ECAA74}" dt="2020-07-22T15:27:50.444" v="170" actId="20577"/>
          <ac:spMkLst>
            <pc:docMk/>
            <pc:sldMk cId="1289244942" sldId="540"/>
            <ac:spMk id="42" creationId="{47D1D8D4-E1D8-4078-8F15-A5B342F83F9C}"/>
          </ac:spMkLst>
        </pc:spChg>
        <pc:grpChg chg="add mod">
          <ac:chgData name="Geoff Carrier" userId="39219779-5b21-4da1-8c68-0313d7756d27" providerId="ADAL" clId="{28E95FE7-C4BA-4FE9-8D07-0C3133ECAA74}" dt="2020-07-22T15:27:19.730" v="159" actId="1076"/>
          <ac:grpSpMkLst>
            <pc:docMk/>
            <pc:sldMk cId="1289244942" sldId="540"/>
            <ac:grpSpMk id="18" creationId="{947FC664-34F4-4D10-BD7B-8DF0519A1EA2}"/>
          </ac:grpSpMkLst>
        </pc:grpChg>
        <pc:grpChg chg="mod">
          <ac:chgData name="Geoff Carrier" userId="39219779-5b21-4da1-8c68-0313d7756d27" providerId="ADAL" clId="{28E95FE7-C4BA-4FE9-8D07-0C3133ECAA74}" dt="2020-07-22T15:26:52.722" v="135"/>
          <ac:grpSpMkLst>
            <pc:docMk/>
            <pc:sldMk cId="1289244942" sldId="540"/>
            <ac:grpSpMk id="19" creationId="{DC8CCB6C-DE90-4F84-8466-6A9C3784C040}"/>
          </ac:grpSpMkLst>
        </pc:grpChg>
        <pc:grpChg chg="mod">
          <ac:chgData name="Geoff Carrier" userId="39219779-5b21-4da1-8c68-0313d7756d27" providerId="ADAL" clId="{28E95FE7-C4BA-4FE9-8D07-0C3133ECAA74}" dt="2020-07-22T15:26:52.722" v="135"/>
          <ac:grpSpMkLst>
            <pc:docMk/>
            <pc:sldMk cId="1289244942" sldId="540"/>
            <ac:grpSpMk id="20" creationId="{AB24236A-D0D6-49FF-8033-DCEC562A24A7}"/>
          </ac:grpSpMkLst>
        </pc:grpChg>
        <pc:grpChg chg="mod">
          <ac:chgData name="Geoff Carrier" userId="39219779-5b21-4da1-8c68-0313d7756d27" providerId="ADAL" clId="{28E95FE7-C4BA-4FE9-8D07-0C3133ECAA74}" dt="2020-07-22T15:27:16.272" v="158" actId="1076"/>
          <ac:grpSpMkLst>
            <pc:docMk/>
            <pc:sldMk cId="1289244942" sldId="540"/>
            <ac:grpSpMk id="23" creationId="{D9A889B3-1A14-B34B-A749-DF83A6DDB16F}"/>
          </ac:grpSpMkLst>
        </pc:grpChg>
        <pc:grpChg chg="add del mod">
          <ac:chgData name="Geoff Carrier" userId="39219779-5b21-4da1-8c68-0313d7756d27" providerId="ADAL" clId="{28E95FE7-C4BA-4FE9-8D07-0C3133ECAA74}" dt="2020-07-22T15:27:34.314" v="165" actId="1076"/>
          <ac:grpSpMkLst>
            <pc:docMk/>
            <pc:sldMk cId="1289244942" sldId="540"/>
            <ac:grpSpMk id="33" creationId="{CC099426-1E7A-4CF5-B5AD-4169E071AB68}"/>
          </ac:grpSpMkLst>
        </pc:grpChg>
        <pc:cxnChg chg="add mod">
          <ac:chgData name="Geoff Carrier" userId="39219779-5b21-4da1-8c68-0313d7756d27" providerId="ADAL" clId="{28E95FE7-C4BA-4FE9-8D07-0C3133ECAA74}" dt="2020-07-22T15:27:46.476" v="168" actId="1076"/>
          <ac:cxnSpMkLst>
            <pc:docMk/>
            <pc:sldMk cId="1289244942" sldId="540"/>
            <ac:cxnSpMk id="41" creationId="{1C4E4930-3390-4094-B63F-F4BF4A9E80B2}"/>
          </ac:cxnSpMkLst>
        </pc:cxnChg>
      </pc:sldChg>
      <pc:sldChg chg="modSp mod">
        <pc:chgData name="Geoff Carrier" userId="39219779-5b21-4da1-8c68-0313d7756d27" providerId="ADAL" clId="{28E95FE7-C4BA-4FE9-8D07-0C3133ECAA74}" dt="2020-07-22T15:28:58.836" v="204" actId="20577"/>
        <pc:sldMkLst>
          <pc:docMk/>
          <pc:sldMk cId="568768944" sldId="543"/>
        </pc:sldMkLst>
        <pc:spChg chg="mod">
          <ac:chgData name="Geoff Carrier" userId="39219779-5b21-4da1-8c68-0313d7756d27" providerId="ADAL" clId="{28E95FE7-C4BA-4FE9-8D07-0C3133ECAA74}" dt="2020-07-22T15:28:58.836" v="204" actId="20577"/>
          <ac:spMkLst>
            <pc:docMk/>
            <pc:sldMk cId="568768944" sldId="543"/>
            <ac:spMk id="5" creationId="{00000000-0000-0000-0000-000000000000}"/>
          </ac:spMkLst>
        </pc:spChg>
      </pc:sldChg>
      <pc:sldChg chg="modSp">
        <pc:chgData name="Geoff Carrier" userId="39219779-5b21-4da1-8c68-0313d7756d27" providerId="ADAL" clId="{28E95FE7-C4BA-4FE9-8D07-0C3133ECAA74}" dt="2020-07-22T15:30:04.894" v="205" actId="207"/>
        <pc:sldMkLst>
          <pc:docMk/>
          <pc:sldMk cId="1596644097" sldId="546"/>
        </pc:sldMkLst>
        <pc:spChg chg="mod">
          <ac:chgData name="Geoff Carrier" userId="39219779-5b21-4da1-8c68-0313d7756d27" providerId="ADAL" clId="{28E95FE7-C4BA-4FE9-8D07-0C3133ECAA74}" dt="2020-07-22T15:30:04.894" v="205" actId="207"/>
          <ac:spMkLst>
            <pc:docMk/>
            <pc:sldMk cId="1596644097" sldId="546"/>
            <ac:spMk id="15" creationId="{00000000-0000-0000-0000-000000000000}"/>
          </ac:spMkLst>
        </pc:spChg>
      </pc:sldChg>
      <pc:sldChg chg="modSp mod">
        <pc:chgData name="Geoff Carrier" userId="39219779-5b21-4da1-8c68-0313d7756d27" providerId="ADAL" clId="{28E95FE7-C4BA-4FE9-8D07-0C3133ECAA74}" dt="2020-07-23T08:07:33.221" v="207" actId="113"/>
        <pc:sldMkLst>
          <pc:docMk/>
          <pc:sldMk cId="1705938288" sldId="561"/>
        </pc:sldMkLst>
        <pc:spChg chg="mod">
          <ac:chgData name="Geoff Carrier" userId="39219779-5b21-4da1-8c68-0313d7756d27" providerId="ADAL" clId="{28E95FE7-C4BA-4FE9-8D07-0C3133ECAA74}" dt="2020-07-23T08:07:33.221" v="207" actId="113"/>
          <ac:spMkLst>
            <pc:docMk/>
            <pc:sldMk cId="1705938288" sldId="561"/>
            <ac:spMk id="4" creationId="{00000000-0000-0000-0000-000000000000}"/>
          </ac:spMkLst>
        </pc:spChg>
      </pc:sldChg>
      <pc:sldChg chg="modSp mod">
        <pc:chgData name="Geoff Carrier" userId="39219779-5b21-4da1-8c68-0313d7756d27" providerId="ADAL" clId="{28E95FE7-C4BA-4FE9-8D07-0C3133ECAA74}" dt="2020-07-23T09:21:40.482" v="215" actId="114"/>
        <pc:sldMkLst>
          <pc:docMk/>
          <pc:sldMk cId="3479588259" sldId="589"/>
        </pc:sldMkLst>
        <pc:spChg chg="mod">
          <ac:chgData name="Geoff Carrier" userId="39219779-5b21-4da1-8c68-0313d7756d27" providerId="ADAL" clId="{28E95FE7-C4BA-4FE9-8D07-0C3133ECAA74}" dt="2020-07-23T09:21:40.482" v="215" actId="114"/>
          <ac:spMkLst>
            <pc:docMk/>
            <pc:sldMk cId="3479588259" sldId="589"/>
            <ac:spMk id="3" creationId="{00000000-0000-0000-0000-000000000000}"/>
          </ac:spMkLst>
        </pc:spChg>
      </pc:sldChg>
      <pc:sldChg chg="modSp mod">
        <pc:chgData name="Geoff Carrier" userId="39219779-5b21-4da1-8c68-0313d7756d27" providerId="ADAL" clId="{28E95FE7-C4BA-4FE9-8D07-0C3133ECAA74}" dt="2020-07-23T10:10:52.005" v="236" actId="20577"/>
        <pc:sldMkLst>
          <pc:docMk/>
          <pc:sldMk cId="3435526803" sldId="603"/>
        </pc:sldMkLst>
        <pc:spChg chg="mod">
          <ac:chgData name="Geoff Carrier" userId="39219779-5b21-4da1-8c68-0313d7756d27" providerId="ADAL" clId="{28E95FE7-C4BA-4FE9-8D07-0C3133ECAA74}" dt="2020-07-23T10:10:52.005" v="236" actId="20577"/>
          <ac:spMkLst>
            <pc:docMk/>
            <pc:sldMk cId="3435526803" sldId="603"/>
            <ac:spMk id="4" creationId="{00000000-0000-0000-0000-000000000000}"/>
          </ac:spMkLst>
        </pc:spChg>
      </pc:sldChg>
      <pc:sldChg chg="modSp mod">
        <pc:chgData name="Geoff Carrier" userId="39219779-5b21-4da1-8c68-0313d7756d27" providerId="ADAL" clId="{28E95FE7-C4BA-4FE9-8D07-0C3133ECAA74}" dt="2020-07-23T10:11:10.789" v="246" actId="20577"/>
        <pc:sldMkLst>
          <pc:docMk/>
          <pc:sldMk cId="2238991788" sldId="604"/>
        </pc:sldMkLst>
        <pc:spChg chg="mod">
          <ac:chgData name="Geoff Carrier" userId="39219779-5b21-4da1-8c68-0313d7756d27" providerId="ADAL" clId="{28E95FE7-C4BA-4FE9-8D07-0C3133ECAA74}" dt="2020-07-23T10:11:10.789" v="246" actId="20577"/>
          <ac:spMkLst>
            <pc:docMk/>
            <pc:sldMk cId="2238991788" sldId="604"/>
            <ac:spMk id="4" creationId="{00000000-0000-0000-0000-000000000000}"/>
          </ac:spMkLst>
        </pc:spChg>
      </pc:sldChg>
    </pc:docChg>
  </pc:docChgLst>
  <pc:docChgLst>
    <pc:chgData name="Geoff Carrier" userId="39219779-5b21-4da1-8c68-0313d7756d27" providerId="ADAL" clId="{83677955-907B-4717-B0B4-B69D7BF87574}"/>
    <pc:docChg chg="modSld">
      <pc:chgData name="Geoff Carrier" userId="39219779-5b21-4da1-8c68-0313d7756d27" providerId="ADAL" clId="{83677955-907B-4717-B0B4-B69D7BF87574}" dt="2021-05-11T13:32:56.693" v="36" actId="20577"/>
      <pc:docMkLst>
        <pc:docMk/>
      </pc:docMkLst>
      <pc:sldChg chg="modSp mod">
        <pc:chgData name="Geoff Carrier" userId="39219779-5b21-4da1-8c68-0313d7756d27" providerId="ADAL" clId="{83677955-907B-4717-B0B4-B69D7BF87574}" dt="2021-05-11T09:11:32.842" v="34" actId="20577"/>
        <pc:sldMkLst>
          <pc:docMk/>
          <pc:sldMk cId="25132242" sldId="519"/>
        </pc:sldMkLst>
        <pc:spChg chg="mod">
          <ac:chgData name="Geoff Carrier" userId="39219779-5b21-4da1-8c68-0313d7756d27" providerId="ADAL" clId="{83677955-907B-4717-B0B4-B69D7BF87574}" dt="2021-05-11T09:11:32.842" v="34" actId="20577"/>
          <ac:spMkLst>
            <pc:docMk/>
            <pc:sldMk cId="25132242" sldId="519"/>
            <ac:spMk id="5" creationId="{00000000-0000-0000-0000-000000000000}"/>
          </ac:spMkLst>
        </pc:spChg>
      </pc:sldChg>
      <pc:sldChg chg="modSp mod">
        <pc:chgData name="Geoff Carrier" userId="39219779-5b21-4da1-8c68-0313d7756d27" providerId="ADAL" clId="{83677955-907B-4717-B0B4-B69D7BF87574}" dt="2021-05-11T13:32:56.693" v="36" actId="20577"/>
        <pc:sldMkLst>
          <pc:docMk/>
          <pc:sldMk cId="2238991788" sldId="604"/>
        </pc:sldMkLst>
        <pc:spChg chg="mod">
          <ac:chgData name="Geoff Carrier" userId="39219779-5b21-4da1-8c68-0313d7756d27" providerId="ADAL" clId="{83677955-907B-4717-B0B4-B69D7BF87574}" dt="2021-05-11T13:32:56.693" v="36" actId="20577"/>
          <ac:spMkLst>
            <pc:docMk/>
            <pc:sldMk cId="2238991788" sldId="60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0" y="0"/>
            <a:ext cx="6742113" cy="9872663"/>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0" name="Text Box 2"/>
          <p:cNvSpPr txBox="1">
            <a:spLocks noChangeArrowheads="1"/>
          </p:cNvSpPr>
          <p:nvPr/>
        </p:nvSpPr>
        <p:spPr bwMode="auto">
          <a:xfrm>
            <a:off x="0" y="0"/>
            <a:ext cx="2921582" cy="49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1" name="Rectangle 3"/>
          <p:cNvSpPr>
            <a:spLocks noGrp="1" noChangeArrowheads="1"/>
          </p:cNvSpPr>
          <p:nvPr>
            <p:ph type="dt"/>
          </p:nvPr>
        </p:nvSpPr>
        <p:spPr bwMode="auto">
          <a:xfrm>
            <a:off x="3818971" y="0"/>
            <a:ext cx="2920021" cy="491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r>
              <a:rPr lang="en-GB" altLang="en-US"/>
              <a:t>10/08/15</a:t>
            </a:r>
          </a:p>
        </p:txBody>
      </p:sp>
      <p:sp>
        <p:nvSpPr>
          <p:cNvPr id="7172" name="Rectangle 4"/>
          <p:cNvSpPr>
            <a:spLocks noGrp="1" noRot="1" noChangeAspect="1" noChangeArrowheads="1"/>
          </p:cNvSpPr>
          <p:nvPr>
            <p:ph type="sldImg"/>
          </p:nvPr>
        </p:nvSpPr>
        <p:spPr bwMode="auto">
          <a:xfrm>
            <a:off x="903288" y="739775"/>
            <a:ext cx="4933950" cy="370046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7173" name="Rectangle 5"/>
          <p:cNvSpPr>
            <a:spLocks noGrp="1" noChangeArrowheads="1"/>
          </p:cNvSpPr>
          <p:nvPr>
            <p:ph type="body"/>
          </p:nvPr>
        </p:nvSpPr>
        <p:spPr bwMode="auto">
          <a:xfrm>
            <a:off x="674212" y="4689515"/>
            <a:ext cx="5392130" cy="4440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7174" name="Text Box 6"/>
          <p:cNvSpPr txBox="1">
            <a:spLocks noChangeArrowheads="1"/>
          </p:cNvSpPr>
          <p:nvPr/>
        </p:nvSpPr>
        <p:spPr bwMode="auto">
          <a:xfrm>
            <a:off x="0" y="9377316"/>
            <a:ext cx="2921582" cy="49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5" name="Rectangle 7"/>
          <p:cNvSpPr>
            <a:spLocks noGrp="1" noChangeArrowheads="1"/>
          </p:cNvSpPr>
          <p:nvPr>
            <p:ph type="sldNum"/>
          </p:nvPr>
        </p:nvSpPr>
        <p:spPr bwMode="auto">
          <a:xfrm>
            <a:off x="3818971" y="9377316"/>
            <a:ext cx="2920021" cy="491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fld id="{9BE0A25E-5866-4172-8EE9-54731C070466}" type="slidenum">
              <a:rPr lang="en-US" altLang="en-US"/>
              <a:pPr/>
              <a:t>‹#›</a:t>
            </a:fld>
            <a:endParaRPr lang="en-US" altLang="en-US"/>
          </a:p>
        </p:txBody>
      </p:sp>
    </p:spTree>
    <p:extLst>
      <p:ext uri="{BB962C8B-B14F-4D97-AF65-F5344CB8AC3E}">
        <p14:creationId xmlns:p14="http://schemas.microsoft.com/office/powerpoint/2010/main" val="3208215475"/>
      </p:ext>
    </p:extLst>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533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51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64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070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0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08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332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97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39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491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38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246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58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115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073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733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837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134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03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82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10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68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79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813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805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561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2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789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0"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3"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286858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7779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3568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7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6850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095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066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6260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436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9189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8826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17629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2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2833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24282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36702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197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66354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41514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7677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0751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0920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9179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2024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0704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643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8205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13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1934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940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234659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7.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B2CD1-81A2-4A01-9788-7F8A8522E89C}"/>
              </a:ext>
            </a:extLst>
          </p:cNvPr>
          <p:cNvSpPr>
            <a:spLocks noGrp="1"/>
          </p:cNvSpPr>
          <p:nvPr>
            <p:ph type="title"/>
          </p:nvPr>
        </p:nvSpPr>
        <p:spPr/>
        <p:txBody>
          <a:bodyPr/>
          <a:lstStyle/>
          <a:p>
            <a:r>
              <a:rPr lang="en-SG" dirty="0"/>
              <a:t>OS Admin</a:t>
            </a:r>
            <a:endParaRPr lang="en-GB" dirty="0"/>
          </a:p>
        </p:txBody>
      </p:sp>
      <p:sp>
        <p:nvSpPr>
          <p:cNvPr id="5" name="Text Placeholder 4">
            <a:extLst>
              <a:ext uri="{FF2B5EF4-FFF2-40B4-BE49-F238E27FC236}">
                <a16:creationId xmlns:a16="http://schemas.microsoft.com/office/drawing/2014/main" id="{F47F4C8A-A443-4E68-9221-BB5D333D9EA9}"/>
              </a:ext>
            </a:extLst>
          </p:cNvPr>
          <p:cNvSpPr>
            <a:spLocks noGrp="1"/>
          </p:cNvSpPr>
          <p:nvPr>
            <p:ph type="body" sz="quarter" idx="10"/>
          </p:nvPr>
        </p:nvSpPr>
        <p:spPr/>
        <p:txBody>
          <a:bodyPr/>
          <a:lstStyle/>
          <a:p>
            <a:r>
              <a:rPr lang="en-SG" dirty="0"/>
              <a:t>Networking – Linux </a:t>
            </a:r>
          </a:p>
          <a:p>
            <a:endParaRPr lang="en-SG" dirty="0"/>
          </a:p>
        </p:txBody>
      </p:sp>
      <p:sp>
        <p:nvSpPr>
          <p:cNvPr id="6" name="Content Placeholder 5">
            <a:extLst>
              <a:ext uri="{FF2B5EF4-FFF2-40B4-BE49-F238E27FC236}">
                <a16:creationId xmlns:a16="http://schemas.microsoft.com/office/drawing/2014/main" id="{8EF96037-ADCF-4ED2-B464-301792AABF31}"/>
              </a:ext>
            </a:extLst>
          </p:cNvPr>
          <p:cNvSpPr>
            <a:spLocks noGrp="1"/>
          </p:cNvSpPr>
          <p:nvPr>
            <p:ph sz="quarter" idx="4294967295"/>
          </p:nvPr>
        </p:nvSpPr>
        <p:spPr>
          <a:xfrm>
            <a:off x="459000" y="4853529"/>
            <a:ext cx="3915966" cy="1041311"/>
          </a:xfrm>
        </p:spPr>
        <p:txBody>
          <a:bodyPr>
            <a:spAutoFit/>
          </a:bodyPr>
          <a:lstStyle/>
          <a:p>
            <a:endParaRPr lang="en-SG" sz="900" dirty="0"/>
          </a:p>
          <a:p>
            <a:endParaRPr lang="en-SG" sz="900" dirty="0"/>
          </a:p>
          <a:p>
            <a:endParaRPr lang="en-SG" sz="900" dirty="0"/>
          </a:p>
          <a:p>
            <a:pPr marL="0" indent="0">
              <a:buNone/>
            </a:pPr>
            <a:r>
              <a:rPr lang="en-SG" sz="900" dirty="0"/>
              <a:t> </a:t>
            </a:r>
            <a:endParaRPr lang="en-GB" sz="900" dirty="0"/>
          </a:p>
          <a:p>
            <a:pPr marL="0" indent="0">
              <a:buNone/>
            </a:pPr>
            <a:r>
              <a:rPr lang="en-SG" sz="900" dirty="0"/>
              <a:t>V1.1 2019</a:t>
            </a:r>
          </a:p>
        </p:txBody>
      </p:sp>
    </p:spTree>
    <p:extLst>
      <p:ext uri="{BB962C8B-B14F-4D97-AF65-F5344CB8AC3E}">
        <p14:creationId xmlns:p14="http://schemas.microsoft.com/office/powerpoint/2010/main" val="184729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945000" y="2207250"/>
            <a:ext cx="7765784" cy="1867178"/>
          </a:xfrm>
        </p:spPr>
        <p:txBody>
          <a:bodyPr/>
          <a:lstStyle/>
          <a:p>
            <a:pPr marL="257175" indent="-257175">
              <a:buFont typeface="+mj-lt"/>
              <a:buAutoNum type="alphaLcParenR"/>
            </a:pPr>
            <a:r>
              <a:rPr lang="en-GB" dirty="0"/>
              <a:t>Switches run at faster network speeds than hubs, that is they transmit the same amount of data in less time.</a:t>
            </a:r>
          </a:p>
          <a:p>
            <a:pPr marL="257175" indent="-257175">
              <a:buFont typeface="+mj-lt"/>
              <a:buAutoNum type="alphaLcParenR"/>
            </a:pPr>
            <a:r>
              <a:rPr lang="en-GB" dirty="0"/>
              <a:t>Switches offer better security as packets are sent to specific machines.</a:t>
            </a:r>
          </a:p>
          <a:p>
            <a:pPr marL="257175" indent="-257175">
              <a:buFont typeface="+mj-lt"/>
              <a:buAutoNum type="alphaLcParenR"/>
            </a:pPr>
            <a:r>
              <a:rPr lang="en-GB" dirty="0"/>
              <a:t>Switches take less time to initialise after power on.</a:t>
            </a:r>
          </a:p>
          <a:p>
            <a:pPr marL="257175" indent="-257175">
              <a:buFont typeface="+mj-lt"/>
              <a:buAutoNum type="alphaLcParenR"/>
            </a:pPr>
            <a:r>
              <a:rPr lang="en-GB" dirty="0"/>
              <a:t>Switches allow multiple nodes to send packets at the same time.</a:t>
            </a:r>
          </a:p>
          <a:p>
            <a:pPr marL="257175" indent="-257175">
              <a:buFont typeface="+mj-lt"/>
              <a:buAutoNum type="alphaLcParenR"/>
            </a:pPr>
            <a:r>
              <a:rPr lang="en-GB" dirty="0"/>
              <a:t>Switches are naturally more suited at sending broadcast data than are hubs.</a:t>
            </a:r>
          </a:p>
          <a:p>
            <a:pPr marL="257175" indent="-257175">
              <a:buFont typeface="+mj-lt"/>
              <a:buAutoNum type="alphaLcParenR"/>
            </a:pPr>
            <a:endParaRPr lang="en-GB" dirty="0"/>
          </a:p>
        </p:txBody>
      </p:sp>
      <p:sp>
        <p:nvSpPr>
          <p:cNvPr id="4" name="Text Placeholder 3"/>
          <p:cNvSpPr>
            <a:spLocks noGrp="1"/>
          </p:cNvSpPr>
          <p:nvPr>
            <p:ph type="body" sz="quarter" idx="14"/>
          </p:nvPr>
        </p:nvSpPr>
        <p:spPr/>
        <p:txBody>
          <a:bodyPr/>
          <a:lstStyle/>
          <a:p>
            <a:r>
              <a:rPr lang="en-GB" dirty="0"/>
              <a:t>Which are benefits of switches over hubs?</a:t>
            </a:r>
          </a:p>
        </p:txBody>
      </p:sp>
    </p:spTree>
    <p:extLst>
      <p:ext uri="{BB962C8B-B14F-4D97-AF65-F5344CB8AC3E}">
        <p14:creationId xmlns:p14="http://schemas.microsoft.com/office/powerpoint/2010/main" val="307395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2 (Data Link)</a:t>
            </a:r>
            <a:endParaRPr lang="en-US" dirty="0"/>
          </a:p>
        </p:txBody>
      </p:sp>
      <p:sp>
        <p:nvSpPr>
          <p:cNvPr id="8" name="Rectangle 7"/>
          <p:cNvSpPr/>
          <p:nvPr/>
        </p:nvSpPr>
        <p:spPr>
          <a:xfrm>
            <a:off x="459000" y="2276917"/>
            <a:ext cx="8083117" cy="2377574"/>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i</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Kernel Interface table</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rPr>
              <a:t>Iface</a:t>
            </a:r>
            <a:r>
              <a:rPr lang="en-US" sz="1350" dirty="0">
                <a:solidFill>
                  <a:srgbClr val="000000"/>
                </a:solidFill>
                <a:latin typeface="Consolas" panose="020B0609020204030204" pitchFamily="49" charset="0"/>
                <a:ea typeface="+mn-ea"/>
              </a:rPr>
              <a:t>     MTU    RX-OK RX-ERR RX-DRP RX-OVR  TX-OK TX-ERR TX-DRP TX-OVR </a:t>
            </a:r>
            <a:r>
              <a:rPr lang="en-US" sz="1350" dirty="0" err="1">
                <a:solidFill>
                  <a:srgbClr val="000000"/>
                </a:solidFill>
                <a:latin typeface="Consolas" panose="020B0609020204030204" pitchFamily="49" charset="0"/>
                <a:ea typeface="+mn-ea"/>
              </a:rPr>
              <a:t>Flg</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enp0s3    1500    3233     0    	0 		0    930    0     	  0 	 0    BMRU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lo        65536   64       0     0   	0    64     0     	  0  	 0    LRU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virbr0    1500    0        0     0 		0    0      0    	  0  	 0    BMU</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This form of the command is showing the packet statistics for each adapter.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This output is useful in checking for transmit or receive errors (see –ERR headings above).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Too many of those would indicate layer 1 problems, such as an over large network. </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415912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2  (Data Link)</a:t>
            </a:r>
            <a:endParaRPr lang="en-US" dirty="0"/>
          </a:p>
        </p:txBody>
      </p:sp>
      <p:sp>
        <p:nvSpPr>
          <p:cNvPr id="5" name="Rectangle 4"/>
          <p:cNvSpPr/>
          <p:nvPr/>
        </p:nvSpPr>
        <p:spPr>
          <a:xfrm>
            <a:off x="459000" y="2276918"/>
            <a:ext cx="8083117" cy="2793072"/>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i</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Kernel Interface table</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rPr>
              <a:t>Iface</a:t>
            </a:r>
            <a:r>
              <a:rPr lang="en-US" sz="1350" dirty="0">
                <a:solidFill>
                  <a:srgbClr val="000000"/>
                </a:solidFill>
                <a:latin typeface="Consolas" panose="020B0609020204030204" pitchFamily="49" charset="0"/>
                <a:ea typeface="+mn-ea"/>
              </a:rPr>
              <a:t>     MTU    RX-OK RX-ERR RX-DRP RX-OVR  TX-OK TX-ERR TX-DRP TX-OVR </a:t>
            </a:r>
            <a:r>
              <a:rPr lang="en-US" sz="1350" dirty="0" err="1">
                <a:solidFill>
                  <a:srgbClr val="000000"/>
                </a:solidFill>
                <a:latin typeface="Consolas" panose="020B0609020204030204" pitchFamily="49" charset="0"/>
                <a:ea typeface="+mn-ea"/>
              </a:rPr>
              <a:t>Flg</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enp0s3    1500    3233     0    	0 		0    930    0     	  0 	 0    BMRU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lo        65536   64       0     0   	0    64     0     	  0  	 0    LRU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virbr0    1500    0        0     0 		0    0      0    	  0  	 0    BMU</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The output is also useful for packet accounting. For example if you can see the RX count increasing as you receive ping packets from another machine but the TX count is not moving, this machine for some reason cannot return the ping response packets.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Maybe there is a problem with the routing table in that the other machine has a route and can reach this one, but we have no clue where to send the reply!</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15806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3 (Network)</a:t>
            </a:r>
            <a:endParaRPr lang="en-US" dirty="0"/>
          </a:p>
        </p:txBody>
      </p:sp>
      <p:sp>
        <p:nvSpPr>
          <p:cNvPr id="5" name="Rectangle 4"/>
          <p:cNvSpPr/>
          <p:nvPr/>
        </p:nvSpPr>
        <p:spPr>
          <a:xfrm>
            <a:off x="459000" y="2276918"/>
            <a:ext cx="7900815" cy="2793072"/>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rn</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Kernel IP routing table</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Destination     Gateway         </a:t>
            </a:r>
            <a:r>
              <a:rPr lang="en-US" sz="1350" dirty="0" err="1">
                <a:solidFill>
                  <a:srgbClr val="000000"/>
                </a:solidFill>
                <a:latin typeface="Consolas" panose="020B0609020204030204" pitchFamily="49" charset="0"/>
                <a:ea typeface="+mn-ea"/>
                <a:cs typeface="Arial" panose="020B0604020202020204" pitchFamily="34" charset="0"/>
              </a:rPr>
              <a:t>Genmask</a:t>
            </a:r>
            <a:r>
              <a:rPr lang="en-US" sz="1350" dirty="0">
                <a:solidFill>
                  <a:srgbClr val="000000"/>
                </a:solidFill>
                <a:latin typeface="Consolas" panose="020B0609020204030204" pitchFamily="49" charset="0"/>
                <a:ea typeface="+mn-ea"/>
                <a:cs typeface="Arial" panose="020B0604020202020204" pitchFamily="34" charset="0"/>
              </a:rPr>
              <a:t>         Flags   MSS Window  </a:t>
            </a:r>
            <a:r>
              <a:rPr lang="en-US" sz="1350" dirty="0" err="1">
                <a:solidFill>
                  <a:srgbClr val="000000"/>
                </a:solidFill>
                <a:latin typeface="Consolas" panose="020B0609020204030204" pitchFamily="49" charset="0"/>
                <a:ea typeface="+mn-ea"/>
                <a:cs typeface="Arial" panose="020B0604020202020204" pitchFamily="34" charset="0"/>
              </a:rPr>
              <a:t>irtt</a:t>
            </a: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Iface</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0.0.0.0        192.168.1.1       0.0.0.0         UG      0 	0          0 enp0s3</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192.168.1.0    0.0.0.0         255.255.255.0     U       0 	0          0 enp0s3</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192.168.122.0  0.0.0.0         255.255.255.0     U       0 	0          0 virbr0</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cs typeface="Arial" panose="020B0604020202020204" pitchFamily="34" charset="0"/>
            </a:endParaRP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As previously mentioned the routing table can be misconfigured. This form of the command shows what entries we have.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can see we only have one router, the default router with IP address 192.168.1.1. The 0.0.0.0 destination network address is the routing table equivalent of the bash wildcard “*”.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An entry starting 172.21.0.0  192.168.1.253 …. would send all traffic for that class b network to the router at 253, rather than the default.</a:t>
            </a:r>
            <a:endParaRPr lang="en-US" sz="1350" dirty="0">
              <a:solidFill>
                <a:srgbClr val="000000"/>
              </a:solidFill>
              <a:latin typeface="Consolas" panose="020B0609020204030204" pitchFamily="49" charset="0"/>
              <a:ea typeface="+mn-ea"/>
              <a:cs typeface="Arial" panose="020B0604020202020204" pitchFamily="34" charset="0"/>
            </a:endParaRPr>
          </a:p>
        </p:txBody>
      </p:sp>
    </p:spTree>
    <p:extLst>
      <p:ext uri="{BB962C8B-B14F-4D97-AF65-F5344CB8AC3E}">
        <p14:creationId xmlns:p14="http://schemas.microsoft.com/office/powerpoint/2010/main" val="288313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4 (Transport)</a:t>
            </a:r>
            <a:endParaRPr lang="en-US" dirty="0"/>
          </a:p>
        </p:txBody>
      </p:sp>
      <p:sp>
        <p:nvSpPr>
          <p:cNvPr id="5" name="Rectangle 4"/>
          <p:cNvSpPr/>
          <p:nvPr/>
        </p:nvSpPr>
        <p:spPr>
          <a:xfrm>
            <a:off x="459000" y="2276917"/>
            <a:ext cx="7900815" cy="923330"/>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We have already seen a command similar to:</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-n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‘ESTABLISHED’</a:t>
            </a:r>
          </a:p>
          <a:p>
            <a:pPr defTabSz="342900" fontAlgn="auto">
              <a:spcBef>
                <a:spcPts val="0"/>
              </a:spcBef>
              <a:spcAft>
                <a:spcPts val="0"/>
              </a:spcAft>
              <a:buClrTx/>
              <a:buSzTx/>
            </a:pPr>
            <a:r>
              <a:rPr lang="en-GB" sz="1350" dirty="0" err="1">
                <a:solidFill>
                  <a:srgbClr val="000000"/>
                </a:solidFill>
                <a:latin typeface="Consolas" panose="020B0609020204030204" pitchFamily="49" charset="0"/>
                <a:ea typeface="+mn-ea"/>
                <a:cs typeface="Arial" panose="020B0604020202020204" pitchFamily="34" charset="0"/>
              </a:rPr>
              <a:t>tcp</a:t>
            </a:r>
            <a:r>
              <a:rPr lang="en-GB" sz="1350" dirty="0">
                <a:solidFill>
                  <a:srgbClr val="000000"/>
                </a:solidFill>
                <a:latin typeface="Consolas" panose="020B0609020204030204" pitchFamily="49" charset="0"/>
                <a:ea typeface="+mn-ea"/>
                <a:cs typeface="Arial" panose="020B0604020202020204" pitchFamily="34" charset="0"/>
              </a:rPr>
              <a:t>  0  0 192.168.1.50:22  192.168.1.123:59790  ESTABLISHED</a:t>
            </a:r>
          </a:p>
        </p:txBody>
      </p:sp>
      <p:sp>
        <p:nvSpPr>
          <p:cNvPr id="6" name="Rectangle: Rounded Corners 6">
            <a:extLst>
              <a:ext uri="{FF2B5EF4-FFF2-40B4-BE49-F238E27FC236}">
                <a16:creationId xmlns:a16="http://schemas.microsoft.com/office/drawing/2014/main" id="{27DD88A9-F062-4E81-A922-9CC29C431301}"/>
              </a:ext>
            </a:extLst>
          </p:cNvPr>
          <p:cNvSpPr/>
          <p:nvPr/>
        </p:nvSpPr>
        <p:spPr>
          <a:xfrm>
            <a:off x="459000" y="3526758"/>
            <a:ext cx="5018720" cy="4382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GB" sz="1350" dirty="0">
                <a:solidFill>
                  <a:srgbClr val="000000"/>
                </a:solidFill>
                <a:latin typeface="Arial" panose="020B0604020202020204" pitchFamily="34" charset="0"/>
                <a:ea typeface="MS PGothic"/>
                <a:cs typeface="Arial" panose="020B0604020202020204" pitchFamily="34" charset="0"/>
              </a:rPr>
              <a:t>This command shows established, that is ongoing connections.</a:t>
            </a:r>
          </a:p>
        </p:txBody>
      </p:sp>
    </p:spTree>
    <p:extLst>
      <p:ext uri="{BB962C8B-B14F-4D97-AF65-F5344CB8AC3E}">
        <p14:creationId xmlns:p14="http://schemas.microsoft.com/office/powerpoint/2010/main" val="16609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Netstat – layer 4/3 (Transport/Network)</a:t>
            </a:r>
            <a:endParaRPr lang="en-US" dirty="0"/>
          </a:p>
        </p:txBody>
      </p:sp>
      <p:sp>
        <p:nvSpPr>
          <p:cNvPr id="5" name="Rectangle 4"/>
          <p:cNvSpPr/>
          <p:nvPr/>
        </p:nvSpPr>
        <p:spPr>
          <a:xfrm>
            <a:off x="459000" y="2276918"/>
            <a:ext cx="7900815" cy="2169825"/>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Which ports have attached listening processes, which waiting for connections?</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-an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'LISTEN'</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0.0.0.0:111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0.0.0.0:6000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0 192.168.122.58:53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0.0.0.0:22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0 127.0.0.1:631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0 127.0.0.1:25            	0.0.0.0:*               LISTEN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tcp6       0      0 :::111                     :::*                     LISTEN</a:t>
            </a:r>
          </a:p>
        </p:txBody>
      </p:sp>
      <p:sp>
        <p:nvSpPr>
          <p:cNvPr id="7" name="TextBox 6">
            <a:extLst>
              <a:ext uri="{FF2B5EF4-FFF2-40B4-BE49-F238E27FC236}">
                <a16:creationId xmlns:a16="http://schemas.microsoft.com/office/drawing/2014/main" id="{12E385BC-B3A9-D540-A0CC-266D768515C7}"/>
              </a:ext>
            </a:extLst>
          </p:cNvPr>
          <p:cNvSpPr txBox="1"/>
          <p:nvPr/>
        </p:nvSpPr>
        <p:spPr>
          <a:xfrm>
            <a:off x="459000" y="4606078"/>
            <a:ext cx="7016220" cy="715581"/>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can see </a:t>
            </a:r>
            <a:r>
              <a:rPr lang="en-GB" sz="1350" dirty="0" err="1">
                <a:solidFill>
                  <a:srgbClr val="000000"/>
                </a:solidFill>
                <a:latin typeface="Arial" panose="020B0604020202020204" pitchFamily="34" charset="0"/>
                <a:ea typeface="+mn-ea"/>
                <a:cs typeface="Arial" panose="020B0604020202020204" pitchFamily="34" charset="0"/>
              </a:rPr>
              <a:t>sshd</a:t>
            </a:r>
            <a:r>
              <a:rPr lang="en-GB" sz="1350" dirty="0">
                <a:solidFill>
                  <a:srgbClr val="000000"/>
                </a:solidFill>
                <a:latin typeface="Arial" panose="020B0604020202020204" pitchFamily="34" charset="0"/>
                <a:ea typeface="+mn-ea"/>
                <a:cs typeface="Arial" panose="020B0604020202020204" pitchFamily="34" charset="0"/>
              </a:rPr>
              <a:t> listening on port 22, </a:t>
            </a:r>
            <a:r>
              <a:rPr lang="en-GB" sz="1350" dirty="0" err="1">
                <a:solidFill>
                  <a:srgbClr val="000000"/>
                </a:solidFill>
                <a:latin typeface="Arial" panose="020B0604020202020204" pitchFamily="34" charset="0"/>
                <a:ea typeface="+mn-ea"/>
                <a:cs typeface="Arial" panose="020B0604020202020204" pitchFamily="34" charset="0"/>
              </a:rPr>
              <a:t>sendmail</a:t>
            </a:r>
            <a:r>
              <a:rPr lang="en-GB" sz="1350" dirty="0">
                <a:solidFill>
                  <a:srgbClr val="000000"/>
                </a:solidFill>
                <a:latin typeface="Arial" panose="020B0604020202020204" pitchFamily="34" charset="0"/>
                <a:ea typeface="+mn-ea"/>
                <a:cs typeface="Arial" panose="020B0604020202020204" pitchFamily="34" charset="0"/>
              </a:rPr>
              <a:t> on port 25 and the </a:t>
            </a:r>
            <a:r>
              <a:rPr lang="en-GB" sz="1350" dirty="0" err="1">
                <a:solidFill>
                  <a:srgbClr val="000000"/>
                </a:solidFill>
                <a:latin typeface="Arial" panose="020B0604020202020204" pitchFamily="34" charset="0"/>
                <a:ea typeface="+mn-ea"/>
                <a:cs typeface="Arial" panose="020B0604020202020204" pitchFamily="34" charset="0"/>
              </a:rPr>
              <a:t>dns</a:t>
            </a:r>
            <a:r>
              <a:rPr lang="en-GB" sz="1350" dirty="0">
                <a:solidFill>
                  <a:srgbClr val="000000"/>
                </a:solidFill>
                <a:latin typeface="Arial" panose="020B0604020202020204" pitchFamily="34" charset="0"/>
                <a:ea typeface="+mn-ea"/>
                <a:cs typeface="Arial" panose="020B0604020202020204" pitchFamily="34" charset="0"/>
              </a:rPr>
              <a:t> </a:t>
            </a:r>
            <a:r>
              <a:rPr lang="en-GB" sz="1350" dirty="0" err="1">
                <a:solidFill>
                  <a:srgbClr val="000000"/>
                </a:solidFill>
                <a:latin typeface="Arial" panose="020B0604020202020204" pitchFamily="34" charset="0"/>
                <a:ea typeface="+mn-ea"/>
                <a:cs typeface="Arial" panose="020B0604020202020204" pitchFamily="34" charset="0"/>
              </a:rPr>
              <a:t>nameserver</a:t>
            </a:r>
            <a:r>
              <a:rPr lang="en-GB" sz="1350" dirty="0">
                <a:solidFill>
                  <a:srgbClr val="000000"/>
                </a:solidFill>
                <a:latin typeface="Arial" panose="020B0604020202020204" pitchFamily="34" charset="0"/>
                <a:ea typeface="+mn-ea"/>
                <a:cs typeface="Arial" panose="020B0604020202020204" pitchFamily="34" charset="0"/>
              </a:rPr>
              <a:t> process on port 53. Plus others which you instructor does not want to discuss!</a:t>
            </a:r>
          </a:p>
        </p:txBody>
      </p:sp>
    </p:spTree>
    <p:extLst>
      <p:ext uri="{BB962C8B-B14F-4D97-AF65-F5344CB8AC3E}">
        <p14:creationId xmlns:p14="http://schemas.microsoft.com/office/powerpoint/2010/main" val="343552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layer 4</a:t>
            </a:r>
            <a:endParaRPr lang="en-US" dirty="0"/>
          </a:p>
        </p:txBody>
      </p:sp>
      <p:sp>
        <p:nvSpPr>
          <p:cNvPr id="5" name="Rectangle 4"/>
          <p:cNvSpPr/>
          <p:nvPr/>
        </p:nvSpPr>
        <p:spPr>
          <a:xfrm>
            <a:off x="459000" y="2276918"/>
            <a:ext cx="7900815" cy="2793072"/>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a:t>
            </a:r>
            <a:r>
              <a:rPr lang="en-GB" sz="1350">
                <a:solidFill>
                  <a:srgbClr val="000000"/>
                </a:solidFill>
                <a:latin typeface="Arial" panose="020B0604020202020204" pitchFamily="34" charset="0"/>
                <a:ea typeface="+mn-ea"/>
                <a:cs typeface="Arial" panose="020B0604020202020204" pitchFamily="34" charset="0"/>
              </a:rPr>
              <a:t>can see </a:t>
            </a:r>
            <a:r>
              <a:rPr lang="en-GB" sz="1350" dirty="0">
                <a:solidFill>
                  <a:srgbClr val="000000"/>
                </a:solidFill>
                <a:latin typeface="Arial" panose="020B0604020202020204" pitchFamily="34" charset="0"/>
                <a:ea typeface="+mn-ea"/>
                <a:cs typeface="Arial" panose="020B0604020202020204" pitchFamily="34" charset="0"/>
              </a:rPr>
              <a:t>the PID of </a:t>
            </a:r>
            <a:r>
              <a:rPr lang="en-GB" sz="1350" dirty="0" err="1">
                <a:solidFill>
                  <a:srgbClr val="000000"/>
                </a:solidFill>
                <a:latin typeface="Arial" panose="020B0604020202020204" pitchFamily="34" charset="0"/>
                <a:ea typeface="+mn-ea"/>
                <a:cs typeface="Arial" panose="020B0604020202020204" pitchFamily="34" charset="0"/>
              </a:rPr>
              <a:t>sshd</a:t>
            </a:r>
            <a:r>
              <a:rPr lang="en-GB" sz="1350" dirty="0">
                <a:solidFill>
                  <a:srgbClr val="000000"/>
                </a:solidFill>
                <a:latin typeface="Arial" panose="020B0604020202020204" pitchFamily="34" charset="0"/>
                <a:ea typeface="+mn-ea"/>
                <a:cs typeface="Arial" panose="020B0604020202020204" pitchFamily="34" charset="0"/>
              </a:rPr>
              <a:t> which handles incoming request for session.</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systemctl</a:t>
            </a:r>
            <a:r>
              <a:rPr lang="en-US" sz="1350" b="1" dirty="0">
                <a:solidFill>
                  <a:srgbClr val="009FE3"/>
                </a:solidFill>
                <a:latin typeface="Arial" panose="020B0604020202020204" pitchFamily="34" charset="0"/>
                <a:ea typeface="+mn-ea"/>
                <a:cs typeface="Arial" panose="020B0604020202020204" pitchFamily="34" charset="0"/>
              </a:rPr>
              <a:t> status </a:t>
            </a:r>
            <a:r>
              <a:rPr lang="en-US" sz="1350" b="1" dirty="0" err="1">
                <a:solidFill>
                  <a:srgbClr val="009FE3"/>
                </a:solidFill>
                <a:latin typeface="Arial" panose="020B0604020202020204" pitchFamily="34" charset="0"/>
                <a:ea typeface="+mn-ea"/>
                <a:cs typeface="Arial" panose="020B0604020202020204" pitchFamily="34" charset="0"/>
              </a:rPr>
              <a:t>sshd</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sshd.service</a:t>
            </a:r>
            <a:r>
              <a:rPr lang="en-US" sz="1350" dirty="0">
                <a:solidFill>
                  <a:srgbClr val="000000"/>
                </a:solidFill>
                <a:latin typeface="Consolas" panose="020B0609020204030204" pitchFamily="49" charset="0"/>
                <a:ea typeface="+mn-ea"/>
                <a:cs typeface="Arial" panose="020B0604020202020204" pitchFamily="34" charset="0"/>
              </a:rPr>
              <a:t> - </a:t>
            </a:r>
            <a:r>
              <a:rPr lang="en-US" sz="1350" dirty="0" err="1">
                <a:solidFill>
                  <a:srgbClr val="000000"/>
                </a:solidFill>
                <a:latin typeface="Consolas" panose="020B0609020204030204" pitchFamily="49" charset="0"/>
                <a:ea typeface="+mn-ea"/>
                <a:cs typeface="Arial" panose="020B0604020202020204" pitchFamily="34" charset="0"/>
              </a:rPr>
              <a:t>OpenSSH</a:t>
            </a:r>
            <a:r>
              <a:rPr lang="en-US" sz="1350" dirty="0">
                <a:solidFill>
                  <a:srgbClr val="000000"/>
                </a:solidFill>
                <a:latin typeface="Consolas" panose="020B0609020204030204" pitchFamily="49" charset="0"/>
                <a:ea typeface="+mn-ea"/>
                <a:cs typeface="Arial" panose="020B0604020202020204" pitchFamily="34" charset="0"/>
              </a:rPr>
              <a:t> server daemon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Loaded: loaded (/</a:t>
            </a:r>
            <a:r>
              <a:rPr lang="en-US" sz="1350" dirty="0" err="1">
                <a:solidFill>
                  <a:srgbClr val="000000"/>
                </a:solidFill>
                <a:latin typeface="Consolas" panose="020B0609020204030204" pitchFamily="49" charset="0"/>
                <a:ea typeface="+mn-ea"/>
                <a:cs typeface="Arial" panose="020B0604020202020204" pitchFamily="34" charset="0"/>
              </a:rPr>
              <a:t>usr</a:t>
            </a:r>
            <a:r>
              <a:rPr lang="en-US" sz="1350" dirty="0">
                <a:solidFill>
                  <a:srgbClr val="000000"/>
                </a:solidFill>
                <a:latin typeface="Consolas" panose="020B0609020204030204" pitchFamily="49" charset="0"/>
                <a:ea typeface="+mn-ea"/>
                <a:cs typeface="Arial" panose="020B0604020202020204" pitchFamily="34" charset="0"/>
              </a:rPr>
              <a:t>/lib/</a:t>
            </a:r>
            <a:r>
              <a:rPr lang="en-US" sz="1350" dirty="0" err="1">
                <a:solidFill>
                  <a:srgbClr val="000000"/>
                </a:solidFill>
                <a:latin typeface="Consolas" panose="020B0609020204030204" pitchFamily="49" charset="0"/>
                <a:ea typeface="+mn-ea"/>
                <a:cs typeface="Arial" panose="020B0604020202020204" pitchFamily="34" charset="0"/>
              </a:rPr>
              <a:t>systemd</a:t>
            </a:r>
            <a:r>
              <a:rPr lang="en-US" sz="1350" dirty="0">
                <a:solidFill>
                  <a:srgbClr val="000000"/>
                </a:solidFill>
                <a:latin typeface="Consolas" panose="020B0609020204030204" pitchFamily="49" charset="0"/>
                <a:ea typeface="+mn-ea"/>
                <a:cs typeface="Arial" panose="020B0604020202020204" pitchFamily="34" charset="0"/>
              </a:rPr>
              <a:t>/system/</a:t>
            </a:r>
            <a:r>
              <a:rPr lang="en-US" sz="1350" dirty="0" err="1">
                <a:solidFill>
                  <a:srgbClr val="000000"/>
                </a:solidFill>
                <a:latin typeface="Consolas" panose="020B0609020204030204" pitchFamily="49" charset="0"/>
                <a:ea typeface="+mn-ea"/>
                <a:cs typeface="Arial" panose="020B0604020202020204" pitchFamily="34" charset="0"/>
              </a:rPr>
              <a:t>sshd.service</a:t>
            </a:r>
            <a:r>
              <a:rPr lang="en-US" sz="1350" dirty="0">
                <a:solidFill>
                  <a:srgbClr val="000000"/>
                </a:solidFill>
                <a:latin typeface="Consolas" panose="020B0609020204030204" pitchFamily="49" charset="0"/>
                <a:ea typeface="+mn-ea"/>
                <a:cs typeface="Arial" panose="020B0604020202020204" pitchFamily="34" charset="0"/>
              </a:rPr>
              <a:t>; enabled; vendor preset: enabled)</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Active: active (running) since Sat 2019-05-18 11:10:37 GMT; 6h ago</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Docs: </a:t>
            </a:r>
            <a:r>
              <a:rPr lang="en-US" sz="1350" dirty="0" err="1">
                <a:solidFill>
                  <a:srgbClr val="000000"/>
                </a:solidFill>
                <a:latin typeface="Consolas" panose="020B0609020204030204" pitchFamily="49" charset="0"/>
                <a:ea typeface="+mn-ea"/>
                <a:cs typeface="Arial" panose="020B0604020202020204" pitchFamily="34" charset="0"/>
              </a:rPr>
              <a:t>man:sshd</a:t>
            </a:r>
            <a:r>
              <a:rPr lang="en-US" sz="1350" dirty="0">
                <a:solidFill>
                  <a:srgbClr val="000000"/>
                </a:solidFill>
                <a:latin typeface="Consolas" panose="020B0609020204030204" pitchFamily="49" charset="0"/>
                <a:ea typeface="+mn-ea"/>
                <a:cs typeface="Arial" panose="020B0604020202020204" pitchFamily="34" charset="0"/>
              </a:rPr>
              <a:t>(8)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man:sshd_config</a:t>
            </a:r>
            <a:r>
              <a:rPr lang="en-US" sz="1350" dirty="0">
                <a:solidFill>
                  <a:srgbClr val="000000"/>
                </a:solidFill>
                <a:latin typeface="Consolas" panose="020B0609020204030204" pitchFamily="49" charset="0"/>
                <a:ea typeface="+mn-ea"/>
                <a:cs typeface="Arial" panose="020B0604020202020204" pitchFamily="34" charset="0"/>
              </a:rPr>
              <a:t>(5)</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Main PID: 3853 (</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Tasks: 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CGroup</a:t>
            </a: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system.slice</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sshd.service</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└─3853 /</a:t>
            </a:r>
            <a:r>
              <a:rPr lang="en-US" sz="1350" dirty="0" err="1">
                <a:solidFill>
                  <a:srgbClr val="000000"/>
                </a:solidFill>
                <a:latin typeface="Consolas" panose="020B0609020204030204" pitchFamily="49" charset="0"/>
                <a:ea typeface="+mn-ea"/>
                <a:cs typeface="Arial" panose="020B0604020202020204" pitchFamily="34" charset="0"/>
              </a:rPr>
              <a:t>usr</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sbin</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-D</a:t>
            </a:r>
          </a:p>
        </p:txBody>
      </p:sp>
    </p:spTree>
    <p:extLst>
      <p:ext uri="{BB962C8B-B14F-4D97-AF65-F5344CB8AC3E}">
        <p14:creationId xmlns:p14="http://schemas.microsoft.com/office/powerpoint/2010/main" val="22389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4</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Finding the connections associated with a process 3853.</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ap</a:t>
            </a:r>
            <a:r>
              <a:rPr lang="en-US" sz="1350" b="1" dirty="0">
                <a:solidFill>
                  <a:srgbClr val="009FE3"/>
                </a:solidFill>
                <a:latin typeface="Arial" panose="020B0604020202020204" pitchFamily="34" charset="0"/>
                <a:ea typeface="+mn-ea"/>
                <a:cs typeface="Arial" panose="020B0604020202020204" pitchFamily="34" charset="0"/>
              </a:rPr>
              <a:t>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3853</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0.0.0.0:ssh    0.0.0.0:*      LISTEN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tcp6       0      0 	[::]:</a:t>
            </a:r>
            <a:r>
              <a:rPr lang="en-US" sz="1350" dirty="0" err="1">
                <a:solidFill>
                  <a:srgbClr val="000000"/>
                </a:solidFill>
                <a:latin typeface="Consolas" panose="020B0609020204030204" pitchFamily="49" charset="0"/>
                <a:ea typeface="+mn-ea"/>
                <a:cs typeface="Arial" panose="020B0604020202020204" pitchFamily="34" charset="0"/>
              </a:rPr>
              <a:t>ssh</a:t>
            </a:r>
            <a:r>
              <a:rPr lang="en-US" sz="1350" dirty="0">
                <a:solidFill>
                  <a:srgbClr val="000000"/>
                </a:solidFill>
                <a:latin typeface="Consolas" panose="020B0609020204030204" pitchFamily="49" charset="0"/>
                <a:ea typeface="+mn-ea"/>
                <a:cs typeface="Arial" panose="020B0604020202020204" pitchFamily="34" charset="0"/>
              </a:rPr>
              <a:t>       [::]:*         LISTEN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unix</a:t>
            </a:r>
            <a:r>
              <a:rPr lang="en-US" sz="1350" dirty="0">
                <a:solidFill>
                  <a:srgbClr val="000000"/>
                </a:solidFill>
                <a:latin typeface="Consolas" panose="020B0609020204030204" pitchFamily="49" charset="0"/>
                <a:ea typeface="+mn-ea"/>
                <a:cs typeface="Arial" panose="020B0604020202020204" pitchFamily="34" charset="0"/>
              </a:rPr>
              <a:t>       3     [ ]         		    STREAM      CONNECTED     31896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p:txBody>
      </p:sp>
    </p:spTree>
    <p:extLst>
      <p:ext uri="{BB962C8B-B14F-4D97-AF65-F5344CB8AC3E}">
        <p14:creationId xmlns:p14="http://schemas.microsoft.com/office/powerpoint/2010/main" val="173982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GB" sz="1350" b="1" dirty="0">
                <a:solidFill>
                  <a:srgbClr val="009FE3"/>
                </a:solidFill>
                <a:latin typeface="Arial" panose="020B0604020202020204" pitchFamily="34" charset="0"/>
                <a:ea typeface="+mn-ea"/>
                <a:cs typeface="Arial" panose="020B0604020202020204" pitchFamily="34" charset="0"/>
              </a:rPr>
              <a:t>Ping</a:t>
            </a:r>
            <a:r>
              <a:rPr lang="en-GB" sz="1350" dirty="0">
                <a:solidFill>
                  <a:srgbClr val="000000"/>
                </a:solidFill>
                <a:latin typeface="Arial" panose="020B0604020202020204" pitchFamily="34" charset="0"/>
                <a:ea typeface="+mn-ea"/>
                <a:cs typeface="Arial" panose="020B0604020202020204" pitchFamily="34" charset="0"/>
              </a:rPr>
              <a:t> finds out if an IP address is reachable. What about port numbers? </a:t>
            </a:r>
          </a:p>
          <a:p>
            <a:pPr marL="214313" indent="-214313" defTabSz="342900" fontAlgn="auto">
              <a:spcBef>
                <a:spcPts val="0"/>
              </a:spcBef>
              <a:spcAft>
                <a:spcPts val="0"/>
              </a:spcAft>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Knowing you can communicate at the network level with the machine eliminates the network layer as a source of non-function.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So if you cannot get to the application you need the next question to as is ‘is it there?’. That is, is the correct process listening on the correct port on my destination machine?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 quick scan with </a:t>
            </a:r>
            <a:r>
              <a:rPr lang="en-GB" sz="1350" b="1" dirty="0" err="1">
                <a:solidFill>
                  <a:srgbClr val="009FE3"/>
                </a:solidFill>
                <a:latin typeface="Arial" panose="020B0604020202020204" pitchFamily="34" charset="0"/>
                <a:ea typeface="+mn-ea"/>
                <a:cs typeface="Arial" panose="020B0604020202020204" pitchFamily="34" charset="0"/>
              </a:rPr>
              <a:t>nmap</a:t>
            </a:r>
            <a:r>
              <a:rPr lang="en-GB" sz="1350" dirty="0">
                <a:solidFill>
                  <a:srgbClr val="000000"/>
                </a:solidFill>
                <a:latin typeface="Arial" panose="020B0604020202020204" pitchFamily="34" charset="0"/>
                <a:ea typeface="+mn-ea"/>
                <a:cs typeface="Arial" panose="020B0604020202020204" pitchFamily="34" charset="0"/>
              </a:rPr>
              <a:t> might help.  Please note, over enthusiastic use of this tool may be classed as hacking/cracking and get you into trouble.</a:t>
            </a:r>
          </a:p>
        </p:txBody>
      </p:sp>
    </p:spTree>
    <p:extLst>
      <p:ext uri="{BB962C8B-B14F-4D97-AF65-F5344CB8AC3E}">
        <p14:creationId xmlns:p14="http://schemas.microsoft.com/office/powerpoint/2010/main" val="205416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3000821"/>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nmap</a:t>
            </a:r>
            <a:r>
              <a:rPr lang="en-US" sz="1350" b="1" dirty="0">
                <a:solidFill>
                  <a:srgbClr val="009FE3"/>
                </a:solidFill>
                <a:latin typeface="Arial" panose="020B0604020202020204" pitchFamily="34" charset="0"/>
                <a:ea typeface="+mn-ea"/>
                <a:cs typeface="Arial" panose="020B0604020202020204" pitchFamily="34" charset="0"/>
              </a:rPr>
              <a:t> localhost</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Starting </a:t>
            </a: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6.40 ( http://nmap.org ) at 2019-05-20 19:48 GMT</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scan report for localhost (127.0.0.1)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Host is up (0.000028s latency).</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Other addresses for localhost (not scanned): 127.0.0.1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Not shown: 995 closed ports</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PORT     STATE SERVICE</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22/</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ssh</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25/</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smtp</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111/</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rpcbind</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631/</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ipp</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6000/</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X11</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done: 1 IP address (1 host up) scanned in 0.15 seconds</a:t>
            </a:r>
          </a:p>
        </p:txBody>
      </p:sp>
    </p:spTree>
    <p:extLst>
      <p:ext uri="{BB962C8B-B14F-4D97-AF65-F5344CB8AC3E}">
        <p14:creationId xmlns:p14="http://schemas.microsoft.com/office/powerpoint/2010/main" val="20493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US" sz="1350" b="1" dirty="0" err="1">
                <a:solidFill>
                  <a:srgbClr val="009FE3"/>
                </a:solidFill>
                <a:latin typeface="Arial" panose="020B0604020202020204" pitchFamily="34" charset="0"/>
                <a:ea typeface="+mn-ea"/>
                <a:cs typeface="Arial" panose="020B0604020202020204" pitchFamily="34" charset="0"/>
              </a:rPr>
              <a:t>Nmap</a:t>
            </a:r>
            <a:r>
              <a:rPr lang="en-US" sz="1350" dirty="0">
                <a:solidFill>
                  <a:srgbClr val="000000"/>
                </a:solidFill>
                <a:latin typeface="Arial" panose="020B0604020202020204" pitchFamily="34" charset="0"/>
                <a:ea typeface="+mn-ea"/>
                <a:cs typeface="Arial" panose="020B0604020202020204" pitchFamily="34" charset="0"/>
              </a:rPr>
              <a:t> is a very powerful tool that can unearth a lot of information about a host machine, for example what OS it is running (-A option).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On the whole it </a:t>
            </a:r>
            <a:r>
              <a:rPr lang="en-US" sz="1350" i="1" dirty="0">
                <a:solidFill>
                  <a:srgbClr val="000000"/>
                </a:solidFill>
                <a:latin typeface="Arial" panose="020B0604020202020204" pitchFamily="34" charset="0"/>
                <a:ea typeface="+mn-ea"/>
                <a:cs typeface="Arial" panose="020B0604020202020204" pitchFamily="34" charset="0"/>
              </a:rPr>
              <a:t>is just too helpful</a:t>
            </a:r>
            <a:r>
              <a:rPr lang="en-US" sz="1350" dirty="0">
                <a:solidFill>
                  <a:srgbClr val="000000"/>
                </a:solidFill>
                <a:latin typeface="Arial" panose="020B0604020202020204" pitchFamily="34" charset="0"/>
                <a:ea typeface="+mn-ea"/>
                <a:cs typeface="Arial" panose="020B0604020202020204" pitchFamily="34" charset="0"/>
              </a:rPr>
              <a:t>. It is useful not so much in network diagnostics but as a </a:t>
            </a:r>
            <a:r>
              <a:rPr lang="en-US" sz="1350" b="1" dirty="0">
                <a:solidFill>
                  <a:srgbClr val="000000"/>
                </a:solidFill>
                <a:latin typeface="Arial" panose="020B0604020202020204" pitchFamily="34" charset="0"/>
                <a:ea typeface="+mn-ea"/>
                <a:cs typeface="Arial" panose="020B0604020202020204" pitchFamily="34" charset="0"/>
              </a:rPr>
              <a:t>tool for exposing security vulnerabilities</a:t>
            </a:r>
            <a:r>
              <a:rPr lang="en-US" sz="1350" dirty="0">
                <a:solidFill>
                  <a:srgbClr val="000000"/>
                </a:solidFill>
                <a:latin typeface="Arial" panose="020B0604020202020204" pitchFamily="34" charset="0"/>
                <a:ea typeface="+mn-ea"/>
                <a:cs typeface="Arial" panose="020B0604020202020204" pitchFamily="34" charset="0"/>
              </a:rPr>
              <a:t>.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If you have internet facing machines you had better scan your own machines using </a:t>
            </a:r>
            <a:r>
              <a:rPr lang="en-US" sz="1350" dirty="0" err="1">
                <a:solidFill>
                  <a:srgbClr val="000000"/>
                </a:solidFill>
                <a:latin typeface="Arial" panose="020B0604020202020204" pitchFamily="34" charset="0"/>
                <a:ea typeface="+mn-ea"/>
                <a:cs typeface="Arial" panose="020B0604020202020204" pitchFamily="34" charset="0"/>
              </a:rPr>
              <a:t>nmap</a:t>
            </a:r>
            <a:r>
              <a:rPr lang="en-US" sz="1350" dirty="0">
                <a:solidFill>
                  <a:srgbClr val="000000"/>
                </a:solidFill>
                <a:latin typeface="Arial" panose="020B0604020202020204" pitchFamily="34" charset="0"/>
                <a:ea typeface="+mn-ea"/>
                <a:cs typeface="Arial" panose="020B0604020202020204" pitchFamily="34" charset="0"/>
              </a:rPr>
              <a:t> before third parties do that for you.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more ports you have open, the more information you expose the greater your vulnerability. </a:t>
            </a:r>
          </a:p>
        </p:txBody>
      </p:sp>
    </p:spTree>
    <p:extLst>
      <p:ext uri="{BB962C8B-B14F-4D97-AF65-F5344CB8AC3E}">
        <p14:creationId xmlns:p14="http://schemas.microsoft.com/office/powerpoint/2010/main" val="319677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945000" y="2207250"/>
            <a:ext cx="7765784" cy="1867178"/>
          </a:xfrm>
        </p:spPr>
        <p:txBody>
          <a:bodyPr/>
          <a:lstStyle/>
          <a:p>
            <a:pPr marL="257175" indent="-257175">
              <a:buFont typeface="+mj-lt"/>
              <a:buAutoNum type="alphaLcParenR"/>
            </a:pPr>
            <a:r>
              <a:rPr lang="en-GB" dirty="0"/>
              <a:t>Switches run at faster network speeds than hubs, that is they transmit the same amount of data in less time.</a:t>
            </a:r>
          </a:p>
          <a:p>
            <a:pPr marL="257175" indent="-257175">
              <a:buFont typeface="+mj-lt"/>
              <a:buAutoNum type="alphaLcParenR"/>
            </a:pPr>
            <a:r>
              <a:rPr lang="en-GB" b="1" dirty="0"/>
              <a:t>Switches offer better security as packets are sent to specific machines.</a:t>
            </a:r>
          </a:p>
          <a:p>
            <a:pPr marL="257175" indent="-257175">
              <a:buFont typeface="+mj-lt"/>
              <a:buAutoNum type="alphaLcParenR"/>
            </a:pPr>
            <a:r>
              <a:rPr lang="en-GB" dirty="0"/>
              <a:t>Switches take less time to initialise after power on.</a:t>
            </a:r>
          </a:p>
          <a:p>
            <a:pPr marL="257175" indent="-257175">
              <a:buFont typeface="+mj-lt"/>
              <a:buAutoNum type="alphaLcParenR"/>
            </a:pPr>
            <a:r>
              <a:rPr lang="en-GB" b="1" dirty="0"/>
              <a:t>Switches allow multiple nodes to send packets at the same time.</a:t>
            </a:r>
          </a:p>
          <a:p>
            <a:pPr marL="257175" indent="-257175">
              <a:buFont typeface="+mj-lt"/>
              <a:buAutoNum type="alphaLcParenR"/>
            </a:pPr>
            <a:r>
              <a:rPr lang="en-GB" dirty="0"/>
              <a:t>Switches a naturally more suited at sending broadcast data than are hubs.</a:t>
            </a:r>
          </a:p>
          <a:p>
            <a:pPr marL="257175" indent="-257175">
              <a:buFont typeface="+mj-lt"/>
              <a:buAutoNum type="alphaLcParenR"/>
            </a:pPr>
            <a:endParaRPr lang="en-GB" dirty="0"/>
          </a:p>
        </p:txBody>
      </p:sp>
      <p:sp>
        <p:nvSpPr>
          <p:cNvPr id="4" name="Text Placeholder 3"/>
          <p:cNvSpPr>
            <a:spLocks noGrp="1"/>
          </p:cNvSpPr>
          <p:nvPr>
            <p:ph type="body" sz="quarter" idx="14"/>
          </p:nvPr>
        </p:nvSpPr>
        <p:spPr/>
        <p:txBody>
          <a:bodyPr/>
          <a:lstStyle/>
          <a:p>
            <a:r>
              <a:rPr lang="en-GB" dirty="0"/>
              <a:t>Which are benefits of switches over hubs?</a:t>
            </a:r>
          </a:p>
        </p:txBody>
      </p:sp>
    </p:spTree>
    <p:extLst>
      <p:ext uri="{BB962C8B-B14F-4D97-AF65-F5344CB8AC3E}">
        <p14:creationId xmlns:p14="http://schemas.microsoft.com/office/powerpoint/2010/main" val="38909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dig</a:t>
            </a:r>
            <a:endParaRPr lang="en-US" dirty="0"/>
          </a:p>
        </p:txBody>
      </p:sp>
      <p:sp>
        <p:nvSpPr>
          <p:cNvPr id="5" name="Rectangle 4"/>
          <p:cNvSpPr/>
          <p:nvPr/>
        </p:nvSpPr>
        <p:spPr>
          <a:xfrm>
            <a:off x="459000" y="2276918"/>
            <a:ext cx="7866092" cy="3208571"/>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b="1" dirty="0">
                <a:solidFill>
                  <a:srgbClr val="000000"/>
                </a:solidFill>
                <a:latin typeface="Arial" panose="020B0604020202020204" pitchFamily="34" charset="0"/>
                <a:ea typeface="+mn-ea"/>
                <a:cs typeface="Arial" panose="020B0604020202020204" pitchFamily="34" charset="0"/>
              </a:rPr>
              <a:t> </a:t>
            </a:r>
            <a:r>
              <a:rPr lang="en-GB" sz="1350" b="1" dirty="0">
                <a:solidFill>
                  <a:srgbClr val="009FE3"/>
                </a:solidFill>
                <a:latin typeface="Arial" panose="020B0604020202020204" pitchFamily="34" charset="0"/>
                <a:ea typeface="+mn-ea"/>
                <a:cs typeface="Arial" panose="020B0604020202020204" pitchFamily="34" charset="0"/>
              </a:rPr>
              <a:t>dig</a:t>
            </a:r>
            <a:r>
              <a:rPr lang="en-GB" sz="1350" dirty="0">
                <a:solidFill>
                  <a:srgbClr val="000000"/>
                </a:solidFill>
                <a:latin typeface="Arial" panose="020B0604020202020204" pitchFamily="34" charset="0"/>
                <a:ea typeface="+mn-ea"/>
                <a:cs typeface="Arial" panose="020B0604020202020204" pitchFamily="34" charset="0"/>
              </a:rPr>
              <a:t> (domain information groper) is a tool for interrogating DNS name servers. Here we do a straight IPV4 address lookup:</a:t>
            </a:r>
          </a:p>
          <a:p>
            <a:pPr defTabSz="342900" fontAlgn="auto">
              <a:spcBef>
                <a:spcPts val="0"/>
              </a:spcBef>
              <a:spcAft>
                <a:spcPts val="0"/>
              </a:spcAft>
              <a:buClrTx/>
              <a:buSzTx/>
            </a:pPr>
            <a:endParaRPr lang="en-SG"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dig www.google.com</a:t>
            </a:r>
            <a:endParaRPr lang="en-US" sz="1350" dirty="0">
              <a:solidFill>
                <a:srgbClr val="000000"/>
              </a:solidFill>
              <a:latin typeface="Calibri" panose="020F0502020204030204"/>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&lt;&lt;&gt;&gt; </a:t>
            </a:r>
            <a:r>
              <a:rPr lang="en-US" sz="1350" dirty="0" err="1">
                <a:solidFill>
                  <a:srgbClr val="000000"/>
                </a:solidFill>
                <a:latin typeface="Consolas" panose="020B0609020204030204" pitchFamily="49" charset="0"/>
                <a:ea typeface="+mn-ea"/>
              </a:rPr>
              <a:t>DiG</a:t>
            </a:r>
            <a:r>
              <a:rPr lang="en-US" sz="1350" dirty="0">
                <a:solidFill>
                  <a:srgbClr val="000000"/>
                </a:solidFill>
                <a:latin typeface="Consolas" panose="020B0609020204030204" pitchFamily="49" charset="0"/>
                <a:ea typeface="+mn-ea"/>
              </a:rPr>
              <a:t> 9.9.4-RedHat-9.9.4-72.el7 &lt;&lt;&gt;&gt; www.google.com</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QUESTION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IN	A</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ANSWER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297	IN	A	216.58.210.228</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Query time: 17 </a:t>
            </a:r>
            <a:r>
              <a:rPr lang="en-US" sz="1350" dirty="0" err="1">
                <a:solidFill>
                  <a:srgbClr val="000000"/>
                </a:solidFill>
                <a:latin typeface="Consolas" panose="020B0609020204030204" pitchFamily="49" charset="0"/>
                <a:ea typeface="+mn-ea"/>
              </a:rPr>
              <a:t>msec</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SERVER: 8.8.8.8#53(8.8.8.8)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WHEN: Mon May 20 20:04:47 GMT 2019</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MSG SIZE  rcvd: 59</a:t>
            </a:r>
          </a:p>
        </p:txBody>
      </p:sp>
    </p:spTree>
    <p:extLst>
      <p:ext uri="{BB962C8B-B14F-4D97-AF65-F5344CB8AC3E}">
        <p14:creationId xmlns:p14="http://schemas.microsoft.com/office/powerpoint/2010/main" val="2433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dig</a:t>
            </a:r>
            <a:endParaRPr lang="en-US" dirty="0"/>
          </a:p>
        </p:txBody>
      </p:sp>
      <p:sp>
        <p:nvSpPr>
          <p:cNvPr id="5" name="Rectangle 4"/>
          <p:cNvSpPr/>
          <p:nvPr/>
        </p:nvSpPr>
        <p:spPr>
          <a:xfrm>
            <a:off x="459000" y="2276918"/>
            <a:ext cx="7866092" cy="3416320"/>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do a straight IPV6 address lookup:</a:t>
            </a:r>
          </a:p>
          <a:p>
            <a:pPr marL="214313" indent="-214313" defTabSz="342900" fontAlgn="auto">
              <a:spcBef>
                <a:spcPts val="0"/>
              </a:spcBef>
              <a:spcAft>
                <a:spcPts val="0"/>
              </a:spcAft>
              <a:buClrTx/>
              <a:buSzTx/>
              <a:buFont typeface="Arial" panose="020B0604020202020204" pitchFamily="34" charset="0"/>
              <a:buChar char="•"/>
            </a:pPr>
            <a:endParaRPr lang="en-SG"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dig www.google.com AAAA</a:t>
            </a:r>
            <a:endParaRPr lang="en-US" sz="1350" dirty="0">
              <a:solidFill>
                <a:srgbClr val="000000"/>
              </a:solidFill>
              <a:latin typeface="Calibri" panose="020F0502020204030204"/>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&lt;&lt;&gt;&gt; </a:t>
            </a:r>
            <a:r>
              <a:rPr lang="en-US" sz="1350" dirty="0" err="1">
                <a:solidFill>
                  <a:srgbClr val="000000"/>
                </a:solidFill>
                <a:latin typeface="Consolas" panose="020B0609020204030204" pitchFamily="49" charset="0"/>
                <a:ea typeface="+mn-ea"/>
              </a:rPr>
              <a:t>DiG</a:t>
            </a:r>
            <a:r>
              <a:rPr lang="en-US" sz="1350" dirty="0">
                <a:solidFill>
                  <a:srgbClr val="000000"/>
                </a:solidFill>
                <a:latin typeface="Consolas" panose="020B0609020204030204" pitchFamily="49" charset="0"/>
                <a:ea typeface="+mn-ea"/>
              </a:rPr>
              <a:t> 9.9.4-RedHat-9.9.4-72.el7 &lt;&lt;&gt;&gt; www.google.com AAAA</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global options: +</a:t>
            </a:r>
            <a:r>
              <a:rPr lang="en-US" sz="1350" dirty="0" err="1">
                <a:solidFill>
                  <a:srgbClr val="000000"/>
                </a:solidFill>
                <a:latin typeface="Consolas" panose="020B0609020204030204" pitchFamily="49" charset="0"/>
                <a:ea typeface="+mn-ea"/>
              </a:rPr>
              <a:t>cmd</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Got answer:</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QUESTION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IN	AAAA</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ANSWER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84	IN	AAAA	2a00:1450:4009:814::2004</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Query time: 24 </a:t>
            </a:r>
            <a:r>
              <a:rPr lang="en-US" sz="1350" dirty="0" err="1">
                <a:solidFill>
                  <a:srgbClr val="000000"/>
                </a:solidFill>
                <a:latin typeface="Consolas" panose="020B0609020204030204" pitchFamily="49" charset="0"/>
                <a:ea typeface="+mn-ea"/>
              </a:rPr>
              <a:t>msec</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SERVER: 8.8.8.8#53(8.8.8.8)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WHEN: Mon May 20 20:06:34 GMT 2019</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MSG SIZE  rcvd: 71</a:t>
            </a:r>
          </a:p>
        </p:txBody>
      </p:sp>
    </p:spTree>
    <p:extLst>
      <p:ext uri="{BB962C8B-B14F-4D97-AF65-F5344CB8AC3E}">
        <p14:creationId xmlns:p14="http://schemas.microsoft.com/office/powerpoint/2010/main" val="222448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Traceroute</a:t>
            </a:r>
            <a:endParaRPr lang="en-US" dirty="0"/>
          </a:p>
        </p:txBody>
      </p:sp>
      <p:sp>
        <p:nvSpPr>
          <p:cNvPr id="5" name="Rectangle 4"/>
          <p:cNvSpPr/>
          <p:nvPr/>
        </p:nvSpPr>
        <p:spPr>
          <a:xfrm>
            <a:off x="459000" y="2276917"/>
            <a:ext cx="7866092" cy="1131079"/>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GB" sz="1350" b="1" dirty="0">
                <a:solidFill>
                  <a:srgbClr val="009FE3"/>
                </a:solidFill>
                <a:latin typeface="Arial" panose="020B0604020202020204" pitchFamily="34" charset="0"/>
                <a:ea typeface="+mn-ea"/>
                <a:cs typeface="Arial" panose="020B0604020202020204" pitchFamily="34" charset="0"/>
              </a:rPr>
              <a:t>Traceroute</a:t>
            </a:r>
            <a:r>
              <a:rPr lang="en-GB" sz="1350" dirty="0">
                <a:solidFill>
                  <a:srgbClr val="000000"/>
                </a:solidFill>
                <a:latin typeface="Arial" panose="020B0604020202020204" pitchFamily="34" charset="0"/>
                <a:ea typeface="+mn-ea"/>
                <a:cs typeface="Arial" panose="020B0604020202020204" pitchFamily="34" charset="0"/>
              </a:rPr>
              <a:t> is a layer 3 diagnostic command. </a:t>
            </a:r>
          </a:p>
          <a:p>
            <a:pPr marL="214313" indent="-214313" defTabSz="342900" fontAlgn="auto">
              <a:spcBef>
                <a:spcPts val="0"/>
              </a:spcBef>
              <a:spcAft>
                <a:spcPts val="0"/>
              </a:spcAft>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You might use it if </a:t>
            </a:r>
            <a:r>
              <a:rPr lang="en-GB" sz="1350" b="1" dirty="0">
                <a:solidFill>
                  <a:srgbClr val="009FE3"/>
                </a:solidFill>
                <a:latin typeface="Arial" panose="020B0604020202020204" pitchFamily="34" charset="0"/>
                <a:ea typeface="+mn-ea"/>
                <a:cs typeface="Arial" panose="020B0604020202020204" pitchFamily="34" charset="0"/>
              </a:rPr>
              <a:t>ping</a:t>
            </a:r>
            <a:r>
              <a:rPr lang="en-GB" sz="1350" dirty="0">
                <a:solidFill>
                  <a:srgbClr val="000000"/>
                </a:solidFill>
                <a:latin typeface="Arial" panose="020B0604020202020204" pitchFamily="34" charset="0"/>
                <a:ea typeface="+mn-ea"/>
                <a:cs typeface="Arial" panose="020B0604020202020204" pitchFamily="34" charset="0"/>
              </a:rPr>
              <a:t> shows an address to be unreachable and you think it is a routing problem.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It is supposed to allow you to trace each hop to see where things are going wrong.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Obviously this is useful if you have a large intranet and actually have control over the routers and can make changes.</a:t>
            </a:r>
          </a:p>
        </p:txBody>
      </p:sp>
    </p:spTree>
    <p:extLst>
      <p:ext uri="{BB962C8B-B14F-4D97-AF65-F5344CB8AC3E}">
        <p14:creationId xmlns:p14="http://schemas.microsoft.com/office/powerpoint/2010/main" val="317216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Traceroute</a:t>
            </a:r>
            <a:endParaRPr lang="en-US" dirty="0"/>
          </a:p>
        </p:txBody>
      </p:sp>
      <p:sp>
        <p:nvSpPr>
          <p:cNvPr id="5" name="Rectangle 4"/>
          <p:cNvSpPr/>
          <p:nvPr/>
        </p:nvSpPr>
        <p:spPr>
          <a:xfrm>
            <a:off x="459000" y="2276918"/>
            <a:ext cx="7866092" cy="3208571"/>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traceroute www.google.com</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traceroute to www.google.com (216.58.204.68), 30 hops max, 60 byte packets</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1  gateway (192.168.1.1)  1.122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1.494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2.718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2  5.151.80.129 (5.151.80.129)  10.123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10.856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10.735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3  5.151.219.169 (5.151.219.169)  15.667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15.894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15.804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4  cr-01.ixn.as42689.net (77.244.139.82)  18.270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18.703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18.512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5  cr-01.rbsov.as42689.net (77.244.141.209)  96.621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96.491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96.446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6  72.14.243.62 (72.14.243.62)  18.394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15.311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21.267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7  * *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8  216.239.46.12 (216.239.46.12)  18.277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 108.170.238.118 (108.170.238.118)  18.518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9  74.125.242.82 (74.125.242.82)  22.317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74.125.242.115 (74.125.242.115)  18.368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10  216.239.57.207 (216.239.57.207)  18.832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18.717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lhr25s13-in-f4.1e100.net (216.58.204.68)  13.509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45854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230772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207251"/>
            <a:ext cx="7765784" cy="1387559"/>
          </a:xfrm>
        </p:spPr>
        <p:txBody>
          <a:bodyPr/>
          <a:lstStyle/>
          <a:p>
            <a:pPr marL="257175" indent="-257175">
              <a:buFont typeface="+mj-lt"/>
              <a:buAutoNum type="alphaLcParenR"/>
            </a:pPr>
            <a:r>
              <a:rPr lang="en-GB" dirty="0"/>
              <a:t>domain interface grabber</a:t>
            </a:r>
          </a:p>
          <a:p>
            <a:pPr marL="257175" indent="-257175">
              <a:buFont typeface="+mj-lt"/>
              <a:buAutoNum type="alphaLcParenR"/>
            </a:pPr>
            <a:r>
              <a:rPr lang="en-GB" dirty="0"/>
              <a:t>DNS information </a:t>
            </a:r>
            <a:r>
              <a:rPr lang="en-GB" dirty="0" err="1"/>
              <a:t>grep</a:t>
            </a:r>
            <a:endParaRPr lang="en-GB" dirty="0"/>
          </a:p>
          <a:p>
            <a:pPr marL="257175" indent="-257175">
              <a:buFont typeface="+mj-lt"/>
              <a:buAutoNum type="alphaLcParenR"/>
            </a:pPr>
            <a:r>
              <a:rPr lang="en-GB" dirty="0"/>
              <a:t>domain information groper</a:t>
            </a:r>
          </a:p>
          <a:p>
            <a:pPr marL="257175" indent="-257175">
              <a:buFont typeface="+mj-lt"/>
              <a:buAutoNum type="alphaLcParenR"/>
            </a:pPr>
            <a:r>
              <a:rPr lang="en-GB" dirty="0"/>
              <a:t>dynamic IP generation</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dig command?</a:t>
            </a:r>
          </a:p>
        </p:txBody>
      </p:sp>
    </p:spTree>
    <p:extLst>
      <p:ext uri="{BB962C8B-B14F-4D97-AF65-F5344CB8AC3E}">
        <p14:creationId xmlns:p14="http://schemas.microsoft.com/office/powerpoint/2010/main" val="266687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207251"/>
            <a:ext cx="7765784" cy="1387559"/>
          </a:xfrm>
        </p:spPr>
        <p:txBody>
          <a:bodyPr/>
          <a:lstStyle/>
          <a:p>
            <a:pPr marL="257175" indent="-257175">
              <a:buFont typeface="+mj-lt"/>
              <a:buAutoNum type="alphaLcParenR"/>
            </a:pPr>
            <a:r>
              <a:rPr lang="en-GB" dirty="0"/>
              <a:t>domain interface grabber</a:t>
            </a:r>
          </a:p>
          <a:p>
            <a:pPr marL="257175" indent="-257175">
              <a:buFont typeface="+mj-lt"/>
              <a:buAutoNum type="alphaLcParenR"/>
            </a:pPr>
            <a:r>
              <a:rPr lang="en-GB" dirty="0"/>
              <a:t>DNS information </a:t>
            </a:r>
            <a:r>
              <a:rPr lang="en-GB" dirty="0" err="1"/>
              <a:t>grep</a:t>
            </a:r>
            <a:endParaRPr lang="en-GB" dirty="0"/>
          </a:p>
          <a:p>
            <a:pPr marL="257175" indent="-257175">
              <a:buFont typeface="+mj-lt"/>
              <a:buAutoNum type="alphaLcParenR"/>
            </a:pPr>
            <a:r>
              <a:rPr lang="en-GB" b="1" dirty="0"/>
              <a:t>domain information groper</a:t>
            </a:r>
          </a:p>
          <a:p>
            <a:pPr marL="257175" indent="-257175">
              <a:buFont typeface="+mj-lt"/>
              <a:buAutoNum type="alphaLcParenR"/>
            </a:pPr>
            <a:r>
              <a:rPr lang="en-GB" dirty="0"/>
              <a:t>dynamic IP generation</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dig command?</a:t>
            </a:r>
          </a:p>
        </p:txBody>
      </p:sp>
    </p:spTree>
    <p:extLst>
      <p:ext uri="{BB962C8B-B14F-4D97-AF65-F5344CB8AC3E}">
        <p14:creationId xmlns:p14="http://schemas.microsoft.com/office/powerpoint/2010/main" val="386154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2203167"/>
          </a:xfrm>
        </p:spPr>
        <p:txBody>
          <a:bodyPr/>
          <a:lstStyle/>
          <a:p>
            <a:pPr marL="342900" indent="-342900">
              <a:buFont typeface="+mj-lt"/>
              <a:buAutoNum type="alphaLcParenR"/>
            </a:pPr>
            <a:r>
              <a:rPr lang="en-GB" dirty="0"/>
              <a:t>Layer 1</a:t>
            </a:r>
          </a:p>
          <a:p>
            <a:pPr marL="342900" indent="-342900">
              <a:buFont typeface="+mj-lt"/>
              <a:buAutoNum type="alphaLcParenR"/>
            </a:pPr>
            <a:r>
              <a:rPr lang="en-GB" dirty="0"/>
              <a:t>Layer 2</a:t>
            </a:r>
          </a:p>
          <a:p>
            <a:pPr marL="342900" indent="-342900">
              <a:buFont typeface="+mj-lt"/>
              <a:buAutoNum type="alphaLcParenR"/>
            </a:pPr>
            <a:r>
              <a:rPr lang="en-GB" dirty="0"/>
              <a:t>Layer 3</a:t>
            </a:r>
          </a:p>
          <a:p>
            <a:pPr marL="342900" indent="-342900">
              <a:buFont typeface="+mj-lt"/>
              <a:buAutoNum type="alphaLcParenR"/>
            </a:pPr>
            <a:r>
              <a:rPr lang="en-GB" dirty="0"/>
              <a:t>Layer 4</a:t>
            </a:r>
          </a:p>
          <a:p>
            <a:pPr marL="342900" indent="-342900">
              <a:buFont typeface="+mj-lt"/>
              <a:buAutoNum type="alphaLcParenR"/>
            </a:pPr>
            <a:r>
              <a:rPr lang="en-GB" dirty="0"/>
              <a:t>Layer 1 and Layer 2</a:t>
            </a:r>
          </a:p>
          <a:p>
            <a:pPr marL="342900" indent="-342900">
              <a:buFont typeface="+mj-lt"/>
              <a:buAutoNum type="alphaLcParenR"/>
            </a:pPr>
            <a:r>
              <a:rPr lang="en-GB" dirty="0"/>
              <a:t>Layer 2 and Layer 3</a:t>
            </a:r>
          </a:p>
          <a:p>
            <a:pPr marL="342900" indent="-342900">
              <a:buFont typeface="+mj-lt"/>
              <a:buAutoNum type="alphaLcParenR"/>
            </a:pPr>
            <a:r>
              <a:rPr lang="en-GB" dirty="0"/>
              <a:t>Layer 3 and Layer 4</a:t>
            </a:r>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The traceroute command helps directly diagnose the functionality of which layer?</a:t>
            </a:r>
          </a:p>
        </p:txBody>
      </p:sp>
    </p:spTree>
    <p:extLst>
      <p:ext uri="{BB962C8B-B14F-4D97-AF65-F5344CB8AC3E}">
        <p14:creationId xmlns:p14="http://schemas.microsoft.com/office/powerpoint/2010/main" val="16851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2203167"/>
          </a:xfrm>
        </p:spPr>
        <p:txBody>
          <a:bodyPr/>
          <a:lstStyle/>
          <a:p>
            <a:pPr marL="342900" indent="-342900">
              <a:buFont typeface="+mj-lt"/>
              <a:buAutoNum type="alphaLcParenR"/>
            </a:pPr>
            <a:r>
              <a:rPr lang="en-GB" dirty="0"/>
              <a:t>Layer 1</a:t>
            </a:r>
          </a:p>
          <a:p>
            <a:pPr marL="342900" indent="-342900">
              <a:buFont typeface="+mj-lt"/>
              <a:buAutoNum type="alphaLcParenR"/>
            </a:pPr>
            <a:r>
              <a:rPr lang="en-GB" dirty="0"/>
              <a:t>Layer 2</a:t>
            </a:r>
          </a:p>
          <a:p>
            <a:pPr marL="342900" indent="-342900">
              <a:buFont typeface="+mj-lt"/>
              <a:buAutoNum type="alphaLcParenR"/>
            </a:pPr>
            <a:r>
              <a:rPr lang="en-GB" b="1" dirty="0"/>
              <a:t>Layer 3</a:t>
            </a:r>
          </a:p>
          <a:p>
            <a:pPr marL="342900" indent="-342900">
              <a:buFont typeface="+mj-lt"/>
              <a:buAutoNum type="alphaLcParenR"/>
            </a:pPr>
            <a:r>
              <a:rPr lang="en-GB" dirty="0"/>
              <a:t>Layer 4</a:t>
            </a:r>
          </a:p>
          <a:p>
            <a:pPr marL="342900" indent="-342900">
              <a:buFont typeface="+mj-lt"/>
              <a:buAutoNum type="alphaLcParenR"/>
            </a:pPr>
            <a:r>
              <a:rPr lang="en-GB" dirty="0"/>
              <a:t>Layer 1 and Layer 2</a:t>
            </a:r>
          </a:p>
          <a:p>
            <a:pPr marL="342900" indent="-342900">
              <a:buFont typeface="+mj-lt"/>
              <a:buAutoNum type="alphaLcParenR"/>
            </a:pPr>
            <a:r>
              <a:rPr lang="en-GB" dirty="0"/>
              <a:t>Layer 2 and Layer 3</a:t>
            </a:r>
          </a:p>
          <a:p>
            <a:pPr marL="342900" indent="-342900">
              <a:buFont typeface="+mj-lt"/>
              <a:buAutoNum type="alphaLcParenR"/>
            </a:pPr>
            <a:r>
              <a:rPr lang="en-GB" dirty="0"/>
              <a:t>Layer 3 and Layer 4</a:t>
            </a:r>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The traceroute command helps directly diagnose the functionality of which layer?</a:t>
            </a:r>
          </a:p>
        </p:txBody>
      </p:sp>
    </p:spTree>
    <p:extLst>
      <p:ext uri="{BB962C8B-B14F-4D97-AF65-F5344CB8AC3E}">
        <p14:creationId xmlns:p14="http://schemas.microsoft.com/office/powerpoint/2010/main" val="52545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646331"/>
          </a:xfrm>
        </p:spPr>
        <p:txBody>
          <a:bodyPr/>
          <a:lstStyle/>
          <a:p>
            <a:r>
              <a:rPr lang="en-GB" dirty="0"/>
              <a:t>Which diagnostic command would help identify the OS type and version of a network server?</a:t>
            </a:r>
          </a:p>
        </p:txBody>
      </p:sp>
    </p:spTree>
    <p:extLst>
      <p:ext uri="{BB962C8B-B14F-4D97-AF65-F5344CB8AC3E}">
        <p14:creationId xmlns:p14="http://schemas.microsoft.com/office/powerpoint/2010/main" val="384174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b="1"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24210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571951"/>
          </a:xfrm>
        </p:spPr>
        <p:txBody>
          <a:bodyPr/>
          <a:lstStyle/>
          <a:p>
            <a:pPr marL="0" indent="0">
              <a:buNone/>
            </a:pPr>
            <a:r>
              <a:rPr lang="en-GB" dirty="0" err="1"/>
              <a:t>nmap</a:t>
            </a:r>
            <a:endParaRPr lang="en-GB" sz="2100" dirty="0"/>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Which diagnostic command would help identify the OS type and version of a network server?</a:t>
            </a:r>
          </a:p>
        </p:txBody>
      </p:sp>
    </p:spTree>
    <p:extLst>
      <p:ext uri="{BB962C8B-B14F-4D97-AF65-F5344CB8AC3E}">
        <p14:creationId xmlns:p14="http://schemas.microsoft.com/office/powerpoint/2010/main" val="93637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13106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7. Summary</a:t>
            </a:r>
          </a:p>
        </p:txBody>
      </p:sp>
      <p:sp>
        <p:nvSpPr>
          <p:cNvPr id="4" name="Content Placeholder 3"/>
          <p:cNvSpPr>
            <a:spLocks noGrp="1"/>
          </p:cNvSpPr>
          <p:nvPr>
            <p:ph sz="quarter" idx="10"/>
          </p:nvPr>
        </p:nvSpPr>
        <p:spPr>
          <a:xfrm>
            <a:off x="459000" y="2276698"/>
            <a:ext cx="7765784" cy="2203167"/>
          </a:xfrm>
        </p:spPr>
        <p:txBody>
          <a:bodyPr/>
          <a:lstStyle/>
          <a:p>
            <a:r>
              <a:rPr lang="en-GB" dirty="0"/>
              <a:t>The difference between a hub and a switch.</a:t>
            </a:r>
          </a:p>
          <a:p>
            <a:r>
              <a:rPr lang="en-GB" dirty="0"/>
              <a:t>The first four layers of the OSI model.</a:t>
            </a:r>
          </a:p>
          <a:p>
            <a:r>
              <a:rPr lang="en-GB" dirty="0"/>
              <a:t>MAC addresses.</a:t>
            </a:r>
          </a:p>
          <a:p>
            <a:r>
              <a:rPr lang="en-GB" dirty="0"/>
              <a:t>IP addresses.</a:t>
            </a:r>
          </a:p>
          <a:p>
            <a:r>
              <a:rPr lang="en-GB" dirty="0"/>
              <a:t>Port numbers.</a:t>
            </a:r>
          </a:p>
          <a:p>
            <a:r>
              <a:rPr lang="en-GB" dirty="0"/>
              <a:t>Centos network configurations files.</a:t>
            </a:r>
          </a:p>
          <a:p>
            <a:r>
              <a:rPr lang="en-GB" dirty="0"/>
              <a:t>Network diagnostic commands.</a:t>
            </a:r>
          </a:p>
          <a:p>
            <a:endParaRPr lang="en-GB" dirty="0"/>
          </a:p>
        </p:txBody>
      </p:sp>
      <p:sp>
        <p:nvSpPr>
          <p:cNvPr id="5" name="Text Placeholder 4"/>
          <p:cNvSpPr>
            <a:spLocks noGrp="1"/>
          </p:cNvSpPr>
          <p:nvPr>
            <p:ph type="body" sz="quarter" idx="14"/>
          </p:nvPr>
        </p:nvSpPr>
        <p:spPr>
          <a:xfrm>
            <a:off x="459000" y="1748250"/>
            <a:ext cx="8251784" cy="710451"/>
          </a:xfrm>
        </p:spPr>
        <p:txBody>
          <a:bodyPr/>
          <a:lstStyle/>
          <a:p>
            <a:r>
              <a:rPr lang="en-GB" dirty="0"/>
              <a:t>We have looked at: </a:t>
            </a:r>
          </a:p>
          <a:p>
            <a:endParaRPr lang="en-GB" dirty="0"/>
          </a:p>
        </p:txBody>
      </p:sp>
    </p:spTree>
    <p:extLst>
      <p:ext uri="{BB962C8B-B14F-4D97-AF65-F5344CB8AC3E}">
        <p14:creationId xmlns:p14="http://schemas.microsoft.com/office/powerpoint/2010/main" val="96415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val 57">
            <a:extLst>
              <a:ext uri="{FF2B5EF4-FFF2-40B4-BE49-F238E27FC236}">
                <a16:creationId xmlns:a16="http://schemas.microsoft.com/office/drawing/2014/main" id="{E745A22D-66A3-4C43-9B2D-AB6292BED0C6}"/>
              </a:ext>
            </a:extLst>
          </p:cNvPr>
          <p:cNvSpPr/>
          <p:nvPr/>
        </p:nvSpPr>
        <p:spPr>
          <a:xfrm>
            <a:off x="4699047" y="2635182"/>
            <a:ext cx="3837124" cy="32403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ARP DOMAIN</a:t>
            </a:r>
            <a:endParaRPr lang="en-GB" dirty="0"/>
          </a:p>
        </p:txBody>
      </p:sp>
      <p:sp>
        <p:nvSpPr>
          <p:cNvPr id="5" name="Oval 4">
            <a:extLst>
              <a:ext uri="{FF2B5EF4-FFF2-40B4-BE49-F238E27FC236}">
                <a16:creationId xmlns:a16="http://schemas.microsoft.com/office/drawing/2014/main" id="{B42F8EF5-32A2-48DF-8E29-269B16B4EB3F}"/>
              </a:ext>
            </a:extLst>
          </p:cNvPr>
          <p:cNvSpPr/>
          <p:nvPr/>
        </p:nvSpPr>
        <p:spPr>
          <a:xfrm>
            <a:off x="90715" y="2888952"/>
            <a:ext cx="3837124" cy="3240355"/>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ARP DOMAIN</a:t>
            </a:r>
            <a:endParaRPr lang="en-GB" dirty="0"/>
          </a:p>
        </p:txBody>
      </p:sp>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32444"/>
            <a:ext cx="7765784" cy="715581"/>
          </a:xfrm>
        </p:spPr>
        <p:txBody>
          <a:bodyPr/>
          <a:lstStyle/>
          <a:p>
            <a:r>
              <a:rPr lang="en-GB" dirty="0"/>
              <a:t>Machines within each network can exchange information directly.  If a machine in Network A wants to communicate with a machine in Network B it must do so by first talking to the router which will then forward packets between the Networks</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The Router</a:t>
            </a:r>
            <a:endParaRPr lang="en-US" dirty="0"/>
          </a:p>
        </p:txBody>
      </p:sp>
      <p:sp>
        <p:nvSpPr>
          <p:cNvPr id="7" name="Text Placeholder 4"/>
          <p:cNvSpPr>
            <a:spLocks noGrp="1"/>
          </p:cNvSpPr>
          <p:nvPr>
            <p:ph type="body" sz="quarter" idx="4294967295"/>
          </p:nvPr>
        </p:nvSpPr>
        <p:spPr>
          <a:xfrm>
            <a:off x="1479136" y="5091566"/>
            <a:ext cx="1015586" cy="316804"/>
          </a:xfrm>
          <a:prstGeom prst="rect">
            <a:avLst/>
          </a:prstGeom>
        </p:spPr>
        <p:txBody>
          <a:bodyPr vert="horz" wrap="square" lIns="54000" tIns="54000" rIns="54000" bIns="54000" rtlCol="0" anchor="t" anchorCtr="0">
            <a:spAutoFit/>
          </a:bodyPr>
          <a:lstStyle/>
          <a:p>
            <a:pPr marL="0" indent="0">
              <a:buNone/>
            </a:pPr>
            <a:r>
              <a:rPr lang="en-GB" dirty="0"/>
              <a:t>Network A</a:t>
            </a:r>
          </a:p>
        </p:txBody>
      </p:sp>
      <p:grpSp>
        <p:nvGrpSpPr>
          <p:cNvPr id="8" name="Group 7">
            <a:extLst>
              <a:ext uri="{FF2B5EF4-FFF2-40B4-BE49-F238E27FC236}">
                <a16:creationId xmlns:a16="http://schemas.microsoft.com/office/drawing/2014/main" id="{8B19AAE4-9F98-2B45-8F4A-70DD049D703D}"/>
              </a:ext>
            </a:extLst>
          </p:cNvPr>
          <p:cNvGrpSpPr/>
          <p:nvPr/>
        </p:nvGrpSpPr>
        <p:grpSpPr>
          <a:xfrm>
            <a:off x="5222915" y="2924941"/>
            <a:ext cx="2055106" cy="2272172"/>
            <a:chOff x="685800" y="1317254"/>
            <a:chExt cx="4462264" cy="5650337"/>
          </a:xfrm>
        </p:grpSpPr>
        <p:sp>
          <p:nvSpPr>
            <p:cNvPr id="9" name="Rounded Rectangle 8">
              <a:extLst>
                <a:ext uri="{FF2B5EF4-FFF2-40B4-BE49-F238E27FC236}">
                  <a16:creationId xmlns:a16="http://schemas.microsoft.com/office/drawing/2014/main" id="{E20B09ED-1A4B-7248-A48C-F1DB2E83247F}"/>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0" name="Straight Connector 9">
              <a:extLst>
                <a:ext uri="{FF2B5EF4-FFF2-40B4-BE49-F238E27FC236}">
                  <a16:creationId xmlns:a16="http://schemas.microsoft.com/office/drawing/2014/main" id="{BF9732E2-B8B0-8048-BD97-F292D066A84A}"/>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45E61D8-99B8-B845-AFD2-E0E44F907B8F}"/>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2" name="Straight Connector 11">
              <a:extLst>
                <a:ext uri="{FF2B5EF4-FFF2-40B4-BE49-F238E27FC236}">
                  <a16:creationId xmlns:a16="http://schemas.microsoft.com/office/drawing/2014/main" id="{EC730E3A-C89F-E94E-93F4-204F6FF75C36}"/>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5F7956-50B4-D646-85A6-AE0FD30BE3E2}"/>
                </a:ext>
              </a:extLst>
            </p:cNvPr>
            <p:cNvCxnSpPr>
              <a:cxnSpLocks/>
              <a:endCxn id="11"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C53036-0E4A-4C40-9AF0-6F0AAB9C203C}"/>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B3D0EFDD-B81A-3D41-BEB7-114E54820B25}"/>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a:extLst>
                <a:ext uri="{FF2B5EF4-FFF2-40B4-BE49-F238E27FC236}">
                  <a16:creationId xmlns:a16="http://schemas.microsoft.com/office/drawing/2014/main" id="{9CF585BD-8D4A-1E4C-8AF3-1A92DE7226E1}"/>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7" name="Straight Connector 16">
              <a:extLst>
                <a:ext uri="{FF2B5EF4-FFF2-40B4-BE49-F238E27FC236}">
                  <a16:creationId xmlns:a16="http://schemas.microsoft.com/office/drawing/2014/main" id="{1B484363-65F0-B44A-A10F-27B09830932A}"/>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6" descr="computer.bmp">
              <a:extLst>
                <a:ext uri="{FF2B5EF4-FFF2-40B4-BE49-F238E27FC236}">
                  <a16:creationId xmlns:a16="http://schemas.microsoft.com/office/drawing/2014/main" id="{8EE780A3-1846-3846-8433-CB70C42F00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a:extLst>
                <a:ext uri="{FF2B5EF4-FFF2-40B4-BE49-F238E27FC236}">
                  <a16:creationId xmlns:a16="http://schemas.microsoft.com/office/drawing/2014/main" id="{570426CE-B797-5A45-B032-5CF6D0B1457F}"/>
                </a:ext>
              </a:extLst>
            </p:cNvPr>
            <p:cNvGrpSpPr/>
            <p:nvPr/>
          </p:nvGrpSpPr>
          <p:grpSpPr>
            <a:xfrm>
              <a:off x="3908397" y="5137727"/>
              <a:ext cx="668337" cy="1829864"/>
              <a:chOff x="3779912" y="5137727"/>
              <a:chExt cx="668337" cy="1829864"/>
            </a:xfrm>
          </p:grpSpPr>
          <p:pic>
            <p:nvPicPr>
              <p:cNvPr id="29" name="Picture 6" descr="computer.bmp">
                <a:extLst>
                  <a:ext uri="{FF2B5EF4-FFF2-40B4-BE49-F238E27FC236}">
                    <a16:creationId xmlns:a16="http://schemas.microsoft.com/office/drawing/2014/main" id="{393E629D-151E-5741-A4ED-35FC6B7C4B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6243693"/>
                <a:ext cx="668337" cy="72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a:extLst>
                  <a:ext uri="{FF2B5EF4-FFF2-40B4-BE49-F238E27FC236}">
                    <a16:creationId xmlns:a16="http://schemas.microsoft.com/office/drawing/2014/main" id="{4B214388-DFBC-7940-A332-C6F17F346808}"/>
                  </a:ext>
                </a:extLst>
              </p:cNvPr>
              <p:cNvCxnSpPr>
                <a:cxnSpLocks/>
              </p:cNvCxnSpPr>
              <p:nvPr/>
            </p:nvCxnSpPr>
            <p:spPr bwMode="auto">
              <a:xfrm flipH="1">
                <a:off x="4082142" y="5137727"/>
                <a:ext cx="6206" cy="1243601"/>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 name="Straight Connector 19">
              <a:extLst>
                <a:ext uri="{FF2B5EF4-FFF2-40B4-BE49-F238E27FC236}">
                  <a16:creationId xmlns:a16="http://schemas.microsoft.com/office/drawing/2014/main" id="{25D69E12-8A09-6D44-8EC2-C108CF5312F6}"/>
                </a:ext>
              </a:extLst>
            </p:cNvPr>
            <p:cNvCxnSpPr>
              <a:cxnSpLocks/>
              <a:stCxn id="11"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6" descr="computer.bmp">
              <a:extLst>
                <a:ext uri="{FF2B5EF4-FFF2-40B4-BE49-F238E27FC236}">
                  <a16:creationId xmlns:a16="http://schemas.microsoft.com/office/drawing/2014/main" id="{BCB893E1-D741-394E-B1A7-37F4DEAC11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a:extLst>
                <a:ext uri="{FF2B5EF4-FFF2-40B4-BE49-F238E27FC236}">
                  <a16:creationId xmlns:a16="http://schemas.microsoft.com/office/drawing/2014/main" id="{E794740C-8EE8-8E4F-8EBE-1C96E9159AAC}"/>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a:extLst>
                <a:ext uri="{FF2B5EF4-FFF2-40B4-BE49-F238E27FC236}">
                  <a16:creationId xmlns:a16="http://schemas.microsoft.com/office/drawing/2014/main" id="{AF6BAB09-015C-6947-B42F-08A9A6F040D1}"/>
                </a:ext>
              </a:extLst>
            </p:cNvPr>
            <p:cNvGrpSpPr/>
            <p:nvPr/>
          </p:nvGrpSpPr>
          <p:grpSpPr>
            <a:xfrm>
              <a:off x="4479727" y="5137727"/>
              <a:ext cx="668337" cy="1243601"/>
              <a:chOff x="4479727" y="5137727"/>
              <a:chExt cx="668337" cy="1243601"/>
            </a:xfrm>
          </p:grpSpPr>
          <p:pic>
            <p:nvPicPr>
              <p:cNvPr id="27" name="Picture 6" descr="computer.bmp">
                <a:extLst>
                  <a:ext uri="{FF2B5EF4-FFF2-40B4-BE49-F238E27FC236}">
                    <a16:creationId xmlns:a16="http://schemas.microsoft.com/office/drawing/2014/main" id="{D9A31EDE-0025-5C40-BC6F-9D2ED2CB0A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a:extLst>
                  <a:ext uri="{FF2B5EF4-FFF2-40B4-BE49-F238E27FC236}">
                    <a16:creationId xmlns:a16="http://schemas.microsoft.com/office/drawing/2014/main" id="{017D7C7B-34CA-8640-A7D3-677813F5C0A7}"/>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2272AC5-CB70-F84D-AEED-D7622F6C5753}"/>
                </a:ext>
              </a:extLst>
            </p:cNvPr>
            <p:cNvGrpSpPr/>
            <p:nvPr/>
          </p:nvGrpSpPr>
          <p:grpSpPr>
            <a:xfrm>
              <a:off x="3337067" y="5115143"/>
              <a:ext cx="668337" cy="1187245"/>
              <a:chOff x="3337067" y="5115143"/>
              <a:chExt cx="668337" cy="1187245"/>
            </a:xfrm>
          </p:grpSpPr>
          <p:pic>
            <p:nvPicPr>
              <p:cNvPr id="25" name="Picture 6" descr="computer.bmp">
                <a:extLst>
                  <a:ext uri="{FF2B5EF4-FFF2-40B4-BE49-F238E27FC236}">
                    <a16:creationId xmlns:a16="http://schemas.microsoft.com/office/drawing/2014/main" id="{F06D5CF3-E4D8-FF44-943C-0101577807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037BA53A-DB1B-3148-A1DB-BAB415245DF4}"/>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1" name="Group 30">
            <a:extLst>
              <a:ext uri="{FF2B5EF4-FFF2-40B4-BE49-F238E27FC236}">
                <a16:creationId xmlns:a16="http://schemas.microsoft.com/office/drawing/2014/main" id="{6E85EFBB-E1C1-6E46-889D-118B0AB6E724}"/>
              </a:ext>
            </a:extLst>
          </p:cNvPr>
          <p:cNvGrpSpPr/>
          <p:nvPr/>
        </p:nvGrpSpPr>
        <p:grpSpPr>
          <a:xfrm flipH="1">
            <a:off x="1479137" y="3233167"/>
            <a:ext cx="2050554" cy="1967374"/>
            <a:chOff x="685800" y="1317254"/>
            <a:chExt cx="4462264" cy="5764942"/>
          </a:xfrm>
        </p:grpSpPr>
        <p:sp>
          <p:nvSpPr>
            <p:cNvPr id="32" name="Rounded Rectangle 31">
              <a:extLst>
                <a:ext uri="{FF2B5EF4-FFF2-40B4-BE49-F238E27FC236}">
                  <a16:creationId xmlns:a16="http://schemas.microsoft.com/office/drawing/2014/main" id="{55048299-7473-6142-9B8F-360939FF7821}"/>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3" name="Straight Connector 32">
              <a:extLst>
                <a:ext uri="{FF2B5EF4-FFF2-40B4-BE49-F238E27FC236}">
                  <a16:creationId xmlns:a16="http://schemas.microsoft.com/office/drawing/2014/main" id="{C5A662CA-DA68-544E-9B5A-62D2B778A1C5}"/>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6212207E-B821-994D-8DD7-3E6177CAE941}"/>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5" name="Straight Connector 34">
              <a:extLst>
                <a:ext uri="{FF2B5EF4-FFF2-40B4-BE49-F238E27FC236}">
                  <a16:creationId xmlns:a16="http://schemas.microsoft.com/office/drawing/2014/main" id="{7198EC8E-3A29-6149-A0B3-896D994D7E01}"/>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FBE868-AC19-6B46-9ACE-DB9E0CAAE061}"/>
                </a:ext>
              </a:extLst>
            </p:cNvPr>
            <p:cNvCxnSpPr>
              <a:cxnSpLocks/>
              <a:endCxn id="34"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10C565-9229-7242-AD5F-AC3334A8CBF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F83FC9A7-99E2-6A4B-9C85-D18544891D61}"/>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ounded Rectangle 38">
              <a:extLst>
                <a:ext uri="{FF2B5EF4-FFF2-40B4-BE49-F238E27FC236}">
                  <a16:creationId xmlns:a16="http://schemas.microsoft.com/office/drawing/2014/main" id="{85BB01E3-7FB7-624C-AEEA-55460A2EA887}"/>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40" name="Straight Connector 39">
              <a:extLst>
                <a:ext uri="{FF2B5EF4-FFF2-40B4-BE49-F238E27FC236}">
                  <a16:creationId xmlns:a16="http://schemas.microsoft.com/office/drawing/2014/main" id="{936055F4-3300-EC47-89FA-99FE43958DE2}"/>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6" descr="computer.bmp">
              <a:extLst>
                <a:ext uri="{FF2B5EF4-FFF2-40B4-BE49-F238E27FC236}">
                  <a16:creationId xmlns:a16="http://schemas.microsoft.com/office/drawing/2014/main" id="{BEB14CB9-F186-0144-8755-96E17ED015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6" descr="computer.bmp">
              <a:extLst>
                <a:ext uri="{FF2B5EF4-FFF2-40B4-BE49-F238E27FC236}">
                  <a16:creationId xmlns:a16="http://schemas.microsoft.com/office/drawing/2014/main" id="{CE15CC79-A843-B94E-B453-0490166D2F5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8398" y="6358296"/>
              <a:ext cx="668336"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a:extLst>
                <a:ext uri="{FF2B5EF4-FFF2-40B4-BE49-F238E27FC236}">
                  <a16:creationId xmlns:a16="http://schemas.microsoft.com/office/drawing/2014/main" id="{D305C3A7-C1FF-F04C-8E56-24187030747D}"/>
                </a:ext>
              </a:extLst>
            </p:cNvPr>
            <p:cNvCxnSpPr>
              <a:cxnSpLocks/>
              <a:stCxn id="34"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Picture 6" descr="computer.bmp">
              <a:extLst>
                <a:ext uri="{FF2B5EF4-FFF2-40B4-BE49-F238E27FC236}">
                  <a16:creationId xmlns:a16="http://schemas.microsoft.com/office/drawing/2014/main" id="{9E422D19-A895-B342-A43F-56CFE0C25BC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a:extLst>
                <a:ext uri="{FF2B5EF4-FFF2-40B4-BE49-F238E27FC236}">
                  <a16:creationId xmlns:a16="http://schemas.microsoft.com/office/drawing/2014/main" id="{E5BF0564-6236-284F-8F2B-A345F86EF0FD}"/>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6" name="Group 45">
              <a:extLst>
                <a:ext uri="{FF2B5EF4-FFF2-40B4-BE49-F238E27FC236}">
                  <a16:creationId xmlns:a16="http://schemas.microsoft.com/office/drawing/2014/main" id="{E4F94498-4279-3547-A706-0C0EAD15E444}"/>
                </a:ext>
              </a:extLst>
            </p:cNvPr>
            <p:cNvGrpSpPr/>
            <p:nvPr/>
          </p:nvGrpSpPr>
          <p:grpSpPr>
            <a:xfrm>
              <a:off x="4479727" y="5137727"/>
              <a:ext cx="668337" cy="1243602"/>
              <a:chOff x="4479727" y="5137727"/>
              <a:chExt cx="668337" cy="1243602"/>
            </a:xfrm>
          </p:grpSpPr>
          <p:pic>
            <p:nvPicPr>
              <p:cNvPr id="50" name="Picture 6" descr="computer.bmp">
                <a:extLst>
                  <a:ext uri="{FF2B5EF4-FFF2-40B4-BE49-F238E27FC236}">
                    <a16:creationId xmlns:a16="http://schemas.microsoft.com/office/drawing/2014/main" id="{3206B68E-3847-E24A-8291-048F926157E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9727" y="565742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4ACFA3CC-12D9-8845-A67D-B696C17C63DA}"/>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66A874-7AAA-BC43-9687-FEC8B551BBA5}"/>
                </a:ext>
              </a:extLst>
            </p:cNvPr>
            <p:cNvGrpSpPr/>
            <p:nvPr/>
          </p:nvGrpSpPr>
          <p:grpSpPr>
            <a:xfrm>
              <a:off x="3337067" y="5115143"/>
              <a:ext cx="668337" cy="1187245"/>
              <a:chOff x="3337067" y="5115143"/>
              <a:chExt cx="668337" cy="1187245"/>
            </a:xfrm>
          </p:grpSpPr>
          <p:pic>
            <p:nvPicPr>
              <p:cNvPr id="48" name="Picture 6" descr="computer.bmp">
                <a:extLst>
                  <a:ext uri="{FF2B5EF4-FFF2-40B4-BE49-F238E27FC236}">
                    <a16:creationId xmlns:a16="http://schemas.microsoft.com/office/drawing/2014/main" id="{69ED22F2-5B32-5C49-939A-504DC6573C9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a:extLst>
                  <a:ext uri="{FF2B5EF4-FFF2-40B4-BE49-F238E27FC236}">
                    <a16:creationId xmlns:a16="http://schemas.microsoft.com/office/drawing/2014/main" id="{D944FEE6-63E0-A047-834D-82CCA020F675}"/>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4" name="Rectangle 53">
            <a:extLst>
              <a:ext uri="{FF2B5EF4-FFF2-40B4-BE49-F238E27FC236}">
                <a16:creationId xmlns:a16="http://schemas.microsoft.com/office/drawing/2014/main" id="{B2A53C82-A017-CA45-B2E5-A2BF12788409}"/>
              </a:ext>
            </a:extLst>
          </p:cNvPr>
          <p:cNvSpPr/>
          <p:nvPr/>
        </p:nvSpPr>
        <p:spPr bwMode="auto">
          <a:xfrm>
            <a:off x="4084658" y="3565072"/>
            <a:ext cx="486054" cy="435686"/>
          </a:xfrm>
          <a:prstGeom prst="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2400" dirty="0">
                <a:solidFill>
                  <a:srgbClr val="000000"/>
                </a:solidFill>
              </a:rPr>
              <a:t>R</a:t>
            </a:r>
          </a:p>
        </p:txBody>
      </p:sp>
      <p:cxnSp>
        <p:nvCxnSpPr>
          <p:cNvPr id="55" name="Straight Connector 54">
            <a:extLst>
              <a:ext uri="{FF2B5EF4-FFF2-40B4-BE49-F238E27FC236}">
                <a16:creationId xmlns:a16="http://schemas.microsoft.com/office/drawing/2014/main" id="{A666AC2E-E506-DE44-9045-517B0CE6D1CF}"/>
              </a:ext>
            </a:extLst>
          </p:cNvPr>
          <p:cNvCxnSpPr>
            <a:stCxn id="32" idx="1"/>
            <a:endCxn id="54" idx="1"/>
          </p:cNvCxnSpPr>
          <p:nvPr/>
        </p:nvCxnSpPr>
        <p:spPr bwMode="auto">
          <a:xfrm flipV="1">
            <a:off x="3464537" y="3782916"/>
            <a:ext cx="620121" cy="244639"/>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4EB3FC14-1A35-6048-AFE9-1233B43233EA}"/>
              </a:ext>
            </a:extLst>
          </p:cNvPr>
          <p:cNvCxnSpPr>
            <a:cxnSpLocks/>
            <a:stCxn id="54" idx="3"/>
            <a:endCxn id="9" idx="1"/>
          </p:cNvCxnSpPr>
          <p:nvPr/>
        </p:nvCxnSpPr>
        <p:spPr bwMode="auto">
          <a:xfrm>
            <a:off x="4570712" y="3782916"/>
            <a:ext cx="717502" cy="78094"/>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Placeholder 4">
            <a:extLst>
              <a:ext uri="{FF2B5EF4-FFF2-40B4-BE49-F238E27FC236}">
                <a16:creationId xmlns:a16="http://schemas.microsoft.com/office/drawing/2014/main" id="{FDA0ED7B-78FA-D14E-A731-3124F496C2D1}"/>
              </a:ext>
            </a:extLst>
          </p:cNvPr>
          <p:cNvSpPr txBox="1">
            <a:spLocks/>
          </p:cNvSpPr>
          <p:nvPr/>
        </p:nvSpPr>
        <p:spPr bwMode="auto">
          <a:xfrm>
            <a:off x="6443963" y="5058855"/>
            <a:ext cx="908085" cy="316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350" kern="0" dirty="0">
                <a:latin typeface="Arial" panose="020B0604020202020204" pitchFamily="34" charset="0"/>
                <a:cs typeface="Arial" panose="020B0604020202020204" pitchFamily="34" charset="0"/>
              </a:rPr>
              <a:t>Network B</a:t>
            </a:r>
          </a:p>
        </p:txBody>
      </p:sp>
      <p:cxnSp>
        <p:nvCxnSpPr>
          <p:cNvPr id="92" name="Straight Connector 91">
            <a:extLst>
              <a:ext uri="{FF2B5EF4-FFF2-40B4-BE49-F238E27FC236}">
                <a16:creationId xmlns:a16="http://schemas.microsoft.com/office/drawing/2014/main" id="{4B214388-DFBC-7940-A332-C6F17F346808}"/>
              </a:ext>
            </a:extLst>
          </p:cNvPr>
          <p:cNvCxnSpPr>
            <a:cxnSpLocks/>
          </p:cNvCxnSpPr>
          <p:nvPr/>
        </p:nvCxnSpPr>
        <p:spPr bwMode="auto">
          <a:xfrm flipH="1">
            <a:off x="1891618" y="4525874"/>
            <a:ext cx="2858" cy="50009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449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32445"/>
            <a:ext cx="7765784" cy="507831"/>
          </a:xfrm>
        </p:spPr>
        <p:txBody>
          <a:bodyPr/>
          <a:lstStyle/>
          <a:p>
            <a:r>
              <a:rPr lang="en-GB" kern="0" dirty="0"/>
              <a:t>Machines in separate networks have to exchange packets via an intermediary machine called a router using a routing protocol.  This is so called </a:t>
            </a:r>
            <a:r>
              <a:rPr lang="en-GB" b="1" kern="0" dirty="0"/>
              <a:t>inter-networking</a:t>
            </a:r>
            <a:r>
              <a:rPr lang="en-GB" kern="0" dirty="0"/>
              <a:t>.</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Routing Protocol</a:t>
            </a:r>
            <a:endParaRPr lang="en-US" dirty="0"/>
          </a:p>
        </p:txBody>
      </p:sp>
      <p:sp>
        <p:nvSpPr>
          <p:cNvPr id="7" name="Text Placeholder 4"/>
          <p:cNvSpPr>
            <a:spLocks noGrp="1"/>
          </p:cNvSpPr>
          <p:nvPr>
            <p:ph type="body" sz="quarter" idx="4294967295"/>
          </p:nvPr>
        </p:nvSpPr>
        <p:spPr>
          <a:xfrm>
            <a:off x="1479136" y="5091566"/>
            <a:ext cx="1015586" cy="316804"/>
          </a:xfrm>
          <a:prstGeom prst="rect">
            <a:avLst/>
          </a:prstGeom>
        </p:spPr>
        <p:txBody>
          <a:bodyPr vert="horz" wrap="square" lIns="54000" tIns="54000" rIns="54000" bIns="54000" rtlCol="0" anchor="t" anchorCtr="0">
            <a:spAutoFit/>
          </a:bodyPr>
          <a:lstStyle/>
          <a:p>
            <a:pPr marL="0" indent="0">
              <a:buNone/>
            </a:pPr>
            <a:r>
              <a:rPr lang="en-GB" dirty="0"/>
              <a:t>Network A</a:t>
            </a:r>
          </a:p>
        </p:txBody>
      </p:sp>
      <p:grpSp>
        <p:nvGrpSpPr>
          <p:cNvPr id="8" name="Group 7">
            <a:extLst>
              <a:ext uri="{FF2B5EF4-FFF2-40B4-BE49-F238E27FC236}">
                <a16:creationId xmlns:a16="http://schemas.microsoft.com/office/drawing/2014/main" id="{8B19AAE4-9F98-2B45-8F4A-70DD049D703D}"/>
              </a:ext>
            </a:extLst>
          </p:cNvPr>
          <p:cNvGrpSpPr/>
          <p:nvPr/>
        </p:nvGrpSpPr>
        <p:grpSpPr>
          <a:xfrm>
            <a:off x="5222915" y="2924941"/>
            <a:ext cx="2055106" cy="2272172"/>
            <a:chOff x="685800" y="1317254"/>
            <a:chExt cx="4462264" cy="5650337"/>
          </a:xfrm>
        </p:grpSpPr>
        <p:sp>
          <p:nvSpPr>
            <p:cNvPr id="9" name="Rounded Rectangle 8">
              <a:extLst>
                <a:ext uri="{FF2B5EF4-FFF2-40B4-BE49-F238E27FC236}">
                  <a16:creationId xmlns:a16="http://schemas.microsoft.com/office/drawing/2014/main" id="{E20B09ED-1A4B-7248-A48C-F1DB2E83247F}"/>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0" name="Straight Connector 9">
              <a:extLst>
                <a:ext uri="{FF2B5EF4-FFF2-40B4-BE49-F238E27FC236}">
                  <a16:creationId xmlns:a16="http://schemas.microsoft.com/office/drawing/2014/main" id="{BF9732E2-B8B0-8048-BD97-F292D066A84A}"/>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45E61D8-99B8-B845-AFD2-E0E44F907B8F}"/>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2" name="Straight Connector 11">
              <a:extLst>
                <a:ext uri="{FF2B5EF4-FFF2-40B4-BE49-F238E27FC236}">
                  <a16:creationId xmlns:a16="http://schemas.microsoft.com/office/drawing/2014/main" id="{EC730E3A-C89F-E94E-93F4-204F6FF75C36}"/>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5F7956-50B4-D646-85A6-AE0FD30BE3E2}"/>
                </a:ext>
              </a:extLst>
            </p:cNvPr>
            <p:cNvCxnSpPr>
              <a:cxnSpLocks/>
              <a:endCxn id="11"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C53036-0E4A-4C40-9AF0-6F0AAB9C203C}"/>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B3D0EFDD-B81A-3D41-BEB7-114E54820B25}"/>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a:extLst>
                <a:ext uri="{FF2B5EF4-FFF2-40B4-BE49-F238E27FC236}">
                  <a16:creationId xmlns:a16="http://schemas.microsoft.com/office/drawing/2014/main" id="{9CF585BD-8D4A-1E4C-8AF3-1A92DE7226E1}"/>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7" name="Straight Connector 16">
              <a:extLst>
                <a:ext uri="{FF2B5EF4-FFF2-40B4-BE49-F238E27FC236}">
                  <a16:creationId xmlns:a16="http://schemas.microsoft.com/office/drawing/2014/main" id="{1B484363-65F0-B44A-A10F-27B09830932A}"/>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6" descr="computer.bmp">
              <a:extLst>
                <a:ext uri="{FF2B5EF4-FFF2-40B4-BE49-F238E27FC236}">
                  <a16:creationId xmlns:a16="http://schemas.microsoft.com/office/drawing/2014/main" id="{8EE780A3-1846-3846-8433-CB70C42F00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a:extLst>
                <a:ext uri="{FF2B5EF4-FFF2-40B4-BE49-F238E27FC236}">
                  <a16:creationId xmlns:a16="http://schemas.microsoft.com/office/drawing/2014/main" id="{570426CE-B797-5A45-B032-5CF6D0B1457F}"/>
                </a:ext>
              </a:extLst>
            </p:cNvPr>
            <p:cNvGrpSpPr/>
            <p:nvPr/>
          </p:nvGrpSpPr>
          <p:grpSpPr>
            <a:xfrm>
              <a:off x="3908397" y="5137727"/>
              <a:ext cx="668337" cy="1829864"/>
              <a:chOff x="3779912" y="5137727"/>
              <a:chExt cx="668337" cy="1829864"/>
            </a:xfrm>
          </p:grpSpPr>
          <p:pic>
            <p:nvPicPr>
              <p:cNvPr id="29" name="Picture 6" descr="computer.bmp">
                <a:extLst>
                  <a:ext uri="{FF2B5EF4-FFF2-40B4-BE49-F238E27FC236}">
                    <a16:creationId xmlns:a16="http://schemas.microsoft.com/office/drawing/2014/main" id="{393E629D-151E-5741-A4ED-35FC6B7C4B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6243693"/>
                <a:ext cx="668337" cy="72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a:extLst>
                  <a:ext uri="{FF2B5EF4-FFF2-40B4-BE49-F238E27FC236}">
                    <a16:creationId xmlns:a16="http://schemas.microsoft.com/office/drawing/2014/main" id="{4B214388-DFBC-7940-A332-C6F17F346808}"/>
                  </a:ext>
                </a:extLst>
              </p:cNvPr>
              <p:cNvCxnSpPr>
                <a:cxnSpLocks/>
              </p:cNvCxnSpPr>
              <p:nvPr/>
            </p:nvCxnSpPr>
            <p:spPr bwMode="auto">
              <a:xfrm flipH="1">
                <a:off x="4082142" y="5137727"/>
                <a:ext cx="6206" cy="1243601"/>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 name="Straight Connector 19">
              <a:extLst>
                <a:ext uri="{FF2B5EF4-FFF2-40B4-BE49-F238E27FC236}">
                  <a16:creationId xmlns:a16="http://schemas.microsoft.com/office/drawing/2014/main" id="{25D69E12-8A09-6D44-8EC2-C108CF5312F6}"/>
                </a:ext>
              </a:extLst>
            </p:cNvPr>
            <p:cNvCxnSpPr>
              <a:cxnSpLocks/>
              <a:stCxn id="11"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6" descr="computer.bmp">
              <a:extLst>
                <a:ext uri="{FF2B5EF4-FFF2-40B4-BE49-F238E27FC236}">
                  <a16:creationId xmlns:a16="http://schemas.microsoft.com/office/drawing/2014/main" id="{BCB893E1-D741-394E-B1A7-37F4DEAC11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a:extLst>
                <a:ext uri="{FF2B5EF4-FFF2-40B4-BE49-F238E27FC236}">
                  <a16:creationId xmlns:a16="http://schemas.microsoft.com/office/drawing/2014/main" id="{E794740C-8EE8-8E4F-8EBE-1C96E9159AAC}"/>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a:extLst>
                <a:ext uri="{FF2B5EF4-FFF2-40B4-BE49-F238E27FC236}">
                  <a16:creationId xmlns:a16="http://schemas.microsoft.com/office/drawing/2014/main" id="{AF6BAB09-015C-6947-B42F-08A9A6F040D1}"/>
                </a:ext>
              </a:extLst>
            </p:cNvPr>
            <p:cNvGrpSpPr/>
            <p:nvPr/>
          </p:nvGrpSpPr>
          <p:grpSpPr>
            <a:xfrm>
              <a:off x="4479727" y="5137727"/>
              <a:ext cx="668337" cy="1243601"/>
              <a:chOff x="4479727" y="5137727"/>
              <a:chExt cx="668337" cy="1243601"/>
            </a:xfrm>
          </p:grpSpPr>
          <p:pic>
            <p:nvPicPr>
              <p:cNvPr id="27" name="Picture 6" descr="computer.bmp">
                <a:extLst>
                  <a:ext uri="{FF2B5EF4-FFF2-40B4-BE49-F238E27FC236}">
                    <a16:creationId xmlns:a16="http://schemas.microsoft.com/office/drawing/2014/main" id="{D9A31EDE-0025-5C40-BC6F-9D2ED2CB0A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a:extLst>
                  <a:ext uri="{FF2B5EF4-FFF2-40B4-BE49-F238E27FC236}">
                    <a16:creationId xmlns:a16="http://schemas.microsoft.com/office/drawing/2014/main" id="{017D7C7B-34CA-8640-A7D3-677813F5C0A7}"/>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2272AC5-CB70-F84D-AEED-D7622F6C5753}"/>
                </a:ext>
              </a:extLst>
            </p:cNvPr>
            <p:cNvGrpSpPr/>
            <p:nvPr/>
          </p:nvGrpSpPr>
          <p:grpSpPr>
            <a:xfrm>
              <a:off x="3337067" y="5115143"/>
              <a:ext cx="668337" cy="1187245"/>
              <a:chOff x="3337067" y="5115143"/>
              <a:chExt cx="668337" cy="1187245"/>
            </a:xfrm>
          </p:grpSpPr>
          <p:pic>
            <p:nvPicPr>
              <p:cNvPr id="25" name="Picture 6" descr="computer.bmp">
                <a:extLst>
                  <a:ext uri="{FF2B5EF4-FFF2-40B4-BE49-F238E27FC236}">
                    <a16:creationId xmlns:a16="http://schemas.microsoft.com/office/drawing/2014/main" id="{F06D5CF3-E4D8-FF44-943C-0101577807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037BA53A-DB1B-3148-A1DB-BAB415245DF4}"/>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1" name="Group 30">
            <a:extLst>
              <a:ext uri="{FF2B5EF4-FFF2-40B4-BE49-F238E27FC236}">
                <a16:creationId xmlns:a16="http://schemas.microsoft.com/office/drawing/2014/main" id="{6E85EFBB-E1C1-6E46-889D-118B0AB6E724}"/>
              </a:ext>
            </a:extLst>
          </p:cNvPr>
          <p:cNvGrpSpPr/>
          <p:nvPr/>
        </p:nvGrpSpPr>
        <p:grpSpPr>
          <a:xfrm flipH="1">
            <a:off x="1479137" y="3233167"/>
            <a:ext cx="2050554" cy="1967374"/>
            <a:chOff x="685800" y="1317254"/>
            <a:chExt cx="4462264" cy="5764942"/>
          </a:xfrm>
        </p:grpSpPr>
        <p:sp>
          <p:nvSpPr>
            <p:cNvPr id="32" name="Rounded Rectangle 31">
              <a:extLst>
                <a:ext uri="{FF2B5EF4-FFF2-40B4-BE49-F238E27FC236}">
                  <a16:creationId xmlns:a16="http://schemas.microsoft.com/office/drawing/2014/main" id="{55048299-7473-6142-9B8F-360939FF7821}"/>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3" name="Straight Connector 32">
              <a:extLst>
                <a:ext uri="{FF2B5EF4-FFF2-40B4-BE49-F238E27FC236}">
                  <a16:creationId xmlns:a16="http://schemas.microsoft.com/office/drawing/2014/main" id="{C5A662CA-DA68-544E-9B5A-62D2B778A1C5}"/>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6212207E-B821-994D-8DD7-3E6177CAE941}"/>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5" name="Straight Connector 34">
              <a:extLst>
                <a:ext uri="{FF2B5EF4-FFF2-40B4-BE49-F238E27FC236}">
                  <a16:creationId xmlns:a16="http://schemas.microsoft.com/office/drawing/2014/main" id="{7198EC8E-3A29-6149-A0B3-896D994D7E01}"/>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FBE868-AC19-6B46-9ACE-DB9E0CAAE061}"/>
                </a:ext>
              </a:extLst>
            </p:cNvPr>
            <p:cNvCxnSpPr>
              <a:cxnSpLocks/>
              <a:endCxn id="34"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10C565-9229-7242-AD5F-AC3334A8CBF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F83FC9A7-99E2-6A4B-9C85-D18544891D61}"/>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ounded Rectangle 38">
              <a:extLst>
                <a:ext uri="{FF2B5EF4-FFF2-40B4-BE49-F238E27FC236}">
                  <a16:creationId xmlns:a16="http://schemas.microsoft.com/office/drawing/2014/main" id="{85BB01E3-7FB7-624C-AEEA-55460A2EA887}"/>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40" name="Straight Connector 39">
              <a:extLst>
                <a:ext uri="{FF2B5EF4-FFF2-40B4-BE49-F238E27FC236}">
                  <a16:creationId xmlns:a16="http://schemas.microsoft.com/office/drawing/2014/main" id="{936055F4-3300-EC47-89FA-99FE43958DE2}"/>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6" descr="computer.bmp">
              <a:extLst>
                <a:ext uri="{FF2B5EF4-FFF2-40B4-BE49-F238E27FC236}">
                  <a16:creationId xmlns:a16="http://schemas.microsoft.com/office/drawing/2014/main" id="{BEB14CB9-F186-0144-8755-96E17ED0153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6" descr="computer.bmp">
              <a:extLst>
                <a:ext uri="{FF2B5EF4-FFF2-40B4-BE49-F238E27FC236}">
                  <a16:creationId xmlns:a16="http://schemas.microsoft.com/office/drawing/2014/main" id="{CE15CC79-A843-B94E-B453-0490166D2F5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08398" y="6358296"/>
              <a:ext cx="668336"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a:extLst>
                <a:ext uri="{FF2B5EF4-FFF2-40B4-BE49-F238E27FC236}">
                  <a16:creationId xmlns:a16="http://schemas.microsoft.com/office/drawing/2014/main" id="{D305C3A7-C1FF-F04C-8E56-24187030747D}"/>
                </a:ext>
              </a:extLst>
            </p:cNvPr>
            <p:cNvCxnSpPr>
              <a:cxnSpLocks/>
              <a:stCxn id="34"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Picture 6" descr="computer.bmp">
              <a:extLst>
                <a:ext uri="{FF2B5EF4-FFF2-40B4-BE49-F238E27FC236}">
                  <a16:creationId xmlns:a16="http://schemas.microsoft.com/office/drawing/2014/main" id="{9E422D19-A895-B342-A43F-56CFE0C25BC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a:extLst>
                <a:ext uri="{FF2B5EF4-FFF2-40B4-BE49-F238E27FC236}">
                  <a16:creationId xmlns:a16="http://schemas.microsoft.com/office/drawing/2014/main" id="{E5BF0564-6236-284F-8F2B-A345F86EF0FD}"/>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6" name="Group 45">
              <a:extLst>
                <a:ext uri="{FF2B5EF4-FFF2-40B4-BE49-F238E27FC236}">
                  <a16:creationId xmlns:a16="http://schemas.microsoft.com/office/drawing/2014/main" id="{E4F94498-4279-3547-A706-0C0EAD15E444}"/>
                </a:ext>
              </a:extLst>
            </p:cNvPr>
            <p:cNvGrpSpPr/>
            <p:nvPr/>
          </p:nvGrpSpPr>
          <p:grpSpPr>
            <a:xfrm>
              <a:off x="4479727" y="5137727"/>
              <a:ext cx="668337" cy="1243602"/>
              <a:chOff x="4479727" y="5137727"/>
              <a:chExt cx="668337" cy="1243602"/>
            </a:xfrm>
          </p:grpSpPr>
          <p:pic>
            <p:nvPicPr>
              <p:cNvPr id="50" name="Picture 6" descr="computer.bmp">
                <a:extLst>
                  <a:ext uri="{FF2B5EF4-FFF2-40B4-BE49-F238E27FC236}">
                    <a16:creationId xmlns:a16="http://schemas.microsoft.com/office/drawing/2014/main" id="{3206B68E-3847-E24A-8291-048F926157E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9727" y="565742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4ACFA3CC-12D9-8845-A67D-B696C17C63DA}"/>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66A874-7AAA-BC43-9687-FEC8B551BBA5}"/>
                </a:ext>
              </a:extLst>
            </p:cNvPr>
            <p:cNvGrpSpPr/>
            <p:nvPr/>
          </p:nvGrpSpPr>
          <p:grpSpPr>
            <a:xfrm>
              <a:off x="3337067" y="5115143"/>
              <a:ext cx="668337" cy="1187245"/>
              <a:chOff x="3337067" y="5115143"/>
              <a:chExt cx="668337" cy="1187245"/>
            </a:xfrm>
          </p:grpSpPr>
          <p:pic>
            <p:nvPicPr>
              <p:cNvPr id="48" name="Picture 6" descr="computer.bmp">
                <a:extLst>
                  <a:ext uri="{FF2B5EF4-FFF2-40B4-BE49-F238E27FC236}">
                    <a16:creationId xmlns:a16="http://schemas.microsoft.com/office/drawing/2014/main" id="{69ED22F2-5B32-5C49-939A-504DC6573C9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a:extLst>
                  <a:ext uri="{FF2B5EF4-FFF2-40B4-BE49-F238E27FC236}">
                    <a16:creationId xmlns:a16="http://schemas.microsoft.com/office/drawing/2014/main" id="{D944FEE6-63E0-A047-834D-82CCA020F675}"/>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4" name="Rectangle 53">
            <a:extLst>
              <a:ext uri="{FF2B5EF4-FFF2-40B4-BE49-F238E27FC236}">
                <a16:creationId xmlns:a16="http://schemas.microsoft.com/office/drawing/2014/main" id="{B2A53C82-A017-CA45-B2E5-A2BF12788409}"/>
              </a:ext>
            </a:extLst>
          </p:cNvPr>
          <p:cNvSpPr/>
          <p:nvPr/>
        </p:nvSpPr>
        <p:spPr bwMode="auto">
          <a:xfrm>
            <a:off x="4084658" y="3565072"/>
            <a:ext cx="486054" cy="435686"/>
          </a:xfrm>
          <a:prstGeom prst="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2400" dirty="0">
                <a:solidFill>
                  <a:srgbClr val="000000"/>
                </a:solidFill>
              </a:rPr>
              <a:t>R</a:t>
            </a:r>
          </a:p>
        </p:txBody>
      </p:sp>
      <p:cxnSp>
        <p:nvCxnSpPr>
          <p:cNvPr id="55" name="Straight Connector 54">
            <a:extLst>
              <a:ext uri="{FF2B5EF4-FFF2-40B4-BE49-F238E27FC236}">
                <a16:creationId xmlns:a16="http://schemas.microsoft.com/office/drawing/2014/main" id="{A666AC2E-E506-DE44-9045-517B0CE6D1CF}"/>
              </a:ext>
            </a:extLst>
          </p:cNvPr>
          <p:cNvCxnSpPr>
            <a:stCxn id="32" idx="1"/>
            <a:endCxn id="54" idx="1"/>
          </p:cNvCxnSpPr>
          <p:nvPr/>
        </p:nvCxnSpPr>
        <p:spPr bwMode="auto">
          <a:xfrm flipV="1">
            <a:off x="3464537" y="3782916"/>
            <a:ext cx="620121" cy="244639"/>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4EB3FC14-1A35-6048-AFE9-1233B43233EA}"/>
              </a:ext>
            </a:extLst>
          </p:cNvPr>
          <p:cNvCxnSpPr>
            <a:cxnSpLocks/>
            <a:stCxn id="54" idx="3"/>
            <a:endCxn id="9" idx="1"/>
          </p:cNvCxnSpPr>
          <p:nvPr/>
        </p:nvCxnSpPr>
        <p:spPr bwMode="auto">
          <a:xfrm>
            <a:off x="4570712" y="3782916"/>
            <a:ext cx="717502" cy="78094"/>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Placeholder 4">
            <a:extLst>
              <a:ext uri="{FF2B5EF4-FFF2-40B4-BE49-F238E27FC236}">
                <a16:creationId xmlns:a16="http://schemas.microsoft.com/office/drawing/2014/main" id="{FDA0ED7B-78FA-D14E-A731-3124F496C2D1}"/>
              </a:ext>
            </a:extLst>
          </p:cNvPr>
          <p:cNvSpPr txBox="1">
            <a:spLocks/>
          </p:cNvSpPr>
          <p:nvPr/>
        </p:nvSpPr>
        <p:spPr bwMode="auto">
          <a:xfrm>
            <a:off x="6443963" y="5058855"/>
            <a:ext cx="908085" cy="316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350" kern="0" dirty="0">
                <a:latin typeface="Arial" panose="020B0604020202020204" pitchFamily="34" charset="0"/>
                <a:cs typeface="Arial" panose="020B0604020202020204" pitchFamily="34" charset="0"/>
              </a:rPr>
              <a:t>Network B</a:t>
            </a:r>
          </a:p>
        </p:txBody>
      </p:sp>
      <p:cxnSp>
        <p:nvCxnSpPr>
          <p:cNvPr id="58" name="Straight Arrow Connector 57">
            <a:extLst>
              <a:ext uri="{FF2B5EF4-FFF2-40B4-BE49-F238E27FC236}">
                <a16:creationId xmlns:a16="http://schemas.microsoft.com/office/drawing/2014/main" id="{CD49A139-55CF-1E45-8666-A647EBDD283A}"/>
              </a:ext>
            </a:extLst>
          </p:cNvPr>
          <p:cNvCxnSpPr>
            <a:cxnSpLocks/>
            <a:stCxn id="52" idx="1"/>
            <a:endCxn id="29" idx="1"/>
          </p:cNvCxnSpPr>
          <p:nvPr/>
        </p:nvCxnSpPr>
        <p:spPr bwMode="auto">
          <a:xfrm flipV="1">
            <a:off x="2048803" y="5051563"/>
            <a:ext cx="4658286" cy="25457"/>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CC88AA6C-5A9A-F747-9C9C-1B8B45FFA03B}"/>
              </a:ext>
            </a:extLst>
          </p:cNvPr>
          <p:cNvSpPr txBox="1"/>
          <p:nvPr/>
        </p:nvSpPr>
        <p:spPr>
          <a:xfrm>
            <a:off x="2382606" y="4277398"/>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0" name="TextBox 59">
            <a:extLst>
              <a:ext uri="{FF2B5EF4-FFF2-40B4-BE49-F238E27FC236}">
                <a16:creationId xmlns:a16="http://schemas.microsoft.com/office/drawing/2014/main" id="{89492603-D6A8-AC41-A2CE-14CAEF0EC9FB}"/>
              </a:ext>
            </a:extLst>
          </p:cNvPr>
          <p:cNvSpPr txBox="1"/>
          <p:nvPr/>
        </p:nvSpPr>
        <p:spPr>
          <a:xfrm>
            <a:off x="3418094" y="3634721"/>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1" name="TextBox 60">
            <a:extLst>
              <a:ext uri="{FF2B5EF4-FFF2-40B4-BE49-F238E27FC236}">
                <a16:creationId xmlns:a16="http://schemas.microsoft.com/office/drawing/2014/main" id="{EB7761CA-0BC1-9D41-A4AC-492C3582EF3F}"/>
              </a:ext>
            </a:extLst>
          </p:cNvPr>
          <p:cNvSpPr txBox="1"/>
          <p:nvPr/>
        </p:nvSpPr>
        <p:spPr>
          <a:xfrm>
            <a:off x="4645084" y="3568414"/>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2" name="TextBox 61">
            <a:extLst>
              <a:ext uri="{FF2B5EF4-FFF2-40B4-BE49-F238E27FC236}">
                <a16:creationId xmlns:a16="http://schemas.microsoft.com/office/drawing/2014/main" id="{9A652087-BF1F-3C49-BE28-634AF19859EF}"/>
              </a:ext>
            </a:extLst>
          </p:cNvPr>
          <p:cNvSpPr txBox="1"/>
          <p:nvPr/>
        </p:nvSpPr>
        <p:spPr>
          <a:xfrm>
            <a:off x="5836788" y="4140190"/>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cxnSp>
        <p:nvCxnSpPr>
          <p:cNvPr id="92" name="Straight Connector 91">
            <a:extLst>
              <a:ext uri="{FF2B5EF4-FFF2-40B4-BE49-F238E27FC236}">
                <a16:creationId xmlns:a16="http://schemas.microsoft.com/office/drawing/2014/main" id="{4B214388-DFBC-7940-A332-C6F17F346808}"/>
              </a:ext>
            </a:extLst>
          </p:cNvPr>
          <p:cNvCxnSpPr>
            <a:cxnSpLocks/>
          </p:cNvCxnSpPr>
          <p:nvPr/>
        </p:nvCxnSpPr>
        <p:spPr bwMode="auto">
          <a:xfrm flipH="1">
            <a:off x="1891618" y="4525874"/>
            <a:ext cx="2858" cy="50009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4749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2. The Network Layer - IP Addresses </a:t>
            </a:r>
          </a:p>
        </p:txBody>
      </p:sp>
      <p:sp>
        <p:nvSpPr>
          <p:cNvPr id="3" name="Content Placeholder 2"/>
          <p:cNvSpPr>
            <a:spLocks noGrp="1"/>
          </p:cNvSpPr>
          <p:nvPr>
            <p:ph sz="quarter" idx="10"/>
          </p:nvPr>
        </p:nvSpPr>
        <p:spPr>
          <a:xfrm>
            <a:off x="459000" y="2276917"/>
            <a:ext cx="7765784" cy="2623795"/>
          </a:xfrm>
        </p:spPr>
        <p:txBody>
          <a:bodyPr/>
          <a:lstStyle/>
          <a:p>
            <a:r>
              <a:rPr lang="en-GB" kern="0" dirty="0"/>
              <a:t>Besides MAC addresses, machines are  assigned IP addresses. Whilst the mac address is assigned automatically, IP addresses are, in many instances, are assigned by the administrator. </a:t>
            </a:r>
          </a:p>
          <a:p>
            <a:r>
              <a:rPr lang="en-GB" kern="0" dirty="0"/>
              <a:t>At first we will talk about IP V4 addresses. These are but four bytes long and typically represented by four decimal numbers.</a:t>
            </a:r>
          </a:p>
          <a:p>
            <a:pPr marL="0" indent="0" algn="ctr">
              <a:buNone/>
            </a:pPr>
            <a:r>
              <a:rPr lang="en-GB" sz="1800" kern="0" dirty="0"/>
              <a:t>192.168.16.8</a:t>
            </a:r>
            <a:endParaRPr lang="en-SG" dirty="0"/>
          </a:p>
          <a:p>
            <a:r>
              <a:rPr lang="en-GB" kern="0" dirty="0"/>
              <a:t>Each number is between 0 and 255, This is because it represents a byte, which is eight bits, which is capable of holding 256 different patterns of 1s and 0s. (Numbered 0-255).</a:t>
            </a:r>
          </a:p>
          <a:p>
            <a:pPr marL="0" indent="0">
              <a:buNone/>
            </a:pPr>
            <a:endParaRPr lang="en-SG" dirty="0"/>
          </a:p>
          <a:p>
            <a:r>
              <a:rPr lang="en-GB" kern="0" dirty="0"/>
              <a:t>The decimal number 168 looks like </a:t>
            </a:r>
            <a:r>
              <a:rPr lang="en-GB" dirty="0"/>
              <a:t>1010 1000 as a byte = by eight</a:t>
            </a:r>
          </a:p>
          <a:p>
            <a:pPr marL="0" indent="0" algn="r">
              <a:buNone/>
            </a:pPr>
            <a:r>
              <a:rPr lang="en-GB" dirty="0"/>
              <a:t>..still interested?</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Network Layer: </a:t>
            </a:r>
            <a:r>
              <a:rPr lang="en-US" dirty="0">
                <a:ea typeface="MS PGothic"/>
              </a:rPr>
              <a:t>The anatomy of an IP address.</a:t>
            </a:r>
            <a:endParaRPr lang="en-US" dirty="0"/>
          </a:p>
        </p:txBody>
      </p:sp>
    </p:spTree>
    <p:extLst>
      <p:ext uri="{BB962C8B-B14F-4D97-AF65-F5344CB8AC3E}">
        <p14:creationId xmlns:p14="http://schemas.microsoft.com/office/powerpoint/2010/main" val="392445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4792" y="2276917"/>
            <a:ext cx="7765784" cy="2939266"/>
          </a:xfrm>
        </p:spPr>
        <p:txBody>
          <a:bodyPr/>
          <a:lstStyle/>
          <a:p>
            <a:r>
              <a:rPr lang="en-GB" kern="0" dirty="0" err="1"/>
              <a:t>ip</a:t>
            </a:r>
            <a:r>
              <a:rPr lang="en-GB" kern="0" dirty="0"/>
              <a:t> addresses on their own are not ever-so useful. Each comes with a subnet mask. Either a default one or one specifically assigned. For example:</a:t>
            </a:r>
          </a:p>
          <a:p>
            <a:pPr marL="0" indent="0" algn="ctr">
              <a:buNone/>
            </a:pPr>
            <a:endParaRPr lang="en-GB" kern="0" dirty="0"/>
          </a:p>
          <a:p>
            <a:pPr marL="0" indent="0" algn="ctr">
              <a:buNone/>
            </a:pPr>
            <a:r>
              <a:rPr lang="en-GB" kern="0" dirty="0"/>
              <a:t>255.255.255.0 (255=11111111)</a:t>
            </a:r>
          </a:p>
          <a:p>
            <a:pPr marL="0" indent="0">
              <a:buNone/>
            </a:pPr>
            <a:r>
              <a:rPr lang="en-GB" kern="0" dirty="0"/>
              <a:t>		This is called a Class C subnet mask as in binary is a bit of a ‘looker’.</a:t>
            </a:r>
          </a:p>
          <a:p>
            <a:pPr marL="0" indent="0" algn="ctr">
              <a:buNone/>
            </a:pPr>
            <a:r>
              <a:rPr lang="en-GB" kern="0" dirty="0"/>
              <a:t>11111111111111111111111100000000  (24 1s)</a:t>
            </a:r>
          </a:p>
          <a:p>
            <a:pPr marL="0" indent="0" algn="ctr">
              <a:spcBef>
                <a:spcPts val="450"/>
              </a:spcBef>
              <a:buNone/>
            </a:pPr>
            <a:r>
              <a:rPr lang="en-GB" kern="0" dirty="0"/>
              <a:t>255.255.0.0 is Class B</a:t>
            </a:r>
          </a:p>
          <a:p>
            <a:pPr marL="0" indent="0" algn="ctr">
              <a:spcBef>
                <a:spcPts val="450"/>
              </a:spcBef>
              <a:buNone/>
            </a:pPr>
            <a:r>
              <a:rPr lang="en-GB" kern="0" dirty="0"/>
              <a:t>11111111111111110000000000000000 (16 1s)</a:t>
            </a:r>
          </a:p>
          <a:p>
            <a:pPr marL="0" indent="0" algn="ctr">
              <a:spcBef>
                <a:spcPts val="450"/>
              </a:spcBef>
              <a:buNone/>
            </a:pPr>
            <a:r>
              <a:rPr lang="en-GB" kern="0" dirty="0"/>
              <a:t>255.0.0.0 is Class A</a:t>
            </a:r>
          </a:p>
          <a:p>
            <a:pPr marL="0" indent="0" algn="ctr">
              <a:spcBef>
                <a:spcPts val="450"/>
              </a:spcBef>
              <a:buNone/>
            </a:pPr>
            <a:r>
              <a:rPr lang="en-GB" kern="0" dirty="0"/>
              <a:t>11111111000000000000000000000000 (8 1s)</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The anatomy of an IP address.</a:t>
            </a:r>
            <a:endParaRPr lang="en-US" dirty="0"/>
          </a:p>
        </p:txBody>
      </p:sp>
    </p:spTree>
    <p:extLst>
      <p:ext uri="{BB962C8B-B14F-4D97-AF65-F5344CB8AC3E}">
        <p14:creationId xmlns:p14="http://schemas.microsoft.com/office/powerpoint/2010/main" val="14175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88257" y="2223880"/>
            <a:ext cx="7765784" cy="507831"/>
          </a:xfrm>
        </p:spPr>
        <p:txBody>
          <a:bodyPr/>
          <a:lstStyle/>
          <a:p>
            <a:r>
              <a:rPr lang="en-US" dirty="0"/>
              <a:t>In this example the machines are found NOT to be local to each other and they </a:t>
            </a:r>
            <a:r>
              <a:rPr lang="en-US" b="1" dirty="0"/>
              <a:t>will</a:t>
            </a:r>
            <a:r>
              <a:rPr lang="en-US" dirty="0"/>
              <a:t> </a:t>
            </a:r>
            <a:r>
              <a:rPr lang="en-US" b="1" dirty="0"/>
              <a:t>need</a:t>
            </a:r>
            <a:r>
              <a:rPr lang="en-US" dirty="0"/>
              <a:t> the services of a </a:t>
            </a:r>
            <a:r>
              <a:rPr lang="en-US" b="1" dirty="0"/>
              <a:t>router.</a:t>
            </a:r>
            <a:endParaRPr lang="en-US"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Stay local or go to router?</a:t>
            </a:r>
            <a:endParaRPr lang="en-US" dirty="0"/>
          </a:p>
        </p:txBody>
      </p:sp>
      <p:grpSp>
        <p:nvGrpSpPr>
          <p:cNvPr id="38" name="Group 37">
            <a:extLst>
              <a:ext uri="{FF2B5EF4-FFF2-40B4-BE49-F238E27FC236}">
                <a16:creationId xmlns:a16="http://schemas.microsoft.com/office/drawing/2014/main" id="{3125FA69-BCEB-044B-B68A-FA1721895BFB}"/>
              </a:ext>
            </a:extLst>
          </p:cNvPr>
          <p:cNvGrpSpPr/>
          <p:nvPr/>
        </p:nvGrpSpPr>
        <p:grpSpPr>
          <a:xfrm>
            <a:off x="1165274" y="2836255"/>
            <a:ext cx="2311703" cy="2234657"/>
            <a:chOff x="172482" y="1515483"/>
            <a:chExt cx="2697074" cy="2979543"/>
          </a:xfrm>
        </p:grpSpPr>
        <p:sp>
          <p:nvSpPr>
            <p:cNvPr id="39" name="TextBox 38">
              <a:extLst>
                <a:ext uri="{FF2B5EF4-FFF2-40B4-BE49-F238E27FC236}">
                  <a16:creationId xmlns:a16="http://schemas.microsoft.com/office/drawing/2014/main" id="{C0AA46DE-80EA-214A-A7CA-0B198029AD68}"/>
                </a:ext>
              </a:extLst>
            </p:cNvPr>
            <p:cNvSpPr txBox="1"/>
            <p:nvPr/>
          </p:nvSpPr>
          <p:spPr>
            <a:xfrm>
              <a:off x="281586" y="1994604"/>
              <a:ext cx="1279989"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A</a:t>
              </a:r>
            </a:p>
          </p:txBody>
        </p:sp>
        <p:sp>
          <p:nvSpPr>
            <p:cNvPr id="40" name="Text Placeholder 4">
              <a:extLst>
                <a:ext uri="{FF2B5EF4-FFF2-40B4-BE49-F238E27FC236}">
                  <a16:creationId xmlns:a16="http://schemas.microsoft.com/office/drawing/2014/main" id="{A149F60D-2676-2847-83FA-825165790C64}"/>
                </a:ext>
              </a:extLst>
            </p:cNvPr>
            <p:cNvSpPr txBox="1">
              <a:spLocks/>
            </p:cNvSpPr>
            <p:nvPr/>
          </p:nvSpPr>
          <p:spPr bwMode="auto">
            <a:xfrm>
              <a:off x="172482" y="240739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192.168.16.8</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41" name="Text Placeholder 4">
              <a:extLst>
                <a:ext uri="{FF2B5EF4-FFF2-40B4-BE49-F238E27FC236}">
                  <a16:creationId xmlns:a16="http://schemas.microsoft.com/office/drawing/2014/main" id="{6C8EACA4-8DAF-3945-81C1-78DB85A60E21}"/>
                </a:ext>
              </a:extLst>
            </p:cNvPr>
            <p:cNvSpPr txBox="1">
              <a:spLocks/>
            </p:cNvSpPr>
            <p:nvPr/>
          </p:nvSpPr>
          <p:spPr bwMode="auto">
            <a:xfrm>
              <a:off x="393714" y="3964899"/>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a:t>
              </a:r>
              <a:r>
                <a:rPr lang="en-GB" sz="1875" b="1" i="1" kern="0" dirty="0">
                  <a:latin typeface="Arial" panose="020B0604020202020204" pitchFamily="34" charset="0"/>
                  <a:cs typeface="Arial" panose="020B0604020202020204" pitchFamily="34" charset="0"/>
                </a:rPr>
                <a:t>168</a:t>
              </a:r>
              <a:r>
                <a:rPr lang="en-GB" sz="1875" i="1" kern="0" dirty="0">
                  <a:latin typeface="Arial" panose="020B0604020202020204" pitchFamily="34" charset="0"/>
                  <a:cs typeface="Arial" panose="020B0604020202020204" pitchFamily="34" charset="0"/>
                </a:rPr>
                <a:t>.16.0</a:t>
              </a:r>
            </a:p>
          </p:txBody>
        </p:sp>
        <p:cxnSp>
          <p:nvCxnSpPr>
            <p:cNvPr id="42" name="Straight Arrow Connector 41">
              <a:extLst>
                <a:ext uri="{FF2B5EF4-FFF2-40B4-BE49-F238E27FC236}">
                  <a16:creationId xmlns:a16="http://schemas.microsoft.com/office/drawing/2014/main" id="{D3168D74-47B4-7146-96D5-E0B791981561}"/>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5ACD3326-5249-484B-A033-692D82AF1C33}"/>
                </a:ext>
              </a:extLst>
            </p:cNvPr>
            <p:cNvCxnSpPr>
              <a:cxnSpLocks/>
            </p:cNvCxnSpPr>
            <p:nvPr/>
          </p:nvCxnSpPr>
          <p:spPr bwMode="auto">
            <a:xfrm>
              <a:off x="1206702"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4CD89860-1C60-0B4C-B3F9-1009F9205B8B}"/>
                </a:ext>
              </a:extLst>
            </p:cNvPr>
            <p:cNvCxnSpPr>
              <a:cxnSpLocks/>
            </p:cNvCxnSpPr>
            <p:nvPr/>
          </p:nvCxnSpPr>
          <p:spPr bwMode="auto">
            <a:xfrm>
              <a:off x="1794787"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EBF40729-6025-9F45-A27A-4A9BDE1E8958}"/>
                </a:ext>
              </a:extLst>
            </p:cNvPr>
            <p:cNvSpPr txBox="1"/>
            <p:nvPr/>
          </p:nvSpPr>
          <p:spPr>
            <a:xfrm>
              <a:off x="278312" y="1515483"/>
              <a:ext cx="756281" cy="738664"/>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Local</a:t>
              </a:r>
            </a:p>
          </p:txBody>
        </p:sp>
      </p:grpSp>
      <p:sp>
        <p:nvSpPr>
          <p:cNvPr id="46" name="TextBox 45">
            <a:extLst>
              <a:ext uri="{FF2B5EF4-FFF2-40B4-BE49-F238E27FC236}">
                <a16:creationId xmlns:a16="http://schemas.microsoft.com/office/drawing/2014/main" id="{E60CC5AF-BB96-BC47-BF86-21CDED23C647}"/>
              </a:ext>
            </a:extLst>
          </p:cNvPr>
          <p:cNvSpPr txBox="1"/>
          <p:nvPr/>
        </p:nvSpPr>
        <p:spPr>
          <a:xfrm>
            <a:off x="3785098" y="4149080"/>
            <a:ext cx="898954"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Network Address</a:t>
            </a:r>
          </a:p>
        </p:txBody>
      </p:sp>
      <p:cxnSp>
        <p:nvCxnSpPr>
          <p:cNvPr id="47" name="Straight Arrow Connector 46">
            <a:extLst>
              <a:ext uri="{FF2B5EF4-FFF2-40B4-BE49-F238E27FC236}">
                <a16:creationId xmlns:a16="http://schemas.microsoft.com/office/drawing/2014/main" id="{46742954-4E4D-454A-A3EB-7B08E8072B28}"/>
              </a:ext>
            </a:extLst>
          </p:cNvPr>
          <p:cNvCxnSpPr>
            <a:cxnSpLocks/>
            <a:stCxn id="46" idx="1"/>
          </p:cNvCxnSpPr>
          <p:nvPr/>
        </p:nvCxnSpPr>
        <p:spPr bwMode="auto">
          <a:xfrm flipH="1">
            <a:off x="3137024" y="4426079"/>
            <a:ext cx="648074" cy="317067"/>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7AB2AF45-8951-1A45-BB0D-A07AAE1AF74B}"/>
              </a:ext>
            </a:extLst>
          </p:cNvPr>
          <p:cNvCxnSpPr>
            <a:cxnSpLocks/>
            <a:stCxn id="46" idx="3"/>
            <a:endCxn id="57" idx="1"/>
          </p:cNvCxnSpPr>
          <p:nvPr/>
        </p:nvCxnSpPr>
        <p:spPr bwMode="auto">
          <a:xfrm>
            <a:off x="4684052" y="4426079"/>
            <a:ext cx="845153" cy="446035"/>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 name="Group 48">
            <a:extLst>
              <a:ext uri="{FF2B5EF4-FFF2-40B4-BE49-F238E27FC236}">
                <a16:creationId xmlns:a16="http://schemas.microsoft.com/office/drawing/2014/main" id="{7605F596-205F-C841-B374-1D00152CA0C3}"/>
              </a:ext>
            </a:extLst>
          </p:cNvPr>
          <p:cNvGrpSpPr/>
          <p:nvPr/>
        </p:nvGrpSpPr>
        <p:grpSpPr>
          <a:xfrm flipH="1">
            <a:off x="3732244" y="4956018"/>
            <a:ext cx="1104659" cy="465144"/>
            <a:chOff x="3576112" y="1381602"/>
            <a:chExt cx="1472878" cy="620192"/>
          </a:xfrm>
        </p:grpSpPr>
        <p:sp>
          <p:nvSpPr>
            <p:cNvPr id="50" name="Oval 49">
              <a:extLst>
                <a:ext uri="{FF2B5EF4-FFF2-40B4-BE49-F238E27FC236}">
                  <a16:creationId xmlns:a16="http://schemas.microsoft.com/office/drawing/2014/main" id="{F2343210-D3FA-D647-9F95-CA65F9B0B59B}"/>
                </a:ext>
              </a:extLst>
            </p:cNvPr>
            <p:cNvSpPr/>
            <p:nvPr/>
          </p:nvSpPr>
          <p:spPr bwMode="auto">
            <a:xfrm>
              <a:off x="3576112" y="1524448"/>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1" name="Moon 50">
              <a:extLst>
                <a:ext uri="{FF2B5EF4-FFF2-40B4-BE49-F238E27FC236}">
                  <a16:creationId xmlns:a16="http://schemas.microsoft.com/office/drawing/2014/main" id="{857A3A10-279B-F943-8D0D-5AB5A29EF743}"/>
                </a:ext>
              </a:extLst>
            </p:cNvPr>
            <p:cNvSpPr/>
            <p:nvPr/>
          </p:nvSpPr>
          <p:spPr bwMode="auto">
            <a:xfrm rot="15616776">
              <a:off x="4250549" y="1174616"/>
              <a:ext cx="177276" cy="873085"/>
            </a:xfrm>
            <a:prstGeom prst="moon">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5AE60653-1A39-C34E-A965-578C31659479}"/>
                </a:ext>
              </a:extLst>
            </p:cNvPr>
            <p:cNvSpPr/>
            <p:nvPr/>
          </p:nvSpPr>
          <p:spPr bwMode="auto">
            <a:xfrm>
              <a:off x="4427984" y="1381602"/>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3" name="Triangle 42">
              <a:extLst>
                <a:ext uri="{FF2B5EF4-FFF2-40B4-BE49-F238E27FC236}">
                  <a16:creationId xmlns:a16="http://schemas.microsoft.com/office/drawing/2014/main" id="{FD8BA141-9762-3C46-8E56-6D60CDC398A6}"/>
                </a:ext>
              </a:extLst>
            </p:cNvPr>
            <p:cNvSpPr/>
            <p:nvPr/>
          </p:nvSpPr>
          <p:spPr bwMode="auto">
            <a:xfrm>
              <a:off x="4080434" y="1699803"/>
              <a:ext cx="517505" cy="301991"/>
            </a:xfrm>
            <a:prstGeom prst="triangl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CDFFFE40-C79A-DB49-BF56-3B114C563150}"/>
              </a:ext>
            </a:extLst>
          </p:cNvPr>
          <p:cNvGrpSpPr/>
          <p:nvPr/>
        </p:nvGrpSpPr>
        <p:grpSpPr>
          <a:xfrm>
            <a:off x="5394816" y="2860136"/>
            <a:ext cx="2386909" cy="2210775"/>
            <a:chOff x="172482" y="1515483"/>
            <a:chExt cx="3182545" cy="2947700"/>
          </a:xfrm>
        </p:grpSpPr>
        <p:sp>
          <p:nvSpPr>
            <p:cNvPr id="55" name="TextBox 54">
              <a:extLst>
                <a:ext uri="{FF2B5EF4-FFF2-40B4-BE49-F238E27FC236}">
                  <a16:creationId xmlns:a16="http://schemas.microsoft.com/office/drawing/2014/main" id="{ECF782B2-EFAB-C24D-BD13-DB678D2C3CA0}"/>
                </a:ext>
              </a:extLst>
            </p:cNvPr>
            <p:cNvSpPr txBox="1"/>
            <p:nvPr/>
          </p:nvSpPr>
          <p:spPr>
            <a:xfrm>
              <a:off x="281585" y="1994604"/>
              <a:ext cx="1349087"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B</a:t>
              </a:r>
            </a:p>
          </p:txBody>
        </p:sp>
        <p:sp>
          <p:nvSpPr>
            <p:cNvPr id="56" name="Text Placeholder 4">
              <a:extLst>
                <a:ext uri="{FF2B5EF4-FFF2-40B4-BE49-F238E27FC236}">
                  <a16:creationId xmlns:a16="http://schemas.microsoft.com/office/drawing/2014/main" id="{D1F88718-154D-1249-BC27-DBE4C6417E09}"/>
                </a:ext>
              </a:extLst>
            </p:cNvPr>
            <p:cNvSpPr txBox="1">
              <a:spLocks/>
            </p:cNvSpPr>
            <p:nvPr/>
          </p:nvSpPr>
          <p:spPr bwMode="auto">
            <a:xfrm>
              <a:off x="172482" y="241746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192.169.16.20</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57" name="Text Placeholder 4">
              <a:extLst>
                <a:ext uri="{FF2B5EF4-FFF2-40B4-BE49-F238E27FC236}">
                  <a16:creationId xmlns:a16="http://schemas.microsoft.com/office/drawing/2014/main" id="{E2E1D0E7-36F5-6641-A92C-C5A3C8DC2E3E}"/>
                </a:ext>
              </a:extLst>
            </p:cNvPr>
            <p:cNvSpPr txBox="1">
              <a:spLocks/>
            </p:cNvSpPr>
            <p:nvPr/>
          </p:nvSpPr>
          <p:spPr bwMode="auto">
            <a:xfrm>
              <a:off x="351667" y="3933056"/>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a:t>
              </a:r>
              <a:r>
                <a:rPr lang="en-GB" sz="1875" b="1" i="1" kern="0" dirty="0">
                  <a:latin typeface="Arial" panose="020B0604020202020204" pitchFamily="34" charset="0"/>
                  <a:cs typeface="Arial" panose="020B0604020202020204" pitchFamily="34" charset="0"/>
                </a:rPr>
                <a:t>169</a:t>
              </a:r>
              <a:r>
                <a:rPr lang="en-GB" sz="1875" i="1" kern="0" dirty="0">
                  <a:latin typeface="Arial" panose="020B0604020202020204" pitchFamily="34" charset="0"/>
                  <a:cs typeface="Arial" panose="020B0604020202020204" pitchFamily="34" charset="0"/>
                </a:rPr>
                <a:t>.16.0</a:t>
              </a:r>
            </a:p>
          </p:txBody>
        </p:sp>
        <p:cxnSp>
          <p:nvCxnSpPr>
            <p:cNvPr id="58" name="Straight Arrow Connector 57">
              <a:extLst>
                <a:ext uri="{FF2B5EF4-FFF2-40B4-BE49-F238E27FC236}">
                  <a16:creationId xmlns:a16="http://schemas.microsoft.com/office/drawing/2014/main" id="{AB735461-0FFF-194D-A761-8EBD3EBAE09B}"/>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90E37125-F2F8-AD4D-A4E0-B51394F15EB1}"/>
                </a:ext>
              </a:extLst>
            </p:cNvPr>
            <p:cNvCxnSpPr>
              <a:cxnSpLocks/>
            </p:cNvCxnSpPr>
            <p:nvPr/>
          </p:nvCxnSpPr>
          <p:spPr bwMode="auto">
            <a:xfrm>
              <a:off x="1280172"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70C8188C-3EF7-4341-9B14-9A43BC0BCF78}"/>
                </a:ext>
              </a:extLst>
            </p:cNvPr>
            <p:cNvCxnSpPr>
              <a:cxnSpLocks/>
            </p:cNvCxnSpPr>
            <p:nvPr/>
          </p:nvCxnSpPr>
          <p:spPr bwMode="auto">
            <a:xfrm>
              <a:off x="1928244"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Group 60">
              <a:extLst>
                <a:ext uri="{FF2B5EF4-FFF2-40B4-BE49-F238E27FC236}">
                  <a16:creationId xmlns:a16="http://schemas.microsoft.com/office/drawing/2014/main" id="{3336FFB1-B48B-3E43-B3B3-0FCC52808BD5}"/>
                </a:ext>
              </a:extLst>
            </p:cNvPr>
            <p:cNvGrpSpPr/>
            <p:nvPr/>
          </p:nvGrpSpPr>
          <p:grpSpPr>
            <a:xfrm>
              <a:off x="2372932" y="2202284"/>
              <a:ext cx="982095" cy="1052436"/>
              <a:chOff x="2352392" y="2201901"/>
              <a:chExt cx="982095" cy="1052436"/>
            </a:xfrm>
          </p:grpSpPr>
          <p:sp>
            <p:nvSpPr>
              <p:cNvPr id="63" name="Freeform 62">
                <a:extLst>
                  <a:ext uri="{FF2B5EF4-FFF2-40B4-BE49-F238E27FC236}">
                    <a16:creationId xmlns:a16="http://schemas.microsoft.com/office/drawing/2014/main" id="{7F88A8FF-A9AA-5644-8200-3E8B6C4AFA9E}"/>
                  </a:ext>
                </a:extLst>
              </p:cNvPr>
              <p:cNvSpPr/>
              <p:nvPr/>
            </p:nvSpPr>
            <p:spPr bwMode="auto">
              <a:xfrm>
                <a:off x="2352392" y="2538317"/>
                <a:ext cx="716682" cy="716020"/>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4" name="Straight Arrow Connector 63">
                <a:extLst>
                  <a:ext uri="{FF2B5EF4-FFF2-40B4-BE49-F238E27FC236}">
                    <a16:creationId xmlns:a16="http://schemas.microsoft.com/office/drawing/2014/main" id="{88408A41-7ADA-084F-9FA5-B24A8619A7E0}"/>
                  </a:ext>
                </a:extLst>
              </p:cNvPr>
              <p:cNvCxnSpPr>
                <a:cxnSpLocks/>
              </p:cNvCxnSpPr>
              <p:nvPr/>
            </p:nvCxnSpPr>
            <p:spPr bwMode="auto">
              <a:xfrm flipV="1">
                <a:off x="3058287" y="2201901"/>
                <a:ext cx="276200" cy="352299"/>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 name="TextBox 61">
              <a:extLst>
                <a:ext uri="{FF2B5EF4-FFF2-40B4-BE49-F238E27FC236}">
                  <a16:creationId xmlns:a16="http://schemas.microsoft.com/office/drawing/2014/main" id="{817178BD-D0C9-5045-BF7D-2A1219E10C00}"/>
                </a:ext>
              </a:extLst>
            </p:cNvPr>
            <p:cNvSpPr txBox="1"/>
            <p:nvPr/>
          </p:nvSpPr>
          <p:spPr>
            <a:xfrm>
              <a:off x="278311" y="1515483"/>
              <a:ext cx="1188147" cy="430887"/>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Remote</a:t>
              </a:r>
            </a:p>
          </p:txBody>
        </p:sp>
      </p:grpSp>
      <p:sp>
        <p:nvSpPr>
          <p:cNvPr id="65" name="Freeform 64">
            <a:extLst>
              <a:ext uri="{FF2B5EF4-FFF2-40B4-BE49-F238E27FC236}">
                <a16:creationId xmlns:a16="http://schemas.microsoft.com/office/drawing/2014/main" id="{058D6D0B-52DA-1646-964A-AA6EDD19BA70}"/>
              </a:ext>
            </a:extLst>
          </p:cNvPr>
          <p:cNvSpPr/>
          <p:nvPr/>
        </p:nvSpPr>
        <p:spPr bwMode="auto">
          <a:xfrm>
            <a:off x="3011289" y="3541390"/>
            <a:ext cx="537512" cy="537015"/>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BB5A5787-5917-8640-932B-11AC69B47587}"/>
              </a:ext>
            </a:extLst>
          </p:cNvPr>
          <p:cNvCxnSpPr>
            <a:cxnSpLocks/>
          </p:cNvCxnSpPr>
          <p:nvPr/>
        </p:nvCxnSpPr>
        <p:spPr bwMode="auto">
          <a:xfrm flipV="1">
            <a:off x="3540710" y="3289078"/>
            <a:ext cx="207150" cy="26422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E60CC5AF-BB96-BC47-BF86-21CDED23C647}"/>
              </a:ext>
            </a:extLst>
          </p:cNvPr>
          <p:cNvSpPr txBox="1"/>
          <p:nvPr/>
        </p:nvSpPr>
        <p:spPr>
          <a:xfrm>
            <a:off x="3747006" y="2891118"/>
            <a:ext cx="974741"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
        <p:nvSpPr>
          <p:cNvPr id="68" name="TextBox 67">
            <a:extLst>
              <a:ext uri="{FF2B5EF4-FFF2-40B4-BE49-F238E27FC236}">
                <a16:creationId xmlns:a16="http://schemas.microsoft.com/office/drawing/2014/main" id="{E60CC5AF-BB96-BC47-BF86-21CDED23C647}"/>
              </a:ext>
            </a:extLst>
          </p:cNvPr>
          <p:cNvSpPr txBox="1"/>
          <p:nvPr/>
        </p:nvSpPr>
        <p:spPr>
          <a:xfrm>
            <a:off x="7194732" y="2902631"/>
            <a:ext cx="976342"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Tree>
    <p:extLst>
      <p:ext uri="{BB962C8B-B14F-4D97-AF65-F5344CB8AC3E}">
        <p14:creationId xmlns:p14="http://schemas.microsoft.com/office/powerpoint/2010/main" val="27910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88257" y="2223880"/>
            <a:ext cx="7765784" cy="507831"/>
          </a:xfrm>
        </p:spPr>
        <p:txBody>
          <a:bodyPr/>
          <a:lstStyle/>
          <a:p>
            <a:r>
              <a:rPr lang="en-US" dirty="0"/>
              <a:t>In this example the machines are found to be local to each other and they can communicate using ARP</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Stay local or go to router?</a:t>
            </a:r>
            <a:endParaRPr lang="en-US" dirty="0"/>
          </a:p>
        </p:txBody>
      </p:sp>
      <p:grpSp>
        <p:nvGrpSpPr>
          <p:cNvPr id="38" name="Group 37">
            <a:extLst>
              <a:ext uri="{FF2B5EF4-FFF2-40B4-BE49-F238E27FC236}">
                <a16:creationId xmlns:a16="http://schemas.microsoft.com/office/drawing/2014/main" id="{3125FA69-BCEB-044B-B68A-FA1721895BFB}"/>
              </a:ext>
            </a:extLst>
          </p:cNvPr>
          <p:cNvGrpSpPr/>
          <p:nvPr/>
        </p:nvGrpSpPr>
        <p:grpSpPr>
          <a:xfrm>
            <a:off x="1165274" y="2836255"/>
            <a:ext cx="2311703" cy="2234657"/>
            <a:chOff x="172482" y="1515483"/>
            <a:chExt cx="2697074" cy="2979543"/>
          </a:xfrm>
        </p:grpSpPr>
        <p:sp>
          <p:nvSpPr>
            <p:cNvPr id="39" name="TextBox 38">
              <a:extLst>
                <a:ext uri="{FF2B5EF4-FFF2-40B4-BE49-F238E27FC236}">
                  <a16:creationId xmlns:a16="http://schemas.microsoft.com/office/drawing/2014/main" id="{C0AA46DE-80EA-214A-A7CA-0B198029AD68}"/>
                </a:ext>
              </a:extLst>
            </p:cNvPr>
            <p:cNvSpPr txBox="1"/>
            <p:nvPr/>
          </p:nvSpPr>
          <p:spPr>
            <a:xfrm>
              <a:off x="281586" y="1994604"/>
              <a:ext cx="1279989"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A</a:t>
              </a:r>
            </a:p>
          </p:txBody>
        </p:sp>
        <p:sp>
          <p:nvSpPr>
            <p:cNvPr id="40" name="Text Placeholder 4">
              <a:extLst>
                <a:ext uri="{FF2B5EF4-FFF2-40B4-BE49-F238E27FC236}">
                  <a16:creationId xmlns:a16="http://schemas.microsoft.com/office/drawing/2014/main" id="{A149F60D-2676-2847-83FA-825165790C64}"/>
                </a:ext>
              </a:extLst>
            </p:cNvPr>
            <p:cNvSpPr txBox="1">
              <a:spLocks/>
            </p:cNvSpPr>
            <p:nvPr/>
          </p:nvSpPr>
          <p:spPr bwMode="auto">
            <a:xfrm>
              <a:off x="172482" y="240739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192.168.16.8</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41" name="Text Placeholder 4">
              <a:extLst>
                <a:ext uri="{FF2B5EF4-FFF2-40B4-BE49-F238E27FC236}">
                  <a16:creationId xmlns:a16="http://schemas.microsoft.com/office/drawing/2014/main" id="{6C8EACA4-8DAF-3945-81C1-78DB85A60E21}"/>
                </a:ext>
              </a:extLst>
            </p:cNvPr>
            <p:cNvSpPr txBox="1">
              <a:spLocks/>
            </p:cNvSpPr>
            <p:nvPr/>
          </p:nvSpPr>
          <p:spPr bwMode="auto">
            <a:xfrm>
              <a:off x="393714" y="3964899"/>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a:t>
              </a:r>
              <a:r>
                <a:rPr lang="en-GB" sz="1875" b="1" i="1" kern="0" dirty="0">
                  <a:latin typeface="Arial" panose="020B0604020202020204" pitchFamily="34" charset="0"/>
                  <a:cs typeface="Arial" panose="020B0604020202020204" pitchFamily="34" charset="0"/>
                </a:rPr>
                <a:t>168</a:t>
              </a:r>
              <a:r>
                <a:rPr lang="en-GB" sz="1875" i="1" kern="0" dirty="0">
                  <a:latin typeface="Arial" panose="020B0604020202020204" pitchFamily="34" charset="0"/>
                  <a:cs typeface="Arial" panose="020B0604020202020204" pitchFamily="34" charset="0"/>
                </a:rPr>
                <a:t>.16.0</a:t>
              </a:r>
            </a:p>
          </p:txBody>
        </p:sp>
        <p:cxnSp>
          <p:nvCxnSpPr>
            <p:cNvPr id="42" name="Straight Arrow Connector 41">
              <a:extLst>
                <a:ext uri="{FF2B5EF4-FFF2-40B4-BE49-F238E27FC236}">
                  <a16:creationId xmlns:a16="http://schemas.microsoft.com/office/drawing/2014/main" id="{D3168D74-47B4-7146-96D5-E0B791981561}"/>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5ACD3326-5249-484B-A033-692D82AF1C33}"/>
                </a:ext>
              </a:extLst>
            </p:cNvPr>
            <p:cNvCxnSpPr>
              <a:cxnSpLocks/>
            </p:cNvCxnSpPr>
            <p:nvPr/>
          </p:nvCxnSpPr>
          <p:spPr bwMode="auto">
            <a:xfrm>
              <a:off x="1206702"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4CD89860-1C60-0B4C-B3F9-1009F9205B8B}"/>
                </a:ext>
              </a:extLst>
            </p:cNvPr>
            <p:cNvCxnSpPr>
              <a:cxnSpLocks/>
            </p:cNvCxnSpPr>
            <p:nvPr/>
          </p:nvCxnSpPr>
          <p:spPr bwMode="auto">
            <a:xfrm>
              <a:off x="1794787"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EBF40729-6025-9F45-A27A-4A9BDE1E8958}"/>
                </a:ext>
              </a:extLst>
            </p:cNvPr>
            <p:cNvSpPr txBox="1"/>
            <p:nvPr/>
          </p:nvSpPr>
          <p:spPr>
            <a:xfrm>
              <a:off x="278312" y="1515483"/>
              <a:ext cx="756281" cy="738664"/>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Local</a:t>
              </a:r>
            </a:p>
          </p:txBody>
        </p:sp>
      </p:grpSp>
      <p:sp>
        <p:nvSpPr>
          <p:cNvPr id="46" name="TextBox 45">
            <a:extLst>
              <a:ext uri="{FF2B5EF4-FFF2-40B4-BE49-F238E27FC236}">
                <a16:creationId xmlns:a16="http://schemas.microsoft.com/office/drawing/2014/main" id="{E60CC5AF-BB96-BC47-BF86-21CDED23C647}"/>
              </a:ext>
            </a:extLst>
          </p:cNvPr>
          <p:cNvSpPr txBox="1"/>
          <p:nvPr/>
        </p:nvSpPr>
        <p:spPr>
          <a:xfrm>
            <a:off x="3785098" y="4149080"/>
            <a:ext cx="898954"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Network Address</a:t>
            </a:r>
          </a:p>
        </p:txBody>
      </p:sp>
      <p:cxnSp>
        <p:nvCxnSpPr>
          <p:cNvPr id="47" name="Straight Arrow Connector 46">
            <a:extLst>
              <a:ext uri="{FF2B5EF4-FFF2-40B4-BE49-F238E27FC236}">
                <a16:creationId xmlns:a16="http://schemas.microsoft.com/office/drawing/2014/main" id="{46742954-4E4D-454A-A3EB-7B08E8072B28}"/>
              </a:ext>
            </a:extLst>
          </p:cNvPr>
          <p:cNvCxnSpPr>
            <a:cxnSpLocks/>
            <a:stCxn id="46" idx="1"/>
          </p:cNvCxnSpPr>
          <p:nvPr/>
        </p:nvCxnSpPr>
        <p:spPr bwMode="auto">
          <a:xfrm flipH="1">
            <a:off x="3137024" y="4426079"/>
            <a:ext cx="648074" cy="317067"/>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7AB2AF45-8951-1A45-BB0D-A07AAE1AF74B}"/>
              </a:ext>
            </a:extLst>
          </p:cNvPr>
          <p:cNvCxnSpPr>
            <a:cxnSpLocks/>
            <a:stCxn id="46" idx="3"/>
            <a:endCxn id="57" idx="1"/>
          </p:cNvCxnSpPr>
          <p:nvPr/>
        </p:nvCxnSpPr>
        <p:spPr bwMode="auto">
          <a:xfrm>
            <a:off x="4684052" y="4426079"/>
            <a:ext cx="845153" cy="446035"/>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 name="Group 48">
            <a:extLst>
              <a:ext uri="{FF2B5EF4-FFF2-40B4-BE49-F238E27FC236}">
                <a16:creationId xmlns:a16="http://schemas.microsoft.com/office/drawing/2014/main" id="{7605F596-205F-C841-B374-1D00152CA0C3}"/>
              </a:ext>
            </a:extLst>
          </p:cNvPr>
          <p:cNvGrpSpPr/>
          <p:nvPr/>
        </p:nvGrpSpPr>
        <p:grpSpPr>
          <a:xfrm flipH="1">
            <a:off x="3747006" y="5141081"/>
            <a:ext cx="1185033" cy="620490"/>
            <a:chOff x="3581366" y="1448591"/>
            <a:chExt cx="1455914" cy="553203"/>
          </a:xfrm>
        </p:grpSpPr>
        <p:sp>
          <p:nvSpPr>
            <p:cNvPr id="50" name="Oval 49">
              <a:extLst>
                <a:ext uri="{FF2B5EF4-FFF2-40B4-BE49-F238E27FC236}">
                  <a16:creationId xmlns:a16="http://schemas.microsoft.com/office/drawing/2014/main" id="{F2343210-D3FA-D647-9F95-CA65F9B0B59B}"/>
                </a:ext>
              </a:extLst>
            </p:cNvPr>
            <p:cNvSpPr/>
            <p:nvPr/>
          </p:nvSpPr>
          <p:spPr bwMode="auto">
            <a:xfrm>
              <a:off x="3581366" y="1448591"/>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dirty="0">
                <a:solidFill>
                  <a:prstClr val="white"/>
                </a:solidFill>
                <a:latin typeface="Arial" panose="020B0604020202020204" pitchFamily="34" charset="0"/>
                <a:cs typeface="Arial" panose="020B0604020202020204" pitchFamily="34" charset="0"/>
              </a:endParaRPr>
            </a:p>
          </p:txBody>
        </p:sp>
        <p:sp>
          <p:nvSpPr>
            <p:cNvPr id="51" name="Moon 50">
              <a:extLst>
                <a:ext uri="{FF2B5EF4-FFF2-40B4-BE49-F238E27FC236}">
                  <a16:creationId xmlns:a16="http://schemas.microsoft.com/office/drawing/2014/main" id="{857A3A10-279B-F943-8D0D-5AB5A29EF743}"/>
                </a:ext>
              </a:extLst>
            </p:cNvPr>
            <p:cNvSpPr/>
            <p:nvPr/>
          </p:nvSpPr>
          <p:spPr bwMode="auto">
            <a:xfrm rot="16404502">
              <a:off x="4250549" y="1174616"/>
              <a:ext cx="177276" cy="873085"/>
            </a:xfrm>
            <a:prstGeom prst="moon">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5AE60653-1A39-C34E-A965-578C31659479}"/>
                </a:ext>
              </a:extLst>
            </p:cNvPr>
            <p:cNvSpPr/>
            <p:nvPr/>
          </p:nvSpPr>
          <p:spPr bwMode="auto">
            <a:xfrm>
              <a:off x="4416274" y="1464150"/>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3" name="Triangle 42">
              <a:extLst>
                <a:ext uri="{FF2B5EF4-FFF2-40B4-BE49-F238E27FC236}">
                  <a16:creationId xmlns:a16="http://schemas.microsoft.com/office/drawing/2014/main" id="{FD8BA141-9762-3C46-8E56-6D60CDC398A6}"/>
                </a:ext>
              </a:extLst>
            </p:cNvPr>
            <p:cNvSpPr/>
            <p:nvPr/>
          </p:nvSpPr>
          <p:spPr bwMode="auto">
            <a:xfrm>
              <a:off x="4080434" y="1699803"/>
              <a:ext cx="517505" cy="301991"/>
            </a:xfrm>
            <a:prstGeom prst="triangl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CDFFFE40-C79A-DB49-BF56-3B114C563150}"/>
              </a:ext>
            </a:extLst>
          </p:cNvPr>
          <p:cNvGrpSpPr/>
          <p:nvPr/>
        </p:nvGrpSpPr>
        <p:grpSpPr>
          <a:xfrm>
            <a:off x="5394816" y="2860136"/>
            <a:ext cx="2386909" cy="2210775"/>
            <a:chOff x="172482" y="1515483"/>
            <a:chExt cx="3182545" cy="2947700"/>
          </a:xfrm>
        </p:grpSpPr>
        <p:sp>
          <p:nvSpPr>
            <p:cNvPr id="55" name="TextBox 54">
              <a:extLst>
                <a:ext uri="{FF2B5EF4-FFF2-40B4-BE49-F238E27FC236}">
                  <a16:creationId xmlns:a16="http://schemas.microsoft.com/office/drawing/2014/main" id="{ECF782B2-EFAB-C24D-BD13-DB678D2C3CA0}"/>
                </a:ext>
              </a:extLst>
            </p:cNvPr>
            <p:cNvSpPr txBox="1"/>
            <p:nvPr/>
          </p:nvSpPr>
          <p:spPr>
            <a:xfrm>
              <a:off x="281585" y="1994604"/>
              <a:ext cx="1349087"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B</a:t>
              </a:r>
            </a:p>
          </p:txBody>
        </p:sp>
        <p:sp>
          <p:nvSpPr>
            <p:cNvPr id="56" name="Text Placeholder 4">
              <a:extLst>
                <a:ext uri="{FF2B5EF4-FFF2-40B4-BE49-F238E27FC236}">
                  <a16:creationId xmlns:a16="http://schemas.microsoft.com/office/drawing/2014/main" id="{D1F88718-154D-1249-BC27-DBE4C6417E09}"/>
                </a:ext>
              </a:extLst>
            </p:cNvPr>
            <p:cNvSpPr txBox="1">
              <a:spLocks/>
            </p:cNvSpPr>
            <p:nvPr/>
          </p:nvSpPr>
          <p:spPr bwMode="auto">
            <a:xfrm>
              <a:off x="172482" y="241746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192.168.16.20</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57" name="Text Placeholder 4">
              <a:extLst>
                <a:ext uri="{FF2B5EF4-FFF2-40B4-BE49-F238E27FC236}">
                  <a16:creationId xmlns:a16="http://schemas.microsoft.com/office/drawing/2014/main" id="{E2E1D0E7-36F5-6641-A92C-C5A3C8DC2E3E}"/>
                </a:ext>
              </a:extLst>
            </p:cNvPr>
            <p:cNvSpPr txBox="1">
              <a:spLocks/>
            </p:cNvSpPr>
            <p:nvPr/>
          </p:nvSpPr>
          <p:spPr bwMode="auto">
            <a:xfrm>
              <a:off x="351667" y="3933056"/>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a:t>
              </a:r>
              <a:r>
                <a:rPr lang="en-GB" sz="1875" b="1" i="1" kern="0" dirty="0">
                  <a:latin typeface="Arial" panose="020B0604020202020204" pitchFamily="34" charset="0"/>
                  <a:cs typeface="Arial" panose="020B0604020202020204" pitchFamily="34" charset="0"/>
                </a:rPr>
                <a:t>168</a:t>
              </a:r>
              <a:r>
                <a:rPr lang="en-GB" sz="1875" i="1" kern="0" dirty="0">
                  <a:latin typeface="Arial" panose="020B0604020202020204" pitchFamily="34" charset="0"/>
                  <a:cs typeface="Arial" panose="020B0604020202020204" pitchFamily="34" charset="0"/>
                </a:rPr>
                <a:t>.16.0</a:t>
              </a:r>
            </a:p>
          </p:txBody>
        </p:sp>
        <p:cxnSp>
          <p:nvCxnSpPr>
            <p:cNvPr id="58" name="Straight Arrow Connector 57">
              <a:extLst>
                <a:ext uri="{FF2B5EF4-FFF2-40B4-BE49-F238E27FC236}">
                  <a16:creationId xmlns:a16="http://schemas.microsoft.com/office/drawing/2014/main" id="{AB735461-0FFF-194D-A761-8EBD3EBAE09B}"/>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90E37125-F2F8-AD4D-A4E0-B51394F15EB1}"/>
                </a:ext>
              </a:extLst>
            </p:cNvPr>
            <p:cNvCxnSpPr>
              <a:cxnSpLocks/>
            </p:cNvCxnSpPr>
            <p:nvPr/>
          </p:nvCxnSpPr>
          <p:spPr bwMode="auto">
            <a:xfrm>
              <a:off x="1280172"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70C8188C-3EF7-4341-9B14-9A43BC0BCF78}"/>
                </a:ext>
              </a:extLst>
            </p:cNvPr>
            <p:cNvCxnSpPr>
              <a:cxnSpLocks/>
            </p:cNvCxnSpPr>
            <p:nvPr/>
          </p:nvCxnSpPr>
          <p:spPr bwMode="auto">
            <a:xfrm>
              <a:off x="1928244"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Group 60">
              <a:extLst>
                <a:ext uri="{FF2B5EF4-FFF2-40B4-BE49-F238E27FC236}">
                  <a16:creationId xmlns:a16="http://schemas.microsoft.com/office/drawing/2014/main" id="{3336FFB1-B48B-3E43-B3B3-0FCC52808BD5}"/>
                </a:ext>
              </a:extLst>
            </p:cNvPr>
            <p:cNvGrpSpPr/>
            <p:nvPr/>
          </p:nvGrpSpPr>
          <p:grpSpPr>
            <a:xfrm>
              <a:off x="2372932" y="2202284"/>
              <a:ext cx="982095" cy="1052436"/>
              <a:chOff x="2352392" y="2201901"/>
              <a:chExt cx="982095" cy="1052436"/>
            </a:xfrm>
          </p:grpSpPr>
          <p:sp>
            <p:nvSpPr>
              <p:cNvPr id="63" name="Freeform 62">
                <a:extLst>
                  <a:ext uri="{FF2B5EF4-FFF2-40B4-BE49-F238E27FC236}">
                    <a16:creationId xmlns:a16="http://schemas.microsoft.com/office/drawing/2014/main" id="{7F88A8FF-A9AA-5644-8200-3E8B6C4AFA9E}"/>
                  </a:ext>
                </a:extLst>
              </p:cNvPr>
              <p:cNvSpPr/>
              <p:nvPr/>
            </p:nvSpPr>
            <p:spPr bwMode="auto">
              <a:xfrm>
                <a:off x="2352392" y="2538317"/>
                <a:ext cx="716682" cy="716020"/>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4" name="Straight Arrow Connector 63">
                <a:extLst>
                  <a:ext uri="{FF2B5EF4-FFF2-40B4-BE49-F238E27FC236}">
                    <a16:creationId xmlns:a16="http://schemas.microsoft.com/office/drawing/2014/main" id="{88408A41-7ADA-084F-9FA5-B24A8619A7E0}"/>
                  </a:ext>
                </a:extLst>
              </p:cNvPr>
              <p:cNvCxnSpPr>
                <a:cxnSpLocks/>
              </p:cNvCxnSpPr>
              <p:nvPr/>
            </p:nvCxnSpPr>
            <p:spPr bwMode="auto">
              <a:xfrm flipV="1">
                <a:off x="3058287" y="2201901"/>
                <a:ext cx="276200" cy="352299"/>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 name="TextBox 61">
              <a:extLst>
                <a:ext uri="{FF2B5EF4-FFF2-40B4-BE49-F238E27FC236}">
                  <a16:creationId xmlns:a16="http://schemas.microsoft.com/office/drawing/2014/main" id="{817178BD-D0C9-5045-BF7D-2A1219E10C00}"/>
                </a:ext>
              </a:extLst>
            </p:cNvPr>
            <p:cNvSpPr txBox="1"/>
            <p:nvPr/>
          </p:nvSpPr>
          <p:spPr>
            <a:xfrm>
              <a:off x="278311" y="1515483"/>
              <a:ext cx="1188147" cy="430887"/>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Remote</a:t>
              </a:r>
            </a:p>
          </p:txBody>
        </p:sp>
      </p:grpSp>
      <p:sp>
        <p:nvSpPr>
          <p:cNvPr id="65" name="Freeform 64">
            <a:extLst>
              <a:ext uri="{FF2B5EF4-FFF2-40B4-BE49-F238E27FC236}">
                <a16:creationId xmlns:a16="http://schemas.microsoft.com/office/drawing/2014/main" id="{058D6D0B-52DA-1646-964A-AA6EDD19BA70}"/>
              </a:ext>
            </a:extLst>
          </p:cNvPr>
          <p:cNvSpPr/>
          <p:nvPr/>
        </p:nvSpPr>
        <p:spPr bwMode="auto">
          <a:xfrm>
            <a:off x="3011289" y="3541390"/>
            <a:ext cx="537512" cy="537015"/>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BB5A5787-5917-8640-932B-11AC69B47587}"/>
              </a:ext>
            </a:extLst>
          </p:cNvPr>
          <p:cNvCxnSpPr>
            <a:cxnSpLocks/>
          </p:cNvCxnSpPr>
          <p:nvPr/>
        </p:nvCxnSpPr>
        <p:spPr bwMode="auto">
          <a:xfrm flipV="1">
            <a:off x="3540710" y="3289078"/>
            <a:ext cx="207150" cy="26422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E60CC5AF-BB96-BC47-BF86-21CDED23C647}"/>
              </a:ext>
            </a:extLst>
          </p:cNvPr>
          <p:cNvSpPr txBox="1"/>
          <p:nvPr/>
        </p:nvSpPr>
        <p:spPr>
          <a:xfrm>
            <a:off x="3747006" y="2891118"/>
            <a:ext cx="974741"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
        <p:nvSpPr>
          <p:cNvPr id="68" name="TextBox 67">
            <a:extLst>
              <a:ext uri="{FF2B5EF4-FFF2-40B4-BE49-F238E27FC236}">
                <a16:creationId xmlns:a16="http://schemas.microsoft.com/office/drawing/2014/main" id="{E60CC5AF-BB96-BC47-BF86-21CDED23C647}"/>
              </a:ext>
            </a:extLst>
          </p:cNvPr>
          <p:cNvSpPr txBox="1"/>
          <p:nvPr/>
        </p:nvSpPr>
        <p:spPr>
          <a:xfrm>
            <a:off x="7194732" y="2902631"/>
            <a:ext cx="976342"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Tree>
    <p:extLst>
      <p:ext uri="{BB962C8B-B14F-4D97-AF65-F5344CB8AC3E}">
        <p14:creationId xmlns:p14="http://schemas.microsoft.com/office/powerpoint/2010/main" val="77408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198677"/>
            <a:ext cx="7765784" cy="2549416"/>
          </a:xfrm>
        </p:spPr>
        <p:txBody>
          <a:bodyPr/>
          <a:lstStyle/>
          <a:p>
            <a:pPr marL="0" indent="0" algn="ctr">
              <a:buNone/>
            </a:pPr>
            <a:r>
              <a:rPr lang="en-GB" sz="1800" kern="0" dirty="0"/>
              <a:t>192.168.1.15 with 255.255.255.0</a:t>
            </a:r>
          </a:p>
          <a:p>
            <a:pPr marL="0" indent="0" algn="ctr">
              <a:buNone/>
            </a:pPr>
            <a:r>
              <a:rPr lang="en-GB" sz="1800" kern="0" dirty="0"/>
              <a:t>can be written as</a:t>
            </a:r>
          </a:p>
          <a:p>
            <a:pPr marL="0" indent="0" algn="ctr">
              <a:buNone/>
            </a:pPr>
            <a:r>
              <a:rPr lang="en-GB" sz="1800" kern="0" dirty="0"/>
              <a:t>192.168.1.15/24</a:t>
            </a:r>
          </a:p>
          <a:p>
            <a:pPr marL="0" indent="0" algn="ctr">
              <a:buNone/>
            </a:pPr>
            <a:endParaRPr lang="en-GB" kern="0" dirty="0"/>
          </a:p>
          <a:p>
            <a:r>
              <a:rPr lang="en-GB" kern="0" dirty="0"/>
              <a:t>This format is quicker to write and is known a </a:t>
            </a:r>
            <a:r>
              <a:rPr lang="en-GB" b="1" kern="0" dirty="0"/>
              <a:t>CIDR, classless inter-domain routing</a:t>
            </a:r>
            <a:r>
              <a:rPr lang="en-GB" kern="0" dirty="0"/>
              <a:t>.</a:t>
            </a:r>
          </a:p>
          <a:p>
            <a:pPr marL="0" indent="0">
              <a:buNone/>
            </a:pPr>
            <a:endParaRPr lang="en-GB" kern="0" dirty="0"/>
          </a:p>
          <a:p>
            <a:pPr marL="0" indent="0" algn="ctr">
              <a:buNone/>
            </a:pPr>
            <a:r>
              <a:rPr lang="en-GB" sz="1800" kern="0" dirty="0"/>
              <a:t>192.168.1.15 with 255.255.0.0 = 192.168.1.15/16</a:t>
            </a:r>
          </a:p>
          <a:p>
            <a:pPr marL="0" indent="0" algn="ctr">
              <a:buNone/>
            </a:pPr>
            <a:r>
              <a:rPr lang="en-GB" sz="1800" kern="0" dirty="0"/>
              <a:t>192.168.1.15 with 255.0.0.0 = 192.168.1.15/8</a:t>
            </a:r>
          </a:p>
        </p:txBody>
      </p:sp>
      <p:sp>
        <p:nvSpPr>
          <p:cNvPr id="4" name="Text Placeholder 3"/>
          <p:cNvSpPr>
            <a:spLocks noGrp="1"/>
          </p:cNvSpPr>
          <p:nvPr>
            <p:ph type="body" sz="quarter" idx="14"/>
          </p:nvPr>
        </p:nvSpPr>
        <p:spPr/>
        <p:txBody>
          <a:bodyPr/>
          <a:lstStyle/>
          <a:p>
            <a:r>
              <a:rPr lang="en-US" dirty="0">
                <a:ea typeface="MS PGothic"/>
              </a:rPr>
              <a:t>The subnet mask.</a:t>
            </a:r>
            <a:endParaRPr lang="en-US" dirty="0"/>
          </a:p>
        </p:txBody>
      </p:sp>
    </p:spTree>
    <p:extLst>
      <p:ext uri="{BB962C8B-B14F-4D97-AF65-F5344CB8AC3E}">
        <p14:creationId xmlns:p14="http://schemas.microsoft.com/office/powerpoint/2010/main" val="20593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GB" altLang="en-US" dirty="0"/>
              <a:t>Module Objectives</a:t>
            </a:r>
            <a:endParaRPr lang="en-GB" dirty="0"/>
          </a:p>
        </p:txBody>
      </p:sp>
      <p:sp>
        <p:nvSpPr>
          <p:cNvPr id="19" name="Content Placeholder 18"/>
          <p:cNvSpPr>
            <a:spLocks noGrp="1"/>
          </p:cNvSpPr>
          <p:nvPr>
            <p:ph sz="quarter" idx="10"/>
          </p:nvPr>
        </p:nvSpPr>
        <p:spPr>
          <a:xfrm>
            <a:off x="459000" y="2276917"/>
            <a:ext cx="7765784" cy="1931298"/>
          </a:xfrm>
        </p:spPr>
        <p:txBody>
          <a:bodyPr/>
          <a:lstStyle/>
          <a:p>
            <a:r>
              <a:rPr lang="en-GB" dirty="0"/>
              <a:t>Describe the difference between a hub and a switch.</a:t>
            </a:r>
          </a:p>
          <a:p>
            <a:r>
              <a:rPr lang="en-GB" dirty="0"/>
              <a:t>Recall the first four layers of the TCP/IP model.</a:t>
            </a:r>
          </a:p>
          <a:p>
            <a:r>
              <a:rPr lang="en-GB" dirty="0"/>
              <a:t>Explain the role of MAC addresses.</a:t>
            </a:r>
          </a:p>
          <a:p>
            <a:r>
              <a:rPr lang="en-GB" dirty="0"/>
              <a:t>Explain the role of IP addresses.</a:t>
            </a:r>
          </a:p>
          <a:p>
            <a:r>
              <a:rPr lang="en-GB" dirty="0"/>
              <a:t>Describe the use of port numbers.</a:t>
            </a:r>
          </a:p>
          <a:p>
            <a:r>
              <a:rPr lang="en-GB" dirty="0"/>
              <a:t>Recall the main Centos network configurations files.</a:t>
            </a:r>
          </a:p>
          <a:p>
            <a:r>
              <a:rPr lang="en-GB" dirty="0"/>
              <a:t>Describe the use of network diagnostic commands.</a:t>
            </a:r>
          </a:p>
        </p:txBody>
      </p:sp>
      <p:sp>
        <p:nvSpPr>
          <p:cNvPr id="20" name="Text Placeholder 19"/>
          <p:cNvSpPr>
            <a:spLocks noGrp="1"/>
          </p:cNvSpPr>
          <p:nvPr>
            <p:ph type="body" sz="quarter" idx="14"/>
          </p:nvPr>
        </p:nvSpPr>
        <p:spPr>
          <a:xfrm>
            <a:off x="459000" y="1748250"/>
            <a:ext cx="8251784" cy="369332"/>
          </a:xfrm>
        </p:spPr>
        <p:txBody>
          <a:bodyPr/>
          <a:lstStyle/>
          <a:p>
            <a:r>
              <a:rPr lang="en-GB" altLang="en-US" dirty="0"/>
              <a:t>After completing this module you will be able to:</a:t>
            </a:r>
          </a:p>
        </p:txBody>
      </p:sp>
    </p:spTree>
    <p:extLst>
      <p:ext uri="{BB962C8B-B14F-4D97-AF65-F5344CB8AC3E}">
        <p14:creationId xmlns:p14="http://schemas.microsoft.com/office/powerpoint/2010/main" val="419866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198678"/>
            <a:ext cx="7765784" cy="1387559"/>
          </a:xfrm>
        </p:spPr>
        <p:txBody>
          <a:bodyPr/>
          <a:lstStyle/>
          <a:p>
            <a:pPr marL="257175" indent="-257175"/>
            <a:r>
              <a:rPr lang="en-US" dirty="0"/>
              <a:t>IPV4 addresses are only 4 bytes long as discussed. 4*8=32 bits</a:t>
            </a:r>
          </a:p>
          <a:p>
            <a:pPr marL="257175" indent="-257175"/>
            <a:r>
              <a:rPr lang="en-US" dirty="0"/>
              <a:t>IPV6 addresses are 16 bytes long 16*8=128 bits. </a:t>
            </a:r>
          </a:p>
          <a:p>
            <a:pPr marL="257175" indent="-257175"/>
            <a:r>
              <a:rPr lang="en-US" dirty="0"/>
              <a:t>IPv4 are written as four dotted decimal numbers</a:t>
            </a:r>
          </a:p>
          <a:p>
            <a:pPr marL="257175" indent="-257175"/>
            <a:r>
              <a:rPr lang="en-US" dirty="0"/>
              <a:t>IPv6 is written with eight groups of four hexadecimal digits.</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a:t>
            </a:r>
            <a:endParaRPr lang="en-US" dirty="0"/>
          </a:p>
        </p:txBody>
      </p:sp>
      <p:sp>
        <p:nvSpPr>
          <p:cNvPr id="5" name="Content Placeholder 4"/>
          <p:cNvSpPr>
            <a:spLocks noGrp="1"/>
          </p:cNvSpPr>
          <p:nvPr>
            <p:ph sz="quarter" idx="15"/>
          </p:nvPr>
        </p:nvSpPr>
        <p:spPr>
          <a:xfrm>
            <a:off x="459000" y="3353422"/>
            <a:ext cx="7765784" cy="3849772"/>
          </a:xfrm>
        </p:spPr>
        <p:txBody>
          <a:bodyPr/>
          <a:lstStyle/>
          <a:p>
            <a:pPr marL="0" indent="0">
              <a:buNone/>
            </a:pPr>
            <a:r>
              <a:rPr lang="en-GB" sz="1800" dirty="0"/>
              <a:t>   192.168.1.5</a:t>
            </a:r>
          </a:p>
          <a:p>
            <a:pPr marL="0" indent="0">
              <a:buNone/>
            </a:pPr>
            <a:r>
              <a:rPr lang="en-GB" sz="1800" dirty="0"/>
              <a:t>    fe80:0000:0000:0000:10b1:5988:e1a2:0390</a:t>
            </a:r>
          </a:p>
          <a:p>
            <a:pPr marL="0" indent="0">
              <a:buNone/>
            </a:pPr>
            <a:r>
              <a:rPr lang="en-GB" sz="1800" dirty="0"/>
              <a:t>fe80::::::10b1:5988:e1a2:0390</a:t>
            </a:r>
          </a:p>
          <a:p>
            <a:pPr marL="0" indent="0">
              <a:buNone/>
            </a:pPr>
            <a:r>
              <a:rPr lang="en-GB" sz="1800" dirty="0"/>
              <a:t>fe80::10b1:5988:e1a2:0390</a:t>
            </a:r>
          </a:p>
          <a:p>
            <a:pPr marL="0" indent="0">
              <a:buNone/>
            </a:pPr>
            <a:endParaRPr lang="en-GB" sz="1800" dirty="0"/>
          </a:p>
          <a:p>
            <a:r>
              <a:rPr lang="en-GB" dirty="0"/>
              <a:t>IPV6 notation allows you compress it by writing the consecutive fields of 0s as ::. (Just once per address). You can also miss out leading 0s in any group of four.</a:t>
            </a:r>
          </a:p>
          <a:p>
            <a:pPr marL="0" indent="0">
              <a:buNone/>
            </a:pPr>
            <a:r>
              <a:rPr lang="en-GB" sz="1800" dirty="0"/>
              <a:t>   fe80::10b1:5988:e1a2:390</a:t>
            </a:r>
          </a:p>
          <a:p>
            <a:pPr marL="0" indent="0">
              <a:buNone/>
            </a:pPr>
            <a:endParaRPr lang="en-GB" sz="1800" dirty="0"/>
          </a:p>
          <a:p>
            <a:pPr marL="0" indent="0">
              <a:buNone/>
            </a:pPr>
            <a:r>
              <a:rPr lang="en-GB" sz="1800" dirty="0"/>
              <a:t>:: means :0000: or :0000:0000:   </a:t>
            </a:r>
            <a:r>
              <a:rPr lang="en-GB" sz="1800" dirty="0" err="1"/>
              <a:t>oe</a:t>
            </a:r>
            <a:r>
              <a:rPr lang="en-GB" sz="1800" dirty="0"/>
              <a:t> :0000:0000:0000: etc</a:t>
            </a:r>
          </a:p>
          <a:p>
            <a:pPr marL="0" indent="0">
              <a:buNone/>
            </a:pPr>
            <a:r>
              <a:rPr lang="en-GB" sz="1800" dirty="0"/>
              <a:t>0031 :31:</a:t>
            </a:r>
          </a:p>
          <a:p>
            <a:endParaRPr lang="en-GB" dirty="0"/>
          </a:p>
        </p:txBody>
      </p:sp>
    </p:spTree>
    <p:extLst>
      <p:ext uri="{BB962C8B-B14F-4D97-AF65-F5344CB8AC3E}">
        <p14:creationId xmlns:p14="http://schemas.microsoft.com/office/powerpoint/2010/main" val="251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IPV4 vs </a:t>
            </a:r>
            <a:r>
              <a:rPr lang="en-US" dirty="0">
                <a:ea typeface="MS PGothic"/>
              </a:rPr>
              <a:t>IPV6</a:t>
            </a:r>
            <a:endParaRPr lang="en-US" dirty="0"/>
          </a:p>
        </p:txBody>
      </p:sp>
      <p:sp>
        <p:nvSpPr>
          <p:cNvPr id="5" name="Content Placeholder 4"/>
          <p:cNvSpPr>
            <a:spLocks noGrp="1"/>
          </p:cNvSpPr>
          <p:nvPr>
            <p:ph sz="quarter" idx="15"/>
          </p:nvPr>
        </p:nvSpPr>
        <p:spPr>
          <a:xfrm>
            <a:off x="538515" y="4148556"/>
            <a:ext cx="4023548" cy="710451"/>
          </a:xfrm>
        </p:spPr>
        <p:txBody>
          <a:bodyPr/>
          <a:lstStyle/>
          <a:p>
            <a:pPr marL="0" indent="0">
              <a:buNone/>
            </a:pPr>
            <a:r>
              <a:rPr lang="en-GB" sz="1800" dirty="0"/>
              <a:t>   </a:t>
            </a:r>
            <a:endParaRPr lang="en-GB" sz="1800" b="1" dirty="0"/>
          </a:p>
          <a:p>
            <a:pPr marL="0" indent="0">
              <a:buNone/>
            </a:pPr>
            <a:r>
              <a:rPr lang="en-GB" sz="1800" dirty="0"/>
              <a:t>    </a:t>
            </a:r>
            <a:endParaRPr lang="en-GB" dirty="0"/>
          </a:p>
        </p:txBody>
      </p:sp>
      <p:sp>
        <p:nvSpPr>
          <p:cNvPr id="6" name="Content Placeholder 2"/>
          <p:cNvSpPr txBox="1">
            <a:spLocks/>
          </p:cNvSpPr>
          <p:nvPr/>
        </p:nvSpPr>
        <p:spPr>
          <a:xfrm>
            <a:off x="4224133" y="2472003"/>
            <a:ext cx="4303643" cy="548868"/>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ClrTx/>
              <a:buSzTx/>
              <a:buNone/>
            </a:pPr>
            <a:r>
              <a:rPr lang="en-US" sz="1350" dirty="0">
                <a:solidFill>
                  <a:srgbClr val="000000"/>
                </a:solidFill>
              </a:rPr>
              <a:t>. </a:t>
            </a:r>
          </a:p>
          <a:p>
            <a:pPr marL="171450" indent="-171450" defTabSz="685800" fontAlgn="auto">
              <a:spcAft>
                <a:spcPts val="450"/>
              </a:spcAft>
              <a:buClrTx/>
              <a:buSzTx/>
            </a:pPr>
            <a:endParaRPr lang="en-GB" sz="1350" dirty="0">
              <a:solidFill>
                <a:srgbClr val="000000"/>
              </a:solidFill>
            </a:endParaRPr>
          </a:p>
        </p:txBody>
      </p:sp>
      <p:graphicFrame>
        <p:nvGraphicFramePr>
          <p:cNvPr id="13" name="Table 12"/>
          <p:cNvGraphicFramePr>
            <a:graphicFrameLocks noGrp="1"/>
          </p:cNvGraphicFramePr>
          <p:nvPr/>
        </p:nvGraphicFramePr>
        <p:xfrm>
          <a:off x="459000" y="2176466"/>
          <a:ext cx="8445593" cy="2506980"/>
        </p:xfrm>
        <a:graphic>
          <a:graphicData uri="http://schemas.openxmlformats.org/drawingml/2006/table">
            <a:tbl>
              <a:tblPr firstRow="1" bandRow="1">
                <a:tableStyleId>{5C22544A-7EE6-4342-B048-85BDC9FD1C3A}</a:tableStyleId>
              </a:tblPr>
              <a:tblGrid>
                <a:gridCol w="3725374">
                  <a:extLst>
                    <a:ext uri="{9D8B030D-6E8A-4147-A177-3AD203B41FA5}">
                      <a16:colId xmlns:a16="http://schemas.microsoft.com/office/drawing/2014/main" val="3934661734"/>
                    </a:ext>
                  </a:extLst>
                </a:gridCol>
                <a:gridCol w="4720219">
                  <a:extLst>
                    <a:ext uri="{9D8B030D-6E8A-4147-A177-3AD203B41FA5}">
                      <a16:colId xmlns:a16="http://schemas.microsoft.com/office/drawing/2014/main" val="1069124938"/>
                    </a:ext>
                  </a:extLst>
                </a:gridCol>
              </a:tblGrid>
              <a:tr h="278130">
                <a:tc>
                  <a:txBody>
                    <a:bodyPr/>
                    <a:lstStyle/>
                    <a:p>
                      <a:pPr algn="ctr"/>
                      <a:r>
                        <a:rPr lang="en-SG" sz="1000" dirty="0"/>
                        <a:t>IPV4</a:t>
                      </a:r>
                      <a:endParaRPr lang="en-GB" sz="1000" dirty="0"/>
                    </a:p>
                  </a:txBody>
                  <a:tcPr marL="68580" marR="68580" marT="34290" marB="34290"/>
                </a:tc>
                <a:tc>
                  <a:txBody>
                    <a:bodyPr/>
                    <a:lstStyle/>
                    <a:p>
                      <a:pPr algn="ctr"/>
                      <a:r>
                        <a:rPr lang="en-SG" sz="1000" dirty="0"/>
                        <a:t>IPV6</a:t>
                      </a:r>
                      <a:endParaRPr lang="en-GB" sz="1000" dirty="0"/>
                    </a:p>
                  </a:txBody>
                  <a:tcPr marL="68580" marR="68580" marT="34290" marB="34290"/>
                </a:tc>
                <a:extLst>
                  <a:ext uri="{0D108BD9-81ED-4DB2-BD59-A6C34878D82A}">
                    <a16:rowId xmlns:a16="http://schemas.microsoft.com/office/drawing/2014/main" val="2592474149"/>
                  </a:ext>
                </a:extLst>
              </a:tr>
              <a:tr h="37719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IPV4 addresses are only 4 bytes long 4*8=32 bits</a:t>
                      </a:r>
                    </a:p>
                    <a:p>
                      <a:pPr marL="285750" indent="-285750">
                        <a:buFont typeface="Arial" panose="020B0604020202020204" pitchFamily="34" charset="0"/>
                        <a:buChar char="•"/>
                      </a:pPr>
                      <a:endParaRPr lang="en-GB" sz="10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IPV6 addresses are 16 bytes long 16*8=128 bits</a:t>
                      </a:r>
                    </a:p>
                    <a:p>
                      <a:endParaRPr lang="en-GB" sz="1000" dirty="0"/>
                    </a:p>
                  </a:txBody>
                  <a:tcPr marL="68580" marR="68580" marT="34290" marB="34290"/>
                </a:tc>
                <a:extLst>
                  <a:ext uri="{0D108BD9-81ED-4DB2-BD59-A6C34878D82A}">
                    <a16:rowId xmlns:a16="http://schemas.microsoft.com/office/drawing/2014/main" val="2016763184"/>
                  </a:ext>
                </a:extLst>
              </a:tr>
              <a:tr h="185166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IPv4 are written as four dotted decimal numbers</a:t>
                      </a:r>
                    </a:p>
                    <a:p>
                      <a:pPr marL="285750" indent="-285750">
                        <a:buFont typeface="Arial" panose="020B0604020202020204" pitchFamily="34" charset="0"/>
                        <a:buChar char="•"/>
                      </a:pPr>
                      <a:endParaRPr lang="en-GB" sz="1000" dirty="0"/>
                    </a:p>
                    <a:p>
                      <a:pPr marL="0" indent="0" algn="ctr">
                        <a:buFont typeface="Arial" panose="020B0604020202020204" pitchFamily="34" charset="0"/>
                        <a:buNone/>
                      </a:pPr>
                      <a:r>
                        <a:rPr lang="en-GB" sz="1800" b="1" dirty="0">
                          <a:latin typeface="Arial" panose="020B0604020202020204" pitchFamily="34" charset="0"/>
                          <a:cs typeface="Arial" panose="020B0604020202020204" pitchFamily="34" charset="0"/>
                        </a:rPr>
                        <a:t>192.168.1.5</a:t>
                      </a:r>
                      <a:endParaRPr lang="en-GB" sz="1800" dirty="0">
                        <a:latin typeface="Arial" panose="020B0604020202020204" pitchFamily="34" charset="0"/>
                        <a:cs typeface="Arial" panose="020B0604020202020204" pitchFamily="34" charset="0"/>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IPv6 is written with eight groups of four hexadecimal digits.</a:t>
                      </a:r>
                    </a:p>
                    <a:p>
                      <a:endParaRPr lang="en-GB" sz="1000"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latin typeface="Arial" panose="020B0604020202020204" pitchFamily="34" charset="0"/>
                          <a:cs typeface="Arial" panose="020B0604020202020204" pitchFamily="34" charset="0"/>
                        </a:rPr>
                        <a:t>fe80:0000:0000:0000:10b1:5988:e1a2:0390</a:t>
                      </a:r>
                    </a:p>
                    <a:p>
                      <a:pPr marL="285750" indent="-285750">
                        <a:buFont typeface="Arial" panose="020B0604020202020204" pitchFamily="34" charset="0"/>
                        <a:buChar char="•"/>
                      </a:pPr>
                      <a:endParaRPr lang="en-GB" sz="1000"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GB" sz="1000" dirty="0">
                          <a:latin typeface="Arial" panose="020B0604020202020204" pitchFamily="34" charset="0"/>
                          <a:cs typeface="Arial" panose="020B0604020202020204" pitchFamily="34" charset="0"/>
                        </a:rPr>
                        <a:t>IPV6 notation allows you compress it by writing the consecutive fields of 0s as ::. (Just once per address). </a:t>
                      </a:r>
                    </a:p>
                    <a:p>
                      <a:pPr lvl="1"/>
                      <a:r>
                        <a:rPr lang="en-GB" sz="1000" dirty="0">
                          <a:latin typeface="Arial" panose="020B0604020202020204" pitchFamily="34" charset="0"/>
                          <a:cs typeface="Arial" panose="020B0604020202020204" pitchFamily="34" charset="0"/>
                        </a:rPr>
                        <a:t>You can also miss out leading 0s in any group of four.</a:t>
                      </a:r>
                    </a:p>
                    <a:p>
                      <a:pPr lvl="1"/>
                      <a:endParaRPr lang="en-GB" sz="1000"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GB" sz="1800" b="1" dirty="0">
                          <a:latin typeface="Arial" panose="020B0604020202020204" pitchFamily="34" charset="0"/>
                          <a:cs typeface="Arial" panose="020B0604020202020204" pitchFamily="34" charset="0"/>
                        </a:rPr>
                        <a:t>fe80::10b1:5988:e1a2:390</a:t>
                      </a:r>
                    </a:p>
                    <a:p>
                      <a:endParaRPr lang="en-GB" sz="1000" dirty="0"/>
                    </a:p>
                  </a:txBody>
                  <a:tcPr marL="68580" marR="68580" marT="34290" marB="34290"/>
                </a:tc>
                <a:extLst>
                  <a:ext uri="{0D108BD9-81ED-4DB2-BD59-A6C34878D82A}">
                    <a16:rowId xmlns:a16="http://schemas.microsoft.com/office/drawing/2014/main" val="2538552908"/>
                  </a:ext>
                </a:extLst>
              </a:tr>
            </a:tbl>
          </a:graphicData>
        </a:graphic>
      </p:graphicFrame>
    </p:spTree>
    <p:extLst>
      <p:ext uri="{BB962C8B-B14F-4D97-AF65-F5344CB8AC3E}">
        <p14:creationId xmlns:p14="http://schemas.microsoft.com/office/powerpoint/2010/main" val="15266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 self assigned?</a:t>
            </a:r>
            <a:endParaRPr lang="en-US" dirty="0"/>
          </a:p>
        </p:txBody>
      </p:sp>
      <p:sp>
        <p:nvSpPr>
          <p:cNvPr id="5" name="Content Placeholder 4"/>
          <p:cNvSpPr>
            <a:spLocks noGrp="1"/>
          </p:cNvSpPr>
          <p:nvPr>
            <p:ph sz="quarter" idx="15"/>
          </p:nvPr>
        </p:nvSpPr>
        <p:spPr>
          <a:xfrm>
            <a:off x="538515" y="4148556"/>
            <a:ext cx="4023548" cy="710451"/>
          </a:xfrm>
        </p:spPr>
        <p:txBody>
          <a:bodyPr/>
          <a:lstStyle/>
          <a:p>
            <a:pPr marL="0" indent="0">
              <a:buNone/>
            </a:pPr>
            <a:r>
              <a:rPr lang="en-GB" sz="1800" dirty="0"/>
              <a:t>   </a:t>
            </a:r>
            <a:endParaRPr lang="en-GB" sz="1800" b="1" dirty="0"/>
          </a:p>
          <a:p>
            <a:pPr marL="0" indent="0">
              <a:buNone/>
            </a:pPr>
            <a:r>
              <a:rPr lang="en-GB" sz="1800" dirty="0"/>
              <a:t>    </a:t>
            </a:r>
            <a:endParaRPr lang="en-GB" dirty="0"/>
          </a:p>
        </p:txBody>
      </p:sp>
      <p:sp>
        <p:nvSpPr>
          <p:cNvPr id="6" name="Content Placeholder 2"/>
          <p:cNvSpPr txBox="1">
            <a:spLocks/>
          </p:cNvSpPr>
          <p:nvPr/>
        </p:nvSpPr>
        <p:spPr>
          <a:xfrm>
            <a:off x="4224133" y="2472003"/>
            <a:ext cx="4303643" cy="548868"/>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ClrTx/>
              <a:buSzTx/>
              <a:buNone/>
            </a:pPr>
            <a:r>
              <a:rPr lang="en-US" sz="1350" dirty="0">
                <a:solidFill>
                  <a:srgbClr val="000000"/>
                </a:solidFill>
              </a:rPr>
              <a:t>. </a:t>
            </a:r>
          </a:p>
          <a:p>
            <a:pPr marL="171450" indent="-171450" defTabSz="685800" fontAlgn="auto">
              <a:spcAft>
                <a:spcPts val="450"/>
              </a:spcAft>
              <a:buClrTx/>
              <a:buSzTx/>
            </a:pPr>
            <a:endParaRPr lang="en-GB" sz="1350" dirty="0">
              <a:solidFill>
                <a:srgbClr val="000000"/>
              </a:solidFill>
            </a:endParaRPr>
          </a:p>
        </p:txBody>
      </p:sp>
      <p:graphicFrame>
        <p:nvGraphicFramePr>
          <p:cNvPr id="13" name="Table 12"/>
          <p:cNvGraphicFramePr>
            <a:graphicFrameLocks noGrp="1"/>
          </p:cNvGraphicFramePr>
          <p:nvPr/>
        </p:nvGraphicFramePr>
        <p:xfrm>
          <a:off x="459000" y="2176466"/>
          <a:ext cx="8445593" cy="1495425"/>
        </p:xfrm>
        <a:graphic>
          <a:graphicData uri="http://schemas.openxmlformats.org/drawingml/2006/table">
            <a:tbl>
              <a:tblPr firstRow="1" bandRow="1">
                <a:tableStyleId>{5C22544A-7EE6-4342-B048-85BDC9FD1C3A}</a:tableStyleId>
              </a:tblPr>
              <a:tblGrid>
                <a:gridCol w="3725374">
                  <a:extLst>
                    <a:ext uri="{9D8B030D-6E8A-4147-A177-3AD203B41FA5}">
                      <a16:colId xmlns:a16="http://schemas.microsoft.com/office/drawing/2014/main" val="3934661734"/>
                    </a:ext>
                  </a:extLst>
                </a:gridCol>
                <a:gridCol w="4720219">
                  <a:extLst>
                    <a:ext uri="{9D8B030D-6E8A-4147-A177-3AD203B41FA5}">
                      <a16:colId xmlns:a16="http://schemas.microsoft.com/office/drawing/2014/main" val="1069124938"/>
                    </a:ext>
                  </a:extLst>
                </a:gridCol>
              </a:tblGrid>
              <a:tr h="278130">
                <a:tc>
                  <a:txBody>
                    <a:bodyPr/>
                    <a:lstStyle/>
                    <a:p>
                      <a:pPr algn="ctr"/>
                      <a:r>
                        <a:rPr lang="en-SG" sz="1000" dirty="0"/>
                        <a:t>IPV4</a:t>
                      </a:r>
                      <a:endParaRPr lang="en-GB" sz="1000" dirty="0"/>
                    </a:p>
                  </a:txBody>
                  <a:tcPr marL="68580" marR="68580" marT="34290" marB="34290"/>
                </a:tc>
                <a:tc>
                  <a:txBody>
                    <a:bodyPr/>
                    <a:lstStyle/>
                    <a:p>
                      <a:pPr algn="ctr"/>
                      <a:r>
                        <a:rPr lang="en-SG" sz="1000" dirty="0"/>
                        <a:t>IPV6</a:t>
                      </a:r>
                      <a:endParaRPr lang="en-GB" sz="1000" dirty="0"/>
                    </a:p>
                  </a:txBody>
                  <a:tcPr marL="68580" marR="68580" marT="34290" marB="34290"/>
                </a:tc>
                <a:extLst>
                  <a:ext uri="{0D108BD9-81ED-4DB2-BD59-A6C34878D82A}">
                    <a16:rowId xmlns:a16="http://schemas.microsoft.com/office/drawing/2014/main" val="2592474149"/>
                  </a:ext>
                </a:extLst>
              </a:tr>
              <a:tr h="53149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IPV4 addresses are manually assigned or dynamically assigned through a special protocol called DHCP. </a:t>
                      </a:r>
                    </a:p>
                    <a:p>
                      <a:pPr marL="285750" indent="-285750">
                        <a:buFont typeface="Arial" panose="020B0604020202020204" pitchFamily="34" charset="0"/>
                        <a:buChar char="•"/>
                      </a:pPr>
                      <a:endParaRPr lang="en-GB" sz="10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IPV6 addresses are often self assigned.</a:t>
                      </a:r>
                    </a:p>
                    <a:p>
                      <a:endParaRPr lang="en-GB" sz="1000" dirty="0"/>
                    </a:p>
                  </a:txBody>
                  <a:tcPr marL="68580" marR="68580" marT="34290" marB="34290"/>
                </a:tc>
                <a:extLst>
                  <a:ext uri="{0D108BD9-81ED-4DB2-BD59-A6C34878D82A}">
                    <a16:rowId xmlns:a16="http://schemas.microsoft.com/office/drawing/2014/main" val="2016763184"/>
                  </a:ext>
                </a:extLst>
              </a:tr>
              <a:tr h="6858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Occasionally IPV4 addresses will be self assigned, this is the exception. There are few addresses that are available for use as self assigned addresses.</a:t>
                      </a:r>
                      <a:endParaRPr lang="en-GB" sz="1800" dirty="0">
                        <a:latin typeface="Arial" panose="020B0604020202020204" pitchFamily="34" charset="0"/>
                        <a:cs typeface="Arial" panose="020B0604020202020204" pitchFamily="34" charset="0"/>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They are generated from the machines mac address, which is already worldwide unique. Microsoft and others now have a mechanism whereby they generate a random number instead of using the mac address. This is more secure</a:t>
                      </a:r>
                      <a:endParaRPr lang="en-GB" sz="1000" dirty="0"/>
                    </a:p>
                  </a:txBody>
                  <a:tcPr marL="68580" marR="68580" marT="34290" marB="34290"/>
                </a:tc>
                <a:extLst>
                  <a:ext uri="{0D108BD9-81ED-4DB2-BD59-A6C34878D82A}">
                    <a16:rowId xmlns:a16="http://schemas.microsoft.com/office/drawing/2014/main" val="2538552908"/>
                  </a:ext>
                </a:extLst>
              </a:tr>
            </a:tbl>
          </a:graphicData>
        </a:graphic>
      </p:graphicFrame>
    </p:spTree>
    <p:extLst>
      <p:ext uri="{BB962C8B-B14F-4D97-AF65-F5344CB8AC3E}">
        <p14:creationId xmlns:p14="http://schemas.microsoft.com/office/powerpoint/2010/main" val="357533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07250"/>
            <a:ext cx="7765784" cy="2541721"/>
          </a:xfrm>
        </p:spPr>
        <p:txBody>
          <a:bodyPr/>
          <a:lstStyle/>
          <a:p>
            <a:pPr marL="257175" indent="-257175"/>
            <a:r>
              <a:rPr lang="en-US" dirty="0"/>
              <a:t>IPV4 addresses are manually assigned or dynamically assigned through a special protocol called DHCP. Occasionally IPV4 addresses will be self assigned, this is the exception. There are few addresses that are available for use as self assigned addresses.</a:t>
            </a:r>
          </a:p>
          <a:p>
            <a:pPr marL="257175" indent="-257175"/>
            <a:r>
              <a:rPr lang="en-US" dirty="0"/>
              <a:t>IPV6 addresses are often self assigned. They are generated from the machines mac address, which is already worldwide unique. Microsoft and others now have a mechanism whereby they generate a random number instead of using the mac address</a:t>
            </a:r>
            <a:r>
              <a:rPr lang="en-US" sz="1200" dirty="0"/>
              <a:t>. This is more secure.</a:t>
            </a:r>
          </a:p>
          <a:p>
            <a:pPr marL="257175" indent="-257175"/>
            <a:r>
              <a:rPr lang="en-US" sz="1200" dirty="0"/>
              <a:t>IPV6 share their self assigned address through NDP, allowing machine on the local area network to use the address. IPV$ self assigned address are not broadcast and therefore remain unknown and unusable.</a:t>
            </a:r>
          </a:p>
          <a:p>
            <a:pPr marL="257175" indent="-257175"/>
            <a:r>
              <a:rPr lang="en-US" sz="1200" dirty="0"/>
              <a:t>IPV6 has a relationship with the local router which has the capacity to assign a machine with an IPV6 routable address. The routable address is available on </a:t>
            </a:r>
            <a:r>
              <a:rPr lang="en-US" sz="1200"/>
              <a:t>the internet.</a:t>
            </a:r>
            <a:endParaRPr lang="en-US" sz="1200" dirty="0"/>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 self assigned?</a:t>
            </a:r>
            <a:endParaRPr lang="en-US" dirty="0"/>
          </a:p>
        </p:txBody>
      </p:sp>
    </p:spTree>
    <p:extLst>
      <p:ext uri="{BB962C8B-B14F-4D97-AF65-F5344CB8AC3E}">
        <p14:creationId xmlns:p14="http://schemas.microsoft.com/office/powerpoint/2010/main" val="3970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46064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How many bits are there in an IPV4 address? How many in an IPV6 address?</a:t>
            </a:r>
          </a:p>
        </p:txBody>
      </p:sp>
    </p:spTree>
    <p:extLst>
      <p:ext uri="{BB962C8B-B14F-4D97-AF65-F5344CB8AC3E}">
        <p14:creationId xmlns:p14="http://schemas.microsoft.com/office/powerpoint/2010/main" val="156442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459918"/>
            <a:ext cx="7765784" cy="300082"/>
          </a:xfrm>
        </p:spPr>
        <p:txBody>
          <a:bodyPr/>
          <a:lstStyle/>
          <a:p>
            <a:pPr>
              <a:spcBef>
                <a:spcPct val="0"/>
              </a:spcBef>
              <a:buNone/>
            </a:pPr>
            <a:r>
              <a:rPr lang="en-GB" altLang="en-US" dirty="0"/>
              <a:t>32 and 128</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How many bits are there in an IPV4 address? How many in an IPV6 address?</a:t>
            </a:r>
          </a:p>
        </p:txBody>
      </p:sp>
    </p:spTree>
    <p:extLst>
      <p:ext uri="{BB962C8B-B14F-4D97-AF65-F5344CB8AC3E}">
        <p14:creationId xmlns:p14="http://schemas.microsoft.com/office/powerpoint/2010/main" val="209974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646331"/>
          </a:xfrm>
        </p:spPr>
        <p:txBody>
          <a:bodyPr/>
          <a:lstStyle/>
          <a:p>
            <a:pPr lvl="0"/>
            <a:r>
              <a:rPr lang="en-GB" dirty="0"/>
              <a:t>What is subnet mask 192.168.1.15/24 written out in full written out in ‘class-full’ notation?</a:t>
            </a:r>
          </a:p>
        </p:txBody>
      </p:sp>
    </p:spTree>
    <p:extLst>
      <p:ext uri="{BB962C8B-B14F-4D97-AF65-F5344CB8AC3E}">
        <p14:creationId xmlns:p14="http://schemas.microsoft.com/office/powerpoint/2010/main" val="263468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405775"/>
            <a:ext cx="7765784" cy="300082"/>
          </a:xfrm>
        </p:spPr>
        <p:txBody>
          <a:bodyPr/>
          <a:lstStyle/>
          <a:p>
            <a:pPr marL="0" indent="0">
              <a:buNone/>
            </a:pPr>
            <a:r>
              <a:rPr lang="en-GB" dirty="0"/>
              <a:t>255.255.255.0</a:t>
            </a:r>
          </a:p>
        </p:txBody>
      </p:sp>
      <p:sp>
        <p:nvSpPr>
          <p:cNvPr id="4" name="Text Placeholder 3"/>
          <p:cNvSpPr>
            <a:spLocks noGrp="1"/>
          </p:cNvSpPr>
          <p:nvPr>
            <p:ph type="body" sz="quarter" idx="14"/>
          </p:nvPr>
        </p:nvSpPr>
        <p:spPr>
          <a:xfrm>
            <a:off x="459000" y="1748250"/>
            <a:ext cx="8251784" cy="646331"/>
          </a:xfrm>
        </p:spPr>
        <p:txBody>
          <a:bodyPr/>
          <a:lstStyle/>
          <a:p>
            <a:pPr lvl="0"/>
            <a:r>
              <a:rPr lang="en-GB" dirty="0"/>
              <a:t>What is subnet mask 192.168.1.15/24 written out in full written out in ‘class-full’ notation?</a:t>
            </a:r>
          </a:p>
        </p:txBody>
      </p:sp>
    </p:spTree>
    <p:extLst>
      <p:ext uri="{BB962C8B-B14F-4D97-AF65-F5344CB8AC3E}">
        <p14:creationId xmlns:p14="http://schemas.microsoft.com/office/powerpoint/2010/main" val="384657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GB" dirty="0"/>
              <a:t>How is the subnet mask 255.255.0.0 expressed in CIDR notation?</a:t>
            </a:r>
          </a:p>
        </p:txBody>
      </p:sp>
    </p:spTree>
    <p:extLst>
      <p:ext uri="{BB962C8B-B14F-4D97-AF65-F5344CB8AC3E}">
        <p14:creationId xmlns:p14="http://schemas.microsoft.com/office/powerpoint/2010/main" val="136513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7822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207250"/>
            <a:ext cx="7765784" cy="300082"/>
          </a:xfrm>
        </p:spPr>
        <p:txBody>
          <a:bodyPr/>
          <a:lstStyle/>
          <a:p>
            <a:pPr marL="0" indent="0">
              <a:buNone/>
            </a:pPr>
            <a:r>
              <a:rPr lang="en-GB" dirty="0"/>
              <a:t>/16</a:t>
            </a:r>
          </a:p>
        </p:txBody>
      </p:sp>
      <p:sp>
        <p:nvSpPr>
          <p:cNvPr id="4" name="Text Placeholder 3"/>
          <p:cNvSpPr>
            <a:spLocks noGrp="1"/>
          </p:cNvSpPr>
          <p:nvPr>
            <p:ph type="body" sz="quarter" idx="14"/>
          </p:nvPr>
        </p:nvSpPr>
        <p:spPr>
          <a:xfrm>
            <a:off x="459000" y="1748250"/>
            <a:ext cx="8251784" cy="369332"/>
          </a:xfrm>
        </p:spPr>
        <p:txBody>
          <a:bodyPr/>
          <a:lstStyle/>
          <a:p>
            <a:r>
              <a:rPr lang="en-GB" dirty="0"/>
              <a:t>How is the subnet mask 255.255.0.0 expressed in CIDR notation?</a:t>
            </a:r>
          </a:p>
        </p:txBody>
      </p:sp>
    </p:spTree>
    <p:extLst>
      <p:ext uri="{BB962C8B-B14F-4D97-AF65-F5344CB8AC3E}">
        <p14:creationId xmlns:p14="http://schemas.microsoft.com/office/powerpoint/2010/main" val="17299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182381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86871"/>
            <a:ext cx="7765784" cy="715581"/>
          </a:xfrm>
        </p:spPr>
        <p:txBody>
          <a:bodyPr/>
          <a:lstStyle/>
          <a:p>
            <a:r>
              <a:rPr lang="en-US" dirty="0"/>
              <a:t>The </a:t>
            </a:r>
            <a:r>
              <a:rPr lang="en-US" dirty="0" err="1"/>
              <a:t>ip</a:t>
            </a:r>
            <a:r>
              <a:rPr lang="en-US" dirty="0"/>
              <a:t> address and routing protocols will ensure the packet gets delivered to the right machine. Now the packet has to connect with the right service. If you want an </a:t>
            </a:r>
            <a:r>
              <a:rPr lang="en-US" b="1" dirty="0" err="1"/>
              <a:t>ssh</a:t>
            </a:r>
            <a:r>
              <a:rPr lang="en-US" dirty="0"/>
              <a:t> login, its no use talking to </a:t>
            </a:r>
            <a:r>
              <a:rPr lang="en-US" b="1" dirty="0" err="1"/>
              <a:t>httpd</a:t>
            </a:r>
            <a:r>
              <a:rPr lang="en-US" dirty="0"/>
              <a:t>!</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pic>
        <p:nvPicPr>
          <p:cNvPr id="8" name="Picture 7"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4662040" y="3614532"/>
            <a:ext cx="1080977" cy="1053056"/>
          </a:xfrm>
          <a:prstGeom prst="rect">
            <a:avLst/>
          </a:prstGeom>
        </p:spPr>
      </p:pic>
      <p:pic>
        <p:nvPicPr>
          <p:cNvPr id="9"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3310" y="3093008"/>
            <a:ext cx="685800" cy="685800"/>
          </a:xfrm>
          <a:prstGeom prst="rect">
            <a:avLst/>
          </a:prstGeom>
        </p:spPr>
      </p:pic>
      <p:sp>
        <p:nvSpPr>
          <p:cNvPr id="10" name="TextBox 9">
            <a:extLst>
              <a:ext uri="{FF2B5EF4-FFF2-40B4-BE49-F238E27FC236}">
                <a16:creationId xmlns:a16="http://schemas.microsoft.com/office/drawing/2014/main" id="{152DA7D5-9268-0847-8A28-364541658895}"/>
              </a:ext>
            </a:extLst>
          </p:cNvPr>
          <p:cNvSpPr txBox="1"/>
          <p:nvPr/>
        </p:nvSpPr>
        <p:spPr>
          <a:xfrm>
            <a:off x="5709275" y="3567292"/>
            <a:ext cx="752129"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sshd</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11" name="Graphic 56" descr="Heartbeat">
            <a:extLst>
              <a:ext uri="{FF2B5EF4-FFF2-40B4-BE49-F238E27FC236}">
                <a16:creationId xmlns:a16="http://schemas.microsoft.com/office/drawing/2014/main" id="{235393C7-7730-AA47-B7A9-68CAEACABCC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743016" y="4444920"/>
            <a:ext cx="685800" cy="685800"/>
          </a:xfrm>
          <a:prstGeom prst="rect">
            <a:avLst/>
          </a:prstGeom>
        </p:spPr>
      </p:pic>
      <p:sp>
        <p:nvSpPr>
          <p:cNvPr id="12" name="TextBox 11">
            <a:extLst>
              <a:ext uri="{FF2B5EF4-FFF2-40B4-BE49-F238E27FC236}">
                <a16:creationId xmlns:a16="http://schemas.microsoft.com/office/drawing/2014/main" id="{229BF85F-B426-8341-9CB2-87D96E02BD40}"/>
              </a:ext>
            </a:extLst>
          </p:cNvPr>
          <p:cNvSpPr txBox="1"/>
          <p:nvPr/>
        </p:nvSpPr>
        <p:spPr>
          <a:xfrm>
            <a:off x="5790735" y="4911429"/>
            <a:ext cx="782587"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httpd</a:t>
            </a:r>
            <a:endParaRPr lang="en-US" sz="1200" dirty="0">
              <a:solidFill>
                <a:srgbClr val="000000"/>
              </a:solidFill>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2BA0C8DD-3999-F543-86E0-A4CB2B2889DF}"/>
              </a:ext>
            </a:extLst>
          </p:cNvPr>
          <p:cNvSpPr txBox="1"/>
          <p:nvPr/>
        </p:nvSpPr>
        <p:spPr>
          <a:xfrm>
            <a:off x="3451848" y="4573198"/>
            <a:ext cx="1962371"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192.168.1.50</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14" name="Graphic 13" descr="Cruise ship">
            <a:extLst>
              <a:ext uri="{FF2B5EF4-FFF2-40B4-BE49-F238E27FC236}">
                <a16:creationId xmlns:a16="http://schemas.microsoft.com/office/drawing/2014/main" id="{C4AEEA8C-A106-B444-929C-A76A611860B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9199" y="3643453"/>
            <a:ext cx="1037255" cy="1037255"/>
          </a:xfrm>
          <a:prstGeom prst="rect">
            <a:avLst/>
          </a:prstGeom>
        </p:spPr>
      </p:pic>
      <p:sp>
        <p:nvSpPr>
          <p:cNvPr id="15" name="TextBox 14">
            <a:extLst>
              <a:ext uri="{FF2B5EF4-FFF2-40B4-BE49-F238E27FC236}">
                <a16:creationId xmlns:a16="http://schemas.microsoft.com/office/drawing/2014/main" id="{DA6405B7-0F75-0041-9451-DF7FE86FC383}"/>
              </a:ext>
            </a:extLst>
          </p:cNvPr>
          <p:cNvSpPr txBox="1"/>
          <p:nvPr/>
        </p:nvSpPr>
        <p:spPr>
          <a:xfrm>
            <a:off x="1545974" y="3175951"/>
            <a:ext cx="1188132"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packet</a:t>
            </a:r>
            <a:endParaRPr lang="en-US" sz="1200" dirty="0">
              <a:solidFill>
                <a:srgbClr val="000000"/>
              </a:solidFill>
              <a:latin typeface="Arial" panose="020B0604020202020204" pitchFamily="34" charset="0"/>
              <a:ea typeface="+mn-ea"/>
              <a:cs typeface="Arial" panose="020B0604020202020204" pitchFamily="34" charset="0"/>
            </a:endParaRPr>
          </a:p>
        </p:txBody>
      </p:sp>
      <p:cxnSp>
        <p:nvCxnSpPr>
          <p:cNvPr id="16" name="Straight Arrow Connector 15">
            <a:extLst>
              <a:ext uri="{FF2B5EF4-FFF2-40B4-BE49-F238E27FC236}">
                <a16:creationId xmlns:a16="http://schemas.microsoft.com/office/drawing/2014/main" id="{6F9AA6D6-6481-B94F-9980-BB2B55531379}"/>
              </a:ext>
            </a:extLst>
          </p:cNvPr>
          <p:cNvCxnSpPr>
            <a:stCxn id="15" idx="2"/>
            <a:endCxn id="14" idx="1"/>
          </p:cNvCxnSpPr>
          <p:nvPr/>
        </p:nvCxnSpPr>
        <p:spPr bwMode="auto">
          <a:xfrm>
            <a:off x="2140041" y="3568366"/>
            <a:ext cx="1089158" cy="593715"/>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085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313790"/>
            <a:ext cx="7765784" cy="300082"/>
          </a:xfrm>
        </p:spPr>
        <p:txBody>
          <a:bodyPr/>
          <a:lstStyle/>
          <a:p>
            <a:r>
              <a:rPr lang="en-US" dirty="0"/>
              <a:t>The port number is like the “address” of the application.</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pic>
        <p:nvPicPr>
          <p:cNvPr id="28" name="Picture 27"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4662040" y="3614532"/>
            <a:ext cx="1080977" cy="1053056"/>
          </a:xfrm>
          <a:prstGeom prst="rect">
            <a:avLst/>
          </a:prstGeom>
        </p:spPr>
      </p:pic>
      <p:sp>
        <p:nvSpPr>
          <p:cNvPr id="29" name="TextBox 28">
            <a:extLst>
              <a:ext uri="{FF2B5EF4-FFF2-40B4-BE49-F238E27FC236}">
                <a16:creationId xmlns:a16="http://schemas.microsoft.com/office/drawing/2014/main" id="{152DA7D5-9268-0847-8A28-364541658895}"/>
              </a:ext>
            </a:extLst>
          </p:cNvPr>
          <p:cNvSpPr txBox="1"/>
          <p:nvPr/>
        </p:nvSpPr>
        <p:spPr>
          <a:xfrm>
            <a:off x="5709275" y="3567292"/>
            <a:ext cx="752129"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sshd</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30" name="Graphic 56" descr="Heartbeat">
            <a:extLst>
              <a:ext uri="{FF2B5EF4-FFF2-40B4-BE49-F238E27FC236}">
                <a16:creationId xmlns:a16="http://schemas.microsoft.com/office/drawing/2014/main" id="{235393C7-7730-AA47-B7A9-68CAEACABCC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683310" y="4423004"/>
            <a:ext cx="685800" cy="685800"/>
          </a:xfrm>
          <a:prstGeom prst="rect">
            <a:avLst/>
          </a:prstGeom>
        </p:spPr>
      </p:pic>
      <p:sp>
        <p:nvSpPr>
          <p:cNvPr id="31" name="TextBox 30">
            <a:extLst>
              <a:ext uri="{FF2B5EF4-FFF2-40B4-BE49-F238E27FC236}">
                <a16:creationId xmlns:a16="http://schemas.microsoft.com/office/drawing/2014/main" id="{229BF85F-B426-8341-9CB2-87D96E02BD40}"/>
              </a:ext>
            </a:extLst>
          </p:cNvPr>
          <p:cNvSpPr txBox="1"/>
          <p:nvPr/>
        </p:nvSpPr>
        <p:spPr>
          <a:xfrm>
            <a:off x="5731029" y="4914872"/>
            <a:ext cx="782587"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httpd</a:t>
            </a:r>
            <a:endParaRPr lang="en-US" sz="1200" dirty="0">
              <a:solidFill>
                <a:srgbClr val="000000"/>
              </a:solidFill>
              <a:latin typeface="Arial" panose="020B0604020202020204" pitchFamily="34" charset="0"/>
              <a:ea typeface="+mn-ea"/>
              <a:cs typeface="Arial" panose="020B0604020202020204" pitchFamily="34" charset="0"/>
            </a:endParaRPr>
          </a:p>
        </p:txBody>
      </p:sp>
      <p:sp>
        <p:nvSpPr>
          <p:cNvPr id="32" name="TextBox 31">
            <a:extLst>
              <a:ext uri="{FF2B5EF4-FFF2-40B4-BE49-F238E27FC236}">
                <a16:creationId xmlns:a16="http://schemas.microsoft.com/office/drawing/2014/main" id="{2BA0C8DD-3999-F543-86E0-A4CB2B2889DF}"/>
              </a:ext>
            </a:extLst>
          </p:cNvPr>
          <p:cNvSpPr txBox="1"/>
          <p:nvPr/>
        </p:nvSpPr>
        <p:spPr>
          <a:xfrm>
            <a:off x="3451848" y="4573198"/>
            <a:ext cx="1962371"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192.168.1.50</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33" name="Graphic 13" descr="Cruise ship">
            <a:extLst>
              <a:ext uri="{FF2B5EF4-FFF2-40B4-BE49-F238E27FC236}">
                <a16:creationId xmlns:a16="http://schemas.microsoft.com/office/drawing/2014/main" id="{C4AEEA8C-A106-B444-929C-A76A611860B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29199" y="3643453"/>
            <a:ext cx="1037255" cy="1037255"/>
          </a:xfrm>
          <a:prstGeom prst="rect">
            <a:avLst/>
          </a:prstGeom>
        </p:spPr>
      </p:pic>
      <p:sp>
        <p:nvSpPr>
          <p:cNvPr id="34" name="TextBox 33">
            <a:extLst>
              <a:ext uri="{FF2B5EF4-FFF2-40B4-BE49-F238E27FC236}">
                <a16:creationId xmlns:a16="http://schemas.microsoft.com/office/drawing/2014/main" id="{DA6405B7-0F75-0041-9451-DF7FE86FC383}"/>
              </a:ext>
            </a:extLst>
          </p:cNvPr>
          <p:cNvSpPr txBox="1"/>
          <p:nvPr/>
        </p:nvSpPr>
        <p:spPr>
          <a:xfrm>
            <a:off x="1545974" y="3175951"/>
            <a:ext cx="1188132"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packet</a:t>
            </a:r>
            <a:endParaRPr lang="en-US" sz="1200" dirty="0">
              <a:solidFill>
                <a:srgbClr val="000000"/>
              </a:solidFill>
              <a:latin typeface="Arial" panose="020B0604020202020204" pitchFamily="34" charset="0"/>
              <a:ea typeface="+mn-ea"/>
              <a:cs typeface="Arial" panose="020B0604020202020204" pitchFamily="34" charset="0"/>
            </a:endParaRPr>
          </a:p>
        </p:txBody>
      </p:sp>
      <p:cxnSp>
        <p:nvCxnSpPr>
          <p:cNvPr id="35" name="Straight Arrow Connector 34">
            <a:extLst>
              <a:ext uri="{FF2B5EF4-FFF2-40B4-BE49-F238E27FC236}">
                <a16:creationId xmlns:a16="http://schemas.microsoft.com/office/drawing/2014/main" id="{6F9AA6D6-6481-B94F-9980-BB2B55531379}"/>
              </a:ext>
            </a:extLst>
          </p:cNvPr>
          <p:cNvCxnSpPr>
            <a:stCxn id="34" idx="2"/>
            <a:endCxn id="33" idx="1"/>
          </p:cNvCxnSpPr>
          <p:nvPr/>
        </p:nvCxnSpPr>
        <p:spPr bwMode="auto">
          <a:xfrm>
            <a:off x="2140041" y="3568366"/>
            <a:ext cx="1089158" cy="593715"/>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C55EB633-0AB9-8748-8235-BDCE8164EA1A}"/>
              </a:ext>
            </a:extLst>
          </p:cNvPr>
          <p:cNvSpPr txBox="1"/>
          <p:nvPr/>
        </p:nvSpPr>
        <p:spPr>
          <a:xfrm>
            <a:off x="6469452" y="3348002"/>
            <a:ext cx="49633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22</a:t>
            </a:r>
            <a:endParaRPr lang="en-US" sz="1350" dirty="0">
              <a:solidFill>
                <a:srgbClr val="000000"/>
              </a:solidFill>
              <a:latin typeface="Calibri" panose="020F0502020204030204"/>
              <a:ea typeface="+mn-ea"/>
            </a:endParaRPr>
          </a:p>
        </p:txBody>
      </p:sp>
      <p:sp>
        <p:nvSpPr>
          <p:cNvPr id="37" name="TextBox 36">
            <a:extLst>
              <a:ext uri="{FF2B5EF4-FFF2-40B4-BE49-F238E27FC236}">
                <a16:creationId xmlns:a16="http://schemas.microsoft.com/office/drawing/2014/main" id="{202386A7-FFCE-ED4F-A0E6-07AD90CCB49C}"/>
              </a:ext>
            </a:extLst>
          </p:cNvPr>
          <p:cNvSpPr txBox="1"/>
          <p:nvPr/>
        </p:nvSpPr>
        <p:spPr>
          <a:xfrm>
            <a:off x="6469452" y="4695582"/>
            <a:ext cx="49633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80</a:t>
            </a:r>
            <a:endParaRPr lang="en-US" sz="1350" dirty="0">
              <a:solidFill>
                <a:srgbClr val="000000"/>
              </a:solidFill>
              <a:latin typeface="Calibri" panose="020F0502020204030204"/>
              <a:ea typeface="+mn-ea"/>
            </a:endParaRPr>
          </a:p>
        </p:txBody>
      </p:sp>
      <p:pic>
        <p:nvPicPr>
          <p:cNvPr id="38"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83310" y="3093008"/>
            <a:ext cx="685800" cy="685800"/>
          </a:xfrm>
          <a:prstGeom prst="rect">
            <a:avLst/>
          </a:prstGeom>
        </p:spPr>
      </p:pic>
    </p:spTree>
    <p:extLst>
      <p:ext uri="{BB962C8B-B14F-4D97-AF65-F5344CB8AC3E}">
        <p14:creationId xmlns:p14="http://schemas.microsoft.com/office/powerpoint/2010/main" val="120473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082"/>
            <a:ext cx="7765784" cy="300082"/>
          </a:xfrm>
        </p:spPr>
        <p:txBody>
          <a:bodyPr/>
          <a:lstStyle/>
          <a:p>
            <a:r>
              <a:rPr lang="en-US" dirty="0"/>
              <a:t>An </a:t>
            </a:r>
            <a:r>
              <a:rPr lang="en-US" dirty="0" err="1"/>
              <a:t>ip</a:t>
            </a:r>
            <a:r>
              <a:rPr lang="en-US" dirty="0"/>
              <a:t> address with a port number is called a </a:t>
            </a:r>
            <a:r>
              <a:rPr lang="en-US" b="1" dirty="0"/>
              <a:t>socket</a:t>
            </a:r>
            <a:r>
              <a:rPr lang="en-US" dirty="0"/>
              <a:t>.</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grpSp>
        <p:nvGrpSpPr>
          <p:cNvPr id="8" name="Group 7">
            <a:extLst>
              <a:ext uri="{FF2B5EF4-FFF2-40B4-BE49-F238E27FC236}">
                <a16:creationId xmlns:a16="http://schemas.microsoft.com/office/drawing/2014/main" id="{7EB862F9-CAA5-DA46-815A-527DAA365B7C}"/>
              </a:ext>
            </a:extLst>
          </p:cNvPr>
          <p:cNvGrpSpPr/>
          <p:nvPr/>
        </p:nvGrpSpPr>
        <p:grpSpPr>
          <a:xfrm>
            <a:off x="3420858" y="2943249"/>
            <a:ext cx="2397080" cy="1136991"/>
            <a:chOff x="2372485" y="1709730"/>
            <a:chExt cx="3196106" cy="1515988"/>
          </a:xfrm>
        </p:grpSpPr>
        <p:pic>
          <p:nvPicPr>
            <p:cNvPr id="9" name="Picture 8"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2372485" y="1709730"/>
              <a:ext cx="1383007" cy="1515988"/>
            </a:xfrm>
            <a:prstGeom prst="rect">
              <a:avLst/>
            </a:prstGeom>
          </p:spPr>
        </p:pic>
        <p:pic>
          <p:nvPicPr>
            <p:cNvPr id="10"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5541" y="1952227"/>
              <a:ext cx="914400" cy="914400"/>
            </a:xfrm>
            <a:prstGeom prst="rect">
              <a:avLst/>
            </a:prstGeom>
          </p:spPr>
        </p:pic>
        <p:sp>
          <p:nvSpPr>
            <p:cNvPr id="11" name="TextBox 10">
              <a:extLst>
                <a:ext uri="{FF2B5EF4-FFF2-40B4-BE49-F238E27FC236}">
                  <a16:creationId xmlns:a16="http://schemas.microsoft.com/office/drawing/2014/main" id="{152DA7D5-9268-0847-8A28-364541658895}"/>
                </a:ext>
              </a:extLst>
            </p:cNvPr>
            <p:cNvSpPr txBox="1"/>
            <p:nvPr/>
          </p:nvSpPr>
          <p:spPr>
            <a:xfrm>
              <a:off x="4570027" y="2077623"/>
              <a:ext cx="998564" cy="615553"/>
            </a:xfrm>
            <a:prstGeom prst="rect">
              <a:avLst/>
            </a:prstGeom>
            <a:noFill/>
          </p:spPr>
          <p:txBody>
            <a:bodyPr wrap="none" rtlCol="0">
              <a:spAutoFit/>
            </a:bodyPr>
            <a:lstStyle/>
            <a:p>
              <a:pPr defTabSz="342900" fontAlgn="auto">
                <a:spcBef>
                  <a:spcPts val="0"/>
                </a:spcBef>
                <a:spcAft>
                  <a:spcPts val="0"/>
                </a:spcAft>
                <a:buClrTx/>
                <a:buSzTx/>
              </a:pPr>
              <a:r>
                <a:rPr lang="en-US" sz="2400" dirty="0" err="1">
                  <a:solidFill>
                    <a:srgbClr val="000000"/>
                  </a:solidFill>
                  <a:latin typeface="Calibri" panose="020F0502020204030204"/>
                  <a:ea typeface="+mn-ea"/>
                </a:rPr>
                <a:t>sshd</a:t>
              </a:r>
              <a:endParaRPr lang="en-US" sz="1350" dirty="0">
                <a:solidFill>
                  <a:srgbClr val="000000"/>
                </a:solidFill>
                <a:latin typeface="Calibri" panose="020F0502020204030204"/>
                <a:ea typeface="+mn-ea"/>
              </a:endParaRPr>
            </a:p>
          </p:txBody>
        </p:sp>
      </p:grpSp>
      <p:sp>
        <p:nvSpPr>
          <p:cNvPr id="12" name="TextBox 11">
            <a:extLst>
              <a:ext uri="{FF2B5EF4-FFF2-40B4-BE49-F238E27FC236}">
                <a16:creationId xmlns:a16="http://schemas.microsoft.com/office/drawing/2014/main" id="{2BA0C8DD-3999-F543-86E0-A4CB2B2889DF}"/>
              </a:ext>
            </a:extLst>
          </p:cNvPr>
          <p:cNvSpPr txBox="1"/>
          <p:nvPr/>
        </p:nvSpPr>
        <p:spPr>
          <a:xfrm>
            <a:off x="3523040" y="3963090"/>
            <a:ext cx="229770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192.168.1.50:22</a:t>
            </a:r>
            <a:endParaRPr lang="en-US" sz="1350" dirty="0">
              <a:solidFill>
                <a:srgbClr val="000000"/>
              </a:solidFill>
              <a:latin typeface="Calibri" panose="020F0502020204030204"/>
              <a:ea typeface="+mn-ea"/>
            </a:endParaRPr>
          </a:p>
        </p:txBody>
      </p:sp>
    </p:spTree>
    <p:extLst>
      <p:ext uri="{BB962C8B-B14F-4D97-AF65-F5344CB8AC3E}">
        <p14:creationId xmlns:p14="http://schemas.microsoft.com/office/powerpoint/2010/main" val="93345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5" name="Text Placeholder 4"/>
          <p:cNvSpPr>
            <a:spLocks noGrp="1"/>
          </p:cNvSpPr>
          <p:nvPr>
            <p:ph type="body" sz="quarter" idx="14"/>
          </p:nvPr>
        </p:nvSpPr>
        <p:spPr>
          <a:xfrm>
            <a:off x="459000" y="1748250"/>
            <a:ext cx="8251784" cy="369332"/>
          </a:xfrm>
        </p:spPr>
        <p:txBody>
          <a:bodyPr/>
          <a:lstStyle/>
          <a:p>
            <a:r>
              <a:rPr lang="en-GB" dirty="0">
                <a:ea typeface="MS PGothic"/>
              </a:rPr>
              <a:t>The Transport Layer</a:t>
            </a:r>
            <a:r>
              <a:rPr lang="en-GB" dirty="0"/>
              <a:t>: Port numbers</a:t>
            </a:r>
          </a:p>
        </p:txBody>
      </p:sp>
      <p:grpSp>
        <p:nvGrpSpPr>
          <p:cNvPr id="8" name="Group 7">
            <a:extLst>
              <a:ext uri="{FF2B5EF4-FFF2-40B4-BE49-F238E27FC236}">
                <a16:creationId xmlns:a16="http://schemas.microsoft.com/office/drawing/2014/main" id="{CEFC6587-8689-1A40-9DB0-86D8A5AA6178}"/>
              </a:ext>
            </a:extLst>
          </p:cNvPr>
          <p:cNvGrpSpPr/>
          <p:nvPr/>
        </p:nvGrpSpPr>
        <p:grpSpPr>
          <a:xfrm>
            <a:off x="4485627" y="2697518"/>
            <a:ext cx="2938573" cy="1481506"/>
            <a:chOff x="2804533" y="1709730"/>
            <a:chExt cx="3199853" cy="1975341"/>
          </a:xfrm>
        </p:grpSpPr>
        <p:grpSp>
          <p:nvGrpSpPr>
            <p:cNvPr id="9" name="Group 8">
              <a:extLst>
                <a:ext uri="{FF2B5EF4-FFF2-40B4-BE49-F238E27FC236}">
                  <a16:creationId xmlns:a16="http://schemas.microsoft.com/office/drawing/2014/main" id="{7EB862F9-CAA5-DA46-815A-527DAA365B7C}"/>
                </a:ext>
              </a:extLst>
            </p:cNvPr>
            <p:cNvGrpSpPr/>
            <p:nvPr/>
          </p:nvGrpSpPr>
          <p:grpSpPr>
            <a:xfrm>
              <a:off x="2804533" y="1709730"/>
              <a:ext cx="2884831" cy="1515988"/>
              <a:chOff x="2372485" y="1709730"/>
              <a:chExt cx="2884831" cy="1515988"/>
            </a:xfrm>
          </p:grpSpPr>
          <p:pic>
            <p:nvPicPr>
              <p:cNvPr id="11" name="Picture 10"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2372485" y="1709730"/>
                <a:ext cx="1383007" cy="1515988"/>
              </a:xfrm>
              <a:prstGeom prst="rect">
                <a:avLst/>
              </a:prstGeom>
            </p:spPr>
          </p:pic>
          <p:pic>
            <p:nvPicPr>
              <p:cNvPr id="12"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5541" y="1952227"/>
                <a:ext cx="914400" cy="914400"/>
              </a:xfrm>
              <a:prstGeom prst="rect">
                <a:avLst/>
              </a:prstGeom>
            </p:spPr>
          </p:pic>
          <p:sp>
            <p:nvSpPr>
              <p:cNvPr id="13" name="TextBox 12">
                <a:extLst>
                  <a:ext uri="{FF2B5EF4-FFF2-40B4-BE49-F238E27FC236}">
                    <a16:creationId xmlns:a16="http://schemas.microsoft.com/office/drawing/2014/main" id="{152DA7D5-9268-0847-8A28-364541658895}"/>
                  </a:ext>
                </a:extLst>
              </p:cNvPr>
              <p:cNvSpPr txBox="1"/>
              <p:nvPr/>
            </p:nvSpPr>
            <p:spPr>
              <a:xfrm>
                <a:off x="4612865" y="2146857"/>
                <a:ext cx="644451" cy="430887"/>
              </a:xfrm>
              <a:prstGeom prst="rect">
                <a:avLst/>
              </a:prstGeom>
              <a:noFill/>
            </p:spPr>
            <p:txBody>
              <a:bodyPr wrap="none" rtlCol="0">
                <a:spAutoFit/>
              </a:bodyPr>
              <a:lstStyle/>
              <a:p>
                <a:pPr defTabSz="342900" fontAlgn="auto">
                  <a:spcBef>
                    <a:spcPts val="0"/>
                  </a:spcBef>
                  <a:spcAft>
                    <a:spcPts val="0"/>
                  </a:spcAft>
                  <a:buClrTx/>
                  <a:buSzTx/>
                </a:pPr>
                <a:r>
                  <a:rPr lang="en-US" sz="1500" dirty="0" err="1">
                    <a:solidFill>
                      <a:srgbClr val="000000"/>
                    </a:solidFill>
                    <a:latin typeface="Arial" panose="020B0604020202020204" pitchFamily="34" charset="0"/>
                    <a:ea typeface="+mn-ea"/>
                    <a:cs typeface="Arial" panose="020B0604020202020204" pitchFamily="34" charset="0"/>
                  </a:rPr>
                  <a:t>sshd</a:t>
                </a:r>
                <a:endParaRPr lang="en-US" sz="1500" dirty="0">
                  <a:solidFill>
                    <a:srgbClr val="000000"/>
                  </a:solidFill>
                  <a:latin typeface="Arial" panose="020B0604020202020204" pitchFamily="34" charset="0"/>
                  <a:ea typeface="+mn-ea"/>
                  <a:cs typeface="Arial" panose="020B0604020202020204" pitchFamily="34" charset="0"/>
                </a:endParaRPr>
              </a:p>
            </p:txBody>
          </p:sp>
        </p:grpSp>
        <p:sp>
          <p:nvSpPr>
            <p:cNvPr id="10" name="TextBox 9">
              <a:extLst>
                <a:ext uri="{FF2B5EF4-FFF2-40B4-BE49-F238E27FC236}">
                  <a16:creationId xmlns:a16="http://schemas.microsoft.com/office/drawing/2014/main" id="{2BA0C8DD-3999-F543-86E0-A4CB2B2889DF}"/>
                </a:ext>
              </a:extLst>
            </p:cNvPr>
            <p:cNvSpPr txBox="1"/>
            <p:nvPr/>
          </p:nvSpPr>
          <p:spPr>
            <a:xfrm>
              <a:off x="2940775" y="3069518"/>
              <a:ext cx="3063611" cy="615553"/>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Arial" panose="020B0604020202020204" pitchFamily="34" charset="0"/>
                  <a:ea typeface="+mn-ea"/>
                  <a:cs typeface="Arial" panose="020B0604020202020204" pitchFamily="34" charset="0"/>
                </a:rPr>
                <a:t>192.168.1.50:22</a:t>
              </a:r>
              <a:endParaRPr lang="en-US" sz="1350" dirty="0">
                <a:solidFill>
                  <a:srgbClr val="000000"/>
                </a:solidFill>
                <a:latin typeface="Arial" panose="020B0604020202020204" pitchFamily="34" charset="0"/>
                <a:ea typeface="+mn-ea"/>
                <a:cs typeface="Arial" panose="020B0604020202020204" pitchFamily="34" charset="0"/>
              </a:endParaRPr>
            </a:p>
          </p:txBody>
        </p:sp>
      </p:grpSp>
      <p:sp>
        <p:nvSpPr>
          <p:cNvPr id="14" name="TextBox 13">
            <a:extLst>
              <a:ext uri="{FF2B5EF4-FFF2-40B4-BE49-F238E27FC236}">
                <a16:creationId xmlns:a16="http://schemas.microsoft.com/office/drawing/2014/main" id="{1DC10291-7FFB-984C-BD3E-BB53D5C3E6D0}"/>
              </a:ext>
            </a:extLst>
          </p:cNvPr>
          <p:cNvSpPr txBox="1"/>
          <p:nvPr/>
        </p:nvSpPr>
        <p:spPr>
          <a:xfrm>
            <a:off x="5206681" y="4927941"/>
            <a:ext cx="1579891"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Well known port.</a:t>
            </a:r>
          </a:p>
        </p:txBody>
      </p:sp>
      <p:pic>
        <p:nvPicPr>
          <p:cNvPr id="15" name="Picture 14" descr="Icon of a desktop computer.">
            <a:extLst>
              <a:ext uri="{FF2B5EF4-FFF2-40B4-BE49-F238E27FC236}">
                <a16:creationId xmlns:a16="http://schemas.microsoft.com/office/drawing/2014/main" id="{F2CACEE1-A796-6D48-A962-DAAA29314A48}"/>
              </a:ext>
            </a:extLst>
          </p:cNvPr>
          <p:cNvPicPr>
            <a:picLocks noChangeAspect="1"/>
          </p:cNvPicPr>
          <p:nvPr/>
        </p:nvPicPr>
        <p:blipFill>
          <a:blip r:embed="rId2"/>
          <a:stretch>
            <a:fillRect/>
          </a:stretch>
        </p:blipFill>
        <p:spPr>
          <a:xfrm flipH="1">
            <a:off x="1978017" y="2724625"/>
            <a:ext cx="1209485" cy="1136991"/>
          </a:xfrm>
          <a:prstGeom prst="rect">
            <a:avLst/>
          </a:prstGeom>
        </p:spPr>
      </p:pic>
      <p:pic>
        <p:nvPicPr>
          <p:cNvPr id="16" name="Graphic 10" descr="Person eating">
            <a:extLst>
              <a:ext uri="{FF2B5EF4-FFF2-40B4-BE49-F238E27FC236}">
                <a16:creationId xmlns:a16="http://schemas.microsoft.com/office/drawing/2014/main" id="{F4A9F6D2-F8CC-694E-9862-7B31418BFC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445" y="3329023"/>
            <a:ext cx="768677" cy="685800"/>
          </a:xfrm>
          <a:prstGeom prst="rect">
            <a:avLst/>
          </a:prstGeom>
        </p:spPr>
      </p:pic>
      <p:sp>
        <p:nvSpPr>
          <p:cNvPr id="17" name="TextBox 16">
            <a:extLst>
              <a:ext uri="{FF2B5EF4-FFF2-40B4-BE49-F238E27FC236}">
                <a16:creationId xmlns:a16="http://schemas.microsoft.com/office/drawing/2014/main" id="{A1A30B02-8239-EE4C-95DE-E4614018D528}"/>
              </a:ext>
            </a:extLst>
          </p:cNvPr>
          <p:cNvSpPr txBox="1"/>
          <p:nvPr/>
        </p:nvSpPr>
        <p:spPr>
          <a:xfrm>
            <a:off x="1205852" y="3932094"/>
            <a:ext cx="3287943"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Arial" panose="020B0604020202020204" pitchFamily="34" charset="0"/>
                <a:ea typeface="+mn-ea"/>
                <a:cs typeface="Arial" panose="020B0604020202020204" pitchFamily="34" charset="0"/>
              </a:rPr>
              <a:t>192.168.1.123:59790</a:t>
            </a:r>
            <a:endParaRPr lang="en-US" sz="1350" dirty="0">
              <a:solidFill>
                <a:srgbClr val="000000"/>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E22037A4-117B-5A4A-B23E-DE2545359B7F}"/>
              </a:ext>
            </a:extLst>
          </p:cNvPr>
          <p:cNvSpPr txBox="1"/>
          <p:nvPr/>
        </p:nvSpPr>
        <p:spPr>
          <a:xfrm>
            <a:off x="2035793" y="4927941"/>
            <a:ext cx="1914683"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Reply port (random).</a:t>
            </a:r>
          </a:p>
        </p:txBody>
      </p:sp>
      <p:cxnSp>
        <p:nvCxnSpPr>
          <p:cNvPr id="19" name="Straight Arrow Connector 18">
            <a:extLst>
              <a:ext uri="{FF2B5EF4-FFF2-40B4-BE49-F238E27FC236}">
                <a16:creationId xmlns:a16="http://schemas.microsoft.com/office/drawing/2014/main" id="{10B43BC5-3C9D-1E48-815F-066F941A0EFF}"/>
              </a:ext>
            </a:extLst>
          </p:cNvPr>
          <p:cNvCxnSpPr/>
          <p:nvPr/>
        </p:nvCxnSpPr>
        <p:spPr bwMode="auto">
          <a:xfrm flipV="1">
            <a:off x="3767561" y="4345044"/>
            <a:ext cx="130827" cy="60035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A8AAB505-CF10-FA4A-AC2F-95BA3C8EDEFA}"/>
              </a:ext>
            </a:extLst>
          </p:cNvPr>
          <p:cNvCxnSpPr>
            <a:cxnSpLocks/>
          </p:cNvCxnSpPr>
          <p:nvPr/>
        </p:nvCxnSpPr>
        <p:spPr bwMode="auto">
          <a:xfrm flipV="1">
            <a:off x="6589495" y="4149399"/>
            <a:ext cx="121953" cy="778542"/>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eft-Right Arrow 20">
            <a:extLst>
              <a:ext uri="{FF2B5EF4-FFF2-40B4-BE49-F238E27FC236}">
                <a16:creationId xmlns:a16="http://schemas.microsoft.com/office/drawing/2014/main" id="{D5A4FE5E-9A81-5B4F-885F-F64E7E9F85C0}"/>
              </a:ext>
            </a:extLst>
          </p:cNvPr>
          <p:cNvSpPr/>
          <p:nvPr/>
        </p:nvSpPr>
        <p:spPr bwMode="auto">
          <a:xfrm>
            <a:off x="3098861" y="3025363"/>
            <a:ext cx="1496077" cy="495068"/>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0BFC90E6-208A-B742-BCB0-0E151481F63D}"/>
              </a:ext>
            </a:extLst>
          </p:cNvPr>
          <p:cNvSpPr txBox="1"/>
          <p:nvPr/>
        </p:nvSpPr>
        <p:spPr>
          <a:xfrm>
            <a:off x="1250066" y="2826457"/>
            <a:ext cx="768677"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Client</a:t>
            </a:r>
          </a:p>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putty</a:t>
            </a:r>
          </a:p>
        </p:txBody>
      </p:sp>
      <p:sp>
        <p:nvSpPr>
          <p:cNvPr id="23" name="TextBox 22">
            <a:extLst>
              <a:ext uri="{FF2B5EF4-FFF2-40B4-BE49-F238E27FC236}">
                <a16:creationId xmlns:a16="http://schemas.microsoft.com/office/drawing/2014/main" id="{CCD52B87-CD14-DB46-B1B2-F7873A1798F2}"/>
              </a:ext>
            </a:extLst>
          </p:cNvPr>
          <p:cNvSpPr txBox="1"/>
          <p:nvPr/>
        </p:nvSpPr>
        <p:spPr>
          <a:xfrm>
            <a:off x="4747479" y="2533142"/>
            <a:ext cx="918406" cy="323165"/>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Server</a:t>
            </a:r>
          </a:p>
        </p:txBody>
      </p:sp>
    </p:spTree>
    <p:extLst>
      <p:ext uri="{BB962C8B-B14F-4D97-AF65-F5344CB8AC3E}">
        <p14:creationId xmlns:p14="http://schemas.microsoft.com/office/powerpoint/2010/main" val="189316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6017996" cy="1844095"/>
          </a:xfrm>
        </p:spPr>
        <p:txBody>
          <a:bodyPr/>
          <a:lstStyle/>
          <a:p>
            <a:pPr marL="0" indent="0">
              <a:buNone/>
            </a:pPr>
            <a:r>
              <a:rPr lang="en-GB" b="1" dirty="0"/>
              <a:t>$</a:t>
            </a:r>
            <a:r>
              <a:rPr lang="en-GB" dirty="0"/>
              <a:t> </a:t>
            </a:r>
            <a:r>
              <a:rPr lang="en-GB" b="1" dirty="0" err="1">
                <a:solidFill>
                  <a:srgbClr val="2EABE2"/>
                </a:solidFill>
                <a:ea typeface="MS PGothic"/>
              </a:rPr>
              <a:t>netstat</a:t>
            </a:r>
            <a:r>
              <a:rPr lang="en-GB" b="1" dirty="0">
                <a:solidFill>
                  <a:srgbClr val="2EABE2"/>
                </a:solidFill>
                <a:ea typeface="MS PGothic"/>
              </a:rPr>
              <a:t> -n | </a:t>
            </a:r>
            <a:r>
              <a:rPr lang="en-GB" b="1" dirty="0" err="1">
                <a:solidFill>
                  <a:srgbClr val="00A4F6"/>
                </a:solidFill>
                <a:ea typeface="MS PGothic"/>
              </a:rPr>
              <a:t>grep</a:t>
            </a:r>
            <a:r>
              <a:rPr lang="en-GB" b="1" dirty="0">
                <a:solidFill>
                  <a:srgbClr val="2EABE2"/>
                </a:solidFill>
                <a:ea typeface="MS PGothic"/>
              </a:rPr>
              <a:t> ‘:22’</a:t>
            </a:r>
          </a:p>
          <a:p>
            <a:pPr marL="0" indent="0">
              <a:buNone/>
            </a:pPr>
            <a:r>
              <a:rPr lang="en-GB" sz="1200" dirty="0" err="1">
                <a:latin typeface="Consolas" panose="020B0609020204030204" pitchFamily="49" charset="0"/>
                <a:cs typeface="Courier New" panose="02070309020205020404" pitchFamily="49" charset="0"/>
              </a:rPr>
              <a:t>tcp</a:t>
            </a:r>
            <a:r>
              <a:rPr lang="en-GB" sz="1200" dirty="0">
                <a:latin typeface="Consolas" panose="020B0609020204030204" pitchFamily="49" charset="0"/>
                <a:cs typeface="Courier New" panose="02070309020205020404" pitchFamily="49" charset="0"/>
              </a:rPr>
              <a:t>    0    0 192.168.1.50:22     192.168.1.123:59790   ESTABLISHED</a:t>
            </a:r>
          </a:p>
          <a:p>
            <a:pPr marL="0" indent="0">
              <a:buNone/>
            </a:pPr>
            <a:endParaRPr lang="en-SG" dirty="0">
              <a:latin typeface="Consolas" panose="020B0609020204030204" pitchFamily="49" charset="0"/>
              <a:cs typeface="Courier New" panose="02070309020205020404" pitchFamily="49" charset="0"/>
            </a:endParaRPr>
          </a:p>
          <a:p>
            <a:r>
              <a:rPr lang="en-US" dirty="0"/>
              <a:t>This </a:t>
            </a:r>
            <a:r>
              <a:rPr lang="en-US" b="1" dirty="0">
                <a:solidFill>
                  <a:srgbClr val="2EABE2"/>
                </a:solidFill>
                <a:ea typeface="MS PGothic"/>
              </a:rPr>
              <a:t>netstat</a:t>
            </a:r>
            <a:r>
              <a:rPr lang="en-US" dirty="0"/>
              <a:t> command is showing this established socket to socket connection. </a:t>
            </a:r>
            <a:endParaRPr lang="en-SG" dirty="0">
              <a:latin typeface="Consolas" panose="020B0609020204030204" pitchFamily="49" charset="0"/>
              <a:cs typeface="Courier New" panose="02070309020205020404" pitchFamily="49" charset="0"/>
            </a:endParaRPr>
          </a:p>
          <a:p>
            <a:pPr marL="0" indent="0">
              <a:buNone/>
            </a:pPr>
            <a:endParaRPr lang="en-GB" dirty="0">
              <a:latin typeface="Consolas" panose="020B0609020204030204" pitchFamily="49" charset="0"/>
              <a:cs typeface="Courier New" panose="02070309020205020404" pitchFamily="49" charset="0"/>
            </a:endParaRPr>
          </a:p>
          <a:p>
            <a:endParaRPr lang="en-GB" dirty="0"/>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grpSp>
        <p:nvGrpSpPr>
          <p:cNvPr id="2" name="Group 1"/>
          <p:cNvGrpSpPr/>
          <p:nvPr/>
        </p:nvGrpSpPr>
        <p:grpSpPr>
          <a:xfrm>
            <a:off x="6807276" y="3711150"/>
            <a:ext cx="2085204" cy="1302026"/>
            <a:chOff x="4111396" y="4488618"/>
            <a:chExt cx="2780272" cy="1803592"/>
          </a:xfrm>
        </p:grpSpPr>
        <p:pic>
          <p:nvPicPr>
            <p:cNvPr id="8" name="Picture 7" descr="Icon of a desktop computer.">
              <a:extLst>
                <a:ext uri="{FF2B5EF4-FFF2-40B4-BE49-F238E27FC236}">
                  <a16:creationId xmlns:a16="http://schemas.microsoft.com/office/drawing/2014/main" id="{F2CACEE1-A796-6D48-A962-DAAA29314A48}"/>
                </a:ext>
              </a:extLst>
            </p:cNvPr>
            <p:cNvPicPr>
              <a:picLocks noChangeAspect="1"/>
            </p:cNvPicPr>
            <p:nvPr/>
          </p:nvPicPr>
          <p:blipFill>
            <a:blip r:embed="rId3"/>
            <a:stretch>
              <a:fillRect/>
            </a:stretch>
          </p:blipFill>
          <p:spPr>
            <a:xfrm flipH="1">
              <a:off x="5435268" y="4640780"/>
              <a:ext cx="1438775" cy="1515988"/>
            </a:xfrm>
            <a:prstGeom prst="rect">
              <a:avLst/>
            </a:prstGeom>
          </p:spPr>
        </p:pic>
        <p:pic>
          <p:nvPicPr>
            <p:cNvPr id="9" name="Graphic 10" descr="Person eating">
              <a:extLst>
                <a:ext uri="{FF2B5EF4-FFF2-40B4-BE49-F238E27FC236}">
                  <a16:creationId xmlns:a16="http://schemas.microsoft.com/office/drawing/2014/main" id="{F4A9F6D2-F8CC-694E-9862-7B31418BFC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7904" y="5289506"/>
              <a:ext cx="1002704" cy="1002704"/>
            </a:xfrm>
            <a:prstGeom prst="rect">
              <a:avLst/>
            </a:prstGeom>
          </p:spPr>
        </p:pic>
        <p:sp>
          <p:nvSpPr>
            <p:cNvPr id="10" name="TextBox 9">
              <a:extLst>
                <a:ext uri="{FF2B5EF4-FFF2-40B4-BE49-F238E27FC236}">
                  <a16:creationId xmlns:a16="http://schemas.microsoft.com/office/drawing/2014/main" id="{A1A30B02-8239-EE4C-95DE-E4614018D528}"/>
                </a:ext>
              </a:extLst>
            </p:cNvPr>
            <p:cNvSpPr txBox="1"/>
            <p:nvPr/>
          </p:nvSpPr>
          <p:spPr>
            <a:xfrm>
              <a:off x="4111396" y="4488618"/>
              <a:ext cx="2780272" cy="447655"/>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192.168.1.123:59790</a:t>
              </a:r>
            </a:p>
          </p:txBody>
        </p:sp>
        <p:sp>
          <p:nvSpPr>
            <p:cNvPr id="11" name="TextBox 10">
              <a:extLst>
                <a:ext uri="{FF2B5EF4-FFF2-40B4-BE49-F238E27FC236}">
                  <a16:creationId xmlns:a16="http://schemas.microsoft.com/office/drawing/2014/main" id="{0BFC90E6-208A-B742-BCB0-0E151481F63D}"/>
                </a:ext>
              </a:extLst>
            </p:cNvPr>
            <p:cNvSpPr txBox="1"/>
            <p:nvPr/>
          </p:nvSpPr>
          <p:spPr>
            <a:xfrm>
              <a:off x="4111396" y="4986516"/>
              <a:ext cx="1005351" cy="767409"/>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Client</a:t>
              </a:r>
            </a:p>
            <a:p>
              <a:pPr algn="ct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putty</a:t>
              </a:r>
            </a:p>
          </p:txBody>
        </p:sp>
      </p:grpSp>
    </p:spTree>
    <p:extLst>
      <p:ext uri="{BB962C8B-B14F-4D97-AF65-F5344CB8AC3E}">
        <p14:creationId xmlns:p14="http://schemas.microsoft.com/office/powerpoint/2010/main" val="318964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779701"/>
          </a:xfrm>
        </p:spPr>
        <p:txBody>
          <a:bodyPr/>
          <a:lstStyle/>
          <a:p>
            <a:r>
              <a:rPr lang="en-US" dirty="0"/>
              <a:t>The services file configures the mapping between the port numbers and the listening applications that use them or listen to them.</a:t>
            </a:r>
          </a:p>
          <a:p>
            <a:r>
              <a:rPr lang="en-US" dirty="0"/>
              <a:t>Extract below:</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a:t>
            </a:r>
            <a:r>
              <a:rPr lang="en-US" dirty="0" err="1">
                <a:ea typeface="MS PGothic"/>
              </a:rPr>
              <a:t>etc</a:t>
            </a:r>
            <a:r>
              <a:rPr lang="en-US" dirty="0">
                <a:ea typeface="MS PGothic"/>
              </a:rPr>
              <a:t>/services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25207427"/>
              </p:ext>
            </p:extLst>
          </p:nvPr>
        </p:nvGraphicFramePr>
        <p:xfrm>
          <a:off x="1646634" y="3305435"/>
          <a:ext cx="6162914" cy="2139785"/>
        </p:xfrm>
        <a:graphic>
          <a:graphicData uri="http://schemas.openxmlformats.org/drawingml/2006/table">
            <a:tbl>
              <a:tblPr>
                <a:tableStyleId>{5C22544A-7EE6-4342-B048-85BDC9FD1C3A}</a:tableStyleId>
              </a:tblPr>
              <a:tblGrid>
                <a:gridCol w="1003733">
                  <a:extLst>
                    <a:ext uri="{9D8B030D-6E8A-4147-A177-3AD203B41FA5}">
                      <a16:colId xmlns:a16="http://schemas.microsoft.com/office/drawing/2014/main" val="2029307759"/>
                    </a:ext>
                  </a:extLst>
                </a:gridCol>
                <a:gridCol w="963582">
                  <a:extLst>
                    <a:ext uri="{9D8B030D-6E8A-4147-A177-3AD203B41FA5}">
                      <a16:colId xmlns:a16="http://schemas.microsoft.com/office/drawing/2014/main" val="2458051123"/>
                    </a:ext>
                  </a:extLst>
                </a:gridCol>
                <a:gridCol w="963582">
                  <a:extLst>
                    <a:ext uri="{9D8B030D-6E8A-4147-A177-3AD203B41FA5}">
                      <a16:colId xmlns:a16="http://schemas.microsoft.com/office/drawing/2014/main" val="2769701133"/>
                    </a:ext>
                  </a:extLst>
                </a:gridCol>
                <a:gridCol w="3232017">
                  <a:extLst>
                    <a:ext uri="{9D8B030D-6E8A-4147-A177-3AD203B41FA5}">
                      <a16:colId xmlns:a16="http://schemas.microsoft.com/office/drawing/2014/main" val="2404188942"/>
                    </a:ext>
                  </a:extLst>
                </a:gridCol>
              </a:tblGrid>
              <a:tr h="234905">
                <a:tc>
                  <a:txBody>
                    <a:bodyPr/>
                    <a:lstStyle/>
                    <a:p>
                      <a:pPr algn="ctr" fontAlgn="b"/>
                      <a:r>
                        <a:rPr lang="en-GB" sz="1300" u="none" strike="noStrike" dirty="0">
                          <a:effectLst/>
                          <a:latin typeface="Consolas" panose="020B0609020204030204" pitchFamily="49" charset="0"/>
                        </a:rPr>
                        <a:t>ftp-data</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20/</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8835575"/>
                  </a:ext>
                </a:extLst>
              </a:tr>
              <a:tr h="234905">
                <a:tc>
                  <a:txBody>
                    <a:bodyPr/>
                    <a:lstStyle/>
                    <a:p>
                      <a:pPr algn="ctr" fontAlgn="b"/>
                      <a:r>
                        <a:rPr lang="en-GB" sz="1300" u="none" strike="noStrike">
                          <a:effectLst/>
                          <a:latin typeface="Consolas" panose="020B0609020204030204" pitchFamily="49" charset="0"/>
                        </a:rPr>
                        <a:t>ftp-data</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20/</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3839430"/>
                  </a:ext>
                </a:extLst>
              </a:tr>
              <a:tr h="234905">
                <a:tc>
                  <a:txBody>
                    <a:bodyPr/>
                    <a:lstStyle/>
                    <a:p>
                      <a:pPr algn="ctr" fontAlgn="b"/>
                      <a:r>
                        <a:rPr lang="en-GB" sz="1300" u="none" strike="noStrike">
                          <a:effectLst/>
                          <a:latin typeface="Consolas" panose="020B0609020204030204" pitchFamily="49" charset="0"/>
                        </a:rPr>
                        <a:t>ftp</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21/</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9166542"/>
                  </a:ext>
                </a:extLst>
              </a:tr>
              <a:tr h="234905">
                <a:tc>
                  <a:txBody>
                    <a:bodyPr/>
                    <a:lstStyle/>
                    <a:p>
                      <a:pPr algn="ctr" fontAlgn="b"/>
                      <a:r>
                        <a:rPr lang="en-GB" sz="1300" u="none" strike="noStrike">
                          <a:effectLst/>
                          <a:latin typeface="Consolas" panose="020B0609020204030204" pitchFamily="49" charset="0"/>
                        </a:rPr>
                        <a:t>ftp</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21/</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a:effectLst/>
                          <a:latin typeface="Consolas" panose="020B0609020204030204" pitchFamily="49" charset="0"/>
                        </a:rPr>
                        <a:t>fsp fspd</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120930"/>
                  </a:ext>
                </a:extLst>
              </a:tr>
              <a:tr h="247725">
                <a:tc>
                  <a:txBody>
                    <a:bodyPr/>
                    <a:lstStyle/>
                    <a:p>
                      <a:pPr algn="ctr" fontAlgn="b"/>
                      <a:r>
                        <a:rPr lang="en-GB" sz="1300" u="none" strike="noStrike" dirty="0" err="1">
                          <a:effectLst/>
                          <a:latin typeface="Consolas" panose="020B0609020204030204" pitchFamily="49" charset="0"/>
                        </a:rPr>
                        <a:t>ssh</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22/</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 The Secure Shell (SSH) Protocol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1637"/>
                  </a:ext>
                </a:extLst>
              </a:tr>
              <a:tr h="247725">
                <a:tc>
                  <a:txBody>
                    <a:bodyPr/>
                    <a:lstStyle/>
                    <a:p>
                      <a:pPr algn="ctr" fontAlgn="b"/>
                      <a:r>
                        <a:rPr lang="en-GB" sz="1300" u="none" strike="noStrike">
                          <a:effectLst/>
                          <a:latin typeface="Consolas" panose="020B0609020204030204" pitchFamily="49" charset="0"/>
                        </a:rPr>
                        <a:t>ssh</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22/</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 The Secure Shell (SSH) Protocol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8783237"/>
                  </a:ext>
                </a:extLst>
              </a:tr>
              <a:tr h="234905">
                <a:tc>
                  <a:txBody>
                    <a:bodyPr/>
                    <a:lstStyle/>
                    <a:p>
                      <a:pPr algn="ctr" fontAlgn="b"/>
                      <a:r>
                        <a:rPr lang="en-GB" sz="1300" u="none" strike="noStrike">
                          <a:effectLst/>
                          <a:latin typeface="Consolas" panose="020B0609020204030204" pitchFamily="49" charset="0"/>
                        </a:rPr>
                        <a:t>telnet</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23/</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6908608"/>
                  </a:ext>
                </a:extLst>
              </a:tr>
              <a:tr h="234905">
                <a:tc>
                  <a:txBody>
                    <a:bodyPr/>
                    <a:lstStyle/>
                    <a:p>
                      <a:pPr algn="ctr" fontAlgn="b"/>
                      <a:r>
                        <a:rPr lang="en-GB" sz="1300" u="none" strike="noStrike">
                          <a:effectLst/>
                          <a:latin typeface="Consolas" panose="020B0609020204030204" pitchFamily="49" charset="0"/>
                        </a:rPr>
                        <a:t>telnet</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23/</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221608"/>
                  </a:ext>
                </a:extLst>
              </a:tr>
              <a:tr h="234905">
                <a:tc>
                  <a:txBody>
                    <a:bodyPr/>
                    <a:lstStyle/>
                    <a:p>
                      <a:pPr algn="ctr" fontAlgn="b"/>
                      <a:r>
                        <a:rPr lang="en-GB" sz="1300" u="none" strike="noStrike" dirty="0">
                          <a:effectLst/>
                          <a:latin typeface="Consolas" panose="020B0609020204030204" pitchFamily="49" charset="0"/>
                        </a:rPr>
                        <a:t>smtp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25/</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mail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018445"/>
                  </a:ext>
                </a:extLst>
              </a:tr>
            </a:tbl>
          </a:graphicData>
        </a:graphic>
      </p:graphicFrame>
      <p:sp>
        <p:nvSpPr>
          <p:cNvPr id="6" name="Rounded Rectangle 5"/>
          <p:cNvSpPr/>
          <p:nvPr/>
        </p:nvSpPr>
        <p:spPr>
          <a:xfrm>
            <a:off x="1646634" y="3187515"/>
            <a:ext cx="6162914" cy="268975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dirty="0">
              <a:solidFill>
                <a:srgbClr val="000000"/>
              </a:solidFill>
              <a:latin typeface="Calibri" panose="020F0502020204030204"/>
            </a:endParaRPr>
          </a:p>
        </p:txBody>
      </p:sp>
    </p:spTree>
    <p:extLst>
      <p:ext uri="{BB962C8B-B14F-4D97-AF65-F5344CB8AC3E}">
        <p14:creationId xmlns:p14="http://schemas.microsoft.com/office/powerpoint/2010/main" val="21566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306"/>
            <a:ext cx="7765784" cy="507831"/>
          </a:xfrm>
        </p:spPr>
        <p:txBody>
          <a:bodyPr/>
          <a:lstStyle/>
          <a:p>
            <a:r>
              <a:rPr lang="en-US" dirty="0"/>
              <a:t>Besides dealing with application to application connections using port numbers, the transport layer manages data transmission. </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grpSp>
        <p:nvGrpSpPr>
          <p:cNvPr id="13" name="Group 12">
            <a:extLst>
              <a:ext uri="{FF2B5EF4-FFF2-40B4-BE49-F238E27FC236}">
                <a16:creationId xmlns:a16="http://schemas.microsoft.com/office/drawing/2014/main" id="{D9A889B3-1A14-B34B-A749-DF83A6DDB16F}"/>
              </a:ext>
            </a:extLst>
          </p:cNvPr>
          <p:cNvGrpSpPr/>
          <p:nvPr/>
        </p:nvGrpSpPr>
        <p:grpSpPr>
          <a:xfrm>
            <a:off x="2086954" y="3180848"/>
            <a:ext cx="4995875" cy="1961654"/>
            <a:chOff x="405375" y="1267819"/>
            <a:chExt cx="6661166" cy="2615539"/>
          </a:xfrm>
        </p:grpSpPr>
        <p:grpSp>
          <p:nvGrpSpPr>
            <p:cNvPr id="14" name="Group 13">
              <a:extLst>
                <a:ext uri="{FF2B5EF4-FFF2-40B4-BE49-F238E27FC236}">
                  <a16:creationId xmlns:a16="http://schemas.microsoft.com/office/drawing/2014/main" id="{B1565049-D5A8-B342-AF9F-8C8D12D0E651}"/>
                </a:ext>
              </a:extLst>
            </p:cNvPr>
            <p:cNvGrpSpPr/>
            <p:nvPr/>
          </p:nvGrpSpPr>
          <p:grpSpPr>
            <a:xfrm>
              <a:off x="611561" y="2090211"/>
              <a:ext cx="2016223" cy="728307"/>
              <a:chOff x="611561" y="2090211"/>
              <a:chExt cx="2016223" cy="728307"/>
            </a:xfrm>
          </p:grpSpPr>
          <p:sp>
            <p:nvSpPr>
              <p:cNvPr id="21" name="Rectangle 20">
                <a:extLst>
                  <a:ext uri="{FF2B5EF4-FFF2-40B4-BE49-F238E27FC236}">
                    <a16:creationId xmlns:a16="http://schemas.microsoft.com/office/drawing/2014/main" id="{48D0E0F7-C58A-D34B-9A3B-3C31AA05A2C5}"/>
                  </a:ext>
                </a:extLst>
              </p:cNvPr>
              <p:cNvSpPr/>
              <p:nvPr/>
            </p:nvSpPr>
            <p:spPr bwMode="auto">
              <a:xfrm>
                <a:off x="633590" y="2098438"/>
                <a:ext cx="1437925"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DE05F9C-1A39-164F-8526-356CABF49DAA}"/>
                  </a:ext>
                </a:extLst>
              </p:cNvPr>
              <p:cNvSpPr/>
              <p:nvPr/>
            </p:nvSpPr>
            <p:spPr bwMode="auto">
              <a:xfrm>
                <a:off x="611561" y="2090211"/>
                <a:ext cx="201622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955F009E-2D30-7648-84F2-9AF502DBC89F}"/>
                </a:ext>
              </a:extLst>
            </p:cNvPr>
            <p:cNvGrpSpPr/>
            <p:nvPr/>
          </p:nvGrpSpPr>
          <p:grpSpPr>
            <a:xfrm>
              <a:off x="5018081" y="2074796"/>
              <a:ext cx="1874513" cy="728307"/>
              <a:chOff x="6114349" y="2098438"/>
              <a:chExt cx="1874513" cy="728307"/>
            </a:xfrm>
          </p:grpSpPr>
          <p:sp>
            <p:nvSpPr>
              <p:cNvPr id="19" name="Rectangle 18">
                <a:extLst>
                  <a:ext uri="{FF2B5EF4-FFF2-40B4-BE49-F238E27FC236}">
                    <a16:creationId xmlns:a16="http://schemas.microsoft.com/office/drawing/2014/main" id="{AE04FC34-6C8C-3841-AD7D-0BAA62C7DFCB}"/>
                  </a:ext>
                </a:extLst>
              </p:cNvPr>
              <p:cNvSpPr/>
              <p:nvPr/>
            </p:nvSpPr>
            <p:spPr bwMode="auto">
              <a:xfrm>
                <a:off x="6136380" y="2106665"/>
                <a:ext cx="534238"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BD67420-184C-4B46-BB24-5557C2CE961B}"/>
                  </a:ext>
                </a:extLst>
              </p:cNvPr>
              <p:cNvSpPr/>
              <p:nvPr/>
            </p:nvSpPr>
            <p:spPr bwMode="auto">
              <a:xfrm>
                <a:off x="6114349" y="2098438"/>
                <a:ext cx="187451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sp>
          <p:nvSpPr>
            <p:cNvPr id="16" name="U-Turn Arrow 15">
              <a:extLst>
                <a:ext uri="{FF2B5EF4-FFF2-40B4-BE49-F238E27FC236}">
                  <a16:creationId xmlns:a16="http://schemas.microsoft.com/office/drawing/2014/main" id="{43B281A2-42A2-B94C-A932-A20D68209E63}"/>
                </a:ext>
              </a:extLst>
            </p:cNvPr>
            <p:cNvSpPr/>
            <p:nvPr/>
          </p:nvSpPr>
          <p:spPr bwMode="auto">
            <a:xfrm>
              <a:off x="2251406" y="1267819"/>
              <a:ext cx="3306674" cy="1200329"/>
            </a:xfrm>
            <a:prstGeom prst="utur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prstClr val="white"/>
                  </a:solidFill>
                  <a:latin typeface="Arial" panose="020B0604020202020204" pitchFamily="34" charset="0"/>
                  <a:cs typeface="Arial" panose="020B0604020202020204" pitchFamily="34" charset="0"/>
                </a:rPr>
                <a:t>Network transfer.</a:t>
              </a:r>
            </a:p>
          </p:txBody>
        </p:sp>
        <p:sp>
          <p:nvSpPr>
            <p:cNvPr id="17" name="TextBox 16">
              <a:extLst>
                <a:ext uri="{FF2B5EF4-FFF2-40B4-BE49-F238E27FC236}">
                  <a16:creationId xmlns:a16="http://schemas.microsoft.com/office/drawing/2014/main" id="{228E1CB2-E4A8-9A4F-8C6B-AA3D04E76C40}"/>
                </a:ext>
              </a:extLst>
            </p:cNvPr>
            <p:cNvSpPr txBox="1"/>
            <p:nvPr/>
          </p:nvSpPr>
          <p:spPr>
            <a:xfrm>
              <a:off x="405375" y="3021583"/>
              <a:ext cx="2372324" cy="492443"/>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Transmit Buffer</a:t>
              </a: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F8AB993B-FD3E-0644-A7BE-AC4371CD27F6}"/>
                </a:ext>
              </a:extLst>
            </p:cNvPr>
            <p:cNvSpPr txBox="1"/>
            <p:nvPr/>
          </p:nvSpPr>
          <p:spPr>
            <a:xfrm>
              <a:off x="4844132" y="3021583"/>
              <a:ext cx="2222409" cy="861775"/>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Receive Buffer</a:t>
              </a:r>
              <a:endParaRPr lang="en-US" sz="1050" dirty="0">
                <a:solidFill>
                  <a:srgbClr val="000000"/>
                </a:solidFill>
                <a:latin typeface="Arial" panose="020B0604020202020204" pitchFamily="34" charset="0"/>
                <a:ea typeface="+mn-ea"/>
                <a:cs typeface="Arial" panose="020B0604020202020204" pitchFamily="34" charset="0"/>
              </a:endParaRPr>
            </a:p>
          </p:txBody>
        </p:sp>
      </p:grpSp>
      <p:cxnSp>
        <p:nvCxnSpPr>
          <p:cNvPr id="6" name="Straight Arrow Connector 5">
            <a:extLst>
              <a:ext uri="{FF2B5EF4-FFF2-40B4-BE49-F238E27FC236}">
                <a16:creationId xmlns:a16="http://schemas.microsoft.com/office/drawing/2014/main" id="{A5A0BEB4-84E1-4F82-99F7-600AC30A34CD}"/>
              </a:ext>
            </a:extLst>
          </p:cNvPr>
          <p:cNvCxnSpPr/>
          <p:nvPr/>
        </p:nvCxnSpPr>
        <p:spPr>
          <a:xfrm flipH="1">
            <a:off x="3923928" y="4081095"/>
            <a:ext cx="149209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B94EA99-5529-4E38-8679-0E30695BC0EA}"/>
              </a:ext>
            </a:extLst>
          </p:cNvPr>
          <p:cNvSpPr txBox="1"/>
          <p:nvPr/>
        </p:nvSpPr>
        <p:spPr>
          <a:xfrm>
            <a:off x="4347290" y="3651383"/>
            <a:ext cx="519694" cy="369332"/>
          </a:xfrm>
          <a:prstGeom prst="rect">
            <a:avLst/>
          </a:prstGeom>
          <a:noFill/>
        </p:spPr>
        <p:txBody>
          <a:bodyPr wrap="none" rtlCol="0">
            <a:spAutoFit/>
          </a:bodyPr>
          <a:lstStyle/>
          <a:p>
            <a:r>
              <a:rPr lang="en-US" dirty="0">
                <a:solidFill>
                  <a:schemeClr val="tx1"/>
                </a:solidFill>
              </a:rPr>
              <a:t>Ack</a:t>
            </a:r>
            <a:endParaRPr lang="en-GB" dirty="0">
              <a:solidFill>
                <a:schemeClr val="tx1"/>
              </a:solidFill>
            </a:endParaRPr>
          </a:p>
        </p:txBody>
      </p:sp>
    </p:spTree>
    <p:extLst>
      <p:ext uri="{BB962C8B-B14F-4D97-AF65-F5344CB8AC3E}">
        <p14:creationId xmlns:p14="http://schemas.microsoft.com/office/powerpoint/2010/main" val="195704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491160"/>
          </a:xfrm>
        </p:spPr>
        <p:txBody>
          <a:bodyPr/>
          <a:lstStyle/>
          <a:p>
            <a:r>
              <a:rPr lang="en-US" dirty="0"/>
              <a:t>Two popular transmission protocols are:</a:t>
            </a:r>
          </a:p>
          <a:p>
            <a:pPr marL="0" indent="0">
              <a:buNone/>
            </a:pP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graphicFrame>
        <p:nvGraphicFramePr>
          <p:cNvPr id="2" name="Table 1"/>
          <p:cNvGraphicFramePr>
            <a:graphicFrameLocks noGrp="1"/>
          </p:cNvGraphicFramePr>
          <p:nvPr/>
        </p:nvGraphicFramePr>
        <p:xfrm>
          <a:off x="738958" y="2738583"/>
          <a:ext cx="7126356" cy="1662460"/>
        </p:xfrm>
        <a:graphic>
          <a:graphicData uri="http://schemas.openxmlformats.org/drawingml/2006/table">
            <a:tbl>
              <a:tblPr firstRow="1" bandRow="1">
                <a:tableStyleId>{5C22544A-7EE6-4342-B048-85BDC9FD1C3A}</a:tableStyleId>
              </a:tblPr>
              <a:tblGrid>
                <a:gridCol w="3516702">
                  <a:extLst>
                    <a:ext uri="{9D8B030D-6E8A-4147-A177-3AD203B41FA5}">
                      <a16:colId xmlns:a16="http://schemas.microsoft.com/office/drawing/2014/main" val="1240126084"/>
                    </a:ext>
                  </a:extLst>
                </a:gridCol>
                <a:gridCol w="3609654">
                  <a:extLst>
                    <a:ext uri="{9D8B030D-6E8A-4147-A177-3AD203B41FA5}">
                      <a16:colId xmlns:a16="http://schemas.microsoft.com/office/drawing/2014/main" val="1127559478"/>
                    </a:ext>
                  </a:extLst>
                </a:gridCol>
              </a:tblGrid>
              <a:tr h="332492">
                <a:tc>
                  <a:txBody>
                    <a:bodyPr/>
                    <a:lstStyle/>
                    <a:p>
                      <a:pPr algn="ctr"/>
                      <a:r>
                        <a:rPr lang="en-SG" sz="1000" dirty="0">
                          <a:latin typeface="Arial" panose="020B0604020202020204" pitchFamily="34" charset="0"/>
                          <a:cs typeface="Arial" panose="020B0604020202020204" pitchFamily="34" charset="0"/>
                        </a:rPr>
                        <a:t>TCP</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algn="ctr"/>
                      <a:r>
                        <a:rPr lang="en-SG" sz="1000" dirty="0">
                          <a:latin typeface="Arial" panose="020B0604020202020204" pitchFamily="34" charset="0"/>
                          <a:cs typeface="Arial" panose="020B0604020202020204" pitchFamily="34" charset="0"/>
                        </a:rPr>
                        <a:t>UDP</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2838877359"/>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Secure</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Not as reliable</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3193686562"/>
                  </a:ext>
                </a:extLst>
              </a:tr>
              <a:tr h="332492">
                <a:tc>
                  <a:txBody>
                    <a:bodyPr/>
                    <a:lstStyle/>
                    <a:p>
                      <a:pPr marL="285750" indent="-285750">
                        <a:buFont typeface="Arial" panose="020B0604020202020204" pitchFamily="34" charset="0"/>
                        <a:buChar char="•"/>
                      </a:pPr>
                      <a:r>
                        <a:rPr lang="en-SG" sz="1000" baseline="0" dirty="0">
                          <a:latin typeface="Arial" panose="020B0604020202020204" pitchFamily="34" charset="0"/>
                          <a:cs typeface="Arial" panose="020B0604020202020204" pitchFamily="34" charset="0"/>
                        </a:rPr>
                        <a:t>Data are acknowledged when received</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Data not</a:t>
                      </a:r>
                      <a:r>
                        <a:rPr lang="en-SG" sz="1000" baseline="0" dirty="0">
                          <a:latin typeface="Arial" panose="020B0604020202020204" pitchFamily="34" charset="0"/>
                          <a:cs typeface="Arial" panose="020B0604020202020204" pitchFamily="34" charset="0"/>
                        </a:rPr>
                        <a:t> specifically acknowledged</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2099017865"/>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Slower</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Faster</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1200824530"/>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Transmission Control Protocol</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User Datagram</a:t>
                      </a:r>
                      <a:r>
                        <a:rPr lang="en-SG" sz="1000" baseline="0" dirty="0">
                          <a:latin typeface="Arial" panose="020B0604020202020204" pitchFamily="34" charset="0"/>
                          <a:cs typeface="Arial" panose="020B0604020202020204" pitchFamily="34" charset="0"/>
                        </a:rPr>
                        <a:t> Protocol</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544293818"/>
                  </a:ext>
                </a:extLst>
              </a:tr>
            </a:tbl>
          </a:graphicData>
        </a:graphic>
      </p:graphicFrame>
    </p:spTree>
    <p:extLst>
      <p:ext uri="{BB962C8B-B14F-4D97-AF65-F5344CB8AC3E}">
        <p14:creationId xmlns:p14="http://schemas.microsoft.com/office/powerpoint/2010/main" val="194774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4" name="Text Placeholder 3"/>
          <p:cNvSpPr>
            <a:spLocks noGrp="1"/>
          </p:cNvSpPr>
          <p:nvPr>
            <p:ph type="body" sz="quarter" idx="14"/>
          </p:nvPr>
        </p:nvSpPr>
        <p:spPr/>
        <p:txBody>
          <a:bodyPr/>
          <a:lstStyle/>
          <a:p>
            <a:r>
              <a:rPr lang="en-GB" altLang="en-US" dirty="0"/>
              <a:t>Networking 5 Layer Model.</a:t>
            </a:r>
            <a:endParaRPr lang="en-GB" dirty="0"/>
          </a:p>
        </p:txBody>
      </p:sp>
      <p:grpSp>
        <p:nvGrpSpPr>
          <p:cNvPr id="69" name="Group 68"/>
          <p:cNvGrpSpPr/>
          <p:nvPr/>
        </p:nvGrpSpPr>
        <p:grpSpPr>
          <a:xfrm>
            <a:off x="459000" y="1844824"/>
            <a:ext cx="7351309" cy="3853096"/>
            <a:chOff x="1515033" y="1445195"/>
            <a:chExt cx="9066119" cy="5235405"/>
          </a:xfrm>
        </p:grpSpPr>
        <p:sp>
          <p:nvSpPr>
            <p:cNvPr id="54" name="TextBox 53"/>
            <p:cNvSpPr txBox="1"/>
            <p:nvPr/>
          </p:nvSpPr>
          <p:spPr>
            <a:xfrm>
              <a:off x="9099484" y="1445195"/>
              <a:ext cx="1481668" cy="1072697"/>
            </a:xfrm>
            <a:prstGeom prst="rect">
              <a:avLst/>
            </a:prstGeom>
            <a:noFill/>
          </p:spPr>
          <p:txBody>
            <a:bodyPr wrap="square" rtlCol="0">
              <a:spAutoFit/>
            </a:bodyPr>
            <a:lstStyle/>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Computer B </a:t>
              </a:r>
            </a:p>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receives Data</a:t>
              </a:r>
              <a:endParaRPr lang="en-GB" sz="1350" dirty="0">
                <a:solidFill>
                  <a:srgbClr val="000000"/>
                </a:solidFill>
                <a:latin typeface="Arial" panose="020B0604020202020204" pitchFamily="34" charset="0"/>
                <a:ea typeface="+mn-ea"/>
                <a:cs typeface="Arial" panose="020B0604020202020204" pitchFamily="34" charset="0"/>
              </a:endParaRPr>
            </a:p>
          </p:txBody>
        </p:sp>
        <p:grpSp>
          <p:nvGrpSpPr>
            <p:cNvPr id="68" name="Group 67"/>
            <p:cNvGrpSpPr/>
            <p:nvPr/>
          </p:nvGrpSpPr>
          <p:grpSpPr>
            <a:xfrm>
              <a:off x="1515033" y="1552322"/>
              <a:ext cx="7964225" cy="5128278"/>
              <a:chOff x="1515033" y="1552322"/>
              <a:chExt cx="7964225" cy="5128278"/>
            </a:xfrm>
          </p:grpSpPr>
          <p:sp>
            <p:nvSpPr>
              <p:cNvPr id="37" name="Rounded Rectangle 36"/>
              <p:cNvSpPr/>
              <p:nvPr/>
            </p:nvSpPr>
            <p:spPr>
              <a:xfrm>
                <a:off x="4216805" y="3216927"/>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38" name="Rounded Rectangle 37"/>
              <p:cNvSpPr/>
              <p:nvPr/>
            </p:nvSpPr>
            <p:spPr>
              <a:xfrm>
                <a:off x="4192744" y="4047762"/>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39" name="Rounded Rectangle 38"/>
              <p:cNvSpPr/>
              <p:nvPr/>
            </p:nvSpPr>
            <p:spPr>
              <a:xfrm>
                <a:off x="4192744" y="4894561"/>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40" name="Rounded Rectangle 39"/>
              <p:cNvSpPr/>
              <p:nvPr/>
            </p:nvSpPr>
            <p:spPr>
              <a:xfrm>
                <a:off x="4192744" y="5756569"/>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Arial" panose="020B0604020202020204" pitchFamily="34" charset="0"/>
                    <a:cs typeface="Arial" panose="020B0604020202020204" pitchFamily="34" charset="0"/>
                  </a:rPr>
                  <a:t>Physical</a:t>
                </a:r>
              </a:p>
            </p:txBody>
          </p:sp>
          <p:sp>
            <p:nvSpPr>
              <p:cNvPr id="41" name="Down Arrow 40"/>
              <p:cNvSpPr/>
              <p:nvPr/>
            </p:nvSpPr>
            <p:spPr>
              <a:xfrm>
                <a:off x="4915764" y="3662682"/>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2" name="Down Arrow 41"/>
              <p:cNvSpPr/>
              <p:nvPr/>
            </p:nvSpPr>
            <p:spPr>
              <a:xfrm>
                <a:off x="4923024" y="4497240"/>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3" name="Down Arrow 42"/>
              <p:cNvSpPr/>
              <p:nvPr/>
            </p:nvSpPr>
            <p:spPr>
              <a:xfrm>
                <a:off x="4930284" y="534960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4" name="Rounded Rectangle 43"/>
              <p:cNvSpPr/>
              <p:nvPr/>
            </p:nvSpPr>
            <p:spPr>
              <a:xfrm>
                <a:off x="7867079" y="3224187"/>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srgbClr val="000000"/>
                    </a:solidFill>
                    <a:latin typeface="Arial" panose="020B0604020202020204" pitchFamily="34" charset="0"/>
                    <a:cs typeface="Arial" panose="020B0604020202020204" pitchFamily="34" charset="0"/>
                  </a:rPr>
                  <a:t>Transport</a:t>
                </a:r>
                <a:endParaRPr lang="en-CA" sz="1350" dirty="0">
                  <a:solidFill>
                    <a:prstClr val="white"/>
                  </a:solidFill>
                  <a:latin typeface="Arial" panose="020B0604020202020204" pitchFamily="34" charset="0"/>
                  <a:cs typeface="Arial" panose="020B0604020202020204" pitchFamily="34" charset="0"/>
                </a:endParaRPr>
              </a:p>
            </p:txBody>
          </p:sp>
          <p:sp>
            <p:nvSpPr>
              <p:cNvPr id="45" name="Rounded Rectangle 44"/>
              <p:cNvSpPr/>
              <p:nvPr/>
            </p:nvSpPr>
            <p:spPr>
              <a:xfrm>
                <a:off x="7843018" y="4055022"/>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46" name="Rounded Rectangle 45"/>
              <p:cNvSpPr/>
              <p:nvPr/>
            </p:nvSpPr>
            <p:spPr>
              <a:xfrm>
                <a:off x="7843018" y="4901821"/>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47" name="Rounded Rectangle 46"/>
              <p:cNvSpPr/>
              <p:nvPr/>
            </p:nvSpPr>
            <p:spPr>
              <a:xfrm>
                <a:off x="7843018" y="5763829"/>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Arial" panose="020B0604020202020204" pitchFamily="34" charset="0"/>
                    <a:cs typeface="Arial" panose="020B0604020202020204" pitchFamily="34" charset="0"/>
                  </a:rPr>
                  <a:t>Physical</a:t>
                </a:r>
              </a:p>
            </p:txBody>
          </p:sp>
          <p:sp>
            <p:nvSpPr>
              <p:cNvPr id="48" name="Down Arrow 47"/>
              <p:cNvSpPr/>
              <p:nvPr/>
            </p:nvSpPr>
            <p:spPr>
              <a:xfrm flipV="1">
                <a:off x="8566038" y="3669942"/>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9" name="Down Arrow 48"/>
              <p:cNvSpPr/>
              <p:nvPr/>
            </p:nvSpPr>
            <p:spPr>
              <a:xfrm flipV="1">
                <a:off x="8573298" y="4504500"/>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0" name="Down Arrow 49"/>
              <p:cNvSpPr/>
              <p:nvPr/>
            </p:nvSpPr>
            <p:spPr>
              <a:xfrm flipV="1">
                <a:off x="8580558" y="536808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1" name="Bent-Up Arrow 50"/>
              <p:cNvSpPr/>
              <p:nvPr/>
            </p:nvSpPr>
            <p:spPr>
              <a:xfrm>
                <a:off x="4998833" y="6224857"/>
                <a:ext cx="3767562" cy="455743"/>
              </a:xfrm>
              <a:prstGeom prst="bentUpArrow">
                <a:avLst>
                  <a:gd name="adj1" fmla="val 22538"/>
                  <a:gd name="adj2" fmla="val 21307"/>
                  <a:gd name="adj3" fmla="val 29631"/>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Arial" panose="020B0604020202020204" pitchFamily="34" charset="0"/>
                  <a:cs typeface="Arial" panose="020B0604020202020204" pitchFamily="34" charset="0"/>
                </a:endParaRPr>
              </a:p>
            </p:txBody>
          </p:sp>
          <p:sp>
            <p:nvSpPr>
              <p:cNvPr id="52" name="Down Arrow 51"/>
              <p:cNvSpPr/>
              <p:nvPr/>
            </p:nvSpPr>
            <p:spPr>
              <a:xfrm>
                <a:off x="4931214" y="620886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3" name="TextBox 52"/>
              <p:cNvSpPr txBox="1"/>
              <p:nvPr/>
            </p:nvSpPr>
            <p:spPr>
              <a:xfrm>
                <a:off x="2931332" y="1641167"/>
                <a:ext cx="1685673" cy="761268"/>
              </a:xfrm>
              <a:prstGeom prst="rect">
                <a:avLst/>
              </a:prstGeom>
              <a:noFill/>
            </p:spPr>
            <p:txBody>
              <a:bodyPr wrap="square" rtlCol="0">
                <a:spAutoFit/>
              </a:bodyPr>
              <a:lstStyle/>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Computer A </a:t>
                </a:r>
              </a:p>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Sends Data</a:t>
                </a:r>
                <a:endParaRPr lang="en-GB" sz="1350" dirty="0">
                  <a:solidFill>
                    <a:srgbClr val="000000"/>
                  </a:solidFill>
                  <a:latin typeface="Arial" panose="020B0604020202020204" pitchFamily="34" charset="0"/>
                  <a:ea typeface="+mn-ea"/>
                  <a:cs typeface="Arial" panose="020B0604020202020204" pitchFamily="34" charset="0"/>
                </a:endParaRPr>
              </a:p>
            </p:txBody>
          </p:sp>
          <p:sp>
            <p:nvSpPr>
              <p:cNvPr id="55" name="TextBox 54"/>
              <p:cNvSpPr txBox="1"/>
              <p:nvPr/>
            </p:nvSpPr>
            <p:spPr>
              <a:xfrm>
                <a:off x="2523856" y="3208506"/>
                <a:ext cx="1152128"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TCP, UDP</a:t>
                </a:r>
                <a:endParaRPr lang="en-GB" sz="1200" b="1" dirty="0">
                  <a:solidFill>
                    <a:srgbClr val="000000"/>
                  </a:solidFill>
                  <a:latin typeface="Arial" panose="020B0604020202020204" pitchFamily="34" charset="0"/>
                  <a:ea typeface="+mn-ea"/>
                  <a:cs typeface="Arial" panose="020B0604020202020204" pitchFamily="34" charset="0"/>
                </a:endParaRPr>
              </a:p>
            </p:txBody>
          </p:sp>
          <p:sp>
            <p:nvSpPr>
              <p:cNvPr id="56" name="TextBox 55"/>
              <p:cNvSpPr txBox="1"/>
              <p:nvPr/>
            </p:nvSpPr>
            <p:spPr>
              <a:xfrm>
                <a:off x="1886367" y="4077982"/>
                <a:ext cx="2438400"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IP, ICMP</a:t>
                </a:r>
                <a:endParaRPr lang="en-GB" sz="1200" b="1" dirty="0">
                  <a:solidFill>
                    <a:srgbClr val="000000"/>
                  </a:solidFill>
                  <a:latin typeface="Arial" panose="020B0604020202020204" pitchFamily="34" charset="0"/>
                  <a:ea typeface="+mn-ea"/>
                  <a:cs typeface="Arial" panose="020B0604020202020204" pitchFamily="34" charset="0"/>
                </a:endParaRPr>
              </a:p>
            </p:txBody>
          </p:sp>
          <p:sp>
            <p:nvSpPr>
              <p:cNvPr id="57" name="TextBox 56"/>
              <p:cNvSpPr txBox="1"/>
              <p:nvPr/>
            </p:nvSpPr>
            <p:spPr>
              <a:xfrm>
                <a:off x="1886367" y="4889580"/>
                <a:ext cx="2438400"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Ethernet</a:t>
                </a:r>
                <a:endParaRPr lang="en-GB" sz="1200" b="1" dirty="0">
                  <a:solidFill>
                    <a:srgbClr val="000000"/>
                  </a:solidFill>
                  <a:latin typeface="Arial" panose="020B0604020202020204" pitchFamily="34" charset="0"/>
                  <a:ea typeface="+mn-ea"/>
                  <a:cs typeface="Arial" panose="020B0604020202020204" pitchFamily="34" charset="0"/>
                </a:endParaRPr>
              </a:p>
            </p:txBody>
          </p:sp>
          <p:pic>
            <p:nvPicPr>
              <p:cNvPr id="58" name="Picture 6" descr="compute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4664" y="155232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 descr="compute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77464" y="162151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ounded Rectangle 59">
                <a:extLst>
                  <a:ext uri="{FF2B5EF4-FFF2-40B4-BE49-F238E27FC236}">
                    <a16:creationId xmlns:a16="http://schemas.microsoft.com/office/drawing/2014/main" id="{2C7336C0-8CB3-AD4F-AE76-FDBE8EE09202}"/>
                  </a:ext>
                </a:extLst>
              </p:cNvPr>
              <p:cNvSpPr/>
              <p:nvPr/>
            </p:nvSpPr>
            <p:spPr>
              <a:xfrm>
                <a:off x="4216805" y="2346898"/>
                <a:ext cx="1612179" cy="4320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Application</a:t>
                </a:r>
              </a:p>
            </p:txBody>
          </p:sp>
          <p:sp>
            <p:nvSpPr>
              <p:cNvPr id="61" name="Down Arrow 60">
                <a:extLst>
                  <a:ext uri="{FF2B5EF4-FFF2-40B4-BE49-F238E27FC236}">
                    <a16:creationId xmlns:a16="http://schemas.microsoft.com/office/drawing/2014/main" id="{417B05EF-224F-5E48-95FC-7ECC0A32BE3A}"/>
                  </a:ext>
                </a:extLst>
              </p:cNvPr>
              <p:cNvSpPr/>
              <p:nvPr/>
            </p:nvSpPr>
            <p:spPr>
              <a:xfrm>
                <a:off x="4915764" y="2792653"/>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62" name="Rounded Rectangle 61">
                <a:extLst>
                  <a:ext uri="{FF2B5EF4-FFF2-40B4-BE49-F238E27FC236}">
                    <a16:creationId xmlns:a16="http://schemas.microsoft.com/office/drawing/2014/main" id="{9A043054-4AE2-1B45-92C7-2805578492F7}"/>
                  </a:ext>
                </a:extLst>
              </p:cNvPr>
              <p:cNvSpPr/>
              <p:nvPr/>
            </p:nvSpPr>
            <p:spPr>
              <a:xfrm>
                <a:off x="7867079" y="2354158"/>
                <a:ext cx="1612179" cy="4320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Application</a:t>
                </a:r>
              </a:p>
            </p:txBody>
          </p:sp>
          <p:sp>
            <p:nvSpPr>
              <p:cNvPr id="63" name="Down Arrow 62">
                <a:extLst>
                  <a:ext uri="{FF2B5EF4-FFF2-40B4-BE49-F238E27FC236}">
                    <a16:creationId xmlns:a16="http://schemas.microsoft.com/office/drawing/2014/main" id="{761DADD0-FFC8-E349-A7DC-C49D43CE2628}"/>
                  </a:ext>
                </a:extLst>
              </p:cNvPr>
              <p:cNvSpPr/>
              <p:nvPr/>
            </p:nvSpPr>
            <p:spPr>
              <a:xfrm flipV="1">
                <a:off x="8566038" y="2799913"/>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64" name="TextBox 63"/>
              <p:cNvSpPr txBox="1"/>
              <p:nvPr/>
            </p:nvSpPr>
            <p:spPr>
              <a:xfrm>
                <a:off x="1541048" y="3224188"/>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4</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5" name="TextBox 64"/>
              <p:cNvSpPr txBox="1"/>
              <p:nvPr/>
            </p:nvSpPr>
            <p:spPr>
              <a:xfrm>
                <a:off x="1515033" y="4131763"/>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3</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6" name="TextBox 65"/>
              <p:cNvSpPr txBox="1"/>
              <p:nvPr/>
            </p:nvSpPr>
            <p:spPr>
              <a:xfrm>
                <a:off x="1515033" y="4935700"/>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2</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7" name="TextBox 66"/>
              <p:cNvSpPr txBox="1"/>
              <p:nvPr/>
            </p:nvSpPr>
            <p:spPr>
              <a:xfrm>
                <a:off x="1515033" y="5812826"/>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1</a:t>
                </a:r>
                <a:endParaRPr lang="en-GB" sz="900" b="1" dirty="0">
                  <a:solidFill>
                    <a:srgbClr val="C00000"/>
                  </a:solidFill>
                  <a:latin typeface="Arial" panose="020B0604020202020204" pitchFamily="34" charset="0"/>
                  <a:ea typeface="+mn-ea"/>
                  <a:cs typeface="Arial" panose="020B0604020202020204" pitchFamily="34" charset="0"/>
                </a:endParaRPr>
              </a:p>
            </p:txBody>
          </p:sp>
        </p:grpSp>
      </p:grpSp>
    </p:spTree>
    <p:extLst>
      <p:ext uri="{BB962C8B-B14F-4D97-AF65-F5344CB8AC3E}">
        <p14:creationId xmlns:p14="http://schemas.microsoft.com/office/powerpoint/2010/main" val="414442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1242648"/>
          </a:xfrm>
        </p:spPr>
        <p:txBody>
          <a:bodyPr/>
          <a:lstStyle/>
          <a:p>
            <a:r>
              <a:rPr lang="en-US" dirty="0"/>
              <a:t>Two popular transmission protocols are:</a:t>
            </a:r>
          </a:p>
          <a:p>
            <a:pPr marL="600075" lvl="1" indent="-257175">
              <a:buFont typeface="+mj-lt"/>
              <a:buAutoNum type="arabicPeriod"/>
            </a:pPr>
            <a:r>
              <a:rPr lang="en-GB" b="1" dirty="0"/>
              <a:t>TCP</a:t>
            </a:r>
            <a:r>
              <a:rPr lang="en-GB" dirty="0"/>
              <a:t> – secure, data are acknowledged when received. Slower. Transmission Control Protocol</a:t>
            </a:r>
          </a:p>
          <a:p>
            <a:pPr marL="600075" lvl="1" indent="-257175">
              <a:buFont typeface="+mj-lt"/>
              <a:buAutoNum type="arabicPeriod"/>
            </a:pPr>
            <a:r>
              <a:rPr lang="en-US" b="1" dirty="0"/>
              <a:t>UDP</a:t>
            </a:r>
            <a:r>
              <a:rPr lang="en-US" dirty="0"/>
              <a:t> – not as reliable, data not specifically acknowledged. Faster. User Datagram Protocol</a:t>
            </a:r>
            <a:endParaRPr lang="en-GB" dirty="0"/>
          </a:p>
          <a:p>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spTree>
    <p:extLst>
      <p:ext uri="{BB962C8B-B14F-4D97-AF65-F5344CB8AC3E}">
        <p14:creationId xmlns:p14="http://schemas.microsoft.com/office/powerpoint/2010/main" val="122272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7"/>
            <a:ext cx="7765784" cy="300082"/>
          </a:xfrm>
        </p:spPr>
        <p:txBody>
          <a:bodyPr/>
          <a:lstStyle/>
          <a:p>
            <a:r>
              <a:rPr lang="en-US" dirty="0"/>
              <a:t>Data acknowledgment – sliding window.</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TCP</a:t>
            </a:r>
            <a:endParaRPr lang="en-US" dirty="0"/>
          </a:p>
        </p:txBody>
      </p:sp>
      <p:grpSp>
        <p:nvGrpSpPr>
          <p:cNvPr id="23" name="Group 22">
            <a:extLst>
              <a:ext uri="{FF2B5EF4-FFF2-40B4-BE49-F238E27FC236}">
                <a16:creationId xmlns:a16="http://schemas.microsoft.com/office/drawing/2014/main" id="{D9A889B3-1A14-B34B-A749-DF83A6DDB16F}"/>
              </a:ext>
            </a:extLst>
          </p:cNvPr>
          <p:cNvGrpSpPr/>
          <p:nvPr/>
        </p:nvGrpSpPr>
        <p:grpSpPr>
          <a:xfrm>
            <a:off x="4503994" y="2396667"/>
            <a:ext cx="4619722" cy="1693833"/>
            <a:chOff x="330848" y="1267819"/>
            <a:chExt cx="6735693" cy="2563233"/>
          </a:xfrm>
        </p:grpSpPr>
        <p:grpSp>
          <p:nvGrpSpPr>
            <p:cNvPr id="24" name="Group 23">
              <a:extLst>
                <a:ext uri="{FF2B5EF4-FFF2-40B4-BE49-F238E27FC236}">
                  <a16:creationId xmlns:a16="http://schemas.microsoft.com/office/drawing/2014/main" id="{B1565049-D5A8-B342-AF9F-8C8D12D0E651}"/>
                </a:ext>
              </a:extLst>
            </p:cNvPr>
            <p:cNvGrpSpPr/>
            <p:nvPr/>
          </p:nvGrpSpPr>
          <p:grpSpPr>
            <a:xfrm>
              <a:off x="611561" y="2090211"/>
              <a:ext cx="2016223" cy="728307"/>
              <a:chOff x="611561" y="2090211"/>
              <a:chExt cx="2016223" cy="728307"/>
            </a:xfrm>
          </p:grpSpPr>
          <p:sp>
            <p:nvSpPr>
              <p:cNvPr id="31" name="Rectangle 30">
                <a:extLst>
                  <a:ext uri="{FF2B5EF4-FFF2-40B4-BE49-F238E27FC236}">
                    <a16:creationId xmlns:a16="http://schemas.microsoft.com/office/drawing/2014/main" id="{48D0E0F7-C58A-D34B-9A3B-3C31AA05A2C5}"/>
                  </a:ext>
                </a:extLst>
              </p:cNvPr>
              <p:cNvSpPr/>
              <p:nvPr/>
            </p:nvSpPr>
            <p:spPr bwMode="auto">
              <a:xfrm>
                <a:off x="633590" y="2098438"/>
                <a:ext cx="1437925"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5DE05F9C-1A39-164F-8526-356CABF49DAA}"/>
                  </a:ext>
                </a:extLst>
              </p:cNvPr>
              <p:cNvSpPr/>
              <p:nvPr/>
            </p:nvSpPr>
            <p:spPr bwMode="auto">
              <a:xfrm>
                <a:off x="611561" y="2090211"/>
                <a:ext cx="201622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955F009E-2D30-7648-84F2-9AF502DBC89F}"/>
                </a:ext>
              </a:extLst>
            </p:cNvPr>
            <p:cNvGrpSpPr/>
            <p:nvPr/>
          </p:nvGrpSpPr>
          <p:grpSpPr>
            <a:xfrm>
              <a:off x="5018081" y="2074796"/>
              <a:ext cx="1874513" cy="728307"/>
              <a:chOff x="6114349" y="2098438"/>
              <a:chExt cx="1874513" cy="728307"/>
            </a:xfrm>
          </p:grpSpPr>
          <p:sp>
            <p:nvSpPr>
              <p:cNvPr id="29" name="Rectangle 28">
                <a:extLst>
                  <a:ext uri="{FF2B5EF4-FFF2-40B4-BE49-F238E27FC236}">
                    <a16:creationId xmlns:a16="http://schemas.microsoft.com/office/drawing/2014/main" id="{AE04FC34-6C8C-3841-AD7D-0BAA62C7DFCB}"/>
                  </a:ext>
                </a:extLst>
              </p:cNvPr>
              <p:cNvSpPr/>
              <p:nvPr/>
            </p:nvSpPr>
            <p:spPr bwMode="auto">
              <a:xfrm>
                <a:off x="6136380" y="2106665"/>
                <a:ext cx="534238"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BD67420-184C-4B46-BB24-5557C2CE961B}"/>
                  </a:ext>
                </a:extLst>
              </p:cNvPr>
              <p:cNvSpPr/>
              <p:nvPr/>
            </p:nvSpPr>
            <p:spPr bwMode="auto">
              <a:xfrm>
                <a:off x="6114349" y="2098438"/>
                <a:ext cx="187451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sp>
          <p:nvSpPr>
            <p:cNvPr id="26" name="U-Turn Arrow 25">
              <a:extLst>
                <a:ext uri="{FF2B5EF4-FFF2-40B4-BE49-F238E27FC236}">
                  <a16:creationId xmlns:a16="http://schemas.microsoft.com/office/drawing/2014/main" id="{43B281A2-42A2-B94C-A932-A20D68209E63}"/>
                </a:ext>
              </a:extLst>
            </p:cNvPr>
            <p:cNvSpPr/>
            <p:nvPr/>
          </p:nvSpPr>
          <p:spPr bwMode="auto">
            <a:xfrm>
              <a:off x="2251406" y="1267819"/>
              <a:ext cx="3306674" cy="1200329"/>
            </a:xfrm>
            <a:prstGeom prst="utur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prstClr val="white"/>
                  </a:solidFill>
                  <a:latin typeface="Arial" panose="020B0604020202020204" pitchFamily="34" charset="0"/>
                  <a:cs typeface="Arial" panose="020B0604020202020204" pitchFamily="34" charset="0"/>
                </a:rPr>
                <a:t>2031 bytes</a:t>
              </a:r>
            </a:p>
          </p:txBody>
        </p:sp>
        <p:sp>
          <p:nvSpPr>
            <p:cNvPr id="27" name="TextBox 26">
              <a:extLst>
                <a:ext uri="{FF2B5EF4-FFF2-40B4-BE49-F238E27FC236}">
                  <a16:creationId xmlns:a16="http://schemas.microsoft.com/office/drawing/2014/main" id="{228E1CB2-E4A8-9A4F-8C6B-AA3D04E76C40}"/>
                </a:ext>
              </a:extLst>
            </p:cNvPr>
            <p:cNvSpPr txBox="1"/>
            <p:nvPr/>
          </p:nvSpPr>
          <p:spPr>
            <a:xfrm>
              <a:off x="330848" y="2972475"/>
              <a:ext cx="2352197" cy="492443"/>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Transmit Buffer</a:t>
              </a: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28" name="TextBox 27">
              <a:extLst>
                <a:ext uri="{FF2B5EF4-FFF2-40B4-BE49-F238E27FC236}">
                  <a16:creationId xmlns:a16="http://schemas.microsoft.com/office/drawing/2014/main" id="{F8AB993B-FD3E-0644-A7BE-AC4371CD27F6}"/>
                </a:ext>
              </a:extLst>
            </p:cNvPr>
            <p:cNvSpPr txBox="1"/>
            <p:nvPr/>
          </p:nvSpPr>
          <p:spPr>
            <a:xfrm>
              <a:off x="4844132" y="2969277"/>
              <a:ext cx="2222409" cy="861775"/>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Receive Buffer</a:t>
              </a:r>
              <a:endParaRPr lang="en-US" sz="1050" dirty="0">
                <a:solidFill>
                  <a:srgbClr val="000000"/>
                </a:solidFill>
                <a:latin typeface="Arial" panose="020B0604020202020204" pitchFamily="34" charset="0"/>
                <a:ea typeface="+mn-ea"/>
                <a:cs typeface="Arial" panose="020B0604020202020204" pitchFamily="34" charset="0"/>
              </a:endParaRPr>
            </a:p>
          </p:txBody>
        </p:sp>
      </p:grpSp>
      <p:grpSp>
        <p:nvGrpSpPr>
          <p:cNvPr id="33" name="Group 32">
            <a:extLst>
              <a:ext uri="{FF2B5EF4-FFF2-40B4-BE49-F238E27FC236}">
                <a16:creationId xmlns:a16="http://schemas.microsoft.com/office/drawing/2014/main" id="{CC099426-1E7A-4CF5-B5AD-4169E071AB68}"/>
              </a:ext>
            </a:extLst>
          </p:cNvPr>
          <p:cNvGrpSpPr/>
          <p:nvPr/>
        </p:nvGrpSpPr>
        <p:grpSpPr>
          <a:xfrm>
            <a:off x="5848447" y="3287603"/>
            <a:ext cx="1862763" cy="653014"/>
            <a:chOff x="3463826" y="4109015"/>
            <a:chExt cx="2483684" cy="870684"/>
          </a:xfrm>
        </p:grpSpPr>
        <p:cxnSp>
          <p:nvCxnSpPr>
            <p:cNvPr id="34" name="Straight Arrow Connector 33">
              <a:extLst>
                <a:ext uri="{FF2B5EF4-FFF2-40B4-BE49-F238E27FC236}">
                  <a16:creationId xmlns:a16="http://schemas.microsoft.com/office/drawing/2014/main" id="{82A4D71D-02D0-4D69-8D21-0444046A6D56}"/>
                </a:ext>
              </a:extLst>
            </p:cNvPr>
            <p:cNvCxnSpPr/>
            <p:nvPr/>
          </p:nvCxnSpPr>
          <p:spPr bwMode="auto">
            <a:xfrm flipH="1">
              <a:off x="3463826" y="4956057"/>
              <a:ext cx="2332310" cy="23642"/>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3F5BD369-4BBF-4B8B-A72D-288458F40328}"/>
                </a:ext>
              </a:extLst>
            </p:cNvPr>
            <p:cNvSpPr txBox="1"/>
            <p:nvPr/>
          </p:nvSpPr>
          <p:spPr>
            <a:xfrm>
              <a:off x="3725101" y="4109015"/>
              <a:ext cx="2222409" cy="492442"/>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Calibri" panose="020F0502020204030204"/>
                  <a:ea typeface="+mn-ea"/>
                </a:rPr>
                <a:t>Ack. 2031 bytes</a:t>
              </a:r>
              <a:endParaRPr lang="en-US" sz="1050" dirty="0">
                <a:solidFill>
                  <a:srgbClr val="000000"/>
                </a:solidFill>
                <a:latin typeface="Calibri" panose="020F0502020204030204"/>
                <a:ea typeface="+mn-ea"/>
              </a:endParaRPr>
            </a:p>
          </p:txBody>
        </p:sp>
      </p:grpSp>
      <p:grpSp>
        <p:nvGrpSpPr>
          <p:cNvPr id="18" name="Group 17">
            <a:extLst>
              <a:ext uri="{FF2B5EF4-FFF2-40B4-BE49-F238E27FC236}">
                <a16:creationId xmlns:a16="http://schemas.microsoft.com/office/drawing/2014/main" id="{947FC664-34F4-4D10-BD7B-8DF0519A1EA2}"/>
              </a:ext>
            </a:extLst>
          </p:cNvPr>
          <p:cNvGrpSpPr/>
          <p:nvPr/>
        </p:nvGrpSpPr>
        <p:grpSpPr>
          <a:xfrm>
            <a:off x="701298" y="4281002"/>
            <a:ext cx="4643396" cy="1679840"/>
            <a:chOff x="330848" y="1267819"/>
            <a:chExt cx="6735693" cy="2563233"/>
          </a:xfrm>
        </p:grpSpPr>
        <p:grpSp>
          <p:nvGrpSpPr>
            <p:cNvPr id="19" name="Group 18">
              <a:extLst>
                <a:ext uri="{FF2B5EF4-FFF2-40B4-BE49-F238E27FC236}">
                  <a16:creationId xmlns:a16="http://schemas.microsoft.com/office/drawing/2014/main" id="{DC8CCB6C-DE90-4F84-8466-6A9C3784C040}"/>
                </a:ext>
              </a:extLst>
            </p:cNvPr>
            <p:cNvGrpSpPr/>
            <p:nvPr/>
          </p:nvGrpSpPr>
          <p:grpSpPr>
            <a:xfrm>
              <a:off x="611561" y="2090211"/>
              <a:ext cx="2016223" cy="728307"/>
              <a:chOff x="611561" y="2090211"/>
              <a:chExt cx="2016223" cy="728307"/>
            </a:xfrm>
          </p:grpSpPr>
          <p:sp>
            <p:nvSpPr>
              <p:cNvPr id="39" name="Rectangle 38">
                <a:extLst>
                  <a:ext uri="{FF2B5EF4-FFF2-40B4-BE49-F238E27FC236}">
                    <a16:creationId xmlns:a16="http://schemas.microsoft.com/office/drawing/2014/main" id="{A47DF230-B73A-4C2E-86A8-CE0BDAB4F73E}"/>
                  </a:ext>
                </a:extLst>
              </p:cNvPr>
              <p:cNvSpPr/>
              <p:nvPr/>
            </p:nvSpPr>
            <p:spPr bwMode="auto">
              <a:xfrm>
                <a:off x="633590" y="2098438"/>
                <a:ext cx="1437925"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FFF261E0-BF0E-4D07-B98B-3A93A696C229}"/>
                  </a:ext>
                </a:extLst>
              </p:cNvPr>
              <p:cNvSpPr/>
              <p:nvPr/>
            </p:nvSpPr>
            <p:spPr bwMode="auto">
              <a:xfrm>
                <a:off x="611561" y="2090211"/>
                <a:ext cx="201622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AB24236A-D0D6-49FF-8033-DCEC562A24A7}"/>
                </a:ext>
              </a:extLst>
            </p:cNvPr>
            <p:cNvGrpSpPr/>
            <p:nvPr/>
          </p:nvGrpSpPr>
          <p:grpSpPr>
            <a:xfrm>
              <a:off x="5018081" y="2074796"/>
              <a:ext cx="1874513" cy="728307"/>
              <a:chOff x="6114349" y="2098438"/>
              <a:chExt cx="1874513" cy="728307"/>
            </a:xfrm>
          </p:grpSpPr>
          <p:sp>
            <p:nvSpPr>
              <p:cNvPr id="37" name="Rectangle 36">
                <a:extLst>
                  <a:ext uri="{FF2B5EF4-FFF2-40B4-BE49-F238E27FC236}">
                    <a16:creationId xmlns:a16="http://schemas.microsoft.com/office/drawing/2014/main" id="{429CBCFC-A379-4455-BB41-F361AEB5722A}"/>
                  </a:ext>
                </a:extLst>
              </p:cNvPr>
              <p:cNvSpPr/>
              <p:nvPr/>
            </p:nvSpPr>
            <p:spPr bwMode="auto">
              <a:xfrm>
                <a:off x="6136380" y="2106665"/>
                <a:ext cx="534238"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C82DD2DE-A2A6-4F70-8DE4-124DCD1FFE1A}"/>
                  </a:ext>
                </a:extLst>
              </p:cNvPr>
              <p:cNvSpPr/>
              <p:nvPr/>
            </p:nvSpPr>
            <p:spPr bwMode="auto">
              <a:xfrm>
                <a:off x="6114349" y="2098438"/>
                <a:ext cx="187451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sp>
          <p:nvSpPr>
            <p:cNvPr id="21" name="U-Turn Arrow 25">
              <a:extLst>
                <a:ext uri="{FF2B5EF4-FFF2-40B4-BE49-F238E27FC236}">
                  <a16:creationId xmlns:a16="http://schemas.microsoft.com/office/drawing/2014/main" id="{54D6BCBD-76E7-406F-97B0-F25249E3E548}"/>
                </a:ext>
              </a:extLst>
            </p:cNvPr>
            <p:cNvSpPr/>
            <p:nvPr/>
          </p:nvSpPr>
          <p:spPr bwMode="auto">
            <a:xfrm>
              <a:off x="2251406" y="1267819"/>
              <a:ext cx="3306674" cy="1200329"/>
            </a:xfrm>
            <a:prstGeom prst="utur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prstClr val="white"/>
                  </a:solidFill>
                  <a:latin typeface="Arial" panose="020B0604020202020204" pitchFamily="34" charset="0"/>
                  <a:cs typeface="Arial" panose="020B0604020202020204" pitchFamily="34" charset="0"/>
                </a:rPr>
                <a:t>31 bytes</a:t>
              </a:r>
            </a:p>
          </p:txBody>
        </p:sp>
        <p:sp>
          <p:nvSpPr>
            <p:cNvPr id="22" name="TextBox 21">
              <a:extLst>
                <a:ext uri="{FF2B5EF4-FFF2-40B4-BE49-F238E27FC236}">
                  <a16:creationId xmlns:a16="http://schemas.microsoft.com/office/drawing/2014/main" id="{994FCBF4-FBC3-4B76-9743-14141947935D}"/>
                </a:ext>
              </a:extLst>
            </p:cNvPr>
            <p:cNvSpPr txBox="1"/>
            <p:nvPr/>
          </p:nvSpPr>
          <p:spPr>
            <a:xfrm>
              <a:off x="330848" y="2972475"/>
              <a:ext cx="2352197" cy="492443"/>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Transmit Buffer</a:t>
              </a: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36" name="TextBox 35">
              <a:extLst>
                <a:ext uri="{FF2B5EF4-FFF2-40B4-BE49-F238E27FC236}">
                  <a16:creationId xmlns:a16="http://schemas.microsoft.com/office/drawing/2014/main" id="{B26D5D4F-0ACB-4961-A1CA-628DEEE65604}"/>
                </a:ext>
              </a:extLst>
            </p:cNvPr>
            <p:cNvSpPr txBox="1"/>
            <p:nvPr/>
          </p:nvSpPr>
          <p:spPr>
            <a:xfrm>
              <a:off x="4844132" y="2969277"/>
              <a:ext cx="2222409" cy="861775"/>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Receive Buffer</a:t>
              </a:r>
              <a:endParaRPr lang="en-US" sz="1050" dirty="0">
                <a:solidFill>
                  <a:srgbClr val="000000"/>
                </a:solidFill>
                <a:latin typeface="Arial" panose="020B0604020202020204" pitchFamily="34" charset="0"/>
                <a:ea typeface="+mn-ea"/>
                <a:cs typeface="Arial" panose="020B0604020202020204" pitchFamily="34" charset="0"/>
              </a:endParaRPr>
            </a:p>
          </p:txBody>
        </p:sp>
      </p:grpSp>
      <p:cxnSp>
        <p:nvCxnSpPr>
          <p:cNvPr id="41" name="Straight Arrow Connector 40">
            <a:extLst>
              <a:ext uri="{FF2B5EF4-FFF2-40B4-BE49-F238E27FC236}">
                <a16:creationId xmlns:a16="http://schemas.microsoft.com/office/drawing/2014/main" id="{1C4E4930-3390-4094-B63F-F4BF4A9E80B2}"/>
              </a:ext>
            </a:extLst>
          </p:cNvPr>
          <p:cNvCxnSpPr/>
          <p:nvPr/>
        </p:nvCxnSpPr>
        <p:spPr bwMode="auto">
          <a:xfrm flipH="1">
            <a:off x="2112179" y="5672475"/>
            <a:ext cx="1749233" cy="17732"/>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47D1D8D4-E1D8-4078-8F15-A5B342F83F9C}"/>
              </a:ext>
            </a:extLst>
          </p:cNvPr>
          <p:cNvSpPr txBox="1"/>
          <p:nvPr/>
        </p:nvSpPr>
        <p:spPr>
          <a:xfrm>
            <a:off x="2308135" y="5037193"/>
            <a:ext cx="1666807" cy="369332"/>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Calibri" panose="020F0502020204030204"/>
                <a:ea typeface="+mn-ea"/>
              </a:rPr>
              <a:t>Ack. 31 bytes</a:t>
            </a:r>
            <a:endParaRPr lang="en-US" sz="1050" dirty="0">
              <a:solidFill>
                <a:srgbClr val="000000"/>
              </a:solidFill>
              <a:latin typeface="Calibri" panose="020F0502020204030204"/>
              <a:ea typeface="+mn-ea"/>
            </a:endParaRPr>
          </a:p>
        </p:txBody>
      </p:sp>
    </p:spTree>
    <p:extLst>
      <p:ext uri="{BB962C8B-B14F-4D97-AF65-F5344CB8AC3E}">
        <p14:creationId xmlns:p14="http://schemas.microsoft.com/office/powerpoint/2010/main" val="128924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47493"/>
            <a:ext cx="7955279" cy="507831"/>
          </a:xfrm>
        </p:spPr>
        <p:txBody>
          <a:bodyPr/>
          <a:lstStyle/>
          <a:p>
            <a:r>
              <a:rPr lang="en-US" dirty="0"/>
              <a:t>The </a:t>
            </a:r>
            <a:r>
              <a:rPr lang="en-US" b="1" dirty="0"/>
              <a:t>/</a:t>
            </a:r>
            <a:r>
              <a:rPr lang="en-US" b="1" dirty="0" err="1"/>
              <a:t>etc</a:t>
            </a:r>
            <a:r>
              <a:rPr lang="en-US" b="1" dirty="0"/>
              <a:t>/protocols </a:t>
            </a:r>
            <a:r>
              <a:rPr lang="en-US" dirty="0"/>
              <a:t>files shows IP protocols in use. There are quite a number, each with its own purpose. </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a:t>
            </a:r>
            <a:r>
              <a:rPr lang="en-US" dirty="0" err="1">
                <a:ea typeface="MS PGothic"/>
              </a:rPr>
              <a:t>etc</a:t>
            </a:r>
            <a:r>
              <a:rPr lang="en-US" dirty="0">
                <a:ea typeface="MS PGothic"/>
              </a:rPr>
              <a:t>/protocols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22786431"/>
              </p:ext>
            </p:extLst>
          </p:nvPr>
        </p:nvGraphicFramePr>
        <p:xfrm>
          <a:off x="946666" y="2964880"/>
          <a:ext cx="7467615" cy="2984402"/>
        </p:xfrm>
        <a:graphic>
          <a:graphicData uri="http://schemas.openxmlformats.org/drawingml/2006/table">
            <a:tbl>
              <a:tblPr>
                <a:tableStyleId>{5C22544A-7EE6-4342-B048-85BDC9FD1C3A}</a:tableStyleId>
              </a:tblPr>
              <a:tblGrid>
                <a:gridCol w="765515">
                  <a:extLst>
                    <a:ext uri="{9D8B030D-6E8A-4147-A177-3AD203B41FA5}">
                      <a16:colId xmlns:a16="http://schemas.microsoft.com/office/drawing/2014/main" val="1656718855"/>
                    </a:ext>
                  </a:extLst>
                </a:gridCol>
                <a:gridCol w="590278">
                  <a:extLst>
                    <a:ext uri="{9D8B030D-6E8A-4147-A177-3AD203B41FA5}">
                      <a16:colId xmlns:a16="http://schemas.microsoft.com/office/drawing/2014/main" val="2937051447"/>
                    </a:ext>
                  </a:extLst>
                </a:gridCol>
                <a:gridCol w="1536820">
                  <a:extLst>
                    <a:ext uri="{9D8B030D-6E8A-4147-A177-3AD203B41FA5}">
                      <a16:colId xmlns:a16="http://schemas.microsoft.com/office/drawing/2014/main" val="274393700"/>
                    </a:ext>
                  </a:extLst>
                </a:gridCol>
                <a:gridCol w="4575002">
                  <a:extLst>
                    <a:ext uri="{9D8B030D-6E8A-4147-A177-3AD203B41FA5}">
                      <a16:colId xmlns:a16="http://schemas.microsoft.com/office/drawing/2014/main" val="2127510686"/>
                    </a:ext>
                  </a:extLst>
                </a:gridCol>
              </a:tblGrid>
              <a:tr h="236654">
                <a:tc>
                  <a:txBody>
                    <a:bodyPr/>
                    <a:lstStyle/>
                    <a:p>
                      <a:pPr algn="ctr" rtl="0" fontAlgn="ctr"/>
                      <a:r>
                        <a:rPr lang="en-GB" sz="1300" u="none" strike="noStrike" dirty="0" err="1">
                          <a:effectLst/>
                          <a:latin typeface="Consolas" panose="020B0609020204030204" pitchFamily="49" charset="0"/>
                          <a:cs typeface="Arial" panose="020B0604020202020204" pitchFamily="34" charset="0"/>
                        </a:rPr>
                        <a:t>icmp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ICMP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internet control message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7451292"/>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igmp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2</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IGMP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internet group management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85843"/>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ggp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3</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GGP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gateway-gateway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4257756"/>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tcp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dirty="0">
                          <a:effectLst/>
                          <a:latin typeface="Consolas" panose="020B0609020204030204" pitchFamily="49" charset="0"/>
                          <a:cs typeface="Arial" panose="020B0604020202020204" pitchFamily="34" charset="0"/>
                        </a:rPr>
                        <a:t>6</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TCP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transmission control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197637"/>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cbt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7</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CBT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CBT, Tony </a:t>
                      </a:r>
                      <a:r>
                        <a:rPr lang="en-GB" sz="1300" u="none" strike="noStrike" dirty="0" err="1">
                          <a:effectLst/>
                          <a:latin typeface="Consolas" panose="020B0609020204030204" pitchFamily="49" charset="0"/>
                          <a:cs typeface="Arial" panose="020B0604020202020204" pitchFamily="34" charset="0"/>
                        </a:rPr>
                        <a:t>Ballardie</a:t>
                      </a:r>
                      <a:r>
                        <a:rPr lang="en-GB" sz="1300" u="none" strike="noStrike" dirty="0">
                          <a:effectLst/>
                          <a:latin typeface="Consolas" panose="020B0609020204030204" pitchFamily="49" charset="0"/>
                          <a:cs typeface="Arial" panose="020B0604020202020204" pitchFamily="34" charset="0"/>
                        </a:rPr>
                        <a:t> &lt;A.Ballardie@cs.ucl.ac.uk&gt;</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126837"/>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egp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8</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EGP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exterior gateway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458740"/>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igp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9</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any private interior gateway (Cisco: for IGRP)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2384135"/>
                  </a:ext>
                </a:extLst>
              </a:tr>
              <a:tr h="381208">
                <a:tc>
                  <a:txBody>
                    <a:bodyPr/>
                    <a:lstStyle/>
                    <a:p>
                      <a:pPr algn="ctr" rtl="0" fontAlgn="ctr"/>
                      <a:r>
                        <a:rPr lang="en-GB" sz="1300" u="none" strike="noStrike">
                          <a:effectLst/>
                          <a:latin typeface="Consolas" panose="020B0609020204030204" pitchFamily="49" charset="0"/>
                          <a:cs typeface="Arial" panose="020B0604020202020204" pitchFamily="34" charset="0"/>
                        </a:rPr>
                        <a:t>bbn-rcc</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10</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BBN-RCC-MON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BBN RCC Monitoring</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8656279"/>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emcon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14</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EMCON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EMCON</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930106"/>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xnet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15</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XNET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Cross Net Debugger</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7403314"/>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chaos</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16</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CHAOS</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Chaos</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651901"/>
                  </a:ext>
                </a:extLst>
              </a:tr>
              <a:tr h="236654">
                <a:tc>
                  <a:txBody>
                    <a:bodyPr/>
                    <a:lstStyle/>
                    <a:p>
                      <a:pPr algn="ctr" rtl="0" fontAlgn="ctr"/>
                      <a:r>
                        <a:rPr lang="en-GB" sz="1300" u="none" strike="noStrike" dirty="0" err="1">
                          <a:effectLst/>
                          <a:latin typeface="Consolas" panose="020B0609020204030204" pitchFamily="49" charset="0"/>
                          <a:cs typeface="Arial" panose="020B0604020202020204" pitchFamily="34" charset="0"/>
                        </a:rPr>
                        <a:t>udp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dirty="0">
                          <a:effectLst/>
                          <a:latin typeface="Consolas" panose="020B0609020204030204" pitchFamily="49" charset="0"/>
                          <a:cs typeface="Arial" panose="020B0604020202020204" pitchFamily="34" charset="0"/>
                        </a:rPr>
                        <a:t>17</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dirty="0">
                          <a:effectLst/>
                          <a:latin typeface="Consolas" panose="020B0609020204030204" pitchFamily="49" charset="0"/>
                          <a:cs typeface="Arial" panose="020B0604020202020204" pitchFamily="34" charset="0"/>
                        </a:rPr>
                        <a:t>UDP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user datagram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080499"/>
                  </a:ext>
                </a:extLst>
              </a:tr>
            </a:tbl>
          </a:graphicData>
        </a:graphic>
      </p:graphicFrame>
      <p:sp>
        <p:nvSpPr>
          <p:cNvPr id="6" name="Rounded Rectangle 5"/>
          <p:cNvSpPr/>
          <p:nvPr/>
        </p:nvSpPr>
        <p:spPr>
          <a:xfrm>
            <a:off x="879053" y="2881540"/>
            <a:ext cx="7535227" cy="3499788"/>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39135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651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541448"/>
          </a:xfrm>
        </p:spPr>
        <p:txBody>
          <a:bodyPr/>
          <a:lstStyle/>
          <a:p>
            <a:r>
              <a:rPr lang="en-GB" altLang="en-US" dirty="0"/>
              <a:t>Each </a:t>
            </a:r>
            <a:r>
              <a:rPr lang="en-GB" altLang="en-US" dirty="0" err="1"/>
              <a:t>linux</a:t>
            </a:r>
            <a:r>
              <a:rPr lang="en-GB" altLang="en-US" dirty="0"/>
              <a:t> machine running networked software has an address, known as an IP address, e.g. 21.188.18.67. The software will have its own address within the machine, </a:t>
            </a:r>
            <a:r>
              <a:rPr lang="en-GB" altLang="en-US" dirty="0" err="1"/>
              <a:t>eg</a:t>
            </a:r>
            <a:r>
              <a:rPr lang="en-GB" altLang="en-US" dirty="0"/>
              <a:t> 80 for a web server or 22 for </a:t>
            </a:r>
            <a:r>
              <a:rPr lang="en-GB" altLang="en-US" dirty="0" err="1"/>
              <a:t>sshd</a:t>
            </a:r>
            <a:r>
              <a:rPr lang="en-GB" altLang="en-US" dirty="0"/>
              <a:t>.  This software address is known as a </a:t>
            </a:r>
            <a:r>
              <a:rPr lang="en-GB" altLang="en-US" dirty="0" err="1"/>
              <a:t>xxxx</a:t>
            </a:r>
            <a:r>
              <a:rPr lang="en-GB" altLang="en-US" dirty="0"/>
              <a:t> number. What is </a:t>
            </a:r>
            <a:r>
              <a:rPr lang="en-GB" altLang="en-US" dirty="0" err="1"/>
              <a:t>xxxx</a:t>
            </a:r>
            <a:r>
              <a:rPr lang="en-GB" altLang="en-US" dirty="0"/>
              <a:t>?</a:t>
            </a:r>
          </a:p>
          <a:p>
            <a:endParaRPr lang="en-GB" dirty="0"/>
          </a:p>
        </p:txBody>
      </p:sp>
    </p:spTree>
    <p:extLst>
      <p:ext uri="{BB962C8B-B14F-4D97-AF65-F5344CB8AC3E}">
        <p14:creationId xmlns:p14="http://schemas.microsoft.com/office/powerpoint/2010/main" val="56876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818447"/>
          </a:xfrm>
        </p:spPr>
        <p:txBody>
          <a:bodyPr/>
          <a:lstStyle/>
          <a:p>
            <a:r>
              <a:rPr lang="en-GB" altLang="en-US" dirty="0"/>
              <a:t>Each </a:t>
            </a:r>
            <a:r>
              <a:rPr lang="en-GB" altLang="en-US" dirty="0" err="1"/>
              <a:t>linux</a:t>
            </a:r>
            <a:r>
              <a:rPr lang="en-GB" altLang="en-US" dirty="0"/>
              <a:t> machine running networked software has an address, known as an IP address, e.g. 21.188.18.67. The software will have its own address within the machine, </a:t>
            </a:r>
            <a:r>
              <a:rPr lang="en-GB" altLang="en-US" dirty="0" err="1"/>
              <a:t>eg</a:t>
            </a:r>
            <a:r>
              <a:rPr lang="en-GB" altLang="en-US" dirty="0"/>
              <a:t> 80 for a web server or 22 for </a:t>
            </a:r>
            <a:r>
              <a:rPr lang="en-GB" altLang="en-US" dirty="0" err="1"/>
              <a:t>sshd</a:t>
            </a:r>
            <a:r>
              <a:rPr lang="en-GB" altLang="en-US" dirty="0"/>
              <a:t> which supports a putty connection.  This software address is known as a </a:t>
            </a:r>
            <a:r>
              <a:rPr lang="en-GB" altLang="en-US" dirty="0" err="1"/>
              <a:t>xxxx</a:t>
            </a:r>
            <a:r>
              <a:rPr lang="en-GB" altLang="en-US" dirty="0"/>
              <a:t> number. What is </a:t>
            </a:r>
            <a:r>
              <a:rPr lang="en-GB" altLang="en-US" dirty="0" err="1"/>
              <a:t>xxxx</a:t>
            </a:r>
            <a:r>
              <a:rPr lang="en-GB" altLang="en-US" dirty="0"/>
              <a:t>?</a:t>
            </a:r>
          </a:p>
          <a:p>
            <a:endParaRPr lang="en-GB" dirty="0"/>
          </a:p>
        </p:txBody>
      </p:sp>
      <p:sp>
        <p:nvSpPr>
          <p:cNvPr id="6" name="Content Placeholder 5"/>
          <p:cNvSpPr>
            <a:spLocks noGrp="1"/>
          </p:cNvSpPr>
          <p:nvPr>
            <p:ph sz="quarter" idx="15"/>
          </p:nvPr>
        </p:nvSpPr>
        <p:spPr>
          <a:xfrm>
            <a:off x="945000" y="3467534"/>
            <a:ext cx="7765784" cy="300082"/>
          </a:xfrm>
        </p:spPr>
        <p:txBody>
          <a:bodyPr/>
          <a:lstStyle/>
          <a:p>
            <a:r>
              <a:rPr lang="en-GB" altLang="en-US" dirty="0"/>
              <a:t>Port. This software address is known as a port number. </a:t>
            </a:r>
          </a:p>
        </p:txBody>
      </p:sp>
    </p:spTree>
    <p:extLst>
      <p:ext uri="{BB962C8B-B14F-4D97-AF65-F5344CB8AC3E}">
        <p14:creationId xmlns:p14="http://schemas.microsoft.com/office/powerpoint/2010/main" val="11601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3. The Transport Layer - Ports</a:t>
            </a:r>
          </a:p>
        </p:txBody>
      </p:sp>
      <p:sp>
        <p:nvSpPr>
          <p:cNvPr id="4" name="Text Placeholder 3"/>
          <p:cNvSpPr>
            <a:spLocks noGrp="1"/>
          </p:cNvSpPr>
          <p:nvPr>
            <p:ph type="body" sz="quarter" idx="14"/>
          </p:nvPr>
        </p:nvSpPr>
        <p:spPr>
          <a:xfrm>
            <a:off x="459000" y="1748250"/>
            <a:ext cx="8251784" cy="987450"/>
          </a:xfrm>
        </p:spPr>
        <p:txBody>
          <a:bodyPr/>
          <a:lstStyle/>
          <a:p>
            <a:r>
              <a:rPr lang="en-GB" dirty="0"/>
              <a:t>Fill in the missing words from the following sentence. The missing words are suggested.</a:t>
            </a:r>
          </a:p>
          <a:p>
            <a:endParaRPr lang="en-GB" dirty="0"/>
          </a:p>
        </p:txBody>
      </p:sp>
      <p:sp>
        <p:nvSpPr>
          <p:cNvPr id="7" name="Content Placeholder 6"/>
          <p:cNvSpPr>
            <a:spLocks noGrp="1"/>
          </p:cNvSpPr>
          <p:nvPr>
            <p:ph sz="quarter" idx="10"/>
          </p:nvPr>
        </p:nvSpPr>
        <p:spPr>
          <a:xfrm>
            <a:off x="945000" y="2535863"/>
            <a:ext cx="7765784" cy="571951"/>
          </a:xfrm>
        </p:spPr>
        <p:txBody>
          <a:bodyPr/>
          <a:lstStyle/>
          <a:p>
            <a:pPr marL="0" indent="0">
              <a:buNone/>
            </a:pPr>
            <a:r>
              <a:rPr lang="en-GB" dirty="0"/>
              <a:t>The /</a:t>
            </a:r>
            <a:r>
              <a:rPr lang="en-GB" dirty="0" err="1"/>
              <a:t>etc</a:t>
            </a:r>
            <a:r>
              <a:rPr lang="en-GB" dirty="0"/>
              <a:t>/</a:t>
            </a:r>
            <a:r>
              <a:rPr lang="en-GB" dirty="0" err="1"/>
              <a:t>xxxx</a:t>
            </a:r>
            <a:r>
              <a:rPr lang="en-GB" dirty="0"/>
              <a:t> file </a:t>
            </a:r>
            <a:r>
              <a:rPr lang="en-GB" dirty="0" err="1"/>
              <a:t>xxxx</a:t>
            </a:r>
            <a:r>
              <a:rPr lang="en-GB" dirty="0"/>
              <a:t> which </a:t>
            </a:r>
            <a:r>
              <a:rPr lang="en-GB" dirty="0" err="1"/>
              <a:t>xxxx</a:t>
            </a:r>
            <a:r>
              <a:rPr lang="en-GB" dirty="0"/>
              <a:t> is running on which </a:t>
            </a:r>
            <a:r>
              <a:rPr lang="en-GB" dirty="0" err="1"/>
              <a:t>xxxx</a:t>
            </a:r>
            <a:r>
              <a:rPr lang="en-GB" dirty="0"/>
              <a:t>.</a:t>
            </a:r>
          </a:p>
          <a:p>
            <a:endParaRPr lang="en-GB" dirty="0"/>
          </a:p>
        </p:txBody>
      </p:sp>
      <p:sp>
        <p:nvSpPr>
          <p:cNvPr id="8" name="Rounded Rectangle 7"/>
          <p:cNvSpPr/>
          <p:nvPr/>
        </p:nvSpPr>
        <p:spPr>
          <a:xfrm>
            <a:off x="22288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documents</a:t>
            </a:r>
            <a:endParaRPr lang="en-GB" sz="1350" dirty="0">
              <a:solidFill>
                <a:prstClr val="white"/>
              </a:solidFill>
              <a:latin typeface="Arial" panose="020B0604020202020204" pitchFamily="34" charset="0"/>
              <a:cs typeface="Arial" panose="020B0604020202020204" pitchFamily="34" charset="0"/>
            </a:endParaRPr>
          </a:p>
        </p:txBody>
      </p:sp>
      <p:sp>
        <p:nvSpPr>
          <p:cNvPr id="13" name="Rounded Rectangle 12"/>
          <p:cNvSpPr/>
          <p:nvPr/>
        </p:nvSpPr>
        <p:spPr>
          <a:xfrm>
            <a:off x="22288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port</a:t>
            </a:r>
            <a:endParaRPr lang="en-GB" sz="1350" dirty="0">
              <a:solidFill>
                <a:prstClr val="white"/>
              </a:solidFill>
              <a:latin typeface="Arial" panose="020B0604020202020204" pitchFamily="34" charset="0"/>
              <a:cs typeface="Arial" panose="020B0604020202020204" pitchFamily="34" charset="0"/>
            </a:endParaRPr>
          </a:p>
        </p:txBody>
      </p:sp>
      <p:sp>
        <p:nvSpPr>
          <p:cNvPr id="14" name="Rounded Rectangle 13"/>
          <p:cNvSpPr/>
          <p:nvPr/>
        </p:nvSpPr>
        <p:spPr>
          <a:xfrm>
            <a:off x="53149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services</a:t>
            </a:r>
            <a:endParaRPr lang="en-GB" sz="1350" dirty="0">
              <a:solidFill>
                <a:prstClr val="white"/>
              </a:solidFill>
              <a:latin typeface="Arial" panose="020B0604020202020204" pitchFamily="34" charset="0"/>
              <a:cs typeface="Arial" panose="020B0604020202020204" pitchFamily="34" charset="0"/>
            </a:endParaRPr>
          </a:p>
        </p:txBody>
      </p:sp>
      <p:sp>
        <p:nvSpPr>
          <p:cNvPr id="15" name="Rounded Rectangle 14"/>
          <p:cNvSpPr/>
          <p:nvPr/>
        </p:nvSpPr>
        <p:spPr>
          <a:xfrm>
            <a:off x="53149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software</a:t>
            </a:r>
            <a:endParaRPr lang="en-GB" sz="135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856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3. The Transport Layer - Ports</a:t>
            </a:r>
          </a:p>
        </p:txBody>
      </p:sp>
      <p:sp>
        <p:nvSpPr>
          <p:cNvPr id="4" name="Text Placeholder 3"/>
          <p:cNvSpPr>
            <a:spLocks noGrp="1"/>
          </p:cNvSpPr>
          <p:nvPr>
            <p:ph type="body" sz="quarter" idx="14"/>
          </p:nvPr>
        </p:nvSpPr>
        <p:spPr>
          <a:xfrm>
            <a:off x="459000" y="1748250"/>
            <a:ext cx="8251784" cy="987450"/>
          </a:xfrm>
        </p:spPr>
        <p:txBody>
          <a:bodyPr/>
          <a:lstStyle/>
          <a:p>
            <a:r>
              <a:rPr lang="en-GB" dirty="0"/>
              <a:t>Fill in the missing words from the following sentence. The missing words are suggested.</a:t>
            </a:r>
          </a:p>
          <a:p>
            <a:endParaRPr lang="en-GB" dirty="0"/>
          </a:p>
        </p:txBody>
      </p:sp>
      <p:sp>
        <p:nvSpPr>
          <p:cNvPr id="7" name="Content Placeholder 6"/>
          <p:cNvSpPr>
            <a:spLocks noGrp="1"/>
          </p:cNvSpPr>
          <p:nvPr>
            <p:ph sz="quarter" idx="10"/>
          </p:nvPr>
        </p:nvSpPr>
        <p:spPr>
          <a:xfrm>
            <a:off x="945000" y="2535863"/>
            <a:ext cx="7765784" cy="571951"/>
          </a:xfrm>
        </p:spPr>
        <p:txBody>
          <a:bodyPr/>
          <a:lstStyle/>
          <a:p>
            <a:pPr marL="0" indent="0">
              <a:buNone/>
            </a:pPr>
            <a:r>
              <a:rPr lang="en-GB" dirty="0"/>
              <a:t>The </a:t>
            </a:r>
            <a:r>
              <a:rPr lang="en-GB" b="1" dirty="0"/>
              <a:t>/etc/</a:t>
            </a:r>
            <a:r>
              <a:rPr lang="en-GB" b="1" u="sng" dirty="0"/>
              <a:t>services</a:t>
            </a:r>
            <a:r>
              <a:rPr lang="en-GB" b="1" dirty="0"/>
              <a:t> </a:t>
            </a:r>
            <a:r>
              <a:rPr lang="en-GB" dirty="0"/>
              <a:t>file </a:t>
            </a:r>
            <a:r>
              <a:rPr lang="en-GB" u="sng" dirty="0"/>
              <a:t>documents</a:t>
            </a:r>
            <a:r>
              <a:rPr lang="en-GB" dirty="0"/>
              <a:t> which </a:t>
            </a:r>
            <a:r>
              <a:rPr lang="en-GB" u="sng" dirty="0"/>
              <a:t>software</a:t>
            </a:r>
            <a:r>
              <a:rPr lang="en-GB" dirty="0"/>
              <a:t> is running on which </a:t>
            </a:r>
            <a:r>
              <a:rPr lang="en-GB" u="sng" dirty="0"/>
              <a:t>port</a:t>
            </a:r>
            <a:r>
              <a:rPr lang="en-GB" dirty="0"/>
              <a:t>.</a:t>
            </a:r>
          </a:p>
          <a:p>
            <a:endParaRPr lang="en-GB" dirty="0"/>
          </a:p>
        </p:txBody>
      </p:sp>
      <p:sp>
        <p:nvSpPr>
          <p:cNvPr id="8" name="Rounded Rectangle 7"/>
          <p:cNvSpPr/>
          <p:nvPr/>
        </p:nvSpPr>
        <p:spPr>
          <a:xfrm>
            <a:off x="22288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documents</a:t>
            </a:r>
            <a:endParaRPr lang="en-GB" sz="1350" dirty="0">
              <a:solidFill>
                <a:prstClr val="white"/>
              </a:solidFill>
              <a:latin typeface="Arial" panose="020B0604020202020204" pitchFamily="34" charset="0"/>
              <a:cs typeface="Arial" panose="020B0604020202020204" pitchFamily="34" charset="0"/>
            </a:endParaRPr>
          </a:p>
        </p:txBody>
      </p:sp>
      <p:sp>
        <p:nvSpPr>
          <p:cNvPr id="13" name="Rounded Rectangle 12"/>
          <p:cNvSpPr/>
          <p:nvPr/>
        </p:nvSpPr>
        <p:spPr>
          <a:xfrm>
            <a:off x="22288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port</a:t>
            </a:r>
            <a:endParaRPr lang="en-GB" sz="1350" dirty="0">
              <a:solidFill>
                <a:prstClr val="white"/>
              </a:solidFill>
              <a:latin typeface="Arial" panose="020B0604020202020204" pitchFamily="34" charset="0"/>
              <a:cs typeface="Arial" panose="020B0604020202020204" pitchFamily="34" charset="0"/>
            </a:endParaRPr>
          </a:p>
        </p:txBody>
      </p:sp>
      <p:sp>
        <p:nvSpPr>
          <p:cNvPr id="14" name="Rounded Rectangle 13"/>
          <p:cNvSpPr/>
          <p:nvPr/>
        </p:nvSpPr>
        <p:spPr>
          <a:xfrm>
            <a:off x="53149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services</a:t>
            </a:r>
            <a:endParaRPr lang="en-GB" sz="1350" dirty="0">
              <a:solidFill>
                <a:prstClr val="white"/>
              </a:solidFill>
              <a:latin typeface="Arial" panose="020B0604020202020204" pitchFamily="34" charset="0"/>
              <a:cs typeface="Arial" panose="020B0604020202020204" pitchFamily="34" charset="0"/>
            </a:endParaRPr>
          </a:p>
        </p:txBody>
      </p:sp>
      <p:sp>
        <p:nvSpPr>
          <p:cNvPr id="15" name="Rounded Rectangle 14"/>
          <p:cNvSpPr/>
          <p:nvPr/>
        </p:nvSpPr>
        <p:spPr>
          <a:xfrm>
            <a:off x="5314950" y="4572640"/>
            <a:ext cx="1900238" cy="1122206"/>
          </a:xfrm>
          <a:prstGeom prst="roundRect">
            <a:avLst/>
          </a:prstGeom>
          <a:solidFill>
            <a:schemeClr val="accent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software</a:t>
            </a:r>
            <a:endParaRPr lang="en-GB" sz="135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64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200329"/>
          </a:xfrm>
        </p:spPr>
        <p:txBody>
          <a:bodyPr/>
          <a:lstStyle/>
          <a:p>
            <a:pPr>
              <a:spcBef>
                <a:spcPct val="0"/>
              </a:spcBef>
            </a:pPr>
            <a:r>
              <a:rPr lang="en-GB" altLang="en-US" dirty="0"/>
              <a:t>The file /etc/hosts or the </a:t>
            </a:r>
            <a:r>
              <a:rPr lang="en-GB" altLang="en-US" dirty="0" err="1"/>
              <a:t>dns</a:t>
            </a:r>
            <a:r>
              <a:rPr lang="en-GB" altLang="en-US" dirty="0"/>
              <a:t> service provides a lookup mechanism for a hostname. The lookup converts a hostname into an IP address or the other way round.  In the same way /etc/services can convert a service name into a  </a:t>
            </a:r>
            <a:r>
              <a:rPr lang="en-GB" altLang="en-US" dirty="0" err="1"/>
              <a:t>xxxx</a:t>
            </a:r>
            <a:r>
              <a:rPr lang="en-GB" altLang="en-US" dirty="0"/>
              <a:t> </a:t>
            </a:r>
            <a:r>
              <a:rPr lang="en-GB" altLang="en-US" dirty="0" err="1"/>
              <a:t>xxxx</a:t>
            </a:r>
            <a:r>
              <a:rPr lang="en-GB" altLang="en-US" dirty="0"/>
              <a:t>. What is </a:t>
            </a:r>
            <a:r>
              <a:rPr lang="en-GB" altLang="en-US" dirty="0" err="1"/>
              <a:t>xxxx</a:t>
            </a:r>
            <a:r>
              <a:rPr lang="en-GB" altLang="en-US" dirty="0"/>
              <a:t> </a:t>
            </a:r>
            <a:r>
              <a:rPr lang="en-GB" altLang="en-US" dirty="0" err="1"/>
              <a:t>xxxx</a:t>
            </a:r>
            <a:r>
              <a:rPr lang="en-GB" altLang="en-US" dirty="0"/>
              <a:t>?</a:t>
            </a:r>
          </a:p>
        </p:txBody>
      </p:sp>
    </p:spTree>
    <p:extLst>
      <p:ext uri="{BB962C8B-B14F-4D97-AF65-F5344CB8AC3E}">
        <p14:creationId xmlns:p14="http://schemas.microsoft.com/office/powerpoint/2010/main" val="26578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200329"/>
          </a:xfrm>
        </p:spPr>
        <p:txBody>
          <a:bodyPr/>
          <a:lstStyle/>
          <a:p>
            <a:pPr>
              <a:spcBef>
                <a:spcPct val="0"/>
              </a:spcBef>
            </a:pPr>
            <a:r>
              <a:rPr lang="en-GB" altLang="en-US" dirty="0"/>
              <a:t>The file /etc/hosts or the </a:t>
            </a:r>
            <a:r>
              <a:rPr lang="en-GB" altLang="en-US" dirty="0" err="1"/>
              <a:t>dns</a:t>
            </a:r>
            <a:r>
              <a:rPr lang="en-GB" altLang="en-US" dirty="0"/>
              <a:t> service provides a lookup mechanism for a hostname. The lookup converts a hostname into an IP address or the other way round.  In the same way /etc/services can convert a service name into a  </a:t>
            </a:r>
            <a:r>
              <a:rPr lang="en-GB" altLang="en-US" dirty="0" err="1"/>
              <a:t>xxxx</a:t>
            </a:r>
            <a:r>
              <a:rPr lang="en-GB" altLang="en-US" dirty="0"/>
              <a:t> </a:t>
            </a:r>
            <a:r>
              <a:rPr lang="en-GB" altLang="en-US" dirty="0" err="1"/>
              <a:t>xxxx</a:t>
            </a:r>
            <a:r>
              <a:rPr lang="en-GB" altLang="en-US" dirty="0"/>
              <a:t>. What is </a:t>
            </a:r>
            <a:r>
              <a:rPr lang="en-GB" altLang="en-US" dirty="0" err="1"/>
              <a:t>xxxx</a:t>
            </a:r>
            <a:r>
              <a:rPr lang="en-GB" altLang="en-US" dirty="0"/>
              <a:t> </a:t>
            </a:r>
            <a:r>
              <a:rPr lang="en-GB" altLang="en-US" dirty="0" err="1"/>
              <a:t>xxxx</a:t>
            </a:r>
            <a:r>
              <a:rPr lang="en-GB" altLang="en-US" dirty="0"/>
              <a:t>?</a:t>
            </a:r>
          </a:p>
        </p:txBody>
      </p:sp>
      <p:sp>
        <p:nvSpPr>
          <p:cNvPr id="6" name="Content Placeholder 5"/>
          <p:cNvSpPr>
            <a:spLocks noGrp="1"/>
          </p:cNvSpPr>
          <p:nvPr>
            <p:ph sz="quarter" idx="15"/>
          </p:nvPr>
        </p:nvSpPr>
        <p:spPr>
          <a:xfrm>
            <a:off x="945000" y="3085569"/>
            <a:ext cx="7765784" cy="571951"/>
          </a:xfrm>
        </p:spPr>
        <p:txBody>
          <a:bodyPr/>
          <a:lstStyle/>
          <a:p>
            <a:pPr marL="0" indent="0">
              <a:buNone/>
            </a:pPr>
            <a:r>
              <a:rPr lang="en-GB" altLang="en-US" dirty="0"/>
              <a:t>Port number</a:t>
            </a:r>
          </a:p>
          <a:p>
            <a:pPr marL="0" indent="0">
              <a:buNone/>
            </a:pPr>
            <a:r>
              <a:rPr lang="en-GB" altLang="en-US" dirty="0"/>
              <a:t>It also can provide a lookup on a port number to convert into a service name.</a:t>
            </a:r>
          </a:p>
        </p:txBody>
      </p:sp>
    </p:spTree>
    <p:extLst>
      <p:ext uri="{BB962C8B-B14F-4D97-AF65-F5344CB8AC3E}">
        <p14:creationId xmlns:p14="http://schemas.microsoft.com/office/powerpoint/2010/main" val="66028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459001" y="2207250"/>
            <a:ext cx="4314884" cy="2698175"/>
          </a:xfrm>
        </p:spPr>
        <p:txBody>
          <a:bodyPr/>
          <a:lstStyle/>
          <a:p>
            <a:r>
              <a:rPr lang="en-US" dirty="0"/>
              <a:t>For network hardware to work there have to be agreed standards implemented at the physical level. Cabling standards are part of that. Originally </a:t>
            </a:r>
            <a:r>
              <a:rPr lang="en-US" dirty="0" err="1"/>
              <a:t>ethernet</a:t>
            </a:r>
            <a:r>
              <a:rPr lang="en-US" dirty="0"/>
              <a:t> network cables were co-axial.</a:t>
            </a:r>
          </a:p>
          <a:p>
            <a:endParaRPr lang="en-US" dirty="0"/>
          </a:p>
          <a:p>
            <a:endParaRPr lang="en-US" dirty="0"/>
          </a:p>
          <a:p>
            <a:endParaRPr lang="en-US" dirty="0"/>
          </a:p>
          <a:p>
            <a:r>
              <a:rPr lang="en-US" dirty="0"/>
              <a:t>They soon changed design into the current twisted pair design we see today. Each pair can be used for the transmission or receiving of data.</a:t>
            </a:r>
          </a:p>
          <a:p>
            <a:endParaRPr lang="en-US" dirty="0"/>
          </a:p>
        </p:txBody>
      </p:sp>
      <p:sp>
        <p:nvSpPr>
          <p:cNvPr id="4" name="Text Placeholder 3"/>
          <p:cNvSpPr>
            <a:spLocks noGrp="1"/>
          </p:cNvSpPr>
          <p:nvPr>
            <p:ph type="body" sz="quarter" idx="14"/>
          </p:nvPr>
        </p:nvSpPr>
        <p:spPr/>
        <p:txBody>
          <a:bodyPr/>
          <a:lstStyle/>
          <a:p>
            <a:r>
              <a:rPr lang="en-US" altLang="en-US" dirty="0">
                <a:latin typeface="Arial" charset="0"/>
              </a:rPr>
              <a:t>The Physical Layer</a:t>
            </a:r>
            <a:r>
              <a:rPr lang="en-GB" altLang="en-US" dirty="0"/>
              <a:t> - </a:t>
            </a:r>
            <a:r>
              <a:rPr lang="en-US" altLang="en-US" dirty="0">
                <a:latin typeface="Arial" charset="0"/>
              </a:rPr>
              <a:t>Cabling</a:t>
            </a:r>
          </a:p>
        </p:txBody>
      </p:sp>
      <p:pic>
        <p:nvPicPr>
          <p:cNvPr id="13" name="Content Placeholder 12">
            <a:extLst>
              <a:ext uri="{FF2B5EF4-FFF2-40B4-BE49-F238E27FC236}">
                <a16:creationId xmlns:a16="http://schemas.microsoft.com/office/drawing/2014/main" id="{C56A0BC5-4B45-4EC3-9534-EF6064D6929B}"/>
              </a:ext>
            </a:extLst>
          </p:cNvPr>
          <p:cNvPicPr>
            <a:picLocks noGrp="1" noChangeAspect="1"/>
          </p:cNvPicPr>
          <p:nvPr>
            <p:ph sz="quarter" idx="17"/>
          </p:nvPr>
        </p:nvPicPr>
        <p:blipFill>
          <a:blip r:embed="rId2"/>
          <a:stretch>
            <a:fillRect/>
          </a:stretch>
        </p:blipFill>
        <p:spPr>
          <a:xfrm>
            <a:off x="5558336" y="2236898"/>
            <a:ext cx="2367303" cy="1292354"/>
          </a:xfrm>
          <a:prstGeom prst="rect">
            <a:avLst/>
          </a:prstGeom>
        </p:spPr>
      </p:pic>
      <p:pic>
        <p:nvPicPr>
          <p:cNvPr id="14" name="Content Placeholder 13">
            <a:extLst>
              <a:ext uri="{FF2B5EF4-FFF2-40B4-BE49-F238E27FC236}">
                <a16:creationId xmlns:a16="http://schemas.microsoft.com/office/drawing/2014/main" id="{6A2E0EA3-F00D-4CDD-BA17-084B1AA29392}"/>
              </a:ext>
            </a:extLst>
          </p:cNvPr>
          <p:cNvPicPr>
            <a:picLocks noGrp="1" noChangeAspect="1"/>
          </p:cNvPicPr>
          <p:nvPr>
            <p:ph sz="quarter" idx="19"/>
          </p:nvPr>
        </p:nvPicPr>
        <p:blipFill>
          <a:blip r:embed="rId3"/>
          <a:stretch>
            <a:fillRect/>
          </a:stretch>
        </p:blipFill>
        <p:spPr>
          <a:xfrm>
            <a:off x="5558336" y="3969068"/>
            <a:ext cx="2367303" cy="1132924"/>
          </a:xfrm>
          <a:prstGeom prst="rect">
            <a:avLst/>
          </a:prstGeom>
        </p:spPr>
      </p:pic>
    </p:spTree>
    <p:extLst>
      <p:ext uri="{BB962C8B-B14F-4D97-AF65-F5344CB8AC3E}">
        <p14:creationId xmlns:p14="http://schemas.microsoft.com/office/powerpoint/2010/main" val="6004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sshd</a:t>
            </a:r>
            <a:r>
              <a:rPr lang="en-GB" dirty="0"/>
              <a:t>?</a:t>
            </a:r>
          </a:p>
        </p:txBody>
      </p:sp>
    </p:spTree>
    <p:extLst>
      <p:ext uri="{BB962C8B-B14F-4D97-AF65-F5344CB8AC3E}">
        <p14:creationId xmlns:p14="http://schemas.microsoft.com/office/powerpoint/2010/main" val="50695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b="1"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sshd</a:t>
            </a:r>
            <a:r>
              <a:rPr lang="en-GB" dirty="0"/>
              <a:t>?</a:t>
            </a:r>
          </a:p>
        </p:txBody>
      </p:sp>
    </p:spTree>
    <p:extLst>
      <p:ext uri="{BB962C8B-B14F-4D97-AF65-F5344CB8AC3E}">
        <p14:creationId xmlns:p14="http://schemas.microsoft.com/office/powerpoint/2010/main" val="271089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httpd</a:t>
            </a:r>
            <a:r>
              <a:rPr lang="en-GB" dirty="0"/>
              <a:t>?</a:t>
            </a:r>
          </a:p>
        </p:txBody>
      </p:sp>
    </p:spTree>
    <p:extLst>
      <p:ext uri="{BB962C8B-B14F-4D97-AF65-F5344CB8AC3E}">
        <p14:creationId xmlns:p14="http://schemas.microsoft.com/office/powerpoint/2010/main" val="203579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b="1"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httpd</a:t>
            </a:r>
            <a:r>
              <a:rPr lang="en-GB" dirty="0"/>
              <a:t>?</a:t>
            </a:r>
          </a:p>
        </p:txBody>
      </p:sp>
    </p:spTree>
    <p:extLst>
      <p:ext uri="{BB962C8B-B14F-4D97-AF65-F5344CB8AC3E}">
        <p14:creationId xmlns:p14="http://schemas.microsoft.com/office/powerpoint/2010/main" val="57981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323439"/>
          </a:xfrm>
        </p:spPr>
        <p:txBody>
          <a:bodyPr/>
          <a:lstStyle/>
          <a:p>
            <a:pPr marL="342900" indent="-342900">
              <a:buFont typeface="+mj-lt"/>
              <a:buAutoNum type="alphaLcParenR"/>
            </a:pPr>
            <a:r>
              <a:rPr lang="en-GB" dirty="0"/>
              <a:t>UDP gives guarantees on packet delivery TCP does not.</a:t>
            </a:r>
          </a:p>
          <a:p>
            <a:pPr marL="342900" indent="-342900">
              <a:buFont typeface="+mj-lt"/>
              <a:buAutoNum type="alphaLcParenR"/>
            </a:pPr>
            <a:r>
              <a:rPr lang="en-GB" dirty="0"/>
              <a:t>UDP tends to ship large amounts of data in less time than does TCP but at the increased risk of occasional missing packets.</a:t>
            </a:r>
          </a:p>
          <a:p>
            <a:pPr marL="342900" indent="-342900">
              <a:buFont typeface="+mj-lt"/>
              <a:buAutoNum type="alphaLcParenR"/>
            </a:pPr>
            <a:r>
              <a:rPr lang="en-GB" dirty="0"/>
              <a:t>On the whole TCP will transfer large amounts of data more quickly across a network.</a:t>
            </a:r>
          </a:p>
          <a:p>
            <a:pPr marL="342900" indent="-342900">
              <a:buFont typeface="+mj-lt"/>
              <a:buAutoNum type="alphaLcParenR"/>
            </a:pPr>
            <a:r>
              <a:rPr lang="en-GB" dirty="0"/>
              <a:t>TCP ensures (or at least checks for) data delivery whereas UDP does not.</a:t>
            </a:r>
          </a:p>
        </p:txBody>
      </p:sp>
      <p:sp>
        <p:nvSpPr>
          <p:cNvPr id="4" name="Text Placeholder 3"/>
          <p:cNvSpPr>
            <a:spLocks noGrp="1"/>
          </p:cNvSpPr>
          <p:nvPr>
            <p:ph type="body" sz="quarter" idx="14"/>
          </p:nvPr>
        </p:nvSpPr>
        <p:spPr>
          <a:xfrm>
            <a:off x="459000" y="1748250"/>
            <a:ext cx="8251784" cy="369332"/>
          </a:xfrm>
        </p:spPr>
        <p:txBody>
          <a:bodyPr/>
          <a:lstStyle/>
          <a:p>
            <a:r>
              <a:rPr lang="en-GB" dirty="0"/>
              <a:t>Which describe the difference between TCP and UDP. Choose 2.</a:t>
            </a:r>
          </a:p>
        </p:txBody>
      </p:sp>
    </p:spTree>
    <p:extLst>
      <p:ext uri="{BB962C8B-B14F-4D97-AF65-F5344CB8AC3E}">
        <p14:creationId xmlns:p14="http://schemas.microsoft.com/office/powerpoint/2010/main" val="359953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323439"/>
          </a:xfrm>
        </p:spPr>
        <p:txBody>
          <a:bodyPr/>
          <a:lstStyle/>
          <a:p>
            <a:pPr marL="342900" indent="-342900">
              <a:buFont typeface="+mj-lt"/>
              <a:buAutoNum type="alphaLcParenR"/>
            </a:pPr>
            <a:r>
              <a:rPr lang="en-GB" dirty="0"/>
              <a:t>UDP gives guarantees on packet delivery TCP does not.</a:t>
            </a:r>
          </a:p>
          <a:p>
            <a:pPr marL="342900" indent="-342900">
              <a:buFont typeface="+mj-lt"/>
              <a:buAutoNum type="alphaLcParenR"/>
            </a:pPr>
            <a:r>
              <a:rPr lang="en-GB" b="1" dirty="0"/>
              <a:t>UDP tends to ship large amounts of data in less time than does TCP but at the increased risk of occasional missing packets.</a:t>
            </a:r>
          </a:p>
          <a:p>
            <a:pPr marL="342900" indent="-342900">
              <a:buFont typeface="+mj-lt"/>
              <a:buAutoNum type="alphaLcParenR"/>
            </a:pPr>
            <a:r>
              <a:rPr lang="en-GB" dirty="0"/>
              <a:t>On the whole TCP will transfer large amounts of data more quickly across a network.</a:t>
            </a:r>
          </a:p>
          <a:p>
            <a:pPr marL="342900" indent="-342900">
              <a:buFont typeface="+mj-lt"/>
              <a:buAutoNum type="alphaLcParenR"/>
            </a:pPr>
            <a:r>
              <a:rPr lang="en-GB" b="1" dirty="0"/>
              <a:t>TCP ensures (or at least checks for) data delivery whereas UDP does not.</a:t>
            </a:r>
          </a:p>
        </p:txBody>
      </p:sp>
      <p:sp>
        <p:nvSpPr>
          <p:cNvPr id="4" name="Text Placeholder 3"/>
          <p:cNvSpPr>
            <a:spLocks noGrp="1"/>
          </p:cNvSpPr>
          <p:nvPr>
            <p:ph type="body" sz="quarter" idx="14"/>
          </p:nvPr>
        </p:nvSpPr>
        <p:spPr>
          <a:xfrm>
            <a:off x="459000" y="1748250"/>
            <a:ext cx="8251784" cy="369332"/>
          </a:xfrm>
        </p:spPr>
        <p:txBody>
          <a:bodyPr/>
          <a:lstStyle/>
          <a:p>
            <a:r>
              <a:rPr lang="en-GB" dirty="0"/>
              <a:t>Which describe the difference between TCP and UDP. Choose 2.</a:t>
            </a:r>
          </a:p>
        </p:txBody>
      </p:sp>
    </p:spTree>
    <p:extLst>
      <p:ext uri="{BB962C8B-B14F-4D97-AF65-F5344CB8AC3E}">
        <p14:creationId xmlns:p14="http://schemas.microsoft.com/office/powerpoint/2010/main" val="79776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659429"/>
          </a:xfrm>
        </p:spPr>
        <p:txBody>
          <a:bodyPr/>
          <a:lstStyle/>
          <a:p>
            <a:pPr marL="342900" indent="-342900">
              <a:buFont typeface="+mj-lt"/>
              <a:buAutoNum type="alphaLcParenR"/>
            </a:pPr>
            <a:r>
              <a:rPr lang="en-GB" dirty="0"/>
              <a:t>Checksums on the data.</a:t>
            </a:r>
          </a:p>
          <a:p>
            <a:pPr marL="342900" indent="-342900">
              <a:buFont typeface="+mj-lt"/>
              <a:buAutoNum type="alphaLcParenR"/>
            </a:pPr>
            <a:r>
              <a:rPr lang="en-GB" dirty="0"/>
              <a:t>Acknowledgement of packets received.</a:t>
            </a:r>
          </a:p>
          <a:p>
            <a:pPr marL="342900" indent="-342900">
              <a:buFont typeface="+mj-lt"/>
              <a:buAutoNum type="alphaLcParenR"/>
            </a:pPr>
            <a:r>
              <a:rPr lang="en-GB" dirty="0"/>
              <a:t>Acknowledgement of bytes received.</a:t>
            </a:r>
          </a:p>
          <a:p>
            <a:pPr marL="342900" indent="-342900">
              <a:buFont typeface="+mj-lt"/>
              <a:buAutoNum type="alphaLcParenR"/>
            </a:pPr>
            <a:r>
              <a:rPr lang="en-GB" dirty="0"/>
              <a:t>Reconciliation of packet counts.</a:t>
            </a:r>
          </a:p>
          <a:p>
            <a:pPr marL="342900" indent="-342900">
              <a:buFont typeface="+mj-lt"/>
              <a:buAutoNum type="alphaLcParenR"/>
            </a:pPr>
            <a:r>
              <a:rPr lang="en-GB" dirty="0"/>
              <a:t>Count of bytes transmitted.</a:t>
            </a:r>
          </a:p>
          <a:p>
            <a:pPr marL="342900" indent="-342900">
              <a:buFont typeface="+mj-lt"/>
              <a:buAutoNum type="alphaLcParenR"/>
            </a:pPr>
            <a:r>
              <a:rPr lang="en-GB" dirty="0"/>
              <a:t>Count of packets transmitted</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feature does TCP use to ensure data delivery?</a:t>
            </a:r>
          </a:p>
        </p:txBody>
      </p:sp>
    </p:spTree>
    <p:extLst>
      <p:ext uri="{BB962C8B-B14F-4D97-AF65-F5344CB8AC3E}">
        <p14:creationId xmlns:p14="http://schemas.microsoft.com/office/powerpoint/2010/main" val="7044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659429"/>
          </a:xfrm>
        </p:spPr>
        <p:txBody>
          <a:bodyPr/>
          <a:lstStyle/>
          <a:p>
            <a:pPr marL="342900" indent="-342900">
              <a:buFont typeface="+mj-lt"/>
              <a:buAutoNum type="alphaLcParenR"/>
            </a:pPr>
            <a:r>
              <a:rPr lang="en-GB" dirty="0"/>
              <a:t>Checksums on the data.</a:t>
            </a:r>
          </a:p>
          <a:p>
            <a:pPr marL="342900" indent="-342900">
              <a:buFont typeface="+mj-lt"/>
              <a:buAutoNum type="alphaLcParenR"/>
            </a:pPr>
            <a:r>
              <a:rPr lang="en-GB" dirty="0"/>
              <a:t>Acknowledgement of packets received.</a:t>
            </a:r>
          </a:p>
          <a:p>
            <a:pPr marL="342900" indent="-342900">
              <a:buFont typeface="+mj-lt"/>
              <a:buAutoNum type="alphaLcParenR"/>
            </a:pPr>
            <a:r>
              <a:rPr lang="en-GB" b="1" dirty="0"/>
              <a:t>Acknowledgement of bytes received.</a:t>
            </a:r>
          </a:p>
          <a:p>
            <a:pPr marL="342900" indent="-342900">
              <a:buFont typeface="+mj-lt"/>
              <a:buAutoNum type="alphaLcParenR"/>
            </a:pPr>
            <a:r>
              <a:rPr lang="en-GB" dirty="0"/>
              <a:t>Reconciliation of packet counts.</a:t>
            </a:r>
          </a:p>
          <a:p>
            <a:pPr marL="342900" indent="-342900">
              <a:buFont typeface="+mj-lt"/>
              <a:buAutoNum type="alphaLcParenR"/>
            </a:pPr>
            <a:r>
              <a:rPr lang="en-GB" dirty="0"/>
              <a:t>Count of bytes transmitted.</a:t>
            </a:r>
          </a:p>
          <a:p>
            <a:pPr marL="342900" indent="-342900">
              <a:buFont typeface="+mj-lt"/>
              <a:buAutoNum type="alphaLcParenR"/>
            </a:pPr>
            <a:r>
              <a:rPr lang="en-GB" dirty="0"/>
              <a:t>Count of packets transmitted</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feature does TCP use to ensure data delivery?</a:t>
            </a:r>
          </a:p>
        </p:txBody>
      </p:sp>
    </p:spTree>
    <p:extLst>
      <p:ext uri="{BB962C8B-B14F-4D97-AF65-F5344CB8AC3E}">
        <p14:creationId xmlns:p14="http://schemas.microsoft.com/office/powerpoint/2010/main" val="166249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275358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8"/>
            <a:ext cx="7765784" cy="987450"/>
          </a:xfrm>
        </p:spPr>
        <p:txBody>
          <a:bodyPr/>
          <a:lstStyle/>
          <a:p>
            <a:r>
              <a:rPr lang="en-US" dirty="0"/>
              <a:t>The Linux </a:t>
            </a:r>
            <a:r>
              <a:rPr lang="en-US" b="1" dirty="0" err="1">
                <a:solidFill>
                  <a:srgbClr val="2EABE2"/>
                </a:solidFill>
                <a:ea typeface="MS PGothic"/>
              </a:rPr>
              <a:t>ip</a:t>
            </a:r>
            <a:r>
              <a:rPr lang="en-US" dirty="0"/>
              <a:t> command replaces the ‘</a:t>
            </a:r>
            <a:r>
              <a:rPr lang="en-US" b="1" dirty="0" err="1">
                <a:solidFill>
                  <a:srgbClr val="2EABE2"/>
                </a:solidFill>
                <a:ea typeface="MS PGothic"/>
              </a:rPr>
              <a:t>ifconfig</a:t>
            </a:r>
            <a:r>
              <a:rPr lang="en-US" dirty="0"/>
              <a:t>’ command commonly used on many other systems.  Do not use </a:t>
            </a:r>
            <a:r>
              <a:rPr lang="en-US" b="1" dirty="0" err="1">
                <a:solidFill>
                  <a:srgbClr val="2EABE2"/>
                </a:solidFill>
                <a:ea typeface="MS PGothic"/>
              </a:rPr>
              <a:t>ifconfig</a:t>
            </a:r>
            <a:r>
              <a:rPr lang="en-US" dirty="0"/>
              <a:t> on Linux systems to update or change network configuration as doing so has a tendency to break the kernel networking stack. </a:t>
            </a:r>
          </a:p>
          <a:p>
            <a:r>
              <a:rPr lang="en-US" dirty="0"/>
              <a:t>The </a:t>
            </a:r>
            <a:r>
              <a:rPr lang="en-US" b="1" dirty="0" err="1">
                <a:solidFill>
                  <a:srgbClr val="2EABE2"/>
                </a:solidFill>
                <a:ea typeface="MS PGothic"/>
              </a:rPr>
              <a:t>ip</a:t>
            </a:r>
            <a:r>
              <a:rPr lang="en-US" dirty="0"/>
              <a:t> command has syntax</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Introduction - history</a:t>
            </a:r>
            <a:endParaRPr lang="en-US" dirty="0"/>
          </a:p>
        </p:txBody>
      </p:sp>
      <p:sp>
        <p:nvSpPr>
          <p:cNvPr id="8" name="TextBox 7">
            <a:extLst>
              <a:ext uri="{FF2B5EF4-FFF2-40B4-BE49-F238E27FC236}">
                <a16:creationId xmlns:a16="http://schemas.microsoft.com/office/drawing/2014/main" id="{282A99CF-9238-554E-A402-320C6B883DE7}"/>
              </a:ext>
            </a:extLst>
          </p:cNvPr>
          <p:cNvSpPr txBox="1"/>
          <p:nvPr/>
        </p:nvSpPr>
        <p:spPr>
          <a:xfrm>
            <a:off x="702000" y="3529251"/>
            <a:ext cx="7765784" cy="369332"/>
          </a:xfrm>
          <a:prstGeom prst="rect">
            <a:avLst/>
          </a:prstGeom>
          <a:noFill/>
        </p:spPr>
        <p:txBody>
          <a:bodyPr wrap="square" rtlCol="0">
            <a:spAutoFit/>
          </a:bodyPr>
          <a:lstStyle/>
          <a:p>
            <a:pPr algn="ctr" defTabSz="342900" fontAlgn="auto">
              <a:spcBef>
                <a:spcPts val="0"/>
              </a:spcBef>
              <a:spcAft>
                <a:spcPts val="0"/>
              </a:spcAft>
              <a:buClrTx/>
              <a:buSzTx/>
            </a:pPr>
            <a:r>
              <a:rPr lang="en-US" b="1" dirty="0" err="1">
                <a:solidFill>
                  <a:srgbClr val="2EABE2"/>
                </a:solidFill>
                <a:latin typeface="Arial" panose="020B0604020202020204" pitchFamily="34" charset="0"/>
                <a:ea typeface="MS PGothic"/>
                <a:cs typeface="Arial" panose="020B0604020202020204" pitchFamily="34" charset="0"/>
              </a:rPr>
              <a:t>ip</a:t>
            </a:r>
            <a:r>
              <a:rPr lang="en-US" b="1" dirty="0">
                <a:solidFill>
                  <a:srgbClr val="2EABE2"/>
                </a:solidFill>
                <a:latin typeface="Arial" panose="020B0604020202020204" pitchFamily="34" charset="0"/>
                <a:ea typeface="MS PGothic"/>
                <a:cs typeface="Arial" panose="020B0604020202020204" pitchFamily="34" charset="0"/>
              </a:rPr>
              <a:t> [options] object subcommand</a:t>
            </a:r>
          </a:p>
        </p:txBody>
      </p:sp>
    </p:spTree>
    <p:extLst>
      <p:ext uri="{BB962C8B-B14F-4D97-AF65-F5344CB8AC3E}">
        <p14:creationId xmlns:p14="http://schemas.microsoft.com/office/powerpoint/2010/main" val="252053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14" name="Content Placeholder 13"/>
          <p:cNvSpPr>
            <a:spLocks noGrp="1"/>
          </p:cNvSpPr>
          <p:nvPr>
            <p:ph sz="quarter" idx="10"/>
          </p:nvPr>
        </p:nvSpPr>
        <p:spPr>
          <a:xfrm>
            <a:off x="459000" y="2210519"/>
            <a:ext cx="4154154" cy="1259319"/>
          </a:xfrm>
        </p:spPr>
        <p:txBody>
          <a:bodyPr/>
          <a:lstStyle/>
          <a:p>
            <a:r>
              <a:rPr lang="en-US" dirty="0"/>
              <a:t>Hubs were first used to transmit </a:t>
            </a:r>
            <a:r>
              <a:rPr lang="en-US" dirty="0" err="1"/>
              <a:t>ethernet</a:t>
            </a:r>
            <a:r>
              <a:rPr lang="en-US" dirty="0"/>
              <a:t> packets. </a:t>
            </a:r>
          </a:p>
          <a:p>
            <a:r>
              <a:rPr lang="en-US" dirty="0"/>
              <a:t>Every receiving station used to receive every packet in the early days. </a:t>
            </a:r>
          </a:p>
          <a:p>
            <a:r>
              <a:rPr lang="en-US" dirty="0"/>
              <a:t>All devices were connected by twisted pair cables.</a:t>
            </a:r>
          </a:p>
        </p:txBody>
      </p:sp>
      <p:sp>
        <p:nvSpPr>
          <p:cNvPr id="4" name="Text Placeholder 3"/>
          <p:cNvSpPr>
            <a:spLocks noGrp="1"/>
          </p:cNvSpPr>
          <p:nvPr>
            <p:ph type="body" sz="quarter" idx="14"/>
          </p:nvPr>
        </p:nvSpPr>
        <p:spPr>
          <a:xfrm>
            <a:off x="459000" y="1748250"/>
            <a:ext cx="7899138" cy="369332"/>
          </a:xfrm>
        </p:spPr>
        <p:txBody>
          <a:bodyPr/>
          <a:lstStyle/>
          <a:p>
            <a:r>
              <a:rPr lang="en-US" altLang="en-US" dirty="0">
                <a:latin typeface="Arial" charset="0"/>
              </a:rPr>
              <a:t>The Physical Layer - Hubs (now replaced by switches)</a:t>
            </a:r>
          </a:p>
        </p:txBody>
      </p:sp>
      <p:grpSp>
        <p:nvGrpSpPr>
          <p:cNvPr id="46" name="Group 45"/>
          <p:cNvGrpSpPr/>
          <p:nvPr/>
        </p:nvGrpSpPr>
        <p:grpSpPr>
          <a:xfrm>
            <a:off x="4849152" y="2276918"/>
            <a:ext cx="3508987" cy="3243299"/>
            <a:chOff x="302360" y="1762249"/>
            <a:chExt cx="4678649" cy="4324399"/>
          </a:xfrm>
        </p:grpSpPr>
        <p:grpSp>
          <p:nvGrpSpPr>
            <p:cNvPr id="21" name="Group 20">
              <a:extLst>
                <a:ext uri="{FF2B5EF4-FFF2-40B4-BE49-F238E27FC236}">
                  <a16:creationId xmlns:a16="http://schemas.microsoft.com/office/drawing/2014/main" id="{D9A03C5E-DE17-B84A-A5B1-E977EE9E799F}"/>
                </a:ext>
              </a:extLst>
            </p:cNvPr>
            <p:cNvGrpSpPr/>
            <p:nvPr/>
          </p:nvGrpSpPr>
          <p:grpSpPr>
            <a:xfrm>
              <a:off x="302360" y="1762249"/>
              <a:ext cx="4678649" cy="4324399"/>
              <a:chOff x="302360" y="1762249"/>
              <a:chExt cx="4678649" cy="4324399"/>
            </a:xfrm>
          </p:grpSpPr>
          <p:pic>
            <p:nvPicPr>
              <p:cNvPr id="22" name="Picture 6" descr="computer.bmp">
                <a:extLst>
                  <a:ext uri="{FF2B5EF4-FFF2-40B4-BE49-F238E27FC236}">
                    <a16:creationId xmlns:a16="http://schemas.microsoft.com/office/drawing/2014/main" id="{F4062C63-6D94-3B44-A888-D91336C68D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9499" y="176224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computer.bmp">
                <a:extLst>
                  <a:ext uri="{FF2B5EF4-FFF2-40B4-BE49-F238E27FC236}">
                    <a16:creationId xmlns:a16="http://schemas.microsoft.com/office/drawing/2014/main" id="{C26BD515-1DB5-D342-9C93-258BF6CE7B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671" y="220486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computer.bmp">
                <a:extLst>
                  <a:ext uri="{FF2B5EF4-FFF2-40B4-BE49-F238E27FC236}">
                    <a16:creationId xmlns:a16="http://schemas.microsoft.com/office/drawing/2014/main" id="{7158C25E-1C0E-5547-BD56-2D64019432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2672" y="355251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computer.bmp">
                <a:extLst>
                  <a:ext uri="{FF2B5EF4-FFF2-40B4-BE49-F238E27FC236}">
                    <a16:creationId xmlns:a16="http://schemas.microsoft.com/office/drawing/2014/main" id="{DCBF00B7-7351-944D-96DC-AD71DDDCAF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6369" y="4657227"/>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descr="computer.bmp">
                <a:extLst>
                  <a:ext uri="{FF2B5EF4-FFF2-40B4-BE49-F238E27FC236}">
                    <a16:creationId xmlns:a16="http://schemas.microsoft.com/office/drawing/2014/main" id="{B465E2D1-A726-5848-B333-3CFFDD2996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6449" y="536274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computer.bmp">
                <a:extLst>
                  <a:ext uri="{FF2B5EF4-FFF2-40B4-BE49-F238E27FC236}">
                    <a16:creationId xmlns:a16="http://schemas.microsoft.com/office/drawing/2014/main" id="{5E450029-DA06-B24F-AD81-17134D65A9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7549" y="486140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descr="computer.bmp">
                <a:extLst>
                  <a:ext uri="{FF2B5EF4-FFF2-40B4-BE49-F238E27FC236}">
                    <a16:creationId xmlns:a16="http://schemas.microsoft.com/office/drawing/2014/main" id="{0DEA51A9-A48D-6D4B-8F10-A6B4F5A9E5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360" y="3649190"/>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6" descr="computer.bmp">
                <a:extLst>
                  <a:ext uri="{FF2B5EF4-FFF2-40B4-BE49-F238E27FC236}">
                    <a16:creationId xmlns:a16="http://schemas.microsoft.com/office/drawing/2014/main" id="{936D5798-B761-554B-B32F-4CBAEA630A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303" y="20570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a:extLst>
                <a:ext uri="{FF2B5EF4-FFF2-40B4-BE49-F238E27FC236}">
                  <a16:creationId xmlns:a16="http://schemas.microsoft.com/office/drawing/2014/main" id="{4218351A-CBAB-3947-8362-4F0E20BC435A}"/>
                </a:ext>
              </a:extLst>
            </p:cNvPr>
            <p:cNvGrpSpPr/>
            <p:nvPr/>
          </p:nvGrpSpPr>
          <p:grpSpPr>
            <a:xfrm>
              <a:off x="876074" y="2429220"/>
              <a:ext cx="3510108" cy="3016004"/>
              <a:chOff x="966886" y="2240578"/>
              <a:chExt cx="3510108" cy="3016004"/>
            </a:xfrm>
          </p:grpSpPr>
          <p:grpSp>
            <p:nvGrpSpPr>
              <p:cNvPr id="31" name="Group 30">
                <a:extLst>
                  <a:ext uri="{FF2B5EF4-FFF2-40B4-BE49-F238E27FC236}">
                    <a16:creationId xmlns:a16="http://schemas.microsoft.com/office/drawing/2014/main" id="{26F2247C-CE69-AA49-885B-B5D89C05D3B8}"/>
                  </a:ext>
                </a:extLst>
              </p:cNvPr>
              <p:cNvGrpSpPr/>
              <p:nvPr/>
            </p:nvGrpSpPr>
            <p:grpSpPr>
              <a:xfrm>
                <a:off x="966886" y="2240578"/>
                <a:ext cx="3510108" cy="3016004"/>
                <a:chOff x="917876" y="2137022"/>
                <a:chExt cx="3510108" cy="3016004"/>
              </a:xfrm>
            </p:grpSpPr>
            <p:sp>
              <p:nvSpPr>
                <p:cNvPr id="33" name="Right Arrow 32">
                  <a:extLst>
                    <a:ext uri="{FF2B5EF4-FFF2-40B4-BE49-F238E27FC236}">
                      <a16:creationId xmlns:a16="http://schemas.microsoft.com/office/drawing/2014/main" id="{0F77C780-B947-DD4E-80F1-DA81D97CCF0A}"/>
                    </a:ext>
                  </a:extLst>
                </p:cNvPr>
                <p:cNvSpPr/>
                <p:nvPr/>
              </p:nvSpPr>
              <p:spPr bwMode="auto">
                <a:xfrm>
                  <a:off x="3347864" y="3356992"/>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4" name="Right Arrow 33">
                  <a:extLst>
                    <a:ext uri="{FF2B5EF4-FFF2-40B4-BE49-F238E27FC236}">
                      <a16:creationId xmlns:a16="http://schemas.microsoft.com/office/drawing/2014/main" id="{D8C4613D-BB07-F94A-B921-47ADAFA42645}"/>
                    </a:ext>
                  </a:extLst>
                </p:cNvPr>
                <p:cNvSpPr/>
                <p:nvPr/>
              </p:nvSpPr>
              <p:spPr bwMode="auto">
                <a:xfrm rot="19536612">
                  <a:off x="3041792" y="2678343"/>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5" name="Right Arrow 34">
                  <a:extLst>
                    <a:ext uri="{FF2B5EF4-FFF2-40B4-BE49-F238E27FC236}">
                      <a16:creationId xmlns:a16="http://schemas.microsoft.com/office/drawing/2014/main" id="{8CF179B8-1C90-394F-AD4E-E1EC5A72B2BF}"/>
                    </a:ext>
                  </a:extLst>
                </p:cNvPr>
                <p:cNvSpPr/>
                <p:nvPr/>
              </p:nvSpPr>
              <p:spPr bwMode="auto">
                <a:xfrm rot="16200000">
                  <a:off x="2145410" y="2389050"/>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nvGrpSpPr>
                <p:cNvPr id="36" name="Group 35">
                  <a:extLst>
                    <a:ext uri="{FF2B5EF4-FFF2-40B4-BE49-F238E27FC236}">
                      <a16:creationId xmlns:a16="http://schemas.microsoft.com/office/drawing/2014/main" id="{18CDE9FA-2D37-7145-B800-A44CA2C1D7A9}"/>
                    </a:ext>
                  </a:extLst>
                </p:cNvPr>
                <p:cNvGrpSpPr/>
                <p:nvPr/>
              </p:nvGrpSpPr>
              <p:grpSpPr>
                <a:xfrm flipV="1">
                  <a:off x="2397438" y="3356992"/>
                  <a:ext cx="2030546" cy="1796034"/>
                  <a:chOff x="5535741" y="1655138"/>
                  <a:chExt cx="2030546" cy="1796034"/>
                </a:xfrm>
              </p:grpSpPr>
              <p:sp>
                <p:nvSpPr>
                  <p:cNvPr id="43" name="Right Arrow 42">
                    <a:extLst>
                      <a:ext uri="{FF2B5EF4-FFF2-40B4-BE49-F238E27FC236}">
                        <a16:creationId xmlns:a16="http://schemas.microsoft.com/office/drawing/2014/main" id="{C5357BF6-8FE1-5D4F-97F4-67BE300C202E}"/>
                      </a:ext>
                    </a:extLst>
                  </p:cNvPr>
                  <p:cNvSpPr/>
                  <p:nvPr/>
                </p:nvSpPr>
                <p:spPr bwMode="auto">
                  <a:xfrm>
                    <a:off x="6486167" y="2875108"/>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4" name="Right Arrow 43">
                    <a:extLst>
                      <a:ext uri="{FF2B5EF4-FFF2-40B4-BE49-F238E27FC236}">
                        <a16:creationId xmlns:a16="http://schemas.microsoft.com/office/drawing/2014/main" id="{197057B8-F185-1340-B725-C5CC34E9E0FC}"/>
                      </a:ext>
                    </a:extLst>
                  </p:cNvPr>
                  <p:cNvSpPr/>
                  <p:nvPr/>
                </p:nvSpPr>
                <p:spPr bwMode="auto">
                  <a:xfrm rot="19536612">
                    <a:off x="6180095" y="2196459"/>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5" name="Right Arrow 44">
                    <a:extLst>
                      <a:ext uri="{FF2B5EF4-FFF2-40B4-BE49-F238E27FC236}">
                        <a16:creationId xmlns:a16="http://schemas.microsoft.com/office/drawing/2014/main" id="{D0FC7CB6-DF13-144A-A1AD-23B48B6EFB20}"/>
                      </a:ext>
                    </a:extLst>
                  </p:cNvPr>
                  <p:cNvSpPr/>
                  <p:nvPr/>
                </p:nvSpPr>
                <p:spPr bwMode="auto">
                  <a:xfrm rot="16200000">
                    <a:off x="5283713" y="1907166"/>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grpSp>
              <p:nvGrpSpPr>
                <p:cNvPr id="37" name="Group 36">
                  <a:extLst>
                    <a:ext uri="{FF2B5EF4-FFF2-40B4-BE49-F238E27FC236}">
                      <a16:creationId xmlns:a16="http://schemas.microsoft.com/office/drawing/2014/main" id="{182504A1-8457-384D-A0EF-4620B214D192}"/>
                    </a:ext>
                  </a:extLst>
                </p:cNvPr>
                <p:cNvGrpSpPr/>
                <p:nvPr/>
              </p:nvGrpSpPr>
              <p:grpSpPr>
                <a:xfrm flipH="1" flipV="1">
                  <a:off x="917876" y="3334239"/>
                  <a:ext cx="2030546" cy="1796034"/>
                  <a:chOff x="5535741" y="1655138"/>
                  <a:chExt cx="2030546" cy="1796034"/>
                </a:xfrm>
              </p:grpSpPr>
              <p:sp>
                <p:nvSpPr>
                  <p:cNvPr id="40" name="Right Arrow 39">
                    <a:extLst>
                      <a:ext uri="{FF2B5EF4-FFF2-40B4-BE49-F238E27FC236}">
                        <a16:creationId xmlns:a16="http://schemas.microsoft.com/office/drawing/2014/main" id="{B2E3C2BA-ED01-0E42-B86C-E51A7FECC64C}"/>
                      </a:ext>
                    </a:extLst>
                  </p:cNvPr>
                  <p:cNvSpPr/>
                  <p:nvPr/>
                </p:nvSpPr>
                <p:spPr bwMode="auto">
                  <a:xfrm>
                    <a:off x="6486167" y="2875108"/>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1" name="Right Arrow 40">
                    <a:extLst>
                      <a:ext uri="{FF2B5EF4-FFF2-40B4-BE49-F238E27FC236}">
                        <a16:creationId xmlns:a16="http://schemas.microsoft.com/office/drawing/2014/main" id="{68CBAC52-44E5-4D4E-9E59-C2940A7C311A}"/>
                      </a:ext>
                    </a:extLst>
                  </p:cNvPr>
                  <p:cNvSpPr/>
                  <p:nvPr/>
                </p:nvSpPr>
                <p:spPr bwMode="auto">
                  <a:xfrm rot="19536612">
                    <a:off x="6180095" y="2196459"/>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2" name="Right Arrow 41">
                    <a:extLst>
                      <a:ext uri="{FF2B5EF4-FFF2-40B4-BE49-F238E27FC236}">
                        <a16:creationId xmlns:a16="http://schemas.microsoft.com/office/drawing/2014/main" id="{EE84793C-41B6-1E43-A744-FBC3B503E136}"/>
                      </a:ext>
                    </a:extLst>
                  </p:cNvPr>
                  <p:cNvSpPr/>
                  <p:nvPr/>
                </p:nvSpPr>
                <p:spPr bwMode="auto">
                  <a:xfrm rot="16200000">
                    <a:off x="5283713" y="1907166"/>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
              <p:nvSpPr>
                <p:cNvPr id="38" name="Right Arrow 37">
                  <a:extLst>
                    <a:ext uri="{FF2B5EF4-FFF2-40B4-BE49-F238E27FC236}">
                      <a16:creationId xmlns:a16="http://schemas.microsoft.com/office/drawing/2014/main" id="{B9783B4F-5E88-7D4D-B4F0-8A61F9B19795}"/>
                    </a:ext>
                  </a:extLst>
                </p:cNvPr>
                <p:cNvSpPr/>
                <p:nvPr/>
              </p:nvSpPr>
              <p:spPr bwMode="auto">
                <a:xfrm rot="2616412" flipH="1">
                  <a:off x="1194984" y="2525063"/>
                  <a:ext cx="1080120" cy="61650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9" name="Oval 38">
                  <a:extLst>
                    <a:ext uri="{FF2B5EF4-FFF2-40B4-BE49-F238E27FC236}">
                      <a16:creationId xmlns:a16="http://schemas.microsoft.com/office/drawing/2014/main" id="{D19D206E-A009-0047-AC26-71C2EF72EA49}"/>
                    </a:ext>
                  </a:extLst>
                </p:cNvPr>
                <p:cNvSpPr/>
                <p:nvPr/>
              </p:nvSpPr>
              <p:spPr bwMode="auto">
                <a:xfrm>
                  <a:off x="1475656" y="3068960"/>
                  <a:ext cx="2160240" cy="1152128"/>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
            <p:nvSpPr>
              <p:cNvPr id="32" name="TextBox 31">
                <a:extLst>
                  <a:ext uri="{FF2B5EF4-FFF2-40B4-BE49-F238E27FC236}">
                    <a16:creationId xmlns:a16="http://schemas.microsoft.com/office/drawing/2014/main" id="{5B6F4B68-54C3-EE44-B762-CD791C0AC28F}"/>
                  </a:ext>
                </a:extLst>
              </p:cNvPr>
              <p:cNvSpPr txBox="1"/>
              <p:nvPr/>
            </p:nvSpPr>
            <p:spPr>
              <a:xfrm>
                <a:off x="2159639" y="3469277"/>
                <a:ext cx="987877" cy="615553"/>
              </a:xfrm>
              <a:prstGeom prst="rect">
                <a:avLst/>
              </a:prstGeom>
              <a:noFill/>
            </p:spPr>
            <p:txBody>
              <a:bodyPr wrap="non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HUB</a:t>
                </a:r>
                <a:endParaRPr lang="en-US" sz="1350" dirty="0">
                  <a:solidFill>
                    <a:srgbClr val="000000"/>
                  </a:solidFill>
                  <a:latin typeface="Calibri" panose="020F0502020204030204"/>
                  <a:ea typeface="+mn-ea"/>
                </a:endParaRPr>
              </a:p>
            </p:txBody>
          </p:sp>
        </p:grpSp>
      </p:grpSp>
    </p:spTree>
    <p:extLst>
      <p:ext uri="{BB962C8B-B14F-4D97-AF65-F5344CB8AC3E}">
        <p14:creationId xmlns:p14="http://schemas.microsoft.com/office/powerpoint/2010/main" val="34080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302342"/>
            <a:ext cx="7765784" cy="300082"/>
          </a:xfrm>
        </p:spPr>
        <p:txBody>
          <a:bodyPr/>
          <a:lstStyle/>
          <a:p>
            <a:r>
              <a:rPr lang="en-US" dirty="0"/>
              <a:t>The </a:t>
            </a:r>
            <a:r>
              <a:rPr lang="en-US" b="1" dirty="0" err="1">
                <a:solidFill>
                  <a:schemeClr val="accent1"/>
                </a:solidFill>
              </a:rPr>
              <a:t>ip</a:t>
            </a:r>
            <a:r>
              <a:rPr lang="en-US" dirty="0"/>
              <a:t> command deals with layer 2 and layer 3 entities.</a:t>
            </a: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Structure</a:t>
            </a:r>
            <a:endParaRPr lang="en-US" dirty="0"/>
          </a:p>
        </p:txBody>
      </p:sp>
      <p:grpSp>
        <p:nvGrpSpPr>
          <p:cNvPr id="6" name="Group 5">
            <a:extLst>
              <a:ext uri="{FF2B5EF4-FFF2-40B4-BE49-F238E27FC236}">
                <a16:creationId xmlns:a16="http://schemas.microsoft.com/office/drawing/2014/main" id="{43851806-BB9D-EC40-AC12-91F6834B957B}"/>
              </a:ext>
            </a:extLst>
          </p:cNvPr>
          <p:cNvGrpSpPr/>
          <p:nvPr/>
        </p:nvGrpSpPr>
        <p:grpSpPr>
          <a:xfrm>
            <a:off x="1350210" y="2825510"/>
            <a:ext cx="1728192" cy="2592288"/>
            <a:chOff x="3203848" y="2355186"/>
            <a:chExt cx="1636240" cy="2109634"/>
          </a:xfrm>
        </p:grpSpPr>
        <p:sp>
          <p:nvSpPr>
            <p:cNvPr id="7" name="Rounded Rectangle 6">
              <a:extLst>
                <a:ext uri="{FF2B5EF4-FFF2-40B4-BE49-F238E27FC236}">
                  <a16:creationId xmlns:a16="http://schemas.microsoft.com/office/drawing/2014/main" id="{78AFF1DB-8278-1942-A7D0-091F06E3511A}"/>
                </a:ext>
              </a:extLst>
            </p:cNvPr>
            <p:cNvSpPr/>
            <p:nvPr/>
          </p:nvSpPr>
          <p:spPr>
            <a:xfrm>
              <a:off x="3227909" y="2355186"/>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9" name="Rounded Rectangle 8">
              <a:extLst>
                <a:ext uri="{FF2B5EF4-FFF2-40B4-BE49-F238E27FC236}">
                  <a16:creationId xmlns:a16="http://schemas.microsoft.com/office/drawing/2014/main" id="{867C7DD1-B37D-D743-88BF-6812A5B9CB3C}"/>
                </a:ext>
              </a:extLst>
            </p:cNvPr>
            <p:cNvSpPr/>
            <p:nvPr/>
          </p:nvSpPr>
          <p:spPr>
            <a:xfrm>
              <a:off x="3203848" y="3186021"/>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10" name="Rounded Rectangle 9">
              <a:extLst>
                <a:ext uri="{FF2B5EF4-FFF2-40B4-BE49-F238E27FC236}">
                  <a16:creationId xmlns:a16="http://schemas.microsoft.com/office/drawing/2014/main" id="{BD2F6C00-1F47-7042-8A1B-2B830CB017CA}"/>
                </a:ext>
              </a:extLst>
            </p:cNvPr>
            <p:cNvSpPr/>
            <p:nvPr/>
          </p:nvSpPr>
          <p:spPr>
            <a:xfrm>
              <a:off x="3203848" y="4032820"/>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11" name="Down Arrow 10">
              <a:extLst>
                <a:ext uri="{FF2B5EF4-FFF2-40B4-BE49-F238E27FC236}">
                  <a16:creationId xmlns:a16="http://schemas.microsoft.com/office/drawing/2014/main" id="{279BBAFF-5FFA-144C-B7AC-638E50272137}"/>
                </a:ext>
              </a:extLst>
            </p:cNvPr>
            <p:cNvSpPr/>
            <p:nvPr/>
          </p:nvSpPr>
          <p:spPr>
            <a:xfrm>
              <a:off x="3926868" y="280094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12" name="Down Arrow 11">
              <a:extLst>
                <a:ext uri="{FF2B5EF4-FFF2-40B4-BE49-F238E27FC236}">
                  <a16:creationId xmlns:a16="http://schemas.microsoft.com/office/drawing/2014/main" id="{48005722-1985-4E47-A3F2-65A66995EA8D}"/>
                </a:ext>
              </a:extLst>
            </p:cNvPr>
            <p:cNvSpPr/>
            <p:nvPr/>
          </p:nvSpPr>
          <p:spPr>
            <a:xfrm>
              <a:off x="3934128" y="3635499"/>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0D69AD5C-77D0-254C-A6E6-3E63E199171E}"/>
              </a:ext>
            </a:extLst>
          </p:cNvPr>
          <p:cNvSpPr txBox="1"/>
          <p:nvPr/>
        </p:nvSpPr>
        <p:spPr>
          <a:xfrm>
            <a:off x="3263567" y="4979254"/>
            <a:ext cx="870751"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ip</a:t>
            </a:r>
            <a:r>
              <a:rPr lang="en-US" sz="2100" dirty="0">
                <a:solidFill>
                  <a:srgbClr val="000000"/>
                </a:solidFill>
                <a:latin typeface="Arial" panose="020B0604020202020204" pitchFamily="34" charset="0"/>
                <a:ea typeface="+mn-ea"/>
                <a:cs typeface="Arial" panose="020B0604020202020204" pitchFamily="34" charset="0"/>
              </a:rPr>
              <a:t> link</a:t>
            </a:r>
          </a:p>
        </p:txBody>
      </p:sp>
      <p:sp>
        <p:nvSpPr>
          <p:cNvPr id="14" name="TextBox 13">
            <a:extLst>
              <a:ext uri="{FF2B5EF4-FFF2-40B4-BE49-F238E27FC236}">
                <a16:creationId xmlns:a16="http://schemas.microsoft.com/office/drawing/2014/main" id="{142EE594-F2F3-BF4F-B3D7-DA9763058BB4}"/>
              </a:ext>
            </a:extLst>
          </p:cNvPr>
          <p:cNvSpPr txBox="1"/>
          <p:nvPr/>
        </p:nvSpPr>
        <p:spPr>
          <a:xfrm>
            <a:off x="3263566" y="3915637"/>
            <a:ext cx="3515258"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ip</a:t>
            </a:r>
            <a:r>
              <a:rPr lang="en-US" sz="2100" dirty="0">
                <a:solidFill>
                  <a:srgbClr val="000000"/>
                </a:solidFill>
                <a:latin typeface="Arial" panose="020B0604020202020204" pitchFamily="34" charset="0"/>
                <a:ea typeface="+mn-ea"/>
                <a:cs typeface="Arial" panose="020B0604020202020204" pitchFamily="34" charset="0"/>
              </a:rPr>
              <a:t> address, </a:t>
            </a:r>
            <a:r>
              <a:rPr lang="en-US" sz="2100" dirty="0" err="1">
                <a:solidFill>
                  <a:srgbClr val="000000"/>
                </a:solidFill>
                <a:latin typeface="Arial" panose="020B0604020202020204" pitchFamily="34" charset="0"/>
                <a:ea typeface="+mn-ea"/>
                <a:cs typeface="Arial" panose="020B0604020202020204" pitchFamily="34" charset="0"/>
              </a:rPr>
              <a:t>neighbour</a:t>
            </a:r>
            <a:r>
              <a:rPr lang="en-US" sz="2100" dirty="0">
                <a:solidFill>
                  <a:srgbClr val="000000"/>
                </a:solidFill>
                <a:latin typeface="Arial" panose="020B0604020202020204" pitchFamily="34" charset="0"/>
                <a:ea typeface="+mn-ea"/>
                <a:cs typeface="Arial" panose="020B0604020202020204" pitchFamily="34" charset="0"/>
              </a:rPr>
              <a:t>, route</a:t>
            </a:r>
          </a:p>
        </p:txBody>
      </p:sp>
    </p:spTree>
    <p:extLst>
      <p:ext uri="{BB962C8B-B14F-4D97-AF65-F5344CB8AC3E}">
        <p14:creationId xmlns:p14="http://schemas.microsoft.com/office/powerpoint/2010/main" val="97849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180474"/>
            <a:ext cx="8251784" cy="3706143"/>
          </a:xfrm>
        </p:spPr>
        <p:txBody>
          <a:bodyPr/>
          <a:lstStyle/>
          <a:p>
            <a:r>
              <a:rPr lang="en-GB" dirty="0">
                <a:ea typeface="MS PGothic"/>
              </a:rPr>
              <a:t>Shows a list of adapters known to the system</a:t>
            </a:r>
          </a:p>
          <a:p>
            <a:endParaRPr lang="en-US" b="1" dirty="0">
              <a:latin typeface="Courier New" panose="02070309020205020404" pitchFamily="49" charset="0"/>
              <a:cs typeface="Courier New" panose="02070309020205020404" pitchFamily="49" charset="0"/>
            </a:endParaRPr>
          </a:p>
          <a:p>
            <a:pPr marL="0" indent="0">
              <a:buNone/>
            </a:pPr>
            <a:r>
              <a:rPr lang="en-US" b="1" dirty="0"/>
              <a:t>$</a:t>
            </a:r>
            <a:r>
              <a:rPr lang="en-US" b="1" dirty="0">
                <a:latin typeface="Courier New" panose="02070309020205020404" pitchFamily="49" charset="0"/>
                <a:cs typeface="Courier New" panose="02070309020205020404" pitchFamily="49" charset="0"/>
              </a:rPr>
              <a:t> </a:t>
            </a:r>
            <a:r>
              <a:rPr lang="en-US" b="1" dirty="0" err="1">
                <a:solidFill>
                  <a:srgbClr val="2EABE2"/>
                </a:solidFill>
                <a:ea typeface="MS PGothic"/>
              </a:rPr>
              <a:t>ip</a:t>
            </a:r>
            <a:r>
              <a:rPr lang="en-US" b="1" dirty="0">
                <a:solidFill>
                  <a:srgbClr val="2EABE2"/>
                </a:solidFill>
                <a:ea typeface="MS PGothic"/>
              </a:rPr>
              <a:t> link show </a:t>
            </a:r>
            <a:endParaRPr lang="en-SG" sz="1800" b="1" dirty="0">
              <a:solidFill>
                <a:srgbClr val="2EABE2"/>
              </a:solidFill>
              <a:ea typeface="MS PGothic"/>
            </a:endParaRPr>
          </a:p>
          <a:p>
            <a:pPr marL="0" indent="0">
              <a:buNone/>
            </a:pPr>
            <a:r>
              <a:rPr lang="en-US" dirty="0">
                <a:latin typeface="Consolas" panose="020B0609020204030204" pitchFamily="49" charset="0"/>
                <a:cs typeface="Courier New" panose="02070309020205020404" pitchFamily="49" charset="0"/>
              </a:rPr>
              <a:t>1: lo: &lt;LOOPBACK,UP,LOWER_UP&gt;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65536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UNKNOWN mode </a:t>
            </a:r>
          </a:p>
          <a:p>
            <a:pPr marL="0" indent="0">
              <a:buNone/>
            </a:pPr>
            <a:r>
              <a:rPr lang="en-US" dirty="0">
                <a:latin typeface="Consolas" panose="020B0609020204030204" pitchFamily="49" charset="0"/>
                <a:cs typeface="Courier New" panose="02070309020205020404" pitchFamily="49" charset="0"/>
              </a:rPr>
              <a:t>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link/loopback 00:00:00:00:00:00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00:00:00:00:00:00</a:t>
            </a:r>
          </a:p>
          <a:p>
            <a:pPr marL="0" indent="0">
              <a:buNone/>
            </a:pPr>
            <a:r>
              <a:rPr lang="en-US" dirty="0">
                <a:latin typeface="Consolas" panose="020B0609020204030204" pitchFamily="49" charset="0"/>
                <a:cs typeface="Courier New" panose="02070309020205020404" pitchFamily="49" charset="0"/>
              </a:rPr>
              <a:t>2: enp0s3: &lt;BROADCAST,MULTICAST,UP,LOWER_UP&gt;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state UP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3: virbr0: &lt;NO-CARRIER,BROADCAST,MULTICAST,UP&gt;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4: virbr0-nic: &lt;BROADCAST,MULTICAST&gt;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master virbr0 </a:t>
            </a:r>
          </a:p>
          <a:p>
            <a:pPr marL="0" indent="0">
              <a:buNone/>
            </a:pPr>
            <a:r>
              <a:rPr lang="en-US" dirty="0">
                <a:latin typeface="Consolas" panose="020B0609020204030204" pitchFamily="49" charset="0"/>
                <a:cs typeface="Courier New" panose="02070309020205020404" pitchFamily="49" charset="0"/>
              </a:rPr>
              <a:t>state DOWN 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a:t>
            </a:r>
          </a:p>
          <a:p>
            <a:pPr marL="0" indent="0">
              <a:buNone/>
            </a:pPr>
            <a:r>
              <a:rPr lang="en-US" dirty="0">
                <a:latin typeface="Consolas" panose="020B0609020204030204" pitchFamily="49" charset="0"/>
                <a:cs typeface="Courier New" panose="02070309020205020404" pitchFamily="49" charset="0"/>
              </a:rPr>
              <a:t>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GB" dirty="0">
              <a:latin typeface="Consolas" panose="020B0609020204030204" pitchFamily="49" charset="0"/>
              <a:ea typeface="MS PGothic"/>
              <a:cs typeface="Courier New" panose="02070309020205020404" pitchFamily="49" charset="0"/>
            </a:endParaRP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a:t>
            </a:r>
            <a:r>
              <a:rPr lang="en-GB" dirty="0">
                <a:ea typeface="MS PGothic"/>
              </a:rPr>
              <a:t> </a:t>
            </a:r>
            <a:r>
              <a:rPr lang="en-US" dirty="0" err="1">
                <a:ea typeface="MS PGothic"/>
              </a:rPr>
              <a:t>ip</a:t>
            </a:r>
            <a:r>
              <a:rPr lang="en-US" dirty="0">
                <a:ea typeface="MS PGothic"/>
              </a:rPr>
              <a:t> link show</a:t>
            </a:r>
          </a:p>
        </p:txBody>
      </p:sp>
    </p:spTree>
    <p:extLst>
      <p:ext uri="{BB962C8B-B14F-4D97-AF65-F5344CB8AC3E}">
        <p14:creationId xmlns:p14="http://schemas.microsoft.com/office/powerpoint/2010/main" val="214647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07250"/>
            <a:ext cx="8251784" cy="2809744"/>
          </a:xfrm>
        </p:spPr>
        <p:txBody>
          <a:bodyPr/>
          <a:lstStyle/>
          <a:p>
            <a:r>
              <a:rPr lang="en-US" dirty="0"/>
              <a:t>Shows a list of adapters in configured as UP.</a:t>
            </a:r>
          </a:p>
          <a:p>
            <a:endParaRPr lang="en-US" sz="825" dirty="0"/>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2EABE2"/>
                </a:solidFill>
                <a:ea typeface="MS PGothic"/>
              </a:rPr>
              <a:t>ip</a:t>
            </a:r>
            <a:r>
              <a:rPr lang="en-US" b="1" dirty="0">
                <a:solidFill>
                  <a:srgbClr val="2EABE2"/>
                </a:solidFill>
                <a:ea typeface="MS PGothic"/>
              </a:rPr>
              <a:t> link ls up</a:t>
            </a:r>
          </a:p>
          <a:p>
            <a:pPr marL="0" indent="0">
              <a:buNone/>
            </a:pPr>
            <a:r>
              <a:rPr lang="en-US" dirty="0">
                <a:latin typeface="Consolas" panose="020B0609020204030204" pitchFamily="49" charset="0"/>
                <a:cs typeface="Courier New" panose="02070309020205020404" pitchFamily="49" charset="0"/>
              </a:rPr>
              <a:t>1: lo: &lt;LOOPBACK,UP,LOWER_UP&gt;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65536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UNKNOWN mode </a:t>
            </a:r>
          </a:p>
          <a:p>
            <a:pPr marL="0" indent="0">
              <a:buNone/>
            </a:pPr>
            <a:r>
              <a:rPr lang="en-US" dirty="0">
                <a:latin typeface="Consolas" panose="020B0609020204030204" pitchFamily="49" charset="0"/>
                <a:cs typeface="Courier New" panose="02070309020205020404" pitchFamily="49" charset="0"/>
              </a:rPr>
              <a:t>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link/loopback 00:00:00:00:00:00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00:00:00:00:00:00</a:t>
            </a:r>
          </a:p>
          <a:p>
            <a:pPr marL="0" indent="0">
              <a:buNone/>
            </a:pPr>
            <a:r>
              <a:rPr lang="en-US" dirty="0">
                <a:latin typeface="Consolas" panose="020B0609020204030204" pitchFamily="49" charset="0"/>
                <a:cs typeface="Courier New" panose="02070309020205020404" pitchFamily="49" charset="0"/>
              </a:rPr>
              <a:t>2: enp0s3: &lt;BROADCAST,MULTICAST,UP,LOWER_</a:t>
            </a:r>
            <a:r>
              <a:rPr lang="en-US" b="1" dirty="0">
                <a:latin typeface="Consolas" panose="020B0609020204030204" pitchFamily="49" charset="0"/>
                <a:cs typeface="Courier New" panose="02070309020205020404" pitchFamily="49" charset="0"/>
              </a:rPr>
              <a:t>UP</a:t>
            </a:r>
            <a:r>
              <a:rPr lang="en-US" dirty="0">
                <a:latin typeface="Consolas" panose="020B0609020204030204" pitchFamily="49" charset="0"/>
                <a:cs typeface="Courier New" panose="02070309020205020404" pitchFamily="49" charset="0"/>
              </a:rPr>
              <a: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state UP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3: virbr0: &lt;NO-CARRIER,BROADCAST,MULTICAST,</a:t>
            </a:r>
            <a:r>
              <a:rPr lang="en-US" b="1" dirty="0">
                <a:latin typeface="Consolas" panose="020B0609020204030204" pitchFamily="49" charset="0"/>
                <a:cs typeface="Courier New" panose="02070309020205020404" pitchFamily="49" charset="0"/>
              </a:rPr>
              <a:t>UP</a:t>
            </a:r>
            <a:r>
              <a:rPr lang="en-US" dirty="0">
                <a:latin typeface="Consolas" panose="020B0609020204030204" pitchFamily="49" charset="0"/>
                <a:cs typeface="Courier New" panose="02070309020205020404" pitchFamily="49" charset="0"/>
              </a:rPr>
              <a: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 </a:t>
            </a:r>
            <a:r>
              <a:rPr lang="en-US" dirty="0" err="1">
                <a:ea typeface="MS PGothic"/>
              </a:rPr>
              <a:t>ip</a:t>
            </a:r>
            <a:r>
              <a:rPr lang="en-US" dirty="0">
                <a:ea typeface="MS PGothic"/>
              </a:rPr>
              <a:t> link ls up  </a:t>
            </a:r>
            <a:endParaRPr lang="en-GB" dirty="0">
              <a:ea typeface="MS PGothic"/>
            </a:endParaRPr>
          </a:p>
        </p:txBody>
      </p:sp>
      <p:sp>
        <p:nvSpPr>
          <p:cNvPr id="8" name="Rectangle: Rounded Corners 6">
            <a:extLst>
              <a:ext uri="{FF2B5EF4-FFF2-40B4-BE49-F238E27FC236}">
                <a16:creationId xmlns:a16="http://schemas.microsoft.com/office/drawing/2014/main" id="{27DD88A9-F062-4E81-A922-9CC29C431301}"/>
              </a:ext>
            </a:extLst>
          </p:cNvPr>
          <p:cNvSpPr/>
          <p:nvPr/>
        </p:nvSpPr>
        <p:spPr>
          <a:xfrm>
            <a:off x="459000" y="5013547"/>
            <a:ext cx="6624707" cy="6963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interface might be up logically, if the cable is out is physically down.</a:t>
            </a:r>
          </a:p>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So ‘state DOWN’ in the output means the cable or wireless link is disconnected.</a:t>
            </a:r>
          </a:p>
        </p:txBody>
      </p:sp>
    </p:spTree>
    <p:extLst>
      <p:ext uri="{BB962C8B-B14F-4D97-AF65-F5344CB8AC3E}">
        <p14:creationId xmlns:p14="http://schemas.microsoft.com/office/powerpoint/2010/main" val="17059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7"/>
            <a:ext cx="7765784" cy="1850507"/>
          </a:xfrm>
        </p:spPr>
        <p:txBody>
          <a:bodyPr/>
          <a:lstStyle/>
          <a:p>
            <a:r>
              <a:rPr lang="en-US" dirty="0"/>
              <a:t>Configures the adapter in question as down so it cannot be used. The opposite state is up.</a:t>
            </a:r>
          </a:p>
          <a:p>
            <a:endParaRPr lang="en-US" sz="825" dirty="0"/>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link set dev virbr0 down</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link show dev virbr0</a:t>
            </a:r>
          </a:p>
          <a:p>
            <a:pPr marL="0" indent="0">
              <a:buNone/>
            </a:pPr>
            <a:r>
              <a:rPr lang="en-US" dirty="0">
                <a:latin typeface="Consolas" panose="020B0609020204030204" pitchFamily="49" charset="0"/>
                <a:cs typeface="Courier New" panose="02070309020205020404" pitchFamily="49" charset="0"/>
              </a:rPr>
              <a:t>3: virbr0: &lt;BROADCAST,MULTICAST&gt;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mode DEFAULT </a:t>
            </a:r>
          </a:p>
          <a:p>
            <a:pPr marL="0" indent="0">
              <a:buNone/>
            </a:pPr>
            <a:r>
              <a:rPr lang="en-US" dirty="0">
                <a:latin typeface="Consolas" panose="020B0609020204030204" pitchFamily="49" charset="0"/>
                <a:cs typeface="Courier New" panose="02070309020205020404" pitchFamily="49" charset="0"/>
              </a:rPr>
              <a:t>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ip</a:t>
            </a:r>
            <a:r>
              <a:rPr lang="en-US" dirty="0">
                <a:latin typeface="Consolas" panose="020B0609020204030204" pitchFamily="49" charset="0"/>
                <a:cs typeface="Courier New" panose="02070309020205020404" pitchFamily="49" charset="0"/>
              </a:rPr>
              <a:t> link set dev virbr0 up</a:t>
            </a: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 </a:t>
            </a:r>
            <a:r>
              <a:rPr lang="en-US" dirty="0" err="1">
                <a:ea typeface="MS PGothic"/>
              </a:rPr>
              <a:t>ip</a:t>
            </a:r>
            <a:r>
              <a:rPr lang="en-US" dirty="0">
                <a:ea typeface="MS PGothic"/>
              </a:rPr>
              <a:t> link set dev &lt;adapter&gt; down </a:t>
            </a:r>
          </a:p>
        </p:txBody>
      </p:sp>
    </p:spTree>
    <p:extLst>
      <p:ext uri="{BB962C8B-B14F-4D97-AF65-F5344CB8AC3E}">
        <p14:creationId xmlns:p14="http://schemas.microsoft.com/office/powerpoint/2010/main" val="388501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7"/>
            <a:ext cx="7765784" cy="3162404"/>
          </a:xfrm>
        </p:spPr>
        <p:txBody>
          <a:bodyPr/>
          <a:lstStyle/>
          <a:p>
            <a:r>
              <a:rPr lang="en-US" dirty="0"/>
              <a:t>The </a:t>
            </a:r>
            <a:r>
              <a:rPr lang="en-US"/>
              <a:t>Maximum Transmission </a:t>
            </a:r>
            <a:r>
              <a:rPr lang="en-US" dirty="0"/>
              <a:t>Unit determines the maximum amount of data that might be transported in a packet. It therefore affects the size of the packet sent out on the network. Other networking hardware, specifically switches, must be able to handle this traffic.</a:t>
            </a:r>
          </a:p>
          <a:p>
            <a:endParaRPr lang="en-US" dirty="0"/>
          </a:p>
          <a:p>
            <a:pPr marL="0" indent="0">
              <a:buNone/>
            </a:pPr>
            <a:r>
              <a:rPr lang="en-US" b="1" dirty="0"/>
              <a:t># </a:t>
            </a:r>
            <a:r>
              <a:rPr lang="en-US" b="1" dirty="0" err="1">
                <a:solidFill>
                  <a:srgbClr val="00A4F6"/>
                </a:solidFill>
              </a:rPr>
              <a:t>ip</a:t>
            </a:r>
            <a:r>
              <a:rPr lang="en-US" b="1" dirty="0">
                <a:solidFill>
                  <a:srgbClr val="00A4F6"/>
                </a:solidFill>
              </a:rPr>
              <a:t> link set </a:t>
            </a:r>
            <a:r>
              <a:rPr lang="en-US" b="1" dirty="0" err="1">
                <a:solidFill>
                  <a:srgbClr val="00A4F6"/>
                </a:solidFill>
              </a:rPr>
              <a:t>mtu</a:t>
            </a:r>
            <a:r>
              <a:rPr lang="en-US" b="1" dirty="0">
                <a:solidFill>
                  <a:srgbClr val="00A4F6"/>
                </a:solidFill>
              </a:rPr>
              <a:t> 9000 dev enp0s3</a:t>
            </a:r>
          </a:p>
          <a:p>
            <a:pPr marL="0" indent="0">
              <a:buNone/>
            </a:pPr>
            <a:r>
              <a:rPr lang="en-US" b="1" dirty="0"/>
              <a:t>[</a:t>
            </a:r>
            <a:r>
              <a:rPr lang="en-US" b="1" dirty="0" err="1"/>
              <a:t>root@fdm</a:t>
            </a:r>
            <a:r>
              <a:rPr lang="en-US" b="1" dirty="0"/>
              <a:t> ~]# </a:t>
            </a:r>
            <a:r>
              <a:rPr lang="en-US" b="1" dirty="0" err="1">
                <a:solidFill>
                  <a:srgbClr val="00A4F6"/>
                </a:solidFill>
              </a:rPr>
              <a:t>ip</a:t>
            </a:r>
            <a:r>
              <a:rPr lang="en-US" b="1" dirty="0">
                <a:solidFill>
                  <a:srgbClr val="00A4F6"/>
                </a:solidFill>
              </a:rPr>
              <a:t> link show dev enp0s3</a:t>
            </a:r>
          </a:p>
          <a:p>
            <a:pPr marL="0" indent="0">
              <a:buNone/>
            </a:pPr>
            <a:r>
              <a:rPr lang="en-US" dirty="0">
                <a:latin typeface="Consolas" panose="020B0609020204030204" pitchFamily="49" charset="0"/>
                <a:cs typeface="Courier New" panose="02070309020205020404" pitchFamily="49" charset="0"/>
              </a:rPr>
              <a:t>2: enp0s3: &lt;BROADCAST,MULTICAST,UP,LOWER_UP&gt;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9000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state UP 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p>
          <a:p>
            <a:pPr marL="0" indent="0">
              <a:buNone/>
            </a:pP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endParaRPr lang="en-US" dirty="0"/>
          </a:p>
          <a:p>
            <a:endParaRPr lang="en-US" dirty="0"/>
          </a:p>
          <a:p>
            <a:endParaRPr lang="en-US"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 MTU :</a:t>
            </a:r>
            <a:endParaRPr lang="en-US" dirty="0"/>
          </a:p>
        </p:txBody>
      </p:sp>
      <p:sp>
        <p:nvSpPr>
          <p:cNvPr id="6" name="TextBox 5">
            <a:extLst>
              <a:ext uri="{FF2B5EF4-FFF2-40B4-BE49-F238E27FC236}">
                <a16:creationId xmlns:a16="http://schemas.microsoft.com/office/drawing/2014/main" id="{282A99CF-9238-554E-A402-320C6B883DE7}"/>
              </a:ext>
            </a:extLst>
          </p:cNvPr>
          <p:cNvSpPr txBox="1"/>
          <p:nvPr/>
        </p:nvSpPr>
        <p:spPr>
          <a:xfrm>
            <a:off x="1936022" y="1748249"/>
            <a:ext cx="5978795" cy="369332"/>
          </a:xfrm>
          <a:prstGeom prst="rect">
            <a:avLst/>
          </a:prstGeom>
          <a:noFill/>
        </p:spPr>
        <p:txBody>
          <a:bodyPr wrap="square" rtlCol="0">
            <a:spAutoFit/>
          </a:bodyPr>
          <a:lstStyle/>
          <a:p>
            <a:pPr defTabSz="342900" fontAlgn="auto">
              <a:spcBef>
                <a:spcPts val="0"/>
              </a:spcBef>
              <a:spcAft>
                <a:spcPts val="0"/>
              </a:spcAft>
              <a:buClrTx/>
              <a:buSzTx/>
            </a:pPr>
            <a:r>
              <a:rPr lang="en-US" b="1" dirty="0" err="1">
                <a:solidFill>
                  <a:srgbClr val="2EABE2"/>
                </a:solidFill>
                <a:latin typeface="Arial" panose="020B0604020202020204" pitchFamily="34" charset="0"/>
                <a:ea typeface="MS PGothic"/>
                <a:cs typeface="Arial" panose="020B0604020202020204" pitchFamily="34" charset="0"/>
              </a:rPr>
              <a:t>ip</a:t>
            </a:r>
            <a:r>
              <a:rPr lang="en-US" b="1" dirty="0">
                <a:solidFill>
                  <a:srgbClr val="2EABE2"/>
                </a:solidFill>
                <a:latin typeface="Arial" panose="020B0604020202020204" pitchFamily="34" charset="0"/>
                <a:ea typeface="MS PGothic"/>
                <a:cs typeface="Arial" panose="020B0604020202020204" pitchFamily="34" charset="0"/>
              </a:rPr>
              <a:t> link set </a:t>
            </a:r>
            <a:r>
              <a:rPr lang="en-US" b="1" dirty="0" err="1">
                <a:solidFill>
                  <a:srgbClr val="2EABE2"/>
                </a:solidFill>
                <a:latin typeface="Arial" panose="020B0604020202020204" pitchFamily="34" charset="0"/>
                <a:ea typeface="MS PGothic"/>
                <a:cs typeface="Arial" panose="020B0604020202020204" pitchFamily="34" charset="0"/>
              </a:rPr>
              <a:t>mtu</a:t>
            </a:r>
            <a:r>
              <a:rPr lang="en-US" b="1" dirty="0">
                <a:solidFill>
                  <a:srgbClr val="2EABE2"/>
                </a:solidFill>
                <a:latin typeface="Arial" panose="020B0604020202020204" pitchFamily="34" charset="0"/>
                <a:ea typeface="MS PGothic"/>
                <a:cs typeface="Arial" panose="020B0604020202020204" pitchFamily="34" charset="0"/>
              </a:rPr>
              <a:t> 9000 dev &lt;adapter&gt;</a:t>
            </a:r>
          </a:p>
        </p:txBody>
      </p:sp>
    </p:spTree>
    <p:extLst>
      <p:ext uri="{BB962C8B-B14F-4D97-AF65-F5344CB8AC3E}">
        <p14:creationId xmlns:p14="http://schemas.microsoft.com/office/powerpoint/2010/main" val="19736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7"/>
            <a:ext cx="7765784" cy="1195199"/>
          </a:xfrm>
        </p:spPr>
        <p:txBody>
          <a:bodyPr/>
          <a:lstStyle/>
          <a:p>
            <a:r>
              <a:rPr lang="en-US" dirty="0"/>
              <a:t>If you have a network that routinely carries large data transfers, such as backups, having a large MTU will help speed up the transfers. </a:t>
            </a:r>
          </a:p>
          <a:p>
            <a:r>
              <a:rPr lang="en-US" dirty="0"/>
              <a:t>This reduces effectiveness of sharing the network bandwidth among large number of competing devices, so if the network also carries traffic from ordinary users this may make their transactions feel ‘lumpy’.</a:t>
            </a:r>
            <a:endParaRPr lang="en-US" sz="825" dirty="0"/>
          </a:p>
        </p:txBody>
      </p:sp>
      <p:sp>
        <p:nvSpPr>
          <p:cNvPr id="4" name="Text Placeholder 3"/>
          <p:cNvSpPr>
            <a:spLocks noGrp="1"/>
          </p:cNvSpPr>
          <p:nvPr>
            <p:ph type="body" sz="quarter" idx="14"/>
          </p:nvPr>
        </p:nvSpPr>
        <p:spPr>
          <a:xfrm>
            <a:off x="459000" y="1748250"/>
            <a:ext cx="8251784" cy="369332"/>
          </a:xfrm>
        </p:spPr>
        <p:txBody>
          <a:bodyPr/>
          <a:lstStyle/>
          <a:p>
            <a:r>
              <a:rPr lang="en-GB" dirty="0"/>
              <a:t>Link - MTU</a:t>
            </a:r>
          </a:p>
        </p:txBody>
      </p:sp>
    </p:spTree>
    <p:extLst>
      <p:ext uri="{BB962C8B-B14F-4D97-AF65-F5344CB8AC3E}">
        <p14:creationId xmlns:p14="http://schemas.microsoft.com/office/powerpoint/2010/main" val="29727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8"/>
            <a:ext cx="7735876" cy="1844095"/>
          </a:xfrm>
        </p:spPr>
        <p:txBody>
          <a:bodyPr/>
          <a:lstStyle/>
          <a:p>
            <a:r>
              <a:rPr lang="en-US" dirty="0"/>
              <a:t>Lists layer 2 and the layer 3 level parameter values.</a:t>
            </a:r>
          </a:p>
          <a:p>
            <a:r>
              <a:rPr lang="en-US" dirty="0"/>
              <a:t>Network address is a layer 3 parameter.</a:t>
            </a:r>
          </a:p>
          <a:p>
            <a:endParaRPr lang="en-US" sz="825" dirty="0"/>
          </a:p>
          <a:p>
            <a:pPr marL="0" indent="0">
              <a:buNone/>
            </a:pPr>
            <a:r>
              <a:rPr lang="en-US" b="1" dirty="0"/>
              <a:t>#</a:t>
            </a: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address show dev virbr0</a:t>
            </a:r>
          </a:p>
          <a:p>
            <a:pPr marL="0" indent="0">
              <a:buNone/>
            </a:pPr>
            <a:r>
              <a:rPr lang="en-US" sz="1200" dirty="0">
                <a:latin typeface="Consolas" panose="020B0609020204030204" pitchFamily="49" charset="0"/>
                <a:cs typeface="Courier New" panose="02070309020205020404" pitchFamily="49" charset="0"/>
              </a:rPr>
              <a:t>3: virbr0: &lt;BROADCAST,MULTICAST&gt; </a:t>
            </a:r>
            <a:r>
              <a:rPr lang="en-US" sz="1200" dirty="0" err="1">
                <a:latin typeface="Consolas" panose="020B0609020204030204" pitchFamily="49" charset="0"/>
                <a:cs typeface="Courier New" panose="02070309020205020404" pitchFamily="49" charset="0"/>
              </a:rPr>
              <a:t>mtu</a:t>
            </a:r>
            <a:r>
              <a:rPr lang="en-US" sz="1200" dirty="0">
                <a:latin typeface="Consolas" panose="020B0609020204030204" pitchFamily="49" charset="0"/>
                <a:cs typeface="Courier New" panose="02070309020205020404" pitchFamily="49" charset="0"/>
              </a:rPr>
              <a:t> 1500 </a:t>
            </a:r>
            <a:r>
              <a:rPr lang="en-US" sz="1200" dirty="0" err="1">
                <a:latin typeface="Consolas" panose="020B0609020204030204" pitchFamily="49" charset="0"/>
                <a:cs typeface="Courier New" panose="02070309020205020404" pitchFamily="49" charset="0"/>
              </a:rPr>
              <a:t>qdisc</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noqueue</a:t>
            </a:r>
            <a:r>
              <a:rPr lang="en-US" sz="1200" dirty="0">
                <a:latin typeface="Consolas" panose="020B0609020204030204" pitchFamily="49" charset="0"/>
                <a:cs typeface="Courier New" panose="02070309020205020404" pitchFamily="49" charset="0"/>
              </a:rPr>
              <a:t> state DOWN group default </a:t>
            </a:r>
            <a:r>
              <a:rPr lang="en-US" sz="1200" dirty="0" err="1">
                <a:latin typeface="Consolas" panose="020B0609020204030204" pitchFamily="49" charset="0"/>
                <a:cs typeface="Courier New" panose="02070309020205020404" pitchFamily="49" charset="0"/>
              </a:rPr>
              <a:t>qlen</a:t>
            </a:r>
            <a:r>
              <a:rPr lang="en-US" sz="1200" dirty="0">
                <a:latin typeface="Consolas" panose="020B0609020204030204" pitchFamily="49" charset="0"/>
                <a:cs typeface="Courier New" panose="02070309020205020404" pitchFamily="49" charset="0"/>
              </a:rPr>
              <a:t> 1000 link/ether 52:54:00:c7:bc:46 </a:t>
            </a:r>
            <a:r>
              <a:rPr lang="en-US" sz="1200" dirty="0" err="1">
                <a:latin typeface="Consolas" panose="020B0609020204030204" pitchFamily="49" charset="0"/>
                <a:cs typeface="Courier New" panose="02070309020205020404" pitchFamily="49" charset="0"/>
              </a:rPr>
              <a:t>brd</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ff:ff:ff:ff:ff:ff</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inet</a:t>
            </a:r>
            <a:r>
              <a:rPr lang="en-US" sz="1200" dirty="0">
                <a:latin typeface="Consolas" panose="020B0609020204030204" pitchFamily="49" charset="0"/>
                <a:cs typeface="Courier New" panose="02070309020205020404" pitchFamily="49" charset="0"/>
              </a:rPr>
              <a:t> 192.168.122.1/24 </a:t>
            </a:r>
            <a:r>
              <a:rPr lang="en-US" sz="1200" dirty="0" err="1">
                <a:latin typeface="Consolas" panose="020B0609020204030204" pitchFamily="49" charset="0"/>
                <a:cs typeface="Courier New" panose="02070309020205020404" pitchFamily="49" charset="0"/>
              </a:rPr>
              <a:t>brd</a:t>
            </a:r>
            <a:r>
              <a:rPr lang="en-US" sz="1200" dirty="0">
                <a:latin typeface="Consolas" panose="020B0609020204030204" pitchFamily="49" charset="0"/>
                <a:cs typeface="Courier New" panose="02070309020205020404" pitchFamily="49" charset="0"/>
              </a:rPr>
              <a:t> 192.168.122.255 scope global virbr0 </a:t>
            </a:r>
            <a:r>
              <a:rPr lang="en-US" sz="1200" dirty="0" err="1">
                <a:latin typeface="Consolas" panose="020B0609020204030204" pitchFamily="49" charset="0"/>
                <a:cs typeface="Courier New" panose="02070309020205020404" pitchFamily="49" charset="0"/>
              </a:rPr>
              <a:t>valid_lft</a:t>
            </a:r>
            <a:r>
              <a:rPr lang="en-US" sz="1200" dirty="0">
                <a:latin typeface="Consolas" panose="020B0609020204030204" pitchFamily="49" charset="0"/>
                <a:cs typeface="Courier New" panose="02070309020205020404" pitchFamily="49" charset="0"/>
              </a:rPr>
              <a:t> forever </a:t>
            </a:r>
            <a:r>
              <a:rPr lang="en-US" sz="1200" dirty="0" err="1">
                <a:latin typeface="Consolas" panose="020B0609020204030204" pitchFamily="49" charset="0"/>
                <a:cs typeface="Courier New" panose="02070309020205020404" pitchFamily="49" charset="0"/>
              </a:rPr>
              <a:t>preferred_lft</a:t>
            </a:r>
            <a:r>
              <a:rPr lang="en-US" sz="1200" dirty="0">
                <a:latin typeface="Consolas" panose="020B0609020204030204" pitchFamily="49" charset="0"/>
                <a:cs typeface="Courier New" panose="02070309020205020404" pitchFamily="49" charset="0"/>
              </a:rPr>
              <a:t> forever</a:t>
            </a:r>
          </a:p>
          <a:p>
            <a:endParaRPr lang="en-US" sz="825" dirty="0"/>
          </a:p>
        </p:txBody>
      </p:sp>
      <p:sp>
        <p:nvSpPr>
          <p:cNvPr id="4" name="Text Placeholder 3"/>
          <p:cNvSpPr>
            <a:spLocks noGrp="1"/>
          </p:cNvSpPr>
          <p:nvPr>
            <p:ph type="body" sz="quarter" idx="14"/>
          </p:nvPr>
        </p:nvSpPr>
        <p:spPr>
          <a:xfrm>
            <a:off x="459000" y="1748250"/>
            <a:ext cx="8251784" cy="369332"/>
          </a:xfrm>
        </p:spPr>
        <p:txBody>
          <a:bodyPr/>
          <a:lstStyle/>
          <a:p>
            <a:r>
              <a:rPr lang="en-GB" dirty="0"/>
              <a:t>Address command: </a:t>
            </a:r>
            <a:r>
              <a:rPr lang="en-US" dirty="0" err="1"/>
              <a:t>ip</a:t>
            </a:r>
            <a:r>
              <a:rPr lang="en-US" dirty="0"/>
              <a:t> address show</a:t>
            </a:r>
            <a:r>
              <a:rPr lang="en-GB" dirty="0"/>
              <a:t> </a:t>
            </a:r>
          </a:p>
        </p:txBody>
      </p:sp>
    </p:spTree>
    <p:extLst>
      <p:ext uri="{BB962C8B-B14F-4D97-AF65-F5344CB8AC3E}">
        <p14:creationId xmlns:p14="http://schemas.microsoft.com/office/powerpoint/2010/main" val="269333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The All-Purpose Command</a:t>
            </a:r>
          </a:p>
        </p:txBody>
      </p:sp>
      <p:sp>
        <p:nvSpPr>
          <p:cNvPr id="3" name="Content Placeholder 2"/>
          <p:cNvSpPr>
            <a:spLocks noGrp="1"/>
          </p:cNvSpPr>
          <p:nvPr>
            <p:ph sz="quarter" idx="10"/>
          </p:nvPr>
        </p:nvSpPr>
        <p:spPr>
          <a:xfrm>
            <a:off x="459000" y="2276918"/>
            <a:ext cx="7765784" cy="2786660"/>
          </a:xfrm>
        </p:spPr>
        <p:txBody>
          <a:bodyPr/>
          <a:lstStyle/>
          <a:p>
            <a:r>
              <a:rPr lang="en-US" dirty="0"/>
              <a:t>These commands change the </a:t>
            </a:r>
            <a:r>
              <a:rPr lang="en-US" dirty="0" err="1"/>
              <a:t>ip</a:t>
            </a:r>
            <a:r>
              <a:rPr lang="en-US" dirty="0"/>
              <a:t> address on virbr0 by deleting the old one and adding a new one.</a:t>
            </a:r>
          </a:p>
          <a:p>
            <a:endParaRPr lang="en-US" sz="825" dirty="0"/>
          </a:p>
          <a:p>
            <a:pPr marL="0" indent="0">
              <a:buNone/>
            </a:pPr>
            <a:r>
              <a:rPr lang="en-GB" b="1" dirty="0"/>
              <a:t>#</a:t>
            </a:r>
            <a:r>
              <a:rPr lang="en-GB" sz="1500" b="1" dirty="0">
                <a:latin typeface="Courier New" panose="02070309020205020404" pitchFamily="49" charset="0"/>
                <a:cs typeface="Courier New" panose="02070309020205020404" pitchFamily="49" charset="0"/>
              </a:rPr>
              <a:t> </a:t>
            </a:r>
            <a:r>
              <a:rPr lang="en-GB" b="1" dirty="0" err="1">
                <a:solidFill>
                  <a:srgbClr val="00A4F6"/>
                </a:solidFill>
              </a:rPr>
              <a:t>ip</a:t>
            </a:r>
            <a:r>
              <a:rPr lang="en-GB" b="1" dirty="0">
                <a:solidFill>
                  <a:srgbClr val="00A4F6"/>
                </a:solidFill>
              </a:rPr>
              <a:t> address add 192.168.122.58/24 dev virbr0</a:t>
            </a:r>
            <a:endParaRPr lang="en-GB" b="1" dirty="0"/>
          </a:p>
          <a:p>
            <a:pPr marL="0" indent="0">
              <a:buNone/>
            </a:pPr>
            <a:r>
              <a:rPr lang="en-GB" b="1" dirty="0"/>
              <a:t>#</a:t>
            </a:r>
            <a:r>
              <a:rPr lang="en-GB" b="1" dirty="0">
                <a:latin typeface="Courier New" panose="02070309020205020404" pitchFamily="49" charset="0"/>
                <a:cs typeface="Courier New" panose="02070309020205020404" pitchFamily="49" charset="0"/>
              </a:rPr>
              <a:t> </a:t>
            </a:r>
            <a:r>
              <a:rPr lang="en-GB" b="1" dirty="0">
                <a:solidFill>
                  <a:srgbClr val="00A4F6"/>
                </a:solidFill>
              </a:rPr>
              <a:t>ip address delete 192.168.122.1/24 dev virbr0</a:t>
            </a:r>
          </a:p>
          <a:p>
            <a:pPr marL="0" indent="0">
              <a:buNone/>
            </a:pPr>
            <a:r>
              <a:rPr lang="en-GB" b="1" dirty="0"/>
              <a:t>#</a:t>
            </a:r>
            <a:r>
              <a:rPr lang="en-GB" sz="1500" b="1" dirty="0">
                <a:latin typeface="Courier New" panose="02070309020205020404" pitchFamily="49" charset="0"/>
                <a:cs typeface="Courier New" panose="02070309020205020404" pitchFamily="49" charset="0"/>
              </a:rPr>
              <a:t> </a:t>
            </a:r>
            <a:r>
              <a:rPr lang="en-GB" b="1" dirty="0">
                <a:solidFill>
                  <a:srgbClr val="00A4F6"/>
                </a:solidFill>
              </a:rPr>
              <a:t>ip address show dev virbr0</a:t>
            </a:r>
          </a:p>
          <a:p>
            <a:pPr marL="0" indent="0">
              <a:buNone/>
            </a:pPr>
            <a:r>
              <a:rPr lang="en-GB" sz="1200" dirty="0">
                <a:latin typeface="Consolas" panose="020B0609020204030204" pitchFamily="49" charset="0"/>
                <a:cs typeface="Courier New" panose="02070309020205020404" pitchFamily="49" charset="0"/>
              </a:rPr>
              <a:t>3: virbr0: &lt;NO-CARRIER,BROADCAST,MULTICAST,UP&gt; </a:t>
            </a:r>
            <a:r>
              <a:rPr lang="en-GB" sz="1200" dirty="0" err="1">
                <a:latin typeface="Consolas" panose="020B0609020204030204" pitchFamily="49" charset="0"/>
                <a:cs typeface="Courier New" panose="02070309020205020404" pitchFamily="49" charset="0"/>
              </a:rPr>
              <a:t>mtu</a:t>
            </a:r>
            <a:r>
              <a:rPr lang="en-GB" sz="1200" dirty="0">
                <a:latin typeface="Consolas" panose="020B0609020204030204" pitchFamily="49" charset="0"/>
                <a:cs typeface="Courier New" panose="02070309020205020404" pitchFamily="49" charset="0"/>
              </a:rPr>
              <a:t> 1500 </a:t>
            </a:r>
            <a:r>
              <a:rPr lang="en-GB" sz="1200" dirty="0" err="1">
                <a:latin typeface="Consolas" panose="020B0609020204030204" pitchFamily="49" charset="0"/>
                <a:cs typeface="Courier New" panose="02070309020205020404" pitchFamily="49" charset="0"/>
              </a:rPr>
              <a:t>qdisc</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noqueue</a:t>
            </a:r>
            <a:r>
              <a:rPr lang="en-GB" sz="1200" dirty="0">
                <a:latin typeface="Consolas" panose="020B0609020204030204" pitchFamily="49" charset="0"/>
                <a:cs typeface="Courier New" panose="02070309020205020404" pitchFamily="49" charset="0"/>
              </a:rPr>
              <a:t> state DOWN group default </a:t>
            </a:r>
            <a:r>
              <a:rPr lang="en-GB" sz="1200" dirty="0" err="1">
                <a:latin typeface="Consolas" panose="020B0609020204030204" pitchFamily="49" charset="0"/>
                <a:cs typeface="Courier New" panose="02070309020205020404" pitchFamily="49" charset="0"/>
              </a:rPr>
              <a:t>qlen</a:t>
            </a:r>
            <a:r>
              <a:rPr lang="en-GB" sz="1200" dirty="0">
                <a:latin typeface="Consolas" panose="020B0609020204030204" pitchFamily="49" charset="0"/>
                <a:cs typeface="Courier New" panose="02070309020205020404" pitchFamily="49" charset="0"/>
              </a:rPr>
              <a:t> 1000 link/ether 52:54:00:c7:bc:46 </a:t>
            </a:r>
            <a:r>
              <a:rPr lang="en-GB" sz="1200" dirty="0" err="1">
                <a:latin typeface="Consolas" panose="020B0609020204030204" pitchFamily="49" charset="0"/>
                <a:cs typeface="Courier New" panose="02070309020205020404" pitchFamily="49" charset="0"/>
              </a:rPr>
              <a:t>brd</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ff:ff:ff:ff:ff:ff</a:t>
            </a:r>
            <a:r>
              <a:rPr lang="en-GB" sz="1200"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inet</a:t>
            </a:r>
            <a:r>
              <a:rPr lang="en-GB" sz="1200" b="1" dirty="0">
                <a:latin typeface="Consolas" panose="020B0609020204030204" pitchFamily="49" charset="0"/>
                <a:cs typeface="Courier New" panose="02070309020205020404" pitchFamily="49" charset="0"/>
              </a:rPr>
              <a:t> 192.168.122.58/24 </a:t>
            </a:r>
            <a:r>
              <a:rPr lang="en-GB" sz="1200" dirty="0">
                <a:latin typeface="Consolas" panose="020B0609020204030204" pitchFamily="49" charset="0"/>
                <a:cs typeface="Courier New" panose="02070309020205020404" pitchFamily="49" charset="0"/>
              </a:rPr>
              <a:t>scope global virbr0 </a:t>
            </a:r>
            <a:r>
              <a:rPr lang="en-GB" sz="1200" dirty="0" err="1">
                <a:latin typeface="Consolas" panose="020B0609020204030204" pitchFamily="49" charset="0"/>
                <a:cs typeface="Courier New" panose="02070309020205020404" pitchFamily="49" charset="0"/>
              </a:rPr>
              <a:t>valid_lft</a:t>
            </a:r>
            <a:r>
              <a:rPr lang="en-GB" sz="1200" dirty="0">
                <a:latin typeface="Consolas" panose="020B0609020204030204" pitchFamily="49" charset="0"/>
                <a:cs typeface="Courier New" panose="02070309020205020404" pitchFamily="49" charset="0"/>
              </a:rPr>
              <a:t> forever </a:t>
            </a:r>
            <a:r>
              <a:rPr lang="en-GB" sz="1200" dirty="0" err="1">
                <a:latin typeface="Consolas" panose="020B0609020204030204" pitchFamily="49" charset="0"/>
                <a:cs typeface="Courier New" panose="02070309020205020404" pitchFamily="49" charset="0"/>
              </a:rPr>
              <a:t>preferred_lft</a:t>
            </a:r>
            <a:r>
              <a:rPr lang="en-GB" sz="1200" dirty="0">
                <a:latin typeface="Consolas" panose="020B0609020204030204" pitchFamily="49" charset="0"/>
                <a:cs typeface="Courier New" panose="02070309020205020404" pitchFamily="49" charset="0"/>
              </a:rPr>
              <a:t> forever</a:t>
            </a:r>
          </a:p>
          <a:p>
            <a:endParaRPr lang="en-SG" i="1" dirty="0"/>
          </a:p>
          <a:p>
            <a:endParaRPr lang="en-SG" i="1" dirty="0"/>
          </a:p>
          <a:p>
            <a:endParaRPr lang="en-GB" i="1" dirty="0"/>
          </a:p>
        </p:txBody>
      </p:sp>
      <p:sp>
        <p:nvSpPr>
          <p:cNvPr id="4" name="Text Placeholder 3"/>
          <p:cNvSpPr>
            <a:spLocks noGrp="1"/>
          </p:cNvSpPr>
          <p:nvPr>
            <p:ph type="body" sz="quarter" idx="14"/>
          </p:nvPr>
        </p:nvSpPr>
        <p:spPr>
          <a:xfrm>
            <a:off x="459000" y="1748250"/>
            <a:ext cx="8251784" cy="369332"/>
          </a:xfrm>
        </p:spPr>
        <p:txBody>
          <a:bodyPr/>
          <a:lstStyle/>
          <a:p>
            <a:r>
              <a:rPr lang="en-GB" dirty="0"/>
              <a:t>Address</a:t>
            </a:r>
          </a:p>
        </p:txBody>
      </p:sp>
    </p:spTree>
    <p:extLst>
      <p:ext uri="{BB962C8B-B14F-4D97-AF65-F5344CB8AC3E}">
        <p14:creationId xmlns:p14="http://schemas.microsoft.com/office/powerpoint/2010/main" val="412046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8"/>
            <a:ext cx="7765784" cy="1387559"/>
          </a:xfrm>
        </p:spPr>
        <p:txBody>
          <a:bodyPr/>
          <a:lstStyle/>
          <a:p>
            <a:pPr>
              <a:buClr>
                <a:schemeClr val="tx1"/>
              </a:buClr>
            </a:pPr>
            <a:r>
              <a:rPr lang="en-US" b="1" dirty="0" err="1">
                <a:solidFill>
                  <a:schemeClr val="accent1"/>
                </a:solidFill>
              </a:rPr>
              <a:t>ip</a:t>
            </a:r>
            <a:r>
              <a:rPr lang="en-US" b="1" dirty="0">
                <a:solidFill>
                  <a:schemeClr val="accent1"/>
                </a:solidFill>
              </a:rPr>
              <a:t> address show </a:t>
            </a:r>
            <a:r>
              <a:rPr lang="en-US" dirty="0"/>
              <a:t>= </a:t>
            </a:r>
            <a:r>
              <a:rPr lang="en-US" b="1" dirty="0" err="1">
                <a:solidFill>
                  <a:schemeClr val="accent1"/>
                </a:solidFill>
              </a:rPr>
              <a:t>ip</a:t>
            </a:r>
            <a:r>
              <a:rPr lang="en-US" b="1" dirty="0">
                <a:solidFill>
                  <a:schemeClr val="accent1"/>
                </a:solidFill>
              </a:rPr>
              <a:t> a s</a:t>
            </a:r>
          </a:p>
          <a:p>
            <a:pPr>
              <a:buClr>
                <a:schemeClr val="tx1"/>
              </a:buClr>
            </a:pPr>
            <a:r>
              <a:rPr lang="en-US" b="1" dirty="0" err="1">
                <a:solidFill>
                  <a:schemeClr val="accent1"/>
                </a:solidFill>
              </a:rPr>
              <a:t>ip</a:t>
            </a:r>
            <a:r>
              <a:rPr lang="en-US" b="1" dirty="0">
                <a:solidFill>
                  <a:schemeClr val="accent1"/>
                </a:solidFill>
              </a:rPr>
              <a:t> link show </a:t>
            </a:r>
            <a:r>
              <a:rPr lang="en-US" dirty="0"/>
              <a:t>= </a:t>
            </a:r>
            <a:r>
              <a:rPr lang="en-US" b="1" dirty="0" err="1">
                <a:solidFill>
                  <a:schemeClr val="accent1"/>
                </a:solidFill>
              </a:rPr>
              <a:t>ip</a:t>
            </a:r>
            <a:r>
              <a:rPr lang="en-US" b="1" dirty="0">
                <a:solidFill>
                  <a:schemeClr val="accent1"/>
                </a:solidFill>
              </a:rPr>
              <a:t> l </a:t>
            </a:r>
            <a:r>
              <a:rPr lang="en-US" b="1" dirty="0" err="1">
                <a:solidFill>
                  <a:schemeClr val="accent1"/>
                </a:solidFill>
              </a:rPr>
              <a:t>sh</a:t>
            </a:r>
            <a:endParaRPr lang="en-US" b="1" dirty="0">
              <a:solidFill>
                <a:schemeClr val="accent1"/>
              </a:solidFill>
            </a:endParaRPr>
          </a:p>
          <a:p>
            <a:endParaRPr lang="en-US" dirty="0"/>
          </a:p>
          <a:p>
            <a:pPr marL="0" indent="0">
              <a:buNone/>
            </a:pPr>
            <a:r>
              <a:rPr lang="en-US" dirty="0"/>
              <a:t>Note IP -4 =&gt; ipV4 addresses only</a:t>
            </a:r>
          </a:p>
          <a:p>
            <a:pPr marL="0" indent="0">
              <a:buNone/>
            </a:pPr>
            <a:r>
              <a:rPr lang="en-US" dirty="0"/>
              <a:t>Note IP -6 =&gt; ipV6 addresses only</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Abbreviations</a:t>
            </a:r>
            <a:endParaRPr lang="en-US" dirty="0"/>
          </a:p>
        </p:txBody>
      </p:sp>
    </p:spTree>
    <p:extLst>
      <p:ext uri="{BB962C8B-B14F-4D97-AF65-F5344CB8AC3E}">
        <p14:creationId xmlns:p14="http://schemas.microsoft.com/office/powerpoint/2010/main" val="54557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336711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4" name="Text Placeholder 3"/>
          <p:cNvSpPr>
            <a:spLocks noGrp="1"/>
          </p:cNvSpPr>
          <p:nvPr>
            <p:ph type="body" sz="quarter" idx="14"/>
          </p:nvPr>
        </p:nvSpPr>
        <p:spPr>
          <a:xfrm>
            <a:off x="459000" y="1748250"/>
            <a:ext cx="8251784" cy="369332"/>
          </a:xfrm>
        </p:spPr>
        <p:txBody>
          <a:bodyPr/>
          <a:lstStyle/>
          <a:p>
            <a:r>
              <a:rPr lang="en-US" altLang="en-US" dirty="0">
                <a:latin typeface="Arial" charset="0"/>
              </a:rPr>
              <a:t>The Data Link Layer – the adapter layer: Packets and MAC Addresses.</a:t>
            </a:r>
          </a:p>
        </p:txBody>
      </p:sp>
      <p:sp>
        <p:nvSpPr>
          <p:cNvPr id="10" name="TextBox 9">
            <a:extLst>
              <a:ext uri="{FF2B5EF4-FFF2-40B4-BE49-F238E27FC236}">
                <a16:creationId xmlns:a16="http://schemas.microsoft.com/office/drawing/2014/main" id="{4DCC86BB-37A9-BB4A-B75A-5580E9520A0C}"/>
              </a:ext>
            </a:extLst>
          </p:cNvPr>
          <p:cNvSpPr txBox="1"/>
          <p:nvPr/>
        </p:nvSpPr>
        <p:spPr>
          <a:xfrm>
            <a:off x="542070" y="2415701"/>
            <a:ext cx="5433070" cy="1338828"/>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Every device with an ethernet adapter has a MAC address  (hexadecimal)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MAC address or Media Access Address is associated with the adapter as a hardware address or also known as the physical address.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It is 48 bits(6 bytes) long and is made up of two parts.</a:t>
            </a:r>
          </a:p>
        </p:txBody>
      </p:sp>
      <p:sp>
        <p:nvSpPr>
          <p:cNvPr id="12" name="TextBox 11">
            <a:extLst>
              <a:ext uri="{FF2B5EF4-FFF2-40B4-BE49-F238E27FC236}">
                <a16:creationId xmlns:a16="http://schemas.microsoft.com/office/drawing/2014/main" id="{96D9EEAD-D42A-3747-98CE-08C6B6F59E61}"/>
              </a:ext>
            </a:extLst>
          </p:cNvPr>
          <p:cNvSpPr txBox="1"/>
          <p:nvPr/>
        </p:nvSpPr>
        <p:spPr>
          <a:xfrm>
            <a:off x="541791" y="3793093"/>
            <a:ext cx="4779015" cy="923330"/>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first part(24 bits) is known as Organizational Unique Identifier(OUI) and is allocated to a manufacturer.  An internet lookup confirms the manufacturer is Apple at </a:t>
            </a:r>
            <a:r>
              <a:rPr lang="it" sz="1350" dirty="0">
                <a:solidFill>
                  <a:srgbClr val="000000"/>
                </a:solidFill>
                <a:latin typeface="Arial" panose="020B0604020202020204" pitchFamily="34" charset="0"/>
                <a:ea typeface="+mn-ea"/>
                <a:cs typeface="Arial" panose="020B0604020202020204" pitchFamily="34" charset="0"/>
              </a:rPr>
              <a:t>1 Infinite Loop Cupertino CA 95014 US</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42" name="Group 41"/>
          <p:cNvGrpSpPr/>
          <p:nvPr/>
        </p:nvGrpSpPr>
        <p:grpSpPr>
          <a:xfrm>
            <a:off x="6811610" y="2351800"/>
            <a:ext cx="1422974" cy="760389"/>
            <a:chOff x="9082146" y="1992734"/>
            <a:chExt cx="1897299" cy="1013851"/>
          </a:xfrm>
        </p:grpSpPr>
        <p:sp>
          <p:nvSpPr>
            <p:cNvPr id="7" name="TextBox 6">
              <a:extLst>
                <a:ext uri="{FF2B5EF4-FFF2-40B4-BE49-F238E27FC236}">
                  <a16:creationId xmlns:a16="http://schemas.microsoft.com/office/drawing/2014/main" id="{D79A777E-A618-7B40-9ED4-F9E7C1C9DE4C}"/>
                </a:ext>
              </a:extLst>
            </p:cNvPr>
            <p:cNvSpPr txBox="1"/>
            <p:nvPr/>
          </p:nvSpPr>
          <p:spPr>
            <a:xfrm>
              <a:off x="9082146" y="2637253"/>
              <a:ext cx="1897299" cy="369332"/>
            </a:xfrm>
            <a:prstGeom prst="rect">
              <a:avLst/>
            </a:prstGeom>
            <a:noFill/>
          </p:spPr>
          <p:txBody>
            <a:bodyPr wrap="square" rtlCol="0">
              <a:spAutoFit/>
            </a:bodyPr>
            <a:lstStyle/>
            <a:p>
              <a:pPr defTabSz="342900" fontAlgn="auto">
                <a:spcBef>
                  <a:spcPts val="0"/>
                </a:spcBef>
                <a:spcAft>
                  <a:spcPts val="0"/>
                </a:spcAft>
                <a:buClrTx/>
                <a:buSzTx/>
              </a:pPr>
              <a:r>
                <a:rPr lang="en-GB" sz="1200" dirty="0">
                  <a:solidFill>
                    <a:srgbClr val="000000"/>
                  </a:solidFill>
                  <a:latin typeface="Calibri" panose="020F0502020204030204"/>
                  <a:ea typeface="+mn-ea"/>
                </a:rPr>
                <a:t>10:9a:dd:6a:a1:12</a:t>
              </a:r>
            </a:p>
          </p:txBody>
        </p:sp>
        <p:pic>
          <p:nvPicPr>
            <p:cNvPr id="8" name="Picture 6" descr="computer.bmp">
              <a:extLst>
                <a:ext uri="{FF2B5EF4-FFF2-40B4-BE49-F238E27FC236}">
                  <a16:creationId xmlns:a16="http://schemas.microsoft.com/office/drawing/2014/main" id="{6400ED5C-9D1C-DD41-896C-AAAEF4CC8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62459" y="199273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EE6EE108-38D4-7A49-B290-718708E94536}"/>
                </a:ext>
              </a:extLst>
            </p:cNvPr>
            <p:cNvCxnSpPr>
              <a:cxnSpLocks/>
            </p:cNvCxnSpPr>
            <p:nvPr/>
          </p:nvCxnSpPr>
          <p:spPr bwMode="auto">
            <a:xfrm>
              <a:off x="10030796" y="2354684"/>
              <a:ext cx="648072" cy="0"/>
            </a:xfrm>
            <a:prstGeom prst="line">
              <a:avLst/>
            </a:prstGeom>
            <a:solidFill>
              <a:srgbClr val="00B8FF"/>
            </a:solidFill>
            <a:ln w="38100" cap="flat" cmpd="sng" algn="ctr">
              <a:solidFill>
                <a:srgbClr val="00A4F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a:extLst>
              <a:ext uri="{FF2B5EF4-FFF2-40B4-BE49-F238E27FC236}">
                <a16:creationId xmlns:a16="http://schemas.microsoft.com/office/drawing/2014/main" id="{CC57F129-E939-B447-AB22-C8D7504D485C}"/>
              </a:ext>
            </a:extLst>
          </p:cNvPr>
          <p:cNvSpPr txBox="1"/>
          <p:nvPr/>
        </p:nvSpPr>
        <p:spPr>
          <a:xfrm>
            <a:off x="6838630" y="3783433"/>
            <a:ext cx="882914" cy="300082"/>
          </a:xfrm>
          <a:prstGeom prst="rect">
            <a:avLst/>
          </a:prstGeom>
          <a:noFill/>
        </p:spPr>
        <p:txBody>
          <a:bodyPr wrap="square" rtlCol="0">
            <a:spAutoFit/>
          </a:bodyPr>
          <a:lstStyle/>
          <a:p>
            <a:pPr defTabSz="342900" fontAlgn="auto">
              <a:spcBef>
                <a:spcPts val="0"/>
              </a:spcBef>
              <a:spcAft>
                <a:spcPts val="0"/>
              </a:spcAft>
              <a:buClrTx/>
              <a:buSzTx/>
            </a:pPr>
            <a:r>
              <a:rPr lang="en-GB" sz="1350" dirty="0">
                <a:solidFill>
                  <a:srgbClr val="000000"/>
                </a:solidFill>
                <a:latin typeface="Calibri" panose="020F0502020204030204"/>
                <a:ea typeface="+mn-ea"/>
              </a:rPr>
              <a:t>10:9a:dd</a:t>
            </a:r>
          </a:p>
        </p:txBody>
      </p:sp>
      <p:sp>
        <p:nvSpPr>
          <p:cNvPr id="13" name="TextBox 12">
            <a:extLst>
              <a:ext uri="{FF2B5EF4-FFF2-40B4-BE49-F238E27FC236}">
                <a16:creationId xmlns:a16="http://schemas.microsoft.com/office/drawing/2014/main" id="{87BDDAD6-25B7-8242-B419-8FB9AA9B84F8}"/>
              </a:ext>
            </a:extLst>
          </p:cNvPr>
          <p:cNvSpPr txBox="1"/>
          <p:nvPr/>
        </p:nvSpPr>
        <p:spPr>
          <a:xfrm>
            <a:off x="7541314" y="4812866"/>
            <a:ext cx="815336" cy="300082"/>
          </a:xfrm>
          <a:prstGeom prst="rect">
            <a:avLst/>
          </a:prstGeom>
          <a:noFill/>
        </p:spPr>
        <p:txBody>
          <a:bodyPr wrap="square" rtlCol="0">
            <a:spAutoFit/>
          </a:bodyPr>
          <a:lstStyle/>
          <a:p>
            <a:pPr defTabSz="342900" fontAlgn="auto">
              <a:spcBef>
                <a:spcPts val="0"/>
              </a:spcBef>
              <a:spcAft>
                <a:spcPts val="0"/>
              </a:spcAft>
              <a:buClrTx/>
              <a:buSzTx/>
            </a:pPr>
            <a:r>
              <a:rPr lang="en-GB" sz="1350" dirty="0">
                <a:solidFill>
                  <a:srgbClr val="000000"/>
                </a:solidFill>
                <a:latin typeface="Calibri" panose="020F0502020204030204"/>
                <a:ea typeface="+mn-ea"/>
              </a:rPr>
              <a:t>6a:a1:12</a:t>
            </a:r>
          </a:p>
        </p:txBody>
      </p:sp>
      <p:sp>
        <p:nvSpPr>
          <p:cNvPr id="14" name="TextBox 13">
            <a:extLst>
              <a:ext uri="{FF2B5EF4-FFF2-40B4-BE49-F238E27FC236}">
                <a16:creationId xmlns:a16="http://schemas.microsoft.com/office/drawing/2014/main" id="{38B4F07F-A562-E448-9D5E-25D27580DCEF}"/>
              </a:ext>
            </a:extLst>
          </p:cNvPr>
          <p:cNvSpPr txBox="1"/>
          <p:nvPr/>
        </p:nvSpPr>
        <p:spPr>
          <a:xfrm>
            <a:off x="545468" y="4802983"/>
            <a:ext cx="4779015" cy="507831"/>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The second part(24 bits) is allocated by the manufacturer and guarantees the address to be worldwide unique.</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41" name="Group 40"/>
          <p:cNvGrpSpPr/>
          <p:nvPr/>
        </p:nvGrpSpPr>
        <p:grpSpPr>
          <a:xfrm>
            <a:off x="6887815" y="3103493"/>
            <a:ext cx="635282" cy="749389"/>
            <a:chOff x="9183743" y="2994991"/>
            <a:chExt cx="847042" cy="718239"/>
          </a:xfrm>
        </p:grpSpPr>
        <p:cxnSp>
          <p:nvCxnSpPr>
            <p:cNvPr id="6" name="Straight Connector 5"/>
            <p:cNvCxnSpPr>
              <a:endCxn id="7" idx="2"/>
            </p:cNvCxnSpPr>
            <p:nvPr/>
          </p:nvCxnSpPr>
          <p:spPr>
            <a:xfrm flipV="1">
              <a:off x="9183743" y="3003326"/>
              <a:ext cx="847042" cy="3261"/>
            </a:xfrm>
            <a:prstGeom prst="line">
              <a:avLst/>
            </a:prstGeom>
            <a:ln w="38100">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9634331" y="2994991"/>
              <a:ext cx="13252" cy="71823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7558709" y="3103494"/>
            <a:ext cx="633261" cy="1771357"/>
            <a:chOff x="10078279" y="2994991"/>
            <a:chExt cx="753489" cy="1934785"/>
          </a:xfrm>
        </p:grpSpPr>
        <p:cxnSp>
          <p:nvCxnSpPr>
            <p:cNvPr id="19" name="Straight Connector 18"/>
            <p:cNvCxnSpPr/>
            <p:nvPr/>
          </p:nvCxnSpPr>
          <p:spPr>
            <a:xfrm>
              <a:off x="10078279" y="3001621"/>
              <a:ext cx="753489" cy="4965"/>
            </a:xfrm>
            <a:prstGeom prst="line">
              <a:avLst/>
            </a:prstGeom>
            <a:ln w="38100">
              <a:solidFill>
                <a:srgbClr val="92D050"/>
              </a:solidFill>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10524644" y="2994991"/>
              <a:ext cx="0" cy="193478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6"/>
            <a:ext cx="7765784" cy="2203167"/>
          </a:xfrm>
        </p:spPr>
        <p:txBody>
          <a:bodyPr/>
          <a:lstStyle/>
          <a:p>
            <a:pPr marL="257175" indent="-257175">
              <a:buFont typeface="+mj-lt"/>
              <a:buAutoNum type="alphaLcParenR"/>
            </a:pPr>
            <a:r>
              <a:rPr lang="en-GB" dirty="0"/>
              <a:t>The maximum data per </a:t>
            </a:r>
            <a:r>
              <a:rPr lang="en-GB" dirty="0" err="1"/>
              <a:t>ethernet</a:t>
            </a:r>
            <a:r>
              <a:rPr lang="en-GB" dirty="0"/>
              <a:t> packet (</a:t>
            </a:r>
            <a:r>
              <a:rPr lang="en-GB" dirty="0" err="1"/>
              <a:t>mtu</a:t>
            </a:r>
            <a:r>
              <a:rPr lang="en-GB" dirty="0"/>
              <a:t>)</a:t>
            </a:r>
          </a:p>
          <a:p>
            <a:pPr marL="257175" indent="-257175">
              <a:buFont typeface="+mj-lt"/>
              <a:buAutoNum type="alphaLcParenR"/>
            </a:pPr>
            <a:r>
              <a:rPr lang="en-GB" dirty="0"/>
              <a:t>IP V4 address(</a:t>
            </a:r>
            <a:r>
              <a:rPr lang="en-GB" dirty="0" err="1"/>
              <a:t>es</a:t>
            </a:r>
            <a:r>
              <a:rPr lang="en-GB" dirty="0"/>
              <a:t>)</a:t>
            </a:r>
          </a:p>
          <a:p>
            <a:pPr marL="257175" indent="-257175">
              <a:buFont typeface="+mj-lt"/>
              <a:buAutoNum type="alphaLcParenR"/>
            </a:pPr>
            <a:r>
              <a:rPr lang="en-GB" dirty="0"/>
              <a:t>Open port numbers</a:t>
            </a:r>
          </a:p>
          <a:p>
            <a:pPr marL="257175" indent="-257175">
              <a:buFont typeface="+mj-lt"/>
              <a:buAutoNum type="alphaLcParenR"/>
            </a:pPr>
            <a:r>
              <a:rPr lang="en-GB" dirty="0"/>
              <a:t>IP V6 address(</a:t>
            </a:r>
            <a:r>
              <a:rPr lang="en-GB" dirty="0" err="1"/>
              <a:t>es</a:t>
            </a:r>
            <a:r>
              <a:rPr lang="en-GB" dirty="0"/>
              <a:t>)</a:t>
            </a:r>
          </a:p>
          <a:p>
            <a:pPr marL="257175" indent="-257175">
              <a:buFont typeface="+mj-lt"/>
              <a:buAutoNum type="alphaLcParenR"/>
            </a:pPr>
            <a:r>
              <a:rPr lang="en-GB" dirty="0"/>
              <a:t>The hostname</a:t>
            </a:r>
          </a:p>
          <a:p>
            <a:pPr marL="257175" indent="-257175">
              <a:buFont typeface="+mj-lt"/>
              <a:buAutoNum type="alphaLcParenR"/>
            </a:pPr>
            <a:r>
              <a:rPr lang="en-GB" dirty="0"/>
              <a:t>The subnet mask</a:t>
            </a:r>
          </a:p>
          <a:p>
            <a:pPr marL="257175" indent="-257175">
              <a:buFont typeface="+mj-lt"/>
              <a:buAutoNum type="alphaLcParenR"/>
            </a:pPr>
            <a:r>
              <a:rPr lang="en-GB" dirty="0"/>
              <a:t>The number of receive/transmit </a:t>
            </a:r>
            <a:r>
              <a:rPr lang="en-GB" dirty="0" err="1"/>
              <a:t>ethernet</a:t>
            </a:r>
            <a:r>
              <a:rPr lang="en-GB" dirty="0"/>
              <a:t> packet errors</a:t>
            </a:r>
          </a:p>
          <a:p>
            <a:pPr marL="257175" indent="-257175">
              <a:buFont typeface="+mj-lt"/>
              <a:buAutoNum type="alphaLcParenR"/>
            </a:pPr>
            <a:r>
              <a:rPr lang="en-GB" dirty="0"/>
              <a:t>The DNS server address</a:t>
            </a:r>
          </a:p>
        </p:txBody>
      </p:sp>
      <p:sp>
        <p:nvSpPr>
          <p:cNvPr id="4" name="Text Placeholder 3"/>
          <p:cNvSpPr>
            <a:spLocks noGrp="1"/>
          </p:cNvSpPr>
          <p:nvPr>
            <p:ph type="body" sz="quarter" idx="14"/>
          </p:nvPr>
        </p:nvSpPr>
        <p:spPr>
          <a:xfrm>
            <a:off x="459000" y="1748250"/>
            <a:ext cx="8251784" cy="923330"/>
          </a:xfrm>
        </p:spPr>
        <p:txBody>
          <a:bodyPr/>
          <a:lstStyle/>
          <a:p>
            <a:pPr>
              <a:spcBef>
                <a:spcPct val="0"/>
              </a:spcBef>
            </a:pPr>
            <a:r>
              <a:rPr lang="en-GB" altLang="en-US" dirty="0"/>
              <a:t>The ip command is the replacement for the legacy </a:t>
            </a:r>
            <a:r>
              <a:rPr lang="en-GB" altLang="en-US" dirty="0" err="1"/>
              <a:t>ifconfig</a:t>
            </a:r>
            <a:r>
              <a:rPr lang="en-GB" altLang="en-US" dirty="0"/>
              <a:t> command. Which information in the list is shown by the command</a:t>
            </a:r>
            <a:br>
              <a:rPr lang="en-GB" altLang="en-US" dirty="0"/>
            </a:br>
            <a:r>
              <a:rPr lang="en-GB" altLang="en-US" dirty="0"/>
              <a:t>‘</a:t>
            </a:r>
            <a:r>
              <a:rPr lang="en-GB" altLang="en-US" dirty="0" err="1"/>
              <a:t>ip</a:t>
            </a:r>
            <a:r>
              <a:rPr lang="en-GB" altLang="en-US" dirty="0"/>
              <a:t> address show’?</a:t>
            </a:r>
          </a:p>
        </p:txBody>
      </p:sp>
    </p:spTree>
    <p:extLst>
      <p:ext uri="{BB962C8B-B14F-4D97-AF65-F5344CB8AC3E}">
        <p14:creationId xmlns:p14="http://schemas.microsoft.com/office/powerpoint/2010/main" val="26376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6"/>
            <a:ext cx="7765784" cy="2203167"/>
          </a:xfrm>
        </p:spPr>
        <p:txBody>
          <a:bodyPr/>
          <a:lstStyle/>
          <a:p>
            <a:pPr marL="257175" indent="-257175">
              <a:spcBef>
                <a:spcPct val="0"/>
              </a:spcBef>
              <a:buFont typeface="+mj-lt"/>
              <a:buAutoNum type="alphaLcParenR"/>
            </a:pPr>
            <a:r>
              <a:rPr lang="en-GB" altLang="en-US" b="1" dirty="0"/>
              <a:t>The maximum data per </a:t>
            </a:r>
            <a:r>
              <a:rPr lang="en-GB" altLang="en-US" b="1" dirty="0" err="1"/>
              <a:t>ethernet</a:t>
            </a:r>
            <a:r>
              <a:rPr lang="en-GB" altLang="en-US" b="1" dirty="0"/>
              <a:t> packet (</a:t>
            </a:r>
            <a:r>
              <a:rPr lang="en-GB" altLang="en-US" b="1" dirty="0" err="1"/>
              <a:t>mtu</a:t>
            </a:r>
            <a:r>
              <a:rPr lang="en-GB" altLang="en-US" b="1" dirty="0"/>
              <a:t>)</a:t>
            </a:r>
          </a:p>
          <a:p>
            <a:pPr marL="257175" indent="-257175">
              <a:spcBef>
                <a:spcPct val="0"/>
              </a:spcBef>
              <a:buFont typeface="+mj-lt"/>
              <a:buAutoNum type="alphaLcParenR"/>
            </a:pPr>
            <a:r>
              <a:rPr lang="en-GB" altLang="en-US" b="1" dirty="0"/>
              <a:t>IP V4 address(</a:t>
            </a:r>
            <a:r>
              <a:rPr lang="en-GB" altLang="en-US" b="1" dirty="0" err="1"/>
              <a:t>es</a:t>
            </a:r>
            <a:r>
              <a:rPr lang="en-GB" altLang="en-US" b="1" dirty="0"/>
              <a:t>)</a:t>
            </a:r>
          </a:p>
          <a:p>
            <a:pPr marL="257175" indent="-257175">
              <a:spcBef>
                <a:spcPct val="0"/>
              </a:spcBef>
              <a:buFont typeface="+mj-lt"/>
              <a:buAutoNum type="alphaLcParenR"/>
            </a:pPr>
            <a:r>
              <a:rPr lang="en-GB" altLang="en-US" dirty="0"/>
              <a:t>Open port numbers</a:t>
            </a:r>
          </a:p>
          <a:p>
            <a:pPr marL="257175" indent="-257175">
              <a:spcBef>
                <a:spcPct val="0"/>
              </a:spcBef>
              <a:buFont typeface="+mj-lt"/>
              <a:buAutoNum type="alphaLcParenR"/>
            </a:pPr>
            <a:r>
              <a:rPr lang="en-GB" altLang="en-US" b="1" dirty="0"/>
              <a:t>IP V6 address(</a:t>
            </a:r>
            <a:r>
              <a:rPr lang="en-GB" altLang="en-US" b="1" dirty="0" err="1"/>
              <a:t>es</a:t>
            </a:r>
            <a:r>
              <a:rPr lang="en-GB" altLang="en-US" b="1" dirty="0"/>
              <a:t>)</a:t>
            </a:r>
          </a:p>
          <a:p>
            <a:pPr marL="257175" indent="-257175">
              <a:spcBef>
                <a:spcPct val="0"/>
              </a:spcBef>
              <a:buFont typeface="+mj-lt"/>
              <a:buAutoNum type="alphaLcParenR"/>
            </a:pPr>
            <a:r>
              <a:rPr lang="en-GB" altLang="en-US" dirty="0"/>
              <a:t>The hostname</a:t>
            </a:r>
          </a:p>
          <a:p>
            <a:pPr marL="257175" indent="-257175">
              <a:spcBef>
                <a:spcPct val="0"/>
              </a:spcBef>
              <a:buFont typeface="+mj-lt"/>
              <a:buAutoNum type="alphaLcParenR"/>
            </a:pPr>
            <a:r>
              <a:rPr lang="en-GB" altLang="en-US" b="1" dirty="0"/>
              <a:t>The subnet mask</a:t>
            </a:r>
          </a:p>
          <a:p>
            <a:pPr marL="257175" indent="-257175">
              <a:spcBef>
                <a:spcPct val="0"/>
              </a:spcBef>
              <a:buFont typeface="+mj-lt"/>
              <a:buAutoNum type="alphaLcParenR"/>
            </a:pPr>
            <a:r>
              <a:rPr lang="en-GB" altLang="en-US" dirty="0"/>
              <a:t>The number of receive/transmit </a:t>
            </a:r>
            <a:r>
              <a:rPr lang="en-GB" altLang="en-US" dirty="0" err="1"/>
              <a:t>ethernet</a:t>
            </a:r>
            <a:r>
              <a:rPr lang="en-GB" altLang="en-US" dirty="0"/>
              <a:t> packet errors</a:t>
            </a:r>
          </a:p>
          <a:p>
            <a:pPr marL="257175" indent="-257175">
              <a:spcBef>
                <a:spcPct val="0"/>
              </a:spcBef>
              <a:buFont typeface="+mj-lt"/>
              <a:buAutoNum type="alphaLcParenR"/>
            </a:pPr>
            <a:r>
              <a:rPr lang="en-GB" altLang="en-US" dirty="0"/>
              <a:t>The DNS server address</a:t>
            </a:r>
          </a:p>
        </p:txBody>
      </p:sp>
      <p:sp>
        <p:nvSpPr>
          <p:cNvPr id="4" name="Text Placeholder 3"/>
          <p:cNvSpPr>
            <a:spLocks noGrp="1"/>
          </p:cNvSpPr>
          <p:nvPr>
            <p:ph type="body" sz="quarter" idx="14"/>
          </p:nvPr>
        </p:nvSpPr>
        <p:spPr>
          <a:xfrm>
            <a:off x="459000" y="1748250"/>
            <a:ext cx="8251784" cy="923330"/>
          </a:xfrm>
        </p:spPr>
        <p:txBody>
          <a:bodyPr/>
          <a:lstStyle/>
          <a:p>
            <a:pPr>
              <a:spcBef>
                <a:spcPct val="0"/>
              </a:spcBef>
            </a:pPr>
            <a:r>
              <a:rPr lang="en-GB" altLang="en-US" dirty="0"/>
              <a:t>The ip command is the replacement for the legacy </a:t>
            </a:r>
            <a:r>
              <a:rPr lang="en-GB" altLang="en-US" dirty="0" err="1"/>
              <a:t>ifconfig</a:t>
            </a:r>
            <a:r>
              <a:rPr lang="en-GB" altLang="en-US" dirty="0"/>
              <a:t> command. Which information in the list is shown by the command</a:t>
            </a:r>
            <a:br>
              <a:rPr lang="en-GB" altLang="en-US" dirty="0"/>
            </a:br>
            <a:r>
              <a:rPr lang="en-GB" altLang="en-US" dirty="0"/>
              <a:t>‘</a:t>
            </a:r>
            <a:r>
              <a:rPr lang="en-GB" altLang="en-US" dirty="0" err="1"/>
              <a:t>ip</a:t>
            </a:r>
            <a:r>
              <a:rPr lang="en-GB" altLang="en-US" dirty="0"/>
              <a:t> address show’?</a:t>
            </a:r>
          </a:p>
        </p:txBody>
      </p:sp>
      <p:sp>
        <p:nvSpPr>
          <p:cNvPr id="5" name="Text Box 3">
            <a:extLst>
              <a:ext uri="{FF2B5EF4-FFF2-40B4-BE49-F238E27FC236}">
                <a16:creationId xmlns:a16="http://schemas.microsoft.com/office/drawing/2014/main" id="{23A37444-692E-4ABB-9916-A6A5F301A476}"/>
              </a:ext>
            </a:extLst>
          </p:cNvPr>
          <p:cNvSpPr txBox="1">
            <a:spLocks noChangeArrowheads="1"/>
          </p:cNvSpPr>
          <p:nvPr/>
        </p:nvSpPr>
        <p:spPr bwMode="auto">
          <a:xfrm>
            <a:off x="945000" y="5070405"/>
            <a:ext cx="7765784" cy="62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defTabSz="342900" fontAlgn="auto">
              <a:spcBef>
                <a:spcPct val="0"/>
              </a:spcBef>
              <a:spcAft>
                <a:spcPts val="0"/>
              </a:spcAft>
              <a:buClrTx/>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altLang="en-US" sz="1200" dirty="0">
                <a:cs typeface="Arial" panose="020B0604020202020204" pitchFamily="34" charset="0"/>
              </a:rPr>
              <a:t>Note: In the OSI model layer 2, data link, is concerned with </a:t>
            </a:r>
            <a:r>
              <a:rPr lang="en-GB" altLang="en-US" sz="1200" dirty="0" err="1">
                <a:cs typeface="Arial" panose="020B0604020202020204" pitchFamily="34" charset="0"/>
              </a:rPr>
              <a:t>ethernet</a:t>
            </a:r>
            <a:r>
              <a:rPr lang="en-GB" altLang="en-US" sz="1200" dirty="0">
                <a:cs typeface="Arial" panose="020B0604020202020204" pitchFamily="34" charset="0"/>
              </a:rPr>
              <a:t> packets and the like. Layer 3 with IP addresses. The missing ‘maximum data per </a:t>
            </a:r>
            <a:r>
              <a:rPr lang="en-GB" altLang="en-US" sz="1200" dirty="0" err="1">
                <a:cs typeface="Arial" panose="020B0604020202020204" pitchFamily="34" charset="0"/>
              </a:rPr>
              <a:t>ethernet</a:t>
            </a:r>
            <a:r>
              <a:rPr lang="en-GB" altLang="en-US" sz="1200" dirty="0">
                <a:cs typeface="Arial" panose="020B0604020202020204" pitchFamily="34" charset="0"/>
              </a:rPr>
              <a:t> packet (</a:t>
            </a:r>
            <a:r>
              <a:rPr lang="en-GB" altLang="en-US" sz="1200" dirty="0" err="1">
                <a:cs typeface="Arial" panose="020B0604020202020204" pitchFamily="34" charset="0"/>
              </a:rPr>
              <a:t>mtu</a:t>
            </a:r>
            <a:r>
              <a:rPr lang="en-GB" altLang="en-US" sz="1200" dirty="0">
                <a:cs typeface="Arial" panose="020B0604020202020204" pitchFamily="34" charset="0"/>
              </a:rPr>
              <a:t>)’ and ‘number of receive/transmit </a:t>
            </a:r>
            <a:r>
              <a:rPr lang="en-GB" altLang="en-US" sz="1200" dirty="0" err="1">
                <a:cs typeface="Arial" panose="020B0604020202020204" pitchFamily="34" charset="0"/>
              </a:rPr>
              <a:t>ethernet</a:t>
            </a:r>
            <a:r>
              <a:rPr lang="en-GB" altLang="en-US" sz="1200" dirty="0">
                <a:cs typeface="Arial" panose="020B0604020202020204" pitchFamily="34" charset="0"/>
              </a:rPr>
              <a:t> packet errors’ is layer 2 information. The output of  ip address show is has a greater focus on layer 3, the IP layer.</a:t>
            </a:r>
          </a:p>
        </p:txBody>
      </p:sp>
    </p:spTree>
    <p:extLst>
      <p:ext uri="{BB962C8B-B14F-4D97-AF65-F5344CB8AC3E}">
        <p14:creationId xmlns:p14="http://schemas.microsoft.com/office/powerpoint/2010/main" val="25862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What does ‘</a:t>
            </a:r>
            <a:r>
              <a:rPr lang="en-GB" altLang="en-US" dirty="0" err="1"/>
              <a:t>ip</a:t>
            </a:r>
            <a:r>
              <a:rPr lang="en-GB" altLang="en-US" dirty="0"/>
              <a:t> -4 a s’ show?</a:t>
            </a:r>
            <a:br>
              <a:rPr lang="en-GB" altLang="en-US" dirty="0"/>
            </a:br>
            <a:r>
              <a:rPr lang="en-GB" altLang="en-US" dirty="0"/>
              <a:t>What does ‘</a:t>
            </a:r>
            <a:r>
              <a:rPr lang="en-GB" altLang="en-US" dirty="0" err="1"/>
              <a:t>ip</a:t>
            </a:r>
            <a:r>
              <a:rPr lang="en-GB" altLang="en-US" dirty="0"/>
              <a:t> -6 a s’ show?</a:t>
            </a:r>
          </a:p>
        </p:txBody>
      </p:sp>
    </p:spTree>
    <p:extLst>
      <p:ext uri="{BB962C8B-B14F-4D97-AF65-F5344CB8AC3E}">
        <p14:creationId xmlns:p14="http://schemas.microsoft.com/office/powerpoint/2010/main" val="345259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553917"/>
            <a:ext cx="7765784" cy="571951"/>
          </a:xfrm>
        </p:spPr>
        <p:txBody>
          <a:bodyPr/>
          <a:lstStyle/>
          <a:p>
            <a:pPr marL="0" indent="0">
              <a:buNone/>
            </a:pPr>
            <a:r>
              <a:rPr lang="en-GB" dirty="0"/>
              <a:t>Ip version 4 addresses.</a:t>
            </a:r>
          </a:p>
          <a:p>
            <a:pPr marL="0" indent="0">
              <a:buNone/>
            </a:pPr>
            <a:r>
              <a:rPr lang="en-GB" dirty="0"/>
              <a:t>Ip version 6 addresses.</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What does ‘</a:t>
            </a:r>
            <a:r>
              <a:rPr lang="en-GB" altLang="en-US" dirty="0" err="1"/>
              <a:t>ip</a:t>
            </a:r>
            <a:r>
              <a:rPr lang="en-GB" altLang="en-US" dirty="0"/>
              <a:t> -4 a s’ show?</a:t>
            </a:r>
            <a:br>
              <a:rPr lang="en-GB" altLang="en-US" dirty="0"/>
            </a:br>
            <a:r>
              <a:rPr lang="en-GB" altLang="en-US" dirty="0"/>
              <a:t>What does ‘</a:t>
            </a:r>
            <a:r>
              <a:rPr lang="en-GB" altLang="en-US" dirty="0" err="1"/>
              <a:t>ip</a:t>
            </a:r>
            <a:r>
              <a:rPr lang="en-GB" altLang="en-US" dirty="0"/>
              <a:t> -6 a s’ show?</a:t>
            </a:r>
          </a:p>
        </p:txBody>
      </p:sp>
    </p:spTree>
    <p:extLst>
      <p:ext uri="{BB962C8B-B14F-4D97-AF65-F5344CB8AC3E}">
        <p14:creationId xmlns:p14="http://schemas.microsoft.com/office/powerpoint/2010/main" val="364115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708750" y="2207250"/>
            <a:ext cx="5824338" cy="1115690"/>
          </a:xfrm>
        </p:spPr>
        <p:txBody>
          <a:bodyPr/>
          <a:lstStyle/>
          <a:p>
            <a:pPr marL="257175" indent="-257175">
              <a:buFont typeface="+mj-lt"/>
              <a:buAutoNum type="alphaLcParenR"/>
            </a:pPr>
            <a:r>
              <a:rPr lang="en-GB" dirty="0"/>
              <a:t>ip link ls -not up</a:t>
            </a:r>
          </a:p>
          <a:p>
            <a:pPr marL="257175" indent="-257175">
              <a:buFont typeface="+mj-lt"/>
              <a:buAutoNum type="alphaLcParenR"/>
            </a:pPr>
            <a:r>
              <a:rPr lang="en-GB" dirty="0"/>
              <a:t>ip link ls down</a:t>
            </a:r>
          </a:p>
          <a:p>
            <a:pPr marL="257175" indent="-257175">
              <a:buFont typeface="+mj-lt"/>
              <a:buAutoNum type="alphaLcParenR"/>
            </a:pPr>
            <a:r>
              <a:rPr lang="en-GB" dirty="0"/>
              <a:t>ip address show down</a:t>
            </a:r>
          </a:p>
          <a:p>
            <a:pPr marL="257175" indent="-257175">
              <a:buFont typeface="+mj-lt"/>
              <a:buAutoNum type="alphaLcParenR"/>
            </a:pPr>
            <a:r>
              <a:rPr lang="en-GB" dirty="0"/>
              <a:t>ip adapter ls down</a:t>
            </a:r>
          </a:p>
        </p:txBody>
      </p:sp>
      <p:sp>
        <p:nvSpPr>
          <p:cNvPr id="4" name="Text Placeholder 3"/>
          <p:cNvSpPr>
            <a:spLocks noGrp="1"/>
          </p:cNvSpPr>
          <p:nvPr>
            <p:ph type="body" sz="quarter" idx="14"/>
          </p:nvPr>
        </p:nvSpPr>
        <p:spPr/>
        <p:txBody>
          <a:bodyPr/>
          <a:lstStyle/>
          <a:p>
            <a:r>
              <a:rPr lang="en-GB" dirty="0"/>
              <a:t>What is the IP command to display a list of adapters which are DOWN?</a:t>
            </a:r>
          </a:p>
        </p:txBody>
      </p:sp>
    </p:spTree>
    <p:extLst>
      <p:ext uri="{BB962C8B-B14F-4D97-AF65-F5344CB8AC3E}">
        <p14:creationId xmlns:p14="http://schemas.microsoft.com/office/powerpoint/2010/main" val="29487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ip link ls -not up</a:t>
            </a:r>
          </a:p>
          <a:p>
            <a:pPr marL="257175" indent="-257175">
              <a:buFont typeface="+mj-lt"/>
              <a:buAutoNum type="alphaLcParenR"/>
            </a:pPr>
            <a:r>
              <a:rPr lang="en-GB" b="1" dirty="0"/>
              <a:t>ip link ls down</a:t>
            </a:r>
          </a:p>
          <a:p>
            <a:pPr marL="257175" indent="-257175">
              <a:buFont typeface="+mj-lt"/>
              <a:buAutoNum type="alphaLcParenR"/>
            </a:pPr>
            <a:r>
              <a:rPr lang="en-GB" dirty="0"/>
              <a:t>ip address show down</a:t>
            </a:r>
          </a:p>
          <a:p>
            <a:pPr marL="257175" indent="-257175">
              <a:buFont typeface="+mj-lt"/>
              <a:buAutoNum type="alphaLcParenR"/>
            </a:pPr>
            <a:r>
              <a:rPr lang="en-GB" dirty="0"/>
              <a:t>ip adapter ls down</a:t>
            </a:r>
          </a:p>
        </p:txBody>
      </p:sp>
      <p:sp>
        <p:nvSpPr>
          <p:cNvPr id="4" name="Text Placeholder 3"/>
          <p:cNvSpPr>
            <a:spLocks noGrp="1"/>
          </p:cNvSpPr>
          <p:nvPr>
            <p:ph type="body" sz="quarter" idx="14"/>
          </p:nvPr>
        </p:nvSpPr>
        <p:spPr/>
        <p:txBody>
          <a:bodyPr/>
          <a:lstStyle/>
          <a:p>
            <a:r>
              <a:rPr lang="en-GB" dirty="0"/>
              <a:t>What is the IP command to display a list of adapters which are DOWN?</a:t>
            </a:r>
          </a:p>
        </p:txBody>
      </p:sp>
    </p:spTree>
    <p:extLst>
      <p:ext uri="{BB962C8B-B14F-4D97-AF65-F5344CB8AC3E}">
        <p14:creationId xmlns:p14="http://schemas.microsoft.com/office/powerpoint/2010/main" val="25270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5"/>
            <a:ext cx="7765784" cy="1931298"/>
          </a:xfrm>
        </p:spPr>
        <p:txBody>
          <a:bodyPr/>
          <a:lstStyle/>
          <a:p>
            <a:pPr marL="257175" indent="-257175">
              <a:buFont typeface="+mj-lt"/>
              <a:buAutoNum type="alphaLcParenR"/>
            </a:pPr>
            <a:r>
              <a:rPr lang="en-GB" dirty="0"/>
              <a:t>Layer 1</a:t>
            </a:r>
          </a:p>
          <a:p>
            <a:pPr marL="257175" indent="-257175">
              <a:buFont typeface="+mj-lt"/>
              <a:buAutoNum type="alphaLcParenR"/>
            </a:pPr>
            <a:r>
              <a:rPr lang="en-GB" dirty="0"/>
              <a:t>Layer 2</a:t>
            </a:r>
          </a:p>
          <a:p>
            <a:pPr marL="257175" indent="-257175">
              <a:buFont typeface="+mj-lt"/>
              <a:buAutoNum type="alphaLcParenR"/>
            </a:pPr>
            <a:r>
              <a:rPr lang="en-GB" dirty="0"/>
              <a:t>Layer 3</a:t>
            </a:r>
          </a:p>
          <a:p>
            <a:pPr marL="257175" indent="-257175">
              <a:buFont typeface="+mj-lt"/>
              <a:buAutoNum type="alphaLcParenR"/>
            </a:pPr>
            <a:r>
              <a:rPr lang="en-GB" dirty="0"/>
              <a:t>Layer 4</a:t>
            </a:r>
          </a:p>
          <a:p>
            <a:pPr marL="257175" indent="-257175">
              <a:buFont typeface="+mj-lt"/>
              <a:buAutoNum type="alphaLcParenR"/>
            </a:pPr>
            <a:r>
              <a:rPr lang="en-GB" dirty="0"/>
              <a:t>Layer 1 and Layer 2</a:t>
            </a:r>
          </a:p>
          <a:p>
            <a:pPr marL="257175" indent="-257175">
              <a:buFont typeface="+mj-lt"/>
              <a:buAutoNum type="alphaLcParenR"/>
            </a:pPr>
            <a:r>
              <a:rPr lang="en-GB" dirty="0"/>
              <a:t>Layer 2 and Layer 3</a:t>
            </a:r>
          </a:p>
          <a:p>
            <a:pPr marL="257175" indent="-257175">
              <a:buFont typeface="+mj-lt"/>
              <a:buAutoNum type="alphaLcParenR"/>
            </a:pPr>
            <a:r>
              <a:rPr lang="en-GB" dirty="0"/>
              <a:t>Layer 3 and Layer 4</a:t>
            </a:r>
          </a:p>
        </p:txBody>
      </p:sp>
      <p:sp>
        <p:nvSpPr>
          <p:cNvPr id="4" name="Text Placeholder 3"/>
          <p:cNvSpPr>
            <a:spLocks noGrp="1"/>
          </p:cNvSpPr>
          <p:nvPr>
            <p:ph type="body" sz="quarter" idx="14"/>
          </p:nvPr>
        </p:nvSpPr>
        <p:spPr>
          <a:xfrm>
            <a:off x="459000" y="1748250"/>
            <a:ext cx="8251784" cy="923330"/>
          </a:xfrm>
        </p:spPr>
        <p:txBody>
          <a:bodyPr/>
          <a:lstStyle/>
          <a:p>
            <a:r>
              <a:rPr lang="en-GB" dirty="0"/>
              <a:t>The </a:t>
            </a:r>
            <a:r>
              <a:rPr lang="en-GB" i="1" dirty="0"/>
              <a:t>ip a </a:t>
            </a:r>
            <a:r>
              <a:rPr lang="en-GB" i="1" dirty="0" err="1"/>
              <a:t>sh</a:t>
            </a:r>
            <a:r>
              <a:rPr lang="en-GB" dirty="0"/>
              <a:t>  will display a list of attributes along with their values.  With which layer or layers of the Networking Model are these associated? Choose one.</a:t>
            </a:r>
          </a:p>
        </p:txBody>
      </p:sp>
    </p:spTree>
    <p:extLst>
      <p:ext uri="{BB962C8B-B14F-4D97-AF65-F5344CB8AC3E}">
        <p14:creationId xmlns:p14="http://schemas.microsoft.com/office/powerpoint/2010/main" val="202331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5"/>
            <a:ext cx="7765784" cy="1931298"/>
          </a:xfrm>
        </p:spPr>
        <p:txBody>
          <a:bodyPr/>
          <a:lstStyle/>
          <a:p>
            <a:pPr marL="257175" indent="-257175">
              <a:buFont typeface="+mj-lt"/>
              <a:buAutoNum type="alphaLcParenR"/>
            </a:pPr>
            <a:r>
              <a:rPr lang="en-GB" dirty="0"/>
              <a:t>Layer 1</a:t>
            </a:r>
          </a:p>
          <a:p>
            <a:pPr marL="257175" indent="-257175">
              <a:buFont typeface="+mj-lt"/>
              <a:buAutoNum type="alphaLcParenR"/>
            </a:pPr>
            <a:r>
              <a:rPr lang="en-GB" dirty="0"/>
              <a:t>Layer 2</a:t>
            </a:r>
          </a:p>
          <a:p>
            <a:pPr marL="257175" indent="-257175">
              <a:buFont typeface="+mj-lt"/>
              <a:buAutoNum type="alphaLcParenR"/>
            </a:pPr>
            <a:r>
              <a:rPr lang="en-GB" dirty="0"/>
              <a:t>Layer 3</a:t>
            </a:r>
          </a:p>
          <a:p>
            <a:pPr marL="257175" indent="-257175">
              <a:buFont typeface="+mj-lt"/>
              <a:buAutoNum type="alphaLcParenR"/>
            </a:pPr>
            <a:r>
              <a:rPr lang="en-GB" dirty="0"/>
              <a:t>Layer 4</a:t>
            </a:r>
          </a:p>
          <a:p>
            <a:pPr marL="257175" indent="-257175">
              <a:buFont typeface="+mj-lt"/>
              <a:buAutoNum type="alphaLcParenR"/>
            </a:pPr>
            <a:r>
              <a:rPr lang="en-GB" dirty="0"/>
              <a:t>Layer 1 and Layer 2</a:t>
            </a:r>
          </a:p>
          <a:p>
            <a:pPr marL="257175" indent="-257175">
              <a:buFont typeface="+mj-lt"/>
              <a:buAutoNum type="alphaLcParenR"/>
            </a:pPr>
            <a:r>
              <a:rPr lang="en-GB" b="1" dirty="0"/>
              <a:t>Layer 2 and Layer 3</a:t>
            </a:r>
          </a:p>
          <a:p>
            <a:pPr marL="257175" indent="-257175">
              <a:buFont typeface="+mj-lt"/>
              <a:buAutoNum type="alphaLcParenR"/>
            </a:pPr>
            <a:r>
              <a:rPr lang="en-GB" dirty="0"/>
              <a:t>Layer 3 and Layer 4</a:t>
            </a:r>
          </a:p>
        </p:txBody>
      </p:sp>
      <p:sp>
        <p:nvSpPr>
          <p:cNvPr id="4" name="Text Placeholder 3"/>
          <p:cNvSpPr>
            <a:spLocks noGrp="1"/>
          </p:cNvSpPr>
          <p:nvPr>
            <p:ph type="body" sz="quarter" idx="14"/>
          </p:nvPr>
        </p:nvSpPr>
        <p:spPr>
          <a:xfrm>
            <a:off x="459000" y="1748250"/>
            <a:ext cx="8251784" cy="923330"/>
          </a:xfrm>
        </p:spPr>
        <p:txBody>
          <a:bodyPr/>
          <a:lstStyle/>
          <a:p>
            <a:r>
              <a:rPr lang="en-GB" dirty="0"/>
              <a:t>The </a:t>
            </a:r>
            <a:r>
              <a:rPr lang="en-GB" i="1" dirty="0"/>
              <a:t>ip a </a:t>
            </a:r>
            <a:r>
              <a:rPr lang="en-GB" i="1" dirty="0" err="1"/>
              <a:t>sh</a:t>
            </a:r>
            <a:r>
              <a:rPr lang="en-GB" dirty="0"/>
              <a:t>  will display a list of attributes along with their values.  With which layer or layers of the Networking Model are these associated? Choose one.</a:t>
            </a:r>
          </a:p>
        </p:txBody>
      </p:sp>
    </p:spTree>
    <p:extLst>
      <p:ext uri="{BB962C8B-B14F-4D97-AF65-F5344CB8AC3E}">
        <p14:creationId xmlns:p14="http://schemas.microsoft.com/office/powerpoint/2010/main" val="275955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Minimum Transmission Unit</a:t>
            </a:r>
          </a:p>
          <a:p>
            <a:pPr marL="257175" indent="-257175">
              <a:buFont typeface="+mj-lt"/>
              <a:buAutoNum type="alphaLcParenR"/>
            </a:pPr>
            <a:r>
              <a:rPr lang="en-GB" dirty="0"/>
              <a:t>Maximum Time to Unload</a:t>
            </a:r>
          </a:p>
          <a:p>
            <a:pPr marL="257175" indent="-257175">
              <a:buFont typeface="+mj-lt"/>
              <a:buAutoNum type="alphaLcParenR"/>
            </a:pPr>
            <a:r>
              <a:rPr lang="en-GB" dirty="0"/>
              <a:t>Missing Transmission Units</a:t>
            </a:r>
          </a:p>
          <a:p>
            <a:pPr marL="257175" indent="-257175">
              <a:buFont typeface="+mj-lt"/>
              <a:buAutoNum type="alphaLcParenR"/>
            </a:pPr>
            <a:r>
              <a:rPr lang="en-GB" dirty="0"/>
              <a:t>Maximum Transmission Unit</a:t>
            </a:r>
          </a:p>
        </p:txBody>
      </p:sp>
      <p:sp>
        <p:nvSpPr>
          <p:cNvPr id="4" name="Text Placeholder 3"/>
          <p:cNvSpPr>
            <a:spLocks noGrp="1"/>
          </p:cNvSpPr>
          <p:nvPr>
            <p:ph type="body" sz="quarter" idx="14"/>
          </p:nvPr>
        </p:nvSpPr>
        <p:spPr/>
        <p:txBody>
          <a:bodyPr/>
          <a:lstStyle/>
          <a:p>
            <a:r>
              <a:rPr lang="en-GB" dirty="0"/>
              <a:t>What does MTU stand for?</a:t>
            </a:r>
          </a:p>
        </p:txBody>
      </p:sp>
    </p:spTree>
    <p:extLst>
      <p:ext uri="{BB962C8B-B14F-4D97-AF65-F5344CB8AC3E}">
        <p14:creationId xmlns:p14="http://schemas.microsoft.com/office/powerpoint/2010/main" val="9731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Minimum Transmission Unit</a:t>
            </a:r>
          </a:p>
          <a:p>
            <a:pPr marL="257175" indent="-257175">
              <a:buFont typeface="+mj-lt"/>
              <a:buAutoNum type="alphaLcParenR"/>
            </a:pPr>
            <a:r>
              <a:rPr lang="en-GB" dirty="0"/>
              <a:t>Maximum Time to Unload</a:t>
            </a:r>
          </a:p>
          <a:p>
            <a:pPr marL="257175" indent="-257175">
              <a:buFont typeface="+mj-lt"/>
              <a:buAutoNum type="alphaLcParenR"/>
            </a:pPr>
            <a:r>
              <a:rPr lang="en-GB" dirty="0"/>
              <a:t>Missing Transmission Units</a:t>
            </a:r>
          </a:p>
          <a:p>
            <a:pPr marL="257175" indent="-257175">
              <a:buFont typeface="+mj-lt"/>
              <a:buAutoNum type="alphaLcParenR"/>
            </a:pPr>
            <a:r>
              <a:rPr lang="en-GB" b="1" dirty="0"/>
              <a:t>Maximum Transmission Unit</a:t>
            </a:r>
          </a:p>
        </p:txBody>
      </p:sp>
      <p:sp>
        <p:nvSpPr>
          <p:cNvPr id="4" name="Text Placeholder 3"/>
          <p:cNvSpPr>
            <a:spLocks noGrp="1"/>
          </p:cNvSpPr>
          <p:nvPr>
            <p:ph type="body" sz="quarter" idx="14"/>
          </p:nvPr>
        </p:nvSpPr>
        <p:spPr/>
        <p:txBody>
          <a:bodyPr/>
          <a:lstStyle/>
          <a:p>
            <a:r>
              <a:rPr lang="en-GB" dirty="0"/>
              <a:t>What does MTU stand for?</a:t>
            </a:r>
          </a:p>
        </p:txBody>
      </p:sp>
    </p:spTree>
    <p:extLst>
      <p:ext uri="{BB962C8B-B14F-4D97-AF65-F5344CB8AC3E}">
        <p14:creationId xmlns:p14="http://schemas.microsoft.com/office/powerpoint/2010/main" val="241262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14" name="Content Placeholder 13"/>
          <p:cNvSpPr>
            <a:spLocks noGrp="1"/>
          </p:cNvSpPr>
          <p:nvPr>
            <p:ph sz="quarter" idx="10"/>
          </p:nvPr>
        </p:nvSpPr>
        <p:spPr>
          <a:xfrm>
            <a:off x="459000" y="2202959"/>
            <a:ext cx="3635637" cy="1674817"/>
          </a:xfrm>
        </p:spPr>
        <p:txBody>
          <a:bodyPr/>
          <a:lstStyle/>
          <a:p>
            <a:r>
              <a:rPr lang="en-US" dirty="0"/>
              <a:t>Switches are much more sophisticated than hubs. </a:t>
            </a:r>
          </a:p>
          <a:p>
            <a:r>
              <a:rPr lang="en-US" dirty="0"/>
              <a:t>They transmit the packet down the minimum number of cables needed for it to reach its destination. </a:t>
            </a:r>
          </a:p>
          <a:p>
            <a:r>
              <a:rPr lang="en-US" dirty="0"/>
              <a:t>Switches learn the route to the destination mac address.</a:t>
            </a:r>
          </a:p>
        </p:txBody>
      </p:sp>
      <p:sp>
        <p:nvSpPr>
          <p:cNvPr id="4" name="Text Placeholder 3"/>
          <p:cNvSpPr>
            <a:spLocks noGrp="1"/>
          </p:cNvSpPr>
          <p:nvPr>
            <p:ph type="body" sz="quarter" idx="14"/>
          </p:nvPr>
        </p:nvSpPr>
        <p:spPr>
          <a:xfrm>
            <a:off x="459000" y="1748250"/>
            <a:ext cx="7899138" cy="369332"/>
          </a:xfrm>
        </p:spPr>
        <p:txBody>
          <a:bodyPr/>
          <a:lstStyle/>
          <a:p>
            <a:r>
              <a:rPr lang="en-US" altLang="en-US" dirty="0">
                <a:latin typeface="Arial" charset="0"/>
              </a:rPr>
              <a:t>The Data Link Layer – the adapter layer: Switches</a:t>
            </a:r>
          </a:p>
        </p:txBody>
      </p:sp>
      <p:grpSp>
        <p:nvGrpSpPr>
          <p:cNvPr id="67" name="Group 66">
            <a:extLst>
              <a:ext uri="{FF2B5EF4-FFF2-40B4-BE49-F238E27FC236}">
                <a16:creationId xmlns:a16="http://schemas.microsoft.com/office/drawing/2014/main" id="{1711C889-FF4C-8E44-B618-E0D9070526D8}"/>
              </a:ext>
            </a:extLst>
          </p:cNvPr>
          <p:cNvGrpSpPr/>
          <p:nvPr/>
        </p:nvGrpSpPr>
        <p:grpSpPr>
          <a:xfrm>
            <a:off x="4844562" y="2094499"/>
            <a:ext cx="3764033" cy="3620596"/>
            <a:chOff x="685800" y="1317254"/>
            <a:chExt cx="4462264" cy="5032804"/>
          </a:xfrm>
        </p:grpSpPr>
        <p:sp>
          <p:nvSpPr>
            <p:cNvPr id="68" name="Rounded Rectangle 67">
              <a:extLst>
                <a:ext uri="{FF2B5EF4-FFF2-40B4-BE49-F238E27FC236}">
                  <a16:creationId xmlns:a16="http://schemas.microsoft.com/office/drawing/2014/main" id="{ED1D0120-B2AB-9347-8A12-5005D8F88469}"/>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r>
                <a:rPr lang="en-US" sz="1350" dirty="0">
                  <a:solidFill>
                    <a:prstClr val="white"/>
                  </a:solidFill>
                </a:rPr>
                <a:t>SW</a:t>
              </a:r>
            </a:p>
          </p:txBody>
        </p:sp>
        <p:cxnSp>
          <p:nvCxnSpPr>
            <p:cNvPr id="69" name="Straight Connector 68">
              <a:extLst>
                <a:ext uri="{FF2B5EF4-FFF2-40B4-BE49-F238E27FC236}">
                  <a16:creationId xmlns:a16="http://schemas.microsoft.com/office/drawing/2014/main" id="{C6858DD3-28E4-A340-9760-1BEBBEE865B0}"/>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9221FC7F-0D21-AA46-BE93-E65D609FEA25}"/>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r>
                <a:rPr lang="en-US" sz="1350" dirty="0">
                  <a:solidFill>
                    <a:prstClr val="white"/>
                  </a:solidFill>
                </a:rPr>
                <a:t>SW</a:t>
              </a:r>
            </a:p>
          </p:txBody>
        </p:sp>
        <p:cxnSp>
          <p:nvCxnSpPr>
            <p:cNvPr id="71" name="Straight Connector 70">
              <a:extLst>
                <a:ext uri="{FF2B5EF4-FFF2-40B4-BE49-F238E27FC236}">
                  <a16:creationId xmlns:a16="http://schemas.microsoft.com/office/drawing/2014/main" id="{2B7CA0DD-8745-504A-B628-3C985B9C12FD}"/>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8716442-3F61-C440-8123-066169CB4C2C}"/>
                </a:ext>
              </a:extLst>
            </p:cNvPr>
            <p:cNvCxnSpPr>
              <a:cxnSpLocks/>
              <a:endCxn id="70"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07673B-97D0-D943-A035-41A2E1A2D7C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6FAE15E3-214E-8545-B9B8-8E466DCBB6D2}"/>
                </a:ext>
              </a:extLst>
            </p:cNvPr>
            <p:cNvCxnSpPr>
              <a:cxnSpLocks/>
            </p:cNvCxnSpPr>
            <p:nvPr/>
          </p:nvCxnSpPr>
          <p:spPr bwMode="auto">
            <a:xfrm>
              <a:off x="1121820" y="4312558"/>
              <a:ext cx="2563767"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ounded Rectangle 74">
              <a:extLst>
                <a:ext uri="{FF2B5EF4-FFF2-40B4-BE49-F238E27FC236}">
                  <a16:creationId xmlns:a16="http://schemas.microsoft.com/office/drawing/2014/main" id="{ADEA5B32-61C3-1848-B25B-9CC44071AF25}"/>
                </a:ext>
              </a:extLst>
            </p:cNvPr>
            <p:cNvSpPr/>
            <p:nvPr/>
          </p:nvSpPr>
          <p:spPr bwMode="auto">
            <a:xfrm rot="10800000" flipV="1">
              <a:off x="3432009" y="4705679"/>
              <a:ext cx="1440161"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r>
                <a:rPr lang="en-US" sz="1350" dirty="0">
                  <a:solidFill>
                    <a:prstClr val="white"/>
                  </a:solidFill>
                </a:rPr>
                <a:t>SW</a:t>
              </a:r>
            </a:p>
          </p:txBody>
        </p:sp>
        <p:cxnSp>
          <p:nvCxnSpPr>
            <p:cNvPr id="76" name="Straight Connector 75">
              <a:extLst>
                <a:ext uri="{FF2B5EF4-FFF2-40B4-BE49-F238E27FC236}">
                  <a16:creationId xmlns:a16="http://schemas.microsoft.com/office/drawing/2014/main" id="{747746E5-88DC-3B41-8D57-D51EB3286E49}"/>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7" name="Picture 6" descr="computer.bmp">
              <a:extLst>
                <a:ext uri="{FF2B5EF4-FFF2-40B4-BE49-F238E27FC236}">
                  <a16:creationId xmlns:a16="http://schemas.microsoft.com/office/drawing/2014/main" id="{6400ED5C-9D1C-DD41-896C-AAAEF4CC8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6" descr="computer.bmp">
              <a:extLst>
                <a:ext uri="{FF2B5EF4-FFF2-40B4-BE49-F238E27FC236}">
                  <a16:creationId xmlns:a16="http://schemas.microsoft.com/office/drawing/2014/main" id="{76408743-61EE-AD40-B00B-A672115DF9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8397" y="5626159"/>
              <a:ext cx="668337" cy="7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Connector 78">
              <a:extLst>
                <a:ext uri="{FF2B5EF4-FFF2-40B4-BE49-F238E27FC236}">
                  <a16:creationId xmlns:a16="http://schemas.microsoft.com/office/drawing/2014/main" id="{EE6EE108-38D4-7A49-B290-718708E94536}"/>
                </a:ext>
              </a:extLst>
            </p:cNvPr>
            <p:cNvCxnSpPr>
              <a:cxnSpLocks/>
              <a:stCxn id="70"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0" name="Picture 6" descr="computer.bmp">
              <a:extLst>
                <a:ext uri="{FF2B5EF4-FFF2-40B4-BE49-F238E27FC236}">
                  <a16:creationId xmlns:a16="http://schemas.microsoft.com/office/drawing/2014/main" id="{84A9B32C-7D39-4F4F-A5FE-383BBB92B9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520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Connector 80">
              <a:extLst>
                <a:ext uri="{FF2B5EF4-FFF2-40B4-BE49-F238E27FC236}">
                  <a16:creationId xmlns:a16="http://schemas.microsoft.com/office/drawing/2014/main" id="{8803E8FD-57E1-1D4D-BEFB-2603E77F2334}"/>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6" descr="computer.bmp">
              <a:extLst>
                <a:ext uri="{FF2B5EF4-FFF2-40B4-BE49-F238E27FC236}">
                  <a16:creationId xmlns:a16="http://schemas.microsoft.com/office/drawing/2014/main" id="{9BC4B2EA-A567-324A-A379-B59FEF9AEA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9727" y="5621945"/>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 name="Group 82">
              <a:extLst>
                <a:ext uri="{FF2B5EF4-FFF2-40B4-BE49-F238E27FC236}">
                  <a16:creationId xmlns:a16="http://schemas.microsoft.com/office/drawing/2014/main" id="{1250A771-0F0B-F644-9881-7C10A147EF43}"/>
                </a:ext>
              </a:extLst>
            </p:cNvPr>
            <p:cNvGrpSpPr/>
            <p:nvPr/>
          </p:nvGrpSpPr>
          <p:grpSpPr>
            <a:xfrm>
              <a:off x="3337067" y="5140231"/>
              <a:ext cx="668337" cy="1187244"/>
              <a:chOff x="3337067" y="5140231"/>
              <a:chExt cx="668337" cy="1187244"/>
            </a:xfrm>
          </p:grpSpPr>
          <p:pic>
            <p:nvPicPr>
              <p:cNvPr id="84" name="Picture 6" descr="computer.bmp">
                <a:extLst>
                  <a:ext uri="{FF2B5EF4-FFF2-40B4-BE49-F238E27FC236}">
                    <a16:creationId xmlns:a16="http://schemas.microsoft.com/office/drawing/2014/main" id="{3698D621-7384-3641-B5C6-8018156F2C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7067" y="5603575"/>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Straight Connector 84">
                <a:extLst>
                  <a:ext uri="{FF2B5EF4-FFF2-40B4-BE49-F238E27FC236}">
                    <a16:creationId xmlns:a16="http://schemas.microsoft.com/office/drawing/2014/main" id="{4CA71112-977A-6246-9951-8519BE615AF2}"/>
                  </a:ext>
                </a:extLst>
              </p:cNvPr>
              <p:cNvCxnSpPr>
                <a:cxnSpLocks/>
              </p:cNvCxnSpPr>
              <p:nvPr/>
            </p:nvCxnSpPr>
            <p:spPr bwMode="auto">
              <a:xfrm>
                <a:off x="3636914" y="5140231"/>
                <a:ext cx="0" cy="571038"/>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32" name="Straight Connector 31">
            <a:extLst>
              <a:ext uri="{FF2B5EF4-FFF2-40B4-BE49-F238E27FC236}">
                <a16:creationId xmlns:a16="http://schemas.microsoft.com/office/drawing/2014/main" id="{4CA71112-977A-6246-9951-8519BE615AF2}"/>
              </a:ext>
            </a:extLst>
          </p:cNvPr>
          <p:cNvCxnSpPr>
            <a:cxnSpLocks/>
          </p:cNvCxnSpPr>
          <p:nvPr/>
        </p:nvCxnSpPr>
        <p:spPr bwMode="auto">
          <a:xfrm>
            <a:off x="8263601" y="4845646"/>
            <a:ext cx="0" cy="41080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02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8409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19719"/>
            <a:ext cx="7765784" cy="1531188"/>
          </a:xfrm>
        </p:spPr>
        <p:txBody>
          <a:bodyPr/>
          <a:lstStyle/>
          <a:p>
            <a:r>
              <a:rPr lang="en-GB" dirty="0"/>
              <a:t>The hosts adapters are automatically configured with addresses at boot time. The address is, most commonly, either assigned through DHCP or assigned statically.  Either way a configuration file is needed. There is one file for each adapter.</a:t>
            </a:r>
          </a:p>
          <a:p>
            <a:pPr marL="0" indent="0">
              <a:buNone/>
            </a:pPr>
            <a:endParaRPr lang="en-GB" dirty="0"/>
          </a:p>
          <a:p>
            <a:r>
              <a:rPr lang="en-GB" dirty="0"/>
              <a:t>Adapter eth0:</a:t>
            </a:r>
          </a:p>
          <a:p>
            <a:pPr marL="0" indent="0">
              <a:buNone/>
            </a:pPr>
            <a:r>
              <a:rPr lang="en-GB" dirty="0"/>
              <a:t>    </a:t>
            </a:r>
            <a:r>
              <a:rPr lang="en-GB" b="1" dirty="0"/>
              <a:t>/etc/</a:t>
            </a:r>
            <a:r>
              <a:rPr lang="en-GB" b="1" dirty="0" err="1"/>
              <a:t>sysconfig</a:t>
            </a:r>
            <a:r>
              <a:rPr lang="en-GB" b="1" dirty="0"/>
              <a:t>/network-scripts/ifcfg-eth0</a:t>
            </a:r>
          </a:p>
        </p:txBody>
      </p:sp>
      <p:sp>
        <p:nvSpPr>
          <p:cNvPr id="4" name="Text Placeholder 3"/>
          <p:cNvSpPr>
            <a:spLocks noGrp="1"/>
          </p:cNvSpPr>
          <p:nvPr>
            <p:ph type="body" sz="quarter" idx="14"/>
          </p:nvPr>
        </p:nvSpPr>
        <p:spPr>
          <a:xfrm>
            <a:off x="459000" y="1547500"/>
            <a:ext cx="8251784" cy="369332"/>
          </a:xfrm>
        </p:spPr>
        <p:txBody>
          <a:bodyPr/>
          <a:lstStyle/>
          <a:p>
            <a:r>
              <a:rPr lang="en-US" dirty="0">
                <a:ea typeface="MS PGothic"/>
              </a:rPr>
              <a:t>Ifcfg-eth0</a:t>
            </a:r>
            <a:endParaRPr lang="en-US" dirty="0"/>
          </a:p>
        </p:txBody>
      </p:sp>
    </p:spTree>
    <p:extLst>
      <p:ext uri="{BB962C8B-B14F-4D97-AF65-F5344CB8AC3E}">
        <p14:creationId xmlns:p14="http://schemas.microsoft.com/office/powerpoint/2010/main" val="38829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762952" y="2225563"/>
            <a:ext cx="3680952" cy="285646"/>
          </a:xfrm>
        </p:spPr>
        <p:txBody>
          <a:bodyPr/>
          <a:lstStyle/>
          <a:p>
            <a:r>
              <a:rPr lang="en-GB" dirty="0"/>
              <a:t>The DHCP configuration details are simple.</a:t>
            </a:r>
          </a:p>
          <a:p>
            <a:pPr marL="0" indent="0">
              <a:buNone/>
            </a:pPr>
            <a:endParaRPr lang="en-GB" dirty="0"/>
          </a:p>
          <a:p>
            <a:pPr marL="0" indent="0">
              <a:buNone/>
            </a:pPr>
            <a:endParaRPr lang="en-GB" dirty="0"/>
          </a:p>
        </p:txBody>
      </p:sp>
      <p:sp>
        <p:nvSpPr>
          <p:cNvPr id="4" name="Text Placeholder 3"/>
          <p:cNvSpPr>
            <a:spLocks noGrp="1"/>
          </p:cNvSpPr>
          <p:nvPr>
            <p:ph type="body" sz="quarter" idx="14"/>
          </p:nvPr>
        </p:nvSpPr>
        <p:spPr/>
        <p:txBody>
          <a:bodyPr/>
          <a:lstStyle/>
          <a:p>
            <a:r>
              <a:rPr lang="en-US" dirty="0">
                <a:ea typeface="MS PGothic"/>
              </a:rPr>
              <a:t>Ifcg-eth0 - </a:t>
            </a:r>
            <a:r>
              <a:rPr lang="en-US" dirty="0" err="1">
                <a:ea typeface="MS PGothic"/>
              </a:rPr>
              <a:t>dhcp</a:t>
            </a:r>
            <a:endParaRPr lang="en-US" dirty="0"/>
          </a:p>
        </p:txBody>
      </p:sp>
      <p:sp>
        <p:nvSpPr>
          <p:cNvPr id="6" name="Rounded Rectangle 5"/>
          <p:cNvSpPr/>
          <p:nvPr/>
        </p:nvSpPr>
        <p:spPr>
          <a:xfrm>
            <a:off x="762952" y="2624996"/>
            <a:ext cx="2961203" cy="118300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DEVICE=eth0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HWADDR= 08:00:27:e9:64:14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BOOTPROTO=</a:t>
            </a:r>
            <a:r>
              <a:rPr lang="en-GB" sz="1350" dirty="0" err="1">
                <a:solidFill>
                  <a:srgbClr val="000000"/>
                </a:solidFill>
                <a:latin typeface="Arial" panose="020B0604020202020204" pitchFamily="34" charset="0"/>
                <a:cs typeface="Arial" panose="020B0604020202020204" pitchFamily="34" charset="0"/>
              </a:rPr>
              <a:t>dhcp</a:t>
            </a:r>
            <a:endParaRPr lang="en-GB" sz="1350" dirty="0">
              <a:solidFill>
                <a:srgbClr val="000000"/>
              </a:solidFill>
              <a:latin typeface="Arial" panose="020B0604020202020204" pitchFamily="34" charset="0"/>
              <a:cs typeface="Arial" panose="020B0604020202020204" pitchFamily="34" charset="0"/>
            </a:endParaRP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HOSTNAME=linseed.fdm1.local</a:t>
            </a:r>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899592" y="5022340"/>
            <a:ext cx="6689561"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HWADDR parameter is not needed. If the address is mistyped or a hardware change is made, it can lead to complications, because this information is no longer accurate. The machine will configure perfectly without it!</a:t>
            </a:r>
          </a:p>
        </p:txBody>
      </p:sp>
      <p:sp>
        <p:nvSpPr>
          <p:cNvPr id="8" name="Rounded Rectangle 7"/>
          <p:cNvSpPr/>
          <p:nvPr/>
        </p:nvSpPr>
        <p:spPr>
          <a:xfrm>
            <a:off x="4355976" y="2624996"/>
            <a:ext cx="3528392" cy="188412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DEVICE=eth0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HWADDR= 08:00:27:e9:64:14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BOOTPROTO=none</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IPADDR=10.0.0.113</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NETMASK=255.255.255.0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HOSTNAME=linseed.fdm1.local</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GATEWAY=10.0.0.254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DNS1=10.0.0.254</a:t>
            </a:r>
          </a:p>
        </p:txBody>
      </p:sp>
      <p:sp>
        <p:nvSpPr>
          <p:cNvPr id="9" name="Content Placeholder 2"/>
          <p:cNvSpPr>
            <a:spLocks noGrp="1"/>
          </p:cNvSpPr>
          <p:nvPr>
            <p:ph sz="quarter" idx="10"/>
          </p:nvPr>
        </p:nvSpPr>
        <p:spPr>
          <a:xfrm>
            <a:off x="4355976" y="2225563"/>
            <a:ext cx="4025072" cy="2499581"/>
          </a:xfrm>
        </p:spPr>
        <p:txBody>
          <a:bodyPr/>
          <a:lstStyle/>
          <a:p>
            <a:r>
              <a:rPr lang="en-GB" dirty="0"/>
              <a:t>Configuration for static IP Address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8127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790073"/>
            <a:ext cx="8251784" cy="461665"/>
          </a:xfrm>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07250"/>
            <a:ext cx="7765784" cy="3747180"/>
          </a:xfrm>
        </p:spPr>
        <p:txBody>
          <a:bodyPr/>
          <a:lstStyle/>
          <a:p>
            <a:r>
              <a:rPr lang="en-GB" dirty="0"/>
              <a:t>This file contains the name by which the machine is known and by which it chooses to identify itself to others. Years ago changing this file would change the machine’s hostname. These days the hostname is changed through use of the </a:t>
            </a:r>
            <a:r>
              <a:rPr lang="en-GB" b="1" dirty="0" err="1">
                <a:solidFill>
                  <a:schemeClr val="accent1"/>
                </a:solidFill>
              </a:rPr>
              <a:t>hostnamectl</a:t>
            </a:r>
            <a:r>
              <a:rPr lang="en-GB" dirty="0"/>
              <a:t> command.</a:t>
            </a:r>
          </a:p>
          <a:p>
            <a:pPr marL="0" indent="0">
              <a:buNone/>
            </a:pPr>
            <a:endParaRPr lang="en-GB" b="1" dirty="0"/>
          </a:p>
          <a:p>
            <a:pPr marL="0" indent="0">
              <a:buNone/>
            </a:pPr>
            <a:r>
              <a:rPr lang="en-GB" b="1" dirty="0"/>
              <a:t>#</a:t>
            </a:r>
            <a:r>
              <a:rPr lang="en-GB" b="1" dirty="0">
                <a:latin typeface="Courier New" panose="02070309020205020404" pitchFamily="49" charset="0"/>
                <a:cs typeface="Courier New" panose="02070309020205020404" pitchFamily="49" charset="0"/>
              </a:rPr>
              <a:t> </a:t>
            </a:r>
            <a:r>
              <a:rPr lang="en-GB" b="1" dirty="0" err="1">
                <a:solidFill>
                  <a:schemeClr val="accent1"/>
                </a:solidFill>
              </a:rPr>
              <a:t>hostnamectl</a:t>
            </a:r>
            <a:r>
              <a:rPr lang="en-GB" b="1" dirty="0">
                <a:solidFill>
                  <a:schemeClr val="accent1"/>
                </a:solidFill>
              </a:rPr>
              <a:t> status</a:t>
            </a:r>
          </a:p>
          <a:p>
            <a:pPr marL="0" indent="0">
              <a:buNone/>
            </a:pPr>
            <a:r>
              <a:rPr lang="en-GB" sz="1200" dirty="0">
                <a:latin typeface="Courier New" panose="02070309020205020404" pitchFamily="49" charset="0"/>
                <a:cs typeface="Courier New" panose="02070309020205020404" pitchFamily="49" charset="0"/>
              </a:rPr>
              <a:t>  </a:t>
            </a:r>
            <a:r>
              <a:rPr lang="en-GB" sz="1200" dirty="0">
                <a:latin typeface="Consolas" panose="020B0609020204030204" pitchFamily="49" charset="0"/>
                <a:cs typeface="Courier New" panose="02070309020205020404" pitchFamily="49" charset="0"/>
              </a:rPr>
              <a:t>Static hostname: </a:t>
            </a:r>
            <a:r>
              <a:rPr lang="en-GB" sz="1200" dirty="0" err="1">
                <a:latin typeface="Consolas" panose="020B0609020204030204" pitchFamily="49" charset="0"/>
                <a:cs typeface="Courier New" panose="02070309020205020404" pitchFamily="49" charset="0"/>
              </a:rPr>
              <a:t>fdm.fdmgroup</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Icon name: computer-</a:t>
            </a:r>
            <a:r>
              <a:rPr lang="en-GB" sz="1200" dirty="0" err="1">
                <a:latin typeface="Consolas" panose="020B0609020204030204" pitchFamily="49" charset="0"/>
                <a:cs typeface="Courier New" panose="02070309020205020404" pitchFamily="49" charset="0"/>
              </a:rPr>
              <a:t>vm</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Chassis: </a:t>
            </a:r>
            <a:r>
              <a:rPr lang="en-GB" sz="1200" dirty="0" err="1">
                <a:latin typeface="Consolas" panose="020B0609020204030204" pitchFamily="49" charset="0"/>
                <a:cs typeface="Courier New" panose="02070309020205020404" pitchFamily="49" charset="0"/>
              </a:rPr>
              <a:t>vm</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Machine ID: 8fd6f18807a64eaab68a885466d7c387</a:t>
            </a:r>
          </a:p>
          <a:p>
            <a:pPr marL="0" indent="0">
              <a:buNone/>
            </a:pPr>
            <a:r>
              <a:rPr lang="en-GB" sz="1200" dirty="0">
                <a:latin typeface="Consolas" panose="020B0609020204030204" pitchFamily="49" charset="0"/>
                <a:cs typeface="Courier New" panose="02070309020205020404" pitchFamily="49" charset="0"/>
              </a:rPr>
              <a:t>  Boot ID: ce0f0494cc4a44b1ab27b8ed526142a1</a:t>
            </a:r>
          </a:p>
          <a:p>
            <a:pPr marL="0" indent="0">
              <a:buNone/>
            </a:pPr>
            <a:r>
              <a:rPr lang="en-GB" sz="1200" dirty="0">
                <a:latin typeface="Consolas" panose="020B0609020204030204" pitchFamily="49" charset="0"/>
                <a:cs typeface="Courier New" panose="02070309020205020404" pitchFamily="49" charset="0"/>
              </a:rPr>
              <a:t>  Virtualization: oracle</a:t>
            </a:r>
          </a:p>
          <a:p>
            <a:pPr marL="0" indent="0">
              <a:buNone/>
            </a:pPr>
            <a:r>
              <a:rPr lang="en-GB" sz="1200" dirty="0">
                <a:latin typeface="Consolas" panose="020B0609020204030204" pitchFamily="49" charset="0"/>
                <a:cs typeface="Courier New" panose="02070309020205020404" pitchFamily="49" charset="0"/>
              </a:rPr>
              <a:t>  Operating System: CentOS Linux 7 (Core)</a:t>
            </a:r>
          </a:p>
          <a:p>
            <a:pPr marL="0" indent="0">
              <a:buNone/>
            </a:pPr>
            <a:r>
              <a:rPr lang="en-GB" sz="1200" dirty="0">
                <a:latin typeface="Consolas" panose="020B0609020204030204" pitchFamily="49" charset="0"/>
                <a:cs typeface="Courier New" panose="02070309020205020404" pitchFamily="49" charset="0"/>
              </a:rPr>
              <a:t>  CPE OS Name: </a:t>
            </a:r>
            <a:r>
              <a:rPr lang="en-GB" sz="1200" dirty="0" err="1">
                <a:latin typeface="Consolas" panose="020B0609020204030204" pitchFamily="49" charset="0"/>
                <a:cs typeface="Courier New" panose="02070309020205020404" pitchFamily="49" charset="0"/>
              </a:rPr>
              <a:t>cpe</a:t>
            </a:r>
            <a:r>
              <a:rPr lang="en-GB" sz="1200" dirty="0">
                <a:latin typeface="Consolas" panose="020B0609020204030204" pitchFamily="49" charset="0"/>
                <a:cs typeface="Courier New" panose="02070309020205020404" pitchFamily="49" charset="0"/>
              </a:rPr>
              <a:t>:/o:centos:centos:7</a:t>
            </a:r>
          </a:p>
          <a:p>
            <a:pPr marL="0" indent="0">
              <a:buNone/>
            </a:pPr>
            <a:r>
              <a:rPr lang="en-GB" sz="1200" dirty="0">
                <a:latin typeface="Consolas" panose="020B0609020204030204" pitchFamily="49" charset="0"/>
                <a:cs typeface="Courier New" panose="02070309020205020404" pitchFamily="49" charset="0"/>
              </a:rPr>
              <a:t>  Kernel: Linux 3.10.0-957.el7.x86_64</a:t>
            </a:r>
          </a:p>
          <a:p>
            <a:pPr marL="0" indent="0">
              <a:buNone/>
            </a:pPr>
            <a:r>
              <a:rPr lang="en-GB" sz="1200" dirty="0">
                <a:latin typeface="Consolas" panose="020B0609020204030204" pitchFamily="49" charset="0"/>
                <a:cs typeface="Courier New" panose="02070309020205020404" pitchFamily="49" charset="0"/>
              </a:rPr>
              <a:t>  Architecture: x86-64</a:t>
            </a:r>
          </a:p>
        </p:txBody>
      </p:sp>
      <p:sp>
        <p:nvSpPr>
          <p:cNvPr id="4" name="Text Placeholder 3"/>
          <p:cNvSpPr>
            <a:spLocks noGrp="1"/>
          </p:cNvSpPr>
          <p:nvPr>
            <p:ph type="body" sz="quarter" idx="14"/>
          </p:nvPr>
        </p:nvSpPr>
        <p:spPr>
          <a:xfrm>
            <a:off x="477485" y="1545098"/>
            <a:ext cx="8251784" cy="368792"/>
          </a:xfrm>
        </p:spPr>
        <p:txBody>
          <a:bodyPr/>
          <a:lstStyle/>
          <a:p>
            <a:r>
              <a:rPr lang="en-US" dirty="0">
                <a:ea typeface="MS PGothic"/>
              </a:rPr>
              <a:t>/</a:t>
            </a:r>
            <a:r>
              <a:rPr lang="en-US" dirty="0" err="1">
                <a:ea typeface="MS PGothic"/>
              </a:rPr>
              <a:t>etc</a:t>
            </a:r>
            <a:r>
              <a:rPr lang="en-US" dirty="0">
                <a:ea typeface="MS PGothic"/>
              </a:rPr>
              <a:t>/hostname</a:t>
            </a:r>
            <a:endParaRPr lang="en-US" dirty="0"/>
          </a:p>
          <a:p>
            <a:endParaRPr lang="en-US" dirty="0"/>
          </a:p>
        </p:txBody>
      </p:sp>
    </p:spTree>
    <p:extLst>
      <p:ext uri="{BB962C8B-B14F-4D97-AF65-F5344CB8AC3E}">
        <p14:creationId xmlns:p14="http://schemas.microsoft.com/office/powerpoint/2010/main" val="93499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7"/>
            <a:ext cx="7765784" cy="1259319"/>
          </a:xfrm>
        </p:spPr>
        <p:txBody>
          <a:bodyPr/>
          <a:lstStyle/>
          <a:p>
            <a:r>
              <a:rPr lang="en-US" dirty="0"/>
              <a:t>This file contains a list of </a:t>
            </a:r>
            <a:r>
              <a:rPr lang="en-US" dirty="0" err="1"/>
              <a:t>ip</a:t>
            </a:r>
            <a:r>
              <a:rPr lang="en-US" dirty="0"/>
              <a:t>-address and hostname pairs which allow a hostname to be used for network connection purposes by resolving the hostname to an IP address. It can contain V4 or V6 addresses.</a:t>
            </a:r>
          </a:p>
          <a:p>
            <a:endParaRPr lang="en-US" dirty="0"/>
          </a:p>
          <a:p>
            <a:pPr marL="0" indent="0">
              <a:buNone/>
            </a:pPr>
            <a:r>
              <a:rPr lang="en-US" dirty="0"/>
              <a:t>   192.168.1.200           </a:t>
            </a:r>
            <a:r>
              <a:rPr lang="en-US" dirty="0" err="1"/>
              <a:t>myfileserver</a:t>
            </a:r>
            <a:endParaRPr lang="en-US" dirty="0"/>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/hosts</a:t>
            </a:r>
            <a:endParaRPr lang="en-US" dirty="0"/>
          </a:p>
        </p:txBody>
      </p:sp>
    </p:spTree>
    <p:extLst>
      <p:ext uri="{BB962C8B-B14F-4D97-AF65-F5344CB8AC3E}">
        <p14:creationId xmlns:p14="http://schemas.microsoft.com/office/powerpoint/2010/main" val="356234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1467068"/>
          </a:xfrm>
        </p:spPr>
        <p:txBody>
          <a:bodyPr/>
          <a:lstStyle/>
          <a:p>
            <a:r>
              <a:rPr lang="en-US" dirty="0"/>
              <a:t>Whilst </a:t>
            </a:r>
            <a:r>
              <a:rPr lang="en-US" b="1" dirty="0"/>
              <a:t>/</a:t>
            </a:r>
            <a:r>
              <a:rPr lang="en-US" b="1" dirty="0" err="1"/>
              <a:t>etc</a:t>
            </a:r>
            <a:r>
              <a:rPr lang="en-US" b="1" dirty="0"/>
              <a:t>/hosts </a:t>
            </a:r>
            <a:r>
              <a:rPr lang="en-US" dirty="0"/>
              <a:t>may be used to resolve a handful of local hostnames. Hostname resolution is generally provided through the use of a name service.</a:t>
            </a:r>
          </a:p>
          <a:p>
            <a:endParaRPr lang="en-US" dirty="0"/>
          </a:p>
          <a:p>
            <a:r>
              <a:rPr lang="en-US" dirty="0"/>
              <a:t>What is a name service? Any service that provides a lookup mechanism could be called a name service. DNS provides a hostname lookup service and is one of the first name services to be widespread.</a:t>
            </a:r>
          </a:p>
        </p:txBody>
      </p:sp>
      <p:sp>
        <p:nvSpPr>
          <p:cNvPr id="4" name="Text Placeholder 3"/>
          <p:cNvSpPr>
            <a:spLocks noGrp="1"/>
          </p:cNvSpPr>
          <p:nvPr>
            <p:ph type="body" sz="quarter" idx="14"/>
          </p:nvPr>
        </p:nvSpPr>
        <p:spPr/>
        <p:txBody>
          <a:bodyPr/>
          <a:lstStyle/>
          <a:p>
            <a:r>
              <a:rPr lang="en-US" dirty="0">
                <a:ea typeface="MS PGothic"/>
              </a:rPr>
              <a:t>Name Service</a:t>
            </a:r>
            <a:endParaRPr lang="en-US" dirty="0"/>
          </a:p>
        </p:txBody>
      </p:sp>
    </p:spTree>
    <p:extLst>
      <p:ext uri="{BB962C8B-B14F-4D97-AF65-F5344CB8AC3E}">
        <p14:creationId xmlns:p14="http://schemas.microsoft.com/office/powerpoint/2010/main" val="234073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2010807"/>
          </a:xfrm>
        </p:spPr>
        <p:txBody>
          <a:bodyPr/>
          <a:lstStyle/>
          <a:p>
            <a:r>
              <a:rPr lang="en-GB" dirty="0"/>
              <a:t>It is common to use a name server to resolve host to IP address queries. However, almost any information can be centrally held and accessed through key-value pair lookups.</a:t>
            </a:r>
          </a:p>
          <a:p>
            <a:endParaRPr lang="en-GB" dirty="0"/>
          </a:p>
          <a:p>
            <a:r>
              <a:rPr lang="en-GB" dirty="0"/>
              <a:t>Active Directory or LDAP servers are common these days and provide the opportunity to store a great variety of information centrally on a network, accessible through a name service interface.</a:t>
            </a:r>
          </a:p>
          <a:p>
            <a:endParaRPr lang="en-GB" dirty="0"/>
          </a:p>
          <a:p>
            <a:r>
              <a:rPr lang="en-GB" dirty="0"/>
              <a:t>The question is which information to store locally in files and which to lookup centrally using a name service? That is where </a:t>
            </a:r>
            <a:r>
              <a:rPr lang="en-GB" dirty="0" err="1"/>
              <a:t>nsswitch.conf</a:t>
            </a:r>
            <a:r>
              <a:rPr lang="en-GB" dirty="0"/>
              <a:t> comes in.</a:t>
            </a: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Tree>
    <p:extLst>
      <p:ext uri="{BB962C8B-B14F-4D97-AF65-F5344CB8AC3E}">
        <p14:creationId xmlns:p14="http://schemas.microsoft.com/office/powerpoint/2010/main" val="167367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155815"/>
            <a:ext cx="7765784" cy="3498394"/>
          </a:xfrm>
        </p:spPr>
        <p:txBody>
          <a:bodyPr/>
          <a:lstStyle/>
          <a:p>
            <a:r>
              <a:rPr lang="en-GB" dirty="0"/>
              <a:t>The </a:t>
            </a:r>
            <a:r>
              <a:rPr lang="en-GB" dirty="0" err="1"/>
              <a:t>nsswitch.conf</a:t>
            </a:r>
            <a:r>
              <a:rPr lang="en-GB" dirty="0"/>
              <a:t> file lists information types which might be held locally or centrally and determines where or how the information should be accessed.</a:t>
            </a:r>
          </a:p>
          <a:p>
            <a:r>
              <a:rPr lang="en-GB" dirty="0"/>
              <a:t>Here is an extract:</a:t>
            </a:r>
          </a:p>
          <a:p>
            <a:endParaRPr lang="en-GB" dirty="0"/>
          </a:p>
          <a:p>
            <a:pPr marL="342900" lvl="1" indent="0">
              <a:buNone/>
            </a:pPr>
            <a:r>
              <a:rPr lang="en-GB" dirty="0">
                <a:latin typeface="Consolas" panose="020B0609020204030204" pitchFamily="49" charset="0"/>
                <a:cs typeface="Courier New" panose="02070309020205020404" pitchFamily="49" charset="0"/>
              </a:rPr>
              <a:t>passwd:      </a:t>
            </a:r>
            <a:r>
              <a:rPr lang="en-GB" dirty="0" err="1">
                <a:latin typeface="Consolas" panose="020B0609020204030204" pitchFamily="49" charset="0"/>
                <a:cs typeface="Courier New" panose="02070309020205020404" pitchFamily="49" charset="0"/>
              </a:rPr>
              <a:t>sss</a:t>
            </a:r>
            <a:r>
              <a:rPr lang="en-GB" dirty="0">
                <a:latin typeface="Consolas" panose="020B0609020204030204" pitchFamily="49" charset="0"/>
                <a:cs typeface="Courier New" panose="02070309020205020404" pitchFamily="49" charset="0"/>
              </a:rPr>
              <a:t> files</a:t>
            </a:r>
          </a:p>
          <a:p>
            <a:pPr marL="342900" lvl="1" indent="0">
              <a:buNone/>
            </a:pPr>
            <a:r>
              <a:rPr lang="en-GB" dirty="0">
                <a:latin typeface="Consolas" panose="020B0609020204030204" pitchFamily="49" charset="0"/>
                <a:cs typeface="Courier New" panose="02070309020205020404" pitchFamily="49" charset="0"/>
              </a:rPr>
              <a:t>shadow: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group: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a:t>
            </a:r>
            <a:r>
              <a:rPr lang="en-GB" dirty="0" err="1">
                <a:latin typeface="Consolas" panose="020B0609020204030204" pitchFamily="49" charset="0"/>
                <a:cs typeface="Courier New" panose="02070309020205020404" pitchFamily="49" charset="0"/>
              </a:rPr>
              <a:t>initgroups</a:t>
            </a:r>
            <a:r>
              <a:rPr lang="en-GB" dirty="0">
                <a:latin typeface="Consolas" panose="020B0609020204030204" pitchFamily="49" charset="0"/>
                <a:cs typeface="Courier New" panose="02070309020205020404" pitchFamily="49" charset="0"/>
              </a:rPr>
              <a:t>: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lvl="1"/>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#hosts:     </a:t>
            </a:r>
            <a:r>
              <a:rPr lang="en-GB" dirty="0" err="1">
                <a:latin typeface="Consolas" panose="020B0609020204030204" pitchFamily="49" charset="0"/>
                <a:cs typeface="Courier New" panose="02070309020205020404" pitchFamily="49" charset="0"/>
              </a:rPr>
              <a:t>db</a:t>
            </a:r>
            <a:r>
              <a:rPr lang="en-GB" dirty="0">
                <a:latin typeface="Consolas" panose="020B0609020204030204" pitchFamily="49" charset="0"/>
                <a:cs typeface="Courier New" panose="02070309020205020404" pitchFamily="49" charset="0"/>
              </a:rPr>
              <a:t> files </a:t>
            </a:r>
            <a:r>
              <a:rPr lang="en-GB" dirty="0" err="1">
                <a:latin typeface="Consolas" panose="020B0609020204030204" pitchFamily="49" charset="0"/>
                <a:cs typeface="Courier New" panose="02070309020205020404" pitchFamily="49" charset="0"/>
              </a:rPr>
              <a:t>nisplus</a:t>
            </a:r>
            <a:r>
              <a:rPr lang="en-GB" dirty="0">
                <a:latin typeface="Consolas" panose="020B0609020204030204" pitchFamily="49" charset="0"/>
                <a:cs typeface="Courier New" panose="02070309020205020404" pitchFamily="49" charset="0"/>
              </a:rPr>
              <a:t> </a:t>
            </a:r>
            <a:r>
              <a:rPr lang="en-GB" dirty="0" err="1">
                <a:latin typeface="Consolas" panose="020B0609020204030204" pitchFamily="49" charset="0"/>
                <a:cs typeface="Courier New" panose="02070309020205020404" pitchFamily="49" charset="0"/>
              </a:rPr>
              <a:t>nis</a:t>
            </a:r>
            <a:r>
              <a:rPr lang="en-GB" dirty="0">
                <a:latin typeface="Consolas" panose="020B0609020204030204" pitchFamily="49" charset="0"/>
                <a:cs typeface="Courier New" panose="02070309020205020404" pitchFamily="49" charset="0"/>
              </a:rPr>
              <a:t> </a:t>
            </a:r>
            <a:r>
              <a:rPr lang="en-GB" dirty="0" err="1">
                <a:latin typeface="Consolas" panose="020B0609020204030204" pitchFamily="49" charset="0"/>
                <a:cs typeface="Courier New" panose="02070309020205020404" pitchFamily="49" charset="0"/>
              </a:rPr>
              <a:t>dns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hosts:      files </a:t>
            </a:r>
            <a:r>
              <a:rPr lang="en-GB" dirty="0" err="1">
                <a:latin typeface="Consolas" panose="020B0609020204030204" pitchFamily="49" charset="0"/>
                <a:cs typeface="Courier New" panose="02070309020205020404" pitchFamily="49" charset="0"/>
              </a:rPr>
              <a:t>dns</a:t>
            </a:r>
            <a:endParaRPr lang="en-GB" dirty="0">
              <a:latin typeface="Consolas" panose="020B0609020204030204" pitchFamily="49" charset="0"/>
              <a:cs typeface="Courier New" panose="02070309020205020404" pitchFamily="49" charset="0"/>
            </a:endParaRPr>
          </a:p>
          <a:p>
            <a:endParaRPr lang="en-GB" dirty="0"/>
          </a:p>
          <a:p>
            <a:endParaRPr lang="en-GB" dirty="0"/>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322425" y="4026443"/>
            <a:ext cx="1902359"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GB" sz="1350" dirty="0">
                <a:solidFill>
                  <a:srgbClr val="000000"/>
                </a:solidFill>
                <a:latin typeface="Arial" panose="020B0604020202020204" pitchFamily="34" charset="0"/>
                <a:ea typeface="MS PGothic"/>
                <a:cs typeface="Arial" panose="020B0604020202020204" pitchFamily="34" charset="0"/>
              </a:rPr>
              <a:t>Note: </a:t>
            </a:r>
            <a:r>
              <a:rPr lang="en-GB" sz="1350" dirty="0" err="1">
                <a:solidFill>
                  <a:srgbClr val="000000"/>
                </a:solidFill>
                <a:latin typeface="Arial" panose="020B0604020202020204" pitchFamily="34" charset="0"/>
                <a:ea typeface="MS PGothic"/>
                <a:cs typeface="Arial" panose="020B0604020202020204" pitchFamily="34" charset="0"/>
              </a:rPr>
              <a:t>sss</a:t>
            </a:r>
            <a:r>
              <a:rPr lang="en-GB" sz="1350" dirty="0">
                <a:solidFill>
                  <a:srgbClr val="000000"/>
                </a:solidFill>
                <a:latin typeface="Arial" panose="020B0604020202020204" pitchFamily="34" charset="0"/>
                <a:ea typeface="MS PGothic"/>
                <a:cs typeface="Arial" panose="020B0604020202020204" pitchFamily="34" charset="0"/>
              </a:rPr>
              <a:t> =System Security Services (</a:t>
            </a:r>
            <a:r>
              <a:rPr lang="en-GB" sz="1350" dirty="0" err="1">
                <a:solidFill>
                  <a:srgbClr val="000000"/>
                </a:solidFill>
                <a:latin typeface="Arial" panose="020B0604020202020204" pitchFamily="34" charset="0"/>
                <a:ea typeface="MS PGothic"/>
                <a:cs typeface="Arial" panose="020B0604020202020204" pitchFamily="34" charset="0"/>
              </a:rPr>
              <a:t>nb</a:t>
            </a:r>
            <a:r>
              <a:rPr lang="en-GB" sz="1350" dirty="0">
                <a:solidFill>
                  <a:srgbClr val="000000"/>
                </a:solidFill>
                <a:latin typeface="Arial" panose="020B0604020202020204" pitchFamily="34" charset="0"/>
                <a:ea typeface="MS PGothic"/>
                <a:cs typeface="Arial" panose="020B0604020202020204" pitchFamily="34" charset="0"/>
              </a:rPr>
              <a:t> this is referring to LDAP)</a:t>
            </a:r>
          </a:p>
        </p:txBody>
      </p:sp>
      <p:sp>
        <p:nvSpPr>
          <p:cNvPr id="6" name="Rounded Rectangle 5"/>
          <p:cNvSpPr/>
          <p:nvPr/>
        </p:nvSpPr>
        <p:spPr>
          <a:xfrm>
            <a:off x="705676" y="3068552"/>
            <a:ext cx="3727724" cy="206469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4966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3162404"/>
          </a:xfrm>
        </p:spPr>
        <p:txBody>
          <a:bodyPr/>
          <a:lstStyle/>
          <a:p>
            <a:pPr marL="0" indent="0">
              <a:buNone/>
            </a:pPr>
            <a:r>
              <a:rPr lang="en-US" dirty="0"/>
              <a:t>Example:</a:t>
            </a:r>
          </a:p>
          <a:p>
            <a:r>
              <a:rPr lang="en-US" dirty="0"/>
              <a:t>User information held in </a:t>
            </a:r>
            <a:r>
              <a:rPr lang="en-US" b="1" dirty="0"/>
              <a:t>/</a:t>
            </a:r>
            <a:r>
              <a:rPr lang="en-US" b="1" dirty="0" err="1"/>
              <a:t>etc</a:t>
            </a:r>
            <a:r>
              <a:rPr lang="en-US" b="1" dirty="0"/>
              <a:t>/</a:t>
            </a:r>
            <a:r>
              <a:rPr lang="en-US" b="1" dirty="0" err="1"/>
              <a:t>passwd</a:t>
            </a:r>
            <a:r>
              <a:rPr lang="en-US" dirty="0"/>
              <a:t>, such as name to UID mapping, should be looked up locally and if not found the lookup should use the hopefully configured A.D. or LDAP name server.  So first local and then central.</a:t>
            </a:r>
          </a:p>
          <a:p>
            <a:endParaRPr lang="en-US" dirty="0"/>
          </a:p>
          <a:p>
            <a:pPr marL="342900" lvl="1" indent="0">
              <a:buNone/>
            </a:pPr>
            <a:r>
              <a:rPr lang="en-US" b="1" dirty="0" err="1">
                <a:latin typeface="Consolas" panose="020B0609020204030204" pitchFamily="49" charset="0"/>
              </a:rPr>
              <a:t>passwd</a:t>
            </a:r>
            <a:r>
              <a:rPr lang="en-US" b="1" dirty="0">
                <a:latin typeface="Consolas" panose="020B0609020204030204" pitchFamily="49" charset="0"/>
              </a:rPr>
              <a:t>:       files </a:t>
            </a:r>
            <a:r>
              <a:rPr lang="en-US" b="1" dirty="0" err="1">
                <a:latin typeface="Consolas" panose="020B0609020204030204" pitchFamily="49" charset="0"/>
              </a:rPr>
              <a:t>sss</a:t>
            </a:r>
            <a:endParaRPr lang="en-US" b="1" dirty="0">
              <a:latin typeface="Consolas" panose="020B0609020204030204" pitchFamily="49" charset="0"/>
            </a:endParaRPr>
          </a:p>
          <a:p>
            <a:pPr marL="342900" lvl="1" indent="0">
              <a:buNone/>
            </a:pPr>
            <a:r>
              <a:rPr lang="en-US" dirty="0">
                <a:latin typeface="Consolas" panose="020B0609020204030204" pitchFamily="49" charset="0"/>
              </a:rPr>
              <a:t>shadow: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group: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a:t>
            </a:r>
            <a:r>
              <a:rPr lang="en-US" dirty="0" err="1">
                <a:latin typeface="Consolas" panose="020B0609020204030204" pitchFamily="49" charset="0"/>
              </a:rPr>
              <a:t>initgroups</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endParaRPr lang="en-US" dirty="0">
              <a:latin typeface="Consolas" panose="020B0609020204030204" pitchFamily="49" charset="0"/>
            </a:endParaRPr>
          </a:p>
          <a:p>
            <a:pPr marL="342900" lvl="1" indent="0">
              <a:buNone/>
            </a:pPr>
            <a:r>
              <a:rPr lang="en-US" dirty="0">
                <a:latin typeface="Consolas" panose="020B0609020204030204" pitchFamily="49" charset="0"/>
              </a:rPr>
              <a:t>#hosts:     </a:t>
            </a:r>
            <a:r>
              <a:rPr lang="en-US" dirty="0" err="1">
                <a:latin typeface="Consolas" panose="020B0609020204030204" pitchFamily="49" charset="0"/>
              </a:rPr>
              <a:t>db</a:t>
            </a:r>
            <a:r>
              <a:rPr lang="en-US" dirty="0">
                <a:latin typeface="Consolas" panose="020B0609020204030204" pitchFamily="49" charset="0"/>
              </a:rPr>
              <a:t> files </a:t>
            </a:r>
            <a:r>
              <a:rPr lang="en-US" dirty="0" err="1">
                <a:latin typeface="Consolas" panose="020B0609020204030204" pitchFamily="49" charset="0"/>
              </a:rPr>
              <a:t>nisplus</a:t>
            </a:r>
            <a:r>
              <a:rPr lang="en-US" dirty="0">
                <a:latin typeface="Consolas" panose="020B0609020204030204" pitchFamily="49" charset="0"/>
              </a:rPr>
              <a:t> </a:t>
            </a:r>
            <a:r>
              <a:rPr lang="en-US" dirty="0" err="1">
                <a:latin typeface="Consolas" panose="020B0609020204030204" pitchFamily="49" charset="0"/>
              </a:rPr>
              <a:t>nis</a:t>
            </a:r>
            <a:r>
              <a:rPr lang="en-US" dirty="0">
                <a:latin typeface="Consolas" panose="020B0609020204030204" pitchFamily="49" charset="0"/>
              </a:rPr>
              <a:t> </a:t>
            </a:r>
            <a:r>
              <a:rPr lang="en-US" dirty="0" err="1">
                <a:latin typeface="Consolas" panose="020B0609020204030204" pitchFamily="49" charset="0"/>
              </a:rPr>
              <a:t>dns</a:t>
            </a:r>
            <a:endParaRPr lang="en-US" dirty="0">
              <a:latin typeface="Consolas" panose="020B0609020204030204" pitchFamily="49" charset="0"/>
            </a:endParaRPr>
          </a:p>
          <a:p>
            <a:pPr marL="342900" lvl="1" indent="0">
              <a:buNone/>
            </a:pPr>
            <a:r>
              <a:rPr lang="en-US" dirty="0">
                <a:latin typeface="Consolas" panose="020B0609020204030204" pitchFamily="49" charset="0"/>
              </a:rPr>
              <a:t>hosts:      files </a:t>
            </a:r>
            <a:r>
              <a:rPr lang="en-US" dirty="0" err="1">
                <a:latin typeface="Consolas" panose="020B0609020204030204" pitchFamily="49" charset="0"/>
              </a:rPr>
              <a:t>dns</a:t>
            </a:r>
            <a:r>
              <a:rPr lang="en-US" dirty="0">
                <a:latin typeface="Consolas" panose="020B0609020204030204" pitchFamily="49" charset="0"/>
              </a:rPr>
              <a:t> </a:t>
            </a:r>
            <a:r>
              <a:rPr lang="en-US" dirty="0" err="1">
                <a:latin typeface="Consolas" panose="020B0609020204030204" pitchFamily="49" charset="0"/>
              </a:rPr>
              <a:t>myhostname</a:t>
            </a:r>
            <a:endParaRPr lang="en-US" dirty="0">
              <a:latin typeface="Consolas" panose="020B0609020204030204" pitchFamily="49" charset="0"/>
            </a:endParaRP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ounded Rectangle 4"/>
          <p:cNvSpPr/>
          <p:nvPr/>
        </p:nvSpPr>
        <p:spPr>
          <a:xfrm>
            <a:off x="705676" y="3408205"/>
            <a:ext cx="3898982" cy="206469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21804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3162404"/>
          </a:xfrm>
        </p:spPr>
        <p:txBody>
          <a:bodyPr/>
          <a:lstStyle/>
          <a:p>
            <a:pPr marL="0" indent="0">
              <a:buNone/>
            </a:pPr>
            <a:r>
              <a:rPr lang="en-US" dirty="0"/>
              <a:t>Example:</a:t>
            </a:r>
          </a:p>
          <a:p>
            <a:r>
              <a:rPr lang="en-US" dirty="0"/>
              <a:t>A search for hostname to IP address mappings are first made using local files (</a:t>
            </a:r>
            <a:r>
              <a:rPr lang="en-US" b="1" dirty="0"/>
              <a:t>/</a:t>
            </a:r>
            <a:r>
              <a:rPr lang="en-US" b="1" dirty="0" err="1"/>
              <a:t>etc</a:t>
            </a:r>
            <a:r>
              <a:rPr lang="en-US" b="1" dirty="0"/>
              <a:t>/hosts</a:t>
            </a:r>
            <a:r>
              <a:rPr lang="en-US" dirty="0"/>
              <a:t>) and then the DNS </a:t>
            </a:r>
            <a:r>
              <a:rPr lang="en-US" dirty="0" err="1"/>
              <a:t>nameserver</a:t>
            </a:r>
            <a:r>
              <a:rPr lang="en-US" dirty="0"/>
              <a:t> is tried. So again </a:t>
            </a:r>
            <a:r>
              <a:rPr lang="en-US" dirty="0" err="1"/>
              <a:t>nsswitch.conf</a:t>
            </a:r>
            <a:r>
              <a:rPr lang="en-US" dirty="0"/>
              <a:t> configures a local search before resorting to a search in a network based system. </a:t>
            </a:r>
          </a:p>
          <a:p>
            <a:endParaRPr lang="en-US" dirty="0"/>
          </a:p>
          <a:p>
            <a:pPr marL="342900" lvl="1" indent="0">
              <a:buNone/>
            </a:pPr>
            <a:r>
              <a:rPr lang="en-US" dirty="0" err="1">
                <a:latin typeface="Consolas" panose="020B0609020204030204" pitchFamily="49" charset="0"/>
              </a:rPr>
              <a:t>passwd</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shadow: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group: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a:t>
            </a:r>
            <a:r>
              <a:rPr lang="en-US" dirty="0" err="1">
                <a:latin typeface="Consolas" panose="020B0609020204030204" pitchFamily="49" charset="0"/>
              </a:rPr>
              <a:t>initgroups</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endParaRPr lang="en-US" dirty="0">
              <a:latin typeface="Consolas" panose="020B0609020204030204" pitchFamily="49" charset="0"/>
            </a:endParaRPr>
          </a:p>
          <a:p>
            <a:pPr marL="342900" lvl="1" indent="0">
              <a:buNone/>
            </a:pPr>
            <a:r>
              <a:rPr lang="en-US" dirty="0">
                <a:latin typeface="Consolas" panose="020B0609020204030204" pitchFamily="49" charset="0"/>
              </a:rPr>
              <a:t>#hosts:     </a:t>
            </a:r>
            <a:r>
              <a:rPr lang="en-US" dirty="0" err="1">
                <a:latin typeface="Consolas" panose="020B0609020204030204" pitchFamily="49" charset="0"/>
              </a:rPr>
              <a:t>db</a:t>
            </a:r>
            <a:r>
              <a:rPr lang="en-US" dirty="0">
                <a:latin typeface="Consolas" panose="020B0609020204030204" pitchFamily="49" charset="0"/>
              </a:rPr>
              <a:t> files </a:t>
            </a:r>
            <a:r>
              <a:rPr lang="en-US" dirty="0" err="1">
                <a:latin typeface="Consolas" panose="020B0609020204030204" pitchFamily="49" charset="0"/>
              </a:rPr>
              <a:t>nisplus</a:t>
            </a:r>
            <a:r>
              <a:rPr lang="en-US" dirty="0">
                <a:latin typeface="Consolas" panose="020B0609020204030204" pitchFamily="49" charset="0"/>
              </a:rPr>
              <a:t> </a:t>
            </a:r>
            <a:r>
              <a:rPr lang="en-US" dirty="0" err="1">
                <a:latin typeface="Consolas" panose="020B0609020204030204" pitchFamily="49" charset="0"/>
              </a:rPr>
              <a:t>nis</a:t>
            </a:r>
            <a:r>
              <a:rPr lang="en-US" dirty="0">
                <a:latin typeface="Consolas" panose="020B0609020204030204" pitchFamily="49" charset="0"/>
              </a:rPr>
              <a:t> </a:t>
            </a:r>
            <a:r>
              <a:rPr lang="en-US" dirty="0" err="1">
                <a:latin typeface="Consolas" panose="020B0609020204030204" pitchFamily="49" charset="0"/>
              </a:rPr>
              <a:t>dns</a:t>
            </a:r>
            <a:endParaRPr lang="en-US" dirty="0">
              <a:latin typeface="Consolas" panose="020B0609020204030204" pitchFamily="49" charset="0"/>
            </a:endParaRPr>
          </a:p>
          <a:p>
            <a:pPr marL="342900" lvl="1" indent="0">
              <a:buNone/>
            </a:pPr>
            <a:r>
              <a:rPr lang="en-US" b="1" dirty="0">
                <a:latin typeface="Consolas" panose="020B0609020204030204" pitchFamily="49" charset="0"/>
              </a:rPr>
              <a:t>hosts:      files </a:t>
            </a:r>
            <a:r>
              <a:rPr lang="en-US" b="1" dirty="0" err="1">
                <a:latin typeface="Consolas" panose="020B0609020204030204" pitchFamily="49" charset="0"/>
              </a:rPr>
              <a:t>dns</a:t>
            </a:r>
            <a:endParaRPr lang="en-US" b="1" dirty="0">
              <a:latin typeface="Consolas" panose="020B0609020204030204" pitchFamily="49" charset="0"/>
            </a:endParaRP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ounded Rectangle 4"/>
          <p:cNvSpPr/>
          <p:nvPr/>
        </p:nvSpPr>
        <p:spPr>
          <a:xfrm>
            <a:off x="694876" y="3444282"/>
            <a:ext cx="3835724" cy="194896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5296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22169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1595309"/>
          </a:xfrm>
        </p:spPr>
        <p:txBody>
          <a:bodyPr/>
          <a:lstStyle/>
          <a:p>
            <a:r>
              <a:rPr lang="en-US" dirty="0"/>
              <a:t>This file is effectively a configuration file for DNS </a:t>
            </a:r>
            <a:r>
              <a:rPr lang="en-US" i="1" dirty="0"/>
              <a:t>client</a:t>
            </a:r>
            <a:r>
              <a:rPr lang="en-US" dirty="0"/>
              <a:t>. It points this machine, a DNS client, to a DNS server, which is capable to resolving hostnames.</a:t>
            </a:r>
          </a:p>
          <a:p>
            <a:endParaRPr lang="en-US" dirty="0"/>
          </a:p>
          <a:p>
            <a:pPr marL="0" indent="0">
              <a:buNone/>
            </a:pPr>
            <a:r>
              <a:rPr lang="en-US" b="1" dirty="0"/>
              <a:t>$ </a:t>
            </a:r>
            <a:r>
              <a:rPr lang="en-US" b="1" dirty="0">
                <a:solidFill>
                  <a:schemeClr val="accent1"/>
                </a:solidFill>
              </a:rPr>
              <a:t>cat /</a:t>
            </a:r>
            <a:r>
              <a:rPr lang="en-US" b="1" dirty="0" err="1">
                <a:solidFill>
                  <a:schemeClr val="accent1"/>
                </a:solidFill>
              </a:rPr>
              <a:t>etc</a:t>
            </a:r>
            <a:r>
              <a:rPr lang="en-US" b="1" dirty="0">
                <a:solidFill>
                  <a:schemeClr val="accent1"/>
                </a:solidFill>
              </a:rPr>
              <a:t>/</a:t>
            </a:r>
            <a:r>
              <a:rPr lang="en-US" b="1" dirty="0" err="1">
                <a:solidFill>
                  <a:schemeClr val="accent1"/>
                </a:solidFill>
              </a:rPr>
              <a:t>resolv.conf</a:t>
            </a:r>
            <a:endParaRPr lang="en-US" b="1" dirty="0">
              <a:solidFill>
                <a:schemeClr val="accent1"/>
              </a:solidFill>
            </a:endParaRPr>
          </a:p>
          <a:p>
            <a:pPr marL="342900" lvl="1" indent="0">
              <a:buNone/>
            </a:pPr>
            <a:r>
              <a:rPr lang="en-US" b="1" dirty="0">
                <a:latin typeface="Consolas" panose="020B0609020204030204" pitchFamily="49" charset="0"/>
              </a:rPr>
              <a:t>search fdm1.local</a:t>
            </a:r>
          </a:p>
          <a:p>
            <a:pPr marL="342900" lvl="1" indent="0">
              <a:buNone/>
            </a:pPr>
            <a:r>
              <a:rPr lang="en-US" b="1" dirty="0" err="1">
                <a:latin typeface="Consolas" panose="020B0609020204030204" pitchFamily="49" charset="0"/>
              </a:rPr>
              <a:t>nameserver</a:t>
            </a:r>
            <a:r>
              <a:rPr lang="en-US" b="1" dirty="0">
                <a:latin typeface="Consolas" panose="020B0609020204030204" pitchFamily="49" charset="0"/>
              </a:rPr>
              <a:t> 8.8.8.8</a:t>
            </a: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resolv.conf</a:t>
            </a:r>
            <a:endParaRPr lang="en-US" dirty="0"/>
          </a:p>
        </p:txBody>
      </p:sp>
      <p:sp>
        <p:nvSpPr>
          <p:cNvPr id="6" name="Rectangle: Rounded Corners 6">
            <a:extLst>
              <a:ext uri="{FF2B5EF4-FFF2-40B4-BE49-F238E27FC236}">
                <a16:creationId xmlns:a16="http://schemas.microsoft.com/office/drawing/2014/main" id="{27DD88A9-F062-4E81-A922-9CC29C431301}"/>
              </a:ext>
            </a:extLst>
          </p:cNvPr>
          <p:cNvSpPr/>
          <p:nvPr/>
        </p:nvSpPr>
        <p:spPr>
          <a:xfrm>
            <a:off x="459000" y="4162171"/>
            <a:ext cx="6425043" cy="67966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machine with address ‘8.8.8.8’ is a publicly available DNS server.  In our environment we point to our windows domain controller for the DNS service.</a:t>
            </a:r>
          </a:p>
        </p:txBody>
      </p:sp>
      <p:sp>
        <p:nvSpPr>
          <p:cNvPr id="7" name="Rounded Rectangle 6"/>
          <p:cNvSpPr/>
          <p:nvPr/>
        </p:nvSpPr>
        <p:spPr>
          <a:xfrm>
            <a:off x="705676" y="3347071"/>
            <a:ext cx="2226368" cy="51397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34795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42157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708750" y="2207250"/>
            <a:ext cx="5824338" cy="1115690"/>
          </a:xfrm>
        </p:spPr>
        <p:txBody>
          <a:bodyPr/>
          <a:lstStyle/>
          <a:p>
            <a:pPr marL="342900" indent="-342900">
              <a:buFont typeface="+mj-lt"/>
              <a:buAutoNum type="alphaLcParenR"/>
            </a:pPr>
            <a:r>
              <a:rPr lang="en-GB" dirty="0"/>
              <a:t>The </a:t>
            </a:r>
            <a:r>
              <a:rPr lang="en-GB" dirty="0" err="1"/>
              <a:t>hostnamectl</a:t>
            </a:r>
            <a:r>
              <a:rPr lang="en-GB" dirty="0"/>
              <a:t> command.</a:t>
            </a:r>
          </a:p>
          <a:p>
            <a:pPr marL="342900" indent="-342900">
              <a:buFont typeface="+mj-lt"/>
              <a:buAutoNum type="alphaLcParenR"/>
            </a:pPr>
            <a:r>
              <a:rPr lang="en-GB" dirty="0"/>
              <a:t>Changing the /</a:t>
            </a:r>
            <a:r>
              <a:rPr lang="en-GB" dirty="0" err="1"/>
              <a:t>etc</a:t>
            </a:r>
            <a:r>
              <a:rPr lang="en-GB" dirty="0"/>
              <a:t>/hosts file.</a:t>
            </a:r>
          </a:p>
          <a:p>
            <a:pPr marL="342900" indent="-342900">
              <a:buFont typeface="+mj-lt"/>
              <a:buAutoNum type="alphaLcParenR"/>
            </a:pPr>
            <a:r>
              <a:rPr lang="en-GB" dirty="0"/>
              <a:t>Changing the /</a:t>
            </a:r>
            <a:r>
              <a:rPr lang="en-GB" dirty="0" err="1"/>
              <a:t>etc</a:t>
            </a:r>
            <a:r>
              <a:rPr lang="en-GB" dirty="0"/>
              <a:t>/hostname file.</a:t>
            </a:r>
          </a:p>
          <a:p>
            <a:pPr marL="342900" indent="-342900">
              <a:buFont typeface="+mj-lt"/>
              <a:buAutoNum type="alphaLcParenR"/>
            </a:pPr>
            <a:r>
              <a:rPr lang="en-GB" dirty="0"/>
              <a:t>Changing ifcfg-eth0.</a:t>
            </a:r>
          </a:p>
        </p:txBody>
      </p:sp>
      <p:sp>
        <p:nvSpPr>
          <p:cNvPr id="4" name="Text Placeholder 3"/>
          <p:cNvSpPr>
            <a:spLocks noGrp="1"/>
          </p:cNvSpPr>
          <p:nvPr>
            <p:ph type="body" sz="quarter" idx="14"/>
          </p:nvPr>
        </p:nvSpPr>
        <p:spPr/>
        <p:txBody>
          <a:bodyPr/>
          <a:lstStyle/>
          <a:p>
            <a:r>
              <a:rPr lang="en-GB" dirty="0"/>
              <a:t>How should a machine’s hostname be changed?</a:t>
            </a:r>
          </a:p>
        </p:txBody>
      </p:sp>
    </p:spTree>
    <p:extLst>
      <p:ext uri="{BB962C8B-B14F-4D97-AF65-F5344CB8AC3E}">
        <p14:creationId xmlns:p14="http://schemas.microsoft.com/office/powerpoint/2010/main" val="183285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b="1" dirty="0"/>
              <a:t>The </a:t>
            </a:r>
            <a:r>
              <a:rPr lang="en-GB" b="1" dirty="0" err="1"/>
              <a:t>hostnamectl</a:t>
            </a:r>
            <a:r>
              <a:rPr lang="en-GB" b="1" dirty="0"/>
              <a:t> command.</a:t>
            </a:r>
          </a:p>
          <a:p>
            <a:pPr marL="342900" indent="-342900">
              <a:buFont typeface="+mj-lt"/>
              <a:buAutoNum type="alphaLcParenR"/>
            </a:pPr>
            <a:r>
              <a:rPr lang="en-GB" dirty="0"/>
              <a:t>Changing the /</a:t>
            </a:r>
            <a:r>
              <a:rPr lang="en-GB" dirty="0" err="1"/>
              <a:t>etc</a:t>
            </a:r>
            <a:r>
              <a:rPr lang="en-GB" dirty="0"/>
              <a:t>/hosts file.</a:t>
            </a:r>
          </a:p>
          <a:p>
            <a:pPr marL="342900" indent="-342900">
              <a:buFont typeface="+mj-lt"/>
              <a:buAutoNum type="alphaLcParenR"/>
            </a:pPr>
            <a:r>
              <a:rPr lang="en-GB" dirty="0"/>
              <a:t>Changing the /</a:t>
            </a:r>
            <a:r>
              <a:rPr lang="en-GB" dirty="0" err="1"/>
              <a:t>etc</a:t>
            </a:r>
            <a:r>
              <a:rPr lang="en-GB" dirty="0"/>
              <a:t>/hostname file.</a:t>
            </a:r>
          </a:p>
          <a:p>
            <a:pPr marL="342900" indent="-342900">
              <a:buFont typeface="+mj-lt"/>
              <a:buAutoNum type="alphaLcParenR"/>
            </a:pPr>
            <a:r>
              <a:rPr lang="en-GB" dirty="0"/>
              <a:t>Changing ifcfg-eth0.</a:t>
            </a:r>
          </a:p>
        </p:txBody>
      </p:sp>
      <p:sp>
        <p:nvSpPr>
          <p:cNvPr id="4" name="Text Placeholder 3"/>
          <p:cNvSpPr>
            <a:spLocks noGrp="1"/>
          </p:cNvSpPr>
          <p:nvPr>
            <p:ph type="body" sz="quarter" idx="14"/>
          </p:nvPr>
        </p:nvSpPr>
        <p:spPr/>
        <p:txBody>
          <a:bodyPr/>
          <a:lstStyle/>
          <a:p>
            <a:r>
              <a:rPr lang="en-GB" dirty="0"/>
              <a:t>How should a machine’s hostname be changed?</a:t>
            </a:r>
          </a:p>
        </p:txBody>
      </p:sp>
    </p:spTree>
    <p:extLst>
      <p:ext uri="{BB962C8B-B14F-4D97-AF65-F5344CB8AC3E}">
        <p14:creationId xmlns:p14="http://schemas.microsoft.com/office/powerpoint/2010/main" val="4090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dirty="0"/>
              <a:t>/</a:t>
            </a:r>
            <a:r>
              <a:rPr lang="en-GB" dirty="0" err="1"/>
              <a:t>etc</a:t>
            </a:r>
            <a:r>
              <a:rPr lang="en-GB" dirty="0"/>
              <a:t>/</a:t>
            </a:r>
            <a:r>
              <a:rPr lang="en-GB" dirty="0" err="1"/>
              <a:t>resolv.conf</a:t>
            </a:r>
            <a:endParaRPr lang="en-GB" dirty="0"/>
          </a:p>
          <a:p>
            <a:pPr marL="342900" indent="-342900">
              <a:buFont typeface="+mj-lt"/>
              <a:buAutoNum type="alphaLcParenR"/>
            </a:pPr>
            <a:r>
              <a:rPr lang="en-GB" dirty="0"/>
              <a:t>/</a:t>
            </a:r>
            <a:r>
              <a:rPr lang="en-GB" dirty="0" err="1"/>
              <a:t>etc</a:t>
            </a:r>
            <a:r>
              <a:rPr lang="en-GB" dirty="0"/>
              <a:t>/</a:t>
            </a:r>
            <a:r>
              <a:rPr lang="en-GB" dirty="0" err="1"/>
              <a:t>nsswitch.conf</a:t>
            </a:r>
            <a:endParaRPr lang="en-GB" dirty="0"/>
          </a:p>
          <a:p>
            <a:pPr marL="342900" indent="-342900">
              <a:buFont typeface="+mj-lt"/>
              <a:buAutoNum type="alphaLcParenR"/>
            </a:pPr>
            <a:r>
              <a:rPr lang="en-GB" dirty="0"/>
              <a:t>/</a:t>
            </a:r>
            <a:r>
              <a:rPr lang="en-GB" dirty="0" err="1"/>
              <a:t>etc</a:t>
            </a:r>
            <a:r>
              <a:rPr lang="en-GB" dirty="0"/>
              <a:t>/hosts</a:t>
            </a:r>
          </a:p>
          <a:p>
            <a:pPr marL="342900" indent="-342900">
              <a:buFont typeface="+mj-lt"/>
              <a:buAutoNum type="alphaLcParenR"/>
            </a:pPr>
            <a:r>
              <a:rPr lang="en-GB" dirty="0"/>
              <a:t>/</a:t>
            </a:r>
            <a:r>
              <a:rPr lang="en-GB" dirty="0" err="1"/>
              <a:t>etc</a:t>
            </a:r>
            <a:r>
              <a:rPr lang="en-GB" dirty="0"/>
              <a:t>/</a:t>
            </a:r>
            <a:r>
              <a:rPr lang="en-GB" dirty="0" err="1"/>
              <a:t>sysconfig</a:t>
            </a:r>
            <a:r>
              <a:rPr lang="en-GB" dirty="0"/>
              <a:t>/network-scripts/I fcfg-eth0</a:t>
            </a:r>
          </a:p>
        </p:txBody>
      </p:sp>
      <p:sp>
        <p:nvSpPr>
          <p:cNvPr id="4" name="Text Placeholder 3"/>
          <p:cNvSpPr>
            <a:spLocks noGrp="1"/>
          </p:cNvSpPr>
          <p:nvPr>
            <p:ph type="body" sz="quarter" idx="14"/>
          </p:nvPr>
        </p:nvSpPr>
        <p:spPr/>
        <p:txBody>
          <a:bodyPr/>
          <a:lstStyle/>
          <a:p>
            <a:r>
              <a:rPr lang="en-GB" dirty="0"/>
              <a:t>Which file contains matching </a:t>
            </a:r>
            <a:r>
              <a:rPr lang="en-GB" dirty="0" err="1"/>
              <a:t>ip</a:t>
            </a:r>
            <a:r>
              <a:rPr lang="en-GB" dirty="0"/>
              <a:t>-address &amp; hostname pairs?</a:t>
            </a:r>
          </a:p>
        </p:txBody>
      </p:sp>
    </p:spTree>
    <p:extLst>
      <p:ext uri="{BB962C8B-B14F-4D97-AF65-F5344CB8AC3E}">
        <p14:creationId xmlns:p14="http://schemas.microsoft.com/office/powerpoint/2010/main" val="345735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dirty="0"/>
              <a:t>/</a:t>
            </a:r>
            <a:r>
              <a:rPr lang="en-GB" dirty="0" err="1"/>
              <a:t>etc</a:t>
            </a:r>
            <a:r>
              <a:rPr lang="en-GB" dirty="0"/>
              <a:t>/</a:t>
            </a:r>
            <a:r>
              <a:rPr lang="en-GB" dirty="0" err="1"/>
              <a:t>resolv.conf</a:t>
            </a:r>
            <a:endParaRPr lang="en-GB" dirty="0"/>
          </a:p>
          <a:p>
            <a:pPr marL="342900" indent="-342900">
              <a:buFont typeface="+mj-lt"/>
              <a:buAutoNum type="alphaLcParenR"/>
            </a:pPr>
            <a:r>
              <a:rPr lang="en-GB" dirty="0"/>
              <a:t>/</a:t>
            </a:r>
            <a:r>
              <a:rPr lang="en-GB" dirty="0" err="1"/>
              <a:t>etc</a:t>
            </a:r>
            <a:r>
              <a:rPr lang="en-GB" dirty="0"/>
              <a:t>/</a:t>
            </a:r>
            <a:r>
              <a:rPr lang="en-GB" dirty="0" err="1"/>
              <a:t>nsswitch.conf</a:t>
            </a:r>
            <a:endParaRPr lang="en-GB" dirty="0"/>
          </a:p>
          <a:p>
            <a:pPr marL="342900" indent="-342900">
              <a:buFont typeface="+mj-lt"/>
              <a:buAutoNum type="alphaLcParenR"/>
            </a:pPr>
            <a:r>
              <a:rPr lang="en-GB" b="1" dirty="0"/>
              <a:t>/</a:t>
            </a:r>
            <a:r>
              <a:rPr lang="en-GB" b="1" dirty="0" err="1"/>
              <a:t>etc</a:t>
            </a:r>
            <a:r>
              <a:rPr lang="en-GB" b="1" dirty="0"/>
              <a:t>/hosts</a:t>
            </a:r>
          </a:p>
          <a:p>
            <a:pPr marL="342900" indent="-342900">
              <a:buFont typeface="+mj-lt"/>
              <a:buAutoNum type="alphaLcParenR"/>
            </a:pPr>
            <a:r>
              <a:rPr lang="en-GB" dirty="0"/>
              <a:t>/</a:t>
            </a:r>
            <a:r>
              <a:rPr lang="en-GB" dirty="0" err="1"/>
              <a:t>etc</a:t>
            </a:r>
            <a:r>
              <a:rPr lang="en-GB" dirty="0"/>
              <a:t>/</a:t>
            </a:r>
            <a:r>
              <a:rPr lang="en-GB" dirty="0" err="1"/>
              <a:t>sysconfig</a:t>
            </a:r>
            <a:r>
              <a:rPr lang="en-GB" dirty="0"/>
              <a:t>/network-scripts/I fcfg-eth0</a:t>
            </a:r>
          </a:p>
        </p:txBody>
      </p:sp>
      <p:sp>
        <p:nvSpPr>
          <p:cNvPr id="4" name="Text Placeholder 3"/>
          <p:cNvSpPr>
            <a:spLocks noGrp="1"/>
          </p:cNvSpPr>
          <p:nvPr>
            <p:ph type="body" sz="quarter" idx="14"/>
          </p:nvPr>
        </p:nvSpPr>
        <p:spPr/>
        <p:txBody>
          <a:bodyPr/>
          <a:lstStyle/>
          <a:p>
            <a:r>
              <a:rPr lang="en-GB" dirty="0"/>
              <a:t>Which file contains matching </a:t>
            </a:r>
            <a:r>
              <a:rPr lang="en-GB" dirty="0" err="1"/>
              <a:t>ip</a:t>
            </a:r>
            <a:r>
              <a:rPr lang="en-GB" dirty="0"/>
              <a:t>-address &amp; hostname pairs?</a:t>
            </a:r>
          </a:p>
        </p:txBody>
      </p:sp>
    </p:spTree>
    <p:extLst>
      <p:ext uri="{BB962C8B-B14F-4D97-AF65-F5344CB8AC3E}">
        <p14:creationId xmlns:p14="http://schemas.microsoft.com/office/powerpoint/2010/main" val="393256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9778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76917"/>
            <a:ext cx="7765784" cy="1803058"/>
          </a:xfrm>
        </p:spPr>
        <p:txBody>
          <a:bodyPr/>
          <a:lstStyle/>
          <a:p>
            <a:r>
              <a:rPr lang="en-US" dirty="0"/>
              <a:t>One of the most used diagnostic commands, </a:t>
            </a:r>
            <a:r>
              <a:rPr lang="en-US" b="1">
                <a:solidFill>
                  <a:srgbClr val="00A4F6"/>
                </a:solidFill>
              </a:rPr>
              <a:t>ping</a:t>
            </a:r>
            <a:r>
              <a:rPr lang="en-US"/>
              <a:t> checks </a:t>
            </a:r>
            <a:r>
              <a:rPr lang="en-US" dirty="0"/>
              <a:t>for Network connectivity. That is, the </a:t>
            </a:r>
            <a:r>
              <a:rPr lang="en-US" dirty="0" err="1"/>
              <a:t>ip</a:t>
            </a:r>
            <a:r>
              <a:rPr lang="en-US" dirty="0"/>
              <a:t> address is part of the Network layer in out five layer model.  </a:t>
            </a:r>
          </a:p>
          <a:p>
            <a:r>
              <a:rPr lang="en-US" dirty="0"/>
              <a:t>The</a:t>
            </a:r>
            <a:r>
              <a:rPr lang="en-US" b="1" dirty="0">
                <a:solidFill>
                  <a:srgbClr val="00A4F6"/>
                </a:solidFill>
              </a:rPr>
              <a:t> ping </a:t>
            </a:r>
            <a:r>
              <a:rPr lang="en-US" dirty="0"/>
              <a:t>command checks for </a:t>
            </a:r>
            <a:r>
              <a:rPr lang="en-US" b="1" dirty="0"/>
              <a:t>Network level </a:t>
            </a:r>
            <a:r>
              <a:rPr lang="en-US" dirty="0"/>
              <a:t>functionality.  </a:t>
            </a:r>
          </a:p>
          <a:p>
            <a:r>
              <a:rPr lang="en-US" dirty="0"/>
              <a:t>Can the packet traverse the network and reach the destination machine and can the reply packet make it all the way back across the network to the originator?</a:t>
            </a:r>
          </a:p>
          <a:p>
            <a:pPr marL="0" indent="0" algn="ctr">
              <a:buNone/>
            </a:pPr>
            <a:r>
              <a:rPr lang="en-US" b="1" dirty="0">
                <a:solidFill>
                  <a:schemeClr val="accent1"/>
                </a:solidFill>
              </a:rPr>
              <a:t>ping 192.168.15.6</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ping</a:t>
            </a:r>
            <a:endParaRPr lang="en-US" dirty="0"/>
          </a:p>
        </p:txBody>
      </p:sp>
    </p:spTree>
    <p:extLst>
      <p:ext uri="{BB962C8B-B14F-4D97-AF65-F5344CB8AC3E}">
        <p14:creationId xmlns:p14="http://schemas.microsoft.com/office/powerpoint/2010/main" val="293083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56499"/>
            <a:ext cx="3981555" cy="1946687"/>
          </a:xfrm>
        </p:spPr>
        <p:txBody>
          <a:bodyPr/>
          <a:lstStyle/>
          <a:p>
            <a:pPr>
              <a:buClr>
                <a:schemeClr val="tx1"/>
              </a:buClr>
            </a:pPr>
            <a:r>
              <a:rPr lang="en-US" b="1" dirty="0">
                <a:solidFill>
                  <a:schemeClr val="accent1"/>
                </a:solidFill>
              </a:rPr>
              <a:t>Ping</a:t>
            </a:r>
            <a:r>
              <a:rPr lang="en-US" dirty="0"/>
              <a:t> tests the responsiveness of the network level “software” of the target machine. </a:t>
            </a:r>
          </a:p>
          <a:p>
            <a:pPr>
              <a:buClr>
                <a:schemeClr val="tx1"/>
              </a:buClr>
            </a:pPr>
            <a:r>
              <a:rPr lang="en-US" dirty="0"/>
              <a:t>It does NOT test the transport layer, port numbers and the like. </a:t>
            </a:r>
          </a:p>
          <a:p>
            <a:pPr>
              <a:buClr>
                <a:schemeClr val="tx1"/>
              </a:buClr>
            </a:pPr>
            <a:r>
              <a:rPr lang="en-US" dirty="0"/>
              <a:t>It confirms the target machine has a working IP address and is reachable through the network.  </a:t>
            </a:r>
          </a:p>
          <a:p>
            <a:pPr>
              <a:buClr>
                <a:schemeClr val="tx1"/>
              </a:buClr>
            </a:pPr>
            <a:r>
              <a:rPr lang="en-US" dirty="0"/>
              <a:t>Of course layer 2 functionality is proven as well as layer 3.</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ping</a:t>
            </a:r>
            <a:endParaRPr lang="en-US" dirty="0"/>
          </a:p>
        </p:txBody>
      </p:sp>
      <p:grpSp>
        <p:nvGrpSpPr>
          <p:cNvPr id="5" name="Group 4">
            <a:extLst>
              <a:ext uri="{FF2B5EF4-FFF2-40B4-BE49-F238E27FC236}">
                <a16:creationId xmlns:a16="http://schemas.microsoft.com/office/drawing/2014/main" id="{A21BF5F9-1023-8047-BF98-C98D7EB18EEB}"/>
              </a:ext>
            </a:extLst>
          </p:cNvPr>
          <p:cNvGrpSpPr/>
          <p:nvPr/>
        </p:nvGrpSpPr>
        <p:grpSpPr>
          <a:xfrm>
            <a:off x="4708059" y="2256499"/>
            <a:ext cx="3830151" cy="2800399"/>
            <a:chOff x="899592" y="1844824"/>
            <a:chExt cx="5184576" cy="3463673"/>
          </a:xfrm>
        </p:grpSpPr>
        <p:grpSp>
          <p:nvGrpSpPr>
            <p:cNvPr id="6" name="Group 5">
              <a:extLst>
                <a:ext uri="{FF2B5EF4-FFF2-40B4-BE49-F238E27FC236}">
                  <a16:creationId xmlns:a16="http://schemas.microsoft.com/office/drawing/2014/main" id="{CDE272C6-0EE0-5B4D-8A48-802C713F8534}"/>
                </a:ext>
              </a:extLst>
            </p:cNvPr>
            <p:cNvGrpSpPr/>
            <p:nvPr/>
          </p:nvGrpSpPr>
          <p:grpSpPr>
            <a:xfrm>
              <a:off x="899592" y="1844824"/>
              <a:ext cx="5184576" cy="3463673"/>
              <a:chOff x="2123728" y="1916832"/>
              <a:chExt cx="5286514" cy="3463673"/>
            </a:xfrm>
          </p:grpSpPr>
          <p:sp>
            <p:nvSpPr>
              <p:cNvPr id="15" name="Rounded Rectangle 14">
                <a:extLst>
                  <a:ext uri="{FF2B5EF4-FFF2-40B4-BE49-F238E27FC236}">
                    <a16:creationId xmlns:a16="http://schemas.microsoft.com/office/drawing/2014/main" id="{9988566F-D60F-F24C-9F5E-9B0BBE789792}"/>
                  </a:ext>
                </a:extLst>
              </p:cNvPr>
              <p:cNvSpPr/>
              <p:nvPr/>
            </p:nvSpPr>
            <p:spPr>
              <a:xfrm>
                <a:off x="2147789" y="1916832"/>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Transport</a:t>
                </a:r>
              </a:p>
            </p:txBody>
          </p:sp>
          <p:sp>
            <p:nvSpPr>
              <p:cNvPr id="16" name="Rounded Rectangle 15">
                <a:extLst>
                  <a:ext uri="{FF2B5EF4-FFF2-40B4-BE49-F238E27FC236}">
                    <a16:creationId xmlns:a16="http://schemas.microsoft.com/office/drawing/2014/main" id="{C1EF45DE-0BA0-2741-BEF6-731FA526FD21}"/>
                  </a:ext>
                </a:extLst>
              </p:cNvPr>
              <p:cNvSpPr/>
              <p:nvPr/>
            </p:nvSpPr>
            <p:spPr>
              <a:xfrm>
                <a:off x="2123728" y="2747667"/>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Network</a:t>
                </a:r>
              </a:p>
            </p:txBody>
          </p:sp>
          <p:sp>
            <p:nvSpPr>
              <p:cNvPr id="17" name="Rounded Rectangle 16">
                <a:extLst>
                  <a:ext uri="{FF2B5EF4-FFF2-40B4-BE49-F238E27FC236}">
                    <a16:creationId xmlns:a16="http://schemas.microsoft.com/office/drawing/2014/main" id="{B3963EDB-C11D-684B-8313-EF1F55B4CB77}"/>
                  </a:ext>
                </a:extLst>
              </p:cNvPr>
              <p:cNvSpPr/>
              <p:nvPr/>
            </p:nvSpPr>
            <p:spPr>
              <a:xfrm>
                <a:off x="2123728" y="3594466"/>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Data Link</a:t>
                </a:r>
              </a:p>
            </p:txBody>
          </p:sp>
          <p:sp>
            <p:nvSpPr>
              <p:cNvPr id="18" name="Rounded Rectangle 17">
                <a:extLst>
                  <a:ext uri="{FF2B5EF4-FFF2-40B4-BE49-F238E27FC236}">
                    <a16:creationId xmlns:a16="http://schemas.microsoft.com/office/drawing/2014/main" id="{054AEC18-9F29-B14D-A5A8-B182357369B3}"/>
                  </a:ext>
                </a:extLst>
              </p:cNvPr>
              <p:cNvSpPr/>
              <p:nvPr/>
            </p:nvSpPr>
            <p:spPr>
              <a:xfrm>
                <a:off x="2123728" y="4456474"/>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Calibri" panose="020F0502020204030204" pitchFamily="34" charset="0"/>
                  </a:rPr>
                  <a:t>Physical</a:t>
                </a:r>
              </a:p>
            </p:txBody>
          </p:sp>
          <p:sp>
            <p:nvSpPr>
              <p:cNvPr id="19" name="Down Arrow 18">
                <a:extLst>
                  <a:ext uri="{FF2B5EF4-FFF2-40B4-BE49-F238E27FC236}">
                    <a16:creationId xmlns:a16="http://schemas.microsoft.com/office/drawing/2014/main" id="{FF5160C3-6FAA-FE47-AFC5-14F89574A6E7}"/>
                  </a:ext>
                </a:extLst>
              </p:cNvPr>
              <p:cNvSpPr/>
              <p:nvPr/>
            </p:nvSpPr>
            <p:spPr>
              <a:xfrm>
                <a:off x="2846748" y="2362587"/>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0" name="Down Arrow 19">
                <a:extLst>
                  <a:ext uri="{FF2B5EF4-FFF2-40B4-BE49-F238E27FC236}">
                    <a16:creationId xmlns:a16="http://schemas.microsoft.com/office/drawing/2014/main" id="{F6F4886B-C61D-E04F-A955-B89C01B4B6D3}"/>
                  </a:ext>
                </a:extLst>
              </p:cNvPr>
              <p:cNvSpPr/>
              <p:nvPr/>
            </p:nvSpPr>
            <p:spPr>
              <a:xfrm>
                <a:off x="2854008" y="3197145"/>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1" name="Down Arrow 20">
                <a:extLst>
                  <a:ext uri="{FF2B5EF4-FFF2-40B4-BE49-F238E27FC236}">
                    <a16:creationId xmlns:a16="http://schemas.microsoft.com/office/drawing/2014/main" id="{01F91216-A510-BC48-A7CD-70FDC864172D}"/>
                  </a:ext>
                </a:extLst>
              </p:cNvPr>
              <p:cNvSpPr/>
              <p:nvPr/>
            </p:nvSpPr>
            <p:spPr>
              <a:xfrm>
                <a:off x="2861268" y="404951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2" name="Rounded Rectangle 21">
                <a:extLst>
                  <a:ext uri="{FF2B5EF4-FFF2-40B4-BE49-F238E27FC236}">
                    <a16:creationId xmlns:a16="http://schemas.microsoft.com/office/drawing/2014/main" id="{02005A6D-3BFB-434F-903A-CF5ED50F483E}"/>
                  </a:ext>
                </a:extLst>
              </p:cNvPr>
              <p:cNvSpPr/>
              <p:nvPr/>
            </p:nvSpPr>
            <p:spPr>
              <a:xfrm>
                <a:off x="5798063" y="1924092"/>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srgbClr val="000000"/>
                    </a:solidFill>
                    <a:latin typeface="Calibri" panose="020F0502020204030204" pitchFamily="34" charset="0"/>
                  </a:rPr>
                  <a:t>Transport</a:t>
                </a:r>
                <a:endParaRPr lang="en-CA" sz="1350" dirty="0">
                  <a:solidFill>
                    <a:prstClr val="white"/>
                  </a:solidFill>
                  <a:latin typeface="Calibri" panose="020F0502020204030204" pitchFamily="34" charset="0"/>
                </a:endParaRPr>
              </a:p>
            </p:txBody>
          </p:sp>
          <p:sp>
            <p:nvSpPr>
              <p:cNvPr id="23" name="Rounded Rectangle 22">
                <a:extLst>
                  <a:ext uri="{FF2B5EF4-FFF2-40B4-BE49-F238E27FC236}">
                    <a16:creationId xmlns:a16="http://schemas.microsoft.com/office/drawing/2014/main" id="{EB502C54-4F2B-D444-81C3-A4B182F595F2}"/>
                  </a:ext>
                </a:extLst>
              </p:cNvPr>
              <p:cNvSpPr/>
              <p:nvPr/>
            </p:nvSpPr>
            <p:spPr>
              <a:xfrm>
                <a:off x="5774002" y="2754927"/>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Network</a:t>
                </a:r>
              </a:p>
            </p:txBody>
          </p:sp>
          <p:sp>
            <p:nvSpPr>
              <p:cNvPr id="24" name="Rounded Rectangle 23">
                <a:extLst>
                  <a:ext uri="{FF2B5EF4-FFF2-40B4-BE49-F238E27FC236}">
                    <a16:creationId xmlns:a16="http://schemas.microsoft.com/office/drawing/2014/main" id="{A273DC5E-010B-884A-AF02-A5B12AE97897}"/>
                  </a:ext>
                </a:extLst>
              </p:cNvPr>
              <p:cNvSpPr/>
              <p:nvPr/>
            </p:nvSpPr>
            <p:spPr>
              <a:xfrm>
                <a:off x="5774002" y="3601726"/>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Data Link</a:t>
                </a:r>
              </a:p>
            </p:txBody>
          </p:sp>
          <p:sp>
            <p:nvSpPr>
              <p:cNvPr id="25" name="Rounded Rectangle 24">
                <a:extLst>
                  <a:ext uri="{FF2B5EF4-FFF2-40B4-BE49-F238E27FC236}">
                    <a16:creationId xmlns:a16="http://schemas.microsoft.com/office/drawing/2014/main" id="{604A09FD-439C-6E4C-A016-BDF69B5E6F34}"/>
                  </a:ext>
                </a:extLst>
              </p:cNvPr>
              <p:cNvSpPr/>
              <p:nvPr/>
            </p:nvSpPr>
            <p:spPr>
              <a:xfrm>
                <a:off x="5774002" y="4463734"/>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Calibri" panose="020F0502020204030204" pitchFamily="34" charset="0"/>
                  </a:rPr>
                  <a:t>Physical</a:t>
                </a:r>
              </a:p>
            </p:txBody>
          </p:sp>
          <p:sp>
            <p:nvSpPr>
              <p:cNvPr id="26" name="Down Arrow 25">
                <a:extLst>
                  <a:ext uri="{FF2B5EF4-FFF2-40B4-BE49-F238E27FC236}">
                    <a16:creationId xmlns:a16="http://schemas.microsoft.com/office/drawing/2014/main" id="{A66C6AB5-6802-B240-905F-56C60CBF0C01}"/>
                  </a:ext>
                </a:extLst>
              </p:cNvPr>
              <p:cNvSpPr/>
              <p:nvPr/>
            </p:nvSpPr>
            <p:spPr>
              <a:xfrm flipV="1">
                <a:off x="6497022" y="2369847"/>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7" name="Down Arrow 26">
                <a:extLst>
                  <a:ext uri="{FF2B5EF4-FFF2-40B4-BE49-F238E27FC236}">
                    <a16:creationId xmlns:a16="http://schemas.microsoft.com/office/drawing/2014/main" id="{B05926AA-B194-AF47-AFD1-6D29613AEB7D}"/>
                  </a:ext>
                </a:extLst>
              </p:cNvPr>
              <p:cNvSpPr/>
              <p:nvPr/>
            </p:nvSpPr>
            <p:spPr>
              <a:xfrm flipV="1">
                <a:off x="6504282" y="3204405"/>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8" name="Down Arrow 27">
                <a:extLst>
                  <a:ext uri="{FF2B5EF4-FFF2-40B4-BE49-F238E27FC236}">
                    <a16:creationId xmlns:a16="http://schemas.microsoft.com/office/drawing/2014/main" id="{491B20CE-7244-E242-875F-2451D2ACD1BA}"/>
                  </a:ext>
                </a:extLst>
              </p:cNvPr>
              <p:cNvSpPr/>
              <p:nvPr/>
            </p:nvSpPr>
            <p:spPr>
              <a:xfrm flipV="1">
                <a:off x="6511542" y="406799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9" name="Bent-Up Arrow 28">
                <a:extLst>
                  <a:ext uri="{FF2B5EF4-FFF2-40B4-BE49-F238E27FC236}">
                    <a16:creationId xmlns:a16="http://schemas.microsoft.com/office/drawing/2014/main" id="{526A7103-81CC-AF4A-991C-69638806757F}"/>
                  </a:ext>
                </a:extLst>
              </p:cNvPr>
              <p:cNvSpPr/>
              <p:nvPr/>
            </p:nvSpPr>
            <p:spPr>
              <a:xfrm>
                <a:off x="2929817" y="4924762"/>
                <a:ext cx="3767562" cy="455743"/>
              </a:xfrm>
              <a:prstGeom prst="bentUpArrow">
                <a:avLst>
                  <a:gd name="adj1" fmla="val 22538"/>
                  <a:gd name="adj2" fmla="val 21307"/>
                  <a:gd name="adj3" fmla="val 29631"/>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Calibri" panose="020F0502020204030204" pitchFamily="34" charset="0"/>
                </a:endParaRPr>
              </a:p>
            </p:txBody>
          </p:sp>
          <p:sp>
            <p:nvSpPr>
              <p:cNvPr id="30" name="Down Arrow 29">
                <a:extLst>
                  <a:ext uri="{FF2B5EF4-FFF2-40B4-BE49-F238E27FC236}">
                    <a16:creationId xmlns:a16="http://schemas.microsoft.com/office/drawing/2014/main" id="{8796E8F9-2443-2C48-B7D2-4EE360A38C2D}"/>
                  </a:ext>
                </a:extLst>
              </p:cNvPr>
              <p:cNvSpPr/>
              <p:nvPr/>
            </p:nvSpPr>
            <p:spPr>
              <a:xfrm>
                <a:off x="2862198" y="490877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grpSp>
        <p:sp>
          <p:nvSpPr>
            <p:cNvPr id="7" name="Striped Right Arrow 6">
              <a:extLst>
                <a:ext uri="{FF2B5EF4-FFF2-40B4-BE49-F238E27FC236}">
                  <a16:creationId xmlns:a16="http://schemas.microsoft.com/office/drawing/2014/main" id="{AE267210-1757-6D43-A331-0F5401A9289D}"/>
                </a:ext>
              </a:extLst>
            </p:cNvPr>
            <p:cNvSpPr/>
            <p:nvPr/>
          </p:nvSpPr>
          <p:spPr bwMode="auto">
            <a:xfrm>
              <a:off x="2797374" y="2553068"/>
              <a:ext cx="1553629" cy="674481"/>
            </a:xfrm>
            <a:prstGeom prst="strip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srgbClr val="000000"/>
                  </a:solidFill>
                  <a:latin typeface="Calibri" panose="020F0502020204030204"/>
                  <a:ea typeface="+mn-ea"/>
                </a:rPr>
                <a:t>ping</a:t>
              </a:r>
              <a:endParaRPr lang="en-US" sz="1350" dirty="0">
                <a:solidFill>
                  <a:prstClr val="white"/>
                </a:solidFill>
              </a:endParaRPr>
            </a:p>
          </p:txBody>
        </p:sp>
        <p:grpSp>
          <p:nvGrpSpPr>
            <p:cNvPr id="8" name="Group 7">
              <a:extLst>
                <a:ext uri="{FF2B5EF4-FFF2-40B4-BE49-F238E27FC236}">
                  <a16:creationId xmlns:a16="http://schemas.microsoft.com/office/drawing/2014/main" id="{CAE7844B-6360-AB4A-8B91-D9AF43CBD7E5}"/>
                </a:ext>
              </a:extLst>
            </p:cNvPr>
            <p:cNvGrpSpPr/>
            <p:nvPr/>
          </p:nvGrpSpPr>
          <p:grpSpPr>
            <a:xfrm>
              <a:off x="2480684" y="2891659"/>
              <a:ext cx="1998795" cy="1924807"/>
              <a:chOff x="2480684" y="2891659"/>
              <a:chExt cx="1998794" cy="1924807"/>
            </a:xfrm>
          </p:grpSpPr>
          <p:cxnSp>
            <p:nvCxnSpPr>
              <p:cNvPr id="12" name="Elbow Connector 11">
                <a:extLst>
                  <a:ext uri="{FF2B5EF4-FFF2-40B4-BE49-F238E27FC236}">
                    <a16:creationId xmlns:a16="http://schemas.microsoft.com/office/drawing/2014/main" id="{F1CF2020-2F3F-6A4D-A88B-E1035F99BD3B}"/>
                  </a:ext>
                </a:extLst>
              </p:cNvPr>
              <p:cNvCxnSpPr>
                <a:cxnSpLocks/>
                <a:stCxn id="16" idx="3"/>
              </p:cNvCxnSpPr>
              <p:nvPr/>
            </p:nvCxnSpPr>
            <p:spPr bwMode="auto">
              <a:xfrm>
                <a:off x="2480684" y="2891659"/>
                <a:ext cx="237587" cy="1924807"/>
              </a:xfrm>
              <a:prstGeom prst="bentConnector2">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Elbow Connector 12">
                <a:extLst>
                  <a:ext uri="{FF2B5EF4-FFF2-40B4-BE49-F238E27FC236}">
                    <a16:creationId xmlns:a16="http://schemas.microsoft.com/office/drawing/2014/main" id="{E316F597-7A18-1E4C-A564-E14560B089EE}"/>
                  </a:ext>
                </a:extLst>
              </p:cNvPr>
              <p:cNvCxnSpPr>
                <a:cxnSpLocks/>
                <a:endCxn id="23" idx="1"/>
              </p:cNvCxnSpPr>
              <p:nvPr/>
            </p:nvCxnSpPr>
            <p:spPr bwMode="auto">
              <a:xfrm rot="5400000" flipH="1" flipV="1">
                <a:off x="3479354" y="3816205"/>
                <a:ext cx="1917410" cy="82839"/>
              </a:xfrm>
              <a:prstGeom prst="bentConnector2">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0FB63DE7-59F9-6740-9CCC-1F1D88C65F7B}"/>
                  </a:ext>
                </a:extLst>
              </p:cNvPr>
              <p:cNvCxnSpPr/>
              <p:nvPr/>
            </p:nvCxnSpPr>
            <p:spPr bwMode="auto">
              <a:xfrm>
                <a:off x="2718271" y="4816329"/>
                <a:ext cx="1663279" cy="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riangle 38">
              <a:extLst>
                <a:ext uri="{FF2B5EF4-FFF2-40B4-BE49-F238E27FC236}">
                  <a16:creationId xmlns:a16="http://schemas.microsoft.com/office/drawing/2014/main" id="{A7158C4A-9BA7-D547-99E7-8923F208F894}"/>
                </a:ext>
              </a:extLst>
            </p:cNvPr>
            <p:cNvSpPr/>
            <p:nvPr/>
          </p:nvSpPr>
          <p:spPr bwMode="auto">
            <a:xfrm flipV="1">
              <a:off x="2492275" y="3413341"/>
              <a:ext cx="443276" cy="331646"/>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10" name="Triangle 39">
              <a:extLst>
                <a:ext uri="{FF2B5EF4-FFF2-40B4-BE49-F238E27FC236}">
                  <a16:creationId xmlns:a16="http://schemas.microsoft.com/office/drawing/2014/main" id="{9F709C4F-3364-0D46-8F24-1C64F3D30F35}"/>
                </a:ext>
              </a:extLst>
            </p:cNvPr>
            <p:cNvSpPr/>
            <p:nvPr/>
          </p:nvSpPr>
          <p:spPr bwMode="auto">
            <a:xfrm>
              <a:off x="4170644" y="3413341"/>
              <a:ext cx="443276" cy="306079"/>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11" name="Triangle 40">
              <a:extLst>
                <a:ext uri="{FF2B5EF4-FFF2-40B4-BE49-F238E27FC236}">
                  <a16:creationId xmlns:a16="http://schemas.microsoft.com/office/drawing/2014/main" id="{CD898422-C348-CA4C-9E1B-0A9CC05B5596}"/>
                </a:ext>
              </a:extLst>
            </p:cNvPr>
            <p:cNvSpPr/>
            <p:nvPr/>
          </p:nvSpPr>
          <p:spPr bwMode="auto">
            <a:xfrm rot="16200000" flipV="1">
              <a:off x="3301626" y="4644406"/>
              <a:ext cx="451992" cy="325251"/>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Tree>
    <p:extLst>
      <p:ext uri="{BB962C8B-B14F-4D97-AF65-F5344CB8AC3E}">
        <p14:creationId xmlns:p14="http://schemas.microsoft.com/office/powerpoint/2010/main" val="24798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56499"/>
            <a:ext cx="7770600" cy="779701"/>
          </a:xfrm>
        </p:spPr>
        <p:txBody>
          <a:bodyPr/>
          <a:lstStyle/>
          <a:p>
            <a:r>
              <a:rPr lang="en-US" b="1" dirty="0" err="1">
                <a:solidFill>
                  <a:schemeClr val="accent1"/>
                </a:solidFill>
              </a:rPr>
              <a:t>Netstat</a:t>
            </a:r>
            <a:r>
              <a:rPr lang="en-US" dirty="0"/>
              <a:t> is a multifaceted command which shows network statistics and information associated with levels 2,3 and 4 of the networking stack. So pretty far reaching. </a:t>
            </a:r>
          </a:p>
          <a:p>
            <a:r>
              <a:rPr lang="en-US" dirty="0"/>
              <a:t>Here we look at its main features:</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introduction</a:t>
            </a:r>
            <a:endParaRPr lang="en-US" dirty="0"/>
          </a:p>
        </p:txBody>
      </p:sp>
      <p:sp>
        <p:nvSpPr>
          <p:cNvPr id="31" name="Rounded Rectangle 30">
            <a:extLst>
              <a:ext uri="{FF2B5EF4-FFF2-40B4-BE49-F238E27FC236}">
                <a16:creationId xmlns:a16="http://schemas.microsoft.com/office/drawing/2014/main" id="{80D050DC-243C-1F42-9ED5-E41D4BABFFD7}"/>
              </a:ext>
            </a:extLst>
          </p:cNvPr>
          <p:cNvSpPr/>
          <p:nvPr/>
        </p:nvSpPr>
        <p:spPr>
          <a:xfrm>
            <a:off x="4861320" y="3350231"/>
            <a:ext cx="1209134" cy="324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32" name="Rounded Rectangle 31">
            <a:extLst>
              <a:ext uri="{FF2B5EF4-FFF2-40B4-BE49-F238E27FC236}">
                <a16:creationId xmlns:a16="http://schemas.microsoft.com/office/drawing/2014/main" id="{555248B7-FE80-244C-BFA3-62B3C6C14B3B}"/>
              </a:ext>
            </a:extLst>
          </p:cNvPr>
          <p:cNvSpPr/>
          <p:nvPr/>
        </p:nvSpPr>
        <p:spPr>
          <a:xfrm>
            <a:off x="1989229" y="3373156"/>
            <a:ext cx="1209134" cy="324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33" name="Rounded Rectangle 32">
            <a:extLst>
              <a:ext uri="{FF2B5EF4-FFF2-40B4-BE49-F238E27FC236}">
                <a16:creationId xmlns:a16="http://schemas.microsoft.com/office/drawing/2014/main" id="{061AF2F1-F813-AA4F-B708-0EDA2AC2E5CA}"/>
              </a:ext>
            </a:extLst>
          </p:cNvPr>
          <p:cNvSpPr/>
          <p:nvPr/>
        </p:nvSpPr>
        <p:spPr>
          <a:xfrm>
            <a:off x="3425275" y="4707435"/>
            <a:ext cx="1209134" cy="324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34" name="Rectangle 33">
            <a:extLst>
              <a:ext uri="{FF2B5EF4-FFF2-40B4-BE49-F238E27FC236}">
                <a16:creationId xmlns:a16="http://schemas.microsoft.com/office/drawing/2014/main" id="{69777A55-97F9-A14A-8F3B-44258226455F}"/>
              </a:ext>
            </a:extLst>
          </p:cNvPr>
          <p:cNvSpPr/>
          <p:nvPr/>
        </p:nvSpPr>
        <p:spPr>
          <a:xfrm>
            <a:off x="3109397" y="3760784"/>
            <a:ext cx="1840889" cy="692497"/>
          </a:xfrm>
          <a:prstGeom prst="rect">
            <a:avLst/>
          </a:prstGeom>
          <a:noFill/>
        </p:spPr>
        <p:txBody>
          <a:bodyPr wrap="none" lIns="68580" tIns="34290" rIns="68580" bIns="34290">
            <a:spAutoFit/>
          </a:bodyPr>
          <a:lstStyle/>
          <a:p>
            <a:pPr algn="ctr" defTabSz="342900" fontAlgn="auto">
              <a:spcBef>
                <a:spcPts val="0"/>
              </a:spcBef>
              <a:spcAft>
                <a:spcPts val="0"/>
              </a:spcAft>
              <a:buClrTx/>
              <a:buSzTx/>
            </a:pPr>
            <a:r>
              <a:rPr lang="en-US" sz="4050" b="1" dirty="0">
                <a:ln w="6600">
                  <a:solidFill>
                    <a:srgbClr val="E4032E"/>
                  </a:solidFill>
                  <a:prstDash val="solid"/>
                </a:ln>
                <a:solidFill>
                  <a:srgbClr val="FFFFFF"/>
                </a:solidFill>
                <a:effectLst>
                  <a:outerShdw dist="38100" dir="2700000" algn="tl" rotWithShape="0">
                    <a:srgbClr val="E4032E"/>
                  </a:outerShdw>
                </a:effectLst>
                <a:latin typeface="Arial" panose="020B0604020202020204" pitchFamily="34" charset="0"/>
                <a:ea typeface="+mn-ea"/>
                <a:cs typeface="Arial" panose="020B0604020202020204" pitchFamily="34" charset="0"/>
              </a:rPr>
              <a:t>netstat</a:t>
            </a:r>
          </a:p>
        </p:txBody>
      </p:sp>
    </p:spTree>
    <p:extLst>
      <p:ext uri="{BB962C8B-B14F-4D97-AF65-F5344CB8AC3E}">
        <p14:creationId xmlns:p14="http://schemas.microsoft.com/office/powerpoint/2010/main" val="24777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3656DE-3823-423A-86AF-1BF59E95DBD9}">
  <ds:schemaRefs>
    <ds:schemaRef ds:uri="http://schemas.microsoft.com/sharepoint/v3/contenttype/forms"/>
  </ds:schemaRefs>
</ds:datastoreItem>
</file>

<file path=customXml/itemProps2.xml><?xml version="1.0" encoding="utf-8"?>
<ds:datastoreItem xmlns:ds="http://schemas.openxmlformats.org/officeDocument/2006/customXml" ds:itemID="{D8CB5296-387C-4825-8617-E491448E008A}">
  <ds:schemaRefs>
    <ds:schemaRef ds:uri="70785a80-9982-4c07-9455-42738fcb2b59"/>
    <ds:schemaRef ds:uri="http://www.w3.org/XML/1998/namespace"/>
    <ds:schemaRef ds:uri="http://schemas.microsoft.com/office/2006/documentManagement/types"/>
    <ds:schemaRef ds:uri="http://purl.org/dc/dcmitype/"/>
    <ds:schemaRef ds:uri="http://schemas.microsoft.com/office/infopath/2007/PartnerControls"/>
    <ds:schemaRef ds:uri="http://purl.org/dc/elements/1.1/"/>
    <ds:schemaRef ds:uri="40981928-1e7c-45c6-8e01-05a84ea1b92d"/>
    <ds:schemaRef ds:uri="http://schemas.openxmlformats.org/package/2006/metadata/core-properties"/>
    <ds:schemaRef ds:uri="http://schemas.microsoft.com/sharepoint/v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97C3223-6C05-42D5-81FA-97E8B50D4D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981928-1e7c-45c6-8e01-05a84ea1b92d"/>
    <ds:schemaRef ds:uri="70785a80-9982-4c07-9455-42738fcb2b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8231</Words>
  <Application>Microsoft Office PowerPoint</Application>
  <PresentationFormat>On-screen Show (4:3)</PresentationFormat>
  <Paragraphs>1122</Paragraphs>
  <Slides>122</Slides>
  <Notes>28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Arial Black</vt:lpstr>
      <vt:lpstr>Calibri</vt:lpstr>
      <vt:lpstr>Consolas</vt:lpstr>
      <vt:lpstr>Courier New</vt:lpstr>
      <vt:lpstr>Times New Roman</vt:lpstr>
      <vt:lpstr>Wingdings</vt:lpstr>
      <vt:lpstr>FDM PowerPoint Theme Template 3</vt:lpstr>
      <vt:lpstr>OS Admin</vt:lpstr>
      <vt:lpstr>Module Objectives</vt:lpstr>
      <vt:lpstr>PowerPoint Presentation</vt:lpstr>
      <vt:lpstr>1. Networks - The Story So Far</vt:lpstr>
      <vt:lpstr>1. Networks - The Story So Far</vt:lpstr>
      <vt:lpstr>1. Networks - The Story So Far</vt:lpstr>
      <vt:lpstr>1. Networks - The Story So Far</vt:lpstr>
      <vt:lpstr>1. Networks - The Story So Far</vt:lpstr>
      <vt:lpstr>Quiz Questions</vt:lpstr>
      <vt:lpstr>1. Networks - The Story So Far</vt:lpstr>
      <vt:lpstr>1. Networks - The Story So Far</vt:lpstr>
      <vt:lpstr>PowerPoint Presentation</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Quiz Questions</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PowerPoint Presentation</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Quiz Questions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PowerPoint Presentation</vt:lpstr>
      <vt:lpstr>4. ip - The All-Purpose Command</vt:lpstr>
      <vt:lpstr>4. ip - The All-Purpose Command</vt:lpstr>
      <vt:lpstr>4. ip - The All-Purpose Command</vt:lpstr>
      <vt:lpstr>4. ip - The All-Purpose Command</vt:lpstr>
      <vt:lpstr>4. ip - The All-Purpose Command</vt:lpstr>
      <vt:lpstr>4. ip - The All-Purpose Command</vt:lpstr>
      <vt:lpstr>4. ip - The All-Purpose Command</vt:lpstr>
      <vt:lpstr>4. ip - The All-Purpose Command</vt:lpstr>
      <vt:lpstr>4. ip The All-Purpose Command</vt:lpstr>
      <vt:lpstr>4. ip - The All-Purpose Command</vt:lpstr>
      <vt:lpstr>Quiz Questions</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PowerPoint Presentation</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Quiz Questions </vt:lpstr>
      <vt:lpstr>5. Network Interface Config File</vt:lpstr>
      <vt:lpstr>5. Network Interface Config File</vt:lpstr>
      <vt:lpstr>5. Network Interface Config File</vt:lpstr>
      <vt:lpstr>5. Network Interface Config File</vt:lpstr>
      <vt:lpstr>PowerPoint Presentation</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Quiz Questions </vt:lpstr>
      <vt:lpstr>6. Commands For Debugging</vt:lpstr>
      <vt:lpstr>6. Commands For Debugging</vt:lpstr>
      <vt:lpstr>6. Commands For Debugging</vt:lpstr>
      <vt:lpstr>6. Commands For Debugging</vt:lpstr>
      <vt:lpstr>6. Commands For Debugging</vt:lpstr>
      <vt:lpstr>6. Commands For Debugging</vt:lpstr>
      <vt:lpstr>PowerPoint Presentation</vt:lpstr>
      <vt:lpstr>7.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394</cp:revision>
  <cp:lastPrinted>2019-05-17T14:02:31Z</cp:lastPrinted>
  <dcterms:created xsi:type="dcterms:W3CDTF">2014-05-28T13:17:46Z</dcterms:created>
  <dcterms:modified xsi:type="dcterms:W3CDTF">2022-03-17T10:18:48Z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Slide Decks</vt:lpwstr>
  </property>
  <property fmtid="{D5CDD505-2E9C-101B-9397-08002B2CF9AE}" pid="3" name="Module">
    <vt:lpwstr>01 - OS Admin</vt:lpwstr>
  </property>
  <property fmtid="{D5CDD505-2E9C-101B-9397-08002B2CF9AE}" pid="4" name="ContentTypeId">
    <vt:lpwstr>0x0101002E9B6A036FE31B43892F91349A9A36DC</vt:lpwstr>
  </property>
</Properties>
</file>