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4"/>
    <p:sldMasterId id="2147483651" r:id="rId5"/>
    <p:sldMasterId id="2147483652" r:id="rId6"/>
  </p:sldMasterIdLst>
  <p:notesMasterIdLst>
    <p:notesMasterId r:id="rId118"/>
  </p:notesMasterIdLst>
  <p:sldIdLst>
    <p:sldId id="256" r:id="rId7"/>
    <p:sldId id="257" r:id="rId8"/>
    <p:sldId id="397" r:id="rId9"/>
    <p:sldId id="259" r:id="rId10"/>
    <p:sldId id="290" r:id="rId11"/>
    <p:sldId id="260" r:id="rId12"/>
    <p:sldId id="261" r:id="rId13"/>
    <p:sldId id="262" r:id="rId14"/>
    <p:sldId id="282" r:id="rId15"/>
    <p:sldId id="281" r:id="rId16"/>
    <p:sldId id="301" r:id="rId17"/>
    <p:sldId id="283" r:id="rId18"/>
    <p:sldId id="303" r:id="rId19"/>
    <p:sldId id="305" r:id="rId20"/>
    <p:sldId id="384" r:id="rId21"/>
    <p:sldId id="306" r:id="rId22"/>
    <p:sldId id="375" r:id="rId23"/>
    <p:sldId id="321" r:id="rId24"/>
    <p:sldId id="322" r:id="rId25"/>
    <p:sldId id="323" r:id="rId26"/>
    <p:sldId id="324" r:id="rId27"/>
    <p:sldId id="328" r:id="rId28"/>
    <p:sldId id="329" r:id="rId29"/>
    <p:sldId id="326" r:id="rId30"/>
    <p:sldId id="327" r:id="rId31"/>
    <p:sldId id="273" r:id="rId32"/>
    <p:sldId id="345" r:id="rId33"/>
    <p:sldId id="341" r:id="rId34"/>
    <p:sldId id="346" r:id="rId35"/>
    <p:sldId id="398" r:id="rId36"/>
    <p:sldId id="269" r:id="rId37"/>
    <p:sldId id="270" r:id="rId38"/>
    <p:sldId id="268" r:id="rId39"/>
    <p:sldId id="349" r:id="rId40"/>
    <p:sldId id="271" r:id="rId41"/>
    <p:sldId id="265" r:id="rId42"/>
    <p:sldId id="266" r:id="rId43"/>
    <p:sldId id="291" r:id="rId44"/>
    <p:sldId id="293" r:id="rId45"/>
    <p:sldId id="294" r:id="rId46"/>
    <p:sldId id="267" r:id="rId47"/>
    <p:sldId id="376" r:id="rId48"/>
    <p:sldId id="330" r:id="rId49"/>
    <p:sldId id="331" r:id="rId50"/>
    <p:sldId id="295" r:id="rId51"/>
    <p:sldId id="296" r:id="rId52"/>
    <p:sldId id="297" r:id="rId53"/>
    <p:sldId id="354" r:id="rId54"/>
    <p:sldId id="355" r:id="rId55"/>
    <p:sldId id="356" r:id="rId56"/>
    <p:sldId id="357" r:id="rId57"/>
    <p:sldId id="358" r:id="rId58"/>
    <p:sldId id="359" r:id="rId59"/>
    <p:sldId id="304" r:id="rId60"/>
    <p:sldId id="360" r:id="rId61"/>
    <p:sldId id="307" r:id="rId62"/>
    <p:sldId id="399" r:id="rId63"/>
    <p:sldId id="300" r:id="rId64"/>
    <p:sldId id="277" r:id="rId65"/>
    <p:sldId id="278" r:id="rId66"/>
    <p:sldId id="347" r:id="rId67"/>
    <p:sldId id="377" r:id="rId68"/>
    <p:sldId id="286" r:id="rId69"/>
    <p:sldId id="287" r:id="rId70"/>
    <p:sldId id="288" r:id="rId71"/>
    <p:sldId id="289" r:id="rId72"/>
    <p:sldId id="351" r:id="rId73"/>
    <p:sldId id="352" r:id="rId74"/>
    <p:sldId id="292" r:id="rId75"/>
    <p:sldId id="353" r:id="rId76"/>
    <p:sldId id="308" r:id="rId77"/>
    <p:sldId id="309" r:id="rId78"/>
    <p:sldId id="400" r:id="rId79"/>
    <p:sldId id="361" r:id="rId80"/>
    <p:sldId id="382" r:id="rId81"/>
    <p:sldId id="362" r:id="rId82"/>
    <p:sldId id="363" r:id="rId83"/>
    <p:sldId id="364" r:id="rId84"/>
    <p:sldId id="378" r:id="rId85"/>
    <p:sldId id="365" r:id="rId86"/>
    <p:sldId id="381" r:id="rId87"/>
    <p:sldId id="367" r:id="rId88"/>
    <p:sldId id="285" r:id="rId89"/>
    <p:sldId id="379" r:id="rId90"/>
    <p:sldId id="380" r:id="rId91"/>
    <p:sldId id="401" r:id="rId92"/>
    <p:sldId id="385" r:id="rId93"/>
    <p:sldId id="386" r:id="rId94"/>
    <p:sldId id="387" r:id="rId95"/>
    <p:sldId id="404" r:id="rId96"/>
    <p:sldId id="263" r:id="rId97"/>
    <p:sldId id="388" r:id="rId98"/>
    <p:sldId id="389" r:id="rId99"/>
    <p:sldId id="391" r:id="rId100"/>
    <p:sldId id="392" r:id="rId101"/>
    <p:sldId id="394" r:id="rId102"/>
    <p:sldId id="420" r:id="rId103"/>
    <p:sldId id="395" r:id="rId104"/>
    <p:sldId id="272" r:id="rId105"/>
    <p:sldId id="405" r:id="rId106"/>
    <p:sldId id="406" r:id="rId107"/>
    <p:sldId id="407" r:id="rId108"/>
    <p:sldId id="410" r:id="rId109"/>
    <p:sldId id="415" r:id="rId110"/>
    <p:sldId id="411" r:id="rId111"/>
    <p:sldId id="418" r:id="rId112"/>
    <p:sldId id="412" r:id="rId113"/>
    <p:sldId id="419" r:id="rId114"/>
    <p:sldId id="402" r:id="rId115"/>
    <p:sldId id="372" r:id="rId116"/>
    <p:sldId id="373" r:id="rId117"/>
  </p:sldIdLst>
  <p:sldSz cx="9144000" cy="6858000" type="screen4x3"/>
  <p:notesSz cx="6858000" cy="9144000"/>
  <p:defaultTextStyle>
    <a:defPPr>
      <a:defRPr lang="en-GB"/>
    </a:defPPr>
    <a:lvl1pPr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1pPr>
    <a:lvl2pPr marL="742950" indent="-28575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2pPr>
    <a:lvl3pPr marL="11430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3pPr>
    <a:lvl4pPr marL="16002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4pPr>
    <a:lvl5pPr marL="2057400" indent="-228600" algn="l" defTabSz="449263" rtl="0" fontAlgn="base">
      <a:spcBef>
        <a:spcPct val="0"/>
      </a:spcBef>
      <a:spcAft>
        <a:spcPct val="0"/>
      </a:spcAft>
      <a:buClr>
        <a:srgbClr val="000000"/>
      </a:buClr>
      <a:buSzPct val="100000"/>
      <a:buFont typeface="Times New Roman" pitchFamily="16" charset="0"/>
      <a:defRPr kern="1200">
        <a:solidFill>
          <a:schemeClr val="bg1"/>
        </a:solidFill>
        <a:latin typeface="Calibri" pitchFamily="32" charset="0"/>
        <a:ea typeface="MS PGothic" pitchFamily="32" charset="-128"/>
        <a:cs typeface="+mn-cs"/>
      </a:defRPr>
    </a:lvl5pPr>
    <a:lvl6pPr marL="2286000" algn="l" defTabSz="914400" rtl="0" eaLnBrk="1" latinLnBrk="0" hangingPunct="1">
      <a:defRPr kern="1200">
        <a:solidFill>
          <a:schemeClr val="bg1"/>
        </a:solidFill>
        <a:latin typeface="Calibri" pitchFamily="32" charset="0"/>
        <a:ea typeface="MS PGothic" pitchFamily="32" charset="-128"/>
        <a:cs typeface="+mn-cs"/>
      </a:defRPr>
    </a:lvl6pPr>
    <a:lvl7pPr marL="2743200" algn="l" defTabSz="914400" rtl="0" eaLnBrk="1" latinLnBrk="0" hangingPunct="1">
      <a:defRPr kern="1200">
        <a:solidFill>
          <a:schemeClr val="bg1"/>
        </a:solidFill>
        <a:latin typeface="Calibri" pitchFamily="32" charset="0"/>
        <a:ea typeface="MS PGothic" pitchFamily="32" charset="-128"/>
        <a:cs typeface="+mn-cs"/>
      </a:defRPr>
    </a:lvl7pPr>
    <a:lvl8pPr marL="3200400" algn="l" defTabSz="914400" rtl="0" eaLnBrk="1" latinLnBrk="0" hangingPunct="1">
      <a:defRPr kern="1200">
        <a:solidFill>
          <a:schemeClr val="bg1"/>
        </a:solidFill>
        <a:latin typeface="Calibri" pitchFamily="32" charset="0"/>
        <a:ea typeface="MS PGothic" pitchFamily="32" charset="-128"/>
        <a:cs typeface="+mn-cs"/>
      </a:defRPr>
    </a:lvl8pPr>
    <a:lvl9pPr marL="3657600" algn="l" defTabSz="914400" rtl="0" eaLnBrk="1" latinLnBrk="0" hangingPunct="1">
      <a:defRPr kern="1200">
        <a:solidFill>
          <a:schemeClr val="bg1"/>
        </a:solidFill>
        <a:latin typeface="Calibri" pitchFamily="32" charset="0"/>
        <a:ea typeface="MS PGothic" pitchFamily="32"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7FEFF"/>
    <a:srgbClr val="00FDFF"/>
    <a:srgbClr val="85D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57" autoAdjust="0"/>
    <p:restoredTop sz="93792" autoAdjust="0"/>
  </p:normalViewPr>
  <p:slideViewPr>
    <p:cSldViewPr>
      <p:cViewPr varScale="1">
        <p:scale>
          <a:sx n="107" d="100"/>
          <a:sy n="107" d="100"/>
        </p:scale>
        <p:origin x="1890" y="36"/>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slide" Target="slides/slide78.xml"/><Relationship Id="rId89" Type="http://schemas.openxmlformats.org/officeDocument/2006/relationships/slide" Target="slides/slide83.xml"/><Relationship Id="rId112" Type="http://schemas.openxmlformats.org/officeDocument/2006/relationships/slide" Target="slides/slide106.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microsoft.com/office/2016/11/relationships/changesInfo" Target="changesInfos/changesInfo1.xml"/><Relationship Id="rId5" Type="http://schemas.openxmlformats.org/officeDocument/2006/relationships/slideMaster" Target="slideMasters/slideMaster2.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notesMaster" Target="notesMasters/notesMaster1.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customXml" Target="../customXml/item1.xml"/><Relationship Id="rId6" Type="http://schemas.openxmlformats.org/officeDocument/2006/relationships/slideMaster" Target="slideMasters/slideMaster3.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presProps" Target="presProps.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theme" Target="theme/theme1.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Carrier" userId="39219779-5b21-4da1-8c68-0313d7756d27" providerId="ADAL" clId="{17632458-AACB-4A23-919C-1F0F0659D3E6}"/>
    <pc:docChg chg="custSel modSld">
      <pc:chgData name="Geoff Carrier" userId="39219779-5b21-4da1-8c68-0313d7756d27" providerId="ADAL" clId="{17632458-AACB-4A23-919C-1F0F0659D3E6}" dt="2020-07-20T16:00:27.691" v="287" actId="1076"/>
      <pc:docMkLst>
        <pc:docMk/>
      </pc:docMkLst>
      <pc:sldChg chg="modSp mod">
        <pc:chgData name="Geoff Carrier" userId="39219779-5b21-4da1-8c68-0313d7756d27" providerId="ADAL" clId="{17632458-AACB-4A23-919C-1F0F0659D3E6}" dt="2020-07-20T13:03:26.459" v="186" actId="20577"/>
        <pc:sldMkLst>
          <pc:docMk/>
          <pc:sldMk cId="0" sldId="262"/>
        </pc:sldMkLst>
        <pc:spChg chg="mod">
          <ac:chgData name="Geoff Carrier" userId="39219779-5b21-4da1-8c68-0313d7756d27" providerId="ADAL" clId="{17632458-AACB-4A23-919C-1F0F0659D3E6}" dt="2020-07-20T13:03:26.459" v="186" actId="20577"/>
          <ac:spMkLst>
            <pc:docMk/>
            <pc:sldMk cId="0" sldId="262"/>
            <ac:spMk id="14338" creationId="{00000000-0000-0000-0000-000000000000}"/>
          </ac:spMkLst>
        </pc:spChg>
      </pc:sldChg>
      <pc:sldChg chg="modSp mod">
        <pc:chgData name="Geoff Carrier" userId="39219779-5b21-4da1-8c68-0313d7756d27" providerId="ADAL" clId="{17632458-AACB-4A23-919C-1F0F0659D3E6}" dt="2020-07-20T13:08:04.571" v="189" actId="20577"/>
        <pc:sldMkLst>
          <pc:docMk/>
          <pc:sldMk cId="1803073976" sldId="282"/>
        </pc:sldMkLst>
        <pc:spChg chg="mod">
          <ac:chgData name="Geoff Carrier" userId="39219779-5b21-4da1-8c68-0313d7756d27" providerId="ADAL" clId="{17632458-AACB-4A23-919C-1F0F0659D3E6}" dt="2020-07-20T13:08:04.571" v="189" actId="20577"/>
          <ac:spMkLst>
            <pc:docMk/>
            <pc:sldMk cId="1803073976" sldId="282"/>
            <ac:spMk id="34818" creationId="{00000000-0000-0000-0000-000000000000}"/>
          </ac:spMkLst>
        </pc:spChg>
      </pc:sldChg>
      <pc:sldChg chg="modSp mod">
        <pc:chgData name="Geoff Carrier" userId="39219779-5b21-4da1-8c68-0313d7756d27" providerId="ADAL" clId="{17632458-AACB-4A23-919C-1F0F0659D3E6}" dt="2020-07-20T13:43:41.381" v="190" actId="1076"/>
        <pc:sldMkLst>
          <pc:docMk/>
          <pc:sldMk cId="1640729701" sldId="349"/>
        </pc:sldMkLst>
        <pc:spChg chg="mod">
          <ac:chgData name="Geoff Carrier" userId="39219779-5b21-4da1-8c68-0313d7756d27" providerId="ADAL" clId="{17632458-AACB-4A23-919C-1F0F0659D3E6}" dt="2020-07-20T13:43:41.381" v="190" actId="1076"/>
          <ac:spMkLst>
            <pc:docMk/>
            <pc:sldMk cId="1640729701" sldId="349"/>
            <ac:spMk id="8" creationId="{ADC9E7BB-CFDE-7946-850F-1F67B52AE06F}"/>
          </ac:spMkLst>
        </pc:spChg>
      </pc:sldChg>
      <pc:sldChg chg="modSp mod">
        <pc:chgData name="Geoff Carrier" userId="39219779-5b21-4da1-8c68-0313d7756d27" providerId="ADAL" clId="{17632458-AACB-4A23-919C-1F0F0659D3E6}" dt="2020-07-20T15:48:46.381" v="284" actId="20577"/>
        <pc:sldMkLst>
          <pc:docMk/>
          <pc:sldMk cId="1900581805" sldId="386"/>
        </pc:sldMkLst>
        <pc:spChg chg="mod">
          <ac:chgData name="Geoff Carrier" userId="39219779-5b21-4da1-8c68-0313d7756d27" providerId="ADAL" clId="{17632458-AACB-4A23-919C-1F0F0659D3E6}" dt="2020-07-20T15:48:46.381" v="284" actId="20577"/>
          <ac:spMkLst>
            <pc:docMk/>
            <pc:sldMk cId="1900581805" sldId="386"/>
            <ac:spMk id="13315" creationId="{C9ABDCA3-07C0-704B-9152-18B76A1789D7}"/>
          </ac:spMkLst>
        </pc:spChg>
      </pc:sldChg>
      <pc:sldChg chg="modSp">
        <pc:chgData name="Geoff Carrier" userId="39219779-5b21-4da1-8c68-0313d7756d27" providerId="ADAL" clId="{17632458-AACB-4A23-919C-1F0F0659D3E6}" dt="2020-07-20T15:58:11.279" v="286" actId="1076"/>
        <pc:sldMkLst>
          <pc:docMk/>
          <pc:sldMk cId="725179905" sldId="392"/>
        </pc:sldMkLst>
        <pc:picChg chg="mod">
          <ac:chgData name="Geoff Carrier" userId="39219779-5b21-4da1-8c68-0313d7756d27" providerId="ADAL" clId="{17632458-AACB-4A23-919C-1F0F0659D3E6}" dt="2020-07-20T15:58:11.279" v="286" actId="1076"/>
          <ac:picMkLst>
            <pc:docMk/>
            <pc:sldMk cId="725179905" sldId="392"/>
            <ac:picMk id="25604" creationId="{E15CCF08-6633-3D40-AB2C-B6756878C56A}"/>
          </ac:picMkLst>
        </pc:picChg>
      </pc:sldChg>
      <pc:sldChg chg="modSp">
        <pc:chgData name="Geoff Carrier" userId="39219779-5b21-4da1-8c68-0313d7756d27" providerId="ADAL" clId="{17632458-AACB-4A23-919C-1F0F0659D3E6}" dt="2020-07-20T16:00:27.691" v="287" actId="1076"/>
        <pc:sldMkLst>
          <pc:docMk/>
          <pc:sldMk cId="2315300093" sldId="394"/>
        </pc:sldMkLst>
        <pc:picChg chg="mod">
          <ac:chgData name="Geoff Carrier" userId="39219779-5b21-4da1-8c68-0313d7756d27" providerId="ADAL" clId="{17632458-AACB-4A23-919C-1F0F0659D3E6}" dt="2020-07-20T16:00:27.691" v="287" actId="1076"/>
          <ac:picMkLst>
            <pc:docMk/>
            <pc:sldMk cId="2315300093" sldId="394"/>
            <ac:picMk id="28676" creationId="{B80C4395-209E-8641-A61F-DBB55845403E}"/>
          </ac:picMkLst>
        </pc:picChg>
      </pc:sldChg>
      <pc:sldChg chg="modSp">
        <pc:chgData name="Geoff Carrier" userId="39219779-5b21-4da1-8c68-0313d7756d27" providerId="ADAL" clId="{17632458-AACB-4A23-919C-1F0F0659D3E6}" dt="2020-07-20T15:49:16.858" v="285" actId="1076"/>
        <pc:sldMkLst>
          <pc:docMk/>
          <pc:sldMk cId="1269046369" sldId="404"/>
        </pc:sldMkLst>
        <pc:picChg chg="mod">
          <ac:chgData name="Geoff Carrier" userId="39219779-5b21-4da1-8c68-0313d7756d27" providerId="ADAL" clId="{17632458-AACB-4A23-919C-1F0F0659D3E6}" dt="2020-07-20T15:49:16.858" v="285" actId="1076"/>
          <ac:picMkLst>
            <pc:docMk/>
            <pc:sldMk cId="1269046369" sldId="404"/>
            <ac:picMk id="14340" creationId="{2134AEE6-E18F-DE4E-8C7A-5CAF2AFBDA71}"/>
          </ac:picMkLst>
        </pc:picChg>
      </pc:sldChg>
    </pc:docChg>
  </pc:docChgLst>
  <pc:docChgLst>
    <pc:chgData name="Geoff Carrier" userId="39219779-5b21-4da1-8c68-0313d7756d27" providerId="ADAL" clId="{0EAFD7E4-61E3-4B34-A390-2DE86FD7A6E6}"/>
    <pc:docChg chg="modSld">
      <pc:chgData name="Geoff Carrier" userId="39219779-5b21-4da1-8c68-0313d7756d27" providerId="ADAL" clId="{0EAFD7E4-61E3-4B34-A390-2DE86FD7A6E6}" dt="2021-08-25T10:22:13.429" v="4" actId="20577"/>
      <pc:docMkLst>
        <pc:docMk/>
      </pc:docMkLst>
      <pc:sldChg chg="modSp mod">
        <pc:chgData name="Geoff Carrier" userId="39219779-5b21-4da1-8c68-0313d7756d27" providerId="ADAL" clId="{0EAFD7E4-61E3-4B34-A390-2DE86FD7A6E6}" dt="2021-08-25T09:21:21.769" v="3" actId="20577"/>
        <pc:sldMkLst>
          <pc:docMk/>
          <pc:sldMk cId="495758325" sldId="300"/>
        </pc:sldMkLst>
        <pc:spChg chg="mod">
          <ac:chgData name="Geoff Carrier" userId="39219779-5b21-4da1-8c68-0313d7756d27" providerId="ADAL" clId="{0EAFD7E4-61E3-4B34-A390-2DE86FD7A6E6}" dt="2021-08-25T09:21:21.769" v="3" actId="20577"/>
          <ac:spMkLst>
            <pc:docMk/>
            <pc:sldMk cId="495758325" sldId="300"/>
            <ac:spMk id="28674" creationId="{00000000-0000-0000-0000-000000000000}"/>
          </ac:spMkLst>
        </pc:spChg>
      </pc:sldChg>
      <pc:sldChg chg="modSp mod">
        <pc:chgData name="Geoff Carrier" userId="39219779-5b21-4da1-8c68-0313d7756d27" providerId="ADAL" clId="{0EAFD7E4-61E3-4B34-A390-2DE86FD7A6E6}" dt="2021-08-25T10:22:13.429" v="4" actId="20577"/>
        <pc:sldMkLst>
          <pc:docMk/>
          <pc:sldMk cId="1900581805" sldId="386"/>
        </pc:sldMkLst>
        <pc:spChg chg="mod">
          <ac:chgData name="Geoff Carrier" userId="39219779-5b21-4da1-8c68-0313d7756d27" providerId="ADAL" clId="{0EAFD7E4-61E3-4B34-A390-2DE86FD7A6E6}" dt="2021-08-25T10:22:13.429" v="4" actId="20577"/>
          <ac:spMkLst>
            <pc:docMk/>
            <pc:sldMk cId="1900581805" sldId="386"/>
            <ac:spMk id="13315" creationId="{C9ABDCA3-07C0-704B-9152-18B76A1789D7}"/>
          </ac:spMkLst>
        </pc:spChg>
      </pc:sldChg>
    </pc:docChg>
  </pc:docChgLst>
  <pc:docChgLst>
    <pc:chgData name="Geoff Carrier" userId="39219779-5b21-4da1-8c68-0313d7756d27" providerId="ADAL" clId="{77CFC442-3A71-49C6-80D3-E68B58983D95}"/>
    <pc:docChg chg="modSld">
      <pc:chgData name="Geoff Carrier" userId="39219779-5b21-4da1-8c68-0313d7756d27" providerId="ADAL" clId="{77CFC442-3A71-49C6-80D3-E68B58983D95}" dt="2021-05-28T13:42:50.327" v="8" actId="20577"/>
      <pc:docMkLst>
        <pc:docMk/>
      </pc:docMkLst>
      <pc:sldChg chg="modSp mod">
        <pc:chgData name="Geoff Carrier" userId="39219779-5b21-4da1-8c68-0313d7756d27" providerId="ADAL" clId="{77CFC442-3A71-49C6-80D3-E68B58983D95}" dt="2021-05-28T13:29:04.574" v="1" actId="20577"/>
        <pc:sldMkLst>
          <pc:docMk/>
          <pc:sldMk cId="2227917882" sldId="307"/>
        </pc:sldMkLst>
        <pc:spChg chg="mod">
          <ac:chgData name="Geoff Carrier" userId="39219779-5b21-4da1-8c68-0313d7756d27" providerId="ADAL" clId="{77CFC442-3A71-49C6-80D3-E68B58983D95}" dt="2021-05-28T13:29:04.574" v="1" actId="20577"/>
          <ac:spMkLst>
            <pc:docMk/>
            <pc:sldMk cId="2227917882" sldId="307"/>
            <ac:spMk id="55297" creationId="{00000000-0000-0000-0000-000000000000}"/>
          </ac:spMkLst>
        </pc:spChg>
      </pc:sldChg>
      <pc:sldChg chg="modSp mod">
        <pc:chgData name="Geoff Carrier" userId="39219779-5b21-4da1-8c68-0313d7756d27" providerId="ADAL" clId="{77CFC442-3A71-49C6-80D3-E68B58983D95}" dt="2021-05-28T13:28:59.999" v="0" actId="20577"/>
        <pc:sldMkLst>
          <pc:docMk/>
          <pc:sldMk cId="29535739" sldId="360"/>
        </pc:sldMkLst>
        <pc:spChg chg="mod">
          <ac:chgData name="Geoff Carrier" userId="39219779-5b21-4da1-8c68-0313d7756d27" providerId="ADAL" clId="{77CFC442-3A71-49C6-80D3-E68B58983D95}" dt="2021-05-28T13:28:59.999" v="0" actId="20577"/>
          <ac:spMkLst>
            <pc:docMk/>
            <pc:sldMk cId="29535739" sldId="360"/>
            <ac:spMk id="54273" creationId="{00000000-0000-0000-0000-000000000000}"/>
          </ac:spMkLst>
        </pc:spChg>
      </pc:sldChg>
      <pc:sldChg chg="modSp mod">
        <pc:chgData name="Geoff Carrier" userId="39219779-5b21-4da1-8c68-0313d7756d27" providerId="ADAL" clId="{77CFC442-3A71-49C6-80D3-E68B58983D95}" dt="2021-05-28T13:42:50.327" v="8" actId="20577"/>
        <pc:sldMkLst>
          <pc:docMk/>
          <pc:sldMk cId="1900581805" sldId="386"/>
        </pc:sldMkLst>
        <pc:spChg chg="mod">
          <ac:chgData name="Geoff Carrier" userId="39219779-5b21-4da1-8c68-0313d7756d27" providerId="ADAL" clId="{77CFC442-3A71-49C6-80D3-E68B58983D95}" dt="2021-05-28T13:42:50.327" v="8" actId="20577"/>
          <ac:spMkLst>
            <pc:docMk/>
            <pc:sldMk cId="1900581805" sldId="386"/>
            <ac:spMk id="13315" creationId="{C9ABDCA3-07C0-704B-9152-18B76A1789D7}"/>
          </ac:spMkLst>
        </pc:spChg>
      </pc:sldChg>
    </pc:docChg>
  </pc:docChgLst>
  <pc:docChgLst>
    <pc:chgData name="Geoff Carrier" userId="39219779-5b21-4da1-8c68-0313d7756d27" providerId="ADAL" clId="{4C90BE6A-C59D-4843-A745-0D6EE1CE6089}"/>
    <pc:docChg chg="custSel addSld modSld">
      <pc:chgData name="Geoff Carrier" userId="39219779-5b21-4da1-8c68-0313d7756d27" providerId="ADAL" clId="{4C90BE6A-C59D-4843-A745-0D6EE1CE6089}" dt="2021-05-12T12:29:41.199" v="325" actId="113"/>
      <pc:docMkLst>
        <pc:docMk/>
      </pc:docMkLst>
      <pc:sldChg chg="delSp modSp add mod">
        <pc:chgData name="Geoff Carrier" userId="39219779-5b21-4da1-8c68-0313d7756d27" providerId="ADAL" clId="{4C90BE6A-C59D-4843-A745-0D6EE1CE6089}" dt="2021-05-12T12:29:41.199" v="325" actId="113"/>
        <pc:sldMkLst>
          <pc:docMk/>
          <pc:sldMk cId="3772041023" sldId="420"/>
        </pc:sldMkLst>
        <pc:spChg chg="mod">
          <ac:chgData name="Geoff Carrier" userId="39219779-5b21-4da1-8c68-0313d7756d27" providerId="ADAL" clId="{4C90BE6A-C59D-4843-A745-0D6EE1CE6089}" dt="2021-05-12T12:29:41.199" v="325" actId="113"/>
          <ac:spMkLst>
            <pc:docMk/>
            <pc:sldMk cId="3772041023" sldId="420"/>
            <ac:spMk id="19459" creationId="{E7CA731D-4B15-A443-B6FB-C67B8D86C45D}"/>
          </ac:spMkLst>
        </pc:spChg>
        <pc:spChg chg="mod">
          <ac:chgData name="Geoff Carrier" userId="39219779-5b21-4da1-8c68-0313d7756d27" providerId="ADAL" clId="{4C90BE6A-C59D-4843-A745-0D6EE1CE6089}" dt="2021-05-12T12:23:36.399" v="33" actId="20577"/>
          <ac:spMkLst>
            <pc:docMk/>
            <pc:sldMk cId="3772041023" sldId="420"/>
            <ac:spMk id="28674" creationId="{3792DA12-8879-5F4D-8E2A-0065EB47B713}"/>
          </ac:spMkLst>
        </pc:spChg>
        <pc:picChg chg="del">
          <ac:chgData name="Geoff Carrier" userId="39219779-5b21-4da1-8c68-0313d7756d27" providerId="ADAL" clId="{4C90BE6A-C59D-4843-A745-0D6EE1CE6089}" dt="2021-05-12T12:26:08.602" v="203" actId="478"/>
          <ac:picMkLst>
            <pc:docMk/>
            <pc:sldMk cId="3772041023" sldId="420"/>
            <ac:picMk id="28676" creationId="{B80C4395-209E-8641-A61F-DBB55845403E}"/>
          </ac:picMkLst>
        </pc:picChg>
      </pc:sldChg>
    </pc:docChg>
  </pc:docChgLst>
  <pc:docChgLst>
    <pc:chgData name="Geoff Carrier" userId="39219779-5b21-4da1-8c68-0313d7756d27" providerId="ADAL" clId="{A116184C-9B8C-443B-9D91-8D59FA93229E}"/>
    <pc:docChg chg="modSld">
      <pc:chgData name="Geoff Carrier" userId="39219779-5b21-4da1-8c68-0313d7756d27" providerId="ADAL" clId="{A116184C-9B8C-443B-9D91-8D59FA93229E}" dt="2020-05-20T15:17:28.211" v="66" actId="20577"/>
      <pc:docMkLst>
        <pc:docMk/>
      </pc:docMkLst>
      <pc:sldChg chg="modSp mod">
        <pc:chgData name="Geoff Carrier" userId="39219779-5b21-4da1-8c68-0313d7756d27" providerId="ADAL" clId="{A116184C-9B8C-443B-9D91-8D59FA93229E}" dt="2020-05-20T13:58:12.943" v="57" actId="20577"/>
        <pc:sldMkLst>
          <pc:docMk/>
          <pc:sldMk cId="0" sldId="262"/>
        </pc:sldMkLst>
        <pc:spChg chg="mod">
          <ac:chgData name="Geoff Carrier" userId="39219779-5b21-4da1-8c68-0313d7756d27" providerId="ADAL" clId="{A116184C-9B8C-443B-9D91-8D59FA93229E}" dt="2020-05-20T13:58:12.943" v="57" actId="20577"/>
          <ac:spMkLst>
            <pc:docMk/>
            <pc:sldMk cId="0" sldId="262"/>
            <ac:spMk id="14338" creationId="{00000000-0000-0000-0000-000000000000}"/>
          </ac:spMkLst>
        </pc:spChg>
      </pc:sldChg>
      <pc:sldChg chg="modSp mod">
        <pc:chgData name="Geoff Carrier" userId="39219779-5b21-4da1-8c68-0313d7756d27" providerId="ADAL" clId="{A116184C-9B8C-443B-9D91-8D59FA93229E}" dt="2020-05-20T15:08:09.269" v="63" actId="20577"/>
        <pc:sldMkLst>
          <pc:docMk/>
          <pc:sldMk cId="3319047145" sldId="291"/>
        </pc:sldMkLst>
        <pc:spChg chg="mod">
          <ac:chgData name="Geoff Carrier" userId="39219779-5b21-4da1-8c68-0313d7756d27" providerId="ADAL" clId="{A116184C-9B8C-443B-9D91-8D59FA93229E}" dt="2020-05-20T15:08:09.269" v="63" actId="20577"/>
          <ac:spMkLst>
            <pc:docMk/>
            <pc:sldMk cId="3319047145" sldId="291"/>
            <ac:spMk id="8" creationId="{00000000-0000-0000-0000-000000000000}"/>
          </ac:spMkLst>
        </pc:spChg>
      </pc:sldChg>
      <pc:sldChg chg="modSp mod">
        <pc:chgData name="Geoff Carrier" userId="39219779-5b21-4da1-8c68-0313d7756d27" providerId="ADAL" clId="{A116184C-9B8C-443B-9D91-8D59FA93229E}" dt="2020-05-20T15:17:28.211" v="66" actId="20577"/>
        <pc:sldMkLst>
          <pc:docMk/>
          <pc:sldMk cId="2655966975" sldId="361"/>
        </pc:sldMkLst>
        <pc:spChg chg="mod">
          <ac:chgData name="Geoff Carrier" userId="39219779-5b21-4da1-8c68-0313d7756d27" providerId="ADAL" clId="{A116184C-9B8C-443B-9D91-8D59FA93229E}" dt="2020-05-20T15:17:28.211" v="66" actId="20577"/>
          <ac:spMkLst>
            <pc:docMk/>
            <pc:sldMk cId="2655966975" sldId="361"/>
            <ac:spMk id="28674"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DBF4EB-177B-4EFD-8334-F50F4E071708}" type="doc">
      <dgm:prSet loTypeId="urn:microsoft.com/office/officeart/2005/8/layout/gear1" loCatId="process" qsTypeId="urn:microsoft.com/office/officeart/2005/8/quickstyle/simple1" qsCatId="simple" csTypeId="urn:microsoft.com/office/officeart/2005/8/colors/accent1_2" csCatId="accent1" phldr="1"/>
      <dgm:spPr/>
    </dgm:pt>
    <dgm:pt modelId="{2B375D55-FBE6-4D8B-A74B-2DA2A9725148}">
      <dgm:prSet phldrT="[Text]"/>
      <dgm:spPr>
        <a:solidFill>
          <a:srgbClr val="0070C0"/>
        </a:solidFill>
      </dgm:spPr>
      <dgm:t>
        <a:bodyPr/>
        <a:lstStyle/>
        <a:p>
          <a:r>
            <a:rPr lang="en-GB" dirty="0"/>
            <a:t>CPU</a:t>
          </a:r>
        </a:p>
      </dgm:t>
    </dgm:pt>
    <dgm:pt modelId="{B6643811-5700-444F-ABD3-CC1895DD88B7}" type="parTrans" cxnId="{6138AE66-1853-4E84-ACB9-0172C11D5363}">
      <dgm:prSet/>
      <dgm:spPr/>
      <dgm:t>
        <a:bodyPr/>
        <a:lstStyle/>
        <a:p>
          <a:endParaRPr lang="en-GB"/>
        </a:p>
      </dgm:t>
    </dgm:pt>
    <dgm:pt modelId="{B5F9CCB1-CDD0-4BCD-B8A1-2DCCF0FD666F}" type="sibTrans" cxnId="{6138AE66-1853-4E84-ACB9-0172C11D5363}">
      <dgm:prSet/>
      <dgm:spPr>
        <a:solidFill>
          <a:srgbClr val="00B0F0"/>
        </a:solidFill>
      </dgm:spPr>
      <dgm:t>
        <a:bodyPr/>
        <a:lstStyle/>
        <a:p>
          <a:endParaRPr lang="en-GB"/>
        </a:p>
      </dgm:t>
    </dgm:pt>
    <dgm:pt modelId="{DC1119AF-BA4A-4F05-85BC-58F94C31A602}" type="pres">
      <dgm:prSet presAssocID="{E0DBF4EB-177B-4EFD-8334-F50F4E071708}" presName="composite" presStyleCnt="0">
        <dgm:presLayoutVars>
          <dgm:chMax val="3"/>
          <dgm:animLvl val="lvl"/>
          <dgm:resizeHandles val="exact"/>
        </dgm:presLayoutVars>
      </dgm:prSet>
      <dgm:spPr/>
    </dgm:pt>
    <dgm:pt modelId="{EC5AAE07-89FA-4B7F-B7EE-125150F3B436}" type="pres">
      <dgm:prSet presAssocID="{2B375D55-FBE6-4D8B-A74B-2DA2A9725148}" presName="gear1" presStyleLbl="node1" presStyleIdx="0" presStyleCnt="1" custScaleX="67273" custScaleY="62958" custLinFactNeighborX="-48328" custLinFactNeighborY="57119">
        <dgm:presLayoutVars>
          <dgm:chMax val="1"/>
          <dgm:bulletEnabled val="1"/>
        </dgm:presLayoutVars>
      </dgm:prSet>
      <dgm:spPr/>
    </dgm:pt>
    <dgm:pt modelId="{4789736D-3428-4FA4-A772-BB10C31B707E}" type="pres">
      <dgm:prSet presAssocID="{2B375D55-FBE6-4D8B-A74B-2DA2A9725148}" presName="gear1srcNode" presStyleLbl="node1" presStyleIdx="0" presStyleCnt="1"/>
      <dgm:spPr/>
    </dgm:pt>
    <dgm:pt modelId="{450034E7-6B01-412F-B630-6EC276C29803}" type="pres">
      <dgm:prSet presAssocID="{2B375D55-FBE6-4D8B-A74B-2DA2A9725148}" presName="gear1dstNode" presStyleLbl="node1" presStyleIdx="0" presStyleCnt="1"/>
      <dgm:spPr/>
    </dgm:pt>
    <dgm:pt modelId="{29C92ED5-3A8B-4914-BBBA-3E52B1B7E3A3}" type="pres">
      <dgm:prSet presAssocID="{B5F9CCB1-CDD0-4BCD-B8A1-2DCCF0FD666F}" presName="connector1" presStyleLbl="sibTrans2D1" presStyleIdx="0" presStyleCnt="1" custScaleX="217968" custLinFactNeighborX="-63206" custLinFactNeighborY="8823"/>
      <dgm:spPr/>
    </dgm:pt>
  </dgm:ptLst>
  <dgm:cxnLst>
    <dgm:cxn modelId="{10DBD229-C817-44F9-8BBE-19AD82A0B51B}" type="presOf" srcId="{E0DBF4EB-177B-4EFD-8334-F50F4E071708}" destId="{DC1119AF-BA4A-4F05-85BC-58F94C31A602}" srcOrd="0" destOrd="0" presId="urn:microsoft.com/office/officeart/2005/8/layout/gear1"/>
    <dgm:cxn modelId="{6138AE66-1853-4E84-ACB9-0172C11D5363}" srcId="{E0DBF4EB-177B-4EFD-8334-F50F4E071708}" destId="{2B375D55-FBE6-4D8B-A74B-2DA2A9725148}" srcOrd="0" destOrd="0" parTransId="{B6643811-5700-444F-ABD3-CC1895DD88B7}" sibTransId="{B5F9CCB1-CDD0-4BCD-B8A1-2DCCF0FD666F}"/>
    <dgm:cxn modelId="{C019734E-503C-4693-8FFA-166DEB63AE31}" type="presOf" srcId="{2B375D55-FBE6-4D8B-A74B-2DA2A9725148}" destId="{450034E7-6B01-412F-B630-6EC276C29803}" srcOrd="2" destOrd="0" presId="urn:microsoft.com/office/officeart/2005/8/layout/gear1"/>
    <dgm:cxn modelId="{3C41034F-19D8-4671-8E74-326836E6E355}" type="presOf" srcId="{B5F9CCB1-CDD0-4BCD-B8A1-2DCCF0FD666F}" destId="{29C92ED5-3A8B-4914-BBBA-3E52B1B7E3A3}" srcOrd="0" destOrd="0" presId="urn:microsoft.com/office/officeart/2005/8/layout/gear1"/>
    <dgm:cxn modelId="{6CD364AB-9C02-49E9-906E-2E740E9BD942}" type="presOf" srcId="{2B375D55-FBE6-4D8B-A74B-2DA2A9725148}" destId="{EC5AAE07-89FA-4B7F-B7EE-125150F3B436}" srcOrd="0" destOrd="0" presId="urn:microsoft.com/office/officeart/2005/8/layout/gear1"/>
    <dgm:cxn modelId="{6693CFF0-AC31-4109-A15A-567E41688455}" type="presOf" srcId="{2B375D55-FBE6-4D8B-A74B-2DA2A9725148}" destId="{4789736D-3428-4FA4-A772-BB10C31B707E}" srcOrd="1" destOrd="0" presId="urn:microsoft.com/office/officeart/2005/8/layout/gear1"/>
    <dgm:cxn modelId="{B54087EF-95A6-4C3A-9287-21E52330ADB3}" type="presParOf" srcId="{DC1119AF-BA4A-4F05-85BC-58F94C31A602}" destId="{EC5AAE07-89FA-4B7F-B7EE-125150F3B436}" srcOrd="0" destOrd="0" presId="urn:microsoft.com/office/officeart/2005/8/layout/gear1"/>
    <dgm:cxn modelId="{A6DCE471-113C-4559-8DE9-705735620393}" type="presParOf" srcId="{DC1119AF-BA4A-4F05-85BC-58F94C31A602}" destId="{4789736D-3428-4FA4-A772-BB10C31B707E}" srcOrd="1" destOrd="0" presId="urn:microsoft.com/office/officeart/2005/8/layout/gear1"/>
    <dgm:cxn modelId="{226F1960-EC1F-4442-9255-83D80E053289}" type="presParOf" srcId="{DC1119AF-BA4A-4F05-85BC-58F94C31A602}" destId="{450034E7-6B01-412F-B630-6EC276C29803}" srcOrd="2" destOrd="0" presId="urn:microsoft.com/office/officeart/2005/8/layout/gear1"/>
    <dgm:cxn modelId="{E09EE7DE-CE48-43FA-BAE2-7C8B7808D366}" type="presParOf" srcId="{DC1119AF-BA4A-4F05-85BC-58F94C31A602}" destId="{29C92ED5-3A8B-4914-BBBA-3E52B1B7E3A3}" srcOrd="3"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5AAE07-89FA-4B7F-B7EE-125150F3B436}">
      <dsp:nvSpPr>
        <dsp:cNvPr id="0" name=""/>
        <dsp:cNvSpPr/>
      </dsp:nvSpPr>
      <dsp:spPr>
        <a:xfrm>
          <a:off x="1358169" y="2656762"/>
          <a:ext cx="1503686" cy="1407237"/>
        </a:xfrm>
        <a:prstGeom prst="gear9">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r>
            <a:rPr lang="en-GB" sz="3100" kern="1200" dirty="0"/>
            <a:t>CPU</a:t>
          </a:r>
        </a:p>
      </dsp:txBody>
      <dsp:txXfrm>
        <a:off x="1653268" y="2986401"/>
        <a:ext cx="913488" cy="723348"/>
      </dsp:txXfrm>
    </dsp:sp>
    <dsp:sp modelId="{29C92ED5-3A8B-4914-BBBA-3E52B1B7E3A3}">
      <dsp:nvSpPr>
        <dsp:cNvPr id="0" name=""/>
        <dsp:cNvSpPr/>
      </dsp:nvSpPr>
      <dsp:spPr>
        <a:xfrm>
          <a:off x="-1187226" y="963481"/>
          <a:ext cx="5992585" cy="2749296"/>
        </a:xfrm>
        <a:prstGeom prst="circularArrow">
          <a:avLst>
            <a:gd name="adj1" fmla="val 4878"/>
            <a:gd name="adj2" fmla="val 312630"/>
            <a:gd name="adj3" fmla="val 3133259"/>
            <a:gd name="adj4" fmla="val 15234156"/>
            <a:gd name="adj5" fmla="val 5691"/>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AutoShape 1"/>
          <p:cNvSpPr>
            <a:spLocks noChangeArrowheads="1"/>
          </p:cNvSpPr>
          <p:nvPr/>
        </p:nvSpPr>
        <p:spPr bwMode="auto">
          <a:xfrm>
            <a:off x="0" y="0"/>
            <a:ext cx="6858000" cy="9144000"/>
          </a:xfrm>
          <a:prstGeom prst="roundRect">
            <a:avLst>
              <a:gd name="adj" fmla="val 23"/>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0" name="Text Box 2"/>
          <p:cNvSpPr txBox="1">
            <a:spLocks noChangeArrowheads="1"/>
          </p:cNvSpP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1" name="Rectangle 3"/>
          <p:cNvSpPr>
            <a:spLocks noGrp="1" noChangeArrowheads="1"/>
          </p:cNvSpPr>
          <p:nvPr>
            <p:ph type="dt"/>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marL="215900" indent="-215900"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r>
              <a:rPr lang="en-GB" altLang="en-US"/>
              <a:t>10/08/15</a:t>
            </a:r>
          </a:p>
        </p:txBody>
      </p:sp>
      <p:sp>
        <p:nvSpPr>
          <p:cNvPr id="7172" name="Rectangle 4"/>
          <p:cNvSpPr>
            <a:spLocks noGrp="1" noRot="1" noChangeAspect="1" noChangeArrowheads="1"/>
          </p:cNvSpPr>
          <p:nvPr>
            <p:ph type="sldImg"/>
          </p:nvPr>
        </p:nvSpPr>
        <p:spPr bwMode="auto">
          <a:xfrm>
            <a:off x="1143000" y="685800"/>
            <a:ext cx="4570413" cy="3427413"/>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7173" name="Rectangle 5"/>
          <p:cNvSpPr>
            <a:spLocks noGrp="1" noChangeArrowheads="1"/>
          </p:cNvSpPr>
          <p:nvPr>
            <p:ph type="body"/>
          </p:nvPr>
        </p:nvSpPr>
        <p:spPr bwMode="auto">
          <a:xfrm>
            <a:off x="685800" y="4343400"/>
            <a:ext cx="5484813" cy="4113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endParaRPr lang="en-US" altLang="en-US"/>
          </a:p>
        </p:txBody>
      </p:sp>
      <p:sp>
        <p:nvSpPr>
          <p:cNvPr id="7174" name="Text Box 6"/>
          <p:cNvSpPr txBox="1">
            <a:spLocks noChangeArrowheads="1"/>
          </p:cNvSpPr>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7175" name="Rectangle 7"/>
          <p:cNvSpPr>
            <a:spLocks noGrp="1" noChangeArrowheads="1"/>
          </p:cNvSpPr>
          <p:nvPr>
            <p:ph type="sldNum"/>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lvl1pPr marL="215900" indent="-215900" algn="r">
              <a:buSzPct val="45000"/>
              <a:buFont typeface="Wingdings" charset="2"/>
              <a:buNone/>
              <a:tabLst>
                <a:tab pos="723900" algn="l"/>
                <a:tab pos="1447800" algn="l"/>
                <a:tab pos="2171700" algn="l"/>
                <a:tab pos="2895600" algn="l"/>
              </a:tabLst>
              <a:defRPr sz="1200">
                <a:solidFill>
                  <a:srgbClr val="000000"/>
                </a:solidFill>
                <a:latin typeface="Times New Roman" pitchFamily="16" charset="0"/>
                <a:cs typeface="Arial Unicode MS" charset="0"/>
              </a:defRPr>
            </a:lvl1pPr>
          </a:lstStyle>
          <a:p>
            <a:fld id="{9BE0A25E-5866-4172-8EE9-54731C070466}" type="slidenum">
              <a:rPr lang="en-US" altLang="en-US"/>
              <a:pPr/>
              <a:t>‹#›</a:t>
            </a:fld>
            <a:endParaRPr lang="en-US" altLang="en-US"/>
          </a:p>
        </p:txBody>
      </p:sp>
    </p:spTree>
    <p:extLst>
      <p:ext uri="{BB962C8B-B14F-4D97-AF65-F5344CB8AC3E}">
        <p14:creationId xmlns:p14="http://schemas.microsoft.com/office/powerpoint/2010/main" val="3208215475"/>
      </p:ext>
    </p:extLst>
  </p:cSld>
  <p:clrMap bg1="lt1" tx1="dk1" bg2="lt2" tx2="dk2" accent1="accent1" accent2="accent2" accent3="accent3" accent4="accent4" accent5="accent5" accent6="accent6" hlink="hlink" folHlink="folHlink"/>
  <p:hf hdr="0" ftr="0"/>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A0D12E0-A26F-41D2-BB0E-1F18685D5819}" type="slidenum">
              <a:rPr lang="en-US" altLang="en-US"/>
              <a:pPr/>
              <a:t>1</a:t>
            </a:fld>
            <a:endParaRPr lang="en-US" altLang="en-US"/>
          </a:p>
        </p:txBody>
      </p:sp>
      <p:sp>
        <p:nvSpPr>
          <p:cNvPr id="430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30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F2718445-112A-42B9-AF52-2D0E02E16882}" type="slidenum">
              <a:rPr lang="en-US" altLang="en-US"/>
              <a:pPr/>
              <a:t>11</a:t>
            </a:fld>
            <a:endParaRPr lang="en-US" altLang="en-US"/>
          </a:p>
        </p:txBody>
      </p:sp>
      <p:sp>
        <p:nvSpPr>
          <p:cNvPr id="696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0042464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21AAA6-5E77-4F6B-B5F3-7460A109C8F3}" type="slidenum">
              <a:rPr lang="en-GB" altLang="en-US"/>
              <a:pPr/>
              <a:t>111</a:t>
            </a:fld>
            <a:endParaRPr lang="en-GB" altLang="en-US"/>
          </a:p>
        </p:txBody>
      </p:sp>
      <p:sp>
        <p:nvSpPr>
          <p:cNvPr id="880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14398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C220F6F4-18FA-45FB-A1DB-F39B36D38664}" type="slidenum">
              <a:rPr lang="en-US" altLang="en-US"/>
              <a:pPr/>
              <a:t>12</a:t>
            </a:fld>
            <a:endParaRPr lang="en-US" altLang="en-US"/>
          </a:p>
        </p:txBody>
      </p:sp>
      <p:sp>
        <p:nvSpPr>
          <p:cNvPr id="706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54200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C220F6F4-18FA-45FB-A1DB-F39B36D38664}" type="slidenum">
              <a:rPr lang="en-US" altLang="en-US"/>
              <a:pPr/>
              <a:t>13</a:t>
            </a:fld>
            <a:endParaRPr lang="en-US" altLang="en-US"/>
          </a:p>
        </p:txBody>
      </p:sp>
      <p:sp>
        <p:nvSpPr>
          <p:cNvPr id="706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06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44160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F2718445-112A-42B9-AF52-2D0E02E16882}" type="slidenum">
              <a:rPr lang="en-US" altLang="en-US"/>
              <a:pPr/>
              <a:t>14</a:t>
            </a:fld>
            <a:endParaRPr lang="en-US" altLang="en-US"/>
          </a:p>
        </p:txBody>
      </p:sp>
      <p:sp>
        <p:nvSpPr>
          <p:cNvPr id="696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4679805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3683B-A3A7-4B5C-913E-BC9600DBD95E}" type="slidenum">
              <a:rPr lang="en-GB" altLang="en-US"/>
              <a:pPr/>
              <a:t>16</a:t>
            </a:fld>
            <a:endParaRPr lang="en-GB" altLang="en-US"/>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2090212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203683B-A3A7-4B5C-913E-BC9600DBD95E}" type="slidenum">
              <a:rPr lang="en-GB" altLang="en-US"/>
              <a:pPr/>
              <a:t>17</a:t>
            </a:fld>
            <a:endParaRPr lang="en-GB" altLang="en-US"/>
          </a:p>
        </p:txBody>
      </p:sp>
      <p:sp>
        <p:nvSpPr>
          <p:cNvPr id="614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085138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1B362B8-AE80-41DE-8DC8-8E695EE7AC28}" type="slidenum">
              <a:rPr lang="en-GB" altLang="en-US"/>
              <a:pPr/>
              <a:t>18</a:t>
            </a:fld>
            <a:endParaRPr lang="en-GB" altLang="en-US"/>
          </a:p>
        </p:txBody>
      </p:sp>
      <p:sp>
        <p:nvSpPr>
          <p:cNvPr id="624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949055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DDFE5D1-9652-44AE-B7A7-FC029BC4EA43}" type="slidenum">
              <a:rPr lang="en-GB" altLang="en-US"/>
              <a:pPr/>
              <a:t>19</a:t>
            </a:fld>
            <a:endParaRPr lang="en-GB" altLang="en-US"/>
          </a:p>
        </p:txBody>
      </p:sp>
      <p:sp>
        <p:nvSpPr>
          <p:cNvPr id="634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54783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4B1763-A918-4CCB-B964-EB2D9C5A93F2}" type="slidenum">
              <a:rPr lang="en-GB" altLang="en-US"/>
              <a:pPr/>
              <a:t>20</a:t>
            </a:fld>
            <a:endParaRPr lang="en-GB" altLang="en-US"/>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041709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4B1763-A918-4CCB-B964-EB2D9C5A93F2}" type="slidenum">
              <a:rPr lang="en-GB" altLang="en-US"/>
              <a:pPr/>
              <a:t>21</a:t>
            </a:fld>
            <a:endParaRPr lang="en-GB" altLang="en-US"/>
          </a:p>
        </p:txBody>
      </p:sp>
      <p:sp>
        <p:nvSpPr>
          <p:cNvPr id="645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672327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86ECC023-728F-473F-8F33-CDF646D2D6F9}" type="slidenum">
              <a:rPr lang="en-US" altLang="en-US"/>
              <a:pPr/>
              <a:t>2</a:t>
            </a:fld>
            <a:endParaRPr lang="en-US" altLang="en-US"/>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4379CA-5487-4F40-817D-46336F572A9C}" type="slidenum">
              <a:rPr lang="en-GB" altLang="en-US"/>
              <a:pPr/>
              <a:t>22</a:t>
            </a:fld>
            <a:endParaRPr lang="en-GB" altLang="en-US"/>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1393043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C4379CA-5487-4F40-817D-46336F572A9C}" type="slidenum">
              <a:rPr lang="en-GB" altLang="en-US"/>
              <a:pPr/>
              <a:t>23</a:t>
            </a:fld>
            <a:endParaRPr lang="en-GB" altLang="en-US"/>
          </a:p>
        </p:txBody>
      </p:sp>
      <p:sp>
        <p:nvSpPr>
          <p:cNvPr id="655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77495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7675285-E565-41D7-A545-9886E3C9C1D0}" type="slidenum">
              <a:rPr lang="en-GB" altLang="en-US"/>
              <a:pPr/>
              <a:t>24</a:t>
            </a:fld>
            <a:endParaRPr lang="en-GB" altLang="en-US"/>
          </a:p>
        </p:txBody>
      </p:sp>
      <p:sp>
        <p:nvSpPr>
          <p:cNvPr id="675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63944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7675285-E565-41D7-A545-9886E3C9C1D0}" type="slidenum">
              <a:rPr lang="en-GB" altLang="en-US"/>
              <a:pPr/>
              <a:t>25</a:t>
            </a:fld>
            <a:endParaRPr lang="en-GB" altLang="en-US"/>
          </a:p>
        </p:txBody>
      </p:sp>
      <p:sp>
        <p:nvSpPr>
          <p:cNvPr id="675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758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51076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9D8E10-01AE-4DA2-AE44-5E89612530DB}" type="slidenum">
              <a:rPr lang="en-GB" altLang="en-US"/>
              <a:pPr/>
              <a:t>26</a:t>
            </a:fld>
            <a:endParaRPr lang="en-GB" altLang="en-US"/>
          </a:p>
        </p:txBody>
      </p:sp>
      <p:sp>
        <p:nvSpPr>
          <p:cNvPr id="757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40206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F9D8E10-01AE-4DA2-AE44-5E89612530DB}" type="slidenum">
              <a:rPr lang="en-GB" altLang="en-US"/>
              <a:pPr/>
              <a:t>27</a:t>
            </a:fld>
            <a:endParaRPr lang="en-GB" altLang="en-US"/>
          </a:p>
        </p:txBody>
      </p:sp>
      <p:sp>
        <p:nvSpPr>
          <p:cNvPr id="757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57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72157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15ACF1-9FF4-4A5C-8E1D-3AA36206457D}" type="slidenum">
              <a:rPr lang="en-GB" altLang="en-US"/>
              <a:pPr/>
              <a:t>28</a:t>
            </a:fld>
            <a:endParaRPr lang="en-GB" altLang="en-US"/>
          </a:p>
        </p:txBody>
      </p:sp>
      <p:sp>
        <p:nvSpPr>
          <p:cNvPr id="788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0758040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C15ACF1-9FF4-4A5C-8E1D-3AA36206457D}" type="slidenum">
              <a:rPr lang="en-GB" altLang="en-US"/>
              <a:pPr/>
              <a:t>29</a:t>
            </a:fld>
            <a:endParaRPr lang="en-GB" altLang="en-US"/>
          </a:p>
        </p:txBody>
      </p:sp>
      <p:sp>
        <p:nvSpPr>
          <p:cNvPr id="788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88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75028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30</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987478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dt"/>
          </p:nvPr>
        </p:nvSpPr>
        <p:spPr>
          <a:ln/>
        </p:spPr>
        <p:txBody>
          <a:bodyPr/>
          <a:lstStyle/>
          <a:p>
            <a:r>
              <a:rPr lang="en-GB" altLang="en-US"/>
              <a:t>10/08/15</a:t>
            </a:r>
          </a:p>
        </p:txBody>
      </p:sp>
      <p:sp>
        <p:nvSpPr>
          <p:cNvPr id="6" name="Rectangle 7"/>
          <p:cNvSpPr>
            <a:spLocks noGrp="1" noChangeArrowheads="1"/>
          </p:cNvSpPr>
          <p:nvPr>
            <p:ph type="sldNum"/>
          </p:nvPr>
        </p:nvSpPr>
        <p:spPr>
          <a:ln/>
        </p:spPr>
        <p:txBody>
          <a:bodyPr/>
          <a:lstStyle/>
          <a:p>
            <a:fld id="{B3EDC8A3-7749-49A8-93AA-74F744D8CE8D}" type="slidenum">
              <a:rPr lang="en-US" altLang="en-US"/>
              <a:pPr/>
              <a:t>31</a:t>
            </a:fld>
            <a:endParaRPr lang="en-US" altLang="en-US"/>
          </a:p>
        </p:txBody>
      </p:sp>
      <p:sp>
        <p:nvSpPr>
          <p:cNvPr id="5632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6322" name="Text Box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On execution of the command a process was spawned, the command was executed and on this occasion the result has been outputted to standard out (</a:t>
            </a:r>
            <a:r>
              <a:rPr lang="en-GB" altLang="en-US" dirty="0" err="1">
                <a:latin typeface="Calibri" pitchFamily="32" charset="0"/>
                <a:ea typeface="MS PGothic" pitchFamily="32" charset="-128"/>
              </a:rPr>
              <a:t>stdout</a:t>
            </a:r>
            <a:r>
              <a:rPr lang="en-GB" altLang="en-US" dirty="0">
                <a:latin typeface="Calibri" pitchFamily="32" charset="0"/>
                <a:ea typeface="MS PGothic" pitchFamily="32" charset="-128"/>
              </a:rPr>
              <a:t>)</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dirty="0">
              <a:latin typeface="Calibri" pitchFamily="32" charset="0"/>
              <a:ea typeface="MS PGothic" pitchFamily="32" charset="-128"/>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The 4 headings are</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dirty="0">
              <a:latin typeface="Calibri" pitchFamily="32" charset="0"/>
              <a:ea typeface="MS PGothic" pitchFamily="32" charset="-128"/>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PID – The unique process id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TTY - Terminal associated with the process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TIME - Total CPU usage </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CMD – The command</a:t>
            </a: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altLang="en-US" dirty="0">
              <a:latin typeface="Calibri" pitchFamily="32" charset="0"/>
              <a:ea typeface="MS PGothic" pitchFamily="32" charset="-128"/>
            </a:endParaRPr>
          </a:p>
          <a:p>
            <a:pPr>
              <a:spcBef>
                <a:spcPts val="450"/>
              </a:spcBef>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ltLang="en-US" dirty="0">
                <a:latin typeface="Calibri" pitchFamily="32" charset="0"/>
                <a:ea typeface="MS PGothic" pitchFamily="32" charset="-128"/>
              </a:rPr>
              <a:t>Note!   The processes displayed in this output are the only active ones for this user. </a:t>
            </a:r>
          </a:p>
        </p:txBody>
      </p:sp>
      <p:sp>
        <p:nvSpPr>
          <p:cNvPr id="56323" name="Text Box 3"/>
          <p:cNvSpPr txBox="1">
            <a:spLocks noChangeArrowheads="1"/>
          </p:cNvSpPr>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fld id="{A202983F-3893-41F3-B586-3C32BCE64584}" type="slidenum">
              <a:rPr lang="en-US" altLang="en-US" sz="1200"/>
              <a:pPr algn="r">
                <a:buClrTx/>
                <a:buFontTx/>
                <a:buNone/>
              </a:pPr>
              <a:t>31</a:t>
            </a:fld>
            <a:endParaRPr lang="en-US" altLang="en-US" sz="1200"/>
          </a:p>
        </p:txBody>
      </p:sp>
    </p:spTree>
    <p:extLst>
      <p:ext uri="{BB962C8B-B14F-4D97-AF65-F5344CB8AC3E}">
        <p14:creationId xmlns:p14="http://schemas.microsoft.com/office/powerpoint/2010/main" val="10042968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3</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416224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E51E6843-E7A9-4C7C-9808-F1FCBD2A3DCA}" type="slidenum">
              <a:rPr lang="en-US" altLang="en-US"/>
              <a:pPr/>
              <a:t>32</a:t>
            </a:fld>
            <a:endParaRPr lang="en-US" altLang="en-US"/>
          </a:p>
        </p:txBody>
      </p:sp>
      <p:sp>
        <p:nvSpPr>
          <p:cNvPr id="5734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734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612411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4FD29D5D-5C1C-4454-AED2-A7B143A49387}" type="slidenum">
              <a:rPr lang="en-US" altLang="en-US"/>
              <a:pPr/>
              <a:t>33</a:t>
            </a:fld>
            <a:endParaRPr lang="en-US" altLang="en-US"/>
          </a:p>
        </p:txBody>
      </p:sp>
      <p:sp>
        <p:nvSpPr>
          <p:cNvPr id="552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736899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4FD29D5D-5C1C-4454-AED2-A7B143A49387}" type="slidenum">
              <a:rPr lang="en-US" altLang="en-US"/>
              <a:pPr/>
              <a:t>34</a:t>
            </a:fld>
            <a:endParaRPr lang="en-US" altLang="en-US"/>
          </a:p>
        </p:txBody>
      </p:sp>
      <p:sp>
        <p:nvSpPr>
          <p:cNvPr id="5529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529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1674319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A607F09A-05DA-4B5A-9F4B-BA6B3CF1ED8A}" type="slidenum">
              <a:rPr lang="en-US" altLang="en-US"/>
              <a:pPr/>
              <a:t>35</a:t>
            </a:fld>
            <a:endParaRPr lang="en-US" altLang="en-US"/>
          </a:p>
        </p:txBody>
      </p:sp>
      <p:sp>
        <p:nvSpPr>
          <p:cNvPr id="5836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837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319389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C857FC3C-EA09-4454-A0FA-61DF890E2B35}" type="slidenum">
              <a:rPr lang="en-US" altLang="en-US"/>
              <a:pPr/>
              <a:t>36</a:t>
            </a:fld>
            <a:endParaRPr lang="en-US" altLang="en-US"/>
          </a:p>
        </p:txBody>
      </p:sp>
      <p:sp>
        <p:nvSpPr>
          <p:cNvPr id="5222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222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6F48B9DB-2B49-4E3C-9B67-108B8D664F43}" type="slidenum">
              <a:rPr lang="en-US" altLang="en-US"/>
              <a:pPr/>
              <a:t>37</a:t>
            </a:fld>
            <a:endParaRPr lang="en-US" altLang="en-US"/>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6F48B9DB-2B49-4E3C-9B67-108B8D664F43}" type="slidenum">
              <a:rPr lang="en-US" altLang="en-US"/>
              <a:pPr/>
              <a:t>38</a:t>
            </a:fld>
            <a:endParaRPr lang="en-US" altLang="en-US"/>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6F48B9DB-2B49-4E3C-9B67-108B8D664F43}" type="slidenum">
              <a:rPr lang="en-US" altLang="en-US"/>
              <a:pPr/>
              <a:t>39</a:t>
            </a:fld>
            <a:endParaRPr lang="en-US" altLang="en-US"/>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6F48B9DB-2B49-4E3C-9B67-108B8D664F43}" type="slidenum">
              <a:rPr lang="en-US" altLang="en-US"/>
              <a:pPr/>
              <a:t>40</a:t>
            </a:fld>
            <a:endParaRPr lang="en-US" altLang="en-US"/>
          </a:p>
        </p:txBody>
      </p:sp>
      <p:sp>
        <p:nvSpPr>
          <p:cNvPr id="532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325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D48EDE25-CAB3-4183-BDBF-A6BE853908E7}" type="slidenum">
              <a:rPr lang="en-US" altLang="en-US"/>
              <a:pPr/>
              <a:t>41</a:t>
            </a:fld>
            <a:endParaRPr lang="en-US" altLang="en-US"/>
          </a:p>
        </p:txBody>
      </p:sp>
      <p:sp>
        <p:nvSpPr>
          <p:cNvPr id="5427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427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7674288C-1D9C-4770-89D5-11A8E624771D}" type="slidenum">
              <a:rPr lang="en-US" altLang="en-US"/>
              <a:pPr/>
              <a:t>4</a:t>
            </a:fld>
            <a:endParaRPr lang="en-US" altLang="en-US"/>
          </a:p>
        </p:txBody>
      </p:sp>
      <p:sp>
        <p:nvSpPr>
          <p:cNvPr id="46081"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2"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93D959-17A1-4DD0-BD2A-EC3F84DC5093}" type="slidenum">
              <a:rPr lang="en-GB" altLang="en-US"/>
              <a:pPr/>
              <a:t>43</a:t>
            </a:fld>
            <a:endParaRPr lang="en-GB" altLang="en-US"/>
          </a:p>
        </p:txBody>
      </p:sp>
      <p:sp>
        <p:nvSpPr>
          <p:cNvPr id="737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308924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393D959-17A1-4DD0-BD2A-EC3F84DC5093}" type="slidenum">
              <a:rPr lang="en-GB" altLang="en-US"/>
              <a:pPr/>
              <a:t>44</a:t>
            </a:fld>
            <a:endParaRPr lang="en-GB" altLang="en-US"/>
          </a:p>
        </p:txBody>
      </p:sp>
      <p:sp>
        <p:nvSpPr>
          <p:cNvPr id="737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37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540417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376716-4904-49F8-BE7D-ED14B565046A}" type="slidenum">
              <a:rPr lang="en-GB" altLang="en-US"/>
              <a:pPr/>
              <a:t>45</a:t>
            </a:fld>
            <a:endParaRPr lang="en-GB" altLang="en-US"/>
          </a:p>
        </p:txBody>
      </p:sp>
      <p:sp>
        <p:nvSpPr>
          <p:cNvPr id="9830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614299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973E6D5-4B18-4EC6-B5F2-213CABF373A4}" type="slidenum">
              <a:rPr lang="en-GB" altLang="en-US"/>
              <a:pPr/>
              <a:t>46</a:t>
            </a:fld>
            <a:endParaRPr lang="en-GB" altLang="en-US"/>
          </a:p>
        </p:txBody>
      </p:sp>
      <p:sp>
        <p:nvSpPr>
          <p:cNvPr id="9932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11313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ADA62EA-B742-4D51-A437-8E510590A1EB}" type="slidenum">
              <a:rPr lang="en-GB" altLang="en-US"/>
              <a:pPr/>
              <a:t>47</a:t>
            </a:fld>
            <a:endParaRPr lang="en-GB" altLang="en-US"/>
          </a:p>
        </p:txBody>
      </p:sp>
      <p:sp>
        <p:nvSpPr>
          <p:cNvPr id="10035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105492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A0A7635-DD4B-41FC-B5FA-F11FFFAACD41}" type="slidenum">
              <a:rPr lang="en-GB" altLang="en-US"/>
              <a:pPr/>
              <a:t>48</a:t>
            </a:fld>
            <a:endParaRPr lang="en-GB" altLang="en-US"/>
          </a:p>
        </p:txBody>
      </p:sp>
      <p:sp>
        <p:nvSpPr>
          <p:cNvPr id="10137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98574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E7A0F3E-672E-4133-96D6-7BFE16A2D293}" type="slidenum">
              <a:rPr lang="en-GB" altLang="en-US"/>
              <a:pPr/>
              <a:t>49</a:t>
            </a:fld>
            <a:endParaRPr lang="en-GB" altLang="en-US"/>
          </a:p>
        </p:txBody>
      </p:sp>
      <p:sp>
        <p:nvSpPr>
          <p:cNvPr id="10240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142233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8E57A9F-71F3-4158-9948-39EDABFF13AB}" type="slidenum">
              <a:rPr lang="en-GB" altLang="en-US"/>
              <a:pPr/>
              <a:t>50</a:t>
            </a:fld>
            <a:endParaRPr lang="en-GB" altLang="en-US"/>
          </a:p>
        </p:txBody>
      </p:sp>
      <p:sp>
        <p:nvSpPr>
          <p:cNvPr id="10342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17667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9DAAED9-5B43-4220-9C2A-F27D8E4CF15B}" type="slidenum">
              <a:rPr lang="en-GB" altLang="en-US"/>
              <a:pPr/>
              <a:t>51</a:t>
            </a:fld>
            <a:endParaRPr lang="en-GB" altLang="en-US"/>
          </a:p>
        </p:txBody>
      </p:sp>
      <p:sp>
        <p:nvSpPr>
          <p:cNvPr id="10444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89342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5DD146A-79E8-4BEF-B056-399C2C05110C}" type="slidenum">
              <a:rPr lang="en-GB" altLang="en-US"/>
              <a:pPr/>
              <a:t>52</a:t>
            </a:fld>
            <a:endParaRPr lang="en-GB" altLang="en-US"/>
          </a:p>
        </p:txBody>
      </p:sp>
      <p:sp>
        <p:nvSpPr>
          <p:cNvPr id="10547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09768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40A7CB0-1188-4D8D-AADC-5528F6B455D3}" type="slidenum">
              <a:rPr lang="en-US" altLang="en-US"/>
              <a:pPr/>
              <a:t>6</a:t>
            </a:fld>
            <a:endParaRPr lang="en-US" altLang="en-US"/>
          </a:p>
        </p:txBody>
      </p:sp>
      <p:sp>
        <p:nvSpPr>
          <p:cNvPr id="47105"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7106"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AAA56FE-E82B-4F9A-9D44-3F2604A8D930}" type="slidenum">
              <a:rPr lang="en-GB" altLang="en-US"/>
              <a:pPr/>
              <a:t>53</a:t>
            </a:fld>
            <a:endParaRPr lang="en-GB" altLang="en-US"/>
          </a:p>
        </p:txBody>
      </p:sp>
      <p:sp>
        <p:nvSpPr>
          <p:cNvPr id="10649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6161692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2116643-52AD-4368-818A-FF2E42D64DE8}" type="slidenum">
              <a:rPr lang="en-GB" altLang="en-US"/>
              <a:pPr/>
              <a:t>54</a:t>
            </a:fld>
            <a:endParaRPr lang="en-GB" altLang="en-US"/>
          </a:p>
        </p:txBody>
      </p:sp>
      <p:sp>
        <p:nvSpPr>
          <p:cNvPr id="10752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1563886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7646E11-F167-4783-AAA7-4BCC9FD81DA8}" type="slidenum">
              <a:rPr lang="en-GB" altLang="en-US"/>
              <a:pPr/>
              <a:t>55</a:t>
            </a:fld>
            <a:endParaRPr lang="en-GB" altLang="en-US"/>
          </a:p>
        </p:txBody>
      </p:sp>
      <p:sp>
        <p:nvSpPr>
          <p:cNvPr id="10956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688521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469AD4D-4015-4EBA-893C-1526C3192D61}" type="slidenum">
              <a:rPr lang="en-GB" altLang="en-US"/>
              <a:pPr/>
              <a:t>56</a:t>
            </a:fld>
            <a:endParaRPr lang="en-GB" altLang="en-US"/>
          </a:p>
        </p:txBody>
      </p:sp>
      <p:sp>
        <p:nvSpPr>
          <p:cNvPr id="1105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5184314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57</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0851630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58</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AEACA761-9F74-4A7B-9F5D-6A1FB77B73BC}" type="slidenum">
              <a:rPr lang="en-US" altLang="en-US"/>
              <a:pPr/>
              <a:t>59</a:t>
            </a:fld>
            <a:endParaRPr lang="en-US" altLang="en-US"/>
          </a:p>
        </p:txBody>
      </p:sp>
      <p:sp>
        <p:nvSpPr>
          <p:cNvPr id="64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 kill -l</a:t>
            </a:r>
          </a:p>
          <a:p>
            <a:r>
              <a:rPr lang="en-US" altLang="en-US" dirty="0"/>
              <a:t> 1) SIGHUP       2) SIGINT       3) SIGQUIT      4) SIGILL       5) SIGTRAP</a:t>
            </a:r>
          </a:p>
          <a:p>
            <a:r>
              <a:rPr lang="en-US" altLang="en-US" dirty="0"/>
              <a:t> 6) SIGABRT      7) SIGBUS       8) SIGFPE       9) SIGKILL     10) SIGUSR1</a:t>
            </a:r>
          </a:p>
          <a:p>
            <a:r>
              <a:rPr lang="en-US" altLang="en-US" dirty="0"/>
              <a:t>11) SIGSEGV     12) SIGUSR2     13) SIGPIPE     14) SIGALRM     15) SIGTERM</a:t>
            </a:r>
          </a:p>
          <a:p>
            <a:r>
              <a:rPr lang="en-US" altLang="en-US" dirty="0"/>
              <a:t>16) SIGSTKFLT   17) SIGCHLD     18) SIGCONT     19) SIGSTOP     20) SIGTSTP</a:t>
            </a:r>
          </a:p>
          <a:p>
            <a:r>
              <a:rPr lang="en-US" altLang="en-US" dirty="0"/>
              <a:t>21) SIGTTIN     22) SIGTTOU     23) SIGURG      24) SIGXCPU     25) SIGXFSZ</a:t>
            </a:r>
          </a:p>
          <a:p>
            <a:r>
              <a:rPr lang="en-US" altLang="en-US" dirty="0"/>
              <a:t>26) SIGVTALRM   27) SIGPROF     28) SIGWINCH    29) SIGIO       30) SIGPWR</a:t>
            </a:r>
          </a:p>
          <a:p>
            <a:r>
              <a:rPr lang="en-US" altLang="en-US" dirty="0"/>
              <a:t>31) SIGSYS      34) SIGRTMIN    35) SIGRTMIN+1  36) SIGRTMIN+2  37) SIGRTMIN+3</a:t>
            </a:r>
          </a:p>
          <a:p>
            <a:r>
              <a:rPr lang="en-US" altLang="en-US" dirty="0"/>
              <a:t>38) SIGRTMIN+4  39) SIGRTMIN+5  40) SIGRTMIN+6  41) SIGRTMIN+7  42) SIGRTMIN+8</a:t>
            </a:r>
          </a:p>
          <a:p>
            <a:r>
              <a:rPr lang="en-US" altLang="en-US" dirty="0"/>
              <a:t>43) SIGRTMIN+9  44) SIGRTMIN+10 45) SIGRTMIN+11 46) SIGRTMIN+12 47) SIGRTMIN+13</a:t>
            </a:r>
          </a:p>
          <a:p>
            <a:r>
              <a:rPr lang="en-US" altLang="en-US" dirty="0"/>
              <a:t>48) SIGRTMIN+14 49) SIGRTMIN+15 50) SIGRTMAX-14 51) SIGRTMAX-13 52) SIGRTMAX-12</a:t>
            </a:r>
          </a:p>
          <a:p>
            <a:r>
              <a:rPr lang="en-US" altLang="en-US" dirty="0"/>
              <a:t>53) SIGRTMAX-11 54) SIGRTMAX-10 55) SIGRTMAX-9  56) SIGRTMAX-8  57) SIGRTMAX-7</a:t>
            </a:r>
          </a:p>
          <a:p>
            <a:r>
              <a:rPr lang="en-US" altLang="en-US" dirty="0"/>
              <a:t>58) SIGRTMAX-6  59) SIGRTMAX-5  60) SIGRTMAX-4  61) SIGRTMAX-3  62) SIGRTMAX-2</a:t>
            </a:r>
          </a:p>
          <a:p>
            <a:r>
              <a:rPr lang="en-US" altLang="en-US" dirty="0"/>
              <a:t>63) SIGRTMAX-1  64) SIGRTMAX</a:t>
            </a:r>
          </a:p>
          <a:p>
            <a:endParaRPr lang="en-US"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194120F4-CCDE-411B-BA50-B2A7E1B91DF5}" type="slidenum">
              <a:rPr lang="en-US" altLang="en-US"/>
              <a:pPr/>
              <a:t>60</a:t>
            </a:fld>
            <a:endParaRPr lang="en-US" altLang="en-US"/>
          </a:p>
        </p:txBody>
      </p:sp>
      <p:sp>
        <p:nvSpPr>
          <p:cNvPr id="6553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553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AEACA761-9F74-4A7B-9F5D-6A1FB77B73BC}" type="slidenum">
              <a:rPr lang="en-US" altLang="en-US"/>
              <a:pPr/>
              <a:t>61</a:t>
            </a:fld>
            <a:endParaRPr lang="en-US" altLang="en-US"/>
          </a:p>
        </p:txBody>
      </p:sp>
      <p:sp>
        <p:nvSpPr>
          <p:cNvPr id="6451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451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 kill -l</a:t>
            </a:r>
          </a:p>
          <a:p>
            <a:r>
              <a:rPr lang="en-US" altLang="en-US" dirty="0"/>
              <a:t> 1) SIGHUP       2) SIGINT       3) SIGQUIT      4) SIGILL       5) SIGTRAP</a:t>
            </a:r>
          </a:p>
          <a:p>
            <a:r>
              <a:rPr lang="en-US" altLang="en-US" dirty="0"/>
              <a:t> 6) SIGABRT      7) SIGBUS       8) SIGFPE       9) SIGKILL     10) SIGUSR1</a:t>
            </a:r>
          </a:p>
          <a:p>
            <a:r>
              <a:rPr lang="en-US" altLang="en-US" dirty="0"/>
              <a:t>11) SIGSEGV     12) SIGUSR2     13) SIGPIPE     14) SIGALRM     15) SIGTERM</a:t>
            </a:r>
          </a:p>
          <a:p>
            <a:r>
              <a:rPr lang="en-US" altLang="en-US" dirty="0"/>
              <a:t>16) SIGSTKFLT   17) SIGCHLD     18) SIGCONT     19) SIGSTOP     20) SIGTSTP</a:t>
            </a:r>
          </a:p>
          <a:p>
            <a:r>
              <a:rPr lang="en-US" altLang="en-US" dirty="0"/>
              <a:t>21) SIGTTIN     22) SIGTTOU     23) SIGURG      24) SIGXCPU     25) SIGXFSZ</a:t>
            </a:r>
          </a:p>
          <a:p>
            <a:r>
              <a:rPr lang="en-US" altLang="en-US" dirty="0"/>
              <a:t>26) SIGVTALRM   27) SIGPROF     28) SIGWINCH    29) SIGIO       30) SIGPWR</a:t>
            </a:r>
          </a:p>
          <a:p>
            <a:r>
              <a:rPr lang="en-US" altLang="en-US" dirty="0"/>
              <a:t>31) SIGSYS      34) SIGRTMIN    35) SIGRTMIN+1  36) SIGRTMIN+2  37) SIGRTMIN+3</a:t>
            </a:r>
          </a:p>
          <a:p>
            <a:r>
              <a:rPr lang="en-US" altLang="en-US" dirty="0"/>
              <a:t>38) SIGRTMIN+4  39) SIGRTMIN+5  40) SIGRTMIN+6  41) SIGRTMIN+7  42) SIGRTMIN+8</a:t>
            </a:r>
          </a:p>
          <a:p>
            <a:r>
              <a:rPr lang="en-US" altLang="en-US" dirty="0"/>
              <a:t>43) SIGRTMIN+9  44) SIGRTMIN+10 45) SIGRTMIN+11 46) SIGRTMIN+12 47) SIGRTMIN+13</a:t>
            </a:r>
          </a:p>
          <a:p>
            <a:r>
              <a:rPr lang="en-US" altLang="en-US" dirty="0"/>
              <a:t>48) SIGRTMIN+14 49) SIGRTMIN+15 50) SIGRTMAX-14 51) SIGRTMAX-13 52) SIGRTMAX-12</a:t>
            </a:r>
          </a:p>
          <a:p>
            <a:r>
              <a:rPr lang="en-US" altLang="en-US" dirty="0"/>
              <a:t>53) SIGRTMAX-11 54) SIGRTMAX-10 55) SIGRTMAX-9  56) SIGRTMAX-8  57) SIGRTMAX-7</a:t>
            </a:r>
          </a:p>
          <a:p>
            <a:r>
              <a:rPr lang="en-US" altLang="en-US" dirty="0"/>
              <a:t>58) SIGRTMAX-6  59) SIGRTMAX-5  60) SIGRTMAX-4  61) SIGRTMAX-3  62) SIGRTMAX-2</a:t>
            </a:r>
          </a:p>
          <a:p>
            <a:r>
              <a:rPr lang="en-US" altLang="en-US" dirty="0"/>
              <a:t>63) SIGRTMAX-1  64) SIGRTMAX</a:t>
            </a:r>
          </a:p>
          <a:p>
            <a:endParaRPr lang="en-US" altLang="en-US" dirty="0"/>
          </a:p>
        </p:txBody>
      </p:sp>
    </p:spTree>
    <p:extLst>
      <p:ext uri="{BB962C8B-B14F-4D97-AF65-F5344CB8AC3E}">
        <p14:creationId xmlns:p14="http://schemas.microsoft.com/office/powerpoint/2010/main" val="39447846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D53FFB2-DE74-4383-85BF-6E779BAB4ED8}" type="slidenum">
              <a:rPr lang="en-GB" altLang="en-US"/>
              <a:pPr/>
              <a:t>63</a:t>
            </a:fld>
            <a:endParaRPr lang="en-GB" altLang="en-US"/>
          </a:p>
        </p:txBody>
      </p:sp>
      <p:sp>
        <p:nvSpPr>
          <p:cNvPr id="8908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316159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1587E9B9-1124-40E3-BE94-A89C06B9205A}" type="slidenum">
              <a:rPr lang="en-US" altLang="en-US"/>
              <a:pPr/>
              <a:t>7</a:t>
            </a:fld>
            <a:endParaRPr lang="en-US" altLang="en-US"/>
          </a:p>
        </p:txBody>
      </p:sp>
      <p:sp>
        <p:nvSpPr>
          <p:cNvPr id="4812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C076DDC-2CEE-43AA-B428-136412510838}" type="slidenum">
              <a:rPr lang="en-GB" altLang="en-US"/>
              <a:pPr/>
              <a:t>64</a:t>
            </a:fld>
            <a:endParaRPr lang="en-GB" altLang="en-US"/>
          </a:p>
        </p:txBody>
      </p:sp>
      <p:sp>
        <p:nvSpPr>
          <p:cNvPr id="9011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10823368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2AB003D-6DA3-4FDA-906B-CD41AB13E723}" type="slidenum">
              <a:rPr lang="en-GB" altLang="en-US"/>
              <a:pPr/>
              <a:t>65</a:t>
            </a:fld>
            <a:endParaRPr lang="en-GB" altLang="en-US"/>
          </a:p>
        </p:txBody>
      </p:sp>
      <p:sp>
        <p:nvSpPr>
          <p:cNvPr id="9113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770895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0DA45BF-9550-4E12-AE49-C424B6B61D2E}" type="slidenum">
              <a:rPr lang="en-GB" altLang="en-US"/>
              <a:pPr/>
              <a:t>66</a:t>
            </a:fld>
            <a:endParaRPr lang="en-GB" altLang="en-US"/>
          </a:p>
        </p:txBody>
      </p:sp>
      <p:sp>
        <p:nvSpPr>
          <p:cNvPr id="9216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25059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F1B05AB-673E-4AAB-81A9-D474B4055539}" type="slidenum">
              <a:rPr lang="en-GB" altLang="en-US"/>
              <a:pPr/>
              <a:t>67</a:t>
            </a:fld>
            <a:endParaRPr lang="en-GB" altLang="en-US"/>
          </a:p>
        </p:txBody>
      </p:sp>
      <p:sp>
        <p:nvSpPr>
          <p:cNvPr id="9318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69573290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8EFD34-FF10-4571-802D-6724EBD10028}" type="slidenum">
              <a:rPr lang="en-GB" altLang="en-US"/>
              <a:pPr/>
              <a:t>68</a:t>
            </a:fld>
            <a:endParaRPr lang="en-GB" altLang="en-US"/>
          </a:p>
        </p:txBody>
      </p:sp>
      <p:sp>
        <p:nvSpPr>
          <p:cNvPr id="94209"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0"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0642764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660E323-1164-4278-BCBA-FA2288F1782A}" type="slidenum">
              <a:rPr lang="en-GB" altLang="en-US"/>
              <a:pPr/>
              <a:t>69</a:t>
            </a:fld>
            <a:endParaRPr lang="en-GB" altLang="en-US"/>
          </a:p>
        </p:txBody>
      </p:sp>
      <p:sp>
        <p:nvSpPr>
          <p:cNvPr id="9523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0084356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A7B6D9-2034-468C-A71F-05708DF0AFF0}" type="slidenum">
              <a:rPr lang="en-GB" altLang="en-US"/>
              <a:pPr/>
              <a:t>70</a:t>
            </a:fld>
            <a:endParaRPr lang="en-GB" altLang="en-US"/>
          </a:p>
        </p:txBody>
      </p:sp>
      <p:sp>
        <p:nvSpPr>
          <p:cNvPr id="9625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1082840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8A722E1-7258-4407-9F72-E77E04BE5FA2}" type="slidenum">
              <a:rPr lang="en-GB" altLang="en-US"/>
              <a:pPr/>
              <a:t>71</a:t>
            </a:fld>
            <a:endParaRPr lang="en-GB" altLang="en-US"/>
          </a:p>
        </p:txBody>
      </p:sp>
      <p:sp>
        <p:nvSpPr>
          <p:cNvPr id="111617"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93221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7FE23B7-D16E-4C7E-84A3-27E02B6ED8F5}" type="slidenum">
              <a:rPr lang="en-GB" altLang="en-US"/>
              <a:pPr/>
              <a:t>72</a:t>
            </a:fld>
            <a:endParaRPr lang="en-GB" altLang="en-US"/>
          </a:p>
        </p:txBody>
      </p:sp>
      <p:sp>
        <p:nvSpPr>
          <p:cNvPr id="1126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845912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73</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894557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7340EA81-8134-42D5-A28E-4C7B4D73D304}" type="slidenum">
              <a:rPr lang="en-US" altLang="en-US"/>
              <a:pPr/>
              <a:t>8</a:t>
            </a:fld>
            <a:endParaRPr lang="en-US" altLang="en-US"/>
          </a:p>
        </p:txBody>
      </p:sp>
      <p:sp>
        <p:nvSpPr>
          <p:cNvPr id="4915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915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74</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1842651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76</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429269556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77</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altLang="en-US" dirty="0"/>
              <a:t>Process priority</a:t>
            </a:r>
            <a:r>
              <a:rPr lang="en-US" altLang="en-US" baseline="0" dirty="0"/>
              <a:t> values are reported in different ways by different commands.  The ‘real’ values run from 0-139, where 139 is the lowest priority and 0 the highest. These are the priorities as reported by various commands.</a:t>
            </a:r>
          </a:p>
          <a:p>
            <a:endParaRPr lang="en-US" altLang="en-US" baseline="0" dirty="0"/>
          </a:p>
          <a:p>
            <a:r>
              <a:rPr lang="en-GB" sz="1200" b="0" i="0" u="none" strike="noStrike" kern="1200" dirty="0">
                <a:solidFill>
                  <a:srgbClr val="000000"/>
                </a:solidFill>
                <a:effectLst/>
                <a:latin typeface="Times New Roman" pitchFamily="16" charset="0"/>
                <a:ea typeface="+mn-ea"/>
                <a:cs typeface="+mn-cs"/>
              </a:rPr>
              <a:t>Real Priority	top</a:t>
            </a:r>
            <a:r>
              <a:rPr lang="en-GB" dirty="0">
                <a:effectLst/>
              </a:rPr>
              <a:t> 	</a:t>
            </a:r>
            <a:r>
              <a:rPr lang="en-GB" sz="1200" b="0" i="0" u="none" strike="noStrike" kern="1200" dirty="0" err="1">
                <a:solidFill>
                  <a:srgbClr val="000000"/>
                </a:solidFill>
                <a:effectLst/>
                <a:latin typeface="Times New Roman" pitchFamily="16" charset="0"/>
                <a:ea typeface="+mn-ea"/>
                <a:cs typeface="+mn-cs"/>
              </a:rPr>
              <a:t>ps</a:t>
            </a:r>
            <a:r>
              <a:rPr lang="en-GB" sz="1200" b="0" i="0" u="none" strike="noStrike" kern="1200" dirty="0">
                <a:solidFill>
                  <a:srgbClr val="000000"/>
                </a:solidFill>
                <a:effectLst/>
                <a:latin typeface="Times New Roman" pitchFamily="16" charset="0"/>
                <a:ea typeface="+mn-ea"/>
                <a:cs typeface="+mn-cs"/>
              </a:rPr>
              <a:t> -</a:t>
            </a:r>
            <a:r>
              <a:rPr lang="en-GB" sz="1200" b="0" i="0" u="none" strike="noStrike" kern="1200" dirty="0" err="1">
                <a:solidFill>
                  <a:srgbClr val="000000"/>
                </a:solidFill>
                <a:effectLst/>
                <a:latin typeface="Times New Roman" pitchFamily="16" charset="0"/>
                <a:ea typeface="+mn-ea"/>
                <a:cs typeface="+mn-cs"/>
              </a:rPr>
              <a:t>lp</a:t>
            </a:r>
            <a:r>
              <a:rPr lang="en-GB" sz="1200" b="0" i="0" u="none" strike="noStrike" kern="1200" dirty="0">
                <a:solidFill>
                  <a:srgbClr val="000000"/>
                </a:solidFill>
                <a:effectLst/>
                <a:latin typeface="Times New Roman" pitchFamily="16" charset="0"/>
                <a:ea typeface="+mn-ea"/>
                <a:cs typeface="+mn-cs"/>
              </a:rPr>
              <a:t> &lt;</a:t>
            </a:r>
            <a:r>
              <a:rPr lang="en-GB" sz="1200" b="0" i="0" u="none" strike="noStrike" kern="1200" dirty="0" err="1">
                <a:solidFill>
                  <a:srgbClr val="000000"/>
                </a:solidFill>
                <a:effectLst/>
                <a:latin typeface="Times New Roman" pitchFamily="16" charset="0"/>
                <a:ea typeface="+mn-ea"/>
                <a:cs typeface="+mn-cs"/>
              </a:rPr>
              <a:t>pid</a:t>
            </a:r>
            <a:r>
              <a:rPr lang="en-GB" sz="1200" b="0" i="0" u="none" strike="noStrike" kern="1200" dirty="0">
                <a:solidFill>
                  <a:srgbClr val="000000"/>
                </a:solidFill>
                <a:effectLst/>
                <a:latin typeface="Times New Roman" pitchFamily="16" charset="0"/>
                <a:ea typeface="+mn-ea"/>
                <a:cs typeface="+mn-cs"/>
              </a:rPr>
              <a:t>&gt;</a:t>
            </a:r>
            <a:r>
              <a:rPr lang="en-GB" dirty="0">
                <a:effectLst/>
              </a:rPr>
              <a:t> 		</a:t>
            </a:r>
            <a:r>
              <a:rPr lang="en-GB" sz="1200" b="0" i="0" u="none" strike="noStrike" kern="1200" dirty="0" err="1">
                <a:solidFill>
                  <a:srgbClr val="000000"/>
                </a:solidFill>
                <a:effectLst/>
                <a:latin typeface="Times New Roman" pitchFamily="16" charset="0"/>
                <a:ea typeface="+mn-ea"/>
                <a:cs typeface="+mn-cs"/>
              </a:rPr>
              <a:t>ps</a:t>
            </a:r>
            <a:r>
              <a:rPr lang="en-GB" sz="1200" b="0" i="0" u="none" strike="noStrike" kern="1200" dirty="0">
                <a:solidFill>
                  <a:srgbClr val="000000"/>
                </a:solidFill>
                <a:effectLst/>
                <a:latin typeface="Times New Roman" pitchFamily="16" charset="0"/>
                <a:ea typeface="+mn-ea"/>
                <a:cs typeface="+mn-cs"/>
              </a:rPr>
              <a:t> -p &lt;PID&gt; -o </a:t>
            </a:r>
            <a:r>
              <a:rPr lang="en-GB" sz="1200" b="0" i="0" u="none" strike="noStrike" kern="1200" dirty="0" err="1">
                <a:solidFill>
                  <a:srgbClr val="000000"/>
                </a:solidFill>
                <a:effectLst/>
                <a:latin typeface="Times New Roman" pitchFamily="16" charset="0"/>
                <a:ea typeface="+mn-ea"/>
                <a:cs typeface="+mn-cs"/>
              </a:rPr>
              <a:t>pri</a:t>
            </a:r>
            <a:r>
              <a:rPr lang="en-GB" dirty="0">
                <a:effectLst/>
              </a:rPr>
              <a:t> 		</a:t>
            </a:r>
            <a:r>
              <a:rPr lang="en-GB" sz="1200" b="0" i="0" u="none" strike="noStrike" kern="1200" dirty="0">
                <a:solidFill>
                  <a:srgbClr val="000000"/>
                </a:solidFill>
                <a:effectLst/>
                <a:latin typeface="Times New Roman" pitchFamily="16" charset="0"/>
                <a:ea typeface="+mn-ea"/>
                <a:cs typeface="+mn-cs"/>
              </a:rPr>
              <a:t>Nice</a:t>
            </a:r>
            <a:r>
              <a:rPr lang="en-GB" sz="1200" b="0" i="0" u="none" strike="noStrike" kern="1200" baseline="0" dirty="0">
                <a:solidFill>
                  <a:srgbClr val="000000"/>
                </a:solidFill>
                <a:effectLst/>
                <a:latin typeface="Times New Roman" pitchFamily="16" charset="0"/>
                <a:ea typeface="+mn-ea"/>
                <a:cs typeface="+mn-cs"/>
              </a:rPr>
              <a:t> Value</a:t>
            </a:r>
          </a:p>
          <a:p>
            <a:pPr marL="228600" indent="-228600">
              <a:buAutoNum type="arabicPlain" startAt="120"/>
            </a:pPr>
            <a:r>
              <a:rPr lang="en-GB" dirty="0"/>
              <a:t> 		20	</a:t>
            </a:r>
            <a:r>
              <a:rPr lang="en-GB" sz="1200" b="0" i="0" u="none" strike="noStrike" kern="1200" dirty="0">
                <a:solidFill>
                  <a:srgbClr val="000000"/>
                </a:solidFill>
                <a:effectLst/>
                <a:latin typeface="Times New Roman" pitchFamily="16" charset="0"/>
                <a:ea typeface="+mn-ea"/>
                <a:cs typeface="+mn-cs"/>
              </a:rPr>
              <a:t>80</a:t>
            </a:r>
            <a:r>
              <a:rPr lang="en-GB" dirty="0"/>
              <a:t> 			</a:t>
            </a:r>
            <a:r>
              <a:rPr lang="en-GB" sz="1200" b="0" i="0" u="none" strike="noStrike" kern="1200" dirty="0">
                <a:solidFill>
                  <a:srgbClr val="000000"/>
                </a:solidFill>
                <a:effectLst/>
                <a:latin typeface="Times New Roman" pitchFamily="16" charset="0"/>
                <a:ea typeface="+mn-ea"/>
                <a:cs typeface="+mn-cs"/>
              </a:rPr>
              <a:t>19</a:t>
            </a:r>
            <a:r>
              <a:rPr lang="en-GB" dirty="0"/>
              <a:t> 				</a:t>
            </a:r>
            <a:r>
              <a:rPr lang="en-GB" sz="1200" b="0" i="0" u="none" strike="noStrike" kern="1200" dirty="0">
                <a:solidFill>
                  <a:srgbClr val="000000"/>
                </a:solidFill>
                <a:effectLst/>
                <a:latin typeface="Times New Roman" pitchFamily="16" charset="0"/>
                <a:ea typeface="+mn-ea"/>
                <a:cs typeface="+mn-cs"/>
              </a:rPr>
              <a:t>0</a:t>
            </a:r>
            <a:r>
              <a:rPr lang="en-GB" dirty="0"/>
              <a:t> </a:t>
            </a:r>
          </a:p>
          <a:p>
            <a:pPr marL="0" indent="0">
              <a:buNone/>
            </a:pPr>
            <a:r>
              <a:rPr lang="en-GB" dirty="0"/>
              <a:t>125 		25	</a:t>
            </a:r>
            <a:r>
              <a:rPr lang="en-GB" sz="1200" b="0" i="0" u="none" strike="noStrike" kern="1200" dirty="0">
                <a:solidFill>
                  <a:srgbClr val="000000"/>
                </a:solidFill>
                <a:effectLst/>
                <a:latin typeface="Times New Roman" pitchFamily="16" charset="0"/>
                <a:ea typeface="+mn-ea"/>
                <a:cs typeface="+mn-cs"/>
              </a:rPr>
              <a:t>85</a:t>
            </a:r>
            <a:r>
              <a:rPr lang="en-GB" dirty="0"/>
              <a:t> 			</a:t>
            </a:r>
            <a:r>
              <a:rPr lang="en-GB" sz="1200" b="0" i="0" u="none" strike="noStrike" kern="1200" dirty="0">
                <a:solidFill>
                  <a:srgbClr val="000000"/>
                </a:solidFill>
                <a:effectLst/>
                <a:latin typeface="Times New Roman" pitchFamily="16" charset="0"/>
                <a:ea typeface="+mn-ea"/>
                <a:cs typeface="+mn-cs"/>
              </a:rPr>
              <a:t>14</a:t>
            </a:r>
            <a:r>
              <a:rPr lang="en-GB" dirty="0"/>
              <a:t> 				</a:t>
            </a:r>
            <a:r>
              <a:rPr lang="en-GB" sz="1200" b="0" i="0" u="none" strike="noStrike" kern="1200" dirty="0">
                <a:solidFill>
                  <a:srgbClr val="000000"/>
                </a:solidFill>
                <a:effectLst/>
                <a:latin typeface="Times New Roman" pitchFamily="16" charset="0"/>
                <a:ea typeface="+mn-ea"/>
                <a:cs typeface="+mn-cs"/>
              </a:rPr>
              <a:t>5</a:t>
            </a:r>
            <a:r>
              <a:rPr lang="en-GB" dirty="0"/>
              <a:t> </a:t>
            </a:r>
          </a:p>
          <a:p>
            <a:pPr marL="228600" indent="-228600">
              <a:buAutoNum type="arabicPlain" startAt="139"/>
            </a:pPr>
            <a:r>
              <a:rPr lang="en-US" altLang="en-US" baseline="0" dirty="0"/>
              <a:t>39	99			0				19</a:t>
            </a:r>
          </a:p>
          <a:p>
            <a:pPr marL="228600" indent="-228600">
              <a:buAutoNum type="arabicPlain" startAt="139"/>
            </a:pPr>
            <a:endParaRPr lang="en-US" altLang="en-US" baseline="0" dirty="0"/>
          </a:p>
          <a:p>
            <a:pPr marL="228600" indent="-228600">
              <a:buAutoNum type="arabicPlain" startAt="139"/>
            </a:pPr>
            <a:endParaRPr lang="en-US" altLang="en-US" baseline="0" dirty="0"/>
          </a:p>
          <a:p>
            <a:pPr marL="0" indent="0">
              <a:buNone/>
            </a:pPr>
            <a:r>
              <a:rPr lang="en-US" altLang="en-US" baseline="0" dirty="0"/>
              <a:t>The real priority is found through</a:t>
            </a:r>
          </a:p>
          <a:p>
            <a:pPr marL="0" indent="0">
              <a:buNone/>
            </a:pPr>
            <a:r>
              <a:rPr lang="en-US" altLang="en-US" baseline="0" dirty="0"/>
              <a:t>grep </a:t>
            </a:r>
            <a:r>
              <a:rPr lang="en-US" altLang="en-US" baseline="0" dirty="0" err="1"/>
              <a:t>prio</a:t>
            </a:r>
            <a:r>
              <a:rPr lang="en-US" altLang="en-US" baseline="0" dirty="0"/>
              <a:t> /proc/&lt;PID&gt;/</a:t>
            </a:r>
            <a:r>
              <a:rPr lang="en-US" altLang="en-US" baseline="0" dirty="0" err="1"/>
              <a:t>sched</a:t>
            </a:r>
            <a:endParaRPr lang="en-US" altLang="en-US" baseline="0"/>
          </a:p>
          <a:p>
            <a:pPr marL="0" indent="0">
              <a:buNone/>
            </a:pPr>
            <a:endParaRPr lang="en-US" altLang="en-US" baseline="0" dirty="0"/>
          </a:p>
          <a:p>
            <a:endParaRPr lang="en-US" altLang="en-US" dirty="0"/>
          </a:p>
        </p:txBody>
      </p:sp>
    </p:spTree>
    <p:extLst>
      <p:ext uri="{BB962C8B-B14F-4D97-AF65-F5344CB8AC3E}">
        <p14:creationId xmlns:p14="http://schemas.microsoft.com/office/powerpoint/2010/main" val="34143316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9803C349-BAA7-4AB2-9223-6B2A504282D1}" type="slidenum">
              <a:rPr lang="en-US" altLang="en-US"/>
              <a:pPr/>
              <a:t>78</a:t>
            </a:fld>
            <a:endParaRPr lang="en-US" altLang="en-US"/>
          </a:p>
        </p:txBody>
      </p:sp>
      <p:sp>
        <p:nvSpPr>
          <p:cNvPr id="6348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349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76173806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80</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71896474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81</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0512395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FAF532E-6B5F-4584-A91A-69DC9E8A3E6F}" type="slidenum">
              <a:rPr lang="en-GB" altLang="en-US"/>
              <a:pPr/>
              <a:t>82</a:t>
            </a:fld>
            <a:endParaRPr lang="en-GB" altLang="en-US"/>
          </a:p>
        </p:txBody>
      </p:sp>
      <p:sp>
        <p:nvSpPr>
          <p:cNvPr id="87041"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7042"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232903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21AAA6-5E77-4F6B-B5F3-7460A109C8F3}" type="slidenum">
              <a:rPr lang="en-GB" altLang="en-US"/>
              <a:pPr/>
              <a:t>83</a:t>
            </a:fld>
            <a:endParaRPr lang="en-GB" altLang="en-US"/>
          </a:p>
        </p:txBody>
      </p:sp>
      <p:sp>
        <p:nvSpPr>
          <p:cNvPr id="880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42802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86</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15909529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E2BC04D6-255D-6048-80BC-B7F1BC2CF2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3C392D8F-0737-2C49-AD54-5D4924D9FC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
        <p:nvSpPr>
          <p:cNvPr id="12292" name="Slide Number Placeholder 3">
            <a:extLst>
              <a:ext uri="{FF2B5EF4-FFF2-40B4-BE49-F238E27FC236}">
                <a16:creationId xmlns:a16="http://schemas.microsoft.com/office/drawing/2014/main" id="{1C0EE125-0ADD-AE46-80DD-12114D63ED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53D49A3D-59C9-6242-86F5-0ED7881999CD}" type="slidenum">
              <a:rPr lang="en-US" altLang="zh-TW"/>
              <a:pPr/>
              <a:t>87</a:t>
            </a:fld>
            <a:endParaRPr lang="en-US" altLang="zh-TW"/>
          </a:p>
        </p:txBody>
      </p:sp>
    </p:spTree>
    <p:extLst>
      <p:ext uri="{BB962C8B-B14F-4D97-AF65-F5344CB8AC3E}">
        <p14:creationId xmlns:p14="http://schemas.microsoft.com/office/powerpoint/2010/main" val="391913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F2718445-112A-42B9-AF52-2D0E02E16882}" type="slidenum">
              <a:rPr lang="en-US" altLang="en-US"/>
              <a:pPr/>
              <a:t>9</a:t>
            </a:fld>
            <a:endParaRPr lang="en-US" altLang="en-US"/>
          </a:p>
        </p:txBody>
      </p:sp>
      <p:sp>
        <p:nvSpPr>
          <p:cNvPr id="696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96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04445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BD6996B1-6F69-F249-ADB2-43D2B19BA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746C611-4847-6645-A903-AB4961EA010D}"/>
              </a:ext>
            </a:extLst>
          </p:cNvPr>
          <p:cNvSpPr>
            <a:spLocks noGrp="1"/>
          </p:cNvSpPr>
          <p:nvPr>
            <p:ph type="body" idx="1"/>
          </p:nvPr>
        </p:nvSpPr>
        <p:spPr/>
        <p:txBody>
          <a:bodyPr/>
          <a:lstStyle/>
          <a:p>
            <a:pPr marL="171450" indent="-171450">
              <a:buFont typeface="Arial" panose="020B0604020202020204" pitchFamily="34" charset="0"/>
              <a:buChar char="•"/>
              <a:defRPr/>
            </a:pPr>
            <a:r>
              <a:rPr lang="en-GB" dirty="0"/>
              <a:t>We need to mention the user name that represents the user account that will be used to run the command or script</a:t>
            </a:r>
          </a:p>
          <a:p>
            <a:pPr marL="171450" indent="-171450">
              <a:buFont typeface="Arial" panose="020B0604020202020204" pitchFamily="34" charset="0"/>
              <a:buChar char="•"/>
              <a:defRPr/>
            </a:pPr>
            <a:r>
              <a:rPr lang="en-GB" dirty="0"/>
              <a:t>You can schedule command or script, redirect the output to a file otherwise the output will be mailed to the user mentioned in the MAILTO </a:t>
            </a:r>
            <a:r>
              <a:rPr lang="en-GB" dirty="0" err="1"/>
              <a:t>varaiable</a:t>
            </a:r>
            <a:r>
              <a:rPr lang="en-GB" dirty="0"/>
              <a:t>.</a:t>
            </a:r>
          </a:p>
          <a:p>
            <a:pPr>
              <a:defRPr/>
            </a:pPr>
            <a:endParaRPr lang="en-GB" dirty="0"/>
          </a:p>
        </p:txBody>
      </p:sp>
      <p:sp>
        <p:nvSpPr>
          <p:cNvPr id="15364" name="Slide Number Placeholder 3">
            <a:extLst>
              <a:ext uri="{FF2B5EF4-FFF2-40B4-BE49-F238E27FC236}">
                <a16:creationId xmlns:a16="http://schemas.microsoft.com/office/drawing/2014/main" id="{59BA5D51-A8FB-764A-B25C-77C6DE9E50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989F052-70B9-DA4C-AAD3-A29FC516136B}" type="slidenum">
              <a:rPr lang="en-US" altLang="zh-TW"/>
              <a:pPr>
                <a:spcBef>
                  <a:spcPct val="0"/>
                </a:spcBef>
              </a:pPr>
              <a:t>89</a:t>
            </a:fld>
            <a:endParaRPr lang="en-US" altLang="zh-TW"/>
          </a:p>
        </p:txBody>
      </p:sp>
    </p:spTree>
    <p:extLst>
      <p:ext uri="{BB962C8B-B14F-4D97-AF65-F5344CB8AC3E}">
        <p14:creationId xmlns:p14="http://schemas.microsoft.com/office/powerpoint/2010/main" val="300435770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BD6996B1-6F69-F249-ADB2-43D2B19BA6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746C611-4847-6645-A903-AB4961EA010D}"/>
              </a:ext>
            </a:extLst>
          </p:cNvPr>
          <p:cNvSpPr>
            <a:spLocks noGrp="1"/>
          </p:cNvSpPr>
          <p:nvPr>
            <p:ph type="body" idx="1"/>
          </p:nvPr>
        </p:nvSpPr>
        <p:spPr/>
        <p:txBody>
          <a:bodyPr/>
          <a:lstStyle/>
          <a:p>
            <a:pPr marL="171450" indent="-171450">
              <a:buFont typeface="Arial" panose="020B0604020202020204" pitchFamily="34" charset="0"/>
              <a:buChar char="•"/>
              <a:defRPr/>
            </a:pPr>
            <a:r>
              <a:rPr lang="en-GB" dirty="0"/>
              <a:t>We need to mention the user name that represents the user account that will be used to run the command or script</a:t>
            </a:r>
          </a:p>
          <a:p>
            <a:pPr marL="171450" indent="-171450">
              <a:buFont typeface="Arial" panose="020B0604020202020204" pitchFamily="34" charset="0"/>
              <a:buChar char="•"/>
              <a:defRPr/>
            </a:pPr>
            <a:r>
              <a:rPr lang="en-GB" dirty="0"/>
              <a:t>You can schedule command or script, redirect the output to a file otherwise the output will be mailed to the user mentioned in the MAILTO variable.</a:t>
            </a:r>
          </a:p>
          <a:p>
            <a:pPr>
              <a:defRPr/>
            </a:pPr>
            <a:endParaRPr lang="en-GB" dirty="0"/>
          </a:p>
        </p:txBody>
      </p:sp>
      <p:sp>
        <p:nvSpPr>
          <p:cNvPr id="15364" name="Slide Number Placeholder 3">
            <a:extLst>
              <a:ext uri="{FF2B5EF4-FFF2-40B4-BE49-F238E27FC236}">
                <a16:creationId xmlns:a16="http://schemas.microsoft.com/office/drawing/2014/main" id="{59BA5D51-A8FB-764A-B25C-77C6DE9E50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989F052-70B9-DA4C-AAD3-A29FC516136B}" type="slidenum">
              <a:rPr lang="en-US" altLang="zh-TW"/>
              <a:pPr>
                <a:spcBef>
                  <a:spcPct val="0"/>
                </a:spcBef>
              </a:pPr>
              <a:t>90</a:t>
            </a:fld>
            <a:endParaRPr lang="en-US" altLang="zh-TW"/>
          </a:p>
        </p:txBody>
      </p:sp>
    </p:spTree>
    <p:extLst>
      <p:ext uri="{BB962C8B-B14F-4D97-AF65-F5344CB8AC3E}">
        <p14:creationId xmlns:p14="http://schemas.microsoft.com/office/powerpoint/2010/main" val="282302330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6D6E454-564D-C34E-95F8-47D1D78CD4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61491C21-2142-4345-960D-2B52FFC3A5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GB" altLang="en-US"/>
              <a:t>Example 1: * every minute or */10 --&gt; every 10 mins</a:t>
            </a:r>
          </a:p>
          <a:p>
            <a:pPr marL="171450" indent="-171450">
              <a:buFontTx/>
              <a:buChar char="•"/>
            </a:pPr>
            <a:r>
              <a:rPr lang="en-GB" altLang="en-US"/>
              <a:t>Example 2: 1-4 from Monday to Thursday or 1,4 this means Monday or Thursday</a:t>
            </a:r>
          </a:p>
        </p:txBody>
      </p:sp>
      <p:sp>
        <p:nvSpPr>
          <p:cNvPr id="17412" name="Slide Number Placeholder 3">
            <a:extLst>
              <a:ext uri="{FF2B5EF4-FFF2-40B4-BE49-F238E27FC236}">
                <a16:creationId xmlns:a16="http://schemas.microsoft.com/office/drawing/2014/main" id="{54F03F1B-0519-2843-ADEF-E0886B655F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CD0B9010-FBB1-164D-A349-918BA972A1A6}" type="slidenum">
              <a:rPr lang="en-US" altLang="zh-TW"/>
              <a:pPr>
                <a:spcBef>
                  <a:spcPct val="0"/>
                </a:spcBef>
              </a:pPr>
              <a:t>91</a:t>
            </a:fld>
            <a:endParaRPr lang="en-US" altLang="zh-TW"/>
          </a:p>
        </p:txBody>
      </p:sp>
    </p:spTree>
    <p:extLst>
      <p:ext uri="{BB962C8B-B14F-4D97-AF65-F5344CB8AC3E}">
        <p14:creationId xmlns:p14="http://schemas.microsoft.com/office/powerpoint/2010/main" val="322821889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909C8286-1789-8247-B62C-39F7B44D77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1737BB92-88AF-BA42-B560-3BBD55E303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a:p>
        </p:txBody>
      </p:sp>
      <p:sp>
        <p:nvSpPr>
          <p:cNvPr id="19460" name="Slide Number Placeholder 3">
            <a:extLst>
              <a:ext uri="{FF2B5EF4-FFF2-40B4-BE49-F238E27FC236}">
                <a16:creationId xmlns:a16="http://schemas.microsoft.com/office/drawing/2014/main" id="{D9B00A53-72E5-1A40-8E28-CCFA31A213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5163DBF-2493-0D4D-BF9D-C6C889860F76}" type="slidenum">
              <a:rPr lang="en-US" altLang="zh-TW"/>
              <a:pPr>
                <a:spcBef>
                  <a:spcPct val="0"/>
                </a:spcBef>
              </a:pPr>
              <a:t>92</a:t>
            </a:fld>
            <a:endParaRPr lang="en-US" altLang="zh-TW"/>
          </a:p>
        </p:txBody>
      </p:sp>
    </p:spTree>
    <p:extLst>
      <p:ext uri="{BB962C8B-B14F-4D97-AF65-F5344CB8AC3E}">
        <p14:creationId xmlns:p14="http://schemas.microsoft.com/office/powerpoint/2010/main" val="25105955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F0700D1D-A8BA-6E4C-8B95-89FC7F72716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F67A6A18-DF57-9E4D-B466-93BF2654A98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t>Login as any user and then type crontab –l to see if that user has scheduled tasks, or use crontab –e to schedule a task for this user, or use crontab –r to delete  the scheduled task of this user </a:t>
            </a:r>
          </a:p>
        </p:txBody>
      </p:sp>
      <p:sp>
        <p:nvSpPr>
          <p:cNvPr id="21508" name="Slide Number Placeholder 3">
            <a:extLst>
              <a:ext uri="{FF2B5EF4-FFF2-40B4-BE49-F238E27FC236}">
                <a16:creationId xmlns:a16="http://schemas.microsoft.com/office/drawing/2014/main" id="{DC7E6928-BE39-E84E-A111-1475D31FDED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34DD3293-7330-1B4F-890C-098144F7CD5F}" type="slidenum">
              <a:rPr lang="en-US" altLang="zh-TW"/>
              <a:pPr/>
              <a:t>93</a:t>
            </a:fld>
            <a:endParaRPr lang="en-US" altLang="zh-TW"/>
          </a:p>
        </p:txBody>
      </p:sp>
    </p:spTree>
    <p:extLst>
      <p:ext uri="{BB962C8B-B14F-4D97-AF65-F5344CB8AC3E}">
        <p14:creationId xmlns:p14="http://schemas.microsoft.com/office/powerpoint/2010/main" val="12180400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a:extLst>
              <a:ext uri="{FF2B5EF4-FFF2-40B4-BE49-F238E27FC236}">
                <a16:creationId xmlns:a16="http://schemas.microsoft.com/office/drawing/2014/main" id="{0FE13C67-4926-7F44-8538-3E76BE56059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1DDC0FB0-C02E-AC4F-A9C1-2F030939D0C5}"/>
              </a:ext>
            </a:extLst>
          </p:cNvPr>
          <p:cNvSpPr>
            <a:spLocks noGrp="1"/>
          </p:cNvSpPr>
          <p:nvPr>
            <p:ph type="body" idx="1"/>
          </p:nvPr>
        </p:nvSpPr>
        <p:spPr/>
        <p:txBody>
          <a:bodyPr/>
          <a:lstStyle/>
          <a:p>
            <a:pPr marL="171450" indent="-171450">
              <a:buFont typeface="Arial" panose="020B0604020202020204" pitchFamily="34" charset="0"/>
              <a:buChar char="•"/>
              <a:defRPr/>
            </a:pPr>
            <a:r>
              <a:rPr lang="en-GB" altLang="en-US" dirty="0" err="1">
                <a:latin typeface="Arial" pitchFamily="34" charset="0"/>
              </a:rPr>
              <a:t>crond</a:t>
            </a:r>
            <a:r>
              <a:rPr lang="en-GB" altLang="en-US" dirty="0">
                <a:latin typeface="Arial" pitchFamily="34" charset="0"/>
              </a:rPr>
              <a:t> job runs on specific time so if the server is down during that time the job won’t run.</a:t>
            </a:r>
          </a:p>
          <a:p>
            <a:pPr marL="171450" indent="-171450">
              <a:buFont typeface="Arial" panose="020B0604020202020204" pitchFamily="34" charset="0"/>
              <a:buChar char="•"/>
              <a:defRPr/>
            </a:pPr>
            <a:endParaRPr lang="en-GB" altLang="en-US" dirty="0">
              <a:latin typeface="Arial" pitchFamily="34" charset="0"/>
            </a:endParaRPr>
          </a:p>
          <a:p>
            <a:pPr>
              <a:buFont typeface="Arial" panose="020B0604020202020204" pitchFamily="34" charset="0"/>
              <a:buNone/>
              <a:defRPr/>
            </a:pPr>
            <a:endParaRPr lang="en-GB" dirty="0"/>
          </a:p>
        </p:txBody>
      </p:sp>
      <p:sp>
        <p:nvSpPr>
          <p:cNvPr id="24580" name="Slide Number Placeholder 3">
            <a:extLst>
              <a:ext uri="{FF2B5EF4-FFF2-40B4-BE49-F238E27FC236}">
                <a16:creationId xmlns:a16="http://schemas.microsoft.com/office/drawing/2014/main" id="{399D0A3B-3751-8E49-95E1-D0BE58172C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D78E9855-B07F-CC49-850A-BC948DBAD459}" type="slidenum">
              <a:rPr lang="en-US" altLang="zh-TW"/>
              <a:pPr>
                <a:spcBef>
                  <a:spcPct val="0"/>
                </a:spcBef>
              </a:pPr>
              <a:t>94</a:t>
            </a:fld>
            <a:endParaRPr lang="en-US" altLang="zh-TW"/>
          </a:p>
        </p:txBody>
      </p:sp>
    </p:spTree>
    <p:extLst>
      <p:ext uri="{BB962C8B-B14F-4D97-AF65-F5344CB8AC3E}">
        <p14:creationId xmlns:p14="http://schemas.microsoft.com/office/powerpoint/2010/main" val="72888284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63AD8F8-5010-3A4A-8C1F-657526BD6B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F4D0F372-EE76-DE4C-85BE-488BB490AEC9}"/>
              </a:ext>
            </a:extLst>
          </p:cNvPr>
          <p:cNvSpPr>
            <a:spLocks noGrp="1"/>
          </p:cNvSpPr>
          <p:nvPr>
            <p:ph type="body" idx="1"/>
          </p:nvPr>
        </p:nvSpPr>
        <p:spPr/>
        <p:txBody>
          <a:bodyPr/>
          <a:lstStyle/>
          <a:p>
            <a:pPr marL="171450" indent="-171450">
              <a:buFont typeface="Arial" panose="020B0604020202020204" pitchFamily="34" charset="0"/>
              <a:buChar char="•"/>
              <a:defRPr/>
            </a:pPr>
            <a:r>
              <a:rPr lang="en-GB" altLang="en-US" dirty="0" err="1">
                <a:latin typeface="Arial" pitchFamily="34" charset="0"/>
              </a:rPr>
              <a:t>crond</a:t>
            </a:r>
            <a:r>
              <a:rPr lang="en-GB" altLang="en-US" dirty="0">
                <a:latin typeface="Arial" pitchFamily="34" charset="0"/>
              </a:rPr>
              <a:t> job runs on specific time so if the server is down during that time the job won’t run so to overcome this issue you can use </a:t>
            </a:r>
            <a:r>
              <a:rPr lang="en-GB" altLang="en-US" dirty="0" err="1">
                <a:latin typeface="Arial" pitchFamily="34" charset="0"/>
              </a:rPr>
              <a:t>anacron</a:t>
            </a:r>
            <a:r>
              <a:rPr lang="en-GB" altLang="en-US" dirty="0">
                <a:latin typeface="Arial" pitchFamily="34" charset="0"/>
              </a:rPr>
              <a:t> </a:t>
            </a:r>
            <a:r>
              <a:rPr lang="en-GB" altLang="en-US" dirty="0" err="1">
                <a:latin typeface="Arial" pitchFamily="34" charset="0"/>
              </a:rPr>
              <a:t>inteasd</a:t>
            </a:r>
            <a:r>
              <a:rPr lang="en-GB" altLang="en-US" dirty="0">
                <a:latin typeface="Arial" pitchFamily="34" charset="0"/>
              </a:rPr>
              <a:t>.</a:t>
            </a:r>
          </a:p>
          <a:p>
            <a:pPr marL="171450" indent="-171450">
              <a:buFont typeface="Arial" panose="020B0604020202020204" pitchFamily="34" charset="0"/>
              <a:buChar char="•"/>
              <a:defRPr/>
            </a:pPr>
            <a:r>
              <a:rPr lang="en-US" altLang="en-US" dirty="0">
                <a:latin typeface="Arial" pitchFamily="34" charset="0"/>
              </a:rPr>
              <a:t>1 = daily and the job will run after 5 minutes from the system startup</a:t>
            </a:r>
          </a:p>
          <a:p>
            <a:pPr marL="171450" indent="-171450">
              <a:buFont typeface="Arial" panose="020B0604020202020204" pitchFamily="34" charset="0"/>
              <a:buChar char="•"/>
              <a:defRPr/>
            </a:pPr>
            <a:r>
              <a:rPr lang="en-US" altLang="en-US" dirty="0">
                <a:latin typeface="Arial" pitchFamily="34" charset="0"/>
              </a:rPr>
              <a:t>7 = weekly</a:t>
            </a:r>
            <a:endParaRPr lang="en-GB" altLang="en-US" dirty="0">
              <a:latin typeface="Arial" pitchFamily="34" charset="0"/>
            </a:endParaRPr>
          </a:p>
          <a:p>
            <a:pPr marL="171450" indent="-171450">
              <a:buFont typeface="Arial" panose="020B0604020202020204" pitchFamily="34" charset="0"/>
              <a:buChar char="•"/>
              <a:defRPr/>
            </a:pPr>
            <a:endParaRPr lang="en-GB" altLang="en-US" dirty="0">
              <a:latin typeface="Arial" pitchFamily="34" charset="0"/>
            </a:endParaRPr>
          </a:p>
          <a:p>
            <a:pPr>
              <a:buFont typeface="Arial" panose="020B0604020202020204" pitchFamily="34" charset="0"/>
              <a:buNone/>
              <a:defRPr/>
            </a:pPr>
            <a:endParaRPr lang="en-GB" dirty="0"/>
          </a:p>
        </p:txBody>
      </p:sp>
      <p:sp>
        <p:nvSpPr>
          <p:cNvPr id="26628" name="Slide Number Placeholder 3">
            <a:extLst>
              <a:ext uri="{FF2B5EF4-FFF2-40B4-BE49-F238E27FC236}">
                <a16:creationId xmlns:a16="http://schemas.microsoft.com/office/drawing/2014/main" id="{F54E943D-7291-3146-99D0-C6F283B8F6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680A8EA-D34A-D045-B9D9-F9158D35FD8D}" type="slidenum">
              <a:rPr lang="en-US" altLang="zh-TW"/>
              <a:pPr>
                <a:spcBef>
                  <a:spcPct val="0"/>
                </a:spcBef>
              </a:pPr>
              <a:t>95</a:t>
            </a:fld>
            <a:endParaRPr lang="en-US" altLang="zh-TW"/>
          </a:p>
        </p:txBody>
      </p:sp>
    </p:spTree>
    <p:extLst>
      <p:ext uri="{BB962C8B-B14F-4D97-AF65-F5344CB8AC3E}">
        <p14:creationId xmlns:p14="http://schemas.microsoft.com/office/powerpoint/2010/main" val="247060584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FE932DE0-43AB-C748-8835-0EF6345DC6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5E016304-678E-7649-BB65-ADF5C096D4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a:p>
            <a:endParaRPr lang="en-GB" altLang="en-US"/>
          </a:p>
        </p:txBody>
      </p:sp>
      <p:sp>
        <p:nvSpPr>
          <p:cNvPr id="29700" name="Slide Number Placeholder 3">
            <a:extLst>
              <a:ext uri="{FF2B5EF4-FFF2-40B4-BE49-F238E27FC236}">
                <a16:creationId xmlns:a16="http://schemas.microsoft.com/office/drawing/2014/main" id="{E3B27E47-CEF6-C844-A65E-E4678182ED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1E4CB51-F40B-D349-9235-410C2CC43876}" type="slidenum">
              <a:rPr lang="en-US" altLang="zh-TW"/>
              <a:pPr>
                <a:spcBef>
                  <a:spcPct val="0"/>
                </a:spcBef>
              </a:pPr>
              <a:t>96</a:t>
            </a:fld>
            <a:endParaRPr lang="en-US" altLang="zh-TW"/>
          </a:p>
        </p:txBody>
      </p:sp>
    </p:spTree>
    <p:extLst>
      <p:ext uri="{BB962C8B-B14F-4D97-AF65-F5344CB8AC3E}">
        <p14:creationId xmlns:p14="http://schemas.microsoft.com/office/powerpoint/2010/main" val="233063176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FE932DE0-43AB-C748-8835-0EF6345DC6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5E016304-678E-7649-BB65-ADF5C096D44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GB" altLang="en-US"/>
              <a:t>  </a:t>
            </a:r>
          </a:p>
          <a:p>
            <a:endParaRPr lang="en-GB" altLang="en-US"/>
          </a:p>
        </p:txBody>
      </p:sp>
      <p:sp>
        <p:nvSpPr>
          <p:cNvPr id="29700" name="Slide Number Placeholder 3">
            <a:extLst>
              <a:ext uri="{FF2B5EF4-FFF2-40B4-BE49-F238E27FC236}">
                <a16:creationId xmlns:a16="http://schemas.microsoft.com/office/drawing/2014/main" id="{E3B27E47-CEF6-C844-A65E-E4678182ED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E1E4CB51-F40B-D349-9235-410C2CC43876}" type="slidenum">
              <a:rPr lang="en-US" altLang="zh-TW"/>
              <a:pPr>
                <a:spcBef>
                  <a:spcPct val="0"/>
                </a:spcBef>
              </a:pPr>
              <a:t>97</a:t>
            </a:fld>
            <a:endParaRPr lang="en-US" altLang="zh-TW"/>
          </a:p>
        </p:txBody>
      </p:sp>
    </p:spTree>
    <p:extLst>
      <p:ext uri="{BB962C8B-B14F-4D97-AF65-F5344CB8AC3E}">
        <p14:creationId xmlns:p14="http://schemas.microsoft.com/office/powerpoint/2010/main" val="281026360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CAA71F85-7701-6A4A-A2AB-1FFA46654A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B8C5B47D-56FD-5740-8DD2-BAF04E248A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171450" indent="-171450">
              <a:buFontTx/>
              <a:buChar char="•"/>
            </a:pPr>
            <a:r>
              <a:rPr lang="en-US" altLang="en-US"/>
              <a:t>It can be also:</a:t>
            </a:r>
          </a:p>
          <a:p>
            <a:pPr marL="171450" indent="-171450">
              <a:buFontTx/>
              <a:buChar char="•"/>
            </a:pPr>
            <a:r>
              <a:rPr lang="en-US" altLang="en-US"/>
              <a:t>at 4:30pm</a:t>
            </a:r>
          </a:p>
          <a:p>
            <a:pPr marL="171450" indent="-171450">
              <a:buFontTx/>
              <a:buChar char="•"/>
            </a:pPr>
            <a:r>
              <a:rPr lang="en-US" altLang="en-US"/>
              <a:t>at wednesday </a:t>
            </a:r>
          </a:p>
        </p:txBody>
      </p:sp>
      <p:sp>
        <p:nvSpPr>
          <p:cNvPr id="31748" name="Slide Number Placeholder 3">
            <a:extLst>
              <a:ext uri="{FF2B5EF4-FFF2-40B4-BE49-F238E27FC236}">
                <a16:creationId xmlns:a16="http://schemas.microsoft.com/office/drawing/2014/main" id="{A156E171-53C9-0C45-A558-29D3210C94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MS PGothic" panose="020B0600070205080204" pitchFamily="34" charset="-128"/>
              </a:defRPr>
            </a:lvl1pPr>
            <a:lvl2pPr marL="742950" indent="-285750">
              <a:spcBef>
                <a:spcPct val="30000"/>
              </a:spcBef>
              <a:defRPr sz="1200">
                <a:solidFill>
                  <a:schemeClr val="tx1"/>
                </a:solidFill>
                <a:latin typeface="Calibri" panose="020F0502020204030204" pitchFamily="34" charset="0"/>
                <a:ea typeface="MS PGothic" panose="020B0600070205080204" pitchFamily="34" charset="-128"/>
              </a:defRPr>
            </a:lvl2pPr>
            <a:lvl3pPr marL="1143000" indent="-228600">
              <a:spcBef>
                <a:spcPct val="30000"/>
              </a:spcBef>
              <a:defRPr sz="1200">
                <a:solidFill>
                  <a:schemeClr val="tx1"/>
                </a:solidFill>
                <a:latin typeface="Calibri" panose="020F0502020204030204" pitchFamily="34" charset="0"/>
                <a:ea typeface="MS PGothic" panose="020B0600070205080204" pitchFamily="34" charset="-128"/>
              </a:defRPr>
            </a:lvl3pPr>
            <a:lvl4pPr marL="1600200" indent="-228600">
              <a:spcBef>
                <a:spcPct val="30000"/>
              </a:spcBef>
              <a:defRPr sz="1200">
                <a:solidFill>
                  <a:schemeClr val="tx1"/>
                </a:solidFill>
                <a:latin typeface="Calibri" panose="020F0502020204030204" pitchFamily="34" charset="0"/>
                <a:ea typeface="MS PGothic" panose="020B0600070205080204" pitchFamily="34" charset="-128"/>
              </a:defRPr>
            </a:lvl4pPr>
            <a:lvl5pPr marL="2057400" indent="-228600">
              <a:spcBef>
                <a:spcPct val="30000"/>
              </a:spcBef>
              <a:defRPr sz="12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30000"/>
              </a:spcBef>
              <a:spcAft>
                <a:spcPct val="0"/>
              </a:spcAft>
              <a:defRPr sz="1200">
                <a:solidFill>
                  <a:schemeClr val="tx1"/>
                </a:solidFill>
                <a:latin typeface="Calibri" panose="020F0502020204030204" pitchFamily="34" charset="0"/>
                <a:ea typeface="MS PGothic" panose="020B0600070205080204" pitchFamily="34" charset="-128"/>
              </a:defRPr>
            </a:lvl9pPr>
          </a:lstStyle>
          <a:p>
            <a:pPr>
              <a:spcBef>
                <a:spcPct val="0"/>
              </a:spcBef>
            </a:pPr>
            <a:fld id="{54403CF2-0CF0-0E4E-8C9A-C658F6067117}" type="slidenum">
              <a:rPr lang="en-US" altLang="zh-TW"/>
              <a:pPr>
                <a:spcBef>
                  <a:spcPct val="0"/>
                </a:spcBef>
              </a:pPr>
              <a:t>98</a:t>
            </a:fld>
            <a:endParaRPr lang="en-US" altLang="zh-TW"/>
          </a:p>
        </p:txBody>
      </p:sp>
    </p:spTree>
    <p:extLst>
      <p:ext uri="{BB962C8B-B14F-4D97-AF65-F5344CB8AC3E}">
        <p14:creationId xmlns:p14="http://schemas.microsoft.com/office/powerpoint/2010/main" val="36638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DA5536C2-9989-455E-8BD5-487B14D57C7E}" type="slidenum">
              <a:rPr lang="en-US" altLang="en-US"/>
              <a:pPr/>
              <a:t>10</a:t>
            </a:fld>
            <a:endParaRPr lang="en-US" altLang="en-US"/>
          </a:p>
        </p:txBody>
      </p:sp>
      <p:sp>
        <p:nvSpPr>
          <p:cNvPr id="6860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8610"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92317712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101</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92846235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102</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9207161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103</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91012539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104</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6775000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105</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39871184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106</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039154"/>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107</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6792524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FDCDFDB-7E3A-4A05-927B-89EAAF142519}" type="slidenum">
              <a:rPr lang="en-GB" altLang="en-US"/>
              <a:pPr/>
              <a:t>108</a:t>
            </a:fld>
            <a:endParaRPr lang="en-GB" altLang="en-US"/>
          </a:p>
        </p:txBody>
      </p:sp>
      <p:sp>
        <p:nvSpPr>
          <p:cNvPr id="84993"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4"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6988815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r>
              <a:rPr lang="en-GB" altLang="en-US"/>
              <a:t>10/08/15</a:t>
            </a:r>
          </a:p>
        </p:txBody>
      </p:sp>
      <p:sp>
        <p:nvSpPr>
          <p:cNvPr id="5" name="Rectangle 7"/>
          <p:cNvSpPr>
            <a:spLocks noGrp="1" noChangeArrowheads="1"/>
          </p:cNvSpPr>
          <p:nvPr>
            <p:ph type="sldNum"/>
          </p:nvPr>
        </p:nvSpPr>
        <p:spPr>
          <a:ln/>
        </p:spPr>
        <p:txBody>
          <a:bodyPr/>
          <a:lstStyle/>
          <a:p>
            <a:fld id="{37E19636-64C6-45B8-A09F-36991C7CD4E2}" type="slidenum">
              <a:rPr lang="en-US" altLang="en-US"/>
              <a:pPr/>
              <a:t>109</a:t>
            </a:fld>
            <a:endParaRPr lang="en-US" altLang="en-US"/>
          </a:p>
        </p:txBody>
      </p:sp>
      <p:sp>
        <p:nvSpPr>
          <p:cNvPr id="45057"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058"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extLst>
      <p:ext uri="{BB962C8B-B14F-4D97-AF65-F5344CB8AC3E}">
        <p14:creationId xmlns:p14="http://schemas.microsoft.com/office/powerpoint/2010/main" val="307368059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321AAA6-5E77-4F6B-B5F3-7460A109C8F3}" type="slidenum">
              <a:rPr lang="en-GB" altLang="en-US"/>
              <a:pPr/>
              <a:t>110</a:t>
            </a:fld>
            <a:endParaRPr lang="en-GB" altLang="en-US"/>
          </a:p>
        </p:txBody>
      </p:sp>
      <p:sp>
        <p:nvSpPr>
          <p:cNvPr id="88065" name="Rectangle 1"/>
          <p:cNvSpPr txBox="1">
            <a:spLocks noGrp="1" noRot="1" noChangeAspect="1" noChangeArrowheads="1"/>
          </p:cNvSpPr>
          <p:nvPr>
            <p:ph type="sldImg"/>
          </p:nvPr>
        </p:nvSpPr>
        <p:spPr bwMode="auto">
          <a:xfrm>
            <a:off x="1106488" y="812800"/>
            <a:ext cx="5345112" cy="4008438"/>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6" name="Rectangle 2"/>
          <p:cNvSpPr txBox="1">
            <a:spLocks noGrp="1" noChangeArrowheads="1"/>
          </p:cNvSpPr>
          <p:nvPr>
            <p:ph type="body" idx="1"/>
          </p:nvPr>
        </p:nvSpPr>
        <p:spPr bwMode="auto">
          <a:xfrm>
            <a:off x="755650" y="5078413"/>
            <a:ext cx="6048375" cy="4811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61337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0BEA3385-C106-4FA1-AD2B-B8A7C6D86255}" type="slidenum">
              <a:rPr lang="zh-TW" altLang="en-US"/>
              <a:pPr/>
              <a:t>‹#›</a:t>
            </a:fld>
            <a:endParaRPr lang="zh-TW" altLang="en-US"/>
          </a:p>
        </p:txBody>
      </p:sp>
    </p:spTree>
    <p:extLst>
      <p:ext uri="{BB962C8B-B14F-4D97-AF65-F5344CB8AC3E}">
        <p14:creationId xmlns:p14="http://schemas.microsoft.com/office/powerpoint/2010/main" val="3075988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394DA571-022B-45EC-8887-3DCA454814C7}" type="slidenum">
              <a:rPr lang="zh-TW" altLang="en-US"/>
              <a:pPr/>
              <a:t>‹#›</a:t>
            </a:fld>
            <a:endParaRPr lang="zh-TW" altLang="en-US"/>
          </a:p>
        </p:txBody>
      </p:sp>
    </p:spTree>
    <p:extLst>
      <p:ext uri="{BB962C8B-B14F-4D97-AF65-F5344CB8AC3E}">
        <p14:creationId xmlns:p14="http://schemas.microsoft.com/office/powerpoint/2010/main" val="47835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1350"/>
            <a:ext cx="2055813" cy="52149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41350"/>
            <a:ext cx="6019800" cy="5214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EB102F5B-7F66-4AFC-B1BC-ADC6486D4D8A}" type="slidenum">
              <a:rPr lang="zh-TW" altLang="en-US"/>
              <a:pPr/>
              <a:t>‹#›</a:t>
            </a:fld>
            <a:endParaRPr lang="zh-TW" altLang="en-US"/>
          </a:p>
        </p:txBody>
      </p:sp>
    </p:spTree>
    <p:extLst>
      <p:ext uri="{BB962C8B-B14F-4D97-AF65-F5344CB8AC3E}">
        <p14:creationId xmlns:p14="http://schemas.microsoft.com/office/powerpoint/2010/main" val="536921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4CFC1CAD-630A-45BF-A7FD-1CB9BB0A91C7}" type="slidenum">
              <a:rPr lang="en-US" altLang="en-US"/>
              <a:pPr/>
              <a:t>‹#›</a:t>
            </a:fld>
            <a:endParaRPr lang="en-US" altLang="en-US"/>
          </a:p>
        </p:txBody>
      </p:sp>
    </p:spTree>
    <p:extLst>
      <p:ext uri="{BB962C8B-B14F-4D97-AF65-F5344CB8AC3E}">
        <p14:creationId xmlns:p14="http://schemas.microsoft.com/office/powerpoint/2010/main" val="3144012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00256592-0457-4ACA-B0B8-787E7DCE240E}" type="slidenum">
              <a:rPr lang="en-US" altLang="en-US"/>
              <a:pPr/>
              <a:t>‹#›</a:t>
            </a:fld>
            <a:endParaRPr lang="en-US" altLang="en-US"/>
          </a:p>
        </p:txBody>
      </p:sp>
    </p:spTree>
    <p:extLst>
      <p:ext uri="{BB962C8B-B14F-4D97-AF65-F5344CB8AC3E}">
        <p14:creationId xmlns:p14="http://schemas.microsoft.com/office/powerpoint/2010/main" val="16509730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7150B154-EF17-43FD-8989-D0491A963840}" type="slidenum">
              <a:rPr lang="en-US" altLang="en-US"/>
              <a:pPr/>
              <a:t>‹#›</a:t>
            </a:fld>
            <a:endParaRPr lang="en-US" altLang="en-US"/>
          </a:p>
        </p:txBody>
      </p:sp>
    </p:spTree>
    <p:extLst>
      <p:ext uri="{BB962C8B-B14F-4D97-AF65-F5344CB8AC3E}">
        <p14:creationId xmlns:p14="http://schemas.microsoft.com/office/powerpoint/2010/main" val="3969237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33191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3319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idx="10"/>
          </p:nvPr>
        </p:nvSpPr>
        <p:spPr/>
        <p:txBody>
          <a:bodyPr/>
          <a:lstStyle>
            <a:lvl1pPr>
              <a:defRPr/>
            </a:lvl1pPr>
          </a:lstStyle>
          <a:p>
            <a:fld id="{64E54C2B-D93D-461F-A725-ED566EA2F97F}" type="slidenum">
              <a:rPr lang="en-US" altLang="en-US"/>
              <a:pPr/>
              <a:t>‹#›</a:t>
            </a:fld>
            <a:endParaRPr lang="en-US" altLang="en-US"/>
          </a:p>
        </p:txBody>
      </p:sp>
    </p:spTree>
    <p:extLst>
      <p:ext uri="{BB962C8B-B14F-4D97-AF65-F5344CB8AC3E}">
        <p14:creationId xmlns:p14="http://schemas.microsoft.com/office/powerpoint/2010/main" val="4954437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0"/>
          </p:nvPr>
        </p:nvSpPr>
        <p:spPr/>
        <p:txBody>
          <a:bodyPr/>
          <a:lstStyle>
            <a:lvl1pPr>
              <a:defRPr/>
            </a:lvl1pPr>
          </a:lstStyle>
          <a:p>
            <a:fld id="{A81E61E7-FD5F-4594-A3FF-50E2F32F972F}" type="slidenum">
              <a:rPr lang="en-US" altLang="en-US"/>
              <a:pPr/>
              <a:t>‹#›</a:t>
            </a:fld>
            <a:endParaRPr lang="en-US" altLang="en-US"/>
          </a:p>
        </p:txBody>
      </p:sp>
    </p:spTree>
    <p:extLst>
      <p:ext uri="{BB962C8B-B14F-4D97-AF65-F5344CB8AC3E}">
        <p14:creationId xmlns:p14="http://schemas.microsoft.com/office/powerpoint/2010/main" val="35001034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8A1F2616-BC79-4B12-BCD1-A05A9E4D9351}" type="slidenum">
              <a:rPr lang="en-US" altLang="en-US"/>
              <a:pPr/>
              <a:t>‹#›</a:t>
            </a:fld>
            <a:endParaRPr lang="en-US" altLang="en-US"/>
          </a:p>
        </p:txBody>
      </p:sp>
    </p:spTree>
    <p:extLst>
      <p:ext uri="{BB962C8B-B14F-4D97-AF65-F5344CB8AC3E}">
        <p14:creationId xmlns:p14="http://schemas.microsoft.com/office/powerpoint/2010/main" val="2026990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6D2AA52-C678-41AF-AD17-7AA602070EB0}" type="slidenum">
              <a:rPr lang="en-US" altLang="en-US"/>
              <a:pPr/>
              <a:t>‹#›</a:t>
            </a:fld>
            <a:endParaRPr lang="en-US" altLang="en-US"/>
          </a:p>
        </p:txBody>
      </p:sp>
    </p:spTree>
    <p:extLst>
      <p:ext uri="{BB962C8B-B14F-4D97-AF65-F5344CB8AC3E}">
        <p14:creationId xmlns:p14="http://schemas.microsoft.com/office/powerpoint/2010/main" val="30561914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B75C4E3A-DA21-4052-B9D1-24F3D085DA99}" type="slidenum">
              <a:rPr lang="en-US" altLang="en-US"/>
              <a:pPr/>
              <a:t>‹#›</a:t>
            </a:fld>
            <a:endParaRPr lang="en-US" altLang="en-US"/>
          </a:p>
        </p:txBody>
      </p:sp>
    </p:spTree>
    <p:extLst>
      <p:ext uri="{BB962C8B-B14F-4D97-AF65-F5344CB8AC3E}">
        <p14:creationId xmlns:p14="http://schemas.microsoft.com/office/powerpoint/2010/main" val="277329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057F08EE-D402-4341-B329-923524B39CA9}" type="slidenum">
              <a:rPr lang="zh-TW" altLang="en-US"/>
              <a:pPr/>
              <a:t>‹#›</a:t>
            </a:fld>
            <a:endParaRPr lang="zh-TW" altLang="en-US"/>
          </a:p>
        </p:txBody>
      </p:sp>
    </p:spTree>
    <p:extLst>
      <p:ext uri="{BB962C8B-B14F-4D97-AF65-F5344CB8AC3E}">
        <p14:creationId xmlns:p14="http://schemas.microsoft.com/office/powerpoint/2010/main" val="20900617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B1BD8820-7589-423E-A623-F8A4E0A77A75}" type="slidenum">
              <a:rPr lang="en-US" altLang="en-US"/>
              <a:pPr/>
              <a:t>‹#›</a:t>
            </a:fld>
            <a:endParaRPr lang="en-US" altLang="en-US"/>
          </a:p>
        </p:txBody>
      </p:sp>
    </p:spTree>
    <p:extLst>
      <p:ext uri="{BB962C8B-B14F-4D97-AF65-F5344CB8AC3E}">
        <p14:creationId xmlns:p14="http://schemas.microsoft.com/office/powerpoint/2010/main" val="4235345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D0A70979-7330-4A03-A1D6-CC168291B5F0}" type="slidenum">
              <a:rPr lang="en-US" altLang="en-US"/>
              <a:pPr/>
              <a:t>‹#›</a:t>
            </a:fld>
            <a:endParaRPr lang="en-US" altLang="en-US"/>
          </a:p>
        </p:txBody>
      </p:sp>
    </p:spTree>
    <p:extLst>
      <p:ext uri="{BB962C8B-B14F-4D97-AF65-F5344CB8AC3E}">
        <p14:creationId xmlns:p14="http://schemas.microsoft.com/office/powerpoint/2010/main" val="23059275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1350"/>
            <a:ext cx="2055813" cy="52149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41350"/>
            <a:ext cx="6019800" cy="5214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25C83DE0-2F57-4B1E-AD6A-C89F7E803523}" type="slidenum">
              <a:rPr lang="en-US" altLang="en-US"/>
              <a:pPr/>
              <a:t>‹#›</a:t>
            </a:fld>
            <a:endParaRPr lang="en-US" altLang="en-US"/>
          </a:p>
        </p:txBody>
      </p:sp>
    </p:spTree>
    <p:extLst>
      <p:ext uri="{BB962C8B-B14F-4D97-AF65-F5344CB8AC3E}">
        <p14:creationId xmlns:p14="http://schemas.microsoft.com/office/powerpoint/2010/main" val="41367929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endParaRPr lang="en-GB"/>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GB" altLang="en-US"/>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GB" altLang="en-US"/>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D9308182-04FE-429C-8177-BF026D8CD17E}" type="slidenum">
              <a:rPr lang="en-GB" altLang="en-US"/>
              <a:pPr/>
              <a:t>‹#›</a:t>
            </a:fld>
            <a:endParaRPr lang="en-GB" altLang="en-US"/>
          </a:p>
        </p:txBody>
      </p:sp>
    </p:spTree>
    <p:extLst>
      <p:ext uri="{BB962C8B-B14F-4D97-AF65-F5344CB8AC3E}">
        <p14:creationId xmlns:p14="http://schemas.microsoft.com/office/powerpoint/2010/main" val="3140198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Slide Number Placeholder 3"/>
          <p:cNvSpPr>
            <a:spLocks noGrp="1"/>
          </p:cNvSpPr>
          <p:nvPr>
            <p:ph type="sldNum" idx="10"/>
          </p:nvPr>
        </p:nvSpPr>
        <p:spPr/>
        <p:txBody>
          <a:bodyPr/>
          <a:lstStyle>
            <a:lvl1pPr>
              <a:defRPr/>
            </a:lvl1pPr>
          </a:lstStyle>
          <a:p>
            <a:fld id="{4F144874-D931-45F5-A83E-91A02164E05B}" type="slidenum">
              <a:rPr lang="en-US" altLang="en-US"/>
              <a:pPr/>
              <a:t>‹#›</a:t>
            </a:fld>
            <a:endParaRPr lang="en-US" altLang="en-US"/>
          </a:p>
        </p:txBody>
      </p:sp>
    </p:spTree>
    <p:extLst>
      <p:ext uri="{BB962C8B-B14F-4D97-AF65-F5344CB8AC3E}">
        <p14:creationId xmlns:p14="http://schemas.microsoft.com/office/powerpoint/2010/main" val="8076278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05E87CE4-1EA0-44D7-9AF0-C54DE4B88B16}" type="slidenum">
              <a:rPr lang="en-US" altLang="en-US"/>
              <a:pPr/>
              <a:t>‹#›</a:t>
            </a:fld>
            <a:endParaRPr lang="en-US" altLang="en-US"/>
          </a:p>
        </p:txBody>
      </p:sp>
    </p:spTree>
    <p:extLst>
      <p:ext uri="{BB962C8B-B14F-4D97-AF65-F5344CB8AC3E}">
        <p14:creationId xmlns:p14="http://schemas.microsoft.com/office/powerpoint/2010/main" val="28552845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F3DAA425-ACE2-4810-BAE0-014869CE7A53}" type="slidenum">
              <a:rPr lang="en-US" altLang="en-US"/>
              <a:pPr/>
              <a:t>‹#›</a:t>
            </a:fld>
            <a:endParaRPr lang="en-US" altLang="en-US"/>
          </a:p>
        </p:txBody>
      </p:sp>
    </p:spTree>
    <p:extLst>
      <p:ext uri="{BB962C8B-B14F-4D97-AF65-F5344CB8AC3E}">
        <p14:creationId xmlns:p14="http://schemas.microsoft.com/office/powerpoint/2010/main" val="1175544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33191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3319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idx="10"/>
          </p:nvPr>
        </p:nvSpPr>
        <p:spPr/>
        <p:txBody>
          <a:bodyPr/>
          <a:lstStyle>
            <a:lvl1pPr>
              <a:defRPr/>
            </a:lvl1pPr>
          </a:lstStyle>
          <a:p>
            <a:fld id="{8072165B-D08A-4FFD-8AFC-FDAD298A0F5F}" type="slidenum">
              <a:rPr lang="en-US" altLang="en-US"/>
              <a:pPr/>
              <a:t>‹#›</a:t>
            </a:fld>
            <a:endParaRPr lang="en-US" altLang="en-US"/>
          </a:p>
        </p:txBody>
      </p:sp>
    </p:spTree>
    <p:extLst>
      <p:ext uri="{BB962C8B-B14F-4D97-AF65-F5344CB8AC3E}">
        <p14:creationId xmlns:p14="http://schemas.microsoft.com/office/powerpoint/2010/main" val="239476619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0"/>
          </p:nvPr>
        </p:nvSpPr>
        <p:spPr/>
        <p:txBody>
          <a:bodyPr/>
          <a:lstStyle>
            <a:lvl1pPr>
              <a:defRPr/>
            </a:lvl1pPr>
          </a:lstStyle>
          <a:p>
            <a:fld id="{0B45636E-CAC0-462E-9124-4E9ED273AB0A}" type="slidenum">
              <a:rPr lang="en-US" altLang="en-US"/>
              <a:pPr/>
              <a:t>‹#›</a:t>
            </a:fld>
            <a:endParaRPr lang="en-US" altLang="en-US"/>
          </a:p>
        </p:txBody>
      </p:sp>
    </p:spTree>
    <p:extLst>
      <p:ext uri="{BB962C8B-B14F-4D97-AF65-F5344CB8AC3E}">
        <p14:creationId xmlns:p14="http://schemas.microsoft.com/office/powerpoint/2010/main" val="4882829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82A9263C-0F90-4AC1-AB2D-20011A91C283}" type="slidenum">
              <a:rPr lang="en-US" altLang="en-US"/>
              <a:pPr/>
              <a:t>‹#›</a:t>
            </a:fld>
            <a:endParaRPr lang="en-US" altLang="en-US"/>
          </a:p>
        </p:txBody>
      </p:sp>
    </p:spTree>
    <p:extLst>
      <p:ext uri="{BB962C8B-B14F-4D97-AF65-F5344CB8AC3E}">
        <p14:creationId xmlns:p14="http://schemas.microsoft.com/office/powerpoint/2010/main" val="1917841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3B8B24E2-BA70-487F-B9AF-797D1EF47B4D}" type="slidenum">
              <a:rPr lang="zh-TW" altLang="en-US"/>
              <a:pPr/>
              <a:t>‹#›</a:t>
            </a:fld>
            <a:endParaRPr lang="zh-TW" altLang="en-US"/>
          </a:p>
        </p:txBody>
      </p:sp>
    </p:spTree>
    <p:extLst>
      <p:ext uri="{BB962C8B-B14F-4D97-AF65-F5344CB8AC3E}">
        <p14:creationId xmlns:p14="http://schemas.microsoft.com/office/powerpoint/2010/main" val="33740737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DA4CF67-61C8-4862-A094-CFBD509AACB6}" type="slidenum">
              <a:rPr lang="en-US" altLang="en-US"/>
              <a:pPr/>
              <a:t>‹#›</a:t>
            </a:fld>
            <a:endParaRPr lang="en-US" altLang="en-US"/>
          </a:p>
        </p:txBody>
      </p:sp>
    </p:spTree>
    <p:extLst>
      <p:ext uri="{BB962C8B-B14F-4D97-AF65-F5344CB8AC3E}">
        <p14:creationId xmlns:p14="http://schemas.microsoft.com/office/powerpoint/2010/main" val="368070100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1EB1A684-0714-4EC9-8B63-D9ED17AF5BF2}" type="slidenum">
              <a:rPr lang="en-US" altLang="en-US"/>
              <a:pPr/>
              <a:t>‹#›</a:t>
            </a:fld>
            <a:endParaRPr lang="en-US" altLang="en-US"/>
          </a:p>
        </p:txBody>
      </p:sp>
    </p:spTree>
    <p:extLst>
      <p:ext uri="{BB962C8B-B14F-4D97-AF65-F5344CB8AC3E}">
        <p14:creationId xmlns:p14="http://schemas.microsoft.com/office/powerpoint/2010/main" val="7836497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73ED84CC-E810-4377-8104-E0195F5E669E}" type="slidenum">
              <a:rPr lang="en-US" altLang="en-US"/>
              <a:pPr/>
              <a:t>‹#›</a:t>
            </a:fld>
            <a:endParaRPr lang="en-US" altLang="en-US"/>
          </a:p>
        </p:txBody>
      </p:sp>
    </p:spTree>
    <p:extLst>
      <p:ext uri="{BB962C8B-B14F-4D97-AF65-F5344CB8AC3E}">
        <p14:creationId xmlns:p14="http://schemas.microsoft.com/office/powerpoint/2010/main" val="2191356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3CF3EFBD-EABD-4CAF-8414-BF3F49289FC0}" type="slidenum">
              <a:rPr lang="en-US" altLang="en-US"/>
              <a:pPr/>
              <a:t>‹#›</a:t>
            </a:fld>
            <a:endParaRPr lang="en-US" altLang="en-US"/>
          </a:p>
        </p:txBody>
      </p:sp>
    </p:spTree>
    <p:extLst>
      <p:ext uri="{BB962C8B-B14F-4D97-AF65-F5344CB8AC3E}">
        <p14:creationId xmlns:p14="http://schemas.microsoft.com/office/powerpoint/2010/main" val="24856520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41350"/>
            <a:ext cx="2055813" cy="52149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41350"/>
            <a:ext cx="6019800" cy="5214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Slide Number Placeholder 3"/>
          <p:cNvSpPr>
            <a:spLocks noGrp="1"/>
          </p:cNvSpPr>
          <p:nvPr>
            <p:ph type="sldNum" idx="10"/>
          </p:nvPr>
        </p:nvSpPr>
        <p:spPr/>
        <p:txBody>
          <a:bodyPr/>
          <a:lstStyle>
            <a:lvl1pPr>
              <a:defRPr/>
            </a:lvl1pPr>
          </a:lstStyle>
          <a:p>
            <a:fld id="{592A735C-16D5-4F13-8658-93D08B80886F}" type="slidenum">
              <a:rPr lang="en-US" altLang="en-US"/>
              <a:pPr/>
              <a:t>‹#›</a:t>
            </a:fld>
            <a:endParaRPr lang="en-US" altLang="en-US"/>
          </a:p>
        </p:txBody>
      </p:sp>
    </p:spTree>
    <p:extLst>
      <p:ext uri="{BB962C8B-B14F-4D97-AF65-F5344CB8AC3E}">
        <p14:creationId xmlns:p14="http://schemas.microsoft.com/office/powerpoint/2010/main" val="35538214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a:t>Click to edit Master title style</a:t>
            </a:r>
            <a:endParaRPr lang="en-GB"/>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GB" altLang="en-US"/>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GB" altLang="en-US"/>
          </a:p>
        </p:txBody>
      </p:sp>
      <p:sp>
        <p:nvSpPr>
          <p:cNvPr id="5" name="Slide Number Placeholder 4"/>
          <p:cNvSpPr>
            <a:spLocks noGrp="1"/>
          </p:cNvSpPr>
          <p:nvPr>
            <p:ph type="sldNum" idx="12"/>
          </p:nvPr>
        </p:nvSpPr>
        <p:spPr>
          <a:xfrm>
            <a:off x="6556321" y="6247376"/>
            <a:ext cx="2128320" cy="470930"/>
          </a:xfrm>
        </p:spPr>
        <p:txBody>
          <a:bodyPr/>
          <a:lstStyle>
            <a:lvl1pPr>
              <a:defRPr/>
            </a:lvl1pPr>
          </a:lstStyle>
          <a:p>
            <a:fld id="{D9308182-04FE-429C-8177-BF026D8CD17E}" type="slidenum">
              <a:rPr lang="en-GB" altLang="en-US"/>
              <a:pPr/>
              <a:t>‹#›</a:t>
            </a:fld>
            <a:endParaRPr lang="en-GB" altLang="en-US"/>
          </a:p>
        </p:txBody>
      </p:sp>
    </p:spTree>
    <p:extLst>
      <p:ext uri="{BB962C8B-B14F-4D97-AF65-F5344CB8AC3E}">
        <p14:creationId xmlns:p14="http://schemas.microsoft.com/office/powerpoint/2010/main" val="2674204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331913"/>
            <a:ext cx="4037013"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6613" y="1331913"/>
            <a:ext cx="40386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4"/>
          <p:cNvSpPr>
            <a:spLocks noGrp="1"/>
          </p:cNvSpPr>
          <p:nvPr>
            <p:ph type="sldNum" idx="10"/>
          </p:nvPr>
        </p:nvSpPr>
        <p:spPr/>
        <p:txBody>
          <a:bodyPr/>
          <a:lstStyle>
            <a:lvl1pPr>
              <a:defRPr/>
            </a:lvl1pPr>
          </a:lstStyle>
          <a:p>
            <a:fld id="{82464F3B-324A-4E38-B90A-823FC3DF133B}" type="slidenum">
              <a:rPr lang="zh-TW" altLang="en-US"/>
              <a:pPr/>
              <a:t>‹#›</a:t>
            </a:fld>
            <a:endParaRPr lang="zh-TW" altLang="en-US"/>
          </a:p>
        </p:txBody>
      </p:sp>
    </p:spTree>
    <p:extLst>
      <p:ext uri="{BB962C8B-B14F-4D97-AF65-F5344CB8AC3E}">
        <p14:creationId xmlns:p14="http://schemas.microsoft.com/office/powerpoint/2010/main" val="1260757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idx="10"/>
          </p:nvPr>
        </p:nvSpPr>
        <p:spPr/>
        <p:txBody>
          <a:bodyPr/>
          <a:lstStyle>
            <a:lvl1pPr>
              <a:defRPr/>
            </a:lvl1pPr>
          </a:lstStyle>
          <a:p>
            <a:fld id="{082A7D68-4876-4190-BBFE-35385BD546EF}" type="slidenum">
              <a:rPr lang="zh-TW" altLang="en-US"/>
              <a:pPr/>
              <a:t>‹#›</a:t>
            </a:fld>
            <a:endParaRPr lang="zh-TW" altLang="en-US"/>
          </a:p>
        </p:txBody>
      </p:sp>
    </p:spTree>
    <p:extLst>
      <p:ext uri="{BB962C8B-B14F-4D97-AF65-F5344CB8AC3E}">
        <p14:creationId xmlns:p14="http://schemas.microsoft.com/office/powerpoint/2010/main" val="1061472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Slide Number Placeholder 2"/>
          <p:cNvSpPr>
            <a:spLocks noGrp="1"/>
          </p:cNvSpPr>
          <p:nvPr>
            <p:ph type="sldNum" idx="10"/>
          </p:nvPr>
        </p:nvSpPr>
        <p:spPr/>
        <p:txBody>
          <a:bodyPr/>
          <a:lstStyle>
            <a:lvl1pPr>
              <a:defRPr/>
            </a:lvl1pPr>
          </a:lstStyle>
          <a:p>
            <a:fld id="{D92CE5C9-6060-4B55-B059-4D3E6C353684}" type="slidenum">
              <a:rPr lang="zh-TW" altLang="en-US"/>
              <a:pPr/>
              <a:t>‹#›</a:t>
            </a:fld>
            <a:endParaRPr lang="zh-TW" altLang="en-US"/>
          </a:p>
        </p:txBody>
      </p:sp>
    </p:spTree>
    <p:extLst>
      <p:ext uri="{BB962C8B-B14F-4D97-AF65-F5344CB8AC3E}">
        <p14:creationId xmlns:p14="http://schemas.microsoft.com/office/powerpoint/2010/main" val="1712290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51164A12-C03D-415C-9980-1941A55C214D}" type="slidenum">
              <a:rPr lang="zh-TW" altLang="en-US"/>
              <a:pPr/>
              <a:t>‹#›</a:t>
            </a:fld>
            <a:endParaRPr lang="zh-TW" altLang="en-US"/>
          </a:p>
        </p:txBody>
      </p:sp>
    </p:spTree>
    <p:extLst>
      <p:ext uri="{BB962C8B-B14F-4D97-AF65-F5344CB8AC3E}">
        <p14:creationId xmlns:p14="http://schemas.microsoft.com/office/powerpoint/2010/main" val="3563990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06521F27-81EA-444D-84A6-B14315BBFEE7}" type="slidenum">
              <a:rPr lang="zh-TW" altLang="en-US"/>
              <a:pPr/>
              <a:t>‹#›</a:t>
            </a:fld>
            <a:endParaRPr lang="zh-TW" altLang="en-US"/>
          </a:p>
        </p:txBody>
      </p:sp>
    </p:spTree>
    <p:extLst>
      <p:ext uri="{BB962C8B-B14F-4D97-AF65-F5344CB8AC3E}">
        <p14:creationId xmlns:p14="http://schemas.microsoft.com/office/powerpoint/2010/main" val="3935724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13ECF31A-C4EA-4295-AE5B-03F946FDD121}" type="slidenum">
              <a:rPr lang="zh-TW" altLang="en-US"/>
              <a:pPr/>
              <a:t>‹#›</a:t>
            </a:fld>
            <a:endParaRPr lang="zh-TW" altLang="en-US"/>
          </a:p>
        </p:txBody>
      </p:sp>
    </p:spTree>
    <p:extLst>
      <p:ext uri="{BB962C8B-B14F-4D97-AF65-F5344CB8AC3E}">
        <p14:creationId xmlns:p14="http://schemas.microsoft.com/office/powerpoint/2010/main" val="2392633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Text Box 1"/>
          <p:cNvSpPr txBox="1">
            <a:spLocks noChangeArrowheads="1"/>
          </p:cNvSpPr>
          <p:nvPr/>
        </p:nvSpPr>
        <p:spPr bwMode="auto">
          <a:xfrm>
            <a:off x="374650" y="6492875"/>
            <a:ext cx="12461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r>
              <a:rPr lang="en-US" altLang="en-US" sz="1200" b="1">
                <a:latin typeface="Arial" charset="0"/>
                <a:cs typeface="Arial" charset="0"/>
              </a:rPr>
              <a:t>fdmgroup.com</a:t>
            </a:r>
          </a:p>
        </p:txBody>
      </p:sp>
      <p:sp>
        <p:nvSpPr>
          <p:cNvPr id="2050" name="Line 2"/>
          <p:cNvSpPr>
            <a:spLocks noChangeShapeType="1"/>
          </p:cNvSpPr>
          <p:nvPr/>
        </p:nvSpPr>
        <p:spPr bwMode="auto">
          <a:xfrm>
            <a:off x="457200" y="6484938"/>
            <a:ext cx="8229600"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2051" name="Rectangle 3"/>
          <p:cNvSpPr>
            <a:spLocks noChangeArrowheads="1"/>
          </p:cNvSpPr>
          <p:nvPr/>
        </p:nvSpPr>
        <p:spPr bwMode="auto">
          <a:xfrm>
            <a:off x="0" y="0"/>
            <a:ext cx="9144000" cy="333375"/>
          </a:xfrm>
          <a:prstGeom prst="rect">
            <a:avLst/>
          </a:prstGeom>
          <a:solidFill>
            <a:srgbClr val="0000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nvGrpSpPr>
          <p:cNvPr id="2052" name="Group 4"/>
          <p:cNvGrpSpPr>
            <a:grpSpLocks/>
          </p:cNvGrpSpPr>
          <p:nvPr/>
        </p:nvGrpSpPr>
        <p:grpSpPr bwMode="auto">
          <a:xfrm>
            <a:off x="8085138" y="77788"/>
            <a:ext cx="644525" cy="180975"/>
            <a:chOff x="5093" y="49"/>
            <a:chExt cx="406" cy="114"/>
          </a:xfrm>
        </p:grpSpPr>
        <p:sp>
          <p:nvSpPr>
            <p:cNvPr id="2053" name="Oval 5"/>
            <p:cNvSpPr>
              <a:spLocks noChangeArrowheads="1"/>
            </p:cNvSpPr>
            <p:nvPr/>
          </p:nvSpPr>
          <p:spPr bwMode="auto">
            <a:xfrm>
              <a:off x="5093" y="49"/>
              <a:ext cx="115" cy="114"/>
            </a:xfrm>
            <a:prstGeom prst="ellipse">
              <a:avLst/>
            </a:prstGeom>
            <a:solidFill>
              <a:srgbClr val="8EBD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4" name="Oval 6"/>
            <p:cNvSpPr>
              <a:spLocks noChangeArrowheads="1"/>
            </p:cNvSpPr>
            <p:nvPr/>
          </p:nvSpPr>
          <p:spPr bwMode="auto">
            <a:xfrm>
              <a:off x="5239" y="49"/>
              <a:ext cx="114" cy="114"/>
            </a:xfrm>
            <a:prstGeom prst="ellipse">
              <a:avLst/>
            </a:prstGeom>
            <a:solidFill>
              <a:srgbClr val="F18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5" name="Oval 7"/>
            <p:cNvSpPr>
              <a:spLocks noChangeArrowheads="1"/>
            </p:cNvSpPr>
            <p:nvPr/>
          </p:nvSpPr>
          <p:spPr bwMode="auto">
            <a:xfrm>
              <a:off x="5384" y="49"/>
              <a:ext cx="115" cy="114"/>
            </a:xfrm>
            <a:prstGeom prst="ellipse">
              <a:avLst/>
            </a:prstGeom>
            <a:solidFill>
              <a:srgbClr val="2D9AD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sp>
        <p:nvSpPr>
          <p:cNvPr id="2056" name="Text Box 8"/>
          <p:cNvSpPr txBox="1">
            <a:spLocks noChangeArrowheads="1"/>
          </p:cNvSpPr>
          <p:nvPr/>
        </p:nvSpPr>
        <p:spPr bwMode="auto">
          <a:xfrm>
            <a:off x="806450" y="6611938"/>
            <a:ext cx="1841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57" name="Rectangle 9"/>
          <p:cNvSpPr>
            <a:spLocks noChangeArrowheads="1"/>
          </p:cNvSpPr>
          <p:nvPr/>
        </p:nvSpPr>
        <p:spPr bwMode="auto">
          <a:xfrm>
            <a:off x="0" y="6359525"/>
            <a:ext cx="9144000" cy="498475"/>
          </a:xfrm>
          <a:prstGeom prst="rect">
            <a:avLst/>
          </a:prstGeom>
          <a:solidFill>
            <a:srgbClr val="0000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nvGrpSpPr>
          <p:cNvPr id="2058" name="Group 10"/>
          <p:cNvGrpSpPr>
            <a:grpSpLocks/>
          </p:cNvGrpSpPr>
          <p:nvPr/>
        </p:nvGrpSpPr>
        <p:grpSpPr bwMode="auto">
          <a:xfrm>
            <a:off x="6000750" y="2008188"/>
            <a:ext cx="2695575" cy="760412"/>
            <a:chOff x="3780" y="1265"/>
            <a:chExt cx="1698" cy="479"/>
          </a:xfrm>
        </p:grpSpPr>
        <p:sp>
          <p:nvSpPr>
            <p:cNvPr id="2059" name="Oval 11"/>
            <p:cNvSpPr>
              <a:spLocks noChangeArrowheads="1"/>
            </p:cNvSpPr>
            <p:nvPr/>
          </p:nvSpPr>
          <p:spPr bwMode="auto">
            <a:xfrm>
              <a:off x="3780" y="1265"/>
              <a:ext cx="483" cy="479"/>
            </a:xfrm>
            <a:prstGeom prst="ellipse">
              <a:avLst/>
            </a:prstGeom>
            <a:solidFill>
              <a:srgbClr val="8EBD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0" name="Oval 12"/>
            <p:cNvSpPr>
              <a:spLocks noChangeArrowheads="1"/>
            </p:cNvSpPr>
            <p:nvPr/>
          </p:nvSpPr>
          <p:spPr bwMode="auto">
            <a:xfrm>
              <a:off x="4387" y="1265"/>
              <a:ext cx="484" cy="479"/>
            </a:xfrm>
            <a:prstGeom prst="ellipse">
              <a:avLst/>
            </a:prstGeom>
            <a:solidFill>
              <a:srgbClr val="F18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1" name="Oval 13"/>
            <p:cNvSpPr>
              <a:spLocks noChangeArrowheads="1"/>
            </p:cNvSpPr>
            <p:nvPr/>
          </p:nvSpPr>
          <p:spPr bwMode="auto">
            <a:xfrm>
              <a:off x="4995" y="1265"/>
              <a:ext cx="483" cy="479"/>
            </a:xfrm>
            <a:prstGeom prst="ellipse">
              <a:avLst/>
            </a:prstGeom>
            <a:solidFill>
              <a:srgbClr val="2D9AD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pic>
        <p:nvPicPr>
          <p:cNvPr id="2062" name="Picture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63" name="Rectangle 15"/>
          <p:cNvSpPr>
            <a:spLocks noChangeArrowheads="1"/>
          </p:cNvSpPr>
          <p:nvPr/>
        </p:nvSpPr>
        <p:spPr bwMode="auto">
          <a:xfrm>
            <a:off x="0" y="0"/>
            <a:ext cx="9144000" cy="534988"/>
          </a:xfrm>
          <a:prstGeom prst="rect">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064" name="Text Box 16"/>
          <p:cNvSpPr txBox="1">
            <a:spLocks noChangeArrowheads="1"/>
          </p:cNvSpPr>
          <p:nvPr/>
        </p:nvSpPr>
        <p:spPr bwMode="auto">
          <a:xfrm>
            <a:off x="374650" y="6492875"/>
            <a:ext cx="12461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r>
              <a:rPr lang="en-US" altLang="en-US" sz="1200" b="1">
                <a:solidFill>
                  <a:srgbClr val="FFFFFF"/>
                </a:solidFill>
                <a:latin typeface="Arial" charset="0"/>
                <a:cs typeface="Arial" charset="0"/>
              </a:rPr>
              <a:t>fdmgroup.com</a:t>
            </a:r>
          </a:p>
        </p:txBody>
      </p:sp>
      <p:sp>
        <p:nvSpPr>
          <p:cNvPr id="2065" name="Rectangle 17"/>
          <p:cNvSpPr>
            <a:spLocks noGrp="1" noChangeArrowheads="1"/>
          </p:cNvSpPr>
          <p:nvPr>
            <p:ph type="title"/>
          </p:nvPr>
        </p:nvSpPr>
        <p:spPr bwMode="auto">
          <a:xfrm>
            <a:off x="457200" y="641350"/>
            <a:ext cx="822801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6800" numCol="1" anchor="t" anchorCtr="0" compatLnSpc="1">
            <a:prstTxWarp prst="textNoShape">
              <a:avLst/>
            </a:prstTxWarp>
          </a:bodyPr>
          <a:lstStyle/>
          <a:p>
            <a:pPr lvl="0"/>
            <a:r>
              <a:rPr lang="en-GB" altLang="en-US"/>
              <a:t>Click to edit the title text format</a:t>
            </a:r>
          </a:p>
        </p:txBody>
      </p:sp>
      <p:sp>
        <p:nvSpPr>
          <p:cNvPr id="2066" name="Rectangle 18"/>
          <p:cNvSpPr>
            <a:spLocks noGrp="1" noChangeArrowheads="1"/>
          </p:cNvSpPr>
          <p:nvPr>
            <p:ph type="body" idx="1"/>
          </p:nvPr>
        </p:nvSpPr>
        <p:spPr bwMode="auto">
          <a:xfrm>
            <a:off x="457200" y="133191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2067" name="Rectangle 19"/>
          <p:cNvSpPr>
            <a:spLocks noGrp="1" noChangeArrowheads="1"/>
          </p:cNvSpPr>
          <p:nvPr>
            <p:ph type="sldNum"/>
          </p:nvPr>
        </p:nvSpPr>
        <p:spPr bwMode="auto">
          <a:xfrm>
            <a:off x="6623050" y="6484938"/>
            <a:ext cx="2132013"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buClrTx/>
              <a:buFontTx/>
              <a:buNone/>
              <a:tabLst>
                <a:tab pos="723900" algn="l"/>
                <a:tab pos="1447800" algn="l"/>
              </a:tabLst>
              <a:defRPr sz="1200" b="1">
                <a:solidFill>
                  <a:srgbClr val="000000"/>
                </a:solidFill>
                <a:latin typeface="+mn-lt"/>
                <a:ea typeface="新細明體" charset="-120"/>
                <a:cs typeface="Arial Unicode MS" charset="0"/>
              </a:defRPr>
            </a:lvl1pPr>
          </a:lstStyle>
          <a:p>
            <a:fld id="{8E9D0BF6-3DFF-4CF3-91EB-29B6F008839B}" type="slidenum">
              <a:rPr lang="zh-TW" altLang="en-US"/>
              <a:pPr/>
              <a:t>‹#›</a:t>
            </a:fld>
            <a:endParaRPr lang="zh-TW"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9pPr>
    </p:titleStyle>
    <p:bodyStyle>
      <a:lvl1pPr marL="342900" indent="-3429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374650" y="6492875"/>
            <a:ext cx="12461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r>
              <a:rPr lang="en-US" altLang="en-US" sz="1200" b="1">
                <a:latin typeface="Arial" charset="0"/>
                <a:cs typeface="Arial" charset="0"/>
              </a:rPr>
              <a:t>fdmgroup.com</a:t>
            </a:r>
          </a:p>
        </p:txBody>
      </p:sp>
      <p:sp>
        <p:nvSpPr>
          <p:cNvPr id="4098" name="Line 2"/>
          <p:cNvSpPr>
            <a:spLocks noChangeShapeType="1"/>
          </p:cNvSpPr>
          <p:nvPr/>
        </p:nvSpPr>
        <p:spPr bwMode="auto">
          <a:xfrm>
            <a:off x="457200" y="6484938"/>
            <a:ext cx="8229600"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4099" name="Rectangle 3"/>
          <p:cNvSpPr>
            <a:spLocks noChangeArrowheads="1"/>
          </p:cNvSpPr>
          <p:nvPr/>
        </p:nvSpPr>
        <p:spPr bwMode="auto">
          <a:xfrm>
            <a:off x="0" y="0"/>
            <a:ext cx="9144000" cy="333375"/>
          </a:xfrm>
          <a:prstGeom prst="rect">
            <a:avLst/>
          </a:prstGeom>
          <a:solidFill>
            <a:srgbClr val="0000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nvGrpSpPr>
          <p:cNvPr id="4100" name="Group 4"/>
          <p:cNvGrpSpPr>
            <a:grpSpLocks/>
          </p:cNvGrpSpPr>
          <p:nvPr/>
        </p:nvGrpSpPr>
        <p:grpSpPr bwMode="auto">
          <a:xfrm>
            <a:off x="8085138" y="77788"/>
            <a:ext cx="644525" cy="180975"/>
            <a:chOff x="5093" y="49"/>
            <a:chExt cx="406" cy="114"/>
          </a:xfrm>
        </p:grpSpPr>
        <p:sp>
          <p:nvSpPr>
            <p:cNvPr id="4101" name="Oval 5"/>
            <p:cNvSpPr>
              <a:spLocks noChangeArrowheads="1"/>
            </p:cNvSpPr>
            <p:nvPr/>
          </p:nvSpPr>
          <p:spPr bwMode="auto">
            <a:xfrm>
              <a:off x="5093" y="49"/>
              <a:ext cx="115" cy="114"/>
            </a:xfrm>
            <a:prstGeom prst="ellipse">
              <a:avLst/>
            </a:prstGeom>
            <a:solidFill>
              <a:srgbClr val="8EBD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2" name="Oval 6"/>
            <p:cNvSpPr>
              <a:spLocks noChangeArrowheads="1"/>
            </p:cNvSpPr>
            <p:nvPr/>
          </p:nvSpPr>
          <p:spPr bwMode="auto">
            <a:xfrm>
              <a:off x="5239" y="49"/>
              <a:ext cx="114" cy="114"/>
            </a:xfrm>
            <a:prstGeom prst="ellipse">
              <a:avLst/>
            </a:prstGeom>
            <a:solidFill>
              <a:srgbClr val="F18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3" name="Oval 7"/>
            <p:cNvSpPr>
              <a:spLocks noChangeArrowheads="1"/>
            </p:cNvSpPr>
            <p:nvPr/>
          </p:nvSpPr>
          <p:spPr bwMode="auto">
            <a:xfrm>
              <a:off x="5384" y="49"/>
              <a:ext cx="115" cy="114"/>
            </a:xfrm>
            <a:prstGeom prst="ellipse">
              <a:avLst/>
            </a:prstGeom>
            <a:solidFill>
              <a:srgbClr val="2D9AD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sp>
        <p:nvSpPr>
          <p:cNvPr id="4104" name="Text Box 8"/>
          <p:cNvSpPr txBox="1">
            <a:spLocks noChangeArrowheads="1"/>
          </p:cNvSpPr>
          <p:nvPr/>
        </p:nvSpPr>
        <p:spPr bwMode="auto">
          <a:xfrm>
            <a:off x="806450" y="6611938"/>
            <a:ext cx="1841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5" name="Rectangle 9"/>
          <p:cNvSpPr>
            <a:spLocks noGrp="1" noChangeArrowheads="1"/>
          </p:cNvSpPr>
          <p:nvPr>
            <p:ph type="title"/>
          </p:nvPr>
        </p:nvSpPr>
        <p:spPr bwMode="auto">
          <a:xfrm>
            <a:off x="457200" y="641350"/>
            <a:ext cx="822801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6800" numCol="1" anchor="t" anchorCtr="0" compatLnSpc="1">
            <a:prstTxWarp prst="textNoShape">
              <a:avLst/>
            </a:prstTxWarp>
          </a:bodyPr>
          <a:lstStyle/>
          <a:p>
            <a:pPr lvl="0"/>
            <a:r>
              <a:rPr lang="en-GB" altLang="en-US"/>
              <a:t>Click to edit the title text format</a:t>
            </a:r>
          </a:p>
        </p:txBody>
      </p:sp>
      <p:sp>
        <p:nvSpPr>
          <p:cNvPr id="4106" name="Rectangle 10"/>
          <p:cNvSpPr>
            <a:spLocks noGrp="1" noChangeArrowheads="1"/>
          </p:cNvSpPr>
          <p:nvPr>
            <p:ph type="body" idx="1"/>
          </p:nvPr>
        </p:nvSpPr>
        <p:spPr bwMode="auto">
          <a:xfrm>
            <a:off x="457200" y="133191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4107" name="Text Box 11"/>
          <p:cNvSpPr txBox="1">
            <a:spLocks noChangeArrowheads="1"/>
          </p:cNvSpPr>
          <p:nvPr/>
        </p:nvSpPr>
        <p:spPr bwMode="auto">
          <a:xfrm>
            <a:off x="685800" y="6530975"/>
            <a:ext cx="19050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8" name="Text Box 12"/>
          <p:cNvSpPr txBox="1">
            <a:spLocks noChangeArrowheads="1"/>
          </p:cNvSpPr>
          <p:nvPr/>
        </p:nvSpPr>
        <p:spPr bwMode="auto">
          <a:xfrm>
            <a:off x="3124200" y="6530975"/>
            <a:ext cx="2895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109" name="Rectangle 13"/>
          <p:cNvSpPr>
            <a:spLocks noGrp="1" noChangeArrowheads="1"/>
          </p:cNvSpPr>
          <p:nvPr>
            <p:ph type="sldNum"/>
          </p:nvPr>
        </p:nvSpPr>
        <p:spPr bwMode="auto">
          <a:xfrm>
            <a:off x="6553200" y="6530975"/>
            <a:ext cx="1903413" cy="26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Lst>
              <a:defRPr sz="1200" b="1">
                <a:solidFill>
                  <a:srgbClr val="000000"/>
                </a:solidFill>
                <a:latin typeface="+mn-lt"/>
                <a:cs typeface="Arial Unicode MS" charset="0"/>
              </a:defRPr>
            </a:lvl1pPr>
          </a:lstStyle>
          <a:p>
            <a:fld id="{6B7481EA-2FDF-4055-AAE9-596C9C4B3FA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709" r:id="rId12"/>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9pPr>
    </p:titleStyle>
    <p:bodyStyle>
      <a:lvl1pPr marL="342900" indent="-3429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74650" y="6492875"/>
            <a:ext cx="1246188"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nchor="ctr">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lgn="r">
              <a:buClrTx/>
              <a:buFontTx/>
              <a:buNone/>
            </a:pPr>
            <a:r>
              <a:rPr lang="en-US" altLang="en-US" sz="1200" b="1">
                <a:latin typeface="Arial" charset="0"/>
                <a:cs typeface="Arial" charset="0"/>
              </a:rPr>
              <a:t>fdmgroup.com</a:t>
            </a:r>
          </a:p>
        </p:txBody>
      </p:sp>
      <p:sp>
        <p:nvSpPr>
          <p:cNvPr id="5122" name="Line 2"/>
          <p:cNvSpPr>
            <a:spLocks noChangeShapeType="1"/>
          </p:cNvSpPr>
          <p:nvPr/>
        </p:nvSpPr>
        <p:spPr bwMode="auto">
          <a:xfrm>
            <a:off x="457200" y="6484938"/>
            <a:ext cx="8229600" cy="1587"/>
          </a:xfrm>
          <a:prstGeom prst="line">
            <a:avLst/>
          </a:prstGeom>
          <a:noFill/>
          <a:ln w="12600" cap="sq">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GB"/>
          </a:p>
        </p:txBody>
      </p:sp>
      <p:sp>
        <p:nvSpPr>
          <p:cNvPr id="5123" name="Rectangle 3"/>
          <p:cNvSpPr>
            <a:spLocks noChangeArrowheads="1"/>
          </p:cNvSpPr>
          <p:nvPr/>
        </p:nvSpPr>
        <p:spPr bwMode="auto">
          <a:xfrm>
            <a:off x="0" y="0"/>
            <a:ext cx="9144000" cy="333375"/>
          </a:xfrm>
          <a:prstGeom prst="rect">
            <a:avLst/>
          </a:prstGeom>
          <a:solidFill>
            <a:srgbClr val="000000"/>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nvGrpSpPr>
          <p:cNvPr id="5124" name="Group 4"/>
          <p:cNvGrpSpPr>
            <a:grpSpLocks/>
          </p:cNvGrpSpPr>
          <p:nvPr/>
        </p:nvGrpSpPr>
        <p:grpSpPr bwMode="auto">
          <a:xfrm>
            <a:off x="8085138" y="77788"/>
            <a:ext cx="644525" cy="180975"/>
            <a:chOff x="5093" y="49"/>
            <a:chExt cx="406" cy="114"/>
          </a:xfrm>
        </p:grpSpPr>
        <p:sp>
          <p:nvSpPr>
            <p:cNvPr id="5125" name="Oval 5"/>
            <p:cNvSpPr>
              <a:spLocks noChangeArrowheads="1"/>
            </p:cNvSpPr>
            <p:nvPr/>
          </p:nvSpPr>
          <p:spPr bwMode="auto">
            <a:xfrm>
              <a:off x="5093" y="49"/>
              <a:ext cx="115" cy="114"/>
            </a:xfrm>
            <a:prstGeom prst="ellipse">
              <a:avLst/>
            </a:prstGeom>
            <a:solidFill>
              <a:srgbClr val="8EBD38"/>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26" name="Oval 6"/>
            <p:cNvSpPr>
              <a:spLocks noChangeArrowheads="1"/>
            </p:cNvSpPr>
            <p:nvPr/>
          </p:nvSpPr>
          <p:spPr bwMode="auto">
            <a:xfrm>
              <a:off x="5239" y="49"/>
              <a:ext cx="114" cy="114"/>
            </a:xfrm>
            <a:prstGeom prst="ellipse">
              <a:avLst/>
            </a:prstGeom>
            <a:solidFill>
              <a:srgbClr val="F18123"/>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27" name="Oval 7"/>
            <p:cNvSpPr>
              <a:spLocks noChangeArrowheads="1"/>
            </p:cNvSpPr>
            <p:nvPr/>
          </p:nvSpPr>
          <p:spPr bwMode="auto">
            <a:xfrm>
              <a:off x="5384" y="49"/>
              <a:ext cx="115" cy="114"/>
            </a:xfrm>
            <a:prstGeom prst="ellipse">
              <a:avLst/>
            </a:prstGeom>
            <a:solidFill>
              <a:srgbClr val="2D9AD9"/>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grpSp>
      <p:sp>
        <p:nvSpPr>
          <p:cNvPr id="5128" name="Text Box 8"/>
          <p:cNvSpPr txBox="1">
            <a:spLocks noChangeArrowheads="1"/>
          </p:cNvSpPr>
          <p:nvPr/>
        </p:nvSpPr>
        <p:spPr bwMode="auto">
          <a:xfrm>
            <a:off x="806450" y="6611938"/>
            <a:ext cx="184150"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29" name="Rectangle 9"/>
          <p:cNvSpPr>
            <a:spLocks noGrp="1" noChangeArrowheads="1"/>
          </p:cNvSpPr>
          <p:nvPr>
            <p:ph type="title"/>
          </p:nvPr>
        </p:nvSpPr>
        <p:spPr bwMode="auto">
          <a:xfrm>
            <a:off x="457200" y="641350"/>
            <a:ext cx="8228013" cy="414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46800" numCol="1" anchor="t" anchorCtr="0" compatLnSpc="1">
            <a:prstTxWarp prst="textNoShape">
              <a:avLst/>
            </a:prstTxWarp>
          </a:bodyPr>
          <a:lstStyle/>
          <a:p>
            <a:pPr lvl="0"/>
            <a:r>
              <a:rPr lang="en-GB" altLang="en-US"/>
              <a:t>Click to edit the title text format</a:t>
            </a:r>
          </a:p>
        </p:txBody>
      </p:sp>
      <p:sp>
        <p:nvSpPr>
          <p:cNvPr id="5130" name="Rectangle 10"/>
          <p:cNvSpPr>
            <a:spLocks noGrp="1" noChangeArrowheads="1"/>
          </p:cNvSpPr>
          <p:nvPr>
            <p:ph type="body" idx="1"/>
          </p:nvPr>
        </p:nvSpPr>
        <p:spPr bwMode="auto">
          <a:xfrm>
            <a:off x="457200" y="1331913"/>
            <a:ext cx="8228013"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5131" name="Text Box 11"/>
          <p:cNvSpPr txBox="1">
            <a:spLocks noChangeArrowheads="1"/>
          </p:cNvSpPr>
          <p:nvPr/>
        </p:nvSpPr>
        <p:spPr bwMode="auto">
          <a:xfrm>
            <a:off x="685800" y="6530975"/>
            <a:ext cx="19050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32" name="Text Box 12"/>
          <p:cNvSpPr txBox="1">
            <a:spLocks noChangeArrowheads="1"/>
          </p:cNvSpPr>
          <p:nvPr/>
        </p:nvSpPr>
        <p:spPr bwMode="auto">
          <a:xfrm>
            <a:off x="3124200" y="6530975"/>
            <a:ext cx="2895600"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5133" name="Rectangle 13"/>
          <p:cNvSpPr>
            <a:spLocks noGrp="1" noChangeArrowheads="1"/>
          </p:cNvSpPr>
          <p:nvPr>
            <p:ph type="sldNum"/>
          </p:nvPr>
        </p:nvSpPr>
        <p:spPr bwMode="auto">
          <a:xfrm>
            <a:off x="6553200" y="6530975"/>
            <a:ext cx="1903413" cy="265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lvl1pPr algn="r">
              <a:buClrTx/>
              <a:buFontTx/>
              <a:buNone/>
              <a:tabLst>
                <a:tab pos="723900" algn="l"/>
                <a:tab pos="1447800" algn="l"/>
              </a:tabLst>
              <a:defRPr sz="1200" b="1">
                <a:solidFill>
                  <a:srgbClr val="000000"/>
                </a:solidFill>
                <a:latin typeface="+mn-lt"/>
                <a:cs typeface="Arial Unicode MS" charset="0"/>
              </a:defRPr>
            </a:lvl1pPr>
          </a:lstStyle>
          <a:p>
            <a:fld id="{78BCB85C-F0F3-4A77-B355-10DE0C3B3EE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10" r:id="rId12"/>
  </p:sldLayoutIdLst>
  <p:txStyles>
    <p:titleStyle>
      <a:lvl1pPr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mj-lt"/>
          <a:ea typeface="+mj-ea"/>
          <a:cs typeface="+mj-cs"/>
        </a:defRPr>
      </a:lvl1pPr>
      <a:lvl2pPr marL="742950" indent="-28575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2pPr>
      <a:lvl3pPr marL="1143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3pPr>
      <a:lvl4pPr marL="1600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4pPr>
      <a:lvl5pPr marL="20574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2400" b="1">
          <a:solidFill>
            <a:srgbClr val="000000"/>
          </a:solidFill>
          <a:latin typeface="Arial" charset="0"/>
          <a:ea typeface="MS PGothic" pitchFamily="32" charset="-128"/>
        </a:defRPr>
      </a:lvl9pPr>
    </p:titleStyle>
    <p:bodyStyle>
      <a:lvl1pPr marL="342900" indent="-3429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mn-cs"/>
        </a:defRPr>
      </a:lvl1pPr>
      <a:lvl2pPr marL="742950" indent="-28575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2pPr>
      <a:lvl3pPr marL="1143000" indent="-228600" algn="l" defTabSz="449263" rtl="0" eaLnBrk="0" fontAlgn="base" hangingPunct="0">
        <a:spcBef>
          <a:spcPts val="400"/>
        </a:spcBef>
        <a:spcAft>
          <a:spcPct val="0"/>
        </a:spcAft>
        <a:buClr>
          <a:srgbClr val="000000"/>
        </a:buClr>
        <a:buSzPct val="100000"/>
        <a:buFont typeface="Times New Roman" pitchFamily="16" charset="0"/>
        <a:defRPr sz="1600">
          <a:solidFill>
            <a:srgbClr val="000000"/>
          </a:solidFill>
          <a:latin typeface="+mn-lt"/>
          <a:ea typeface="+mn-ea"/>
          <a:cs typeface="Arial" charset="0"/>
        </a:defRPr>
      </a:lvl3pPr>
      <a:lvl4pPr marL="1600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4pPr>
      <a:lvl5pPr marL="20574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5pPr>
      <a:lvl6pPr marL="25146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6pPr>
      <a:lvl7pPr marL="29718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7pPr>
      <a:lvl8pPr marL="34290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8pPr>
      <a:lvl9pPr marL="3886200" indent="-228600" algn="l" defTabSz="449263"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ea typeface="+mn-ea"/>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5.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0.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0.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2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5.xml"/></Relationships>
</file>

<file path=ppt/slides/_rels/slide9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6.xml"/><Relationship Id="rId1" Type="http://schemas.openxmlformats.org/officeDocument/2006/relationships/slideLayout" Target="../slideLayouts/slideLayout25.xml"/></Relationships>
</file>

<file path=ppt/slides/_rels/slide9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2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5.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5.xml"/></Relationships>
</file>

<file path=ppt/slides/_rels/slide9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33375" y="3968750"/>
            <a:ext cx="2147888"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US" altLang="en-US" sz="3400" dirty="0">
                <a:latin typeface="Arial" charset="0"/>
                <a:cs typeface="Arial" charset="0"/>
              </a:rPr>
              <a:t>OS Admin</a:t>
            </a:r>
          </a:p>
        </p:txBody>
      </p:sp>
      <p:sp>
        <p:nvSpPr>
          <p:cNvPr id="8194" name="Text Box 2"/>
          <p:cNvSpPr txBox="1">
            <a:spLocks noChangeArrowheads="1"/>
          </p:cNvSpPr>
          <p:nvPr/>
        </p:nvSpPr>
        <p:spPr bwMode="auto">
          <a:xfrm>
            <a:off x="377825" y="4692650"/>
            <a:ext cx="2156657"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US" altLang="en-US" b="1" dirty="0">
                <a:latin typeface="Arial" charset="0"/>
                <a:cs typeface="Arial" charset="0"/>
              </a:rPr>
              <a:t>Processes - Linux</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val 15">
            <a:extLst>
              <a:ext uri="{FF2B5EF4-FFF2-40B4-BE49-F238E27FC236}">
                <a16:creationId xmlns:a16="http://schemas.microsoft.com/office/drawing/2014/main" id="{953B2C2B-458B-9648-8CA8-1B328BDF05B5}"/>
              </a:ext>
            </a:extLst>
          </p:cNvPr>
          <p:cNvSpPr/>
          <p:nvPr/>
        </p:nvSpPr>
        <p:spPr bwMode="auto">
          <a:xfrm>
            <a:off x="5246914" y="2564903"/>
            <a:ext cx="1152128" cy="511737"/>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Wake</a:t>
            </a:r>
          </a:p>
        </p:txBody>
      </p:sp>
      <p:sp>
        <p:nvSpPr>
          <p:cNvPr id="33793"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Process Creation</a:t>
            </a:r>
          </a:p>
        </p:txBody>
      </p:sp>
      <p:cxnSp>
        <p:nvCxnSpPr>
          <p:cNvPr id="3" name="Straight Connector 2">
            <a:extLst>
              <a:ext uri="{FF2B5EF4-FFF2-40B4-BE49-F238E27FC236}">
                <a16:creationId xmlns:a16="http://schemas.microsoft.com/office/drawing/2014/main" id="{B170DD7E-B7A8-394D-ADF0-3121EEB9F707}"/>
              </a:ext>
            </a:extLst>
          </p:cNvPr>
          <p:cNvCxnSpPr/>
          <p:nvPr/>
        </p:nvCxnSpPr>
        <p:spPr bwMode="auto">
          <a:xfrm>
            <a:off x="998442" y="2843644"/>
            <a:ext cx="1512168"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TextBox 3">
            <a:extLst>
              <a:ext uri="{FF2B5EF4-FFF2-40B4-BE49-F238E27FC236}">
                <a16:creationId xmlns:a16="http://schemas.microsoft.com/office/drawing/2014/main" id="{1C4D1C5B-4774-3F41-8712-C09F6EB9BA55}"/>
              </a:ext>
            </a:extLst>
          </p:cNvPr>
          <p:cNvSpPr txBox="1"/>
          <p:nvPr/>
        </p:nvSpPr>
        <p:spPr>
          <a:xfrm>
            <a:off x="3791970" y="2462040"/>
            <a:ext cx="798167" cy="369332"/>
          </a:xfrm>
          <a:prstGeom prst="rect">
            <a:avLst/>
          </a:prstGeom>
          <a:noFill/>
        </p:spPr>
        <p:txBody>
          <a:bodyPr wrap="none" rtlCol="0">
            <a:spAutoFit/>
          </a:bodyPr>
          <a:lstStyle/>
          <a:p>
            <a:r>
              <a:rPr lang="en-US" dirty="0">
                <a:solidFill>
                  <a:schemeClr val="tx1"/>
                </a:solidFill>
              </a:rPr>
              <a:t>Parent</a:t>
            </a:r>
          </a:p>
        </p:txBody>
      </p:sp>
      <p:sp>
        <p:nvSpPr>
          <p:cNvPr id="5" name="Oval 4">
            <a:extLst>
              <a:ext uri="{FF2B5EF4-FFF2-40B4-BE49-F238E27FC236}">
                <a16:creationId xmlns:a16="http://schemas.microsoft.com/office/drawing/2014/main" id="{882188D5-635C-D84C-B029-B0D309133EAA}"/>
              </a:ext>
            </a:extLst>
          </p:cNvPr>
          <p:cNvSpPr/>
          <p:nvPr/>
        </p:nvSpPr>
        <p:spPr bwMode="auto">
          <a:xfrm>
            <a:off x="2510610" y="2564904"/>
            <a:ext cx="936104" cy="494764"/>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Fork</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cxnSp>
        <p:nvCxnSpPr>
          <p:cNvPr id="7" name="Straight Connector 6">
            <a:extLst>
              <a:ext uri="{FF2B5EF4-FFF2-40B4-BE49-F238E27FC236}">
                <a16:creationId xmlns:a16="http://schemas.microsoft.com/office/drawing/2014/main" id="{A6CCF56B-4555-B247-9076-3EA0239FEF2D}"/>
              </a:ext>
            </a:extLst>
          </p:cNvPr>
          <p:cNvCxnSpPr>
            <a:stCxn id="5" idx="4"/>
          </p:cNvCxnSpPr>
          <p:nvPr/>
        </p:nvCxnSpPr>
        <p:spPr bwMode="auto">
          <a:xfrm>
            <a:off x="2978662" y="3059668"/>
            <a:ext cx="0" cy="180020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a:extLst>
              <a:ext uri="{FF2B5EF4-FFF2-40B4-BE49-F238E27FC236}">
                <a16:creationId xmlns:a16="http://schemas.microsoft.com/office/drawing/2014/main" id="{1C0B1197-3291-834E-8651-1AC05F9ACE34}"/>
              </a:ext>
            </a:extLst>
          </p:cNvPr>
          <p:cNvCxnSpPr/>
          <p:nvPr/>
        </p:nvCxnSpPr>
        <p:spPr bwMode="auto">
          <a:xfrm>
            <a:off x="2978662" y="4859868"/>
            <a:ext cx="2484276"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Straight Connector 10">
            <a:extLst>
              <a:ext uri="{FF2B5EF4-FFF2-40B4-BE49-F238E27FC236}">
                <a16:creationId xmlns:a16="http://schemas.microsoft.com/office/drawing/2014/main" id="{119D789D-2AD1-7C44-993C-AAD9FBF00456}"/>
              </a:ext>
            </a:extLst>
          </p:cNvPr>
          <p:cNvCxnSpPr>
            <a:cxnSpLocks/>
            <a:stCxn id="5" idx="6"/>
          </p:cNvCxnSpPr>
          <p:nvPr/>
        </p:nvCxnSpPr>
        <p:spPr bwMode="auto">
          <a:xfrm>
            <a:off x="3446714" y="2812286"/>
            <a:ext cx="2016224" cy="0"/>
          </a:xfrm>
          <a:prstGeom prst="line">
            <a:avLst/>
          </a:prstGeom>
          <a:solidFill>
            <a:srgbClr val="00B8FF"/>
          </a:solidFill>
          <a:ln w="9525"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418526F3-E991-5F44-AC80-6F2F32347698}"/>
              </a:ext>
            </a:extLst>
          </p:cNvPr>
          <p:cNvCxnSpPr/>
          <p:nvPr/>
        </p:nvCxnSpPr>
        <p:spPr bwMode="auto">
          <a:xfrm flipV="1">
            <a:off x="5462938" y="2843644"/>
            <a:ext cx="0" cy="2016224"/>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19846E80-3965-B94F-B98F-CA0647288605}"/>
              </a:ext>
            </a:extLst>
          </p:cNvPr>
          <p:cNvSpPr txBox="1"/>
          <p:nvPr/>
        </p:nvSpPr>
        <p:spPr>
          <a:xfrm>
            <a:off x="5470203" y="3261310"/>
            <a:ext cx="2476997" cy="369332"/>
          </a:xfrm>
          <a:prstGeom prst="rect">
            <a:avLst/>
          </a:prstGeom>
          <a:noFill/>
        </p:spPr>
        <p:txBody>
          <a:bodyPr wrap="square" rtlCol="0">
            <a:spAutoFit/>
          </a:bodyPr>
          <a:lstStyle/>
          <a:p>
            <a:r>
              <a:rPr lang="en-US" dirty="0">
                <a:solidFill>
                  <a:schemeClr val="tx1"/>
                </a:solidFill>
              </a:rPr>
              <a:t>Signal with exit status.</a:t>
            </a:r>
          </a:p>
        </p:txBody>
      </p:sp>
      <p:sp>
        <p:nvSpPr>
          <p:cNvPr id="41" name="TextBox 40">
            <a:extLst>
              <a:ext uri="{FF2B5EF4-FFF2-40B4-BE49-F238E27FC236}">
                <a16:creationId xmlns:a16="http://schemas.microsoft.com/office/drawing/2014/main" id="{A40C9219-C107-AD4D-B387-161A7BB005CC}"/>
              </a:ext>
            </a:extLst>
          </p:cNvPr>
          <p:cNvSpPr txBox="1"/>
          <p:nvPr/>
        </p:nvSpPr>
        <p:spPr>
          <a:xfrm>
            <a:off x="1485988" y="2474312"/>
            <a:ext cx="798167" cy="369332"/>
          </a:xfrm>
          <a:prstGeom prst="rect">
            <a:avLst/>
          </a:prstGeom>
          <a:noFill/>
        </p:spPr>
        <p:txBody>
          <a:bodyPr wrap="none" rtlCol="0">
            <a:spAutoFit/>
          </a:bodyPr>
          <a:lstStyle/>
          <a:p>
            <a:r>
              <a:rPr lang="en-US" dirty="0">
                <a:solidFill>
                  <a:schemeClr val="tx1"/>
                </a:solidFill>
              </a:rPr>
              <a:t>Parent</a:t>
            </a:r>
          </a:p>
        </p:txBody>
      </p:sp>
      <p:sp>
        <p:nvSpPr>
          <p:cNvPr id="17" name="TextBox 16">
            <a:extLst>
              <a:ext uri="{FF2B5EF4-FFF2-40B4-BE49-F238E27FC236}">
                <a16:creationId xmlns:a16="http://schemas.microsoft.com/office/drawing/2014/main" id="{C226E36A-4D48-CC43-A630-AB2D007EBB24}"/>
              </a:ext>
            </a:extLst>
          </p:cNvPr>
          <p:cNvSpPr txBox="1"/>
          <p:nvPr/>
        </p:nvSpPr>
        <p:spPr>
          <a:xfrm>
            <a:off x="3791970" y="4571836"/>
            <a:ext cx="657552" cy="369332"/>
          </a:xfrm>
          <a:prstGeom prst="rect">
            <a:avLst/>
          </a:prstGeom>
          <a:noFill/>
        </p:spPr>
        <p:txBody>
          <a:bodyPr wrap="none" rtlCol="0">
            <a:spAutoFit/>
          </a:bodyPr>
          <a:lstStyle/>
          <a:p>
            <a:r>
              <a:rPr lang="en-US" dirty="0">
                <a:solidFill>
                  <a:schemeClr val="tx1"/>
                </a:solidFill>
              </a:rPr>
              <a:t>Child</a:t>
            </a:r>
          </a:p>
        </p:txBody>
      </p:sp>
      <p:sp>
        <p:nvSpPr>
          <p:cNvPr id="18" name="Lightning Bolt 17">
            <a:extLst>
              <a:ext uri="{FF2B5EF4-FFF2-40B4-BE49-F238E27FC236}">
                <a16:creationId xmlns:a16="http://schemas.microsoft.com/office/drawing/2014/main" id="{22014FAC-9650-004A-A061-B10473093487}"/>
              </a:ext>
            </a:extLst>
          </p:cNvPr>
          <p:cNvSpPr/>
          <p:nvPr/>
        </p:nvSpPr>
        <p:spPr bwMode="auto">
          <a:xfrm flipH="1">
            <a:off x="5822978" y="3595098"/>
            <a:ext cx="432040" cy="729339"/>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Calibri" pitchFamily="32" charset="0"/>
              <a:ea typeface="MS PGothic" pitchFamily="32" charset="-128"/>
            </a:endParaRPr>
          </a:p>
        </p:txBody>
      </p:sp>
      <p:cxnSp>
        <p:nvCxnSpPr>
          <p:cNvPr id="44" name="Straight Connector 43">
            <a:extLst>
              <a:ext uri="{FF2B5EF4-FFF2-40B4-BE49-F238E27FC236}">
                <a16:creationId xmlns:a16="http://schemas.microsoft.com/office/drawing/2014/main" id="{9D19872F-D6AC-E746-AA10-E1CFC7B29226}"/>
              </a:ext>
            </a:extLst>
          </p:cNvPr>
          <p:cNvCxnSpPr/>
          <p:nvPr/>
        </p:nvCxnSpPr>
        <p:spPr bwMode="auto">
          <a:xfrm>
            <a:off x="6444208" y="2812286"/>
            <a:ext cx="1512168"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5" name="TextBox 44">
            <a:extLst>
              <a:ext uri="{FF2B5EF4-FFF2-40B4-BE49-F238E27FC236}">
                <a16:creationId xmlns:a16="http://schemas.microsoft.com/office/drawing/2014/main" id="{6206027A-67F8-C04A-8621-1F0143E412E9}"/>
              </a:ext>
            </a:extLst>
          </p:cNvPr>
          <p:cNvSpPr txBox="1"/>
          <p:nvPr/>
        </p:nvSpPr>
        <p:spPr>
          <a:xfrm>
            <a:off x="6931754" y="2442954"/>
            <a:ext cx="798167" cy="369332"/>
          </a:xfrm>
          <a:prstGeom prst="rect">
            <a:avLst/>
          </a:prstGeom>
          <a:noFill/>
        </p:spPr>
        <p:txBody>
          <a:bodyPr wrap="none" rtlCol="0">
            <a:spAutoFit/>
          </a:bodyPr>
          <a:lstStyle/>
          <a:p>
            <a:r>
              <a:rPr lang="en-US" dirty="0">
                <a:solidFill>
                  <a:schemeClr val="tx1"/>
                </a:solidFill>
              </a:rPr>
              <a:t>Parent</a:t>
            </a:r>
          </a:p>
        </p:txBody>
      </p:sp>
      <p:sp>
        <p:nvSpPr>
          <p:cNvPr id="19" name="TextBox 18">
            <a:extLst>
              <a:ext uri="{FF2B5EF4-FFF2-40B4-BE49-F238E27FC236}">
                <a16:creationId xmlns:a16="http://schemas.microsoft.com/office/drawing/2014/main" id="{890E5803-9550-CB4F-BF06-7415A4481F62}"/>
              </a:ext>
            </a:extLst>
          </p:cNvPr>
          <p:cNvSpPr txBox="1"/>
          <p:nvPr/>
        </p:nvSpPr>
        <p:spPr>
          <a:xfrm>
            <a:off x="3791970" y="2843644"/>
            <a:ext cx="768608" cy="369332"/>
          </a:xfrm>
          <a:prstGeom prst="rect">
            <a:avLst/>
          </a:prstGeom>
          <a:noFill/>
        </p:spPr>
        <p:txBody>
          <a:bodyPr wrap="none" rtlCol="0">
            <a:spAutoFit/>
          </a:bodyPr>
          <a:lstStyle/>
          <a:p>
            <a:r>
              <a:rPr lang="en-US" dirty="0">
                <a:solidFill>
                  <a:schemeClr val="tx1"/>
                </a:solidFill>
              </a:rPr>
              <a:t>sleeps</a:t>
            </a:r>
          </a:p>
        </p:txBody>
      </p:sp>
    </p:spTree>
    <p:extLst>
      <p:ext uri="{BB962C8B-B14F-4D97-AF65-F5344CB8AC3E}">
        <p14:creationId xmlns:p14="http://schemas.microsoft.com/office/powerpoint/2010/main" val="189776455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228741345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each Sunday afternoon. If the system is powered off then you do not expect the backup to run.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6827671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each Sunday afternoon. If the system is powered off then you do not expect the backup to run.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err="1"/>
              <a:t>cron</a:t>
            </a:r>
            <a:endParaRPr lang="en-GB" altLang="en-US" sz="3200"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28055133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next Sunday afternoon as a complete one off.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128539319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next Sunday afternoon as a complete one off.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31233242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each Sunday afternoon. If the system is powered off then you want the process to run soon after it is powered back on.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anacron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380151787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want to run a backup each Sunday afternoon. If the system is powered off then you want the process to run soon after it is powered back on. Which system utility would you use?</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err="1"/>
              <a:t>cron</a:t>
            </a:r>
            <a:endParaRPr lang="en-GB" altLang="en-US" sz="32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err="1"/>
              <a:t>anacron</a:t>
            </a:r>
            <a:endParaRPr lang="en-GB" altLang="en-US" sz="3200"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9971089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have the </a:t>
            </a:r>
            <a:r>
              <a:rPr lang="en-GB" altLang="en-US" dirty="0" err="1"/>
              <a:t>cron</a:t>
            </a:r>
            <a:r>
              <a:rPr lang="en-GB" altLang="en-US" dirty="0"/>
              <a:t> entry</a:t>
            </a:r>
            <a:br>
              <a:rPr lang="en-GB" altLang="en-US" dirty="0"/>
            </a:br>
            <a:r>
              <a:rPr lang="en-GB" altLang="en-US" dirty="0"/>
              <a:t>15 3 * * 0 /opt/</a:t>
            </a:r>
            <a:r>
              <a:rPr lang="en-GB" altLang="en-US" dirty="0" err="1"/>
              <a:t>auditReconcile</a:t>
            </a:r>
            <a:br>
              <a:rPr lang="en-GB" altLang="en-US" dirty="0"/>
            </a:br>
            <a:r>
              <a:rPr lang="en-GB" altLang="en-US" dirty="0"/>
              <a:t>Which describes when an how often this program would run?</a:t>
            </a:r>
          </a:p>
        </p:txBody>
      </p:sp>
      <p:sp>
        <p:nvSpPr>
          <p:cNvPr id="29698" name="Rectangle 2"/>
          <p:cNvSpPr>
            <a:spLocks noGrp="1" noChangeArrowheads="1"/>
          </p:cNvSpPr>
          <p:nvPr>
            <p:ph type="body" idx="1"/>
          </p:nvPr>
        </p:nvSpPr>
        <p:spPr>
          <a:xfrm>
            <a:off x="391681" y="2276872"/>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 3am on the 15</a:t>
            </a:r>
            <a:r>
              <a:rPr lang="en-GB" altLang="en-US" sz="3200" baseline="30000" dirty="0"/>
              <a:t>th</a:t>
            </a:r>
            <a:r>
              <a:rPr lang="en-GB" altLang="en-US" sz="3200" dirty="0"/>
              <a:t> of each month.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 3pm on the 3</a:t>
            </a:r>
            <a:r>
              <a:rPr lang="en-GB" altLang="en-US" sz="3200" baseline="30000" dirty="0"/>
              <a:t>rd</a:t>
            </a:r>
            <a:r>
              <a:rPr lang="en-GB" altLang="en-US" sz="3200" dirty="0"/>
              <a:t> of each month.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On Sundays at 15 minutes past three in the morning.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67367650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1445575"/>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You have the </a:t>
            </a:r>
            <a:r>
              <a:rPr lang="en-GB" altLang="en-US" dirty="0" err="1"/>
              <a:t>cron</a:t>
            </a:r>
            <a:r>
              <a:rPr lang="en-GB" altLang="en-US" dirty="0"/>
              <a:t> entry</a:t>
            </a:r>
            <a:br>
              <a:rPr lang="en-GB" altLang="en-US" dirty="0"/>
            </a:br>
            <a:r>
              <a:rPr lang="en-GB" altLang="en-US" dirty="0"/>
              <a:t>15 3 * * 0 /opt/</a:t>
            </a:r>
            <a:r>
              <a:rPr lang="en-GB" altLang="en-US" dirty="0" err="1"/>
              <a:t>auditReconcile</a:t>
            </a:r>
            <a:br>
              <a:rPr lang="en-GB" altLang="en-US" dirty="0"/>
            </a:br>
            <a:r>
              <a:rPr lang="en-GB" altLang="en-US" dirty="0"/>
              <a:t>Which describes when an how often this program would run?</a:t>
            </a:r>
          </a:p>
        </p:txBody>
      </p:sp>
      <p:sp>
        <p:nvSpPr>
          <p:cNvPr id="29698" name="Rectangle 2"/>
          <p:cNvSpPr>
            <a:spLocks noGrp="1" noChangeArrowheads="1"/>
          </p:cNvSpPr>
          <p:nvPr>
            <p:ph type="body" idx="1"/>
          </p:nvPr>
        </p:nvSpPr>
        <p:spPr>
          <a:xfrm>
            <a:off x="391681" y="2276872"/>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 3am on the 15</a:t>
            </a:r>
            <a:r>
              <a:rPr lang="en-GB" altLang="en-US" sz="3200" baseline="30000" dirty="0"/>
              <a:t>th</a:t>
            </a:r>
            <a:r>
              <a:rPr lang="en-GB" altLang="en-US" sz="3200" dirty="0"/>
              <a:t> of each month.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At 3pm on the 3</a:t>
            </a:r>
            <a:r>
              <a:rPr lang="en-GB" altLang="en-US" sz="3200" baseline="30000" dirty="0"/>
              <a:t>rd</a:t>
            </a:r>
            <a:r>
              <a:rPr lang="en-GB" altLang="en-US" sz="3200" dirty="0"/>
              <a:t> of each month.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a:t>On Sundays at 15 minutes past three in the morning.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none of the above</a:t>
            </a:r>
          </a:p>
        </p:txBody>
      </p:sp>
    </p:spTree>
    <p:extLst>
      <p:ext uri="{BB962C8B-B14F-4D97-AF65-F5344CB8AC3E}">
        <p14:creationId xmlns:p14="http://schemas.microsoft.com/office/powerpoint/2010/main" val="21292336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3446160842"/>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565292"/>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Process creation - detail</a:t>
            </a:r>
          </a:p>
        </p:txBody>
      </p:sp>
      <p:sp>
        <p:nvSpPr>
          <p:cNvPr id="2" name="Rectangle 1">
            <a:extLst>
              <a:ext uri="{FF2B5EF4-FFF2-40B4-BE49-F238E27FC236}">
                <a16:creationId xmlns:a16="http://schemas.microsoft.com/office/drawing/2014/main" id="{37670B67-3996-5845-9532-4ED5D0EF62A4}"/>
              </a:ext>
            </a:extLst>
          </p:cNvPr>
          <p:cNvSpPr/>
          <p:nvPr/>
        </p:nvSpPr>
        <p:spPr bwMode="auto">
          <a:xfrm>
            <a:off x="683568" y="2132856"/>
            <a:ext cx="1437928" cy="158417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Parent Process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err="1"/>
              <a:t>Eg</a:t>
            </a:r>
            <a:r>
              <a:rPr lang="en-US" dirty="0"/>
              <a:t> bash</a:t>
            </a: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5" name="Left-Up Arrow 4">
            <a:extLst>
              <a:ext uri="{FF2B5EF4-FFF2-40B4-BE49-F238E27FC236}">
                <a16:creationId xmlns:a16="http://schemas.microsoft.com/office/drawing/2014/main" id="{E150F50E-35E5-DD41-A126-CC3F25A8FD02}"/>
              </a:ext>
            </a:extLst>
          </p:cNvPr>
          <p:cNvSpPr/>
          <p:nvPr/>
        </p:nvSpPr>
        <p:spPr bwMode="auto">
          <a:xfrm rot="8459588">
            <a:off x="2470478" y="2172347"/>
            <a:ext cx="1576804" cy="1667402"/>
          </a:xfrm>
          <a:prstGeom prst="leftUp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8" name="Rectangle 7">
            <a:extLst>
              <a:ext uri="{FF2B5EF4-FFF2-40B4-BE49-F238E27FC236}">
                <a16:creationId xmlns:a16="http://schemas.microsoft.com/office/drawing/2014/main" id="{A8E79D1E-40A5-B24E-B98F-953F14FB7984}"/>
              </a:ext>
            </a:extLst>
          </p:cNvPr>
          <p:cNvSpPr/>
          <p:nvPr/>
        </p:nvSpPr>
        <p:spPr bwMode="auto">
          <a:xfrm>
            <a:off x="4209728" y="1373893"/>
            <a:ext cx="1437928" cy="158417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Parent Process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err="1">
                <a:ln>
                  <a:noFill/>
                </a:ln>
                <a:solidFill>
                  <a:schemeClr val="bg1"/>
                </a:solidFill>
                <a:effectLst/>
                <a:latin typeface="Calibri" pitchFamily="32" charset="0"/>
                <a:ea typeface="MS PGothic" pitchFamily="32" charset="-128"/>
              </a:rPr>
              <a:t>Eg</a:t>
            </a:r>
            <a:r>
              <a:rPr kumimoji="0" lang="en-US" sz="1800" b="0" i="0" u="none" strike="noStrike" cap="none" normalizeH="0" baseline="0" dirty="0">
                <a:ln>
                  <a:noFill/>
                </a:ln>
                <a:solidFill>
                  <a:schemeClr val="bg1"/>
                </a:solidFill>
                <a:effectLst/>
                <a:latin typeface="Calibri" pitchFamily="32" charset="0"/>
                <a:ea typeface="MS PGothic" pitchFamily="32" charset="-128"/>
              </a:rPr>
              <a:t> bash</a:t>
            </a:r>
          </a:p>
        </p:txBody>
      </p:sp>
      <p:sp>
        <p:nvSpPr>
          <p:cNvPr id="6" name="TextBox 5">
            <a:extLst>
              <a:ext uri="{FF2B5EF4-FFF2-40B4-BE49-F238E27FC236}">
                <a16:creationId xmlns:a16="http://schemas.microsoft.com/office/drawing/2014/main" id="{A73D5EDF-B271-2543-93FA-13CC12FF1958}"/>
              </a:ext>
            </a:extLst>
          </p:cNvPr>
          <p:cNvSpPr txBox="1"/>
          <p:nvPr/>
        </p:nvSpPr>
        <p:spPr>
          <a:xfrm>
            <a:off x="2370954" y="2621327"/>
            <a:ext cx="1188467" cy="769441"/>
          </a:xfrm>
          <a:prstGeom prst="rect">
            <a:avLst/>
          </a:prstGeom>
          <a:noFill/>
        </p:spPr>
        <p:txBody>
          <a:bodyPr wrap="none" rtlCol="0">
            <a:spAutoFit/>
          </a:bodyPr>
          <a:lstStyle/>
          <a:p>
            <a:r>
              <a:rPr lang="en-US" sz="4400" dirty="0">
                <a:solidFill>
                  <a:schemeClr val="tx1"/>
                </a:solidFill>
              </a:rPr>
              <a:t>Fork</a:t>
            </a:r>
          </a:p>
        </p:txBody>
      </p:sp>
      <p:sp>
        <p:nvSpPr>
          <p:cNvPr id="10" name="Rectangle 9">
            <a:extLst>
              <a:ext uri="{FF2B5EF4-FFF2-40B4-BE49-F238E27FC236}">
                <a16:creationId xmlns:a16="http://schemas.microsoft.com/office/drawing/2014/main" id="{F7D1F144-9049-CA41-A2C0-5572EE6C8AA1}"/>
              </a:ext>
            </a:extLst>
          </p:cNvPr>
          <p:cNvSpPr/>
          <p:nvPr/>
        </p:nvSpPr>
        <p:spPr bwMode="auto">
          <a:xfrm>
            <a:off x="4281736" y="3356992"/>
            <a:ext cx="1437928" cy="158417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Copy of</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Parent Process</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t>Still bash code.</a:t>
            </a: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11" name="Rectangle 10">
            <a:extLst>
              <a:ext uri="{FF2B5EF4-FFF2-40B4-BE49-F238E27FC236}">
                <a16:creationId xmlns:a16="http://schemas.microsoft.com/office/drawing/2014/main" id="{92841123-918A-3049-9525-0616A55D8604}"/>
              </a:ext>
            </a:extLst>
          </p:cNvPr>
          <p:cNvSpPr/>
          <p:nvPr/>
        </p:nvSpPr>
        <p:spPr bwMode="auto">
          <a:xfrm>
            <a:off x="7452320" y="3356992"/>
            <a:ext cx="1437928" cy="1584176"/>
          </a:xfrm>
          <a:prstGeom prst="rect">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Parent code</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t>Overwritten </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By new code</a:t>
            </a:r>
          </a:p>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7" name="Right Arrow 6">
            <a:extLst>
              <a:ext uri="{FF2B5EF4-FFF2-40B4-BE49-F238E27FC236}">
                <a16:creationId xmlns:a16="http://schemas.microsoft.com/office/drawing/2014/main" id="{5AADEF06-C3D3-274E-A837-96DA1C569F78}"/>
              </a:ext>
            </a:extLst>
          </p:cNvPr>
          <p:cNvSpPr/>
          <p:nvPr/>
        </p:nvSpPr>
        <p:spPr bwMode="auto">
          <a:xfrm>
            <a:off x="5834192" y="3838188"/>
            <a:ext cx="1615896" cy="621783"/>
          </a:xfrm>
          <a:prstGeom prst="rightArrow">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Exec</a:t>
            </a:r>
          </a:p>
        </p:txBody>
      </p:sp>
      <p:sp>
        <p:nvSpPr>
          <p:cNvPr id="9" name="Magnetic Disk 8">
            <a:extLst>
              <a:ext uri="{FF2B5EF4-FFF2-40B4-BE49-F238E27FC236}">
                <a16:creationId xmlns:a16="http://schemas.microsoft.com/office/drawing/2014/main" id="{14F110C1-0556-F74B-9304-8CFCDB99EA47}"/>
              </a:ext>
            </a:extLst>
          </p:cNvPr>
          <p:cNvSpPr/>
          <p:nvPr/>
        </p:nvSpPr>
        <p:spPr bwMode="auto">
          <a:xfrm>
            <a:off x="6081936" y="5373216"/>
            <a:ext cx="1152128" cy="1008112"/>
          </a:xfrm>
          <a:prstGeom prst="flowChartMagneticDisk">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t>New-prog</a:t>
            </a: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cxnSp>
        <p:nvCxnSpPr>
          <p:cNvPr id="13" name="Straight Arrow Connector 12">
            <a:extLst>
              <a:ext uri="{FF2B5EF4-FFF2-40B4-BE49-F238E27FC236}">
                <a16:creationId xmlns:a16="http://schemas.microsoft.com/office/drawing/2014/main" id="{789BCF8F-1E83-A34D-BCDF-8B5CE18AFFE0}"/>
              </a:ext>
            </a:extLst>
          </p:cNvPr>
          <p:cNvCxnSpPr>
            <a:cxnSpLocks/>
          </p:cNvCxnSpPr>
          <p:nvPr/>
        </p:nvCxnSpPr>
        <p:spPr bwMode="auto">
          <a:xfrm flipH="1" flipV="1">
            <a:off x="6658000" y="4149079"/>
            <a:ext cx="4599" cy="1239428"/>
          </a:xfrm>
          <a:prstGeom prst="straightConnector1">
            <a:avLst/>
          </a:prstGeom>
          <a:ln w="38100">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6498679"/>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6481" y="692696"/>
            <a:ext cx="8228160" cy="72008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Summary</a:t>
            </a:r>
          </a:p>
        </p:txBody>
      </p:sp>
      <p:sp>
        <p:nvSpPr>
          <p:cNvPr id="2" name="TextBox 1">
            <a:extLst>
              <a:ext uri="{FF2B5EF4-FFF2-40B4-BE49-F238E27FC236}">
                <a16:creationId xmlns:a16="http://schemas.microsoft.com/office/drawing/2014/main" id="{34F37C07-4C8F-6C45-B17E-FCB11E555695}"/>
              </a:ext>
            </a:extLst>
          </p:cNvPr>
          <p:cNvSpPr txBox="1"/>
          <p:nvPr/>
        </p:nvSpPr>
        <p:spPr>
          <a:xfrm>
            <a:off x="456481" y="2132856"/>
            <a:ext cx="6520370" cy="3046988"/>
          </a:xfrm>
          <a:prstGeom prst="rect">
            <a:avLst/>
          </a:prstGeom>
          <a:noFill/>
        </p:spPr>
        <p:txBody>
          <a:bodyPr wrap="square" rtlCol="0">
            <a:spAutoFit/>
          </a:bodyPr>
          <a:lstStyle/>
          <a:p>
            <a:pPr marL="285750" indent="-285750">
              <a:buFont typeface="Arial" panose="020B0604020202020204" pitchFamily="34" charset="0"/>
              <a:buChar char="•"/>
            </a:pPr>
            <a:r>
              <a:rPr lang="en-GB" altLang="en-US" sz="2400" dirty="0">
                <a:solidFill>
                  <a:schemeClr val="tx1"/>
                </a:solidFill>
              </a:rPr>
              <a:t>The system has a process table which holds detailed statistics concerning each process.</a:t>
            </a:r>
          </a:p>
          <a:p>
            <a:pPr marL="285750" indent="-285750">
              <a:buFont typeface="Arial" panose="020B0604020202020204" pitchFamily="34" charset="0"/>
              <a:buChar char="•"/>
            </a:pPr>
            <a:r>
              <a:rPr lang="en-GB" sz="2400" dirty="0">
                <a:solidFill>
                  <a:schemeClr val="tx1"/>
                </a:solidFill>
              </a:rPr>
              <a:t>Top and </a:t>
            </a:r>
            <a:r>
              <a:rPr lang="en-GB" sz="2400" dirty="0" err="1">
                <a:solidFill>
                  <a:schemeClr val="tx1"/>
                </a:solidFill>
              </a:rPr>
              <a:t>ps</a:t>
            </a:r>
            <a:r>
              <a:rPr lang="en-GB" sz="2400" dirty="0">
                <a:solidFill>
                  <a:schemeClr val="tx1"/>
                </a:solidFill>
              </a:rPr>
              <a:t> are just two commands that access and show this information.</a:t>
            </a:r>
          </a:p>
          <a:p>
            <a:pPr marL="285750" indent="-285750">
              <a:buFont typeface="Arial" panose="020B0604020202020204" pitchFamily="34" charset="0"/>
              <a:buChar char="•"/>
            </a:pPr>
            <a:r>
              <a:rPr lang="en-GB" sz="2400" dirty="0">
                <a:solidFill>
                  <a:schemeClr val="tx1"/>
                </a:solidFill>
              </a:rPr>
              <a:t>Signals can be sent to processes, these can terminate or otherwise affect the process.</a:t>
            </a:r>
          </a:p>
          <a:p>
            <a:pPr marL="285750" indent="-285750">
              <a:buFont typeface="Arial" panose="020B0604020202020204" pitchFamily="34" charset="0"/>
              <a:buChar char="•"/>
            </a:pPr>
            <a:r>
              <a:rPr lang="en-GB" sz="2400" dirty="0">
                <a:solidFill>
                  <a:schemeClr val="tx1"/>
                </a:solidFill>
              </a:rPr>
              <a:t>Process can be set to run on a scheduled basis, regularly or as a one off.</a:t>
            </a:r>
            <a:endParaRPr lang="en-US" sz="2400" dirty="0">
              <a:solidFill>
                <a:schemeClr val="tx1"/>
              </a:solidFill>
            </a:endParaRPr>
          </a:p>
        </p:txBody>
      </p:sp>
    </p:spTree>
    <p:extLst>
      <p:ext uri="{BB962C8B-B14F-4D97-AF65-F5344CB8AC3E}">
        <p14:creationId xmlns:p14="http://schemas.microsoft.com/office/powerpoint/2010/main" val="8864937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6481" y="692696"/>
            <a:ext cx="8228160" cy="72008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Summary cont..</a:t>
            </a:r>
          </a:p>
        </p:txBody>
      </p:sp>
      <p:sp>
        <p:nvSpPr>
          <p:cNvPr id="2" name="TextBox 1">
            <a:extLst>
              <a:ext uri="{FF2B5EF4-FFF2-40B4-BE49-F238E27FC236}">
                <a16:creationId xmlns:a16="http://schemas.microsoft.com/office/drawing/2014/main" id="{34F37C07-4C8F-6C45-B17E-FCB11E555695}"/>
              </a:ext>
            </a:extLst>
          </p:cNvPr>
          <p:cNvSpPr txBox="1"/>
          <p:nvPr/>
        </p:nvSpPr>
        <p:spPr>
          <a:xfrm>
            <a:off x="456481" y="2132856"/>
            <a:ext cx="6520370" cy="1569660"/>
          </a:xfrm>
          <a:prstGeom prst="rect">
            <a:avLst/>
          </a:prstGeom>
          <a:noFill/>
        </p:spPr>
        <p:txBody>
          <a:bodyPr wrap="square" rtlCol="0">
            <a:spAutoFit/>
          </a:bodyPr>
          <a:lstStyle/>
          <a:p>
            <a:pPr marL="285750" indent="-285750">
              <a:buFont typeface="Arial" panose="020B0604020202020204" pitchFamily="34" charset="0"/>
              <a:buChar char="•"/>
            </a:pPr>
            <a:r>
              <a:rPr lang="en-GB" altLang="en-US" sz="2400" dirty="0">
                <a:solidFill>
                  <a:schemeClr val="tx1"/>
                </a:solidFill>
              </a:rPr>
              <a:t>The CPU resource is shared out amongst competing processes by the kernel through a scheduling algorithm.</a:t>
            </a:r>
          </a:p>
          <a:p>
            <a:pPr marL="285750" indent="-285750">
              <a:buFont typeface="Arial" panose="020B0604020202020204" pitchFamily="34" charset="0"/>
              <a:buChar char="•"/>
            </a:pPr>
            <a:r>
              <a:rPr lang="en-GB" sz="2400" dirty="0">
                <a:solidFill>
                  <a:schemeClr val="tx1"/>
                </a:solidFill>
              </a:rPr>
              <a:t>Nice values affect </a:t>
            </a:r>
            <a:r>
              <a:rPr lang="en-GB" altLang="en-US" sz="2400">
                <a:solidFill>
                  <a:schemeClr val="tx1"/>
                </a:solidFill>
              </a:rPr>
              <a:t>scheduling decisions</a:t>
            </a:r>
            <a:endParaRPr lang="en-GB" sz="2400" dirty="0">
              <a:solidFill>
                <a:schemeClr val="tx1"/>
              </a:solidFill>
            </a:endParaRPr>
          </a:p>
        </p:txBody>
      </p:sp>
    </p:spTree>
    <p:extLst>
      <p:ext uri="{BB962C8B-B14F-4D97-AF65-F5344CB8AC3E}">
        <p14:creationId xmlns:p14="http://schemas.microsoft.com/office/powerpoint/2010/main" val="364557140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Process creation - detail</a:t>
            </a:r>
          </a:p>
        </p:txBody>
      </p:sp>
      <p:sp>
        <p:nvSpPr>
          <p:cNvPr id="35842" name="Text Box 2"/>
          <p:cNvSpPr txBox="1">
            <a:spLocks noChangeArrowheads="1"/>
          </p:cNvSpPr>
          <p:nvPr/>
        </p:nvSpPr>
        <p:spPr bwMode="auto">
          <a:xfrm>
            <a:off x="841375" y="1952625"/>
            <a:ext cx="7462838" cy="3780631"/>
          </a:xfrm>
          <a:prstGeom prst="rect">
            <a:avLst/>
          </a:prstGeom>
          <a:solidFill>
            <a:schemeClr val="bg1"/>
          </a:solidFill>
          <a:ln w="9360" cap="flat">
            <a:solidFill>
              <a:srgbClr val="7D60A0"/>
            </a:solidFill>
            <a:round/>
            <a:headEnd/>
            <a:tailEnd/>
          </a:ln>
          <a:effectLst>
            <a:outerShdw dist="20160" dir="5400000" algn="ctr" rotWithShape="0">
              <a:srgbClr val="000000">
                <a:alpha val="38034"/>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buClr>
                <a:srgbClr val="333399"/>
              </a:buClr>
              <a:buFont typeface="Arial" charset="0"/>
              <a:buChar char="•"/>
            </a:pPr>
            <a:r>
              <a:rPr lang="en-GB" altLang="en-US" sz="2400" b="1" dirty="0">
                <a:solidFill>
                  <a:schemeClr val="tx1"/>
                </a:solidFill>
                <a:latin typeface="Arial" charset="0"/>
              </a:rPr>
              <a:t>When the children have finished they return a result code or exit status back to the parent.  </a:t>
            </a:r>
          </a:p>
          <a:p>
            <a:pPr>
              <a:buClr>
                <a:srgbClr val="333399"/>
              </a:buClr>
              <a:buFont typeface="Arial" charset="0"/>
              <a:buNone/>
            </a:pPr>
            <a:endParaRPr lang="en-GB" altLang="en-US" sz="2400" b="1" dirty="0">
              <a:solidFill>
                <a:schemeClr val="tx1"/>
              </a:solidFill>
              <a:latin typeface="Arial" charset="0"/>
            </a:endParaRPr>
          </a:p>
          <a:p>
            <a:pPr>
              <a:buClr>
                <a:srgbClr val="333399"/>
              </a:buClr>
              <a:buFont typeface="Arial" charset="0"/>
              <a:buChar char="•"/>
            </a:pPr>
            <a:r>
              <a:rPr lang="en-GB" altLang="en-US" sz="2400" b="1" dirty="0">
                <a:solidFill>
                  <a:schemeClr val="tx1"/>
                </a:solidFill>
                <a:latin typeface="Arial" charset="0"/>
              </a:rPr>
              <a:t>The exit status tells the parent if the child was able to perform the task or not.</a:t>
            </a:r>
          </a:p>
          <a:p>
            <a:pPr>
              <a:buClr>
                <a:srgbClr val="333399"/>
              </a:buClr>
              <a:buFont typeface="Arial" charset="0"/>
              <a:buNone/>
            </a:pPr>
            <a:endParaRPr lang="en-GB" altLang="en-US" sz="2400" b="1" dirty="0">
              <a:solidFill>
                <a:schemeClr val="tx1"/>
              </a:solidFill>
              <a:latin typeface="Arial" charset="0"/>
            </a:endParaRPr>
          </a:p>
          <a:p>
            <a:pPr>
              <a:buClr>
                <a:srgbClr val="333399"/>
              </a:buClr>
              <a:buFont typeface="Arial" charset="0"/>
              <a:buChar char="•"/>
            </a:pPr>
            <a:r>
              <a:rPr lang="en-GB" altLang="en-US" sz="2400" b="1" dirty="0">
                <a:solidFill>
                  <a:schemeClr val="tx1"/>
                </a:solidFill>
                <a:latin typeface="Arial" charset="0"/>
              </a:rPr>
              <a:t>The child is then supposed to disappear (i.e. the entry in the process table is deleted.)</a:t>
            </a:r>
          </a:p>
          <a:p>
            <a:pPr>
              <a:buClr>
                <a:srgbClr val="333399"/>
              </a:buClr>
              <a:buFont typeface="Arial" charset="0"/>
              <a:buNone/>
            </a:pPr>
            <a:endParaRPr lang="en-GB" altLang="en-US" sz="2400" b="1" dirty="0">
              <a:solidFill>
                <a:schemeClr val="tx1"/>
              </a:solidFill>
              <a:latin typeface="Arial" charset="0"/>
            </a:endParaRPr>
          </a:p>
        </p:txBody>
      </p:sp>
    </p:spTree>
    <p:extLst>
      <p:ext uri="{BB962C8B-B14F-4D97-AF65-F5344CB8AC3E}">
        <p14:creationId xmlns:p14="http://schemas.microsoft.com/office/powerpoint/2010/main" val="2016578181"/>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Zombie Processes</a:t>
            </a:r>
          </a:p>
        </p:txBody>
      </p:sp>
      <p:sp>
        <p:nvSpPr>
          <p:cNvPr id="35842" name="Text Box 2"/>
          <p:cNvSpPr txBox="1">
            <a:spLocks noChangeArrowheads="1"/>
          </p:cNvSpPr>
          <p:nvPr/>
        </p:nvSpPr>
        <p:spPr bwMode="auto">
          <a:xfrm>
            <a:off x="840581" y="1502504"/>
            <a:ext cx="7462838" cy="4230752"/>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buClr>
                <a:srgbClr val="333399"/>
              </a:buClr>
              <a:buFont typeface="Arial" charset="0"/>
              <a:buChar char="•"/>
            </a:pPr>
            <a:r>
              <a:rPr lang="en-GB" altLang="en-US" sz="2400" b="1" dirty="0">
                <a:solidFill>
                  <a:schemeClr val="tx1"/>
                </a:solidFill>
                <a:latin typeface="Arial" charset="0"/>
              </a:rPr>
              <a:t>If something goes wrong with the child process returning its exit status to the parent, the ‘tidy up’ of the process table may not take place</a:t>
            </a:r>
          </a:p>
          <a:p>
            <a:pPr>
              <a:buClr>
                <a:srgbClr val="333399"/>
              </a:buClr>
            </a:pPr>
            <a:endParaRPr lang="en-GB" altLang="en-US" sz="2400" b="1" dirty="0">
              <a:solidFill>
                <a:schemeClr val="tx1"/>
              </a:solidFill>
              <a:latin typeface="Arial" charset="0"/>
            </a:endParaRPr>
          </a:p>
          <a:p>
            <a:pPr>
              <a:buClr>
                <a:srgbClr val="333399"/>
              </a:buClr>
              <a:buFont typeface="Arial" charset="0"/>
              <a:buChar char="•"/>
            </a:pPr>
            <a:r>
              <a:rPr lang="en-GB" altLang="en-US" sz="2400" b="1" dirty="0">
                <a:solidFill>
                  <a:schemeClr val="tx1"/>
                </a:solidFill>
                <a:latin typeface="Arial" charset="0"/>
              </a:rPr>
              <a:t>If this happens it leads to a meaningless entry in the process table and, as a result, misleading </a:t>
            </a:r>
            <a:r>
              <a:rPr lang="en-GB" altLang="en-US" sz="2400" b="1" dirty="0" err="1">
                <a:solidFill>
                  <a:schemeClr val="tx1"/>
                </a:solidFill>
                <a:latin typeface="Arial" charset="0"/>
              </a:rPr>
              <a:t>ps</a:t>
            </a:r>
            <a:r>
              <a:rPr lang="en-GB" altLang="en-US" sz="2400" b="1" dirty="0">
                <a:solidFill>
                  <a:schemeClr val="tx1"/>
                </a:solidFill>
                <a:latin typeface="Arial" charset="0"/>
              </a:rPr>
              <a:t> command info about the process.</a:t>
            </a:r>
          </a:p>
          <a:p>
            <a:pPr>
              <a:buClr>
                <a:srgbClr val="333399"/>
              </a:buClr>
            </a:pPr>
            <a:endParaRPr lang="en-GB" altLang="en-US" sz="2400" b="1" dirty="0">
              <a:solidFill>
                <a:schemeClr val="tx1"/>
              </a:solidFill>
              <a:latin typeface="Arial" charset="0"/>
            </a:endParaRPr>
          </a:p>
          <a:p>
            <a:pPr>
              <a:buClr>
                <a:srgbClr val="333399"/>
              </a:buClr>
              <a:buFont typeface="Arial" charset="0"/>
              <a:buChar char="•"/>
            </a:pPr>
            <a:r>
              <a:rPr lang="en-GB" altLang="en-US" sz="2400" b="1" dirty="0">
                <a:solidFill>
                  <a:schemeClr val="tx1"/>
                </a:solidFill>
                <a:latin typeface="Arial" charset="0"/>
              </a:rPr>
              <a:t>Such a process is called a zombie!</a:t>
            </a:r>
          </a:p>
          <a:p>
            <a:pPr>
              <a:buClr>
                <a:srgbClr val="333399"/>
              </a:buClr>
            </a:pPr>
            <a:endParaRPr lang="en-GB" altLang="en-US" sz="2400" b="1" dirty="0">
              <a:solidFill>
                <a:schemeClr val="tx1"/>
              </a:solidFill>
              <a:latin typeface="Arial" charset="0"/>
            </a:endParaRPr>
          </a:p>
          <a:p>
            <a:pPr>
              <a:buClrTx/>
              <a:buFontTx/>
              <a:buNone/>
            </a:pPr>
            <a:endParaRPr lang="en-GB" altLang="en-US" sz="2400" b="1" dirty="0">
              <a:solidFill>
                <a:schemeClr val="tx1"/>
              </a:solidFill>
              <a:latin typeface="Arial" charset="0"/>
            </a:endParaRPr>
          </a:p>
        </p:txBody>
      </p:sp>
    </p:spTree>
    <p:extLst>
      <p:ext uri="{BB962C8B-B14F-4D97-AF65-F5344CB8AC3E}">
        <p14:creationId xmlns:p14="http://schemas.microsoft.com/office/powerpoint/2010/main" val="2772459124"/>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Process state diagram.</a:t>
            </a:r>
          </a:p>
        </p:txBody>
      </p:sp>
      <p:sp>
        <p:nvSpPr>
          <p:cNvPr id="3" name="Oval 2">
            <a:extLst>
              <a:ext uri="{FF2B5EF4-FFF2-40B4-BE49-F238E27FC236}">
                <a16:creationId xmlns:a16="http://schemas.microsoft.com/office/drawing/2014/main" id="{ED58A76F-6A43-A942-AB53-9E7636027D70}"/>
              </a:ext>
            </a:extLst>
          </p:cNvPr>
          <p:cNvSpPr/>
          <p:nvPr/>
        </p:nvSpPr>
        <p:spPr bwMode="auto">
          <a:xfrm>
            <a:off x="2780966" y="3558639"/>
            <a:ext cx="2174617" cy="777589"/>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US" dirty="0">
                <a:latin typeface="Calibri"/>
                <a:ea typeface="MS PGothic"/>
                <a:cs typeface="Calibri"/>
              </a:rPr>
              <a:t>Running or</a:t>
            </a:r>
            <a:endParaRPr lang="en-US" dirty="0"/>
          </a:p>
          <a:p>
            <a:pPr marL="0" marR="0" indent="0" algn="l" defTabSz="449263">
              <a:lnSpc>
                <a:spcPct val="100000"/>
              </a:lnSpc>
              <a:spcBef>
                <a:spcPct val="0"/>
              </a:spcBef>
              <a:spcAft>
                <a:spcPct val="0"/>
              </a:spcAft>
              <a:buClr>
                <a:srgbClr val="000000"/>
              </a:buClr>
              <a:buSzPct val="100000"/>
              <a:buFont typeface="Times New Roman" pitchFamily="16" charset="0"/>
              <a:buNone/>
              <a:tabLst/>
            </a:pPr>
            <a:r>
              <a:rPr lang="en-US" dirty="0">
                <a:latin typeface="Calibri"/>
                <a:ea typeface="MS PGothic"/>
                <a:cs typeface="Calibri"/>
              </a:rPr>
              <a:t>Runnable</a:t>
            </a:r>
            <a:r>
              <a:rPr kumimoji="0" lang="en-US" sz="1800" b="0" i="0" u="none" strike="noStrike" cap="none" normalizeH="0" baseline="0" dirty="0">
                <a:ln>
                  <a:noFill/>
                </a:ln>
                <a:effectLst/>
                <a:latin typeface="Calibri"/>
                <a:ea typeface="MS PGothic"/>
                <a:cs typeface="Calibri"/>
              </a:rPr>
              <a:t> - R</a:t>
            </a:r>
            <a:endParaRPr lang="en-US" dirty="0"/>
          </a:p>
        </p:txBody>
      </p:sp>
      <p:sp>
        <p:nvSpPr>
          <p:cNvPr id="4" name="Oval 3">
            <a:extLst>
              <a:ext uri="{FF2B5EF4-FFF2-40B4-BE49-F238E27FC236}">
                <a16:creationId xmlns:a16="http://schemas.microsoft.com/office/drawing/2014/main" id="{97D46B4E-8D37-A14F-8D1C-5FCD07597DF6}"/>
              </a:ext>
            </a:extLst>
          </p:cNvPr>
          <p:cNvSpPr/>
          <p:nvPr/>
        </p:nvSpPr>
        <p:spPr bwMode="auto">
          <a:xfrm>
            <a:off x="395536" y="2152651"/>
            <a:ext cx="2376264" cy="1224136"/>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lang="en-US" dirty="0"/>
              <a:t>S</a:t>
            </a:r>
            <a:r>
              <a:rPr kumimoji="0" lang="en-US" sz="1800" b="0" i="0" u="none" strike="noStrike" cap="none" normalizeH="0" baseline="0" dirty="0">
                <a:ln>
                  <a:noFill/>
                </a:ln>
                <a:solidFill>
                  <a:schemeClr val="bg1"/>
                </a:solidFill>
                <a:effectLst/>
                <a:latin typeface="Calibri" pitchFamily="32" charset="0"/>
                <a:ea typeface="MS PGothic" pitchFamily="32" charset="-128"/>
              </a:rPr>
              <a:t>leep – D/S</a:t>
            </a:r>
          </a:p>
        </p:txBody>
      </p:sp>
      <p:sp>
        <p:nvSpPr>
          <p:cNvPr id="5" name="Oval 4">
            <a:extLst>
              <a:ext uri="{FF2B5EF4-FFF2-40B4-BE49-F238E27FC236}">
                <a16:creationId xmlns:a16="http://schemas.microsoft.com/office/drawing/2014/main" id="{411EFB7C-F611-9A4C-9CF4-548EC23CCF12}"/>
              </a:ext>
            </a:extLst>
          </p:cNvPr>
          <p:cNvSpPr/>
          <p:nvPr/>
        </p:nvSpPr>
        <p:spPr bwMode="auto">
          <a:xfrm>
            <a:off x="6660232" y="2348880"/>
            <a:ext cx="2376264" cy="648072"/>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Stopped - T</a:t>
            </a:r>
          </a:p>
        </p:txBody>
      </p:sp>
      <p:sp>
        <p:nvSpPr>
          <p:cNvPr id="17" name="Oval 16">
            <a:extLst>
              <a:ext uri="{FF2B5EF4-FFF2-40B4-BE49-F238E27FC236}">
                <a16:creationId xmlns:a16="http://schemas.microsoft.com/office/drawing/2014/main" id="{A8D6CF66-5286-3344-A08D-08C88B4B6751}"/>
              </a:ext>
            </a:extLst>
          </p:cNvPr>
          <p:cNvSpPr/>
          <p:nvPr/>
        </p:nvSpPr>
        <p:spPr bwMode="auto">
          <a:xfrm>
            <a:off x="6732240" y="4437112"/>
            <a:ext cx="2376264" cy="648072"/>
          </a:xfrm>
          <a:prstGeom prst="ellips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r>
              <a:rPr kumimoji="0" lang="en-US" sz="1800" b="0" i="0" u="none" strike="noStrike" cap="none" normalizeH="0" baseline="0" dirty="0">
                <a:ln>
                  <a:noFill/>
                </a:ln>
                <a:solidFill>
                  <a:schemeClr val="bg1"/>
                </a:solidFill>
                <a:effectLst/>
                <a:latin typeface="Calibri" pitchFamily="32" charset="0"/>
                <a:ea typeface="MS PGothic" pitchFamily="32" charset="-128"/>
              </a:rPr>
              <a:t>Terminating - Z</a:t>
            </a:r>
          </a:p>
        </p:txBody>
      </p:sp>
      <p:cxnSp>
        <p:nvCxnSpPr>
          <p:cNvPr id="10" name="Straight Arrow Connector 9">
            <a:extLst>
              <a:ext uri="{FF2B5EF4-FFF2-40B4-BE49-F238E27FC236}">
                <a16:creationId xmlns:a16="http://schemas.microsoft.com/office/drawing/2014/main" id="{A3767285-1744-1849-99B8-533023F30165}"/>
              </a:ext>
            </a:extLst>
          </p:cNvPr>
          <p:cNvCxnSpPr>
            <a:cxnSpLocks/>
            <a:stCxn id="3" idx="7"/>
            <a:endCxn id="5" idx="3"/>
          </p:cNvCxnSpPr>
          <p:nvPr/>
        </p:nvCxnSpPr>
        <p:spPr bwMode="auto">
          <a:xfrm flipV="1">
            <a:off x="4637118" y="2902044"/>
            <a:ext cx="2371110" cy="770470"/>
          </a:xfrm>
          <a:prstGeom prst="straightConnector1">
            <a:avLst/>
          </a:prstGeom>
          <a:solidFill>
            <a:srgbClr val="00B8FF"/>
          </a:solidFill>
          <a:ln w="38100" cap="flat" cmpd="sng" algn="ctr">
            <a:solidFill>
              <a:schemeClr val="tx1"/>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Box 23">
            <a:extLst>
              <a:ext uri="{FF2B5EF4-FFF2-40B4-BE49-F238E27FC236}">
                <a16:creationId xmlns:a16="http://schemas.microsoft.com/office/drawing/2014/main" id="{7CC83CDF-C7A2-9041-A988-4CD730A4A804}"/>
              </a:ext>
            </a:extLst>
          </p:cNvPr>
          <p:cNvSpPr txBox="1"/>
          <p:nvPr/>
        </p:nvSpPr>
        <p:spPr>
          <a:xfrm>
            <a:off x="5821886" y="3275692"/>
            <a:ext cx="721672" cy="369332"/>
          </a:xfrm>
          <a:prstGeom prst="rect">
            <a:avLst/>
          </a:prstGeom>
          <a:noFill/>
        </p:spPr>
        <p:txBody>
          <a:bodyPr wrap="none" rtlCol="0">
            <a:spAutoFit/>
          </a:bodyPr>
          <a:lstStyle/>
          <a:p>
            <a:r>
              <a:rPr lang="en-US" dirty="0">
                <a:solidFill>
                  <a:schemeClr val="tx1"/>
                </a:solidFill>
              </a:rPr>
              <a:t>signal</a:t>
            </a:r>
          </a:p>
        </p:txBody>
      </p:sp>
      <p:sp>
        <p:nvSpPr>
          <p:cNvPr id="27" name="TextBox 26">
            <a:extLst>
              <a:ext uri="{FF2B5EF4-FFF2-40B4-BE49-F238E27FC236}">
                <a16:creationId xmlns:a16="http://schemas.microsoft.com/office/drawing/2014/main" id="{9704F407-3B40-E248-AE90-DB3A60A00A01}"/>
              </a:ext>
            </a:extLst>
          </p:cNvPr>
          <p:cNvSpPr txBox="1"/>
          <p:nvPr/>
        </p:nvSpPr>
        <p:spPr>
          <a:xfrm>
            <a:off x="5195733" y="4148782"/>
            <a:ext cx="1776657" cy="369332"/>
          </a:xfrm>
          <a:prstGeom prst="rect">
            <a:avLst/>
          </a:prstGeom>
          <a:noFill/>
        </p:spPr>
        <p:txBody>
          <a:bodyPr wrap="square" rtlCol="0">
            <a:spAutoFit/>
          </a:bodyPr>
          <a:lstStyle/>
          <a:p>
            <a:r>
              <a:rPr lang="en-US" dirty="0">
                <a:solidFill>
                  <a:schemeClr val="tx1"/>
                </a:solidFill>
              </a:rPr>
              <a:t>signal or exit.</a:t>
            </a:r>
          </a:p>
        </p:txBody>
      </p:sp>
      <p:sp>
        <p:nvSpPr>
          <p:cNvPr id="29" name="TextBox 28">
            <a:extLst>
              <a:ext uri="{FF2B5EF4-FFF2-40B4-BE49-F238E27FC236}">
                <a16:creationId xmlns:a16="http://schemas.microsoft.com/office/drawing/2014/main" id="{19D9DAE3-BEB9-8B4D-A75B-3196048BB349}"/>
              </a:ext>
            </a:extLst>
          </p:cNvPr>
          <p:cNvSpPr txBox="1"/>
          <p:nvPr/>
        </p:nvSpPr>
        <p:spPr>
          <a:xfrm>
            <a:off x="1808423" y="1373181"/>
            <a:ext cx="2647263" cy="923330"/>
          </a:xfrm>
          <a:prstGeom prst="rect">
            <a:avLst/>
          </a:prstGeom>
          <a:noFill/>
        </p:spPr>
        <p:txBody>
          <a:bodyPr wrap="none" rtlCol="0">
            <a:spAutoFit/>
          </a:bodyPr>
          <a:lstStyle/>
          <a:p>
            <a:r>
              <a:rPr lang="en-US" dirty="0">
                <a:solidFill>
                  <a:schemeClr val="tx1"/>
                </a:solidFill>
              </a:rPr>
              <a:t>Waiting for a device</a:t>
            </a:r>
            <a:r>
              <a:rPr lang="en-GB" dirty="0">
                <a:solidFill>
                  <a:schemeClr val="tx1"/>
                </a:solidFill>
              </a:rPr>
              <a:t>, or an</a:t>
            </a:r>
          </a:p>
          <a:p>
            <a:r>
              <a:rPr lang="en-GB" dirty="0">
                <a:solidFill>
                  <a:schemeClr val="tx1"/>
                </a:solidFill>
              </a:rPr>
              <a:t> event take place</a:t>
            </a:r>
            <a:r>
              <a:rPr lang="en-US" dirty="0">
                <a:solidFill>
                  <a:schemeClr val="tx1"/>
                </a:solidFill>
              </a:rPr>
              <a:t> event?</a:t>
            </a:r>
          </a:p>
          <a:p>
            <a:pPr algn="ctr"/>
            <a:endParaRPr lang="en-US" dirty="0">
              <a:solidFill>
                <a:schemeClr val="tx1"/>
              </a:solidFill>
            </a:endParaRPr>
          </a:p>
        </p:txBody>
      </p:sp>
      <p:cxnSp>
        <p:nvCxnSpPr>
          <p:cNvPr id="34" name="Straight Arrow Connector 33">
            <a:extLst>
              <a:ext uri="{FF2B5EF4-FFF2-40B4-BE49-F238E27FC236}">
                <a16:creationId xmlns:a16="http://schemas.microsoft.com/office/drawing/2014/main" id="{21C5F271-4EA1-5B4D-AAF5-03EC68A83AA7}"/>
              </a:ext>
            </a:extLst>
          </p:cNvPr>
          <p:cNvCxnSpPr>
            <a:cxnSpLocks/>
          </p:cNvCxnSpPr>
          <p:nvPr/>
        </p:nvCxnSpPr>
        <p:spPr bwMode="auto">
          <a:xfrm flipH="1" flipV="1">
            <a:off x="2767446" y="2845618"/>
            <a:ext cx="729219" cy="727398"/>
          </a:xfrm>
          <a:prstGeom prst="straightConnector1">
            <a:avLst/>
          </a:prstGeom>
          <a:ln w="38100">
            <a:solidFill>
              <a:schemeClr val="tx1"/>
            </a:solidFill>
            <a:headEnd type="none" w="med" len="med"/>
            <a:tailEnd type="triangle"/>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544AD775-F0FF-584C-84B3-1B39EF069E79}"/>
              </a:ext>
            </a:extLst>
          </p:cNvPr>
          <p:cNvCxnSpPr>
            <a:cxnSpLocks/>
          </p:cNvCxnSpPr>
          <p:nvPr/>
        </p:nvCxnSpPr>
        <p:spPr bwMode="auto">
          <a:xfrm>
            <a:off x="1531538" y="3352094"/>
            <a:ext cx="1417170" cy="418178"/>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Arrow Connector 5">
            <a:extLst>
              <a:ext uri="{FF2B5EF4-FFF2-40B4-BE49-F238E27FC236}">
                <a16:creationId xmlns:a16="http://schemas.microsoft.com/office/drawing/2014/main" id="{277A85B4-C476-4243-8EAB-F8DB3021FE04}"/>
              </a:ext>
            </a:extLst>
          </p:cNvPr>
          <p:cNvCxnSpPr>
            <a:cxnSpLocks/>
            <a:stCxn id="5" idx="4"/>
            <a:endCxn id="17" idx="0"/>
          </p:cNvCxnSpPr>
          <p:nvPr/>
        </p:nvCxnSpPr>
        <p:spPr bwMode="auto">
          <a:xfrm>
            <a:off x="7848364" y="2996952"/>
            <a:ext cx="72008" cy="144016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a:extLst>
              <a:ext uri="{FF2B5EF4-FFF2-40B4-BE49-F238E27FC236}">
                <a16:creationId xmlns:a16="http://schemas.microsoft.com/office/drawing/2014/main" id="{53DDAB40-838A-7349-8FA7-774603B676D2}"/>
              </a:ext>
            </a:extLst>
          </p:cNvPr>
          <p:cNvSpPr txBox="1"/>
          <p:nvPr/>
        </p:nvSpPr>
        <p:spPr>
          <a:xfrm>
            <a:off x="7920372" y="3487848"/>
            <a:ext cx="721672" cy="369332"/>
          </a:xfrm>
          <a:prstGeom prst="rect">
            <a:avLst/>
          </a:prstGeom>
          <a:noFill/>
        </p:spPr>
        <p:txBody>
          <a:bodyPr wrap="none" rtlCol="0">
            <a:spAutoFit/>
          </a:bodyPr>
          <a:lstStyle/>
          <a:p>
            <a:r>
              <a:rPr lang="en-US" dirty="0">
                <a:solidFill>
                  <a:schemeClr val="tx1"/>
                </a:solidFill>
              </a:rPr>
              <a:t>signal</a:t>
            </a:r>
          </a:p>
        </p:txBody>
      </p:sp>
      <p:cxnSp>
        <p:nvCxnSpPr>
          <p:cNvPr id="18" name="Straight Arrow Connector 17">
            <a:extLst>
              <a:ext uri="{FF2B5EF4-FFF2-40B4-BE49-F238E27FC236}">
                <a16:creationId xmlns:a16="http://schemas.microsoft.com/office/drawing/2014/main" id="{544AD775-F0FF-584C-84B3-1B39EF069E79}"/>
              </a:ext>
            </a:extLst>
          </p:cNvPr>
          <p:cNvCxnSpPr>
            <a:cxnSpLocks/>
            <a:endCxn id="17" idx="2"/>
          </p:cNvCxnSpPr>
          <p:nvPr/>
        </p:nvCxnSpPr>
        <p:spPr bwMode="auto">
          <a:xfrm>
            <a:off x="4522982" y="4221088"/>
            <a:ext cx="2209258" cy="540060"/>
          </a:xfrm>
          <a:prstGeom prst="straightConnector1">
            <a:avLst/>
          </a:prstGeom>
          <a:solidFill>
            <a:srgbClr val="00B8FF"/>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0018417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1107058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is a Linux process?</a:t>
            </a:r>
          </a:p>
        </p:txBody>
      </p:sp>
      <p:sp>
        <p:nvSpPr>
          <p:cNvPr id="6146" name="Rectangle 2"/>
          <p:cNvSpPr>
            <a:spLocks noGrp="1" noChangeArrowheads="1"/>
          </p:cNvSpPr>
          <p:nvPr>
            <p:ph type="subTitle" idx="4294967295"/>
          </p:nvPr>
        </p:nvSpPr>
        <p:spPr bwMode="auto">
          <a:xfrm>
            <a:off x="456481" y="1604521"/>
            <a:ext cx="8228160" cy="45259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602" rIns="0" bIns="0" numCol="1" anchor="ctr" anchorCtr="0" compatLnSpc="1">
            <a:prstTxWarp prst="textNoShape">
              <a:avLst/>
            </a:prstTxWarp>
          </a:bodyPr>
          <a:lstStyle/>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unit of hardware capable of executing instructions.</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An area of memory.</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An executing program.</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disk file capable of being loaded into memory and run.</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device.</a:t>
            </a:r>
          </a:p>
        </p:txBody>
      </p:sp>
    </p:spTree>
    <p:extLst>
      <p:ext uri="{BB962C8B-B14F-4D97-AF65-F5344CB8AC3E}">
        <p14:creationId xmlns:p14="http://schemas.microsoft.com/office/powerpoint/2010/main" val="208647541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is a Linux process?</a:t>
            </a:r>
          </a:p>
        </p:txBody>
      </p:sp>
      <p:sp>
        <p:nvSpPr>
          <p:cNvPr id="6146" name="Rectangle 2"/>
          <p:cNvSpPr>
            <a:spLocks noGrp="1" noChangeArrowheads="1"/>
          </p:cNvSpPr>
          <p:nvPr>
            <p:ph type="subTitle" idx="4294967295"/>
          </p:nvPr>
        </p:nvSpPr>
        <p:spPr bwMode="auto">
          <a:xfrm>
            <a:off x="456481" y="1604521"/>
            <a:ext cx="8228160" cy="452592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602" rIns="0" bIns="0" numCol="1" anchor="ctr" anchorCtr="0" compatLnSpc="1">
            <a:prstTxWarp prst="textNoShape">
              <a:avLst/>
            </a:prstTxWarp>
          </a:bodyPr>
          <a:lstStyle/>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unit of hardware capable of executing instructions.</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An area of memory.</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An executing program.</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disk file capable of being loaded into memory and run.</a:t>
            </a:r>
          </a:p>
          <a:p>
            <a:pPr marL="0" indent="0"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device.</a:t>
            </a:r>
          </a:p>
        </p:txBody>
      </p:sp>
    </p:spTree>
    <p:extLst>
      <p:ext uri="{BB962C8B-B14F-4D97-AF65-F5344CB8AC3E}">
        <p14:creationId xmlns:p14="http://schemas.microsoft.com/office/powerpoint/2010/main" val="210046387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The operation which launches a process is called?</a:t>
            </a:r>
          </a:p>
        </p:txBody>
      </p:sp>
      <p:sp>
        <p:nvSpPr>
          <p:cNvPr id="717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knife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split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fork</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regenerative execution.</a:t>
            </a:r>
          </a:p>
        </p:txBody>
      </p:sp>
    </p:spTree>
    <p:extLst>
      <p:ext uri="{BB962C8B-B14F-4D97-AF65-F5344CB8AC3E}">
        <p14:creationId xmlns:p14="http://schemas.microsoft.com/office/powerpoint/2010/main" val="252601484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The operation which launches a process is called?</a:t>
            </a:r>
          </a:p>
        </p:txBody>
      </p:sp>
      <p:sp>
        <p:nvSpPr>
          <p:cNvPr id="819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knife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split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A fork</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 regenerative execution.</a:t>
            </a:r>
          </a:p>
        </p:txBody>
      </p:sp>
    </p:spTree>
    <p:extLst>
      <p:ext uri="{BB962C8B-B14F-4D97-AF65-F5344CB8AC3E}">
        <p14:creationId xmlns:p14="http://schemas.microsoft.com/office/powerpoint/2010/main" val="16162825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Module objectives</a:t>
            </a:r>
          </a:p>
        </p:txBody>
      </p:sp>
      <p:sp>
        <p:nvSpPr>
          <p:cNvPr id="921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9pPr>
          </a:lstStyle>
          <a:p>
            <a:pPr>
              <a:spcBef>
                <a:spcPts val="550"/>
              </a:spcBef>
              <a:buClrTx/>
              <a:buFontTx/>
              <a:buNone/>
            </a:pPr>
            <a:r>
              <a:rPr lang="en-GB" altLang="en-US" sz="2200" b="1" dirty="0">
                <a:latin typeface="Arial" charset="0"/>
              </a:rPr>
              <a:t>After completing this module you will be able to:</a:t>
            </a:r>
          </a:p>
          <a:p>
            <a:pPr marL="341313" indent="-339725">
              <a:spcBef>
                <a:spcPts val="550"/>
              </a:spcBef>
              <a:buFont typeface="Arial" charset="0"/>
              <a:buChar char="•"/>
            </a:pPr>
            <a:r>
              <a:rPr lang="en-GB" altLang="en-US" sz="2200" dirty="0">
                <a:latin typeface="Arial" charset="0"/>
              </a:rPr>
              <a:t>Describe what a process is and how it is created.</a:t>
            </a:r>
          </a:p>
          <a:p>
            <a:pPr marL="341313" indent="-339725">
              <a:spcBef>
                <a:spcPts val="550"/>
              </a:spcBef>
              <a:buFont typeface="Arial" charset="0"/>
              <a:buChar char="•"/>
            </a:pPr>
            <a:r>
              <a:rPr lang="en-GB" altLang="en-US" sz="2200" dirty="0">
                <a:latin typeface="Arial" charset="0"/>
              </a:rPr>
              <a:t>Use Signals to control processes</a:t>
            </a:r>
          </a:p>
          <a:p>
            <a:pPr marL="341313" indent="-339725">
              <a:spcBef>
                <a:spcPts val="550"/>
              </a:spcBef>
              <a:buFont typeface="Arial" charset="0"/>
              <a:buChar char="•"/>
            </a:pPr>
            <a:r>
              <a:rPr lang="en-GB" altLang="en-US" sz="2200" dirty="0">
                <a:latin typeface="Arial" charset="0"/>
              </a:rPr>
              <a:t>Use tools to get information about processes</a:t>
            </a:r>
          </a:p>
          <a:p>
            <a:pPr marL="341313" indent="-339725">
              <a:spcBef>
                <a:spcPts val="550"/>
              </a:spcBef>
              <a:buFont typeface="Arial" charset="0"/>
              <a:buChar char="•"/>
            </a:pPr>
            <a:r>
              <a:rPr lang="en-GB" altLang="en-US" sz="2200" dirty="0">
                <a:latin typeface="Arial" charset="0"/>
              </a:rPr>
              <a:t>Influence the allocation of the CPU resource to processes.</a:t>
            </a:r>
          </a:p>
          <a:p>
            <a:pPr marL="341313" indent="-339725">
              <a:spcBef>
                <a:spcPts val="550"/>
              </a:spcBef>
              <a:buFont typeface="Arial" charset="0"/>
              <a:buChar char="•"/>
            </a:pPr>
            <a:r>
              <a:rPr lang="en-GB" altLang="en-US" sz="2200" dirty="0">
                <a:latin typeface="Arial" charset="0"/>
              </a:rPr>
              <a:t>Define a process thread.</a:t>
            </a:r>
          </a:p>
          <a:p>
            <a:pPr>
              <a:spcBef>
                <a:spcPts val="550"/>
              </a:spcBef>
              <a:buClrTx/>
              <a:buFontTx/>
              <a:buNone/>
            </a:pPr>
            <a:endParaRPr lang="en-GB" altLang="en-US" sz="2200" dirty="0">
              <a:latin typeface="Arial" charset="0"/>
            </a:endParaRPr>
          </a:p>
        </p:txBody>
      </p:sp>
    </p:spTree>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49803" y="467151"/>
            <a:ext cx="8228160" cy="657593"/>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are terms used to describe processes?</a:t>
            </a:r>
          </a:p>
        </p:txBody>
      </p:sp>
      <p:sp>
        <p:nvSpPr>
          <p:cNvPr id="921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Restive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Child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Owner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Owned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Parent</a:t>
            </a:r>
          </a:p>
        </p:txBody>
      </p:sp>
    </p:spTree>
    <p:extLst>
      <p:ext uri="{BB962C8B-B14F-4D97-AF65-F5344CB8AC3E}">
        <p14:creationId xmlns:p14="http://schemas.microsoft.com/office/powerpoint/2010/main" val="344242653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are terms used to describe processes?</a:t>
            </a:r>
          </a:p>
        </p:txBody>
      </p:sp>
      <p:sp>
        <p:nvSpPr>
          <p:cNvPr id="921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Restive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Child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Owner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Owned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Parent</a:t>
            </a:r>
          </a:p>
        </p:txBody>
      </p:sp>
    </p:spTree>
    <p:extLst>
      <p:ext uri="{BB962C8B-B14F-4D97-AF65-F5344CB8AC3E}">
        <p14:creationId xmlns:p14="http://schemas.microsoft.com/office/powerpoint/2010/main" val="20438750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920" y="980728"/>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Initially, a new process is a copy of the parent code. True/False?</a:t>
            </a:r>
          </a:p>
        </p:txBody>
      </p:sp>
    </p:spTree>
    <p:extLst>
      <p:ext uri="{BB962C8B-B14F-4D97-AF65-F5344CB8AC3E}">
        <p14:creationId xmlns:p14="http://schemas.microsoft.com/office/powerpoint/2010/main" val="308938476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920" y="980728"/>
            <a:ext cx="8228160" cy="2736304"/>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Initially, a new process is a copy of the parent code. True/False?</a:t>
            </a:r>
            <a:br>
              <a:rPr lang="en-GB" altLang="en-US" dirty="0"/>
            </a:br>
            <a:br>
              <a:rPr lang="en-GB" altLang="en-US" dirty="0"/>
            </a:br>
            <a:r>
              <a:rPr lang="en-GB" altLang="en-US" dirty="0"/>
              <a:t>True</a:t>
            </a:r>
          </a:p>
        </p:txBody>
      </p:sp>
    </p:spTree>
    <p:extLst>
      <p:ext uri="{BB962C8B-B14F-4D97-AF65-F5344CB8AC3E}">
        <p14:creationId xmlns:p14="http://schemas.microsoft.com/office/powerpoint/2010/main" val="17380607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is true?</a:t>
            </a:r>
          </a:p>
        </p:txBody>
      </p:sp>
      <p:sp>
        <p:nvSpPr>
          <p:cNvPr id="1229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A process is created by a fork which copies the code of the parent process, which is then overwritten by the code of the command in question.</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A process fork is the creation by the CPU of memory to house the process copied from an empty kernel structure. The code is written into this specially created area of memory.</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The code to be executed is first loaded into RAM and then allocated a Process ID, finally the code is laid out in pages and then executed.</a:t>
            </a:r>
          </a:p>
        </p:txBody>
      </p:sp>
    </p:spTree>
    <p:extLst>
      <p:ext uri="{BB962C8B-B14F-4D97-AF65-F5344CB8AC3E}">
        <p14:creationId xmlns:p14="http://schemas.microsoft.com/office/powerpoint/2010/main" val="153179223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is true?</a:t>
            </a:r>
          </a:p>
        </p:txBody>
      </p:sp>
      <p:sp>
        <p:nvSpPr>
          <p:cNvPr id="1229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b="1" dirty="0"/>
              <a:t>A process is created by a fork which copies the code of the parent process, which is then overwritten by the code of the command in question</a:t>
            </a:r>
            <a:r>
              <a:rPr lang="en-GB" altLang="en-US" sz="2177" dirty="0"/>
              <a: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A process fork is the creation by the CPU of memory to house the process copied from an empty kernel structure. The code is written into this specially created area of memory.</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177" dirty="0"/>
              <a:t>The code to be executed is first loaded into RAM and then allocated a Process ID, finally the code is laid out in pages and then executed.</a:t>
            </a:r>
          </a:p>
        </p:txBody>
      </p:sp>
    </p:spTree>
    <p:extLst>
      <p:ext uri="{BB962C8B-B14F-4D97-AF65-F5344CB8AC3E}">
        <p14:creationId xmlns:p14="http://schemas.microsoft.com/office/powerpoint/2010/main" val="8234666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6481" y="45972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are process states as reported by the </a:t>
            </a:r>
            <a:r>
              <a:rPr lang="en-GB" altLang="en-US" dirty="0" err="1"/>
              <a:t>ps</a:t>
            </a:r>
            <a:r>
              <a:rPr lang="en-GB" altLang="en-US" dirty="0"/>
              <a:t> command?</a:t>
            </a:r>
          </a:p>
        </p:txBody>
      </p:sp>
      <p:sp>
        <p:nvSpPr>
          <p:cNvPr id="2048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Running / Runnable - 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Sleeping – S/D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Slipping - 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Executing - 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Zombie/Terminating - Z</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Vampire - V</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Stopped - T</a:t>
            </a:r>
          </a:p>
        </p:txBody>
      </p:sp>
    </p:spTree>
    <p:extLst>
      <p:ext uri="{BB962C8B-B14F-4D97-AF65-F5344CB8AC3E}">
        <p14:creationId xmlns:p14="http://schemas.microsoft.com/office/powerpoint/2010/main" val="16812658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are process states as reported by the ps command?</a:t>
            </a:r>
          </a:p>
        </p:txBody>
      </p:sp>
      <p:sp>
        <p:nvSpPr>
          <p:cNvPr id="2048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Running / Runnable - 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Sleeping – S/D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Slipping - 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Executing - 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Zombie/Terminating - Z</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Vampire - V</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Stopped - T</a:t>
            </a:r>
          </a:p>
        </p:txBody>
      </p:sp>
    </p:spTree>
    <p:extLst>
      <p:ext uri="{BB962C8B-B14F-4D97-AF65-F5344CB8AC3E}">
        <p14:creationId xmlns:p14="http://schemas.microsoft.com/office/powerpoint/2010/main" val="209850402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920" y="620688"/>
            <a:ext cx="8228160" cy="91268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 process is in the state 'Running'. To which states might it now transition?</a:t>
            </a:r>
          </a:p>
        </p:txBody>
      </p:sp>
      <p:sp>
        <p:nvSpPr>
          <p:cNvPr id="23554" name="Rectangle 2"/>
          <p:cNvSpPr>
            <a:spLocks noGrp="1" noChangeArrowheads="1"/>
          </p:cNvSpPr>
          <p:nvPr>
            <p:ph type="body" idx="1"/>
          </p:nvPr>
        </p:nvSpPr>
        <p:spPr>
          <a:xfrm>
            <a:off x="587520" y="2025001"/>
            <a:ext cx="8098560" cy="2916167"/>
          </a:xfrm>
          <a:ln/>
        </p:spPr>
        <p:txBody>
          <a:bodyPr vert="horz" wrap="square" lIns="0" tIns="22401" rIns="0" bIns="0" numCol="1" anchor="t" anchorCtr="0" compatLnSpc="1">
            <a:prstTxWarp prst="textNoShape">
              <a:avLst/>
            </a:prstTxWarp>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Running / Runnable - 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Sleeping – S/D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Slipping - 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Executing - 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Zombie/Terminating - Z</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Vampire - V</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Stopped - T</a:t>
            </a:r>
          </a:p>
        </p:txBody>
      </p:sp>
    </p:spTree>
    <p:extLst>
      <p:ext uri="{BB962C8B-B14F-4D97-AF65-F5344CB8AC3E}">
        <p14:creationId xmlns:p14="http://schemas.microsoft.com/office/powerpoint/2010/main" val="18698219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457920" y="620688"/>
            <a:ext cx="8228160" cy="91268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 process is in the state 'Running'. To which states might it now transition?</a:t>
            </a:r>
          </a:p>
        </p:txBody>
      </p:sp>
      <p:sp>
        <p:nvSpPr>
          <p:cNvPr id="23554" name="Rectangle 2"/>
          <p:cNvSpPr>
            <a:spLocks noGrp="1" noChangeArrowheads="1"/>
          </p:cNvSpPr>
          <p:nvPr>
            <p:ph type="body" idx="1"/>
          </p:nvPr>
        </p:nvSpPr>
        <p:spPr>
          <a:xfrm>
            <a:off x="587520" y="2025001"/>
            <a:ext cx="8098560" cy="2916167"/>
          </a:xfrm>
          <a:ln/>
        </p:spPr>
        <p:txBody>
          <a:bodyPr vert="horz" wrap="square" lIns="0" tIns="22401" rIns="0" bIns="0" numCol="1" anchor="t" anchorCtr="0" compatLnSpc="1">
            <a:prstTxWarp prst="textNoShape">
              <a:avLst/>
            </a:prstTxWarp>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Running / Runnable - 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Sleeping – S/D</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Slipping - 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Executing - 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Zombie/Terminating - Z</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dirty="0"/>
              <a:t>Vampire - V</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000" b="1" dirty="0"/>
              <a:t>Stopped - T</a:t>
            </a:r>
          </a:p>
        </p:txBody>
      </p:sp>
    </p:spTree>
    <p:extLst>
      <p:ext uri="{BB962C8B-B14F-4D97-AF65-F5344CB8AC3E}">
        <p14:creationId xmlns:p14="http://schemas.microsoft.com/office/powerpoint/2010/main" val="33902319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2115584591"/>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2110324606"/>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661194" y="792561"/>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dirty="0">
                <a:latin typeface="Arial" charset="0"/>
              </a:rPr>
              <a:t>The </a:t>
            </a:r>
            <a:r>
              <a:rPr lang="en-GB" altLang="en-US" sz="2400" b="1" dirty="0" err="1">
                <a:latin typeface="Arial" charset="0"/>
              </a:rPr>
              <a:t>ps</a:t>
            </a:r>
            <a:r>
              <a:rPr lang="en-GB" altLang="en-US" sz="2400" b="1" dirty="0">
                <a:latin typeface="Arial" charset="0"/>
              </a:rPr>
              <a:t> command</a:t>
            </a:r>
          </a:p>
        </p:txBody>
      </p:sp>
      <p:sp>
        <p:nvSpPr>
          <p:cNvPr id="21506" name="Text Box 2"/>
          <p:cNvSpPr txBox="1">
            <a:spLocks noChangeArrowheads="1"/>
          </p:cNvSpPr>
          <p:nvPr/>
        </p:nvSpPr>
        <p:spPr bwMode="auto">
          <a:xfrm>
            <a:off x="844550" y="1600200"/>
            <a:ext cx="7405688" cy="80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spcAft>
                <a:spcPts val="1200"/>
              </a:spcAft>
              <a:buClrTx/>
              <a:buFontTx/>
              <a:buNone/>
            </a:pPr>
            <a:r>
              <a:rPr lang="en-GB" altLang="en-US" dirty="0">
                <a:latin typeface="Arial" charset="0"/>
              </a:rPr>
              <a:t>The </a:t>
            </a:r>
            <a:r>
              <a:rPr lang="en-GB" altLang="en-US" dirty="0" err="1">
                <a:latin typeface="Arial" charset="0"/>
              </a:rPr>
              <a:t>ps</a:t>
            </a:r>
            <a:r>
              <a:rPr lang="en-GB" altLang="en-US" dirty="0">
                <a:latin typeface="Arial" charset="0"/>
              </a:rPr>
              <a:t> command can be used for listing processes.</a:t>
            </a:r>
            <a:endParaRPr lang="en-GB" altLang="en-US" dirty="0"/>
          </a:p>
          <a:p>
            <a:pPr>
              <a:spcAft>
                <a:spcPts val="1200"/>
              </a:spcAft>
              <a:buClrTx/>
              <a:buFontTx/>
              <a:buNone/>
            </a:pPr>
            <a:endParaRPr lang="en-GB" altLang="en-US" dirty="0"/>
          </a:p>
        </p:txBody>
      </p:sp>
      <p:sp>
        <p:nvSpPr>
          <p:cNvPr id="21507" name="Rectangle 3"/>
          <p:cNvSpPr>
            <a:spLocks noChangeArrowheads="1"/>
          </p:cNvSpPr>
          <p:nvPr/>
        </p:nvSpPr>
        <p:spPr bwMode="auto">
          <a:xfrm>
            <a:off x="2830513" y="2174875"/>
            <a:ext cx="5627687" cy="2620963"/>
          </a:xfrm>
          <a:prstGeom prst="rect">
            <a:avLst/>
          </a:prstGeom>
          <a:gradFill rotWithShape="0">
            <a:gsLst>
              <a:gs pos="0">
                <a:srgbClr val="E4F9FF"/>
              </a:gs>
              <a:gs pos="100000">
                <a:srgbClr val="9EEAFF"/>
              </a:gs>
            </a:gsLst>
            <a:lin ang="5400000" scaled="1"/>
          </a:gradFill>
          <a:ln w="9360" cap="sq">
            <a:solidFill>
              <a:srgbClr val="46AAC5"/>
            </a:solidFill>
            <a:miter lim="800000"/>
            <a:headEnd/>
            <a:tailEnd/>
          </a:ln>
          <a:effectLst>
            <a:outerShdw dist="20160" dir="5400000" algn="ctr" rotWithShape="0">
              <a:srgbClr val="000000">
                <a:alpha val="38034"/>
              </a:srgbClr>
            </a:outerShdw>
          </a:effec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endParaRPr lang="en-GB" altLang="en-US" dirty="0">
              <a:latin typeface="Arial" charset="0"/>
            </a:endParaRPr>
          </a:p>
          <a:p>
            <a:pPr>
              <a:buClrTx/>
              <a:buFontTx/>
              <a:buNone/>
            </a:pPr>
            <a:r>
              <a:rPr lang="en-GB" altLang="en-US" dirty="0">
                <a:latin typeface="Arial" charset="0"/>
              </a:rPr>
              <a:t>[</a:t>
            </a:r>
            <a:r>
              <a:rPr lang="en-GB" altLang="en-US" dirty="0" err="1">
                <a:latin typeface="Lucida Console" pitchFamily="49" charset="0"/>
              </a:rPr>
              <a:t>trainee@Linux</a:t>
            </a:r>
            <a:r>
              <a:rPr lang="en-GB" altLang="en-US" dirty="0">
                <a:latin typeface="Lucida Console" pitchFamily="49" charset="0"/>
              </a:rPr>
              <a:t> ~]$ </a:t>
            </a:r>
            <a:r>
              <a:rPr lang="en-GB" altLang="en-US" dirty="0" err="1">
                <a:latin typeface="Lucida Console" pitchFamily="49" charset="0"/>
              </a:rPr>
              <a:t>ps</a:t>
            </a:r>
            <a:endParaRPr lang="en-GB" altLang="en-US" dirty="0">
              <a:latin typeface="Lucida Console" pitchFamily="49" charset="0"/>
            </a:endParaRPr>
          </a:p>
          <a:p>
            <a:pPr>
              <a:buClrTx/>
              <a:buFontTx/>
              <a:buNone/>
            </a:pPr>
            <a:endParaRPr lang="en-GB" altLang="en-US" dirty="0">
              <a:latin typeface="Lucida Console" pitchFamily="49" charset="0"/>
            </a:endParaRPr>
          </a:p>
        </p:txBody>
      </p:sp>
      <p:sp>
        <p:nvSpPr>
          <p:cNvPr id="21508" name="Rectangle 4"/>
          <p:cNvSpPr>
            <a:spLocks noChangeArrowheads="1"/>
          </p:cNvSpPr>
          <p:nvPr/>
        </p:nvSpPr>
        <p:spPr bwMode="auto">
          <a:xfrm>
            <a:off x="2830513" y="2174875"/>
            <a:ext cx="5627687" cy="2620963"/>
          </a:xfrm>
          <a:prstGeom prst="rect">
            <a:avLst/>
          </a:prstGeom>
          <a:gradFill rotWithShape="0">
            <a:gsLst>
              <a:gs pos="0">
                <a:srgbClr val="E4F9FF"/>
              </a:gs>
              <a:gs pos="100000">
                <a:srgbClr val="9EEAFF"/>
              </a:gs>
            </a:gsLst>
            <a:lin ang="5400000" scaled="1"/>
          </a:gradFill>
          <a:ln w="9360" cap="sq">
            <a:solidFill>
              <a:srgbClr val="46AAC5"/>
            </a:solidFill>
            <a:miter lim="800000"/>
            <a:headEnd/>
            <a:tailEnd/>
          </a:ln>
          <a:effectLst>
            <a:outerShdw dist="20160" dir="5400000" algn="ctr" rotWithShape="0">
              <a:srgbClr val="000000">
                <a:alpha val="38034"/>
              </a:srgbClr>
            </a:outerShdw>
          </a:effec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endParaRPr lang="en-GB" altLang="en-US" dirty="0">
              <a:latin typeface="Arial" charset="0"/>
            </a:endParaRPr>
          </a:p>
          <a:p>
            <a:pPr>
              <a:buClrTx/>
              <a:buFontTx/>
              <a:buNone/>
            </a:pPr>
            <a:r>
              <a:rPr lang="en-GB" altLang="en-US" dirty="0">
                <a:latin typeface="Arial" charset="0"/>
              </a:rPr>
              <a:t>[</a:t>
            </a:r>
            <a:r>
              <a:rPr lang="en-GB" altLang="en-US" dirty="0" err="1">
                <a:latin typeface="Lucida Console" pitchFamily="49" charset="0"/>
              </a:rPr>
              <a:t>trainee@Linux</a:t>
            </a:r>
            <a:r>
              <a:rPr lang="en-GB" altLang="en-US" dirty="0">
                <a:latin typeface="Lucida Console" pitchFamily="49" charset="0"/>
              </a:rPr>
              <a:t> ~]$ </a:t>
            </a:r>
            <a:r>
              <a:rPr lang="en-GB" altLang="en-US" dirty="0" err="1">
                <a:latin typeface="Lucida Console" pitchFamily="49" charset="0"/>
              </a:rPr>
              <a:t>ps</a:t>
            </a:r>
            <a:endParaRPr lang="en-GB" altLang="en-US" dirty="0">
              <a:latin typeface="Lucida Console" pitchFamily="49" charset="0"/>
            </a:endParaRPr>
          </a:p>
          <a:p>
            <a:pPr>
              <a:buClrTx/>
              <a:buFontTx/>
              <a:buNone/>
            </a:pPr>
            <a:r>
              <a:rPr lang="en-GB" altLang="en-US" dirty="0">
                <a:latin typeface="Lucida Console" pitchFamily="49" charset="0"/>
              </a:rPr>
              <a:t>  PID TTY          TIME CMD</a:t>
            </a:r>
          </a:p>
          <a:p>
            <a:pPr>
              <a:buClrTx/>
              <a:buFontTx/>
              <a:buNone/>
            </a:pPr>
            <a:r>
              <a:rPr lang="en-GB" altLang="en-US" dirty="0">
                <a:latin typeface="Lucida Console" pitchFamily="49" charset="0"/>
              </a:rPr>
              <a:t>11210 pts/27   00:00:00 bash</a:t>
            </a:r>
          </a:p>
          <a:p>
            <a:pPr>
              <a:buClrTx/>
              <a:buFontTx/>
              <a:buNone/>
            </a:pPr>
            <a:r>
              <a:rPr lang="en-GB" altLang="en-US" dirty="0">
                <a:latin typeface="Lucida Console" pitchFamily="49" charset="0"/>
              </a:rPr>
              <a:t>11238 pts/27   00:00:00 </a:t>
            </a:r>
            <a:r>
              <a:rPr lang="en-GB" altLang="en-US" dirty="0" err="1">
                <a:latin typeface="Lucida Console" pitchFamily="49" charset="0"/>
              </a:rPr>
              <a:t>ps</a:t>
            </a:r>
            <a:endParaRPr lang="en-GB" altLang="en-US" dirty="0">
              <a:latin typeface="Lucida Console" pitchFamily="49" charset="0"/>
            </a:endParaRPr>
          </a:p>
          <a:p>
            <a:pPr>
              <a:buClrTx/>
              <a:buFontTx/>
              <a:buNone/>
            </a:pPr>
            <a:r>
              <a:rPr lang="en-GB" altLang="en-US" dirty="0">
                <a:latin typeface="Lucida Console" pitchFamily="49" charset="0"/>
              </a:rPr>
              <a:t>[</a:t>
            </a:r>
            <a:r>
              <a:rPr lang="en-GB" altLang="en-US" dirty="0" err="1">
                <a:latin typeface="Lucida Console" pitchFamily="49" charset="0"/>
              </a:rPr>
              <a:t>trainee@Linux</a:t>
            </a:r>
            <a:r>
              <a:rPr lang="en-GB" altLang="en-US" dirty="0">
                <a:latin typeface="Lucida Console" pitchFamily="49" charset="0"/>
              </a:rPr>
              <a:t> ~]$</a:t>
            </a:r>
          </a:p>
        </p:txBody>
      </p:sp>
      <p:sp>
        <p:nvSpPr>
          <p:cNvPr id="21509" name="Text Box 5"/>
          <p:cNvSpPr txBox="1">
            <a:spLocks noChangeArrowheads="1"/>
          </p:cNvSpPr>
          <p:nvPr/>
        </p:nvSpPr>
        <p:spPr bwMode="auto">
          <a:xfrm>
            <a:off x="615950" y="3001963"/>
            <a:ext cx="11969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a:t>Unique ID</a:t>
            </a:r>
          </a:p>
        </p:txBody>
      </p:sp>
      <p:sp>
        <p:nvSpPr>
          <p:cNvPr id="21510" name="AutoShape 6"/>
          <p:cNvSpPr>
            <a:spLocks noChangeArrowheads="1"/>
          </p:cNvSpPr>
          <p:nvPr/>
        </p:nvSpPr>
        <p:spPr bwMode="auto">
          <a:xfrm>
            <a:off x="1927225" y="2944813"/>
            <a:ext cx="903288" cy="484187"/>
          </a:xfrm>
          <a:prstGeom prst="rightArrow">
            <a:avLst>
              <a:gd name="adj1" fmla="val 50000"/>
              <a:gd name="adj2" fmla="val 50051"/>
            </a:avLst>
          </a:prstGeom>
          <a:solidFill>
            <a:srgbClr val="4F81BD"/>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1511" name="Text Box 7"/>
          <p:cNvSpPr txBox="1">
            <a:spLocks noChangeArrowheads="1"/>
          </p:cNvSpPr>
          <p:nvPr/>
        </p:nvSpPr>
        <p:spPr bwMode="auto">
          <a:xfrm>
            <a:off x="5849938" y="5113338"/>
            <a:ext cx="129857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a:t>Command </a:t>
            </a:r>
          </a:p>
        </p:txBody>
      </p:sp>
      <p:sp>
        <p:nvSpPr>
          <p:cNvPr id="21512" name="AutoShape 8"/>
          <p:cNvSpPr>
            <a:spLocks noChangeArrowheads="1"/>
          </p:cNvSpPr>
          <p:nvPr/>
        </p:nvSpPr>
        <p:spPr bwMode="auto">
          <a:xfrm>
            <a:off x="6165850" y="3582988"/>
            <a:ext cx="447675" cy="1346200"/>
          </a:xfrm>
          <a:prstGeom prst="upArrow">
            <a:avLst>
              <a:gd name="adj1" fmla="val 50000"/>
              <a:gd name="adj2" fmla="val 49951"/>
            </a:avLst>
          </a:prstGeom>
          <a:solidFill>
            <a:srgbClr val="4F81BD"/>
          </a:solidFill>
          <a:ln w="9360" cap="sq">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Tree>
    <p:extLst>
      <p:ext uri="{BB962C8B-B14F-4D97-AF65-F5344CB8AC3E}">
        <p14:creationId xmlns:p14="http://schemas.microsoft.com/office/powerpoint/2010/main" val="362369418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0"/>
                      </p:stCondLst>
                      <p:childTnLst>
                        <p:par>
                          <p:cTn id="4" fill="hold" nodeType="withGroup">
                            <p:stCondLst>
                              <p:cond delay="0"/>
                            </p:stCondLst>
                            <p:childTnLst>
                              <p:par>
                                <p:cTn id="5" presetID="1" presetClass="exit" fill="hold" nodeType="clickEffect">
                                  <p:stCondLst>
                                    <p:cond delay="0"/>
                                  </p:stCondLst>
                                  <p:childTnLst>
                                    <p:set>
                                      <p:cBhvr additive="repl">
                                        <p:cTn id="6" dur="1" fill="hold">
                                          <p:stCondLst>
                                            <p:cond delay="0"/>
                                          </p:stCondLst>
                                        </p:cTn>
                                        <p:tgtEl>
                                          <p:spTgt spid="21511"/>
                                        </p:tgtEl>
                                        <p:attrNameLst>
                                          <p:attrName>style.visibility</p:attrName>
                                        </p:attrNameLst>
                                      </p:cBhvr>
                                      <p:to>
                                        <p:strVal val="hidden"/>
                                      </p:to>
                                    </p:set>
                                  </p:childTnLst>
                                </p:cTn>
                              </p:par>
                              <p:par>
                                <p:cTn id="7" presetID="1" presetClass="exit" fill="hold" nodeType="withEffect">
                                  <p:stCondLst>
                                    <p:cond delay="0"/>
                                  </p:stCondLst>
                                  <p:childTnLst>
                                    <p:set>
                                      <p:cBhvr additive="repl">
                                        <p:cTn id="8" dur="1" fill="hold">
                                          <p:stCondLst>
                                            <p:cond delay="0"/>
                                          </p:stCondLst>
                                        </p:cTn>
                                        <p:tgtEl>
                                          <p:spTgt spid="21507"/>
                                        </p:tgtEl>
                                        <p:attrNameLst>
                                          <p:attrName>style.visibility</p:attrName>
                                        </p:attrNameLst>
                                      </p:cBhvr>
                                      <p:to>
                                        <p:strVal val="hidden"/>
                                      </p:to>
                                    </p:set>
                                  </p:childTnLst>
                                </p:cTn>
                              </p:par>
                              <p:par>
                                <p:cTn id="9" presetID="1" presetClass="exit" fill="hold" grpId="0" nodeType="withEffect">
                                  <p:stCondLst>
                                    <p:cond delay="0"/>
                                  </p:stCondLst>
                                  <p:childTnLst>
                                    <p:set>
                                      <p:cBhvr additive="repl">
                                        <p:cTn id="10" dur="1" fill="hold">
                                          <p:stCondLst>
                                            <p:cond delay="0"/>
                                          </p:stCondLst>
                                        </p:cTn>
                                        <p:tgtEl>
                                          <p:spTgt spid="21512"/>
                                        </p:tgtEl>
                                        <p:attrNameLst>
                                          <p:attrName>style.visibility</p:attrName>
                                        </p:attrNameLst>
                                      </p:cBhvr>
                                      <p:to>
                                        <p:strVal val="hidden"/>
                                      </p:to>
                                    </p:set>
                                  </p:childTnLst>
                                </p:cTn>
                              </p:par>
                            </p:childTnLst>
                          </p:cTn>
                        </p:par>
                        <p:par>
                          <p:cTn id="11" fill="hold" nodeType="afterGroup">
                            <p:stCondLst>
                              <p:cond delay="0"/>
                            </p:stCondLst>
                            <p:childTnLst>
                              <p:par>
                                <p:cTn id="12" presetID="1" presetClass="entr" fill="hold" nodeType="afterEffect">
                                  <p:stCondLst>
                                    <p:cond delay="0"/>
                                  </p:stCondLst>
                                  <p:childTnLst>
                                    <p:set>
                                      <p:cBhvr additive="repl">
                                        <p:cTn id="13" dur="1" fill="hold">
                                          <p:stCondLst>
                                            <p:cond delay="0"/>
                                          </p:stCondLst>
                                        </p:cTn>
                                        <p:tgtEl>
                                          <p:spTgt spid="21508"/>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fill="hold" nodeType="afterEffect">
                                  <p:stCondLst>
                                    <p:cond delay="0"/>
                                  </p:stCondLst>
                                  <p:childTnLst>
                                    <p:set>
                                      <p:cBhvr additive="repl">
                                        <p:cTn id="16" dur="1" fill="hold">
                                          <p:stCondLst>
                                            <p:cond delay="0"/>
                                          </p:stCondLst>
                                        </p:cTn>
                                        <p:tgtEl>
                                          <p:spTgt spid="21509"/>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fill="hold" grpId="0" nodeType="afterEffect">
                                  <p:stCondLst>
                                    <p:cond delay="0"/>
                                  </p:stCondLst>
                                  <p:childTnLst>
                                    <p:set>
                                      <p:cBhvr additive="repl">
                                        <p:cTn id="19"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Key</a:t>
            </a:r>
          </a:p>
        </p:txBody>
      </p:sp>
      <p:sp>
        <p:nvSpPr>
          <p:cNvPr id="22530" name="Text Box 2"/>
          <p:cNvSpPr txBox="1">
            <a:spLocks noChangeArrowheads="1"/>
          </p:cNvSpPr>
          <p:nvPr/>
        </p:nvSpPr>
        <p:spPr bwMode="auto">
          <a:xfrm>
            <a:off x="777875" y="1889125"/>
            <a:ext cx="7588250" cy="2674938"/>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buClrTx/>
              <a:buFontTx/>
              <a:buNone/>
            </a:pPr>
            <a:r>
              <a:rPr lang="en-GB" altLang="en-US" sz="2400" b="1" dirty="0">
                <a:solidFill>
                  <a:schemeClr val="tx1"/>
                </a:solidFill>
                <a:latin typeface="Arial" charset="0"/>
              </a:rPr>
              <a:t>These  headings are</a:t>
            </a:r>
          </a:p>
          <a:p>
            <a:pPr>
              <a:buClrTx/>
              <a:buFontTx/>
              <a:buNone/>
            </a:pPr>
            <a:endParaRPr lang="en-GB" altLang="en-US" sz="2400" b="1" dirty="0">
              <a:solidFill>
                <a:schemeClr val="tx1"/>
              </a:solidFill>
              <a:latin typeface="Arial" charset="0"/>
            </a:endParaRPr>
          </a:p>
          <a:p>
            <a:pPr>
              <a:buClrTx/>
              <a:buFontTx/>
              <a:buNone/>
            </a:pPr>
            <a:r>
              <a:rPr lang="en-GB" altLang="en-US" sz="2400" b="1" dirty="0">
                <a:solidFill>
                  <a:schemeClr val="tx1"/>
                </a:solidFill>
                <a:latin typeface="Arial" charset="0"/>
              </a:rPr>
              <a:t>PID – The unique process id</a:t>
            </a:r>
          </a:p>
          <a:p>
            <a:pPr>
              <a:buClrTx/>
              <a:buFontTx/>
              <a:buNone/>
            </a:pPr>
            <a:r>
              <a:rPr lang="en-GB" altLang="en-US" sz="2400" b="1" dirty="0">
                <a:solidFill>
                  <a:schemeClr val="tx1"/>
                </a:solidFill>
                <a:latin typeface="Arial" charset="0"/>
              </a:rPr>
              <a:t>TTY - Terminal associated with the process  </a:t>
            </a:r>
          </a:p>
          <a:p>
            <a:pPr>
              <a:buClrTx/>
              <a:buFontTx/>
              <a:buNone/>
            </a:pPr>
            <a:r>
              <a:rPr lang="en-GB" altLang="en-US" sz="2400" b="1" dirty="0">
                <a:solidFill>
                  <a:schemeClr val="tx1"/>
                </a:solidFill>
                <a:latin typeface="Arial" charset="0"/>
              </a:rPr>
              <a:t>TIME - Total CPU usage </a:t>
            </a:r>
          </a:p>
          <a:p>
            <a:pPr>
              <a:buClrTx/>
              <a:buFontTx/>
              <a:buNone/>
            </a:pPr>
            <a:r>
              <a:rPr lang="en-GB" altLang="en-US" sz="2400" b="1" dirty="0">
                <a:solidFill>
                  <a:schemeClr val="tx1"/>
                </a:solidFill>
                <a:latin typeface="Arial" charset="0"/>
              </a:rPr>
              <a:t>CMD – The command</a:t>
            </a:r>
          </a:p>
          <a:p>
            <a:pPr>
              <a:buClrTx/>
              <a:buFontTx/>
              <a:buNone/>
            </a:pPr>
            <a:endParaRPr lang="en-GB" altLang="en-US" sz="2400" b="1" dirty="0">
              <a:solidFill>
                <a:schemeClr val="tx1"/>
              </a:solidFill>
              <a:latin typeface="Arial" charset="0"/>
            </a:endParaRPr>
          </a:p>
        </p:txBody>
      </p:sp>
    </p:spTree>
    <p:extLst>
      <p:ext uri="{BB962C8B-B14F-4D97-AF65-F5344CB8AC3E}">
        <p14:creationId xmlns:p14="http://schemas.microsoft.com/office/powerpoint/2010/main" val="2822820442"/>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Listing processes using ps</a:t>
            </a:r>
          </a:p>
        </p:txBody>
      </p:sp>
      <p:sp>
        <p:nvSpPr>
          <p:cNvPr id="20482" name="Text Box 2"/>
          <p:cNvSpPr txBox="1">
            <a:spLocks noChangeArrowheads="1"/>
          </p:cNvSpPr>
          <p:nvPr/>
        </p:nvSpPr>
        <p:spPr bwMode="auto">
          <a:xfrm>
            <a:off x="685800" y="1657350"/>
            <a:ext cx="7772400" cy="22757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err="1">
                <a:latin typeface="Arial" charset="0"/>
              </a:rPr>
              <a:t>ps</a:t>
            </a:r>
            <a:r>
              <a:rPr lang="en-GB" altLang="en-US" sz="2200" dirty="0">
                <a:latin typeface="Arial" charset="0"/>
              </a:rPr>
              <a:t> has several options:</a:t>
            </a:r>
          </a:p>
          <a:p>
            <a:pPr lvl="1" indent="0">
              <a:spcBef>
                <a:spcPts val="450"/>
              </a:spcBef>
              <a:buClrTx/>
              <a:buFontTx/>
              <a:buNone/>
            </a:pPr>
            <a:r>
              <a:rPr lang="en-GB" altLang="en-US" b="1" dirty="0">
                <a:latin typeface="Arial" charset="0"/>
                <a:cs typeface="Arial" charset="0"/>
              </a:rPr>
              <a:t>	</a:t>
            </a:r>
            <a:r>
              <a:rPr lang="en-GB" altLang="en-US" b="1" dirty="0" err="1">
                <a:latin typeface="Arial" charset="0"/>
                <a:cs typeface="Arial" charset="0"/>
              </a:rPr>
              <a:t>ps</a:t>
            </a:r>
            <a:r>
              <a:rPr lang="en-GB" altLang="en-US" dirty="0">
                <a:latin typeface="Arial" charset="0"/>
                <a:cs typeface="Arial" charset="0"/>
              </a:rPr>
              <a:t>		shows processes associated with the current logon</a:t>
            </a:r>
          </a:p>
          <a:p>
            <a:pPr lvl="1" indent="0">
              <a:spcBef>
                <a:spcPts val="450"/>
              </a:spcBef>
              <a:buClrTx/>
              <a:buFontTx/>
              <a:buNone/>
            </a:pPr>
            <a:r>
              <a:rPr lang="en-GB" altLang="en-US" b="1" dirty="0">
                <a:latin typeface="Arial" charset="0"/>
                <a:cs typeface="Arial" charset="0"/>
              </a:rPr>
              <a:t>	</a:t>
            </a:r>
            <a:r>
              <a:rPr lang="en-GB" altLang="en-US" b="1" dirty="0" err="1">
                <a:latin typeface="Arial" charset="0"/>
                <a:cs typeface="Arial" charset="0"/>
              </a:rPr>
              <a:t>ps</a:t>
            </a:r>
            <a:r>
              <a:rPr lang="en-GB" altLang="en-US" b="1" dirty="0">
                <a:latin typeface="Arial" charset="0"/>
                <a:cs typeface="Arial" charset="0"/>
              </a:rPr>
              <a:t> –</a:t>
            </a:r>
            <a:r>
              <a:rPr lang="en-GB" altLang="en-US" b="1" dirty="0" err="1">
                <a:latin typeface="Arial" charset="0"/>
                <a:cs typeface="Arial" charset="0"/>
              </a:rPr>
              <a:t>ef</a:t>
            </a:r>
            <a:r>
              <a:rPr lang="en-GB" altLang="en-US" dirty="0">
                <a:latin typeface="Arial" charset="0"/>
                <a:cs typeface="Arial" charset="0"/>
              </a:rPr>
              <a:t>		shows all (every) processes, full detail.</a:t>
            </a:r>
          </a:p>
          <a:p>
            <a:pPr lvl="1" indent="0">
              <a:spcBef>
                <a:spcPts val="450"/>
              </a:spcBef>
              <a:buClrTx/>
              <a:buFontTx/>
              <a:buNone/>
            </a:pPr>
            <a:r>
              <a:rPr lang="en-GB" altLang="en-US" b="1" dirty="0">
                <a:latin typeface="Arial" charset="0"/>
                <a:cs typeface="Arial" charset="0"/>
              </a:rPr>
              <a:t>	</a:t>
            </a:r>
            <a:r>
              <a:rPr lang="en-GB" altLang="en-US" b="1" dirty="0" err="1">
                <a:latin typeface="Arial" charset="0"/>
                <a:cs typeface="Arial" charset="0"/>
              </a:rPr>
              <a:t>ps</a:t>
            </a:r>
            <a:r>
              <a:rPr lang="en-GB" altLang="en-US" b="1" dirty="0">
                <a:latin typeface="Arial" charset="0"/>
                <a:cs typeface="Arial" charset="0"/>
              </a:rPr>
              <a:t> –</a:t>
            </a:r>
            <a:r>
              <a:rPr lang="en-GB" altLang="en-US" b="1" dirty="0" err="1">
                <a:latin typeface="Arial" charset="0"/>
                <a:cs typeface="Arial" charset="0"/>
              </a:rPr>
              <a:t>fu</a:t>
            </a:r>
            <a:r>
              <a:rPr lang="en-GB" altLang="en-US" b="1" dirty="0">
                <a:latin typeface="Arial" charset="0"/>
                <a:cs typeface="Arial" charset="0"/>
              </a:rPr>
              <a:t> &lt;UID&gt;</a:t>
            </a:r>
            <a:r>
              <a:rPr lang="en-GB" altLang="en-US" dirty="0">
                <a:latin typeface="Arial" charset="0"/>
                <a:cs typeface="Arial" charset="0"/>
              </a:rPr>
              <a:t>	shows processes associated with a specific user</a:t>
            </a:r>
          </a:p>
        </p:txBody>
      </p:sp>
    </p:spTree>
    <p:extLst>
      <p:ext uri="{BB962C8B-B14F-4D97-AF65-F5344CB8AC3E}">
        <p14:creationId xmlns:p14="http://schemas.microsoft.com/office/powerpoint/2010/main" val="350759778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Long verses Full</a:t>
            </a:r>
          </a:p>
        </p:txBody>
      </p:sp>
      <p:sp>
        <p:nvSpPr>
          <p:cNvPr id="20482" name="Text Box 2"/>
          <p:cNvSpPr txBox="1">
            <a:spLocks noChangeArrowheads="1"/>
          </p:cNvSpPr>
          <p:nvPr/>
        </p:nvSpPr>
        <p:spPr bwMode="auto">
          <a:xfrm>
            <a:off x="685800" y="165735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err="1">
                <a:latin typeface="Arial" charset="0"/>
                <a:cs typeface="Arial" charset="0"/>
              </a:rPr>
              <a:t>ps</a:t>
            </a:r>
            <a:r>
              <a:rPr lang="en-GB" altLang="en-US" sz="2200" dirty="0">
                <a:latin typeface="Arial" charset="0"/>
                <a:cs typeface="Arial" charset="0"/>
              </a:rPr>
              <a:t> –f gives a full output with various useful stats</a:t>
            </a:r>
            <a:endParaRPr lang="en-GB" altLang="en-US" dirty="0">
              <a:latin typeface="Arial" charset="0"/>
              <a:cs typeface="Arial" charset="0"/>
            </a:endParaRPr>
          </a:p>
        </p:txBody>
      </p:sp>
      <p:sp>
        <p:nvSpPr>
          <p:cNvPr id="2" name="TextBox 1"/>
          <p:cNvSpPr txBox="1"/>
          <p:nvPr/>
        </p:nvSpPr>
        <p:spPr>
          <a:xfrm>
            <a:off x="1115616" y="2308232"/>
            <a:ext cx="7491153" cy="1477328"/>
          </a:xfrm>
          <a:prstGeom prst="rect">
            <a:avLst/>
          </a:prstGeom>
          <a:noFill/>
        </p:spPr>
        <p:txBody>
          <a:bodyPr wrap="none" rtlCol="0">
            <a:spAutoFit/>
          </a:bodyPr>
          <a:lstStyle/>
          <a:p>
            <a:r>
              <a:rPr lang="en-GB" dirty="0">
                <a:solidFill>
                  <a:schemeClr val="tx1"/>
                </a:solidFill>
                <a:latin typeface="Courier New" panose="02070309020205020404" pitchFamily="49" charset="0"/>
                <a:cs typeface="Courier New" panose="02070309020205020404" pitchFamily="49" charset="0"/>
              </a:rPr>
              <a:t> $ </a:t>
            </a:r>
            <a:r>
              <a:rPr lang="en-GB" dirty="0" err="1">
                <a:solidFill>
                  <a:schemeClr val="tx1"/>
                </a:solidFill>
                <a:latin typeface="Courier New" panose="02070309020205020404" pitchFamily="49" charset="0"/>
                <a:cs typeface="Courier New" panose="02070309020205020404" pitchFamily="49" charset="0"/>
              </a:rPr>
              <a:t>ps</a:t>
            </a:r>
            <a:r>
              <a:rPr lang="en-GB" dirty="0">
                <a:solidFill>
                  <a:schemeClr val="tx1"/>
                </a:solidFill>
                <a:latin typeface="Courier New" panose="02070309020205020404" pitchFamily="49" charset="0"/>
                <a:cs typeface="Courier New" panose="02070309020205020404" pitchFamily="49" charset="0"/>
              </a:rPr>
              <a:t> -f </a:t>
            </a:r>
          </a:p>
          <a:p>
            <a:r>
              <a:rPr lang="en-GB" dirty="0">
                <a:solidFill>
                  <a:schemeClr val="tx1"/>
                </a:solidFill>
                <a:latin typeface="Courier New" panose="02070309020205020404" pitchFamily="49" charset="0"/>
                <a:cs typeface="Courier New" panose="02070309020205020404" pitchFamily="49" charset="0"/>
              </a:rPr>
              <a:t>UID        PID  PPID  C STIME TTY          TIME CMD</a:t>
            </a:r>
          </a:p>
          <a:p>
            <a:r>
              <a:rPr lang="en-GB" dirty="0" err="1">
                <a:solidFill>
                  <a:schemeClr val="tx1"/>
                </a:solidFill>
                <a:latin typeface="Courier New" panose="02070309020205020404" pitchFamily="49" charset="0"/>
                <a:cs typeface="Courier New" panose="02070309020205020404" pitchFamily="49" charset="0"/>
              </a:rPr>
              <a:t>fdm</a:t>
            </a:r>
            <a:r>
              <a:rPr lang="en-GB" dirty="0">
                <a:solidFill>
                  <a:schemeClr val="tx1"/>
                </a:solidFill>
                <a:latin typeface="Courier New" panose="02070309020205020404" pitchFamily="49" charset="0"/>
                <a:cs typeface="Courier New" panose="02070309020205020404" pitchFamily="49" charset="0"/>
              </a:rPr>
              <a:t>      14125 14097  0 08:55 pts/0    00:00:00 bash</a:t>
            </a:r>
          </a:p>
          <a:p>
            <a:r>
              <a:rPr lang="en-GB" dirty="0" err="1">
                <a:solidFill>
                  <a:schemeClr val="tx1"/>
                </a:solidFill>
                <a:latin typeface="Courier New" panose="02070309020205020404" pitchFamily="49" charset="0"/>
                <a:cs typeface="Courier New" panose="02070309020205020404" pitchFamily="49" charset="0"/>
              </a:rPr>
              <a:t>fdm</a:t>
            </a:r>
            <a:r>
              <a:rPr lang="en-GB" dirty="0">
                <a:solidFill>
                  <a:schemeClr val="tx1"/>
                </a:solidFill>
                <a:latin typeface="Courier New" panose="02070309020205020404" pitchFamily="49" charset="0"/>
                <a:cs typeface="Courier New" panose="02070309020205020404" pitchFamily="49" charset="0"/>
              </a:rPr>
              <a:t>      25429 14125  0 14:26 pts/0    00:00:00 </a:t>
            </a:r>
            <a:r>
              <a:rPr lang="en-GB" dirty="0" err="1">
                <a:solidFill>
                  <a:schemeClr val="tx1"/>
                </a:solidFill>
                <a:latin typeface="Courier New" panose="02070309020205020404" pitchFamily="49" charset="0"/>
                <a:cs typeface="Courier New" panose="02070309020205020404" pitchFamily="49" charset="0"/>
              </a:rPr>
              <a:t>ps</a:t>
            </a:r>
            <a:r>
              <a:rPr lang="en-GB" dirty="0">
                <a:solidFill>
                  <a:schemeClr val="tx1"/>
                </a:solidFill>
                <a:latin typeface="Courier New" panose="02070309020205020404" pitchFamily="49" charset="0"/>
                <a:cs typeface="Courier New" panose="02070309020205020404" pitchFamily="49" charset="0"/>
              </a:rPr>
              <a:t> -f</a:t>
            </a:r>
          </a:p>
          <a:p>
            <a:endParaRPr lang="en-GB" dirty="0">
              <a:solidFill>
                <a:schemeClr val="tx1"/>
              </a:solidFill>
              <a:latin typeface="Courier New" panose="02070309020205020404" pitchFamily="49" charset="0"/>
              <a:cs typeface="Courier New" panose="02070309020205020404" pitchFamily="49" charset="0"/>
            </a:endParaRPr>
          </a:p>
        </p:txBody>
      </p:sp>
      <p:sp>
        <p:nvSpPr>
          <p:cNvPr id="7" name="Text Box 2">
            <a:extLst>
              <a:ext uri="{FF2B5EF4-FFF2-40B4-BE49-F238E27FC236}">
                <a16:creationId xmlns:a16="http://schemas.microsoft.com/office/drawing/2014/main" id="{8B0EFDF9-DFD9-BC47-847F-72A75DF525A9}"/>
              </a:ext>
            </a:extLst>
          </p:cNvPr>
          <p:cNvSpPr txBox="1">
            <a:spLocks noChangeArrowheads="1"/>
          </p:cNvSpPr>
          <p:nvPr/>
        </p:nvSpPr>
        <p:spPr bwMode="auto">
          <a:xfrm>
            <a:off x="539552" y="3802005"/>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err="1">
                <a:latin typeface="Arial" charset="0"/>
                <a:cs typeface="Arial" charset="0"/>
              </a:rPr>
              <a:t>ps</a:t>
            </a:r>
            <a:r>
              <a:rPr lang="en-GB" altLang="en-US" sz="2200" dirty="0">
                <a:latin typeface="Arial" charset="0"/>
                <a:cs typeface="Arial" charset="0"/>
              </a:rPr>
              <a:t> –l gives a long output with various useful stats</a:t>
            </a:r>
            <a:endParaRPr lang="en-GB" altLang="en-US" dirty="0">
              <a:latin typeface="Arial" charset="0"/>
              <a:cs typeface="Arial" charset="0"/>
            </a:endParaRPr>
          </a:p>
        </p:txBody>
      </p:sp>
      <p:sp>
        <p:nvSpPr>
          <p:cNvPr id="8" name="TextBox 7">
            <a:extLst>
              <a:ext uri="{FF2B5EF4-FFF2-40B4-BE49-F238E27FC236}">
                <a16:creationId xmlns:a16="http://schemas.microsoft.com/office/drawing/2014/main" id="{ADC9E7BB-CFDE-7946-850F-1F67B52AE06F}"/>
              </a:ext>
            </a:extLst>
          </p:cNvPr>
          <p:cNvSpPr txBox="1"/>
          <p:nvPr/>
        </p:nvSpPr>
        <p:spPr>
          <a:xfrm>
            <a:off x="666124" y="4144101"/>
            <a:ext cx="7702750" cy="954107"/>
          </a:xfrm>
          <a:prstGeom prst="rect">
            <a:avLst/>
          </a:prstGeom>
          <a:noFill/>
        </p:spPr>
        <p:txBody>
          <a:bodyPr wrap="none" rtlCol="0">
            <a:spAutoFit/>
          </a:bodyPr>
          <a:lstStyle/>
          <a:p>
            <a:r>
              <a:rPr lang="en-GB" sz="1400" dirty="0">
                <a:solidFill>
                  <a:schemeClr val="tx1"/>
                </a:solidFill>
                <a:latin typeface="Courier New" panose="02070309020205020404" pitchFamily="49" charset="0"/>
                <a:cs typeface="Courier New" panose="02070309020205020404" pitchFamily="49" charset="0"/>
              </a:rPr>
              <a:t>$ </a:t>
            </a:r>
            <a:r>
              <a:rPr lang="en-GB" sz="1400" dirty="0" err="1">
                <a:solidFill>
                  <a:schemeClr val="tx1"/>
                </a:solidFill>
                <a:latin typeface="Courier New" panose="02070309020205020404" pitchFamily="49" charset="0"/>
                <a:cs typeface="Courier New" panose="02070309020205020404" pitchFamily="49" charset="0"/>
              </a:rPr>
              <a:t>ps</a:t>
            </a:r>
            <a:r>
              <a:rPr lang="en-GB" sz="1400" dirty="0">
                <a:solidFill>
                  <a:schemeClr val="tx1"/>
                </a:solidFill>
                <a:latin typeface="Courier New" panose="02070309020205020404" pitchFamily="49" charset="0"/>
                <a:cs typeface="Courier New" panose="02070309020205020404" pitchFamily="49" charset="0"/>
              </a:rPr>
              <a:t> -l</a:t>
            </a:r>
          </a:p>
          <a:p>
            <a:r>
              <a:rPr lang="en-GB" sz="1400" dirty="0">
                <a:solidFill>
                  <a:schemeClr val="tx1"/>
                </a:solidFill>
                <a:latin typeface="Courier New" panose="02070309020205020404" pitchFamily="49" charset="0"/>
                <a:cs typeface="Courier New" panose="02070309020205020404" pitchFamily="49" charset="0"/>
              </a:rPr>
              <a:t>F S   UID   PID  PPID  C PRI  NI ADDR SZ WCHAN  TTY          TIME CMD</a:t>
            </a:r>
          </a:p>
          <a:p>
            <a:r>
              <a:rPr lang="en-GB" sz="1400" dirty="0">
                <a:solidFill>
                  <a:schemeClr val="tx1"/>
                </a:solidFill>
                <a:latin typeface="Courier New" panose="02070309020205020404" pitchFamily="49" charset="0"/>
                <a:cs typeface="Courier New" panose="02070309020205020404" pitchFamily="49" charset="0"/>
              </a:rPr>
              <a:t>0 S  1000 14125 14097  0  80   0 - 29053 </a:t>
            </a:r>
            <a:r>
              <a:rPr lang="en-GB" sz="1400" dirty="0" err="1">
                <a:solidFill>
                  <a:schemeClr val="tx1"/>
                </a:solidFill>
                <a:latin typeface="Courier New" panose="02070309020205020404" pitchFamily="49" charset="0"/>
                <a:cs typeface="Courier New" panose="02070309020205020404" pitchFamily="49" charset="0"/>
              </a:rPr>
              <a:t>do_wai</a:t>
            </a:r>
            <a:r>
              <a:rPr lang="en-GB" sz="1400" dirty="0">
                <a:solidFill>
                  <a:schemeClr val="tx1"/>
                </a:solidFill>
                <a:latin typeface="Courier New" panose="02070309020205020404" pitchFamily="49" charset="0"/>
                <a:cs typeface="Courier New" panose="02070309020205020404" pitchFamily="49" charset="0"/>
              </a:rPr>
              <a:t> pts/0    00:00:00 bash</a:t>
            </a:r>
          </a:p>
          <a:p>
            <a:r>
              <a:rPr lang="en-GB" sz="1400" dirty="0">
                <a:solidFill>
                  <a:schemeClr val="tx1"/>
                </a:solidFill>
                <a:latin typeface="Courier New" panose="02070309020205020404" pitchFamily="49" charset="0"/>
                <a:cs typeface="Courier New" panose="02070309020205020404" pitchFamily="49" charset="0"/>
              </a:rPr>
              <a:t>0 R  1000 25444 14125  3  80   0 - 38309 -      pts/0    00:00:00 </a:t>
            </a:r>
            <a:r>
              <a:rPr lang="en-GB" sz="1400" dirty="0" err="1">
                <a:solidFill>
                  <a:schemeClr val="tx1"/>
                </a:solidFill>
                <a:latin typeface="Courier New" panose="02070309020205020404" pitchFamily="49" charset="0"/>
                <a:cs typeface="Courier New" panose="02070309020205020404" pitchFamily="49" charset="0"/>
              </a:rPr>
              <a:t>ps</a:t>
            </a:r>
            <a:endParaRPr lang="en-GB"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4072970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Finding the PID for a process</a:t>
            </a:r>
          </a:p>
        </p:txBody>
      </p:sp>
      <p:sp>
        <p:nvSpPr>
          <p:cNvPr id="23554"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284163" indent="-198438">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a:latin typeface="Arial" charset="0"/>
              </a:rPr>
              <a:t>Many commands for controlling processes require that you know the PID of the process.</a:t>
            </a:r>
          </a:p>
          <a:p>
            <a:pPr>
              <a:spcBef>
                <a:spcPts val="550"/>
              </a:spcBef>
              <a:buFont typeface="Arial" charset="0"/>
              <a:buChar char="•"/>
            </a:pPr>
            <a:r>
              <a:rPr lang="en-GB" altLang="en-US" sz="2200">
                <a:latin typeface="Arial" charset="0"/>
              </a:rPr>
              <a:t>Use the following command to find the PID:</a:t>
            </a:r>
          </a:p>
          <a:p>
            <a:pPr>
              <a:spcBef>
                <a:spcPts val="550"/>
              </a:spcBef>
              <a:buFont typeface="Arial" charset="0"/>
              <a:buNone/>
            </a:pPr>
            <a:endParaRPr lang="en-GB" altLang="en-US" sz="2200">
              <a:latin typeface="Arial" charset="0"/>
            </a:endParaRPr>
          </a:p>
          <a:p>
            <a:pPr lvl="1">
              <a:spcBef>
                <a:spcPts val="450"/>
              </a:spcBef>
              <a:buFont typeface="Arial" charset="0"/>
              <a:buChar char="•"/>
            </a:pPr>
            <a:r>
              <a:rPr lang="en-GB" altLang="en-US">
                <a:latin typeface="Arial" charset="0"/>
                <a:cs typeface="Arial" charset="0"/>
              </a:rPr>
              <a:t>	</a:t>
            </a:r>
            <a:r>
              <a:rPr lang="en-GB" altLang="en-US" b="1">
                <a:latin typeface="Arial" charset="0"/>
                <a:cs typeface="Arial" charset="0"/>
              </a:rPr>
              <a:t>pgrep &lt;process name&gt;</a:t>
            </a:r>
          </a:p>
          <a:p>
            <a:pPr lvl="1">
              <a:spcBef>
                <a:spcPts val="450"/>
              </a:spcBef>
              <a:buFont typeface="Arial" charset="0"/>
              <a:buNone/>
            </a:pPr>
            <a:endParaRPr lang="en-GB" altLang="en-US">
              <a:latin typeface="Arial" charset="0"/>
              <a:cs typeface="Arial" charset="0"/>
            </a:endParaRPr>
          </a:p>
          <a:p>
            <a:pPr lvl="1">
              <a:spcBef>
                <a:spcPts val="450"/>
              </a:spcBef>
              <a:buFont typeface="Arial" charset="0"/>
              <a:buChar char="•"/>
            </a:pPr>
            <a:r>
              <a:rPr lang="en-GB" altLang="en-US">
                <a:latin typeface="Arial" charset="0"/>
                <a:cs typeface="Arial" charset="0"/>
              </a:rPr>
              <a:t>	</a:t>
            </a:r>
            <a:r>
              <a:rPr lang="en-GB" altLang="en-US" b="1">
                <a:latin typeface="Arial" charset="0"/>
                <a:cs typeface="Arial" charset="0"/>
              </a:rPr>
              <a:t>e.g.</a:t>
            </a:r>
            <a:r>
              <a:rPr lang="en-GB" altLang="en-US">
                <a:latin typeface="Arial" charset="0"/>
                <a:cs typeface="Arial" charset="0"/>
              </a:rPr>
              <a:t>	pgrep cron</a:t>
            </a:r>
          </a:p>
        </p:txBody>
      </p:sp>
    </p:spTree>
    <p:extLst>
      <p:ext uri="{BB962C8B-B14F-4D97-AF65-F5344CB8AC3E}">
        <p14:creationId xmlns:p14="http://schemas.microsoft.com/office/powerpoint/2010/main" val="36473745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US" altLang="en-US" sz="2800" b="1">
                <a:latin typeface="Arial" charset="0"/>
              </a:rPr>
              <a:t>Listing Processes</a:t>
            </a:r>
          </a:p>
        </p:txBody>
      </p:sp>
      <p:sp>
        <p:nvSpPr>
          <p:cNvPr id="17410"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The </a:t>
            </a:r>
            <a:r>
              <a:rPr lang="en-GB" altLang="en-US" sz="2200" b="1" dirty="0">
                <a:latin typeface="Arial" charset="0"/>
              </a:rPr>
              <a:t>top </a:t>
            </a:r>
            <a:r>
              <a:rPr lang="en-GB" altLang="en-US" sz="2200" dirty="0">
                <a:latin typeface="Arial" charset="0"/>
              </a:rPr>
              <a:t>command can be used to list details of all processes currently running.  This is done in real-time.</a:t>
            </a:r>
          </a:p>
          <a:p>
            <a:pPr>
              <a:spcBef>
                <a:spcPts val="550"/>
              </a:spcBef>
              <a:buFont typeface="Arial" charset="0"/>
              <a:buChar char="•"/>
            </a:pPr>
            <a:r>
              <a:rPr lang="en-GB" altLang="en-US" sz="2200" dirty="0">
                <a:latin typeface="Arial" charset="0"/>
              </a:rPr>
              <a:t>It is very similar to the processes tab of the Task Manager in Windows.</a:t>
            </a:r>
          </a:p>
          <a:p>
            <a:pPr>
              <a:spcBef>
                <a:spcPts val="550"/>
              </a:spcBef>
              <a:buFont typeface="Arial" charset="0"/>
              <a:buNone/>
            </a:pPr>
            <a:endParaRPr lang="en-GB" altLang="en-US" sz="2200" dirty="0">
              <a:latin typeface="Arial" charset="0"/>
            </a:endParaRPr>
          </a:p>
          <a:p>
            <a:pPr>
              <a:spcBef>
                <a:spcPts val="550"/>
              </a:spcBef>
              <a:buFont typeface="Arial" charset="0"/>
              <a:buNone/>
            </a:pPr>
            <a:endParaRPr lang="en-GB" altLang="en-US" sz="2200" dirty="0">
              <a:latin typeface="Arial" charset="0"/>
            </a:endParaRPr>
          </a:p>
        </p:txBody>
      </p:sp>
      <p:pic>
        <p:nvPicPr>
          <p:cNvPr id="1741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140967"/>
            <a:ext cx="5544616" cy="3296471"/>
          </a:xfrm>
          <a:prstGeom prst="rect">
            <a:avLst/>
          </a:prstGeom>
          <a:noFill/>
          <a:ln>
            <a:noFill/>
          </a:ln>
          <a:extLst>
            <a:ext uri="{909E8E84-426E-40DD-AFC4-6F175D3DCCD1}">
              <a14:hiddenFill xmlns:a14="http://schemas.microsoft.com/office/drawing/2010/main">
                <a:solidFill>
                  <a:srgbClr val="00B8FF"/>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What top lists:</a:t>
            </a:r>
          </a:p>
        </p:txBody>
      </p:sp>
      <p:sp>
        <p:nvSpPr>
          <p:cNvPr id="18434"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PID – A unique number identifying each process.</a:t>
            </a:r>
          </a:p>
          <a:p>
            <a:pPr>
              <a:spcBef>
                <a:spcPts val="550"/>
              </a:spcBef>
              <a:buFont typeface="Arial" charset="0"/>
              <a:buChar char="•"/>
            </a:pPr>
            <a:r>
              <a:rPr lang="en-GB" altLang="en-US" sz="2200" dirty="0">
                <a:latin typeface="Arial" charset="0"/>
              </a:rPr>
              <a:t>USER – The user running the process.</a:t>
            </a:r>
          </a:p>
          <a:p>
            <a:pPr>
              <a:spcBef>
                <a:spcPts val="550"/>
              </a:spcBef>
              <a:buFont typeface="Arial" charset="0"/>
              <a:buChar char="•"/>
            </a:pPr>
            <a:r>
              <a:rPr lang="en-GB" altLang="en-US" sz="2200" dirty="0">
                <a:latin typeface="Arial" charset="0"/>
              </a:rPr>
              <a:t>PR – Priority, how important the task is.</a:t>
            </a:r>
          </a:p>
          <a:p>
            <a:pPr>
              <a:spcBef>
                <a:spcPts val="550"/>
              </a:spcBef>
              <a:buFont typeface="Arial" charset="0"/>
              <a:buChar char="•"/>
            </a:pPr>
            <a:r>
              <a:rPr lang="en-GB" altLang="en-US" sz="2200" dirty="0">
                <a:latin typeface="Arial" charset="0"/>
              </a:rPr>
              <a:t>NI – The “nice” value. Used in priority computation.</a:t>
            </a:r>
          </a:p>
          <a:p>
            <a:pPr>
              <a:spcBef>
                <a:spcPts val="550"/>
              </a:spcBef>
              <a:buFont typeface="Arial" charset="0"/>
              <a:buChar char="•"/>
            </a:pPr>
            <a:r>
              <a:rPr lang="en-GB" altLang="en-US" sz="2200" dirty="0" err="1">
                <a:latin typeface="Arial" charset="0"/>
              </a:rPr>
              <a:t>Virt</a:t>
            </a:r>
            <a:r>
              <a:rPr lang="en-GB" altLang="en-US" sz="2200" dirty="0">
                <a:latin typeface="Arial" charset="0"/>
              </a:rPr>
              <a:t>/Res/</a:t>
            </a:r>
            <a:r>
              <a:rPr lang="en-GB" altLang="en-US" sz="2200" dirty="0" err="1">
                <a:latin typeface="Arial" charset="0"/>
              </a:rPr>
              <a:t>Shr</a:t>
            </a:r>
            <a:r>
              <a:rPr lang="en-GB" altLang="en-US" sz="2200" dirty="0">
                <a:latin typeface="Arial" charset="0"/>
              </a:rPr>
              <a:t> – Memory usage information.</a:t>
            </a:r>
          </a:p>
          <a:p>
            <a:pPr>
              <a:spcBef>
                <a:spcPts val="550"/>
              </a:spcBef>
              <a:buFont typeface="Arial" charset="0"/>
              <a:buChar char="•"/>
            </a:pPr>
            <a:r>
              <a:rPr lang="en-GB" altLang="en-US" sz="2200" dirty="0">
                <a:latin typeface="Arial" charset="0"/>
              </a:rPr>
              <a:t>S –  The state of the process, described later.</a:t>
            </a:r>
          </a:p>
          <a:p>
            <a:pPr>
              <a:spcBef>
                <a:spcPts val="550"/>
              </a:spcBef>
              <a:buFont typeface="Arial" charset="0"/>
              <a:buChar char="•"/>
            </a:pPr>
            <a:r>
              <a:rPr lang="en-GB" altLang="en-US" sz="2200" dirty="0">
                <a:latin typeface="Arial" charset="0"/>
              </a:rPr>
              <a:t>%CPU – How big a share of a single CPU core the process is using.</a:t>
            </a:r>
          </a:p>
          <a:p>
            <a:pPr>
              <a:spcBef>
                <a:spcPts val="550"/>
              </a:spcBef>
              <a:buFont typeface="Arial" charset="0"/>
              <a:buChar char="•"/>
            </a:pPr>
            <a:r>
              <a:rPr lang="en-GB" altLang="en-US" sz="2200" dirty="0">
                <a:latin typeface="Arial" charset="0"/>
              </a:rPr>
              <a:t>%Mem – Its share of available memory.</a:t>
            </a:r>
          </a:p>
          <a:p>
            <a:pPr>
              <a:spcBef>
                <a:spcPts val="550"/>
              </a:spcBef>
              <a:buFont typeface="Arial" charset="0"/>
              <a:buChar char="•"/>
            </a:pPr>
            <a:r>
              <a:rPr lang="en-GB" altLang="en-US" sz="2200" dirty="0">
                <a:latin typeface="Arial" charset="0"/>
              </a:rPr>
              <a:t>TIME – The cumulative CPU time the process has used..</a:t>
            </a:r>
          </a:p>
          <a:p>
            <a:pPr>
              <a:spcBef>
                <a:spcPts val="550"/>
              </a:spcBef>
              <a:buFont typeface="Arial" charset="0"/>
              <a:buChar char="•"/>
            </a:pPr>
            <a:endParaRPr lang="en-GB" altLang="en-US" sz="2200" dirty="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What top lists:</a:t>
            </a:r>
          </a:p>
        </p:txBody>
      </p:sp>
      <p:sp>
        <p:nvSpPr>
          <p:cNvPr id="18434" name="Text Box 2"/>
          <p:cNvSpPr txBox="1">
            <a:spLocks noChangeArrowheads="1"/>
          </p:cNvSpPr>
          <p:nvPr/>
        </p:nvSpPr>
        <p:spPr bwMode="auto">
          <a:xfrm>
            <a:off x="685800" y="1657350"/>
            <a:ext cx="7772400" cy="54751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marL="0" indent="0">
              <a:spcBef>
                <a:spcPts val="550"/>
              </a:spcBef>
            </a:pPr>
            <a:r>
              <a:rPr lang="en-GB" altLang="en-US" sz="2000" b="1" dirty="0">
                <a:latin typeface="Arial" charset="0"/>
              </a:rPr>
              <a:t>top - 16:57:49 up 6 days, 9:18 </a:t>
            </a:r>
            <a:endParaRPr lang="en-GB" altLang="en-US" sz="2400" b="1" dirty="0">
              <a:latin typeface="Arial" charset="0"/>
            </a:endParaRPr>
          </a:p>
        </p:txBody>
      </p:sp>
      <p:sp>
        <p:nvSpPr>
          <p:cNvPr id="2" name="TextBox 1"/>
          <p:cNvSpPr txBox="1"/>
          <p:nvPr/>
        </p:nvSpPr>
        <p:spPr>
          <a:xfrm>
            <a:off x="4431241" y="1607941"/>
            <a:ext cx="4317223" cy="646331"/>
          </a:xfrm>
          <a:prstGeom prst="rect">
            <a:avLst/>
          </a:prstGeom>
          <a:noFill/>
        </p:spPr>
        <p:txBody>
          <a:bodyPr wrap="square" rtlCol="0">
            <a:spAutoFit/>
          </a:bodyPr>
          <a:lstStyle/>
          <a:p>
            <a:r>
              <a:rPr lang="en-GB" dirty="0">
                <a:solidFill>
                  <a:schemeClr val="tx1"/>
                </a:solidFill>
              </a:rPr>
              <a:t>The total amount of time the system has been booted including hours and minutes.</a:t>
            </a:r>
          </a:p>
        </p:txBody>
      </p:sp>
      <p:sp>
        <p:nvSpPr>
          <p:cNvPr id="5" name="Text Box 2"/>
          <p:cNvSpPr txBox="1">
            <a:spLocks noChangeArrowheads="1"/>
          </p:cNvSpPr>
          <p:nvPr/>
        </p:nvSpPr>
        <p:spPr bwMode="auto">
          <a:xfrm>
            <a:off x="685800" y="2420888"/>
            <a:ext cx="4606280" cy="3465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marL="0" indent="0">
              <a:spcBef>
                <a:spcPts val="550"/>
              </a:spcBef>
            </a:pPr>
            <a:r>
              <a:rPr lang="en-GB" altLang="en-US" b="1" dirty="0">
                <a:latin typeface="Arial" charset="0"/>
              </a:rPr>
              <a:t>89 users,  </a:t>
            </a:r>
          </a:p>
        </p:txBody>
      </p:sp>
      <p:sp>
        <p:nvSpPr>
          <p:cNvPr id="6" name="TextBox 5"/>
          <p:cNvSpPr txBox="1"/>
          <p:nvPr/>
        </p:nvSpPr>
        <p:spPr>
          <a:xfrm>
            <a:off x="1979712" y="2420888"/>
            <a:ext cx="3765506" cy="369332"/>
          </a:xfrm>
          <a:prstGeom prst="rect">
            <a:avLst/>
          </a:prstGeom>
          <a:noFill/>
        </p:spPr>
        <p:txBody>
          <a:bodyPr wrap="square" rtlCol="0">
            <a:spAutoFit/>
          </a:bodyPr>
          <a:lstStyle/>
          <a:p>
            <a:r>
              <a:rPr lang="en-GB" dirty="0">
                <a:solidFill>
                  <a:schemeClr val="tx1"/>
                </a:solidFill>
              </a:rPr>
              <a:t>The number of users currently logged.</a:t>
            </a:r>
          </a:p>
        </p:txBody>
      </p:sp>
      <p:sp>
        <p:nvSpPr>
          <p:cNvPr id="7" name="TextBox 6"/>
          <p:cNvSpPr txBox="1"/>
          <p:nvPr/>
        </p:nvSpPr>
        <p:spPr>
          <a:xfrm>
            <a:off x="611560" y="3090644"/>
            <a:ext cx="3467616" cy="369332"/>
          </a:xfrm>
          <a:prstGeom prst="rect">
            <a:avLst/>
          </a:prstGeom>
          <a:noFill/>
        </p:spPr>
        <p:txBody>
          <a:bodyPr wrap="none" rtlCol="0">
            <a:spAutoFit/>
          </a:bodyPr>
          <a:lstStyle/>
          <a:p>
            <a:r>
              <a:rPr lang="en-GB" altLang="en-US" b="1" dirty="0">
                <a:solidFill>
                  <a:schemeClr val="tx1"/>
                </a:solidFill>
                <a:latin typeface="Arial" charset="0"/>
              </a:rPr>
              <a:t>load average: 2.43, 3.88, 12.81</a:t>
            </a:r>
          </a:p>
        </p:txBody>
      </p:sp>
      <p:sp>
        <p:nvSpPr>
          <p:cNvPr id="8" name="TextBox 7"/>
          <p:cNvSpPr txBox="1"/>
          <p:nvPr/>
        </p:nvSpPr>
        <p:spPr>
          <a:xfrm>
            <a:off x="739794" y="3645024"/>
            <a:ext cx="7128792" cy="2862322"/>
          </a:xfrm>
          <a:prstGeom prst="rect">
            <a:avLst/>
          </a:prstGeom>
          <a:noFill/>
        </p:spPr>
        <p:txBody>
          <a:bodyPr wrap="square" rtlCol="0">
            <a:spAutoFit/>
          </a:bodyPr>
          <a:lstStyle/>
          <a:p>
            <a:r>
              <a:rPr lang="en-GB" dirty="0">
                <a:solidFill>
                  <a:schemeClr val="tx1"/>
                </a:solidFill>
              </a:rPr>
              <a:t>The average size of the queue for the CPU. Averaged over 1, 5 and 15 minutes. Here we see that  over the last 1 minute on average more than 2 processes have been ready to run.  (The machine in question had 2 </a:t>
            </a:r>
            <a:r>
              <a:rPr lang="en-GB" dirty="0" err="1">
                <a:solidFill>
                  <a:schemeClr val="tx1"/>
                </a:solidFill>
              </a:rPr>
              <a:t>cpu</a:t>
            </a:r>
            <a:r>
              <a:rPr lang="en-GB" dirty="0">
                <a:solidFill>
                  <a:schemeClr val="tx1"/>
                </a:solidFill>
              </a:rPr>
              <a:t> cores, so both cores would have been busy.) A third process was ready to run and </a:t>
            </a:r>
            <a:r>
              <a:rPr lang="en-GB" i="1" dirty="0">
                <a:solidFill>
                  <a:schemeClr val="tx1"/>
                </a:solidFill>
              </a:rPr>
              <a:t>waiting</a:t>
            </a:r>
            <a:r>
              <a:rPr lang="en-GB" dirty="0">
                <a:solidFill>
                  <a:schemeClr val="tx1"/>
                </a:solidFill>
              </a:rPr>
              <a:t> for about 43% of the time. The average over the last 5 minutes indicates that at least one process was ready and waiting for CPU, whilst two were actually being processed. </a:t>
            </a:r>
            <a:r>
              <a:rPr lang="en-GB" i="1" dirty="0">
                <a:solidFill>
                  <a:schemeClr val="tx1"/>
                </a:solidFill>
              </a:rPr>
              <a:t>You cannot say whether the figure is good or bad unless you know the number of </a:t>
            </a:r>
            <a:r>
              <a:rPr lang="en-GB" i="1" dirty="0" err="1">
                <a:solidFill>
                  <a:schemeClr val="tx1"/>
                </a:solidFill>
              </a:rPr>
              <a:t>cpu</a:t>
            </a:r>
            <a:r>
              <a:rPr lang="en-GB" i="1" dirty="0">
                <a:solidFill>
                  <a:schemeClr val="tx1"/>
                </a:solidFill>
              </a:rPr>
              <a:t> cores</a:t>
            </a:r>
            <a:r>
              <a:rPr lang="en-GB" dirty="0">
                <a:solidFill>
                  <a:schemeClr val="tx1"/>
                </a:solidFill>
              </a:rPr>
              <a:t>. If the queue size is a lot larger than the number of cores the CPU is overcommitted but even this state has its subtleties. </a:t>
            </a:r>
          </a:p>
        </p:txBody>
      </p:sp>
    </p:spTree>
    <p:extLst>
      <p:ext uri="{BB962C8B-B14F-4D97-AF65-F5344CB8AC3E}">
        <p14:creationId xmlns:p14="http://schemas.microsoft.com/office/powerpoint/2010/main" val="331904714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What top lists:</a:t>
            </a:r>
          </a:p>
        </p:txBody>
      </p:sp>
      <p:sp>
        <p:nvSpPr>
          <p:cNvPr id="18434" name="Text Box 2"/>
          <p:cNvSpPr txBox="1">
            <a:spLocks noChangeArrowheads="1"/>
          </p:cNvSpPr>
          <p:nvPr/>
        </p:nvSpPr>
        <p:spPr bwMode="auto">
          <a:xfrm>
            <a:off x="685800" y="1657350"/>
            <a:ext cx="7772400" cy="7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marL="0" indent="0">
              <a:spcBef>
                <a:spcPts val="550"/>
              </a:spcBef>
            </a:pPr>
            <a:r>
              <a:rPr lang="en-GB" altLang="en-US" dirty="0">
                <a:latin typeface="Arial" charset="0"/>
              </a:rPr>
              <a:t>top - 16:57:49 up 6 days,  9:18, 89 users,  load average: 2.43, 3.88, 12.81</a:t>
            </a:r>
          </a:p>
          <a:p>
            <a:pPr marL="0" indent="0">
              <a:spcBef>
                <a:spcPts val="550"/>
              </a:spcBef>
            </a:pPr>
            <a:r>
              <a:rPr lang="en-GB" altLang="en-US" b="1" dirty="0">
                <a:latin typeface="Arial" charset="0"/>
              </a:rPr>
              <a:t>Tasks: 437 total,   1 running, 413 sleeping,  23 stopped,   0 zombie</a:t>
            </a:r>
          </a:p>
          <a:p>
            <a:pPr>
              <a:spcBef>
                <a:spcPts val="550"/>
              </a:spcBef>
              <a:buFont typeface="Arial" charset="0"/>
              <a:buChar char="•"/>
            </a:pPr>
            <a:endParaRPr lang="en-GB" altLang="en-US" sz="2200" dirty="0">
              <a:latin typeface="Arial" charset="0"/>
            </a:endParaRPr>
          </a:p>
        </p:txBody>
      </p:sp>
      <p:sp>
        <p:nvSpPr>
          <p:cNvPr id="2" name="TextBox 1"/>
          <p:cNvSpPr txBox="1"/>
          <p:nvPr/>
        </p:nvSpPr>
        <p:spPr>
          <a:xfrm>
            <a:off x="718349" y="2510665"/>
            <a:ext cx="7486600" cy="646331"/>
          </a:xfrm>
          <a:prstGeom prst="rect">
            <a:avLst/>
          </a:prstGeom>
          <a:noFill/>
        </p:spPr>
        <p:txBody>
          <a:bodyPr wrap="square" rtlCol="0">
            <a:spAutoFit/>
          </a:bodyPr>
          <a:lstStyle/>
          <a:p>
            <a:r>
              <a:rPr lang="en-GB" dirty="0">
                <a:solidFill>
                  <a:schemeClr val="tx1"/>
                </a:solidFill>
              </a:rPr>
              <a:t>Here is an attempt to summarise the process table, giving the number of processes and their distribution over the various states. </a:t>
            </a:r>
          </a:p>
        </p:txBody>
      </p:sp>
    </p:spTree>
    <p:extLst>
      <p:ext uri="{BB962C8B-B14F-4D97-AF65-F5344CB8AC3E}">
        <p14:creationId xmlns:p14="http://schemas.microsoft.com/office/powerpoint/2010/main" val="6584299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685800" y="62865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US" altLang="en-US" sz="2800" b="1">
                <a:latin typeface="Arial" charset="0"/>
              </a:rPr>
              <a:t>What is a process?</a:t>
            </a:r>
          </a:p>
        </p:txBody>
      </p:sp>
      <p:sp>
        <p:nvSpPr>
          <p:cNvPr id="11266" name="Text Box 2"/>
          <p:cNvSpPr txBox="1">
            <a:spLocks noChangeArrowheads="1"/>
          </p:cNvSpPr>
          <p:nvPr/>
        </p:nvSpPr>
        <p:spPr bwMode="auto">
          <a:xfrm>
            <a:off x="685800" y="1390650"/>
            <a:ext cx="7772400" cy="484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Linux like any operating system is a collection of smaller programs</a:t>
            </a:r>
          </a:p>
          <a:p>
            <a:pPr>
              <a:spcBef>
                <a:spcPts val="550"/>
              </a:spcBef>
              <a:buFont typeface="Arial" charset="0"/>
              <a:buChar char="•"/>
            </a:pPr>
            <a:r>
              <a:rPr lang="en-GB" altLang="en-US" sz="2200" dirty="0">
                <a:latin typeface="Arial" charset="0"/>
              </a:rPr>
              <a:t>Each program provides some of the operating system’s functionality</a:t>
            </a:r>
          </a:p>
          <a:p>
            <a:pPr>
              <a:spcBef>
                <a:spcPts val="550"/>
              </a:spcBef>
              <a:buFont typeface="Arial" charset="0"/>
              <a:buChar char="•"/>
            </a:pPr>
            <a:r>
              <a:rPr lang="en-GB" altLang="en-US" sz="2200" dirty="0">
                <a:latin typeface="Arial" charset="0"/>
              </a:rPr>
              <a:t>A process is an instance of a program running or a program in execution.</a:t>
            </a:r>
          </a:p>
          <a:p>
            <a:pPr>
              <a:spcBef>
                <a:spcPts val="550"/>
              </a:spcBef>
              <a:buFont typeface="Arial" charset="0"/>
              <a:buChar char="•"/>
            </a:pPr>
            <a:r>
              <a:rPr lang="en-GB" altLang="en-US" sz="2200" dirty="0">
                <a:latin typeface="Arial" charset="0"/>
              </a:rPr>
              <a:t>Applications running in Linux can consist of one or more processes.  They can be started by the system (i.e. Daemons) or started by the user (i.e. Jobs).</a:t>
            </a:r>
          </a:p>
          <a:p>
            <a:pPr>
              <a:spcBef>
                <a:spcPts val="550"/>
              </a:spcBef>
              <a:buFont typeface="Arial" charset="0"/>
              <a:buChar char="•"/>
            </a:pPr>
            <a:r>
              <a:rPr lang="en-GB" altLang="en-US" sz="2200" dirty="0">
                <a:latin typeface="Arial" charset="0"/>
              </a:rPr>
              <a:t>In order to do work they utilise memory and CPU.</a:t>
            </a:r>
          </a:p>
          <a:p>
            <a:pPr>
              <a:spcBef>
                <a:spcPts val="550"/>
              </a:spcBef>
              <a:buFont typeface="Arial" charset="0"/>
              <a:buChar char="•"/>
            </a:pPr>
            <a:r>
              <a:rPr lang="en-GB" altLang="en-US" sz="2200" dirty="0">
                <a:latin typeface="Arial" charset="0"/>
              </a:rPr>
              <a:t>They need to be managed!</a:t>
            </a:r>
          </a:p>
        </p:txBody>
      </p:sp>
    </p:spTree>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What top lists:</a:t>
            </a:r>
          </a:p>
        </p:txBody>
      </p:sp>
      <p:sp>
        <p:nvSpPr>
          <p:cNvPr id="18434" name="Text Box 2"/>
          <p:cNvSpPr txBox="1">
            <a:spLocks noChangeArrowheads="1"/>
          </p:cNvSpPr>
          <p:nvPr/>
        </p:nvSpPr>
        <p:spPr bwMode="auto">
          <a:xfrm>
            <a:off x="685800" y="1657350"/>
            <a:ext cx="7772400" cy="14836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marL="0" indent="0">
              <a:spcBef>
                <a:spcPts val="550"/>
              </a:spcBef>
            </a:pPr>
            <a:r>
              <a:rPr lang="en-GB" altLang="en-US" dirty="0">
                <a:latin typeface="Arial" charset="0"/>
              </a:rPr>
              <a:t>top - 16:57:49 up 6 days,  9:18, 89 users,  load average: 2.43, 3.88, 12.81</a:t>
            </a:r>
          </a:p>
          <a:p>
            <a:pPr marL="0" indent="0">
              <a:spcBef>
                <a:spcPts val="550"/>
              </a:spcBef>
            </a:pPr>
            <a:r>
              <a:rPr lang="en-GB" altLang="en-US" dirty="0">
                <a:latin typeface="Arial" charset="0"/>
              </a:rPr>
              <a:t>Tasks: 437 total,   1 running, 413 sleeping,  23 stopped,   0 zombie</a:t>
            </a:r>
          </a:p>
          <a:p>
            <a:pPr marL="0" indent="0">
              <a:spcBef>
                <a:spcPts val="550"/>
              </a:spcBef>
            </a:pPr>
            <a:r>
              <a:rPr lang="en-GB" altLang="en-US" b="1" dirty="0" err="1">
                <a:latin typeface="Arial" charset="0"/>
              </a:rPr>
              <a:t>Cpu</a:t>
            </a:r>
            <a:r>
              <a:rPr lang="en-GB" altLang="en-US" b="1" dirty="0">
                <a:latin typeface="Arial" charset="0"/>
              </a:rPr>
              <a:t>(s): 14.7%us,  7.7%sy,  0.0%ni, 37.2%id, 40.1%wa,  0.0%hi,  0.3%si,  0.0%st</a:t>
            </a:r>
          </a:p>
          <a:p>
            <a:pPr marL="0" indent="0">
              <a:spcBef>
                <a:spcPts val="550"/>
              </a:spcBef>
            </a:pPr>
            <a:endParaRPr lang="en-GB" altLang="en-US" sz="2200" dirty="0">
              <a:latin typeface="Arial" charset="0"/>
            </a:endParaRPr>
          </a:p>
        </p:txBody>
      </p:sp>
      <p:sp>
        <p:nvSpPr>
          <p:cNvPr id="2" name="TextBox 1"/>
          <p:cNvSpPr txBox="1"/>
          <p:nvPr/>
        </p:nvSpPr>
        <p:spPr>
          <a:xfrm>
            <a:off x="611560" y="2996952"/>
            <a:ext cx="7772400" cy="2031325"/>
          </a:xfrm>
          <a:prstGeom prst="rect">
            <a:avLst/>
          </a:prstGeom>
          <a:noFill/>
        </p:spPr>
        <p:txBody>
          <a:bodyPr wrap="square" rtlCol="0">
            <a:spAutoFit/>
          </a:bodyPr>
          <a:lstStyle/>
          <a:p>
            <a:r>
              <a:rPr lang="en-GB" dirty="0">
                <a:solidFill>
                  <a:schemeClr val="tx1"/>
                </a:solidFill>
              </a:rPr>
              <a:t>A description of some of the places that the </a:t>
            </a:r>
            <a:r>
              <a:rPr lang="en-GB" dirty="0" err="1">
                <a:solidFill>
                  <a:schemeClr val="tx1"/>
                </a:solidFill>
              </a:rPr>
              <a:t>cpu</a:t>
            </a:r>
            <a:r>
              <a:rPr lang="en-GB" dirty="0">
                <a:solidFill>
                  <a:schemeClr val="tx1"/>
                </a:solidFill>
              </a:rPr>
              <a:t> time is going:</a:t>
            </a:r>
          </a:p>
          <a:p>
            <a:endParaRPr lang="en-GB" dirty="0">
              <a:solidFill>
                <a:schemeClr val="tx1"/>
              </a:solidFill>
            </a:endParaRPr>
          </a:p>
          <a:p>
            <a:r>
              <a:rPr lang="en-GB" dirty="0">
                <a:solidFill>
                  <a:schemeClr val="tx1"/>
                </a:solidFill>
              </a:rPr>
              <a:t>us = user applications. (The reason you have the machine in the first place).</a:t>
            </a:r>
          </a:p>
          <a:p>
            <a:r>
              <a:rPr lang="en-GB" dirty="0" err="1">
                <a:solidFill>
                  <a:schemeClr val="tx1"/>
                </a:solidFill>
              </a:rPr>
              <a:t>sy</a:t>
            </a:r>
            <a:r>
              <a:rPr lang="en-GB" dirty="0">
                <a:solidFill>
                  <a:schemeClr val="tx1"/>
                </a:solidFill>
              </a:rPr>
              <a:t> = System. The amount of time the CPU has spent on kernel tasks and the like, e.g. exchanging data with devices.</a:t>
            </a:r>
          </a:p>
          <a:p>
            <a:r>
              <a:rPr lang="en-GB" dirty="0" err="1">
                <a:solidFill>
                  <a:schemeClr val="tx1"/>
                </a:solidFill>
              </a:rPr>
              <a:t>ni</a:t>
            </a:r>
            <a:r>
              <a:rPr lang="en-GB" dirty="0">
                <a:solidFill>
                  <a:schemeClr val="tx1"/>
                </a:solidFill>
              </a:rPr>
              <a:t> = Time spent running </a:t>
            </a:r>
            <a:r>
              <a:rPr lang="en-GB" dirty="0" err="1">
                <a:solidFill>
                  <a:schemeClr val="tx1"/>
                </a:solidFill>
              </a:rPr>
              <a:t>niced</a:t>
            </a:r>
            <a:r>
              <a:rPr lang="en-GB" dirty="0">
                <a:solidFill>
                  <a:schemeClr val="tx1"/>
                </a:solidFill>
              </a:rPr>
              <a:t> processes where the user has helped define the process priority.</a:t>
            </a:r>
          </a:p>
        </p:txBody>
      </p:sp>
    </p:spTree>
    <p:extLst>
      <p:ext uri="{BB962C8B-B14F-4D97-AF65-F5344CB8AC3E}">
        <p14:creationId xmlns:p14="http://schemas.microsoft.com/office/powerpoint/2010/main" val="65842990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Subcommands for top</a:t>
            </a:r>
          </a:p>
        </p:txBody>
      </p:sp>
      <p:sp>
        <p:nvSpPr>
          <p:cNvPr id="1945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marL="441325" indent="-17780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It is possible to alter the display whilst top is running using built in commands, usually tied to keyboard character:</a:t>
            </a:r>
          </a:p>
          <a:p>
            <a:pPr marL="0" indent="0">
              <a:spcBef>
                <a:spcPts val="550"/>
              </a:spcBef>
            </a:pPr>
            <a:endParaRPr lang="en-GB" altLang="en-US" sz="2200" dirty="0">
              <a:latin typeface="Arial" charset="0"/>
            </a:endParaRPr>
          </a:p>
          <a:p>
            <a:pPr lvl="1" indent="0">
              <a:spcBef>
                <a:spcPts val="450"/>
              </a:spcBef>
              <a:buClrTx/>
              <a:buFontTx/>
              <a:buNone/>
            </a:pPr>
            <a:r>
              <a:rPr lang="en-GB" altLang="en-US" dirty="0">
                <a:latin typeface="Arial" charset="0"/>
                <a:cs typeface="Arial" charset="0"/>
              </a:rPr>
              <a:t>	H	Lists threads instead of process stats in the header.</a:t>
            </a:r>
          </a:p>
          <a:p>
            <a:pPr lvl="1" indent="0">
              <a:spcBef>
                <a:spcPts val="450"/>
              </a:spcBef>
              <a:buClrTx/>
              <a:buFontTx/>
              <a:buNone/>
            </a:pPr>
            <a:r>
              <a:rPr lang="en-GB" altLang="en-US" dirty="0">
                <a:latin typeface="Arial" charset="0"/>
                <a:cs typeface="Arial" charset="0"/>
              </a:rPr>
              <a:t>	E	Changes the unit used in memory stats. Repeated use cycles 			through KiB to </a:t>
            </a:r>
            <a:r>
              <a:rPr lang="en-GB" altLang="en-US" dirty="0" err="1">
                <a:latin typeface="Arial" charset="0"/>
                <a:cs typeface="Arial" charset="0"/>
              </a:rPr>
              <a:t>PiB</a:t>
            </a:r>
            <a:endParaRPr lang="en-GB" altLang="en-US" dirty="0">
              <a:latin typeface="Arial" charset="0"/>
              <a:cs typeface="Arial" charset="0"/>
            </a:endParaRPr>
          </a:p>
          <a:p>
            <a:pPr lvl="1" indent="0">
              <a:spcBef>
                <a:spcPts val="450"/>
              </a:spcBef>
              <a:buClrTx/>
              <a:buFontTx/>
              <a:buNone/>
            </a:pPr>
            <a:r>
              <a:rPr lang="en-GB" altLang="en-US" dirty="0">
                <a:latin typeface="Arial" charset="0"/>
                <a:cs typeface="Arial" charset="0"/>
              </a:rPr>
              <a:t>	1	Toggles the CPU summary between single CPU and multi CPU 			detail.</a:t>
            </a:r>
          </a:p>
          <a:p>
            <a:pPr lvl="1" indent="0">
              <a:spcBef>
                <a:spcPts val="450"/>
              </a:spcBef>
              <a:buClrTx/>
              <a:buFontTx/>
              <a:buNone/>
            </a:pPr>
            <a:endParaRPr lang="en-GB" altLang="en-US" dirty="0">
              <a:latin typeface="Arial" charset="0"/>
              <a:cs typeface="Arial" charset="0"/>
            </a:endParaRPr>
          </a:p>
          <a:p>
            <a:pPr lvl="1" indent="0">
              <a:spcBef>
                <a:spcPts val="450"/>
              </a:spcBef>
              <a:buClrTx/>
              <a:buFontTx/>
              <a:buNone/>
            </a:pPr>
            <a:r>
              <a:rPr lang="en-GB" altLang="en-US" dirty="0">
                <a:latin typeface="Arial" charset="0"/>
                <a:cs typeface="Arial" charset="0"/>
              </a:rPr>
              <a:t>Many more commands exist, such as:</a:t>
            </a:r>
          </a:p>
          <a:p>
            <a:pPr lvl="1" indent="0">
              <a:spcBef>
                <a:spcPts val="450"/>
              </a:spcBef>
              <a:buClrTx/>
              <a:buFontTx/>
              <a:buNone/>
            </a:pPr>
            <a:endParaRPr lang="en-GB" altLang="en-US" dirty="0">
              <a:latin typeface="Arial" charset="0"/>
              <a:cs typeface="Arial" charset="0"/>
            </a:endParaRPr>
          </a:p>
          <a:p>
            <a:pPr lvl="1" indent="0">
              <a:spcBef>
                <a:spcPts val="450"/>
              </a:spcBef>
              <a:buClrTx/>
              <a:buFontTx/>
              <a:buNone/>
            </a:pPr>
            <a:r>
              <a:rPr lang="en-GB" altLang="en-US" dirty="0">
                <a:latin typeface="Arial" charset="0"/>
                <a:cs typeface="Arial" charset="0"/>
              </a:rPr>
              <a:t>	L	Search for a string</a:t>
            </a:r>
          </a:p>
          <a:p>
            <a:pPr lvl="1" indent="0">
              <a:spcBef>
                <a:spcPts val="450"/>
              </a:spcBef>
              <a:buClrTx/>
              <a:buFontTx/>
              <a:buNone/>
            </a:pPr>
            <a:r>
              <a:rPr lang="en-GB" altLang="en-US" dirty="0">
                <a:latin typeface="Arial" charset="0"/>
                <a:cs typeface="Arial" charset="0"/>
              </a:rPr>
              <a:t>	</a:t>
            </a:r>
          </a:p>
          <a:p>
            <a:pPr lvl="1" indent="0">
              <a:spcBef>
                <a:spcPts val="450"/>
              </a:spcBef>
              <a:buClrTx/>
              <a:buFontTx/>
              <a:buNone/>
            </a:pPr>
            <a:r>
              <a:rPr lang="en-GB" altLang="en-US" dirty="0">
                <a:latin typeface="Arial" charset="0"/>
                <a:cs typeface="Arial" charset="0"/>
              </a:rPr>
              <a:t>	</a:t>
            </a:r>
            <a:endParaRPr lang="en-GB" altLang="en-US" sz="1600" dirty="0">
              <a:latin typeface="Arial" charset="0"/>
              <a:cs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24090166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commands allow us to look at process stats/attributes?</a:t>
            </a:r>
          </a:p>
        </p:txBody>
      </p:sp>
      <p:sp>
        <p:nvSpPr>
          <p:cNvPr id="1843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err="1"/>
              <a:t>ps</a:t>
            </a:r>
            <a:endParaRPr lang="en-GB" altLang="en-US"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date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who</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top</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bottom</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middle</a:t>
            </a:r>
          </a:p>
        </p:txBody>
      </p:sp>
    </p:spTree>
    <p:extLst>
      <p:ext uri="{BB962C8B-B14F-4D97-AF65-F5344CB8AC3E}">
        <p14:creationId xmlns:p14="http://schemas.microsoft.com/office/powerpoint/2010/main" val="120552491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commands allow us to look at process stats/attributes?</a:t>
            </a:r>
          </a:p>
        </p:txBody>
      </p:sp>
      <p:sp>
        <p:nvSpPr>
          <p:cNvPr id="1843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err="1"/>
              <a:t>ps</a:t>
            </a:r>
            <a:endParaRPr lang="en-GB" altLang="en-US"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date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who</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a:t>top</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bottom</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middle</a:t>
            </a:r>
          </a:p>
        </p:txBody>
      </p:sp>
    </p:spTree>
    <p:extLst>
      <p:ext uri="{BB962C8B-B14F-4D97-AF65-F5344CB8AC3E}">
        <p14:creationId xmlns:p14="http://schemas.microsoft.com/office/powerpoint/2010/main" val="316587757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The ps command with no arguments will?</a:t>
            </a:r>
          </a:p>
        </p:txBody>
      </p:sp>
      <p:sp>
        <p:nvSpPr>
          <p:cNvPr id="4301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Exit the shell.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all system processes.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only current processes in full detail.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only current processes in basic detail.</a:t>
            </a:r>
          </a:p>
        </p:txBody>
      </p:sp>
    </p:spTree>
    <p:extLst>
      <p:ext uri="{BB962C8B-B14F-4D97-AF65-F5344CB8AC3E}">
        <p14:creationId xmlns:p14="http://schemas.microsoft.com/office/powerpoint/2010/main" val="27753603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The ps command with no arguments will?</a:t>
            </a:r>
          </a:p>
        </p:txBody>
      </p:sp>
      <p:sp>
        <p:nvSpPr>
          <p:cNvPr id="4403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Exit the shell.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all system processes.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only current processes in full detail.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a:t>Show only current processes in basic detail.</a:t>
            </a:r>
          </a:p>
        </p:txBody>
      </p:sp>
    </p:spTree>
    <p:extLst>
      <p:ext uri="{BB962C8B-B14F-4D97-AF65-F5344CB8AC3E}">
        <p14:creationId xmlns:p14="http://schemas.microsoft.com/office/powerpoint/2010/main" val="225778796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err="1"/>
              <a:t>ps</a:t>
            </a:r>
            <a:r>
              <a:rPr lang="en-GB" altLang="en-US" dirty="0"/>
              <a:t> -u xxx</a:t>
            </a:r>
          </a:p>
        </p:txBody>
      </p:sp>
      <p:sp>
        <p:nvSpPr>
          <p:cNvPr id="4505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Will undo the specified process xxx, ie reverse its effects.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all processes running on the system associated with a specific user, user xxx in this case.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the current processes that are assocaited with user xxx.</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unbound processes. That is processes that are not bound to a CPU right now.</a:t>
            </a:r>
          </a:p>
        </p:txBody>
      </p:sp>
    </p:spTree>
    <p:extLst>
      <p:ext uri="{BB962C8B-B14F-4D97-AF65-F5344CB8AC3E}">
        <p14:creationId xmlns:p14="http://schemas.microsoft.com/office/powerpoint/2010/main" val="265616136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err="1"/>
              <a:t>ps</a:t>
            </a:r>
            <a:r>
              <a:rPr lang="en-GB" altLang="en-US" dirty="0"/>
              <a:t> -u xxx</a:t>
            </a:r>
          </a:p>
        </p:txBody>
      </p:sp>
      <p:sp>
        <p:nvSpPr>
          <p:cNvPr id="4608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Will undo the specified process xxx, ie reverse its effects.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a:t>Show all processes running on the system associated with a specific user, user xxx in this case.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the current processes that are assocaited with user xxx.</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Show unbound processes. That is processes that are not bound to a CPU right now.</a:t>
            </a:r>
          </a:p>
        </p:txBody>
      </p:sp>
    </p:spTree>
    <p:extLst>
      <p:ext uri="{BB962C8B-B14F-4D97-AF65-F5344CB8AC3E}">
        <p14:creationId xmlns:p14="http://schemas.microsoft.com/office/powerpoint/2010/main" val="407792018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What does ‘</a:t>
            </a:r>
            <a:r>
              <a:rPr lang="en-GB" altLang="en-US" dirty="0" err="1"/>
              <a:t>ps</a:t>
            </a:r>
            <a:r>
              <a:rPr lang="en-GB" altLang="en-US" dirty="0"/>
              <a:t> –e’ do?</a:t>
            </a:r>
          </a:p>
        </p:txBody>
      </p:sp>
      <p:sp>
        <p:nvSpPr>
          <p:cNvPr id="47106"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processes which are ending.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processes in the zombie state.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every process on the system.</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every process belonging to the current user.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processes in full detail.</a:t>
            </a:r>
          </a:p>
        </p:txBody>
      </p:sp>
    </p:spTree>
    <p:extLst>
      <p:ext uri="{BB962C8B-B14F-4D97-AF65-F5344CB8AC3E}">
        <p14:creationId xmlns:p14="http://schemas.microsoft.com/office/powerpoint/2010/main" val="27024284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2351314" y="1959429"/>
            <a:ext cx="4975761" cy="1068779"/>
          </a:xfrm>
          <a:prstGeom prst="roundRect">
            <a:avLst/>
          </a:prstGeom>
          <a:solidFill>
            <a:srgbClr val="BCF8F6"/>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Memory</a:t>
            </a:r>
          </a:p>
        </p:txBody>
      </p:sp>
      <p:graphicFrame>
        <p:nvGraphicFramePr>
          <p:cNvPr id="18" name="Diagram 17"/>
          <p:cNvGraphicFramePr/>
          <p:nvPr>
            <p:extLst>
              <p:ext uri="{D42A27DB-BD31-4B8C-83A1-F6EECF244321}">
                <p14:modId xmlns:p14="http://schemas.microsoft.com/office/powerpoint/2010/main" val="1314465391"/>
              </p:ext>
            </p:extLst>
          </p:nvPr>
        </p:nvGraphicFramePr>
        <p:xfrm>
          <a:off x="1888177" y="15748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218" name="Title 13">
            <a:extLst>
              <a:ext uri="{FF2B5EF4-FFF2-40B4-BE49-F238E27FC236}">
                <a16:creationId xmlns:a16="http://schemas.microsoft.com/office/drawing/2014/main" id="{1B477EB6-B070-4BC5-950F-54F3E5A7B2B1}"/>
              </a:ext>
            </a:extLst>
          </p:cNvPr>
          <p:cNvSpPr>
            <a:spLocks noGrp="1"/>
          </p:cNvSpPr>
          <p:nvPr>
            <p:ph type="title"/>
          </p:nvPr>
        </p:nvSpPr>
        <p:spPr>
          <a:xfrm>
            <a:off x="685800" y="838200"/>
            <a:ext cx="7772400" cy="477054"/>
          </a:xfrm>
        </p:spPr>
        <p:txBody>
          <a:bodyPr/>
          <a:lstStyle/>
          <a:p>
            <a:r>
              <a:rPr lang="en-GB" altLang="en-US" dirty="0">
                <a:ea typeface="MS PGothic"/>
              </a:rPr>
              <a:t>A process is a program actually executing.</a:t>
            </a:r>
            <a:endParaRPr lang="en-US" dirty="0"/>
          </a:p>
        </p:txBody>
      </p:sp>
      <p:sp>
        <p:nvSpPr>
          <p:cNvPr id="3" name="Flowchart: Magnetic Disk 2"/>
          <p:cNvSpPr/>
          <p:nvPr/>
        </p:nvSpPr>
        <p:spPr>
          <a:xfrm>
            <a:off x="629392" y="2909455"/>
            <a:ext cx="1425039" cy="2006929"/>
          </a:xfrm>
          <a:prstGeom prst="flowChartMagneticDisk">
            <a:avLst/>
          </a:prstGeom>
          <a:solidFill>
            <a:srgbClr val="85D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Disk</a:t>
            </a:r>
          </a:p>
        </p:txBody>
      </p:sp>
      <p:sp>
        <p:nvSpPr>
          <p:cNvPr id="6" name="Rectangle 5"/>
          <p:cNvSpPr/>
          <p:nvPr/>
        </p:nvSpPr>
        <p:spPr>
          <a:xfrm>
            <a:off x="920337" y="4488871"/>
            <a:ext cx="843148" cy="23750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7" name="Left-Up Arrow 6"/>
          <p:cNvSpPr/>
          <p:nvPr/>
        </p:nvSpPr>
        <p:spPr>
          <a:xfrm>
            <a:off x="1888177" y="2909454"/>
            <a:ext cx="1246909" cy="2006930"/>
          </a:xfrm>
          <a:prstGeom prst="leftUpArrow">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p>
        </p:txBody>
      </p:sp>
      <p:sp>
        <p:nvSpPr>
          <p:cNvPr id="10" name="Rectangle 9"/>
          <p:cNvSpPr/>
          <p:nvPr/>
        </p:nvSpPr>
        <p:spPr>
          <a:xfrm>
            <a:off x="2511631" y="2671947"/>
            <a:ext cx="843148" cy="237507"/>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 name="TextBox 1"/>
          <p:cNvSpPr txBox="1"/>
          <p:nvPr/>
        </p:nvSpPr>
        <p:spPr>
          <a:xfrm>
            <a:off x="843280" y="5638800"/>
            <a:ext cx="2451569" cy="400110"/>
          </a:xfrm>
          <a:prstGeom prst="rect">
            <a:avLst/>
          </a:prstGeom>
          <a:noFill/>
        </p:spPr>
        <p:txBody>
          <a:bodyPr wrap="none" rtlCol="0">
            <a:spAutoFit/>
          </a:bodyPr>
          <a:lstStyle/>
          <a:p>
            <a:r>
              <a:rPr lang="en-GB" sz="2000" dirty="0">
                <a:solidFill>
                  <a:schemeClr val="tx1"/>
                </a:solidFill>
              </a:rPr>
              <a:t>Program as a disk file.</a:t>
            </a:r>
          </a:p>
        </p:txBody>
      </p:sp>
      <p:sp>
        <p:nvSpPr>
          <p:cNvPr id="8" name="TextBox 7"/>
          <p:cNvSpPr txBox="1"/>
          <p:nvPr/>
        </p:nvSpPr>
        <p:spPr>
          <a:xfrm>
            <a:off x="2182164" y="1532374"/>
            <a:ext cx="4511363" cy="369332"/>
          </a:xfrm>
          <a:prstGeom prst="rect">
            <a:avLst/>
          </a:prstGeom>
          <a:noFill/>
        </p:spPr>
        <p:txBody>
          <a:bodyPr wrap="none" rtlCol="0">
            <a:spAutoFit/>
          </a:bodyPr>
          <a:lstStyle/>
          <a:p>
            <a:r>
              <a:rPr lang="en-GB" dirty="0">
                <a:solidFill>
                  <a:schemeClr val="tx1"/>
                </a:solidFill>
              </a:rPr>
              <a:t>Process, the program in the heat of execution.</a:t>
            </a:r>
          </a:p>
        </p:txBody>
      </p:sp>
      <p:cxnSp>
        <p:nvCxnSpPr>
          <p:cNvPr id="12" name="Straight Arrow Connector 11"/>
          <p:cNvCxnSpPr>
            <a:endCxn id="6" idx="2"/>
          </p:cNvCxnSpPr>
          <p:nvPr/>
        </p:nvCxnSpPr>
        <p:spPr>
          <a:xfrm flipH="1" flipV="1">
            <a:off x="1341911" y="4726378"/>
            <a:ext cx="546266" cy="912422"/>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endCxn id="10" idx="0"/>
          </p:cNvCxnSpPr>
          <p:nvPr/>
        </p:nvCxnSpPr>
        <p:spPr>
          <a:xfrm flipH="1">
            <a:off x="2933205" y="1901706"/>
            <a:ext cx="1504640" cy="77024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351313" y="3554214"/>
            <a:ext cx="885179" cy="523220"/>
          </a:xfrm>
          <a:prstGeom prst="rect">
            <a:avLst/>
          </a:prstGeom>
          <a:noFill/>
        </p:spPr>
        <p:txBody>
          <a:bodyPr wrap="none" rtlCol="0">
            <a:spAutoFit/>
          </a:bodyPr>
          <a:lstStyle/>
          <a:p>
            <a:r>
              <a:rPr lang="en-GB" sz="2800" dirty="0">
                <a:solidFill>
                  <a:schemeClr val="tx1"/>
                </a:solidFill>
              </a:rPr>
              <a:t>Load</a:t>
            </a:r>
          </a:p>
        </p:txBody>
      </p:sp>
    </p:spTree>
    <p:extLst>
      <p:ext uri="{BB962C8B-B14F-4D97-AF65-F5344CB8AC3E}">
        <p14:creationId xmlns:p14="http://schemas.microsoft.com/office/powerpoint/2010/main" val="917509624"/>
      </p:ext>
    </p:extLst>
  </p:cSld>
  <p:clrMapOvr>
    <a:masterClrMapping/>
  </p:clrMapOvr>
  <p:transition spd="slow">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What does ‘</a:t>
            </a:r>
            <a:r>
              <a:rPr lang="en-GB" altLang="en-US" dirty="0" err="1"/>
              <a:t>ps</a:t>
            </a:r>
            <a:r>
              <a:rPr lang="en-GB" altLang="en-US" dirty="0"/>
              <a:t> –e’ do?</a:t>
            </a:r>
          </a:p>
        </p:txBody>
      </p:sp>
      <p:sp>
        <p:nvSpPr>
          <p:cNvPr id="4813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Lists processes which are ending.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Lists processes in the zombie state.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dirty="0"/>
              <a:t>Lists every process on the system.</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Lists every process belonging to the current user.</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Lists processes in full detail.</a:t>
            </a:r>
          </a:p>
        </p:txBody>
      </p:sp>
    </p:spTree>
    <p:extLst>
      <p:ext uri="{BB962C8B-B14F-4D97-AF65-F5344CB8AC3E}">
        <p14:creationId xmlns:p14="http://schemas.microsoft.com/office/powerpoint/2010/main" val="103987786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ps -l do?</a:t>
            </a:r>
          </a:p>
        </p:txBody>
      </p:sp>
      <p:sp>
        <p:nvSpPr>
          <p:cNvPr id="4915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current processes in long detail, i.e. with status information, nice value, priority, e.t.c.</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all processes in long detail, i.e. with status information, nice value, priority, e.t.c. </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all processes with a low nice value.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current processes with a low nice value.</a:t>
            </a:r>
          </a:p>
        </p:txBody>
      </p:sp>
    </p:spTree>
    <p:extLst>
      <p:ext uri="{BB962C8B-B14F-4D97-AF65-F5344CB8AC3E}">
        <p14:creationId xmlns:p14="http://schemas.microsoft.com/office/powerpoint/2010/main" val="127520115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ps -l do?</a:t>
            </a:r>
          </a:p>
        </p:txBody>
      </p:sp>
      <p:sp>
        <p:nvSpPr>
          <p:cNvPr id="5017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b="1"/>
              <a:t>Lists current processes in long detail, i.e. with status information, nice value, priority, e.t.c.</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all processes in long detail, i.e. with status information, nice value, priority, e.t.c. </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all processes with a low nice value.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Lists current processes with a low nice value.</a:t>
            </a:r>
          </a:p>
        </p:txBody>
      </p:sp>
    </p:spTree>
    <p:extLst>
      <p:ext uri="{BB962C8B-B14F-4D97-AF65-F5344CB8AC3E}">
        <p14:creationId xmlns:p14="http://schemas.microsoft.com/office/powerpoint/2010/main" val="159879206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456481" y="626761"/>
            <a:ext cx="8228160" cy="222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form of the ps command provides more detail, as in a longer list of attributes: ps -f or ps -l</a:t>
            </a:r>
          </a:p>
        </p:txBody>
      </p:sp>
    </p:spTree>
    <p:extLst>
      <p:ext uri="{BB962C8B-B14F-4D97-AF65-F5344CB8AC3E}">
        <p14:creationId xmlns:p14="http://schemas.microsoft.com/office/powerpoint/2010/main" val="2152672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456481" y="606601"/>
            <a:ext cx="8228160" cy="22680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form of the </a:t>
            </a:r>
            <a:r>
              <a:rPr lang="en-GB" altLang="en-US" dirty="0" err="1"/>
              <a:t>ps</a:t>
            </a:r>
            <a:r>
              <a:rPr lang="en-GB" altLang="en-US" dirty="0"/>
              <a:t> command provides more detail, as in a longer list of attributes: </a:t>
            </a:r>
            <a:r>
              <a:rPr lang="en-GB" altLang="en-US" dirty="0" err="1"/>
              <a:t>ps</a:t>
            </a:r>
            <a:r>
              <a:rPr lang="en-GB" altLang="en-US" dirty="0"/>
              <a:t> -f or </a:t>
            </a:r>
            <a:r>
              <a:rPr lang="en-GB" altLang="en-US" dirty="0" err="1"/>
              <a:t>ps</a:t>
            </a:r>
            <a:r>
              <a:rPr lang="en-GB" altLang="en-US" dirty="0"/>
              <a:t> –l</a:t>
            </a:r>
            <a:br>
              <a:rPr lang="en-GB" altLang="en-US" dirty="0"/>
            </a:br>
            <a:br>
              <a:rPr lang="en-GB" altLang="en-US" dirty="0"/>
            </a:br>
            <a:r>
              <a:rPr lang="en-GB" altLang="en-US" b="1" dirty="0" err="1"/>
              <a:t>ps</a:t>
            </a:r>
            <a:r>
              <a:rPr lang="en-GB" altLang="en-US" b="1" dirty="0"/>
              <a:t> -l</a:t>
            </a:r>
          </a:p>
        </p:txBody>
      </p:sp>
    </p:spTree>
    <p:extLst>
      <p:ext uri="{BB962C8B-B14F-4D97-AF65-F5344CB8AC3E}">
        <p14:creationId xmlns:p14="http://schemas.microsoft.com/office/powerpoint/2010/main" val="158215658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457920" y="404664"/>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command gives a regularly updated view of process status?</a:t>
            </a:r>
          </a:p>
        </p:txBody>
      </p:sp>
    </p:spTree>
    <p:extLst>
      <p:ext uri="{BB962C8B-B14F-4D97-AF65-F5344CB8AC3E}">
        <p14:creationId xmlns:p14="http://schemas.microsoft.com/office/powerpoint/2010/main" val="2953573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457920" y="836712"/>
            <a:ext cx="8228160" cy="1512168"/>
          </a:xfrm>
          <a:ln/>
        </p:spPr>
        <p:txBody>
          <a:bodyPr vert="horz" wrap="square" lIns="0" tIns="35202" rIns="0" bIns="46800" numCol="1" anchor="t" anchorCtr="0" compatLnSpc="1">
            <a:prstTxWarp prst="textNoShape">
              <a:avLst/>
            </a:prstTxWarp>
          </a:bodyPr>
          <a:lstStyle/>
          <a:p>
            <a:pPr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command gives a regularly updated view of process status?</a:t>
            </a:r>
            <a:br>
              <a:rPr lang="en-GB" altLang="en-US" dirty="0"/>
            </a:br>
            <a:br>
              <a:rPr lang="en-GB" altLang="en-US" dirty="0"/>
            </a:br>
            <a:r>
              <a:rPr lang="en-GB" altLang="en-US" b="1" dirty="0"/>
              <a:t>top</a:t>
            </a:r>
          </a:p>
        </p:txBody>
      </p:sp>
    </p:spTree>
    <p:extLst>
      <p:ext uri="{BB962C8B-B14F-4D97-AF65-F5344CB8AC3E}">
        <p14:creationId xmlns:p14="http://schemas.microsoft.com/office/powerpoint/2010/main" val="22279178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286316518"/>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Communicating with a process.</a:t>
            </a:r>
          </a:p>
        </p:txBody>
      </p:sp>
      <p:sp>
        <p:nvSpPr>
          <p:cNvPr id="28674" name="Text Box 2"/>
          <p:cNvSpPr txBox="1">
            <a:spLocks noChangeArrowheads="1"/>
          </p:cNvSpPr>
          <p:nvPr/>
        </p:nvSpPr>
        <p:spPr bwMode="auto">
          <a:xfrm>
            <a:off x="685800" y="1657350"/>
            <a:ext cx="7772400" cy="3355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Processes can be interrupted through the use of signals.</a:t>
            </a:r>
          </a:p>
          <a:p>
            <a:pPr lvl="1" indent="0">
              <a:spcBef>
                <a:spcPts val="450"/>
              </a:spcBef>
              <a:buClrTx/>
              <a:buFontTx/>
              <a:buNone/>
            </a:pPr>
            <a:r>
              <a:rPr lang="en-GB" altLang="en-US" dirty="0">
                <a:latin typeface="Arial" charset="0"/>
                <a:cs typeface="Arial" charset="0"/>
              </a:rPr>
              <a:t>	A signal interrupts the processes normal flow of execution.</a:t>
            </a:r>
          </a:p>
          <a:p>
            <a:pPr lvl="1" indent="0">
              <a:spcBef>
                <a:spcPts val="450"/>
              </a:spcBef>
              <a:buClrTx/>
              <a:buFontTx/>
              <a:buNone/>
            </a:pPr>
            <a:r>
              <a:rPr lang="en-GB" altLang="en-US" dirty="0">
                <a:latin typeface="Arial" charset="0"/>
                <a:cs typeface="Arial" charset="0"/>
              </a:rPr>
              <a:t>	</a:t>
            </a:r>
          </a:p>
          <a:p>
            <a:pPr>
              <a:spcBef>
                <a:spcPts val="550"/>
              </a:spcBef>
              <a:buFont typeface="Arial" charset="0"/>
              <a:buChar char="•"/>
            </a:pPr>
            <a:r>
              <a:rPr lang="en-GB" altLang="en-US" sz="2200" dirty="0">
                <a:latin typeface="Arial" charset="0"/>
              </a:rPr>
              <a:t>Stopping a process.</a:t>
            </a:r>
          </a:p>
          <a:p>
            <a:pPr lvl="1" indent="0">
              <a:spcBef>
                <a:spcPts val="450"/>
              </a:spcBef>
              <a:buClrTx/>
              <a:buFontTx/>
              <a:buNone/>
            </a:pPr>
            <a:r>
              <a:rPr lang="en-GB" altLang="en-US" dirty="0">
                <a:latin typeface="Arial" charset="0"/>
                <a:cs typeface="Arial" charset="0"/>
              </a:rPr>
              <a:t>	Processes can catch signals and respond with a predetermined response which can be anything from ignore the signal completely or terminate. The usual or default response is to terminate. Signals vary in ‘strength’. They are represented by number in the range 0-64, the lower the signal number the ‘stronger’ the signal.</a:t>
            </a:r>
          </a:p>
          <a:p>
            <a:pPr marL="371475" lvl="1">
              <a:spcBef>
                <a:spcPts val="450"/>
              </a:spcBef>
              <a:buClrTx/>
              <a:buFont typeface="Arial" panose="020B0604020202020204" pitchFamily="34" charset="0"/>
              <a:buChar char="•"/>
            </a:pPr>
            <a:r>
              <a:rPr lang="en-GB" altLang="en-US" dirty="0">
                <a:latin typeface="Arial" charset="0"/>
              </a:rPr>
              <a:t>The ‘kill’ command is used to deliver a signal to a process.</a:t>
            </a:r>
            <a:r>
              <a:rPr lang="en-GB" altLang="en-US" dirty="0">
                <a:latin typeface="Arial" charset="0"/>
                <a:cs typeface="Arial" charset="0"/>
              </a:rPr>
              <a:t> </a:t>
            </a:r>
          </a:p>
        </p:txBody>
      </p:sp>
      <p:sp>
        <p:nvSpPr>
          <p:cNvPr id="2" name="TextBox 1"/>
          <p:cNvSpPr txBox="1"/>
          <p:nvPr/>
        </p:nvSpPr>
        <p:spPr>
          <a:xfrm>
            <a:off x="2915816" y="5025266"/>
            <a:ext cx="1838965" cy="369332"/>
          </a:xfrm>
          <a:prstGeom prst="rect">
            <a:avLst/>
          </a:prstGeom>
          <a:noFill/>
        </p:spPr>
        <p:txBody>
          <a:bodyPr wrap="none" rtlCol="0">
            <a:spAutoFit/>
          </a:bodyPr>
          <a:lstStyle/>
          <a:p>
            <a:r>
              <a:rPr lang="en-GB" dirty="0">
                <a:solidFill>
                  <a:schemeClr val="tx1"/>
                </a:solidFill>
                <a:latin typeface="Courier New" panose="02070309020205020404" pitchFamily="49" charset="0"/>
                <a:cs typeface="Courier New" panose="02070309020205020404" pitchFamily="49" charset="0"/>
              </a:rPr>
              <a:t>kill -9 2345</a:t>
            </a:r>
          </a:p>
        </p:txBody>
      </p:sp>
      <p:sp>
        <p:nvSpPr>
          <p:cNvPr id="3" name="TextBox 2"/>
          <p:cNvSpPr txBox="1"/>
          <p:nvPr/>
        </p:nvSpPr>
        <p:spPr>
          <a:xfrm>
            <a:off x="654232" y="5363924"/>
            <a:ext cx="7916463" cy="369332"/>
          </a:xfrm>
          <a:prstGeom prst="rect">
            <a:avLst/>
          </a:prstGeom>
          <a:noFill/>
        </p:spPr>
        <p:txBody>
          <a:bodyPr wrap="none" rtlCol="0">
            <a:spAutoFit/>
          </a:bodyPr>
          <a:lstStyle/>
          <a:p>
            <a:r>
              <a:rPr lang="en-GB" dirty="0">
                <a:solidFill>
                  <a:schemeClr val="tx1"/>
                </a:solidFill>
              </a:rPr>
              <a:t>This delivers a ‘9’ signal to process 2345, this is without fail terminal to the process.</a:t>
            </a:r>
          </a:p>
        </p:txBody>
      </p:sp>
      <p:sp>
        <p:nvSpPr>
          <p:cNvPr id="4" name="Lightning Bolt 3">
            <a:extLst>
              <a:ext uri="{FF2B5EF4-FFF2-40B4-BE49-F238E27FC236}">
                <a16:creationId xmlns:a16="http://schemas.microsoft.com/office/drawing/2014/main" id="{8AF902C9-9466-0C48-9265-0C51C5C8D4C9}"/>
              </a:ext>
            </a:extLst>
          </p:cNvPr>
          <p:cNvSpPr/>
          <p:nvPr/>
        </p:nvSpPr>
        <p:spPr bwMode="auto">
          <a:xfrm>
            <a:off x="7020272" y="2060848"/>
            <a:ext cx="720080" cy="720080"/>
          </a:xfrm>
          <a:prstGeom prst="lightningBol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Calibri" pitchFamily="32" charset="0"/>
              <a:ea typeface="MS PGothic" pitchFamily="32" charset="-128"/>
            </a:endParaRPr>
          </a:p>
        </p:txBody>
      </p:sp>
    </p:spTree>
    <p:extLst>
      <p:ext uri="{BB962C8B-B14F-4D97-AF65-F5344CB8AC3E}">
        <p14:creationId xmlns:p14="http://schemas.microsoft.com/office/powerpoint/2010/main" val="4957583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685800" y="790923"/>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How to pause a process</a:t>
            </a:r>
          </a:p>
        </p:txBody>
      </p:sp>
      <p:sp>
        <p:nvSpPr>
          <p:cNvPr id="2969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285750" indent="-198438">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Use kill to send signal 19 to pause process.</a:t>
            </a:r>
          </a:p>
          <a:p>
            <a:pPr>
              <a:spcBef>
                <a:spcPts val="550"/>
              </a:spcBef>
              <a:buFont typeface="Arial" charset="0"/>
              <a:buChar char="•"/>
            </a:pPr>
            <a:r>
              <a:rPr lang="en-GB" altLang="en-US" sz="2200" b="1" dirty="0">
                <a:latin typeface="Arial" charset="0"/>
              </a:rPr>
              <a:t>kill -19 2345</a:t>
            </a:r>
          </a:p>
          <a:p>
            <a:pPr>
              <a:spcBef>
                <a:spcPts val="550"/>
              </a:spcBef>
              <a:buFont typeface="Arial" charset="0"/>
              <a:buChar char="•"/>
            </a:pPr>
            <a:r>
              <a:rPr lang="en-GB" altLang="en-US" sz="2200" b="1" dirty="0">
                <a:latin typeface="Arial" charset="0"/>
              </a:rPr>
              <a:t>kill –</a:t>
            </a:r>
            <a:r>
              <a:rPr lang="en-GB" altLang="en-US" sz="2200" b="1" dirty="0" err="1">
                <a:latin typeface="Arial" charset="0"/>
              </a:rPr>
              <a:t>sigstop</a:t>
            </a:r>
            <a:r>
              <a:rPr lang="en-GB" altLang="en-US" sz="2200" b="1" dirty="0">
                <a:latin typeface="Arial" charset="0"/>
              </a:rPr>
              <a:t> 2345</a:t>
            </a:r>
          </a:p>
          <a:p>
            <a:pPr>
              <a:spcBef>
                <a:spcPts val="550"/>
              </a:spcBef>
              <a:buFont typeface="Arial" charset="0"/>
              <a:buChar char="•"/>
            </a:pPr>
            <a:r>
              <a:rPr lang="en-GB" altLang="en-US" sz="2200" b="1" dirty="0">
                <a:latin typeface="Arial" charset="0"/>
                <a:cs typeface="Arial" charset="0"/>
              </a:rPr>
              <a:t>Note process 2345 will be in the ‘T’ state.</a:t>
            </a:r>
            <a:endParaRPr lang="en-GB" altLang="en-US" dirty="0">
              <a:latin typeface="Arial" charset="0"/>
              <a:cs typeface="Arial" charset="0"/>
            </a:endParaRPr>
          </a:p>
          <a:p>
            <a:pPr lvl="1">
              <a:spcBef>
                <a:spcPts val="450"/>
              </a:spcBef>
              <a:buClrTx/>
              <a:buFontTx/>
              <a:buNone/>
            </a:pPr>
            <a:endParaRPr lang="en-GB" altLang="en-US" dirty="0">
              <a:latin typeface="Arial" charset="0"/>
              <a:cs typeface="Arial" charset="0"/>
            </a:endParaRPr>
          </a:p>
          <a:p>
            <a:pPr>
              <a:spcBef>
                <a:spcPts val="550"/>
              </a:spcBef>
              <a:buFont typeface="Arial" charset="0"/>
              <a:buChar char="•"/>
            </a:pPr>
            <a:r>
              <a:rPr lang="en-GB" altLang="en-US" sz="2200" dirty="0">
                <a:latin typeface="Arial" charset="0"/>
              </a:rPr>
              <a:t>Use kill to send signal 18 to release.</a:t>
            </a:r>
          </a:p>
          <a:p>
            <a:pPr>
              <a:spcBef>
                <a:spcPts val="550"/>
              </a:spcBef>
              <a:buFont typeface="Arial" charset="0"/>
              <a:buChar char="•"/>
            </a:pPr>
            <a:r>
              <a:rPr lang="en-GB" altLang="en-US" sz="2200" b="1" dirty="0">
                <a:latin typeface="Arial" charset="0"/>
              </a:rPr>
              <a:t>kill -18 2345</a:t>
            </a:r>
          </a:p>
          <a:p>
            <a:pPr>
              <a:spcBef>
                <a:spcPts val="550"/>
              </a:spcBef>
              <a:buFont typeface="Arial" charset="0"/>
              <a:buChar char="•"/>
            </a:pPr>
            <a:r>
              <a:rPr lang="en-GB" altLang="en-US" sz="2200" b="1" dirty="0">
                <a:latin typeface="Arial" charset="0"/>
              </a:rPr>
              <a:t>kill –</a:t>
            </a:r>
            <a:r>
              <a:rPr lang="en-GB" altLang="en-US" sz="2200" b="1" dirty="0" err="1">
                <a:latin typeface="Arial" charset="0"/>
              </a:rPr>
              <a:t>sigcont</a:t>
            </a:r>
            <a:r>
              <a:rPr lang="en-GB" altLang="en-US" sz="2200" b="1" dirty="0">
                <a:latin typeface="Arial" charset="0"/>
              </a:rPr>
              <a:t> 2345</a:t>
            </a:r>
            <a:endParaRPr lang="en-GB" altLang="en-US" sz="2400" dirty="0">
              <a:latin typeface="Arial" charset="0"/>
              <a:cs typeface="Arial" charset="0"/>
            </a:endParaRPr>
          </a:p>
          <a:p>
            <a:pPr lvl="1">
              <a:spcBef>
                <a:spcPts val="450"/>
              </a:spcBef>
              <a:buClrTx/>
              <a:buFontTx/>
              <a:buNone/>
            </a:pPr>
            <a:endParaRPr lang="en-GB" altLang="en-US" dirty="0">
              <a:latin typeface="Arial" charset="0"/>
              <a:cs typeface="Arial" charset="0"/>
            </a:endParaRPr>
          </a:p>
          <a:p>
            <a:pPr marL="342900">
              <a:spcBef>
                <a:spcPts val="450"/>
              </a:spcBef>
              <a:buClrTx/>
              <a:buFontTx/>
              <a:buNone/>
            </a:pPr>
            <a:endParaRPr lang="en-GB" altLang="en-US" dirty="0">
              <a:latin typeface="Arial" charset="0"/>
            </a:endParaRPr>
          </a:p>
        </p:txBody>
      </p:sp>
      <p:sp>
        <p:nvSpPr>
          <p:cNvPr id="2" name="TextBox 1"/>
          <p:cNvSpPr txBox="1"/>
          <p:nvPr/>
        </p:nvSpPr>
        <p:spPr>
          <a:xfrm>
            <a:off x="4355976" y="2104592"/>
            <a:ext cx="3386608" cy="923330"/>
          </a:xfrm>
          <a:prstGeom prst="rect">
            <a:avLst/>
          </a:prstGeom>
          <a:noFill/>
        </p:spPr>
        <p:txBody>
          <a:bodyPr wrap="square" rtlCol="0">
            <a:spAutoFit/>
          </a:bodyPr>
          <a:lstStyle/>
          <a:p>
            <a:r>
              <a:rPr lang="en-GB" dirty="0">
                <a:solidFill>
                  <a:schemeClr val="tx1"/>
                </a:solidFill>
                <a:latin typeface="Courier New" panose="02070309020205020404" pitchFamily="49" charset="0"/>
                <a:cs typeface="Courier New" panose="02070309020205020404" pitchFamily="49" charset="0"/>
              </a:rPr>
              <a:t> kill -</a:t>
            </a:r>
            <a:r>
              <a:rPr lang="en-GB" dirty="0" err="1">
                <a:solidFill>
                  <a:schemeClr val="tx1"/>
                </a:solidFill>
                <a:latin typeface="Courier New" panose="02070309020205020404" pitchFamily="49" charset="0"/>
                <a:cs typeface="Courier New" panose="02070309020205020404" pitchFamily="49" charset="0"/>
              </a:rPr>
              <a:t>sigstop</a:t>
            </a:r>
            <a:r>
              <a:rPr lang="en-GB" dirty="0">
                <a:solidFill>
                  <a:schemeClr val="tx1"/>
                </a:solidFill>
                <a:latin typeface="Courier New" panose="02070309020205020404" pitchFamily="49" charset="0"/>
                <a:cs typeface="Courier New" panose="02070309020205020404" pitchFamily="49" charset="0"/>
              </a:rPr>
              <a:t> 22202</a:t>
            </a:r>
          </a:p>
          <a:p>
            <a:r>
              <a:rPr lang="en-GB" dirty="0">
                <a:solidFill>
                  <a:schemeClr val="tx1"/>
                </a:solidFill>
                <a:latin typeface="Courier New" panose="02070309020205020404" pitchFamily="49" charset="0"/>
                <a:cs typeface="Courier New" panose="02070309020205020404" pitchFamily="49" charset="0"/>
              </a:rPr>
              <a:t>[1]+  Stopped sleep 1000</a:t>
            </a:r>
          </a:p>
        </p:txBody>
      </p:sp>
      <p:sp>
        <p:nvSpPr>
          <p:cNvPr id="5" name="TextBox 4"/>
          <p:cNvSpPr txBox="1"/>
          <p:nvPr/>
        </p:nvSpPr>
        <p:spPr>
          <a:xfrm>
            <a:off x="3995936" y="4005064"/>
            <a:ext cx="4392488" cy="923330"/>
          </a:xfrm>
          <a:prstGeom prst="rect">
            <a:avLst/>
          </a:prstGeom>
          <a:noFill/>
        </p:spPr>
        <p:txBody>
          <a:bodyPr wrap="square" rtlCol="0">
            <a:spAutoFit/>
          </a:bodyPr>
          <a:lstStyle/>
          <a:p>
            <a:r>
              <a:rPr lang="en-GB" dirty="0">
                <a:solidFill>
                  <a:schemeClr val="tx1"/>
                </a:solidFill>
                <a:latin typeface="Courier New" panose="02070309020205020404" pitchFamily="49" charset="0"/>
                <a:cs typeface="Courier New" panose="02070309020205020404" pitchFamily="49" charset="0"/>
              </a:rPr>
              <a:t>kill -</a:t>
            </a:r>
            <a:r>
              <a:rPr lang="en-GB" dirty="0" err="1">
                <a:solidFill>
                  <a:schemeClr val="tx1"/>
                </a:solidFill>
                <a:latin typeface="Courier New" panose="02070309020205020404" pitchFamily="49" charset="0"/>
                <a:cs typeface="Courier New" panose="02070309020205020404" pitchFamily="49" charset="0"/>
              </a:rPr>
              <a:t>sigcont</a:t>
            </a:r>
            <a:r>
              <a:rPr lang="en-GB" dirty="0">
                <a:solidFill>
                  <a:schemeClr val="tx1"/>
                </a:solidFill>
                <a:latin typeface="Courier New" panose="02070309020205020404" pitchFamily="49" charset="0"/>
                <a:cs typeface="Courier New" panose="02070309020205020404" pitchFamily="49" charset="0"/>
              </a:rPr>
              <a:t> 22202</a:t>
            </a:r>
          </a:p>
          <a:p>
            <a:r>
              <a:rPr lang="en-GB" dirty="0">
                <a:solidFill>
                  <a:schemeClr val="tx1"/>
                </a:solidFill>
                <a:latin typeface="Courier New" panose="02070309020205020404" pitchFamily="49" charset="0"/>
                <a:cs typeface="Courier New" panose="02070309020205020404" pitchFamily="49" charset="0"/>
              </a:rPr>
              <a:t>$ jobs</a:t>
            </a:r>
          </a:p>
          <a:p>
            <a:r>
              <a:rPr lang="en-GB" dirty="0">
                <a:solidFill>
                  <a:schemeClr val="tx1"/>
                </a:solidFill>
                <a:latin typeface="Courier New" panose="02070309020205020404" pitchFamily="49" charset="0"/>
                <a:cs typeface="Courier New" panose="02070309020205020404" pitchFamily="49" charset="0"/>
              </a:rPr>
              <a:t>[1]+  Running sleep 1000 &amp;</a:t>
            </a:r>
          </a:p>
        </p:txBody>
      </p:sp>
      <p:sp>
        <p:nvSpPr>
          <p:cNvPr id="3" name="Rectangle 2"/>
          <p:cNvSpPr/>
          <p:nvPr/>
        </p:nvSpPr>
        <p:spPr bwMode="auto">
          <a:xfrm>
            <a:off x="539552" y="2060848"/>
            <a:ext cx="8136904" cy="14401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GB" sz="1800" b="0" i="0" u="none" strike="noStrike" cap="none" normalizeH="0" baseline="0">
              <a:ln>
                <a:noFill/>
              </a:ln>
              <a:solidFill>
                <a:schemeClr val="bg1"/>
              </a:solidFill>
              <a:effectLst/>
              <a:latin typeface="Calibri" pitchFamily="32" charset="0"/>
              <a:ea typeface="MS PGothic" pitchFamily="32" charset="-128"/>
            </a:endParaRPr>
          </a:p>
        </p:txBody>
      </p:sp>
      <p:sp>
        <p:nvSpPr>
          <p:cNvPr id="7" name="Rectangle 6"/>
          <p:cNvSpPr/>
          <p:nvPr/>
        </p:nvSpPr>
        <p:spPr bwMode="auto">
          <a:xfrm>
            <a:off x="539552" y="4005064"/>
            <a:ext cx="8136904" cy="144016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GB" sz="1800" b="0" i="0" u="none" strike="noStrike" cap="none" normalizeH="0" baseline="0">
              <a:ln>
                <a:noFill/>
              </a:ln>
              <a:solidFill>
                <a:schemeClr val="bg1"/>
              </a:solidFill>
              <a:effectLst/>
              <a:latin typeface="Calibri" pitchFamily="32" charset="0"/>
              <a:ea typeface="MS PGothic" pitchFamily="32" charset="-128"/>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Threads</a:t>
            </a:r>
          </a:p>
        </p:txBody>
      </p:sp>
      <p:sp>
        <p:nvSpPr>
          <p:cNvPr id="12290"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A process is a collection of one or more threads.</a:t>
            </a:r>
          </a:p>
          <a:p>
            <a:pPr>
              <a:spcBef>
                <a:spcPts val="550"/>
              </a:spcBef>
              <a:buFont typeface="Arial" charset="0"/>
              <a:buChar char="•"/>
            </a:pPr>
            <a:r>
              <a:rPr lang="en-GB" altLang="en-US" sz="2200" dirty="0">
                <a:latin typeface="Arial" charset="0"/>
              </a:rPr>
              <a:t>A thread is the smallest runnable stream of CPU instructions. </a:t>
            </a:r>
          </a:p>
          <a:p>
            <a:pPr>
              <a:spcBef>
                <a:spcPts val="550"/>
              </a:spcBef>
              <a:buFont typeface="Arial" charset="0"/>
              <a:buChar char="•"/>
            </a:pPr>
            <a:r>
              <a:rPr lang="en-GB" altLang="en-US" sz="2200" dirty="0">
                <a:latin typeface="Arial" charset="0"/>
              </a:rPr>
              <a:t>A CPU core divides its time up between different threads.</a:t>
            </a:r>
          </a:p>
          <a:p>
            <a:pPr>
              <a:spcBef>
                <a:spcPts val="550"/>
              </a:spcBef>
              <a:buFont typeface="Arial" charset="0"/>
              <a:buChar char="•"/>
            </a:pPr>
            <a:r>
              <a:rPr lang="en-GB" altLang="en-US" sz="2200" dirty="0">
                <a:latin typeface="Arial" charset="0"/>
              </a:rPr>
              <a:t>The CPU core constantly switches from thread to thread to give the appearance of multi-tasking.  This is called ‘Time Slicing on the CPU’.</a:t>
            </a:r>
          </a:p>
          <a:p>
            <a:pPr>
              <a:spcBef>
                <a:spcPts val="550"/>
              </a:spcBef>
              <a:buFont typeface="Arial" charset="0"/>
              <a:buNone/>
            </a:pPr>
            <a:endParaRPr lang="en-GB" altLang="en-US" sz="2200" dirty="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How to terminate a process</a:t>
            </a:r>
          </a:p>
        </p:txBody>
      </p:sp>
      <p:sp>
        <p:nvSpPr>
          <p:cNvPr id="30722"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285750" indent="-198438">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Use the</a:t>
            </a:r>
            <a:r>
              <a:rPr lang="en-GB" altLang="en-US" sz="2200" b="1" dirty="0">
                <a:latin typeface="Arial" charset="0"/>
              </a:rPr>
              <a:t> kill </a:t>
            </a:r>
            <a:r>
              <a:rPr lang="en-GB" altLang="en-US" sz="2200" dirty="0">
                <a:latin typeface="Arial" charset="0"/>
              </a:rPr>
              <a:t>command to terminate a process.</a:t>
            </a:r>
          </a:p>
          <a:p>
            <a:pPr marL="342900">
              <a:spcBef>
                <a:spcPts val="550"/>
              </a:spcBef>
              <a:buClrTx/>
              <a:buFontTx/>
              <a:buNone/>
            </a:pPr>
            <a:r>
              <a:rPr lang="en-GB" altLang="en-US" sz="2200" b="1" dirty="0">
                <a:latin typeface="Arial" charset="0"/>
              </a:rPr>
              <a:t>kill [signal] &lt;PID&gt;</a:t>
            </a:r>
          </a:p>
          <a:p>
            <a:pPr lvl="1">
              <a:spcBef>
                <a:spcPts val="450"/>
              </a:spcBef>
              <a:buClrTx/>
              <a:buFontTx/>
              <a:buNone/>
            </a:pPr>
            <a:r>
              <a:rPr lang="en-GB" altLang="en-US" dirty="0">
                <a:latin typeface="Arial" charset="0"/>
                <a:cs typeface="Arial" charset="0"/>
              </a:rPr>
              <a:t>e.g. 	kill 1234 	 - Process terminated</a:t>
            </a:r>
          </a:p>
          <a:p>
            <a:pPr lvl="1">
              <a:spcBef>
                <a:spcPts val="450"/>
              </a:spcBef>
              <a:buClrTx/>
              <a:buFontTx/>
              <a:buNone/>
            </a:pPr>
            <a:r>
              <a:rPr lang="en-GB" altLang="en-US" dirty="0">
                <a:latin typeface="Arial" charset="0"/>
                <a:cs typeface="Arial" charset="0"/>
              </a:rPr>
              <a:t> or 	kill -9 1234  - Process killed.</a:t>
            </a:r>
          </a:p>
          <a:p>
            <a:pPr>
              <a:spcBef>
                <a:spcPts val="550"/>
              </a:spcBef>
              <a:buFont typeface="Arial" charset="0"/>
              <a:buChar char="•"/>
            </a:pPr>
            <a:r>
              <a:rPr lang="en-GB" altLang="en-US" sz="2200" dirty="0">
                <a:latin typeface="Arial" charset="0"/>
              </a:rPr>
              <a:t>...or user </a:t>
            </a:r>
            <a:r>
              <a:rPr lang="en-GB" altLang="en-US" sz="2200" b="1" dirty="0" err="1">
                <a:latin typeface="Arial" charset="0"/>
              </a:rPr>
              <a:t>pkill</a:t>
            </a:r>
            <a:r>
              <a:rPr lang="en-GB" altLang="en-US" sz="2200" b="1" dirty="0">
                <a:latin typeface="Arial" charset="0"/>
              </a:rPr>
              <a:t> </a:t>
            </a:r>
            <a:r>
              <a:rPr lang="en-GB" altLang="en-US" sz="2200" dirty="0">
                <a:latin typeface="Arial" charset="0"/>
              </a:rPr>
              <a:t>to terminate a process by name</a:t>
            </a:r>
          </a:p>
          <a:p>
            <a:pPr marL="284163" lvl="1">
              <a:spcBef>
                <a:spcPts val="450"/>
              </a:spcBef>
              <a:buFont typeface="Arial" charset="0"/>
              <a:buNone/>
            </a:pPr>
            <a:endParaRPr lang="en-GB" altLang="en-US" dirty="0">
              <a:latin typeface="Arial" charset="0"/>
              <a:cs typeface="Arial" charset="0"/>
            </a:endParaRPr>
          </a:p>
          <a:p>
            <a:pPr marL="371475" lvl="1" indent="-285750">
              <a:spcBef>
                <a:spcPts val="450"/>
              </a:spcBef>
              <a:buFont typeface="Arial" panose="020B0604020202020204" pitchFamily="34" charset="0"/>
              <a:buChar char="•"/>
            </a:pPr>
            <a:r>
              <a:rPr lang="en-GB" altLang="en-US" dirty="0">
                <a:latin typeface="Arial" charset="0"/>
                <a:cs typeface="Arial" charset="0"/>
              </a:rPr>
              <a:t>The kill command delivers signal 15 by default. This asks the process itself to perform an orderly shutdown. The process may choose to action that or simply to ignore. </a:t>
            </a:r>
          </a:p>
          <a:p>
            <a:pPr marL="371475" lvl="1" indent="-285750">
              <a:spcBef>
                <a:spcPts val="450"/>
              </a:spcBef>
              <a:buFont typeface="Arial" panose="020B0604020202020204" pitchFamily="34" charset="0"/>
              <a:buChar char="•"/>
            </a:pPr>
            <a:r>
              <a:rPr lang="en-GB" altLang="en-US" dirty="0">
                <a:latin typeface="Arial" charset="0"/>
                <a:cs typeface="Arial" charset="0"/>
              </a:rPr>
              <a:t>If the kill command delivers signal 9, the kernel terminates the process without informing or asking the process. The application would not have performed an orderly shutdown. This kind of termination could lead to the application having to clean up on restart or cause even worse difficulties.</a:t>
            </a:r>
          </a:p>
          <a:p>
            <a:pPr marL="342900">
              <a:spcBef>
                <a:spcPts val="450"/>
              </a:spcBef>
              <a:buClrTx/>
              <a:buFontTx/>
              <a:buNone/>
            </a:pPr>
            <a:endParaRPr lang="en-GB" altLang="en-US" dirty="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Keyboard signals</a:t>
            </a:r>
          </a:p>
        </p:txBody>
      </p:sp>
      <p:sp>
        <p:nvSpPr>
          <p:cNvPr id="29698" name="Text Box 2"/>
          <p:cNvSpPr txBox="1">
            <a:spLocks noChangeArrowheads="1"/>
          </p:cNvSpPr>
          <p:nvPr/>
        </p:nvSpPr>
        <p:spPr bwMode="auto">
          <a:xfrm>
            <a:off x="685800" y="1657350"/>
            <a:ext cx="7772400" cy="10515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285750" indent="-198438">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b="1" dirty="0">
                <a:latin typeface="Arial" charset="0"/>
              </a:rPr>
              <a:t>Ctrl-C – sends signal 9 to current foreground process.</a:t>
            </a:r>
          </a:p>
          <a:p>
            <a:pPr>
              <a:spcBef>
                <a:spcPts val="550"/>
              </a:spcBef>
              <a:buFont typeface="Arial" charset="0"/>
              <a:buChar char="•"/>
            </a:pPr>
            <a:r>
              <a:rPr lang="en-GB" altLang="en-US" sz="2200" b="1" dirty="0">
                <a:latin typeface="Arial" charset="0"/>
              </a:rPr>
              <a:t>Ctrl-Z – sends signal 19</a:t>
            </a:r>
          </a:p>
          <a:p>
            <a:pPr marL="342900">
              <a:spcBef>
                <a:spcPts val="450"/>
              </a:spcBef>
              <a:buClrTx/>
              <a:buFontTx/>
              <a:buNone/>
            </a:pPr>
            <a:endParaRPr lang="en-GB" altLang="en-US" dirty="0">
              <a:latin typeface="Arial" charset="0"/>
            </a:endParaRPr>
          </a:p>
        </p:txBody>
      </p:sp>
    </p:spTree>
    <p:extLst>
      <p:ext uri="{BB962C8B-B14F-4D97-AF65-F5344CB8AC3E}">
        <p14:creationId xmlns:p14="http://schemas.microsoft.com/office/powerpoint/2010/main" val="244032620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30150013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A </a:t>
            </a:r>
            <a:r>
              <a:rPr lang="en-GB" altLang="en-US" dirty="0" err="1"/>
              <a:t>linux</a:t>
            </a:r>
            <a:r>
              <a:rPr lang="en-GB" altLang="en-US" dirty="0"/>
              <a:t> signal is generally a way of:</a:t>
            </a:r>
          </a:p>
        </p:txBody>
      </p:sp>
      <p:sp>
        <p:nvSpPr>
          <p:cNvPr id="3379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Raising an error alert.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Increasing process niceness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Communicating with a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Getting process status information.</a:t>
            </a:r>
          </a:p>
        </p:txBody>
      </p:sp>
    </p:spTree>
    <p:extLst>
      <p:ext uri="{BB962C8B-B14F-4D97-AF65-F5344CB8AC3E}">
        <p14:creationId xmlns:p14="http://schemas.microsoft.com/office/powerpoint/2010/main" val="137498415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A linux signal is generally a way of:</a:t>
            </a:r>
          </a:p>
        </p:txBody>
      </p:sp>
      <p:sp>
        <p:nvSpPr>
          <p:cNvPr id="3481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Raising an error alert.</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Increasing process niceness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Communicating with a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Getting process status information.</a:t>
            </a:r>
          </a:p>
        </p:txBody>
      </p:sp>
    </p:spTree>
    <p:extLst>
      <p:ext uri="{BB962C8B-B14F-4D97-AF65-F5344CB8AC3E}">
        <p14:creationId xmlns:p14="http://schemas.microsoft.com/office/powerpoint/2010/main" val="7241280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commands send signals?</a:t>
            </a:r>
          </a:p>
        </p:txBody>
      </p:sp>
      <p:sp>
        <p:nvSpPr>
          <p:cNvPr id="3584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sig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kill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signal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flag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err="1"/>
              <a:t>pkill</a:t>
            </a:r>
            <a:endParaRPr lang="en-GB" altLang="en-US" sz="2400"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dispatch</a:t>
            </a:r>
          </a:p>
        </p:txBody>
      </p:sp>
    </p:spTree>
    <p:extLst>
      <p:ext uri="{BB962C8B-B14F-4D97-AF65-F5344CB8AC3E}">
        <p14:creationId xmlns:p14="http://schemas.microsoft.com/office/powerpoint/2010/main" val="166961129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Which commands send signals?</a:t>
            </a:r>
          </a:p>
        </p:txBody>
      </p:sp>
      <p:sp>
        <p:nvSpPr>
          <p:cNvPr id="36866"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sig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kill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signal</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flag</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err="1"/>
              <a:t>pkill</a:t>
            </a:r>
            <a:endParaRPr lang="en-GB" altLang="en-US" sz="2400" b="1" dirty="0"/>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dispatch</a:t>
            </a:r>
          </a:p>
        </p:txBody>
      </p:sp>
    </p:spTree>
    <p:extLst>
      <p:ext uri="{BB962C8B-B14F-4D97-AF65-F5344CB8AC3E}">
        <p14:creationId xmlns:p14="http://schemas.microsoft.com/office/powerpoint/2010/main" val="33391642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the TERM (15) signal do to a process?</a:t>
            </a:r>
          </a:p>
        </p:txBody>
      </p:sp>
      <p:sp>
        <p:nvSpPr>
          <p:cNvPr id="37890"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Destroy the process with dispatch.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Suspend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Release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Ask the process to run its normal exit routine.</a:t>
            </a:r>
          </a:p>
        </p:txBody>
      </p:sp>
    </p:spTree>
    <p:extLst>
      <p:ext uri="{BB962C8B-B14F-4D97-AF65-F5344CB8AC3E}">
        <p14:creationId xmlns:p14="http://schemas.microsoft.com/office/powerpoint/2010/main" val="31435607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the TERM (15) signal do to a process?</a:t>
            </a:r>
          </a:p>
        </p:txBody>
      </p:sp>
      <p:sp>
        <p:nvSpPr>
          <p:cNvPr id="38914"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Destroy the process with dispatch.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Suspend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Release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Ask the process to run its normal exit routine.</a:t>
            </a:r>
          </a:p>
        </p:txBody>
      </p:sp>
    </p:spTree>
    <p:extLst>
      <p:ext uri="{BB962C8B-B14F-4D97-AF65-F5344CB8AC3E}">
        <p14:creationId xmlns:p14="http://schemas.microsoft.com/office/powerpoint/2010/main" val="262309678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the KILL (9) signal do to a process?</a:t>
            </a:r>
          </a:p>
        </p:txBody>
      </p:sp>
      <p:sp>
        <p:nvSpPr>
          <p:cNvPr id="39938"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Destroy the process with dispatch.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Suspend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Release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Ask the process to run its normal exit routine.</a:t>
            </a:r>
          </a:p>
        </p:txBody>
      </p:sp>
    </p:spTree>
    <p:extLst>
      <p:ext uri="{BB962C8B-B14F-4D97-AF65-F5344CB8AC3E}">
        <p14:creationId xmlns:p14="http://schemas.microsoft.com/office/powerpoint/2010/main" val="2730256187"/>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Why control Processes?</a:t>
            </a:r>
          </a:p>
        </p:txBody>
      </p:sp>
      <p:sp>
        <p:nvSpPr>
          <p:cNvPr id="13314"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Every process uses resources from RAM and CPU.</a:t>
            </a:r>
          </a:p>
          <a:p>
            <a:pPr>
              <a:spcBef>
                <a:spcPts val="550"/>
              </a:spcBef>
              <a:buFont typeface="Arial" charset="0"/>
              <a:buChar char="•"/>
            </a:pPr>
            <a:r>
              <a:rPr lang="en-GB" altLang="en-US" sz="2200" dirty="0">
                <a:latin typeface="Arial" charset="0"/>
              </a:rPr>
              <a:t>Most of the time processes only use what they need and release resources once they’ve finished with them.</a:t>
            </a:r>
          </a:p>
          <a:p>
            <a:pPr>
              <a:spcBef>
                <a:spcPts val="550"/>
              </a:spcBef>
              <a:buFont typeface="Arial" charset="0"/>
              <a:buChar char="•"/>
            </a:pPr>
            <a:r>
              <a:rPr lang="en-GB" altLang="en-US" sz="2200" dirty="0">
                <a:latin typeface="Arial" charset="0"/>
              </a:rPr>
              <a:t>Occasionally a process proves to be pathological and may end up hogging a large proportion of the RAM or CPU.</a:t>
            </a:r>
          </a:p>
          <a:p>
            <a:pPr>
              <a:spcBef>
                <a:spcPts val="550"/>
              </a:spcBef>
              <a:buFont typeface="Arial" charset="0"/>
              <a:buNone/>
            </a:pPr>
            <a:endParaRPr lang="en-GB" altLang="en-US" sz="2200" dirty="0">
              <a:latin typeface="Arial"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456481" y="273961"/>
            <a:ext cx="8228160" cy="114480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a:t>What does the KILL (9) signal do to a process?</a:t>
            </a:r>
          </a:p>
        </p:txBody>
      </p:sp>
      <p:sp>
        <p:nvSpPr>
          <p:cNvPr id="40962" name="Rectangle 2"/>
          <p:cNvSpPr>
            <a:spLocks noGrp="1" noChangeArrowheads="1"/>
          </p:cNvSpPr>
          <p:nvPr>
            <p:ph type="body" idx="1"/>
          </p:nvPr>
        </p:nvSpPr>
        <p:spPr>
          <a:xfrm>
            <a:off x="456481" y="1604521"/>
            <a:ext cx="8228160" cy="45259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b="1" dirty="0"/>
              <a:t>Destroy the process with dispatch.</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Suspend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Release the process</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400" dirty="0"/>
              <a:t>Ask the process to run its normal exit routine.</a:t>
            </a:r>
          </a:p>
        </p:txBody>
      </p:sp>
    </p:spTree>
    <p:extLst>
      <p:ext uri="{BB962C8B-B14F-4D97-AF65-F5344CB8AC3E}">
        <p14:creationId xmlns:p14="http://schemas.microsoft.com/office/powerpoint/2010/main" val="34073211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423092" y="692696"/>
            <a:ext cx="8228160" cy="840672"/>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two correctly describe the difference between </a:t>
            </a:r>
            <a:br>
              <a:rPr lang="en-GB" altLang="en-US" dirty="0"/>
            </a:br>
            <a:r>
              <a:rPr lang="en-GB" altLang="en-US" dirty="0"/>
              <a:t>'kill -9 8844' &amp; 'kill 8844'</a:t>
            </a:r>
          </a:p>
        </p:txBody>
      </p:sp>
      <p:sp>
        <p:nvSpPr>
          <p:cNvPr id="56322" name="Rectangle 2"/>
          <p:cNvSpPr>
            <a:spLocks noGrp="1" noChangeArrowheads="1"/>
          </p:cNvSpPr>
          <p:nvPr>
            <p:ph type="body" idx="1"/>
          </p:nvPr>
        </p:nvSpPr>
        <p:spPr>
          <a:xfrm>
            <a:off x="414721" y="1878121"/>
            <a:ext cx="8228160" cy="4525920"/>
          </a:xfrm>
          <a:ln/>
        </p:spPr>
        <p:txBody>
          <a:bodyPr vert="horz" wrap="square" lIns="0" tIns="20801" rIns="0" bIns="0" numCol="1" anchor="t" anchorCtr="0" compatLnSpc="1">
            <a:prstTxWarp prst="textNoShape">
              <a:avLst/>
            </a:prstTxWarp>
          </a:bodyPr>
          <a:lstStyle/>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plain kill command has signal strength 15 which is stronger than the 'kill -9' signal.</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Both forms of the kill command are the same.</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'kill -9' command has signal strength which is stronger than the plain kill command.</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'kill -9' command will give rise to the 'killed' message as the process ends, the plain kill command 'terminated'.</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'kill -9' command will give rise to the 'terminated' message as the process ends, the plain kill command 'killed'.</a:t>
            </a:r>
          </a:p>
        </p:txBody>
      </p:sp>
    </p:spTree>
    <p:extLst>
      <p:ext uri="{BB962C8B-B14F-4D97-AF65-F5344CB8AC3E}">
        <p14:creationId xmlns:p14="http://schemas.microsoft.com/office/powerpoint/2010/main" val="368441726"/>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434556" y="692696"/>
            <a:ext cx="8228160" cy="984688"/>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two correctly describe the difference between </a:t>
            </a:r>
            <a:br>
              <a:rPr lang="en-GB" altLang="en-US" dirty="0"/>
            </a:br>
            <a:r>
              <a:rPr lang="en-GB" altLang="en-US" dirty="0"/>
              <a:t>'kill -9 8844' &amp; 'kill 8844'</a:t>
            </a:r>
          </a:p>
        </p:txBody>
      </p:sp>
      <p:sp>
        <p:nvSpPr>
          <p:cNvPr id="57346" name="Rectangle 2"/>
          <p:cNvSpPr>
            <a:spLocks noGrp="1" noChangeArrowheads="1"/>
          </p:cNvSpPr>
          <p:nvPr>
            <p:ph type="body" idx="1"/>
          </p:nvPr>
        </p:nvSpPr>
        <p:spPr>
          <a:xfrm>
            <a:off x="414721" y="1878121"/>
            <a:ext cx="8228160" cy="4525920"/>
          </a:xfrm>
          <a:ln/>
        </p:spPr>
        <p:txBody>
          <a:bodyPr vert="horz" wrap="square" lIns="0" tIns="20801" rIns="0" bIns="0" numCol="1" anchor="t" anchorCtr="0" compatLnSpc="1">
            <a:prstTxWarp prst="textNoShape">
              <a:avLst/>
            </a:prstTxWarp>
          </a:bodyPr>
          <a:lstStyle/>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plain kill command has signal strength 15 which is stronger than the 'kill -9' signal.</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Both forms of the kill command are the same.</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b="1" dirty="0"/>
              <a:t>The  'kill -9' command has signal strength which is stronger than the plain kill command.</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b="1" dirty="0"/>
              <a:t>The 'kill -9' command will give rise to the 'killed' message as the process ends, the plain kill command 'terminated'.</a:t>
            </a:r>
          </a:p>
          <a:p>
            <a:pPr marL="457200" indent="-457200">
              <a:buFont typeface="+mj-lt"/>
              <a:buAutoNum type="alphaUcPeriod"/>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2358" dirty="0"/>
              <a:t>The 'kill -9' command will give rise to the 'terminated' message as the process ends, the plain kill command 'killed'.</a:t>
            </a:r>
          </a:p>
        </p:txBody>
      </p:sp>
    </p:spTree>
    <p:extLst>
      <p:ext uri="{BB962C8B-B14F-4D97-AF65-F5344CB8AC3E}">
        <p14:creationId xmlns:p14="http://schemas.microsoft.com/office/powerpoint/2010/main" val="1110702191"/>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4198093424"/>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Process Prioritisation</a:t>
            </a:r>
          </a:p>
        </p:txBody>
      </p:sp>
      <p:sp>
        <p:nvSpPr>
          <p:cNvPr id="28674" name="Text Box 2"/>
          <p:cNvSpPr txBox="1">
            <a:spLocks noChangeArrowheads="1"/>
          </p:cNvSpPr>
          <p:nvPr/>
        </p:nvSpPr>
        <p:spPr bwMode="auto">
          <a:xfrm>
            <a:off x="685800" y="1657350"/>
            <a:ext cx="7772400" cy="3355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The scheduler decides which process to run next.</a:t>
            </a:r>
          </a:p>
          <a:p>
            <a:pPr lvl="1" indent="0">
              <a:spcBef>
                <a:spcPts val="450"/>
              </a:spcBef>
              <a:buClrTx/>
              <a:buFontTx/>
              <a:buNone/>
            </a:pPr>
            <a:r>
              <a:rPr lang="en-GB" altLang="en-US" dirty="0">
                <a:latin typeface="Arial" charset="0"/>
                <a:cs typeface="Arial" charset="0"/>
              </a:rPr>
              <a:t>There could be a number of processes in a runnable state but only one available </a:t>
            </a:r>
            <a:r>
              <a:rPr lang="en-GB" altLang="en-US" dirty="0" err="1">
                <a:latin typeface="Arial" charset="0"/>
                <a:cs typeface="Arial" charset="0"/>
              </a:rPr>
              <a:t>cpu</a:t>
            </a:r>
            <a:r>
              <a:rPr lang="en-GB" altLang="en-US" dirty="0">
                <a:latin typeface="Arial" charset="0"/>
                <a:cs typeface="Arial" charset="0"/>
              </a:rPr>
              <a:t> core.  Which one to run?</a:t>
            </a:r>
          </a:p>
          <a:p>
            <a:pPr lvl="1" indent="0">
              <a:spcBef>
                <a:spcPts val="450"/>
              </a:spcBef>
              <a:buClrTx/>
              <a:buFontTx/>
              <a:buNone/>
            </a:pPr>
            <a:r>
              <a:rPr lang="en-GB" altLang="en-US" dirty="0">
                <a:latin typeface="Arial" charset="0"/>
                <a:cs typeface="Arial" charset="0"/>
              </a:rPr>
              <a:t>	</a:t>
            </a:r>
          </a:p>
          <a:p>
            <a:pPr>
              <a:spcBef>
                <a:spcPts val="550"/>
              </a:spcBef>
              <a:buFont typeface="Arial" charset="0"/>
              <a:buChar char="•"/>
            </a:pPr>
            <a:r>
              <a:rPr lang="en-GB" altLang="en-US" sz="2200" dirty="0">
                <a:latin typeface="Arial" charset="0"/>
              </a:rPr>
              <a:t>Process priority</a:t>
            </a:r>
          </a:p>
          <a:p>
            <a:pPr lvl="1" indent="0">
              <a:spcBef>
                <a:spcPts val="450"/>
              </a:spcBef>
              <a:buClrTx/>
              <a:buFontTx/>
              <a:buNone/>
            </a:pPr>
            <a:r>
              <a:rPr lang="en-GB" altLang="en-US" dirty="0">
                <a:latin typeface="Arial" charset="0"/>
                <a:cs typeface="Arial" charset="0"/>
              </a:rPr>
              <a:t>	</a:t>
            </a:r>
            <a:r>
              <a:rPr lang="en-GB" altLang="en-US" dirty="0">
                <a:latin typeface="Arial" charset="0"/>
              </a:rPr>
              <a:t> Each process has an assigned ‘priority’ – a number which helps the scheduler decide which to run.</a:t>
            </a:r>
            <a:r>
              <a:rPr lang="en-GB" altLang="en-US" dirty="0">
                <a:latin typeface="Arial" charset="0"/>
                <a:cs typeface="Arial" charset="0"/>
              </a:rPr>
              <a:t>  Counter intuitively, the </a:t>
            </a:r>
            <a:r>
              <a:rPr lang="en-GB" altLang="en-US" b="1" dirty="0">
                <a:latin typeface="Arial" charset="0"/>
                <a:cs typeface="Arial" charset="0"/>
              </a:rPr>
              <a:t>higher</a:t>
            </a:r>
            <a:r>
              <a:rPr lang="en-GB" altLang="en-US" dirty="0">
                <a:latin typeface="Arial" charset="0"/>
                <a:cs typeface="Arial" charset="0"/>
              </a:rPr>
              <a:t> the priority number the </a:t>
            </a:r>
            <a:r>
              <a:rPr lang="en-GB" altLang="en-US" b="1" dirty="0">
                <a:latin typeface="Arial" charset="0"/>
                <a:cs typeface="Arial" charset="0"/>
              </a:rPr>
              <a:t>lower</a:t>
            </a:r>
            <a:r>
              <a:rPr lang="en-GB" altLang="en-US" dirty="0">
                <a:latin typeface="Arial" charset="0"/>
                <a:cs typeface="Arial" charset="0"/>
              </a:rPr>
              <a:t> the chances of the process has of being run but the bigger the time-slice it will get when it does run.</a:t>
            </a:r>
          </a:p>
        </p:txBody>
      </p:sp>
    </p:spTree>
    <p:extLst>
      <p:ext uri="{BB962C8B-B14F-4D97-AF65-F5344CB8AC3E}">
        <p14:creationId xmlns:p14="http://schemas.microsoft.com/office/powerpoint/2010/main" val="265596697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9710CE5-7BF8-A646-B9F0-0C2924C3C2F4}"/>
              </a:ext>
            </a:extLst>
          </p:cNvPr>
          <p:cNvGrpSpPr/>
          <p:nvPr/>
        </p:nvGrpSpPr>
        <p:grpSpPr>
          <a:xfrm>
            <a:off x="1367644" y="2276872"/>
            <a:ext cx="6408712" cy="3744416"/>
            <a:chOff x="1619672" y="2348880"/>
            <a:chExt cx="3337971" cy="1944216"/>
          </a:xfrm>
        </p:grpSpPr>
        <p:grpSp>
          <p:nvGrpSpPr>
            <p:cNvPr id="4" name="Group 3">
              <a:extLst>
                <a:ext uri="{FF2B5EF4-FFF2-40B4-BE49-F238E27FC236}">
                  <a16:creationId xmlns:a16="http://schemas.microsoft.com/office/drawing/2014/main" id="{376A8174-CCC3-174F-9466-2A864E36776A}"/>
                </a:ext>
              </a:extLst>
            </p:cNvPr>
            <p:cNvGrpSpPr/>
            <p:nvPr/>
          </p:nvGrpSpPr>
          <p:grpSpPr>
            <a:xfrm>
              <a:off x="1619672" y="2348880"/>
              <a:ext cx="3325170" cy="1944216"/>
              <a:chOff x="1619672" y="2348880"/>
              <a:chExt cx="3325170" cy="1944216"/>
            </a:xfrm>
          </p:grpSpPr>
          <p:sp>
            <p:nvSpPr>
              <p:cNvPr id="2" name="Right Triangle 1">
                <a:extLst>
                  <a:ext uri="{FF2B5EF4-FFF2-40B4-BE49-F238E27FC236}">
                    <a16:creationId xmlns:a16="http://schemas.microsoft.com/office/drawing/2014/main" id="{6568BA37-E86C-F44F-A1AF-DB3B803D1DB9}"/>
                  </a:ext>
                </a:extLst>
              </p:cNvPr>
              <p:cNvSpPr/>
              <p:nvPr/>
            </p:nvSpPr>
            <p:spPr bwMode="auto">
              <a:xfrm>
                <a:off x="1619672" y="2348880"/>
                <a:ext cx="3312368" cy="1944216"/>
              </a:xfrm>
              <a:prstGeom prst="rtTriangl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Calibri" pitchFamily="32" charset="0"/>
                  <a:ea typeface="MS PGothic" pitchFamily="32" charset="-128"/>
                </a:endParaRPr>
              </a:p>
            </p:txBody>
          </p:sp>
          <p:sp>
            <p:nvSpPr>
              <p:cNvPr id="3" name="Right Triangle 2">
                <a:extLst>
                  <a:ext uri="{FF2B5EF4-FFF2-40B4-BE49-F238E27FC236}">
                    <a16:creationId xmlns:a16="http://schemas.microsoft.com/office/drawing/2014/main" id="{5F1B821B-63B7-7344-A495-0BCF0BAA3F55}"/>
                  </a:ext>
                </a:extLst>
              </p:cNvPr>
              <p:cNvSpPr/>
              <p:nvPr/>
            </p:nvSpPr>
            <p:spPr bwMode="auto">
              <a:xfrm rot="10800000">
                <a:off x="1632474" y="2348880"/>
                <a:ext cx="3312368" cy="1944216"/>
              </a:xfrm>
              <a:prstGeom prst="rtTriangle">
                <a:avLst/>
              </a:prstGeom>
              <a:solidFill>
                <a:srgbClr val="92D050"/>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Calibri" pitchFamily="32" charset="0"/>
                  <a:ea typeface="MS PGothic" pitchFamily="32" charset="-128"/>
                </a:endParaRPr>
              </a:p>
            </p:txBody>
          </p:sp>
        </p:grpSp>
        <p:cxnSp>
          <p:nvCxnSpPr>
            <p:cNvPr id="6" name="Straight Connector 5">
              <a:extLst>
                <a:ext uri="{FF2B5EF4-FFF2-40B4-BE49-F238E27FC236}">
                  <a16:creationId xmlns:a16="http://schemas.microsoft.com/office/drawing/2014/main" id="{4A110B4F-7A26-E040-8A01-EB44A4D77509}"/>
                </a:ext>
              </a:extLst>
            </p:cNvPr>
            <p:cNvCxnSpPr/>
            <p:nvPr/>
          </p:nvCxnSpPr>
          <p:spPr bwMode="auto">
            <a:xfrm>
              <a:off x="1619672" y="2996952"/>
              <a:ext cx="332517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Straight Connector 6">
              <a:extLst>
                <a:ext uri="{FF2B5EF4-FFF2-40B4-BE49-F238E27FC236}">
                  <a16:creationId xmlns:a16="http://schemas.microsoft.com/office/drawing/2014/main" id="{18110875-DA3E-D14A-B584-D73D0A748711}"/>
                </a:ext>
              </a:extLst>
            </p:cNvPr>
            <p:cNvCxnSpPr/>
            <p:nvPr/>
          </p:nvCxnSpPr>
          <p:spPr bwMode="auto">
            <a:xfrm>
              <a:off x="1632473" y="3573016"/>
              <a:ext cx="3325170" cy="0"/>
            </a:xfrm>
            <a:prstGeom prst="line">
              <a:avLst/>
            </a:pr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9" name="TextBox 8">
            <a:extLst>
              <a:ext uri="{FF2B5EF4-FFF2-40B4-BE49-F238E27FC236}">
                <a16:creationId xmlns:a16="http://schemas.microsoft.com/office/drawing/2014/main" id="{8A1EDD9F-42BF-DC4A-8520-83EA9F03B549}"/>
              </a:ext>
            </a:extLst>
          </p:cNvPr>
          <p:cNvSpPr txBox="1"/>
          <p:nvPr/>
        </p:nvSpPr>
        <p:spPr>
          <a:xfrm>
            <a:off x="1619672" y="5143212"/>
            <a:ext cx="3587842" cy="369332"/>
          </a:xfrm>
          <a:prstGeom prst="rect">
            <a:avLst/>
          </a:prstGeom>
          <a:noFill/>
        </p:spPr>
        <p:txBody>
          <a:bodyPr wrap="none" rtlCol="0">
            <a:spAutoFit/>
          </a:bodyPr>
          <a:lstStyle/>
          <a:p>
            <a:r>
              <a:rPr lang="en-US" b="1" dirty="0">
                <a:solidFill>
                  <a:schemeClr val="tx1"/>
                </a:solidFill>
              </a:rPr>
              <a:t>Good chance of running on the CPU</a:t>
            </a:r>
          </a:p>
        </p:txBody>
      </p:sp>
      <p:sp>
        <p:nvSpPr>
          <p:cNvPr id="10" name="TextBox 9">
            <a:extLst>
              <a:ext uri="{FF2B5EF4-FFF2-40B4-BE49-F238E27FC236}">
                <a16:creationId xmlns:a16="http://schemas.microsoft.com/office/drawing/2014/main" id="{AC5C3E60-20B0-2C4F-90E3-E5491E550698}"/>
              </a:ext>
            </a:extLst>
          </p:cNvPr>
          <p:cNvSpPr txBox="1"/>
          <p:nvPr/>
        </p:nvSpPr>
        <p:spPr>
          <a:xfrm>
            <a:off x="6586498" y="4773151"/>
            <a:ext cx="1368152" cy="646331"/>
          </a:xfrm>
          <a:prstGeom prst="rect">
            <a:avLst/>
          </a:prstGeom>
          <a:noFill/>
        </p:spPr>
        <p:txBody>
          <a:bodyPr wrap="square" rtlCol="0">
            <a:spAutoFit/>
          </a:bodyPr>
          <a:lstStyle/>
          <a:p>
            <a:r>
              <a:rPr lang="en-US" b="1" dirty="0">
                <a:solidFill>
                  <a:schemeClr val="tx1"/>
                </a:solidFill>
              </a:rPr>
              <a:t>Small time slice.</a:t>
            </a:r>
          </a:p>
        </p:txBody>
      </p:sp>
      <p:sp>
        <p:nvSpPr>
          <p:cNvPr id="11" name="TextBox 10">
            <a:extLst>
              <a:ext uri="{FF2B5EF4-FFF2-40B4-BE49-F238E27FC236}">
                <a16:creationId xmlns:a16="http://schemas.microsoft.com/office/drawing/2014/main" id="{E81128FB-2014-3845-AE4B-186FB3073094}"/>
              </a:ext>
            </a:extLst>
          </p:cNvPr>
          <p:cNvSpPr txBox="1"/>
          <p:nvPr/>
        </p:nvSpPr>
        <p:spPr>
          <a:xfrm>
            <a:off x="1416800" y="2653806"/>
            <a:ext cx="1776486" cy="923330"/>
          </a:xfrm>
          <a:prstGeom prst="rect">
            <a:avLst/>
          </a:prstGeom>
          <a:noFill/>
        </p:spPr>
        <p:txBody>
          <a:bodyPr wrap="square" rtlCol="0">
            <a:spAutoFit/>
          </a:bodyPr>
          <a:lstStyle/>
          <a:p>
            <a:r>
              <a:rPr lang="en-US" b="1" dirty="0">
                <a:solidFill>
                  <a:schemeClr val="tx1"/>
                </a:solidFill>
              </a:rPr>
              <a:t>Less </a:t>
            </a:r>
          </a:p>
          <a:p>
            <a:r>
              <a:rPr lang="en-US" b="1" dirty="0">
                <a:solidFill>
                  <a:schemeClr val="tx1"/>
                </a:solidFill>
              </a:rPr>
              <a:t>chance of CPU attention.</a:t>
            </a:r>
          </a:p>
        </p:txBody>
      </p:sp>
      <p:sp>
        <p:nvSpPr>
          <p:cNvPr id="12" name="TextBox 11">
            <a:extLst>
              <a:ext uri="{FF2B5EF4-FFF2-40B4-BE49-F238E27FC236}">
                <a16:creationId xmlns:a16="http://schemas.microsoft.com/office/drawing/2014/main" id="{F943BE61-58DD-7147-BD6D-B32C1A3DCC21}"/>
              </a:ext>
            </a:extLst>
          </p:cNvPr>
          <p:cNvSpPr txBox="1"/>
          <p:nvPr/>
        </p:nvSpPr>
        <p:spPr>
          <a:xfrm>
            <a:off x="3875635" y="2489429"/>
            <a:ext cx="1776486" cy="369304"/>
          </a:xfrm>
          <a:prstGeom prst="rect">
            <a:avLst/>
          </a:prstGeom>
          <a:noFill/>
        </p:spPr>
        <p:txBody>
          <a:bodyPr wrap="square" rtlCol="0">
            <a:spAutoFit/>
          </a:bodyPr>
          <a:lstStyle/>
          <a:p>
            <a:r>
              <a:rPr lang="en-US" b="1" dirty="0">
                <a:solidFill>
                  <a:schemeClr val="tx1"/>
                </a:solidFill>
              </a:rPr>
              <a:t>Large time slice</a:t>
            </a:r>
          </a:p>
        </p:txBody>
      </p:sp>
      <p:sp>
        <p:nvSpPr>
          <p:cNvPr id="13" name="TextBox 12">
            <a:extLst>
              <a:ext uri="{FF2B5EF4-FFF2-40B4-BE49-F238E27FC236}">
                <a16:creationId xmlns:a16="http://schemas.microsoft.com/office/drawing/2014/main" id="{68DC876C-8E79-E844-A14F-E0D86109B702}"/>
              </a:ext>
            </a:extLst>
          </p:cNvPr>
          <p:cNvSpPr txBox="1"/>
          <p:nvPr/>
        </p:nvSpPr>
        <p:spPr>
          <a:xfrm>
            <a:off x="323528" y="2653806"/>
            <a:ext cx="651140" cy="461665"/>
          </a:xfrm>
          <a:prstGeom prst="rect">
            <a:avLst/>
          </a:prstGeom>
          <a:noFill/>
        </p:spPr>
        <p:txBody>
          <a:bodyPr wrap="none" rtlCol="0">
            <a:spAutoFit/>
          </a:bodyPr>
          <a:lstStyle/>
          <a:p>
            <a:r>
              <a:rPr lang="en-US" sz="2400" dirty="0">
                <a:solidFill>
                  <a:schemeClr val="tx1"/>
                </a:solidFill>
              </a:rPr>
              <a:t>100</a:t>
            </a:r>
          </a:p>
        </p:txBody>
      </p:sp>
      <p:sp>
        <p:nvSpPr>
          <p:cNvPr id="14" name="TextBox 13">
            <a:extLst>
              <a:ext uri="{FF2B5EF4-FFF2-40B4-BE49-F238E27FC236}">
                <a16:creationId xmlns:a16="http://schemas.microsoft.com/office/drawing/2014/main" id="{08929186-1459-364E-8338-5BECAC15D008}"/>
              </a:ext>
            </a:extLst>
          </p:cNvPr>
          <p:cNvSpPr txBox="1"/>
          <p:nvPr/>
        </p:nvSpPr>
        <p:spPr>
          <a:xfrm>
            <a:off x="403420" y="5188649"/>
            <a:ext cx="651140" cy="461665"/>
          </a:xfrm>
          <a:prstGeom prst="rect">
            <a:avLst/>
          </a:prstGeom>
          <a:noFill/>
        </p:spPr>
        <p:txBody>
          <a:bodyPr wrap="square" rtlCol="0">
            <a:spAutoFit/>
          </a:bodyPr>
          <a:lstStyle/>
          <a:p>
            <a:r>
              <a:rPr lang="en-US" sz="2400" dirty="0">
                <a:solidFill>
                  <a:schemeClr val="tx1"/>
                </a:solidFill>
              </a:rPr>
              <a:t>20</a:t>
            </a:r>
          </a:p>
        </p:txBody>
      </p:sp>
      <p:sp>
        <p:nvSpPr>
          <p:cNvPr id="15" name="TextBox 14">
            <a:extLst>
              <a:ext uri="{FF2B5EF4-FFF2-40B4-BE49-F238E27FC236}">
                <a16:creationId xmlns:a16="http://schemas.microsoft.com/office/drawing/2014/main" id="{B80D80EC-6463-3342-AFF1-F8BCA5AC74FD}"/>
              </a:ext>
            </a:extLst>
          </p:cNvPr>
          <p:cNvSpPr txBox="1"/>
          <p:nvPr/>
        </p:nvSpPr>
        <p:spPr>
          <a:xfrm>
            <a:off x="241253" y="1815207"/>
            <a:ext cx="1103187" cy="461665"/>
          </a:xfrm>
          <a:prstGeom prst="rect">
            <a:avLst/>
          </a:prstGeom>
          <a:noFill/>
        </p:spPr>
        <p:txBody>
          <a:bodyPr wrap="none" rtlCol="0">
            <a:spAutoFit/>
          </a:bodyPr>
          <a:lstStyle/>
          <a:p>
            <a:r>
              <a:rPr lang="en-US" sz="2400" dirty="0">
                <a:solidFill>
                  <a:schemeClr val="tx1"/>
                </a:solidFill>
              </a:rPr>
              <a:t>Priority</a:t>
            </a:r>
          </a:p>
        </p:txBody>
      </p:sp>
      <p:sp>
        <p:nvSpPr>
          <p:cNvPr id="16" name="TextBox 15">
            <a:extLst>
              <a:ext uri="{FF2B5EF4-FFF2-40B4-BE49-F238E27FC236}">
                <a16:creationId xmlns:a16="http://schemas.microsoft.com/office/drawing/2014/main" id="{53DDC387-B784-8B40-8C0A-AE495BE693FE}"/>
              </a:ext>
            </a:extLst>
          </p:cNvPr>
          <p:cNvSpPr txBox="1"/>
          <p:nvPr/>
        </p:nvSpPr>
        <p:spPr>
          <a:xfrm>
            <a:off x="280615" y="705752"/>
            <a:ext cx="4602542" cy="707886"/>
          </a:xfrm>
          <a:prstGeom prst="rect">
            <a:avLst/>
          </a:prstGeom>
          <a:noFill/>
        </p:spPr>
        <p:txBody>
          <a:bodyPr wrap="none" rtlCol="0">
            <a:spAutoFit/>
          </a:bodyPr>
          <a:lstStyle/>
          <a:p>
            <a:r>
              <a:rPr lang="en-US" sz="4000" dirty="0">
                <a:solidFill>
                  <a:schemeClr val="tx1"/>
                </a:solidFill>
              </a:rPr>
              <a:t>Linux CPU scheduling</a:t>
            </a:r>
          </a:p>
        </p:txBody>
      </p:sp>
    </p:spTree>
    <p:extLst>
      <p:ext uri="{BB962C8B-B14F-4D97-AF65-F5344CB8AC3E}">
        <p14:creationId xmlns:p14="http://schemas.microsoft.com/office/powerpoint/2010/main" val="40410411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Process Prioritisation</a:t>
            </a:r>
          </a:p>
        </p:txBody>
      </p:sp>
      <p:sp>
        <p:nvSpPr>
          <p:cNvPr id="28674" name="Text Box 2"/>
          <p:cNvSpPr txBox="1">
            <a:spLocks noChangeArrowheads="1"/>
          </p:cNvSpPr>
          <p:nvPr/>
        </p:nvSpPr>
        <p:spPr bwMode="auto">
          <a:xfrm>
            <a:off x="685800" y="1657350"/>
            <a:ext cx="7772400" cy="33558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Users can affect the scheduling calculation!</a:t>
            </a:r>
          </a:p>
          <a:p>
            <a:pPr lvl="1" indent="0">
              <a:spcBef>
                <a:spcPts val="450"/>
              </a:spcBef>
              <a:buClrTx/>
              <a:buFontTx/>
              <a:buNone/>
            </a:pPr>
            <a:r>
              <a:rPr lang="en-GB" altLang="en-US" dirty="0">
                <a:latin typeface="Arial" charset="0"/>
                <a:cs typeface="Arial" charset="0"/>
              </a:rPr>
              <a:t>Users are allowed to assign processes ‘nice’ values, from 0-19.  This value adds to the priority number in the scheduling calculation thus making it less likely to run.</a:t>
            </a:r>
          </a:p>
          <a:p>
            <a:pPr lvl="1" indent="0">
              <a:spcBef>
                <a:spcPts val="450"/>
              </a:spcBef>
              <a:buClrTx/>
              <a:buFontTx/>
              <a:buNone/>
            </a:pPr>
            <a:r>
              <a:rPr lang="en-GB" altLang="en-US" dirty="0">
                <a:latin typeface="Arial" charset="0"/>
                <a:cs typeface="Arial" charset="0"/>
              </a:rPr>
              <a:t>	</a:t>
            </a:r>
          </a:p>
          <a:p>
            <a:pPr>
              <a:spcBef>
                <a:spcPts val="550"/>
              </a:spcBef>
              <a:buFont typeface="Arial" charset="0"/>
              <a:buChar char="•"/>
            </a:pPr>
            <a:r>
              <a:rPr lang="en-GB" altLang="en-US" sz="2200" dirty="0">
                <a:latin typeface="Arial" charset="0"/>
              </a:rPr>
              <a:t>Administrators can affect the scheduling calculation!</a:t>
            </a:r>
          </a:p>
          <a:p>
            <a:pPr lvl="1" indent="0">
              <a:spcBef>
                <a:spcPts val="450"/>
              </a:spcBef>
              <a:buClrTx/>
              <a:buFontTx/>
              <a:buNone/>
            </a:pPr>
            <a:r>
              <a:rPr lang="en-GB" altLang="en-US" dirty="0">
                <a:latin typeface="Arial" charset="0"/>
                <a:cs typeface="Arial" charset="0"/>
              </a:rPr>
              <a:t>	</a:t>
            </a:r>
            <a:r>
              <a:rPr lang="en-GB" altLang="en-US" dirty="0">
                <a:latin typeface="Arial" charset="0"/>
              </a:rPr>
              <a:t> Administrators are allowed to assign negative nice values, thus promoting a process in the CPU allocation stakes. They can use values -20 to +19, either promoting or demoting the process in its claim for CPU time..</a:t>
            </a:r>
            <a:endParaRPr lang="en-GB" altLang="en-US" dirty="0">
              <a:latin typeface="Arial" charset="0"/>
              <a:cs typeface="Arial" charset="0"/>
            </a:endParaRPr>
          </a:p>
        </p:txBody>
      </p:sp>
    </p:spTree>
    <p:extLst>
      <p:ext uri="{BB962C8B-B14F-4D97-AF65-F5344CB8AC3E}">
        <p14:creationId xmlns:p14="http://schemas.microsoft.com/office/powerpoint/2010/main" val="2711426525"/>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The nice/renice command</a:t>
            </a:r>
          </a:p>
        </p:txBody>
      </p:sp>
      <p:sp>
        <p:nvSpPr>
          <p:cNvPr id="28674" name="Text Box 2"/>
          <p:cNvSpPr txBox="1">
            <a:spLocks noChangeArrowheads="1"/>
          </p:cNvSpPr>
          <p:nvPr/>
        </p:nvSpPr>
        <p:spPr bwMode="auto">
          <a:xfrm>
            <a:off x="685800" y="1657350"/>
            <a:ext cx="7772400" cy="619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A command can be launched using ‘nice’</a:t>
            </a:r>
          </a:p>
        </p:txBody>
      </p:sp>
      <p:sp>
        <p:nvSpPr>
          <p:cNvPr id="2" name="TextBox 1">
            <a:extLst>
              <a:ext uri="{FF2B5EF4-FFF2-40B4-BE49-F238E27FC236}">
                <a16:creationId xmlns:a16="http://schemas.microsoft.com/office/drawing/2014/main" id="{901FAAFE-4D46-8C40-B186-A5429A5A164C}"/>
              </a:ext>
            </a:extLst>
          </p:cNvPr>
          <p:cNvSpPr txBox="1"/>
          <p:nvPr/>
        </p:nvSpPr>
        <p:spPr>
          <a:xfrm>
            <a:off x="899592" y="2302202"/>
            <a:ext cx="7776864" cy="1754326"/>
          </a:xfrm>
          <a:prstGeom prst="rect">
            <a:avLst/>
          </a:prstGeom>
          <a:noFill/>
        </p:spPr>
        <p:txBody>
          <a:bodyPr wrap="square" rtlCol="0">
            <a:spAutoFit/>
          </a:bodyPr>
          <a:lstStyle/>
          <a:p>
            <a:r>
              <a:rPr lang="en-US" dirty="0">
                <a:solidFill>
                  <a:schemeClr val="tx1"/>
                </a:solidFill>
              </a:rPr>
              <a:t>$ nice -n 10 ./loop &amp;</a:t>
            </a:r>
          </a:p>
          <a:p>
            <a:r>
              <a:rPr lang="en-US" dirty="0">
                <a:solidFill>
                  <a:schemeClr val="tx1"/>
                </a:solidFill>
              </a:rPr>
              <a:t>[3] 26825</a:t>
            </a:r>
          </a:p>
          <a:p>
            <a:r>
              <a:rPr lang="en-US" dirty="0">
                <a:solidFill>
                  <a:schemeClr val="tx1"/>
                </a:solidFill>
              </a:rPr>
              <a:t>[</a:t>
            </a:r>
            <a:r>
              <a:rPr lang="en-US" dirty="0" err="1">
                <a:solidFill>
                  <a:schemeClr val="tx1"/>
                </a:solidFill>
              </a:rPr>
              <a:t>fdm@fdm</a:t>
            </a:r>
            <a:r>
              <a:rPr lang="en-US" dirty="0">
                <a:solidFill>
                  <a:schemeClr val="tx1"/>
                </a:solidFill>
              </a:rPr>
              <a:t> ~]$ </a:t>
            </a:r>
            <a:r>
              <a:rPr lang="en-US" dirty="0" err="1">
                <a:solidFill>
                  <a:schemeClr val="tx1"/>
                </a:solidFill>
              </a:rPr>
              <a:t>ps</a:t>
            </a:r>
            <a:r>
              <a:rPr lang="en-US" dirty="0">
                <a:solidFill>
                  <a:schemeClr val="tx1"/>
                </a:solidFill>
              </a:rPr>
              <a:t> -lp26825</a:t>
            </a:r>
          </a:p>
          <a:p>
            <a:r>
              <a:rPr lang="en-US" dirty="0">
                <a:solidFill>
                  <a:schemeClr val="tx1"/>
                </a:solidFill>
              </a:rPr>
              <a:t>F S   UID   PID      PPID    C  PRI  NI ADDR SZ       WCHAN  TTY      TIME         CMD</a:t>
            </a:r>
          </a:p>
          <a:p>
            <a:r>
              <a:rPr lang="en-US" dirty="0">
                <a:solidFill>
                  <a:schemeClr val="tx1"/>
                </a:solidFill>
              </a:rPr>
              <a:t>0 S  1000 26825 18591  0  90  10 -         28294 </a:t>
            </a:r>
            <a:r>
              <a:rPr lang="en-US" dirty="0" err="1">
                <a:solidFill>
                  <a:schemeClr val="tx1"/>
                </a:solidFill>
              </a:rPr>
              <a:t>do_wai</a:t>
            </a:r>
            <a:r>
              <a:rPr lang="en-US" dirty="0">
                <a:solidFill>
                  <a:schemeClr val="tx1"/>
                </a:solidFill>
              </a:rPr>
              <a:t>   pts/2    00:00:00   </a:t>
            </a:r>
            <a:r>
              <a:rPr lang="en-US" dirty="0" err="1">
                <a:solidFill>
                  <a:schemeClr val="tx1"/>
                </a:solidFill>
              </a:rPr>
              <a:t>sh</a:t>
            </a:r>
            <a:endParaRPr lang="en-US" dirty="0">
              <a:solidFill>
                <a:schemeClr val="tx1"/>
              </a:solidFill>
            </a:endParaRPr>
          </a:p>
          <a:p>
            <a:endParaRPr lang="en-US" dirty="0">
              <a:solidFill>
                <a:schemeClr val="tx1"/>
              </a:solidFill>
            </a:endParaRPr>
          </a:p>
        </p:txBody>
      </p:sp>
      <p:sp>
        <p:nvSpPr>
          <p:cNvPr id="3" name="TextBox 2">
            <a:extLst>
              <a:ext uri="{FF2B5EF4-FFF2-40B4-BE49-F238E27FC236}">
                <a16:creationId xmlns:a16="http://schemas.microsoft.com/office/drawing/2014/main" id="{3C8EB2A3-648A-674B-8FB7-534FB9BC86E6}"/>
              </a:ext>
            </a:extLst>
          </p:cNvPr>
          <p:cNvSpPr txBox="1"/>
          <p:nvPr/>
        </p:nvSpPr>
        <p:spPr>
          <a:xfrm>
            <a:off x="711772" y="4369653"/>
            <a:ext cx="7128792" cy="830997"/>
          </a:xfrm>
          <a:prstGeom prst="rect">
            <a:avLst/>
          </a:prstGeom>
          <a:noFill/>
        </p:spPr>
        <p:txBody>
          <a:bodyPr wrap="square" rtlCol="0">
            <a:spAutoFit/>
          </a:bodyPr>
          <a:lstStyle/>
          <a:p>
            <a:r>
              <a:rPr lang="en-US" sz="2400" dirty="0">
                <a:solidFill>
                  <a:schemeClr val="tx1"/>
                </a:solidFill>
              </a:rPr>
              <a:t>The priority of this process would normally read ‘80’ but reads 90 dues to the nice value. </a:t>
            </a:r>
          </a:p>
        </p:txBody>
      </p:sp>
    </p:spTree>
    <p:extLst>
      <p:ext uri="{BB962C8B-B14F-4D97-AF65-F5344CB8AC3E}">
        <p14:creationId xmlns:p14="http://schemas.microsoft.com/office/powerpoint/2010/main" val="3975559353"/>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dirty="0">
                <a:latin typeface="Arial" charset="0"/>
              </a:rPr>
              <a:t>The nice/renice command</a:t>
            </a:r>
          </a:p>
        </p:txBody>
      </p:sp>
      <p:sp>
        <p:nvSpPr>
          <p:cNvPr id="28674" name="Text Box 2"/>
          <p:cNvSpPr txBox="1">
            <a:spLocks noChangeArrowheads="1"/>
          </p:cNvSpPr>
          <p:nvPr/>
        </p:nvSpPr>
        <p:spPr bwMode="auto">
          <a:xfrm>
            <a:off x="685800" y="1657350"/>
            <a:ext cx="7772400" cy="6195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marL="85725">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A running process can can be reniced.</a:t>
            </a:r>
          </a:p>
        </p:txBody>
      </p:sp>
      <p:sp>
        <p:nvSpPr>
          <p:cNvPr id="2" name="TextBox 1">
            <a:extLst>
              <a:ext uri="{FF2B5EF4-FFF2-40B4-BE49-F238E27FC236}">
                <a16:creationId xmlns:a16="http://schemas.microsoft.com/office/drawing/2014/main" id="{901FAAFE-4D46-8C40-B186-A5429A5A164C}"/>
              </a:ext>
            </a:extLst>
          </p:cNvPr>
          <p:cNvSpPr txBox="1"/>
          <p:nvPr/>
        </p:nvSpPr>
        <p:spPr>
          <a:xfrm>
            <a:off x="899592" y="2302202"/>
            <a:ext cx="7410042" cy="1477328"/>
          </a:xfrm>
          <a:prstGeom prst="rect">
            <a:avLst/>
          </a:prstGeom>
          <a:noFill/>
        </p:spPr>
        <p:txBody>
          <a:bodyPr wrap="none" rtlCol="0">
            <a:spAutoFit/>
          </a:bodyPr>
          <a:lstStyle/>
          <a:p>
            <a:r>
              <a:rPr lang="en-GB" dirty="0">
                <a:solidFill>
                  <a:schemeClr val="tx1"/>
                </a:solidFill>
              </a:rPr>
              <a:t>$ renice -n 15 -p 26825</a:t>
            </a:r>
          </a:p>
          <a:p>
            <a:r>
              <a:rPr lang="en-GB" dirty="0">
                <a:solidFill>
                  <a:schemeClr val="tx1"/>
                </a:solidFill>
              </a:rPr>
              <a:t>26825 (process ID) old priority 10, new priority 15</a:t>
            </a:r>
          </a:p>
          <a:p>
            <a:r>
              <a:rPr lang="en-GB" dirty="0">
                <a:solidFill>
                  <a:schemeClr val="tx1"/>
                </a:solidFill>
              </a:rPr>
              <a:t>$ </a:t>
            </a:r>
            <a:r>
              <a:rPr lang="en-GB" dirty="0" err="1">
                <a:solidFill>
                  <a:schemeClr val="tx1"/>
                </a:solidFill>
              </a:rPr>
              <a:t>ps</a:t>
            </a:r>
            <a:r>
              <a:rPr lang="en-GB" dirty="0">
                <a:solidFill>
                  <a:schemeClr val="tx1"/>
                </a:solidFill>
              </a:rPr>
              <a:t> -lp26825</a:t>
            </a:r>
          </a:p>
          <a:p>
            <a:r>
              <a:rPr lang="en-GB" dirty="0">
                <a:solidFill>
                  <a:schemeClr val="tx1"/>
                </a:solidFill>
              </a:rPr>
              <a:t>F S   UID   PID      PPID    C PRI  NI ADDR SZ        WCHAN  TTY       TIME        CMD</a:t>
            </a:r>
          </a:p>
          <a:p>
            <a:r>
              <a:rPr lang="en-GB" dirty="0">
                <a:solidFill>
                  <a:schemeClr val="tx1"/>
                </a:solidFill>
              </a:rPr>
              <a:t>0 S  1000 26825 18591  0  </a:t>
            </a:r>
            <a:r>
              <a:rPr lang="en-GB" b="1" dirty="0">
                <a:solidFill>
                  <a:schemeClr val="tx1"/>
                </a:solidFill>
              </a:rPr>
              <a:t>95</a:t>
            </a:r>
            <a:r>
              <a:rPr lang="en-GB" dirty="0">
                <a:solidFill>
                  <a:schemeClr val="tx1"/>
                </a:solidFill>
              </a:rPr>
              <a:t>  15 -          28294 </a:t>
            </a:r>
            <a:r>
              <a:rPr lang="en-GB" dirty="0" err="1">
                <a:solidFill>
                  <a:schemeClr val="tx1"/>
                </a:solidFill>
              </a:rPr>
              <a:t>do_wai</a:t>
            </a:r>
            <a:r>
              <a:rPr lang="en-GB" dirty="0">
                <a:solidFill>
                  <a:schemeClr val="tx1"/>
                </a:solidFill>
              </a:rPr>
              <a:t>   pts/2    00:00:00  </a:t>
            </a:r>
            <a:r>
              <a:rPr lang="en-GB" dirty="0" err="1">
                <a:solidFill>
                  <a:schemeClr val="tx1"/>
                </a:solidFill>
              </a:rPr>
              <a:t>sh</a:t>
            </a:r>
            <a:endParaRPr lang="en-GB" dirty="0">
              <a:solidFill>
                <a:schemeClr val="tx1"/>
              </a:solidFill>
            </a:endParaRPr>
          </a:p>
        </p:txBody>
      </p:sp>
    </p:spTree>
    <p:extLst>
      <p:ext uri="{BB962C8B-B14F-4D97-AF65-F5344CB8AC3E}">
        <p14:creationId xmlns:p14="http://schemas.microsoft.com/office/powerpoint/2010/main" val="48748386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3F985-474C-0344-A820-7C4448E53ED7}"/>
              </a:ext>
            </a:extLst>
          </p:cNvPr>
          <p:cNvSpPr>
            <a:spLocks noGrp="1"/>
          </p:cNvSpPr>
          <p:nvPr>
            <p:ph type="title"/>
          </p:nvPr>
        </p:nvSpPr>
        <p:spPr>
          <a:xfrm>
            <a:off x="458640" y="3005600"/>
            <a:ext cx="8226720" cy="999464"/>
          </a:xfrm>
        </p:spPr>
        <p:txBody>
          <a:bodyPr/>
          <a:lstStyle/>
          <a:p>
            <a:pPr algn="ctr"/>
            <a:r>
              <a:rPr lang="en-US" sz="3600" dirty="0"/>
              <a:t>Quiz Questions</a:t>
            </a:r>
          </a:p>
        </p:txBody>
      </p:sp>
    </p:spTree>
    <p:extLst>
      <p:ext uri="{BB962C8B-B14F-4D97-AF65-F5344CB8AC3E}">
        <p14:creationId xmlns:p14="http://schemas.microsoft.com/office/powerpoint/2010/main" val="4026037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800" b="1">
                <a:latin typeface="Arial" charset="0"/>
              </a:rPr>
              <a:t>The Process Table</a:t>
            </a:r>
          </a:p>
        </p:txBody>
      </p:sp>
      <p:sp>
        <p:nvSpPr>
          <p:cNvPr id="1433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1313" indent="-341313">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1pPr>
            <a:lvl2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2pPr>
            <a:lvl3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3pPr>
            <a:lvl4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4pPr>
            <a:lvl5pPr>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solidFill>
                  <a:srgbClr val="000000"/>
                </a:solidFill>
                <a:latin typeface="Calibri" pitchFamily="32" charset="0"/>
                <a:ea typeface="MS PGothic" pitchFamily="32" charset="-128"/>
              </a:defRPr>
            </a:lvl9pPr>
          </a:lstStyle>
          <a:p>
            <a:pPr>
              <a:spcBef>
                <a:spcPts val="550"/>
              </a:spcBef>
              <a:buFont typeface="Arial" charset="0"/>
              <a:buChar char="•"/>
            </a:pPr>
            <a:r>
              <a:rPr lang="en-GB" altLang="en-US" sz="2200" dirty="0">
                <a:latin typeface="Arial" charset="0"/>
              </a:rPr>
              <a:t>The process table contains details of all processes currently running on the system. </a:t>
            </a:r>
          </a:p>
          <a:p>
            <a:pPr>
              <a:spcBef>
                <a:spcPts val="550"/>
              </a:spcBef>
              <a:buFont typeface="Arial" charset="0"/>
              <a:buChar char="•"/>
            </a:pPr>
            <a:r>
              <a:rPr lang="en-GB" altLang="en-US" sz="2200" dirty="0">
                <a:latin typeface="Arial" charset="0"/>
              </a:rPr>
              <a:t>It reports on what system resources have been allocated to each process, this information can be used by the system to decide what further resources can be allocated..</a:t>
            </a:r>
          </a:p>
          <a:p>
            <a:pPr>
              <a:spcBef>
                <a:spcPts val="550"/>
              </a:spcBef>
              <a:buFont typeface="Arial" charset="0"/>
              <a:buChar char="•"/>
            </a:pPr>
            <a:r>
              <a:rPr lang="en-GB" altLang="en-US" sz="2200" dirty="0">
                <a:latin typeface="Arial" charset="0"/>
              </a:rPr>
              <a:t>You can see an extract of the information in the table using the top or </a:t>
            </a:r>
            <a:r>
              <a:rPr lang="en-GB" altLang="en-US" sz="2200" dirty="0" err="1">
                <a:latin typeface="Arial" charset="0"/>
              </a:rPr>
              <a:t>ps</a:t>
            </a:r>
            <a:r>
              <a:rPr lang="en-GB" altLang="en-US" sz="2200" dirty="0">
                <a:latin typeface="Arial" charset="0"/>
              </a:rPr>
              <a:t> commands.</a:t>
            </a:r>
          </a:p>
          <a:p>
            <a:pPr>
              <a:spcBef>
                <a:spcPts val="550"/>
              </a:spcBef>
              <a:buFont typeface="Arial" charset="0"/>
              <a:buChar char="•"/>
            </a:pPr>
            <a:r>
              <a:rPr lang="en-GB" altLang="en-US" sz="2200" dirty="0">
                <a:latin typeface="Arial" charset="0"/>
              </a:rPr>
              <a:t>When a process terminates it is removed from the process table. The process frees up RAM and CPU resources for other processes when it terminates.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283536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Deciding which process to run next, i.e. scheduling is complicated. Some influence on this decision can be exerted by a value associated with the process called?</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nice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niece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nasty</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importance</a:t>
            </a:r>
          </a:p>
        </p:txBody>
      </p:sp>
    </p:spTree>
    <p:extLst>
      <p:ext uri="{BB962C8B-B14F-4D97-AF65-F5344CB8AC3E}">
        <p14:creationId xmlns:p14="http://schemas.microsoft.com/office/powerpoint/2010/main" val="20850542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391681" y="327241"/>
            <a:ext cx="8228160" cy="2835360"/>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Deciding which process to run next, i.e. scheduling is complicated. Some influence on this decision can be exerted by a value associated with the process called?</a:t>
            </a:r>
          </a:p>
        </p:txBody>
      </p:sp>
      <p:sp>
        <p:nvSpPr>
          <p:cNvPr id="29698" name="Rectangle 2"/>
          <p:cNvSpPr>
            <a:spLocks noGrp="1" noChangeArrowheads="1"/>
          </p:cNvSpPr>
          <p:nvPr>
            <p:ph type="body" idx="1"/>
          </p:nvPr>
        </p:nvSpPr>
        <p:spPr>
          <a:xfrm>
            <a:off x="524247" y="2127240"/>
            <a:ext cx="8228160" cy="26035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a:t>nice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niece</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nasty</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importance</a:t>
            </a:r>
          </a:p>
        </p:txBody>
      </p:sp>
    </p:spTree>
    <p:extLst>
      <p:ext uri="{BB962C8B-B14F-4D97-AF65-F5344CB8AC3E}">
        <p14:creationId xmlns:p14="http://schemas.microsoft.com/office/powerpoint/2010/main" val="260568067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456481" y="764704"/>
            <a:ext cx="8228160" cy="963359"/>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nice value will give a process the best chance of jumping to the front of the queue</a:t>
            </a:r>
          </a:p>
        </p:txBody>
      </p:sp>
      <p:sp>
        <p:nvSpPr>
          <p:cNvPr id="31746" name="Rectangle 2"/>
          <p:cNvSpPr>
            <a:spLocks noGrp="1" noChangeArrowheads="1"/>
          </p:cNvSpPr>
          <p:nvPr>
            <p:ph type="body" idx="1"/>
          </p:nvPr>
        </p:nvSpPr>
        <p:spPr>
          <a:xfrm>
            <a:off x="195841" y="2351881"/>
            <a:ext cx="8228160" cy="35467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-13</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-20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19</a:t>
            </a:r>
          </a:p>
        </p:txBody>
      </p:sp>
    </p:spTree>
    <p:extLst>
      <p:ext uri="{BB962C8B-B14F-4D97-AF65-F5344CB8AC3E}">
        <p14:creationId xmlns:p14="http://schemas.microsoft.com/office/powerpoint/2010/main" val="4237945600"/>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456481" y="692696"/>
            <a:ext cx="8228160" cy="1056696"/>
          </a:xfrm>
          <a:ln/>
        </p:spPr>
        <p:txBody>
          <a:bodyPr vert="horz" wrap="square" lIns="0" tIns="35202" rIns="0" bIns="46800" numCol="1" anchor="t" anchorCtr="0" compatLnSpc="1">
            <a:prstTxWarp prst="textNoShape">
              <a:avLst/>
            </a:prstTxWarp>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dirty="0"/>
              <a:t>Which nice value will give a process the best chance of jumping to the front of the queue</a:t>
            </a:r>
          </a:p>
        </p:txBody>
      </p:sp>
      <p:sp>
        <p:nvSpPr>
          <p:cNvPr id="32770" name="Rectangle 2"/>
          <p:cNvSpPr>
            <a:spLocks noGrp="1" noChangeArrowheads="1"/>
          </p:cNvSpPr>
          <p:nvPr>
            <p:ph type="body" idx="1"/>
          </p:nvPr>
        </p:nvSpPr>
        <p:spPr>
          <a:xfrm>
            <a:off x="195841" y="2351881"/>
            <a:ext cx="8228160" cy="3546720"/>
          </a:xfrm>
          <a:ln/>
        </p:spPr>
        <p:txBody>
          <a:bodyPr/>
          <a:lstStyle/>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-13</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b="1" dirty="0"/>
              <a:t>-20</a:t>
            </a:r>
          </a:p>
          <a:p>
            <a:pPr marL="391686" indent="-293764">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altLang="en-US" sz="3200" dirty="0"/>
              <a:t>19</a:t>
            </a:r>
          </a:p>
        </p:txBody>
      </p:sp>
    </p:spTree>
    <p:extLst>
      <p:ext uri="{BB962C8B-B14F-4D97-AF65-F5344CB8AC3E}">
        <p14:creationId xmlns:p14="http://schemas.microsoft.com/office/powerpoint/2010/main" val="886851838"/>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1158-0829-7449-B5A8-40D1D64CA95E}"/>
              </a:ext>
            </a:extLst>
          </p:cNvPr>
          <p:cNvSpPr>
            <a:spLocks noGrp="1"/>
          </p:cNvSpPr>
          <p:nvPr>
            <p:ph type="title"/>
          </p:nvPr>
        </p:nvSpPr>
        <p:spPr>
          <a:xfrm>
            <a:off x="458640" y="620688"/>
            <a:ext cx="8226720" cy="1143480"/>
          </a:xfrm>
        </p:spPr>
        <p:txBody>
          <a:bodyPr/>
          <a:lstStyle/>
          <a:p>
            <a:r>
              <a:rPr lang="en-US" dirty="0"/>
              <a:t>Which command would enable you to affect the the relative share of CPU resource allocated to an already running process.</a:t>
            </a:r>
          </a:p>
        </p:txBody>
      </p:sp>
      <p:sp>
        <p:nvSpPr>
          <p:cNvPr id="3" name="TextBox 2">
            <a:extLst>
              <a:ext uri="{FF2B5EF4-FFF2-40B4-BE49-F238E27FC236}">
                <a16:creationId xmlns:a16="http://schemas.microsoft.com/office/drawing/2014/main" id="{2B63126B-986D-5949-AF26-74B7A5223CA6}"/>
              </a:ext>
            </a:extLst>
          </p:cNvPr>
          <p:cNvSpPr txBox="1"/>
          <p:nvPr/>
        </p:nvSpPr>
        <p:spPr>
          <a:xfrm>
            <a:off x="1043608" y="2420888"/>
            <a:ext cx="1797287" cy="3046988"/>
          </a:xfrm>
          <a:prstGeom prst="rect">
            <a:avLst/>
          </a:prstGeom>
          <a:noFill/>
        </p:spPr>
        <p:txBody>
          <a:bodyPr wrap="none" rtlCol="0">
            <a:spAutoFit/>
          </a:bodyPr>
          <a:lstStyle/>
          <a:p>
            <a:pPr marL="457200" indent="-457200">
              <a:buFont typeface="Arial" panose="020B0604020202020204" pitchFamily="34" charset="0"/>
              <a:buChar char="•"/>
            </a:pPr>
            <a:r>
              <a:rPr lang="en-US" sz="3200" dirty="0">
                <a:solidFill>
                  <a:schemeClr val="tx1"/>
                </a:solidFill>
              </a:rPr>
              <a:t>top</a:t>
            </a:r>
          </a:p>
          <a:p>
            <a:pPr marL="457200" indent="-457200">
              <a:buFont typeface="Arial" panose="020B0604020202020204" pitchFamily="34" charset="0"/>
              <a:buChar char="•"/>
            </a:pPr>
            <a:r>
              <a:rPr lang="en-US" sz="3200" dirty="0" err="1">
                <a:solidFill>
                  <a:schemeClr val="tx1"/>
                </a:solidFill>
              </a:rPr>
              <a:t>ps</a:t>
            </a:r>
            <a:endParaRPr lang="en-US" sz="3200" dirty="0">
              <a:solidFill>
                <a:schemeClr val="tx1"/>
              </a:solidFill>
            </a:endParaRPr>
          </a:p>
          <a:p>
            <a:pPr marL="457200" indent="-457200">
              <a:buFont typeface="Arial" panose="020B0604020202020204" pitchFamily="34" charset="0"/>
              <a:buChar char="•"/>
            </a:pPr>
            <a:r>
              <a:rPr lang="en-US" sz="3200" dirty="0" err="1">
                <a:solidFill>
                  <a:schemeClr val="tx1"/>
                </a:solidFill>
              </a:rPr>
              <a:t>chpri</a:t>
            </a:r>
            <a:endParaRPr lang="en-US" sz="3200" dirty="0">
              <a:solidFill>
                <a:schemeClr val="tx1"/>
              </a:solidFill>
            </a:endParaRPr>
          </a:p>
          <a:p>
            <a:pPr marL="457200" indent="-457200">
              <a:buFont typeface="Arial" panose="020B0604020202020204" pitchFamily="34" charset="0"/>
              <a:buChar char="•"/>
            </a:pPr>
            <a:r>
              <a:rPr lang="en-US" sz="3200" dirty="0">
                <a:solidFill>
                  <a:schemeClr val="tx1"/>
                </a:solidFill>
              </a:rPr>
              <a:t>nice</a:t>
            </a:r>
          </a:p>
          <a:p>
            <a:pPr marL="457200" indent="-457200">
              <a:buFont typeface="Arial" panose="020B0604020202020204" pitchFamily="34" charset="0"/>
              <a:buChar char="•"/>
            </a:pPr>
            <a:r>
              <a:rPr lang="en-US" sz="3200" dirty="0">
                <a:solidFill>
                  <a:schemeClr val="tx1"/>
                </a:solidFill>
              </a:rPr>
              <a:t>renice</a:t>
            </a:r>
          </a:p>
          <a:p>
            <a:pPr marL="457200" indent="-457200">
              <a:buFont typeface="Arial" panose="020B0604020202020204" pitchFamily="34" charset="0"/>
              <a:buChar char="•"/>
            </a:pPr>
            <a:r>
              <a:rPr lang="en-US" sz="3200" dirty="0" err="1">
                <a:solidFill>
                  <a:schemeClr val="tx1"/>
                </a:solidFill>
              </a:rPr>
              <a:t>chmod</a:t>
            </a:r>
            <a:endParaRPr lang="en-US" sz="3200" dirty="0">
              <a:solidFill>
                <a:schemeClr val="tx1"/>
              </a:solidFill>
            </a:endParaRPr>
          </a:p>
        </p:txBody>
      </p:sp>
    </p:spTree>
    <p:extLst>
      <p:ext uri="{BB962C8B-B14F-4D97-AF65-F5344CB8AC3E}">
        <p14:creationId xmlns:p14="http://schemas.microsoft.com/office/powerpoint/2010/main" val="27006502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1158-0829-7449-B5A8-40D1D64CA95E}"/>
              </a:ext>
            </a:extLst>
          </p:cNvPr>
          <p:cNvSpPr>
            <a:spLocks noGrp="1"/>
          </p:cNvSpPr>
          <p:nvPr>
            <p:ph type="title"/>
          </p:nvPr>
        </p:nvSpPr>
        <p:spPr>
          <a:xfrm>
            <a:off x="458640" y="620688"/>
            <a:ext cx="8226720" cy="1143480"/>
          </a:xfrm>
        </p:spPr>
        <p:txBody>
          <a:bodyPr/>
          <a:lstStyle/>
          <a:p>
            <a:r>
              <a:rPr lang="en-US" dirty="0"/>
              <a:t>Which command would enable you to affect the the relative share of CPU resource allocated to an already running process.</a:t>
            </a:r>
          </a:p>
        </p:txBody>
      </p:sp>
      <p:sp>
        <p:nvSpPr>
          <p:cNvPr id="3" name="TextBox 2">
            <a:extLst>
              <a:ext uri="{FF2B5EF4-FFF2-40B4-BE49-F238E27FC236}">
                <a16:creationId xmlns:a16="http://schemas.microsoft.com/office/drawing/2014/main" id="{2B63126B-986D-5949-AF26-74B7A5223CA6}"/>
              </a:ext>
            </a:extLst>
          </p:cNvPr>
          <p:cNvSpPr txBox="1"/>
          <p:nvPr/>
        </p:nvSpPr>
        <p:spPr>
          <a:xfrm>
            <a:off x="1043608" y="2420888"/>
            <a:ext cx="1797287" cy="3046988"/>
          </a:xfrm>
          <a:prstGeom prst="rect">
            <a:avLst/>
          </a:prstGeom>
          <a:noFill/>
        </p:spPr>
        <p:txBody>
          <a:bodyPr wrap="none" rtlCol="0">
            <a:spAutoFit/>
          </a:bodyPr>
          <a:lstStyle/>
          <a:p>
            <a:pPr marL="457200" indent="-457200">
              <a:buFont typeface="Arial" panose="020B0604020202020204" pitchFamily="34" charset="0"/>
              <a:buChar char="•"/>
            </a:pPr>
            <a:r>
              <a:rPr lang="en-US" sz="3200" dirty="0">
                <a:solidFill>
                  <a:schemeClr val="tx1"/>
                </a:solidFill>
              </a:rPr>
              <a:t>top</a:t>
            </a:r>
          </a:p>
          <a:p>
            <a:pPr marL="457200" indent="-457200">
              <a:buFont typeface="Arial" panose="020B0604020202020204" pitchFamily="34" charset="0"/>
              <a:buChar char="•"/>
            </a:pPr>
            <a:r>
              <a:rPr lang="en-US" sz="3200" dirty="0" err="1">
                <a:solidFill>
                  <a:schemeClr val="tx1"/>
                </a:solidFill>
              </a:rPr>
              <a:t>ps</a:t>
            </a:r>
            <a:endParaRPr lang="en-US" sz="3200" dirty="0">
              <a:solidFill>
                <a:schemeClr val="tx1"/>
              </a:solidFill>
            </a:endParaRPr>
          </a:p>
          <a:p>
            <a:pPr marL="457200" indent="-457200">
              <a:buFont typeface="Arial" panose="020B0604020202020204" pitchFamily="34" charset="0"/>
              <a:buChar char="•"/>
            </a:pPr>
            <a:r>
              <a:rPr lang="en-US" sz="3200" dirty="0" err="1">
                <a:solidFill>
                  <a:schemeClr val="tx1"/>
                </a:solidFill>
              </a:rPr>
              <a:t>chpri</a:t>
            </a:r>
            <a:endParaRPr lang="en-US" sz="3200" dirty="0">
              <a:solidFill>
                <a:schemeClr val="tx1"/>
              </a:solidFill>
            </a:endParaRPr>
          </a:p>
          <a:p>
            <a:pPr marL="457200" indent="-457200">
              <a:buFont typeface="Arial" panose="020B0604020202020204" pitchFamily="34" charset="0"/>
              <a:buChar char="•"/>
            </a:pPr>
            <a:r>
              <a:rPr lang="en-US" sz="3200" dirty="0">
                <a:solidFill>
                  <a:schemeClr val="tx1"/>
                </a:solidFill>
              </a:rPr>
              <a:t>nice</a:t>
            </a:r>
          </a:p>
          <a:p>
            <a:pPr marL="457200" indent="-457200">
              <a:buFont typeface="Arial" panose="020B0604020202020204" pitchFamily="34" charset="0"/>
              <a:buChar char="•"/>
            </a:pPr>
            <a:r>
              <a:rPr lang="en-US" sz="3200" b="1" dirty="0">
                <a:solidFill>
                  <a:schemeClr val="tx1"/>
                </a:solidFill>
              </a:rPr>
              <a:t>renice</a:t>
            </a:r>
          </a:p>
          <a:p>
            <a:pPr marL="457200" indent="-457200">
              <a:buFont typeface="Arial" panose="020B0604020202020204" pitchFamily="34" charset="0"/>
              <a:buChar char="•"/>
            </a:pPr>
            <a:r>
              <a:rPr lang="en-US" sz="3200" dirty="0" err="1">
                <a:solidFill>
                  <a:schemeClr val="tx1"/>
                </a:solidFill>
              </a:rPr>
              <a:t>chmod</a:t>
            </a:r>
            <a:endParaRPr lang="en-US" sz="3200" dirty="0">
              <a:solidFill>
                <a:schemeClr val="tx1"/>
              </a:solidFill>
            </a:endParaRPr>
          </a:p>
        </p:txBody>
      </p:sp>
    </p:spTree>
    <p:extLst>
      <p:ext uri="{BB962C8B-B14F-4D97-AF65-F5344CB8AC3E}">
        <p14:creationId xmlns:p14="http://schemas.microsoft.com/office/powerpoint/2010/main" val="44470945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685800" y="639763"/>
            <a:ext cx="7772400" cy="414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Controlling Processes</a:t>
            </a:r>
          </a:p>
        </p:txBody>
      </p:sp>
      <p:sp>
        <p:nvSpPr>
          <p:cNvPr id="10242" name="Text Box 2"/>
          <p:cNvSpPr txBox="1">
            <a:spLocks noChangeArrowheads="1"/>
          </p:cNvSpPr>
          <p:nvPr/>
        </p:nvSpPr>
        <p:spPr bwMode="auto">
          <a:xfrm>
            <a:off x="709613" y="1260475"/>
            <a:ext cx="7726362" cy="431800"/>
          </a:xfrm>
          <a:prstGeom prst="rect">
            <a:avLst/>
          </a:prstGeom>
          <a:solidFill>
            <a:srgbClr val="A7FEFF"/>
          </a:solidFill>
          <a:ln w="28440" cap="flat">
            <a:solidFill>
              <a:srgbClr val="333399"/>
            </a:solidFill>
            <a:round/>
            <a:headEnd/>
            <a:tailEnd/>
          </a:ln>
          <a:effectLst>
            <a:outerShdw dist="126770" dir="2700000" algn="ctr" rotWithShape="0">
              <a:srgbClr val="000000">
                <a:alpha val="40033"/>
              </a:srgbClr>
            </a:outerShdw>
          </a:effectLst>
        </p:spPr>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chemeClr val="bg2"/>
                </a:solidFill>
                <a:latin typeface="Arial" charset="0"/>
              </a:rPr>
              <a:t>Overview Of Processes</a:t>
            </a:r>
          </a:p>
        </p:txBody>
      </p:sp>
      <p:sp>
        <p:nvSpPr>
          <p:cNvPr id="10243" name="Text Box 3"/>
          <p:cNvSpPr txBox="1">
            <a:spLocks noChangeArrowheads="1"/>
          </p:cNvSpPr>
          <p:nvPr/>
        </p:nvSpPr>
        <p:spPr bwMode="auto">
          <a:xfrm>
            <a:off x="709613" y="2042160"/>
            <a:ext cx="7726362" cy="430213"/>
          </a:xfrm>
          <a:prstGeom prst="rect">
            <a:avLst/>
          </a:prstGeom>
          <a:solidFill>
            <a:srgbClr val="A7FEFF"/>
          </a:solidFill>
          <a:ln>
            <a:headEnd/>
            <a:tailEnd/>
          </a:ln>
        </p:spPr>
        <p:style>
          <a:lnRef idx="1">
            <a:schemeClr val="accent2"/>
          </a:lnRef>
          <a:fillRef idx="3">
            <a:schemeClr val="accent2"/>
          </a:fillRef>
          <a:effectRef idx="2">
            <a:schemeClr val="accent2"/>
          </a:effectRef>
          <a:fontRef idx="minor">
            <a:schemeClr val="lt1"/>
          </a:fontRef>
        </p:style>
        <p:txBody>
          <a:bodyPr lIns="0" tIns="0" rIns="0" bIns="0"/>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Information about Processes</a:t>
            </a:r>
          </a:p>
        </p:txBody>
      </p:sp>
      <p:sp>
        <p:nvSpPr>
          <p:cNvPr id="10244" name="Text Box 4"/>
          <p:cNvSpPr txBox="1">
            <a:spLocks noChangeArrowheads="1"/>
          </p:cNvSpPr>
          <p:nvPr/>
        </p:nvSpPr>
        <p:spPr bwMode="auto">
          <a:xfrm>
            <a:off x="714375" y="2822258"/>
            <a:ext cx="7716838" cy="522288"/>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Communication - Signals</a:t>
            </a:r>
          </a:p>
        </p:txBody>
      </p:sp>
      <p:sp>
        <p:nvSpPr>
          <p:cNvPr id="10245" name="Text Box 5"/>
          <p:cNvSpPr txBox="1">
            <a:spLocks noChangeArrowheads="1"/>
          </p:cNvSpPr>
          <p:nvPr/>
        </p:nvSpPr>
        <p:spPr bwMode="auto">
          <a:xfrm>
            <a:off x="714375" y="3694431"/>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Prioritisation</a:t>
            </a:r>
          </a:p>
        </p:txBody>
      </p:sp>
      <p:sp>
        <p:nvSpPr>
          <p:cNvPr id="8" name="Text Box 5">
            <a:extLst>
              <a:ext uri="{FF2B5EF4-FFF2-40B4-BE49-F238E27FC236}">
                <a16:creationId xmlns:a16="http://schemas.microsoft.com/office/drawing/2014/main" id="{36285D76-280E-D745-B172-314D59DABDF6}"/>
              </a:ext>
            </a:extLst>
          </p:cNvPr>
          <p:cNvSpPr txBox="1">
            <a:spLocks noChangeArrowheads="1"/>
          </p:cNvSpPr>
          <p:nvPr/>
        </p:nvSpPr>
        <p:spPr bwMode="auto">
          <a:xfrm>
            <a:off x="758947" y="5441950"/>
            <a:ext cx="7716838" cy="523875"/>
          </a:xfrm>
          <a:prstGeom prst="rect">
            <a:avLst/>
          </a:prstGeom>
          <a:solidFill>
            <a:srgbClr val="A7FEFF"/>
          </a:solidFill>
          <a:ln w="28440" cap="flat">
            <a:solidFill>
              <a:srgbClr val="7F7F7F"/>
            </a:solidFill>
            <a:round/>
            <a:headEnd/>
            <a:tailEnd/>
          </a:ln>
          <a:effectLst>
            <a:outerShdw dist="38184" dir="2700000" algn="ctr" rotWithShape="0">
              <a:srgbClr val="000000">
                <a:alpha val="40033"/>
              </a:srgbClr>
            </a:outerShdw>
          </a:effectLst>
        </p:spPr>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Summary</a:t>
            </a:r>
          </a:p>
        </p:txBody>
      </p:sp>
      <p:sp>
        <p:nvSpPr>
          <p:cNvPr id="9" name="Text Box 5">
            <a:extLst>
              <a:ext uri="{FF2B5EF4-FFF2-40B4-BE49-F238E27FC236}">
                <a16:creationId xmlns:a16="http://schemas.microsoft.com/office/drawing/2014/main" id="{6344B155-A073-A947-A86F-1DC18C414367}"/>
              </a:ext>
            </a:extLst>
          </p:cNvPr>
          <p:cNvSpPr txBox="1">
            <a:spLocks noChangeArrowheads="1"/>
          </p:cNvSpPr>
          <p:nvPr/>
        </p:nvSpPr>
        <p:spPr bwMode="auto">
          <a:xfrm>
            <a:off x="741362" y="4568191"/>
            <a:ext cx="7716838" cy="523875"/>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lgn="ctr">
              <a:buClrTx/>
              <a:buFontTx/>
              <a:buNone/>
            </a:pPr>
            <a:r>
              <a:rPr lang="en-GB" altLang="en-US" sz="2800" b="1" dirty="0">
                <a:solidFill>
                  <a:srgbClr val="7F7F7F"/>
                </a:solidFill>
                <a:latin typeface="Arial" charset="0"/>
              </a:rPr>
              <a:t>Process Scheduling</a:t>
            </a:r>
          </a:p>
        </p:txBody>
      </p:sp>
    </p:spTree>
    <p:extLst>
      <p:ext uri="{BB962C8B-B14F-4D97-AF65-F5344CB8AC3E}">
        <p14:creationId xmlns:p14="http://schemas.microsoft.com/office/powerpoint/2010/main" val="1282061610"/>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33F3A03-5DFE-374E-958E-83DF852E9DE3}"/>
              </a:ext>
            </a:extLst>
          </p:cNvPr>
          <p:cNvSpPr>
            <a:spLocks noGrp="1" noChangeArrowheads="1"/>
          </p:cNvSpPr>
          <p:nvPr>
            <p:ph type="title"/>
          </p:nvPr>
        </p:nvSpPr>
        <p:spPr>
          <a:xfrm>
            <a:off x="685800" y="838200"/>
            <a:ext cx="7772400" cy="477838"/>
          </a:xfrm>
        </p:spPr>
        <p:txBody>
          <a:bodyPr/>
          <a:lstStyle/>
          <a:p>
            <a:r>
              <a:rPr lang="en-US" altLang="en-US">
                <a:latin typeface="Arial" panose="020B0604020202020204" pitchFamily="34" charset="0"/>
              </a:rPr>
              <a:t>The crond utility</a:t>
            </a:r>
          </a:p>
        </p:txBody>
      </p:sp>
      <p:sp>
        <p:nvSpPr>
          <p:cNvPr id="3076" name="Rectangle 3">
            <a:extLst>
              <a:ext uri="{FF2B5EF4-FFF2-40B4-BE49-F238E27FC236}">
                <a16:creationId xmlns:a16="http://schemas.microsoft.com/office/drawing/2014/main" id="{0857DD8E-CEE8-A94A-8214-531A7AF6662B}"/>
              </a:ext>
            </a:extLst>
          </p:cNvPr>
          <p:cNvSpPr>
            <a:spLocks noGrp="1" noChangeArrowheads="1"/>
          </p:cNvSpPr>
          <p:nvPr>
            <p:ph type="body" idx="1"/>
          </p:nvPr>
        </p:nvSpPr>
        <p:spPr>
          <a:xfrm>
            <a:off x="457993" y="2312443"/>
            <a:ext cx="8228013" cy="2772742"/>
          </a:xfrm>
        </p:spPr>
        <p:txBody>
          <a:bodyPr/>
          <a:lstStyle/>
          <a:p>
            <a:pPr>
              <a:spcAft>
                <a:spcPts val="600"/>
              </a:spcAft>
              <a:buFontTx/>
              <a:buChar char="•"/>
              <a:defRPr/>
            </a:pPr>
            <a:r>
              <a:rPr lang="en-GB" altLang="en-US" sz="2000" dirty="0">
                <a:latin typeface="Arial" pitchFamily="34" charset="0"/>
              </a:rPr>
              <a:t>The </a:t>
            </a:r>
            <a:r>
              <a:rPr lang="en-GB" altLang="en-US" sz="2000" dirty="0" err="1">
                <a:latin typeface="Arial" pitchFamily="34" charset="0"/>
              </a:rPr>
              <a:t>crond</a:t>
            </a:r>
            <a:r>
              <a:rPr lang="en-GB" altLang="en-US" sz="2000" dirty="0">
                <a:latin typeface="Arial" pitchFamily="34" charset="0"/>
              </a:rPr>
              <a:t> utility is used to schedule processes that take place on a regular basis (i.e. Every day or every week).</a:t>
            </a:r>
          </a:p>
          <a:p>
            <a:pPr>
              <a:spcAft>
                <a:spcPts val="600"/>
              </a:spcAft>
              <a:buFontTx/>
              <a:buChar char="•"/>
              <a:defRPr/>
            </a:pPr>
            <a:r>
              <a:rPr lang="en-GB" altLang="en-US" sz="2000" dirty="0">
                <a:latin typeface="Arial" pitchFamily="34" charset="0"/>
              </a:rPr>
              <a:t>Common uses of </a:t>
            </a:r>
            <a:r>
              <a:rPr lang="en-GB" altLang="en-US" sz="2000" dirty="0" err="1">
                <a:latin typeface="Arial" pitchFamily="34" charset="0"/>
              </a:rPr>
              <a:t>crond</a:t>
            </a:r>
            <a:r>
              <a:rPr lang="en-GB" altLang="en-US" sz="2000" dirty="0">
                <a:latin typeface="Arial" pitchFamily="34" charset="0"/>
              </a:rPr>
              <a:t> include</a:t>
            </a:r>
          </a:p>
          <a:p>
            <a:pPr marL="85725" lvl="1" indent="0">
              <a:spcAft>
                <a:spcPts val="600"/>
              </a:spcAft>
              <a:buFont typeface="Arial" panose="020B0604020202020204" pitchFamily="34" charset="0"/>
              <a:buNone/>
              <a:defRPr/>
            </a:pPr>
            <a:r>
              <a:rPr lang="en-GB" altLang="en-US" sz="2000" dirty="0">
                <a:latin typeface="Arial" pitchFamily="34" charset="0"/>
                <a:cs typeface="Arial" pitchFamily="34" charset="0"/>
              </a:rPr>
              <a:t>	Scheduling backups</a:t>
            </a:r>
          </a:p>
          <a:p>
            <a:pPr marL="85725" lvl="1" indent="0">
              <a:spcAft>
                <a:spcPts val="600"/>
              </a:spcAft>
              <a:buFont typeface="Arial" panose="020B0604020202020204" pitchFamily="34" charset="0"/>
              <a:buNone/>
              <a:defRPr/>
            </a:pPr>
            <a:r>
              <a:rPr lang="en-GB" altLang="en-US" sz="2000" dirty="0">
                <a:latin typeface="Arial" pitchFamily="34" charset="0"/>
                <a:cs typeface="Arial" pitchFamily="34" charset="0"/>
              </a:rPr>
              <a:t>	Scheduling removal of temporary files</a:t>
            </a:r>
          </a:p>
          <a:p>
            <a:pPr marL="85725" lvl="1" indent="0">
              <a:spcAft>
                <a:spcPts val="600"/>
              </a:spcAft>
              <a:buFont typeface="Arial" panose="020B0604020202020204" pitchFamily="34" charset="0"/>
              <a:buNone/>
              <a:defRPr/>
            </a:pPr>
            <a:r>
              <a:rPr lang="en-GB" altLang="en-US" sz="2000" dirty="0">
                <a:latin typeface="Arial" pitchFamily="34" charset="0"/>
                <a:cs typeface="Arial" pitchFamily="34" charset="0"/>
              </a:rPr>
              <a:t>	Scheduling regular reminders</a:t>
            </a:r>
          </a:p>
          <a:p>
            <a:pPr lvl="1">
              <a:spcAft>
                <a:spcPts val="600"/>
              </a:spcAft>
              <a:defRPr/>
            </a:pPr>
            <a:endParaRPr lang="en-GB" altLang="en-US" dirty="0">
              <a:latin typeface="Arial" pitchFamily="34" charset="0"/>
              <a:cs typeface="Arial" pitchFamily="34" charset="0"/>
            </a:endParaRPr>
          </a:p>
          <a:p>
            <a:pPr marL="0" indent="0">
              <a:spcAft>
                <a:spcPts val="600"/>
              </a:spcAft>
              <a:defRPr/>
            </a:pPr>
            <a:endParaRPr lang="en-GB" altLang="en-US" dirty="0">
              <a:latin typeface="Arial" pitchFamily="34" charset="0"/>
            </a:endParaRPr>
          </a:p>
        </p:txBody>
      </p:sp>
      <p:sp>
        <p:nvSpPr>
          <p:cNvPr id="3" name="Rectangle 2">
            <a:extLst>
              <a:ext uri="{FF2B5EF4-FFF2-40B4-BE49-F238E27FC236}">
                <a16:creationId xmlns:a16="http://schemas.microsoft.com/office/drawing/2014/main" id="{DBE78341-F811-0F42-9E6A-F38A4EDDE4C1}"/>
              </a:ext>
            </a:extLst>
          </p:cNvPr>
          <p:cNvSpPr/>
          <p:nvPr/>
        </p:nvSpPr>
        <p:spPr>
          <a:xfrm>
            <a:off x="3131840" y="620688"/>
            <a:ext cx="1791926" cy="1862048"/>
          </a:xfrm>
          <a:prstGeom prst="rect">
            <a:avLst/>
          </a:prstGeom>
        </p:spPr>
        <p:txBody>
          <a:bodyPr wrap="square">
            <a:spAutoFit/>
          </a:bodyPr>
          <a:lstStyle/>
          <a:p>
            <a:r>
              <a:rPr lang="en-US" sz="11500" dirty="0"/>
              <a:t>⏰</a:t>
            </a:r>
          </a:p>
        </p:txBody>
      </p:sp>
    </p:spTree>
    <p:extLst>
      <p:ext uri="{BB962C8B-B14F-4D97-AF65-F5344CB8AC3E}">
        <p14:creationId xmlns:p14="http://schemas.microsoft.com/office/powerpoint/2010/main" val="352082968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fade">
                                      <p:cBhvr>
                                        <p:cTn id="7" dur="2000"/>
                                        <p:tgtEl>
                                          <p:spTgt spid="30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6">
                                            <p:txEl>
                                              <p:pRg st="1" end="1"/>
                                            </p:txEl>
                                          </p:spTgt>
                                        </p:tgtEl>
                                        <p:attrNameLst>
                                          <p:attrName>style.visibility</p:attrName>
                                        </p:attrNameLst>
                                      </p:cBhvr>
                                      <p:to>
                                        <p:strVal val="visible"/>
                                      </p:to>
                                    </p:set>
                                    <p:animEffect transition="in" filter="fade">
                                      <p:cBhvr>
                                        <p:cTn id="12" dur="2000"/>
                                        <p:tgtEl>
                                          <p:spTgt spid="3076">
                                            <p:txEl>
                                              <p:pRg st="1" end="1"/>
                                            </p:txEl>
                                          </p:spTgt>
                                        </p:tgtEl>
                                      </p:cBhvr>
                                    </p:animEffect>
                                  </p:childTnLst>
                                </p:cTn>
                              </p:par>
                            </p:childTnLst>
                          </p:cTn>
                        </p:par>
                        <p:par>
                          <p:cTn id="13" fill="hold" nodeType="afterGroup">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3076">
                                            <p:txEl>
                                              <p:pRg st="2" end="2"/>
                                            </p:txEl>
                                          </p:spTgt>
                                        </p:tgtEl>
                                        <p:attrNameLst>
                                          <p:attrName>style.visibility</p:attrName>
                                        </p:attrNameLst>
                                      </p:cBhvr>
                                      <p:to>
                                        <p:strVal val="visible"/>
                                      </p:to>
                                    </p:set>
                                    <p:animEffect transition="in" filter="fade">
                                      <p:cBhvr>
                                        <p:cTn id="16" dur="2000"/>
                                        <p:tgtEl>
                                          <p:spTgt spid="3076">
                                            <p:txEl>
                                              <p:pRg st="2" end="2"/>
                                            </p:txEl>
                                          </p:spTgt>
                                        </p:tgtEl>
                                      </p:cBhvr>
                                    </p:animEffect>
                                  </p:childTnLst>
                                </p:cTn>
                              </p:par>
                            </p:childTnLst>
                          </p:cTn>
                        </p:par>
                        <p:par>
                          <p:cTn id="17" fill="hold" nodeType="afterGroup">
                            <p:stCondLst>
                              <p:cond delay="4000"/>
                            </p:stCondLst>
                            <p:childTnLst>
                              <p:par>
                                <p:cTn id="18" presetID="10" presetClass="entr" presetSubtype="0" fill="hold" grpId="0" nodeType="afterEffect">
                                  <p:stCondLst>
                                    <p:cond delay="0"/>
                                  </p:stCondLst>
                                  <p:childTnLst>
                                    <p:set>
                                      <p:cBhvr>
                                        <p:cTn id="19" dur="1" fill="hold">
                                          <p:stCondLst>
                                            <p:cond delay="0"/>
                                          </p:stCondLst>
                                        </p:cTn>
                                        <p:tgtEl>
                                          <p:spTgt spid="3076">
                                            <p:txEl>
                                              <p:pRg st="3" end="3"/>
                                            </p:txEl>
                                          </p:spTgt>
                                        </p:tgtEl>
                                        <p:attrNameLst>
                                          <p:attrName>style.visibility</p:attrName>
                                        </p:attrNameLst>
                                      </p:cBhvr>
                                      <p:to>
                                        <p:strVal val="visible"/>
                                      </p:to>
                                    </p:set>
                                    <p:animEffect transition="in" filter="fade">
                                      <p:cBhvr>
                                        <p:cTn id="20" dur="2000"/>
                                        <p:tgtEl>
                                          <p:spTgt spid="3076">
                                            <p:txEl>
                                              <p:pRg st="3" end="3"/>
                                            </p:txEl>
                                          </p:spTgt>
                                        </p:tgtEl>
                                      </p:cBhvr>
                                    </p:animEffect>
                                  </p:childTnLst>
                                </p:cTn>
                              </p:par>
                            </p:childTnLst>
                          </p:cTn>
                        </p:par>
                        <p:par>
                          <p:cTn id="21" fill="hold" nodeType="afterGroup">
                            <p:stCondLst>
                              <p:cond delay="6000"/>
                            </p:stCondLst>
                            <p:childTnLst>
                              <p:par>
                                <p:cTn id="22" presetID="10" presetClass="entr" presetSubtype="0" fill="hold" grpId="0" nodeType="afterEffect">
                                  <p:stCondLst>
                                    <p:cond delay="0"/>
                                  </p:stCondLst>
                                  <p:childTnLst>
                                    <p:set>
                                      <p:cBhvr>
                                        <p:cTn id="23" dur="1" fill="hold">
                                          <p:stCondLst>
                                            <p:cond delay="0"/>
                                          </p:stCondLst>
                                        </p:cTn>
                                        <p:tgtEl>
                                          <p:spTgt spid="3076">
                                            <p:txEl>
                                              <p:pRg st="4" end="4"/>
                                            </p:txEl>
                                          </p:spTgt>
                                        </p:tgtEl>
                                        <p:attrNameLst>
                                          <p:attrName>style.visibility</p:attrName>
                                        </p:attrNameLst>
                                      </p:cBhvr>
                                      <p:to>
                                        <p:strVal val="visible"/>
                                      </p:to>
                                    </p:set>
                                    <p:animEffect transition="in" filter="fade">
                                      <p:cBhvr>
                                        <p:cTn id="24" dur="2000"/>
                                        <p:tgtEl>
                                          <p:spTgt spid="30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94F9C3A-1E12-A945-ADEE-E48B626DE1CD}"/>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CRONTAB files</a:t>
            </a:r>
          </a:p>
        </p:txBody>
      </p:sp>
      <p:sp>
        <p:nvSpPr>
          <p:cNvPr id="13315" name="Content Placeholder 2">
            <a:extLst>
              <a:ext uri="{FF2B5EF4-FFF2-40B4-BE49-F238E27FC236}">
                <a16:creationId xmlns:a16="http://schemas.microsoft.com/office/drawing/2014/main" id="{C9ABDCA3-07C0-704B-9152-18B76A1789D7}"/>
              </a:ext>
            </a:extLst>
          </p:cNvPr>
          <p:cNvSpPr>
            <a:spLocks noGrp="1"/>
          </p:cNvSpPr>
          <p:nvPr>
            <p:ph idx="1"/>
          </p:nvPr>
        </p:nvSpPr>
        <p:spPr/>
        <p:txBody>
          <a:bodyPr/>
          <a:lstStyle/>
          <a:p>
            <a:pPr>
              <a:spcAft>
                <a:spcPts val="600"/>
              </a:spcAft>
              <a:buFontTx/>
              <a:buChar char="•"/>
            </a:pPr>
            <a:r>
              <a:rPr lang="en-GB" altLang="en-US" sz="2000" dirty="0">
                <a:latin typeface="Arial" panose="020B0604020202020204" pitchFamily="34" charset="0"/>
              </a:rPr>
              <a:t>Lists of scheduled processes are stored in ‘Crontab’ files.</a:t>
            </a:r>
          </a:p>
          <a:p>
            <a:pPr>
              <a:spcAft>
                <a:spcPts val="600"/>
              </a:spcAft>
              <a:buFontTx/>
              <a:buChar char="•"/>
            </a:pPr>
            <a:r>
              <a:rPr lang="en-GB" altLang="en-US" sz="2000" dirty="0">
                <a:latin typeface="Arial" panose="020B0604020202020204" pitchFamily="34" charset="0"/>
              </a:rPr>
              <a:t>Users may have their own crontab file, stored in /var/spool/</a:t>
            </a:r>
            <a:r>
              <a:rPr lang="en-GB" altLang="en-US" sz="2000" dirty="0" err="1">
                <a:latin typeface="Arial" panose="020B0604020202020204" pitchFamily="34" charset="0"/>
              </a:rPr>
              <a:t>cron</a:t>
            </a:r>
            <a:endParaRPr lang="en-GB" altLang="en-US" sz="2000" dirty="0">
              <a:latin typeface="Arial" panose="020B0604020202020204" pitchFamily="34" charset="0"/>
            </a:endParaRPr>
          </a:p>
          <a:p>
            <a:pPr>
              <a:spcAft>
                <a:spcPts val="600"/>
              </a:spcAft>
              <a:buFontTx/>
              <a:buChar char="•"/>
            </a:pPr>
            <a:r>
              <a:rPr lang="en-GB" altLang="en-US" sz="2000" dirty="0">
                <a:latin typeface="Arial" panose="020B0604020202020204" pitchFamily="34" charset="0"/>
              </a:rPr>
              <a:t>Root can also have a file in /var/spool/</a:t>
            </a:r>
            <a:r>
              <a:rPr lang="en-GB" altLang="en-US" sz="2000" dirty="0" err="1">
                <a:latin typeface="Arial" panose="020B0604020202020204" pitchFamily="34" charset="0"/>
              </a:rPr>
              <a:t>cron</a:t>
            </a:r>
            <a:r>
              <a:rPr lang="en-GB" altLang="en-US" sz="2000" dirty="0">
                <a:latin typeface="Arial" panose="020B0604020202020204" pitchFamily="34" charset="0"/>
              </a:rPr>
              <a:t> to </a:t>
            </a:r>
            <a:r>
              <a:rPr lang="en-GB" altLang="en-US" sz="2000">
                <a:latin typeface="Arial" panose="020B0604020202020204" pitchFamily="34" charset="0"/>
              </a:rPr>
              <a:t>allow jobs </a:t>
            </a:r>
            <a:r>
              <a:rPr lang="en-GB" altLang="en-US" sz="2000" dirty="0">
                <a:latin typeface="Arial" panose="020B0604020202020204" pitchFamily="34" charset="0"/>
              </a:rPr>
              <a:t>to be scheduled to run as ‘root’.</a:t>
            </a:r>
          </a:p>
          <a:p>
            <a:pPr>
              <a:spcAft>
                <a:spcPts val="600"/>
              </a:spcAft>
              <a:buFontTx/>
              <a:buChar char="•"/>
            </a:pPr>
            <a:r>
              <a:rPr lang="en-GB" altLang="en-US" sz="2000" dirty="0" err="1">
                <a:latin typeface="Arial" panose="020B0604020202020204" pitchFamily="34" charset="0"/>
              </a:rPr>
              <a:t>Crontab</a:t>
            </a:r>
            <a:r>
              <a:rPr lang="en-GB" altLang="en-US" sz="2000" dirty="0">
                <a:latin typeface="Arial" panose="020B0604020202020204" pitchFamily="34" charset="0"/>
              </a:rPr>
              <a:t> system file can be found in </a:t>
            </a:r>
            <a:r>
              <a:rPr lang="en-GB" altLang="en-US" sz="2000" b="1" dirty="0">
                <a:latin typeface="Arial" panose="020B0604020202020204" pitchFamily="34" charset="0"/>
              </a:rPr>
              <a:t>/</a:t>
            </a:r>
            <a:r>
              <a:rPr lang="en-GB" altLang="en-US" sz="2000" b="1" dirty="0" err="1">
                <a:latin typeface="Arial" panose="020B0604020202020204" pitchFamily="34" charset="0"/>
              </a:rPr>
              <a:t>etc</a:t>
            </a:r>
            <a:r>
              <a:rPr lang="en-GB" altLang="en-US" sz="2000" b="1" dirty="0">
                <a:latin typeface="Arial" panose="020B0604020202020204" pitchFamily="34" charset="0"/>
              </a:rPr>
              <a:t>/</a:t>
            </a:r>
            <a:r>
              <a:rPr lang="en-GB" altLang="en-US" sz="2000" b="1" dirty="0" err="1">
                <a:latin typeface="Arial" panose="020B0604020202020204" pitchFamily="34" charset="0"/>
              </a:rPr>
              <a:t>crontab</a:t>
            </a:r>
            <a:endParaRPr lang="en-GB" altLang="en-US" sz="2000" b="1" dirty="0">
              <a:latin typeface="Arial" panose="020B0604020202020204" pitchFamily="34" charset="0"/>
            </a:endParaRPr>
          </a:p>
          <a:p>
            <a:pPr>
              <a:spcAft>
                <a:spcPts val="600"/>
              </a:spcAft>
              <a:buFontTx/>
              <a:buChar char="•"/>
            </a:pPr>
            <a:r>
              <a:rPr lang="en-GB" altLang="en-US" sz="2000" dirty="0">
                <a:latin typeface="Arial" panose="020B0604020202020204" pitchFamily="34" charset="0"/>
              </a:rPr>
              <a:t>Root can edit this file to add the scheduled tasks. </a:t>
            </a:r>
          </a:p>
          <a:p>
            <a:pPr>
              <a:spcAft>
                <a:spcPts val="600"/>
              </a:spcAft>
              <a:buFontTx/>
              <a:buChar char="•"/>
            </a:pPr>
            <a:r>
              <a:rPr lang="en-GB" altLang="en-US" sz="2000" dirty="0" err="1">
                <a:latin typeface="Arial" panose="020B0604020202020204" pitchFamily="34" charset="0"/>
              </a:rPr>
              <a:t>cron.daily</a:t>
            </a:r>
            <a:r>
              <a:rPr lang="en-GB" altLang="en-US" sz="2000" dirty="0">
                <a:latin typeface="Arial" panose="020B0604020202020204" pitchFamily="34" charset="0"/>
              </a:rPr>
              <a:t>, </a:t>
            </a:r>
            <a:r>
              <a:rPr lang="en-GB" altLang="en-US" sz="2000" dirty="0" err="1">
                <a:latin typeface="Arial" panose="020B0604020202020204" pitchFamily="34" charset="0"/>
              </a:rPr>
              <a:t>cron.hourly</a:t>
            </a:r>
            <a:r>
              <a:rPr lang="en-GB" altLang="en-US" sz="2000" dirty="0">
                <a:latin typeface="Arial" panose="020B0604020202020204" pitchFamily="34" charset="0"/>
              </a:rPr>
              <a:t>, </a:t>
            </a:r>
            <a:r>
              <a:rPr lang="en-GB" altLang="en-US" sz="2000" dirty="0" err="1">
                <a:latin typeface="Arial" panose="020B0604020202020204" pitchFamily="34" charset="0"/>
              </a:rPr>
              <a:t>cron.weekly</a:t>
            </a:r>
            <a:r>
              <a:rPr lang="en-GB" altLang="en-US" sz="2000" dirty="0">
                <a:latin typeface="Arial" panose="020B0604020202020204" pitchFamily="34" charset="0"/>
              </a:rPr>
              <a:t> and </a:t>
            </a:r>
            <a:r>
              <a:rPr lang="en-GB" altLang="en-US" sz="2000" dirty="0" err="1">
                <a:latin typeface="Arial" panose="020B0604020202020204" pitchFamily="34" charset="0"/>
              </a:rPr>
              <a:t>cron.monthly</a:t>
            </a:r>
            <a:r>
              <a:rPr lang="en-GB" altLang="en-US" sz="2000" dirty="0">
                <a:latin typeface="Arial" panose="020B0604020202020204" pitchFamily="34" charset="0"/>
              </a:rPr>
              <a:t> directories, contain scripts to run accordingly (once every day or every month or every hour).</a:t>
            </a:r>
          </a:p>
          <a:p>
            <a:pPr>
              <a:spcAft>
                <a:spcPts val="600"/>
              </a:spcAft>
              <a:buFontTx/>
              <a:buChar char="•"/>
            </a:pPr>
            <a:endParaRPr lang="en-GB" altLang="en-US" sz="2000" dirty="0">
              <a:latin typeface="Arial" panose="020B0604020202020204" pitchFamily="34" charset="0"/>
            </a:endParaRPr>
          </a:p>
          <a:p>
            <a:pPr>
              <a:spcAft>
                <a:spcPts val="600"/>
              </a:spcAft>
              <a:buFontTx/>
              <a:buChar char="•"/>
            </a:pPr>
            <a:endParaRPr lang="en-GB" altLang="en-US" sz="2000" dirty="0">
              <a:latin typeface="Arial" panose="020B0604020202020204" pitchFamily="34" charset="0"/>
            </a:endParaRPr>
          </a:p>
        </p:txBody>
      </p:sp>
    </p:spTree>
    <p:extLst>
      <p:ext uri="{BB962C8B-B14F-4D97-AF65-F5344CB8AC3E}">
        <p14:creationId xmlns:p14="http://schemas.microsoft.com/office/powerpoint/2010/main" val="19005818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A181886-11C3-4D46-A4EE-C34FD3F2A524}"/>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Contents of crontab files</a:t>
            </a:r>
          </a:p>
        </p:txBody>
      </p:sp>
      <p:sp>
        <p:nvSpPr>
          <p:cNvPr id="14339" name="Content Placeholder 2">
            <a:extLst>
              <a:ext uri="{FF2B5EF4-FFF2-40B4-BE49-F238E27FC236}">
                <a16:creationId xmlns:a16="http://schemas.microsoft.com/office/drawing/2014/main" id="{EEDA5A15-E485-0647-A967-A57B2BE7A033}"/>
              </a:ext>
            </a:extLst>
          </p:cNvPr>
          <p:cNvSpPr>
            <a:spLocks noGrp="1"/>
          </p:cNvSpPr>
          <p:nvPr>
            <p:ph idx="1"/>
          </p:nvPr>
        </p:nvSpPr>
        <p:spPr/>
        <p:txBody>
          <a:bodyPr/>
          <a:lstStyle/>
          <a:p>
            <a:pPr>
              <a:buFontTx/>
              <a:buChar char="•"/>
            </a:pPr>
            <a:r>
              <a:rPr lang="en-GB" altLang="en-US" sz="2400" dirty="0">
                <a:latin typeface="Arial" panose="020B0604020202020204" pitchFamily="34" charset="0"/>
              </a:rPr>
              <a:t>Each line in a crontab file represents a single process to schedule.</a:t>
            </a:r>
          </a:p>
          <a:p>
            <a:pPr>
              <a:buFontTx/>
              <a:buChar char="•"/>
            </a:pPr>
            <a:r>
              <a:rPr lang="en-GB" altLang="en-US" sz="2400" dirty="0">
                <a:latin typeface="Arial" panose="020B0604020202020204" pitchFamily="34" charset="0"/>
              </a:rPr>
              <a:t>There are five fields that allow you to specify when and how often a process is to be scheduled.</a:t>
            </a:r>
          </a:p>
          <a:p>
            <a:pPr>
              <a:buFontTx/>
              <a:buChar char="•"/>
            </a:pPr>
            <a:r>
              <a:rPr lang="en-US" altLang="en-US" sz="2400" dirty="0">
                <a:latin typeface="Arial" panose="020B0604020202020204" pitchFamily="34" charset="0"/>
              </a:rPr>
              <a:t>vi /</a:t>
            </a:r>
            <a:r>
              <a:rPr lang="en-US" altLang="en-US" sz="2400" dirty="0" err="1">
                <a:latin typeface="Arial" panose="020B0604020202020204" pitchFamily="34" charset="0"/>
              </a:rPr>
              <a:t>etc</a:t>
            </a:r>
            <a:r>
              <a:rPr lang="en-US" altLang="en-US" sz="2400" dirty="0">
                <a:latin typeface="Arial" panose="020B0604020202020204" pitchFamily="34" charset="0"/>
              </a:rPr>
              <a:t>/crontab</a:t>
            </a:r>
            <a:endParaRPr lang="en-GB" altLang="en-US" sz="2400" dirty="0">
              <a:latin typeface="Arial" panose="020B0604020202020204" pitchFamily="34" charset="0"/>
            </a:endParaRPr>
          </a:p>
        </p:txBody>
      </p:sp>
    </p:spTree>
    <p:extLst>
      <p:ext uri="{BB962C8B-B14F-4D97-AF65-F5344CB8AC3E}">
        <p14:creationId xmlns:p14="http://schemas.microsoft.com/office/powerpoint/2010/main" val="168571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685800" y="838200"/>
            <a:ext cx="77724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a:buClrTx/>
              <a:buFontTx/>
              <a:buNone/>
            </a:pPr>
            <a:r>
              <a:rPr lang="en-GB" altLang="en-US" sz="2400" b="1">
                <a:latin typeface="Arial" charset="0"/>
              </a:rPr>
              <a:t>Parents and Children</a:t>
            </a:r>
          </a:p>
        </p:txBody>
      </p:sp>
      <p:sp>
        <p:nvSpPr>
          <p:cNvPr id="34818" name="Text Box 2"/>
          <p:cNvSpPr txBox="1">
            <a:spLocks noChangeArrowheads="1"/>
          </p:cNvSpPr>
          <p:nvPr/>
        </p:nvSpPr>
        <p:spPr bwMode="auto">
          <a:xfrm>
            <a:off x="815975" y="1988841"/>
            <a:ext cx="7512050" cy="2664295"/>
          </a:xfrm>
          <a:prstGeom prst="rect">
            <a:avLst/>
          </a:prstGeom>
          <a:ln>
            <a:headEnd/>
            <a:tailEnd/>
          </a:ln>
        </p:spPr>
        <p:style>
          <a:lnRef idx="2">
            <a:schemeClr val="dk1"/>
          </a:lnRef>
          <a:fillRef idx="1">
            <a:schemeClr val="lt1"/>
          </a:fillRef>
          <a:effectRef idx="0">
            <a:schemeClr val="dk1"/>
          </a:effectRef>
          <a:fontRef idx="minor">
            <a:schemeClr val="dk1"/>
          </a:fontRef>
        </p:style>
        <p:txBody>
          <a:bodyPr/>
          <a:lstStyle>
            <a:lvl1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1pPr>
            <a:lvl2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2pPr>
            <a:lvl3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3pPr>
            <a:lvl4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4pPr>
            <a:lvl5pP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defRPr>
                <a:solidFill>
                  <a:srgbClr val="000000"/>
                </a:solidFill>
                <a:latin typeface="Calibri" pitchFamily="32" charset="0"/>
                <a:ea typeface="MS PGothic" pitchFamily="32" charset="-128"/>
              </a:defRPr>
            </a:lvl9pPr>
          </a:lstStyle>
          <a:p>
            <a:pPr>
              <a:buClr>
                <a:srgbClr val="333399"/>
              </a:buClr>
              <a:buFont typeface="Arial" charset="0"/>
              <a:buChar char="•"/>
            </a:pPr>
            <a:r>
              <a:rPr lang="en-GB" altLang="en-US" sz="2400" b="1" dirty="0">
                <a:solidFill>
                  <a:schemeClr val="tx1"/>
                </a:solidFill>
                <a:latin typeface="Arial" charset="0"/>
              </a:rPr>
              <a:t>When a command, task or application starts it is created by an existing process called ‘The Parent’.  </a:t>
            </a:r>
          </a:p>
          <a:p>
            <a:pPr>
              <a:buClr>
                <a:srgbClr val="333399"/>
              </a:buClr>
              <a:buFont typeface="Arial" charset="0"/>
              <a:buNone/>
            </a:pPr>
            <a:endParaRPr lang="en-GB" altLang="en-US" sz="2400" b="1" dirty="0">
              <a:solidFill>
                <a:schemeClr val="tx1"/>
              </a:solidFill>
              <a:latin typeface="Arial" charset="0"/>
            </a:endParaRPr>
          </a:p>
          <a:p>
            <a:pPr>
              <a:buClr>
                <a:srgbClr val="333399"/>
              </a:buClr>
              <a:buFont typeface="Arial" charset="0"/>
              <a:buChar char="•"/>
            </a:pPr>
            <a:r>
              <a:rPr lang="en-GB" altLang="en-US" sz="2400" b="1" dirty="0">
                <a:solidFill>
                  <a:schemeClr val="tx1"/>
                </a:solidFill>
                <a:latin typeface="Arial" charset="0"/>
              </a:rPr>
              <a:t>The Parent may create one or more sub-processes, called children. The child process is created using a ‘system call’ called ‘fork’.</a:t>
            </a:r>
          </a:p>
          <a:p>
            <a:pPr>
              <a:buClrTx/>
              <a:buFontTx/>
              <a:buNone/>
            </a:pPr>
            <a:endParaRPr lang="en-GB" altLang="en-US" sz="2400" b="1" dirty="0">
              <a:solidFill>
                <a:schemeClr val="tx1"/>
              </a:solidFill>
              <a:latin typeface="Arial" charset="0"/>
            </a:endParaRPr>
          </a:p>
        </p:txBody>
      </p:sp>
    </p:spTree>
    <p:extLst>
      <p:ext uri="{BB962C8B-B14F-4D97-AF65-F5344CB8AC3E}">
        <p14:creationId xmlns:p14="http://schemas.microsoft.com/office/powerpoint/2010/main" val="1803073976"/>
      </p:ext>
    </p:extLst>
  </p:cSld>
  <p:clrMapOvr>
    <a:masterClrMapping/>
  </p:clrMapOvr>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8A181886-11C3-4D46-A4EE-C34FD3F2A524}"/>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Contents of crontab files</a:t>
            </a:r>
          </a:p>
        </p:txBody>
      </p:sp>
      <p:pic>
        <p:nvPicPr>
          <p:cNvPr id="14340" name="Picture 1" descr="Screen Clipping">
            <a:extLst>
              <a:ext uri="{FF2B5EF4-FFF2-40B4-BE49-F238E27FC236}">
                <a16:creationId xmlns:a16="http://schemas.microsoft.com/office/drawing/2014/main" id="{2134AEE6-E18F-DE4E-8C7A-5CAF2AFBDA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094" y="1988840"/>
            <a:ext cx="8809812" cy="3787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904636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1A3C28BD-FEE5-7142-9D4C-E827DF0EE268}"/>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Lines in the crontab file</a:t>
            </a:r>
          </a:p>
        </p:txBody>
      </p:sp>
      <p:sp>
        <p:nvSpPr>
          <p:cNvPr id="16387" name="Content Placeholder 2">
            <a:extLst>
              <a:ext uri="{FF2B5EF4-FFF2-40B4-BE49-F238E27FC236}">
                <a16:creationId xmlns:a16="http://schemas.microsoft.com/office/drawing/2014/main" id="{0DA17185-8BF2-0742-B06D-2A862C6E55F2}"/>
              </a:ext>
            </a:extLst>
          </p:cNvPr>
          <p:cNvSpPr>
            <a:spLocks noGrp="1"/>
          </p:cNvSpPr>
          <p:nvPr>
            <p:ph idx="1"/>
          </p:nvPr>
        </p:nvSpPr>
        <p:spPr>
          <a:xfrm>
            <a:off x="498475" y="1657350"/>
            <a:ext cx="8645525" cy="4438650"/>
          </a:xfrm>
        </p:spPr>
        <p:txBody>
          <a:bodyPr/>
          <a:lstStyle/>
          <a:p>
            <a:r>
              <a:rPr lang="en-GB" altLang="en-US" dirty="0">
                <a:latin typeface="Arial" panose="020B0604020202020204" pitchFamily="34" charset="0"/>
              </a:rPr>
              <a:t>	</a:t>
            </a:r>
            <a:r>
              <a:rPr lang="en-GB" altLang="en-US" b="1" dirty="0">
                <a:latin typeface="Arial" panose="020B0604020202020204" pitchFamily="34" charset="0"/>
              </a:rPr>
              <a:t>Field 	Description		Values</a:t>
            </a:r>
          </a:p>
          <a:p>
            <a:r>
              <a:rPr lang="en-GB" altLang="en-US" dirty="0">
                <a:latin typeface="Arial" panose="020B0604020202020204" pitchFamily="34" charset="0"/>
              </a:rPr>
              <a:t>	1		Minute			0-59 or *</a:t>
            </a:r>
          </a:p>
          <a:p>
            <a:r>
              <a:rPr lang="en-GB" altLang="en-US" dirty="0">
                <a:latin typeface="Arial" panose="020B0604020202020204" pitchFamily="34" charset="0"/>
              </a:rPr>
              <a:t>	2		Hour				0-23 or *</a:t>
            </a:r>
          </a:p>
          <a:p>
            <a:r>
              <a:rPr lang="en-GB" altLang="en-US" dirty="0">
                <a:latin typeface="Arial" panose="020B0604020202020204" pitchFamily="34" charset="0"/>
              </a:rPr>
              <a:t>	3		Day of month		1-31 or *</a:t>
            </a:r>
          </a:p>
          <a:p>
            <a:r>
              <a:rPr lang="en-GB" altLang="en-US" dirty="0">
                <a:latin typeface="Arial" panose="020B0604020202020204" pitchFamily="34" charset="0"/>
              </a:rPr>
              <a:t>	4		Month			1-12 or *</a:t>
            </a:r>
          </a:p>
          <a:p>
            <a:r>
              <a:rPr lang="en-GB" altLang="en-US" dirty="0">
                <a:latin typeface="Arial" panose="020B0604020202020204" pitchFamily="34" charset="0"/>
              </a:rPr>
              <a:t>	5		Day of week		0-6 or * (0 is Sunday)</a:t>
            </a:r>
          </a:p>
          <a:p>
            <a:r>
              <a:rPr lang="en-GB" altLang="en-US" dirty="0">
                <a:latin typeface="Arial" panose="020B0604020202020204" pitchFamily="34" charset="0"/>
              </a:rPr>
              <a:t>	6		User-name </a:t>
            </a:r>
          </a:p>
          <a:p>
            <a:r>
              <a:rPr lang="en-GB" altLang="en-US" dirty="0">
                <a:latin typeface="Arial" panose="020B0604020202020204" pitchFamily="34" charset="0"/>
              </a:rPr>
              <a:t>	7		Command		</a:t>
            </a:r>
          </a:p>
          <a:p>
            <a:endParaRPr lang="en-GB" altLang="en-US" sz="1600" dirty="0">
              <a:latin typeface="Arial" panose="020B0604020202020204" pitchFamily="34" charset="0"/>
            </a:endParaRPr>
          </a:p>
          <a:p>
            <a:r>
              <a:rPr lang="en-GB" altLang="en-US" dirty="0">
                <a:latin typeface="Arial" panose="020B0604020202020204" pitchFamily="34" charset="0"/>
              </a:rPr>
              <a:t>Example:</a:t>
            </a:r>
          </a:p>
          <a:p>
            <a:r>
              <a:rPr lang="en-GB" altLang="en-US" dirty="0">
                <a:latin typeface="Arial" panose="020B0604020202020204" pitchFamily="34" charset="0"/>
              </a:rPr>
              <a:t>0 18 1,15 * * root echo “Update your virus definitions” &gt;/dev/console</a:t>
            </a:r>
          </a:p>
        </p:txBody>
      </p:sp>
    </p:spTree>
    <p:extLst>
      <p:ext uri="{BB962C8B-B14F-4D97-AF65-F5344CB8AC3E}">
        <p14:creationId xmlns:p14="http://schemas.microsoft.com/office/powerpoint/2010/main" val="32263365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2AE23935-4235-DC4D-BE70-759BC79D0932}"/>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Examples of Crontab File Entries</a:t>
            </a:r>
          </a:p>
        </p:txBody>
      </p:sp>
      <p:sp>
        <p:nvSpPr>
          <p:cNvPr id="18435" name="Content Placeholder 2">
            <a:extLst>
              <a:ext uri="{FF2B5EF4-FFF2-40B4-BE49-F238E27FC236}">
                <a16:creationId xmlns:a16="http://schemas.microsoft.com/office/drawing/2014/main" id="{2E9797BF-F668-DB48-B71E-84202FF6123A}"/>
              </a:ext>
            </a:extLst>
          </p:cNvPr>
          <p:cNvSpPr>
            <a:spLocks noGrp="1"/>
          </p:cNvSpPr>
          <p:nvPr>
            <p:ph idx="1"/>
          </p:nvPr>
        </p:nvSpPr>
        <p:spPr/>
        <p:txBody>
          <a:bodyPr/>
          <a:lstStyle/>
          <a:p>
            <a:pPr>
              <a:buFontTx/>
              <a:buChar char="•"/>
            </a:pPr>
            <a:endParaRPr lang="en-GB" altLang="en-US" b="1">
              <a:latin typeface="Arial" panose="020B0604020202020204" pitchFamily="34" charset="0"/>
            </a:endParaRPr>
          </a:p>
          <a:p>
            <a:pPr>
              <a:buFontTx/>
              <a:buChar char="•"/>
            </a:pPr>
            <a:r>
              <a:rPr lang="en-GB" altLang="en-US">
                <a:latin typeface="Arial" panose="020B0604020202020204" pitchFamily="34" charset="0"/>
              </a:rPr>
              <a:t># run five minutes after midnight, every day </a:t>
            </a:r>
          </a:p>
          <a:p>
            <a:pPr>
              <a:spcBef>
                <a:spcPts val="1200"/>
              </a:spcBef>
            </a:pPr>
            <a:r>
              <a:rPr lang="en-GB" altLang="en-US">
                <a:latin typeface="Arial" panose="020B0604020202020204" pitchFamily="34" charset="0"/>
              </a:rPr>
              <a:t>	5 0 * * *	root $HOME/bin/daily.job  </a:t>
            </a:r>
          </a:p>
          <a:p>
            <a:endParaRPr lang="en-GB" altLang="en-US">
              <a:latin typeface="Arial" panose="020B0604020202020204" pitchFamily="34" charset="0"/>
            </a:endParaRPr>
          </a:p>
          <a:p>
            <a:pPr>
              <a:buFontTx/>
              <a:buChar char="•"/>
            </a:pPr>
            <a:r>
              <a:rPr lang="en-GB" altLang="en-US">
                <a:latin typeface="Arial" panose="020B0604020202020204" pitchFamily="34" charset="0"/>
              </a:rPr>
              <a:t># run at 2:15am on the first of every month </a:t>
            </a:r>
          </a:p>
          <a:p>
            <a:pPr>
              <a:spcBef>
                <a:spcPts val="1200"/>
              </a:spcBef>
            </a:pPr>
            <a:r>
              <a:rPr lang="en-GB" altLang="en-US">
                <a:latin typeface="Arial" panose="020B0604020202020204" pitchFamily="34" charset="0"/>
              </a:rPr>
              <a:t>	15 2 1 * * root $HOME/bin/monthly.job </a:t>
            </a:r>
          </a:p>
          <a:p>
            <a:endParaRPr lang="en-GB" altLang="en-US">
              <a:latin typeface="Arial" panose="020B0604020202020204" pitchFamily="34" charset="0"/>
            </a:endParaRPr>
          </a:p>
          <a:p>
            <a:pPr>
              <a:buFontTx/>
              <a:buChar char="•"/>
            </a:pPr>
            <a:r>
              <a:rPr lang="en-GB" altLang="en-US">
                <a:latin typeface="Arial" panose="020B0604020202020204" pitchFamily="34" charset="0"/>
              </a:rPr>
              <a:t># run at 10 pm on sundays, reboot the server</a:t>
            </a:r>
          </a:p>
          <a:p>
            <a:pPr>
              <a:spcBef>
                <a:spcPts val="1200"/>
              </a:spcBef>
            </a:pPr>
            <a:r>
              <a:rPr lang="en-GB" altLang="en-US">
                <a:latin typeface="Arial" panose="020B0604020202020204" pitchFamily="34" charset="0"/>
              </a:rPr>
              <a:t>	0 22 * * 0 root /etc/shutdown -r</a:t>
            </a:r>
          </a:p>
        </p:txBody>
      </p:sp>
    </p:spTree>
    <p:extLst>
      <p:ext uri="{BB962C8B-B14F-4D97-AF65-F5344CB8AC3E}">
        <p14:creationId xmlns:p14="http://schemas.microsoft.com/office/powerpoint/2010/main" val="150319800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CE529F0-84B3-AD4D-8883-FEBA5232E9AA}"/>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Editing crontab file by a normal user</a:t>
            </a:r>
          </a:p>
        </p:txBody>
      </p:sp>
      <p:sp>
        <p:nvSpPr>
          <p:cNvPr id="3" name="Content Placeholder 2">
            <a:extLst>
              <a:ext uri="{FF2B5EF4-FFF2-40B4-BE49-F238E27FC236}">
                <a16:creationId xmlns:a16="http://schemas.microsoft.com/office/drawing/2014/main" id="{366846B7-78A9-B445-8B03-12093BEE994C}"/>
              </a:ext>
            </a:extLst>
          </p:cNvPr>
          <p:cNvSpPr>
            <a:spLocks noGrp="1"/>
          </p:cNvSpPr>
          <p:nvPr>
            <p:ph idx="1"/>
          </p:nvPr>
        </p:nvSpPr>
        <p:spPr/>
        <p:txBody>
          <a:bodyPr/>
          <a:lstStyle/>
          <a:p>
            <a:pPr>
              <a:buFontTx/>
              <a:buChar char="•"/>
              <a:defRPr/>
            </a:pPr>
            <a:r>
              <a:rPr lang="en-US" altLang="en-US" sz="2400" dirty="0">
                <a:latin typeface="Arial" pitchFamily="34" charset="0"/>
              </a:rPr>
              <a:t>To check if the user has a </a:t>
            </a:r>
            <a:r>
              <a:rPr lang="en-US" altLang="en-US" sz="2400" dirty="0" err="1">
                <a:latin typeface="Arial" pitchFamily="34" charset="0"/>
              </a:rPr>
              <a:t>crontab</a:t>
            </a:r>
            <a:r>
              <a:rPr lang="en-US" altLang="en-US" sz="2400" dirty="0">
                <a:latin typeface="Arial" pitchFamily="34" charset="0"/>
              </a:rPr>
              <a:t> file using:</a:t>
            </a:r>
          </a:p>
          <a:p>
            <a:pPr marL="0" indent="0">
              <a:defRPr/>
            </a:pPr>
            <a:r>
              <a:rPr lang="en-US" altLang="en-US" sz="2400" dirty="0">
                <a:latin typeface="Arial" pitchFamily="34" charset="0"/>
              </a:rPr>
              <a:t>	</a:t>
            </a:r>
            <a:r>
              <a:rPr lang="en-US" altLang="en-US" sz="2400" dirty="0" err="1">
                <a:latin typeface="Arial" pitchFamily="34" charset="0"/>
              </a:rPr>
              <a:t>crontab</a:t>
            </a:r>
            <a:r>
              <a:rPr lang="en-US" altLang="en-US" sz="2400" dirty="0">
                <a:latin typeface="Arial" pitchFamily="34" charset="0"/>
              </a:rPr>
              <a:t> –l </a:t>
            </a:r>
          </a:p>
          <a:p>
            <a:pPr marL="0" indent="0">
              <a:defRPr/>
            </a:pPr>
            <a:endParaRPr lang="en-GB" altLang="en-US" sz="2400" dirty="0">
              <a:latin typeface="Arial" pitchFamily="34" charset="0"/>
            </a:endParaRPr>
          </a:p>
          <a:p>
            <a:pPr>
              <a:buFontTx/>
              <a:buChar char="•"/>
              <a:defRPr/>
            </a:pPr>
            <a:r>
              <a:rPr lang="en-GB" altLang="en-US" sz="2400" dirty="0">
                <a:latin typeface="Arial" pitchFamily="34" charset="0"/>
              </a:rPr>
              <a:t>To create or edit a </a:t>
            </a:r>
            <a:r>
              <a:rPr lang="en-GB" altLang="en-US" sz="2400" dirty="0" err="1">
                <a:latin typeface="Arial" pitchFamily="34" charset="0"/>
              </a:rPr>
              <a:t>crontab</a:t>
            </a:r>
            <a:r>
              <a:rPr lang="en-GB" altLang="en-US" sz="2400" dirty="0">
                <a:latin typeface="Arial" pitchFamily="34" charset="0"/>
              </a:rPr>
              <a:t> file use the following syntax:</a:t>
            </a:r>
          </a:p>
          <a:p>
            <a:pPr marL="85725" lvl="1" indent="0">
              <a:buFont typeface="Arial" panose="020B0604020202020204" pitchFamily="34" charset="0"/>
              <a:buNone/>
              <a:defRPr/>
            </a:pPr>
            <a:r>
              <a:rPr lang="en-GB" altLang="en-US" sz="2400" b="1" dirty="0">
                <a:latin typeface="Arial" pitchFamily="34" charset="0"/>
                <a:cs typeface="Arial" pitchFamily="34" charset="0"/>
              </a:rPr>
              <a:t>	</a:t>
            </a:r>
            <a:r>
              <a:rPr lang="en-GB" altLang="en-US" sz="2400" dirty="0" err="1">
                <a:latin typeface="Arial" pitchFamily="34" charset="0"/>
                <a:cs typeface="MS PGothic" pitchFamily="34" charset="-128"/>
              </a:rPr>
              <a:t>crontab</a:t>
            </a:r>
            <a:r>
              <a:rPr lang="en-GB" altLang="en-US" sz="2400" dirty="0">
                <a:latin typeface="Arial" pitchFamily="34" charset="0"/>
                <a:cs typeface="MS PGothic" pitchFamily="34" charset="-128"/>
              </a:rPr>
              <a:t> –e</a:t>
            </a:r>
          </a:p>
          <a:p>
            <a:pPr marL="85725" lvl="1" indent="0">
              <a:buFont typeface="Arial" panose="020B0604020202020204" pitchFamily="34" charset="0"/>
              <a:buNone/>
              <a:defRPr/>
            </a:pPr>
            <a:endParaRPr lang="en-US" altLang="en-US" sz="2400" dirty="0">
              <a:latin typeface="Arial" pitchFamily="34" charset="0"/>
              <a:cs typeface="Arial" pitchFamily="34" charset="0"/>
            </a:endParaRPr>
          </a:p>
          <a:p>
            <a:pPr>
              <a:buFont typeface="Arial" panose="020B0604020202020204" pitchFamily="34" charset="0"/>
              <a:buChar char="•"/>
              <a:defRPr/>
            </a:pPr>
            <a:r>
              <a:rPr lang="en-US" altLang="en-US" sz="2400" dirty="0">
                <a:latin typeface="Arial" pitchFamily="34" charset="0"/>
                <a:cs typeface="Arial" pitchFamily="34" charset="0"/>
              </a:rPr>
              <a:t>To remove the user </a:t>
            </a:r>
            <a:r>
              <a:rPr lang="en-US" altLang="en-US" sz="2400" dirty="0" err="1">
                <a:latin typeface="Arial" pitchFamily="34" charset="0"/>
                <a:cs typeface="Arial" pitchFamily="34" charset="0"/>
              </a:rPr>
              <a:t>crontab</a:t>
            </a:r>
            <a:r>
              <a:rPr lang="en-US" altLang="en-US" sz="2400" dirty="0">
                <a:latin typeface="Arial" pitchFamily="34" charset="0"/>
                <a:cs typeface="Arial" pitchFamily="34" charset="0"/>
              </a:rPr>
              <a:t> file:</a:t>
            </a:r>
          </a:p>
          <a:p>
            <a:pPr marL="0" indent="0">
              <a:defRPr/>
            </a:pPr>
            <a:r>
              <a:rPr lang="en-US" altLang="en-US" sz="2400" dirty="0">
                <a:latin typeface="Arial" pitchFamily="34" charset="0"/>
                <a:cs typeface="Arial" pitchFamily="34" charset="0"/>
              </a:rPr>
              <a:t>	</a:t>
            </a:r>
            <a:r>
              <a:rPr lang="en-GB" altLang="en-US" sz="2400" dirty="0" err="1">
                <a:latin typeface="Arial" pitchFamily="34" charset="0"/>
              </a:rPr>
              <a:t>crontab</a:t>
            </a:r>
            <a:r>
              <a:rPr lang="en-GB" altLang="en-US" sz="2400" dirty="0">
                <a:latin typeface="Arial" pitchFamily="34" charset="0"/>
              </a:rPr>
              <a:t> –r</a:t>
            </a:r>
            <a:endParaRPr lang="en-GB" altLang="en-US" sz="2400" dirty="0">
              <a:latin typeface="Arial" pitchFamily="34" charset="0"/>
              <a:cs typeface="Arial" pitchFamily="34" charset="0"/>
            </a:endParaRPr>
          </a:p>
        </p:txBody>
      </p:sp>
    </p:spTree>
    <p:extLst>
      <p:ext uri="{BB962C8B-B14F-4D97-AF65-F5344CB8AC3E}">
        <p14:creationId xmlns:p14="http://schemas.microsoft.com/office/powerpoint/2010/main" val="10555410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20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2000"/>
                                        <p:tgtEl>
                                          <p:spTgt spid="3">
                                            <p:txEl>
                                              <p:pRg st="6" end="6"/>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8020011D-C03B-AB49-9D54-EF3538DDED98}"/>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Limitations Of Crond</a:t>
            </a:r>
          </a:p>
        </p:txBody>
      </p:sp>
      <p:sp>
        <p:nvSpPr>
          <p:cNvPr id="23555" name="Content Placeholder 2">
            <a:extLst>
              <a:ext uri="{FF2B5EF4-FFF2-40B4-BE49-F238E27FC236}">
                <a16:creationId xmlns:a16="http://schemas.microsoft.com/office/drawing/2014/main" id="{6A2D1227-71C0-244C-9842-636C7CDBBB38}"/>
              </a:ext>
            </a:extLst>
          </p:cNvPr>
          <p:cNvSpPr>
            <a:spLocks noGrp="1"/>
          </p:cNvSpPr>
          <p:nvPr>
            <p:ph idx="1"/>
          </p:nvPr>
        </p:nvSpPr>
        <p:spPr/>
        <p:txBody>
          <a:bodyPr/>
          <a:lstStyle/>
          <a:p>
            <a:pPr>
              <a:buFontTx/>
              <a:buChar char="•"/>
            </a:pPr>
            <a:r>
              <a:rPr lang="en-GB" altLang="en-US" sz="2000" dirty="0" err="1">
                <a:latin typeface="Arial" panose="020B0604020202020204" pitchFamily="34" charset="0"/>
              </a:rPr>
              <a:t>crond</a:t>
            </a:r>
            <a:r>
              <a:rPr lang="en-GB" altLang="en-US" sz="2000" dirty="0">
                <a:latin typeface="Arial" panose="020B0604020202020204" pitchFamily="34" charset="0"/>
              </a:rPr>
              <a:t> job syntax does not make it possible to define all possible periods one could think of.  E.g. It is difficult to express the last week of the month.</a:t>
            </a:r>
          </a:p>
          <a:p>
            <a:pPr marL="0" indent="0"/>
            <a:endParaRPr lang="en-GB" altLang="en-US" sz="2000" dirty="0">
              <a:latin typeface="Arial" panose="020B0604020202020204" pitchFamily="34" charset="0"/>
            </a:endParaRPr>
          </a:p>
          <a:p>
            <a:pPr>
              <a:buFontTx/>
              <a:buChar char="•"/>
            </a:pPr>
            <a:r>
              <a:rPr lang="en-GB" altLang="en-US" sz="2000" dirty="0" err="1">
                <a:latin typeface="Arial" panose="020B0604020202020204" pitchFamily="34" charset="0"/>
              </a:rPr>
              <a:t>crond</a:t>
            </a:r>
            <a:r>
              <a:rPr lang="en-GB" altLang="en-US" sz="2000" dirty="0">
                <a:latin typeface="Arial" panose="020B0604020202020204" pitchFamily="34" charset="0"/>
              </a:rPr>
              <a:t> job runs on specific time so if the server is down during that time the job won’t run.</a:t>
            </a:r>
          </a:p>
          <a:p>
            <a:pPr marL="0" indent="0"/>
            <a:endParaRPr lang="en-GB" altLang="en-US" sz="2000" dirty="0">
              <a:latin typeface="Arial" panose="020B0604020202020204" pitchFamily="34" charset="0"/>
            </a:endParaRPr>
          </a:p>
          <a:p>
            <a:pPr>
              <a:buFontTx/>
              <a:buChar char="•"/>
            </a:pPr>
            <a:r>
              <a:rPr lang="en-GB" altLang="en-US" sz="2000" dirty="0">
                <a:latin typeface="Arial" panose="020B0604020202020204" pitchFamily="34" charset="0"/>
              </a:rPr>
              <a:t>Files or directories which are created by </a:t>
            </a:r>
            <a:r>
              <a:rPr lang="en-GB" altLang="en-US" sz="2000" dirty="0" err="1">
                <a:latin typeface="Arial" panose="020B0604020202020204" pitchFamily="34" charset="0"/>
              </a:rPr>
              <a:t>crond</a:t>
            </a:r>
            <a:r>
              <a:rPr lang="en-GB" altLang="en-US" sz="2000" dirty="0">
                <a:latin typeface="Arial" panose="020B0604020202020204" pitchFamily="34" charset="0"/>
              </a:rPr>
              <a:t> jobs are only created with default permissions as specified by the </a:t>
            </a:r>
            <a:r>
              <a:rPr lang="en-GB" altLang="en-US" sz="2000" dirty="0" err="1">
                <a:latin typeface="Arial" panose="020B0604020202020204" pitchFamily="34" charset="0"/>
              </a:rPr>
              <a:t>umask</a:t>
            </a:r>
            <a:r>
              <a:rPr lang="en-GB" altLang="en-US" sz="2000" dirty="0">
                <a:latin typeface="Arial" panose="020B0604020202020204" pitchFamily="34" charset="0"/>
              </a:rPr>
              <a:t> setting.</a:t>
            </a:r>
          </a:p>
          <a:p>
            <a:pPr>
              <a:buFontTx/>
              <a:buChar char="•"/>
            </a:pPr>
            <a:endParaRPr lang="en-GB" altLang="en-US" sz="2000" dirty="0">
              <a:latin typeface="Arial" panose="020B0604020202020204" pitchFamily="34" charset="0"/>
            </a:endParaRPr>
          </a:p>
          <a:p>
            <a:pPr>
              <a:buFontTx/>
              <a:buChar char="•"/>
            </a:pPr>
            <a:endParaRPr lang="en-GB" altLang="en-US" sz="2000" dirty="0">
              <a:latin typeface="Arial" panose="020B0604020202020204" pitchFamily="34" charset="0"/>
            </a:endParaRPr>
          </a:p>
        </p:txBody>
      </p:sp>
    </p:spTree>
    <p:extLst>
      <p:ext uri="{BB962C8B-B14F-4D97-AF65-F5344CB8AC3E}">
        <p14:creationId xmlns:p14="http://schemas.microsoft.com/office/powerpoint/2010/main" val="7796005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073E47F0-4504-5E4C-8C80-0E8E384141C9}"/>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The anacron utility </a:t>
            </a:r>
          </a:p>
        </p:txBody>
      </p:sp>
      <p:sp>
        <p:nvSpPr>
          <p:cNvPr id="15363" name="Content Placeholder 2">
            <a:extLst>
              <a:ext uri="{FF2B5EF4-FFF2-40B4-BE49-F238E27FC236}">
                <a16:creationId xmlns:a16="http://schemas.microsoft.com/office/drawing/2014/main" id="{84EAD912-F4E6-414F-8E71-45FCECF31D80}"/>
              </a:ext>
            </a:extLst>
          </p:cNvPr>
          <p:cNvSpPr>
            <a:spLocks noGrp="1"/>
          </p:cNvSpPr>
          <p:nvPr>
            <p:ph idx="1"/>
          </p:nvPr>
        </p:nvSpPr>
        <p:spPr/>
        <p:txBody>
          <a:bodyPr/>
          <a:lstStyle/>
          <a:p>
            <a:pPr>
              <a:buFontTx/>
              <a:buChar char="•"/>
              <a:defRPr/>
            </a:pPr>
            <a:r>
              <a:rPr lang="en-GB" altLang="en-US" dirty="0">
                <a:latin typeface="Arial" pitchFamily="34" charset="0"/>
              </a:rPr>
              <a:t>To schedule a job to run daily, weekly or monthly within a certain delay from the system start-up.</a:t>
            </a:r>
          </a:p>
          <a:p>
            <a:pPr>
              <a:buFontTx/>
              <a:buChar char="•"/>
              <a:defRPr/>
            </a:pPr>
            <a:r>
              <a:rPr lang="en-US" altLang="en-US" dirty="0">
                <a:latin typeface="Arial" pitchFamily="34" charset="0"/>
              </a:rPr>
              <a:t>It used exactly like the </a:t>
            </a:r>
            <a:r>
              <a:rPr lang="en-US" altLang="en-US" dirty="0" err="1">
                <a:latin typeface="Arial" pitchFamily="34" charset="0"/>
              </a:rPr>
              <a:t>crond</a:t>
            </a:r>
            <a:r>
              <a:rPr lang="en-US" altLang="en-US" dirty="0">
                <a:latin typeface="Arial" pitchFamily="34" charset="0"/>
              </a:rPr>
              <a:t>:</a:t>
            </a:r>
          </a:p>
          <a:p>
            <a:pPr marL="0" indent="0">
              <a:defRPr/>
            </a:pPr>
            <a:r>
              <a:rPr lang="en-US" altLang="en-US" dirty="0">
                <a:latin typeface="Arial" pitchFamily="34" charset="0"/>
              </a:rPr>
              <a:t>	vi /</a:t>
            </a:r>
            <a:r>
              <a:rPr lang="en-US" altLang="en-US" dirty="0" err="1">
                <a:latin typeface="Arial" pitchFamily="34" charset="0"/>
              </a:rPr>
              <a:t>etc</a:t>
            </a:r>
            <a:r>
              <a:rPr lang="en-US" altLang="en-US" dirty="0">
                <a:latin typeface="Arial" pitchFamily="34" charset="0"/>
              </a:rPr>
              <a:t>/</a:t>
            </a:r>
            <a:r>
              <a:rPr lang="en-US" altLang="en-US" dirty="0" err="1">
                <a:latin typeface="Arial" pitchFamily="34" charset="0"/>
              </a:rPr>
              <a:t>anacrontab</a:t>
            </a:r>
            <a:endParaRPr lang="en-US" altLang="en-US" dirty="0">
              <a:latin typeface="Arial" pitchFamily="34" charset="0"/>
            </a:endParaRPr>
          </a:p>
          <a:p>
            <a:pPr marL="0" indent="0">
              <a:defRPr/>
            </a:pPr>
            <a:endParaRPr lang="en-GB" altLang="en-US" dirty="0">
              <a:latin typeface="Arial" pitchFamily="34" charset="0"/>
            </a:endParaRPr>
          </a:p>
          <a:p>
            <a:pPr>
              <a:buFontTx/>
              <a:buChar char="•"/>
              <a:defRPr/>
            </a:pPr>
            <a:endParaRPr lang="en-GB" altLang="en-US" dirty="0">
              <a:latin typeface="Arial" pitchFamily="34" charset="0"/>
            </a:endParaRPr>
          </a:p>
        </p:txBody>
      </p:sp>
      <p:pic>
        <p:nvPicPr>
          <p:cNvPr id="25604" name="Picture 1" descr="Screen Clipping">
            <a:extLst>
              <a:ext uri="{FF2B5EF4-FFF2-40B4-BE49-F238E27FC236}">
                <a16:creationId xmlns:a16="http://schemas.microsoft.com/office/drawing/2014/main" id="{E15CCF08-6633-3D40-AB2C-B6756878C5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678333"/>
            <a:ext cx="6288088" cy="321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1799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792DA12-8879-5F4D-8E2A-0065EB47B713}"/>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The ‘atd’ utility</a:t>
            </a:r>
          </a:p>
        </p:txBody>
      </p:sp>
      <p:sp>
        <p:nvSpPr>
          <p:cNvPr id="19459" name="Content Placeholder 2">
            <a:extLst>
              <a:ext uri="{FF2B5EF4-FFF2-40B4-BE49-F238E27FC236}">
                <a16:creationId xmlns:a16="http://schemas.microsoft.com/office/drawing/2014/main" id="{E7CA731D-4B15-A443-B6FB-C67B8D86C45D}"/>
              </a:ext>
            </a:extLst>
          </p:cNvPr>
          <p:cNvSpPr>
            <a:spLocks noGrp="1"/>
          </p:cNvSpPr>
          <p:nvPr>
            <p:ph idx="1"/>
          </p:nvPr>
        </p:nvSpPr>
        <p:spPr/>
        <p:txBody>
          <a:bodyPr/>
          <a:lstStyle/>
          <a:p>
            <a:pPr>
              <a:spcAft>
                <a:spcPts val="600"/>
              </a:spcAft>
              <a:buFont typeface="Arial" panose="020B0604020202020204" pitchFamily="34" charset="0"/>
              <a:buChar char="•"/>
              <a:defRPr/>
            </a:pPr>
            <a:r>
              <a:rPr lang="en-GB" altLang="en-US" sz="2000" dirty="0">
                <a:latin typeface="Arial" pitchFamily="34" charset="0"/>
              </a:rPr>
              <a:t>The ‘at’ utility allows you to schedule a one off task.</a:t>
            </a:r>
          </a:p>
          <a:p>
            <a:pPr>
              <a:spcAft>
                <a:spcPts val="600"/>
              </a:spcAft>
              <a:buFont typeface="Arial" panose="020B0604020202020204" pitchFamily="34" charset="0"/>
              <a:buChar char="•"/>
              <a:defRPr/>
            </a:pPr>
            <a:r>
              <a:rPr lang="en-GB" altLang="en-US" sz="2000" dirty="0">
                <a:latin typeface="Arial" pitchFamily="34" charset="0"/>
              </a:rPr>
              <a:t>An example of the ‘at’ command might be to send yourself a reminder.</a:t>
            </a:r>
          </a:p>
          <a:p>
            <a:pPr>
              <a:spcAft>
                <a:spcPts val="600"/>
              </a:spcAft>
              <a:buFont typeface="Arial" panose="020B0604020202020204" pitchFamily="34" charset="0"/>
              <a:buChar char="•"/>
              <a:defRPr/>
            </a:pPr>
            <a:r>
              <a:rPr lang="en-US" altLang="en-US" sz="2000" dirty="0">
                <a:latin typeface="Arial" pitchFamily="34" charset="0"/>
              </a:rPr>
              <a:t>The ‘</a:t>
            </a:r>
            <a:r>
              <a:rPr lang="en-GB" sz="2000" dirty="0">
                <a:cs typeface="ＭＳ Ｐゴシック" charset="0"/>
              </a:rPr>
              <a:t>at’ service must be working to be able to use the ‘at’ command, which we can check using:</a:t>
            </a:r>
          </a:p>
          <a:p>
            <a:pPr>
              <a:spcAft>
                <a:spcPts val="600"/>
              </a:spcAft>
              <a:buFont typeface="Arial" panose="020B0604020202020204" pitchFamily="34" charset="0"/>
              <a:buChar char="•"/>
              <a:defRPr/>
            </a:pPr>
            <a:r>
              <a:rPr lang="en-US" altLang="en-US" sz="2000" dirty="0">
                <a:latin typeface="Arial" pitchFamily="34" charset="0"/>
              </a:rPr>
              <a:t>	We can also deny the use of ‘at’ for certain user by adding that user name to the file /</a:t>
            </a:r>
            <a:r>
              <a:rPr lang="en-US" altLang="en-US" sz="2000" dirty="0" err="1">
                <a:latin typeface="Arial" pitchFamily="34" charset="0"/>
              </a:rPr>
              <a:t>etc</a:t>
            </a:r>
            <a:r>
              <a:rPr lang="en-US" altLang="en-US" sz="2000" dirty="0">
                <a:latin typeface="Arial" pitchFamily="34" charset="0"/>
              </a:rPr>
              <a:t>/</a:t>
            </a:r>
            <a:r>
              <a:rPr lang="en-US" altLang="en-US" sz="2000" dirty="0" err="1">
                <a:latin typeface="Arial" pitchFamily="34" charset="0"/>
              </a:rPr>
              <a:t>at.deny</a:t>
            </a:r>
            <a:endParaRPr lang="en-GB" altLang="en-US" sz="2000" dirty="0">
              <a:latin typeface="Arial" pitchFamily="34" charset="0"/>
            </a:endParaRPr>
          </a:p>
          <a:p>
            <a:pPr>
              <a:spcAft>
                <a:spcPts val="600"/>
              </a:spcAft>
              <a:buFont typeface="Arial" panose="020B0604020202020204" pitchFamily="34" charset="0"/>
              <a:buChar char="•"/>
              <a:defRPr/>
            </a:pPr>
            <a:endParaRPr lang="en-GB" altLang="en-US" sz="2000" dirty="0">
              <a:latin typeface="Arial" pitchFamily="34" charset="0"/>
            </a:endParaRPr>
          </a:p>
        </p:txBody>
      </p:sp>
      <p:pic>
        <p:nvPicPr>
          <p:cNvPr id="28676" name="Picture 1" descr="Screen Clipping">
            <a:extLst>
              <a:ext uri="{FF2B5EF4-FFF2-40B4-BE49-F238E27FC236}">
                <a16:creationId xmlns:a16="http://schemas.microsoft.com/office/drawing/2014/main" id="{B80C4395-209E-8641-A61F-DBB5584540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4149080"/>
            <a:ext cx="7727950" cy="110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53000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3792DA12-8879-5F4D-8E2A-0065EB47B713}"/>
              </a:ext>
            </a:extLst>
          </p:cNvPr>
          <p:cNvSpPr>
            <a:spLocks noGrp="1"/>
          </p:cNvSpPr>
          <p:nvPr>
            <p:ph type="title"/>
          </p:nvPr>
        </p:nvSpPr>
        <p:spPr>
          <a:xfrm>
            <a:off x="685800" y="838200"/>
            <a:ext cx="7772400" cy="477838"/>
          </a:xfrm>
        </p:spPr>
        <p:txBody>
          <a:bodyPr/>
          <a:lstStyle/>
          <a:p>
            <a:r>
              <a:rPr lang="en-GB" altLang="en-US" dirty="0">
                <a:latin typeface="Arial" panose="020B0604020202020204" pitchFamily="34" charset="0"/>
              </a:rPr>
              <a:t>The </a:t>
            </a:r>
            <a:r>
              <a:rPr lang="en-GB" altLang="en-US" dirty="0" err="1">
                <a:latin typeface="Arial" panose="020B0604020202020204" pitchFamily="34" charset="0"/>
              </a:rPr>
              <a:t>crond</a:t>
            </a:r>
            <a:r>
              <a:rPr lang="en-GB" altLang="en-US" dirty="0">
                <a:latin typeface="Arial" panose="020B0604020202020204" pitchFamily="34" charset="0"/>
              </a:rPr>
              <a:t> and </a:t>
            </a:r>
            <a:r>
              <a:rPr lang="en-GB" altLang="en-US" dirty="0" err="1">
                <a:latin typeface="Arial" panose="020B0604020202020204" pitchFamily="34" charset="0"/>
              </a:rPr>
              <a:t>atd</a:t>
            </a:r>
            <a:r>
              <a:rPr lang="en-GB" altLang="en-US" dirty="0">
                <a:latin typeface="Arial" panose="020B0604020202020204" pitchFamily="34" charset="0"/>
              </a:rPr>
              <a:t> system services</a:t>
            </a:r>
          </a:p>
        </p:txBody>
      </p:sp>
      <p:sp>
        <p:nvSpPr>
          <p:cNvPr id="19459" name="Content Placeholder 2">
            <a:extLst>
              <a:ext uri="{FF2B5EF4-FFF2-40B4-BE49-F238E27FC236}">
                <a16:creationId xmlns:a16="http://schemas.microsoft.com/office/drawing/2014/main" id="{E7CA731D-4B15-A443-B6FB-C67B8D86C45D}"/>
              </a:ext>
            </a:extLst>
          </p:cNvPr>
          <p:cNvSpPr>
            <a:spLocks noGrp="1"/>
          </p:cNvSpPr>
          <p:nvPr>
            <p:ph idx="1"/>
          </p:nvPr>
        </p:nvSpPr>
        <p:spPr/>
        <p:txBody>
          <a:bodyPr/>
          <a:lstStyle/>
          <a:p>
            <a:pPr>
              <a:spcAft>
                <a:spcPts val="600"/>
              </a:spcAft>
              <a:buFont typeface="Arial" panose="020B0604020202020204" pitchFamily="34" charset="0"/>
              <a:buChar char="•"/>
              <a:defRPr/>
            </a:pPr>
            <a:r>
              <a:rPr lang="en-GB" altLang="en-US" sz="2000" dirty="0">
                <a:latin typeface="Arial" pitchFamily="34" charset="0"/>
              </a:rPr>
              <a:t>These daemons are started at boot time.</a:t>
            </a:r>
          </a:p>
          <a:p>
            <a:pPr>
              <a:spcAft>
                <a:spcPts val="600"/>
              </a:spcAft>
              <a:buFont typeface="Arial" panose="020B0604020202020204" pitchFamily="34" charset="0"/>
              <a:buChar char="•"/>
              <a:defRPr/>
            </a:pPr>
            <a:r>
              <a:rPr lang="en-GB" altLang="en-US" sz="2000" dirty="0">
                <a:latin typeface="Arial" pitchFamily="34" charset="0"/>
              </a:rPr>
              <a:t>System Services are controlled by the </a:t>
            </a:r>
            <a:r>
              <a:rPr lang="en-GB" altLang="en-US" sz="2000" dirty="0" err="1">
                <a:latin typeface="Arial" pitchFamily="34" charset="0"/>
              </a:rPr>
              <a:t>systemctl</a:t>
            </a:r>
            <a:r>
              <a:rPr lang="en-GB" altLang="en-US" sz="2000" dirty="0">
                <a:latin typeface="Arial" pitchFamily="34" charset="0"/>
              </a:rPr>
              <a:t> command</a:t>
            </a:r>
          </a:p>
          <a:p>
            <a:pPr>
              <a:spcAft>
                <a:spcPts val="600"/>
              </a:spcAft>
              <a:buFont typeface="Arial" panose="020B0604020202020204" pitchFamily="34" charset="0"/>
              <a:buChar char="•"/>
              <a:defRPr/>
            </a:pPr>
            <a:r>
              <a:rPr lang="en-US" altLang="en-US" sz="2000" b="1" dirty="0" err="1">
                <a:latin typeface="Arial" pitchFamily="34" charset="0"/>
              </a:rPr>
              <a:t>systemctl</a:t>
            </a:r>
            <a:r>
              <a:rPr lang="en-US" altLang="en-US" sz="2000" b="1" dirty="0">
                <a:latin typeface="Arial" pitchFamily="34" charset="0"/>
              </a:rPr>
              <a:t> status </a:t>
            </a:r>
            <a:r>
              <a:rPr lang="en-US" altLang="en-US" sz="2000" b="1" dirty="0" err="1">
                <a:latin typeface="Arial" pitchFamily="34" charset="0"/>
              </a:rPr>
              <a:t>atd</a:t>
            </a:r>
            <a:r>
              <a:rPr lang="en-US" altLang="en-US" sz="2000" b="1" dirty="0">
                <a:latin typeface="Arial" pitchFamily="34" charset="0"/>
              </a:rPr>
              <a:t> </a:t>
            </a:r>
            <a:r>
              <a:rPr lang="en-US" altLang="en-US" sz="2000" dirty="0">
                <a:latin typeface="Arial" pitchFamily="34" charset="0"/>
              </a:rPr>
              <a:t>– will show if the </a:t>
            </a:r>
            <a:r>
              <a:rPr lang="en-US" altLang="en-US" sz="2000" dirty="0" err="1">
                <a:latin typeface="Arial" pitchFamily="34" charset="0"/>
              </a:rPr>
              <a:t>atd</a:t>
            </a:r>
            <a:r>
              <a:rPr lang="en-US" altLang="en-US" sz="2000" dirty="0">
                <a:latin typeface="Arial" pitchFamily="34" charset="0"/>
              </a:rPr>
              <a:t> service is running</a:t>
            </a:r>
          </a:p>
          <a:p>
            <a:pPr>
              <a:spcAft>
                <a:spcPts val="600"/>
              </a:spcAft>
              <a:buFont typeface="Arial" panose="020B0604020202020204" pitchFamily="34" charset="0"/>
              <a:buChar char="•"/>
              <a:defRPr/>
            </a:pPr>
            <a:r>
              <a:rPr lang="en-US" altLang="en-US" sz="2000" b="1" dirty="0" err="1">
                <a:latin typeface="Arial" pitchFamily="34" charset="0"/>
              </a:rPr>
              <a:t>systemctl</a:t>
            </a:r>
            <a:r>
              <a:rPr lang="en-US" altLang="en-US" sz="2000" b="1" dirty="0">
                <a:latin typeface="Arial" pitchFamily="34" charset="0"/>
              </a:rPr>
              <a:t> status </a:t>
            </a:r>
            <a:r>
              <a:rPr lang="en-US" altLang="en-US" sz="2000" b="1" dirty="0" err="1">
                <a:latin typeface="Arial" pitchFamily="34" charset="0"/>
              </a:rPr>
              <a:t>crond</a:t>
            </a:r>
            <a:r>
              <a:rPr lang="en-US" altLang="en-US" sz="2000" b="1" dirty="0">
                <a:latin typeface="Arial" pitchFamily="34" charset="0"/>
              </a:rPr>
              <a:t> </a:t>
            </a:r>
            <a:r>
              <a:rPr lang="en-US" altLang="en-US" sz="2000" dirty="0">
                <a:latin typeface="Arial" pitchFamily="34" charset="0"/>
              </a:rPr>
              <a:t>– will show if the </a:t>
            </a:r>
            <a:r>
              <a:rPr lang="en-US" altLang="en-US" sz="2000" dirty="0" err="1">
                <a:latin typeface="Arial" pitchFamily="34" charset="0"/>
              </a:rPr>
              <a:t>crond</a:t>
            </a:r>
            <a:r>
              <a:rPr lang="en-US" altLang="en-US" sz="2000" dirty="0">
                <a:latin typeface="Arial" pitchFamily="34" charset="0"/>
              </a:rPr>
              <a:t> service is running</a:t>
            </a:r>
            <a:endParaRPr lang="en-GB" altLang="en-US" sz="2000" dirty="0"/>
          </a:p>
          <a:p>
            <a:pPr>
              <a:spcAft>
                <a:spcPts val="600"/>
              </a:spcAft>
              <a:buFont typeface="Arial" panose="020B0604020202020204" pitchFamily="34" charset="0"/>
              <a:buChar char="•"/>
              <a:defRPr/>
            </a:pPr>
            <a:r>
              <a:rPr lang="en-GB" altLang="en-US" sz="2000" dirty="0">
                <a:latin typeface="Arial" pitchFamily="34" charset="0"/>
              </a:rPr>
              <a:t>The stop the </a:t>
            </a:r>
            <a:r>
              <a:rPr lang="en-GB" altLang="en-US" sz="2000" dirty="0" err="1">
                <a:latin typeface="Arial" pitchFamily="34" charset="0"/>
              </a:rPr>
              <a:t>atd</a:t>
            </a:r>
            <a:r>
              <a:rPr lang="en-GB" altLang="en-US" sz="2000" dirty="0">
                <a:latin typeface="Arial" pitchFamily="34" charset="0"/>
              </a:rPr>
              <a:t> service: </a:t>
            </a:r>
            <a:r>
              <a:rPr lang="en-GB" altLang="en-US" sz="2000" b="1" dirty="0" err="1">
                <a:latin typeface="Arial" pitchFamily="34" charset="0"/>
              </a:rPr>
              <a:t>systemctl</a:t>
            </a:r>
            <a:r>
              <a:rPr lang="en-GB" altLang="en-US" sz="2000" b="1" dirty="0">
                <a:latin typeface="Arial" pitchFamily="34" charset="0"/>
              </a:rPr>
              <a:t> stop </a:t>
            </a:r>
            <a:r>
              <a:rPr lang="en-GB" altLang="en-US" sz="2000" b="1" dirty="0" err="1">
                <a:latin typeface="Arial" pitchFamily="34" charset="0"/>
              </a:rPr>
              <a:t>atd</a:t>
            </a:r>
            <a:endParaRPr lang="en-GB" altLang="en-US" sz="2000" b="1" dirty="0">
              <a:latin typeface="Arial" pitchFamily="34" charset="0"/>
            </a:endParaRPr>
          </a:p>
          <a:p>
            <a:pPr>
              <a:spcAft>
                <a:spcPts val="600"/>
              </a:spcAft>
              <a:buFont typeface="Arial" panose="020B0604020202020204" pitchFamily="34" charset="0"/>
              <a:buChar char="•"/>
              <a:defRPr/>
            </a:pPr>
            <a:r>
              <a:rPr lang="en-GB" altLang="en-US" sz="2000" dirty="0">
                <a:latin typeface="Arial" pitchFamily="34" charset="0"/>
              </a:rPr>
              <a:t>To start the </a:t>
            </a:r>
            <a:r>
              <a:rPr lang="en-GB" altLang="en-US" sz="2000" dirty="0" err="1">
                <a:latin typeface="Arial" pitchFamily="34" charset="0"/>
              </a:rPr>
              <a:t>atd</a:t>
            </a:r>
            <a:r>
              <a:rPr lang="en-GB" altLang="en-US" sz="2000" dirty="0">
                <a:latin typeface="Arial" pitchFamily="34" charset="0"/>
              </a:rPr>
              <a:t> service: </a:t>
            </a:r>
            <a:r>
              <a:rPr lang="en-GB" altLang="en-US" sz="2000" b="1" dirty="0" err="1">
                <a:latin typeface="Arial" pitchFamily="34" charset="0"/>
              </a:rPr>
              <a:t>systemctl</a:t>
            </a:r>
            <a:r>
              <a:rPr lang="en-GB" altLang="en-US" sz="2000" b="1" dirty="0">
                <a:latin typeface="Arial" pitchFamily="34" charset="0"/>
              </a:rPr>
              <a:t> start </a:t>
            </a:r>
            <a:r>
              <a:rPr lang="en-GB" altLang="en-US" sz="2000" b="1" dirty="0" err="1">
                <a:latin typeface="Arial" pitchFamily="34" charset="0"/>
              </a:rPr>
              <a:t>atd</a:t>
            </a:r>
            <a:endParaRPr lang="en-GB" altLang="en-US" sz="2000" b="1" dirty="0">
              <a:latin typeface="Arial" pitchFamily="34" charset="0"/>
            </a:endParaRPr>
          </a:p>
          <a:p>
            <a:pPr>
              <a:spcAft>
                <a:spcPts val="600"/>
              </a:spcAft>
              <a:buFont typeface="Arial" panose="020B0604020202020204" pitchFamily="34" charset="0"/>
              <a:buChar char="•"/>
              <a:defRPr/>
            </a:pPr>
            <a:r>
              <a:rPr lang="en-GB" altLang="en-US" sz="2000" dirty="0">
                <a:latin typeface="Arial" pitchFamily="34" charset="0"/>
              </a:rPr>
              <a:t>Similarly for </a:t>
            </a:r>
            <a:r>
              <a:rPr lang="en-GB" altLang="en-US" sz="2000" dirty="0" err="1">
                <a:latin typeface="Arial" pitchFamily="34" charset="0"/>
              </a:rPr>
              <a:t>crond</a:t>
            </a:r>
            <a:endParaRPr lang="en-GB" altLang="en-US" sz="2000" dirty="0">
              <a:latin typeface="Arial" pitchFamily="34" charset="0"/>
            </a:endParaRPr>
          </a:p>
          <a:p>
            <a:pPr>
              <a:spcAft>
                <a:spcPts val="600"/>
              </a:spcAft>
              <a:buFont typeface="Arial" panose="020B0604020202020204" pitchFamily="34" charset="0"/>
              <a:buChar char="•"/>
              <a:defRPr/>
            </a:pPr>
            <a:endParaRPr lang="en-GB" altLang="en-US" sz="2000" dirty="0">
              <a:latin typeface="Arial" pitchFamily="34" charset="0"/>
            </a:endParaRPr>
          </a:p>
        </p:txBody>
      </p:sp>
    </p:spTree>
    <p:extLst>
      <p:ext uri="{BB962C8B-B14F-4D97-AF65-F5344CB8AC3E}">
        <p14:creationId xmlns:p14="http://schemas.microsoft.com/office/powerpoint/2010/main" val="37720410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2E375F95-1120-AB4B-B403-FA6148A0AA47}"/>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Creating an ‘atd’ job</a:t>
            </a:r>
          </a:p>
        </p:txBody>
      </p:sp>
      <p:sp>
        <p:nvSpPr>
          <p:cNvPr id="30723" name="Content Placeholder 2">
            <a:extLst>
              <a:ext uri="{FF2B5EF4-FFF2-40B4-BE49-F238E27FC236}">
                <a16:creationId xmlns:a16="http://schemas.microsoft.com/office/drawing/2014/main" id="{34402BEE-220C-244F-BB93-84BDA933613D}"/>
              </a:ext>
            </a:extLst>
          </p:cNvPr>
          <p:cNvSpPr>
            <a:spLocks noGrp="1"/>
          </p:cNvSpPr>
          <p:nvPr>
            <p:ph idx="1"/>
          </p:nvPr>
        </p:nvSpPr>
        <p:spPr/>
        <p:txBody>
          <a:bodyPr/>
          <a:lstStyle/>
          <a:p>
            <a:pPr>
              <a:spcAft>
                <a:spcPts val="600"/>
              </a:spcAft>
              <a:buFontTx/>
              <a:buChar char="•"/>
            </a:pPr>
            <a:r>
              <a:rPr lang="en-GB" altLang="en-US" sz="2000" dirty="0">
                <a:latin typeface="Arial" panose="020B0604020202020204" pitchFamily="34" charset="0"/>
              </a:rPr>
              <a:t>Use the following syntax:</a:t>
            </a:r>
          </a:p>
          <a:p>
            <a:pPr>
              <a:spcAft>
                <a:spcPts val="600"/>
              </a:spcAft>
            </a:pPr>
            <a:r>
              <a:rPr lang="en-GB" altLang="en-US" sz="2000" dirty="0">
                <a:latin typeface="Arial" panose="020B0604020202020204" pitchFamily="34" charset="0"/>
              </a:rPr>
              <a:t>	at &lt;date/time&gt;</a:t>
            </a:r>
          </a:p>
          <a:p>
            <a:pPr>
              <a:spcAft>
                <a:spcPts val="600"/>
              </a:spcAft>
            </a:pPr>
            <a:r>
              <a:rPr lang="en-US" altLang="en-US" sz="2000" b="1" dirty="0">
                <a:latin typeface="Arial" panose="020B0604020202020204" pitchFamily="34" charset="0"/>
                <a:cs typeface="Arial" panose="020B0604020202020204" pitchFamily="34" charset="0"/>
              </a:rPr>
              <a:t>	</a:t>
            </a:r>
            <a:r>
              <a:rPr lang="en-US" altLang="en-US" sz="2000" dirty="0">
                <a:latin typeface="Arial" panose="020B0604020202020204" pitchFamily="34" charset="0"/>
              </a:rPr>
              <a:t>and then type each command you want to schedule on separate line</a:t>
            </a:r>
          </a:p>
          <a:p>
            <a:pPr>
              <a:spcAft>
                <a:spcPts val="600"/>
              </a:spcAft>
            </a:pPr>
            <a:r>
              <a:rPr lang="en-US" altLang="en-US" sz="2000" dirty="0">
                <a:latin typeface="Arial" panose="020B0604020202020204" pitchFamily="34" charset="0"/>
              </a:rPr>
              <a:t>	once you finished press </a:t>
            </a:r>
            <a:r>
              <a:rPr lang="en-US" altLang="en-US" sz="2000" dirty="0" err="1">
                <a:latin typeface="Arial" panose="020B0604020202020204" pitchFamily="34" charset="0"/>
              </a:rPr>
              <a:t>Ctrl+d</a:t>
            </a:r>
            <a:endParaRPr lang="en-US" altLang="en-US" sz="2000" dirty="0">
              <a:latin typeface="Arial" panose="020B0604020202020204" pitchFamily="34" charset="0"/>
            </a:endParaRPr>
          </a:p>
          <a:p>
            <a:pPr>
              <a:spcAft>
                <a:spcPts val="600"/>
              </a:spcAft>
            </a:pPr>
            <a:endParaRPr lang="en-GB" altLang="en-US" sz="2000" dirty="0">
              <a:latin typeface="Arial" panose="020B0604020202020204" pitchFamily="34" charset="0"/>
            </a:endParaRPr>
          </a:p>
          <a:p>
            <a:pPr>
              <a:spcAft>
                <a:spcPts val="600"/>
              </a:spcAft>
              <a:buFontTx/>
              <a:buChar char="•"/>
            </a:pPr>
            <a:r>
              <a:rPr lang="en-GB" altLang="en-US" sz="2000" dirty="0">
                <a:latin typeface="Arial" panose="020B0604020202020204" pitchFamily="34" charset="0"/>
              </a:rPr>
              <a:t>Example:</a:t>
            </a:r>
          </a:p>
          <a:p>
            <a:pPr>
              <a:spcAft>
                <a:spcPts val="600"/>
              </a:spcAft>
            </a:pPr>
            <a:r>
              <a:rPr lang="en-GB" altLang="en-US" sz="2000" dirty="0">
                <a:latin typeface="Arial" panose="020B0604020202020204" pitchFamily="34" charset="0"/>
              </a:rPr>
              <a:t>	at noon</a:t>
            </a:r>
          </a:p>
          <a:p>
            <a:pPr>
              <a:spcAft>
                <a:spcPts val="600"/>
              </a:spcAft>
            </a:pPr>
            <a:r>
              <a:rPr lang="en-US" altLang="en-US" sz="2000" dirty="0">
                <a:latin typeface="Arial" panose="020B0604020202020204" pitchFamily="34" charset="0"/>
              </a:rPr>
              <a:t>	ls /</a:t>
            </a:r>
            <a:r>
              <a:rPr lang="en-US" altLang="en-US" sz="2000" dirty="0" err="1">
                <a:latin typeface="Arial" panose="020B0604020202020204" pitchFamily="34" charset="0"/>
              </a:rPr>
              <a:t>etc</a:t>
            </a:r>
            <a:r>
              <a:rPr lang="en-US" altLang="en-US" sz="2000" dirty="0">
                <a:latin typeface="Arial" panose="020B0604020202020204" pitchFamily="34" charset="0"/>
              </a:rPr>
              <a:t> &gt; /</a:t>
            </a:r>
            <a:r>
              <a:rPr lang="en-US" altLang="en-US" sz="2000" dirty="0" err="1">
                <a:latin typeface="Arial" panose="020B0604020202020204" pitchFamily="34" charset="0"/>
              </a:rPr>
              <a:t>testAT</a:t>
            </a:r>
            <a:endParaRPr lang="en-US" altLang="en-US" sz="2000" dirty="0">
              <a:latin typeface="Arial" panose="020B0604020202020204" pitchFamily="34" charset="0"/>
            </a:endParaRPr>
          </a:p>
          <a:p>
            <a:pPr>
              <a:spcAft>
                <a:spcPts val="600"/>
              </a:spcAft>
            </a:pPr>
            <a:r>
              <a:rPr lang="en-US" altLang="en-US" sz="2000" dirty="0">
                <a:latin typeface="Arial" panose="020B0604020202020204" pitchFamily="34" charset="0"/>
              </a:rPr>
              <a:t>	</a:t>
            </a:r>
            <a:r>
              <a:rPr lang="en-US" altLang="en-US" sz="2000" dirty="0" err="1">
                <a:latin typeface="Arial" panose="020B0604020202020204" pitchFamily="34" charset="0"/>
              </a:rPr>
              <a:t>Ctrl+d</a:t>
            </a:r>
            <a:endParaRPr lang="en-GB" altLang="en-US" sz="2000" dirty="0">
              <a:latin typeface="Arial" panose="020B0604020202020204" pitchFamily="34" charset="0"/>
            </a:endParaRPr>
          </a:p>
          <a:p>
            <a:pPr>
              <a:spcAft>
                <a:spcPts val="600"/>
              </a:spcAft>
            </a:pPr>
            <a:endParaRPr lang="en-GB" altLang="en-US" sz="2000" dirty="0">
              <a:latin typeface="Arial" panose="020B0604020202020204" pitchFamily="34" charset="0"/>
            </a:endParaRPr>
          </a:p>
          <a:p>
            <a:pPr>
              <a:spcAft>
                <a:spcPts val="600"/>
              </a:spcAft>
            </a:pPr>
            <a:endParaRPr lang="en-GB" altLang="en-US" sz="2000" dirty="0">
              <a:latin typeface="Arial" panose="020B0604020202020204" pitchFamily="34" charset="0"/>
            </a:endParaRPr>
          </a:p>
          <a:p>
            <a:pPr lvl="1">
              <a:spcAft>
                <a:spcPts val="600"/>
              </a:spcAft>
              <a:buFont typeface="Arial" panose="020B0604020202020204" pitchFamily="34" charset="0"/>
              <a:buNone/>
            </a:pPr>
            <a:endParaRPr lang="en-GB"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75706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C548058F-165D-7C48-A2FF-84E71141770C}"/>
              </a:ext>
            </a:extLst>
          </p:cNvPr>
          <p:cNvSpPr>
            <a:spLocks noGrp="1"/>
          </p:cNvSpPr>
          <p:nvPr>
            <p:ph type="title"/>
          </p:nvPr>
        </p:nvSpPr>
        <p:spPr>
          <a:xfrm>
            <a:off x="685800" y="838200"/>
            <a:ext cx="7772400" cy="477838"/>
          </a:xfrm>
        </p:spPr>
        <p:txBody>
          <a:bodyPr/>
          <a:lstStyle/>
          <a:p>
            <a:r>
              <a:rPr lang="en-GB" altLang="en-US">
                <a:latin typeface="Arial" panose="020B0604020202020204" pitchFamily="34" charset="0"/>
              </a:rPr>
              <a:t>Other uses of ‘at’</a:t>
            </a:r>
          </a:p>
        </p:txBody>
      </p:sp>
      <p:sp>
        <p:nvSpPr>
          <p:cNvPr id="32771" name="Content Placeholder 2">
            <a:extLst>
              <a:ext uri="{FF2B5EF4-FFF2-40B4-BE49-F238E27FC236}">
                <a16:creationId xmlns:a16="http://schemas.microsoft.com/office/drawing/2014/main" id="{B99B1329-B3B6-314E-AC53-695A69933C16}"/>
              </a:ext>
            </a:extLst>
          </p:cNvPr>
          <p:cNvSpPr>
            <a:spLocks noGrp="1"/>
          </p:cNvSpPr>
          <p:nvPr>
            <p:ph idx="1"/>
          </p:nvPr>
        </p:nvSpPr>
        <p:spPr>
          <a:xfrm>
            <a:off x="457200" y="1331914"/>
            <a:ext cx="8228013" cy="2261872"/>
          </a:xfrm>
        </p:spPr>
        <p:txBody>
          <a:bodyPr/>
          <a:lstStyle/>
          <a:p>
            <a:pPr>
              <a:spcBef>
                <a:spcPts val="600"/>
              </a:spcBef>
              <a:spcAft>
                <a:spcPts val="600"/>
              </a:spcAft>
              <a:buFontTx/>
              <a:buChar char="•"/>
            </a:pPr>
            <a:r>
              <a:rPr lang="en-GB" altLang="en-US" sz="2000" dirty="0" err="1">
                <a:latin typeface="Arial" panose="020B0604020202020204" pitchFamily="34" charset="0"/>
              </a:rPr>
              <a:t>atq</a:t>
            </a:r>
            <a:r>
              <a:rPr lang="en-GB" altLang="en-US" sz="2000" dirty="0">
                <a:latin typeface="Arial" panose="020B0604020202020204" pitchFamily="34" charset="0"/>
              </a:rPr>
              <a:t> 		check which jobs are in the at queue.</a:t>
            </a:r>
          </a:p>
          <a:p>
            <a:pPr>
              <a:spcBef>
                <a:spcPts val="600"/>
              </a:spcBef>
              <a:spcAft>
                <a:spcPts val="600"/>
              </a:spcAft>
              <a:buFontTx/>
              <a:buChar char="•"/>
            </a:pPr>
            <a:r>
              <a:rPr lang="en-GB" altLang="en-US" sz="2000" dirty="0">
                <a:latin typeface="Arial" panose="020B0604020202020204" pitchFamily="34" charset="0"/>
              </a:rPr>
              <a:t>at –l 	check which jobs are in the at queue.</a:t>
            </a:r>
          </a:p>
          <a:p>
            <a:pPr>
              <a:spcBef>
                <a:spcPts val="600"/>
              </a:spcBef>
              <a:spcAft>
                <a:spcPts val="600"/>
              </a:spcAft>
              <a:buFontTx/>
              <a:buChar char="•"/>
            </a:pPr>
            <a:r>
              <a:rPr lang="en-GB" altLang="en-US" sz="2000" dirty="0">
                <a:latin typeface="Arial" panose="020B0604020202020204" pitchFamily="34" charset="0"/>
              </a:rPr>
              <a:t>at –r &lt;job number&gt;	remove an at job.</a:t>
            </a:r>
          </a:p>
          <a:p>
            <a:pPr>
              <a:spcBef>
                <a:spcPts val="600"/>
              </a:spcBef>
              <a:spcAft>
                <a:spcPts val="600"/>
              </a:spcAft>
              <a:buFontTx/>
              <a:buChar char="•"/>
            </a:pPr>
            <a:endParaRPr lang="en-GB" altLang="en-US" sz="2000" dirty="0">
              <a:latin typeface="Arial" panose="020B0604020202020204" pitchFamily="34" charset="0"/>
            </a:endParaRPr>
          </a:p>
        </p:txBody>
      </p:sp>
      <p:pic>
        <p:nvPicPr>
          <p:cNvPr id="32772" name="Picture 2" descr="Screen Clipping">
            <a:extLst>
              <a:ext uri="{FF2B5EF4-FFF2-40B4-BE49-F238E27FC236}">
                <a16:creationId xmlns:a16="http://schemas.microsoft.com/office/drawing/2014/main" id="{7ADC3EB4-86A1-A246-BD47-110EAAC6214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861048"/>
            <a:ext cx="58467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3" name="Picture 3" descr="Screen Clipping">
            <a:extLst>
              <a:ext uri="{FF2B5EF4-FFF2-40B4-BE49-F238E27FC236}">
                <a16:creationId xmlns:a16="http://schemas.microsoft.com/office/drawing/2014/main" id="{49B1033E-85DF-2C46-B46C-187C4FB6AE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5013176"/>
            <a:ext cx="4121150" cy="26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574729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PGothic"/>
        <a:cs typeface=""/>
      </a:majorFont>
      <a:minorFont>
        <a:latin typeface="Arial"/>
        <a:ea typeface="MS P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altLang="en-US" sz="1800" b="0" i="0" u="none" strike="noStrike" cap="none" normalizeH="0" baseline="0" smtClean="0">
            <a:ln>
              <a:noFill/>
            </a:ln>
            <a:solidFill>
              <a:schemeClr val="bg1"/>
            </a:solidFill>
            <a:effectLst/>
            <a:latin typeface="Calibri" pitchFamily="32" charset="0"/>
            <a:ea typeface="MS PGothic" pitchFamily="32"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E9B6A036FE31B43892F91349A9A36DC" ma:contentTypeVersion="15" ma:contentTypeDescription="Create a new document." ma:contentTypeScope="" ma:versionID="20a4733b70819c680787d806daa6268c">
  <xsd:schema xmlns:xsd="http://www.w3.org/2001/XMLSchema" xmlns:xs="http://www.w3.org/2001/XMLSchema" xmlns:p="http://schemas.microsoft.com/office/2006/metadata/properties" xmlns:ns1="http://schemas.microsoft.com/sharepoint/v3" xmlns:ns3="40981928-1e7c-45c6-8e01-05a84ea1b92d" xmlns:ns4="70785a80-9982-4c07-9455-42738fcb2b59" targetNamespace="http://schemas.microsoft.com/office/2006/metadata/properties" ma:root="true" ma:fieldsID="9421a42d7a6f0eef440dd7da57cc213f" ns1:_="" ns3:_="" ns4:_="">
    <xsd:import namespace="http://schemas.microsoft.com/sharepoint/v3"/>
    <xsd:import namespace="40981928-1e7c-45c6-8e01-05a84ea1b92d"/>
    <xsd:import namespace="70785a80-9982-4c07-9455-42738fcb2b5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981928-1e7c-45c6-8e01-05a84ea1b9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785a80-9982-4c07-9455-42738fcb2b5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F18416-A1C2-4F47-B190-0EF3E56CD662}">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3611CC2D-1D04-4D4E-B18B-95D07D494DD0}">
  <ds:schemaRefs>
    <ds:schemaRef ds:uri="http://schemas.microsoft.com/sharepoint/v3/contenttype/forms"/>
  </ds:schemaRefs>
</ds:datastoreItem>
</file>

<file path=customXml/itemProps3.xml><?xml version="1.0" encoding="utf-8"?>
<ds:datastoreItem xmlns:ds="http://schemas.openxmlformats.org/officeDocument/2006/customXml" ds:itemID="{51BD5939-7170-4CC4-B57B-1A4250D6EA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0981928-1e7c-45c6-8e01-05a84ea1b92d"/>
    <ds:schemaRef ds:uri="70785a80-9982-4c07-9455-42738fcb2b5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6378</Words>
  <Application>Microsoft Office PowerPoint</Application>
  <PresentationFormat>On-screen Show (4:3)</PresentationFormat>
  <Paragraphs>858</Paragraphs>
  <Slides>111</Slides>
  <Notes>100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111</vt:i4>
      </vt:variant>
    </vt:vector>
  </HeadingPairs>
  <TitlesOfParts>
    <vt:vector size="120" baseType="lpstr">
      <vt:lpstr>Arial</vt:lpstr>
      <vt:lpstr>Calibri</vt:lpstr>
      <vt:lpstr>Courier New</vt:lpstr>
      <vt:lpstr>Lucida Console</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A process is a program actually executing.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 Questions</vt:lpstr>
      <vt:lpstr>What is a Linux process?</vt:lpstr>
      <vt:lpstr>What is a Linux process?</vt:lpstr>
      <vt:lpstr>The operation which launches a process is called?</vt:lpstr>
      <vt:lpstr>The operation which launches a process is called?</vt:lpstr>
      <vt:lpstr>Which are terms used to describe processes?</vt:lpstr>
      <vt:lpstr>Which are terms used to describe processes?</vt:lpstr>
      <vt:lpstr>Initially, a new process is a copy of the parent code. True/False?</vt:lpstr>
      <vt:lpstr>Initially, a new process is a copy of the parent code. True/False?  True</vt:lpstr>
      <vt:lpstr>Which is true?</vt:lpstr>
      <vt:lpstr>Which is true?</vt:lpstr>
      <vt:lpstr>Which are process states as reported by the ps command?</vt:lpstr>
      <vt:lpstr>Which are process states as reported by the ps command?</vt:lpstr>
      <vt:lpstr>A process is in the state 'Running'. To which states might it now transition?</vt:lpstr>
      <vt:lpstr>A process is in the state 'Running'. To which states might it now transition?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 Questions</vt:lpstr>
      <vt:lpstr>Which commands allow us to look at process stats/attributes?</vt:lpstr>
      <vt:lpstr>Which commands allow us to look at process stats/attributes?</vt:lpstr>
      <vt:lpstr>The ps command with no arguments will?</vt:lpstr>
      <vt:lpstr>The ps command with no arguments will?</vt:lpstr>
      <vt:lpstr>ps -u xxx</vt:lpstr>
      <vt:lpstr>ps -u xxx</vt:lpstr>
      <vt:lpstr>What does ‘ps –e’ do?</vt:lpstr>
      <vt:lpstr>What does ‘ps –e’ do?</vt:lpstr>
      <vt:lpstr>What does ps -l do?</vt:lpstr>
      <vt:lpstr>What does ps -l do?</vt:lpstr>
      <vt:lpstr>Which form of the ps command provides more detail, as in a longer list of attributes: ps -f or ps -l</vt:lpstr>
      <vt:lpstr>Which form of the ps command provides more detail, as in a longer list of attributes: ps -f or ps –l  ps -l</vt:lpstr>
      <vt:lpstr>Which command gives a regularly updated view of process status?</vt:lpstr>
      <vt:lpstr>Which command gives a regularly updated view of process status?  top</vt:lpstr>
      <vt:lpstr>PowerPoint Presentation</vt:lpstr>
      <vt:lpstr>PowerPoint Presentation</vt:lpstr>
      <vt:lpstr>PowerPoint Presentation</vt:lpstr>
      <vt:lpstr>PowerPoint Presentation</vt:lpstr>
      <vt:lpstr>PowerPoint Presentation</vt:lpstr>
      <vt:lpstr>Quiz Questions</vt:lpstr>
      <vt:lpstr>A linux signal is generally a way of:</vt:lpstr>
      <vt:lpstr>A linux signal is generally a way of:</vt:lpstr>
      <vt:lpstr>Which commands send signals?</vt:lpstr>
      <vt:lpstr>Which commands send signals?</vt:lpstr>
      <vt:lpstr>What does the TERM (15) signal do to a process?</vt:lpstr>
      <vt:lpstr>What does the TERM (15) signal do to a process?</vt:lpstr>
      <vt:lpstr>What does the KILL (9) signal do to a process?</vt:lpstr>
      <vt:lpstr>What does the KILL (9) signal do to a process?</vt:lpstr>
      <vt:lpstr>Which two correctly describe the difference between  'kill -9 8844' &amp; 'kill 8844'</vt:lpstr>
      <vt:lpstr>Which two correctly describe the difference between  'kill -9 8844' &amp; 'kill 8844'</vt:lpstr>
      <vt:lpstr>PowerPoint Presentation</vt:lpstr>
      <vt:lpstr>PowerPoint Presentation</vt:lpstr>
      <vt:lpstr>PowerPoint Presentation</vt:lpstr>
      <vt:lpstr>PowerPoint Presentation</vt:lpstr>
      <vt:lpstr>PowerPoint Presentation</vt:lpstr>
      <vt:lpstr>PowerPoint Presentation</vt:lpstr>
      <vt:lpstr>Quiz Questions</vt:lpstr>
      <vt:lpstr>Deciding which process to run next, i.e. scheduling is complicated. Some influence on this decision can be exerted by a value associated with the process called?</vt:lpstr>
      <vt:lpstr>Deciding which process to run next, i.e. scheduling is complicated. Some influence on this decision can be exerted by a value associated with the process called?</vt:lpstr>
      <vt:lpstr>Which nice value will give a process the best chance of jumping to the front of the queue</vt:lpstr>
      <vt:lpstr>Which nice value will give a process the best chance of jumping to the front of the queue</vt:lpstr>
      <vt:lpstr>Which command would enable you to affect the the relative share of CPU resource allocated to an already running process.</vt:lpstr>
      <vt:lpstr>Which command would enable you to affect the the relative share of CPU resource allocated to an already running process.</vt:lpstr>
      <vt:lpstr>PowerPoint Presentation</vt:lpstr>
      <vt:lpstr>The crond utility</vt:lpstr>
      <vt:lpstr>CRONTAB files</vt:lpstr>
      <vt:lpstr>Contents of crontab files</vt:lpstr>
      <vt:lpstr>Contents of crontab files</vt:lpstr>
      <vt:lpstr>Lines in the crontab file</vt:lpstr>
      <vt:lpstr>Examples of Crontab File Entries</vt:lpstr>
      <vt:lpstr>Editing crontab file by a normal user</vt:lpstr>
      <vt:lpstr>Limitations Of Crond</vt:lpstr>
      <vt:lpstr>The anacron utility </vt:lpstr>
      <vt:lpstr>The ‘atd’ utility</vt:lpstr>
      <vt:lpstr>The crond and atd system services</vt:lpstr>
      <vt:lpstr>Creating an ‘atd’ job</vt:lpstr>
      <vt:lpstr>Other uses of ‘at’</vt:lpstr>
      <vt:lpstr>Quiz Questions</vt:lpstr>
      <vt:lpstr>You want to run a backup each Sunday afternoon. If the system is powered off then you do not expect the backup to run. Which system utility would you use?</vt:lpstr>
      <vt:lpstr>You want to run a backup each Sunday afternoon. If the system is powered off then you do not expect the backup to run. Which system utility would you use?</vt:lpstr>
      <vt:lpstr>You want to run a backup next Sunday afternoon as a complete one off. Which system utility would you use?</vt:lpstr>
      <vt:lpstr>You want to run a backup next Sunday afternoon as a complete one off. Which system utility would you use?</vt:lpstr>
      <vt:lpstr>You want to run a backup each Sunday afternoon. If the system is powered off then you want the process to run soon after it is powered back on. Which system utility would you use?</vt:lpstr>
      <vt:lpstr>You want to run a backup each Sunday afternoon. If the system is powered off then you want the process to run soon after it is powered back on. Which system utility would you use?</vt:lpstr>
      <vt:lpstr>You have the cron entry 15 3 * * 0 /opt/auditReconcile Which describes when an how often this program would run?</vt:lpstr>
      <vt:lpstr>You have the cron entry 15 3 * * 0 /opt/auditReconcile Which describes when an how often this program would run?</vt:lpstr>
      <vt:lpstr>PowerPoint Presentation</vt:lpstr>
      <vt:lpstr>Summary</vt:lpstr>
      <vt:lpstr>Summary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Glen Saunders</dc:creator>
  <cp:lastModifiedBy>Geoff Carrier</cp:lastModifiedBy>
  <cp:revision>246</cp:revision>
  <cp:lastPrinted>1601-01-01T00:00:00Z</cp:lastPrinted>
  <dcterms:created xsi:type="dcterms:W3CDTF">2014-05-28T13:17:46Z</dcterms:created>
  <dcterms:modified xsi:type="dcterms:W3CDTF">2021-08-25T10:22:14Z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Type">
    <vt:lpwstr>Slide Decks</vt:lpwstr>
  </property>
  <property fmtid="{D5CDD505-2E9C-101B-9397-08002B2CF9AE}" pid="3" name="Module">
    <vt:lpwstr>01 - OS Admin</vt:lpwstr>
  </property>
  <property fmtid="{D5CDD505-2E9C-101B-9397-08002B2CF9AE}" pid="4" name="ContentTypeId">
    <vt:lpwstr>0x0101002E9B6A036FE31B43892F91349A9A36DC</vt:lpwstr>
  </property>
</Properties>
</file>