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63" r:id="rId1"/>
  </p:sldMasterIdLst>
  <p:sldIdLst>
    <p:sldId id="256" r:id="rId2"/>
    <p:sldId id="258" r:id="rId3"/>
    <p:sldId id="259" r:id="rId4"/>
    <p:sldId id="262" r:id="rId5"/>
    <p:sldId id="281" r:id="rId6"/>
    <p:sldId id="283" r:id="rId7"/>
    <p:sldId id="284" r:id="rId8"/>
    <p:sldId id="260" r:id="rId9"/>
    <p:sldId id="282" r:id="rId10"/>
    <p:sldId id="263" r:id="rId11"/>
    <p:sldId id="286" r:id="rId12"/>
    <p:sldId id="268" r:id="rId13"/>
    <p:sldId id="288" r:id="rId14"/>
    <p:sldId id="292" r:id="rId15"/>
    <p:sldId id="289" r:id="rId16"/>
    <p:sldId id="291" r:id="rId17"/>
    <p:sldId id="293" r:id="rId18"/>
    <p:sldId id="272" r:id="rId19"/>
    <p:sldId id="278" r:id="rId20"/>
    <p:sldId id="279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4FA72-A276-4D32-9C26-F67F4B1ABC56}">
          <p14:sldIdLst>
            <p14:sldId id="256"/>
            <p14:sldId id="258"/>
            <p14:sldId id="259"/>
            <p14:sldId id="262"/>
            <p14:sldId id="281"/>
            <p14:sldId id="283"/>
            <p14:sldId id="284"/>
            <p14:sldId id="260"/>
            <p14:sldId id="282"/>
            <p14:sldId id="263"/>
            <p14:sldId id="286"/>
            <p14:sldId id="268"/>
            <p14:sldId id="288"/>
            <p14:sldId id="292"/>
            <p14:sldId id="289"/>
            <p14:sldId id="291"/>
            <p14:sldId id="293"/>
            <p14:sldId id="272"/>
            <p14:sldId id="278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3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23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66" r:id="rId3"/>
    <p:sldLayoutId id="2147485467" r:id="rId4"/>
    <p:sldLayoutId id="2147485468" r:id="rId5"/>
    <p:sldLayoutId id="2147485469" r:id="rId6"/>
    <p:sldLayoutId id="2147485470" r:id="rId7"/>
    <p:sldLayoutId id="2147485471" r:id="rId8"/>
    <p:sldLayoutId id="2147485472" r:id="rId9"/>
    <p:sldLayoutId id="2147485473" r:id="rId10"/>
    <p:sldLayoutId id="21474854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?view=sql-server-ver15" TargetMode="External"/><Relationship Id="rId2" Type="http://schemas.openxmlformats.org/officeDocument/2006/relationships/hyperlink" Target="http://sqlfiddle.com/#!18/561042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e79ceb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16314a/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vando-lulu/wtm-modesto-intro-to-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ourdesovand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odbc/reference/appendixes/reserved-keywords?view=sql-server-ver15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ql/odbc/reference/appendixes/reserved-keywords?view=sql-server-ver15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7B2-B089-410A-8B9E-52B2A3326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27526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60A1B-F5E4-4A5E-A934-82D6DD01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65989"/>
            <a:ext cx="7315200" cy="1918657"/>
          </a:xfrm>
        </p:spPr>
        <p:txBody>
          <a:bodyPr>
            <a:normAutofit/>
          </a:bodyPr>
          <a:lstStyle/>
          <a:p>
            <a:r>
              <a:rPr lang="en-US" dirty="0"/>
              <a:t>Lourdes </a:t>
            </a:r>
            <a:r>
              <a:rPr lang="en-US" dirty="0" err="1"/>
              <a:t>Ovando</a:t>
            </a:r>
            <a:endParaRPr lang="en-US" dirty="0"/>
          </a:p>
          <a:p>
            <a:r>
              <a:rPr lang="en-US" dirty="0"/>
              <a:t>Software Developer working with data for over 10 years</a:t>
            </a:r>
          </a:p>
          <a:p>
            <a:r>
              <a:rPr lang="en-US" dirty="0"/>
              <a:t>Women </a:t>
            </a:r>
            <a:r>
              <a:rPr lang="en-US" dirty="0" err="1"/>
              <a:t>Techmakers</a:t>
            </a:r>
            <a:r>
              <a:rPr lang="en-US" dirty="0"/>
              <a:t> Modesto</a:t>
            </a:r>
          </a:p>
          <a:p>
            <a:r>
              <a:rPr lang="en-US" dirty="0"/>
              <a:t>March 19,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D3F6-5B0C-4585-94FE-5CA0D3F9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78BB-0140-498D-8C0F-92380101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a few Relational Databases</a:t>
            </a:r>
          </a:p>
          <a:p>
            <a:r>
              <a:rPr lang="en-US" dirty="0"/>
              <a:t>IBM DB2</a:t>
            </a:r>
          </a:p>
          <a:p>
            <a:r>
              <a:rPr lang="en-US" dirty="0"/>
              <a:t>Microsoft Transact SQL (T-SQL)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PostgreSQL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 and Reserved words for common operations are similar across relational databases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this example we will be using an SQL online playground to practice </a:t>
            </a:r>
            <a:r>
              <a:rPr lang="en-US" dirty="0"/>
              <a:t>Microsoft Transact SQL (T-SQL)</a:t>
            </a:r>
            <a:r>
              <a:rPr lang="en-US" b="1" dirty="0"/>
              <a:t> syntax </a:t>
            </a:r>
          </a:p>
          <a:p>
            <a:pPr marL="0" indent="0">
              <a:buNone/>
            </a:pPr>
            <a:r>
              <a:rPr lang="en-US" sz="3900" dirty="0">
                <a:hlinkClick r:id="rId2"/>
              </a:rPr>
              <a:t>http://sqlfiddle.com/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39F-165F-4549-A9EF-4DC69CE00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write some code!</a:t>
            </a:r>
          </a:p>
        </p:txBody>
      </p:sp>
    </p:spTree>
    <p:extLst>
      <p:ext uri="{BB962C8B-B14F-4D97-AF65-F5344CB8AC3E}">
        <p14:creationId xmlns:p14="http://schemas.microsoft.com/office/powerpoint/2010/main" val="61045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4A4D11-A326-4249-90AF-3CFF6D5E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230" y="93126"/>
            <a:ext cx="5454371" cy="4153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DCED1-B95E-42ED-8B6B-9F7A4C5A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14" y="4347237"/>
            <a:ext cx="5329561" cy="2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customer table</a:t>
            </a:r>
          </a:p>
          <a:p>
            <a:pPr lvl="1"/>
            <a:r>
              <a:rPr lang="en-US" dirty="0"/>
              <a:t>Create a table that stores the customers basic information</a:t>
            </a:r>
          </a:p>
          <a:p>
            <a:pPr lvl="2"/>
            <a:r>
              <a:rPr lang="en-US" dirty="0"/>
              <a:t>First name</a:t>
            </a:r>
          </a:p>
          <a:p>
            <a:pPr lvl="2"/>
            <a:r>
              <a:rPr lang="en-US" dirty="0"/>
              <a:t>Last name</a:t>
            </a:r>
          </a:p>
          <a:p>
            <a:pPr lvl="2"/>
            <a:r>
              <a:rPr lang="en-US" dirty="0"/>
              <a:t>Email address</a:t>
            </a:r>
          </a:p>
          <a:p>
            <a:pPr lvl="2"/>
            <a:r>
              <a:rPr lang="en-US" dirty="0"/>
              <a:t>Phone number</a:t>
            </a:r>
          </a:p>
          <a:p>
            <a:pPr lvl="2"/>
            <a:r>
              <a:rPr lang="en-US" dirty="0"/>
              <a:t>City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r>
              <a:rPr lang="en-US" sz="3200" dirty="0">
                <a:hlinkClick r:id="rId2"/>
              </a:rPr>
              <a:t>http://sqlfiddle.com/#!18/561042/1</a:t>
            </a:r>
            <a:endParaRPr lang="en-US" sz="3200" dirty="0"/>
          </a:p>
          <a:p>
            <a:pPr marL="960120" lvl="2" indent="0">
              <a:buNone/>
            </a:pPr>
            <a:endParaRPr lang="en-US" sz="1900" dirty="0"/>
          </a:p>
          <a:p>
            <a:pPr marL="960120" lvl="2" indent="0">
              <a:buNone/>
            </a:pPr>
            <a:r>
              <a:rPr lang="en-US" sz="1900" dirty="0"/>
              <a:t>Data types: </a:t>
            </a:r>
            <a:r>
              <a:rPr lang="en-US" sz="1900" dirty="0">
                <a:hlinkClick r:id="rId3"/>
              </a:rPr>
              <a:t>https://docs.microsoft.com/en-us/sql/t-sql/data-types/data-types-transact-sql?view=sql-server-ver15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2881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4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product table</a:t>
            </a:r>
          </a:p>
          <a:p>
            <a:pPr lvl="1"/>
            <a:r>
              <a:rPr lang="en-US" dirty="0"/>
              <a:t>Create a table that stores the available cakes</a:t>
            </a:r>
          </a:p>
          <a:p>
            <a:pPr lvl="2"/>
            <a:r>
              <a:rPr lang="en-US" dirty="0"/>
              <a:t>Flavor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Filling</a:t>
            </a:r>
          </a:p>
          <a:p>
            <a:pPr lvl="2"/>
            <a:r>
              <a:rPr lang="en-US" dirty="0"/>
              <a:t>Color</a:t>
            </a:r>
          </a:p>
          <a:p>
            <a:pPr lvl="2"/>
            <a:r>
              <a:rPr lang="en-US" dirty="0"/>
              <a:t>Design</a:t>
            </a:r>
          </a:p>
          <a:p>
            <a:pPr lvl="2"/>
            <a:r>
              <a:rPr lang="en-US" dirty="0"/>
              <a:t>Price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6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orders table</a:t>
            </a:r>
          </a:p>
          <a:p>
            <a:pPr lvl="1"/>
            <a:r>
              <a:rPr lang="en-US" dirty="0"/>
              <a:t>Create a table that stores the cake orders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/>
              <a:t>Product</a:t>
            </a:r>
          </a:p>
          <a:p>
            <a:pPr lvl="2"/>
            <a:r>
              <a:rPr lang="en-US" dirty="0"/>
              <a:t>Order Date</a:t>
            </a:r>
          </a:p>
          <a:p>
            <a:pPr lvl="2"/>
            <a:r>
              <a:rPr lang="en-US" dirty="0"/>
              <a:t>Status</a:t>
            </a:r>
          </a:p>
          <a:p>
            <a:pPr marL="960120" lvl="2" indent="0">
              <a:buNone/>
            </a:pPr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4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539" y="864108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product </a:t>
            </a:r>
          </a:p>
          <a:p>
            <a:pPr marL="0" indent="0">
              <a:buNone/>
            </a:pPr>
            <a:r>
              <a:rPr lang="en-US" dirty="0"/>
              <a:t>(  productid int,</a:t>
            </a:r>
          </a:p>
          <a:p>
            <a:pPr marL="0" indent="0">
              <a:buNone/>
            </a:pPr>
            <a:r>
              <a:rPr lang="en-US" dirty="0"/>
              <a:t>  flavor varchar(100),</a:t>
            </a:r>
          </a:p>
          <a:p>
            <a:pPr marL="0" indent="0">
              <a:buNone/>
            </a:pPr>
            <a:r>
              <a:rPr lang="en-US" dirty="0"/>
              <a:t>  size varchar(100),</a:t>
            </a:r>
          </a:p>
          <a:p>
            <a:pPr marL="0" indent="0">
              <a:buNone/>
            </a:pPr>
            <a:r>
              <a:rPr lang="en-US" dirty="0"/>
              <a:t>  filling varchar(100),</a:t>
            </a:r>
          </a:p>
          <a:p>
            <a:pPr marL="0" indent="0">
              <a:buNone/>
            </a:pPr>
            <a:r>
              <a:rPr lang="en-US" dirty="0"/>
              <a:t>  design varchar(10),</a:t>
            </a:r>
          </a:p>
          <a:p>
            <a:pPr marL="0" indent="0">
              <a:buNone/>
            </a:pPr>
            <a:r>
              <a:rPr lang="en-US" dirty="0"/>
              <a:t>  price </a:t>
            </a:r>
            <a:r>
              <a:rPr lang="en-US" dirty="0" err="1"/>
              <a:t>smallmoney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50A5-5DC5-401F-ABAD-2445640F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orders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productid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order_date</a:t>
            </a:r>
            <a:r>
              <a:rPr lang="en-US" dirty="0"/>
              <a:t> datetime,</a:t>
            </a:r>
          </a:p>
          <a:p>
            <a:pPr marL="0" indent="0">
              <a:buNone/>
            </a:pPr>
            <a:r>
              <a:rPr lang="en-US" dirty="0"/>
              <a:t>  status varchar(10)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>
                <a:hlinkClick r:id="rId2"/>
              </a:rPr>
              <a:t>http://sqlfiddle.com/#!18/e79ceb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83218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D43E-4B1B-4832-932C-A6074BFB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sz="3200" dirty="0">
                <a:hlinkClick r:id="rId2"/>
              </a:rPr>
              <a:t>http://sqlfiddle.com/#!18/16314a/5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4A1C-CE17-449A-83BC-97106ADB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0106-2CA8-4589-9827-72D5D2E82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DML for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6133-54EA-4AD3-A5D5-B5C7A029A7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lvl="1"/>
            <a:r>
              <a:rPr lang="en-US" dirty="0"/>
              <a:t>Case statements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Joins </a:t>
            </a:r>
          </a:p>
          <a:p>
            <a:pPr lvl="1"/>
            <a:r>
              <a:rPr lang="en-US" dirty="0"/>
              <a:t>Subqueries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pivot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3011D-08E4-4B04-9D6E-48B4BA71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B3D5A-83A7-4B35-8ED4-EE498FC1CB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US" dirty="0"/>
              <a:t>Alter table</a:t>
            </a:r>
          </a:p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7318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E5F-0AA2-465D-86D7-751BCB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4370-F3A8-42BC-9C30-C6A76DB4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SQL?</a:t>
            </a:r>
          </a:p>
          <a:p>
            <a:r>
              <a:rPr lang="en-US" dirty="0"/>
              <a:t>What are some of the basic concepts?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r>
              <a:rPr lang="en-US" dirty="0"/>
              <a:t>What can I use SQL for?</a:t>
            </a:r>
          </a:p>
          <a:p>
            <a:r>
              <a:rPr lang="en-US" dirty="0"/>
              <a:t>What is the syntax for commonly used SQL operations?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Additional Concepts</a:t>
            </a:r>
          </a:p>
          <a:p>
            <a:r>
              <a:rPr lang="en-US" dirty="0"/>
              <a:t>Questions</a:t>
            </a:r>
          </a:p>
          <a:p>
            <a:r>
              <a:rPr lang="en-US" dirty="0">
                <a:hlinkClick r:id="rId2"/>
              </a:rPr>
              <a:t>https://github.com/ovando-lulu/wtm-modesto-intro-to-sql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28B-3763-4FC5-8530-50E27AD0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8D07-3FC3-418D-82CC-3DDE8550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your time!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Women </a:t>
            </a:r>
            <a:r>
              <a:rPr lang="en-US" dirty="0" err="1"/>
              <a:t>Techmakers</a:t>
            </a:r>
            <a:r>
              <a:rPr lang="en-US" dirty="0"/>
              <a:t> Modesto!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with me on LinkedIn!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https://www.linkedin.com/in/lourdesovando/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7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AE39-4D1F-4C1B-B64B-9CC11C03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7FE-98F2-44F5-BA24-82E96BAF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http://sqlfiddle.com/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https://docs.microsoft.com/en-us/sql/odbc/reference/appendixes/reserved-keywords?view=sql-server-ver15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is a language that allows you to access and manage relational databases</a:t>
            </a:r>
          </a:p>
          <a:p>
            <a:r>
              <a:rPr lang="en-US" dirty="0"/>
              <a:t>Communication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7964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5D79-F2CF-4F2F-96A6-D350F276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6478-F508-4239-A5C2-C0095B85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Data that is organized in tables with a defined relationship between tables</a:t>
            </a:r>
          </a:p>
          <a:p>
            <a:r>
              <a:rPr lang="en-US" dirty="0"/>
              <a:t>Table</a:t>
            </a:r>
          </a:p>
          <a:p>
            <a:pPr lvl="1"/>
            <a:r>
              <a:rPr lang="en-US" dirty="0"/>
              <a:t>Columns  - Fields</a:t>
            </a:r>
          </a:p>
          <a:p>
            <a:pPr lvl="1"/>
            <a:r>
              <a:rPr lang="en-US" dirty="0"/>
              <a:t>Rows -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2F883-289E-4BB7-A274-D5D4FA99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03" y="4981782"/>
            <a:ext cx="874285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Commands that we will be using today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 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010F-7923-4527-857E-3DD6B88A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DML and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7353-A596-4491-ACD5-AC7F0A32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Command are categorized:</a:t>
            </a:r>
          </a:p>
          <a:p>
            <a:r>
              <a:rPr lang="en-US" dirty="0"/>
              <a:t>Data Manipulation Language (DML) consists of the SQL commands used to work with the data inside of a database table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Data Definition Language (DDL) consists of the SQL commands used to work structure of the database tables</a:t>
            </a:r>
          </a:p>
          <a:p>
            <a:pPr lvl="1"/>
            <a:r>
              <a:rPr lang="en-US" dirty="0"/>
              <a:t>CREATE, ALTER, DROP, RENAME, TRUNCATE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0E969-2227-4DA3-AE11-4054DFA0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Reserved words that we will be using today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536192"/>
            <a:ext cx="3474720" cy="4418104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CREATE </a:t>
            </a:r>
          </a:p>
          <a:p>
            <a:pPr lvl="2"/>
            <a:r>
              <a:rPr lang="en-US" dirty="0"/>
              <a:t>TABLE</a:t>
            </a:r>
          </a:p>
          <a:p>
            <a:pPr lvl="2"/>
            <a:r>
              <a:rPr lang="en-US" dirty="0"/>
              <a:t>DATABASE </a:t>
            </a:r>
          </a:p>
          <a:p>
            <a:pPr lvl="1"/>
            <a:r>
              <a:rPr lang="en-US" dirty="0"/>
              <a:t>SELECT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2"/>
            <a:r>
              <a:rPr lang="en-US" dirty="0"/>
              <a:t>DISTINCT</a:t>
            </a:r>
          </a:p>
          <a:p>
            <a:pPr lvl="2"/>
            <a:r>
              <a:rPr lang="en-US" dirty="0"/>
              <a:t>AND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INSERT</a:t>
            </a:r>
          </a:p>
          <a:p>
            <a:pPr lvl="2"/>
            <a:r>
              <a:rPr lang="en-US" dirty="0"/>
              <a:t>INTO</a:t>
            </a:r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E3152-1E82-417A-A7DC-A51AB5EF9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A complete list can be found in the documentation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E4AF4-DDF1-4CD2-820B-9AAD181FB1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https://docs.microsoft.com/en-us/sql/odbc/reference/appendixes/reserved-keywords?view=sql-server-ver15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0FA31-226A-44C7-8DA6-637823B8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42" y="2893846"/>
            <a:ext cx="3393541" cy="31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use SQL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data into a database</a:t>
            </a:r>
          </a:p>
          <a:p>
            <a:r>
              <a:rPr lang="en-US" dirty="0"/>
              <a:t>Retrieve data</a:t>
            </a:r>
          </a:p>
          <a:p>
            <a:r>
              <a:rPr lang="en-US" dirty="0"/>
              <a:t>Modify and transform data</a:t>
            </a:r>
          </a:p>
          <a:p>
            <a:r>
              <a:rPr lang="en-US" dirty="0"/>
              <a:t>Manage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level of SQL functionality that you use will greatly depend on your role but can range from viewing data to designing and managing the database.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F9261-6111-4B73-98D0-D2E4F09442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16963" y="868363"/>
            <a:ext cx="3475037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0FB3-84F5-4FB0-A1C9-7BF32219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jobs frequently list SQL as a desired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547F-885E-4E64-A552-71B0C2EF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Analyst </a:t>
            </a:r>
          </a:p>
          <a:p>
            <a:pPr lvl="1"/>
            <a:r>
              <a:rPr lang="en-US" dirty="0"/>
              <a:t>Typically uses DML to view data and find patterns</a:t>
            </a:r>
          </a:p>
          <a:p>
            <a:r>
              <a:rPr lang="en-US" dirty="0"/>
              <a:t>Data Engineer </a:t>
            </a:r>
          </a:p>
          <a:p>
            <a:pPr lvl="1"/>
            <a:r>
              <a:rPr lang="en-US" dirty="0"/>
              <a:t>Might use both DML and DDL to combine data from different sources and develop new derived data elements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Might use both DML and DDL to transform the data and create machine learning models </a:t>
            </a:r>
          </a:p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Might use both DML and DDL to create, read, update and delete based on the software  requirements  </a:t>
            </a:r>
          </a:p>
          <a:p>
            <a:r>
              <a:rPr lang="en-US" dirty="0"/>
              <a:t>Database Developer</a:t>
            </a:r>
          </a:p>
          <a:p>
            <a:pPr lvl="1"/>
            <a:r>
              <a:rPr lang="en-US" dirty="0"/>
              <a:t>Typically uses DDL to design tables, stored procedures, views and functions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SQL is used across most industries</a:t>
            </a:r>
          </a:p>
        </p:txBody>
      </p:sp>
    </p:spTree>
    <p:extLst>
      <p:ext uri="{BB962C8B-B14F-4D97-AF65-F5344CB8AC3E}">
        <p14:creationId xmlns:p14="http://schemas.microsoft.com/office/powerpoint/2010/main" val="26756501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525</TotalTime>
  <Words>894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Corbel</vt:lpstr>
      <vt:lpstr>Wingdings 2</vt:lpstr>
      <vt:lpstr>Frame</vt:lpstr>
      <vt:lpstr>SQL Introduction</vt:lpstr>
      <vt:lpstr>Agenda</vt:lpstr>
      <vt:lpstr>What is SQL?</vt:lpstr>
      <vt:lpstr>Basic Concepts</vt:lpstr>
      <vt:lpstr>Basic Concepts Commands</vt:lpstr>
      <vt:lpstr>Basic Concepts DML and DDL</vt:lpstr>
      <vt:lpstr>Basic Concepts Keywords</vt:lpstr>
      <vt:lpstr>What can I use SQL for?</vt:lpstr>
      <vt:lpstr>What jobs frequently list SQL as a desired skill?</vt:lpstr>
      <vt:lpstr>SQL Syntax </vt:lpstr>
      <vt:lpstr>Let’s write some code!</vt:lpstr>
      <vt:lpstr>Create a table</vt:lpstr>
      <vt:lpstr>Create a table</vt:lpstr>
      <vt:lpstr>Create a table</vt:lpstr>
      <vt:lpstr>Create a table</vt:lpstr>
      <vt:lpstr>Create a table</vt:lpstr>
      <vt:lpstr>Create a table</vt:lpstr>
      <vt:lpstr>DEMO</vt:lpstr>
      <vt:lpstr>Additional Concepts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Lourdes Lopez</dc:creator>
  <cp:lastModifiedBy>Lourdes Lopez</cp:lastModifiedBy>
  <cp:revision>59</cp:revision>
  <dcterms:created xsi:type="dcterms:W3CDTF">2020-03-18T21:48:28Z</dcterms:created>
  <dcterms:modified xsi:type="dcterms:W3CDTF">2020-03-19T21:46:26Z</dcterms:modified>
</cp:coreProperties>
</file>