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5463" r:id="rId1"/>
  </p:sldMasterIdLst>
  <p:sldIdLst>
    <p:sldId id="256" r:id="rId2"/>
    <p:sldId id="258" r:id="rId3"/>
    <p:sldId id="259" r:id="rId4"/>
    <p:sldId id="262" r:id="rId5"/>
    <p:sldId id="281" r:id="rId6"/>
    <p:sldId id="283" r:id="rId7"/>
    <p:sldId id="284" r:id="rId8"/>
    <p:sldId id="260" r:id="rId9"/>
    <p:sldId id="282" r:id="rId10"/>
    <p:sldId id="263" r:id="rId11"/>
    <p:sldId id="286" r:id="rId12"/>
    <p:sldId id="268" r:id="rId13"/>
    <p:sldId id="288" r:id="rId14"/>
    <p:sldId id="292" r:id="rId15"/>
    <p:sldId id="289" r:id="rId16"/>
    <p:sldId id="291" r:id="rId17"/>
    <p:sldId id="293" r:id="rId18"/>
    <p:sldId id="272" r:id="rId19"/>
    <p:sldId id="278" r:id="rId20"/>
    <p:sldId id="279" r:id="rId21"/>
    <p:sldId id="28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3D4FA72-A276-4D32-9C26-F67F4B1ABC56}">
          <p14:sldIdLst>
            <p14:sldId id="256"/>
            <p14:sldId id="258"/>
            <p14:sldId id="259"/>
            <p14:sldId id="262"/>
            <p14:sldId id="281"/>
            <p14:sldId id="283"/>
            <p14:sldId id="284"/>
            <p14:sldId id="260"/>
            <p14:sldId id="282"/>
            <p14:sldId id="263"/>
            <p14:sldId id="286"/>
            <p14:sldId id="268"/>
            <p14:sldId id="288"/>
            <p14:sldId id="292"/>
            <p14:sldId id="289"/>
            <p14:sldId id="291"/>
            <p14:sldId id="293"/>
            <p14:sldId id="272"/>
            <p14:sldId id="278"/>
            <p14:sldId id="279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431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463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693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2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829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46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3/19/2020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536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3/19/2020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219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7233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096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711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288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64" r:id="rId1"/>
    <p:sldLayoutId id="2147485465" r:id="rId2"/>
    <p:sldLayoutId id="2147485466" r:id="rId3"/>
    <p:sldLayoutId id="2147485467" r:id="rId4"/>
    <p:sldLayoutId id="2147485468" r:id="rId5"/>
    <p:sldLayoutId id="2147485469" r:id="rId6"/>
    <p:sldLayoutId id="2147485470" r:id="rId7"/>
    <p:sldLayoutId id="2147485471" r:id="rId8"/>
    <p:sldLayoutId id="2147485472" r:id="rId9"/>
    <p:sldLayoutId id="2147485473" r:id="rId10"/>
    <p:sldLayoutId id="214748547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sqlfiddle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t-sql/data-types/data-types-transact-sql?view=sql-server-ver15" TargetMode="External"/><Relationship Id="rId2" Type="http://schemas.openxmlformats.org/officeDocument/2006/relationships/hyperlink" Target="http://sqlfiddle.com/#!18/561042/1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sqlfiddle.com/#!18/e79ceb" TargetMode="Externa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sqlfiddle.com/#!18/16314a/5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vando-lulu/wtm-modesto-intro-to-sq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lourdesovando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odbc/reference/appendixes/reserved-keywords?view=sql-server-ver15" TargetMode="External"/><Relationship Id="rId2" Type="http://schemas.openxmlformats.org/officeDocument/2006/relationships/hyperlink" Target="http://sqlfiddle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microsoft.com/en-us/sql/odbc/reference/appendixes/reserved-keywords?view=sql-server-ver15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F37B2-B089-410A-8B9E-52B2A33263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2275262"/>
          </a:xfrm>
        </p:spPr>
        <p:txBody>
          <a:bodyPr/>
          <a:lstStyle/>
          <a:p>
            <a:r>
              <a:rPr lang="en-US" dirty="0"/>
              <a:t>SQL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360A1B-F5E4-4A5E-A934-82D6DD01F0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3665989"/>
            <a:ext cx="7315200" cy="1918657"/>
          </a:xfrm>
        </p:spPr>
        <p:txBody>
          <a:bodyPr>
            <a:normAutofit/>
          </a:bodyPr>
          <a:lstStyle/>
          <a:p>
            <a:r>
              <a:rPr lang="en-US" dirty="0"/>
              <a:t>Lourdes </a:t>
            </a:r>
            <a:r>
              <a:rPr lang="en-US" dirty="0" err="1"/>
              <a:t>Ovando</a:t>
            </a:r>
            <a:endParaRPr lang="en-US" dirty="0"/>
          </a:p>
          <a:p>
            <a:r>
              <a:rPr lang="en-US" dirty="0"/>
              <a:t>Software Developer working with data for over 10 years</a:t>
            </a:r>
          </a:p>
          <a:p>
            <a:r>
              <a:rPr lang="en-US" dirty="0"/>
              <a:t>Women </a:t>
            </a:r>
            <a:r>
              <a:rPr lang="en-US" dirty="0" err="1"/>
              <a:t>Techmakers</a:t>
            </a:r>
            <a:r>
              <a:rPr lang="en-US" dirty="0"/>
              <a:t> Modesto</a:t>
            </a:r>
          </a:p>
          <a:p>
            <a:r>
              <a:rPr lang="en-US" dirty="0"/>
              <a:t>March 19, 2020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434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7D3F6-5B0C-4585-94FE-5CA0D3F99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Syntax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E78BB-0140-498D-8C0F-923801017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These are a few Relational Databases</a:t>
            </a:r>
          </a:p>
          <a:p>
            <a:r>
              <a:rPr lang="en-US" dirty="0"/>
              <a:t>IBM DB2</a:t>
            </a:r>
          </a:p>
          <a:p>
            <a:r>
              <a:rPr lang="en-US" dirty="0"/>
              <a:t>Microsoft Transact SQL (T-SQL)</a:t>
            </a:r>
          </a:p>
          <a:p>
            <a:r>
              <a:rPr lang="en-US" dirty="0"/>
              <a:t>MySQL</a:t>
            </a:r>
          </a:p>
          <a:p>
            <a:r>
              <a:rPr lang="en-US" dirty="0"/>
              <a:t>Oracle</a:t>
            </a:r>
          </a:p>
          <a:p>
            <a:r>
              <a:rPr lang="en-US" dirty="0"/>
              <a:t>PostgreSQL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Syntax and Reserved words for common operations are similar across relational databases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For this example we will be using an SQL online playground to practice </a:t>
            </a:r>
            <a:r>
              <a:rPr lang="en-US" dirty="0"/>
              <a:t>Microsoft Transact SQL (T-SQL)</a:t>
            </a:r>
            <a:r>
              <a:rPr lang="en-US" b="1" dirty="0"/>
              <a:t> syntax </a:t>
            </a:r>
          </a:p>
          <a:p>
            <a:pPr marL="0" indent="0">
              <a:buNone/>
            </a:pPr>
            <a:r>
              <a:rPr lang="en-US" sz="3900" dirty="0">
                <a:hlinkClick r:id="rId2"/>
              </a:rPr>
              <a:t>http://sqlfiddle.com/</a:t>
            </a:r>
            <a:endParaRPr lang="en-US" sz="3900" b="1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807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2339F-165F-4549-A9EF-4DC69CE007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Lets write some code!</a:t>
            </a:r>
          </a:p>
        </p:txBody>
      </p:sp>
    </p:spTree>
    <p:extLst>
      <p:ext uri="{BB962C8B-B14F-4D97-AF65-F5344CB8AC3E}">
        <p14:creationId xmlns:p14="http://schemas.microsoft.com/office/powerpoint/2010/main" val="610455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D7A9C-5E1D-45B8-A104-3F69FCE88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table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AD4A4D11-A326-4249-90AF-3CFF6D5E15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7230" y="93126"/>
            <a:ext cx="5454371" cy="415301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0BDCED1-B95E-42ED-8B6B-9F7A4C5A3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9914" y="4347237"/>
            <a:ext cx="5329561" cy="227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007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E4B28-FB44-4B1C-AB3A-8408EFD7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1AE8B-A977-4346-9D45-AEEADB90E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Use Case: We will be creating a relational database for an application that will be used at a bakery.</a:t>
            </a:r>
          </a:p>
          <a:p>
            <a:r>
              <a:rPr lang="en-US" dirty="0"/>
              <a:t>Creating the customer table</a:t>
            </a:r>
          </a:p>
          <a:p>
            <a:pPr lvl="1"/>
            <a:r>
              <a:rPr lang="en-US" dirty="0"/>
              <a:t>Create a table that stores the customers basic information</a:t>
            </a:r>
          </a:p>
          <a:p>
            <a:pPr lvl="2"/>
            <a:r>
              <a:rPr lang="en-US" dirty="0"/>
              <a:t>First name</a:t>
            </a:r>
          </a:p>
          <a:p>
            <a:pPr lvl="2"/>
            <a:r>
              <a:rPr lang="en-US" dirty="0"/>
              <a:t>Last name</a:t>
            </a:r>
          </a:p>
          <a:p>
            <a:pPr lvl="2"/>
            <a:r>
              <a:rPr lang="en-US" dirty="0"/>
              <a:t>Email address</a:t>
            </a:r>
          </a:p>
          <a:p>
            <a:pPr lvl="2"/>
            <a:r>
              <a:rPr lang="en-US" dirty="0"/>
              <a:t>Phone number</a:t>
            </a:r>
          </a:p>
          <a:p>
            <a:pPr lvl="2"/>
            <a:r>
              <a:rPr lang="en-US" dirty="0"/>
              <a:t>City</a:t>
            </a:r>
          </a:p>
          <a:p>
            <a:pPr lvl="2"/>
            <a:endParaRPr lang="en-US" dirty="0"/>
          </a:p>
          <a:p>
            <a:pPr marL="960120" lvl="2" indent="0">
              <a:buNone/>
            </a:pPr>
            <a:r>
              <a:rPr lang="en-US" sz="3200" dirty="0">
                <a:hlinkClick r:id="rId2"/>
              </a:rPr>
              <a:t>http://sqlfiddle.com/#!18/561042/1</a:t>
            </a:r>
            <a:endParaRPr lang="en-US" sz="3200" dirty="0"/>
          </a:p>
          <a:p>
            <a:pPr marL="960120" lvl="2" indent="0">
              <a:buNone/>
            </a:pPr>
            <a:endParaRPr lang="en-US" sz="1900" dirty="0"/>
          </a:p>
          <a:p>
            <a:pPr marL="960120" lvl="2" indent="0">
              <a:buNone/>
            </a:pPr>
            <a:r>
              <a:rPr lang="en-US" sz="1900" dirty="0"/>
              <a:t>Data types: </a:t>
            </a:r>
            <a:r>
              <a:rPr lang="en-US" sz="1900" dirty="0">
                <a:hlinkClick r:id="rId3"/>
              </a:rPr>
              <a:t>https://docs.microsoft.com/en-us/sql/t-sql/data-types/data-types-transact-sql?view=sql-server-ver15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128818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E4B28-FB44-4B1C-AB3A-8408EFD7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1AE8B-A977-4346-9D45-AEEADB90E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CREATE TABLE customer </a:t>
            </a:r>
          </a:p>
          <a:p>
            <a:pPr marL="0" indent="0">
              <a:buNone/>
            </a:pP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customerid</a:t>
            </a:r>
            <a:r>
              <a:rPr lang="en-US" dirty="0"/>
              <a:t> int,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first_name</a:t>
            </a:r>
            <a:r>
              <a:rPr lang="en-US" dirty="0"/>
              <a:t> varchar(100),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last_name</a:t>
            </a:r>
            <a:r>
              <a:rPr lang="en-US" dirty="0"/>
              <a:t> varchar(100),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email_address</a:t>
            </a:r>
            <a:r>
              <a:rPr lang="en-US" dirty="0"/>
              <a:t> varchar(100),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phone_number</a:t>
            </a:r>
            <a:r>
              <a:rPr lang="en-US" dirty="0"/>
              <a:t> varchar(10),</a:t>
            </a:r>
          </a:p>
          <a:p>
            <a:pPr marL="0" indent="0">
              <a:buNone/>
            </a:pPr>
            <a:r>
              <a:rPr lang="en-US" dirty="0"/>
              <a:t>  city varchar(100)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246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E4B28-FB44-4B1C-AB3A-8408EFD7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1AE8B-A977-4346-9D45-AEEADB90E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Use Case: We will be creating a relational database for an application that will be used at a bakery.</a:t>
            </a:r>
          </a:p>
          <a:p>
            <a:r>
              <a:rPr lang="en-US" dirty="0"/>
              <a:t>Creating the product table</a:t>
            </a:r>
          </a:p>
          <a:p>
            <a:pPr lvl="1"/>
            <a:r>
              <a:rPr lang="en-US" dirty="0"/>
              <a:t>Create a table that stores the available cakes</a:t>
            </a:r>
          </a:p>
          <a:p>
            <a:pPr lvl="2"/>
            <a:r>
              <a:rPr lang="en-US" dirty="0"/>
              <a:t>Flavor</a:t>
            </a:r>
          </a:p>
          <a:p>
            <a:pPr lvl="2"/>
            <a:r>
              <a:rPr lang="en-US" dirty="0"/>
              <a:t>Size</a:t>
            </a:r>
          </a:p>
          <a:p>
            <a:pPr lvl="2"/>
            <a:r>
              <a:rPr lang="en-US" dirty="0"/>
              <a:t>Filling</a:t>
            </a:r>
          </a:p>
          <a:p>
            <a:pPr lvl="2"/>
            <a:r>
              <a:rPr lang="en-US" dirty="0"/>
              <a:t>Color</a:t>
            </a:r>
          </a:p>
          <a:p>
            <a:pPr lvl="2"/>
            <a:r>
              <a:rPr lang="en-US" dirty="0"/>
              <a:t>Design</a:t>
            </a:r>
          </a:p>
          <a:p>
            <a:pPr lvl="2"/>
            <a:r>
              <a:rPr lang="en-US" dirty="0"/>
              <a:t>Price</a:t>
            </a:r>
          </a:p>
          <a:p>
            <a:pPr lvl="2"/>
            <a:endParaRPr lang="en-US" dirty="0"/>
          </a:p>
          <a:p>
            <a:pPr marL="96012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069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E4B28-FB44-4B1C-AB3A-8408EFD7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1AE8B-A977-4346-9D45-AEEADB90E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Use Case: We will be creating a relational database for an application that will be used at a bakery.</a:t>
            </a:r>
          </a:p>
          <a:p>
            <a:r>
              <a:rPr lang="en-US" dirty="0"/>
              <a:t>Creating the orders table</a:t>
            </a:r>
          </a:p>
          <a:p>
            <a:pPr lvl="1"/>
            <a:r>
              <a:rPr lang="en-US" dirty="0"/>
              <a:t>Create a table that stores the cake orders</a:t>
            </a:r>
          </a:p>
          <a:p>
            <a:pPr lvl="2"/>
            <a:r>
              <a:rPr lang="en-US" dirty="0"/>
              <a:t>Customer</a:t>
            </a:r>
          </a:p>
          <a:p>
            <a:pPr lvl="2"/>
            <a:r>
              <a:rPr lang="en-US" dirty="0"/>
              <a:t>Product</a:t>
            </a:r>
          </a:p>
          <a:p>
            <a:pPr lvl="2"/>
            <a:r>
              <a:rPr lang="en-US" dirty="0"/>
              <a:t>Order Date</a:t>
            </a:r>
          </a:p>
          <a:p>
            <a:pPr lvl="2"/>
            <a:r>
              <a:rPr lang="en-US" dirty="0"/>
              <a:t>Status</a:t>
            </a:r>
          </a:p>
          <a:p>
            <a:pPr marL="960120" lvl="2" indent="0">
              <a:buNone/>
            </a:pPr>
            <a:endParaRPr lang="en-US" dirty="0"/>
          </a:p>
          <a:p>
            <a:pPr marL="96012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245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E4B28-FB44-4B1C-AB3A-8408EFD7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1AE8B-A977-4346-9D45-AEEADB90E2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62539" y="864108"/>
            <a:ext cx="3474720" cy="5120640"/>
          </a:xfrm>
        </p:spPr>
        <p:txBody>
          <a:bodyPr anchor="t"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CREATE TABLE customer </a:t>
            </a:r>
          </a:p>
          <a:p>
            <a:pPr marL="0" indent="0">
              <a:buNone/>
            </a:pPr>
            <a:r>
              <a:rPr lang="en-US" dirty="0"/>
              <a:t>(  </a:t>
            </a:r>
            <a:r>
              <a:rPr lang="en-US" dirty="0" err="1"/>
              <a:t>customerid</a:t>
            </a:r>
            <a:r>
              <a:rPr lang="en-US" dirty="0"/>
              <a:t> int,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first_name</a:t>
            </a:r>
            <a:r>
              <a:rPr lang="en-US" dirty="0"/>
              <a:t> varchar(100),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last_name</a:t>
            </a:r>
            <a:r>
              <a:rPr lang="en-US" dirty="0"/>
              <a:t> varchar(100),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email_address</a:t>
            </a:r>
            <a:r>
              <a:rPr lang="en-US" dirty="0"/>
              <a:t> varchar(100),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phone_number</a:t>
            </a:r>
            <a:r>
              <a:rPr lang="en-US" dirty="0"/>
              <a:t> varchar(10),</a:t>
            </a:r>
          </a:p>
          <a:p>
            <a:pPr marL="0" indent="0">
              <a:buNone/>
            </a:pPr>
            <a:r>
              <a:rPr lang="en-US" dirty="0"/>
              <a:t>  city varchar(100)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TABLE product </a:t>
            </a:r>
          </a:p>
          <a:p>
            <a:pPr marL="0" indent="0">
              <a:buNone/>
            </a:pPr>
            <a:r>
              <a:rPr lang="en-US" dirty="0"/>
              <a:t>(  productid int,</a:t>
            </a:r>
          </a:p>
          <a:p>
            <a:pPr marL="0" indent="0">
              <a:buNone/>
            </a:pPr>
            <a:r>
              <a:rPr lang="en-US" dirty="0"/>
              <a:t>  flavor varchar(100),</a:t>
            </a:r>
          </a:p>
          <a:p>
            <a:pPr marL="0" indent="0">
              <a:buNone/>
            </a:pPr>
            <a:r>
              <a:rPr lang="en-US" dirty="0"/>
              <a:t>  size varchar(100),</a:t>
            </a:r>
          </a:p>
          <a:p>
            <a:pPr marL="0" indent="0">
              <a:buNone/>
            </a:pPr>
            <a:r>
              <a:rPr lang="en-US" dirty="0"/>
              <a:t>  filling varchar(100),</a:t>
            </a:r>
          </a:p>
          <a:p>
            <a:pPr marL="0" indent="0">
              <a:buNone/>
            </a:pPr>
            <a:r>
              <a:rPr lang="en-US" dirty="0"/>
              <a:t>  design varchar(10),</a:t>
            </a:r>
          </a:p>
          <a:p>
            <a:pPr marL="0" indent="0">
              <a:buNone/>
            </a:pPr>
            <a:r>
              <a:rPr lang="en-US" dirty="0"/>
              <a:t>  price </a:t>
            </a:r>
            <a:r>
              <a:rPr lang="en-US" dirty="0" err="1"/>
              <a:t>smallmoney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C550A5-5DC5-401F-ABAD-2445640FB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 anchor="t"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CREATE TABLE orders </a:t>
            </a:r>
          </a:p>
          <a:p>
            <a:pPr marL="0" indent="0">
              <a:buNone/>
            </a:pPr>
            <a:r>
              <a:rPr lang="en-US" dirty="0"/>
              <a:t>(  </a:t>
            </a:r>
            <a:r>
              <a:rPr lang="en-US" dirty="0" err="1"/>
              <a:t>customerid</a:t>
            </a:r>
            <a:r>
              <a:rPr lang="en-US" dirty="0"/>
              <a:t> varchar(100),</a:t>
            </a:r>
          </a:p>
          <a:p>
            <a:pPr marL="0" indent="0">
              <a:buNone/>
            </a:pPr>
            <a:r>
              <a:rPr lang="en-US" dirty="0"/>
              <a:t>  productid varchar(100),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order_date</a:t>
            </a:r>
            <a:r>
              <a:rPr lang="en-US" dirty="0"/>
              <a:t> datetime,</a:t>
            </a:r>
          </a:p>
          <a:p>
            <a:pPr marL="0" indent="0">
              <a:buNone/>
            </a:pPr>
            <a:r>
              <a:rPr lang="en-US" dirty="0"/>
              <a:t>  status varchar(10)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7200" dirty="0">
                <a:hlinkClick r:id="rId2"/>
              </a:rPr>
              <a:t>http://sqlfiddle.com/#!18/e79ceb</a:t>
            </a:r>
            <a:endParaRPr lang="en-US" sz="6700" dirty="0"/>
          </a:p>
        </p:txBody>
      </p:sp>
    </p:spTree>
    <p:extLst>
      <p:ext uri="{BB962C8B-B14F-4D97-AF65-F5344CB8AC3E}">
        <p14:creationId xmlns:p14="http://schemas.microsoft.com/office/powerpoint/2010/main" val="1832189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D7A9C-5E1D-45B8-A104-3F69FCE88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2F2D43E-4B1B-4832-932C-A6074BFB8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</a:t>
            </a:r>
          </a:p>
          <a:p>
            <a:r>
              <a:rPr lang="en-US" dirty="0"/>
              <a:t>UPDATE</a:t>
            </a:r>
          </a:p>
          <a:p>
            <a:r>
              <a:rPr lang="en-US" dirty="0"/>
              <a:t>DELETE</a:t>
            </a:r>
          </a:p>
          <a:p>
            <a:endParaRPr lang="en-US" dirty="0"/>
          </a:p>
          <a:p>
            <a:r>
              <a:rPr lang="en-US" sz="3200" dirty="0">
                <a:hlinkClick r:id="rId2"/>
              </a:rPr>
              <a:t>http://sqlfiddle.com/#!18/16314a/5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712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C4A1C-CE17-449A-83BC-97106ADB1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Concepts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B50106-2CA8-4589-9827-72D5D2E82D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DML for Data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A6133-54EA-4AD3-A5D5-B5C7A029A77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t"/>
          <a:lstStyle/>
          <a:p>
            <a:pPr lvl="1"/>
            <a:r>
              <a:rPr lang="en-US" dirty="0"/>
              <a:t>Case statements</a:t>
            </a:r>
          </a:p>
          <a:p>
            <a:pPr lvl="1"/>
            <a:r>
              <a:rPr lang="en-US" dirty="0"/>
              <a:t>Aggregation</a:t>
            </a:r>
          </a:p>
          <a:p>
            <a:pPr lvl="1"/>
            <a:r>
              <a:rPr lang="en-US" dirty="0"/>
              <a:t>Joins </a:t>
            </a:r>
          </a:p>
          <a:p>
            <a:pPr lvl="1"/>
            <a:r>
              <a:rPr lang="en-US" dirty="0"/>
              <a:t>Subqueries</a:t>
            </a:r>
          </a:p>
          <a:p>
            <a:pPr lvl="1"/>
            <a:r>
              <a:rPr lang="en-US" dirty="0"/>
              <a:t>Views</a:t>
            </a:r>
          </a:p>
          <a:p>
            <a:pPr lvl="1"/>
            <a:r>
              <a:rPr lang="en-US" dirty="0"/>
              <a:t>pivot</a:t>
            </a:r>
          </a:p>
          <a:p>
            <a:pPr lvl="1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63011D-08E4-4B04-9D6E-48B4BA712D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DDL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2B3D5A-83A7-4B35-8ED4-EE498FC1CB2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anchor="t"/>
          <a:lstStyle/>
          <a:p>
            <a:r>
              <a:rPr lang="en-US" dirty="0"/>
              <a:t>Alter table</a:t>
            </a:r>
          </a:p>
          <a:p>
            <a:r>
              <a:rPr lang="en-US" dirty="0"/>
              <a:t>Drop</a:t>
            </a:r>
          </a:p>
        </p:txBody>
      </p:sp>
    </p:spTree>
    <p:extLst>
      <p:ext uri="{BB962C8B-B14F-4D97-AF65-F5344CB8AC3E}">
        <p14:creationId xmlns:p14="http://schemas.microsoft.com/office/powerpoint/2010/main" val="1731889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C2E5F-0AA2-465D-86D7-751BCB487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34370-F3A8-42BC-9C30-C6A76DB42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is SQL?</a:t>
            </a:r>
          </a:p>
          <a:p>
            <a:r>
              <a:rPr lang="en-US" dirty="0"/>
              <a:t>What are some of the basic concepts?</a:t>
            </a:r>
          </a:p>
          <a:p>
            <a:pPr lvl="1"/>
            <a:r>
              <a:rPr lang="en-US" dirty="0"/>
              <a:t>Database</a:t>
            </a:r>
          </a:p>
          <a:p>
            <a:pPr lvl="1"/>
            <a:r>
              <a:rPr lang="en-US" dirty="0"/>
              <a:t>Table</a:t>
            </a:r>
          </a:p>
          <a:p>
            <a:pPr lvl="1"/>
            <a:r>
              <a:rPr lang="en-US" dirty="0"/>
              <a:t>Rows</a:t>
            </a:r>
          </a:p>
          <a:p>
            <a:pPr lvl="1"/>
            <a:r>
              <a:rPr lang="en-US" dirty="0"/>
              <a:t>Columns</a:t>
            </a:r>
          </a:p>
          <a:p>
            <a:r>
              <a:rPr lang="en-US" dirty="0"/>
              <a:t>What can I use SQL for?</a:t>
            </a:r>
          </a:p>
          <a:p>
            <a:r>
              <a:rPr lang="en-US" dirty="0"/>
              <a:t>What is the syntax for commonly used SQL operations?</a:t>
            </a:r>
          </a:p>
          <a:p>
            <a:pPr lvl="1"/>
            <a:r>
              <a:rPr lang="en-US" dirty="0"/>
              <a:t>Create</a:t>
            </a:r>
          </a:p>
          <a:p>
            <a:pPr lvl="1"/>
            <a:r>
              <a:rPr lang="en-US" dirty="0"/>
              <a:t>Insert</a:t>
            </a:r>
          </a:p>
          <a:p>
            <a:pPr lvl="1"/>
            <a:r>
              <a:rPr lang="en-US" dirty="0"/>
              <a:t>Update</a:t>
            </a:r>
          </a:p>
          <a:p>
            <a:pPr lvl="1"/>
            <a:r>
              <a:rPr lang="en-US" dirty="0"/>
              <a:t>Delete</a:t>
            </a:r>
          </a:p>
          <a:p>
            <a:r>
              <a:rPr lang="en-US" dirty="0"/>
              <a:t>Additional Concepts</a:t>
            </a:r>
          </a:p>
          <a:p>
            <a:r>
              <a:rPr lang="en-US" dirty="0"/>
              <a:t>Questions</a:t>
            </a:r>
          </a:p>
          <a:p>
            <a:r>
              <a:rPr lang="en-US" dirty="0">
                <a:hlinkClick r:id="rId2"/>
              </a:rPr>
              <a:t>https://github.com/ovando-lulu/wtm-modesto-intro-to-sql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5670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3A28B-3763-4FC5-8530-50E27AD0B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B8D07-3FC3-418D-82CC-3DDE85507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Thank you for your time!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Thank you Women </a:t>
            </a:r>
            <a:r>
              <a:rPr lang="en-US" dirty="0" err="1"/>
              <a:t>Techmakers</a:t>
            </a:r>
            <a:r>
              <a:rPr lang="en-US" dirty="0"/>
              <a:t> Modesto!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Connect with me on LinkedIn!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https://www.linkedin.com/in/lourdesovando/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579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3AE39-4D1F-4C1B-B64B-9CC11C03C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067FE-98F2-44F5-BA24-82E96BAF3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http://sqlfiddle.com/</a:t>
            </a:r>
            <a:endParaRPr lang="en-US" dirty="0"/>
          </a:p>
          <a:p>
            <a:r>
              <a:rPr lang="en-US" dirty="0">
                <a:hlinkClick r:id="rId3"/>
              </a:rPr>
              <a:t>https://docs.microsoft.com/en-us/sql/odbc/reference/appendixes/reserved-keywords?view=sql-server-ver15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361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5B1A11-F43B-4E19-AABF-91C51E597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SQL?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CA6ECE-9954-44D4-A429-46DE75C1F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stands for Structured Query Language</a:t>
            </a:r>
          </a:p>
          <a:p>
            <a:r>
              <a:rPr lang="en-US" dirty="0"/>
              <a:t>SQL is a language that allows you to access and manage relational databases</a:t>
            </a:r>
          </a:p>
          <a:p>
            <a:r>
              <a:rPr lang="en-US" dirty="0"/>
              <a:t>Communication with database</a:t>
            </a:r>
          </a:p>
        </p:txBody>
      </p:sp>
    </p:spTree>
    <p:extLst>
      <p:ext uri="{BB962C8B-B14F-4D97-AF65-F5344CB8AC3E}">
        <p14:creationId xmlns:p14="http://schemas.microsoft.com/office/powerpoint/2010/main" val="2796497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5D79-F2CF-4F2F-96A6-D350F2765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16478-F508-4239-A5C2-C0095B858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Relational Database</a:t>
            </a:r>
          </a:p>
          <a:p>
            <a:pPr lvl="1"/>
            <a:r>
              <a:rPr lang="en-US" dirty="0"/>
              <a:t>Data that is organized in tables with a defined relationship between tables</a:t>
            </a:r>
          </a:p>
          <a:p>
            <a:r>
              <a:rPr lang="en-US" dirty="0"/>
              <a:t>Table</a:t>
            </a:r>
          </a:p>
          <a:p>
            <a:pPr lvl="1"/>
            <a:r>
              <a:rPr lang="en-US" dirty="0"/>
              <a:t>Columns  - Fields</a:t>
            </a:r>
          </a:p>
          <a:p>
            <a:pPr lvl="1"/>
            <a:r>
              <a:rPr lang="en-US" dirty="0"/>
              <a:t>Rows - Records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B2F883-289E-4BB7-A274-D5D4FA993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303" y="4981782"/>
            <a:ext cx="8742857" cy="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401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F59D5-E74B-47D4-81EC-C0F9C14E5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EA589-92EA-4078-B227-57A6B87C2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SQL Commands that we will be using today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CREATE  </a:t>
            </a:r>
          </a:p>
          <a:p>
            <a:pPr lvl="1"/>
            <a:r>
              <a:rPr lang="en-US" dirty="0"/>
              <a:t>SELECT</a:t>
            </a:r>
          </a:p>
          <a:p>
            <a:pPr lvl="1"/>
            <a:r>
              <a:rPr lang="en-US" dirty="0"/>
              <a:t>INSERT</a:t>
            </a:r>
          </a:p>
          <a:p>
            <a:pPr lvl="1"/>
            <a:r>
              <a:rPr lang="en-US" dirty="0"/>
              <a:t>UPDATE</a:t>
            </a:r>
          </a:p>
          <a:p>
            <a:pPr lvl="1"/>
            <a:r>
              <a:rPr lang="en-US" dirty="0"/>
              <a:t>DELETE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001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A010F-7923-4527-857E-3DD6B88A4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 DML and DDL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07353-A596-4491-ACD5-AC7F0A32F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SQL Command are categorized:</a:t>
            </a:r>
          </a:p>
          <a:p>
            <a:r>
              <a:rPr lang="en-US" dirty="0"/>
              <a:t>Data Manipulation Language (DML) consists of the SQL commands used to work with the data inside of a database table</a:t>
            </a:r>
          </a:p>
          <a:p>
            <a:pPr lvl="1"/>
            <a:r>
              <a:rPr lang="en-US" dirty="0"/>
              <a:t>INSERT, UPDATE, DELETE</a:t>
            </a:r>
          </a:p>
          <a:p>
            <a:r>
              <a:rPr lang="en-US" dirty="0"/>
              <a:t>Data Definition Language (DDL) consists of the SQL commands used to work structure of the database tables</a:t>
            </a:r>
          </a:p>
          <a:p>
            <a:pPr lvl="1"/>
            <a:r>
              <a:rPr lang="en-US" dirty="0"/>
              <a:t>CREATE, ALTER, DROP, RENAME, TRUNCATE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426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F59D5-E74B-47D4-81EC-C0F9C14E5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</a:t>
            </a:r>
            <a:br>
              <a:rPr lang="en-US" dirty="0"/>
            </a:br>
            <a:r>
              <a:rPr lang="en-US" dirty="0"/>
              <a:t>Keywords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A0E969-2227-4DA3-AE11-4054DFA039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Reserved words that we will be using today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EA589-92EA-4078-B227-57A6B87C23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67912" y="1536192"/>
            <a:ext cx="3474720" cy="4418104"/>
          </a:xfrm>
        </p:spPr>
        <p:txBody>
          <a:bodyPr>
            <a:normAutofit fontScale="85000" lnSpcReduction="20000"/>
          </a:bodyPr>
          <a:lstStyle/>
          <a:p>
            <a:pPr lvl="1"/>
            <a:endParaRPr lang="en-US" dirty="0"/>
          </a:p>
          <a:p>
            <a:pPr lvl="1"/>
            <a:r>
              <a:rPr lang="en-US" dirty="0"/>
              <a:t>CREATE </a:t>
            </a:r>
          </a:p>
          <a:p>
            <a:pPr lvl="2"/>
            <a:r>
              <a:rPr lang="en-US" dirty="0"/>
              <a:t>TABLE</a:t>
            </a:r>
          </a:p>
          <a:p>
            <a:pPr lvl="2"/>
            <a:r>
              <a:rPr lang="en-US" dirty="0"/>
              <a:t>DATABASE </a:t>
            </a:r>
          </a:p>
          <a:p>
            <a:pPr lvl="1"/>
            <a:r>
              <a:rPr lang="en-US" dirty="0"/>
              <a:t>SELECT</a:t>
            </a:r>
          </a:p>
          <a:p>
            <a:pPr lvl="2"/>
            <a:r>
              <a:rPr lang="en-US" dirty="0"/>
              <a:t>FROM</a:t>
            </a:r>
          </a:p>
          <a:p>
            <a:pPr lvl="2"/>
            <a:r>
              <a:rPr lang="en-US" dirty="0"/>
              <a:t>WHERE</a:t>
            </a:r>
          </a:p>
          <a:p>
            <a:pPr lvl="2"/>
            <a:r>
              <a:rPr lang="en-US" dirty="0"/>
              <a:t>DISTINCT</a:t>
            </a:r>
          </a:p>
          <a:p>
            <a:pPr lvl="2"/>
            <a:r>
              <a:rPr lang="en-US" dirty="0"/>
              <a:t>AND</a:t>
            </a:r>
          </a:p>
          <a:p>
            <a:pPr lvl="2"/>
            <a:r>
              <a:rPr lang="en-US" dirty="0"/>
              <a:t>OR</a:t>
            </a:r>
          </a:p>
          <a:p>
            <a:pPr lvl="1"/>
            <a:r>
              <a:rPr lang="en-US" dirty="0"/>
              <a:t>INSERT</a:t>
            </a:r>
          </a:p>
          <a:p>
            <a:pPr lvl="2"/>
            <a:r>
              <a:rPr lang="en-US" dirty="0"/>
              <a:t>INTO</a:t>
            </a:r>
          </a:p>
          <a:p>
            <a:pPr lvl="1"/>
            <a:r>
              <a:rPr lang="en-US" dirty="0"/>
              <a:t>UPDATE</a:t>
            </a:r>
          </a:p>
          <a:p>
            <a:pPr lvl="2"/>
            <a:r>
              <a:rPr lang="en-US" dirty="0"/>
              <a:t>FROM</a:t>
            </a:r>
          </a:p>
          <a:p>
            <a:pPr lvl="2"/>
            <a:r>
              <a:rPr lang="en-US" dirty="0"/>
              <a:t>WHERE</a:t>
            </a:r>
          </a:p>
          <a:p>
            <a:pPr lvl="1"/>
            <a:r>
              <a:rPr lang="en-US" dirty="0"/>
              <a:t>DELETE</a:t>
            </a:r>
          </a:p>
          <a:p>
            <a:pPr lvl="2"/>
            <a:r>
              <a:rPr lang="en-US" dirty="0"/>
              <a:t>FROM</a:t>
            </a:r>
          </a:p>
          <a:p>
            <a:pPr lvl="2"/>
            <a:r>
              <a:rPr lang="en-US" dirty="0"/>
              <a:t>WHERE</a:t>
            </a:r>
          </a:p>
          <a:p>
            <a:pPr lvl="1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9E3152-1E82-417A-A7DC-A51AB5EF92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/>
          <a:lstStyle/>
          <a:p>
            <a:r>
              <a:rPr lang="en-US" dirty="0"/>
              <a:t>A complete list can be found in the documentation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9E4AF4-DDF1-4CD2-820B-9AAD181FB1A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anchor="t">
            <a:normAutofit fontScale="85000" lnSpcReduction="20000"/>
          </a:bodyPr>
          <a:lstStyle/>
          <a:p>
            <a:r>
              <a:rPr lang="en-US" dirty="0">
                <a:hlinkClick r:id="rId2"/>
              </a:rPr>
              <a:t>https://docs.microsoft.com/en-us/sql/odbc/reference/appendixes/reserved-keywords?view=sql-server-ver15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80FA31-226A-44C7-8DA6-637823B8A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9642" y="2893846"/>
            <a:ext cx="3393541" cy="315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91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5B1A11-F43B-4E19-AABF-91C51E597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I use SQL for?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CA6ECE-9954-44D4-A429-46DE75C1F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Store data into a database</a:t>
            </a:r>
          </a:p>
          <a:p>
            <a:r>
              <a:rPr lang="en-US" dirty="0"/>
              <a:t>Retrieve data</a:t>
            </a:r>
          </a:p>
          <a:p>
            <a:r>
              <a:rPr lang="en-US" dirty="0"/>
              <a:t>Modify and transform data</a:t>
            </a:r>
          </a:p>
          <a:p>
            <a:r>
              <a:rPr lang="en-US" dirty="0"/>
              <a:t>Manage database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level of SQL functionality that you use will greatly depend on your role but can range from viewing data to designing and managing the database.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0F9261-6111-4B73-98D0-D2E4F0944292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8716963" y="868363"/>
            <a:ext cx="3475037" cy="51212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988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20FB3-84F5-4FB0-A1C9-7BF322194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jobs frequently list SQL as a desired skill?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8547F-885E-4E64-A552-71B0C2EF0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Analyst </a:t>
            </a:r>
          </a:p>
          <a:p>
            <a:pPr lvl="1"/>
            <a:r>
              <a:rPr lang="en-US" dirty="0"/>
              <a:t>Typically uses DML to view data and find patterns</a:t>
            </a:r>
          </a:p>
          <a:p>
            <a:r>
              <a:rPr lang="en-US" dirty="0"/>
              <a:t>Data Engineer </a:t>
            </a:r>
          </a:p>
          <a:p>
            <a:pPr lvl="1"/>
            <a:r>
              <a:rPr lang="en-US" dirty="0"/>
              <a:t>Might use both DML and DDL to combine data from different sources and develop new derived data elements</a:t>
            </a:r>
          </a:p>
          <a:p>
            <a:r>
              <a:rPr lang="en-US" dirty="0"/>
              <a:t>Data Scientist</a:t>
            </a:r>
          </a:p>
          <a:p>
            <a:pPr lvl="1"/>
            <a:r>
              <a:rPr lang="en-US" dirty="0"/>
              <a:t>Might use both DML and DDL to transform the data and create machine learning models </a:t>
            </a:r>
          </a:p>
          <a:p>
            <a:r>
              <a:rPr lang="en-US" dirty="0"/>
              <a:t>Developer</a:t>
            </a:r>
          </a:p>
          <a:p>
            <a:pPr lvl="1"/>
            <a:r>
              <a:rPr lang="en-US" dirty="0"/>
              <a:t>Might use both DML and DDL to create, read, update and delete based on the software  requirements  </a:t>
            </a:r>
          </a:p>
          <a:p>
            <a:r>
              <a:rPr lang="en-US" dirty="0"/>
              <a:t>Database Developer</a:t>
            </a:r>
          </a:p>
          <a:p>
            <a:pPr lvl="1"/>
            <a:r>
              <a:rPr lang="en-US" dirty="0"/>
              <a:t>Typically uses DDL to design tables, stored procedures, views and functions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SQL is used across most industries</a:t>
            </a:r>
          </a:p>
        </p:txBody>
      </p:sp>
    </p:spTree>
    <p:extLst>
      <p:ext uri="{BB962C8B-B14F-4D97-AF65-F5344CB8AC3E}">
        <p14:creationId xmlns:p14="http://schemas.microsoft.com/office/powerpoint/2010/main" val="267565018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525</TotalTime>
  <Words>894</Words>
  <Application>Microsoft Office PowerPoint</Application>
  <PresentationFormat>Widescreen</PresentationFormat>
  <Paragraphs>199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Corbel</vt:lpstr>
      <vt:lpstr>Wingdings 2</vt:lpstr>
      <vt:lpstr>Frame</vt:lpstr>
      <vt:lpstr>SQL Introduction</vt:lpstr>
      <vt:lpstr>Agenda</vt:lpstr>
      <vt:lpstr>What is SQL?</vt:lpstr>
      <vt:lpstr>Basic Concepts</vt:lpstr>
      <vt:lpstr>Basic Concepts Commands</vt:lpstr>
      <vt:lpstr>Basic Concepts DML and DDL</vt:lpstr>
      <vt:lpstr>Basic Concepts Keywords</vt:lpstr>
      <vt:lpstr>What can I use SQL for?</vt:lpstr>
      <vt:lpstr>What jobs frequently list SQL as a desired skill?</vt:lpstr>
      <vt:lpstr>SQL Syntax </vt:lpstr>
      <vt:lpstr>Lets write some code!</vt:lpstr>
      <vt:lpstr>Create a table</vt:lpstr>
      <vt:lpstr>Create a table</vt:lpstr>
      <vt:lpstr>Create a table</vt:lpstr>
      <vt:lpstr>Create a table</vt:lpstr>
      <vt:lpstr>Create a table</vt:lpstr>
      <vt:lpstr>Create a table</vt:lpstr>
      <vt:lpstr>DEMO</vt:lpstr>
      <vt:lpstr>Additional Concepts</vt:lpstr>
      <vt:lpstr>Questions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Lourdes Lopez</dc:creator>
  <cp:lastModifiedBy>Lourdes Lopez</cp:lastModifiedBy>
  <cp:revision>58</cp:revision>
  <dcterms:created xsi:type="dcterms:W3CDTF">2020-03-18T21:48:28Z</dcterms:created>
  <dcterms:modified xsi:type="dcterms:W3CDTF">2020-03-19T21:39:51Z</dcterms:modified>
</cp:coreProperties>
</file>