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Binh Duong V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11C76B-5F05-40B0-A0D5-62E0F857505C}">
  <a:tblStyle styleId="{1911C76B-5F05-40B0-A0D5-62E0F85750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26T04:11:45.129">
    <p:pos x="227" y="713"/>
    <p:text>Thêm giới thiệu</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2-26T04:12:25.618">
    <p:pos x="6000" y="0"/>
    <p:text>Thêm phần pickup với dropoff</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12-26T04:18:41.787">
    <p:pos x="345" y="700"/>
    <p:text>coi lại bậc đa thức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9f76e7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9f76e7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2a44ad8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2a44ad8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219de3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219de3b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2a3ada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2a3adad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a3adad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a3adad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https://data.cityofchicago.org/Facilities-Geographic-Boundaries/Boundaries-Census-Tracts-2010/5jrd-6zik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a3ada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a3adad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19de3b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19de3ba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f76e74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f76e74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219de3ba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219de3ba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9f76e74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9f76e74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9f76e74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9f76e74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f76e74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f76e74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a3adad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2a3adad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a3adada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a3adada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2a3adada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2a3adada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a3adada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a3adada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a44ad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a44ad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b="1" sz="1300"/>
            </a:lvl1pPr>
            <a:lvl2pPr lvl="1">
              <a:buNone/>
              <a:defRPr b="1" sz="1300"/>
            </a:lvl2pPr>
            <a:lvl3pPr lvl="2">
              <a:buNone/>
              <a:defRPr b="1" sz="1300"/>
            </a:lvl3pPr>
            <a:lvl4pPr lvl="3">
              <a:buNone/>
              <a:defRPr b="1" sz="1300"/>
            </a:lvl4pPr>
            <a:lvl5pPr lvl="4">
              <a:buNone/>
              <a:defRPr b="1" sz="1300"/>
            </a:lvl5pPr>
            <a:lvl6pPr lvl="5">
              <a:buNone/>
              <a:defRPr b="1" sz="1300"/>
            </a:lvl6pPr>
            <a:lvl7pPr lvl="6">
              <a:buNone/>
              <a:defRPr b="1" sz="1300"/>
            </a:lvl7pPr>
            <a:lvl8pPr lvl="7">
              <a:buNone/>
              <a:defRPr b="1" sz="1300"/>
            </a:lvl8pPr>
            <a:lvl9pPr lvl="8">
              <a:buNone/>
              <a:defRPr b="1"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11121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300">
                <a:solidFill>
                  <a:srgbClr val="373A3C"/>
                </a:solidFill>
                <a:highlight>
                  <a:srgbClr val="FFFFFF"/>
                </a:highlight>
                <a:latin typeface="Roboto"/>
                <a:ea typeface="Roboto"/>
                <a:cs typeface="Roboto"/>
                <a:sym typeface="Roboto"/>
              </a:rPr>
              <a:t>TRƯỜNG ĐẠI HỌC CÔNG NGHỆ THÔNG TIN</a:t>
            </a:r>
            <a:endParaRPr sz="2300">
              <a:solidFill>
                <a:srgbClr val="373A3C"/>
              </a:solidFill>
              <a:highlight>
                <a:srgbClr val="FFFFFF"/>
              </a:highlight>
              <a:latin typeface="Roboto"/>
              <a:ea typeface="Roboto"/>
              <a:cs typeface="Roboto"/>
              <a:sym typeface="Roboto"/>
            </a:endParaRPr>
          </a:p>
          <a:p>
            <a:pPr indent="0" lvl="0" marL="0" rtl="0" algn="ctr">
              <a:lnSpc>
                <a:spcPct val="120000"/>
              </a:lnSpc>
              <a:spcBef>
                <a:spcPts val="600"/>
              </a:spcBef>
              <a:spcAft>
                <a:spcPts val="0"/>
              </a:spcAft>
              <a:buClr>
                <a:schemeClr val="dk1"/>
              </a:buClr>
              <a:buSzPts val="1100"/>
              <a:buFont typeface="Arial"/>
              <a:buNone/>
            </a:pPr>
            <a:r>
              <a:rPr lang="en" sz="2300">
                <a:solidFill>
                  <a:srgbClr val="373A3C"/>
                </a:solidFill>
                <a:highlight>
                  <a:srgbClr val="FFFFFF"/>
                </a:highlight>
                <a:latin typeface="Roboto"/>
                <a:ea typeface="Roboto"/>
                <a:cs typeface="Roboto"/>
                <a:sym typeface="Roboto"/>
              </a:rPr>
              <a:t>KHOA KHOA HỌC VÀ KỸ THUẬT THÔNG TIN</a:t>
            </a:r>
            <a:endParaRPr sz="2300">
              <a:solidFill>
                <a:srgbClr val="373A3C"/>
              </a:solidFill>
              <a:highlight>
                <a:srgbClr val="FFFFFF"/>
              </a:highlight>
              <a:latin typeface="Roboto"/>
              <a:ea typeface="Roboto"/>
              <a:cs typeface="Roboto"/>
              <a:sym typeface="Roboto"/>
            </a:endParaRPr>
          </a:p>
          <a:p>
            <a:pPr indent="0" lvl="0" marL="0" rtl="0" algn="ctr">
              <a:spcBef>
                <a:spcPts val="600"/>
              </a:spcBef>
              <a:spcAft>
                <a:spcPts val="0"/>
              </a:spcAft>
              <a:buNone/>
            </a:pPr>
            <a:r>
              <a:t/>
            </a:r>
            <a:endParaRPr/>
          </a:p>
        </p:txBody>
      </p:sp>
      <p:sp>
        <p:nvSpPr>
          <p:cNvPr id="55" name="Google Shape;55;p13"/>
          <p:cNvSpPr txBox="1"/>
          <p:nvPr>
            <p:ph idx="1" type="body"/>
          </p:nvPr>
        </p:nvSpPr>
        <p:spPr>
          <a:xfrm>
            <a:off x="311700" y="1969000"/>
            <a:ext cx="8520600" cy="1044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100">
                <a:solidFill>
                  <a:schemeClr val="dk1"/>
                </a:solidFill>
              </a:rPr>
              <a:t>XÂY DỰNG MÔ HÌNH DỰ ĐOÁN TIỀN TIP DỰA TRÊN BỘ DỮ LIỆU CHICAGO TAXI TRIPS</a:t>
            </a:r>
            <a:endParaRPr/>
          </a:p>
        </p:txBody>
      </p:sp>
      <p:sp>
        <p:nvSpPr>
          <p:cNvPr id="56" name="Google Shape;56;p13"/>
          <p:cNvSpPr txBox="1"/>
          <p:nvPr>
            <p:ph idx="1" type="body"/>
          </p:nvPr>
        </p:nvSpPr>
        <p:spPr>
          <a:xfrm>
            <a:off x="4879375" y="3669750"/>
            <a:ext cx="3104100" cy="121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Nhóm 22:</a:t>
            </a:r>
            <a:endParaRPr sz="1400"/>
          </a:p>
          <a:p>
            <a:pPr indent="457200" lvl="0" marL="0" rtl="0" algn="l">
              <a:lnSpc>
                <a:spcPct val="100000"/>
              </a:lnSpc>
              <a:spcBef>
                <a:spcPts val="1600"/>
              </a:spcBef>
              <a:spcAft>
                <a:spcPts val="0"/>
              </a:spcAft>
              <a:buNone/>
            </a:pPr>
            <a:r>
              <a:rPr lang="en" sz="1400"/>
              <a:t>Nguyễn Trọng Ân - 18520434</a:t>
            </a:r>
            <a:endParaRPr sz="1400"/>
          </a:p>
          <a:p>
            <a:pPr indent="457200" lvl="0" marL="0" rtl="0" algn="l">
              <a:lnSpc>
                <a:spcPct val="100000"/>
              </a:lnSpc>
              <a:spcBef>
                <a:spcPts val="1600"/>
              </a:spcBef>
              <a:spcAft>
                <a:spcPts val="1600"/>
              </a:spcAft>
              <a:buNone/>
            </a:pPr>
            <a:r>
              <a:rPr lang="en" sz="1400"/>
              <a:t>Dương Văn Bình - 18520505</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127" name="Google Shape;127;p22"/>
          <p:cNvSpPr txBox="1"/>
          <p:nvPr>
            <p:ph idx="1" type="body"/>
          </p:nvPr>
        </p:nvSpPr>
        <p:spPr>
          <a:xfrm>
            <a:off x="0" y="1105225"/>
            <a:ext cx="2220300" cy="5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Distribution</a:t>
            </a:r>
            <a:endParaRPr b="1"/>
          </a:p>
        </p:txBody>
      </p:sp>
      <p:pic>
        <p:nvPicPr>
          <p:cNvPr id="128" name="Google Shape;128;p22"/>
          <p:cNvPicPr preferRelativeResize="0"/>
          <p:nvPr/>
        </p:nvPicPr>
        <p:blipFill>
          <a:blip r:embed="rId3">
            <a:alphaModFix/>
          </a:blip>
          <a:stretch>
            <a:fillRect/>
          </a:stretch>
        </p:blipFill>
        <p:spPr>
          <a:xfrm>
            <a:off x="311700" y="2575371"/>
            <a:ext cx="3968900" cy="2553592"/>
          </a:xfrm>
          <a:prstGeom prst="rect">
            <a:avLst/>
          </a:prstGeom>
          <a:noFill/>
          <a:ln>
            <a:noFill/>
          </a:ln>
        </p:spPr>
      </p:pic>
      <p:pic>
        <p:nvPicPr>
          <p:cNvPr id="129" name="Google Shape;129;p22"/>
          <p:cNvPicPr preferRelativeResize="0"/>
          <p:nvPr/>
        </p:nvPicPr>
        <p:blipFill>
          <a:blip r:embed="rId4">
            <a:alphaModFix/>
          </a:blip>
          <a:stretch>
            <a:fillRect/>
          </a:stretch>
        </p:blipFill>
        <p:spPr>
          <a:xfrm>
            <a:off x="4472550" y="-75200"/>
            <a:ext cx="4145275" cy="2529544"/>
          </a:xfrm>
          <a:prstGeom prst="rect">
            <a:avLst/>
          </a:prstGeom>
          <a:noFill/>
          <a:ln>
            <a:noFill/>
          </a:ln>
        </p:spPr>
      </p:pic>
      <p:pic>
        <p:nvPicPr>
          <p:cNvPr id="130" name="Google Shape;130;p22"/>
          <p:cNvPicPr preferRelativeResize="0"/>
          <p:nvPr/>
        </p:nvPicPr>
        <p:blipFill>
          <a:blip r:embed="rId5">
            <a:alphaModFix/>
          </a:blip>
          <a:stretch>
            <a:fillRect/>
          </a:stretch>
        </p:blipFill>
        <p:spPr>
          <a:xfrm>
            <a:off x="4472552" y="2454350"/>
            <a:ext cx="4145273" cy="2674625"/>
          </a:xfrm>
          <a:prstGeom prst="rect">
            <a:avLst/>
          </a:prstGeom>
          <a:noFill/>
          <a:ln>
            <a:noFill/>
          </a:ln>
        </p:spPr>
      </p:pic>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137" name="Google Shape;137;p23"/>
          <p:cNvSpPr txBox="1"/>
          <p:nvPr>
            <p:ph idx="1" type="body"/>
          </p:nvPr>
        </p:nvSpPr>
        <p:spPr>
          <a:xfrm>
            <a:off x="0" y="1105225"/>
            <a:ext cx="3706800" cy="5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Regression plot - Residuals plot</a:t>
            </a:r>
            <a:endParaRPr b="1"/>
          </a:p>
        </p:txBody>
      </p:sp>
      <p:pic>
        <p:nvPicPr>
          <p:cNvPr id="138" name="Google Shape;138;p23"/>
          <p:cNvPicPr preferRelativeResize="0"/>
          <p:nvPr/>
        </p:nvPicPr>
        <p:blipFill>
          <a:blip r:embed="rId3">
            <a:alphaModFix/>
          </a:blip>
          <a:stretch>
            <a:fillRect/>
          </a:stretch>
        </p:blipFill>
        <p:spPr>
          <a:xfrm>
            <a:off x="152400" y="1789825"/>
            <a:ext cx="6633878" cy="3201275"/>
          </a:xfrm>
          <a:prstGeom prst="rect">
            <a:avLst/>
          </a:prstGeom>
          <a:noFill/>
          <a:ln>
            <a:noFill/>
          </a:ln>
        </p:spPr>
      </p:pic>
      <p:pic>
        <p:nvPicPr>
          <p:cNvPr id="139" name="Google Shape;139;p23"/>
          <p:cNvPicPr preferRelativeResize="0"/>
          <p:nvPr/>
        </p:nvPicPr>
        <p:blipFill>
          <a:blip r:embed="rId4">
            <a:alphaModFix/>
          </a:blip>
          <a:stretch>
            <a:fillRect/>
          </a:stretch>
        </p:blipFill>
        <p:spPr>
          <a:xfrm>
            <a:off x="152400" y="1817550"/>
            <a:ext cx="6518076" cy="3105175"/>
          </a:xfrm>
          <a:prstGeom prst="rect">
            <a:avLst/>
          </a:prstGeom>
          <a:noFill/>
          <a:ln>
            <a:noFill/>
          </a:ln>
        </p:spPr>
      </p:pic>
      <p:pic>
        <p:nvPicPr>
          <p:cNvPr id="140" name="Google Shape;140;p23"/>
          <p:cNvPicPr preferRelativeResize="0"/>
          <p:nvPr/>
        </p:nvPicPr>
        <p:blipFill>
          <a:blip r:embed="rId5">
            <a:alphaModFix/>
          </a:blip>
          <a:stretch>
            <a:fillRect/>
          </a:stretch>
        </p:blipFill>
        <p:spPr>
          <a:xfrm>
            <a:off x="152400" y="1846975"/>
            <a:ext cx="6518075" cy="3144125"/>
          </a:xfrm>
          <a:prstGeom prst="rect">
            <a:avLst/>
          </a:prstGeom>
          <a:noFill/>
          <a:ln>
            <a:noFill/>
          </a:ln>
        </p:spPr>
      </p:pic>
      <p:pic>
        <p:nvPicPr>
          <p:cNvPr id="141" name="Google Shape;141;p23"/>
          <p:cNvPicPr preferRelativeResize="0"/>
          <p:nvPr/>
        </p:nvPicPr>
        <p:blipFill>
          <a:blip r:embed="rId6">
            <a:alphaModFix/>
          </a:blip>
          <a:stretch>
            <a:fillRect/>
          </a:stretch>
        </p:blipFill>
        <p:spPr>
          <a:xfrm>
            <a:off x="183613" y="1886775"/>
            <a:ext cx="6455649" cy="3064525"/>
          </a:xfrm>
          <a:prstGeom prst="rect">
            <a:avLst/>
          </a:prstGeom>
          <a:noFill/>
          <a:ln>
            <a:noFill/>
          </a:ln>
        </p:spPr>
      </p:pic>
      <p:sp>
        <p:nvSpPr>
          <p:cNvPr id="142" name="Google Shape;142;p23"/>
          <p:cNvSpPr txBox="1"/>
          <p:nvPr/>
        </p:nvSpPr>
        <p:spPr>
          <a:xfrm>
            <a:off x="4460375" y="551850"/>
            <a:ext cx="42897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Rút ra nhận xét ban đầu: các thuộc tính này có thể không phù hợp cho việc phát triển mô hình tuyến tính </a:t>
            </a:r>
            <a:endParaRPr sz="2000"/>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4">
            <a:alphaModFix/>
          </a:blip>
          <a:stretch>
            <a:fillRect/>
          </a:stretch>
        </p:blipFill>
        <p:spPr>
          <a:xfrm>
            <a:off x="5070050" y="304475"/>
            <a:ext cx="3943350" cy="4676775"/>
          </a:xfrm>
          <a:prstGeom prst="rect">
            <a:avLst/>
          </a:prstGeom>
          <a:noFill/>
          <a:ln>
            <a:noFill/>
          </a:ln>
        </p:spPr>
      </p:pic>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4"/>
          <p:cNvSpPr txBox="1"/>
          <p:nvPr/>
        </p:nvSpPr>
        <p:spPr>
          <a:xfrm>
            <a:off x="627850" y="1298100"/>
            <a:ext cx="1677600" cy="18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Thêm</a:t>
            </a:r>
            <a:endParaRPr/>
          </a:p>
        </p:txBody>
      </p:sp>
      <p:sp>
        <p:nvSpPr>
          <p:cNvPr id="151" name="Google Shape;151;p24"/>
          <p:cNvSpPr txBox="1"/>
          <p:nvPr>
            <p:ph type="title"/>
          </p:nvPr>
        </p:nvSpPr>
        <p:spPr>
          <a:xfrm>
            <a:off x="311700" y="17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Xử lý dữ liệu trống</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5"/>
          <p:cNvPicPr preferRelativeResize="0"/>
          <p:nvPr/>
        </p:nvPicPr>
        <p:blipFill>
          <a:blip r:embed="rId3">
            <a:alphaModFix/>
          </a:blip>
          <a:stretch>
            <a:fillRect/>
          </a:stretch>
        </p:blipFill>
        <p:spPr>
          <a:xfrm>
            <a:off x="90425" y="957425"/>
            <a:ext cx="8639476" cy="3966100"/>
          </a:xfrm>
          <a:prstGeom prst="rect">
            <a:avLst/>
          </a:prstGeom>
          <a:noFill/>
          <a:ln>
            <a:noFill/>
          </a:ln>
        </p:spPr>
      </p:pic>
      <p:pic>
        <p:nvPicPr>
          <p:cNvPr id="159" name="Google Shape;159;p25"/>
          <p:cNvPicPr preferRelativeResize="0"/>
          <p:nvPr/>
        </p:nvPicPr>
        <p:blipFill>
          <a:blip r:embed="rId4">
            <a:alphaModFix/>
          </a:blip>
          <a:stretch>
            <a:fillRect/>
          </a:stretch>
        </p:blipFill>
        <p:spPr>
          <a:xfrm>
            <a:off x="40350" y="918750"/>
            <a:ext cx="8791949" cy="4024990"/>
          </a:xfrm>
          <a:prstGeom prst="rect">
            <a:avLst/>
          </a:prstGeom>
          <a:noFill/>
          <a:ln>
            <a:noFill/>
          </a:ln>
        </p:spPr>
      </p:pic>
      <p:pic>
        <p:nvPicPr>
          <p:cNvPr id="160" name="Google Shape;160;p25"/>
          <p:cNvPicPr preferRelativeResize="0"/>
          <p:nvPr/>
        </p:nvPicPr>
        <p:blipFill>
          <a:blip r:embed="rId5">
            <a:alphaModFix/>
          </a:blip>
          <a:stretch>
            <a:fillRect/>
          </a:stretch>
        </p:blipFill>
        <p:spPr>
          <a:xfrm>
            <a:off x="176025" y="918750"/>
            <a:ext cx="8656276" cy="42118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0" y="12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Lựa chọn đặc trưng và phát triển mô hìn</a:t>
            </a:r>
            <a:r>
              <a:rPr lang="en"/>
              <a:t>h</a:t>
            </a:r>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6"/>
          <p:cNvSpPr txBox="1"/>
          <p:nvPr/>
        </p:nvSpPr>
        <p:spPr>
          <a:xfrm>
            <a:off x="574600" y="1071750"/>
            <a:ext cx="6987600" cy="187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Sau toàn bộ các bước thăm dò và tiền xử lý bộ dữ liệu còn lại :</a:t>
            </a:r>
            <a:endParaRPr/>
          </a:p>
          <a:p>
            <a:pPr indent="-317500" lvl="0" marL="457200" rtl="0" algn="l">
              <a:spcBef>
                <a:spcPts val="0"/>
              </a:spcBef>
              <a:spcAft>
                <a:spcPts val="0"/>
              </a:spcAft>
              <a:buSzPts val="1400"/>
              <a:buChar char="●"/>
            </a:pPr>
            <a:r>
              <a:rPr lang="en"/>
              <a:t>10 biến độc lập: ‘Trip Seconds’, ‘Trip Miles’,‘Pickup Community Area’, ‘Dropoff Community Area’, ‘Fare’, ‘Tolls’, ‘Extras’, ‘Payment Type’, ‘start daytime’, ‘end daytime’.</a:t>
            </a:r>
            <a:endParaRPr/>
          </a:p>
          <a:p>
            <a:pPr indent="-317500" lvl="0" marL="457200" rtl="0" algn="l">
              <a:spcBef>
                <a:spcPts val="1000"/>
              </a:spcBef>
              <a:spcAft>
                <a:spcPts val="0"/>
              </a:spcAft>
              <a:buSzPts val="1400"/>
              <a:buChar char="●"/>
            </a:pPr>
            <a:r>
              <a:rPr lang="en">
                <a:solidFill>
                  <a:schemeClr val="dk1"/>
                </a:solidFill>
              </a:rPr>
              <a:t>1 biến mục tiêu: </a:t>
            </a:r>
            <a:r>
              <a:rPr lang="en"/>
              <a:t>‘Tips’.</a:t>
            </a:r>
            <a:endParaRPr/>
          </a:p>
        </p:txBody>
      </p:sp>
      <p:grpSp>
        <p:nvGrpSpPr>
          <p:cNvPr id="168" name="Google Shape;168;p26"/>
          <p:cNvGrpSpPr/>
          <p:nvPr/>
        </p:nvGrpSpPr>
        <p:grpSpPr>
          <a:xfrm>
            <a:off x="115100" y="647425"/>
            <a:ext cx="8605676" cy="4409400"/>
            <a:chOff x="115100" y="647425"/>
            <a:chExt cx="8605676" cy="4409400"/>
          </a:xfrm>
        </p:grpSpPr>
        <p:pic>
          <p:nvPicPr>
            <p:cNvPr id="169" name="Google Shape;169;p26"/>
            <p:cNvPicPr preferRelativeResize="0"/>
            <p:nvPr/>
          </p:nvPicPr>
          <p:blipFill>
            <a:blip r:embed="rId3">
              <a:alphaModFix/>
            </a:blip>
            <a:stretch>
              <a:fillRect/>
            </a:stretch>
          </p:blipFill>
          <p:spPr>
            <a:xfrm>
              <a:off x="115100" y="647425"/>
              <a:ext cx="8605676" cy="4409400"/>
            </a:xfrm>
            <a:prstGeom prst="rect">
              <a:avLst/>
            </a:prstGeom>
            <a:noFill/>
            <a:ln>
              <a:noFill/>
            </a:ln>
          </p:spPr>
        </p:pic>
        <p:sp>
          <p:nvSpPr>
            <p:cNvPr id="170" name="Google Shape;170;p26"/>
            <p:cNvSpPr/>
            <p:nvPr/>
          </p:nvSpPr>
          <p:spPr>
            <a:xfrm>
              <a:off x="5078500" y="2677950"/>
              <a:ext cx="399300" cy="2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957775" y="3935175"/>
              <a:ext cx="399300" cy="2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7435125" y="3604800"/>
              <a:ext cx="399300" cy="2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0" y="12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Lựa chọn đặc trưng và phát triển mô hình</a:t>
            </a:r>
            <a:endParaRPr/>
          </a:p>
        </p:txBody>
      </p:sp>
      <p:sp>
        <p:nvSpPr>
          <p:cNvPr id="178" name="Google Shape;17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7"/>
          <p:cNvSpPr txBox="1"/>
          <p:nvPr/>
        </p:nvSpPr>
        <p:spPr>
          <a:xfrm>
            <a:off x="548700" y="1112100"/>
            <a:ext cx="8167800" cy="28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Các đặc trưng quan trọng sẽ được tổ hợp lại với nhau nhằm tìm ra bộ đặc trưng tốt nhất.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Các mô hình thực nghiệm sẽ là mô hình Linear Regression, Multiple Linear Regression và Polynomial Linear Regression </a:t>
            </a:r>
            <a:r>
              <a:rPr lang="en"/>
              <a:t>(bậc 2, 4, 6)</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Các mô hình sẽ được chạy huấn luyện trên 2 bộ dữ liệu:</a:t>
            </a:r>
            <a:endParaRPr/>
          </a:p>
          <a:p>
            <a:pPr indent="-317500" lvl="0" marL="457200" rtl="0" algn="l">
              <a:spcBef>
                <a:spcPts val="1000"/>
              </a:spcBef>
              <a:spcAft>
                <a:spcPts val="0"/>
              </a:spcAft>
              <a:buSzPts val="1400"/>
              <a:buChar char="●"/>
            </a:pPr>
            <a:r>
              <a:rPr lang="en"/>
              <a:t>Đ</a:t>
            </a:r>
            <a:r>
              <a:rPr lang="en"/>
              <a:t>ã loại bỏ outliers</a:t>
            </a:r>
            <a:endParaRPr/>
          </a:p>
          <a:p>
            <a:pPr indent="-317500" lvl="0" marL="457200" rtl="0" algn="l">
              <a:spcBef>
                <a:spcPts val="0"/>
              </a:spcBef>
              <a:spcAft>
                <a:spcPts val="0"/>
              </a:spcAft>
              <a:buSzPts val="1400"/>
              <a:buChar char="●"/>
            </a:pPr>
            <a:r>
              <a:rPr lang="en"/>
              <a:t>Chưa loại bỏ outliers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với tỷ lệ tập train:test là 8:2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Kết quả</a:t>
            </a:r>
            <a:endParaRPr/>
          </a:p>
        </p:txBody>
      </p:sp>
      <p:sp>
        <p:nvSpPr>
          <p:cNvPr id="185" name="Google Shape;185;p28"/>
          <p:cNvSpPr txBox="1"/>
          <p:nvPr>
            <p:ph idx="1" type="body"/>
          </p:nvPr>
        </p:nvSpPr>
        <p:spPr>
          <a:xfrm>
            <a:off x="191225" y="6099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Tập dữ liệu chưa xử lý outliers</a:t>
            </a:r>
            <a:endParaRPr/>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8"/>
          <p:cNvPicPr preferRelativeResize="0"/>
          <p:nvPr/>
        </p:nvPicPr>
        <p:blipFill>
          <a:blip r:embed="rId3">
            <a:alphaModFix/>
          </a:blip>
          <a:stretch>
            <a:fillRect/>
          </a:stretch>
        </p:blipFill>
        <p:spPr>
          <a:xfrm>
            <a:off x="41200" y="1125650"/>
            <a:ext cx="9102800" cy="1751275"/>
          </a:xfrm>
          <a:prstGeom prst="rect">
            <a:avLst/>
          </a:prstGeom>
          <a:noFill/>
          <a:ln>
            <a:noFill/>
          </a:ln>
        </p:spPr>
      </p:pic>
      <p:sp>
        <p:nvSpPr>
          <p:cNvPr id="188" name="Google Shape;188;p28"/>
          <p:cNvSpPr txBox="1"/>
          <p:nvPr>
            <p:ph idx="1" type="body"/>
          </p:nvPr>
        </p:nvSpPr>
        <p:spPr>
          <a:xfrm>
            <a:off x="191225" y="27898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Tập dữ liệu đã xử lý outliers</a:t>
            </a:r>
            <a:endParaRPr/>
          </a:p>
        </p:txBody>
      </p:sp>
      <p:pic>
        <p:nvPicPr>
          <p:cNvPr id="189" name="Google Shape;189;p28"/>
          <p:cNvPicPr preferRelativeResize="0"/>
          <p:nvPr/>
        </p:nvPicPr>
        <p:blipFill>
          <a:blip r:embed="rId4">
            <a:alphaModFix/>
          </a:blip>
          <a:stretch>
            <a:fillRect/>
          </a:stretch>
        </p:blipFill>
        <p:spPr>
          <a:xfrm>
            <a:off x="20600" y="3305550"/>
            <a:ext cx="9102800" cy="175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Kết quả</a:t>
            </a:r>
            <a:endParaRPr/>
          </a:p>
        </p:txBody>
      </p:sp>
      <p:sp>
        <p:nvSpPr>
          <p:cNvPr id="195" name="Google Shape;195;p29"/>
          <p:cNvSpPr txBox="1"/>
          <p:nvPr>
            <p:ph idx="1" type="body"/>
          </p:nvPr>
        </p:nvSpPr>
        <p:spPr>
          <a:xfrm>
            <a:off x="117025" y="494875"/>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Tập dữ liệu chưa xử lý outliers</a:t>
            </a:r>
            <a:endParaRPr/>
          </a:p>
        </p:txBody>
      </p:sp>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9"/>
          <p:cNvSpPr txBox="1"/>
          <p:nvPr>
            <p:ph idx="1" type="body"/>
          </p:nvPr>
        </p:nvSpPr>
        <p:spPr>
          <a:xfrm>
            <a:off x="191250" y="28729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Tập dữ liệu đã xử lý outliers</a:t>
            </a:r>
            <a:endParaRPr/>
          </a:p>
        </p:txBody>
      </p:sp>
      <p:pic>
        <p:nvPicPr>
          <p:cNvPr id="198" name="Google Shape;198;p29"/>
          <p:cNvPicPr preferRelativeResize="0"/>
          <p:nvPr/>
        </p:nvPicPr>
        <p:blipFill>
          <a:blip r:embed="rId3">
            <a:alphaModFix/>
          </a:blip>
          <a:stretch>
            <a:fillRect/>
          </a:stretch>
        </p:blipFill>
        <p:spPr>
          <a:xfrm>
            <a:off x="155650" y="961650"/>
            <a:ext cx="8520601" cy="1911300"/>
          </a:xfrm>
          <a:prstGeom prst="rect">
            <a:avLst/>
          </a:prstGeom>
          <a:noFill/>
          <a:ln>
            <a:noFill/>
          </a:ln>
        </p:spPr>
      </p:pic>
      <p:pic>
        <p:nvPicPr>
          <p:cNvPr id="199" name="Google Shape;199;p29"/>
          <p:cNvPicPr preferRelativeResize="0"/>
          <p:nvPr/>
        </p:nvPicPr>
        <p:blipFill>
          <a:blip r:embed="rId4">
            <a:alphaModFix/>
          </a:blip>
          <a:stretch>
            <a:fillRect/>
          </a:stretch>
        </p:blipFill>
        <p:spPr>
          <a:xfrm>
            <a:off x="191250" y="3261900"/>
            <a:ext cx="8484999" cy="183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Giới thiệu</a:t>
            </a:r>
            <a:endParaRPr/>
          </a:p>
          <a:p>
            <a:pPr indent="-342900" lvl="0" marL="457200" rtl="0" algn="l">
              <a:spcBef>
                <a:spcPts val="0"/>
              </a:spcBef>
              <a:spcAft>
                <a:spcPts val="0"/>
              </a:spcAft>
              <a:buSzPts val="1800"/>
              <a:buAutoNum type="arabicPeriod"/>
            </a:pPr>
            <a:r>
              <a:rPr lang="en"/>
              <a:t>Thăm dò dữ liệu</a:t>
            </a:r>
            <a:endParaRPr/>
          </a:p>
          <a:p>
            <a:pPr indent="-342900" lvl="0" marL="457200" rtl="0" algn="l">
              <a:spcBef>
                <a:spcPts val="0"/>
              </a:spcBef>
              <a:spcAft>
                <a:spcPts val="0"/>
              </a:spcAft>
              <a:buSzPts val="1800"/>
              <a:buAutoNum type="arabicPeriod"/>
            </a:pPr>
            <a:r>
              <a:rPr lang="en"/>
              <a:t>Xử lý dữ liệu trống</a:t>
            </a:r>
            <a:endParaRPr/>
          </a:p>
          <a:p>
            <a:pPr indent="-342900" lvl="0" marL="457200" rtl="0" algn="l">
              <a:spcBef>
                <a:spcPts val="0"/>
              </a:spcBef>
              <a:spcAft>
                <a:spcPts val="0"/>
              </a:spcAft>
              <a:buSzPts val="1800"/>
              <a:buAutoNum type="arabicPeriod"/>
            </a:pPr>
            <a:r>
              <a:rPr lang="en"/>
              <a:t>Lựa chọn đặc trưng và phát triển mô hình</a:t>
            </a:r>
            <a:endParaRPr/>
          </a:p>
          <a:p>
            <a:pPr indent="-342900" lvl="0" marL="457200" rtl="0" algn="l">
              <a:spcBef>
                <a:spcPts val="0"/>
              </a:spcBef>
              <a:spcAft>
                <a:spcPts val="0"/>
              </a:spcAft>
              <a:buSzPts val="1800"/>
              <a:buAutoNum type="arabicPeriod"/>
            </a:pPr>
            <a:r>
              <a:rPr lang="en"/>
              <a:t>Kết quả</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3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a:t>
            </a:r>
            <a:endParaRPr/>
          </a:p>
        </p:txBody>
      </p:sp>
      <p:sp>
        <p:nvSpPr>
          <p:cNvPr id="69" name="Google Shape;69;p15"/>
          <p:cNvSpPr txBox="1"/>
          <p:nvPr>
            <p:ph idx="1" type="body"/>
          </p:nvPr>
        </p:nvSpPr>
        <p:spPr>
          <a:xfrm>
            <a:off x="361925"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000000"/>
                </a:solidFill>
              </a:rPr>
              <a:t>BÀI TOÁN ĐẶT RA: Dự đoán giá trị tiền tips ?</a:t>
            </a:r>
            <a:endParaRPr sz="1300">
              <a:solidFill>
                <a:srgbClr val="000000"/>
              </a:solidFill>
            </a:endParaRPr>
          </a:p>
          <a:p>
            <a:pPr indent="0" lvl="0" marL="0" rtl="0" algn="l">
              <a:spcBef>
                <a:spcPts val="1600"/>
              </a:spcBef>
              <a:spcAft>
                <a:spcPts val="1600"/>
              </a:spcAft>
              <a:buClr>
                <a:schemeClr val="dk1"/>
              </a:buClr>
              <a:buSzPts val="1100"/>
              <a:buFont typeface="Arial"/>
              <a:buNone/>
            </a:pPr>
            <a:r>
              <a:t/>
            </a:r>
            <a:endParaRPr sz="1300">
              <a:solidFill>
                <a:srgbClr val="000000"/>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000000"/>
                </a:solidFill>
              </a:rPr>
              <a:t>Nguồn bộ dữ liệu :  https://data.cityofchicago.org/Transportation/Taxi-Trips/wrvz-psew</a:t>
            </a:r>
            <a:endParaRPr sz="1300">
              <a:solidFill>
                <a:srgbClr val="000000"/>
              </a:solidFill>
            </a:endParaRPr>
          </a:p>
          <a:p>
            <a:pPr indent="0" lvl="0" marL="0" rtl="0" algn="l">
              <a:spcBef>
                <a:spcPts val="1600"/>
              </a:spcBef>
              <a:spcAft>
                <a:spcPts val="0"/>
              </a:spcAft>
              <a:buClr>
                <a:schemeClr val="dk1"/>
              </a:buClr>
              <a:buSzPts val="1100"/>
              <a:buFont typeface="Arial"/>
              <a:buNone/>
            </a:pPr>
            <a:r>
              <a:rPr lang="en" sz="1300">
                <a:solidFill>
                  <a:srgbClr val="000000"/>
                </a:solidFill>
              </a:rPr>
              <a:t>Bộ dữ liệu gốc gồm 194.553.129 dòng dữ liệu mỗi dòng đại diện cho 1 chuyến đi.</a:t>
            </a:r>
            <a:endParaRPr sz="1300">
              <a:solidFill>
                <a:srgbClr val="000000"/>
              </a:solidFill>
            </a:endParaRPr>
          </a:p>
          <a:p>
            <a:pPr indent="0" lvl="0" marL="0" rtl="0" algn="l">
              <a:spcBef>
                <a:spcPts val="1600"/>
              </a:spcBef>
              <a:spcAft>
                <a:spcPts val="0"/>
              </a:spcAft>
              <a:buClr>
                <a:schemeClr val="dk1"/>
              </a:buClr>
              <a:buSzPts val="1100"/>
              <a:buFont typeface="Arial"/>
              <a:buNone/>
            </a:pPr>
            <a:r>
              <a:rPr lang="en" sz="1300">
                <a:solidFill>
                  <a:srgbClr val="000000"/>
                </a:solidFill>
              </a:rPr>
              <a:t>Bao gồm 23 thuộc tính. </a:t>
            </a:r>
            <a:endParaRPr sz="1300">
              <a:solidFill>
                <a:srgbClr val="000000"/>
              </a:solidFill>
            </a:endParaRPr>
          </a:p>
          <a:p>
            <a:pPr indent="0" lvl="0" marL="0" rtl="0" algn="l">
              <a:spcBef>
                <a:spcPts val="1600"/>
              </a:spcBef>
              <a:spcAft>
                <a:spcPts val="1600"/>
              </a:spcAft>
              <a:buClr>
                <a:schemeClr val="dk1"/>
              </a:buClr>
              <a:buSzPts val="1100"/>
              <a:buFont typeface="Arial"/>
              <a:buNone/>
            </a:pPr>
            <a:r>
              <a:rPr lang="en" sz="1300">
                <a:solidFill>
                  <a:srgbClr val="000000"/>
                </a:solidFill>
              </a:rPr>
              <a:t>Bộ dữ liệu để thử nghiệm được trích xuất lấy 200.000 điểm dữ liệu: gồm dữ liệu của 3711 chiếc taxi và 47 hãng taxi</a:t>
            </a:r>
            <a:endParaRPr>
              <a:solidFill>
                <a:srgbClr val="000000"/>
              </a:solidFill>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6"/>
          <p:cNvPicPr preferRelativeResize="0"/>
          <p:nvPr/>
        </p:nvPicPr>
        <p:blipFill>
          <a:blip r:embed="rId3">
            <a:alphaModFix/>
          </a:blip>
          <a:stretch>
            <a:fillRect/>
          </a:stretch>
        </p:blipFill>
        <p:spPr>
          <a:xfrm>
            <a:off x="857338" y="783363"/>
            <a:ext cx="7248525" cy="3267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7"/>
          <p:cNvGraphicFramePr/>
          <p:nvPr/>
        </p:nvGraphicFramePr>
        <p:xfrm>
          <a:off x="532425" y="914100"/>
          <a:ext cx="3000000" cy="3000000"/>
        </p:xfrm>
        <a:graphic>
          <a:graphicData uri="http://schemas.openxmlformats.org/drawingml/2006/table">
            <a:tbl>
              <a:tblPr>
                <a:noFill/>
                <a:tableStyleId>{1911C76B-5F05-40B0-A0D5-62E0F857505C}</a:tableStyleId>
              </a:tblPr>
              <a:tblGrid>
                <a:gridCol w="1975300"/>
                <a:gridCol w="4272300"/>
                <a:gridCol w="1188400"/>
              </a:tblGrid>
              <a:tr h="240900">
                <a:tc>
                  <a:txBody>
                    <a:bodyPr/>
                    <a:lstStyle/>
                    <a:p>
                      <a:pPr indent="0" lvl="0" marL="0" rtl="0" algn="l">
                        <a:spcBef>
                          <a:spcPts val="0"/>
                        </a:spcBef>
                        <a:spcAft>
                          <a:spcPts val="0"/>
                        </a:spcAft>
                        <a:buNone/>
                      </a:pPr>
                      <a:r>
                        <a:rPr lang="en"/>
                        <a:t>Column Name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Miêu tả tên cột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Data type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900">
                <a:tc>
                  <a:txBody>
                    <a:bodyPr/>
                    <a:lstStyle/>
                    <a:p>
                      <a:pPr indent="0" lvl="0" marL="0" rtl="0" algn="l">
                        <a:spcBef>
                          <a:spcPts val="0"/>
                        </a:spcBef>
                        <a:spcAft>
                          <a:spcPts val="0"/>
                        </a:spcAft>
                        <a:buNone/>
                      </a:pPr>
                      <a:r>
                        <a:rPr lang="en"/>
                        <a:t>Trip 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id của chuyến đi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900">
                <a:tc>
                  <a:txBody>
                    <a:bodyPr/>
                    <a:lstStyle/>
                    <a:p>
                      <a:pPr indent="0" lvl="0" marL="0" rtl="0" algn="l">
                        <a:spcBef>
                          <a:spcPts val="0"/>
                        </a:spcBef>
                        <a:spcAft>
                          <a:spcPts val="0"/>
                        </a:spcAft>
                        <a:buNone/>
                      </a:pPr>
                      <a:r>
                        <a:rPr lang="en"/>
                        <a:t>Taxi ID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id của xe taxi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550">
                <a:tc>
                  <a:txBody>
                    <a:bodyPr/>
                    <a:lstStyle/>
                    <a:p>
                      <a:pPr indent="0" lvl="0" marL="0" rtl="0" algn="l">
                        <a:spcBef>
                          <a:spcPts val="0"/>
                        </a:spcBef>
                        <a:spcAft>
                          <a:spcPts val="0"/>
                        </a:spcAft>
                        <a:buNone/>
                      </a:pPr>
                      <a:r>
                        <a:rPr lang="en"/>
                        <a:t>Trip Start Timestamp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thời gian chuyến xe khởi hành, được làm tròn thành 15 phút gần nhất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Date &amp; Time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9550">
                <a:tc>
                  <a:txBody>
                    <a:bodyPr/>
                    <a:lstStyle/>
                    <a:p>
                      <a:pPr indent="0" lvl="0" marL="0" rtl="0" algn="l">
                        <a:spcBef>
                          <a:spcPts val="0"/>
                        </a:spcBef>
                        <a:spcAft>
                          <a:spcPts val="0"/>
                        </a:spcAft>
                        <a:buNone/>
                      </a:pPr>
                      <a:r>
                        <a:rPr lang="en"/>
                        <a:t>Trip End Timestamp</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thời gian chuyến xe kết thúc, được làm tròn thành 15 phút gần nhất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Date &amp; Time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900">
                <a:tc>
                  <a:txBody>
                    <a:bodyPr/>
                    <a:lstStyle/>
                    <a:p>
                      <a:pPr indent="0" lvl="0" marL="0" rtl="0" algn="l">
                        <a:spcBef>
                          <a:spcPts val="0"/>
                        </a:spcBef>
                        <a:spcAft>
                          <a:spcPts val="0"/>
                        </a:spcAft>
                        <a:buNone/>
                      </a:pPr>
                      <a:r>
                        <a:rPr lang="en"/>
                        <a:t>Trip Seconds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Độ dài của chuyến đi tính bằng giây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0900">
                <a:tc>
                  <a:txBody>
                    <a:bodyPr/>
                    <a:lstStyle/>
                    <a:p>
                      <a:pPr indent="0" lvl="0" marL="0" rtl="0" algn="l">
                        <a:spcBef>
                          <a:spcPts val="0"/>
                        </a:spcBef>
                        <a:spcAft>
                          <a:spcPts val="0"/>
                        </a:spcAft>
                        <a:buNone/>
                      </a:pPr>
                      <a:r>
                        <a:rPr lang="en"/>
                        <a:t>Trip Miles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Khoảng cách di chuyển tính bằng dặm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950">
                <a:tc>
                  <a:txBody>
                    <a:bodyPr/>
                    <a:lstStyle/>
                    <a:p>
                      <a:pPr indent="0" lvl="0" marL="0" rtl="0" algn="l">
                        <a:spcBef>
                          <a:spcPts val="0"/>
                        </a:spcBef>
                        <a:spcAft>
                          <a:spcPts val="0"/>
                        </a:spcAft>
                        <a:buNone/>
                      </a:pPr>
                      <a:r>
                        <a:rPr lang="en"/>
                        <a:t>Pickup Census Tract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Census tract nơi bắt đầu chuyến đi. Để bảo mật thông tin một số chuyến đi sẽ không có thuộc tính này. Những địa điểm nằm ngoài Chicago thường không có giá trị cho thuộc tính này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4" name="Google Shape;84;p17"/>
          <p:cNvSpPr txBox="1"/>
          <p:nvPr>
            <p:ph type="title"/>
          </p:nvPr>
        </p:nvSpPr>
        <p:spPr>
          <a:xfrm>
            <a:off x="127025" y="341400"/>
            <a:ext cx="298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18"/>
          <p:cNvGraphicFramePr/>
          <p:nvPr/>
        </p:nvGraphicFramePr>
        <p:xfrm>
          <a:off x="713300" y="90075"/>
          <a:ext cx="3000000" cy="3000000"/>
        </p:xfrm>
        <a:graphic>
          <a:graphicData uri="http://schemas.openxmlformats.org/drawingml/2006/table">
            <a:tbl>
              <a:tblPr>
                <a:noFill/>
                <a:tableStyleId>{1911C76B-5F05-40B0-A0D5-62E0F857505C}</a:tableStyleId>
              </a:tblPr>
              <a:tblGrid>
                <a:gridCol w="2197275"/>
                <a:gridCol w="4040600"/>
                <a:gridCol w="1354575"/>
              </a:tblGrid>
              <a:tr h="352425">
                <a:tc>
                  <a:txBody>
                    <a:bodyPr/>
                    <a:lstStyle/>
                    <a:p>
                      <a:pPr indent="0" lvl="0" marL="0" rtl="0" algn="l">
                        <a:spcBef>
                          <a:spcPts val="0"/>
                        </a:spcBef>
                        <a:spcAft>
                          <a:spcPts val="0"/>
                        </a:spcAft>
                        <a:buNone/>
                      </a:pPr>
                      <a:r>
                        <a:rPr lang="en"/>
                        <a:t>Column Name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Miêu tả tên cột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Data type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47750">
                <a:tc>
                  <a:txBody>
                    <a:bodyPr/>
                    <a:lstStyle/>
                    <a:p>
                      <a:pPr indent="0" lvl="0" marL="0" rtl="0" algn="l">
                        <a:spcBef>
                          <a:spcPts val="0"/>
                        </a:spcBef>
                        <a:spcAft>
                          <a:spcPts val="0"/>
                        </a:spcAft>
                        <a:buNone/>
                      </a:pPr>
                      <a:r>
                        <a:rPr lang="en"/>
                        <a:t>Dropoff Census Tract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Census tract nơi kết thúc chuyến đi. Để bảo mật thông tin một số chuyến đi sẽ không có thuộc tính này. Những địa điểm nằm ngoài Chicago thường không có giá trị cho thuộc tính này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spcBef>
                          <a:spcPts val="0"/>
                        </a:spcBef>
                        <a:spcAft>
                          <a:spcPts val="0"/>
                        </a:spcAft>
                        <a:buNone/>
                      </a:pPr>
                      <a:r>
                        <a:rPr lang="en"/>
                        <a:t>Pickup Community Area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Khu vực dân cư nơi chuyến đi bắt đầu. Nếu địa điểm nằm ngoài Chicago thì trường này sẽ trống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spcBef>
                          <a:spcPts val="0"/>
                        </a:spcBef>
                        <a:spcAft>
                          <a:spcPts val="0"/>
                        </a:spcAft>
                        <a:buNone/>
                      </a:pPr>
                      <a:r>
                        <a:rPr lang="en"/>
                        <a:t>Dropoff Community Area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Khu vực dân cư nơi chuyến đi kết thúc. Nếu địa điểm nằm ngoài Chicago thì trường này sẽ trống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Fare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Giá chuyến đi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spcBef>
                          <a:spcPts val="0"/>
                        </a:spcBef>
                        <a:spcAft>
                          <a:spcPts val="0"/>
                        </a:spcAft>
                        <a:buNone/>
                      </a:pPr>
                      <a:r>
                        <a:rPr lang="en"/>
                        <a:t>Tips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Tiền tip khách hàng đưa cho driver. Tip bằng tiền mặt sẽ không được lưu lại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r>
              <a:tr h="200025">
                <a:tc>
                  <a:txBody>
                    <a:bodyPr/>
                    <a:lstStyle/>
                    <a:p>
                      <a:pPr indent="0" lvl="0" marL="0" rtl="0" algn="l">
                        <a:spcBef>
                          <a:spcPts val="0"/>
                        </a:spcBef>
                        <a:spcAft>
                          <a:spcPts val="0"/>
                        </a:spcAft>
                        <a:buNone/>
                      </a:pPr>
                      <a:r>
                        <a:rPr lang="en"/>
                        <a:t>Tolls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Phí đường bộ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Extras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Chi phí phát sinh thêm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Trip Total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Tổng chi phí</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19"/>
          <p:cNvGraphicFramePr/>
          <p:nvPr/>
        </p:nvGraphicFramePr>
        <p:xfrm>
          <a:off x="1017675" y="391425"/>
          <a:ext cx="3000000" cy="3000000"/>
        </p:xfrm>
        <a:graphic>
          <a:graphicData uri="http://schemas.openxmlformats.org/drawingml/2006/table">
            <a:tbl>
              <a:tblPr>
                <a:noFill/>
                <a:tableStyleId>{1911C76B-5F05-40B0-A0D5-62E0F857505C}</a:tableStyleId>
              </a:tblPr>
              <a:tblGrid>
                <a:gridCol w="2661700"/>
                <a:gridCol w="4034700"/>
                <a:gridCol w="1319625"/>
              </a:tblGrid>
              <a:tr h="352425">
                <a:tc>
                  <a:txBody>
                    <a:bodyPr/>
                    <a:lstStyle/>
                    <a:p>
                      <a:pPr indent="0" lvl="0" marL="0" rtl="0" algn="l">
                        <a:spcBef>
                          <a:spcPts val="0"/>
                        </a:spcBef>
                        <a:spcAft>
                          <a:spcPts val="0"/>
                        </a:spcAft>
                        <a:buNone/>
                      </a:pPr>
                      <a:r>
                        <a:rPr lang="en"/>
                        <a:t>Column Name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Miêu tả tên cột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Data type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2425">
                <a:tc>
                  <a:txBody>
                    <a:bodyPr/>
                    <a:lstStyle/>
                    <a:p>
                      <a:pPr indent="0" lvl="0" marL="0" rtl="0" algn="l">
                        <a:spcBef>
                          <a:spcPts val="0"/>
                        </a:spcBef>
                        <a:spcAft>
                          <a:spcPts val="0"/>
                        </a:spcAft>
                        <a:buNone/>
                      </a:pPr>
                      <a:r>
                        <a:rPr lang="en"/>
                        <a:t>Payment Type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Phương thức thanh toán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en"/>
                        <a:t>Company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Hãng taxi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Text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76300">
                <a:tc>
                  <a:txBody>
                    <a:bodyPr/>
                    <a:lstStyle/>
                    <a:p>
                      <a:pPr indent="0" lvl="0" marL="0" rtl="0" algn="l">
                        <a:spcBef>
                          <a:spcPts val="0"/>
                        </a:spcBef>
                        <a:spcAft>
                          <a:spcPts val="0"/>
                        </a:spcAft>
                        <a:buNone/>
                      </a:pPr>
                      <a:r>
                        <a:rPr lang="en"/>
                        <a:t>Pickup Centroid Latitude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Vĩ độ của trung tâm nơi đón khách census tract hoặc community area nếu census tract bị ẩn. Các địa điểm nằm ngoài Chicago thường sẽ không có trường này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76300">
                <a:tc>
                  <a:txBody>
                    <a:bodyPr/>
                    <a:lstStyle/>
                    <a:p>
                      <a:pPr indent="0" lvl="0" marL="0" rtl="0" algn="l">
                        <a:spcBef>
                          <a:spcPts val="0"/>
                        </a:spcBef>
                        <a:spcAft>
                          <a:spcPts val="0"/>
                        </a:spcAft>
                        <a:buNone/>
                      </a:pPr>
                      <a:r>
                        <a:rPr lang="en"/>
                        <a:t>Pickup Centroid Longitude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Kinh độ của trung tâm nơi đón khách census tract hoặc community area nếu census tract bị ẩn. Các địa điểm nằm ngoài Chicago thường sẽ không có trường này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Number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76300">
                <a:tc>
                  <a:txBody>
                    <a:bodyPr/>
                    <a:lstStyle/>
                    <a:p>
                      <a:pPr indent="0" lvl="0" marL="0" rtl="0" algn="l">
                        <a:spcBef>
                          <a:spcPts val="0"/>
                        </a:spcBef>
                        <a:spcAft>
                          <a:spcPts val="0"/>
                        </a:spcAft>
                        <a:buNone/>
                      </a:pPr>
                      <a:r>
                        <a:rPr lang="en"/>
                        <a:t>Pickup Centroid Location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Địa điểm của trung tâm nơi đón khách census tract hoặc community area nếu census tract bị ẩn. Các địa điểm nằm ngoài Chicago thường sẽ không có trường này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Point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103" name="Google Shape;103;p20"/>
          <p:cNvSpPr txBox="1"/>
          <p:nvPr>
            <p:ph type="title"/>
          </p:nvPr>
        </p:nvSpPr>
        <p:spPr>
          <a:xfrm>
            <a:off x="2451250" y="779650"/>
            <a:ext cx="34356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Trip Start/ End Timestamp</a:t>
            </a:r>
            <a:endParaRPr sz="2100"/>
          </a:p>
        </p:txBody>
      </p:sp>
      <p:sp>
        <p:nvSpPr>
          <p:cNvPr id="104" name="Google Shape;104;p20"/>
          <p:cNvSpPr txBox="1"/>
          <p:nvPr/>
        </p:nvSpPr>
        <p:spPr>
          <a:xfrm>
            <a:off x="3102575" y="1583750"/>
            <a:ext cx="2282100" cy="44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01/01/2020 12:00:00 AM</a:t>
            </a:r>
            <a:endParaRPr b="1"/>
          </a:p>
        </p:txBody>
      </p:sp>
      <p:sp>
        <p:nvSpPr>
          <p:cNvPr id="105" name="Google Shape;105;p20"/>
          <p:cNvSpPr txBox="1"/>
          <p:nvPr/>
        </p:nvSpPr>
        <p:spPr>
          <a:xfrm>
            <a:off x="979275" y="2623475"/>
            <a:ext cx="1720500" cy="5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Ngày/tháng/năm</a:t>
            </a:r>
            <a:endParaRPr/>
          </a:p>
          <a:p>
            <a:pPr indent="0" lvl="0" marL="0" rtl="0" algn="l">
              <a:spcBef>
                <a:spcPts val="0"/>
              </a:spcBef>
              <a:spcAft>
                <a:spcPts val="0"/>
              </a:spcAft>
              <a:buNone/>
            </a:pPr>
            <a:r>
              <a:rPr lang="en"/>
              <a:t>01/01/2020</a:t>
            </a:r>
            <a:endParaRPr/>
          </a:p>
        </p:txBody>
      </p:sp>
      <p:sp>
        <p:nvSpPr>
          <p:cNvPr id="106" name="Google Shape;106;p20"/>
          <p:cNvSpPr txBox="1"/>
          <p:nvPr/>
        </p:nvSpPr>
        <p:spPr>
          <a:xfrm>
            <a:off x="3400050" y="2623475"/>
            <a:ext cx="1720500" cy="5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Giờ</a:t>
            </a:r>
            <a:endParaRPr/>
          </a:p>
          <a:p>
            <a:pPr indent="0" lvl="0" marL="0" rtl="0" algn="l">
              <a:spcBef>
                <a:spcPts val="0"/>
              </a:spcBef>
              <a:spcAft>
                <a:spcPts val="0"/>
              </a:spcAft>
              <a:buNone/>
            </a:pPr>
            <a:r>
              <a:rPr lang="en"/>
              <a:t>12:00:00</a:t>
            </a:r>
            <a:endParaRPr/>
          </a:p>
        </p:txBody>
      </p:sp>
      <p:sp>
        <p:nvSpPr>
          <p:cNvPr id="107" name="Google Shape;107;p20"/>
          <p:cNvSpPr txBox="1"/>
          <p:nvPr/>
        </p:nvSpPr>
        <p:spPr>
          <a:xfrm>
            <a:off x="5950000" y="2623475"/>
            <a:ext cx="2141700" cy="5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Thời gian trong ngày</a:t>
            </a:r>
            <a:endParaRPr/>
          </a:p>
          <a:p>
            <a:pPr indent="0" lvl="0" marL="0" rtl="0" algn="l">
              <a:spcBef>
                <a:spcPts val="0"/>
              </a:spcBef>
              <a:spcAft>
                <a:spcPts val="0"/>
              </a:spcAft>
              <a:buNone/>
            </a:pPr>
            <a:r>
              <a:rPr lang="en"/>
              <a:t>AM (buổi sáng)</a:t>
            </a:r>
            <a:endParaRPr/>
          </a:p>
        </p:txBody>
      </p:sp>
      <p:cxnSp>
        <p:nvCxnSpPr>
          <p:cNvPr id="108" name="Google Shape;108;p20"/>
          <p:cNvCxnSpPr>
            <a:stCxn id="104" idx="2"/>
            <a:endCxn id="105" idx="0"/>
          </p:cNvCxnSpPr>
          <p:nvPr/>
        </p:nvCxnSpPr>
        <p:spPr>
          <a:xfrm flipH="1">
            <a:off x="1839425" y="2032250"/>
            <a:ext cx="2404200" cy="5913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20"/>
          <p:cNvCxnSpPr>
            <a:stCxn id="104" idx="2"/>
            <a:endCxn id="106" idx="0"/>
          </p:cNvCxnSpPr>
          <p:nvPr/>
        </p:nvCxnSpPr>
        <p:spPr>
          <a:xfrm>
            <a:off x="4243625" y="2032250"/>
            <a:ext cx="16800" cy="5913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0"/>
          <p:cNvCxnSpPr>
            <a:stCxn id="104" idx="2"/>
            <a:endCxn id="107" idx="0"/>
          </p:cNvCxnSpPr>
          <p:nvPr/>
        </p:nvCxnSpPr>
        <p:spPr>
          <a:xfrm>
            <a:off x="4243625" y="2032250"/>
            <a:ext cx="2777100" cy="59130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20"/>
          <p:cNvSpPr txBox="1"/>
          <p:nvPr/>
        </p:nvSpPr>
        <p:spPr>
          <a:xfrm>
            <a:off x="369000" y="3855825"/>
            <a:ext cx="7782600" cy="91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Từ một cột timestamp có thể tách thành 3 cột khác nhau giúp:</a:t>
            </a:r>
            <a:endParaRPr/>
          </a:p>
          <a:p>
            <a:pPr indent="-317500" lvl="0" marL="457200" rtl="0" algn="l">
              <a:spcBef>
                <a:spcPts val="0"/>
              </a:spcBef>
              <a:spcAft>
                <a:spcPts val="0"/>
              </a:spcAft>
              <a:buSzPts val="1400"/>
              <a:buAutoNum type="arabicPeriod"/>
            </a:pPr>
            <a:r>
              <a:rPr lang="en"/>
              <a:t>sử dụng hiệu quả dữ liệu hơn</a:t>
            </a:r>
            <a:endParaRPr/>
          </a:p>
          <a:p>
            <a:pPr indent="-317500" lvl="0" marL="457200" rtl="0" algn="l">
              <a:spcBef>
                <a:spcPts val="0"/>
              </a:spcBef>
              <a:spcAft>
                <a:spcPts val="0"/>
              </a:spcAft>
              <a:buSzPts val="1400"/>
              <a:buAutoNum type="arabicPeriod"/>
            </a:pPr>
            <a:r>
              <a:rPr lang="en"/>
              <a:t>điền khuyết cho những thuộc tính có liên quan</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p:cNvPicPr preferRelativeResize="0"/>
          <p:nvPr/>
        </p:nvPicPr>
        <p:blipFill>
          <a:blip r:embed="rId3">
            <a:alphaModFix/>
          </a:blip>
          <a:stretch>
            <a:fillRect/>
          </a:stretch>
        </p:blipFill>
        <p:spPr>
          <a:xfrm>
            <a:off x="111225" y="801304"/>
            <a:ext cx="8520599" cy="4264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Thăm dò dữ liệu</a:t>
            </a:r>
            <a:endParaRPr/>
          </a:p>
        </p:txBody>
      </p:sp>
      <p:sp>
        <p:nvSpPr>
          <p:cNvPr id="119" name="Google Shape;119;p21"/>
          <p:cNvSpPr txBox="1"/>
          <p:nvPr>
            <p:ph idx="1" type="body"/>
          </p:nvPr>
        </p:nvSpPr>
        <p:spPr>
          <a:xfrm>
            <a:off x="0" y="1527150"/>
            <a:ext cx="2591700" cy="183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Tỷ lệ chuyến đi nhận được Tip dựa trên phương thức thanh toán</a:t>
            </a:r>
            <a:endParaRPr b="1"/>
          </a:p>
        </p:txBody>
      </p:sp>
      <p:pic>
        <p:nvPicPr>
          <p:cNvPr id="120" name="Google Shape;120;p21"/>
          <p:cNvPicPr preferRelativeResize="0"/>
          <p:nvPr/>
        </p:nvPicPr>
        <p:blipFill>
          <a:blip r:embed="rId3">
            <a:alphaModFix/>
          </a:blip>
          <a:stretch>
            <a:fillRect/>
          </a:stretch>
        </p:blipFill>
        <p:spPr>
          <a:xfrm>
            <a:off x="2476500" y="1152463"/>
            <a:ext cx="6667500" cy="3952875"/>
          </a:xfrm>
          <a:prstGeom prst="rect">
            <a:avLst/>
          </a:prstGeom>
          <a:noFill/>
          <a:ln>
            <a:noFill/>
          </a:ln>
        </p:spPr>
      </p:pic>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