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70" r:id="rId9"/>
    <p:sldId id="263" r:id="rId10"/>
    <p:sldId id="266" r:id="rId11"/>
    <p:sldId id="267" r:id="rId12"/>
    <p:sldId id="261" r:id="rId13"/>
    <p:sldId id="262" r:id="rId14"/>
    <p:sldId id="269" r:id="rId15"/>
    <p:sldId id="27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8CB66A5-18AC-4901-AD04-F368592E4151}" type="datetimeFigureOut">
              <a:rPr lang="ru-RU" smtClean="0"/>
              <a:t>30.12.2010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FB48CB4-FC10-40E7-9252-841A76DC382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66A5-18AC-4901-AD04-F368592E4151}" type="datetimeFigureOut">
              <a:rPr lang="ru-RU" smtClean="0"/>
              <a:t>30.12.2010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8CB4-FC10-40E7-9252-841A76DC38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66A5-18AC-4901-AD04-F368592E4151}" type="datetimeFigureOut">
              <a:rPr lang="ru-RU" smtClean="0"/>
              <a:t>30.12.2010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8CB4-FC10-40E7-9252-841A76DC38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CB66A5-18AC-4901-AD04-F368592E4151}" type="datetimeFigureOut">
              <a:rPr lang="ru-RU" smtClean="0"/>
              <a:t>30.12.2010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FB48CB4-FC10-40E7-9252-841A76DC382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8CB66A5-18AC-4901-AD04-F368592E4151}" type="datetimeFigureOut">
              <a:rPr lang="ru-RU" smtClean="0"/>
              <a:t>30.12.2010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FB48CB4-FC10-40E7-9252-841A76DC382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66A5-18AC-4901-AD04-F368592E4151}" type="datetimeFigureOut">
              <a:rPr lang="ru-RU" smtClean="0"/>
              <a:t>30.12.2010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8CB4-FC10-40E7-9252-841A76DC382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66A5-18AC-4901-AD04-F368592E4151}" type="datetimeFigureOut">
              <a:rPr lang="ru-RU" smtClean="0"/>
              <a:t>30.12.2010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8CB4-FC10-40E7-9252-841A76DC382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CB66A5-18AC-4901-AD04-F368592E4151}" type="datetimeFigureOut">
              <a:rPr lang="ru-RU" smtClean="0"/>
              <a:t>30.12.2010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FB48CB4-FC10-40E7-9252-841A76DC382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66A5-18AC-4901-AD04-F368592E4151}" type="datetimeFigureOut">
              <a:rPr lang="ru-RU" smtClean="0"/>
              <a:t>30.12.2010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8CB4-FC10-40E7-9252-841A76DC38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CB66A5-18AC-4901-AD04-F368592E4151}" type="datetimeFigureOut">
              <a:rPr lang="ru-RU" smtClean="0"/>
              <a:t>30.12.2010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FB48CB4-FC10-40E7-9252-841A76DC3822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CB66A5-18AC-4901-AD04-F368592E4151}" type="datetimeFigureOut">
              <a:rPr lang="ru-RU" smtClean="0"/>
              <a:t>30.12.2010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FB48CB4-FC10-40E7-9252-841A76DC3822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8CB66A5-18AC-4901-AD04-F368592E4151}" type="datetimeFigureOut">
              <a:rPr lang="ru-RU" smtClean="0"/>
              <a:t>30.12.2010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FB48CB4-FC10-40E7-9252-841A76DC382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785918" y="1142984"/>
            <a:ext cx="712071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Поиск паттернов предметной области по диаграмме классов</a:t>
            </a:r>
            <a:endParaRPr lang="ru-RU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3570" y="4286256"/>
            <a:ext cx="27860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Выполнили:</a:t>
            </a:r>
          </a:p>
          <a:p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Богатенкова Н.В.</a:t>
            </a:r>
          </a:p>
          <a:p>
            <a:r>
              <a:rPr lang="ru-RU" sz="2400" b="1" dirty="0" err="1" smtClean="0">
                <a:solidFill>
                  <a:schemeClr val="accent1">
                    <a:lumMod val="75000"/>
                  </a:schemeClr>
                </a:solidFill>
              </a:rPr>
              <a:t>Даурских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И.В.</a:t>
            </a:r>
          </a:p>
          <a:p>
            <a:r>
              <a:rPr lang="ru-RU" sz="2400" b="1" dirty="0" err="1" smtClean="0">
                <a:solidFill>
                  <a:schemeClr val="accent1">
                    <a:lumMod val="75000"/>
                  </a:schemeClr>
                </a:solidFill>
              </a:rPr>
              <a:t>Манохина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В.И.</a:t>
            </a:r>
          </a:p>
          <a:p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ПС-355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14480" y="3071810"/>
            <a:ext cx="712071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Поиск топологического подобия диаграмм </a:t>
            </a:r>
            <a:endParaRPr lang="ru-RU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71604" y="214290"/>
            <a:ext cx="71207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ПРОЕКТ ГРАФ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#</a:t>
            </a:r>
            <a:endParaRPr lang="ru-RU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8691054" cy="488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5728"/>
            <a:ext cx="420800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3500438"/>
            <a:ext cx="4170131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429256" y="107154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ym typeface="Symbol"/>
              </a:rPr>
              <a:t> </a:t>
            </a:r>
            <a:r>
              <a:rPr lang="ru-RU" b="1" dirty="0" smtClean="0"/>
              <a:t>Диаграмма 1 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557214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Диаграмма </a:t>
            </a:r>
            <a:r>
              <a:rPr lang="ru-RU" b="1" dirty="0"/>
              <a:t>2</a:t>
            </a:r>
            <a:r>
              <a:rPr lang="ru-RU" b="1" dirty="0" smtClean="0"/>
              <a:t> </a:t>
            </a:r>
            <a:r>
              <a:rPr lang="ru-RU" b="1" dirty="0" smtClean="0">
                <a:sym typeface="Symbol"/>
              </a:rPr>
              <a:t>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Архитектура проекта</a:t>
            </a: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2910" y="1571612"/>
            <a:ext cx="5040312" cy="7207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sz="2000" b="1" dirty="0" smtClean="0">
                <a:latin typeface="Arial" charset="0"/>
                <a:cs typeface="Arial" charset="0"/>
              </a:rPr>
              <a:t>Слой графического представления</a:t>
            </a:r>
            <a:endParaRPr lang="ru-RU" sz="2000" b="1" dirty="0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2910" y="2868599"/>
            <a:ext cx="5040312" cy="7207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sz="2000" b="1" dirty="0" smtClean="0">
                <a:latin typeface="Arial" charset="0"/>
                <a:cs typeface="Arial" charset="0"/>
              </a:rPr>
              <a:t>Слой </a:t>
            </a:r>
            <a:r>
              <a:rPr lang="ru-RU" sz="2000" b="1" dirty="0">
                <a:latin typeface="Arial" charset="0"/>
                <a:cs typeface="Arial" charset="0"/>
              </a:rPr>
              <a:t>приложения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2910" y="4163999"/>
            <a:ext cx="5040312" cy="7207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sz="2000" b="1" dirty="0" smtClean="0">
                <a:latin typeface="Arial" charset="0"/>
                <a:cs typeface="Arial" charset="0"/>
              </a:rPr>
              <a:t>Бизнес-логика</a:t>
            </a:r>
            <a:endParaRPr lang="ru-RU" sz="2000" b="1" dirty="0"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4748185" y="3516299"/>
            <a:ext cx="4464050" cy="7207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sz="2000" b="1">
                <a:latin typeface="Arial" charset="0"/>
                <a:cs typeface="Arial" charset="0"/>
              </a:rPr>
              <a:t>Слой инфраструктуры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683222" y="1500174"/>
            <a:ext cx="936625" cy="863600"/>
          </a:xfrm>
          <a:prstGeom prst="leftRightArrow">
            <a:avLst>
              <a:gd name="adj1" fmla="val 50000"/>
              <a:gd name="adj2" fmla="val 21691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683222" y="2795574"/>
            <a:ext cx="936625" cy="863600"/>
          </a:xfrm>
          <a:prstGeom prst="leftRightArrow">
            <a:avLst>
              <a:gd name="adj1" fmla="val 50000"/>
              <a:gd name="adj2" fmla="val 21691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2874935" y="2292337"/>
            <a:ext cx="1081087" cy="574675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2910" y="5460987"/>
            <a:ext cx="5040312" cy="7207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sz="2000" b="1" dirty="0">
                <a:latin typeface="Arial" charset="0"/>
                <a:cs typeface="Arial" charset="0"/>
              </a:rPr>
              <a:t>Слой доступа к данным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5683222" y="5316524"/>
            <a:ext cx="936625" cy="863600"/>
          </a:xfrm>
          <a:prstGeom prst="leftRightArrow">
            <a:avLst>
              <a:gd name="adj1" fmla="val 50000"/>
              <a:gd name="adj2" fmla="val 21691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2874935" y="3587737"/>
            <a:ext cx="1081087" cy="574675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Диаграмма компонентов</a:t>
            </a:r>
            <a:endParaRPr lang="ru-RU" dirty="0"/>
          </a:p>
        </p:txBody>
      </p:sp>
      <p:pic>
        <p:nvPicPr>
          <p:cNvPr id="1026" name="Picture 2" descr="D:\Component Architecture 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571612"/>
            <a:ext cx="5786478" cy="4442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  <a:t>Принципы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SOLID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>
          <a:xfrm>
            <a:off x="500034" y="1357298"/>
            <a:ext cx="7467600" cy="5016628"/>
          </a:xfrm>
        </p:spPr>
        <p:txBody>
          <a:bodyPr/>
          <a:lstStyle/>
          <a:p>
            <a:r>
              <a:rPr lang="ru-RU" b="1" dirty="0" smtClean="0"/>
              <a:t>Принцип единственной обязанности</a:t>
            </a:r>
          </a:p>
          <a:p>
            <a:r>
              <a:rPr lang="ru-RU" b="1" dirty="0" smtClean="0"/>
              <a:t>Принцип открытости</a:t>
            </a:r>
            <a:r>
              <a:rPr lang="en-US" b="1" dirty="0" smtClean="0"/>
              <a:t>/</a:t>
            </a:r>
            <a:r>
              <a:rPr lang="ru-RU" b="1" dirty="0" smtClean="0"/>
              <a:t>закрытости</a:t>
            </a:r>
          </a:p>
          <a:p>
            <a:r>
              <a:rPr lang="ru-RU" b="1" dirty="0" smtClean="0"/>
              <a:t>Принцип подстановки Лисков</a:t>
            </a:r>
          </a:p>
          <a:p>
            <a:r>
              <a:rPr lang="ru-RU" b="1" dirty="0" smtClean="0"/>
              <a:t>Принцип изоляции интерфейса</a:t>
            </a:r>
          </a:p>
          <a:p>
            <a:r>
              <a:rPr lang="ru-RU" b="1" dirty="0" smtClean="0"/>
              <a:t>Принцип инверсии зависимостей</a:t>
            </a:r>
            <a:endParaRPr lang="ru-RU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599618"/>
            <a:ext cx="5448297" cy="325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643314"/>
            <a:ext cx="229053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Преимущества и перспективы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Модульность</a:t>
            </a:r>
          </a:p>
          <a:p>
            <a:r>
              <a:rPr lang="ru-RU" b="1" dirty="0" smtClean="0"/>
              <a:t>Расширяемость</a:t>
            </a:r>
          </a:p>
          <a:p>
            <a:r>
              <a:rPr lang="ru-RU" b="1" dirty="0" smtClean="0"/>
              <a:t>Распространенный </a:t>
            </a:r>
            <a:r>
              <a:rPr lang="ru-RU" b="1" dirty="0" smtClean="0"/>
              <a:t>формат хранения данных (</a:t>
            </a:r>
            <a:r>
              <a:rPr lang="en-US" b="1" dirty="0" smtClean="0"/>
              <a:t>xml</a:t>
            </a:r>
            <a:r>
              <a:rPr lang="ru-RU" b="1" dirty="0" smtClean="0"/>
              <a:t>)</a:t>
            </a:r>
          </a:p>
          <a:p>
            <a:r>
              <a:rPr lang="ru-RU" b="1" dirty="0" smtClean="0"/>
              <a:t>Подключение семантических анализаторов</a:t>
            </a:r>
          </a:p>
          <a:p>
            <a:r>
              <a:rPr lang="ru-RU" b="1" dirty="0" smtClean="0"/>
              <a:t> Возможность подключения широко используемых СУБД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>
                <a:solidFill>
                  <a:schemeClr val="accent1">
                    <a:lumMod val="75000"/>
                  </a:schemeClr>
                </a:solidFill>
              </a:rPr>
              <a:t>Процесс разработки ПО</a:t>
            </a:r>
            <a:endParaRPr lang="ru-RU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Сбор и анализ  требований заказчика</a:t>
            </a:r>
          </a:p>
          <a:p>
            <a:r>
              <a:rPr lang="ru-RU" b="1" dirty="0" smtClean="0"/>
              <a:t>Определение функций и задач ПО</a:t>
            </a:r>
          </a:p>
          <a:p>
            <a:r>
              <a:rPr lang="ru-RU" b="1" dirty="0" smtClean="0"/>
              <a:t>Проектирование архитектуры ПО</a:t>
            </a:r>
          </a:p>
          <a:p>
            <a:r>
              <a:rPr lang="ru-RU" b="1" dirty="0" smtClean="0"/>
              <a:t>Реализация в коде</a:t>
            </a:r>
          </a:p>
          <a:p>
            <a:endParaRPr lang="ru-RU" b="1" dirty="0" smtClean="0"/>
          </a:p>
          <a:p>
            <a:pPr>
              <a:buNone/>
            </a:pPr>
            <a:r>
              <a:rPr lang="ru-RU" b="1" dirty="0" smtClean="0"/>
              <a:t>И вот...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 </a:t>
            </a:r>
            <a:endParaRPr lang="ru-RU" b="1" dirty="0" smtClean="0"/>
          </a:p>
          <a:p>
            <a:pPr algn="ctr">
              <a:buNone/>
            </a:pPr>
            <a:endParaRPr lang="ru-RU" sz="3200" b="1" dirty="0" smtClean="0"/>
          </a:p>
          <a:p>
            <a:pPr algn="ctr">
              <a:buNone/>
            </a:pPr>
            <a:r>
              <a:rPr lang="ru-RU" sz="3200" b="1" dirty="0" smtClean="0"/>
              <a:t>Вы понимаете, что опять изобрели велосипед!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72386" cy="487375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	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</a:t>
            </a:r>
            <a:r>
              <a:rPr lang="ru-RU" b="1" dirty="0" smtClean="0"/>
              <a:t>Наш проект позволит </a:t>
            </a:r>
            <a:r>
              <a:rPr lang="en-US" b="1" dirty="0" err="1" smtClean="0"/>
              <a:t>установить</a:t>
            </a:r>
            <a:r>
              <a:rPr lang="en-US" b="1" dirty="0" smtClean="0"/>
              <a:t> </a:t>
            </a:r>
            <a:r>
              <a:rPr lang="en-US" b="1" dirty="0" err="1" smtClean="0"/>
              <a:t>аналогии</a:t>
            </a:r>
            <a:r>
              <a:rPr lang="en-US" b="1" dirty="0" smtClean="0"/>
              <a:t> </a:t>
            </a:r>
            <a:r>
              <a:rPr lang="en-US" b="1" dirty="0" smtClean="0"/>
              <a:t>с</a:t>
            </a:r>
            <a:r>
              <a:rPr lang="ru-RU" b="1" dirty="0" smtClean="0"/>
              <a:t> </a:t>
            </a:r>
            <a:r>
              <a:rPr lang="en-US" b="1" dirty="0" err="1" smtClean="0"/>
              <a:t>родственными</a:t>
            </a:r>
            <a:r>
              <a:rPr lang="en-US" b="1" dirty="0" smtClean="0"/>
              <a:t> </a:t>
            </a:r>
            <a:r>
              <a:rPr lang="en-US" b="1" dirty="0" err="1" smtClean="0"/>
              <a:t>или</a:t>
            </a:r>
            <a:r>
              <a:rPr lang="en-US" b="1" dirty="0" smtClean="0"/>
              <a:t> </a:t>
            </a:r>
            <a:r>
              <a:rPr lang="en-US" b="1" dirty="0" err="1" smtClean="0"/>
              <a:t>сходными</a:t>
            </a:r>
            <a:r>
              <a:rPr lang="en-US" b="1" dirty="0" smtClean="0"/>
              <a:t> </a:t>
            </a:r>
            <a:r>
              <a:rPr lang="en-US" b="1" dirty="0" err="1" smtClean="0"/>
              <a:t>предметными</a:t>
            </a:r>
            <a:r>
              <a:rPr lang="en-US" b="1" dirty="0" smtClean="0"/>
              <a:t> </a:t>
            </a:r>
            <a:r>
              <a:rPr lang="en-US" b="1" dirty="0" err="1" smtClean="0"/>
              <a:t>областями</a:t>
            </a:r>
            <a:r>
              <a:rPr lang="en-US" b="1" dirty="0" smtClean="0"/>
              <a:t>, </a:t>
            </a:r>
            <a:r>
              <a:rPr lang="en-US" b="1" dirty="0" err="1" smtClean="0"/>
              <a:t>предоставить</a:t>
            </a:r>
            <a:r>
              <a:rPr lang="en-US" b="1" dirty="0" smtClean="0"/>
              <a:t> </a:t>
            </a:r>
            <a:r>
              <a:rPr lang="en-US" b="1" dirty="0" err="1" smtClean="0"/>
              <a:t>паттерны</a:t>
            </a:r>
            <a:r>
              <a:rPr lang="en-US" b="1" dirty="0" smtClean="0"/>
              <a:t> </a:t>
            </a:r>
            <a:r>
              <a:rPr lang="en-US" b="1" dirty="0" err="1" smtClean="0"/>
              <a:t>уже</a:t>
            </a:r>
            <a:r>
              <a:rPr lang="en-US" b="1" dirty="0" smtClean="0"/>
              <a:t> </a:t>
            </a:r>
            <a:r>
              <a:rPr lang="en-US" b="1" dirty="0" err="1" smtClean="0"/>
              <a:t>разработанных</a:t>
            </a:r>
            <a:r>
              <a:rPr lang="en-US" b="1" dirty="0" smtClean="0"/>
              <a:t> </a:t>
            </a:r>
            <a:r>
              <a:rPr lang="en-US" b="1" dirty="0" err="1" smtClean="0"/>
              <a:t>решений</a:t>
            </a:r>
            <a:r>
              <a:rPr lang="ru-RU" b="1" dirty="0" smtClean="0"/>
              <a:t>.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  <a:t>Функции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Предоставление удобного графического интерфейса для ввода диаграмм классов</a:t>
            </a:r>
          </a:p>
          <a:p>
            <a:r>
              <a:rPr lang="ru-RU" b="1" dirty="0" smtClean="0"/>
              <a:t>Сохранение диаграммы</a:t>
            </a:r>
          </a:p>
          <a:p>
            <a:r>
              <a:rPr lang="ru-RU" b="1" dirty="0" smtClean="0"/>
              <a:t>Выбор диаграмм для сравнения</a:t>
            </a:r>
          </a:p>
          <a:p>
            <a:r>
              <a:rPr lang="ru-RU" b="1" dirty="0" smtClean="0"/>
              <a:t>Получение результата сравнения диаграмм</a:t>
            </a:r>
          </a:p>
          <a:p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Валентина\Desktop\ТП\Use Case 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8098758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 descr="C:\Users\Валентина\Desktop\ТП\Use Case Diagra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7429552" cy="49646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  <a:t>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00034" y="1643050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 </a:t>
            </a:r>
            <a:r>
              <a:rPr lang="en-US" b="1" dirty="0" smtClean="0"/>
              <a:t>		</a:t>
            </a:r>
            <a:r>
              <a:rPr lang="ru-RU" b="1" dirty="0" smtClean="0"/>
              <a:t>Для реализации поставленной задачи мы используем средства платформы </a:t>
            </a:r>
            <a:r>
              <a:rPr lang="en-US" b="1" dirty="0" smtClean="0"/>
              <a:t>.NET</a:t>
            </a:r>
            <a:r>
              <a:rPr lang="ru-RU" b="1" dirty="0" smtClean="0"/>
              <a:t>, в частности </a:t>
            </a:r>
            <a:r>
              <a:rPr lang="en-US" b="1" dirty="0" smtClean="0"/>
              <a:t>WPF</a:t>
            </a:r>
            <a:r>
              <a:rPr lang="ru-RU" b="1" dirty="0" smtClean="0"/>
              <a:t>.</a:t>
            </a:r>
          </a:p>
          <a:p>
            <a:pPr>
              <a:buNone/>
            </a:pPr>
            <a:r>
              <a:rPr lang="ru-RU" b="1" dirty="0" smtClean="0"/>
              <a:t>	</a:t>
            </a:r>
            <a:r>
              <a:rPr lang="ru-RU" b="1" dirty="0" smtClean="0"/>
              <a:t>	Сохранение данных производится в формате </a:t>
            </a:r>
            <a:r>
              <a:rPr lang="en-US" b="1" dirty="0" smtClean="0"/>
              <a:t>xml</a:t>
            </a:r>
            <a:r>
              <a:rPr lang="ru-RU" b="1" dirty="0" smtClean="0"/>
              <a:t> как широко распространенном и пригодном для дальнейшей обработки.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6147" name="Picture 3" descr="F:\images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4357694"/>
            <a:ext cx="1785950" cy="1785950"/>
          </a:xfrm>
          <a:prstGeom prst="rect">
            <a:avLst/>
          </a:prstGeom>
          <a:noFill/>
        </p:spPr>
      </p:pic>
      <p:pic>
        <p:nvPicPr>
          <p:cNvPr id="6148" name="Picture 4" descr="F:\4212.microsoft_2D00_dot_2D00_net_2D00_new_2D00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572008"/>
            <a:ext cx="4049919" cy="10001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Пример работы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8780527" cy="4936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217</TotalTime>
  <Words>144</Words>
  <Application>Microsoft Office PowerPoint</Application>
  <PresentationFormat>Экран (4:3)</PresentationFormat>
  <Paragraphs>50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Эркер</vt:lpstr>
      <vt:lpstr>Слайд 1</vt:lpstr>
      <vt:lpstr>Процесс разработки ПО</vt:lpstr>
      <vt:lpstr>Слайд 3</vt:lpstr>
      <vt:lpstr>Слайд 4</vt:lpstr>
      <vt:lpstr>Функции проекта</vt:lpstr>
      <vt:lpstr>Слайд 6</vt:lpstr>
      <vt:lpstr>Слайд 7</vt:lpstr>
      <vt:lpstr>Технологии</vt:lpstr>
      <vt:lpstr>Пример работы программы</vt:lpstr>
      <vt:lpstr>Слайд 10</vt:lpstr>
      <vt:lpstr>Слайд 11</vt:lpstr>
      <vt:lpstr>Архитектура проекта</vt:lpstr>
      <vt:lpstr>Диаграмма компонентов</vt:lpstr>
      <vt:lpstr>Принципы SOLID</vt:lpstr>
      <vt:lpstr>Преимущества и перспективы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Валентина</dc:creator>
  <cp:lastModifiedBy>Валентина</cp:lastModifiedBy>
  <cp:revision>29</cp:revision>
  <dcterms:created xsi:type="dcterms:W3CDTF">2010-12-30T06:58:50Z</dcterms:created>
  <dcterms:modified xsi:type="dcterms:W3CDTF">2010-12-30T10:36:32Z</dcterms:modified>
</cp:coreProperties>
</file>