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5" r:id="rId14"/>
    <p:sldId id="272" r:id="rId15"/>
    <p:sldId id="273" r:id="rId16"/>
    <p:sldId id="281" r:id="rId17"/>
    <p:sldId id="274" r:id="rId18"/>
    <p:sldId id="276" r:id="rId19"/>
    <p:sldId id="280" r:id="rId20"/>
    <p:sldId id="277" r:id="rId21"/>
    <p:sldId id="278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6B8EB1-22AD-4885-875E-71976C3BD5B2}" v="96" dt="2022-12-12T09:41:15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BCAA4-C1DD-4D03-A68C-5057C7907A83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DF368B1-22DC-4593-8AA3-32C2B31B99ED}">
      <dgm:prSet/>
      <dgm:spPr/>
      <dgm:t>
        <a:bodyPr/>
        <a:lstStyle/>
        <a:p>
          <a:r>
            <a:rPr lang="fr-FR"/>
            <a:t>Réaliser un système pour piloter automatiquement un voilier d'une barre franche</a:t>
          </a:r>
          <a:endParaRPr lang="en-US"/>
        </a:p>
      </dgm:t>
    </dgm:pt>
    <dgm:pt modelId="{36F7F1C8-1A98-4FC5-AC04-05946AD2222B}" type="parTrans" cxnId="{F121AA90-2B28-489E-B3CC-E4231F2B4B06}">
      <dgm:prSet/>
      <dgm:spPr/>
      <dgm:t>
        <a:bodyPr/>
        <a:lstStyle/>
        <a:p>
          <a:endParaRPr lang="en-US"/>
        </a:p>
      </dgm:t>
    </dgm:pt>
    <dgm:pt modelId="{05895FD7-B2FF-4B4A-8DF6-B303D1B463A3}" type="sibTrans" cxnId="{F121AA90-2B28-489E-B3CC-E4231F2B4B06}">
      <dgm:prSet/>
      <dgm:spPr/>
      <dgm:t>
        <a:bodyPr/>
        <a:lstStyle/>
        <a:p>
          <a:endParaRPr lang="en-US"/>
        </a:p>
      </dgm:t>
    </dgm:pt>
    <dgm:pt modelId="{1CF7FD1B-9BC1-4DC3-953E-DC09C2D4E831}">
      <dgm:prSet/>
      <dgm:spPr/>
      <dgm:t>
        <a:bodyPr/>
        <a:lstStyle/>
        <a:p>
          <a:r>
            <a:rPr lang="fr-FR"/>
            <a:t>Calcule de la vitesse du vent à l'aide de  l'Anémomètre </a:t>
          </a:r>
          <a:endParaRPr lang="en-US"/>
        </a:p>
      </dgm:t>
    </dgm:pt>
    <dgm:pt modelId="{08196F17-768A-447B-B572-CAF0BB31F985}" type="parTrans" cxnId="{AC60A11D-3290-4B57-B551-F2819BB2451B}">
      <dgm:prSet/>
      <dgm:spPr/>
      <dgm:t>
        <a:bodyPr/>
        <a:lstStyle/>
        <a:p>
          <a:endParaRPr lang="en-US"/>
        </a:p>
      </dgm:t>
    </dgm:pt>
    <dgm:pt modelId="{E0EFB8E0-232E-4EF7-9D96-F8A7BB16C421}" type="sibTrans" cxnId="{AC60A11D-3290-4B57-B551-F2819BB2451B}">
      <dgm:prSet/>
      <dgm:spPr/>
      <dgm:t>
        <a:bodyPr/>
        <a:lstStyle/>
        <a:p>
          <a:endParaRPr lang="en-US"/>
        </a:p>
      </dgm:t>
    </dgm:pt>
    <dgm:pt modelId="{9B031FE6-7994-472B-A919-229FF559FB21}">
      <dgm:prSet/>
      <dgm:spPr/>
      <dgm:t>
        <a:bodyPr/>
        <a:lstStyle/>
        <a:p>
          <a:r>
            <a:rPr lang="fr-FR"/>
            <a:t>Gestion du Vérin</a:t>
          </a:r>
          <a:endParaRPr lang="en-US"/>
        </a:p>
      </dgm:t>
    </dgm:pt>
    <dgm:pt modelId="{6D76808A-FD98-4334-BCD7-57DE0F6647F8}" type="parTrans" cxnId="{EE45DDF8-1423-47B0-98C0-69B3D0AA26EA}">
      <dgm:prSet/>
      <dgm:spPr/>
      <dgm:t>
        <a:bodyPr/>
        <a:lstStyle/>
        <a:p>
          <a:endParaRPr lang="en-US"/>
        </a:p>
      </dgm:t>
    </dgm:pt>
    <dgm:pt modelId="{527B69F7-2EA2-4411-BAA2-FE183A7F5D7B}" type="sibTrans" cxnId="{EE45DDF8-1423-47B0-98C0-69B3D0AA26EA}">
      <dgm:prSet/>
      <dgm:spPr/>
      <dgm:t>
        <a:bodyPr/>
        <a:lstStyle/>
        <a:p>
          <a:endParaRPr lang="en-US"/>
        </a:p>
      </dgm:t>
    </dgm:pt>
    <dgm:pt modelId="{1C5DA0AC-67F9-45B3-B668-9DC6407AA439}" type="pres">
      <dgm:prSet presAssocID="{146BCAA4-C1DD-4D03-A68C-5057C7907A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B2F2FD-1F4A-4706-8079-B5D40D0D77AF}" type="pres">
      <dgm:prSet presAssocID="{1DF368B1-22DC-4593-8AA3-32C2B31B99ED}" presName="hierRoot1" presStyleCnt="0"/>
      <dgm:spPr/>
    </dgm:pt>
    <dgm:pt modelId="{EDE9F3F0-38A0-4679-A216-E28462920E53}" type="pres">
      <dgm:prSet presAssocID="{1DF368B1-22DC-4593-8AA3-32C2B31B99ED}" presName="composite" presStyleCnt="0"/>
      <dgm:spPr/>
    </dgm:pt>
    <dgm:pt modelId="{1912C61E-F55B-4984-9715-A426C7C37DBE}" type="pres">
      <dgm:prSet presAssocID="{1DF368B1-22DC-4593-8AA3-32C2B31B99ED}" presName="background" presStyleLbl="node0" presStyleIdx="0" presStyleCnt="3"/>
      <dgm:spPr/>
    </dgm:pt>
    <dgm:pt modelId="{FBEABA9B-3CEA-4388-A012-3FD7AB51261C}" type="pres">
      <dgm:prSet presAssocID="{1DF368B1-22DC-4593-8AA3-32C2B31B99ED}" presName="text" presStyleLbl="fgAcc0" presStyleIdx="0" presStyleCnt="3">
        <dgm:presLayoutVars>
          <dgm:chPref val="3"/>
        </dgm:presLayoutVars>
      </dgm:prSet>
      <dgm:spPr/>
    </dgm:pt>
    <dgm:pt modelId="{0641396B-5B6F-4D3A-89B3-D117E9930DCB}" type="pres">
      <dgm:prSet presAssocID="{1DF368B1-22DC-4593-8AA3-32C2B31B99ED}" presName="hierChild2" presStyleCnt="0"/>
      <dgm:spPr/>
    </dgm:pt>
    <dgm:pt modelId="{5A05E4B7-0D3D-484E-9F2C-480201EC593D}" type="pres">
      <dgm:prSet presAssocID="{1CF7FD1B-9BC1-4DC3-953E-DC09C2D4E831}" presName="hierRoot1" presStyleCnt="0"/>
      <dgm:spPr/>
    </dgm:pt>
    <dgm:pt modelId="{6E589051-01A3-41EF-89BA-E674CD0ADCE5}" type="pres">
      <dgm:prSet presAssocID="{1CF7FD1B-9BC1-4DC3-953E-DC09C2D4E831}" presName="composite" presStyleCnt="0"/>
      <dgm:spPr/>
    </dgm:pt>
    <dgm:pt modelId="{CFC26187-167E-4E95-BBCB-F3C7FB30A570}" type="pres">
      <dgm:prSet presAssocID="{1CF7FD1B-9BC1-4DC3-953E-DC09C2D4E831}" presName="background" presStyleLbl="node0" presStyleIdx="1" presStyleCnt="3"/>
      <dgm:spPr/>
    </dgm:pt>
    <dgm:pt modelId="{D1CC8518-54F5-45AA-BF43-BFC7B2E3BCFA}" type="pres">
      <dgm:prSet presAssocID="{1CF7FD1B-9BC1-4DC3-953E-DC09C2D4E831}" presName="text" presStyleLbl="fgAcc0" presStyleIdx="1" presStyleCnt="3">
        <dgm:presLayoutVars>
          <dgm:chPref val="3"/>
        </dgm:presLayoutVars>
      </dgm:prSet>
      <dgm:spPr/>
    </dgm:pt>
    <dgm:pt modelId="{5C01CF02-80C3-4013-A04C-1C6B81C384A0}" type="pres">
      <dgm:prSet presAssocID="{1CF7FD1B-9BC1-4DC3-953E-DC09C2D4E831}" presName="hierChild2" presStyleCnt="0"/>
      <dgm:spPr/>
    </dgm:pt>
    <dgm:pt modelId="{4224FF90-4A55-4CD8-9C49-4B041E658714}" type="pres">
      <dgm:prSet presAssocID="{9B031FE6-7994-472B-A919-229FF559FB21}" presName="hierRoot1" presStyleCnt="0"/>
      <dgm:spPr/>
    </dgm:pt>
    <dgm:pt modelId="{F03B608E-117B-4361-8286-69AB8F854DD6}" type="pres">
      <dgm:prSet presAssocID="{9B031FE6-7994-472B-A919-229FF559FB21}" presName="composite" presStyleCnt="0"/>
      <dgm:spPr/>
    </dgm:pt>
    <dgm:pt modelId="{40E35B3E-C06A-4B3E-B4CD-0C9B9CE622FC}" type="pres">
      <dgm:prSet presAssocID="{9B031FE6-7994-472B-A919-229FF559FB21}" presName="background" presStyleLbl="node0" presStyleIdx="2" presStyleCnt="3"/>
      <dgm:spPr/>
    </dgm:pt>
    <dgm:pt modelId="{D8EB2B07-6A49-477F-8DCF-2CDC0A9B9260}" type="pres">
      <dgm:prSet presAssocID="{9B031FE6-7994-472B-A919-229FF559FB21}" presName="text" presStyleLbl="fgAcc0" presStyleIdx="2" presStyleCnt="3">
        <dgm:presLayoutVars>
          <dgm:chPref val="3"/>
        </dgm:presLayoutVars>
      </dgm:prSet>
      <dgm:spPr/>
    </dgm:pt>
    <dgm:pt modelId="{96AD555F-0FE9-41CC-8A25-5A57B57DCA93}" type="pres">
      <dgm:prSet presAssocID="{9B031FE6-7994-472B-A919-229FF559FB21}" presName="hierChild2" presStyleCnt="0"/>
      <dgm:spPr/>
    </dgm:pt>
  </dgm:ptLst>
  <dgm:cxnLst>
    <dgm:cxn modelId="{AC60A11D-3290-4B57-B551-F2819BB2451B}" srcId="{146BCAA4-C1DD-4D03-A68C-5057C7907A83}" destId="{1CF7FD1B-9BC1-4DC3-953E-DC09C2D4E831}" srcOrd="1" destOrd="0" parTransId="{08196F17-768A-447B-B572-CAF0BB31F985}" sibTransId="{E0EFB8E0-232E-4EF7-9D96-F8A7BB16C421}"/>
    <dgm:cxn modelId="{90D29C1F-E1FD-42D5-A34F-3CC2626E1DB7}" type="presOf" srcId="{1DF368B1-22DC-4593-8AA3-32C2B31B99ED}" destId="{FBEABA9B-3CEA-4388-A012-3FD7AB51261C}" srcOrd="0" destOrd="0" presId="urn:microsoft.com/office/officeart/2005/8/layout/hierarchy1"/>
    <dgm:cxn modelId="{73712D70-B4C7-49C9-A910-8349BF8682BB}" type="presOf" srcId="{1CF7FD1B-9BC1-4DC3-953E-DC09C2D4E831}" destId="{D1CC8518-54F5-45AA-BF43-BFC7B2E3BCFA}" srcOrd="0" destOrd="0" presId="urn:microsoft.com/office/officeart/2005/8/layout/hierarchy1"/>
    <dgm:cxn modelId="{F121AA90-2B28-489E-B3CC-E4231F2B4B06}" srcId="{146BCAA4-C1DD-4D03-A68C-5057C7907A83}" destId="{1DF368B1-22DC-4593-8AA3-32C2B31B99ED}" srcOrd="0" destOrd="0" parTransId="{36F7F1C8-1A98-4FC5-AC04-05946AD2222B}" sibTransId="{05895FD7-B2FF-4B4A-8DF6-B303D1B463A3}"/>
    <dgm:cxn modelId="{557F44A6-F096-4DE4-975D-60FAFE9B8430}" type="presOf" srcId="{146BCAA4-C1DD-4D03-A68C-5057C7907A83}" destId="{1C5DA0AC-67F9-45B3-B668-9DC6407AA439}" srcOrd="0" destOrd="0" presId="urn:microsoft.com/office/officeart/2005/8/layout/hierarchy1"/>
    <dgm:cxn modelId="{C20142AE-D01F-4174-8DBF-636718E26F03}" type="presOf" srcId="{9B031FE6-7994-472B-A919-229FF559FB21}" destId="{D8EB2B07-6A49-477F-8DCF-2CDC0A9B9260}" srcOrd="0" destOrd="0" presId="urn:microsoft.com/office/officeart/2005/8/layout/hierarchy1"/>
    <dgm:cxn modelId="{EE45DDF8-1423-47B0-98C0-69B3D0AA26EA}" srcId="{146BCAA4-C1DD-4D03-A68C-5057C7907A83}" destId="{9B031FE6-7994-472B-A919-229FF559FB21}" srcOrd="2" destOrd="0" parTransId="{6D76808A-FD98-4334-BCD7-57DE0F6647F8}" sibTransId="{527B69F7-2EA2-4411-BAA2-FE183A7F5D7B}"/>
    <dgm:cxn modelId="{33E42065-FB87-4C78-B9B2-E4EEB8995798}" type="presParOf" srcId="{1C5DA0AC-67F9-45B3-B668-9DC6407AA439}" destId="{7BB2F2FD-1F4A-4706-8079-B5D40D0D77AF}" srcOrd="0" destOrd="0" presId="urn:microsoft.com/office/officeart/2005/8/layout/hierarchy1"/>
    <dgm:cxn modelId="{A0D33876-AA42-4589-84D0-CB3DD98B1BCC}" type="presParOf" srcId="{7BB2F2FD-1F4A-4706-8079-B5D40D0D77AF}" destId="{EDE9F3F0-38A0-4679-A216-E28462920E53}" srcOrd="0" destOrd="0" presId="urn:microsoft.com/office/officeart/2005/8/layout/hierarchy1"/>
    <dgm:cxn modelId="{FE846B87-0343-4BBF-BF36-62AC7B365D2B}" type="presParOf" srcId="{EDE9F3F0-38A0-4679-A216-E28462920E53}" destId="{1912C61E-F55B-4984-9715-A426C7C37DBE}" srcOrd="0" destOrd="0" presId="urn:microsoft.com/office/officeart/2005/8/layout/hierarchy1"/>
    <dgm:cxn modelId="{A616CB1C-1496-43EC-ABD3-FDE6B5BD2D14}" type="presParOf" srcId="{EDE9F3F0-38A0-4679-A216-E28462920E53}" destId="{FBEABA9B-3CEA-4388-A012-3FD7AB51261C}" srcOrd="1" destOrd="0" presId="urn:microsoft.com/office/officeart/2005/8/layout/hierarchy1"/>
    <dgm:cxn modelId="{FE99B36F-E18F-4B1C-B38C-6364A76A73AD}" type="presParOf" srcId="{7BB2F2FD-1F4A-4706-8079-B5D40D0D77AF}" destId="{0641396B-5B6F-4D3A-89B3-D117E9930DCB}" srcOrd="1" destOrd="0" presId="urn:microsoft.com/office/officeart/2005/8/layout/hierarchy1"/>
    <dgm:cxn modelId="{190C0783-92D9-4820-A421-8A295402BCD6}" type="presParOf" srcId="{1C5DA0AC-67F9-45B3-B668-9DC6407AA439}" destId="{5A05E4B7-0D3D-484E-9F2C-480201EC593D}" srcOrd="1" destOrd="0" presId="urn:microsoft.com/office/officeart/2005/8/layout/hierarchy1"/>
    <dgm:cxn modelId="{ADB40E03-91BE-4D98-BAF9-F573FAF4A104}" type="presParOf" srcId="{5A05E4B7-0D3D-484E-9F2C-480201EC593D}" destId="{6E589051-01A3-41EF-89BA-E674CD0ADCE5}" srcOrd="0" destOrd="0" presId="urn:microsoft.com/office/officeart/2005/8/layout/hierarchy1"/>
    <dgm:cxn modelId="{E287C187-468D-4894-9677-7A7FD4670065}" type="presParOf" srcId="{6E589051-01A3-41EF-89BA-E674CD0ADCE5}" destId="{CFC26187-167E-4E95-BBCB-F3C7FB30A570}" srcOrd="0" destOrd="0" presId="urn:microsoft.com/office/officeart/2005/8/layout/hierarchy1"/>
    <dgm:cxn modelId="{8A99B769-01C6-43DB-9CB5-14E4080214C0}" type="presParOf" srcId="{6E589051-01A3-41EF-89BA-E674CD0ADCE5}" destId="{D1CC8518-54F5-45AA-BF43-BFC7B2E3BCFA}" srcOrd="1" destOrd="0" presId="urn:microsoft.com/office/officeart/2005/8/layout/hierarchy1"/>
    <dgm:cxn modelId="{DEA33AFD-A75C-40D4-998D-D19F55139521}" type="presParOf" srcId="{5A05E4B7-0D3D-484E-9F2C-480201EC593D}" destId="{5C01CF02-80C3-4013-A04C-1C6B81C384A0}" srcOrd="1" destOrd="0" presId="urn:microsoft.com/office/officeart/2005/8/layout/hierarchy1"/>
    <dgm:cxn modelId="{036C14BA-C86E-4B25-9AFA-F4A1413CC230}" type="presParOf" srcId="{1C5DA0AC-67F9-45B3-B668-9DC6407AA439}" destId="{4224FF90-4A55-4CD8-9C49-4B041E658714}" srcOrd="2" destOrd="0" presId="urn:microsoft.com/office/officeart/2005/8/layout/hierarchy1"/>
    <dgm:cxn modelId="{64065B33-617D-440D-B484-488E5ED7B2DA}" type="presParOf" srcId="{4224FF90-4A55-4CD8-9C49-4B041E658714}" destId="{F03B608E-117B-4361-8286-69AB8F854DD6}" srcOrd="0" destOrd="0" presId="urn:microsoft.com/office/officeart/2005/8/layout/hierarchy1"/>
    <dgm:cxn modelId="{42CAE92D-DD2D-4833-9236-D8EF9E6189FE}" type="presParOf" srcId="{F03B608E-117B-4361-8286-69AB8F854DD6}" destId="{40E35B3E-C06A-4B3E-B4CD-0C9B9CE622FC}" srcOrd="0" destOrd="0" presId="urn:microsoft.com/office/officeart/2005/8/layout/hierarchy1"/>
    <dgm:cxn modelId="{952772E4-F55D-449F-8200-A2DAFC9A847E}" type="presParOf" srcId="{F03B608E-117B-4361-8286-69AB8F854DD6}" destId="{D8EB2B07-6A49-477F-8DCF-2CDC0A9B9260}" srcOrd="1" destOrd="0" presId="urn:microsoft.com/office/officeart/2005/8/layout/hierarchy1"/>
    <dgm:cxn modelId="{22750066-A934-46C2-B1E0-47FA70C27DE9}" type="presParOf" srcId="{4224FF90-4A55-4CD8-9C49-4B041E658714}" destId="{96AD555F-0FE9-41CC-8A25-5A57B57DCA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6BCAA4-C1DD-4D03-A68C-5057C7907A83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DF368B1-22DC-4593-8AA3-32C2B31B99ED}">
      <dgm:prSet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Compréhension de la conception avec du VHDL</a:t>
          </a:r>
          <a:endParaRPr lang="en-US" dirty="0"/>
        </a:p>
      </dgm:t>
    </dgm:pt>
    <dgm:pt modelId="{36F7F1C8-1A98-4FC5-AC04-05946AD2222B}" type="parTrans" cxnId="{F121AA90-2B28-489E-B3CC-E4231F2B4B06}">
      <dgm:prSet/>
      <dgm:spPr/>
      <dgm:t>
        <a:bodyPr/>
        <a:lstStyle/>
        <a:p>
          <a:endParaRPr lang="en-US"/>
        </a:p>
      </dgm:t>
    </dgm:pt>
    <dgm:pt modelId="{05895FD7-B2FF-4B4A-8DF6-B303D1B463A3}" type="sibTrans" cxnId="{F121AA90-2B28-489E-B3CC-E4231F2B4B06}">
      <dgm:prSet/>
      <dgm:spPr/>
      <dgm:t>
        <a:bodyPr/>
        <a:lstStyle/>
        <a:p>
          <a:endParaRPr lang="en-US"/>
        </a:p>
      </dgm:t>
    </dgm:pt>
    <dgm:pt modelId="{1CF7FD1B-9BC1-4DC3-953E-DC09C2D4E831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Prise en main du logiciel Quartus</a:t>
          </a:r>
          <a:endParaRPr lang="fr-FR" dirty="0"/>
        </a:p>
      </dgm:t>
    </dgm:pt>
    <dgm:pt modelId="{08196F17-768A-447B-B572-CAF0BB31F985}" type="parTrans" cxnId="{AC60A11D-3290-4B57-B551-F2819BB2451B}">
      <dgm:prSet/>
      <dgm:spPr/>
      <dgm:t>
        <a:bodyPr/>
        <a:lstStyle/>
        <a:p>
          <a:endParaRPr lang="en-US"/>
        </a:p>
      </dgm:t>
    </dgm:pt>
    <dgm:pt modelId="{E0EFB8E0-232E-4EF7-9D96-F8A7BB16C421}" type="sibTrans" cxnId="{AC60A11D-3290-4B57-B551-F2819BB2451B}">
      <dgm:prSet/>
      <dgm:spPr/>
      <dgm:t>
        <a:bodyPr/>
        <a:lstStyle/>
        <a:p>
          <a:endParaRPr lang="en-US"/>
        </a:p>
      </dgm:t>
    </dgm:pt>
    <dgm:pt modelId="{9B031FE6-7994-472B-A919-229FF559FB21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Intégration et synthèse </a:t>
          </a:r>
          <a:endParaRPr lang="fr-FR"/>
        </a:p>
      </dgm:t>
    </dgm:pt>
    <dgm:pt modelId="{6D76808A-FD98-4334-BCD7-57DE0F6647F8}" type="parTrans" cxnId="{EE45DDF8-1423-47B0-98C0-69B3D0AA26EA}">
      <dgm:prSet/>
      <dgm:spPr/>
      <dgm:t>
        <a:bodyPr/>
        <a:lstStyle/>
        <a:p>
          <a:endParaRPr lang="en-US"/>
        </a:p>
      </dgm:t>
    </dgm:pt>
    <dgm:pt modelId="{527B69F7-2EA2-4411-BAA2-FE183A7F5D7B}" type="sibTrans" cxnId="{EE45DDF8-1423-47B0-98C0-69B3D0AA26EA}">
      <dgm:prSet/>
      <dgm:spPr/>
      <dgm:t>
        <a:bodyPr/>
        <a:lstStyle/>
        <a:p>
          <a:endParaRPr lang="en-US"/>
        </a:p>
      </dgm:t>
    </dgm:pt>
    <dgm:pt modelId="{1C5DA0AC-67F9-45B3-B668-9DC6407AA439}" type="pres">
      <dgm:prSet presAssocID="{146BCAA4-C1DD-4D03-A68C-5057C7907A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B2F2FD-1F4A-4706-8079-B5D40D0D77AF}" type="pres">
      <dgm:prSet presAssocID="{1DF368B1-22DC-4593-8AA3-32C2B31B99ED}" presName="hierRoot1" presStyleCnt="0"/>
      <dgm:spPr/>
    </dgm:pt>
    <dgm:pt modelId="{EDE9F3F0-38A0-4679-A216-E28462920E53}" type="pres">
      <dgm:prSet presAssocID="{1DF368B1-22DC-4593-8AA3-32C2B31B99ED}" presName="composite" presStyleCnt="0"/>
      <dgm:spPr/>
    </dgm:pt>
    <dgm:pt modelId="{1912C61E-F55B-4984-9715-A426C7C37DBE}" type="pres">
      <dgm:prSet presAssocID="{1DF368B1-22DC-4593-8AA3-32C2B31B99ED}" presName="background" presStyleLbl="node0" presStyleIdx="0" presStyleCnt="3"/>
      <dgm:spPr/>
    </dgm:pt>
    <dgm:pt modelId="{FBEABA9B-3CEA-4388-A012-3FD7AB51261C}" type="pres">
      <dgm:prSet presAssocID="{1DF368B1-22DC-4593-8AA3-32C2B31B99ED}" presName="text" presStyleLbl="fgAcc0" presStyleIdx="0" presStyleCnt="3">
        <dgm:presLayoutVars>
          <dgm:chPref val="3"/>
        </dgm:presLayoutVars>
      </dgm:prSet>
      <dgm:spPr/>
    </dgm:pt>
    <dgm:pt modelId="{0641396B-5B6F-4D3A-89B3-D117E9930DCB}" type="pres">
      <dgm:prSet presAssocID="{1DF368B1-22DC-4593-8AA3-32C2B31B99ED}" presName="hierChild2" presStyleCnt="0"/>
      <dgm:spPr/>
    </dgm:pt>
    <dgm:pt modelId="{5A05E4B7-0D3D-484E-9F2C-480201EC593D}" type="pres">
      <dgm:prSet presAssocID="{1CF7FD1B-9BC1-4DC3-953E-DC09C2D4E831}" presName="hierRoot1" presStyleCnt="0"/>
      <dgm:spPr/>
    </dgm:pt>
    <dgm:pt modelId="{6E589051-01A3-41EF-89BA-E674CD0ADCE5}" type="pres">
      <dgm:prSet presAssocID="{1CF7FD1B-9BC1-4DC3-953E-DC09C2D4E831}" presName="composite" presStyleCnt="0"/>
      <dgm:spPr/>
    </dgm:pt>
    <dgm:pt modelId="{CFC26187-167E-4E95-BBCB-F3C7FB30A570}" type="pres">
      <dgm:prSet presAssocID="{1CF7FD1B-9BC1-4DC3-953E-DC09C2D4E831}" presName="background" presStyleLbl="node0" presStyleIdx="1" presStyleCnt="3"/>
      <dgm:spPr/>
    </dgm:pt>
    <dgm:pt modelId="{D1CC8518-54F5-45AA-BF43-BFC7B2E3BCFA}" type="pres">
      <dgm:prSet presAssocID="{1CF7FD1B-9BC1-4DC3-953E-DC09C2D4E831}" presName="text" presStyleLbl="fgAcc0" presStyleIdx="1" presStyleCnt="3">
        <dgm:presLayoutVars>
          <dgm:chPref val="3"/>
        </dgm:presLayoutVars>
      </dgm:prSet>
      <dgm:spPr/>
    </dgm:pt>
    <dgm:pt modelId="{5C01CF02-80C3-4013-A04C-1C6B81C384A0}" type="pres">
      <dgm:prSet presAssocID="{1CF7FD1B-9BC1-4DC3-953E-DC09C2D4E831}" presName="hierChild2" presStyleCnt="0"/>
      <dgm:spPr/>
    </dgm:pt>
    <dgm:pt modelId="{4224FF90-4A55-4CD8-9C49-4B041E658714}" type="pres">
      <dgm:prSet presAssocID="{9B031FE6-7994-472B-A919-229FF559FB21}" presName="hierRoot1" presStyleCnt="0"/>
      <dgm:spPr/>
    </dgm:pt>
    <dgm:pt modelId="{F03B608E-117B-4361-8286-69AB8F854DD6}" type="pres">
      <dgm:prSet presAssocID="{9B031FE6-7994-472B-A919-229FF559FB21}" presName="composite" presStyleCnt="0"/>
      <dgm:spPr/>
    </dgm:pt>
    <dgm:pt modelId="{40E35B3E-C06A-4B3E-B4CD-0C9B9CE622FC}" type="pres">
      <dgm:prSet presAssocID="{9B031FE6-7994-472B-A919-229FF559FB21}" presName="background" presStyleLbl="node0" presStyleIdx="2" presStyleCnt="3"/>
      <dgm:spPr/>
    </dgm:pt>
    <dgm:pt modelId="{D8EB2B07-6A49-477F-8DCF-2CDC0A9B9260}" type="pres">
      <dgm:prSet presAssocID="{9B031FE6-7994-472B-A919-229FF559FB21}" presName="text" presStyleLbl="fgAcc0" presStyleIdx="2" presStyleCnt="3">
        <dgm:presLayoutVars>
          <dgm:chPref val="3"/>
        </dgm:presLayoutVars>
      </dgm:prSet>
      <dgm:spPr/>
    </dgm:pt>
    <dgm:pt modelId="{96AD555F-0FE9-41CC-8A25-5A57B57DCA93}" type="pres">
      <dgm:prSet presAssocID="{9B031FE6-7994-472B-A919-229FF559FB21}" presName="hierChild2" presStyleCnt="0"/>
      <dgm:spPr/>
    </dgm:pt>
  </dgm:ptLst>
  <dgm:cxnLst>
    <dgm:cxn modelId="{AC60A11D-3290-4B57-B551-F2819BB2451B}" srcId="{146BCAA4-C1DD-4D03-A68C-5057C7907A83}" destId="{1CF7FD1B-9BC1-4DC3-953E-DC09C2D4E831}" srcOrd="1" destOrd="0" parTransId="{08196F17-768A-447B-B572-CAF0BB31F985}" sibTransId="{E0EFB8E0-232E-4EF7-9D96-F8A7BB16C421}"/>
    <dgm:cxn modelId="{90D29C1F-E1FD-42D5-A34F-3CC2626E1DB7}" type="presOf" srcId="{1DF368B1-22DC-4593-8AA3-32C2B31B99ED}" destId="{FBEABA9B-3CEA-4388-A012-3FD7AB51261C}" srcOrd="0" destOrd="0" presId="urn:microsoft.com/office/officeart/2005/8/layout/hierarchy1"/>
    <dgm:cxn modelId="{73712D70-B4C7-49C9-A910-8349BF8682BB}" type="presOf" srcId="{1CF7FD1B-9BC1-4DC3-953E-DC09C2D4E831}" destId="{D1CC8518-54F5-45AA-BF43-BFC7B2E3BCFA}" srcOrd="0" destOrd="0" presId="urn:microsoft.com/office/officeart/2005/8/layout/hierarchy1"/>
    <dgm:cxn modelId="{F121AA90-2B28-489E-B3CC-E4231F2B4B06}" srcId="{146BCAA4-C1DD-4D03-A68C-5057C7907A83}" destId="{1DF368B1-22DC-4593-8AA3-32C2B31B99ED}" srcOrd="0" destOrd="0" parTransId="{36F7F1C8-1A98-4FC5-AC04-05946AD2222B}" sibTransId="{05895FD7-B2FF-4B4A-8DF6-B303D1B463A3}"/>
    <dgm:cxn modelId="{557F44A6-F096-4DE4-975D-60FAFE9B8430}" type="presOf" srcId="{146BCAA4-C1DD-4D03-A68C-5057C7907A83}" destId="{1C5DA0AC-67F9-45B3-B668-9DC6407AA439}" srcOrd="0" destOrd="0" presId="urn:microsoft.com/office/officeart/2005/8/layout/hierarchy1"/>
    <dgm:cxn modelId="{C20142AE-D01F-4174-8DBF-636718E26F03}" type="presOf" srcId="{9B031FE6-7994-472B-A919-229FF559FB21}" destId="{D8EB2B07-6A49-477F-8DCF-2CDC0A9B9260}" srcOrd="0" destOrd="0" presId="urn:microsoft.com/office/officeart/2005/8/layout/hierarchy1"/>
    <dgm:cxn modelId="{EE45DDF8-1423-47B0-98C0-69B3D0AA26EA}" srcId="{146BCAA4-C1DD-4D03-A68C-5057C7907A83}" destId="{9B031FE6-7994-472B-A919-229FF559FB21}" srcOrd="2" destOrd="0" parTransId="{6D76808A-FD98-4334-BCD7-57DE0F6647F8}" sibTransId="{527B69F7-2EA2-4411-BAA2-FE183A7F5D7B}"/>
    <dgm:cxn modelId="{33E42065-FB87-4C78-B9B2-E4EEB8995798}" type="presParOf" srcId="{1C5DA0AC-67F9-45B3-B668-9DC6407AA439}" destId="{7BB2F2FD-1F4A-4706-8079-B5D40D0D77AF}" srcOrd="0" destOrd="0" presId="urn:microsoft.com/office/officeart/2005/8/layout/hierarchy1"/>
    <dgm:cxn modelId="{A0D33876-AA42-4589-84D0-CB3DD98B1BCC}" type="presParOf" srcId="{7BB2F2FD-1F4A-4706-8079-B5D40D0D77AF}" destId="{EDE9F3F0-38A0-4679-A216-E28462920E53}" srcOrd="0" destOrd="0" presId="urn:microsoft.com/office/officeart/2005/8/layout/hierarchy1"/>
    <dgm:cxn modelId="{FE846B87-0343-4BBF-BF36-62AC7B365D2B}" type="presParOf" srcId="{EDE9F3F0-38A0-4679-A216-E28462920E53}" destId="{1912C61E-F55B-4984-9715-A426C7C37DBE}" srcOrd="0" destOrd="0" presId="urn:microsoft.com/office/officeart/2005/8/layout/hierarchy1"/>
    <dgm:cxn modelId="{A616CB1C-1496-43EC-ABD3-FDE6B5BD2D14}" type="presParOf" srcId="{EDE9F3F0-38A0-4679-A216-E28462920E53}" destId="{FBEABA9B-3CEA-4388-A012-3FD7AB51261C}" srcOrd="1" destOrd="0" presId="urn:microsoft.com/office/officeart/2005/8/layout/hierarchy1"/>
    <dgm:cxn modelId="{FE99B36F-E18F-4B1C-B38C-6364A76A73AD}" type="presParOf" srcId="{7BB2F2FD-1F4A-4706-8079-B5D40D0D77AF}" destId="{0641396B-5B6F-4D3A-89B3-D117E9930DCB}" srcOrd="1" destOrd="0" presId="urn:microsoft.com/office/officeart/2005/8/layout/hierarchy1"/>
    <dgm:cxn modelId="{190C0783-92D9-4820-A421-8A295402BCD6}" type="presParOf" srcId="{1C5DA0AC-67F9-45B3-B668-9DC6407AA439}" destId="{5A05E4B7-0D3D-484E-9F2C-480201EC593D}" srcOrd="1" destOrd="0" presId="urn:microsoft.com/office/officeart/2005/8/layout/hierarchy1"/>
    <dgm:cxn modelId="{ADB40E03-91BE-4D98-BAF9-F573FAF4A104}" type="presParOf" srcId="{5A05E4B7-0D3D-484E-9F2C-480201EC593D}" destId="{6E589051-01A3-41EF-89BA-E674CD0ADCE5}" srcOrd="0" destOrd="0" presId="urn:microsoft.com/office/officeart/2005/8/layout/hierarchy1"/>
    <dgm:cxn modelId="{E287C187-468D-4894-9677-7A7FD4670065}" type="presParOf" srcId="{6E589051-01A3-41EF-89BA-E674CD0ADCE5}" destId="{CFC26187-167E-4E95-BBCB-F3C7FB30A570}" srcOrd="0" destOrd="0" presId="urn:microsoft.com/office/officeart/2005/8/layout/hierarchy1"/>
    <dgm:cxn modelId="{8A99B769-01C6-43DB-9CB5-14E4080214C0}" type="presParOf" srcId="{6E589051-01A3-41EF-89BA-E674CD0ADCE5}" destId="{D1CC8518-54F5-45AA-BF43-BFC7B2E3BCFA}" srcOrd="1" destOrd="0" presId="urn:microsoft.com/office/officeart/2005/8/layout/hierarchy1"/>
    <dgm:cxn modelId="{DEA33AFD-A75C-40D4-998D-D19F55139521}" type="presParOf" srcId="{5A05E4B7-0D3D-484E-9F2C-480201EC593D}" destId="{5C01CF02-80C3-4013-A04C-1C6B81C384A0}" srcOrd="1" destOrd="0" presId="urn:microsoft.com/office/officeart/2005/8/layout/hierarchy1"/>
    <dgm:cxn modelId="{036C14BA-C86E-4B25-9AFA-F4A1413CC230}" type="presParOf" srcId="{1C5DA0AC-67F9-45B3-B668-9DC6407AA439}" destId="{4224FF90-4A55-4CD8-9C49-4B041E658714}" srcOrd="2" destOrd="0" presId="urn:microsoft.com/office/officeart/2005/8/layout/hierarchy1"/>
    <dgm:cxn modelId="{64065B33-617D-440D-B484-488E5ED7B2DA}" type="presParOf" srcId="{4224FF90-4A55-4CD8-9C49-4B041E658714}" destId="{F03B608E-117B-4361-8286-69AB8F854DD6}" srcOrd="0" destOrd="0" presId="urn:microsoft.com/office/officeart/2005/8/layout/hierarchy1"/>
    <dgm:cxn modelId="{42CAE92D-DD2D-4833-9236-D8EF9E6189FE}" type="presParOf" srcId="{F03B608E-117B-4361-8286-69AB8F854DD6}" destId="{40E35B3E-C06A-4B3E-B4CD-0C9B9CE622FC}" srcOrd="0" destOrd="0" presId="urn:microsoft.com/office/officeart/2005/8/layout/hierarchy1"/>
    <dgm:cxn modelId="{952772E4-F55D-449F-8200-A2DAFC9A847E}" type="presParOf" srcId="{F03B608E-117B-4361-8286-69AB8F854DD6}" destId="{D8EB2B07-6A49-477F-8DCF-2CDC0A9B9260}" srcOrd="1" destOrd="0" presId="urn:microsoft.com/office/officeart/2005/8/layout/hierarchy1"/>
    <dgm:cxn modelId="{22750066-A934-46C2-B1E0-47FA70C27DE9}" type="presParOf" srcId="{4224FF90-4A55-4CD8-9C49-4B041E658714}" destId="{96AD555F-0FE9-41CC-8A25-5A57B57DCA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2C61E-F55B-4984-9715-A426C7C37DBE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ABA9B-3CEA-4388-A012-3FD7AB51261C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Réaliser un système pour piloter automatiquement un voilier d'une barre franche</a:t>
          </a:r>
          <a:endParaRPr lang="en-US" sz="2300" kern="1200"/>
        </a:p>
      </dsp:txBody>
      <dsp:txXfrm>
        <a:off x="398656" y="1088253"/>
        <a:ext cx="2959127" cy="1837317"/>
      </dsp:txXfrm>
    </dsp:sp>
    <dsp:sp modelId="{CFC26187-167E-4E95-BBCB-F3C7FB30A570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C8518-54F5-45AA-BF43-BFC7B2E3BCFA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Calcule de la vitesse du vent à l'aide de  l'Anémomètre </a:t>
          </a:r>
          <a:endParaRPr lang="en-US" sz="2300" kern="1200"/>
        </a:p>
      </dsp:txBody>
      <dsp:txXfrm>
        <a:off x="4155097" y="1088253"/>
        <a:ext cx="2959127" cy="1837317"/>
      </dsp:txXfrm>
    </dsp:sp>
    <dsp:sp modelId="{40E35B3E-C06A-4B3E-B4CD-0C9B9CE622FC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B2B07-6A49-477F-8DCF-2CDC0A9B9260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Gestion du Vérin</a:t>
          </a:r>
          <a:endParaRPr lang="en-US" sz="2300" kern="1200"/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2C61E-F55B-4984-9715-A426C7C37DBE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ABA9B-3CEA-4388-A012-3FD7AB51261C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latin typeface="Calibri Light" panose="020F0302020204030204"/>
            </a:rPr>
            <a:t>Compréhension de la conception avec du VHDL</a:t>
          </a:r>
          <a:endParaRPr lang="en-US" sz="3200" kern="1200" dirty="0"/>
        </a:p>
      </dsp:txBody>
      <dsp:txXfrm>
        <a:off x="398656" y="1088253"/>
        <a:ext cx="2959127" cy="1837317"/>
      </dsp:txXfrm>
    </dsp:sp>
    <dsp:sp modelId="{CFC26187-167E-4E95-BBCB-F3C7FB30A570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C8518-54F5-45AA-BF43-BFC7B2E3BCFA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latin typeface="Calibri Light" panose="020F0302020204030204"/>
            </a:rPr>
            <a:t>Prise en main du logiciel Quartus</a:t>
          </a:r>
          <a:endParaRPr lang="fr-FR" sz="3200" kern="1200" dirty="0"/>
        </a:p>
      </dsp:txBody>
      <dsp:txXfrm>
        <a:off x="4155097" y="1088253"/>
        <a:ext cx="2959127" cy="1837317"/>
      </dsp:txXfrm>
    </dsp:sp>
    <dsp:sp modelId="{40E35B3E-C06A-4B3E-B4CD-0C9B9CE622FC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B2B07-6A49-477F-8DCF-2CDC0A9B9260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>
              <a:latin typeface="Calibri Light" panose="020F0302020204030204"/>
            </a:rPr>
            <a:t>Intégration et synthèse </a:t>
          </a:r>
          <a:endParaRPr lang="fr-FR" sz="32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5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47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8227" y="4690038"/>
            <a:ext cx="9707911" cy="174629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fr-FR" sz="1600" i="1" dirty="0">
                <a:latin typeface="Times New Roman"/>
                <a:ea typeface="+mj-lt"/>
                <a:cs typeface="+mj-lt"/>
              </a:rPr>
              <a:t>Réalisé par :                                                                                         Encadré par :</a:t>
            </a:r>
            <a:endParaRPr lang="fr-FR" sz="1600" dirty="0">
              <a:latin typeface="Times New Roman"/>
              <a:ea typeface="+mj-lt"/>
              <a:cs typeface="+mj-lt"/>
            </a:endParaRPr>
          </a:p>
          <a:p>
            <a:pPr algn="l"/>
            <a:endParaRPr lang="fr-FR" sz="1600" dirty="0">
              <a:latin typeface="Times New Roman"/>
              <a:ea typeface="+mj-lt"/>
              <a:cs typeface="+mj-lt"/>
            </a:endParaRPr>
          </a:p>
          <a:p>
            <a:pPr algn="l"/>
            <a:r>
              <a:rPr lang="fr-FR" sz="1600" b="1" dirty="0">
                <a:latin typeface="Times New Roman"/>
                <a:ea typeface="+mj-lt"/>
                <a:cs typeface="+mj-lt"/>
              </a:rPr>
              <a:t>                                                                                                               Mr. P. CARVALHO</a:t>
            </a:r>
            <a:endParaRPr lang="fr-FR" sz="1600" dirty="0">
              <a:latin typeface="Times New Roman"/>
              <a:ea typeface="+mj-lt"/>
              <a:cs typeface="+mj-lt"/>
            </a:endParaRPr>
          </a:p>
          <a:p>
            <a:pPr algn="l"/>
            <a:r>
              <a:rPr lang="fr-FR" sz="1600" b="1" dirty="0">
                <a:latin typeface="Times New Roman"/>
                <a:ea typeface="+mj-lt"/>
                <a:cs typeface="+mj-lt"/>
              </a:rPr>
              <a:t>DEDJEH </a:t>
            </a:r>
            <a:r>
              <a:rPr lang="fr-FR" sz="1600" b="1" dirty="0" err="1">
                <a:latin typeface="Times New Roman"/>
                <a:ea typeface="+mj-lt"/>
                <a:cs typeface="+mj-lt"/>
              </a:rPr>
              <a:t>Ove-Onselme</a:t>
            </a:r>
            <a:endParaRPr lang="fr-FR" sz="1600" dirty="0">
              <a:latin typeface="Times New Roman"/>
              <a:ea typeface="+mj-lt"/>
              <a:cs typeface="+mj-lt"/>
            </a:endParaRPr>
          </a:p>
          <a:p>
            <a:pPr algn="l"/>
            <a:r>
              <a:rPr lang="fr-FR" sz="1600" b="1" dirty="0">
                <a:latin typeface="Times New Roman"/>
                <a:ea typeface="+mj-lt"/>
                <a:cs typeface="+mj-lt"/>
              </a:rPr>
              <a:t>KOUSSAIMY MOUNIR</a:t>
            </a:r>
            <a:br>
              <a:rPr lang="fr-FR" sz="1600" b="1" dirty="0">
                <a:latin typeface="Times New Roman"/>
                <a:ea typeface="+mj-lt"/>
                <a:cs typeface="+mj-lt"/>
              </a:rPr>
            </a:br>
            <a:r>
              <a:rPr lang="fr-FR" sz="1600" b="1" dirty="0">
                <a:latin typeface="Times New Roman"/>
                <a:ea typeface="+mj-lt"/>
                <a:cs typeface="+mj-lt"/>
              </a:rPr>
              <a:t>TOUIL Hajar</a:t>
            </a:r>
            <a:br>
              <a:rPr lang="fr-FR" sz="1600" b="1" dirty="0">
                <a:latin typeface="Times New Roman"/>
                <a:ea typeface="+mj-lt"/>
                <a:cs typeface="+mj-lt"/>
              </a:rPr>
            </a:br>
            <a:br>
              <a:rPr lang="fr-FR" sz="1600" b="1" dirty="0">
                <a:latin typeface="Times New Roman"/>
                <a:ea typeface="+mj-lt"/>
                <a:cs typeface="+mj-lt"/>
              </a:rPr>
            </a:br>
            <a:r>
              <a:rPr lang="fr-FR" sz="1600" b="1" dirty="0">
                <a:latin typeface="Times New Roman"/>
                <a:ea typeface="+mj-lt"/>
                <a:cs typeface="+mj-lt"/>
              </a:rPr>
              <a:t>                                                                        2022/2023</a:t>
            </a:r>
          </a:p>
          <a:p>
            <a:endParaRPr lang="fr-FR" sz="1200" dirty="0">
              <a:latin typeface="Times New Roman"/>
              <a:cs typeface="Calibri Light"/>
            </a:endParaRPr>
          </a:p>
        </p:txBody>
      </p:sp>
      <p:pic>
        <p:nvPicPr>
          <p:cNvPr id="17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D7A601-62B4-D2F9-683B-B85E9156C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847" y="192022"/>
            <a:ext cx="4533764" cy="1518811"/>
          </a:xfrm>
          <a:prstGeom prst="rect">
            <a:avLst/>
          </a:prstGeom>
        </p:spPr>
      </p:pic>
      <p:pic>
        <p:nvPicPr>
          <p:cNvPr id="15" name="Image 16">
            <a:extLst>
              <a:ext uri="{FF2B5EF4-FFF2-40B4-BE49-F238E27FC236}">
                <a16:creationId xmlns:a16="http://schemas.microsoft.com/office/drawing/2014/main" id="{D67D3A11-7100-8E2B-7D68-B12434C4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737" y="2002469"/>
            <a:ext cx="8990745" cy="249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39E43B-251E-4D9A-DA84-4D6CEC7B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  <a:cs typeface="Calibri Light"/>
              </a:rPr>
              <a:t>Gestion du Vérin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545F539-5D41-0197-149B-92E4653D4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735" y="2059404"/>
            <a:ext cx="5487532" cy="3683358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8B1FA60-52E7-FFFC-0EB6-3BFCB9831EDE}"/>
              </a:ext>
            </a:extLst>
          </p:cNvPr>
          <p:cNvSpPr txBox="1"/>
          <p:nvPr/>
        </p:nvSpPr>
        <p:spPr>
          <a:xfrm>
            <a:off x="6198044" y="2500256"/>
            <a:ext cx="562294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fr-FR" sz="2400">
                <a:latin typeface="Times New Roman"/>
                <a:ea typeface="Arial"/>
                <a:cs typeface="Arial"/>
              </a:rPr>
              <a:t>Mettre le mouvement de la barre franche ​</a:t>
            </a:r>
            <a:endParaRPr lang="fr-FR" sz="2400">
              <a:latin typeface="Times New Roman"/>
              <a:cs typeface="Times New Roman"/>
            </a:endParaRPr>
          </a:p>
          <a:p>
            <a:pPr marL="285750" lvl="0" indent="-285750" rtl="0">
              <a:buFont typeface="Wingdings"/>
              <a:buChar char="ü"/>
            </a:pPr>
            <a:r>
              <a:rPr lang="fr-FR" sz="2400">
                <a:latin typeface="Times New Roman"/>
                <a:ea typeface="Arial"/>
                <a:cs typeface="Arial"/>
              </a:rPr>
              <a:t>Constitué essentiellement de :</a:t>
            </a:r>
            <a:r>
              <a:rPr lang="en-US" sz="2400">
                <a:latin typeface="Times New Roman"/>
                <a:ea typeface="Arial"/>
                <a:cs typeface="Arial"/>
              </a:rPr>
              <a:t>​</a:t>
            </a:r>
          </a:p>
          <a:p>
            <a:pPr marL="742950" lvl="1" indent="-285750">
              <a:buFont typeface="Wingdings"/>
              <a:buChar char="§"/>
            </a:pPr>
            <a:r>
              <a:rPr lang="fr-FR" sz="2400">
                <a:latin typeface="Times New Roman"/>
                <a:ea typeface="+mn-lt"/>
                <a:cs typeface="+mn-lt"/>
              </a:rPr>
              <a:t>La fonction </a:t>
            </a:r>
            <a:r>
              <a:rPr lang="fr-FR" sz="2400" err="1">
                <a:latin typeface="Times New Roman"/>
                <a:ea typeface="+mn-lt"/>
                <a:cs typeface="+mn-lt"/>
              </a:rPr>
              <a:t>Gestion_PWM</a:t>
            </a:r>
            <a:r>
              <a:rPr lang="fr-FR" sz="2400">
                <a:latin typeface="Times New Roman"/>
                <a:ea typeface="+mn-lt"/>
                <a:cs typeface="+mn-lt"/>
              </a:rPr>
              <a:t> 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marL="742950" lvl="1" indent="-285750">
              <a:buFont typeface="Wingdings"/>
              <a:buChar char="§"/>
            </a:pPr>
            <a:r>
              <a:rPr lang="fr-FR" sz="2400">
                <a:latin typeface="Times New Roman"/>
                <a:ea typeface="+mn-lt"/>
                <a:cs typeface="+mn-lt"/>
              </a:rPr>
              <a:t>La fonction </a:t>
            </a:r>
            <a:r>
              <a:rPr lang="fr-FR" sz="2400" err="1">
                <a:latin typeface="Times New Roman"/>
                <a:ea typeface="+mn-lt"/>
                <a:cs typeface="+mn-lt"/>
              </a:rPr>
              <a:t>Gestion_butee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marL="742950" lvl="1" indent="-285750">
              <a:buFont typeface="Wingdings"/>
              <a:buChar char="§"/>
            </a:pPr>
            <a:r>
              <a:rPr lang="fr-FR" sz="2400">
                <a:latin typeface="Times New Roman"/>
                <a:ea typeface="+mn-lt"/>
                <a:cs typeface="+mn-lt"/>
              </a:rPr>
              <a:t>La fonction Gestion_MCP3201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marL="742950" lvl="1" indent="-285750">
              <a:buFont typeface="Wingdings"/>
              <a:buChar char="§"/>
            </a:pPr>
            <a:r>
              <a:rPr lang="fr-FR" sz="2400">
                <a:latin typeface="Times New Roman"/>
                <a:ea typeface="+mn-lt"/>
                <a:cs typeface="+mn-lt"/>
              </a:rPr>
              <a:t>La fonction d’interfaçage du bus Avalon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lvl="1">
              <a:buChar char="•"/>
            </a:pPr>
            <a:endParaRPr lang="en-US" sz="2400">
              <a:latin typeface="Times New Roman"/>
              <a:ea typeface="Arial"/>
              <a:cs typeface="Arial"/>
            </a:endParaRPr>
          </a:p>
          <a:p>
            <a:pPr lvl="0" rtl="0">
              <a:buChar char="•"/>
            </a:pPr>
            <a:endParaRPr lang="fr-FR" sz="240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51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4D6B91-04B2-8F8C-5C3F-EDEE6C28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  <a:ea typeface="+mj-lt"/>
                <a:cs typeface="+mj-lt"/>
              </a:rPr>
              <a:t>Gestion du Vérin</a:t>
            </a:r>
            <a:endParaRPr lang="fr-FR" sz="4000">
              <a:ea typeface="+mj-lt"/>
              <a:cs typeface="+mj-lt"/>
            </a:endParaRPr>
          </a:p>
          <a:p>
            <a:endParaRPr lang="fr-FR" sz="40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755BBAA-01B3-E4C2-7B78-6E83C35A1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7555" y="1599329"/>
            <a:ext cx="6314082" cy="526486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DAAEAE4-AFC1-C854-485D-0C61F877A6F4}"/>
              </a:ext>
            </a:extLst>
          </p:cNvPr>
          <p:cNvSpPr txBox="1"/>
          <p:nvPr/>
        </p:nvSpPr>
        <p:spPr>
          <a:xfrm>
            <a:off x="-1969698" y="3900823"/>
            <a:ext cx="7601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fr-FR" sz="2400" b="1" u="sng">
                <a:cs typeface="Calibri"/>
              </a:rPr>
              <a:t>Schéma fonctionnel</a:t>
            </a:r>
            <a:endParaRPr lang="fr-FR" b="1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401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B38522-0951-27C5-ECDF-D1CD2FC0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  <a:cs typeface="Calibri Light"/>
              </a:rPr>
              <a:t>Gestion du Vérin</a:t>
            </a:r>
            <a:endParaRPr lang="fr-FR" sz="4000">
              <a:ea typeface="+mj-lt"/>
              <a:cs typeface="+mj-lt"/>
            </a:endParaRPr>
          </a:p>
          <a:p>
            <a:endParaRPr lang="fr-FR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DEAFF2-4CD0-7D37-D92B-6660E42EBE38}"/>
              </a:ext>
            </a:extLst>
          </p:cNvPr>
          <p:cNvSpPr txBox="1"/>
          <p:nvPr/>
        </p:nvSpPr>
        <p:spPr>
          <a:xfrm>
            <a:off x="1710906" y="1844861"/>
            <a:ext cx="7601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fr-FR" sz="2400" b="1" u="sng">
                <a:cs typeface="Calibri"/>
              </a:rPr>
              <a:t>Gestion PWM</a:t>
            </a:r>
            <a:endParaRPr lang="fr-FR" b="1" u="sng">
              <a:cs typeface="Calibr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F943B6-3E6C-6BB3-8C7A-44FACFE88C3E}"/>
              </a:ext>
            </a:extLst>
          </p:cNvPr>
          <p:cNvSpPr txBox="1"/>
          <p:nvPr/>
        </p:nvSpPr>
        <p:spPr>
          <a:xfrm>
            <a:off x="5812731" y="2504771"/>
            <a:ext cx="56229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rtl="0"/>
            <a:endParaRPr lang="fr-FR" sz="2400" dirty="0">
              <a:latin typeface="Times New Roman"/>
              <a:cs typeface="Arial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D848B4B-1B3A-D7FC-AE2F-41D789399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6137"/>
            <a:ext cx="10941218" cy="44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1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33E3B-DF7D-E377-E6A5-AA34ACB8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  <a:ea typeface="+mj-lt"/>
                <a:cs typeface="+mj-lt"/>
              </a:rPr>
              <a:t>Gestion du Vérin</a:t>
            </a:r>
            <a:endParaRPr lang="fr-FR" sz="4000">
              <a:ea typeface="+mj-lt"/>
              <a:cs typeface="+mj-lt"/>
            </a:endParaRPr>
          </a:p>
          <a:p>
            <a:endParaRPr lang="fr-FR" sz="40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7" name="Image 8">
            <a:extLst>
              <a:ext uri="{FF2B5EF4-FFF2-40B4-BE49-F238E27FC236}">
                <a16:creationId xmlns:a16="http://schemas.microsoft.com/office/drawing/2014/main" id="{25D8CE72-5A7A-5A11-5FF9-7CA1D353B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287" y="1714348"/>
            <a:ext cx="8430921" cy="4891056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7699DAA-37C6-DF7A-8340-92D52D29681B}"/>
              </a:ext>
            </a:extLst>
          </p:cNvPr>
          <p:cNvSpPr txBox="1"/>
          <p:nvPr/>
        </p:nvSpPr>
        <p:spPr>
          <a:xfrm>
            <a:off x="2516038" y="795314"/>
            <a:ext cx="7601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fr-FR" sz="2400" b="1" u="sng">
                <a:cs typeface="Calibri"/>
              </a:rPr>
              <a:t>Simulation Gestion PWM</a:t>
            </a:r>
            <a:endParaRPr lang="fr-FR" b="1" u="sng">
              <a:cs typeface="Calibr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BB4B94-CE62-DFE6-98B6-97E6770AE09C}"/>
              </a:ext>
            </a:extLst>
          </p:cNvPr>
          <p:cNvSpPr txBox="1"/>
          <p:nvPr/>
        </p:nvSpPr>
        <p:spPr>
          <a:xfrm>
            <a:off x="9254330" y="2869220"/>
            <a:ext cx="259761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>
                <a:latin typeface="Times New Roman"/>
                <a:ea typeface="+mn-lt"/>
                <a:cs typeface="+mn-lt"/>
              </a:rPr>
              <a:t>On constate que pour un rapport cyclique de 0.5, les temps à l’état haut et bas du signal « </a:t>
            </a:r>
            <a:r>
              <a:rPr lang="fr-FR" sz="2400" err="1">
                <a:latin typeface="Times New Roman"/>
                <a:ea typeface="+mn-lt"/>
                <a:cs typeface="+mn-lt"/>
              </a:rPr>
              <a:t>pwm</a:t>
            </a:r>
            <a:r>
              <a:rPr lang="fr-FR" sz="2400">
                <a:latin typeface="Times New Roman"/>
                <a:ea typeface="+mn-lt"/>
                <a:cs typeface="+mn-lt"/>
              </a:rPr>
              <a:t> » sont strictement égaux.</a:t>
            </a:r>
          </a:p>
        </p:txBody>
      </p:sp>
    </p:spTree>
    <p:extLst>
      <p:ext uri="{BB962C8B-B14F-4D97-AF65-F5344CB8AC3E}">
        <p14:creationId xmlns:p14="http://schemas.microsoft.com/office/powerpoint/2010/main" val="136002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CB6E9D-48AD-44E4-A1D9-FAB69CF6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  <a:ea typeface="+mj-lt"/>
                <a:cs typeface="+mj-lt"/>
              </a:rPr>
              <a:t>Gestion du Vérin</a:t>
            </a:r>
            <a:endParaRPr lang="fr-FR" sz="4000">
              <a:ea typeface="+mj-lt"/>
              <a:cs typeface="+mj-lt"/>
            </a:endParaRPr>
          </a:p>
          <a:p>
            <a:endParaRPr lang="fr-FR" sz="400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FA85C8-D2AF-8D0F-D06D-509195B88A8D}"/>
              </a:ext>
            </a:extLst>
          </p:cNvPr>
          <p:cNvSpPr txBox="1"/>
          <p:nvPr/>
        </p:nvSpPr>
        <p:spPr>
          <a:xfrm>
            <a:off x="1710906" y="1844861"/>
            <a:ext cx="7601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fr-FR" sz="2400" b="1" u="sng" dirty="0">
                <a:cs typeface="Calibri"/>
              </a:rPr>
              <a:t>Gestion </a:t>
            </a:r>
            <a:r>
              <a:rPr lang="fr-FR" sz="2400" b="1" u="sng" dirty="0" err="1">
                <a:cs typeface="Calibri"/>
              </a:rPr>
              <a:t>butee</a:t>
            </a:r>
            <a:endParaRPr lang="fr-FR" b="1" u="sng" dirty="0">
              <a:cs typeface="Calibri"/>
            </a:endParaRP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9E24E68B-D9FE-8480-700F-D72EAB4B1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41" y="2553955"/>
            <a:ext cx="7825067" cy="4124781"/>
          </a:xfr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C7609C2-C70A-92CD-2378-02BD95BE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578" y="4916745"/>
            <a:ext cx="4127781" cy="185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56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9970DC-DFD6-481A-98DF-6E9171AF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  <a:cs typeface="Calibri Light"/>
              </a:rPr>
              <a:t>Gestion du Vérin</a:t>
            </a:r>
            <a:endParaRPr lang="fr-FR" sz="4000">
              <a:ea typeface="+mj-lt"/>
              <a:cs typeface="+mj-lt"/>
            </a:endParaRPr>
          </a:p>
          <a:p>
            <a:endParaRPr lang="fr-FR" sz="40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5F5DEC30-FC03-9516-2783-D1E4273C9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409" y="2321191"/>
            <a:ext cx="4879316" cy="2225255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E9C0829-F8EC-1EEC-FD2C-E76A00FB1305}"/>
              </a:ext>
            </a:extLst>
          </p:cNvPr>
          <p:cNvSpPr txBox="1"/>
          <p:nvPr/>
        </p:nvSpPr>
        <p:spPr>
          <a:xfrm>
            <a:off x="1710906" y="1844861"/>
            <a:ext cx="7601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fr-FR" sz="2400" b="1" u="sng">
                <a:cs typeface="Calibri"/>
              </a:rPr>
              <a:t>Gestion </a:t>
            </a:r>
            <a:r>
              <a:rPr lang="fr-FR" sz="2400" b="1" u="sng">
                <a:ea typeface="+mn-lt"/>
                <a:cs typeface="+mn-lt"/>
              </a:rPr>
              <a:t>MCP3201</a:t>
            </a:r>
            <a:endParaRPr lang="fr-FR" sz="2400" b="1" u="sng">
              <a:cs typeface="Calibri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A3025E8-C62B-D8D2-F948-D5F36EA59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717" y="4363187"/>
            <a:ext cx="79248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3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9970DC-DFD6-481A-98DF-6E9171AF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  <a:cs typeface="Calibri Light"/>
              </a:rPr>
              <a:t>Gestion du Vérin</a:t>
            </a:r>
            <a:endParaRPr lang="fr-FR" sz="4000">
              <a:ea typeface="+mj-lt"/>
              <a:cs typeface="+mj-lt"/>
            </a:endParaRPr>
          </a:p>
          <a:p>
            <a:endParaRPr lang="fr-FR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9C0829-F8EC-1EEC-FD2C-E76A00FB1305}"/>
              </a:ext>
            </a:extLst>
          </p:cNvPr>
          <p:cNvSpPr txBox="1"/>
          <p:nvPr/>
        </p:nvSpPr>
        <p:spPr>
          <a:xfrm>
            <a:off x="1710906" y="1844861"/>
            <a:ext cx="7601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fr-FR" sz="2400" b="1" u="sng">
                <a:cs typeface="Calibri"/>
              </a:rPr>
              <a:t>Gestion </a:t>
            </a:r>
            <a:r>
              <a:rPr lang="fr-FR" sz="2400" b="1" u="sng">
                <a:ea typeface="+mn-lt"/>
                <a:cs typeface="+mn-lt"/>
              </a:rPr>
              <a:t>MCP3201</a:t>
            </a:r>
            <a:endParaRPr lang="fr-FR" sz="2400" b="1" u="sng">
              <a:cs typeface="Calibri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A52AFF4-C38A-CA42-E811-4DAB0259B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98" y="2553955"/>
            <a:ext cx="9374936" cy="392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1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D7EFDD-7BD5-2EB4-F8CE-4718E31D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  <a:ea typeface="+mj-lt"/>
                <a:cs typeface="+mj-lt"/>
              </a:rPr>
              <a:t>Gestion du Vérin</a:t>
            </a:r>
            <a:endParaRPr lang="fr-FR" sz="4000">
              <a:ea typeface="+mj-lt"/>
              <a:cs typeface="+mj-lt"/>
            </a:endParaRPr>
          </a:p>
          <a:p>
            <a:endParaRPr lang="fr-FR" sz="40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194552F9-3CDD-6DCC-0DD9-FF3E90EEB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513" y="2429928"/>
            <a:ext cx="9162690" cy="1775244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262F6BC-A562-D29E-772A-BAF7D2DC0CCA}"/>
              </a:ext>
            </a:extLst>
          </p:cNvPr>
          <p:cNvSpPr txBox="1"/>
          <p:nvPr/>
        </p:nvSpPr>
        <p:spPr>
          <a:xfrm>
            <a:off x="1710906" y="1844861"/>
            <a:ext cx="7601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fr-FR" sz="2400" b="1" u="sng">
                <a:cs typeface="Calibri"/>
              </a:rPr>
              <a:t>Simulation Gestion </a:t>
            </a:r>
            <a:r>
              <a:rPr lang="fr-FR" sz="2400" b="1" u="sng">
                <a:ea typeface="+mn-lt"/>
                <a:cs typeface="+mn-lt"/>
              </a:rPr>
              <a:t>MCP3201</a:t>
            </a:r>
            <a:endParaRPr lang="fr-FR" sz="2400" b="1" u="sng">
              <a:cs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0ECC06-DC7F-67BF-6B51-1E2938227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906" y="4431448"/>
            <a:ext cx="79248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80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1E2A04-C00D-4DD0-D3AC-58D46D03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  <a:cs typeface="Calibri Light"/>
              </a:rPr>
              <a:t>Gestion du Vérin</a:t>
            </a:r>
            <a:endParaRPr lang="fr-FR" sz="4000">
              <a:ea typeface="+mj-lt"/>
              <a:cs typeface="+mj-lt"/>
            </a:endParaRPr>
          </a:p>
          <a:p>
            <a:endParaRPr lang="fr-FR" sz="40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15DE0037-B5A4-2982-B3C3-99902DF85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884" y="2233310"/>
            <a:ext cx="4159729" cy="3844505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CAC1C61-346D-8013-A82E-BBAD206420B3}"/>
              </a:ext>
            </a:extLst>
          </p:cNvPr>
          <p:cNvSpPr txBox="1"/>
          <p:nvPr/>
        </p:nvSpPr>
        <p:spPr>
          <a:xfrm>
            <a:off x="1710906" y="1844861"/>
            <a:ext cx="7601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fr-FR" sz="2400" b="1" u="sng">
                <a:cs typeface="Calibri"/>
              </a:rPr>
              <a:t>Interface Avalon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96FD351-434F-40A7-B8FB-E78C21422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45" y="2553955"/>
            <a:ext cx="6289651" cy="430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69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1E2A04-C00D-4DD0-D3AC-58D46D03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  <a:ea typeface="+mj-lt"/>
                <a:cs typeface="Calibri Light"/>
              </a:rPr>
              <a:t>Intégration </a:t>
            </a:r>
            <a:r>
              <a:rPr lang="fr-FR" sz="4000" dirty="0" err="1">
                <a:solidFill>
                  <a:srgbClr val="FFFFFF"/>
                </a:solidFill>
                <a:ea typeface="+mj-lt"/>
                <a:cs typeface="Calibri Light"/>
              </a:rPr>
              <a:t>Sopc</a:t>
            </a:r>
            <a:endParaRPr lang="fr-FR" sz="4000" dirty="0">
              <a:ea typeface="+mj-lt"/>
              <a:cs typeface="+mj-lt"/>
            </a:endParaRPr>
          </a:p>
          <a:p>
            <a:endParaRPr lang="fr-FR" sz="4000" dirty="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6CC7387-96C9-B85E-F117-821CE34B2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4" y="1891970"/>
            <a:ext cx="9432383" cy="496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1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7E1999-0A8C-681A-535E-D585CDDF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86EF6A3-D640-17D7-C20F-972677E12C4C}"/>
              </a:ext>
            </a:extLst>
          </p:cNvPr>
          <p:cNvSpPr/>
          <p:nvPr/>
        </p:nvSpPr>
        <p:spPr>
          <a:xfrm>
            <a:off x="4974086" y="391187"/>
            <a:ext cx="6096000" cy="9345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Contexte Général du projet</a:t>
            </a:r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AAA045E-13CC-CD57-6AAE-3191E7BF546D}"/>
              </a:ext>
            </a:extLst>
          </p:cNvPr>
          <p:cNvSpPr/>
          <p:nvPr/>
        </p:nvSpPr>
        <p:spPr>
          <a:xfrm>
            <a:off x="4974086" y="1515619"/>
            <a:ext cx="6096000" cy="9345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cs typeface="Calibri"/>
              </a:rPr>
              <a:t>Gestion de l'Anémomètre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3E91A17-4D96-211C-1399-491C2E9F3625}"/>
              </a:ext>
            </a:extLst>
          </p:cNvPr>
          <p:cNvSpPr/>
          <p:nvPr/>
        </p:nvSpPr>
        <p:spPr>
          <a:xfrm>
            <a:off x="5000162" y="2665715"/>
            <a:ext cx="6096000" cy="9345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Gestion du Vérin</a:t>
            </a:r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CFB15FA-8A83-1869-323B-4C789AC13ADD}"/>
              </a:ext>
            </a:extLst>
          </p:cNvPr>
          <p:cNvSpPr/>
          <p:nvPr/>
        </p:nvSpPr>
        <p:spPr>
          <a:xfrm>
            <a:off x="4980816" y="4842356"/>
            <a:ext cx="6096000" cy="9345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cs typeface="Calibri"/>
              </a:rPr>
              <a:t>Conclusion et bilan</a:t>
            </a:r>
            <a:endParaRPr lang="fr-FR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0280A48-BF65-D420-66C5-2929FC4B1DBB}"/>
              </a:ext>
            </a:extLst>
          </p:cNvPr>
          <p:cNvSpPr/>
          <p:nvPr/>
        </p:nvSpPr>
        <p:spPr>
          <a:xfrm>
            <a:off x="4980816" y="3772864"/>
            <a:ext cx="6096000" cy="9345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  <a:ea typeface="+mj-lt"/>
                <a:cs typeface="Calibri Light"/>
              </a:rPr>
              <a:t>Intégration </a:t>
            </a:r>
            <a:r>
              <a:rPr lang="fr-FR" sz="1800" dirty="0" err="1">
                <a:solidFill>
                  <a:schemeClr val="tx1"/>
                </a:solidFill>
                <a:ea typeface="+mj-lt"/>
                <a:cs typeface="Calibri Light"/>
              </a:rPr>
              <a:t>Sopc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747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18A1AC-D2B9-6056-16C3-7FDE7DDE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  <a:cs typeface="Calibri Light"/>
              </a:rPr>
              <a:t>Conclusion et 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C3363-1073-E64A-473B-86A5C168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fr-FR" sz="20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351FDB3-1344-04A3-E78F-CE35462A5B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02436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04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5819B-B6F0-673E-DB3A-2AA8E48F3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227238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fr-FR" sz="2000"/>
          </a:p>
          <a:p>
            <a:pPr marL="0" indent="0" algn="ctr">
              <a:buNone/>
            </a:pPr>
            <a:r>
              <a:rPr lang="fr-FR" sz="800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Merci pour votre  attention </a:t>
            </a:r>
            <a:endParaRPr lang="fr-FR" sz="8000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pPr algn="ctr"/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718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4F255E-B462-4D34-92E4-B1C7C863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  <a:latin typeface="Times New Roman"/>
                <a:cs typeface="Calibri Light"/>
              </a:rPr>
              <a:t>Contexte général du projet</a:t>
            </a:r>
            <a:endParaRPr lang="fr-FR" sz="4000">
              <a:solidFill>
                <a:srgbClr val="FFFFFF"/>
              </a:solidFill>
              <a:cs typeface="Calibri Light" panose="020F0302020204030204"/>
            </a:endParaRPr>
          </a:p>
        </p:txBody>
      </p:sp>
      <p:graphicFrame>
        <p:nvGraphicFramePr>
          <p:cNvPr id="42" name="Espace réservé du contenu 2">
            <a:extLst>
              <a:ext uri="{FF2B5EF4-FFF2-40B4-BE49-F238E27FC236}">
                <a16:creationId xmlns:a16="http://schemas.microsoft.com/office/drawing/2014/main" id="{BED86100-08FE-7DB0-0C6D-5110208B3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20306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613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FA7751-5ABD-5E71-61BD-2DFE1E3F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563" y="396292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err="1">
                <a:solidFill>
                  <a:srgbClr val="FFFFFF"/>
                </a:solidFill>
              </a:rPr>
              <a:t>Contexte</a:t>
            </a:r>
            <a:r>
              <a:rPr lang="en-US" sz="4000">
                <a:solidFill>
                  <a:srgbClr val="FFFFFF"/>
                </a:solidFill>
              </a:rPr>
              <a:t> </a:t>
            </a:r>
            <a:r>
              <a:rPr lang="en-US" sz="4000" err="1">
                <a:solidFill>
                  <a:srgbClr val="FFFFFF"/>
                </a:solidFill>
              </a:rPr>
              <a:t>général</a:t>
            </a:r>
            <a:r>
              <a:rPr lang="en-US" sz="4000">
                <a:solidFill>
                  <a:srgbClr val="FFFFFF"/>
                </a:solidFill>
              </a:rPr>
              <a:t> du </a:t>
            </a:r>
            <a:r>
              <a:rPr lang="en-US" sz="4000" err="1">
                <a:solidFill>
                  <a:srgbClr val="FFFFFF"/>
                </a:solidFill>
              </a:rPr>
              <a:t>projet</a:t>
            </a:r>
            <a:endParaRPr lang="fr-FR" err="1"/>
          </a:p>
          <a:p>
            <a:pPr algn="ctr"/>
            <a:endParaRPr lang="en-US" sz="4000">
              <a:solidFill>
                <a:srgbClr val="FFFFFF"/>
              </a:solidFill>
              <a:cs typeface="Calibri Light" panose="020F0302020204030204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5C4AFFB6-48CA-508A-95D5-72857DA3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56" y="2499771"/>
            <a:ext cx="5864333" cy="2900871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E9BAD0B5-E885-B72F-D273-22223C1AF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7693" y="2442718"/>
            <a:ext cx="5131087" cy="300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9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FD2256-5A84-1879-462C-E7AD3087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412" y="439424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err="1">
                <a:solidFill>
                  <a:srgbClr val="FFFFFF"/>
                </a:solidFill>
              </a:rPr>
              <a:t>Contexte</a:t>
            </a:r>
            <a:r>
              <a:rPr lang="en-US" sz="4000">
                <a:solidFill>
                  <a:srgbClr val="FFFFFF"/>
                </a:solidFill>
              </a:rPr>
              <a:t> </a:t>
            </a:r>
            <a:r>
              <a:rPr lang="en-US" sz="4000" err="1">
                <a:solidFill>
                  <a:srgbClr val="FFFFFF"/>
                </a:solidFill>
              </a:rPr>
              <a:t>général</a:t>
            </a:r>
            <a:r>
              <a:rPr lang="en-US" sz="4000">
                <a:solidFill>
                  <a:srgbClr val="FFFFFF"/>
                </a:solidFill>
              </a:rPr>
              <a:t> du </a:t>
            </a:r>
            <a:r>
              <a:rPr lang="en-US" sz="4000" err="1">
                <a:solidFill>
                  <a:srgbClr val="FFFFFF"/>
                </a:solidFill>
              </a:rPr>
              <a:t>projet</a:t>
            </a:r>
            <a:endParaRPr lang="fr-FR" err="1"/>
          </a:p>
          <a:p>
            <a:pPr algn="ctr"/>
            <a:endParaRPr lang="en-US" sz="4000">
              <a:solidFill>
                <a:srgbClr val="FFFFFF"/>
              </a:solidFill>
              <a:cs typeface="Calibri Light" panose="020F0302020204030204"/>
            </a:endParaRPr>
          </a:p>
        </p:txBody>
      </p:sp>
      <p:pic>
        <p:nvPicPr>
          <p:cNvPr id="7" name="Image 7" descr="Une image contenant texte, équipement électronique, circuit&#10;&#10;Description générée automatiquement">
            <a:extLst>
              <a:ext uri="{FF2B5EF4-FFF2-40B4-BE49-F238E27FC236}">
                <a16:creationId xmlns:a16="http://schemas.microsoft.com/office/drawing/2014/main" id="{CF21E1B0-7490-1214-64AE-BD3E3A027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2033" y="2190124"/>
            <a:ext cx="5634294" cy="342060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A93B9B3-AB49-C3E3-2792-B95A9772E6B3}"/>
              </a:ext>
            </a:extLst>
          </p:cNvPr>
          <p:cNvSpPr txBox="1"/>
          <p:nvPr/>
        </p:nvSpPr>
        <p:spPr>
          <a:xfrm>
            <a:off x="863265" y="2854218"/>
            <a:ext cx="496956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 rtl="0">
              <a:buFont typeface="Wingdings"/>
              <a:buChar char="ü"/>
            </a:pPr>
            <a:r>
              <a:rPr lang="fr-FR" sz="2000" kern="1200" dirty="0">
                <a:latin typeface="Times New Roman"/>
                <a:ea typeface="+mn-ea"/>
                <a:cs typeface="Times New Roman"/>
              </a:rPr>
              <a:t>Implémentation et validation des fonctions du projet sur des cartes FPGA DE0 cyclone IV</a:t>
            </a:r>
            <a:endParaRPr lang="fr-FR" dirty="0">
              <a:ea typeface="+mn-ea"/>
            </a:endParaRPr>
          </a:p>
          <a:p>
            <a:pPr algn="l" rtl="0"/>
            <a:r>
              <a:rPr lang="fr-FR" sz="2000" kern="1200" dirty="0">
                <a:latin typeface="Times New Roman"/>
                <a:ea typeface="+mn-ea"/>
                <a:cs typeface="Times New Roman"/>
              </a:rPr>
              <a:t>	</a:t>
            </a:r>
            <a:endParaRPr lang="fr-FR" sz="2000" kern="1200" dirty="0">
              <a:latin typeface="Times New Roman"/>
              <a:cs typeface="Times New Roman"/>
            </a:endParaRPr>
          </a:p>
          <a:p>
            <a:pPr marL="342900" indent="-342900" algn="l" rtl="0">
              <a:buFont typeface="Wingdings"/>
              <a:buChar char="ü"/>
            </a:pPr>
            <a:r>
              <a:rPr lang="fr-FR" sz="2000" kern="1200" dirty="0">
                <a:latin typeface="Times New Roman"/>
                <a:ea typeface="+mn-ea"/>
                <a:cs typeface="Times New Roman"/>
              </a:rPr>
              <a:t>Utilisation de la version Quartus 18 pour la simulation et implémentation des fonctions du projet BE</a:t>
            </a:r>
            <a:endParaRPr lang="fr-F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4052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B6CC4C-BDE5-209F-6EAF-69170703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  <a:cs typeface="Calibri Light"/>
              </a:rPr>
              <a:t>Anémomètre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4DB442B0-FD90-54EA-77B7-05E7C8F87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046" y="2181461"/>
            <a:ext cx="2985099" cy="3309847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C79278F-FD7D-02EC-ADA0-00D545CA82C2}"/>
              </a:ext>
            </a:extLst>
          </p:cNvPr>
          <p:cNvSpPr txBox="1"/>
          <p:nvPr/>
        </p:nvSpPr>
        <p:spPr>
          <a:xfrm>
            <a:off x="4638276" y="2324222"/>
            <a:ext cx="7359102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fr-FR" sz="2000" dirty="0">
                <a:latin typeface="Times New Roman"/>
                <a:cs typeface="Calibri"/>
              </a:rPr>
              <a:t>Mesurer la vitesse du vent </a:t>
            </a:r>
          </a:p>
          <a:p>
            <a:pPr marL="285750" indent="-285750">
              <a:buFont typeface="Wingdings"/>
              <a:buChar char="ü"/>
            </a:pPr>
            <a:r>
              <a:rPr lang="fr-FR" sz="2000" dirty="0">
                <a:latin typeface="Times New Roman"/>
                <a:ea typeface="+mn-lt"/>
                <a:cs typeface="+mn-lt"/>
              </a:rPr>
              <a:t>Constitué essentiellement de :</a:t>
            </a:r>
          </a:p>
          <a:p>
            <a:pPr marL="742950" lvl="1" indent="-285750">
              <a:buFont typeface="Arial"/>
              <a:buChar char="•"/>
            </a:pPr>
            <a:r>
              <a:rPr lang="fr-FR" sz="2000" dirty="0">
                <a:latin typeface="Times New Roman"/>
                <a:ea typeface="+mn-lt"/>
                <a:cs typeface="+mn-lt"/>
              </a:rPr>
              <a:t>Générateur d’impulsion à 1Hz </a:t>
            </a:r>
          </a:p>
          <a:p>
            <a:pPr marL="742950" lvl="1" indent="-285750">
              <a:buFont typeface="Arial"/>
              <a:buChar char="•"/>
            </a:pPr>
            <a:r>
              <a:rPr lang="fr-FR" sz="2000" dirty="0">
                <a:latin typeface="Times New Roman"/>
                <a:ea typeface="+mn-lt"/>
                <a:cs typeface="+mn-lt"/>
              </a:rPr>
              <a:t>Détecteur de fronts montants </a:t>
            </a:r>
          </a:p>
          <a:p>
            <a:pPr marL="742950" lvl="1" indent="-285750">
              <a:buFont typeface="Arial"/>
              <a:buChar char="•"/>
            </a:pPr>
            <a:r>
              <a:rPr lang="fr-FR" sz="2000" dirty="0">
                <a:latin typeface="Times New Roman"/>
                <a:ea typeface="+mn-lt"/>
                <a:cs typeface="+mn-lt"/>
              </a:rPr>
              <a:t>Compteur</a:t>
            </a:r>
          </a:p>
          <a:p>
            <a:pPr marL="742950" lvl="1" indent="-285750">
              <a:buFont typeface="Arial"/>
              <a:buChar char="•"/>
            </a:pPr>
            <a:r>
              <a:rPr lang="fr-FR" sz="2000" dirty="0">
                <a:latin typeface="Times New Roman"/>
                <a:ea typeface="+mn-lt"/>
                <a:cs typeface="+mn-lt"/>
              </a:rPr>
              <a:t>Registre</a:t>
            </a:r>
          </a:p>
          <a:p>
            <a:pPr marL="285750" indent="-285750">
              <a:buFont typeface="Wingdings"/>
              <a:buChar char="ü"/>
            </a:pPr>
            <a:r>
              <a:rPr lang="fr-FR" sz="2000" dirty="0">
                <a:latin typeface="Times New Roman"/>
                <a:cs typeface="Times New Roman"/>
              </a:rPr>
              <a:t>Plage de mesure : 0-250 Km</a:t>
            </a:r>
            <a:r>
              <a:rPr lang="fr-FR" sz="2000">
                <a:latin typeface="Times New Roman"/>
                <a:cs typeface="Times New Roman"/>
              </a:rPr>
              <a:t>/h</a:t>
            </a:r>
            <a:endParaRPr lang="fr-FR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ü"/>
            </a:pPr>
            <a:r>
              <a:rPr lang="fr-FR" sz="2000" dirty="0">
                <a:latin typeface="Times New Roman"/>
                <a:cs typeface="Times New Roman"/>
              </a:rPr>
              <a:t>Le système doit fonctionner selon 2 modes :</a:t>
            </a:r>
            <a:endParaRPr lang="fr-FR" sz="2000" dirty="0">
              <a:ea typeface="+mn-lt"/>
              <a:cs typeface="+mn-lt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fr-FR" sz="2000" dirty="0">
                <a:latin typeface="Times New Roman"/>
                <a:cs typeface="Times New Roman"/>
              </a:rPr>
              <a:t>Mode Continu</a:t>
            </a:r>
            <a:endParaRPr lang="fr-FR" sz="2000" dirty="0">
              <a:ea typeface="+mn-lt"/>
              <a:cs typeface="+mn-lt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fr-FR" sz="2000" dirty="0">
                <a:latin typeface="Times New Roman"/>
                <a:cs typeface="Times New Roman"/>
              </a:rPr>
              <a:t>Mode </a:t>
            </a:r>
            <a:r>
              <a:rPr lang="fr-FR" sz="2000" dirty="0" err="1">
                <a:latin typeface="Times New Roman"/>
                <a:cs typeface="Times New Roman"/>
              </a:rPr>
              <a:t>Start_Stop</a:t>
            </a:r>
            <a:endParaRPr lang="fr-F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7728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49C33D-3A90-50E6-59B5-8960C428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  <a:cs typeface="Calibri Light"/>
              </a:rPr>
              <a:t>Anémomètre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F67B2359-3DF6-CCB8-6403-417F23419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354" y="2709519"/>
            <a:ext cx="11549955" cy="3403922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1EA8992-2420-B991-3926-2E987CBC8DA6}"/>
              </a:ext>
            </a:extLst>
          </p:cNvPr>
          <p:cNvSpPr txBox="1"/>
          <p:nvPr/>
        </p:nvSpPr>
        <p:spPr>
          <a:xfrm>
            <a:off x="2286000" y="1988634"/>
            <a:ext cx="7601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fr-FR" sz="2400" b="1" u="sng">
                <a:cs typeface="Calibri"/>
              </a:rPr>
              <a:t>Schéma fonctionnel </a:t>
            </a:r>
            <a:endParaRPr lang="fr-FR" b="1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215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877A03-EF38-AF90-2269-BB39400E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  <a:ea typeface="+mj-lt"/>
                <a:cs typeface="+mj-lt"/>
              </a:rPr>
              <a:t>Anémomètre</a:t>
            </a:r>
            <a:endParaRPr lang="fr-FR" sz="4000">
              <a:ea typeface="+mj-lt"/>
              <a:cs typeface="+mj-lt"/>
            </a:endParaRPr>
          </a:p>
          <a:p>
            <a:endParaRPr lang="fr-FR" sz="40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5F3F71F7-845C-15B3-8CAF-688E7F0AB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163" y="2778481"/>
            <a:ext cx="11105431" cy="2058298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A81E8C0-1344-A63D-6DD4-DE483AA42CEB}"/>
              </a:ext>
            </a:extLst>
          </p:cNvPr>
          <p:cNvSpPr txBox="1"/>
          <p:nvPr/>
        </p:nvSpPr>
        <p:spPr>
          <a:xfrm>
            <a:off x="2286000" y="1988634"/>
            <a:ext cx="7601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fr-FR" sz="2400" b="1" u="sng">
                <a:cs typeface="Calibri"/>
              </a:rPr>
              <a:t>Simulation</a:t>
            </a:r>
            <a:endParaRPr lang="fr-FR" b="1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0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837D91-58BD-B79A-A48C-B41EF421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  <a:cs typeface="Calibri Light"/>
              </a:rPr>
              <a:t>Anémomètre</a:t>
            </a:r>
            <a:endParaRPr lang="fr-FR" sz="4000">
              <a:ea typeface="+mj-lt"/>
              <a:cs typeface="+mj-lt"/>
            </a:endParaRPr>
          </a:p>
          <a:p>
            <a:endParaRPr lang="fr-FR" sz="40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C99AFFB-ACE1-31D3-E5AC-CBCEDEFD2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82740"/>
            <a:ext cx="10648141" cy="3099524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AF21F1C-4C44-A580-11DB-F4D20712B1A5}"/>
              </a:ext>
            </a:extLst>
          </p:cNvPr>
          <p:cNvSpPr txBox="1"/>
          <p:nvPr/>
        </p:nvSpPr>
        <p:spPr>
          <a:xfrm>
            <a:off x="2286000" y="1988634"/>
            <a:ext cx="7601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fr-FR" sz="2400" b="1" u="sng">
                <a:cs typeface="Calibri"/>
              </a:rPr>
              <a:t>Machine à états</a:t>
            </a:r>
            <a:endParaRPr lang="fr-FR" b="1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54779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336</Words>
  <Application>Microsoft Office PowerPoint</Application>
  <PresentationFormat>Grand écran</PresentationFormat>
  <Paragraphs>68</Paragraphs>
  <Slides>21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Arial,Sans-Serif</vt:lpstr>
      <vt:lpstr>Calibri</vt:lpstr>
      <vt:lpstr>Calibri Light</vt:lpstr>
      <vt:lpstr>Times New Roman</vt:lpstr>
      <vt:lpstr>Wingdings</vt:lpstr>
      <vt:lpstr>Thème Office</vt:lpstr>
      <vt:lpstr>Réalisé par :                                                                                         Encadré par :                                                                                                                 Mr. P. CARVALHO DEDJEH Ove-Onselme KOUSSAIMY MOUNIR TOUIL Hajar                                                                          2022/2023 </vt:lpstr>
      <vt:lpstr>Sommaire</vt:lpstr>
      <vt:lpstr>Contexte général du projet</vt:lpstr>
      <vt:lpstr>Contexte général du projet </vt:lpstr>
      <vt:lpstr>Contexte général du projet </vt:lpstr>
      <vt:lpstr>Anémomètre</vt:lpstr>
      <vt:lpstr>Anémomètre</vt:lpstr>
      <vt:lpstr>Anémomètre </vt:lpstr>
      <vt:lpstr>Anémomètre </vt:lpstr>
      <vt:lpstr>Gestion du Vérin</vt:lpstr>
      <vt:lpstr>Gestion du Vérin </vt:lpstr>
      <vt:lpstr>Gestion du Vérin </vt:lpstr>
      <vt:lpstr>Gestion du Vérin </vt:lpstr>
      <vt:lpstr>Gestion du Vérin </vt:lpstr>
      <vt:lpstr>Gestion du Vérin </vt:lpstr>
      <vt:lpstr>Gestion du Vérin </vt:lpstr>
      <vt:lpstr>Gestion du Vérin </vt:lpstr>
      <vt:lpstr>Gestion du Vérin </vt:lpstr>
      <vt:lpstr>Intégration Sopc </vt:lpstr>
      <vt:lpstr>Conclusion et bilan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ove-anselme DEDJEH</dc:creator>
  <cp:lastModifiedBy>ove-anselme DEDJEH</cp:lastModifiedBy>
  <cp:revision>3</cp:revision>
  <dcterms:created xsi:type="dcterms:W3CDTF">2022-12-11T19:26:20Z</dcterms:created>
  <dcterms:modified xsi:type="dcterms:W3CDTF">2022-12-15T07:21:56Z</dcterms:modified>
</cp:coreProperties>
</file>