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9"/>
    <p:restoredTop sz="93602"/>
  </p:normalViewPr>
  <p:slideViewPr>
    <p:cSldViewPr snapToGrid="0">
      <p:cViewPr varScale="1">
        <p:scale>
          <a:sx n="65" d="100"/>
          <a:sy n="65" d="100"/>
        </p:scale>
        <p:origin x="4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AB80-0FAD-42E6-9841-1D928AC427B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6015F-D231-4F69-B573-085575ABE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5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65CB81-B546-4356-B6B8-6FFA3166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F80EB44-771E-420F-AE93-A0D47AA42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8DDCBA-FA2A-404C-B5F5-D613B00E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1C6AC00-58E2-4AC8-8CDB-47EE99E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CB298D-6921-4803-98B5-D564E49A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8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C1CB7C-9B5D-4753-B94D-17C605A7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E475438-7322-4B5F-BCA1-722A42B8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C5C3A65-2398-4DA7-8FE0-B1694FD2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92420E-1C0D-4FA9-8D7B-A8C68095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C5D03A-1C5A-4B59-9292-684E440E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2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192BC28-61F1-441D-893C-28DDC1B97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4F7C2E5-3DC0-4F94-86EF-14F7648F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28A3A1-323D-4330-B51F-9DB3E54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DDF0C8A-0BFE-4509-9444-CA98F5C2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74580B4-485F-4EEF-A70A-BC27F765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2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50FC4B-30F0-4A0B-AF4C-8CC2F25F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63F5AF-A25C-4473-8135-A65DE6F6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CB6DA7-8C1A-447B-9E14-91927F8E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392953-1D89-4E8B-8B39-6EDFCA47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29568B-97EA-47DE-9D18-8BE85959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7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1007DF-9D96-4253-A78C-D5D2CEA2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EE1B82F-189A-4DA4-AC4F-A2030F42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0C3B66-DFB0-4E0B-A614-6A54BEE1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9D3BBB-8421-4EDD-AD25-210C827F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1FB6EA-DBF9-4648-9A25-5D5CB8C3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E07287-8AB2-4745-B1F3-40AE3F39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0CAA5F-1E7C-418B-9F39-304915F65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4D8D2AE-6DAB-430B-8593-30F190F1F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D1FFE28-9329-47F9-A10D-A068A9D8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64EF68-1588-435B-959A-03B4F6D3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217930A-2294-4ECB-9A04-5A94E061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1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0364E1-C352-4503-8DC6-00A1B12F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791FCA-ACDA-45B8-82A9-C8F89010E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633B0F4-2202-49C9-A1BB-7AD9816E9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30D3588-3DF3-4E03-BFD6-348FF5DA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345CC41-D0EC-4581-9ED1-164CA88E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902E3F6-96B2-4134-AF3D-C352A6C8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47AA8B2-8ADF-477D-8127-06A6E938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C4DFCF7-2EAD-4B4B-A77D-1325710C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22B925-EFC6-441C-BFFD-E22A028C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56ACE3E-47F2-4E3F-A978-2B0066CB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8FE7964-5643-4449-8223-6A80E7D1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D338601-E6B2-41C6-9666-F84B053A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7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C38A57A-997E-4ABD-9642-A72DD993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9EE64D2-0FEC-4C15-8C33-A11FDE09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E4FBA74-A341-4F57-94D1-F0303EF4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B5060E-F322-46BC-B9D2-2D4E6522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99F9C7-E0A8-41C6-AEE3-26C44175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E5B8E42-916F-4AA0-9A31-937CB296A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2752BA-9B76-4A4B-A4F6-56D6DBAB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3792916-5B6C-4A44-BA64-08698B4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2A819ED-A9C7-45A4-85D8-2944436C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3651A9-925C-4A5A-93AB-93813700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7D62237-FA3E-479A-B31F-A943C10AD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9D4CC5-4488-440E-80BF-BD0E868E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F83B9A3-5247-4221-A403-4D2B4D7D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7E4EC76-6E11-440B-80E8-36A0D6F9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832185E-422A-4C30-ACAD-B8F6DB16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A5AB8FB-D073-4BE6-BDE5-8AED63E8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059DB91-FC39-44D1-8DA0-166A16E7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AA17EF-E9BC-4E6C-A334-092A96139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65AC-C1EE-4ADD-ACFC-40F3F48B846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9BE479-4731-4975-BBD3-37ED5FFF7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66C492-868A-4259-9023-B2037CA3E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088A-139C-4AB7-8F36-4EFB4EECB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9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0A438A9-5481-4D93-9FB9-F41164953719}"/>
              </a:ext>
            </a:extLst>
          </p:cNvPr>
          <p:cNvSpPr/>
          <p:nvPr/>
        </p:nvSpPr>
        <p:spPr>
          <a:xfrm>
            <a:off x="238857" y="365075"/>
            <a:ext cx="11356258" cy="61451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70223E0C-262D-4391-B28B-29AFC7DF8ADA}"/>
              </a:ext>
            </a:extLst>
          </p:cNvPr>
          <p:cNvSpPr/>
          <p:nvPr/>
        </p:nvSpPr>
        <p:spPr>
          <a:xfrm>
            <a:off x="462008" y="507542"/>
            <a:ext cx="1720647" cy="62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国企党建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406E62B3-1243-4024-AEBE-D91965DD5479}"/>
              </a:ext>
            </a:extLst>
          </p:cNvPr>
          <p:cNvSpPr/>
          <p:nvPr/>
        </p:nvSpPr>
        <p:spPr>
          <a:xfrm>
            <a:off x="466922" y="1579257"/>
            <a:ext cx="1720646" cy="62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zh-CN" altLang="en-US" dirty="0" smtClean="0"/>
              <a:t>三</a:t>
            </a:r>
            <a:r>
              <a:rPr lang="zh-CN" altLang="en-US" dirty="0"/>
              <a:t>重一</a:t>
            </a:r>
            <a:r>
              <a:rPr lang="zh-CN" altLang="en-US" dirty="0" smtClean="0"/>
              <a:t>大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决策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E759BB97-46FF-4FE7-949F-421646377B7A}"/>
              </a:ext>
            </a:extLst>
          </p:cNvPr>
          <p:cNvSpPr/>
          <p:nvPr/>
        </p:nvSpPr>
        <p:spPr>
          <a:xfrm>
            <a:off x="462007" y="2596892"/>
            <a:ext cx="1720647" cy="62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重大项目管控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54B52C5B-3BC3-4FEC-983E-9C287C1EAAD0}"/>
              </a:ext>
            </a:extLst>
          </p:cNvPr>
          <p:cNvSpPr/>
          <p:nvPr/>
        </p:nvSpPr>
        <p:spPr>
          <a:xfrm>
            <a:off x="462007" y="3688277"/>
            <a:ext cx="1720648" cy="62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全面预算管理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95A65EF1-C05A-489B-9425-23C63BFD9E41}"/>
              </a:ext>
            </a:extLst>
          </p:cNvPr>
          <p:cNvSpPr/>
          <p:nvPr/>
        </p:nvSpPr>
        <p:spPr>
          <a:xfrm>
            <a:off x="462007" y="4705912"/>
            <a:ext cx="1720649" cy="62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全员业绩考核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5FEE54B-22DF-45AA-B010-B5358C8A41A8}"/>
              </a:ext>
            </a:extLst>
          </p:cNvPr>
          <p:cNvSpPr/>
          <p:nvPr/>
        </p:nvSpPr>
        <p:spPr>
          <a:xfrm>
            <a:off x="3905756" y="507542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落实党组织法定地位和领导体制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89D4618-2B90-4863-BECC-CE2016370836}"/>
              </a:ext>
            </a:extLst>
          </p:cNvPr>
          <p:cNvSpPr/>
          <p:nvPr/>
        </p:nvSpPr>
        <p:spPr>
          <a:xfrm>
            <a:off x="5427297" y="497709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明确党组织权责和工作方式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DC4D8F1-5B01-43F2-A075-0AE439CF2DA7}"/>
              </a:ext>
            </a:extLst>
          </p:cNvPr>
          <p:cNvSpPr/>
          <p:nvPr/>
        </p:nvSpPr>
        <p:spPr>
          <a:xfrm>
            <a:off x="6966042" y="507542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完善履职行权监督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2E8DB4A-5D9A-4463-8369-869EF12CA222}"/>
              </a:ext>
            </a:extLst>
          </p:cNvPr>
          <p:cNvSpPr/>
          <p:nvPr/>
        </p:nvSpPr>
        <p:spPr>
          <a:xfrm>
            <a:off x="8504787" y="497709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推进“两学一做”常态化、</a:t>
            </a:r>
            <a:r>
              <a:rPr lang="zh-CN" altLang="en-US" sz="1400" dirty="0" smtClean="0"/>
              <a:t>制度化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B9579B0-8B57-48D5-9222-3C6AAF02A9BB}"/>
              </a:ext>
            </a:extLst>
          </p:cNvPr>
          <p:cNvSpPr/>
          <p:nvPr/>
        </p:nvSpPr>
        <p:spPr>
          <a:xfrm>
            <a:off x="10026328" y="497709"/>
            <a:ext cx="1337187" cy="619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开展党建工作考核评价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6DE25DF5-7388-4A4C-9E57-9AA180598DE0}"/>
              </a:ext>
            </a:extLst>
          </p:cNvPr>
          <p:cNvSpPr/>
          <p:nvPr/>
        </p:nvSpPr>
        <p:spPr>
          <a:xfrm>
            <a:off x="2384213" y="502627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加强党建工作目标管理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3D1A0E9-1F2C-4EAB-A37A-902169A6B5F3}"/>
              </a:ext>
            </a:extLst>
          </p:cNvPr>
          <p:cNvSpPr/>
          <p:nvPr/>
        </p:nvSpPr>
        <p:spPr>
          <a:xfrm>
            <a:off x="3910676" y="1584184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规范决策过程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23E0B65-E4F8-44B3-B6C5-8C6C4CCBD154}"/>
              </a:ext>
            </a:extLst>
          </p:cNvPr>
          <p:cNvSpPr/>
          <p:nvPr/>
        </p:nvSpPr>
        <p:spPr>
          <a:xfrm>
            <a:off x="5432217" y="1574351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落实决策监督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F1372AA-D6E2-4EE5-A15D-BA875138363C}"/>
              </a:ext>
            </a:extLst>
          </p:cNvPr>
          <p:cNvSpPr/>
          <p:nvPr/>
        </p:nvSpPr>
        <p:spPr>
          <a:xfrm>
            <a:off x="6970962" y="1584184"/>
            <a:ext cx="1337187" cy="619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强化决策后评估与追责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4D3959A-93D7-4FF3-948C-56D4E6377835}"/>
              </a:ext>
            </a:extLst>
          </p:cNvPr>
          <p:cNvSpPr/>
          <p:nvPr/>
        </p:nvSpPr>
        <p:spPr>
          <a:xfrm>
            <a:off x="2389133" y="1579269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完善制度体系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A54461DA-B27C-40C3-AC24-4E5E4AA784EB}"/>
              </a:ext>
            </a:extLst>
          </p:cNvPr>
          <p:cNvSpPr/>
          <p:nvPr/>
        </p:nvSpPr>
        <p:spPr>
          <a:xfrm>
            <a:off x="3905756" y="3698110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完善预算编制流程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6975E67-E1BC-4729-A3DF-73940073E25B}"/>
              </a:ext>
            </a:extLst>
          </p:cNvPr>
          <p:cNvSpPr/>
          <p:nvPr/>
        </p:nvSpPr>
        <p:spPr>
          <a:xfrm>
            <a:off x="5427297" y="3688277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完成预算目标分解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E4DE1809-1FEB-4F13-82D1-8FB97708D1F7}"/>
              </a:ext>
            </a:extLst>
          </p:cNvPr>
          <p:cNvSpPr/>
          <p:nvPr/>
        </p:nvSpPr>
        <p:spPr>
          <a:xfrm>
            <a:off x="6966042" y="3698110"/>
            <a:ext cx="1337187" cy="619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监控预算执行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C8C4B1F-6D75-447D-9B2D-D371930DDFFE}"/>
              </a:ext>
            </a:extLst>
          </p:cNvPr>
          <p:cNvSpPr/>
          <p:nvPr/>
        </p:nvSpPr>
        <p:spPr>
          <a:xfrm>
            <a:off x="8504787" y="3688277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强化预算考核与问责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379D8CED-C508-4E4F-93C8-0C57C7CB0B4A}"/>
              </a:ext>
            </a:extLst>
          </p:cNvPr>
          <p:cNvSpPr/>
          <p:nvPr/>
        </p:nvSpPr>
        <p:spPr>
          <a:xfrm>
            <a:off x="10026328" y="3688277"/>
            <a:ext cx="1337187" cy="619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推进预算管理信息化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895DE5CA-A1FB-41B2-BD93-C97E6FA41B63}"/>
              </a:ext>
            </a:extLst>
          </p:cNvPr>
          <p:cNvSpPr/>
          <p:nvPr/>
        </p:nvSpPr>
        <p:spPr>
          <a:xfrm>
            <a:off x="2384213" y="2591977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推进项目管理制度化、流程化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C5077333-C70A-4FC4-A9A1-B3A26C46AFDD}"/>
              </a:ext>
            </a:extLst>
          </p:cNvPr>
          <p:cNvSpPr/>
          <p:nvPr/>
        </p:nvSpPr>
        <p:spPr>
          <a:xfrm>
            <a:off x="3905756" y="2611644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确保项目实施程序合规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8A4A6364-0639-4439-9FFB-5A11BF118130}"/>
              </a:ext>
            </a:extLst>
          </p:cNvPr>
          <p:cNvSpPr/>
          <p:nvPr/>
        </p:nvSpPr>
        <p:spPr>
          <a:xfrm>
            <a:off x="5427297" y="2601811"/>
            <a:ext cx="1337187" cy="619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完善项目后评价机制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8EF158AC-5717-4476-B50E-AA861D6BA194}"/>
              </a:ext>
            </a:extLst>
          </p:cNvPr>
          <p:cNvSpPr/>
          <p:nvPr/>
        </p:nvSpPr>
        <p:spPr>
          <a:xfrm>
            <a:off x="6966042" y="2611644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落实责任强化考核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9AEC4C78-462D-4FFC-851E-364D52F9628F}"/>
              </a:ext>
            </a:extLst>
          </p:cNvPr>
          <p:cNvSpPr/>
          <p:nvPr/>
        </p:nvSpPr>
        <p:spPr>
          <a:xfrm>
            <a:off x="8504787" y="2601811"/>
            <a:ext cx="1337187" cy="619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推进项目管理信息化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D14EC176-1588-48E5-9440-288153B34B8B}"/>
              </a:ext>
            </a:extLst>
          </p:cNvPr>
          <p:cNvSpPr/>
          <p:nvPr/>
        </p:nvSpPr>
        <p:spPr>
          <a:xfrm>
            <a:off x="10026328" y="2601811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落实投资计划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986C3784-4619-4C3F-B43A-27059A47DF63}"/>
              </a:ext>
            </a:extLst>
          </p:cNvPr>
          <p:cNvSpPr/>
          <p:nvPr/>
        </p:nvSpPr>
        <p:spPr>
          <a:xfrm>
            <a:off x="2384213" y="3693195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建立全面预算组织体系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138F701A-B19E-4CCB-A870-F506AAE5E824}"/>
              </a:ext>
            </a:extLst>
          </p:cNvPr>
          <p:cNvSpPr/>
          <p:nvPr/>
        </p:nvSpPr>
        <p:spPr>
          <a:xfrm>
            <a:off x="5432217" y="4705912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实行考核结果公开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65736890-A17F-4CEC-AE4F-6DFCF3ACBB65}"/>
              </a:ext>
            </a:extLst>
          </p:cNvPr>
          <p:cNvSpPr/>
          <p:nvPr/>
        </p:nvSpPr>
        <p:spPr>
          <a:xfrm>
            <a:off x="6970962" y="4715745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加强考核结果运用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C232092A-14C3-4A4F-BAB1-F06EE43734F0}"/>
              </a:ext>
            </a:extLst>
          </p:cNvPr>
          <p:cNvSpPr/>
          <p:nvPr/>
        </p:nvSpPr>
        <p:spPr>
          <a:xfrm>
            <a:off x="2384213" y="4710830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健全</a:t>
            </a:r>
            <a:r>
              <a:rPr lang="zh-CN" altLang="en-US" sz="1400" dirty="0" smtClean="0"/>
              <a:t>考核</a:t>
            </a:r>
            <a:r>
              <a:rPr lang="zh-CN" altLang="en-US" sz="1400" dirty="0"/>
              <a:t>体系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EDA24A42-A681-453E-853F-4EF9C4A268E0}"/>
              </a:ext>
            </a:extLst>
          </p:cNvPr>
          <p:cNvSpPr/>
          <p:nvPr/>
        </p:nvSpPr>
        <p:spPr>
          <a:xfrm>
            <a:off x="3910676" y="4705912"/>
            <a:ext cx="1337187" cy="61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完善考核办法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808713" y="1024985"/>
            <a:ext cx="1037063" cy="3574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93.7%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808713" y="2130153"/>
            <a:ext cx="1037063" cy="3574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91.5%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808713" y="4138814"/>
            <a:ext cx="1037063" cy="3574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82.2%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808713" y="5146616"/>
            <a:ext cx="1037063" cy="3574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99.7%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808713" y="3080200"/>
            <a:ext cx="1037063" cy="3574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86.5%</a:t>
            </a:r>
            <a:endParaRPr lang="zh-CN" altLang="en-US" dirty="0"/>
          </a:p>
        </p:txBody>
      </p:sp>
      <p:sp>
        <p:nvSpPr>
          <p:cNvPr id="50" name="矩形: 圆角 12">
            <a:extLst>
              <a:ext uri="{FF2B5EF4-FFF2-40B4-BE49-F238E27FC236}">
                <a16:creationId xmlns:a16="http://schemas.microsoft.com/office/drawing/2014/main" xmlns="" id="{7767F3F6-3E97-4AB2-BC3B-5E45D47E6F88}"/>
              </a:ext>
            </a:extLst>
          </p:cNvPr>
          <p:cNvSpPr/>
          <p:nvPr/>
        </p:nvSpPr>
        <p:spPr>
          <a:xfrm>
            <a:off x="5450195" y="5571584"/>
            <a:ext cx="6301522" cy="65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驾驶舱“公司治理”总图请基于此图（示例）内容进行优化。图中右侧</a:t>
            </a:r>
            <a:r>
              <a:rPr lang="en-US" altLang="zh-CN" dirty="0" smtClean="0"/>
              <a:t>23</a:t>
            </a:r>
            <a:r>
              <a:rPr lang="zh-CN" altLang="en-US" dirty="0" smtClean="0"/>
              <a:t>个模块对应表中“评价项目”。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95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C154CA3-6B3C-4AEA-B67D-A5B25D509742}"/>
              </a:ext>
            </a:extLst>
          </p:cNvPr>
          <p:cNvSpPr/>
          <p:nvPr/>
        </p:nvSpPr>
        <p:spPr>
          <a:xfrm>
            <a:off x="427382" y="238541"/>
            <a:ext cx="3766931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从评价项目到评价指标的链接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1B0C3AE-4B1D-4DC0-99DB-15D237B9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557"/>
            <a:ext cx="12192000" cy="94062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7767F3F6-3E97-4AB2-BC3B-5E45D47E6F88}"/>
              </a:ext>
            </a:extLst>
          </p:cNvPr>
          <p:cNvSpPr/>
          <p:nvPr/>
        </p:nvSpPr>
        <p:spPr>
          <a:xfrm>
            <a:off x="253447" y="4737793"/>
            <a:ext cx="7121388" cy="65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个评价项目对应</a:t>
            </a:r>
            <a:r>
              <a:rPr lang="en-US" altLang="zh-CN" dirty="0"/>
              <a:t>1</a:t>
            </a:r>
            <a:r>
              <a:rPr lang="zh-CN" altLang="en-US" dirty="0"/>
              <a:t>个或</a:t>
            </a:r>
            <a:r>
              <a:rPr lang="en-US" altLang="zh-CN" dirty="0"/>
              <a:t>2</a:t>
            </a:r>
            <a:r>
              <a:rPr lang="zh-CN" altLang="en-US" dirty="0"/>
              <a:t>个评价指标时，请策划如何链接。</a:t>
            </a:r>
            <a:endParaRPr lang="en-US" altLang="zh-CN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4A566C2B-D03D-4B32-A52A-0DE20B2B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3946"/>
            <a:ext cx="12192000" cy="2231571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D26782B-2807-4085-AF46-4C426287C801}"/>
              </a:ext>
            </a:extLst>
          </p:cNvPr>
          <p:cNvSpPr/>
          <p:nvPr/>
        </p:nvSpPr>
        <p:spPr>
          <a:xfrm>
            <a:off x="4611757" y="1083366"/>
            <a:ext cx="6778486" cy="33123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62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C154CA3-6B3C-4AEA-B67D-A5B25D509742}"/>
              </a:ext>
            </a:extLst>
          </p:cNvPr>
          <p:cNvSpPr/>
          <p:nvPr/>
        </p:nvSpPr>
        <p:spPr>
          <a:xfrm>
            <a:off x="427382" y="238541"/>
            <a:ext cx="3766931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从评价项目到评价指标的链接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7767F3F6-3E97-4AB2-BC3B-5E45D47E6F88}"/>
              </a:ext>
            </a:extLst>
          </p:cNvPr>
          <p:cNvSpPr/>
          <p:nvPr/>
        </p:nvSpPr>
        <p:spPr>
          <a:xfrm>
            <a:off x="427382" y="5463349"/>
            <a:ext cx="6132444" cy="655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个评价项目对应多个评价指标时，请策划如何链接</a:t>
            </a:r>
            <a:endParaRPr lang="en-US" alt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AF92CA5-80A2-40E9-B2CF-BDE96D1B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089" y="1183687"/>
            <a:ext cx="12192000" cy="40837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D0671E4-EBB7-4946-9F3C-33A2ECF0F23E}"/>
              </a:ext>
            </a:extLst>
          </p:cNvPr>
          <p:cNvSpPr/>
          <p:nvPr/>
        </p:nvSpPr>
        <p:spPr>
          <a:xfrm>
            <a:off x="4194313" y="1183686"/>
            <a:ext cx="7017026" cy="40837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2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57D4259-1F31-4E83-9892-AD7D5364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83" y="1148058"/>
            <a:ext cx="12192000" cy="309482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C154CA3-6B3C-4AEA-B67D-A5B25D509742}"/>
              </a:ext>
            </a:extLst>
          </p:cNvPr>
          <p:cNvSpPr/>
          <p:nvPr/>
        </p:nvSpPr>
        <p:spPr>
          <a:xfrm>
            <a:off x="427382" y="238541"/>
            <a:ext cx="3766931" cy="6460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从评价指标到卡的链接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1B2FD40-7DFB-4E8D-88A5-BAB7AF96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82" y="3296344"/>
            <a:ext cx="5586302" cy="34722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E2EC96A1-8D1C-4022-8759-31FACC9F5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605" y="887342"/>
            <a:ext cx="12192000" cy="4363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B886244-7118-4AF0-B1DF-BB05DAF6AA2B}"/>
              </a:ext>
            </a:extLst>
          </p:cNvPr>
          <p:cNvSpPr/>
          <p:nvPr/>
        </p:nvSpPr>
        <p:spPr>
          <a:xfrm>
            <a:off x="6251713" y="907552"/>
            <a:ext cx="2256183" cy="3335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666378F-36D3-4848-8FAF-0FF830E5C2B3}"/>
              </a:ext>
            </a:extLst>
          </p:cNvPr>
          <p:cNvSpPr/>
          <p:nvPr/>
        </p:nvSpPr>
        <p:spPr>
          <a:xfrm>
            <a:off x="10028584" y="877402"/>
            <a:ext cx="783771" cy="3365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xmlns="" id="{4300CECF-3D22-40D6-886B-3A5C8A2DBB4F}"/>
              </a:ext>
            </a:extLst>
          </p:cNvPr>
          <p:cNvSpPr/>
          <p:nvPr/>
        </p:nvSpPr>
        <p:spPr>
          <a:xfrm>
            <a:off x="5849177" y="5046478"/>
            <a:ext cx="5926511" cy="1298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从评价指标到卡的链接，请基于此卡进行优化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另外，点击左侧各指标“</a:t>
            </a:r>
            <a:r>
              <a:rPr lang="zh-CN" altLang="en-US" dirty="0"/>
              <a:t>达标率</a:t>
            </a:r>
            <a:r>
              <a:rPr lang="zh-CN" altLang="en-US" dirty="0" smtClean="0"/>
              <a:t>” 按钮，右侧的“完成情况”“存在问题和风险”“落实措施”“责任部门”等内容即跳转至相应子指标内容、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517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290</Words>
  <Application>Microsoft Macintosh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zoe Zhang</cp:lastModifiedBy>
  <cp:revision>17</cp:revision>
  <dcterms:created xsi:type="dcterms:W3CDTF">2017-11-26T05:17:55Z</dcterms:created>
  <dcterms:modified xsi:type="dcterms:W3CDTF">2018-03-13T16:35:03Z</dcterms:modified>
</cp:coreProperties>
</file>