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3" r:id="rId8"/>
    <p:sldId id="268"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516-0584-4352-9FC6-276C3985E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4D007D-47B3-4898-B377-F8D45C998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B1E93A-70A1-49CF-9475-E0B30E67E9F0}"/>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67C1B0CC-564F-4436-AB89-490BE91B9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55194-DA1A-4617-9572-8847B065DDD9}"/>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103742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DD41-F51F-48BA-AC8F-9C3291000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CE418-ED46-4778-8E1B-34D3FF1FB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1A698-1C2D-4D97-A616-1E19EC2A73B0}"/>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F3129044-CA67-4B00-9F9C-31C7E4533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1E701-4F80-499A-9503-8D7DCC49DC84}"/>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156193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00C4F-F5B0-4CD9-9056-0BFB2A0B5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0BDD2-4635-436E-BA16-31E403E8F5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65AE9-05C8-47F8-B9A9-E1B4AE6A7A3E}"/>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F239F2C8-4C51-40E9-88BB-E468EF782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BB965-3D3E-4ECF-8C40-C5F4A8AEBD43}"/>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140951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C333-46F8-48AF-9E81-82535072E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ED093-CE87-40E9-91C8-A3C2352C8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D5A7F-0DFC-43D6-9629-A0922DB323E0}"/>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D97268E5-2DEF-48F9-8467-B7D998307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FAE75-34F9-44BA-86B8-A8282E38E61E}"/>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219806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1DCE-9D02-4133-8FA2-421CD5A90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1D5A5-AAB6-44FF-B99F-9E3647A1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4ACC6-0436-4658-BA7A-9C6301E9A9F5}"/>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C4BD3726-C2FE-4AF5-8BA5-5718FA41E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6672A-0DFA-4A24-B681-23A0C1486F29}"/>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127837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68A2-2267-4BAD-942D-E01F39D87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12D94-9584-47C0-9ED7-9E4DAC76D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3A3F-3D84-4C87-9D86-85DCB8BEE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07E4D4-9851-4E19-A950-528CB5070CA1}"/>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6" name="Footer Placeholder 5">
            <a:extLst>
              <a:ext uri="{FF2B5EF4-FFF2-40B4-BE49-F238E27FC236}">
                <a16:creationId xmlns:a16="http://schemas.microsoft.com/office/drawing/2014/main" id="{9F554FE5-15D7-4C52-85FE-F54388E60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E2D2C-6894-40B3-985A-09C4F7517B17}"/>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44420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FD9B-3720-419A-BA89-7472772BB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5E1FE-AA3B-4076-801E-A05699E07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B37E7D-7F22-4F9E-8313-6E6906E4BB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437D7-AAF5-41B7-BF96-09E55F7A3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EFF60-ECA5-4594-9DF7-8CCFB020E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F465C-B087-4779-8503-A36CC851D024}"/>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8" name="Footer Placeholder 7">
            <a:extLst>
              <a:ext uri="{FF2B5EF4-FFF2-40B4-BE49-F238E27FC236}">
                <a16:creationId xmlns:a16="http://schemas.microsoft.com/office/drawing/2014/main" id="{8AD7222A-6509-4AA8-8806-EA5C1D6D7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F06638-FD06-4FA4-AF56-A55677A239FF}"/>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364844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1C37-E21B-4BC2-B624-F393F690FC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1C2C3-F463-4CDD-A584-C9E357050CD7}"/>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4" name="Footer Placeholder 3">
            <a:extLst>
              <a:ext uri="{FF2B5EF4-FFF2-40B4-BE49-F238E27FC236}">
                <a16:creationId xmlns:a16="http://schemas.microsoft.com/office/drawing/2014/main" id="{98AACB0B-C169-4ABB-94B2-298AEF7AD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9694-69EF-486B-B01B-8550C4DCF70B}"/>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221363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7A04A-68C5-419C-9B33-368ECE49D3C3}"/>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3" name="Footer Placeholder 2">
            <a:extLst>
              <a:ext uri="{FF2B5EF4-FFF2-40B4-BE49-F238E27FC236}">
                <a16:creationId xmlns:a16="http://schemas.microsoft.com/office/drawing/2014/main" id="{FEE53E3D-ADC1-4475-8AD6-155613301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A7D309-E968-4173-B189-EF36E7FBBC60}"/>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311952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ABC2-FB47-4A4B-B6D9-E6A6328D9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7DF657-C248-4B51-8613-09B64472F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391EE7-5ED0-48FC-B803-7EB94F922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5B7A2-6137-4AA1-82D8-B69711E4B2EA}"/>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6" name="Footer Placeholder 5">
            <a:extLst>
              <a:ext uri="{FF2B5EF4-FFF2-40B4-BE49-F238E27FC236}">
                <a16:creationId xmlns:a16="http://schemas.microsoft.com/office/drawing/2014/main" id="{2EEBDDE3-1416-454A-B92D-06145E396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2401-9B30-4507-A92A-D002B464B061}"/>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352782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BE16-A75B-4355-B3FD-C6FA95EF8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EF426-AE20-4DD5-BF5C-52B5085D0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2CD8D-58EE-4991-9060-1EEF6A4B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C73AA-8086-4A99-B249-A2B3EBD00345}"/>
              </a:ext>
            </a:extLst>
          </p:cNvPr>
          <p:cNvSpPr>
            <a:spLocks noGrp="1"/>
          </p:cNvSpPr>
          <p:nvPr>
            <p:ph type="dt" sz="half" idx="10"/>
          </p:nvPr>
        </p:nvSpPr>
        <p:spPr/>
        <p:txBody>
          <a:bodyPr/>
          <a:lstStyle/>
          <a:p>
            <a:fld id="{297FCAB1-8114-42A1-8B2C-5C17E50F1E2D}" type="datetimeFigureOut">
              <a:rPr lang="en-US" smtClean="0"/>
              <a:t>7/2/2023</a:t>
            </a:fld>
            <a:endParaRPr lang="en-US"/>
          </a:p>
        </p:txBody>
      </p:sp>
      <p:sp>
        <p:nvSpPr>
          <p:cNvPr id="6" name="Footer Placeholder 5">
            <a:extLst>
              <a:ext uri="{FF2B5EF4-FFF2-40B4-BE49-F238E27FC236}">
                <a16:creationId xmlns:a16="http://schemas.microsoft.com/office/drawing/2014/main" id="{849EF053-D893-4253-AD27-E9A0BF805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8E852-96A9-4566-BACF-DE1FAADAD4D4}"/>
              </a:ext>
            </a:extLst>
          </p:cNvPr>
          <p:cNvSpPr>
            <a:spLocks noGrp="1"/>
          </p:cNvSpPr>
          <p:nvPr>
            <p:ph type="sldNum" sz="quarter" idx="12"/>
          </p:nvPr>
        </p:nvSpPr>
        <p:spPr/>
        <p:txBody>
          <a:bodyPr/>
          <a:lstStyle/>
          <a:p>
            <a:fld id="{39111559-C680-4554-B60E-9E03B027C045}" type="slidenum">
              <a:rPr lang="en-US" smtClean="0"/>
              <a:t>‹Nº›</a:t>
            </a:fld>
            <a:endParaRPr lang="en-US"/>
          </a:p>
        </p:txBody>
      </p:sp>
    </p:spTree>
    <p:extLst>
      <p:ext uri="{BB962C8B-B14F-4D97-AF65-F5344CB8AC3E}">
        <p14:creationId xmlns:p14="http://schemas.microsoft.com/office/powerpoint/2010/main" val="327693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AE978-9592-4515-A119-CCD8685F0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648DB-CCBA-4451-90FD-23B86810E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F2B44-4A28-4927-BC25-9661701AF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FCAB1-8114-42A1-8B2C-5C17E50F1E2D}" type="datetimeFigureOut">
              <a:rPr lang="en-US" smtClean="0"/>
              <a:t>7/2/2023</a:t>
            </a:fld>
            <a:endParaRPr lang="en-US"/>
          </a:p>
        </p:txBody>
      </p:sp>
      <p:sp>
        <p:nvSpPr>
          <p:cNvPr id="5" name="Footer Placeholder 4">
            <a:extLst>
              <a:ext uri="{FF2B5EF4-FFF2-40B4-BE49-F238E27FC236}">
                <a16:creationId xmlns:a16="http://schemas.microsoft.com/office/drawing/2014/main" id="{3AFEC672-7D24-44B3-9828-E12EF69FD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D55A0-2502-456A-AD22-262CB2D3C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1559-C680-4554-B60E-9E03B027C045}" type="slidenum">
              <a:rPr lang="en-US" smtClean="0"/>
              <a:t>‹Nº›</a:t>
            </a:fld>
            <a:endParaRPr lang="en-US"/>
          </a:p>
        </p:txBody>
      </p:sp>
    </p:spTree>
    <p:extLst>
      <p:ext uri="{BB962C8B-B14F-4D97-AF65-F5344CB8AC3E}">
        <p14:creationId xmlns:p14="http://schemas.microsoft.com/office/powerpoint/2010/main" val="112250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nlinedoctranslator.com/es/?utm_source=onlinedoctranslator&amp;utm_medium=pptx&amp;utm_campaign=attribu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9853-D972-4F5C-84FD-02C28ADCAD99}"/>
              </a:ext>
            </a:extLst>
          </p:cNvPr>
          <p:cNvSpPr>
            <a:spLocks noGrp="1"/>
          </p:cNvSpPr>
          <p:nvPr>
            <p:ph type="ctrTitle"/>
          </p:nvPr>
        </p:nvSpPr>
        <p:spPr/>
        <p:txBody>
          <a:bodyPr/>
          <a:lstStyle/>
          <a:p>
            <a:pPr algn="l" rtl="0"/>
            <a:r>
              <a:rPr lang="en-US" b="1" dirty="0" err="1"/>
              <a:t>PySpark</a:t>
            </a:r>
            <a:r>
              <a:rPr lang="en-US" b="1" dirty="0"/>
              <a:t>Integración</a:t>
            </a:r>
          </a:p>
        </p:txBody>
      </p:sp>
      <p:sp>
        <p:nvSpPr>
          <p:cNvPr id="3" name="Subtitle 2">
            <a:extLst>
              <a:ext uri="{FF2B5EF4-FFF2-40B4-BE49-F238E27FC236}">
                <a16:creationId xmlns:a16="http://schemas.microsoft.com/office/drawing/2014/main" id="{1D163F58-48D1-4C8F-BFCA-1367856D897B}"/>
              </a:ext>
            </a:extLst>
          </p:cNvPr>
          <p:cNvSpPr>
            <a:spLocks noGrp="1"/>
          </p:cNvSpPr>
          <p:nvPr>
            <p:ph type="subTitle" idx="1"/>
          </p:nvPr>
        </p:nvSpPr>
        <p:spPr/>
        <p:txBody>
          <a:bodyPr/>
          <a:lstStyle/>
          <a:p>
            <a:pPr algn="l" rtl="0"/>
            <a:r>
              <a:rPr lang="en-US" b="1" dirty="0"/>
              <a:t>S3 y MySQL</a:t>
            </a:r>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Traducido del inglés al español - </a:t>
            </a:r>
            <a:r>
              <a:rPr lang="en-US" sz="1000" u="sng" dirty="0">
                <a:solidFill>
                  <a:srgbClr val="0F2B46"/>
                </a:solidFill>
                <a:effectLst/>
                <a:latin typeface="Roboto" panose="02000000000000000000" pitchFamily="2" charset="0"/>
                <a:hlinkClick r:id="rId2"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extLst>
      <p:ext uri="{BB962C8B-B14F-4D97-AF65-F5344CB8AC3E}">
        <p14:creationId xmlns:p14="http://schemas.microsoft.com/office/powerpoint/2010/main" val="424422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Implementación de</a:t>
            </a:r>
            <a:r>
              <a:rPr lang="en-US" b="1" dirty="0" err="1"/>
              <a:t>PySpark</a:t>
            </a:r>
            <a:r>
              <a:rPr lang="en-US" b="1" dirty="0"/>
              <a:t>Integración</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lstStyle/>
          <a:p>
            <a:pPr algn="l" rtl="0"/>
            <a:r>
              <a:rPr lang="en-US" dirty="0"/>
              <a:t>Iniciar la integración con S3</a:t>
            </a:r>
          </a:p>
          <a:p>
            <a:pPr algn="l" rtl="0"/>
            <a:r>
              <a:rPr lang="en-US" dirty="0"/>
              <a:t>Inicie la integración con MySQL.</a:t>
            </a:r>
          </a:p>
          <a:p>
            <a:pPr algn="l" rtl="0"/>
            <a:endParaRPr lang="en-US" dirty="0"/>
          </a:p>
        </p:txBody>
      </p:sp>
    </p:spTree>
    <p:extLst>
      <p:ext uri="{BB962C8B-B14F-4D97-AF65-F5344CB8AC3E}">
        <p14:creationId xmlns:p14="http://schemas.microsoft.com/office/powerpoint/2010/main" val="357756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Agenda</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normAutofit/>
          </a:bodyPr>
          <a:lstStyle/>
          <a:p>
            <a:pPr algn="l" rtl="0"/>
            <a:r>
              <a:rPr lang="en-US" dirty="0"/>
              <a:t>Por qué necesitamos Integración.</a:t>
            </a:r>
          </a:p>
          <a:p>
            <a:pPr algn="l" rtl="0"/>
            <a:r>
              <a:rPr lang="en-US" dirty="0"/>
              <a:t>Integración con Apache Spark.</a:t>
            </a:r>
          </a:p>
          <a:p>
            <a:pPr algn="l" rtl="0"/>
            <a:r>
              <a:rPr lang="en-US" dirty="0"/>
              <a:t>Que es ETL.</a:t>
            </a:r>
          </a:p>
          <a:p>
            <a:pPr algn="l" rtl="0"/>
            <a:r>
              <a:rPr lang="en-US" dirty="0" err="1"/>
              <a:t>PySpark</a:t>
            </a:r>
            <a:r>
              <a:rPr lang="en-US" dirty="0"/>
              <a:t>Integración con S3</a:t>
            </a:r>
          </a:p>
          <a:p>
            <a:pPr algn="l" rtl="0"/>
            <a:r>
              <a:rPr lang="en-US" dirty="0" err="1"/>
              <a:t>PySpark</a:t>
            </a:r>
            <a:r>
              <a:rPr lang="en-US" dirty="0"/>
              <a:t>Integración con Base de Datos (MySQL).</a:t>
            </a:r>
          </a:p>
          <a:p>
            <a:pPr algn="l" rtl="0"/>
            <a:r>
              <a:rPr lang="en-US" dirty="0"/>
              <a:t>Implementación de</a:t>
            </a:r>
            <a:r>
              <a:rPr lang="en-US" dirty="0" err="1"/>
              <a:t>PySpark</a:t>
            </a:r>
            <a:r>
              <a:rPr lang="en-US" dirty="0"/>
              <a:t>Integración.</a:t>
            </a:r>
          </a:p>
          <a:p>
            <a:pPr algn="l" rtl="0"/>
            <a:endParaRPr lang="en-US" dirty="0"/>
          </a:p>
          <a:p>
            <a:pPr algn="l" rtl="0"/>
            <a:endParaRPr lang="en-US" dirty="0"/>
          </a:p>
        </p:txBody>
      </p:sp>
    </p:spTree>
    <p:extLst>
      <p:ext uri="{BB962C8B-B14F-4D97-AF65-F5344CB8AC3E}">
        <p14:creationId xmlns:p14="http://schemas.microsoft.com/office/powerpoint/2010/main" val="242546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Integración de Apache Spark</a:t>
            </a:r>
          </a:p>
        </p:txBody>
      </p:sp>
      <p:sp>
        <p:nvSpPr>
          <p:cNvPr id="7" name="Content Placeholder 6">
            <a:extLst>
              <a:ext uri="{FF2B5EF4-FFF2-40B4-BE49-F238E27FC236}">
                <a16:creationId xmlns:a16="http://schemas.microsoft.com/office/drawing/2014/main" id="{3FD29E4C-D3F1-4DF9-99C3-9B4AAEA76745}"/>
              </a:ext>
            </a:extLst>
          </p:cNvPr>
          <p:cNvSpPr>
            <a:spLocks noGrp="1"/>
          </p:cNvSpPr>
          <p:nvPr>
            <p:ph idx="1"/>
          </p:nvPr>
        </p:nvSpPr>
        <p:spPr/>
        <p:txBody>
          <a:bodyPr/>
          <a:lstStyle/>
          <a:p>
            <a:pPr algn="l" rtl="0"/>
            <a:r>
              <a:rPr lang="en-US" dirty="0"/>
              <a:t>Que es Integracion.</a:t>
            </a:r>
          </a:p>
          <a:p>
            <a:pPr algn="l" rtl="0"/>
            <a:r>
              <a:rPr lang="en-US" dirty="0"/>
              <a:t>Leer datos de escritura desde cualquier lugar.</a:t>
            </a:r>
          </a:p>
          <a:p>
            <a:pPr algn="l" rtl="0"/>
            <a:r>
              <a:rPr lang="en-US" sz="2000" dirty="0"/>
              <a:t>Fácil de integrar con las herramientas de </a:t>
            </a:r>
            <a:r>
              <a:rPr lang="en-US" dirty="0"/>
              <a:t>Hadoop.</a:t>
            </a:r>
          </a:p>
          <a:p>
            <a:pPr lvl="1" algn="l" rtl="0"/>
            <a:r>
              <a:rPr lang="en-US" dirty="0"/>
              <a:t>como colmena,</a:t>
            </a:r>
            <a:r>
              <a:rPr lang="en-US" dirty="0" err="1"/>
              <a:t>Hbase</a:t>
            </a:r>
            <a:r>
              <a:rPr lang="en-US" dirty="0"/>
              <a:t> </a:t>
            </a:r>
            <a:r>
              <a:rPr lang="en-US" dirty="0" err="1"/>
              <a:t>etc.</a:t>
            </a:r>
            <a:endParaRPr lang="en-US" dirty="0"/>
          </a:p>
          <a:p>
            <a:pPr algn="l" rtl="0"/>
            <a:r>
              <a:rPr lang="en-US" dirty="0"/>
              <a:t>Fácil de integrar con Cloud Platform.</a:t>
            </a:r>
          </a:p>
          <a:p>
            <a:pPr lvl="1" algn="l" rtl="0"/>
            <a:r>
              <a:rPr lang="en-US" dirty="0"/>
              <a:t>Como AWS, GCP y Azure</a:t>
            </a:r>
          </a:p>
          <a:p>
            <a:pPr algn="l" rtl="0"/>
            <a:endParaRPr lang="en-US" dirty="0"/>
          </a:p>
          <a:p>
            <a:pPr algn="l" rtl="0"/>
            <a:endParaRPr lang="en-US" dirty="0"/>
          </a:p>
          <a:p>
            <a:pPr algn="l" rtl="0"/>
            <a:endParaRPr lang="en-US" dirty="0"/>
          </a:p>
        </p:txBody>
      </p:sp>
      <p:pic>
        <p:nvPicPr>
          <p:cNvPr id="8" name="Content Placeholder 2">
            <a:extLst>
              <a:ext uri="{FF2B5EF4-FFF2-40B4-BE49-F238E27FC236}">
                <a16:creationId xmlns:a16="http://schemas.microsoft.com/office/drawing/2014/main" id="{4317A312-FA72-45BE-8CA3-42249E1EB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127" y="2389704"/>
            <a:ext cx="5545873" cy="4351338"/>
          </a:xfrm>
          <a:prstGeom prst="rect">
            <a:avLst/>
          </a:prstGeom>
        </p:spPr>
      </p:pic>
    </p:spTree>
    <p:extLst>
      <p:ext uri="{BB962C8B-B14F-4D97-AF65-F5344CB8AC3E}">
        <p14:creationId xmlns:p14="http://schemas.microsoft.com/office/powerpoint/2010/main" val="101278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Por qué necesitamos la integración con Spark</a:t>
            </a:r>
          </a:p>
        </p:txBody>
      </p:sp>
      <p:sp>
        <p:nvSpPr>
          <p:cNvPr id="3" name="Content Placeholder 2">
            <a:extLst>
              <a:ext uri="{FF2B5EF4-FFF2-40B4-BE49-F238E27FC236}">
                <a16:creationId xmlns:a16="http://schemas.microsoft.com/office/drawing/2014/main" id="{0DD6B0FF-3543-4AA7-B7F5-2A001CBC8935}"/>
              </a:ext>
            </a:extLst>
          </p:cNvPr>
          <p:cNvSpPr>
            <a:spLocks noGrp="1"/>
          </p:cNvSpPr>
          <p:nvPr>
            <p:ph idx="1"/>
          </p:nvPr>
        </p:nvSpPr>
        <p:spPr/>
        <p:txBody>
          <a:bodyPr>
            <a:normAutofit lnSpcReduction="10000"/>
          </a:bodyPr>
          <a:lstStyle/>
          <a:p>
            <a:pPr algn="l" rtl="0"/>
            <a:r>
              <a:rPr lang="en-US" dirty="0"/>
              <a:t>Para hacer un procesamiento de datos más rápido.</a:t>
            </a:r>
          </a:p>
          <a:p>
            <a:pPr algn="l" rtl="0"/>
            <a:r>
              <a:rPr lang="en-US" dirty="0"/>
              <a:t>Algunas tecnologías no funcionan como la tecnología de chispas.</a:t>
            </a:r>
          </a:p>
          <a:p>
            <a:pPr algn="l" rtl="0"/>
            <a:r>
              <a:rPr lang="en-US" dirty="0"/>
              <a:t>Spark es una tecnología popular para el procesamiento de big data.</a:t>
            </a:r>
          </a:p>
          <a:p>
            <a:pPr algn="l" rtl="0"/>
            <a:r>
              <a:rPr lang="en-US" dirty="0"/>
              <a:t>A veces necesitamos procesar petabytes de datos, pero los datos se almacenan en un servidor en particular. Cuando procesemos datos en ese servidor aquí, tomará mucho tiempo. En ese caso, necesitamos la integración con Spark para acelerar el procesamiento de datos.</a:t>
            </a:r>
          </a:p>
          <a:p>
            <a:pPr algn="l" rtl="0"/>
            <a:r>
              <a:rPr lang="en-US" dirty="0" err="1"/>
              <a:t>P.ej.</a:t>
            </a:r>
            <a:r>
              <a:rPr lang="en-US" dirty="0"/>
              <a:t>Hadoop procesa los datos en 100 minutos, pero cuando integramos Spark con Hadoop, tardará 10 minutos en procesar los datos.</a:t>
            </a:r>
          </a:p>
          <a:p>
            <a:pPr algn="l" rtl="0"/>
            <a:endParaRPr lang="en-US" dirty="0"/>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367981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Extraer, transformar y cargar (ETL)</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lstStyle/>
          <a:p>
            <a:pPr algn="l" rtl="0"/>
            <a:r>
              <a:rPr lang="en-US" dirty="0"/>
              <a:t>ETL se utiliza para canalización de datos.</a:t>
            </a:r>
          </a:p>
          <a:p>
            <a:pPr algn="l" rtl="0"/>
            <a:r>
              <a:rPr lang="en-US" dirty="0"/>
              <a:t>Extracto:-</a:t>
            </a:r>
          </a:p>
          <a:p>
            <a:pPr lvl="1" algn="l" rtl="0"/>
            <a:r>
              <a:rPr lang="en-US" dirty="0"/>
              <a:t>Extraer datos de servidores, base de datos, etc.</a:t>
            </a:r>
          </a:p>
          <a:p>
            <a:pPr algn="l" rtl="0"/>
            <a:r>
              <a:rPr lang="en-US" dirty="0"/>
              <a:t>Transformación:</a:t>
            </a:r>
          </a:p>
          <a:p>
            <a:pPr lvl="1" algn="l" rtl="0"/>
            <a:r>
              <a:rPr lang="en-US" dirty="0"/>
              <a:t>Transforme los datos extraídos de la fuente.</a:t>
            </a:r>
          </a:p>
          <a:p>
            <a:pPr algn="l" rtl="0"/>
            <a:r>
              <a:rPr lang="en-US" dirty="0"/>
              <a:t>Carga:</a:t>
            </a:r>
          </a:p>
          <a:p>
            <a:pPr lvl="1" algn="l" rtl="0"/>
            <a:r>
              <a:rPr lang="en-US" dirty="0"/>
              <a:t>Ingerir datos transformados en el destino.</a:t>
            </a:r>
          </a:p>
        </p:txBody>
      </p:sp>
      <p:pic>
        <p:nvPicPr>
          <p:cNvPr id="3" name="Picture 2">
            <a:extLst>
              <a:ext uri="{FF2B5EF4-FFF2-40B4-BE49-F238E27FC236}">
                <a16:creationId xmlns:a16="http://schemas.microsoft.com/office/drawing/2014/main" id="{39420380-A8CA-451E-B412-12290DDEF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722" y="3166945"/>
            <a:ext cx="5133278" cy="3325929"/>
          </a:xfrm>
          <a:prstGeom prst="rect">
            <a:avLst/>
          </a:prstGeom>
        </p:spPr>
      </p:pic>
    </p:spTree>
    <p:extLst>
      <p:ext uri="{BB962C8B-B14F-4D97-AF65-F5344CB8AC3E}">
        <p14:creationId xmlns:p14="http://schemas.microsoft.com/office/powerpoint/2010/main" val="109845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Más información sobre S3</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normAutofit fontScale="92500" lnSpcReduction="10000"/>
          </a:bodyPr>
          <a:lstStyle/>
          <a:p>
            <a:pPr algn="l" rtl="0"/>
            <a:r>
              <a:rPr lang="en-US" dirty="0"/>
              <a:t>Amazon S3 es un almacenamiento de objetos fácil de usar con una interfaz de servicio web simple que puede usar para almacenar y recuperar cualquier cantidad de datos desde cualquier lugar de la web.</a:t>
            </a:r>
          </a:p>
          <a:p>
            <a:pPr algn="l" rtl="0"/>
            <a:r>
              <a:rPr lang="en-US" dirty="0"/>
              <a:t>Se utiliza para realizar copias de seguridad y archivar datos en las instalaciones o en la nube Almacenamiento y distribución de contenido, medios y software</a:t>
            </a:r>
          </a:p>
          <a:p>
            <a:pPr algn="l" rtl="0"/>
            <a:r>
              <a:rPr lang="en-US" dirty="0"/>
              <a:t>Cómo usar S3</a:t>
            </a:r>
          </a:p>
          <a:p>
            <a:pPr lvl="1" algn="l" rtl="0"/>
            <a:r>
              <a:rPr lang="en-US" dirty="0"/>
              <a:t>Crear cubos: -</a:t>
            </a:r>
          </a:p>
          <a:p>
            <a:pPr lvl="2" algn="l" rtl="0"/>
            <a:r>
              <a:rPr lang="en-US" dirty="0"/>
              <a:t>Cree y asigne un nombre a un depósito que almacene datos.</a:t>
            </a:r>
          </a:p>
          <a:p>
            <a:pPr lvl="1" algn="l" rtl="0"/>
            <a:r>
              <a:rPr lang="en-US" dirty="0"/>
              <a:t>Almacenar datos en cubos: -</a:t>
            </a:r>
          </a:p>
          <a:p>
            <a:pPr lvl="2" algn="l" rtl="0"/>
            <a:r>
              <a:rPr lang="en-US" dirty="0"/>
              <a:t>Almacene una cantidad infinita de datos en un depósito. Cargue tantos objetos como desee en un depósito de Amazon S3.</a:t>
            </a:r>
          </a:p>
          <a:p>
            <a:pPr marL="0" indent="0" algn="l" rtl="0">
              <a:buNone/>
            </a:pPr>
            <a:endParaRPr lang="en-US" dirty="0"/>
          </a:p>
        </p:txBody>
      </p:sp>
      <p:pic>
        <p:nvPicPr>
          <p:cNvPr id="6" name="Picture 5">
            <a:extLst>
              <a:ext uri="{FF2B5EF4-FFF2-40B4-BE49-F238E27FC236}">
                <a16:creationId xmlns:a16="http://schemas.microsoft.com/office/drawing/2014/main" id="{33A7A04B-CC34-49F2-B8BF-C3035DF1D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80" y="3784857"/>
            <a:ext cx="4685415" cy="1325563"/>
          </a:xfrm>
          <a:prstGeom prst="rect">
            <a:avLst/>
          </a:prstGeom>
        </p:spPr>
      </p:pic>
    </p:spTree>
    <p:extLst>
      <p:ext uri="{BB962C8B-B14F-4D97-AF65-F5344CB8AC3E}">
        <p14:creationId xmlns:p14="http://schemas.microsoft.com/office/powerpoint/2010/main" val="17607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err="1"/>
              <a:t>PySpark</a:t>
            </a:r>
            <a:r>
              <a:rPr lang="en-US" b="1" dirty="0"/>
              <a:t>Integración con S3</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lstStyle/>
          <a:p>
            <a:pPr algn="l" rtl="0"/>
            <a:r>
              <a:rPr lang="en-US" dirty="0"/>
              <a:t>S3 almacenó diferentes tipos de datos en cubos de varias fuentes de datos, por eso los datos se encuentran en grandes cantidades.</a:t>
            </a:r>
          </a:p>
          <a:p>
            <a:pPr algn="l" rtl="0"/>
            <a:r>
              <a:rPr lang="en-US" dirty="0"/>
              <a:t>Fácil de integrar con chispa.</a:t>
            </a:r>
          </a:p>
          <a:p>
            <a:pPr algn="l" rtl="0"/>
            <a:r>
              <a:rPr lang="en-US" dirty="0"/>
              <a:t>Necesitamos integrar Spark con S3 para acelerar el procesamiento de datos.</a:t>
            </a:r>
          </a:p>
          <a:p>
            <a:pPr algn="l" rtl="0"/>
            <a:r>
              <a:rPr lang="en-US" dirty="0"/>
              <a:t>Usar chispa fácil de leer y escribir datos desde s3.</a:t>
            </a:r>
          </a:p>
          <a:p>
            <a:pPr algn="l" rtl="0"/>
            <a:r>
              <a:rPr lang="en-US" dirty="0"/>
              <a:t>En chispa necesitamos crear</a:t>
            </a:r>
            <a:r>
              <a:rPr lang="en-US" dirty="0" err="1"/>
              <a:t>Marco de datos</a:t>
            </a:r>
            <a:r>
              <a:rPr lang="en-US" dirty="0"/>
              <a:t>de la fuente de datos externa S3.</a:t>
            </a:r>
          </a:p>
          <a:p>
            <a:pPr algn="l" rtl="0"/>
            <a:endParaRPr lang="en-US" dirty="0"/>
          </a:p>
          <a:p>
            <a:pPr algn="l" rtl="0"/>
            <a:endParaRPr lang="en-US" dirty="0"/>
          </a:p>
        </p:txBody>
      </p:sp>
      <p:pic>
        <p:nvPicPr>
          <p:cNvPr id="6" name="Picture 5">
            <a:extLst>
              <a:ext uri="{FF2B5EF4-FFF2-40B4-BE49-F238E27FC236}">
                <a16:creationId xmlns:a16="http://schemas.microsoft.com/office/drawing/2014/main" id="{4B98486D-CC49-45DA-8D7F-4285BFD44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777" y="4827181"/>
            <a:ext cx="2771553" cy="1665694"/>
          </a:xfrm>
          <a:prstGeom prst="rect">
            <a:avLst/>
          </a:prstGeom>
        </p:spPr>
      </p:pic>
    </p:spTree>
    <p:extLst>
      <p:ext uri="{BB962C8B-B14F-4D97-AF65-F5344CB8AC3E}">
        <p14:creationId xmlns:p14="http://schemas.microsoft.com/office/powerpoint/2010/main" val="117353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lstStyle/>
          <a:p>
            <a:pPr algn="ctr" rtl="0"/>
            <a:r>
              <a:rPr lang="en-US" b="1" dirty="0"/>
              <a:t>Más información sobre MySQL</a:t>
            </a:r>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normAutofit/>
          </a:bodyPr>
          <a:lstStyle/>
          <a:p>
            <a:pPr algn="l" rtl="0"/>
            <a:r>
              <a:rPr lang="en-US" dirty="0"/>
              <a:t>MySQL es el sistema de administración de base de datos SQL relacional de código abierto más popular que ayuda a los usuarios a almacenar, organizar y recuperar datos.</a:t>
            </a:r>
          </a:p>
          <a:p>
            <a:pPr algn="l" rtl="0"/>
            <a:r>
              <a:rPr lang="en-US" dirty="0"/>
              <a:t>Una base de datos es una aplicación que almacena una colección de datos de varias fuentes.</a:t>
            </a:r>
          </a:p>
          <a:p>
            <a:pPr algn="l" rtl="0"/>
            <a:r>
              <a:rPr lang="en-US" dirty="0"/>
              <a:t>Tiene las características como</a:t>
            </a:r>
          </a:p>
          <a:p>
            <a:pPr lvl="1" algn="l" rtl="0"/>
            <a:r>
              <a:rPr lang="en-US" dirty="0"/>
              <a:t>Crear la base de datos</a:t>
            </a:r>
          </a:p>
          <a:p>
            <a:pPr lvl="1" algn="l" rtl="0"/>
            <a:r>
              <a:rPr lang="en-US" dirty="0"/>
              <a:t>Crear las tablas</a:t>
            </a:r>
          </a:p>
          <a:p>
            <a:pPr lvl="1" algn="l" rtl="0"/>
            <a:r>
              <a:rPr lang="en-US" dirty="0"/>
              <a:t>Almacene datos en forma de estructura en tablas.</a:t>
            </a:r>
          </a:p>
          <a:p>
            <a:pPr lvl="1" algn="l" rtl="0"/>
            <a:r>
              <a:rPr lang="en-US" dirty="0"/>
              <a:t>actualizar, eliminar, modificar y buscar datos en tablas MySQL</a:t>
            </a:r>
          </a:p>
          <a:p>
            <a:pPr algn="l" rtl="0"/>
            <a:endParaRPr lang="en-US" dirty="0"/>
          </a:p>
          <a:p>
            <a:pPr algn="l" rtl="0"/>
            <a:endParaRPr lang="en-US" dirty="0"/>
          </a:p>
        </p:txBody>
      </p:sp>
      <p:pic>
        <p:nvPicPr>
          <p:cNvPr id="6" name="Picture 5">
            <a:extLst>
              <a:ext uri="{FF2B5EF4-FFF2-40B4-BE49-F238E27FC236}">
                <a16:creationId xmlns:a16="http://schemas.microsoft.com/office/drawing/2014/main" id="{1052527D-D775-415A-8923-649A68123A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027041" y="4823181"/>
            <a:ext cx="2615609" cy="1353782"/>
          </a:xfrm>
          <a:prstGeom prst="rect">
            <a:avLst/>
          </a:prstGeom>
        </p:spPr>
      </p:pic>
    </p:spTree>
    <p:extLst>
      <p:ext uri="{BB962C8B-B14F-4D97-AF65-F5344CB8AC3E}">
        <p14:creationId xmlns:p14="http://schemas.microsoft.com/office/powerpoint/2010/main" val="401755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E06BE-359E-4A33-9C33-49E8BC668ACF}"/>
              </a:ext>
            </a:extLst>
          </p:cNvPr>
          <p:cNvSpPr>
            <a:spLocks noGrp="1"/>
          </p:cNvSpPr>
          <p:nvPr>
            <p:ph type="title"/>
          </p:nvPr>
        </p:nvSpPr>
        <p:spPr/>
        <p:txBody>
          <a:bodyPr>
            <a:normAutofit fontScale="90000"/>
          </a:bodyPr>
          <a:lstStyle/>
          <a:p>
            <a:pPr algn="ctr" rtl="0"/>
            <a:r>
              <a:rPr lang="en-US" b="1" dirty="0" err="1"/>
              <a:t>PySpark</a:t>
            </a:r>
            <a:r>
              <a:rPr lang="en-US" b="1" dirty="0"/>
              <a:t>Integración con Base de Datos (MySQL).</a:t>
            </a:r>
            <a:br>
              <a:rPr lang="en-US" b="1" dirty="0"/>
            </a:br>
            <a:endParaRPr lang="en-US" b="1" dirty="0"/>
          </a:p>
        </p:txBody>
      </p:sp>
      <p:sp>
        <p:nvSpPr>
          <p:cNvPr id="5" name="Content Placeholder 4">
            <a:extLst>
              <a:ext uri="{FF2B5EF4-FFF2-40B4-BE49-F238E27FC236}">
                <a16:creationId xmlns:a16="http://schemas.microsoft.com/office/drawing/2014/main" id="{B90A66E8-E51A-4004-801F-11F1C6792CCE}"/>
              </a:ext>
            </a:extLst>
          </p:cNvPr>
          <p:cNvSpPr>
            <a:spLocks noGrp="1"/>
          </p:cNvSpPr>
          <p:nvPr>
            <p:ph idx="1"/>
          </p:nvPr>
        </p:nvSpPr>
        <p:spPr/>
        <p:txBody>
          <a:bodyPr/>
          <a:lstStyle/>
          <a:p>
            <a:pPr algn="l" rtl="0"/>
            <a:r>
              <a:rPr lang="en-US" dirty="0"/>
              <a:t>MySQL almacenó datos estructurados en tablas en grandes cantidades.</a:t>
            </a:r>
          </a:p>
          <a:p>
            <a:pPr algn="l" rtl="0"/>
            <a:r>
              <a:rPr lang="en-US" dirty="0"/>
              <a:t>Para leer datos de la base de datos MySQL, necesitamos integrar Spark.</a:t>
            </a:r>
          </a:p>
          <a:p>
            <a:pPr algn="l" rtl="0"/>
            <a:r>
              <a:rPr lang="en-US" dirty="0"/>
              <a:t>Fácil de integrar MySQL con</a:t>
            </a:r>
            <a:r>
              <a:rPr lang="en-US" dirty="0" err="1"/>
              <a:t>PySpark</a:t>
            </a:r>
            <a:r>
              <a:rPr lang="en-US" dirty="0"/>
              <a:t>.</a:t>
            </a:r>
          </a:p>
          <a:p>
            <a:pPr algn="l" rtl="0"/>
            <a:r>
              <a:rPr lang="en-US" dirty="0"/>
              <a:t>Recopilar datos de la base de datos según los datos requeridos.</a:t>
            </a:r>
          </a:p>
          <a:p>
            <a:pPr algn="l" rtl="0"/>
            <a:r>
              <a:rPr lang="en-US" dirty="0"/>
              <a:t>Fácil de leer y escribir datos de MySQL usando chispa.</a:t>
            </a:r>
          </a:p>
          <a:p>
            <a:pPr algn="l" rtl="0"/>
            <a:r>
              <a:rPr lang="en-US" dirty="0"/>
              <a:t>Diferentes formas de integrar Spark con otras bases de datos.</a:t>
            </a:r>
          </a:p>
          <a:p>
            <a:pPr lvl="1" algn="l" rtl="0"/>
            <a:r>
              <a:rPr lang="en-US" dirty="0"/>
              <a:t>Al igual que el servidor SQL,</a:t>
            </a:r>
            <a:r>
              <a:rPr lang="en-US" dirty="0" err="1"/>
              <a:t>mongodb</a:t>
            </a:r>
            <a:r>
              <a:rPr lang="en-US" dirty="0"/>
              <a:t>,</a:t>
            </a:r>
            <a:r>
              <a:rPr lang="en-US" dirty="0" err="1"/>
              <a:t>Hbase</a:t>
            </a:r>
            <a:r>
              <a:rPr lang="en-US" dirty="0"/>
              <a:t> </a:t>
            </a:r>
            <a:r>
              <a:rPr lang="en-US" dirty="0" err="1"/>
              <a:t>etc.</a:t>
            </a:r>
            <a:endParaRPr lang="en-US" dirty="0"/>
          </a:p>
          <a:p>
            <a:pPr marL="0" indent="0" algn="l" rtl="0">
              <a:buNone/>
            </a:pPr>
            <a:endParaRPr lang="en-US" dirty="0"/>
          </a:p>
        </p:txBody>
      </p:sp>
      <p:pic>
        <p:nvPicPr>
          <p:cNvPr id="9" name="Picture 8">
            <a:extLst>
              <a:ext uri="{FF2B5EF4-FFF2-40B4-BE49-F238E27FC236}">
                <a16:creationId xmlns:a16="http://schemas.microsoft.com/office/drawing/2014/main" id="{A584B2AD-6831-4991-BF76-A9CD16449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671" y="4806950"/>
            <a:ext cx="4429125" cy="1504950"/>
          </a:xfrm>
          <a:prstGeom prst="rect">
            <a:avLst/>
          </a:prstGeom>
        </p:spPr>
      </p:pic>
    </p:spTree>
    <p:extLst>
      <p:ext uri="{BB962C8B-B14F-4D97-AF65-F5344CB8AC3E}">
        <p14:creationId xmlns:p14="http://schemas.microsoft.com/office/powerpoint/2010/main" val="165994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595</Words>
  <Application>Microsoft Office PowerPoint</Application>
  <PresentationFormat>Panorámica</PresentationFormat>
  <Paragraphs>67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Roboto</vt:lpstr>
      <vt:lpstr>Office Theme</vt:lpstr>
      <vt:lpstr>PySparkIntegración</vt:lpstr>
      <vt:lpstr>Agenda</vt:lpstr>
      <vt:lpstr>Integración de Apache Spark</vt:lpstr>
      <vt:lpstr>Por qué necesitamos la integración con Spark</vt:lpstr>
      <vt:lpstr>Extraer, transformar y cargar (ETL)</vt:lpstr>
      <vt:lpstr>Más información sobre S3</vt:lpstr>
      <vt:lpstr>PySparkIntegración con S3</vt:lpstr>
      <vt:lpstr>Más información sobre MySQL</vt:lpstr>
      <vt:lpstr>PySparkIntegración con Base de Datos (MySQL). </vt:lpstr>
      <vt:lpstr>Implementación dePySparkIntegración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ABANIBI</cp:lastModifiedBy>
  <cp:revision>17</cp:revision>
  <dcterms:created xsi:type="dcterms:W3CDTF">2022-02-16T11:42:22Z</dcterms:created>
  <dcterms:modified xsi:type="dcterms:W3CDTF">2023-07-03T01:14:27Z</dcterms:modified>
</cp:coreProperties>
</file>