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6" r:id="rId6"/>
    <p:sldId id="274" r:id="rId7"/>
    <p:sldId id="260" r:id="rId8"/>
    <p:sldId id="272" r:id="rId9"/>
    <p:sldId id="263" r:id="rId10"/>
    <p:sldId id="264" r:id="rId11"/>
    <p:sldId id="265" r:id="rId12"/>
    <p:sldId id="267" r:id="rId13"/>
    <p:sldId id="273" r:id="rId14"/>
    <p:sldId id="268" r:id="rId15"/>
    <p:sldId id="269" r:id="rId16"/>
    <p:sldId id="270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6600"/>
    <a:srgbClr val="9933FF"/>
    <a:srgbClr val="FF00FF"/>
    <a:srgbClr val="66FF66"/>
    <a:srgbClr val="FF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3648" autoAdjust="0"/>
  </p:normalViewPr>
  <p:slideViewPr>
    <p:cSldViewPr snapToGrid="0">
      <p:cViewPr varScale="1">
        <p:scale>
          <a:sx n="62" d="100"/>
          <a:sy n="62" d="100"/>
        </p:scale>
        <p:origin x="75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C8AE-01A5-4D35-B21A-075E667A6DD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A1B7-E2E6-443A-88DC-A78AEE75B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Vlsr</a:t>
            </a:r>
            <a:r>
              <a:rPr lang="en-US" baseline="0" dirty="0" smtClean="0"/>
              <a:t> = velocity of the local standard of rest, subtract this to factor out any revolution we have with respect to the 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 linear background because the calibration</a:t>
            </a:r>
            <a:r>
              <a:rPr lang="en-US" baseline="0" dirty="0" smtClean="0"/>
              <a:t> curves I saw had greater signal amplitude than the signals in the galactic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https://www.researchgate.net/figure/A-typical-galaxy-rotation-curve_fig1_317713702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errors that I will describe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A1B7-E2E6-443A-88DC-A78AEE75B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25906-CE20-4C20-B2B4-6B3361057B6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4AF-A3CF-41A2-99F7-2F6DAB43C60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5544-3FFC-4717-BF96-BFF65445C4E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E99-9EFA-40F4-8975-01E71F5F686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3F22-2D39-40B5-A11F-CE657CCC1408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0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6081-F3CB-4862-A5C4-AC07B21C2B4E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3E01-017B-4259-B95D-DC59F56D2DD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51DC-4D80-43CC-8791-CE0112097675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8D78-D6EC-4252-A4F9-7C7A1CF19897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2080-A317-4FD3-9C7F-AB5FC38584F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848-6ACE-47B5-AD2D-77B37A98E33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DDD3C4-8A85-48D0-8D37-66B06EADD1C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41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743" y="1826881"/>
            <a:ext cx="7714343" cy="1646302"/>
          </a:xfrm>
        </p:spPr>
        <p:txBody>
          <a:bodyPr>
            <a:noAutofit/>
          </a:bodyPr>
          <a:lstStyle/>
          <a:p>
            <a:r>
              <a:rPr lang="en-US" sz="4800" dirty="0" smtClean="0"/>
              <a:t>DarK Matter and the Rotation Curve of the Milky Way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111" y="3821565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Octavio Vega and Luke Gianni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8.13 Experimental Physics 1 – Fall 2021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r="30868" b="6779"/>
          <a:stretch/>
        </p:blipFill>
        <p:spPr>
          <a:xfrm>
            <a:off x="549340" y="979030"/>
            <a:ext cx="3507403" cy="49883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33" y="92208"/>
            <a:ext cx="9875520" cy="1356360"/>
          </a:xfrm>
        </p:spPr>
        <p:txBody>
          <a:bodyPr/>
          <a:lstStyle/>
          <a:p>
            <a:r>
              <a:rPr lang="en-US" dirty="0" smtClean="0"/>
              <a:t>Fitting to the 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76" y="775221"/>
            <a:ext cx="5678424" cy="5678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0" y="773530"/>
            <a:ext cx="5681806" cy="56818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91440"/>
            <a:ext cx="11520413" cy="1356360"/>
          </a:xfrm>
        </p:spPr>
        <p:txBody>
          <a:bodyPr/>
          <a:lstStyle/>
          <a:p>
            <a:r>
              <a:rPr lang="en-US" dirty="0" smtClean="0"/>
              <a:t>Background-Subtracted Fits to the Red Shift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1" y="803687"/>
            <a:ext cx="5678424" cy="56784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51" y="803687"/>
            <a:ext cx="5678424" cy="56784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61472"/>
            <a:ext cx="11810359" cy="1320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Our Rotation Curve with Other Observations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7" y="879821"/>
            <a:ext cx="5501768" cy="55017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85" y="1959429"/>
            <a:ext cx="5740854" cy="41238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6" y="71716"/>
            <a:ext cx="11531005" cy="1356360"/>
          </a:xfrm>
        </p:spPr>
        <p:txBody>
          <a:bodyPr/>
          <a:lstStyle/>
          <a:p>
            <a:r>
              <a:rPr lang="en-US" dirty="0" smtClean="0"/>
              <a:t>Fitting Velocity Data to Two Models of Rotation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548640"/>
            <a:ext cx="5962809" cy="59628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6" y="71716"/>
            <a:ext cx="11531005" cy="1356360"/>
          </a:xfrm>
        </p:spPr>
        <p:txBody>
          <a:bodyPr/>
          <a:lstStyle/>
          <a:p>
            <a:r>
              <a:rPr lang="en-US" dirty="0" smtClean="0"/>
              <a:t>Comparing Rotation Curve Model 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7" y="550113"/>
            <a:ext cx="5962809" cy="59628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4679" y="1690487"/>
                <a:ext cx="4548948" cy="99116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𝑑𝑎𝑟𝑘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𝑘𝑒𝑝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679" y="1690487"/>
                <a:ext cx="4548948" cy="99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95160" y="4103274"/>
            <a:ext cx="1483018" cy="899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3"/>
            <a:endCxn id="6" idx="2"/>
          </p:cNvCxnSpPr>
          <p:nvPr/>
        </p:nvCxnSpPr>
        <p:spPr>
          <a:xfrm flipV="1">
            <a:off x="5978178" y="2681656"/>
            <a:ext cx="3380975" cy="187113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30" y="-28174"/>
            <a:ext cx="9875520" cy="1356360"/>
          </a:xfrm>
        </p:spPr>
        <p:txBody>
          <a:bodyPr/>
          <a:lstStyle/>
          <a:p>
            <a:r>
              <a:rPr lang="en-US" dirty="0" smtClean="0"/>
              <a:t>Results and Discussion of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437" y="912481"/>
                <a:ext cx="9872871" cy="1213849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𝑘𝑒𝑝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=2.056&gt;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0.749=</m:t>
                              </m:r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find a much stronger fit for the ‘dark matter’ model</a:t>
                </a:r>
              </a:p>
              <a:p>
                <a:pPr marL="4572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437" y="912481"/>
                <a:ext cx="9872871" cy="1213849"/>
              </a:xfrm>
              <a:blipFill>
                <a:blip r:embed="rId3"/>
                <a:stretch>
                  <a:fillRect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53250" y="3231934"/>
            <a:ext cx="534040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Much fewer longitudes on lower end of galactic coordinates scanned than desired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Fewer sessions of data gathering than desired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Connection to SRT occasionally lost during CMD file readings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293224" y="3231934"/>
            <a:ext cx="5570924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Some low-longitude scans performed on longitudes that were partially/becoming invisible due to out of bonds of telescope view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Fit function for red-shift frequency not precisely determined; only by inspection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 days of data taken during high cloud cover, heavy 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843" y="2304656"/>
            <a:ext cx="2191802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Statistical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753541" y="2298132"/>
            <a:ext cx="2191802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Systematic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25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68" y="87085"/>
            <a:ext cx="9875520" cy="1356360"/>
          </a:xfrm>
        </p:spPr>
        <p:txBody>
          <a:bodyPr/>
          <a:lstStyle/>
          <a:p>
            <a:r>
              <a:rPr lang="en-US" dirty="0" smtClean="0"/>
              <a:t>Summary, Conclusion, and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69" y="1158367"/>
            <a:ext cx="11212926" cy="490409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What have we accomplished?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Derived an experimental velocity curve for the milky way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Explored its relationship to other models of rotational velocity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Confirmed that a ‘dark matter’ model fits the results better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What could we improve?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Longer integration time per trial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More scans within the same regions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More rigorously time scans with visible regions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Where can these results lead?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Probing the true mass density of potential dark matter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Constructing the spiral-arm structure of the milky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A: Functional Form for 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310" y="2057400"/>
                <a:ext cx="11518366" cy="403860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310" y="2057400"/>
                <a:ext cx="11518366" cy="4038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22" y="152963"/>
            <a:ext cx="9875520" cy="1356360"/>
          </a:xfrm>
        </p:spPr>
        <p:txBody>
          <a:bodyPr/>
          <a:lstStyle/>
          <a:p>
            <a:r>
              <a:rPr lang="en-US" dirty="0" smtClean="0"/>
              <a:t>Appendix B: Telescope and Experimental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13" b="6930"/>
          <a:stretch/>
        </p:blipFill>
        <p:spPr>
          <a:xfrm>
            <a:off x="1504148" y="1428077"/>
            <a:ext cx="9099818" cy="44029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89412" y="5286615"/>
            <a:ext cx="2125788" cy="922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822679" y="4194201"/>
            <a:ext cx="252165" cy="2014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52878" y="4541264"/>
            <a:ext cx="1404769" cy="556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58891" y="4256956"/>
            <a:ext cx="1805748" cy="1748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4578" y="615491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Azimuthal axis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75984" y="6162844"/>
            <a:ext cx="14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axis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7791" y="600513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Galactic longitudes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93341" y="42403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vLSR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03643" y="3629552"/>
            <a:ext cx="560935" cy="551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71032" y="3807924"/>
            <a:ext cx="632611" cy="97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64639" y="3438592"/>
            <a:ext cx="194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Region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Derive a Rotation Curve of the Milky Way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Compare experimental results with models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>
                <a:solidFill>
                  <a:schemeClr val="tx1"/>
                </a:solidFill>
              </a:rPr>
              <a:t>i.e. Classical models vs. newer models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133190"/>
            <a:ext cx="9366837" cy="1320800"/>
          </a:xfrm>
        </p:spPr>
        <p:txBody>
          <a:bodyPr/>
          <a:lstStyle/>
          <a:p>
            <a:r>
              <a:rPr lang="en-US" dirty="0" smtClean="0"/>
              <a:t>Theory of Gravitation and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965" y="1166051"/>
                <a:ext cx="8093208" cy="5422901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</a:rPr>
                  <a:t>Consider what we know about </a:t>
                </a:r>
                <a:r>
                  <a:rPr lang="en-US" sz="2600" i="1" dirty="0" smtClean="0">
                    <a:solidFill>
                      <a:schemeClr val="tx1"/>
                    </a:solidFill>
                  </a:rPr>
                  <a:t>centripetal forces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</a:rPr>
                  <a:t>Combine Newton’s law of gravitation with centripetal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𝐺𝑚𝑀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571500" lvl="1" indent="-342900"/>
                <a:r>
                  <a:rPr lang="en-US" sz="2400" dirty="0" smtClean="0">
                    <a:solidFill>
                      <a:schemeClr val="tx1"/>
                    </a:solidFill>
                  </a:rPr>
                  <a:t>Hence, 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Keplerian prediction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)~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342900" indent="-342900"/>
                <a:r>
                  <a:rPr lang="en-US" sz="2600" dirty="0" smtClean="0">
                    <a:solidFill>
                      <a:schemeClr val="tx1"/>
                    </a:solidFill>
                  </a:rPr>
                  <a:t>What about </a:t>
                </a:r>
                <a:r>
                  <a:rPr lang="en-US" sz="2600" i="1" dirty="0" smtClean="0">
                    <a:solidFill>
                      <a:schemeClr val="tx1"/>
                    </a:solidFill>
                  </a:rPr>
                  <a:t>internal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to central object?</a:t>
                </a:r>
              </a:p>
              <a:p>
                <a:pPr marL="5029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571500" lvl="1" indent="-342900"/>
                <a:r>
                  <a:rPr lang="en-US" sz="2400" dirty="0" smtClean="0">
                    <a:solidFill>
                      <a:schemeClr val="tx1"/>
                    </a:solidFill>
                  </a:rPr>
                  <a:t>Hence, 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solid mass prediction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65" y="1166051"/>
                <a:ext cx="8093208" cy="5422901"/>
              </a:xfrm>
              <a:blipFill>
                <a:blip r:embed="rId2"/>
                <a:stretch>
                  <a:fillRect l="-904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292148" y="1648463"/>
            <a:ext cx="4343956" cy="4629391"/>
            <a:chOff x="8311395" y="2117190"/>
            <a:chExt cx="2950669" cy="3250107"/>
          </a:xfrm>
        </p:grpSpPr>
        <p:sp>
          <p:nvSpPr>
            <p:cNvPr id="5" name="Oval 4"/>
            <p:cNvSpPr/>
            <p:nvPr/>
          </p:nvSpPr>
          <p:spPr>
            <a:xfrm>
              <a:off x="9329530" y="3396343"/>
              <a:ext cx="914400" cy="94513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311395" y="2370524"/>
              <a:ext cx="2950669" cy="29967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86944" y="2117190"/>
              <a:ext cx="399570" cy="4226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0"/>
              <a:endCxn id="7" idx="4"/>
            </p:cNvCxnSpPr>
            <p:nvPr/>
          </p:nvCxnSpPr>
          <p:spPr>
            <a:xfrm flipH="1" flipV="1">
              <a:off x="9786729" y="2539812"/>
              <a:ext cx="1" cy="8565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786729" y="280287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506261" y="3576916"/>
              <a:ext cx="560935" cy="583987"/>
            </a:xfrm>
            <a:prstGeom prst="ellipse">
              <a:avLst/>
            </a:prstGeom>
            <a:noFill/>
            <a:ln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899260" y="3604548"/>
              <a:ext cx="167936" cy="1805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7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7" y="0"/>
            <a:ext cx="10058401" cy="1320800"/>
          </a:xfrm>
        </p:spPr>
        <p:txBody>
          <a:bodyPr/>
          <a:lstStyle/>
          <a:p>
            <a:r>
              <a:rPr lang="en-US" dirty="0" smtClean="0"/>
              <a:t>Theoretical Models of Rotation Curves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4" y="437886"/>
            <a:ext cx="6243276" cy="624327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65092" y="1143577"/>
                <a:ext cx="3128876" cy="499572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  <a:latin typeface="Corbel" panose="020B0503020204020204" pitchFamily="34" charset="0"/>
                  </a:rPr>
                  <a:t>Keplerian: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)~</m:t>
                      </m:r>
                      <m:f>
                        <m:f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b="1" dirty="0" smtClean="0">
                  <a:solidFill>
                    <a:schemeClr val="tx1"/>
                  </a:solidFill>
                </a:endParaRPr>
              </a:p>
              <a:p>
                <a:endParaRPr lang="en-US" sz="4000" dirty="0" smtClean="0"/>
              </a:p>
              <a:p>
                <a:endParaRPr lang="en-US" sz="4000" dirty="0"/>
              </a:p>
              <a:p>
                <a:r>
                  <a:rPr lang="en-US" sz="4000" dirty="0" smtClean="0"/>
                  <a:t>Solid Mass: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92" y="1143577"/>
                <a:ext cx="3128876" cy="4995727"/>
              </a:xfrm>
              <a:prstGeom prst="rect">
                <a:avLst/>
              </a:prstGeom>
              <a:blipFill>
                <a:blip r:embed="rId3"/>
                <a:stretch>
                  <a:fillRect l="-6564" t="-1942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" y="-74279"/>
            <a:ext cx="11287845" cy="1356360"/>
          </a:xfrm>
        </p:spPr>
        <p:txBody>
          <a:bodyPr/>
          <a:lstStyle/>
          <a:p>
            <a:r>
              <a:rPr lang="en-US" dirty="0" smtClean="0"/>
              <a:t>Computing Velocities – Geometry of the Galaxy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550" y="898874"/>
                <a:ext cx="6330582" cy="5324954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Radius: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Doppler Shift: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Max radial velocity along line of sight: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𝑙𝑠𝑟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dirty="0" smtClean="0">
                    <a:solidFill>
                      <a:schemeClr val="tx1"/>
                    </a:solidFill>
                  </a:rPr>
                  <a:t>Galactic velocity: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550" y="898874"/>
                <a:ext cx="6330582" cy="5324954"/>
              </a:xfrm>
              <a:blipFill>
                <a:blip r:embed="rId3"/>
                <a:stretch>
                  <a:fillRect l="-674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5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398634" y="1558706"/>
            <a:ext cx="5353851" cy="4350316"/>
            <a:chOff x="7307516" y="2057400"/>
            <a:chExt cx="4233901" cy="3309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516" y="2057400"/>
              <a:ext cx="4233901" cy="330949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905793" y="3240516"/>
              <a:ext cx="1037345" cy="1060396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67049" y="3513299"/>
              <a:ext cx="514831" cy="514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23382" y="2738094"/>
              <a:ext cx="2002163" cy="2054144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204607" y="2429706"/>
              <a:ext cx="2476200" cy="261102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H="1" flipV="1">
              <a:off x="9424462" y="2634194"/>
              <a:ext cx="3" cy="879105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70137" y="2871537"/>
                  <a:ext cx="472570" cy="444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9933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137" y="2871537"/>
                  <a:ext cx="472570" cy="4448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>
              <a:stCxn id="7" idx="0"/>
            </p:cNvCxnSpPr>
            <p:nvPr/>
          </p:nvCxnSpPr>
          <p:spPr>
            <a:xfrm>
              <a:off x="9424465" y="3513299"/>
              <a:ext cx="18242" cy="1631327"/>
            </a:xfrm>
            <a:prstGeom prst="line">
              <a:avLst/>
            </a:prstGeom>
            <a:ln w="19050">
              <a:solidFill>
                <a:srgbClr val="66FF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4"/>
            </p:cNvCxnSpPr>
            <p:nvPr/>
          </p:nvCxnSpPr>
          <p:spPr>
            <a:xfrm>
              <a:off x="9424463" y="2627739"/>
              <a:ext cx="1175859" cy="2255094"/>
            </a:xfrm>
            <a:prstGeom prst="line">
              <a:avLst/>
            </a:prstGeom>
            <a:ln w="28575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6"/>
            </p:cNvCxnSpPr>
            <p:nvPr/>
          </p:nvCxnSpPr>
          <p:spPr>
            <a:xfrm flipV="1">
              <a:off x="9681880" y="3603812"/>
              <a:ext cx="261258" cy="1669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704518" y="3548280"/>
                  <a:ext cx="372494" cy="4448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518" y="3548280"/>
                  <a:ext cx="372494" cy="4448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/>
            <p:cNvCxnSpPr>
              <a:stCxn id="10" idx="1"/>
              <a:endCxn id="10" idx="7"/>
            </p:cNvCxnSpPr>
            <p:nvPr/>
          </p:nvCxnSpPr>
          <p:spPr>
            <a:xfrm rot="5400000" flipH="1" flipV="1">
              <a:off x="9442707" y="1936612"/>
              <a:ext cx="12700" cy="1750938"/>
            </a:xfrm>
            <a:prstGeom prst="curvedConnector3">
              <a:avLst>
                <a:gd name="adj1" fmla="val 2995693"/>
              </a:avLst>
            </a:prstGeom>
            <a:ln w="28575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20981345">
              <a:off x="9475140" y="4984269"/>
              <a:ext cx="1148836" cy="160657"/>
            </a:xfrm>
            <a:custGeom>
              <a:avLst/>
              <a:gdLst>
                <a:gd name="connsiteX0" fmla="*/ 0 w 1098817"/>
                <a:gd name="connsiteY0" fmla="*/ 23052 h 361212"/>
                <a:gd name="connsiteX1" fmla="*/ 599354 w 1098817"/>
                <a:gd name="connsiteY1" fmla="*/ 361149 h 361212"/>
                <a:gd name="connsiteX2" fmla="*/ 1098817 w 1098817"/>
                <a:gd name="connsiteY2" fmla="*/ 0 h 36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817" h="361212">
                  <a:moveTo>
                    <a:pt x="0" y="23052"/>
                  </a:moveTo>
                  <a:cubicBezTo>
                    <a:pt x="208109" y="194021"/>
                    <a:pt x="416218" y="364991"/>
                    <a:pt x="599354" y="361149"/>
                  </a:cubicBezTo>
                  <a:cubicBezTo>
                    <a:pt x="782490" y="357307"/>
                    <a:pt x="996363" y="110138"/>
                    <a:pt x="1098817" y="0"/>
                  </a:cubicBezTo>
                </a:path>
              </a:pathLst>
            </a:cu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925064" y="4739685"/>
                  <a:ext cx="323664" cy="4448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064" y="4739685"/>
                  <a:ext cx="323664" cy="44486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9240047" y="2244264"/>
              <a:ext cx="368831" cy="383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012392" y="2231834"/>
                  <a:ext cx="487143" cy="398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392" y="2231834"/>
                  <a:ext cx="487143" cy="39803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Elbow Connector 51"/>
          <p:cNvCxnSpPr/>
          <p:nvPr/>
        </p:nvCxnSpPr>
        <p:spPr>
          <a:xfrm rot="5400000" flipH="1" flipV="1">
            <a:off x="9429689" y="3514602"/>
            <a:ext cx="246271" cy="111461"/>
          </a:xfrm>
          <a:prstGeom prst="bentConnector3">
            <a:avLst>
              <a:gd name="adj1" fmla="val 936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18" y="317606"/>
            <a:ext cx="9875520" cy="1356360"/>
          </a:xfrm>
        </p:spPr>
        <p:txBody>
          <a:bodyPr/>
          <a:lstStyle/>
          <a:p>
            <a:r>
              <a:rPr lang="en-US" dirty="0" smtClean="0"/>
              <a:t>Theory of the 21cm Line of Hydrogen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489" y="1404257"/>
                <a:ext cx="11194997" cy="29699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Optical light often suffers from absorption from stars and interstellar dust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Use instead the radio-wave range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Quantum mechanics: discrete angular momentum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parallel &amp; antiparallel states allowed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Electron transitions between two states of the 1s H atom configuration  spin flip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21cm line frequency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=1420.4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MHz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9" y="1404257"/>
                <a:ext cx="11194997" cy="2969983"/>
              </a:xfrm>
              <a:blipFill>
                <a:blip r:embed="rId2"/>
                <a:stretch>
                  <a:fillRect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3385" y="4165799"/>
            <a:ext cx="3349172" cy="117928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7971" y="3768471"/>
            <a:ext cx="0" cy="17417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27943" y="4349042"/>
            <a:ext cx="820057" cy="812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84171" y="3891842"/>
            <a:ext cx="0" cy="9216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02743" y="4209342"/>
            <a:ext cx="362857" cy="34108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3785" y="4165799"/>
            <a:ext cx="3349172" cy="117928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78371" y="3768471"/>
            <a:ext cx="0" cy="17417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68343" y="4349042"/>
            <a:ext cx="820057" cy="812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724571" y="3969856"/>
            <a:ext cx="0" cy="820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43143" y="4209342"/>
            <a:ext cx="362857" cy="34108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75199" y="4566756"/>
            <a:ext cx="1465943" cy="37737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3395433" y="4251070"/>
            <a:ext cx="812803" cy="195944"/>
          </a:xfrm>
          <a:prstGeom prst="curvedConnector3">
            <a:avLst>
              <a:gd name="adj1" fmla="val 136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0029209" y="3445100"/>
            <a:ext cx="464565" cy="764242"/>
          </a:xfrm>
          <a:custGeom>
            <a:avLst/>
            <a:gdLst>
              <a:gd name="connsiteX0" fmla="*/ 0 w 464565"/>
              <a:gd name="connsiteY0" fmla="*/ 764242 h 764242"/>
              <a:gd name="connsiteX1" fmla="*/ 7257 w 464565"/>
              <a:gd name="connsiteY1" fmla="*/ 706185 h 764242"/>
              <a:gd name="connsiteX2" fmla="*/ 50800 w 464565"/>
              <a:gd name="connsiteY2" fmla="*/ 648127 h 764242"/>
              <a:gd name="connsiteX3" fmla="*/ 101600 w 464565"/>
              <a:gd name="connsiteY3" fmla="*/ 626356 h 764242"/>
              <a:gd name="connsiteX4" fmla="*/ 137885 w 464565"/>
              <a:gd name="connsiteY4" fmla="*/ 597327 h 764242"/>
              <a:gd name="connsiteX5" fmla="*/ 145143 w 464565"/>
              <a:gd name="connsiteY5" fmla="*/ 568299 h 764242"/>
              <a:gd name="connsiteX6" fmla="*/ 174171 w 464565"/>
              <a:gd name="connsiteY6" fmla="*/ 423156 h 764242"/>
              <a:gd name="connsiteX7" fmla="*/ 203200 w 464565"/>
              <a:gd name="connsiteY7" fmla="*/ 415899 h 764242"/>
              <a:gd name="connsiteX8" fmla="*/ 210457 w 464565"/>
              <a:gd name="connsiteY8" fmla="*/ 394127 h 764242"/>
              <a:gd name="connsiteX9" fmla="*/ 232228 w 464565"/>
              <a:gd name="connsiteY9" fmla="*/ 386870 h 764242"/>
              <a:gd name="connsiteX10" fmla="*/ 246743 w 464565"/>
              <a:gd name="connsiteY10" fmla="*/ 372356 h 764242"/>
              <a:gd name="connsiteX11" fmla="*/ 283028 w 464565"/>
              <a:gd name="connsiteY11" fmla="*/ 343327 h 764242"/>
              <a:gd name="connsiteX12" fmla="*/ 290285 w 464565"/>
              <a:gd name="connsiteY12" fmla="*/ 321556 h 764242"/>
              <a:gd name="connsiteX13" fmla="*/ 297543 w 464565"/>
              <a:gd name="connsiteY13" fmla="*/ 176413 h 764242"/>
              <a:gd name="connsiteX14" fmla="*/ 319314 w 464565"/>
              <a:gd name="connsiteY14" fmla="*/ 169156 h 764242"/>
              <a:gd name="connsiteX15" fmla="*/ 355600 w 464565"/>
              <a:gd name="connsiteY15" fmla="*/ 132870 h 764242"/>
              <a:gd name="connsiteX16" fmla="*/ 399143 w 464565"/>
              <a:gd name="connsiteY16" fmla="*/ 111099 h 764242"/>
              <a:gd name="connsiteX17" fmla="*/ 420914 w 464565"/>
              <a:gd name="connsiteY17" fmla="*/ 45785 h 764242"/>
              <a:gd name="connsiteX18" fmla="*/ 428171 w 464565"/>
              <a:gd name="connsiteY18" fmla="*/ 24013 h 764242"/>
              <a:gd name="connsiteX19" fmla="*/ 442685 w 464565"/>
              <a:gd name="connsiteY19" fmla="*/ 2242 h 764242"/>
              <a:gd name="connsiteX20" fmla="*/ 420914 w 464565"/>
              <a:gd name="connsiteY20" fmla="*/ 9499 h 764242"/>
              <a:gd name="connsiteX21" fmla="*/ 399143 w 464565"/>
              <a:gd name="connsiteY21" fmla="*/ 24013 h 764242"/>
              <a:gd name="connsiteX22" fmla="*/ 420914 w 464565"/>
              <a:gd name="connsiteY22" fmla="*/ 9499 h 764242"/>
              <a:gd name="connsiteX23" fmla="*/ 449943 w 464565"/>
              <a:gd name="connsiteY23" fmla="*/ 38527 h 764242"/>
              <a:gd name="connsiteX24" fmla="*/ 457200 w 464565"/>
              <a:gd name="connsiteY24" fmla="*/ 67556 h 76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4565" h="764242">
                <a:moveTo>
                  <a:pt x="0" y="764242"/>
                </a:moveTo>
                <a:cubicBezTo>
                  <a:pt x="2419" y="744890"/>
                  <a:pt x="698" y="724552"/>
                  <a:pt x="7257" y="706185"/>
                </a:cubicBezTo>
                <a:cubicBezTo>
                  <a:pt x="9384" y="700229"/>
                  <a:pt x="35991" y="658000"/>
                  <a:pt x="50800" y="648127"/>
                </a:cubicBezTo>
                <a:cubicBezTo>
                  <a:pt x="68736" y="636170"/>
                  <a:pt x="82247" y="632807"/>
                  <a:pt x="101600" y="626356"/>
                </a:cubicBezTo>
                <a:cubicBezTo>
                  <a:pt x="109294" y="621227"/>
                  <a:pt x="132713" y="607670"/>
                  <a:pt x="137885" y="597327"/>
                </a:cubicBezTo>
                <a:cubicBezTo>
                  <a:pt x="142346" y="588406"/>
                  <a:pt x="142724" y="577975"/>
                  <a:pt x="145143" y="568299"/>
                </a:cubicBezTo>
                <a:cubicBezTo>
                  <a:pt x="151800" y="441810"/>
                  <a:pt x="108903" y="441804"/>
                  <a:pt x="174171" y="423156"/>
                </a:cubicBezTo>
                <a:cubicBezTo>
                  <a:pt x="183761" y="420416"/>
                  <a:pt x="193524" y="418318"/>
                  <a:pt x="203200" y="415899"/>
                </a:cubicBezTo>
                <a:cubicBezTo>
                  <a:pt x="205619" y="408642"/>
                  <a:pt x="205048" y="399536"/>
                  <a:pt x="210457" y="394127"/>
                </a:cubicBezTo>
                <a:cubicBezTo>
                  <a:pt x="215866" y="388718"/>
                  <a:pt x="225669" y="390806"/>
                  <a:pt x="232228" y="386870"/>
                </a:cubicBezTo>
                <a:cubicBezTo>
                  <a:pt x="238095" y="383350"/>
                  <a:pt x="241400" y="376630"/>
                  <a:pt x="246743" y="372356"/>
                </a:cubicBezTo>
                <a:cubicBezTo>
                  <a:pt x="292505" y="335747"/>
                  <a:pt x="247992" y="378365"/>
                  <a:pt x="283028" y="343327"/>
                </a:cubicBezTo>
                <a:cubicBezTo>
                  <a:pt x="285447" y="336070"/>
                  <a:pt x="289622" y="329177"/>
                  <a:pt x="290285" y="321556"/>
                </a:cubicBezTo>
                <a:cubicBezTo>
                  <a:pt x="294482" y="273297"/>
                  <a:pt x="288479" y="223999"/>
                  <a:pt x="297543" y="176413"/>
                </a:cubicBezTo>
                <a:cubicBezTo>
                  <a:pt x="298974" y="168899"/>
                  <a:pt x="312057" y="171575"/>
                  <a:pt x="319314" y="169156"/>
                </a:cubicBezTo>
                <a:cubicBezTo>
                  <a:pt x="331409" y="157061"/>
                  <a:pt x="339372" y="138279"/>
                  <a:pt x="355600" y="132870"/>
                </a:cubicBezTo>
                <a:cubicBezTo>
                  <a:pt x="385646" y="122855"/>
                  <a:pt x="371006" y="129856"/>
                  <a:pt x="399143" y="111099"/>
                </a:cubicBezTo>
                <a:lnTo>
                  <a:pt x="420914" y="45785"/>
                </a:lnTo>
                <a:cubicBezTo>
                  <a:pt x="423333" y="38528"/>
                  <a:pt x="423928" y="30378"/>
                  <a:pt x="428171" y="24013"/>
                </a:cubicBezTo>
                <a:cubicBezTo>
                  <a:pt x="433009" y="16756"/>
                  <a:pt x="446586" y="10043"/>
                  <a:pt x="442685" y="2242"/>
                </a:cubicBezTo>
                <a:cubicBezTo>
                  <a:pt x="439264" y="-4600"/>
                  <a:pt x="427756" y="6078"/>
                  <a:pt x="420914" y="9499"/>
                </a:cubicBezTo>
                <a:cubicBezTo>
                  <a:pt x="413113" y="13400"/>
                  <a:pt x="391886" y="28851"/>
                  <a:pt x="399143" y="24013"/>
                </a:cubicBezTo>
                <a:lnTo>
                  <a:pt x="420914" y="9499"/>
                </a:lnTo>
                <a:cubicBezTo>
                  <a:pt x="459617" y="22400"/>
                  <a:pt x="430591" y="6274"/>
                  <a:pt x="449943" y="38527"/>
                </a:cubicBezTo>
                <a:cubicBezTo>
                  <a:pt x="464948" y="63535"/>
                  <a:pt x="470152" y="41651"/>
                  <a:pt x="457200" y="67556"/>
                </a:cubicBezTo>
              </a:path>
            </a:pathLst>
          </a:cu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07" y="0"/>
            <a:ext cx="9875520" cy="1356360"/>
          </a:xfrm>
        </p:spPr>
        <p:txBody>
          <a:bodyPr/>
          <a:lstStyle/>
          <a:p>
            <a:r>
              <a:rPr lang="en-US" dirty="0" smtClean="0"/>
              <a:t>Small Radio Telescope (SRT) Signal 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29" y="1005455"/>
            <a:ext cx="8381324" cy="4734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73943" y="1997850"/>
            <a:ext cx="2380343" cy="355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553" y="219594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Band Pass Filter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57371" y="1939793"/>
            <a:ext cx="820058" cy="2801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5137" y="47410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Modulates signal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67715" y="1939794"/>
            <a:ext cx="3267556" cy="6095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35271" y="2175650"/>
            <a:ext cx="192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Keeps signal with difference of frequencies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9" y="72951"/>
            <a:ext cx="9875520" cy="1356360"/>
          </a:xfrm>
        </p:spPr>
        <p:txBody>
          <a:bodyPr/>
          <a:lstStyle/>
          <a:p>
            <a:r>
              <a:rPr lang="en-US" dirty="0" smtClean="0"/>
              <a:t>Data Collecting Scheme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4599" y="1374291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Calibrate the Telescope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41911" y="1667436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0098" y="1374291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Point telescope at a galactic 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ongitude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67806" y="1374290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Average over 20 scans of region for Temperature spectrum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67805" y="3207057"/>
            <a:ext cx="2166898" cy="1106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Repeat from 20 to 90 degrees in increments of 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9329440" y="2759594"/>
            <a:ext cx="482045" cy="19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10098" y="3207058"/>
            <a:ext cx="2166898" cy="1106501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background model to each spectrum and remove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4599" y="3207059"/>
            <a:ext cx="2166898" cy="1106501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a signal to results to calculate max red-shift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44599" y="5039827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velocities and distances from these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10098" y="5039827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 an experimental rotation curve of Milky 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67805" y="5039824"/>
            <a:ext cx="2166898" cy="11065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Compare fits to the two velocity models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2287025" y="4580643"/>
            <a:ext cx="482045" cy="19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361309" y="1667436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7361307" y="3499049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3803599" y="3499049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849703" y="5344805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361307" y="5415964"/>
            <a:ext cx="822189" cy="522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17812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4764100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8375597" y="1217731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8256494" y="3070269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4764100" y="3096668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1317812" y="3101772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1317812" y="4828244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35" name="Oval 34"/>
          <p:cNvSpPr/>
          <p:nvPr/>
        </p:nvSpPr>
        <p:spPr>
          <a:xfrm>
            <a:off x="4764100" y="4917717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8</a:t>
            </a:fld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56494" y="4917717"/>
            <a:ext cx="422622" cy="423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6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94" y="59713"/>
            <a:ext cx="9875520" cy="1356360"/>
          </a:xfrm>
        </p:spPr>
        <p:txBody>
          <a:bodyPr/>
          <a:lstStyle/>
          <a:p>
            <a:r>
              <a:rPr lang="en-US" dirty="0" smtClean="0"/>
              <a:t>Raw Intensity Spectra in Frequency Bins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2" y="842507"/>
            <a:ext cx="5678424" cy="56784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71" y="842507"/>
            <a:ext cx="5678424" cy="56784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5384</TotalTime>
  <Words>1023</Words>
  <Application>Microsoft Office PowerPoint</Application>
  <PresentationFormat>Widescreen</PresentationFormat>
  <Paragraphs>132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Corbel</vt:lpstr>
      <vt:lpstr>Wingdings</vt:lpstr>
      <vt:lpstr>Basis</vt:lpstr>
      <vt:lpstr>DarK Matter and the Rotation Curve of the Milky Way</vt:lpstr>
      <vt:lpstr>Experimental Goals</vt:lpstr>
      <vt:lpstr>Theory of Gravitation and Rotation</vt:lpstr>
      <vt:lpstr>Theoretical Models of Rotation Curves</vt:lpstr>
      <vt:lpstr>Computing Velocities – Geometry of the Galaxy</vt:lpstr>
      <vt:lpstr>Theory of the 21cm Line of Hydrogen</vt:lpstr>
      <vt:lpstr>Small Radio Telescope (SRT) Signal Chain</vt:lpstr>
      <vt:lpstr>Data Collecting Scheme</vt:lpstr>
      <vt:lpstr>Raw Intensity Spectra in Frequency Bins</vt:lpstr>
      <vt:lpstr>Fitting to the Background</vt:lpstr>
      <vt:lpstr>Background-Subtracted Fits to the Red Shift</vt:lpstr>
      <vt:lpstr>Comparing Our Rotation Curve with Other Observations</vt:lpstr>
      <vt:lpstr>Fitting Velocity Data to Two Models of Rotation</vt:lpstr>
      <vt:lpstr>Comparing Rotation Curve Model Fits</vt:lpstr>
      <vt:lpstr>Results and Discussion of Errors</vt:lpstr>
      <vt:lpstr>Summary, Conclusion, and Future Steps</vt:lpstr>
      <vt:lpstr>Appendix A: Functional Form for Fitting</vt:lpstr>
      <vt:lpstr>Appendix B: Telescope and Experimental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cm Radio Astrophysics</dc:title>
  <dc:creator>Octavio Vega</dc:creator>
  <cp:lastModifiedBy>Octavio Vega</cp:lastModifiedBy>
  <cp:revision>38</cp:revision>
  <dcterms:created xsi:type="dcterms:W3CDTF">2021-11-16T20:49:57Z</dcterms:created>
  <dcterms:modified xsi:type="dcterms:W3CDTF">2021-12-03T00:44:58Z</dcterms:modified>
</cp:coreProperties>
</file>