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7" r:id="rId7"/>
    <p:sldId id="269" r:id="rId8"/>
    <p:sldId id="260" r:id="rId9"/>
    <p:sldId id="261" r:id="rId10"/>
    <p:sldId id="268" r:id="rId11"/>
    <p:sldId id="262" r:id="rId12"/>
    <p:sldId id="263" r:id="rId13"/>
    <p:sldId id="265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648" autoAdjust="0"/>
  </p:normalViewPr>
  <p:slideViewPr>
    <p:cSldViewPr snapToGrid="0">
      <p:cViewPr varScale="1">
        <p:scale>
          <a:sx n="66" d="100"/>
          <a:sy n="66" d="100"/>
        </p:scale>
        <p:origin x="6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6726C-2109-4B2F-A7D4-4F51C237E0F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3873D-ABEE-4051-9A4C-E054C6BC5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charge as electron, but about 200 times as massive</a:t>
            </a:r>
          </a:p>
          <a:p>
            <a:r>
              <a:rPr lang="en-US" dirty="0" smtClean="0"/>
              <a:t>Muons are generated when cosmic rays interact</a:t>
            </a:r>
            <a:r>
              <a:rPr lang="en-US" baseline="0" dirty="0" smtClean="0"/>
              <a:t> with the upper atmosphere of the Earth</a:t>
            </a:r>
            <a:endParaRPr lang="en-US" dirty="0" smtClean="0"/>
          </a:p>
          <a:p>
            <a:r>
              <a:rPr lang="en-US" dirty="0" smtClean="0"/>
              <a:t>We see</a:t>
            </a:r>
            <a:r>
              <a:rPr lang="en-US" baseline="0" dirty="0" smtClean="0"/>
              <a:t> to the right a diagram I’ve modified depicting a portion of a particle decay shower resulting from a nuclear collision amidst atmospheric cosmic rays</a:t>
            </a:r>
          </a:p>
          <a:p>
            <a:r>
              <a:rPr lang="en-US" baseline="0" dirty="0" smtClean="0"/>
              <a:t>Due to the non-abelian structure of QCD, the theory governing the strong force under which the quarks (constituent particles of the mesons) interact, they decay to a shower of particles called a cascade or </a:t>
            </a:r>
            <a:r>
              <a:rPr lang="en-US" baseline="0" dirty="0" err="1" smtClean="0"/>
              <a:t>parton</a:t>
            </a:r>
            <a:r>
              <a:rPr lang="en-US" baseline="0" dirty="0" smtClean="0"/>
              <a:t> shower, only some of whose particles are shown.</a:t>
            </a:r>
          </a:p>
          <a:p>
            <a:r>
              <a:rPr lang="en-US" baseline="0" dirty="0" smtClean="0"/>
              <a:t>Namely, we see </a:t>
            </a:r>
            <a:r>
              <a:rPr lang="en-US" baseline="0" dirty="0" err="1" smtClean="0"/>
              <a:t>dimuon</a:t>
            </a:r>
            <a:r>
              <a:rPr lang="en-US" baseline="0" dirty="0" smtClean="0"/>
              <a:t> pairs being generated from charged meson decays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3873D-ABEE-4051-9A4C-E054C6BC5E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43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plotted here a model</a:t>
            </a:r>
          </a:p>
          <a:p>
            <a:r>
              <a:rPr lang="en-US" dirty="0" smtClean="0"/>
              <a:t>The inspiration derived</a:t>
            </a:r>
            <a:r>
              <a:rPr lang="en-US" baseline="0" dirty="0" smtClean="0"/>
              <a:t> from the particle data group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3873D-ABEE-4051-9A4C-E054C6BC5E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Consists</a:t>
            </a:r>
            <a:r>
              <a:rPr lang="en-US" baseline="0" dirty="0" smtClean="0"/>
              <a:t> of silicon photomultiplier PCB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3873D-ABEE-4051-9A4C-E054C6BC5E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4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Theta is the elevation</a:t>
            </a:r>
            <a:r>
              <a:rPr lang="en-US" baseline="0" dirty="0" smtClean="0"/>
              <a:t> angle that we vary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3873D-ABEE-4051-9A4C-E054C6BC5E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6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left to right,</a:t>
            </a:r>
            <a:r>
              <a:rPr lang="en-US" baseline="0" dirty="0" smtClean="0"/>
              <a:t> subtended solid angle between detectors increases (represented by the blue ovals) as well as coincidence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3873D-ABEE-4051-9A4C-E054C6BC5E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9CD-B4D1-4647-901D-40CA7DAB77AF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D4A2DA-8930-49BC-8BD6-118FB915967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52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7684-F86C-43E5-9492-EE84A5E1A049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8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B78E-A720-4D4A-B519-4A8E1572DAC3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8385-4E12-41CA-83B6-81F561DB9DB6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6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8BB7-7303-4AEC-B89E-4F307872B646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26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C29-16C4-45F4-A457-1F403230DC26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1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7F96-74FB-418D-90BB-0FE12A6ADEB5}" type="datetime1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7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35E5-900F-4D3D-B858-AFC4EB068A0E}" type="datetime1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D98A-319C-4326-A9F8-1B3348D54C07}" type="datetime1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8BF4-915F-4F63-A1B3-0A2E8EE75EF4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BB48-23CD-463D-837B-75B01747F2CC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FEA766F-FDF9-43B3-B957-38E11C79BD0A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0D4A2DA-8930-49BC-8BD6-118FB915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9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6828" y="882376"/>
            <a:ext cx="6397364" cy="292608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Angular Dependence of Muon Intensity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Octavio </a:t>
            </a:r>
            <a:r>
              <a:rPr lang="en-US" dirty="0"/>
              <a:t>V</a:t>
            </a:r>
            <a:r>
              <a:rPr lang="en-US" dirty="0" smtClean="0"/>
              <a:t>ega and Luke Gianni</a:t>
            </a:r>
          </a:p>
          <a:p>
            <a:pPr algn="r"/>
            <a:r>
              <a:rPr lang="en-US" dirty="0" smtClean="0"/>
              <a:t>8.13 Experimental Physics 1 – Fall 2021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7" t="19627" r="14943" b="23810"/>
          <a:stretch/>
        </p:blipFill>
        <p:spPr>
          <a:xfrm>
            <a:off x="587659" y="1220030"/>
            <a:ext cx="4377604" cy="48042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89" y="2564"/>
            <a:ext cx="11572155" cy="1356360"/>
          </a:xfrm>
        </p:spPr>
        <p:txBody>
          <a:bodyPr/>
          <a:lstStyle/>
          <a:p>
            <a:r>
              <a:rPr lang="en-US" dirty="0" smtClean="0"/>
              <a:t>Cumulative Counts and Rate Visualized Together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5" y="579204"/>
            <a:ext cx="6031968" cy="60319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404" y="579204"/>
            <a:ext cx="6050877" cy="60508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73" y="2564"/>
            <a:ext cx="11587523" cy="1356360"/>
          </a:xfrm>
        </p:spPr>
        <p:txBody>
          <a:bodyPr/>
          <a:lstStyle/>
          <a:p>
            <a:r>
              <a:rPr lang="en-US" dirty="0" smtClean="0"/>
              <a:t>Observed Angular Dependence of Muon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10" y="440892"/>
            <a:ext cx="6217648" cy="621764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73" y="2564"/>
            <a:ext cx="11587523" cy="1356360"/>
          </a:xfrm>
        </p:spPr>
        <p:txBody>
          <a:bodyPr/>
          <a:lstStyle/>
          <a:p>
            <a:r>
              <a:rPr lang="en-US" dirty="0" smtClean="0"/>
              <a:t>Fitting Muon Rate Data to Predicted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06" y="410155"/>
            <a:ext cx="6277855" cy="6277855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968" y="56350"/>
            <a:ext cx="9875520" cy="1356360"/>
          </a:xfrm>
        </p:spPr>
        <p:txBody>
          <a:bodyPr/>
          <a:lstStyle/>
          <a:p>
            <a:r>
              <a:rPr lang="en-US" dirty="0" smtClean="0"/>
              <a:t>Results and Discussion of Errors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1437" y="1112265"/>
                <a:ext cx="9872871" cy="1213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0.138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±0.010</m:t>
                          </m:r>
                        </m:e>
                      </m:d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[(0.737±0.105)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 smtClean="0">
                  <a:solidFill>
                    <a:schemeClr val="tx1"/>
                  </a:solidFill>
                </a:endParaRPr>
              </a:p>
              <a:p>
                <a:pPr marL="45720" indent="0">
                  <a:buFont typeface="Corbel" pitchFamily="34" charset="0"/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We do indeed find a good fit for data with the predicted functional form!</a:t>
                </a:r>
              </a:p>
              <a:p>
                <a:pPr marL="45720" indent="0">
                  <a:buFont typeface="Corbel" pitchFamily="34" charset="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37" y="1112265"/>
                <a:ext cx="9872871" cy="1213849"/>
              </a:xfrm>
              <a:prstGeom prst="rect">
                <a:avLst/>
              </a:prstGeom>
              <a:blipFill>
                <a:blip r:embed="rId2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780843" y="2304656"/>
            <a:ext cx="2191802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Statistical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7753541" y="2298132"/>
            <a:ext cx="2191802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Systematic</a:t>
            </a:r>
            <a:endParaRPr lang="en-US" sz="2800" b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53250" y="3231934"/>
            <a:ext cx="5340404" cy="40233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Much fewer trials for each of the same angles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higher standard error on each measurement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gathering time per each angle only 12 minutes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greater statistical fluctuations throughout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Accidental coincidences recorded by the two detectors (small contribution) </a:t>
            </a:r>
          </a:p>
          <a:p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6293224" y="3231934"/>
            <a:ext cx="5570924" cy="40233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Detectors placed on top of each other rather than side by side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larger subtended angle coincident muons not originating from small region of the sky (see appendix A)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Configuration of detectors may lead to higher muon detection rates than desired or realistic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56" y="87086"/>
            <a:ext cx="9875520" cy="1356360"/>
          </a:xfrm>
        </p:spPr>
        <p:txBody>
          <a:bodyPr/>
          <a:lstStyle/>
          <a:p>
            <a:r>
              <a:rPr lang="en-US" dirty="0" smtClean="0"/>
              <a:t>Summary, Conclusions, and 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73" y="989319"/>
            <a:ext cx="11481866" cy="5365377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What did we accomplish?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We found a functional to describe our </a:t>
            </a:r>
            <a:r>
              <a:rPr lang="en-US" sz="2200" dirty="0">
                <a:solidFill>
                  <a:schemeClr val="tx1"/>
                </a:solidFill>
              </a:rPr>
              <a:t>o</a:t>
            </a:r>
            <a:r>
              <a:rPr lang="en-US" sz="2200" dirty="0" smtClean="0">
                <a:solidFill>
                  <a:schemeClr val="tx1"/>
                </a:solidFill>
              </a:rPr>
              <a:t>bserved angular dependence of the muon rate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</a:rPr>
              <a:t>Compared our data to predicted models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What can be improved?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more trials at each angle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Longer data collection periods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Try different detector configurations for different solid angles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Where can these results lead?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Combine both angular dependence and shielding with materials with a study of altitude dependence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</a:rPr>
              <a:t>Functional form to incorporate angle and depth of muon detectors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Probing the standard model with muons: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</a:rPr>
              <a:t>Technique for separating signal from background at CMS </a:t>
            </a:r>
            <a:r>
              <a:rPr lang="en-US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angular distribution as means to remove cosmic ray ‘background’ from proton-proton collision muons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8" y="-97332"/>
            <a:ext cx="11796913" cy="1356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Appendix A: Subtended Solid Angle for Detector Configurations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096" t="35013" r="7716" b="20639"/>
          <a:stretch/>
        </p:blipFill>
        <p:spPr>
          <a:xfrm>
            <a:off x="247746" y="1696898"/>
            <a:ext cx="11663376" cy="40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459" t="40269" r="15410" b="26887"/>
          <a:stretch/>
        </p:blipFill>
        <p:spPr>
          <a:xfrm>
            <a:off x="539223" y="1420037"/>
            <a:ext cx="11097070" cy="376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7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61" y="291993"/>
            <a:ext cx="9875520" cy="1356360"/>
          </a:xfrm>
        </p:spPr>
        <p:txBody>
          <a:bodyPr/>
          <a:lstStyle/>
          <a:p>
            <a:r>
              <a:rPr lang="en-US" dirty="0" smtClean="0"/>
              <a:t>Experimental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Investigate the dependence of muon count rate on angular elevation of the </a:t>
            </a:r>
            <a:r>
              <a:rPr lang="en-US" sz="4000" dirty="0" err="1" smtClean="0">
                <a:solidFill>
                  <a:schemeClr val="tx1"/>
                </a:solidFill>
              </a:rPr>
              <a:t>CosmicWatch</a:t>
            </a:r>
            <a:r>
              <a:rPr lang="en-US" sz="4000" dirty="0" smtClean="0">
                <a:solidFill>
                  <a:schemeClr val="tx1"/>
                </a:solidFill>
              </a:rPr>
              <a:t> desktop detectors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Arrive at a quantitative relationship between the count rate and the elevation angle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735865" y="5385228"/>
            <a:ext cx="307361" cy="322729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79545" y="5385228"/>
            <a:ext cx="307361" cy="322729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052"/>
            <a:ext cx="9875520" cy="1356360"/>
          </a:xfrm>
        </p:spPr>
        <p:txBody>
          <a:bodyPr/>
          <a:lstStyle/>
          <a:p>
            <a:r>
              <a:rPr lang="en-US" dirty="0" smtClean="0"/>
              <a:t>Background Theory on Muons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705" y="1017961"/>
                <a:ext cx="6279776" cy="536537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What are Muons?</a:t>
                </a: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</a:rPr>
                  <a:t>Charged lepton (spin ½) in the standard model of particle physics</a:t>
                </a: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</a:rPr>
                  <a:t>Lifetime: ~ </a:t>
                </a:r>
                <a:r>
                  <a:rPr lang="el-GR" sz="2400" dirty="0" smtClean="0">
                    <a:solidFill>
                      <a:schemeClr val="tx1"/>
                    </a:solidFill>
                  </a:rPr>
                  <a:t>τ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=2 microseconds</a:t>
                </a: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</a:rPr>
                  <a:t>Mass: ~ 105.658 MeV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From where do muons originate?</a:t>
                </a: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</a:rPr>
                  <a:t>Cosmic ray collisions in the upper atmosphere produce mesons</a:t>
                </a: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</a:rPr>
                  <a:t>Charged mesons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) decay to muons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</a:rPr>
                  <a:t>No direct penetration surface; but some nuclear fragments (protons, neutrons)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Why/How are Muons observed?</a:t>
                </a: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</a:rPr>
                  <a:t>time dilation: muons travel at relativistic speeds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</a:rPr>
                  <a:t>They reach Earth’s surface before they decay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705" y="1017961"/>
                <a:ext cx="6279776" cy="5365377"/>
              </a:xfrm>
              <a:blipFill>
                <a:blip r:embed="rId3"/>
                <a:stretch>
                  <a:fillRect t="-1932" b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230" t="43665" r="15054" b="1733"/>
          <a:stretch/>
        </p:blipFill>
        <p:spPr>
          <a:xfrm>
            <a:off x="6546590" y="1252885"/>
            <a:ext cx="4379899" cy="543587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8398648" y="1041013"/>
            <a:ext cx="69157" cy="274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1599" y="6311954"/>
            <a:ext cx="1134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Earth’s Surface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51716" y="671681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Cosmic Ray/Nuclear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35" y="17930"/>
            <a:ext cx="11428079" cy="1356360"/>
          </a:xfrm>
        </p:spPr>
        <p:txBody>
          <a:bodyPr/>
          <a:lstStyle/>
          <a:p>
            <a:r>
              <a:rPr lang="en-US" dirty="0" smtClean="0"/>
              <a:t>Theoretical Angular Dependence of Count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11" y="423271"/>
            <a:ext cx="6287790" cy="628779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32" y="0"/>
            <a:ext cx="9875520" cy="1356360"/>
          </a:xfrm>
        </p:spPr>
        <p:txBody>
          <a:bodyPr/>
          <a:lstStyle/>
          <a:p>
            <a:r>
              <a:rPr lang="en-US" dirty="0" smtClean="0"/>
              <a:t>Muon Detector Signal 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026" t="31000" r="25742" b="3624"/>
          <a:stretch/>
        </p:blipFill>
        <p:spPr>
          <a:xfrm>
            <a:off x="322728" y="1025291"/>
            <a:ext cx="7669959" cy="538109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102183" y="401315"/>
            <a:ext cx="1629015" cy="11602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Muons arrive at the detector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856061" y="1175177"/>
            <a:ext cx="1951744" cy="21552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Muons traverse through the scintillator and emit scintillation light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40711" y="2890719"/>
            <a:ext cx="1690487" cy="160700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SiPM</a:t>
            </a:r>
            <a:r>
              <a:rPr lang="en-US" dirty="0" smtClean="0"/>
              <a:t> detects scintillation light and sends signal through the PCB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893204" y="4399223"/>
            <a:ext cx="1877458" cy="18246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 measures the time and amplitude of the signal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7" idx="1"/>
          </p:cNvCxnSpPr>
          <p:nvPr/>
        </p:nvCxnSpPr>
        <p:spPr>
          <a:xfrm>
            <a:off x="8916691" y="1561604"/>
            <a:ext cx="939370" cy="691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3"/>
          </p:cNvCxnSpPr>
          <p:nvPr/>
        </p:nvCxnSpPr>
        <p:spPr>
          <a:xfrm flipH="1">
            <a:off x="9731198" y="3330420"/>
            <a:ext cx="1100735" cy="363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1"/>
          </p:cNvCxnSpPr>
          <p:nvPr/>
        </p:nvCxnSpPr>
        <p:spPr>
          <a:xfrm>
            <a:off x="8885955" y="4497723"/>
            <a:ext cx="1007249" cy="813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24" y="-20488"/>
            <a:ext cx="9875520" cy="1356360"/>
          </a:xfrm>
        </p:spPr>
        <p:txBody>
          <a:bodyPr/>
          <a:lstStyle/>
          <a:p>
            <a:r>
              <a:rPr lang="en-US" dirty="0" smtClean="0"/>
              <a:t>Experiment Apparatus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0" t="21187" b="3583"/>
          <a:stretch/>
        </p:blipFill>
        <p:spPr>
          <a:xfrm>
            <a:off x="6987893" y="657692"/>
            <a:ext cx="4663085" cy="5335854"/>
          </a:xfrm>
          <a:ln w="28575"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stCxn id="7" idx="3"/>
          </p:cNvCxnSpPr>
          <p:nvPr/>
        </p:nvCxnSpPr>
        <p:spPr>
          <a:xfrm flipV="1">
            <a:off x="6786124" y="1782696"/>
            <a:ext cx="3810158" cy="14683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80269" y="2927895"/>
            <a:ext cx="17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Cosmic Watch detectors</a:t>
            </a:r>
            <a:endParaRPr lang="en-US" dirty="0"/>
          </a:p>
        </p:txBody>
      </p:sp>
      <p:cxnSp>
        <p:nvCxnSpPr>
          <p:cNvPr id="9" name="Straight Arrow Connector 8"/>
          <p:cNvCxnSpPr>
            <a:stCxn id="12" idx="3"/>
          </p:cNvCxnSpPr>
          <p:nvPr/>
        </p:nvCxnSpPr>
        <p:spPr>
          <a:xfrm flipV="1">
            <a:off x="6555603" y="1631212"/>
            <a:ext cx="4970447" cy="2669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10790" y="1574978"/>
            <a:ext cx="124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Securing tape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</p:cNvCxnSpPr>
          <p:nvPr/>
        </p:nvCxnSpPr>
        <p:spPr>
          <a:xfrm flipV="1">
            <a:off x="6555603" y="3985475"/>
            <a:ext cx="3432360" cy="4616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10790" y="3985474"/>
            <a:ext cx="1244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Angled box platform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0" idx="3"/>
          </p:cNvCxnSpPr>
          <p:nvPr/>
        </p:nvCxnSpPr>
        <p:spPr>
          <a:xfrm flipV="1">
            <a:off x="6555602" y="5089220"/>
            <a:ext cx="2187548" cy="131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10789" y="5035676"/>
            <a:ext cx="124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protractor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68618" y="1676225"/>
            <a:ext cx="4748733" cy="4041888"/>
            <a:chOff x="568618" y="1676225"/>
            <a:chExt cx="4748733" cy="4041888"/>
          </a:xfrm>
        </p:grpSpPr>
        <p:sp>
          <p:nvSpPr>
            <p:cNvPr id="22" name="Rectangle 21"/>
            <p:cNvSpPr/>
            <p:nvPr/>
          </p:nvSpPr>
          <p:spPr>
            <a:xfrm rot="1202455">
              <a:off x="1197224" y="3780783"/>
              <a:ext cx="3262203" cy="1327797"/>
            </a:xfrm>
            <a:prstGeom prst="rect">
              <a:avLst/>
            </a:prstGeom>
            <a:solidFill>
              <a:srgbClr val="CC9900"/>
            </a:solidFill>
            <a:ln w="28575">
              <a:solidFill>
                <a:srgbClr val="99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8618" y="5643662"/>
              <a:ext cx="4748733" cy="744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-971577" y="3648519"/>
              <a:ext cx="4004663" cy="600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 rot="1191223">
              <a:off x="2693425" y="3216043"/>
              <a:ext cx="998924" cy="607039"/>
              <a:chOff x="1559859" y="5463348"/>
              <a:chExt cx="998924" cy="607039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559859" y="5463348"/>
                <a:ext cx="998924" cy="60703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52067" y="5653527"/>
                <a:ext cx="453358" cy="2266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76458" y="5686185"/>
                <a:ext cx="132486" cy="140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 flipV="1">
                <a:off x="2320578" y="5901978"/>
                <a:ext cx="5634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Snip and Round Single Corner Rectangle 28"/>
              <p:cNvSpPr/>
              <p:nvPr/>
            </p:nvSpPr>
            <p:spPr>
              <a:xfrm rot="10800000">
                <a:off x="1736591" y="5947697"/>
                <a:ext cx="284309" cy="54043"/>
              </a:xfrm>
              <a:prstGeom prst="snip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171774">
              <a:off x="2912003" y="2624923"/>
              <a:ext cx="998924" cy="607039"/>
              <a:chOff x="2991073" y="5461426"/>
              <a:chExt cx="998924" cy="60703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2991073" y="5461426"/>
                <a:ext cx="998924" cy="607039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83281" y="5651605"/>
                <a:ext cx="453358" cy="2266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707672" y="5684263"/>
                <a:ext cx="132486" cy="140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 flipV="1">
                <a:off x="3751792" y="5900056"/>
                <a:ext cx="5634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Snip and Round Single Corner Rectangle 33"/>
              <p:cNvSpPr/>
              <p:nvPr/>
            </p:nvSpPr>
            <p:spPr>
              <a:xfrm rot="10800000">
                <a:off x="3167805" y="5945775"/>
                <a:ext cx="284309" cy="54043"/>
              </a:xfrm>
              <a:prstGeom prst="snip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Curved Connector 37"/>
            <p:cNvCxnSpPr>
              <a:stCxn id="23" idx="0"/>
            </p:cNvCxnSpPr>
            <p:nvPr/>
          </p:nvCxnSpPr>
          <p:spPr>
            <a:xfrm rot="5400000" flipH="1" flipV="1">
              <a:off x="2961637" y="5290496"/>
              <a:ext cx="334514" cy="371819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653002" y="5258013"/>
              <a:ext cx="299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θ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225404">
              <a:off x="1777813" y="2397327"/>
              <a:ext cx="11160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‘</a:t>
              </a:r>
              <a:r>
                <a:rPr lang="en-US" sz="1100" dirty="0" err="1" smtClean="0"/>
                <a:t>Tsung</a:t>
              </a:r>
              <a:r>
                <a:rPr lang="en-US" sz="1100" dirty="0" smtClean="0"/>
                <a:t> Dao Lee’</a:t>
              </a:r>
              <a:endParaRPr 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240187">
              <a:off x="1419759" y="2970169"/>
              <a:ext cx="13308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‘Katherine Johnson’</a:t>
              </a:r>
              <a:endParaRPr lang="en-US" sz="1100" dirty="0"/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33" y="-28173"/>
            <a:ext cx="9875520" cy="1356360"/>
          </a:xfrm>
        </p:spPr>
        <p:txBody>
          <a:bodyPr/>
          <a:lstStyle/>
          <a:p>
            <a:r>
              <a:rPr lang="en-US" dirty="0" smtClean="0"/>
              <a:t>Data Collecting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98064" y="1398494"/>
            <a:ext cx="8421701" cy="714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Vary the detector platform’s tilt by angle of 10 degrees (repeat in these increments from 0 t0 60 degrees)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98064" y="2668931"/>
            <a:ext cx="8421701" cy="714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 the </a:t>
            </a:r>
            <a:r>
              <a:rPr lang="en-US" dirty="0" err="1" smtClean="0"/>
              <a:t>CosmicWatch</a:t>
            </a:r>
            <a:r>
              <a:rPr lang="en-US" dirty="0" smtClean="0"/>
              <a:t> detectors to collect data for 12 minute periods for each angle (always in coincident mode)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98064" y="3939368"/>
            <a:ext cx="8421701" cy="714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Examine the total counts and compute average muon count rates for each angle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98063" y="5209805"/>
            <a:ext cx="8421701" cy="714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Fit a squared sinusoidal functional to the observed average count rates vs. angle data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832180" y="2113109"/>
            <a:ext cx="353466" cy="55582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32180" y="3383546"/>
            <a:ext cx="353466" cy="55582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832180" y="4653983"/>
            <a:ext cx="353466" cy="55582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73" y="2564"/>
            <a:ext cx="11587523" cy="1356360"/>
          </a:xfrm>
        </p:spPr>
        <p:txBody>
          <a:bodyPr/>
          <a:lstStyle/>
          <a:p>
            <a:r>
              <a:rPr lang="en-US" dirty="0" smtClean="0"/>
              <a:t>Raw Data: Accumulated Coincident Counts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16" y="679097"/>
            <a:ext cx="5701551" cy="570155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0" y="679097"/>
            <a:ext cx="5701551" cy="5701551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73" y="2564"/>
            <a:ext cx="11587523" cy="1356360"/>
          </a:xfrm>
        </p:spPr>
        <p:txBody>
          <a:bodyPr/>
          <a:lstStyle/>
          <a:p>
            <a:r>
              <a:rPr lang="en-US" dirty="0" smtClean="0"/>
              <a:t>Raw Data: Cumulative Average Count Rate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43" y="757712"/>
            <a:ext cx="5620036" cy="5620036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9" y="790305"/>
            <a:ext cx="5501060" cy="5501060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DA-8930-49BC-8BD6-118FB91596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6264</TotalTime>
  <Words>783</Words>
  <Application>Microsoft Office PowerPoint</Application>
  <PresentationFormat>Widescreen</PresentationFormat>
  <Paragraphs>100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Cambria Math</vt:lpstr>
      <vt:lpstr>Corbel</vt:lpstr>
      <vt:lpstr>Wingdings</vt:lpstr>
      <vt:lpstr>Basis</vt:lpstr>
      <vt:lpstr>Angular Dependence of Muon Intensity</vt:lpstr>
      <vt:lpstr>Experimental Goals</vt:lpstr>
      <vt:lpstr>Background Theory on Muons</vt:lpstr>
      <vt:lpstr>Theoretical Angular Dependence of Count Rate</vt:lpstr>
      <vt:lpstr>Muon Detector Signal Chain</vt:lpstr>
      <vt:lpstr>Experiment Apparatus</vt:lpstr>
      <vt:lpstr>Data Collecting Procedure</vt:lpstr>
      <vt:lpstr>Raw Data: Accumulated Coincident Counts</vt:lpstr>
      <vt:lpstr>Raw Data: Cumulative Average Count Rate</vt:lpstr>
      <vt:lpstr>Cumulative Counts and Rate Visualized Together</vt:lpstr>
      <vt:lpstr>Observed Angular Dependence of Muon Rate</vt:lpstr>
      <vt:lpstr>Fitting Muon Rate Data to Predicted Model</vt:lpstr>
      <vt:lpstr>Results and Discussion of Errors</vt:lpstr>
      <vt:lpstr>Summary, Conclusions, and Future Goals</vt:lpstr>
      <vt:lpstr>Appendix A: Subtended Solid Angle for Detector Configurations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Cosmic Watch</dc:title>
  <dc:creator>Octavio Vega</dc:creator>
  <cp:lastModifiedBy>Octavio Vega</cp:lastModifiedBy>
  <cp:revision>33</cp:revision>
  <dcterms:created xsi:type="dcterms:W3CDTF">2021-11-28T22:36:05Z</dcterms:created>
  <dcterms:modified xsi:type="dcterms:W3CDTF">2021-12-04T06:18:16Z</dcterms:modified>
</cp:coreProperties>
</file>