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2" r:id="rId6"/>
    <p:sldId id="260" r:id="rId7"/>
    <p:sldId id="263" r:id="rId8"/>
    <p:sldId id="261" r:id="rId9"/>
    <p:sldId id="264" r:id="rId10"/>
    <p:sldId id="265" r:id="rId11"/>
    <p:sldId id="266" r:id="rId12"/>
    <p:sldId id="267" r:id="rId13"/>
    <p:sldId id="268" r:id="rId14"/>
    <p:sldId id="275" r:id="rId15"/>
    <p:sldId id="269" r:id="rId16"/>
    <p:sldId id="271" r:id="rId17"/>
    <p:sldId id="270" r:id="rId18"/>
    <p:sldId id="276" r:id="rId19"/>
    <p:sldId id="272" r:id="rId20"/>
    <p:sldId id="279" r:id="rId21"/>
    <p:sldId id="280" r:id="rId22"/>
    <p:sldId id="273" r:id="rId23"/>
    <p:sldId id="277" r:id="rId24"/>
    <p:sldId id="278" r:id="rId25"/>
    <p:sldId id="274" r:id="rId2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2" autoAdjust="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C7A5C-0416-4C0B-A267-11AF82F5D162}" type="datetimeFigureOut">
              <a:rPr lang="nb-NO" smtClean="0"/>
              <a:t>24.02.2020</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9D63D-2996-4010-A8AE-BD4D0C5C69FB}" type="slidenum">
              <a:rPr lang="nb-NO" smtClean="0"/>
              <a:t>‹#›</a:t>
            </a:fld>
            <a:endParaRPr lang="nb-NO"/>
          </a:p>
        </p:txBody>
      </p:sp>
    </p:spTree>
    <p:extLst>
      <p:ext uri="{BB962C8B-B14F-4D97-AF65-F5344CB8AC3E}">
        <p14:creationId xmlns:p14="http://schemas.microsoft.com/office/powerpoint/2010/main" val="387432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200" b="0" kern="1200" dirty="0" smtClean="0">
                <a:solidFill>
                  <a:schemeClr val="tx1"/>
                </a:solidFill>
                <a:effectLst/>
                <a:latin typeface="+mn-lt"/>
                <a:ea typeface="+mn-ea"/>
                <a:cs typeface="+mn-cs"/>
              </a:rPr>
              <a:t>&lt;!DOCTYPE html&gt;</a:t>
            </a:r>
          </a:p>
          <a:p>
            <a:r>
              <a:rPr lang="nb-NO" sz="1200" b="0" kern="1200" dirty="0" smtClean="0">
                <a:solidFill>
                  <a:schemeClr val="tx1"/>
                </a:solidFill>
                <a:effectLst/>
                <a:latin typeface="+mn-lt"/>
                <a:ea typeface="+mn-ea"/>
                <a:cs typeface="+mn-cs"/>
              </a:rPr>
              <a:t>&lt;html lang="</a:t>
            </a:r>
            <a:r>
              <a:rPr lang="nb-NO" sz="1200" b="0" kern="1200" dirty="0" err="1" smtClean="0">
                <a:solidFill>
                  <a:schemeClr val="tx1"/>
                </a:solidFill>
                <a:effectLst/>
                <a:latin typeface="+mn-lt"/>
                <a:ea typeface="+mn-ea"/>
                <a:cs typeface="+mn-cs"/>
              </a:rPr>
              <a:t>no</a:t>
            </a:r>
            <a:r>
              <a:rPr lang="nb-NO" sz="1200" b="0" kern="1200" dirty="0" smtClean="0">
                <a:solidFill>
                  <a:schemeClr val="tx1"/>
                </a:solidFill>
                <a:effectLst/>
                <a:latin typeface="+mn-lt"/>
                <a:ea typeface="+mn-ea"/>
                <a:cs typeface="+mn-cs"/>
              </a:rPr>
              <a:t>"&gt;</a:t>
            </a:r>
          </a:p>
          <a:p>
            <a:r>
              <a:rPr lang="nb-NO" sz="1200" b="0" kern="1200" dirty="0" smtClean="0">
                <a:solidFill>
                  <a:schemeClr val="tx1"/>
                </a:solidFill>
                <a:effectLst/>
                <a:latin typeface="+mn-lt"/>
                <a:ea typeface="+mn-ea"/>
                <a:cs typeface="+mn-cs"/>
              </a:rPr>
              <a:t/>
            </a:r>
            <a:br>
              <a:rPr lang="nb-NO" sz="1200" b="0" kern="1200" dirty="0" smtClean="0">
                <a:solidFill>
                  <a:schemeClr val="tx1"/>
                </a:solidFill>
                <a:effectLst/>
                <a:latin typeface="+mn-lt"/>
                <a:ea typeface="+mn-ea"/>
                <a:cs typeface="+mn-cs"/>
              </a:rPr>
            </a:br>
            <a:r>
              <a:rPr lang="nb-NO" sz="1200" b="0" kern="1200" dirty="0" smtClean="0">
                <a:solidFill>
                  <a:schemeClr val="tx1"/>
                </a:solidFill>
                <a:effectLst/>
                <a:latin typeface="+mn-lt"/>
                <a:ea typeface="+mn-ea"/>
                <a:cs typeface="+mn-cs"/>
              </a:rPr>
              <a:t>&lt;head&gt;</a:t>
            </a:r>
          </a:p>
          <a:p>
            <a:r>
              <a:rPr lang="nb-NO" sz="1200" b="0" kern="1200" dirty="0" smtClean="0">
                <a:solidFill>
                  <a:schemeClr val="tx1"/>
                </a:solidFill>
                <a:effectLst/>
                <a:latin typeface="+mn-lt"/>
                <a:ea typeface="+mn-ea"/>
                <a:cs typeface="+mn-cs"/>
              </a:rPr>
              <a:t>&lt;</a:t>
            </a:r>
            <a:r>
              <a:rPr lang="nb-NO" sz="1200" b="0" kern="1200" dirty="0" err="1" smtClean="0">
                <a:solidFill>
                  <a:schemeClr val="tx1"/>
                </a:solidFill>
                <a:effectLst/>
                <a:latin typeface="+mn-lt"/>
                <a:ea typeface="+mn-ea"/>
                <a:cs typeface="+mn-cs"/>
              </a:rPr>
              <a:t>meta</a:t>
            </a:r>
            <a:r>
              <a:rPr lang="nb-NO" sz="1200" b="0" kern="1200" dirty="0" smtClean="0">
                <a:solidFill>
                  <a:schemeClr val="tx1"/>
                </a:solidFill>
                <a:effectLst/>
                <a:latin typeface="+mn-lt"/>
                <a:ea typeface="+mn-ea"/>
                <a:cs typeface="+mn-cs"/>
              </a:rPr>
              <a:t> </a:t>
            </a:r>
            <a:r>
              <a:rPr lang="nb-NO" sz="1200" b="0" kern="1200" dirty="0" err="1" smtClean="0">
                <a:solidFill>
                  <a:schemeClr val="tx1"/>
                </a:solidFill>
                <a:effectLst/>
                <a:latin typeface="+mn-lt"/>
                <a:ea typeface="+mn-ea"/>
                <a:cs typeface="+mn-cs"/>
              </a:rPr>
              <a:t>charset</a:t>
            </a:r>
            <a:r>
              <a:rPr lang="nb-NO" sz="1200" b="0" kern="1200" dirty="0" smtClean="0">
                <a:solidFill>
                  <a:schemeClr val="tx1"/>
                </a:solidFill>
                <a:effectLst/>
                <a:latin typeface="+mn-lt"/>
                <a:ea typeface="+mn-ea"/>
                <a:cs typeface="+mn-cs"/>
              </a:rPr>
              <a:t>="utf-8"&gt;</a:t>
            </a:r>
          </a:p>
          <a:p>
            <a:r>
              <a:rPr lang="nb-NO" sz="1200" b="0" kern="1200" dirty="0" smtClean="0">
                <a:solidFill>
                  <a:schemeClr val="tx1"/>
                </a:solidFill>
                <a:effectLst/>
                <a:latin typeface="+mn-lt"/>
                <a:ea typeface="+mn-ea"/>
                <a:cs typeface="+mn-cs"/>
              </a:rPr>
              <a:t>&lt;</a:t>
            </a:r>
            <a:r>
              <a:rPr lang="nb-NO" sz="1200" b="0" kern="1200" dirty="0" err="1" smtClean="0">
                <a:solidFill>
                  <a:schemeClr val="tx1"/>
                </a:solidFill>
                <a:effectLst/>
                <a:latin typeface="+mn-lt"/>
                <a:ea typeface="+mn-ea"/>
                <a:cs typeface="+mn-cs"/>
              </a:rPr>
              <a:t>title</a:t>
            </a:r>
            <a:r>
              <a:rPr lang="nb-NO" sz="1200" b="0" kern="1200" dirty="0" smtClean="0">
                <a:solidFill>
                  <a:schemeClr val="tx1"/>
                </a:solidFill>
                <a:effectLst/>
                <a:latin typeface="+mn-lt"/>
                <a:ea typeface="+mn-ea"/>
                <a:cs typeface="+mn-cs"/>
              </a:rPr>
              <a:t>&gt;</a:t>
            </a:r>
            <a:r>
              <a:rPr lang="nb-NO" sz="1200" b="0" kern="1200" dirty="0" err="1" smtClean="0">
                <a:solidFill>
                  <a:schemeClr val="tx1"/>
                </a:solidFill>
                <a:effectLst/>
                <a:latin typeface="+mn-lt"/>
                <a:ea typeface="+mn-ea"/>
                <a:cs typeface="+mn-cs"/>
              </a:rPr>
              <a:t>Superchat</a:t>
            </a:r>
            <a:r>
              <a:rPr lang="nb-NO" sz="1200" b="0" kern="1200" dirty="0" smtClean="0">
                <a:solidFill>
                  <a:schemeClr val="tx1"/>
                </a:solidFill>
                <a:effectLst/>
                <a:latin typeface="+mn-lt"/>
                <a:ea typeface="+mn-ea"/>
                <a:cs typeface="+mn-cs"/>
              </a:rPr>
              <a:t>&lt;/</a:t>
            </a:r>
            <a:r>
              <a:rPr lang="nb-NO" sz="1200" b="0" kern="1200" dirty="0" err="1" smtClean="0">
                <a:solidFill>
                  <a:schemeClr val="tx1"/>
                </a:solidFill>
                <a:effectLst/>
                <a:latin typeface="+mn-lt"/>
                <a:ea typeface="+mn-ea"/>
                <a:cs typeface="+mn-cs"/>
              </a:rPr>
              <a:t>title</a:t>
            </a:r>
            <a:r>
              <a:rPr lang="nb-NO" sz="1200" b="0" kern="1200" dirty="0" smtClean="0">
                <a:solidFill>
                  <a:schemeClr val="tx1"/>
                </a:solidFill>
                <a:effectLst/>
                <a:latin typeface="+mn-lt"/>
                <a:ea typeface="+mn-ea"/>
                <a:cs typeface="+mn-cs"/>
              </a:rPr>
              <a:t>&gt;</a:t>
            </a:r>
          </a:p>
          <a:p>
            <a:r>
              <a:rPr lang="nb-NO" sz="1200" b="0" kern="1200" dirty="0" smtClean="0">
                <a:solidFill>
                  <a:schemeClr val="tx1"/>
                </a:solidFill>
                <a:effectLst/>
                <a:latin typeface="+mn-lt"/>
                <a:ea typeface="+mn-ea"/>
                <a:cs typeface="+mn-cs"/>
              </a:rPr>
              <a:t>&lt;/head&gt;</a:t>
            </a:r>
          </a:p>
          <a:p>
            <a:r>
              <a:rPr lang="nb-NO" sz="1200" b="0" kern="1200" dirty="0" smtClean="0">
                <a:solidFill>
                  <a:schemeClr val="tx1"/>
                </a:solidFill>
                <a:effectLst/>
                <a:latin typeface="+mn-lt"/>
                <a:ea typeface="+mn-ea"/>
                <a:cs typeface="+mn-cs"/>
              </a:rPr>
              <a:t/>
            </a:r>
            <a:br>
              <a:rPr lang="nb-NO" sz="1200" b="0" kern="1200" dirty="0" smtClean="0">
                <a:solidFill>
                  <a:schemeClr val="tx1"/>
                </a:solidFill>
                <a:effectLst/>
                <a:latin typeface="+mn-lt"/>
                <a:ea typeface="+mn-ea"/>
                <a:cs typeface="+mn-cs"/>
              </a:rPr>
            </a:br>
            <a:r>
              <a:rPr lang="nb-NO" sz="1200" b="0" kern="1200" dirty="0" smtClean="0">
                <a:solidFill>
                  <a:schemeClr val="tx1"/>
                </a:solidFill>
                <a:effectLst/>
                <a:latin typeface="+mn-lt"/>
                <a:ea typeface="+mn-ea"/>
                <a:cs typeface="+mn-cs"/>
              </a:rPr>
              <a:t>&lt;body&gt;</a:t>
            </a:r>
          </a:p>
          <a:p>
            <a:r>
              <a:rPr lang="nb-NO" sz="1200" b="0" kern="1200" dirty="0" smtClean="0">
                <a:solidFill>
                  <a:schemeClr val="tx1"/>
                </a:solidFill>
                <a:effectLst/>
                <a:latin typeface="+mn-lt"/>
                <a:ea typeface="+mn-ea"/>
                <a:cs typeface="+mn-cs"/>
              </a:rPr>
              <a:t>&lt;h1&gt;</a:t>
            </a:r>
            <a:r>
              <a:rPr lang="nb-NO" sz="1200" b="0" kern="1200" dirty="0" err="1" smtClean="0">
                <a:solidFill>
                  <a:schemeClr val="tx1"/>
                </a:solidFill>
                <a:effectLst/>
                <a:latin typeface="+mn-lt"/>
                <a:ea typeface="+mn-ea"/>
                <a:cs typeface="+mn-cs"/>
              </a:rPr>
              <a:t>Superchat</a:t>
            </a:r>
            <a:r>
              <a:rPr lang="nb-NO" sz="1200" b="0" kern="1200" dirty="0" smtClean="0">
                <a:solidFill>
                  <a:schemeClr val="tx1"/>
                </a:solidFill>
                <a:effectLst/>
                <a:latin typeface="+mn-lt"/>
                <a:ea typeface="+mn-ea"/>
                <a:cs typeface="+mn-cs"/>
              </a:rPr>
              <a:t>&lt;/h1&gt;</a:t>
            </a:r>
          </a:p>
          <a:p>
            <a:r>
              <a:rPr lang="nb-NO" sz="1200" b="0" kern="1200" dirty="0" smtClean="0">
                <a:solidFill>
                  <a:schemeClr val="tx1"/>
                </a:solidFill>
                <a:effectLst/>
                <a:latin typeface="+mn-lt"/>
                <a:ea typeface="+mn-ea"/>
                <a:cs typeface="+mn-cs"/>
              </a:rPr>
              <a:t>&lt;!--Lim inn koden fra Firebase her--&gt;</a:t>
            </a:r>
          </a:p>
          <a:p>
            <a:r>
              <a:rPr lang="nb-NO" sz="1200" b="0" kern="1200" dirty="0" smtClean="0">
                <a:solidFill>
                  <a:schemeClr val="tx1"/>
                </a:solidFill>
                <a:effectLst/>
                <a:latin typeface="+mn-lt"/>
                <a:ea typeface="+mn-ea"/>
                <a:cs typeface="+mn-cs"/>
              </a:rPr>
              <a:t>&lt;/body&gt;</a:t>
            </a:r>
          </a:p>
          <a:p>
            <a:r>
              <a:rPr lang="nb-NO" sz="1200" b="0" kern="1200" dirty="0" smtClean="0">
                <a:solidFill>
                  <a:schemeClr val="tx1"/>
                </a:solidFill>
                <a:effectLst/>
                <a:latin typeface="+mn-lt"/>
                <a:ea typeface="+mn-ea"/>
                <a:cs typeface="+mn-cs"/>
              </a:rPr>
              <a:t/>
            </a:r>
            <a:br>
              <a:rPr lang="nb-NO" sz="1200" b="0" kern="1200" dirty="0" smtClean="0">
                <a:solidFill>
                  <a:schemeClr val="tx1"/>
                </a:solidFill>
                <a:effectLst/>
                <a:latin typeface="+mn-lt"/>
                <a:ea typeface="+mn-ea"/>
                <a:cs typeface="+mn-cs"/>
              </a:rPr>
            </a:br>
            <a:r>
              <a:rPr lang="nb-NO" sz="1200" b="0" kern="1200" dirty="0" smtClean="0">
                <a:solidFill>
                  <a:schemeClr val="tx1"/>
                </a:solidFill>
                <a:effectLst/>
                <a:latin typeface="+mn-lt"/>
                <a:ea typeface="+mn-ea"/>
                <a:cs typeface="+mn-cs"/>
              </a:rPr>
              <a:t>&lt;/html&gt;</a:t>
            </a:r>
          </a:p>
          <a:p>
            <a:endParaRPr lang="nb-NO" dirty="0"/>
          </a:p>
        </p:txBody>
      </p:sp>
      <p:sp>
        <p:nvSpPr>
          <p:cNvPr id="4" name="Plassholder for lysbildenummer 3"/>
          <p:cNvSpPr>
            <a:spLocks noGrp="1"/>
          </p:cNvSpPr>
          <p:nvPr>
            <p:ph type="sldNum" sz="quarter" idx="10"/>
          </p:nvPr>
        </p:nvSpPr>
        <p:spPr/>
        <p:txBody>
          <a:bodyPr/>
          <a:lstStyle/>
          <a:p>
            <a:fld id="{FC79D63D-2996-4010-A8AE-BD4D0C5C69FB}" type="slidenum">
              <a:rPr lang="nb-NO" smtClean="0"/>
              <a:t>7</a:t>
            </a:fld>
            <a:endParaRPr lang="nb-NO"/>
          </a:p>
        </p:txBody>
      </p:sp>
    </p:spTree>
    <p:extLst>
      <p:ext uri="{BB962C8B-B14F-4D97-AF65-F5344CB8AC3E}">
        <p14:creationId xmlns:p14="http://schemas.microsoft.com/office/powerpoint/2010/main" val="4280950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smtClean="0"/>
          </a:p>
        </p:txBody>
      </p:sp>
      <p:sp>
        <p:nvSpPr>
          <p:cNvPr id="4" name="Plassholder for lysbildenummer 3"/>
          <p:cNvSpPr>
            <a:spLocks noGrp="1"/>
          </p:cNvSpPr>
          <p:nvPr>
            <p:ph type="sldNum" sz="quarter" idx="10"/>
          </p:nvPr>
        </p:nvSpPr>
        <p:spPr/>
        <p:txBody>
          <a:bodyPr/>
          <a:lstStyle/>
          <a:p>
            <a:fld id="{FC79D63D-2996-4010-A8AE-BD4D0C5C69FB}" type="slidenum">
              <a:rPr lang="nb-NO" smtClean="0"/>
              <a:t>13</a:t>
            </a:fld>
            <a:endParaRPr lang="nb-NO"/>
          </a:p>
        </p:txBody>
      </p:sp>
    </p:spTree>
    <p:extLst>
      <p:ext uri="{BB962C8B-B14F-4D97-AF65-F5344CB8AC3E}">
        <p14:creationId xmlns:p14="http://schemas.microsoft.com/office/powerpoint/2010/main" val="87110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smtClean="0"/>
              <a:t>Resten av koden finner</a:t>
            </a:r>
            <a:r>
              <a:rPr lang="nb-NO" baseline="0" dirty="0" smtClean="0"/>
              <a:t> dere her</a:t>
            </a:r>
            <a:r>
              <a:rPr lang="nb-NO" baseline="0" dirty="0" smtClean="0"/>
              <a:t>:</a:t>
            </a:r>
          </a:p>
          <a:p>
            <a:r>
              <a:rPr lang="nb-NO" sz="1200" b="0" i="0" kern="1200" dirty="0" err="1" smtClean="0">
                <a:solidFill>
                  <a:schemeClr val="tx1"/>
                </a:solidFill>
                <a:effectLst/>
                <a:latin typeface="+mn-lt"/>
                <a:ea typeface="+mn-ea"/>
                <a:cs typeface="+mn-cs"/>
              </a:rPr>
              <a:t>Superchat</a:t>
            </a:r>
            <a:r>
              <a:rPr lang="nb-NO" sz="1200" b="0" i="0" kern="1200" dirty="0" smtClean="0">
                <a:solidFill>
                  <a:schemeClr val="tx1"/>
                </a:solidFill>
                <a:effectLst/>
                <a:latin typeface="+mn-lt"/>
                <a:ea typeface="+mn-ea"/>
                <a:cs typeface="+mn-cs"/>
              </a:rPr>
              <a:t> skrive til databasen. Oppdatert for Firebase </a:t>
            </a:r>
            <a:r>
              <a:rPr lang="nb-NO" sz="1200" b="0" i="0" kern="1200" dirty="0" err="1" smtClean="0">
                <a:solidFill>
                  <a:schemeClr val="tx1"/>
                </a:solidFill>
                <a:effectLst/>
                <a:latin typeface="+mn-lt"/>
                <a:ea typeface="+mn-ea"/>
                <a:cs typeface="+mn-cs"/>
              </a:rPr>
              <a:t>RealTime</a:t>
            </a:r>
            <a:r>
              <a:rPr lang="nb-NO" sz="1200" b="0" i="0" kern="1200" dirty="0" smtClean="0">
                <a:solidFill>
                  <a:schemeClr val="tx1"/>
                </a:solidFill>
                <a:effectLst/>
                <a:latin typeface="+mn-lt"/>
                <a:ea typeface="+mn-ea"/>
                <a:cs typeface="+mn-cs"/>
              </a:rPr>
              <a:t> database versjon 7.9.1</a:t>
            </a:r>
            <a:endParaRPr lang="nb-NO" baseline="0" dirty="0" smtClean="0"/>
          </a:p>
          <a:p>
            <a:r>
              <a:rPr lang="nb-NO" dirty="0" smtClean="0"/>
              <a:t>https://gist.github.com/overas/560f83dc7424f2a3172c423f128b66f6</a:t>
            </a:r>
            <a:endParaRPr lang="nb-NO" dirty="0"/>
          </a:p>
        </p:txBody>
      </p:sp>
      <p:sp>
        <p:nvSpPr>
          <p:cNvPr id="4" name="Plassholder for lysbildenummer 3"/>
          <p:cNvSpPr>
            <a:spLocks noGrp="1"/>
          </p:cNvSpPr>
          <p:nvPr>
            <p:ph type="sldNum" sz="quarter" idx="10"/>
          </p:nvPr>
        </p:nvSpPr>
        <p:spPr/>
        <p:txBody>
          <a:bodyPr/>
          <a:lstStyle/>
          <a:p>
            <a:fld id="{FC79D63D-2996-4010-A8AE-BD4D0C5C69FB}" type="slidenum">
              <a:rPr lang="nb-NO" smtClean="0"/>
              <a:t>14</a:t>
            </a:fld>
            <a:endParaRPr lang="nb-NO"/>
          </a:p>
        </p:txBody>
      </p:sp>
    </p:spTree>
    <p:extLst>
      <p:ext uri="{BB962C8B-B14F-4D97-AF65-F5344CB8AC3E}">
        <p14:creationId xmlns:p14="http://schemas.microsoft.com/office/powerpoint/2010/main" val="212025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sz="1200" b="0" kern="1200" dirty="0" smtClean="0">
              <a:solidFill>
                <a:schemeClr val="tx1"/>
              </a:solidFill>
              <a:effectLst/>
              <a:latin typeface="+mn-lt"/>
              <a:ea typeface="+mn-ea"/>
              <a:cs typeface="+mn-cs"/>
            </a:endParaRPr>
          </a:p>
        </p:txBody>
      </p:sp>
      <p:sp>
        <p:nvSpPr>
          <p:cNvPr id="4" name="Plassholder for lysbildenummer 3"/>
          <p:cNvSpPr>
            <a:spLocks noGrp="1"/>
          </p:cNvSpPr>
          <p:nvPr>
            <p:ph type="sldNum" sz="quarter" idx="10"/>
          </p:nvPr>
        </p:nvSpPr>
        <p:spPr/>
        <p:txBody>
          <a:bodyPr/>
          <a:lstStyle/>
          <a:p>
            <a:fld id="{FC79D63D-2996-4010-A8AE-BD4D0C5C69FB}" type="slidenum">
              <a:rPr lang="nb-NO" smtClean="0"/>
              <a:t>17</a:t>
            </a:fld>
            <a:endParaRPr lang="nb-NO"/>
          </a:p>
        </p:txBody>
      </p:sp>
    </p:spTree>
    <p:extLst>
      <p:ext uri="{BB962C8B-B14F-4D97-AF65-F5344CB8AC3E}">
        <p14:creationId xmlns:p14="http://schemas.microsoft.com/office/powerpoint/2010/main" val="93065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smtClean="0"/>
              <a:t>Resten av koden finner</a:t>
            </a:r>
            <a:r>
              <a:rPr lang="nb-NO" baseline="0" dirty="0" smtClean="0"/>
              <a:t> dere her</a:t>
            </a:r>
            <a:r>
              <a:rPr lang="nb-NO"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i="0" kern="1200" dirty="0" err="1" smtClean="0">
                <a:solidFill>
                  <a:schemeClr val="tx1"/>
                </a:solidFill>
                <a:effectLst/>
                <a:latin typeface="+mn-lt"/>
                <a:ea typeface="+mn-ea"/>
                <a:cs typeface="+mn-cs"/>
              </a:rPr>
              <a:t>Superchat</a:t>
            </a:r>
            <a:r>
              <a:rPr lang="nb-NO" sz="1200" b="0" i="0" kern="1200" dirty="0" smtClean="0">
                <a:solidFill>
                  <a:schemeClr val="tx1"/>
                </a:solidFill>
                <a:effectLst/>
                <a:latin typeface="+mn-lt"/>
                <a:ea typeface="+mn-ea"/>
                <a:cs typeface="+mn-cs"/>
              </a:rPr>
              <a:t> skrive og lese fra databasen. Oppdatert for Firebase </a:t>
            </a:r>
            <a:r>
              <a:rPr lang="nb-NO" sz="1200" b="0" i="0" kern="1200" dirty="0" err="1" smtClean="0">
                <a:solidFill>
                  <a:schemeClr val="tx1"/>
                </a:solidFill>
                <a:effectLst/>
                <a:latin typeface="+mn-lt"/>
                <a:ea typeface="+mn-ea"/>
                <a:cs typeface="+mn-cs"/>
              </a:rPr>
              <a:t>RealTime</a:t>
            </a:r>
            <a:r>
              <a:rPr lang="nb-NO" sz="1200" b="0" i="0" kern="1200" dirty="0" smtClean="0">
                <a:solidFill>
                  <a:schemeClr val="tx1"/>
                </a:solidFill>
                <a:effectLst/>
                <a:latin typeface="+mn-lt"/>
                <a:ea typeface="+mn-ea"/>
                <a:cs typeface="+mn-cs"/>
              </a:rPr>
              <a:t> database versjon 7.9.1</a:t>
            </a:r>
            <a:endParaRPr lang="nb-NO"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smtClean="0"/>
              <a:t>https://gist.github.com/overas/88176bab48214c4c5c8818b4b3d6d4cd</a:t>
            </a:r>
            <a:endParaRPr lang="nb-NO" dirty="0" smtClean="0"/>
          </a:p>
        </p:txBody>
      </p:sp>
      <p:sp>
        <p:nvSpPr>
          <p:cNvPr id="4" name="Plassholder for lysbildenummer 3"/>
          <p:cNvSpPr>
            <a:spLocks noGrp="1"/>
          </p:cNvSpPr>
          <p:nvPr>
            <p:ph type="sldNum" sz="quarter" idx="10"/>
          </p:nvPr>
        </p:nvSpPr>
        <p:spPr/>
        <p:txBody>
          <a:bodyPr/>
          <a:lstStyle/>
          <a:p>
            <a:fld id="{FC79D63D-2996-4010-A8AE-BD4D0C5C69FB}" type="slidenum">
              <a:rPr lang="nb-NO" smtClean="0"/>
              <a:t>18</a:t>
            </a:fld>
            <a:endParaRPr lang="nb-NO"/>
          </a:p>
        </p:txBody>
      </p:sp>
    </p:spTree>
    <p:extLst>
      <p:ext uri="{BB962C8B-B14F-4D97-AF65-F5344CB8AC3E}">
        <p14:creationId xmlns:p14="http://schemas.microsoft.com/office/powerpoint/2010/main" val="354565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smtClean="0"/>
              <a:t>Kap</a:t>
            </a:r>
            <a:r>
              <a:rPr lang="nb-NO" dirty="0" smtClean="0"/>
              <a:t>. 1.7 Skjemaer </a:t>
            </a:r>
            <a:r>
              <a:rPr lang="nb-NO" smtClean="0"/>
              <a:t>i Kode 1</a:t>
            </a:r>
            <a:endParaRPr lang="nb-NO" dirty="0"/>
          </a:p>
        </p:txBody>
      </p:sp>
      <p:sp>
        <p:nvSpPr>
          <p:cNvPr id="4" name="Plassholder for lysbildenummer 3"/>
          <p:cNvSpPr>
            <a:spLocks noGrp="1"/>
          </p:cNvSpPr>
          <p:nvPr>
            <p:ph type="sldNum" sz="quarter" idx="10"/>
          </p:nvPr>
        </p:nvSpPr>
        <p:spPr/>
        <p:txBody>
          <a:bodyPr/>
          <a:lstStyle/>
          <a:p>
            <a:fld id="{FC79D63D-2996-4010-A8AE-BD4D0C5C69FB}" type="slidenum">
              <a:rPr lang="nb-NO" smtClean="0"/>
              <a:t>20</a:t>
            </a:fld>
            <a:endParaRPr lang="nb-NO"/>
          </a:p>
        </p:txBody>
      </p:sp>
    </p:spTree>
    <p:extLst>
      <p:ext uri="{BB962C8B-B14F-4D97-AF65-F5344CB8AC3E}">
        <p14:creationId xmlns:p14="http://schemas.microsoft.com/office/powerpoint/2010/main" val="643929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smtClean="0"/>
              <a:t>Resten av koden finner</a:t>
            </a:r>
            <a:r>
              <a:rPr lang="nb-NO" baseline="0" dirty="0" smtClean="0"/>
              <a:t> dere her:</a:t>
            </a:r>
            <a:endParaRPr lang="nb-NO" dirty="0" smtClean="0"/>
          </a:p>
          <a:p>
            <a:r>
              <a:rPr lang="nb-NO" dirty="0" smtClean="0"/>
              <a:t>https://gist.github.com/overas/c3a874b03b4a34b4bf6b2f9a0ca3d71f</a:t>
            </a:r>
            <a:endParaRPr lang="nb-NO" dirty="0"/>
          </a:p>
        </p:txBody>
      </p:sp>
      <p:sp>
        <p:nvSpPr>
          <p:cNvPr id="4" name="Plassholder for lysbildenummer 3"/>
          <p:cNvSpPr>
            <a:spLocks noGrp="1"/>
          </p:cNvSpPr>
          <p:nvPr>
            <p:ph type="sldNum" sz="quarter" idx="10"/>
          </p:nvPr>
        </p:nvSpPr>
        <p:spPr/>
        <p:txBody>
          <a:bodyPr/>
          <a:lstStyle/>
          <a:p>
            <a:fld id="{FC79D63D-2996-4010-A8AE-BD4D0C5C69FB}" type="slidenum">
              <a:rPr lang="nb-NO" smtClean="0"/>
              <a:t>21</a:t>
            </a:fld>
            <a:endParaRPr lang="nb-NO"/>
          </a:p>
        </p:txBody>
      </p:sp>
    </p:spTree>
    <p:extLst>
      <p:ext uri="{BB962C8B-B14F-4D97-AF65-F5344CB8AC3E}">
        <p14:creationId xmlns:p14="http://schemas.microsoft.com/office/powerpoint/2010/main" val="320533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200" b="0" kern="1200" dirty="0" smtClean="0">
                <a:solidFill>
                  <a:schemeClr val="tx1"/>
                </a:solidFill>
                <a:effectLst/>
                <a:latin typeface="+mn-lt"/>
                <a:ea typeface="+mn-ea"/>
                <a:cs typeface="+mn-cs"/>
              </a:rPr>
              <a:t>Her finner du hele koden: </a:t>
            </a:r>
          </a:p>
          <a:p>
            <a:r>
              <a:rPr lang="nb-NO" sz="1200" b="0" kern="1200" dirty="0" smtClean="0">
                <a:solidFill>
                  <a:schemeClr val="tx1"/>
                </a:solidFill>
                <a:effectLst/>
                <a:latin typeface="+mn-lt"/>
                <a:ea typeface="+mn-ea"/>
                <a:cs typeface="+mn-cs"/>
              </a:rPr>
              <a:t>https://gist.github.com/overas/7408a9e4f867b1e3061169b37caa6a66</a:t>
            </a:r>
          </a:p>
        </p:txBody>
      </p:sp>
      <p:sp>
        <p:nvSpPr>
          <p:cNvPr id="4" name="Plassholder for lysbildenummer 3"/>
          <p:cNvSpPr>
            <a:spLocks noGrp="1"/>
          </p:cNvSpPr>
          <p:nvPr>
            <p:ph type="sldNum" sz="quarter" idx="10"/>
          </p:nvPr>
        </p:nvSpPr>
        <p:spPr/>
        <p:txBody>
          <a:bodyPr/>
          <a:lstStyle/>
          <a:p>
            <a:fld id="{FC79D63D-2996-4010-A8AE-BD4D0C5C69FB}" type="slidenum">
              <a:rPr lang="nb-NO" smtClean="0"/>
              <a:t>22</a:t>
            </a:fld>
            <a:endParaRPr lang="nb-NO"/>
          </a:p>
        </p:txBody>
      </p:sp>
    </p:spTree>
    <p:extLst>
      <p:ext uri="{BB962C8B-B14F-4D97-AF65-F5344CB8AC3E}">
        <p14:creationId xmlns:p14="http://schemas.microsoft.com/office/powerpoint/2010/main" val="46409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smtClean="0"/>
              <a:t>Resten av koden finner</a:t>
            </a:r>
            <a:r>
              <a:rPr lang="nb-NO" baseline="0" dirty="0" smtClean="0"/>
              <a:t> dere her</a:t>
            </a:r>
            <a:r>
              <a:rPr lang="nb-NO"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nb-NO" baseline="0" dirty="0" smtClean="0"/>
              <a:t>Ekstrastoff - Brukeren skriver inn meldinger i et skjema til chatten s. 209. </a:t>
            </a:r>
            <a:r>
              <a:rPr lang="nb-NO" baseline="0" smtClean="0"/>
              <a:t>Oppdatert kode for Firebasedb7</a:t>
            </a:r>
            <a:endParaRPr lang="nb-NO"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smtClean="0"/>
              <a:t>https://gist.github.com/overas/69043543f38548039d05335b722e0054</a:t>
            </a:r>
            <a:endParaRPr lang="nb-NO" dirty="0" smtClean="0"/>
          </a:p>
        </p:txBody>
      </p:sp>
      <p:sp>
        <p:nvSpPr>
          <p:cNvPr id="4" name="Plassholder for lysbildenummer 3"/>
          <p:cNvSpPr>
            <a:spLocks noGrp="1"/>
          </p:cNvSpPr>
          <p:nvPr>
            <p:ph type="sldNum" sz="quarter" idx="10"/>
          </p:nvPr>
        </p:nvSpPr>
        <p:spPr/>
        <p:txBody>
          <a:bodyPr/>
          <a:lstStyle/>
          <a:p>
            <a:fld id="{FC79D63D-2996-4010-A8AE-BD4D0C5C69FB}" type="slidenum">
              <a:rPr lang="nb-NO" smtClean="0"/>
              <a:t>24</a:t>
            </a:fld>
            <a:endParaRPr lang="nb-NO"/>
          </a:p>
        </p:txBody>
      </p:sp>
    </p:spTree>
    <p:extLst>
      <p:ext uri="{BB962C8B-B14F-4D97-AF65-F5344CB8AC3E}">
        <p14:creationId xmlns:p14="http://schemas.microsoft.com/office/powerpoint/2010/main" val="20430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smtClean="0"/>
              <a:t>Klikk for å redigere tittelstil</a:t>
            </a:r>
            <a:endParaRPr lang="nb-NO"/>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smtClean="0"/>
              <a:t>Klikk for å redigere undertittelstil i malen</a:t>
            </a:r>
            <a:endParaRPr lang="nb-NO"/>
          </a:p>
        </p:txBody>
      </p:sp>
      <p:sp>
        <p:nvSpPr>
          <p:cNvPr id="4" name="Plassholder for dato 3"/>
          <p:cNvSpPr>
            <a:spLocks noGrp="1"/>
          </p:cNvSpPr>
          <p:nvPr>
            <p:ph type="dt" sz="half" idx="10"/>
          </p:nvPr>
        </p:nvSpPr>
        <p:spPr/>
        <p:txBody>
          <a:bodyPr/>
          <a:lstStyle/>
          <a:p>
            <a:fld id="{AB56E168-F687-454F-80C2-A9941E5F2D27}" type="datetimeFigureOut">
              <a:rPr lang="nb-NO" smtClean="0"/>
              <a:t>24.02.2020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160572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AB56E168-F687-454F-80C2-A9941E5F2D27}" type="datetimeFigureOut">
              <a:rPr lang="nb-NO" smtClean="0"/>
              <a:t>24.02.2020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250100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AB56E168-F687-454F-80C2-A9941E5F2D27}" type="datetimeFigureOut">
              <a:rPr lang="nb-NO" smtClean="0"/>
              <a:t>24.02.2020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294598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p:txBody>
          <a:bodyPr/>
          <a:lstStyle/>
          <a:p>
            <a:fld id="{AB56E168-F687-454F-80C2-A9941E5F2D27}" type="datetimeFigureOut">
              <a:rPr lang="nb-NO" smtClean="0"/>
              <a:t>24.02.2020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96721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smtClean="0"/>
              <a:t>Klikk for å redigere tittelstil</a:t>
            </a:r>
            <a:endParaRPr lang="nb-NO"/>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smtClean="0"/>
              <a:t>Rediger tekststiler i malen</a:t>
            </a:r>
          </a:p>
        </p:txBody>
      </p:sp>
      <p:sp>
        <p:nvSpPr>
          <p:cNvPr id="4" name="Plassholder for dato 3"/>
          <p:cNvSpPr>
            <a:spLocks noGrp="1"/>
          </p:cNvSpPr>
          <p:nvPr>
            <p:ph type="dt" sz="half" idx="10"/>
          </p:nvPr>
        </p:nvSpPr>
        <p:spPr/>
        <p:txBody>
          <a:bodyPr/>
          <a:lstStyle/>
          <a:p>
            <a:fld id="{AB56E168-F687-454F-80C2-A9941E5F2D27}" type="datetimeFigureOut">
              <a:rPr lang="nb-NO" smtClean="0"/>
              <a:t>24.02.2020</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175667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838200" y="1825625"/>
            <a:ext cx="5181600" cy="435133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6172200" y="1825625"/>
            <a:ext cx="5181600" cy="435133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p:txBody>
          <a:bodyPr/>
          <a:lstStyle/>
          <a:p>
            <a:fld id="{AB56E168-F687-454F-80C2-A9941E5F2D27}" type="datetimeFigureOut">
              <a:rPr lang="nb-NO" smtClean="0"/>
              <a:t>24.02.2020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244934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smtClean="0"/>
              <a:t>Klikk for å redigere tittelstil</a:t>
            </a:r>
            <a:endParaRPr lang="nb-NO"/>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p:txBody>
          <a:bodyPr/>
          <a:lstStyle/>
          <a:p>
            <a:fld id="{AB56E168-F687-454F-80C2-A9941E5F2D27}" type="datetimeFigureOut">
              <a:rPr lang="nb-NO" smtClean="0"/>
              <a:t>24.02.2020</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145526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p:txBody>
          <a:bodyPr/>
          <a:lstStyle/>
          <a:p>
            <a:fld id="{AB56E168-F687-454F-80C2-A9941E5F2D27}" type="datetimeFigureOut">
              <a:rPr lang="nb-NO" smtClean="0"/>
              <a:t>24.02.2020</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404070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AB56E168-F687-454F-80C2-A9941E5F2D27}" type="datetimeFigureOut">
              <a:rPr lang="nb-NO" smtClean="0"/>
              <a:t>24.02.2020</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36426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nb-NO"/>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Rediger tekststiler i malen</a:t>
            </a:r>
          </a:p>
        </p:txBody>
      </p:sp>
      <p:sp>
        <p:nvSpPr>
          <p:cNvPr id="5" name="Plassholder for dato 4"/>
          <p:cNvSpPr>
            <a:spLocks noGrp="1"/>
          </p:cNvSpPr>
          <p:nvPr>
            <p:ph type="dt" sz="half" idx="10"/>
          </p:nvPr>
        </p:nvSpPr>
        <p:spPr/>
        <p:txBody>
          <a:bodyPr/>
          <a:lstStyle/>
          <a:p>
            <a:fld id="{AB56E168-F687-454F-80C2-A9941E5F2D27}" type="datetimeFigureOut">
              <a:rPr lang="nb-NO" smtClean="0"/>
              <a:t>24.02.2020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286810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smtClean="0"/>
              <a:t>Klikk for å redigere tittelstil</a:t>
            </a:r>
            <a:endParaRPr lang="nb-NO"/>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smtClean="0"/>
              <a:t>Rediger tekststiler i malen</a:t>
            </a:r>
          </a:p>
        </p:txBody>
      </p:sp>
      <p:sp>
        <p:nvSpPr>
          <p:cNvPr id="5" name="Plassholder for dato 4"/>
          <p:cNvSpPr>
            <a:spLocks noGrp="1"/>
          </p:cNvSpPr>
          <p:nvPr>
            <p:ph type="dt" sz="half" idx="10"/>
          </p:nvPr>
        </p:nvSpPr>
        <p:spPr/>
        <p:txBody>
          <a:bodyPr/>
          <a:lstStyle/>
          <a:p>
            <a:fld id="{AB56E168-F687-454F-80C2-A9941E5F2D27}" type="datetimeFigureOut">
              <a:rPr lang="nb-NO" smtClean="0"/>
              <a:t>24.02.2020</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942C41EF-1C18-46EC-9B5B-C3A7124E5168}" type="slidenum">
              <a:rPr lang="nb-NO" smtClean="0"/>
              <a:t>‹#›</a:t>
            </a:fld>
            <a:endParaRPr lang="nb-NO"/>
          </a:p>
        </p:txBody>
      </p:sp>
    </p:spTree>
    <p:extLst>
      <p:ext uri="{BB962C8B-B14F-4D97-AF65-F5344CB8AC3E}">
        <p14:creationId xmlns:p14="http://schemas.microsoft.com/office/powerpoint/2010/main" val="357525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smtClean="0"/>
              <a:t>Klikk for å redigere tittelstil</a:t>
            </a:r>
            <a:endParaRPr lang="nb-NO"/>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smtClean="0"/>
              <a:t>Rediger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6E168-F687-454F-80C2-A9941E5F2D27}" type="datetimeFigureOut">
              <a:rPr lang="nb-NO" smtClean="0"/>
              <a:t>24.02.2020</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C41EF-1C18-46EC-9B5B-C3A7124E5168}" type="slidenum">
              <a:rPr lang="nb-NO" smtClean="0"/>
              <a:t>‹#›</a:t>
            </a:fld>
            <a:endParaRPr lang="nb-NO"/>
          </a:p>
        </p:txBody>
      </p:sp>
    </p:spTree>
    <p:extLst>
      <p:ext uri="{BB962C8B-B14F-4D97-AF65-F5344CB8AC3E}">
        <p14:creationId xmlns:p14="http://schemas.microsoft.com/office/powerpoint/2010/main" val="2264408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1560679"/>
          </a:xfrm>
        </p:spPr>
        <p:txBody>
          <a:bodyPr/>
          <a:lstStyle/>
          <a:p>
            <a:r>
              <a:rPr lang="nb-NO" dirty="0" err="1" smtClean="0"/>
              <a:t>Kap</a:t>
            </a:r>
            <a:r>
              <a:rPr lang="nb-NO" dirty="0" smtClean="0"/>
              <a:t>. 8.2 Å lage en </a:t>
            </a:r>
            <a:r>
              <a:rPr lang="nb-NO" dirty="0" err="1" smtClean="0"/>
              <a:t>chat</a:t>
            </a:r>
            <a:endParaRPr lang="nb-NO" dirty="0"/>
          </a:p>
        </p:txBody>
      </p:sp>
      <p:sp>
        <p:nvSpPr>
          <p:cNvPr id="3" name="Undertittel 2"/>
          <p:cNvSpPr>
            <a:spLocks noGrp="1"/>
          </p:cNvSpPr>
          <p:nvPr>
            <p:ph type="subTitle" idx="1"/>
          </p:nvPr>
        </p:nvSpPr>
        <p:spPr/>
        <p:txBody>
          <a:bodyPr/>
          <a:lstStyle/>
          <a:p>
            <a:r>
              <a:rPr lang="nb-NO" dirty="0" smtClean="0"/>
              <a:t>Mål for opplæringen:</a:t>
            </a:r>
          </a:p>
          <a:p>
            <a:pPr marL="342900" indent="-342900">
              <a:buFont typeface="Arial" panose="020B0604020202020204" pitchFamily="34" charset="0"/>
              <a:buChar char="•"/>
            </a:pPr>
            <a:r>
              <a:rPr lang="nb-NO" dirty="0" smtClean="0"/>
              <a:t>lage dynamiske nettsider som bruker en database ved hjelp av spørrespråk og programvare på tjener</a:t>
            </a:r>
          </a:p>
          <a:p>
            <a:endParaRPr lang="nb-NO" dirty="0"/>
          </a:p>
        </p:txBody>
      </p:sp>
    </p:spTree>
    <p:extLst>
      <p:ext uri="{BB962C8B-B14F-4D97-AF65-F5344CB8AC3E}">
        <p14:creationId xmlns:p14="http://schemas.microsoft.com/office/powerpoint/2010/main" val="401370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838033"/>
          </a:xfrm>
        </p:spPr>
        <p:txBody>
          <a:bodyPr/>
          <a:lstStyle/>
          <a:p>
            <a:r>
              <a:rPr lang="nb-NO" dirty="0" smtClean="0"/>
              <a:t>Skru av sikkerheten for databasen i Firebase</a:t>
            </a:r>
            <a:endParaRPr lang="nb-NO" dirty="0"/>
          </a:p>
        </p:txBody>
      </p:sp>
      <p:sp>
        <p:nvSpPr>
          <p:cNvPr id="3" name="Plassholder for innhold 2"/>
          <p:cNvSpPr>
            <a:spLocks noGrp="1"/>
          </p:cNvSpPr>
          <p:nvPr>
            <p:ph idx="1"/>
          </p:nvPr>
        </p:nvSpPr>
        <p:spPr>
          <a:xfrm>
            <a:off x="838200" y="1407695"/>
            <a:ext cx="10515600" cy="4769268"/>
          </a:xfrm>
        </p:spPr>
        <p:txBody>
          <a:bodyPr/>
          <a:lstStyle/>
          <a:p>
            <a:pPr marL="514350" indent="-514350">
              <a:buFont typeface="+mj-lt"/>
              <a:buAutoNum type="arabicParenR" startAt="3"/>
            </a:pPr>
            <a:r>
              <a:rPr lang="nb-NO" dirty="0" smtClean="0"/>
              <a:t>Klikk på valget "</a:t>
            </a:r>
            <a:r>
              <a:rPr lang="nb-NO" dirty="0" err="1" smtClean="0"/>
              <a:t>rules</a:t>
            </a:r>
            <a:r>
              <a:rPr lang="nb-NO" dirty="0" smtClean="0"/>
              <a:t>" inne på databasesiden og endre teksten slik:</a:t>
            </a:r>
          </a:p>
          <a:p>
            <a:pPr marL="457200" lvl="1" indent="0">
              <a:buNone/>
            </a:pPr>
            <a:r>
              <a:rPr lang="nb-NO" dirty="0" smtClean="0">
                <a:solidFill>
                  <a:srgbClr val="FF0000"/>
                </a:solidFill>
              </a:rPr>
              <a:t>"</a:t>
            </a:r>
            <a:r>
              <a:rPr lang="nb-NO" dirty="0" err="1" smtClean="0">
                <a:solidFill>
                  <a:srgbClr val="FF0000"/>
                </a:solidFill>
              </a:rPr>
              <a:t>rules</a:t>
            </a:r>
            <a:r>
              <a:rPr lang="nb-NO" dirty="0" smtClean="0">
                <a:solidFill>
                  <a:srgbClr val="FF0000"/>
                </a:solidFill>
              </a:rPr>
              <a:t>"{</a:t>
            </a:r>
          </a:p>
          <a:p>
            <a:pPr marL="457200" lvl="1" indent="0">
              <a:buNone/>
            </a:pPr>
            <a:r>
              <a:rPr lang="nb-NO" dirty="0">
                <a:solidFill>
                  <a:srgbClr val="FF0000"/>
                </a:solidFill>
              </a:rPr>
              <a:t>	</a:t>
            </a:r>
            <a:r>
              <a:rPr lang="nb-NO" dirty="0" smtClean="0">
                <a:solidFill>
                  <a:srgbClr val="FF0000"/>
                </a:solidFill>
              </a:rPr>
              <a:t>".</a:t>
            </a:r>
            <a:r>
              <a:rPr lang="nb-NO" dirty="0" err="1" smtClean="0">
                <a:solidFill>
                  <a:srgbClr val="FF0000"/>
                </a:solidFill>
              </a:rPr>
              <a:t>read</a:t>
            </a:r>
            <a:r>
              <a:rPr lang="nb-NO" dirty="0" smtClean="0">
                <a:solidFill>
                  <a:srgbClr val="FF0000"/>
                </a:solidFill>
              </a:rPr>
              <a:t>": true,</a:t>
            </a:r>
          </a:p>
          <a:p>
            <a:pPr marL="457200" lvl="1" indent="0">
              <a:buNone/>
            </a:pPr>
            <a:r>
              <a:rPr lang="nb-NO" dirty="0">
                <a:solidFill>
                  <a:srgbClr val="FF0000"/>
                </a:solidFill>
              </a:rPr>
              <a:t>	</a:t>
            </a:r>
            <a:r>
              <a:rPr lang="nb-NO" dirty="0" smtClean="0">
                <a:solidFill>
                  <a:srgbClr val="FF0000"/>
                </a:solidFill>
              </a:rPr>
              <a:t>".</a:t>
            </a:r>
            <a:r>
              <a:rPr lang="nb-NO" dirty="0" err="1" smtClean="0">
                <a:solidFill>
                  <a:srgbClr val="FF0000"/>
                </a:solidFill>
              </a:rPr>
              <a:t>write</a:t>
            </a:r>
            <a:r>
              <a:rPr lang="nb-NO" dirty="0" smtClean="0">
                <a:solidFill>
                  <a:srgbClr val="FF0000"/>
                </a:solidFill>
              </a:rPr>
              <a:t>": true</a:t>
            </a:r>
          </a:p>
          <a:p>
            <a:pPr marL="457200" lvl="1" indent="0">
              <a:buNone/>
            </a:pPr>
            <a:r>
              <a:rPr lang="nb-NO" dirty="0" smtClean="0">
                <a:solidFill>
                  <a:srgbClr val="FF0000"/>
                </a:solidFill>
              </a:rPr>
              <a:t>}</a:t>
            </a:r>
          </a:p>
          <a:p>
            <a:pPr marL="457200" lvl="1" indent="0">
              <a:buNone/>
            </a:pPr>
            <a:endParaRPr lang="nb-NO" dirty="0" smtClean="0"/>
          </a:p>
          <a:p>
            <a:pPr marL="514350" indent="-514350">
              <a:buFont typeface="+mj-lt"/>
              <a:buAutoNum type="arabicParenR" startAt="4"/>
            </a:pPr>
            <a:r>
              <a:rPr lang="nb-NO" dirty="0" smtClean="0"/>
              <a:t>Trykke så </a:t>
            </a:r>
          </a:p>
          <a:p>
            <a:pPr marL="0" indent="0">
              <a:buNone/>
            </a:pPr>
            <a:r>
              <a:rPr lang="nb-NO" dirty="0" smtClean="0"/>
              <a:t>"</a:t>
            </a:r>
            <a:r>
              <a:rPr lang="nb-NO" dirty="0" err="1" smtClean="0"/>
              <a:t>Publish</a:t>
            </a:r>
            <a:r>
              <a:rPr lang="nb-NO" dirty="0" smtClean="0"/>
              <a:t> </a:t>
            </a:r>
            <a:r>
              <a:rPr lang="nb-NO" dirty="0" err="1" smtClean="0"/>
              <a:t>rules</a:t>
            </a:r>
            <a:r>
              <a:rPr lang="nb-NO" dirty="0" smtClean="0"/>
              <a:t>"</a:t>
            </a:r>
          </a:p>
          <a:p>
            <a:pPr marL="457200" lvl="1" indent="0">
              <a:buNone/>
            </a:pPr>
            <a:endParaRPr lang="nb-NO" dirty="0"/>
          </a:p>
          <a:p>
            <a:pPr marL="457200" lvl="1" indent="0">
              <a:buNone/>
            </a:pPr>
            <a:endParaRPr lang="nb-NO" dirty="0"/>
          </a:p>
        </p:txBody>
      </p:sp>
      <p:pic>
        <p:nvPicPr>
          <p:cNvPr id="4" name="Bilde 3"/>
          <p:cNvPicPr>
            <a:picLocks noChangeAspect="1"/>
          </p:cNvPicPr>
          <p:nvPr/>
        </p:nvPicPr>
        <p:blipFill>
          <a:blip r:embed="rId2"/>
          <a:stretch>
            <a:fillRect/>
          </a:stretch>
        </p:blipFill>
        <p:spPr>
          <a:xfrm>
            <a:off x="3502004" y="3164093"/>
            <a:ext cx="7851796" cy="2707318"/>
          </a:xfrm>
          <a:prstGeom prst="rect">
            <a:avLst/>
          </a:prstGeom>
        </p:spPr>
      </p:pic>
    </p:spTree>
    <p:extLst>
      <p:ext uri="{BB962C8B-B14F-4D97-AF65-F5344CB8AC3E}">
        <p14:creationId xmlns:p14="http://schemas.microsoft.com/office/powerpoint/2010/main" val="18890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970380"/>
          </a:xfrm>
        </p:spPr>
        <p:txBody>
          <a:bodyPr/>
          <a:lstStyle/>
          <a:p>
            <a:r>
              <a:rPr lang="nb-NO" dirty="0" smtClean="0"/>
              <a:t>Å lagre data som JSON-objekter i databasen</a:t>
            </a:r>
            <a:endParaRPr lang="nb-NO" dirty="0"/>
          </a:p>
        </p:txBody>
      </p:sp>
      <p:sp>
        <p:nvSpPr>
          <p:cNvPr id="3" name="Plassholder for innhold 2"/>
          <p:cNvSpPr>
            <a:spLocks noGrp="1"/>
          </p:cNvSpPr>
          <p:nvPr>
            <p:ph idx="1"/>
          </p:nvPr>
        </p:nvSpPr>
        <p:spPr>
          <a:xfrm>
            <a:off x="838200" y="1503947"/>
            <a:ext cx="10515600" cy="4673016"/>
          </a:xfrm>
        </p:spPr>
        <p:txBody>
          <a:bodyPr>
            <a:normAutofit fontScale="92500" lnSpcReduction="10000"/>
          </a:bodyPr>
          <a:lstStyle/>
          <a:p>
            <a:r>
              <a:rPr lang="nb-NO" dirty="0" smtClean="0"/>
              <a:t>Firebase databasen lagrer data som </a:t>
            </a:r>
            <a:r>
              <a:rPr lang="nb-NO" i="1" dirty="0" smtClean="0"/>
              <a:t>JSON-objekt</a:t>
            </a:r>
            <a:r>
              <a:rPr lang="nb-NO" dirty="0" smtClean="0"/>
              <a:t>.</a:t>
            </a:r>
          </a:p>
          <a:p>
            <a:r>
              <a:rPr lang="nb-NO" dirty="0" smtClean="0"/>
              <a:t>Vi må først bestemme oss for et navn på det vi skal lagre. Siden vi skal lagre meldinger i en </a:t>
            </a:r>
            <a:r>
              <a:rPr lang="nb-NO" dirty="0" err="1" smtClean="0"/>
              <a:t>chat</a:t>
            </a:r>
            <a:r>
              <a:rPr lang="nb-NO" dirty="0" smtClean="0"/>
              <a:t>, kan vi kalle det </a:t>
            </a:r>
            <a:r>
              <a:rPr lang="nb-NO" i="1" dirty="0" smtClean="0"/>
              <a:t>meldinger</a:t>
            </a:r>
            <a:r>
              <a:rPr lang="nb-NO" dirty="0" smtClean="0"/>
              <a:t>.</a:t>
            </a:r>
          </a:p>
          <a:p>
            <a:r>
              <a:rPr lang="nb-NO" dirty="0" smtClean="0"/>
              <a:t>Hver gang noen skriver en melding i chatten vår, blir samtidig meldingen lagt inn i databasen.</a:t>
            </a:r>
          </a:p>
          <a:p>
            <a:r>
              <a:rPr lang="nb-NO" dirty="0" smtClean="0"/>
              <a:t>Dataene du skal lagre, legger du inn i HTML-koden som et JSON-objekt slik:</a:t>
            </a:r>
          </a:p>
          <a:p>
            <a:pPr marL="457200" lvl="1" indent="0">
              <a:buNone/>
            </a:pPr>
            <a:r>
              <a:rPr lang="nb-NO" dirty="0" smtClean="0">
                <a:solidFill>
                  <a:srgbClr val="FF0000"/>
                </a:solidFill>
              </a:rPr>
              <a:t>&lt;script&gt;</a:t>
            </a:r>
          </a:p>
          <a:p>
            <a:pPr marL="457200" lvl="1" indent="0">
              <a:buNone/>
            </a:pPr>
            <a:r>
              <a:rPr lang="nb-NO" dirty="0">
                <a:solidFill>
                  <a:srgbClr val="FF0000"/>
                </a:solidFill>
              </a:rPr>
              <a:t>	</a:t>
            </a:r>
            <a:r>
              <a:rPr lang="nb-NO" dirty="0" smtClean="0">
                <a:solidFill>
                  <a:srgbClr val="FF0000"/>
                </a:solidFill>
              </a:rPr>
              <a:t>let </a:t>
            </a:r>
            <a:r>
              <a:rPr lang="nb-NO" dirty="0" err="1" smtClean="0">
                <a:solidFill>
                  <a:srgbClr val="FF0000"/>
                </a:solidFill>
              </a:rPr>
              <a:t>nyMelding</a:t>
            </a:r>
            <a:r>
              <a:rPr lang="nb-NO" dirty="0" smtClean="0">
                <a:solidFill>
                  <a:srgbClr val="FF0000"/>
                </a:solidFill>
              </a:rPr>
              <a:t>={</a:t>
            </a:r>
          </a:p>
          <a:p>
            <a:pPr marL="457200" lvl="1" indent="0">
              <a:buNone/>
            </a:pPr>
            <a:r>
              <a:rPr lang="nb-NO" dirty="0">
                <a:solidFill>
                  <a:srgbClr val="FF0000"/>
                </a:solidFill>
              </a:rPr>
              <a:t>		</a:t>
            </a:r>
            <a:r>
              <a:rPr lang="nb-NO" dirty="0" smtClean="0">
                <a:solidFill>
                  <a:srgbClr val="FF0000"/>
                </a:solidFill>
              </a:rPr>
              <a:t>"</a:t>
            </a:r>
            <a:r>
              <a:rPr lang="nb-NO" dirty="0" err="1" smtClean="0">
                <a:solidFill>
                  <a:srgbClr val="FF0000"/>
                </a:solidFill>
              </a:rPr>
              <a:t>avsender":"Fornavn</a:t>
            </a:r>
            <a:r>
              <a:rPr lang="nb-NO" dirty="0" smtClean="0">
                <a:solidFill>
                  <a:srgbClr val="FF0000"/>
                </a:solidFill>
              </a:rPr>
              <a:t>",</a:t>
            </a:r>
          </a:p>
          <a:p>
            <a:pPr marL="457200" lvl="1" indent="0">
              <a:buNone/>
            </a:pPr>
            <a:r>
              <a:rPr lang="nb-NO" dirty="0">
                <a:solidFill>
                  <a:srgbClr val="FF0000"/>
                </a:solidFill>
              </a:rPr>
              <a:t>	</a:t>
            </a:r>
            <a:r>
              <a:rPr lang="nb-NO" dirty="0" smtClean="0">
                <a:solidFill>
                  <a:srgbClr val="FF0000"/>
                </a:solidFill>
              </a:rPr>
              <a:t>	"</a:t>
            </a:r>
            <a:r>
              <a:rPr lang="nb-NO" dirty="0" err="1" smtClean="0">
                <a:solidFill>
                  <a:srgbClr val="FF0000"/>
                </a:solidFill>
              </a:rPr>
              <a:t>tekst":"Meldingen</a:t>
            </a:r>
            <a:r>
              <a:rPr lang="nb-NO" dirty="0" smtClean="0">
                <a:solidFill>
                  <a:srgbClr val="FF0000"/>
                </a:solidFill>
              </a:rPr>
              <a:t>" </a:t>
            </a:r>
            <a:r>
              <a:rPr lang="nb-NO" dirty="0" smtClean="0"/>
              <a:t>// Legg merke til at vi ikke avslutter med komma</a:t>
            </a:r>
          </a:p>
          <a:p>
            <a:pPr marL="457200" lvl="1" indent="0">
              <a:buNone/>
            </a:pPr>
            <a:r>
              <a:rPr lang="nb-NO" dirty="0">
                <a:solidFill>
                  <a:srgbClr val="FF0000"/>
                </a:solidFill>
              </a:rPr>
              <a:t>	</a:t>
            </a:r>
            <a:r>
              <a:rPr lang="nb-NO" dirty="0" smtClean="0">
                <a:solidFill>
                  <a:srgbClr val="FF0000"/>
                </a:solidFill>
              </a:rPr>
              <a:t>}</a:t>
            </a:r>
          </a:p>
          <a:p>
            <a:pPr marL="457200" lvl="1" indent="0">
              <a:buNone/>
            </a:pPr>
            <a:r>
              <a:rPr lang="nb-NO" dirty="0" smtClean="0">
                <a:solidFill>
                  <a:srgbClr val="FF0000"/>
                </a:solidFill>
              </a:rPr>
              <a:t>&lt;/script&gt; </a:t>
            </a:r>
            <a:endParaRPr lang="nb-NO" dirty="0">
              <a:solidFill>
                <a:srgbClr val="FF0000"/>
              </a:solidFill>
            </a:endParaRPr>
          </a:p>
        </p:txBody>
      </p:sp>
    </p:spTree>
    <p:extLst>
      <p:ext uri="{BB962C8B-B14F-4D97-AF65-F5344CB8AC3E}">
        <p14:creationId xmlns:p14="http://schemas.microsoft.com/office/powerpoint/2010/main" val="375832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958349"/>
          </a:xfrm>
        </p:spPr>
        <p:txBody>
          <a:bodyPr/>
          <a:lstStyle/>
          <a:p>
            <a:r>
              <a:rPr lang="nb-NO" dirty="0" smtClean="0"/>
              <a:t>Å lagre data som JSON-objekter i databasen</a:t>
            </a:r>
            <a:endParaRPr lang="nb-NO" dirty="0"/>
          </a:p>
        </p:txBody>
      </p:sp>
      <p:sp>
        <p:nvSpPr>
          <p:cNvPr id="3" name="Plassholder for innhold 2"/>
          <p:cNvSpPr>
            <a:spLocks noGrp="1"/>
          </p:cNvSpPr>
          <p:nvPr>
            <p:ph idx="1"/>
          </p:nvPr>
        </p:nvSpPr>
        <p:spPr>
          <a:xfrm>
            <a:off x="838200" y="1323474"/>
            <a:ext cx="10515600" cy="4757237"/>
          </a:xfrm>
        </p:spPr>
        <p:txBody>
          <a:bodyPr/>
          <a:lstStyle/>
          <a:p>
            <a:r>
              <a:rPr lang="nb-NO" dirty="0" smtClean="0"/>
              <a:t>Når vi bruker Firebase bruker vi programmeringsspråket JavaScript.</a:t>
            </a:r>
          </a:p>
          <a:p>
            <a:r>
              <a:rPr lang="nb-NO" dirty="0"/>
              <a:t>T</a:t>
            </a:r>
            <a:r>
              <a:rPr lang="nb-NO" dirty="0" smtClean="0"/>
              <a:t>abellen nedenfor viser JS-koden vi legger inn i HTML-koden for at dataene skal bli overført og lagret i Firebase.</a:t>
            </a:r>
          </a:p>
          <a:p>
            <a:endParaRPr lang="nb-NO" dirty="0"/>
          </a:p>
          <a:p>
            <a:endParaRPr lang="nb-NO" dirty="0" smtClean="0"/>
          </a:p>
          <a:p>
            <a:endParaRPr lang="nb-NO" dirty="0"/>
          </a:p>
          <a:p>
            <a:endParaRPr lang="nb-NO" dirty="0" smtClean="0"/>
          </a:p>
          <a:p>
            <a:endParaRPr lang="nb-NO" dirty="0"/>
          </a:p>
          <a:p>
            <a:r>
              <a:rPr lang="nb-NO" dirty="0" smtClean="0"/>
              <a:t>Du kan skrive </a:t>
            </a:r>
            <a:r>
              <a:rPr lang="nb-NO" i="1" dirty="0" smtClean="0"/>
              <a:t>let</a:t>
            </a:r>
            <a:r>
              <a:rPr lang="nb-NO" dirty="0" smtClean="0"/>
              <a:t> eller </a:t>
            </a:r>
            <a:r>
              <a:rPr lang="nb-NO" i="1" dirty="0" smtClean="0"/>
              <a:t>var</a:t>
            </a:r>
            <a:r>
              <a:rPr lang="nb-NO" dirty="0" smtClean="0"/>
              <a:t>. Det er omtrent det samme.</a:t>
            </a:r>
          </a:p>
        </p:txBody>
      </p:sp>
      <p:graphicFrame>
        <p:nvGraphicFramePr>
          <p:cNvPr id="4" name="Tabell 3"/>
          <p:cNvGraphicFramePr>
            <a:graphicFrameLocks noGrp="1"/>
          </p:cNvGraphicFramePr>
          <p:nvPr>
            <p:extLst>
              <p:ext uri="{D42A27DB-BD31-4B8C-83A1-F6EECF244321}">
                <p14:modId xmlns:p14="http://schemas.microsoft.com/office/powerpoint/2010/main" val="2536809776"/>
              </p:ext>
            </p:extLst>
          </p:nvPr>
        </p:nvGraphicFramePr>
        <p:xfrm>
          <a:off x="1066130" y="2947736"/>
          <a:ext cx="9990891" cy="2203610"/>
        </p:xfrm>
        <a:graphic>
          <a:graphicData uri="http://schemas.openxmlformats.org/drawingml/2006/table">
            <a:tbl>
              <a:tblPr firstRow="1" bandRow="1">
                <a:tableStyleId>{5C22544A-7EE6-4342-B048-85BDC9FD1C3A}</a:tableStyleId>
              </a:tblPr>
              <a:tblGrid>
                <a:gridCol w="4306765">
                  <a:extLst>
                    <a:ext uri="{9D8B030D-6E8A-4147-A177-3AD203B41FA5}">
                      <a16:colId xmlns:a16="http://schemas.microsoft.com/office/drawing/2014/main" val="2990906836"/>
                    </a:ext>
                  </a:extLst>
                </a:gridCol>
                <a:gridCol w="5684126">
                  <a:extLst>
                    <a:ext uri="{9D8B030D-6E8A-4147-A177-3AD203B41FA5}">
                      <a16:colId xmlns:a16="http://schemas.microsoft.com/office/drawing/2014/main" val="3186323852"/>
                    </a:ext>
                  </a:extLst>
                </a:gridCol>
              </a:tblGrid>
              <a:tr h="461725">
                <a:tc>
                  <a:txBody>
                    <a:bodyPr/>
                    <a:lstStyle/>
                    <a:p>
                      <a:r>
                        <a:rPr lang="nb-NO" dirty="0" smtClean="0"/>
                        <a:t>JAVASCRIPT-KODE</a:t>
                      </a:r>
                      <a:endParaRPr lang="nb-NO" dirty="0"/>
                    </a:p>
                  </a:txBody>
                  <a:tcPr/>
                </a:tc>
                <a:tc>
                  <a:txBody>
                    <a:bodyPr/>
                    <a:lstStyle/>
                    <a:p>
                      <a:r>
                        <a:rPr lang="nb-NO" dirty="0" smtClean="0"/>
                        <a:t>FORKLARING</a:t>
                      </a:r>
                      <a:endParaRPr lang="nb-NO" dirty="0"/>
                    </a:p>
                  </a:txBody>
                  <a:tcPr/>
                </a:tc>
                <a:extLst>
                  <a:ext uri="{0D108BD9-81ED-4DB2-BD59-A6C34878D82A}">
                    <a16:rowId xmlns:a16="http://schemas.microsoft.com/office/drawing/2014/main" val="629853588"/>
                  </a:ext>
                </a:extLst>
              </a:tr>
              <a:tr h="461725">
                <a:tc>
                  <a:txBody>
                    <a:bodyPr/>
                    <a:lstStyle/>
                    <a:p>
                      <a:r>
                        <a:rPr lang="nb-NO" dirty="0" smtClean="0"/>
                        <a:t>let database = </a:t>
                      </a:r>
                      <a:r>
                        <a:rPr lang="nb-NO" dirty="0" err="1" smtClean="0"/>
                        <a:t>firebase.database</a:t>
                      </a:r>
                      <a:r>
                        <a:rPr lang="nb-NO" dirty="0" smtClean="0"/>
                        <a:t>();</a:t>
                      </a:r>
                      <a:endParaRPr lang="nb-NO" dirty="0"/>
                    </a:p>
                  </a:txBody>
                  <a:tcPr/>
                </a:tc>
                <a:tc>
                  <a:txBody>
                    <a:bodyPr/>
                    <a:lstStyle/>
                    <a:p>
                      <a:r>
                        <a:rPr lang="nb-NO" dirty="0" smtClean="0"/>
                        <a:t>Referanse til databasen.</a:t>
                      </a:r>
                      <a:endParaRPr lang="nb-NO" dirty="0"/>
                    </a:p>
                  </a:txBody>
                  <a:tcPr/>
                </a:tc>
                <a:extLst>
                  <a:ext uri="{0D108BD9-81ED-4DB2-BD59-A6C34878D82A}">
                    <a16:rowId xmlns:a16="http://schemas.microsoft.com/office/drawing/2014/main" val="414382261"/>
                  </a:ext>
                </a:extLst>
              </a:tr>
              <a:tr h="6331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800" b="0" kern="1200" dirty="0" smtClean="0">
                          <a:solidFill>
                            <a:schemeClr val="dk1"/>
                          </a:solidFill>
                          <a:effectLst/>
                          <a:latin typeface="+mn-lt"/>
                          <a:ea typeface="+mn-ea"/>
                          <a:cs typeface="+mn-cs"/>
                        </a:rPr>
                        <a:t>let meldinger = </a:t>
                      </a:r>
                      <a:r>
                        <a:rPr lang="nb-NO" sz="1800" b="0" kern="1200" dirty="0" err="1" smtClean="0">
                          <a:solidFill>
                            <a:schemeClr val="dk1"/>
                          </a:solidFill>
                          <a:effectLst/>
                          <a:latin typeface="+mn-lt"/>
                          <a:ea typeface="+mn-ea"/>
                          <a:cs typeface="+mn-cs"/>
                        </a:rPr>
                        <a:t>database.ref</a:t>
                      </a:r>
                      <a:r>
                        <a:rPr lang="nb-NO" sz="1800" b="0" kern="1200" dirty="0" smtClean="0">
                          <a:solidFill>
                            <a:schemeClr val="dk1"/>
                          </a:solidFill>
                          <a:effectLst/>
                          <a:latin typeface="+mn-lt"/>
                          <a:ea typeface="+mn-ea"/>
                          <a:cs typeface="+mn-cs"/>
                        </a:rPr>
                        <a:t>("meldinger");</a:t>
                      </a:r>
                    </a:p>
                    <a:p>
                      <a:endParaRPr lang="nb-NO" dirty="0"/>
                    </a:p>
                  </a:txBody>
                  <a:tcPr/>
                </a:tc>
                <a:tc>
                  <a:txBody>
                    <a:bodyPr/>
                    <a:lstStyle/>
                    <a:p>
                      <a:r>
                        <a:rPr lang="nb-NO" dirty="0" smtClean="0"/>
                        <a:t>Sier hva du skal lagre,</a:t>
                      </a:r>
                      <a:r>
                        <a:rPr lang="nb-NO" baseline="0" dirty="0" smtClean="0"/>
                        <a:t> ved at du setter et navn og en referanse.</a:t>
                      </a:r>
                      <a:endParaRPr lang="nb-NO" dirty="0"/>
                    </a:p>
                  </a:txBody>
                  <a:tcPr/>
                </a:tc>
                <a:extLst>
                  <a:ext uri="{0D108BD9-81ED-4DB2-BD59-A6C34878D82A}">
                    <a16:rowId xmlns:a16="http://schemas.microsoft.com/office/drawing/2014/main" val="1489923045"/>
                  </a:ext>
                </a:extLst>
              </a:tr>
              <a:tr h="6331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800" b="0" kern="1200" dirty="0" err="1" smtClean="0">
                          <a:solidFill>
                            <a:schemeClr val="dk1"/>
                          </a:solidFill>
                          <a:effectLst/>
                          <a:latin typeface="+mn-lt"/>
                          <a:ea typeface="+mn-ea"/>
                          <a:cs typeface="+mn-cs"/>
                        </a:rPr>
                        <a:t>meldinger.push</a:t>
                      </a:r>
                      <a:r>
                        <a:rPr lang="nb-NO" sz="1800" b="0" kern="1200" dirty="0" smtClean="0">
                          <a:solidFill>
                            <a:schemeClr val="dk1"/>
                          </a:solidFill>
                          <a:effectLst/>
                          <a:latin typeface="+mn-lt"/>
                          <a:ea typeface="+mn-ea"/>
                          <a:cs typeface="+mn-cs"/>
                        </a:rPr>
                        <a:t>(</a:t>
                      </a:r>
                      <a:r>
                        <a:rPr lang="nb-NO" sz="1800" b="0" kern="1200" dirty="0" err="1" smtClean="0">
                          <a:solidFill>
                            <a:schemeClr val="dk1"/>
                          </a:solidFill>
                          <a:effectLst/>
                          <a:latin typeface="+mn-lt"/>
                          <a:ea typeface="+mn-ea"/>
                          <a:cs typeface="+mn-cs"/>
                        </a:rPr>
                        <a:t>nyMelding</a:t>
                      </a:r>
                      <a:r>
                        <a:rPr lang="nb-NO" sz="1800" b="0" kern="1200" dirty="0" smtClean="0">
                          <a:solidFill>
                            <a:schemeClr val="dk1"/>
                          </a:solidFill>
                          <a:effectLst/>
                          <a:latin typeface="+mn-lt"/>
                          <a:ea typeface="+mn-ea"/>
                          <a:cs typeface="+mn-cs"/>
                        </a:rPr>
                        <a:t>);</a:t>
                      </a:r>
                    </a:p>
                  </a:txBody>
                  <a:tcPr/>
                </a:tc>
                <a:tc>
                  <a:txBody>
                    <a:bodyPr/>
                    <a:lstStyle/>
                    <a:p>
                      <a:r>
                        <a:rPr lang="nb-NO" dirty="0" smtClean="0"/>
                        <a:t>Legger meldingen inn</a:t>
                      </a:r>
                      <a:r>
                        <a:rPr lang="nb-NO" baseline="0" dirty="0" smtClean="0"/>
                        <a:t> i databasen.</a:t>
                      </a:r>
                    </a:p>
                    <a:p>
                      <a:r>
                        <a:rPr lang="nb-NO" baseline="0" dirty="0" smtClean="0"/>
                        <a:t>Lagrer meldingen i databasen.</a:t>
                      </a:r>
                      <a:endParaRPr lang="nb-NO" dirty="0"/>
                    </a:p>
                  </a:txBody>
                  <a:tcPr/>
                </a:tc>
                <a:extLst>
                  <a:ext uri="{0D108BD9-81ED-4DB2-BD59-A6C34878D82A}">
                    <a16:rowId xmlns:a16="http://schemas.microsoft.com/office/drawing/2014/main" val="542681871"/>
                  </a:ext>
                </a:extLst>
              </a:tr>
            </a:tbl>
          </a:graphicData>
        </a:graphic>
      </p:graphicFrame>
    </p:spTree>
    <p:extLst>
      <p:ext uri="{BB962C8B-B14F-4D97-AF65-F5344CB8AC3E}">
        <p14:creationId xmlns:p14="http://schemas.microsoft.com/office/powerpoint/2010/main" val="68039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a:xfrm>
            <a:off x="839788" y="365125"/>
            <a:ext cx="10515600" cy="789907"/>
          </a:xfrm>
        </p:spPr>
        <p:txBody>
          <a:bodyPr/>
          <a:lstStyle/>
          <a:p>
            <a:r>
              <a:rPr lang="nb-NO" dirty="0" smtClean="0"/>
              <a:t>Eksempel: Å legge inn en melding i chatten</a:t>
            </a:r>
            <a:endParaRPr lang="nb-NO" dirty="0"/>
          </a:p>
        </p:txBody>
      </p:sp>
      <p:sp>
        <p:nvSpPr>
          <p:cNvPr id="5" name="Plassholder for tekst 4"/>
          <p:cNvSpPr>
            <a:spLocks noGrp="1"/>
          </p:cNvSpPr>
          <p:nvPr>
            <p:ph type="body" idx="1"/>
          </p:nvPr>
        </p:nvSpPr>
        <p:spPr>
          <a:xfrm>
            <a:off x="839788" y="1359567"/>
            <a:ext cx="5157787" cy="896354"/>
          </a:xfrm>
        </p:spPr>
        <p:txBody>
          <a:bodyPr>
            <a:normAutofit/>
          </a:bodyPr>
          <a:lstStyle/>
          <a:p>
            <a:r>
              <a:rPr lang="nb-NO" b="0" dirty="0" smtClean="0"/>
              <a:t>Koden i body-elementet på nettsiden ser slik ut. </a:t>
            </a:r>
            <a:endParaRPr lang="nb-NO" b="0" dirty="0"/>
          </a:p>
        </p:txBody>
      </p:sp>
      <p:sp>
        <p:nvSpPr>
          <p:cNvPr id="7" name="Plassholder for tekst 6"/>
          <p:cNvSpPr>
            <a:spLocks noGrp="1"/>
          </p:cNvSpPr>
          <p:nvPr>
            <p:ph type="body" sz="quarter" idx="3"/>
          </p:nvPr>
        </p:nvSpPr>
        <p:spPr>
          <a:xfrm>
            <a:off x="6172200" y="1425741"/>
            <a:ext cx="5183188" cy="764006"/>
          </a:xfrm>
        </p:spPr>
        <p:txBody>
          <a:bodyPr>
            <a:normAutofit/>
          </a:bodyPr>
          <a:lstStyle/>
          <a:p>
            <a:r>
              <a:rPr lang="nb-NO" b="0" dirty="0" smtClean="0"/>
              <a:t>Melding blir nå lagret i "</a:t>
            </a:r>
            <a:r>
              <a:rPr lang="nb-NO" b="0" dirty="0" err="1" smtClean="0"/>
              <a:t>superchat</a:t>
            </a:r>
            <a:r>
              <a:rPr lang="nb-NO" b="0" dirty="0" smtClean="0"/>
              <a:t>" </a:t>
            </a:r>
            <a:r>
              <a:rPr lang="nb-NO" sz="2200" b="0" dirty="0" smtClean="0"/>
              <a:t>databasen.</a:t>
            </a:r>
            <a:endParaRPr lang="nb-NO" sz="2200" b="0" dirty="0"/>
          </a:p>
        </p:txBody>
      </p:sp>
      <p:pic>
        <p:nvPicPr>
          <p:cNvPr id="10" name="Plassholder for innhold 9"/>
          <p:cNvPicPr>
            <a:picLocks noGrp="1" noChangeAspect="1"/>
          </p:cNvPicPr>
          <p:nvPr>
            <p:ph sz="quarter" idx="4"/>
          </p:nvPr>
        </p:nvPicPr>
        <p:blipFill>
          <a:blip r:embed="rId3"/>
          <a:stretch>
            <a:fillRect/>
          </a:stretch>
        </p:blipFill>
        <p:spPr>
          <a:xfrm>
            <a:off x="6350710" y="2733224"/>
            <a:ext cx="4453647" cy="2583795"/>
          </a:xfrm>
          <a:prstGeom prst="rect">
            <a:avLst/>
          </a:prstGeom>
        </p:spPr>
      </p:pic>
      <p:pic>
        <p:nvPicPr>
          <p:cNvPr id="3" name="Plassholder for innhold 2"/>
          <p:cNvPicPr>
            <a:picLocks noGrp="1" noChangeAspect="1"/>
          </p:cNvPicPr>
          <p:nvPr>
            <p:ph sz="half" idx="2"/>
          </p:nvPr>
        </p:nvPicPr>
        <p:blipFill>
          <a:blip r:embed="rId4"/>
          <a:stretch>
            <a:fillRect/>
          </a:stretch>
        </p:blipFill>
        <p:spPr>
          <a:xfrm>
            <a:off x="839788" y="2782050"/>
            <a:ext cx="5157787" cy="3130637"/>
          </a:xfrm>
          <a:prstGeom prst="rect">
            <a:avLst/>
          </a:prstGeom>
        </p:spPr>
      </p:pic>
    </p:spTree>
    <p:extLst>
      <p:ext uri="{BB962C8B-B14F-4D97-AF65-F5344CB8AC3E}">
        <p14:creationId xmlns:p14="http://schemas.microsoft.com/office/powerpoint/2010/main" val="14968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tel 6"/>
          <p:cNvSpPr>
            <a:spLocks noGrp="1"/>
          </p:cNvSpPr>
          <p:nvPr>
            <p:ph type="title"/>
          </p:nvPr>
        </p:nvSpPr>
        <p:spPr>
          <a:xfrm>
            <a:off x="838200" y="365126"/>
            <a:ext cx="10515600" cy="810532"/>
          </a:xfrm>
        </p:spPr>
        <p:txBody>
          <a:bodyPr/>
          <a:lstStyle/>
          <a:p>
            <a:r>
              <a:rPr lang="nb-NO" dirty="0"/>
              <a:t>Eksempel: Å legge inn en melding i chatten</a:t>
            </a:r>
          </a:p>
        </p:txBody>
      </p:sp>
      <p:pic>
        <p:nvPicPr>
          <p:cNvPr id="9" name="Plassholder for innhold 8"/>
          <p:cNvPicPr>
            <a:picLocks noGrp="1" noChangeAspect="1"/>
          </p:cNvPicPr>
          <p:nvPr>
            <p:ph idx="1"/>
          </p:nvPr>
        </p:nvPicPr>
        <p:blipFill>
          <a:blip r:embed="rId3"/>
          <a:stretch>
            <a:fillRect/>
          </a:stretch>
        </p:blipFill>
        <p:spPr>
          <a:xfrm>
            <a:off x="1099457" y="1175658"/>
            <a:ext cx="8658498" cy="5331518"/>
          </a:xfrm>
          <a:prstGeom prst="rect">
            <a:avLst/>
          </a:prstGeom>
        </p:spPr>
      </p:pic>
    </p:spTree>
    <p:extLst>
      <p:ext uri="{BB962C8B-B14F-4D97-AF65-F5344CB8AC3E}">
        <p14:creationId xmlns:p14="http://schemas.microsoft.com/office/powerpoint/2010/main" val="392627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tel 6"/>
          <p:cNvSpPr>
            <a:spLocks noGrp="1"/>
          </p:cNvSpPr>
          <p:nvPr>
            <p:ph type="title"/>
          </p:nvPr>
        </p:nvSpPr>
        <p:spPr>
          <a:xfrm>
            <a:off x="838200" y="365126"/>
            <a:ext cx="10515600" cy="934286"/>
          </a:xfrm>
        </p:spPr>
        <p:txBody>
          <a:bodyPr/>
          <a:lstStyle/>
          <a:p>
            <a:r>
              <a:rPr lang="nb-NO" dirty="0" smtClean="0"/>
              <a:t>Å hente ut data fra databasen</a:t>
            </a:r>
            <a:endParaRPr lang="nb-NO" dirty="0"/>
          </a:p>
        </p:txBody>
      </p:sp>
      <p:sp>
        <p:nvSpPr>
          <p:cNvPr id="8" name="Plassholder for innhold 7"/>
          <p:cNvSpPr>
            <a:spLocks noGrp="1"/>
          </p:cNvSpPr>
          <p:nvPr>
            <p:ph idx="1"/>
          </p:nvPr>
        </p:nvSpPr>
        <p:spPr>
          <a:xfrm>
            <a:off x="838200" y="1491916"/>
            <a:ext cx="10515600" cy="4685047"/>
          </a:xfrm>
        </p:spPr>
        <p:txBody>
          <a:bodyPr/>
          <a:lstStyle/>
          <a:p>
            <a:r>
              <a:rPr lang="nb-NO" dirty="0" smtClean="0"/>
              <a:t>Vi vil nå at alle som er inne på chatten, skal kunne se meldingen som blir lagret.</a:t>
            </a:r>
          </a:p>
          <a:p>
            <a:r>
              <a:rPr lang="nb-NO" dirty="0" smtClean="0"/>
              <a:t>Hver gang det blir lagt til og lagret en melding, skal den vises på nettsiden.</a:t>
            </a:r>
          </a:p>
          <a:p>
            <a:r>
              <a:rPr lang="nb-NO" dirty="0" smtClean="0"/>
              <a:t>Med bruk av </a:t>
            </a:r>
            <a:r>
              <a:rPr lang="nb-NO" i="1" dirty="0" smtClean="0"/>
              <a:t>push</a:t>
            </a:r>
            <a:r>
              <a:rPr lang="nb-NO" dirty="0" smtClean="0"/>
              <a:t>-teknologi i Firebase kan vi nå få det til.</a:t>
            </a:r>
          </a:p>
          <a:p>
            <a:pPr marL="457200" lvl="1" indent="0">
              <a:buNone/>
            </a:pPr>
            <a:r>
              <a:rPr lang="nb-NO" dirty="0" err="1">
                <a:solidFill>
                  <a:srgbClr val="FF0000"/>
                </a:solidFill>
              </a:rPr>
              <a:t>function</a:t>
            </a:r>
            <a:r>
              <a:rPr lang="nb-NO" dirty="0">
                <a:solidFill>
                  <a:srgbClr val="FF0000"/>
                </a:solidFill>
              </a:rPr>
              <a:t> </a:t>
            </a:r>
            <a:r>
              <a:rPr lang="nb-NO" dirty="0" err="1">
                <a:solidFill>
                  <a:srgbClr val="FF0000"/>
                </a:solidFill>
              </a:rPr>
              <a:t>visMelding</a:t>
            </a:r>
            <a:r>
              <a:rPr lang="nb-NO" dirty="0">
                <a:solidFill>
                  <a:srgbClr val="FF0000"/>
                </a:solidFill>
              </a:rPr>
              <a:t>(</a:t>
            </a:r>
            <a:r>
              <a:rPr lang="nb-NO" dirty="0">
                <a:solidFill>
                  <a:srgbClr val="FFC000"/>
                </a:solidFill>
              </a:rPr>
              <a:t>snapshot</a:t>
            </a:r>
            <a:r>
              <a:rPr lang="nb-NO" dirty="0">
                <a:solidFill>
                  <a:srgbClr val="FF0000"/>
                </a:solidFill>
              </a:rPr>
              <a:t>){</a:t>
            </a:r>
          </a:p>
          <a:p>
            <a:pPr marL="457200" lvl="1" indent="0">
              <a:buNone/>
            </a:pPr>
            <a:r>
              <a:rPr lang="nb-NO" dirty="0">
                <a:solidFill>
                  <a:srgbClr val="FF0000"/>
                </a:solidFill>
              </a:rPr>
              <a:t>var melding=</a:t>
            </a:r>
            <a:r>
              <a:rPr lang="nb-NO" dirty="0" err="1">
                <a:solidFill>
                  <a:srgbClr val="FF0000"/>
                </a:solidFill>
              </a:rPr>
              <a:t>snapshot.val</a:t>
            </a:r>
            <a:r>
              <a:rPr lang="nb-NO" dirty="0" smtClean="0">
                <a:solidFill>
                  <a:srgbClr val="FF0000"/>
                </a:solidFill>
              </a:rPr>
              <a:t>();</a:t>
            </a:r>
          </a:p>
          <a:p>
            <a:endParaRPr lang="nb-NO" dirty="0" smtClean="0"/>
          </a:p>
          <a:p>
            <a:r>
              <a:rPr lang="nb-NO" dirty="0" smtClean="0"/>
              <a:t>En </a:t>
            </a:r>
            <a:r>
              <a:rPr lang="nb-NO" dirty="0" smtClean="0">
                <a:solidFill>
                  <a:srgbClr val="FFC000"/>
                </a:solidFill>
              </a:rPr>
              <a:t>snapshot</a:t>
            </a:r>
            <a:r>
              <a:rPr lang="nb-NO" dirty="0" smtClean="0"/>
              <a:t> er en kopi av meldingen som er lagret i databasen. Det er denne kopien som skal vises for alle.</a:t>
            </a:r>
            <a:endParaRPr lang="nb-NO" dirty="0"/>
          </a:p>
        </p:txBody>
      </p:sp>
    </p:spTree>
    <p:extLst>
      <p:ext uri="{BB962C8B-B14F-4D97-AF65-F5344CB8AC3E}">
        <p14:creationId xmlns:p14="http://schemas.microsoft.com/office/powerpoint/2010/main" val="164394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493296"/>
            <a:ext cx="10515600" cy="830178"/>
          </a:xfrm>
        </p:spPr>
        <p:txBody>
          <a:bodyPr>
            <a:normAutofit/>
          </a:bodyPr>
          <a:lstStyle/>
          <a:p>
            <a:r>
              <a:rPr lang="nb-NO" dirty="0" smtClean="0"/>
              <a:t>Eksempel: Å vise meldingene i chatten</a:t>
            </a:r>
            <a:endParaRPr lang="nb-NO" dirty="0"/>
          </a:p>
        </p:txBody>
      </p:sp>
      <p:sp>
        <p:nvSpPr>
          <p:cNvPr id="3" name="Plassholder for innhold 2"/>
          <p:cNvSpPr>
            <a:spLocks noGrp="1"/>
          </p:cNvSpPr>
          <p:nvPr>
            <p:ph idx="1"/>
          </p:nvPr>
        </p:nvSpPr>
        <p:spPr>
          <a:xfrm>
            <a:off x="838200" y="1588168"/>
            <a:ext cx="10515600" cy="4588795"/>
          </a:xfrm>
        </p:spPr>
        <p:txBody>
          <a:bodyPr>
            <a:normAutofit/>
          </a:bodyPr>
          <a:lstStyle/>
          <a:p>
            <a:r>
              <a:rPr lang="nb-NO" dirty="0" smtClean="0"/>
              <a:t>Vi vil nå at meldingen fra databasen skal bli vist fram på nettsiden. </a:t>
            </a:r>
            <a:endParaRPr lang="nb-NO" dirty="0"/>
          </a:p>
          <a:p>
            <a:r>
              <a:rPr lang="nb-NO" dirty="0" smtClean="0"/>
              <a:t>Vi oppretter et </a:t>
            </a:r>
            <a:r>
              <a:rPr lang="nb-NO" i="1" dirty="0" err="1" smtClean="0"/>
              <a:t>article</a:t>
            </a:r>
            <a:r>
              <a:rPr lang="nb-NO" dirty="0" smtClean="0"/>
              <a:t>-element med HTML-kode og gir det en </a:t>
            </a:r>
            <a:r>
              <a:rPr lang="nb-NO" i="1" dirty="0" smtClean="0"/>
              <a:t>id="</a:t>
            </a:r>
            <a:r>
              <a:rPr lang="nb-NO" i="1" dirty="0" err="1" smtClean="0"/>
              <a:t>txtMeldinger</a:t>
            </a:r>
            <a:r>
              <a:rPr lang="nb-NO" i="1" dirty="0" smtClean="0"/>
              <a:t>".</a:t>
            </a:r>
          </a:p>
          <a:p>
            <a:r>
              <a:rPr lang="nb-NO" dirty="0" smtClean="0"/>
              <a:t>Koden fungerer slik at for hver melding blir det opprettet et p-element, altså et avsnitt hvor teksten fra meldingen, og hvem som har skrevet den vises i </a:t>
            </a:r>
            <a:r>
              <a:rPr lang="nb-NO" dirty="0" err="1" smtClean="0"/>
              <a:t>article</a:t>
            </a:r>
            <a:r>
              <a:rPr lang="nb-NO" dirty="0" smtClean="0"/>
              <a:t>-elementet.</a:t>
            </a:r>
          </a:p>
          <a:p>
            <a:pPr marL="0" indent="0">
              <a:buNone/>
            </a:pPr>
            <a:endParaRPr lang="nb-NO" dirty="0" smtClean="0"/>
          </a:p>
          <a:p>
            <a:r>
              <a:rPr lang="nb-NO" dirty="0" smtClean="0"/>
              <a:t>Pass på å skriv denne kodelinjen riktig. Her brukes </a:t>
            </a:r>
            <a:r>
              <a:rPr lang="nb-NO" dirty="0" err="1" smtClean="0"/>
              <a:t>backticket</a:t>
            </a:r>
            <a:r>
              <a:rPr lang="nb-NO" dirty="0" smtClean="0"/>
              <a:t> (</a:t>
            </a:r>
            <a:r>
              <a:rPr lang="nb-NO" dirty="0" smtClean="0">
                <a:solidFill>
                  <a:srgbClr val="FF0000"/>
                </a:solidFill>
              </a:rPr>
              <a:t>`</a:t>
            </a:r>
            <a:r>
              <a:rPr lang="nb-NO" dirty="0" smtClean="0"/>
              <a:t>) i linjen.</a:t>
            </a:r>
          </a:p>
          <a:p>
            <a:pPr marL="457200" lvl="1" indent="0">
              <a:buNone/>
            </a:pPr>
            <a:r>
              <a:rPr lang="nb-NO" dirty="0" err="1" smtClean="0">
                <a:solidFill>
                  <a:srgbClr val="FF0000"/>
                </a:solidFill>
              </a:rPr>
              <a:t>txtMeldinger.innerHTML</a:t>
            </a:r>
            <a:r>
              <a:rPr lang="nb-NO" dirty="0" smtClean="0">
                <a:solidFill>
                  <a:srgbClr val="FF0000"/>
                </a:solidFill>
              </a:rPr>
              <a:t> += `&lt;p&gt;${</a:t>
            </a:r>
            <a:r>
              <a:rPr lang="nb-NO" dirty="0" err="1" smtClean="0">
                <a:solidFill>
                  <a:srgbClr val="FF0000"/>
                </a:solidFill>
              </a:rPr>
              <a:t>melding.avsender</a:t>
            </a:r>
            <a:r>
              <a:rPr lang="nb-NO" dirty="0" smtClean="0">
                <a:solidFill>
                  <a:srgbClr val="FF0000"/>
                </a:solidFill>
              </a:rPr>
              <a:t>} sier ${</a:t>
            </a:r>
            <a:r>
              <a:rPr lang="nb-NO" dirty="0" err="1" smtClean="0">
                <a:solidFill>
                  <a:srgbClr val="FF0000"/>
                </a:solidFill>
              </a:rPr>
              <a:t>melding.tekst</a:t>
            </a:r>
            <a:r>
              <a:rPr lang="nb-NO" dirty="0" smtClean="0">
                <a:solidFill>
                  <a:srgbClr val="FF0000"/>
                </a:solidFill>
              </a:rPr>
              <a:t>}&lt;/p&gt;`</a:t>
            </a:r>
            <a:endParaRPr lang="nb-NO" dirty="0">
              <a:solidFill>
                <a:srgbClr val="FF0000"/>
              </a:solidFill>
            </a:endParaRPr>
          </a:p>
        </p:txBody>
      </p:sp>
    </p:spTree>
    <p:extLst>
      <p:ext uri="{BB962C8B-B14F-4D97-AF65-F5344CB8AC3E}">
        <p14:creationId xmlns:p14="http://schemas.microsoft.com/office/powerpoint/2010/main" val="120509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title"/>
          </p:nvPr>
        </p:nvSpPr>
        <p:spPr>
          <a:xfrm>
            <a:off x="839788" y="365125"/>
            <a:ext cx="10515600" cy="789907"/>
          </a:xfrm>
        </p:spPr>
        <p:txBody>
          <a:bodyPr/>
          <a:lstStyle/>
          <a:p>
            <a:r>
              <a:rPr lang="nb-NO" dirty="0" smtClean="0"/>
              <a:t>Eksempel: Å vise meldingene i chatten</a:t>
            </a:r>
            <a:endParaRPr lang="nb-NO" dirty="0"/>
          </a:p>
        </p:txBody>
      </p:sp>
      <p:sp>
        <p:nvSpPr>
          <p:cNvPr id="5" name="Plassholder for tekst 4"/>
          <p:cNvSpPr>
            <a:spLocks noGrp="1"/>
          </p:cNvSpPr>
          <p:nvPr>
            <p:ph type="body" idx="1"/>
          </p:nvPr>
        </p:nvSpPr>
        <p:spPr>
          <a:xfrm>
            <a:off x="839788" y="1155032"/>
            <a:ext cx="5952898" cy="739082"/>
          </a:xfrm>
        </p:spPr>
        <p:txBody>
          <a:bodyPr>
            <a:normAutofit lnSpcReduction="10000"/>
          </a:bodyPr>
          <a:lstStyle/>
          <a:p>
            <a:r>
              <a:rPr lang="nb-NO" b="0" dirty="0" smtClean="0"/>
              <a:t>Denne koden kan du hente fra elevnettstedet kode.cdu.no</a:t>
            </a:r>
            <a:endParaRPr lang="nb-NO" b="0" dirty="0"/>
          </a:p>
        </p:txBody>
      </p:sp>
      <p:sp>
        <p:nvSpPr>
          <p:cNvPr id="7" name="Plassholder for tekst 6"/>
          <p:cNvSpPr>
            <a:spLocks noGrp="1"/>
          </p:cNvSpPr>
          <p:nvPr>
            <p:ph type="body" sz="quarter" idx="3"/>
          </p:nvPr>
        </p:nvSpPr>
        <p:spPr>
          <a:xfrm>
            <a:off x="7383621" y="1155032"/>
            <a:ext cx="3971767" cy="764006"/>
          </a:xfrm>
        </p:spPr>
        <p:txBody>
          <a:bodyPr>
            <a:normAutofit fontScale="92500"/>
          </a:bodyPr>
          <a:lstStyle/>
          <a:p>
            <a:r>
              <a:rPr lang="nb-NO" b="0" dirty="0" smtClean="0"/>
              <a:t>Resultatet av koden er at vi ser alle meldingene på nettsiden vår.</a:t>
            </a:r>
            <a:endParaRPr lang="nb-NO" sz="2200" b="0" dirty="0"/>
          </a:p>
        </p:txBody>
      </p:sp>
      <p:pic>
        <p:nvPicPr>
          <p:cNvPr id="6" name="Plassholder for innhold 5"/>
          <p:cNvPicPr>
            <a:picLocks noGrp="1" noChangeAspect="1"/>
          </p:cNvPicPr>
          <p:nvPr>
            <p:ph sz="half" idx="2"/>
          </p:nvPr>
        </p:nvPicPr>
        <p:blipFill>
          <a:blip r:embed="rId3"/>
          <a:stretch>
            <a:fillRect/>
          </a:stretch>
        </p:blipFill>
        <p:spPr>
          <a:xfrm>
            <a:off x="839788" y="2153962"/>
            <a:ext cx="6318409" cy="4090084"/>
          </a:xfrm>
          <a:prstGeom prst="rect">
            <a:avLst/>
          </a:prstGeom>
        </p:spPr>
      </p:pic>
      <p:pic>
        <p:nvPicPr>
          <p:cNvPr id="8" name="Plassholder for innhold 7"/>
          <p:cNvPicPr>
            <a:picLocks noGrp="1" noChangeAspect="1"/>
          </p:cNvPicPr>
          <p:nvPr>
            <p:ph sz="quarter" idx="4"/>
          </p:nvPr>
        </p:nvPicPr>
        <p:blipFill>
          <a:blip r:embed="rId4"/>
          <a:stretch>
            <a:fillRect/>
          </a:stretch>
        </p:blipFill>
        <p:spPr>
          <a:xfrm>
            <a:off x="7383621" y="2516189"/>
            <a:ext cx="3784235" cy="1885994"/>
          </a:xfrm>
          <a:prstGeom prst="rect">
            <a:avLst/>
          </a:prstGeom>
        </p:spPr>
      </p:pic>
    </p:spTree>
    <p:extLst>
      <p:ext uri="{BB962C8B-B14F-4D97-AF65-F5344CB8AC3E}">
        <p14:creationId xmlns:p14="http://schemas.microsoft.com/office/powerpoint/2010/main" val="77424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823594"/>
          </a:xfrm>
        </p:spPr>
        <p:txBody>
          <a:bodyPr/>
          <a:lstStyle/>
          <a:p>
            <a:r>
              <a:rPr lang="nb-NO" dirty="0"/>
              <a:t>Eksempel: Å vise meldingene i chatten</a:t>
            </a:r>
          </a:p>
        </p:txBody>
      </p:sp>
      <p:pic>
        <p:nvPicPr>
          <p:cNvPr id="10" name="Plassholder for innhold 9"/>
          <p:cNvPicPr>
            <a:picLocks noGrp="1" noChangeAspect="1"/>
          </p:cNvPicPr>
          <p:nvPr>
            <p:ph idx="1"/>
          </p:nvPr>
        </p:nvPicPr>
        <p:blipFill>
          <a:blip r:embed="rId3"/>
          <a:stretch>
            <a:fillRect/>
          </a:stretch>
        </p:blipFill>
        <p:spPr>
          <a:xfrm>
            <a:off x="985565" y="1345473"/>
            <a:ext cx="9962209" cy="4715692"/>
          </a:xfrm>
          <a:prstGeom prst="rect">
            <a:avLst/>
          </a:prstGeom>
        </p:spPr>
      </p:pic>
    </p:spTree>
    <p:extLst>
      <p:ext uri="{BB962C8B-B14F-4D97-AF65-F5344CB8AC3E}">
        <p14:creationId xmlns:p14="http://schemas.microsoft.com/office/powerpoint/2010/main" val="298348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tel 6"/>
          <p:cNvSpPr>
            <a:spLocks noGrp="1"/>
          </p:cNvSpPr>
          <p:nvPr>
            <p:ph type="title"/>
          </p:nvPr>
        </p:nvSpPr>
        <p:spPr>
          <a:xfrm>
            <a:off x="838200" y="365126"/>
            <a:ext cx="10515600" cy="901972"/>
          </a:xfrm>
        </p:spPr>
        <p:txBody>
          <a:bodyPr/>
          <a:lstStyle/>
          <a:p>
            <a:r>
              <a:rPr lang="nb-NO" dirty="0" smtClean="0"/>
              <a:t>Slette data fra databasen</a:t>
            </a:r>
            <a:endParaRPr lang="nb-NO" dirty="0"/>
          </a:p>
        </p:txBody>
      </p:sp>
      <p:sp>
        <p:nvSpPr>
          <p:cNvPr id="8" name="Plassholder for innhold 7"/>
          <p:cNvSpPr>
            <a:spLocks noGrp="1"/>
          </p:cNvSpPr>
          <p:nvPr>
            <p:ph idx="1"/>
          </p:nvPr>
        </p:nvSpPr>
        <p:spPr>
          <a:xfrm>
            <a:off x="838200" y="1476103"/>
            <a:ext cx="10515600" cy="4700860"/>
          </a:xfrm>
        </p:spPr>
        <p:txBody>
          <a:bodyPr/>
          <a:lstStyle/>
          <a:p>
            <a:r>
              <a:rPr lang="nb-NO" dirty="0" smtClean="0"/>
              <a:t>Du kan fjerne meldinger fra databasen i konsollen på Firebase-nettsiden ved å klikke på krysset som vist til høyre på figuren.</a:t>
            </a:r>
          </a:p>
          <a:p>
            <a:pPr marL="0" indent="0">
              <a:buNone/>
            </a:pPr>
            <a:endParaRPr lang="nb-NO" dirty="0"/>
          </a:p>
        </p:txBody>
      </p:sp>
      <p:pic>
        <p:nvPicPr>
          <p:cNvPr id="9" name="Bild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684" y="2612929"/>
            <a:ext cx="6873362" cy="3145139"/>
          </a:xfrm>
          <a:prstGeom prst="rect">
            <a:avLst/>
          </a:prstGeom>
        </p:spPr>
      </p:pic>
    </p:spTree>
    <p:extLst>
      <p:ext uri="{BB962C8B-B14F-4D97-AF65-F5344CB8AC3E}">
        <p14:creationId xmlns:p14="http://schemas.microsoft.com/office/powerpoint/2010/main" val="321932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1030538"/>
          </a:xfrm>
        </p:spPr>
        <p:txBody>
          <a:bodyPr/>
          <a:lstStyle/>
          <a:p>
            <a:r>
              <a:rPr lang="nb-NO" dirty="0" smtClean="0"/>
              <a:t>Kom i gang med Firebase</a:t>
            </a:r>
            <a:endParaRPr lang="nb-NO" dirty="0"/>
          </a:p>
        </p:txBody>
      </p:sp>
      <p:sp>
        <p:nvSpPr>
          <p:cNvPr id="3" name="Plassholder for innhold 2"/>
          <p:cNvSpPr>
            <a:spLocks noGrp="1"/>
          </p:cNvSpPr>
          <p:nvPr>
            <p:ph idx="1"/>
          </p:nvPr>
        </p:nvSpPr>
        <p:spPr>
          <a:xfrm>
            <a:off x="838200" y="1395664"/>
            <a:ext cx="10515600" cy="4781299"/>
          </a:xfrm>
        </p:spPr>
        <p:txBody>
          <a:bodyPr>
            <a:normAutofit fontScale="92500"/>
          </a:bodyPr>
          <a:lstStyle/>
          <a:p>
            <a:pPr marL="0" indent="0">
              <a:buNone/>
            </a:pPr>
            <a:r>
              <a:rPr lang="nb-NO" b="1" dirty="0" smtClean="0"/>
              <a:t>Å bruke skytjenesten Firebase</a:t>
            </a:r>
          </a:p>
          <a:p>
            <a:pPr marL="514350" indent="-514350">
              <a:buFont typeface="+mj-lt"/>
              <a:buAutoNum type="arabicPeriod"/>
            </a:pPr>
            <a:r>
              <a:rPr lang="nb-NO" dirty="0" smtClean="0"/>
              <a:t>Opprett en Google-konto på google.no</a:t>
            </a:r>
          </a:p>
          <a:p>
            <a:pPr marL="514350" indent="-514350">
              <a:buFont typeface="+mj-lt"/>
              <a:buAutoNum type="arabicPeriod"/>
            </a:pPr>
            <a:r>
              <a:rPr lang="nb-NO" dirty="0" smtClean="0"/>
              <a:t>Åpne nettsiden Firebase: firebase.google.com. Første gang du er inne på nettsiden til Firebase, må du logge deg på med knappen: "</a:t>
            </a:r>
            <a:r>
              <a:rPr lang="nb-NO" dirty="0" err="1" smtClean="0"/>
              <a:t>Sign</a:t>
            </a:r>
            <a:r>
              <a:rPr lang="nb-NO" dirty="0" smtClean="0"/>
              <a:t> in".</a:t>
            </a:r>
          </a:p>
          <a:p>
            <a:pPr marL="514350" indent="-514350">
              <a:buFont typeface="+mj-lt"/>
              <a:buAutoNum type="arabicPeriod"/>
            </a:pPr>
            <a:r>
              <a:rPr lang="nb-NO" dirty="0" smtClean="0"/>
              <a:t>Opprett et nytt prosjekt ved å åpne "konsollen", som du finner en lenke til øverst på siden.</a:t>
            </a:r>
          </a:p>
          <a:p>
            <a:pPr marL="514350" indent="-514350">
              <a:buFont typeface="+mj-lt"/>
              <a:buAutoNum type="arabicPeriod"/>
            </a:pPr>
            <a:r>
              <a:rPr lang="nb-NO" dirty="0" smtClean="0"/>
              <a:t>Når du skal opprette et nytt prosjekt, klikker du på knappen "</a:t>
            </a:r>
            <a:r>
              <a:rPr lang="nb-NO" dirty="0" err="1" smtClean="0"/>
              <a:t>Create</a:t>
            </a:r>
            <a:r>
              <a:rPr lang="nb-NO" dirty="0" smtClean="0"/>
              <a:t> New Project". Lagre prosjektet med et passende navn.</a:t>
            </a:r>
          </a:p>
          <a:p>
            <a:pPr marL="514350" indent="-514350">
              <a:buFont typeface="+mj-lt"/>
              <a:buAutoNum type="arabicPeriod"/>
            </a:pPr>
            <a:r>
              <a:rPr lang="nb-NO" dirty="0" smtClean="0"/>
              <a:t>I konsollen kan du se en oversikt over prosjektene dine etter at du har opprettet dem. Et prosjekt gir deg tilgang til alle tjenestene i Firebase, som lagring av mediefiler, autentisering og selve databasen.</a:t>
            </a:r>
            <a:endParaRPr lang="nb-NO" dirty="0"/>
          </a:p>
        </p:txBody>
      </p:sp>
    </p:spTree>
    <p:extLst>
      <p:ext uri="{BB962C8B-B14F-4D97-AF65-F5344CB8AC3E}">
        <p14:creationId xmlns:p14="http://schemas.microsoft.com/office/powerpoint/2010/main" val="48064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1006475"/>
          </a:xfrm>
        </p:spPr>
        <p:txBody>
          <a:bodyPr/>
          <a:lstStyle/>
          <a:p>
            <a:r>
              <a:rPr lang="nb-NO" dirty="0" smtClean="0"/>
              <a:t>Repetisjon: Form-element</a:t>
            </a:r>
            <a:endParaRPr lang="nb-NO" dirty="0"/>
          </a:p>
        </p:txBody>
      </p:sp>
      <p:sp>
        <p:nvSpPr>
          <p:cNvPr id="3" name="Plassholder for innhold 2"/>
          <p:cNvSpPr>
            <a:spLocks noGrp="1"/>
          </p:cNvSpPr>
          <p:nvPr>
            <p:ph idx="1"/>
          </p:nvPr>
        </p:nvSpPr>
        <p:spPr>
          <a:xfrm>
            <a:off x="838200" y="1506828"/>
            <a:ext cx="10515600" cy="4670135"/>
          </a:xfrm>
        </p:spPr>
        <p:txBody>
          <a:bodyPr/>
          <a:lstStyle/>
          <a:p>
            <a:r>
              <a:rPr lang="nb-NO" dirty="0" smtClean="0"/>
              <a:t>Form-elementet har start-taggen </a:t>
            </a:r>
            <a:r>
              <a:rPr lang="nb-NO" b="1" dirty="0" smtClean="0"/>
              <a:t>&lt;form&gt; </a:t>
            </a:r>
            <a:r>
              <a:rPr lang="nb-NO" dirty="0" smtClean="0"/>
              <a:t>og slutt-taggen </a:t>
            </a:r>
            <a:r>
              <a:rPr lang="nb-NO" b="1" dirty="0" smtClean="0"/>
              <a:t>&lt;/form&gt;</a:t>
            </a:r>
            <a:r>
              <a:rPr lang="nb-NO" dirty="0" smtClean="0"/>
              <a:t>.</a:t>
            </a:r>
            <a:r>
              <a:rPr lang="nb-NO" b="1" dirty="0" smtClean="0"/>
              <a:t> </a:t>
            </a:r>
            <a:r>
              <a:rPr lang="nb-NO" dirty="0" smtClean="0"/>
              <a:t>I form-elementet legger vi </a:t>
            </a:r>
            <a:r>
              <a:rPr lang="nb-NO" dirty="0" err="1" smtClean="0"/>
              <a:t>button</a:t>
            </a:r>
            <a:r>
              <a:rPr lang="nb-NO" dirty="0" smtClean="0"/>
              <a:t>- og input-elementer.</a:t>
            </a:r>
          </a:p>
          <a:p>
            <a:endParaRPr lang="nb-NO" dirty="0" smtClean="0"/>
          </a:p>
          <a:p>
            <a:endParaRPr lang="nb-NO" dirty="0" smtClean="0"/>
          </a:p>
          <a:p>
            <a:r>
              <a:rPr lang="nb-NO" dirty="0" smtClean="0"/>
              <a:t>Skjema med form-element fungerer slik:</a:t>
            </a:r>
          </a:p>
          <a:p>
            <a:pPr marL="514350" indent="-514350">
              <a:buFont typeface="+mj-lt"/>
              <a:buAutoNum type="arabicPeriod"/>
            </a:pPr>
            <a:r>
              <a:rPr lang="nb-NO" dirty="0" smtClean="0"/>
              <a:t>Skjemaet fylles ut.</a:t>
            </a:r>
          </a:p>
          <a:p>
            <a:pPr marL="514350" indent="-514350">
              <a:buFont typeface="+mj-lt"/>
              <a:buAutoNum type="arabicPeriod"/>
            </a:pPr>
            <a:r>
              <a:rPr lang="nb-NO" dirty="0" smtClean="0"/>
              <a:t>Skjemaet sendes inn ved å trykke på </a:t>
            </a:r>
            <a:r>
              <a:rPr lang="nb-NO" dirty="0" err="1" smtClean="0"/>
              <a:t>submit</a:t>
            </a:r>
            <a:r>
              <a:rPr lang="nb-NO" dirty="0" smtClean="0"/>
              <a:t>-knappen.</a:t>
            </a:r>
          </a:p>
          <a:p>
            <a:pPr marL="514350" indent="-514350">
              <a:buFont typeface="+mj-lt"/>
              <a:buAutoNum type="arabicPeriod"/>
            </a:pPr>
            <a:r>
              <a:rPr lang="nb-NO" dirty="0" smtClean="0"/>
              <a:t>URL-parametere blir overført til den nettsiden som er definert i attributtet </a:t>
            </a:r>
            <a:r>
              <a:rPr lang="nb-NO" i="1" dirty="0" smtClean="0"/>
              <a:t>action</a:t>
            </a:r>
            <a:r>
              <a:rPr lang="nb-NO" dirty="0" smtClean="0"/>
              <a:t> i form-elementet.</a:t>
            </a:r>
          </a:p>
          <a:p>
            <a:endParaRPr lang="nb-NO" dirty="0"/>
          </a:p>
        </p:txBody>
      </p:sp>
      <p:pic>
        <p:nvPicPr>
          <p:cNvPr id="5" name="Bilde 4"/>
          <p:cNvPicPr>
            <a:picLocks noChangeAspect="1"/>
          </p:cNvPicPr>
          <p:nvPr/>
        </p:nvPicPr>
        <p:blipFill>
          <a:blip r:embed="rId3"/>
          <a:stretch>
            <a:fillRect/>
          </a:stretch>
        </p:blipFill>
        <p:spPr>
          <a:xfrm>
            <a:off x="1101922" y="2520098"/>
            <a:ext cx="9988156" cy="738255"/>
          </a:xfrm>
          <a:prstGeom prst="rect">
            <a:avLst/>
          </a:prstGeom>
        </p:spPr>
      </p:pic>
    </p:spTree>
    <p:extLst>
      <p:ext uri="{BB962C8B-B14F-4D97-AF65-F5344CB8AC3E}">
        <p14:creationId xmlns:p14="http://schemas.microsoft.com/office/powerpoint/2010/main" val="3952977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703821"/>
          </a:xfrm>
        </p:spPr>
        <p:txBody>
          <a:bodyPr>
            <a:normAutofit/>
          </a:bodyPr>
          <a:lstStyle/>
          <a:p>
            <a:r>
              <a:rPr lang="nb-NO" sz="3600" dirty="0" smtClean="0"/>
              <a:t>Eksempel: Registreringsskjema for bøker og forfatter</a:t>
            </a:r>
            <a:endParaRPr lang="nb-NO" sz="3600" dirty="0"/>
          </a:p>
        </p:txBody>
      </p:sp>
      <p:sp>
        <p:nvSpPr>
          <p:cNvPr id="11" name="Plassholder for innhold 10"/>
          <p:cNvSpPr>
            <a:spLocks noGrp="1"/>
          </p:cNvSpPr>
          <p:nvPr>
            <p:ph idx="1"/>
          </p:nvPr>
        </p:nvSpPr>
        <p:spPr>
          <a:xfrm>
            <a:off x="838200" y="1249251"/>
            <a:ext cx="10515600" cy="4927712"/>
          </a:xfrm>
        </p:spPr>
        <p:txBody>
          <a:bodyPr/>
          <a:lstStyle/>
          <a:p>
            <a:r>
              <a:rPr lang="nb-NO" dirty="0" smtClean="0"/>
              <a:t>Hvis vi skriver inn navnet på en forfatter og en tittel og trykker på </a:t>
            </a:r>
            <a:r>
              <a:rPr lang="nb-NO" dirty="0" err="1" smtClean="0"/>
              <a:t>submit</a:t>
            </a:r>
            <a:r>
              <a:rPr lang="nb-NO" dirty="0" smtClean="0"/>
              <a:t>-knappen, sendes vi til nettsiden registrerBok.html, og inndataene sendes med i en </a:t>
            </a:r>
            <a:r>
              <a:rPr lang="nb-NO" dirty="0" err="1" smtClean="0"/>
              <a:t>URLen</a:t>
            </a:r>
            <a:r>
              <a:rPr lang="nb-NO" dirty="0" smtClean="0"/>
              <a:t>, nettadressen til registrerBok.html</a:t>
            </a:r>
          </a:p>
          <a:p>
            <a:pPr marL="0" indent="0">
              <a:buNone/>
            </a:pPr>
            <a:r>
              <a:rPr lang="nb-NO" dirty="0" smtClean="0"/>
              <a:t>	</a:t>
            </a:r>
            <a:r>
              <a:rPr lang="nb-NO" dirty="0" err="1" smtClean="0">
                <a:solidFill>
                  <a:srgbClr val="002060"/>
                </a:solidFill>
              </a:rPr>
              <a:t>registrerBok.html?forfatter</a:t>
            </a:r>
            <a:r>
              <a:rPr lang="nb-NO" dirty="0" smtClean="0">
                <a:solidFill>
                  <a:srgbClr val="002060"/>
                </a:solidFill>
              </a:rPr>
              <a:t>=</a:t>
            </a:r>
            <a:r>
              <a:rPr lang="nb-NO" dirty="0" err="1" smtClean="0">
                <a:solidFill>
                  <a:srgbClr val="FF0000"/>
                </a:solidFill>
              </a:rPr>
              <a:t>Knut</a:t>
            </a:r>
            <a:r>
              <a:rPr lang="nb-NO" dirty="0" err="1" smtClean="0">
                <a:solidFill>
                  <a:srgbClr val="002060"/>
                </a:solidFill>
              </a:rPr>
              <a:t>+</a:t>
            </a:r>
            <a:r>
              <a:rPr lang="nb-NO" dirty="0" err="1" smtClean="0">
                <a:solidFill>
                  <a:srgbClr val="FF0000"/>
                </a:solidFill>
              </a:rPr>
              <a:t>Hamsun</a:t>
            </a:r>
            <a:r>
              <a:rPr lang="nb-NO" dirty="0" err="1" smtClean="0">
                <a:solidFill>
                  <a:srgbClr val="002060"/>
                </a:solidFill>
              </a:rPr>
              <a:t>&amp;tittel</a:t>
            </a:r>
            <a:r>
              <a:rPr lang="nb-NO" dirty="0" smtClean="0">
                <a:solidFill>
                  <a:srgbClr val="002060"/>
                </a:solidFill>
              </a:rPr>
              <a:t>=</a:t>
            </a:r>
            <a:r>
              <a:rPr lang="nb-NO" dirty="0" smtClean="0">
                <a:solidFill>
                  <a:srgbClr val="FF0000"/>
                </a:solidFill>
              </a:rPr>
              <a:t>Sult</a:t>
            </a:r>
          </a:p>
          <a:p>
            <a:endParaRPr lang="nb-NO" dirty="0" smtClean="0"/>
          </a:p>
          <a:p>
            <a:r>
              <a:rPr lang="nb-NO" dirty="0" smtClean="0"/>
              <a:t>Koden </a:t>
            </a:r>
            <a:r>
              <a:rPr lang="nb-NO" dirty="0"/>
              <a:t>i body-elementet på nettsiden ser slik ut. </a:t>
            </a:r>
          </a:p>
          <a:p>
            <a:endParaRPr lang="nb-NO" dirty="0" smtClean="0">
              <a:solidFill>
                <a:srgbClr val="FF0000"/>
              </a:solidFill>
            </a:endParaRPr>
          </a:p>
          <a:p>
            <a:pPr marL="0" indent="0">
              <a:buNone/>
            </a:pPr>
            <a:endParaRPr lang="nb-NO" dirty="0"/>
          </a:p>
        </p:txBody>
      </p:sp>
      <p:pic>
        <p:nvPicPr>
          <p:cNvPr id="13" name="Bilde 12"/>
          <p:cNvPicPr>
            <a:picLocks noChangeAspect="1"/>
          </p:cNvPicPr>
          <p:nvPr/>
        </p:nvPicPr>
        <p:blipFill>
          <a:blip r:embed="rId3"/>
          <a:stretch>
            <a:fillRect/>
          </a:stretch>
        </p:blipFill>
        <p:spPr>
          <a:xfrm>
            <a:off x="1153318" y="4169736"/>
            <a:ext cx="9885363" cy="1754545"/>
          </a:xfrm>
          <a:prstGeom prst="rect">
            <a:avLst/>
          </a:prstGeom>
        </p:spPr>
      </p:pic>
    </p:spTree>
    <p:extLst>
      <p:ext uri="{BB962C8B-B14F-4D97-AF65-F5344CB8AC3E}">
        <p14:creationId xmlns:p14="http://schemas.microsoft.com/office/powerpoint/2010/main" val="168286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52698"/>
            <a:ext cx="10515600" cy="768062"/>
          </a:xfrm>
        </p:spPr>
        <p:txBody>
          <a:bodyPr>
            <a:normAutofit/>
          </a:bodyPr>
          <a:lstStyle/>
          <a:p>
            <a:r>
              <a:rPr lang="nb-NO" sz="3600" dirty="0" smtClean="0"/>
              <a:t>Ekstrastoff: Brukeren skriver inn meldinger til chatten</a:t>
            </a:r>
            <a:endParaRPr lang="nb-NO" sz="3600" dirty="0"/>
          </a:p>
        </p:txBody>
      </p:sp>
      <p:sp>
        <p:nvSpPr>
          <p:cNvPr id="3" name="Plassholder for innhold 2"/>
          <p:cNvSpPr>
            <a:spLocks noGrp="1"/>
          </p:cNvSpPr>
          <p:nvPr>
            <p:ph idx="1"/>
          </p:nvPr>
        </p:nvSpPr>
        <p:spPr>
          <a:xfrm>
            <a:off x="838200" y="1358538"/>
            <a:ext cx="10515600" cy="4818425"/>
          </a:xfrm>
        </p:spPr>
        <p:txBody>
          <a:bodyPr/>
          <a:lstStyle/>
          <a:p>
            <a:r>
              <a:rPr lang="nb-NO" dirty="0" smtClean="0"/>
              <a:t>Vi skal nå lage en </a:t>
            </a:r>
            <a:r>
              <a:rPr lang="nb-NO" i="1" dirty="0" smtClean="0"/>
              <a:t>Single Page Application</a:t>
            </a:r>
            <a:r>
              <a:rPr lang="nb-NO" dirty="0" smtClean="0"/>
              <a:t>. Det vil si at alt skal skje på den samme nettsiden. Vi både skriver meldinger ved hjelp av skjema og &lt;form&gt; og leser meldinger på den samme nettsiden. </a:t>
            </a:r>
          </a:p>
          <a:p>
            <a:r>
              <a:rPr lang="nb-NO" dirty="0" smtClean="0"/>
              <a:t>Vi sender altså </a:t>
            </a:r>
            <a:r>
              <a:rPr lang="nb-NO" b="1" dirty="0" smtClean="0"/>
              <a:t>ikke</a:t>
            </a:r>
            <a:r>
              <a:rPr lang="nb-NO" dirty="0" smtClean="0"/>
              <a:t> data mellom forskjellige nettsider, noe som ble definert i attributtet </a:t>
            </a:r>
            <a:r>
              <a:rPr lang="nb-NO" i="1" dirty="0" smtClean="0"/>
              <a:t>action</a:t>
            </a:r>
            <a:r>
              <a:rPr lang="nb-NO" dirty="0" smtClean="0"/>
              <a:t> i forrige lysbilde.</a:t>
            </a:r>
          </a:p>
          <a:p>
            <a:endParaRPr lang="nb-NO" dirty="0" smtClean="0"/>
          </a:p>
        </p:txBody>
      </p:sp>
      <p:pic>
        <p:nvPicPr>
          <p:cNvPr id="5" name="Bilde 4"/>
          <p:cNvPicPr>
            <a:picLocks noChangeAspect="1"/>
          </p:cNvPicPr>
          <p:nvPr/>
        </p:nvPicPr>
        <p:blipFill>
          <a:blip r:embed="rId3"/>
          <a:stretch>
            <a:fillRect/>
          </a:stretch>
        </p:blipFill>
        <p:spPr>
          <a:xfrm>
            <a:off x="1479913" y="3767750"/>
            <a:ext cx="7611836" cy="2073142"/>
          </a:xfrm>
          <a:prstGeom prst="rect">
            <a:avLst/>
          </a:prstGeom>
        </p:spPr>
      </p:pic>
    </p:spTree>
    <p:extLst>
      <p:ext uri="{BB962C8B-B14F-4D97-AF65-F5344CB8AC3E}">
        <p14:creationId xmlns:p14="http://schemas.microsoft.com/office/powerpoint/2010/main" val="1706224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692966"/>
          </a:xfrm>
        </p:spPr>
        <p:txBody>
          <a:bodyPr>
            <a:normAutofit/>
          </a:bodyPr>
          <a:lstStyle/>
          <a:p>
            <a:r>
              <a:rPr lang="nb-NO" sz="3600" dirty="0"/>
              <a:t>Ekstrastoff: Brukeren skriver inn meldinger til chatten</a:t>
            </a:r>
          </a:p>
        </p:txBody>
      </p:sp>
      <p:sp>
        <p:nvSpPr>
          <p:cNvPr id="3" name="Plassholder for innhold 2"/>
          <p:cNvSpPr>
            <a:spLocks noGrp="1"/>
          </p:cNvSpPr>
          <p:nvPr>
            <p:ph idx="1"/>
          </p:nvPr>
        </p:nvSpPr>
        <p:spPr>
          <a:xfrm>
            <a:off x="838200" y="1293223"/>
            <a:ext cx="10515600" cy="4883740"/>
          </a:xfrm>
        </p:spPr>
        <p:txBody>
          <a:bodyPr>
            <a:normAutofit lnSpcReduction="10000"/>
          </a:bodyPr>
          <a:lstStyle/>
          <a:p>
            <a:pPr marL="0" indent="0">
              <a:buNone/>
            </a:pPr>
            <a:r>
              <a:rPr lang="nb-NO" dirty="0" smtClean="0"/>
              <a:t>Bruk av skjema i en Single Page Application</a:t>
            </a:r>
          </a:p>
          <a:p>
            <a:pPr marL="514350" indent="-514350">
              <a:buFont typeface="+mj-lt"/>
              <a:buAutoNum type="arabicPeriod"/>
            </a:pPr>
            <a:r>
              <a:rPr lang="nb-NO" dirty="0" smtClean="0"/>
              <a:t>Legg alle input-elementer inn i et form-element.</a:t>
            </a:r>
          </a:p>
          <a:p>
            <a:pPr marL="514350" indent="-514350">
              <a:buFont typeface="+mj-lt"/>
              <a:buAutoNum type="arabicPeriod"/>
            </a:pPr>
            <a:r>
              <a:rPr lang="nb-NO" dirty="0" smtClean="0"/>
              <a:t>Gi både form-elementet og input-elementer unike id-er.</a:t>
            </a:r>
          </a:p>
          <a:p>
            <a:pPr marL="514350" indent="-514350">
              <a:buFont typeface="+mj-lt"/>
              <a:buAutoNum type="arabicPeriod"/>
            </a:pPr>
            <a:r>
              <a:rPr lang="nb-NO" dirty="0" smtClean="0"/>
              <a:t>Referer til form-elementet og input-elementer med </a:t>
            </a:r>
          </a:p>
          <a:p>
            <a:pPr marL="457200" lvl="1" indent="0">
              <a:buNone/>
            </a:pPr>
            <a:r>
              <a:rPr lang="nb-NO" dirty="0"/>
              <a:t>v</a:t>
            </a:r>
            <a:r>
              <a:rPr lang="nb-NO" dirty="0" smtClean="0"/>
              <a:t>ar variabelnavn=</a:t>
            </a:r>
            <a:r>
              <a:rPr lang="nb-NO" dirty="0" err="1" smtClean="0"/>
              <a:t>document.getElementById</a:t>
            </a:r>
            <a:r>
              <a:rPr lang="nb-NO" dirty="0" smtClean="0"/>
              <a:t>("</a:t>
            </a:r>
            <a:r>
              <a:rPr lang="nb-NO" dirty="0" err="1" smtClean="0"/>
              <a:t>IdTilElement</a:t>
            </a:r>
            <a:r>
              <a:rPr lang="nb-NO" dirty="0" smtClean="0"/>
              <a:t>");</a:t>
            </a:r>
          </a:p>
          <a:p>
            <a:pPr marL="514350" indent="-514350">
              <a:buFont typeface="+mj-lt"/>
              <a:buAutoNum type="arabicPeriod"/>
            </a:pPr>
            <a:r>
              <a:rPr lang="nb-NO" dirty="0" smtClean="0"/>
              <a:t>Knytt en funksjon til den hendelsen at skjemaet sendes inn med</a:t>
            </a:r>
          </a:p>
          <a:p>
            <a:pPr marL="457200" lvl="1" indent="0">
              <a:buNone/>
            </a:pPr>
            <a:r>
              <a:rPr lang="nb-NO" dirty="0" err="1" smtClean="0"/>
              <a:t>form.onsubmit</a:t>
            </a:r>
            <a:r>
              <a:rPr lang="nb-NO" dirty="0" smtClean="0"/>
              <a:t>=</a:t>
            </a:r>
            <a:r>
              <a:rPr lang="nb-NO" dirty="0" err="1" smtClean="0"/>
              <a:t>function</a:t>
            </a:r>
            <a:r>
              <a:rPr lang="nb-NO" dirty="0" smtClean="0"/>
              <a:t>(</a:t>
            </a:r>
            <a:r>
              <a:rPr lang="nb-NO" dirty="0" err="1" smtClean="0"/>
              <a:t>evt</a:t>
            </a:r>
            <a:r>
              <a:rPr lang="nb-NO" dirty="0" smtClean="0"/>
              <a:t>)</a:t>
            </a:r>
          </a:p>
          <a:p>
            <a:pPr marL="514350" indent="-514350">
              <a:buFont typeface="+mj-lt"/>
              <a:buAutoNum type="arabicPeriod"/>
            </a:pPr>
            <a:r>
              <a:rPr lang="nb-NO" dirty="0" smtClean="0"/>
              <a:t>Avbryt skjemaets normale utsending av data med </a:t>
            </a:r>
          </a:p>
          <a:p>
            <a:pPr marL="457200" lvl="1" indent="0">
              <a:buNone/>
            </a:pPr>
            <a:r>
              <a:rPr lang="nb-NO" dirty="0" err="1" smtClean="0"/>
              <a:t>evt.preventDefault</a:t>
            </a:r>
            <a:r>
              <a:rPr lang="nb-NO" dirty="0" smtClean="0"/>
              <a:t>();</a:t>
            </a:r>
          </a:p>
          <a:p>
            <a:pPr marL="514350" indent="-514350">
              <a:buFont typeface="+mj-lt"/>
              <a:buAutoNum type="arabicPeriod"/>
            </a:pPr>
            <a:r>
              <a:rPr lang="nb-NO" dirty="0" smtClean="0"/>
              <a:t>Gjør noe med verdiene som brukeren har registrert med</a:t>
            </a:r>
          </a:p>
          <a:p>
            <a:pPr marL="457200" lvl="1" indent="0">
              <a:buNone/>
            </a:pPr>
            <a:r>
              <a:rPr lang="nb-NO" dirty="0" err="1"/>
              <a:t>v</a:t>
            </a:r>
            <a:r>
              <a:rPr lang="nb-NO" dirty="0" err="1" smtClean="0"/>
              <a:t>ariabelnavn.value</a:t>
            </a:r>
            <a:endParaRPr lang="nb-NO" dirty="0" smtClean="0"/>
          </a:p>
        </p:txBody>
      </p:sp>
    </p:spTree>
    <p:extLst>
      <p:ext uri="{BB962C8B-B14F-4D97-AF65-F5344CB8AC3E}">
        <p14:creationId xmlns:p14="http://schemas.microsoft.com/office/powerpoint/2010/main" val="1727382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745218"/>
          </a:xfrm>
        </p:spPr>
        <p:txBody>
          <a:bodyPr>
            <a:normAutofit/>
          </a:bodyPr>
          <a:lstStyle/>
          <a:p>
            <a:r>
              <a:rPr lang="nb-NO" sz="3600" dirty="0"/>
              <a:t>Ekstrastoff: Brukeren skriver inn meldinger til chatten</a:t>
            </a:r>
          </a:p>
        </p:txBody>
      </p:sp>
      <p:pic>
        <p:nvPicPr>
          <p:cNvPr id="6" name="Plassholder for innhold 5"/>
          <p:cNvPicPr>
            <a:picLocks noGrp="1" noChangeAspect="1"/>
          </p:cNvPicPr>
          <p:nvPr>
            <p:ph idx="1"/>
          </p:nvPr>
        </p:nvPicPr>
        <p:blipFill>
          <a:blip r:embed="rId3"/>
          <a:stretch>
            <a:fillRect/>
          </a:stretch>
        </p:blipFill>
        <p:spPr>
          <a:xfrm>
            <a:off x="1025298" y="1110344"/>
            <a:ext cx="7570062" cy="2121208"/>
          </a:xfrm>
          <a:prstGeom prst="rect">
            <a:avLst/>
          </a:prstGeom>
        </p:spPr>
      </p:pic>
      <p:pic>
        <p:nvPicPr>
          <p:cNvPr id="7" name="Bilde 6"/>
          <p:cNvPicPr>
            <a:picLocks noChangeAspect="1"/>
          </p:cNvPicPr>
          <p:nvPr/>
        </p:nvPicPr>
        <p:blipFill>
          <a:blip r:embed="rId4"/>
          <a:stretch>
            <a:fillRect/>
          </a:stretch>
        </p:blipFill>
        <p:spPr>
          <a:xfrm>
            <a:off x="3342602" y="3614464"/>
            <a:ext cx="8011198" cy="2446701"/>
          </a:xfrm>
          <a:prstGeom prst="rect">
            <a:avLst/>
          </a:prstGeom>
        </p:spPr>
      </p:pic>
    </p:spTree>
    <p:extLst>
      <p:ext uri="{BB962C8B-B14F-4D97-AF65-F5344CB8AC3E}">
        <p14:creationId xmlns:p14="http://schemas.microsoft.com/office/powerpoint/2010/main" val="154436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653778"/>
          </a:xfrm>
        </p:spPr>
        <p:txBody>
          <a:bodyPr>
            <a:normAutofit fontScale="90000"/>
          </a:bodyPr>
          <a:lstStyle/>
          <a:p>
            <a:r>
              <a:rPr lang="nb-NO" dirty="0" smtClean="0"/>
              <a:t>Oppgaver</a:t>
            </a:r>
            <a:endParaRPr lang="nb-NO" dirty="0"/>
          </a:p>
        </p:txBody>
      </p:sp>
      <p:sp>
        <p:nvSpPr>
          <p:cNvPr id="3" name="Plassholder for innhold 2"/>
          <p:cNvSpPr>
            <a:spLocks noGrp="1"/>
          </p:cNvSpPr>
          <p:nvPr>
            <p:ph idx="1"/>
          </p:nvPr>
        </p:nvSpPr>
        <p:spPr>
          <a:xfrm>
            <a:off x="838200" y="1149531"/>
            <a:ext cx="10515600" cy="5027432"/>
          </a:xfrm>
        </p:spPr>
        <p:txBody>
          <a:bodyPr>
            <a:noAutofit/>
          </a:bodyPr>
          <a:lstStyle/>
          <a:p>
            <a:pPr marL="514350" indent="-514350">
              <a:buFont typeface="+mj-lt"/>
              <a:buAutoNum type="arabicPeriod"/>
            </a:pPr>
            <a:r>
              <a:rPr lang="nb-NO" sz="2700" dirty="0" smtClean="0"/>
              <a:t>Opprett en konto i Google og logg deg inn i Firebase. Opprett et prosjekt.</a:t>
            </a:r>
          </a:p>
          <a:p>
            <a:pPr marL="514350" indent="-514350">
              <a:buFont typeface="+mj-lt"/>
              <a:buAutoNum type="arabicPeriod"/>
            </a:pPr>
            <a:r>
              <a:rPr lang="nb-NO" sz="2700" dirty="0" smtClean="0"/>
              <a:t>Lag HTML-kode for en </a:t>
            </a:r>
            <a:r>
              <a:rPr lang="nb-NO" sz="2700" dirty="0" err="1" smtClean="0"/>
              <a:t>chat</a:t>
            </a:r>
            <a:r>
              <a:rPr lang="nb-NO" sz="2700" dirty="0" smtClean="0"/>
              <a:t>. Legg inn referanse til databasen Firebase.</a:t>
            </a:r>
          </a:p>
          <a:p>
            <a:pPr marL="514350" indent="-514350">
              <a:buFont typeface="+mj-lt"/>
              <a:buAutoNum type="arabicPeriod"/>
            </a:pPr>
            <a:r>
              <a:rPr lang="nb-NO" sz="2700" dirty="0" smtClean="0"/>
              <a:t>Legg inn et objekt i HTML-koden i oppgave 2. Vis nettsiden i en nettleser.</a:t>
            </a:r>
          </a:p>
          <a:p>
            <a:pPr marL="514350" indent="-514350">
              <a:buFont typeface="+mj-lt"/>
              <a:buAutoNum type="arabicPeriod"/>
            </a:pPr>
            <a:r>
              <a:rPr lang="nb-NO" sz="2700" dirty="0" smtClean="0"/>
              <a:t>Ta bort sikkerheten i Firebase i prosjektet i oppgave 1.</a:t>
            </a:r>
          </a:p>
          <a:p>
            <a:pPr marL="514350" indent="-514350">
              <a:buFont typeface="+mj-lt"/>
              <a:buAutoNum type="arabicPeriod"/>
            </a:pPr>
            <a:r>
              <a:rPr lang="nb-NO" sz="2700" dirty="0" smtClean="0"/>
              <a:t>Slett en av meldingene i oppgave 4.</a:t>
            </a:r>
          </a:p>
          <a:p>
            <a:pPr marL="514350" indent="-514350">
              <a:buFont typeface="+mj-lt"/>
              <a:buAutoNum type="arabicPeriod"/>
            </a:pPr>
            <a:r>
              <a:rPr lang="nb-NO" sz="2700" dirty="0" smtClean="0"/>
              <a:t>Lag en </a:t>
            </a:r>
            <a:r>
              <a:rPr lang="nb-NO" sz="2700" dirty="0" err="1" smtClean="0"/>
              <a:t>chat</a:t>
            </a:r>
            <a:r>
              <a:rPr lang="nb-NO" sz="2700" dirty="0" smtClean="0"/>
              <a:t> der du skriver inn tre meldinger. Se på resultatet i Firebase.</a:t>
            </a:r>
          </a:p>
          <a:p>
            <a:pPr marL="514350" indent="-514350">
              <a:buFont typeface="+mj-lt"/>
              <a:buAutoNum type="arabicPeriod"/>
            </a:pPr>
            <a:r>
              <a:rPr lang="nb-NO" sz="2700" dirty="0" smtClean="0"/>
              <a:t>Skriv kode for en nettside som kan brukes til </a:t>
            </a:r>
            <a:r>
              <a:rPr lang="nb-NO" sz="2700" smtClean="0"/>
              <a:t>å registrere </a:t>
            </a:r>
            <a:r>
              <a:rPr lang="nb-NO" sz="2700" dirty="0" smtClean="0"/>
              <a:t>de kontaktene du har, men fornavn, etternavn, telefonnummer og e-post adresse.</a:t>
            </a:r>
            <a:endParaRPr lang="nb-NO" sz="2700" dirty="0"/>
          </a:p>
        </p:txBody>
      </p:sp>
    </p:spTree>
    <p:extLst>
      <p:ext uri="{BB962C8B-B14F-4D97-AF65-F5344CB8AC3E}">
        <p14:creationId xmlns:p14="http://schemas.microsoft.com/office/powerpoint/2010/main" val="217362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874128"/>
          </a:xfrm>
        </p:spPr>
        <p:txBody>
          <a:bodyPr/>
          <a:lstStyle/>
          <a:p>
            <a:r>
              <a:rPr lang="nb-NO" dirty="0" smtClean="0"/>
              <a:t>Kom i gang med Firebase</a:t>
            </a:r>
            <a:endParaRPr lang="nb-NO" dirty="0"/>
          </a:p>
        </p:txBody>
      </p:sp>
      <p:pic>
        <p:nvPicPr>
          <p:cNvPr id="4" name="Plassholder for innhold 3"/>
          <p:cNvPicPr>
            <a:picLocks noGrp="1" noChangeAspect="1"/>
          </p:cNvPicPr>
          <p:nvPr>
            <p:ph idx="1"/>
          </p:nvPr>
        </p:nvPicPr>
        <p:blipFill>
          <a:blip r:embed="rId2"/>
          <a:stretch>
            <a:fillRect/>
          </a:stretch>
        </p:blipFill>
        <p:spPr>
          <a:xfrm>
            <a:off x="1193033" y="1431925"/>
            <a:ext cx="9805933" cy="4745038"/>
          </a:xfrm>
          <a:prstGeom prst="rect">
            <a:avLst/>
          </a:prstGeom>
        </p:spPr>
      </p:pic>
    </p:spTree>
    <p:extLst>
      <p:ext uri="{BB962C8B-B14F-4D97-AF65-F5344CB8AC3E}">
        <p14:creationId xmlns:p14="http://schemas.microsoft.com/office/powerpoint/2010/main" val="239387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359243"/>
          </a:xfrm>
        </p:spPr>
        <p:txBody>
          <a:bodyPr>
            <a:noAutofit/>
          </a:bodyPr>
          <a:lstStyle/>
          <a:p>
            <a:r>
              <a:rPr lang="nb-NO" dirty="0" smtClean="0"/>
              <a:t>Opprette forbindelse mellom databasen og nettsiden</a:t>
            </a:r>
            <a:endParaRPr lang="nb-NO" dirty="0"/>
          </a:p>
        </p:txBody>
      </p:sp>
      <p:sp>
        <p:nvSpPr>
          <p:cNvPr id="3" name="Plassholder for innhold 2"/>
          <p:cNvSpPr>
            <a:spLocks noGrp="1"/>
          </p:cNvSpPr>
          <p:nvPr>
            <p:ph idx="1"/>
          </p:nvPr>
        </p:nvSpPr>
        <p:spPr/>
        <p:txBody>
          <a:bodyPr/>
          <a:lstStyle/>
          <a:p>
            <a:endParaRPr lang="nb-NO" dirty="0"/>
          </a:p>
        </p:txBody>
      </p:sp>
      <p:sp>
        <p:nvSpPr>
          <p:cNvPr id="5" name="Plassholder for tekst 4"/>
          <p:cNvSpPr>
            <a:spLocks noGrp="1"/>
          </p:cNvSpPr>
          <p:nvPr>
            <p:ph type="body" sz="half" idx="2"/>
          </p:nvPr>
        </p:nvSpPr>
        <p:spPr>
          <a:xfrm>
            <a:off x="839788" y="2150076"/>
            <a:ext cx="3932237" cy="3718912"/>
          </a:xfrm>
        </p:spPr>
        <p:txBody>
          <a:bodyPr/>
          <a:lstStyle/>
          <a:p>
            <a:r>
              <a:rPr lang="nb-NO" sz="2400" dirty="0" smtClean="0"/>
              <a:t>Oppretter et nytt prosjekt vi kaller "</a:t>
            </a:r>
            <a:r>
              <a:rPr lang="nb-NO" sz="2400" dirty="0" err="1" smtClean="0"/>
              <a:t>Superchat</a:t>
            </a:r>
            <a:r>
              <a:rPr lang="nb-NO" sz="2400" dirty="0" smtClean="0"/>
              <a:t>". Når du klikker på prosjektknappen i Firebase, får du opp et bilde der du må sette inn navn på prosjektet ditt og hvilket land du kommer fra.</a:t>
            </a:r>
          </a:p>
          <a:p>
            <a:r>
              <a:rPr lang="nb-NO" sz="2400" dirty="0" smtClean="0"/>
              <a:t>Det vil gi deg lokale verdier for dato og tid og sørge for riktig tegnsett i databasen.</a:t>
            </a:r>
          </a:p>
          <a:p>
            <a:endParaRPr lang="nb-NO" dirty="0" smtClean="0"/>
          </a:p>
        </p:txBody>
      </p:sp>
      <p:pic>
        <p:nvPicPr>
          <p:cNvPr id="4" name="Bilde 3"/>
          <p:cNvPicPr>
            <a:picLocks noChangeAspect="1"/>
          </p:cNvPicPr>
          <p:nvPr/>
        </p:nvPicPr>
        <p:blipFill>
          <a:blip r:embed="rId2"/>
          <a:stretch>
            <a:fillRect/>
          </a:stretch>
        </p:blipFill>
        <p:spPr>
          <a:xfrm>
            <a:off x="5464719" y="457200"/>
            <a:ext cx="5609138" cy="6054143"/>
          </a:xfrm>
          <a:prstGeom prst="rect">
            <a:avLst/>
          </a:prstGeom>
        </p:spPr>
      </p:pic>
    </p:spTree>
    <p:extLst>
      <p:ext uri="{BB962C8B-B14F-4D97-AF65-F5344CB8AC3E}">
        <p14:creationId xmlns:p14="http://schemas.microsoft.com/office/powerpoint/2010/main" val="53692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p:cNvSpPr>
            <a:spLocks noGrp="1"/>
          </p:cNvSpPr>
          <p:nvPr>
            <p:ph type="title"/>
          </p:nvPr>
        </p:nvSpPr>
        <p:spPr>
          <a:xfrm>
            <a:off x="838200" y="365126"/>
            <a:ext cx="10515600" cy="796410"/>
          </a:xfrm>
        </p:spPr>
        <p:txBody>
          <a:bodyPr>
            <a:normAutofit/>
          </a:bodyPr>
          <a:lstStyle/>
          <a:p>
            <a:r>
              <a:rPr lang="nb-NO" sz="3600" dirty="0" smtClean="0"/>
              <a:t>Opprette forbindelse mellom databasen og nettsiden</a:t>
            </a:r>
            <a:endParaRPr lang="nb-NO" sz="3600" dirty="0"/>
          </a:p>
        </p:txBody>
      </p:sp>
      <p:sp>
        <p:nvSpPr>
          <p:cNvPr id="6" name="Plassholder for innhold 5"/>
          <p:cNvSpPr>
            <a:spLocks noGrp="1"/>
          </p:cNvSpPr>
          <p:nvPr>
            <p:ph idx="1"/>
          </p:nvPr>
        </p:nvSpPr>
        <p:spPr>
          <a:xfrm>
            <a:off x="838200" y="1346886"/>
            <a:ext cx="10350003" cy="4670855"/>
          </a:xfrm>
        </p:spPr>
        <p:txBody>
          <a:bodyPr/>
          <a:lstStyle/>
          <a:p>
            <a:r>
              <a:rPr lang="nb-NO" dirty="0" smtClean="0"/>
              <a:t>Til venstre i Google Firebase ser du de tjenestene du kan nå bruke. Til høyre ser du knappene for "Select a </a:t>
            </a:r>
            <a:r>
              <a:rPr lang="nb-NO" dirty="0" err="1" smtClean="0"/>
              <a:t>platform</a:t>
            </a:r>
            <a:r>
              <a:rPr lang="nb-NO" dirty="0" smtClean="0"/>
              <a:t>". Her skal du velge den som heter "</a:t>
            </a:r>
            <a:r>
              <a:rPr lang="nb-NO" dirty="0" err="1" smtClean="0"/>
              <a:t>Add</a:t>
            </a:r>
            <a:r>
              <a:rPr lang="nb-NO" dirty="0" smtClean="0"/>
              <a:t> Firebase to </a:t>
            </a:r>
            <a:r>
              <a:rPr lang="nb-NO" dirty="0" err="1" smtClean="0"/>
              <a:t>your</a:t>
            </a:r>
            <a:r>
              <a:rPr lang="nb-NO" dirty="0" smtClean="0"/>
              <a:t> web </a:t>
            </a:r>
            <a:r>
              <a:rPr lang="nb-NO" dirty="0" err="1" smtClean="0"/>
              <a:t>app</a:t>
            </a:r>
            <a:r>
              <a:rPr lang="nb-NO" dirty="0" smtClean="0"/>
              <a:t>". </a:t>
            </a:r>
            <a:endParaRPr lang="nb-NO" dirty="0"/>
          </a:p>
        </p:txBody>
      </p:sp>
      <p:pic>
        <p:nvPicPr>
          <p:cNvPr id="7" name="Bilde 6"/>
          <p:cNvPicPr>
            <a:picLocks noChangeAspect="1"/>
          </p:cNvPicPr>
          <p:nvPr/>
        </p:nvPicPr>
        <p:blipFill>
          <a:blip r:embed="rId2"/>
          <a:stretch>
            <a:fillRect/>
          </a:stretch>
        </p:blipFill>
        <p:spPr>
          <a:xfrm>
            <a:off x="1003796" y="2819271"/>
            <a:ext cx="10184407" cy="3198470"/>
          </a:xfrm>
          <a:prstGeom prst="rect">
            <a:avLst/>
          </a:prstGeom>
        </p:spPr>
      </p:pic>
    </p:spTree>
    <p:extLst>
      <p:ext uri="{BB962C8B-B14F-4D97-AF65-F5344CB8AC3E}">
        <p14:creationId xmlns:p14="http://schemas.microsoft.com/office/powerpoint/2010/main" val="143272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4105191" cy="1431758"/>
          </a:xfrm>
        </p:spPr>
        <p:txBody>
          <a:bodyPr>
            <a:normAutofit fontScale="90000"/>
          </a:bodyPr>
          <a:lstStyle/>
          <a:p>
            <a:r>
              <a:rPr lang="nb-NO" sz="3600" dirty="0" smtClean="0"/>
              <a:t>Opprette forbindelse mellom databasen og nettsiden</a:t>
            </a:r>
            <a:endParaRPr lang="nb-NO" sz="3600" dirty="0"/>
          </a:p>
        </p:txBody>
      </p:sp>
      <p:sp>
        <p:nvSpPr>
          <p:cNvPr id="10" name="Plassholder for innhold 9"/>
          <p:cNvSpPr>
            <a:spLocks noGrp="1"/>
          </p:cNvSpPr>
          <p:nvPr>
            <p:ph idx="1"/>
          </p:nvPr>
        </p:nvSpPr>
        <p:spPr/>
        <p:txBody>
          <a:bodyPr/>
          <a:lstStyle/>
          <a:p>
            <a:endParaRPr lang="nb-NO"/>
          </a:p>
        </p:txBody>
      </p:sp>
      <p:sp>
        <p:nvSpPr>
          <p:cNvPr id="9" name="Plassholder for tekst 8"/>
          <p:cNvSpPr>
            <a:spLocks noGrp="1"/>
          </p:cNvSpPr>
          <p:nvPr>
            <p:ph type="body" sz="half" idx="2"/>
          </p:nvPr>
        </p:nvSpPr>
        <p:spPr/>
        <p:txBody>
          <a:bodyPr>
            <a:noAutofit/>
          </a:bodyPr>
          <a:lstStyle/>
          <a:p>
            <a:r>
              <a:rPr lang="nb-NO" sz="1800" dirty="0" smtClean="0"/>
              <a:t>Etter at du har trykket på knappen "</a:t>
            </a:r>
            <a:r>
              <a:rPr lang="nb-NO" sz="1800" dirty="0" err="1" smtClean="0"/>
              <a:t>Add</a:t>
            </a:r>
            <a:r>
              <a:rPr lang="nb-NO" sz="1800" dirty="0" smtClean="0"/>
              <a:t> Firebase to </a:t>
            </a:r>
            <a:r>
              <a:rPr lang="nb-NO" sz="1800" dirty="0" err="1" smtClean="0"/>
              <a:t>your</a:t>
            </a:r>
            <a:r>
              <a:rPr lang="nb-NO" sz="1800" dirty="0" smtClean="0"/>
              <a:t> web </a:t>
            </a:r>
            <a:r>
              <a:rPr lang="nb-NO" sz="1800" dirty="0" err="1" smtClean="0"/>
              <a:t>app</a:t>
            </a:r>
            <a:r>
              <a:rPr lang="nb-NO" sz="1800" dirty="0" smtClean="0"/>
              <a:t>" får du en </a:t>
            </a:r>
            <a:r>
              <a:rPr lang="nb-NO" sz="1800" dirty="0" err="1" smtClean="0"/>
              <a:t>Javascript</a:t>
            </a:r>
            <a:r>
              <a:rPr lang="nb-NO" sz="1800" dirty="0" smtClean="0"/>
              <a:t> kode tilsvarende denne. Trykk på </a:t>
            </a:r>
            <a:r>
              <a:rPr lang="nb-NO" sz="1800" dirty="0" err="1" smtClean="0"/>
              <a:t>Copy</a:t>
            </a:r>
            <a:r>
              <a:rPr lang="nb-NO" sz="1800" dirty="0" smtClean="0"/>
              <a:t>-knappen slik at du får kopiert koden.</a:t>
            </a:r>
            <a:endParaRPr lang="nb-NO" sz="1800" dirty="0"/>
          </a:p>
          <a:p>
            <a:r>
              <a:rPr lang="nb-NO" sz="1800" dirty="0" smtClean="0"/>
              <a:t>Denne koden skal du legge inn i HTML koden i body-elementet for den nettsiden du skal lage.</a:t>
            </a:r>
            <a:endParaRPr lang="nb-NO" sz="1800" dirty="0"/>
          </a:p>
          <a:p>
            <a:r>
              <a:rPr lang="nb-NO" sz="1800" dirty="0" smtClean="0"/>
              <a:t>Dette er viktig, for denne koden setter opp kontakten med databasen og de andre tjenestene og oppretter en forbindelse mellom nettsiden din og Firebase.</a:t>
            </a:r>
          </a:p>
        </p:txBody>
      </p:sp>
      <p:pic>
        <p:nvPicPr>
          <p:cNvPr id="8" name="Bilde 7"/>
          <p:cNvPicPr>
            <a:picLocks noChangeAspect="1"/>
          </p:cNvPicPr>
          <p:nvPr/>
        </p:nvPicPr>
        <p:blipFill>
          <a:blip r:embed="rId2"/>
          <a:stretch>
            <a:fillRect/>
          </a:stretch>
        </p:blipFill>
        <p:spPr>
          <a:xfrm>
            <a:off x="5183188" y="1555364"/>
            <a:ext cx="6184976" cy="4313624"/>
          </a:xfrm>
          <a:prstGeom prst="rect">
            <a:avLst/>
          </a:prstGeom>
        </p:spPr>
      </p:pic>
    </p:spTree>
    <p:extLst>
      <p:ext uri="{BB962C8B-B14F-4D97-AF65-F5344CB8AC3E}">
        <p14:creationId xmlns:p14="http://schemas.microsoft.com/office/powerpoint/2010/main" val="201318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4454107" cy="1323474"/>
          </a:xfrm>
        </p:spPr>
        <p:txBody>
          <a:bodyPr>
            <a:normAutofit fontScale="90000"/>
          </a:bodyPr>
          <a:lstStyle/>
          <a:p>
            <a:r>
              <a:rPr lang="nb-NO" dirty="0" smtClean="0"/>
              <a:t>Eksempel: Lage en nettside for en </a:t>
            </a:r>
            <a:r>
              <a:rPr lang="nb-NO" dirty="0" err="1" smtClean="0"/>
              <a:t>chat</a:t>
            </a:r>
            <a:r>
              <a:rPr lang="nb-NO" dirty="0" smtClean="0"/>
              <a:t> og opprette kontakt med Firebase – del 1</a:t>
            </a:r>
            <a:endParaRPr lang="nb-NO" dirty="0"/>
          </a:p>
        </p:txBody>
      </p:sp>
      <p:pic>
        <p:nvPicPr>
          <p:cNvPr id="5" name="Plassholder for innhold 4"/>
          <p:cNvPicPr>
            <a:picLocks noGrp="1" noChangeAspect="1"/>
          </p:cNvPicPr>
          <p:nvPr>
            <p:ph idx="1"/>
          </p:nvPr>
        </p:nvPicPr>
        <p:blipFill>
          <a:blip r:embed="rId3"/>
          <a:stretch>
            <a:fillRect/>
          </a:stretch>
        </p:blipFill>
        <p:spPr>
          <a:xfrm>
            <a:off x="5831388" y="1269331"/>
            <a:ext cx="5349851" cy="4409574"/>
          </a:xfrm>
          <a:prstGeom prst="rect">
            <a:avLst/>
          </a:prstGeom>
        </p:spPr>
      </p:pic>
      <p:sp>
        <p:nvSpPr>
          <p:cNvPr id="4" name="Plassholder for tekst 3"/>
          <p:cNvSpPr>
            <a:spLocks noGrp="1"/>
          </p:cNvSpPr>
          <p:nvPr>
            <p:ph type="body" sz="half" idx="2"/>
          </p:nvPr>
        </p:nvSpPr>
        <p:spPr>
          <a:xfrm>
            <a:off x="839788" y="2063931"/>
            <a:ext cx="4293915" cy="3805057"/>
          </a:xfrm>
        </p:spPr>
        <p:txBody>
          <a:bodyPr>
            <a:noAutofit/>
          </a:bodyPr>
          <a:lstStyle/>
          <a:p>
            <a:r>
              <a:rPr lang="nb-NO" sz="2400" dirty="0" smtClean="0"/>
              <a:t>Prosjektet vårt skal være en nettside til en </a:t>
            </a:r>
            <a:r>
              <a:rPr lang="nb-NO" sz="2400" dirty="0" err="1" smtClean="0"/>
              <a:t>chat</a:t>
            </a:r>
            <a:r>
              <a:rPr lang="nb-NO" sz="2400" dirty="0" smtClean="0"/>
              <a:t>. Først må vi opprette HTML-kode for nettsiden til denne chatten.  Den kan se ut som vist i HTML-koden her. Vi lagrer nettsiden som superchat.html. Dette er en helt vanlig HTML-fil som du lærte om i kapittel 1.</a:t>
            </a:r>
            <a:endParaRPr lang="nb-NO" sz="2400" dirty="0"/>
          </a:p>
        </p:txBody>
      </p:sp>
    </p:spTree>
    <p:extLst>
      <p:ext uri="{BB962C8B-B14F-4D97-AF65-F5344CB8AC3E}">
        <p14:creationId xmlns:p14="http://schemas.microsoft.com/office/powerpoint/2010/main" val="211359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6"/>
            <a:ext cx="10515600" cy="1090696"/>
          </a:xfrm>
        </p:spPr>
        <p:txBody>
          <a:bodyPr>
            <a:normAutofit/>
          </a:bodyPr>
          <a:lstStyle/>
          <a:p>
            <a:r>
              <a:rPr lang="nb-NO" sz="3600" dirty="0" smtClean="0"/>
              <a:t>Sikkerhet og autentisering i Firebase</a:t>
            </a:r>
            <a:endParaRPr lang="nb-NO" sz="3600" dirty="0"/>
          </a:p>
        </p:txBody>
      </p:sp>
      <p:sp>
        <p:nvSpPr>
          <p:cNvPr id="6" name="Plassholder for innhold 5"/>
          <p:cNvSpPr>
            <a:spLocks noGrp="1"/>
          </p:cNvSpPr>
          <p:nvPr>
            <p:ph idx="1"/>
          </p:nvPr>
        </p:nvSpPr>
        <p:spPr>
          <a:xfrm>
            <a:off x="838200" y="1600200"/>
            <a:ext cx="10515600" cy="4576763"/>
          </a:xfrm>
        </p:spPr>
        <p:txBody>
          <a:bodyPr/>
          <a:lstStyle/>
          <a:p>
            <a:r>
              <a:rPr lang="nb-NO" dirty="0" smtClean="0"/>
              <a:t>Vi vil at nettsiden skal være åpne for alle i starten av prosjektet. Dette forenkler koden.</a:t>
            </a:r>
          </a:p>
          <a:p>
            <a:endParaRPr lang="nb-NO" dirty="0" smtClean="0"/>
          </a:p>
          <a:p>
            <a:r>
              <a:rPr lang="nb-NO" dirty="0"/>
              <a:t>V</a:t>
            </a:r>
            <a:r>
              <a:rPr lang="nb-NO" dirty="0" smtClean="0"/>
              <a:t>i må også gi alle som er inne på nettsiden, tilgang så de kan skrive til databasen, ellers får de ikke lagret meldingene de skriver. Vi skal derfor skru av sikkerheten for databasen vår.</a:t>
            </a:r>
            <a:endParaRPr lang="nb-NO" dirty="0"/>
          </a:p>
          <a:p>
            <a:endParaRPr lang="nb-NO" dirty="0" smtClean="0"/>
          </a:p>
        </p:txBody>
      </p:sp>
    </p:spTree>
    <p:extLst>
      <p:ext uri="{BB962C8B-B14F-4D97-AF65-F5344CB8AC3E}">
        <p14:creationId xmlns:p14="http://schemas.microsoft.com/office/powerpoint/2010/main" val="296635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1054601"/>
          </a:xfrm>
        </p:spPr>
        <p:txBody>
          <a:bodyPr/>
          <a:lstStyle/>
          <a:p>
            <a:r>
              <a:rPr lang="nb-NO" dirty="0" smtClean="0"/>
              <a:t>Skru av sikkerheten for databasen i Firebase</a:t>
            </a:r>
            <a:endParaRPr lang="nb-NO" dirty="0"/>
          </a:p>
        </p:txBody>
      </p:sp>
      <p:sp>
        <p:nvSpPr>
          <p:cNvPr id="5" name="Plassholder for innhold 4"/>
          <p:cNvSpPr>
            <a:spLocks noGrp="1"/>
          </p:cNvSpPr>
          <p:nvPr>
            <p:ph idx="1"/>
          </p:nvPr>
        </p:nvSpPr>
        <p:spPr>
          <a:xfrm>
            <a:off x="838200" y="1503947"/>
            <a:ext cx="10515600" cy="4673016"/>
          </a:xfrm>
        </p:spPr>
        <p:txBody>
          <a:bodyPr/>
          <a:lstStyle/>
          <a:p>
            <a:pPr marL="514350" indent="-514350">
              <a:buFont typeface="+mj-lt"/>
              <a:buAutoNum type="arabicPeriod"/>
            </a:pPr>
            <a:r>
              <a:rPr lang="nb-NO" dirty="0" smtClean="0"/>
              <a:t>Klikk på "Database" i venstremenyen til prosjektet ditt.</a:t>
            </a:r>
          </a:p>
          <a:p>
            <a:pPr marL="514350" indent="-514350">
              <a:buFont typeface="+mj-lt"/>
              <a:buAutoNum type="arabicPeriod"/>
            </a:pPr>
            <a:r>
              <a:rPr lang="nb-NO" dirty="0" smtClean="0"/>
              <a:t>Velg "Realtime database", ikke "</a:t>
            </a:r>
            <a:r>
              <a:rPr lang="nb-NO" dirty="0" err="1" smtClean="0"/>
              <a:t>Cloud</a:t>
            </a:r>
            <a:r>
              <a:rPr lang="nb-NO" dirty="0" smtClean="0"/>
              <a:t> </a:t>
            </a:r>
            <a:r>
              <a:rPr lang="nb-NO" dirty="0" err="1" smtClean="0"/>
              <a:t>Firestore</a:t>
            </a:r>
            <a:r>
              <a:rPr lang="nb-NO" dirty="0" smtClean="0"/>
              <a:t>"</a:t>
            </a:r>
          </a:p>
          <a:p>
            <a:pPr marL="0" indent="0">
              <a:buNone/>
            </a:pPr>
            <a:endParaRPr lang="nb-NO" dirty="0"/>
          </a:p>
        </p:txBody>
      </p:sp>
      <p:pic>
        <p:nvPicPr>
          <p:cNvPr id="6" name="Bilde 5"/>
          <p:cNvPicPr>
            <a:picLocks noChangeAspect="1"/>
          </p:cNvPicPr>
          <p:nvPr/>
        </p:nvPicPr>
        <p:blipFill>
          <a:blip r:embed="rId2"/>
          <a:stretch>
            <a:fillRect/>
          </a:stretch>
        </p:blipFill>
        <p:spPr>
          <a:xfrm>
            <a:off x="838200" y="2637485"/>
            <a:ext cx="10305776" cy="3342210"/>
          </a:xfrm>
          <a:prstGeom prst="rect">
            <a:avLst/>
          </a:prstGeom>
        </p:spPr>
      </p:pic>
    </p:spTree>
    <p:extLst>
      <p:ext uri="{BB962C8B-B14F-4D97-AF65-F5344CB8AC3E}">
        <p14:creationId xmlns:p14="http://schemas.microsoft.com/office/powerpoint/2010/main" val="6999407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1556</Words>
  <Application>Microsoft Office PowerPoint</Application>
  <PresentationFormat>Widescreen</PresentationFormat>
  <Paragraphs>163</Paragraphs>
  <Slides>25</Slides>
  <Notes>9</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25</vt:i4>
      </vt:variant>
    </vt:vector>
  </HeadingPairs>
  <TitlesOfParts>
    <vt:vector size="29" baseType="lpstr">
      <vt:lpstr>Arial</vt:lpstr>
      <vt:lpstr>Calibri</vt:lpstr>
      <vt:lpstr>Calibri Light</vt:lpstr>
      <vt:lpstr>Office-tema</vt:lpstr>
      <vt:lpstr>Kap. 8.2 Å lage en chat</vt:lpstr>
      <vt:lpstr>Kom i gang med Firebase</vt:lpstr>
      <vt:lpstr>Kom i gang med Firebase</vt:lpstr>
      <vt:lpstr>Opprette forbindelse mellom databasen og nettsiden</vt:lpstr>
      <vt:lpstr>Opprette forbindelse mellom databasen og nettsiden</vt:lpstr>
      <vt:lpstr>Opprette forbindelse mellom databasen og nettsiden</vt:lpstr>
      <vt:lpstr>Eksempel: Lage en nettside for en chat og opprette kontakt med Firebase – del 1</vt:lpstr>
      <vt:lpstr>Sikkerhet og autentisering i Firebase</vt:lpstr>
      <vt:lpstr>Skru av sikkerheten for databasen i Firebase</vt:lpstr>
      <vt:lpstr>Skru av sikkerheten for databasen i Firebase</vt:lpstr>
      <vt:lpstr>Å lagre data som JSON-objekter i databasen</vt:lpstr>
      <vt:lpstr>Å lagre data som JSON-objekter i databasen</vt:lpstr>
      <vt:lpstr>Eksempel: Å legge inn en melding i chatten</vt:lpstr>
      <vt:lpstr>Eksempel: Å legge inn en melding i chatten</vt:lpstr>
      <vt:lpstr>Å hente ut data fra databasen</vt:lpstr>
      <vt:lpstr>Eksempel: Å vise meldingene i chatten</vt:lpstr>
      <vt:lpstr>Eksempel: Å vise meldingene i chatten</vt:lpstr>
      <vt:lpstr>Eksempel: Å vise meldingene i chatten</vt:lpstr>
      <vt:lpstr>Slette data fra databasen</vt:lpstr>
      <vt:lpstr>Repetisjon: Form-element</vt:lpstr>
      <vt:lpstr>Eksempel: Registreringsskjema for bøker og forfatter</vt:lpstr>
      <vt:lpstr>Ekstrastoff: Brukeren skriver inn meldinger til chatten</vt:lpstr>
      <vt:lpstr>Ekstrastoff: Brukeren skriver inn meldinger til chatten</vt:lpstr>
      <vt:lpstr>Ekstrastoff: Brukeren skriver inn meldinger til chatten</vt:lpstr>
      <vt:lpstr>Oppgaver</vt:lpstr>
    </vt:vector>
  </TitlesOfParts>
  <Company>IKT-Agder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Kap. 8.2 Å lage en chat</dc:title>
  <dc:creator>Harald Øverås</dc:creator>
  <cp:lastModifiedBy>Øverås, Harald</cp:lastModifiedBy>
  <cp:revision>51</cp:revision>
  <dcterms:created xsi:type="dcterms:W3CDTF">2018-12-31T13:24:45Z</dcterms:created>
  <dcterms:modified xsi:type="dcterms:W3CDTF">2020-02-24T08:22:11Z</dcterms:modified>
</cp:coreProperties>
</file>