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77" r:id="rId13"/>
    <p:sldId id="267" r:id="rId14"/>
    <p:sldId id="274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3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0" autoAdjust="0"/>
  </p:normalViewPr>
  <p:slideViewPr>
    <p:cSldViewPr snapToGrid="0">
      <p:cViewPr varScale="1">
        <p:scale>
          <a:sx n="56" d="100"/>
          <a:sy n="56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B0C68-B967-431E-913C-1EE4D92111A3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FFAD-A2F9-445D-B065-825B037A6D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685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Ferdig </a:t>
            </a:r>
            <a:r>
              <a:rPr lang="nb-NO" dirty="0" err="1" smtClean="0"/>
              <a:t>json</a:t>
            </a:r>
            <a:r>
              <a:rPr lang="nb-NO" dirty="0" smtClean="0"/>
              <a:t>-fil for</a:t>
            </a:r>
            <a:r>
              <a:rPr lang="nb-NO" baseline="0" dirty="0" smtClean="0"/>
              <a:t> en klesbutikk finner dere her. Denne brukes i Eksempel JSON-fil med data til en nettbutikk s. 211</a:t>
            </a:r>
            <a:endParaRPr lang="nb-NO" dirty="0" smtClean="0"/>
          </a:p>
          <a:p>
            <a:r>
              <a:rPr lang="nb-NO" dirty="0" smtClean="0"/>
              <a:t>https://gist.github.com/overas/70b5626e549e11cf884ddfdd9fd071f0</a:t>
            </a:r>
          </a:p>
          <a:p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393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Resten</a:t>
            </a:r>
            <a:r>
              <a:rPr lang="nb-NO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koden finner du her: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https://gist.github.com/overas/ee952c110bb0a2c4bffbbab26b582c31</a:t>
            </a:r>
          </a:p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Fullstendig kode – bare HTML og </a:t>
            </a:r>
            <a:r>
              <a:rPr lang="nb-NO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https://gist.github.com/overas/5f7b51c3632430fe29dba53031e21137</a:t>
            </a:r>
          </a:p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nb-NO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nb-NO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ligger en spilleliste hvordan lærebokforfatter lager nettbutikken</a:t>
            </a:r>
          </a:p>
          <a:p>
            <a:r>
              <a:rPr lang="nb-NO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finner den her: https://www.youtube.com/watch?v=A-Q9Vdfzhms&amp;list=PLliwZOfrdLOn-Nw1ikID68RqWIeG7S571</a:t>
            </a:r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756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69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Fullstendig kode – HTML, CSS og </a:t>
            </a:r>
            <a:r>
              <a:rPr lang="nb-NO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https://gist.github.com/overas/60fe393a52175e58d741c7f4c843250e</a:t>
            </a:r>
          </a:p>
          <a:p>
            <a:endParaRPr lang="nb-NO" dirty="0" smtClean="0"/>
          </a:p>
          <a:p>
            <a:r>
              <a:rPr lang="nb-NO" dirty="0" smtClean="0"/>
              <a:t>For å vise bilder og tekst må du bruke disse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json</a:t>
            </a:r>
            <a:r>
              <a:rPr lang="nb-NO" baseline="0" dirty="0" smtClean="0"/>
              <a:t> data som du </a:t>
            </a:r>
            <a:r>
              <a:rPr lang="nb-NO" baseline="0" smtClean="0"/>
              <a:t>finner her.</a:t>
            </a:r>
            <a:endParaRPr lang="nb-NO" dirty="0" smtClean="0"/>
          </a:p>
          <a:p>
            <a:r>
              <a:rPr lang="nb-NO" dirty="0" smtClean="0"/>
              <a:t>https://gist.github.com/overas/4ec2d9a18c12cc0a41015331620594b1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01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Ferdig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json</a:t>
            </a:r>
            <a:r>
              <a:rPr lang="nb-NO" baseline="0" dirty="0" smtClean="0"/>
              <a:t>-fil med </a:t>
            </a:r>
            <a:r>
              <a:rPr lang="nb-NO" baseline="0" dirty="0" err="1" smtClean="0"/>
              <a:t>med</a:t>
            </a:r>
            <a:r>
              <a:rPr lang="nb-NO" baseline="0" dirty="0" smtClean="0"/>
              <a:t> mere data til nettbutikk finner du her. Denne brukes i Eksempel Bruke databasen til å bygge en nettside s. 212</a:t>
            </a:r>
          </a:p>
          <a:p>
            <a:r>
              <a:rPr lang="nb-NO" dirty="0" smtClean="0"/>
              <a:t>https://gist.github.com/overas/c04c888d4743de0d45d768b3de563c18</a:t>
            </a:r>
          </a:p>
          <a:p>
            <a:endParaRPr lang="nb-NO" dirty="0" smtClean="0"/>
          </a:p>
          <a:p>
            <a:r>
              <a:rPr lang="nb-NO" dirty="0" smtClean="0"/>
              <a:t>Lenke </a:t>
            </a:r>
            <a:r>
              <a:rPr lang="nb-NO" dirty="0" smtClean="0"/>
              <a:t>til bilder av bukser:</a:t>
            </a:r>
          </a:p>
          <a:p>
            <a:r>
              <a:rPr lang="nb-NO" dirty="0" smtClean="0"/>
              <a:t>https://kode.cappelendamm.no/binfil/download2.php?tid=2142763&amp;h=a8eecb4dd685a2e4f2ba432f30c2c1a9&amp;sec_tid=2120588</a:t>
            </a:r>
          </a:p>
          <a:p>
            <a:endParaRPr lang="nb-NO" dirty="0" smtClean="0"/>
          </a:p>
          <a:p>
            <a:r>
              <a:rPr lang="nb-NO" dirty="0" smtClean="0"/>
              <a:t>Lenke til bilder av skjorter:</a:t>
            </a:r>
          </a:p>
          <a:p>
            <a:r>
              <a:rPr lang="nb-NO" dirty="0" smtClean="0"/>
              <a:t>https://kode.cappelendamm.no/binfil/download2.php?tid=2143882&amp;h=68ddbbab42eba0a960259ae11cdf80bc&amp;sec_tid=2120588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015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8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494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finner resten av koden her: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https://gist.github.com/overas/f80dc766ceeeccaad351290a66e662c2</a:t>
            </a:r>
          </a:p>
          <a:p>
            <a:endParaRPr lang="nb-NO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13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69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Resten av koden finner du her: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https://gist.github.com/overas/833e982bd24bcfd3017f6e81adcb0e60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23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Resten av koden finner du her: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https://gist.github.com/overas/b82250bdfbfde1c60f27feb3d329763c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007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Resten av koden finner du her:</a:t>
            </a:r>
          </a:p>
          <a:p>
            <a:r>
              <a:rPr lang="nb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https://gist.github.com/overas/0da0409033fbbf23784ac15eab8af089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FFAD-A2F9-445D-B065-825B037A6D82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650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74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87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7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09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21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13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6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17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86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14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9AE8-6C31-47E2-832D-09E56DBD5F42}" type="datetimeFigureOut">
              <a:rPr lang="nb-NO" smtClean="0"/>
              <a:t>10.03.2020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CA00-6B2C-4A91-AFA9-77EE0727D4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85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1469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Kap</a:t>
            </a:r>
            <a:r>
              <a:rPr lang="nb-NO" dirty="0" smtClean="0"/>
              <a:t>. 8.3 En nettbutikk som har en database med egne data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Mål for opplæringen: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lage dynamiske nettsider som bruker en database ved hjelp av spørrespråk og programvare på tjener</a:t>
            </a:r>
          </a:p>
        </p:txBody>
      </p:sp>
    </p:spTree>
    <p:extLst>
      <p:ext uri="{BB962C8B-B14F-4D97-AF65-F5344CB8AC3E}">
        <p14:creationId xmlns:p14="http://schemas.microsoft.com/office/powerpoint/2010/main" val="32658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6477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Eksempel: Bruke databasen til å bygge en nettside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838200" y="1606731"/>
            <a:ext cx="10515600" cy="4570232"/>
          </a:xfrm>
        </p:spPr>
        <p:txBody>
          <a:bodyPr/>
          <a:lstStyle/>
          <a:p>
            <a:r>
              <a:rPr lang="nb-NO" dirty="0" smtClean="0"/>
              <a:t>For så å vise frem bildene og teksten om skjortene skriver vi:</a:t>
            </a:r>
          </a:p>
          <a:p>
            <a:pPr marL="457200" lvl="1" indent="0">
              <a:buNone/>
            </a:pPr>
            <a:r>
              <a:rPr lang="nb-NO" dirty="0" err="1" smtClean="0">
                <a:solidFill>
                  <a:srgbClr val="FF0000"/>
                </a:solidFill>
              </a:rPr>
              <a:t>skjorter.on</a:t>
            </a:r>
            <a:r>
              <a:rPr lang="nb-NO" dirty="0">
                <a:solidFill>
                  <a:srgbClr val="FF0000"/>
                </a:solidFill>
              </a:rPr>
              <a:t>("</a:t>
            </a:r>
            <a:r>
              <a:rPr lang="nb-NO" dirty="0" err="1">
                <a:solidFill>
                  <a:srgbClr val="FF0000"/>
                </a:solidFill>
              </a:rPr>
              <a:t>child_added</a:t>
            </a:r>
            <a:r>
              <a:rPr lang="nb-NO" dirty="0">
                <a:solidFill>
                  <a:srgbClr val="FF0000"/>
                </a:solidFill>
              </a:rPr>
              <a:t>", </a:t>
            </a:r>
            <a:r>
              <a:rPr lang="nb-NO" dirty="0" err="1">
                <a:solidFill>
                  <a:srgbClr val="FF0000"/>
                </a:solidFill>
              </a:rPr>
              <a:t>visVare</a:t>
            </a:r>
            <a:r>
              <a:rPr lang="nb-NO" dirty="0" smtClean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smtClean="0"/>
              <a:t>For å vise frem bildene og teksten om buksene skriver vi:</a:t>
            </a:r>
          </a:p>
          <a:p>
            <a:pPr marL="457200" lvl="1" indent="0">
              <a:buNone/>
            </a:pPr>
            <a:r>
              <a:rPr lang="nb-NO" dirty="0" err="1">
                <a:solidFill>
                  <a:srgbClr val="FF0000"/>
                </a:solidFill>
              </a:rPr>
              <a:t>bukser.on</a:t>
            </a:r>
            <a:r>
              <a:rPr lang="nb-NO" dirty="0">
                <a:solidFill>
                  <a:srgbClr val="FF0000"/>
                </a:solidFill>
              </a:rPr>
              <a:t>("</a:t>
            </a:r>
            <a:r>
              <a:rPr lang="nb-NO" dirty="0" err="1">
                <a:solidFill>
                  <a:srgbClr val="FF0000"/>
                </a:solidFill>
              </a:rPr>
              <a:t>child_added</a:t>
            </a:r>
            <a:r>
              <a:rPr lang="nb-NO" dirty="0">
                <a:solidFill>
                  <a:srgbClr val="FF0000"/>
                </a:solidFill>
              </a:rPr>
              <a:t>", </a:t>
            </a:r>
            <a:r>
              <a:rPr lang="nb-NO" dirty="0" err="1">
                <a:solidFill>
                  <a:srgbClr val="FF0000"/>
                </a:solidFill>
              </a:rPr>
              <a:t>visVare</a:t>
            </a:r>
            <a:r>
              <a:rPr lang="nb-NO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Ønsker vi å vise frem bilder og tekst til både bukser og skjorter når nettsiden blir åpnet, så skriver vi koden </a:t>
            </a:r>
          </a:p>
          <a:p>
            <a:pPr marL="457200" lvl="1" indent="0">
              <a:buNone/>
            </a:pPr>
            <a:r>
              <a:rPr lang="nb-NO" dirty="0" err="1" smtClean="0">
                <a:solidFill>
                  <a:srgbClr val="FF0000"/>
                </a:solidFill>
              </a:rPr>
              <a:t>visAlleVarer</a:t>
            </a:r>
            <a:r>
              <a:rPr lang="nb-NO" dirty="0" smtClean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733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509451"/>
            <a:ext cx="10515600" cy="58783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Eksempel: Bruke databasen til å bygge en nettside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1737" y="1201783"/>
            <a:ext cx="5390743" cy="49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3654"/>
          </a:xfrm>
        </p:spPr>
        <p:txBody>
          <a:bodyPr>
            <a:normAutofit/>
          </a:bodyPr>
          <a:lstStyle/>
          <a:p>
            <a:r>
              <a:rPr lang="nb-NO" sz="4000" dirty="0" smtClean="0"/>
              <a:t>Eksempel: Bruke databasen til å bygge en nettside</a:t>
            </a:r>
            <a:endParaRPr lang="nb-NO" sz="4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8151" y="1106375"/>
            <a:ext cx="4586294" cy="5083288"/>
          </a:xfrm>
          <a:prstGeom prst="rect">
            <a:avLst/>
          </a:prstGeom>
        </p:spPr>
      </p:pic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839788" y="1863306"/>
            <a:ext cx="3456167" cy="4326357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Nettsiden uten CSS vil </a:t>
            </a:r>
            <a:r>
              <a:rPr lang="nb-NO" dirty="0" smtClean="0"/>
              <a:t>tilslutt se </a:t>
            </a:r>
            <a:r>
              <a:rPr lang="nb-NO" dirty="0"/>
              <a:t>slik ut.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18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705394"/>
            <a:ext cx="10515600" cy="57476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Ekstrastoff: Klikk på knapper kan endre nettsiden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/>
          <a:lstStyle/>
          <a:p>
            <a:r>
              <a:rPr lang="nb-NO" dirty="0" smtClean="0"/>
              <a:t>Selv om vi har det meste av koden på plass for å velge alle varer, bukser eller skjorter, må vi legge til hvilken funksjon hver knapp skal gjøre.</a:t>
            </a:r>
          </a:p>
          <a:p>
            <a:endParaRPr lang="nb-NO" dirty="0"/>
          </a:p>
          <a:p>
            <a:r>
              <a:rPr lang="nb-NO" dirty="0" smtClean="0"/>
              <a:t>En måte å gjøre dette på, er å skrive: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button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onclick</a:t>
            </a:r>
            <a:r>
              <a:rPr lang="nb-NO" dirty="0" smtClean="0">
                <a:solidFill>
                  <a:srgbClr val="FF0000"/>
                </a:solidFill>
              </a:rPr>
              <a:t>="funksjonsnavn()"&gt;Gjør noe&lt;/</a:t>
            </a:r>
            <a:r>
              <a:rPr lang="nb-NO" dirty="0" err="1">
                <a:solidFill>
                  <a:srgbClr val="FF0000"/>
                </a:solidFill>
              </a:rPr>
              <a:t>button</a:t>
            </a:r>
            <a:r>
              <a:rPr lang="nb-NO" dirty="0" smtClean="0">
                <a:solidFill>
                  <a:srgbClr val="FF0000"/>
                </a:solidFill>
              </a:rPr>
              <a:t>&gt;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1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nb-NO" sz="4000" dirty="0"/>
              <a:t>Ekstrastoff: Klikk på knapper kan endre nettsiden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marL="0" indent="0">
              <a:buNone/>
            </a:pPr>
            <a:r>
              <a:rPr lang="nb-NO" b="1" dirty="0" smtClean="0"/>
              <a:t>Bruk av </a:t>
            </a:r>
            <a:r>
              <a:rPr lang="nb-NO" b="1" dirty="0" err="1" smtClean="0"/>
              <a:t>button</a:t>
            </a:r>
            <a:r>
              <a:rPr lang="nb-NO" b="1" dirty="0" smtClean="0"/>
              <a:t>-element og </a:t>
            </a:r>
            <a:r>
              <a:rPr lang="nb-NO" b="1" dirty="0" err="1" smtClean="0"/>
              <a:t>hendelsestyrte</a:t>
            </a:r>
            <a:r>
              <a:rPr lang="nb-NO" b="1" dirty="0" smtClean="0"/>
              <a:t> funksjoner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Opprett et </a:t>
            </a:r>
            <a:r>
              <a:rPr lang="nb-NO" dirty="0" err="1" smtClean="0"/>
              <a:t>button</a:t>
            </a:r>
            <a:r>
              <a:rPr lang="nb-NO" dirty="0" smtClean="0"/>
              <a:t>-element og eventuelt andre HTML-elementer.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Gi HTML-elementene unike id-er.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 </a:t>
            </a:r>
            <a:r>
              <a:rPr lang="nb-NO" dirty="0" err="1" smtClean="0"/>
              <a:t>Javascript</a:t>
            </a:r>
            <a:r>
              <a:rPr lang="nb-NO" dirty="0" smtClean="0"/>
              <a:t>, referer til HTML-elementene med</a:t>
            </a:r>
          </a:p>
          <a:p>
            <a:pPr marL="457200" lvl="1" indent="0">
              <a:buNone/>
            </a:pPr>
            <a:r>
              <a:rPr lang="nb-NO" dirty="0"/>
              <a:t>var </a:t>
            </a:r>
            <a:r>
              <a:rPr lang="nb-NO" dirty="0" smtClean="0"/>
              <a:t>variabelnavn </a:t>
            </a:r>
            <a:r>
              <a:rPr lang="nb-NO" dirty="0"/>
              <a:t>= </a:t>
            </a:r>
            <a:r>
              <a:rPr lang="nb-NO" dirty="0" err="1"/>
              <a:t>document.getElementById</a:t>
            </a:r>
            <a:r>
              <a:rPr lang="nb-NO" dirty="0" smtClean="0"/>
              <a:t>("</a:t>
            </a:r>
            <a:r>
              <a:rPr lang="nb-NO" dirty="0" err="1" smtClean="0"/>
              <a:t>idTilElementet</a:t>
            </a:r>
            <a:r>
              <a:rPr lang="nb-NO" dirty="0" smtClean="0"/>
              <a:t>");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Knytt en funksjon til den hendelsen at knappen trykkes:</a:t>
            </a:r>
          </a:p>
          <a:p>
            <a:pPr marL="457200" lvl="1" indent="0">
              <a:buNone/>
            </a:pPr>
            <a:r>
              <a:rPr lang="nb-NO" dirty="0" err="1"/>
              <a:t>v</a:t>
            </a:r>
            <a:r>
              <a:rPr lang="nb-NO" dirty="0" err="1" smtClean="0"/>
              <a:t>ariabelnavn.onclick</a:t>
            </a:r>
            <a:r>
              <a:rPr lang="nb-NO" dirty="0" smtClean="0"/>
              <a:t>=</a:t>
            </a:r>
            <a:r>
              <a:rPr lang="nb-NO" dirty="0" err="1" smtClean="0"/>
              <a:t>function</a:t>
            </a:r>
            <a:r>
              <a:rPr lang="nb-NO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Gjør noe i funksjonen. Vis en tekst, et bilde eller endre HTML- eller CSS-kode.</a:t>
            </a:r>
            <a:endParaRPr lang="nb-NO" dirty="0"/>
          </a:p>
          <a:p>
            <a:pPr marL="457200" lvl="1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54805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92332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Ekstrastoff: Klikk på knapper kan endre nettsiden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7" y="1269207"/>
            <a:ext cx="5157787" cy="1447867"/>
          </a:xfrm>
        </p:spPr>
        <p:txBody>
          <a:bodyPr>
            <a:noAutofit/>
          </a:bodyPr>
          <a:lstStyle/>
          <a:p>
            <a:r>
              <a:rPr lang="nb-NO" b="0" dirty="0" smtClean="0"/>
              <a:t>Her ser vi på et eksempel der vi velger mellom visning av bukser og skjorter. </a:t>
            </a:r>
          </a:p>
          <a:p>
            <a:r>
              <a:rPr lang="nb-NO" b="0" dirty="0" smtClean="0"/>
              <a:t>I HTML-koden skriver vi:</a:t>
            </a:r>
            <a:endParaRPr lang="nb-NO" b="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3"/>
          </p:nvPr>
        </p:nvSpPr>
        <p:spPr>
          <a:xfrm>
            <a:off x="6172200" y="1269207"/>
            <a:ext cx="5183188" cy="651033"/>
          </a:xfrm>
        </p:spPr>
        <p:txBody>
          <a:bodyPr>
            <a:normAutofit/>
          </a:bodyPr>
          <a:lstStyle/>
          <a:p>
            <a:r>
              <a:rPr lang="nb-NO" b="0" dirty="0" smtClean="0"/>
              <a:t>I script-elementet skriver vi:</a:t>
            </a:r>
            <a:endParaRPr lang="nb-NO" b="0" dirty="0"/>
          </a:p>
        </p:txBody>
      </p:sp>
      <p:pic>
        <p:nvPicPr>
          <p:cNvPr id="11" name="Plassholder for innhold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5091" y="2399619"/>
            <a:ext cx="5100297" cy="3038475"/>
          </a:xfrm>
          <a:prstGeom prst="rect">
            <a:avLst/>
          </a:prstGeom>
        </p:spPr>
      </p:pic>
      <p:pic>
        <p:nvPicPr>
          <p:cNvPr id="10" name="Plassholder for innhold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6" y="3132931"/>
            <a:ext cx="5064857" cy="7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nb-NO" dirty="0" smtClean="0"/>
              <a:t>Sortering og filtrering med spørringer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4883739"/>
          </a:xfrm>
        </p:spPr>
        <p:txBody>
          <a:bodyPr>
            <a:normAutofit/>
          </a:bodyPr>
          <a:lstStyle/>
          <a:p>
            <a:r>
              <a:rPr lang="nb-NO" dirty="0" smtClean="0"/>
              <a:t>Hvis vi har store mengder data i databasen, er det hensiktsmessig å sortere (f.eks. fra høyest til lavest) eller filtrere de dataene du viser fram på nettsiden (gjøre et utvalg). </a:t>
            </a:r>
            <a:r>
              <a:rPr lang="nb-NO" b="1" dirty="0" smtClean="0"/>
              <a:t>Spørringer</a:t>
            </a:r>
            <a:r>
              <a:rPr lang="nb-NO" dirty="0" smtClean="0"/>
              <a:t> til databasen kaller vi dette.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9" name="Tabel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36507"/>
              </p:ext>
            </p:extLst>
          </p:nvPr>
        </p:nvGraphicFramePr>
        <p:xfrm>
          <a:off x="1246777" y="3097103"/>
          <a:ext cx="9347200" cy="227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2606554174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1002806317"/>
                    </a:ext>
                  </a:extLst>
                </a:gridCol>
              </a:tblGrid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SPØRRINGER I FIREBASE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KODE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9467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Gir oss de </a:t>
                      </a:r>
                      <a:r>
                        <a:rPr lang="nb-NO" i="1" dirty="0" smtClean="0"/>
                        <a:t>n</a:t>
                      </a:r>
                      <a:r>
                        <a:rPr lang="nb-NO" dirty="0" smtClean="0"/>
                        <a:t> første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FF0000"/>
                          </a:solidFill>
                        </a:rPr>
                        <a:t>limitToFirst</a:t>
                      </a:r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(n)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49236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Gir oss de </a:t>
                      </a:r>
                      <a:r>
                        <a:rPr lang="nb-NO" i="1" dirty="0" smtClean="0"/>
                        <a:t>n</a:t>
                      </a:r>
                      <a:r>
                        <a:rPr lang="nb-NO" dirty="0" smtClean="0"/>
                        <a:t> siste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FF0000"/>
                          </a:solidFill>
                        </a:rPr>
                        <a:t>limitToLast</a:t>
                      </a:r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(n)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26006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De som starter på en bestemt verdi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FF0000"/>
                          </a:solidFill>
                        </a:rPr>
                        <a:t>startAt</a:t>
                      </a:r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(verdi)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53957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De som slutter på en bestemt verdi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FF0000"/>
                          </a:solidFill>
                        </a:rPr>
                        <a:t>endAt</a:t>
                      </a:r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(verdi)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9616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nb-NO" dirty="0" smtClean="0"/>
                        <a:t>De som er lik en bestemt verdi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>
                          <a:solidFill>
                            <a:srgbClr val="FF0000"/>
                          </a:solidFill>
                        </a:rPr>
                        <a:t>equalTo</a:t>
                      </a:r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(verdi)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0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8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5846"/>
          </a:xfrm>
        </p:spPr>
        <p:txBody>
          <a:bodyPr>
            <a:normAutofit/>
          </a:bodyPr>
          <a:lstStyle/>
          <a:p>
            <a:r>
              <a:rPr lang="nb-NO" sz="3800" dirty="0" smtClean="0"/>
              <a:t>Eksempel: Sortere buksene i nettbutikken alfabetisk</a:t>
            </a:r>
            <a:endParaRPr lang="nb-NO" sz="38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>
          <a:xfrm>
            <a:off x="839787" y="1357654"/>
            <a:ext cx="5157787" cy="1529237"/>
          </a:xfrm>
        </p:spPr>
        <p:txBody>
          <a:bodyPr>
            <a:normAutofit/>
          </a:bodyPr>
          <a:lstStyle/>
          <a:p>
            <a:r>
              <a:rPr lang="nb-NO" b="0" dirty="0" smtClean="0"/>
              <a:t>Når vi trykker på bukseknappen i header-elementet ønsker vi å sortere buksene alfabetisk. Endre i script-elementet</a:t>
            </a:r>
            <a:r>
              <a:rPr lang="nb-NO" b="0" i="1" dirty="0" smtClean="0"/>
              <a:t> </a:t>
            </a:r>
            <a:r>
              <a:rPr lang="nb-NO" b="0" i="1" dirty="0" err="1" smtClean="0">
                <a:solidFill>
                  <a:srgbClr val="FF0000"/>
                </a:solidFill>
              </a:rPr>
              <a:t>function</a:t>
            </a:r>
            <a:r>
              <a:rPr lang="nb-NO" b="0" i="1" dirty="0" smtClean="0">
                <a:solidFill>
                  <a:srgbClr val="FF0000"/>
                </a:solidFill>
              </a:rPr>
              <a:t> </a:t>
            </a:r>
            <a:r>
              <a:rPr lang="nb-NO" b="0" i="1" dirty="0" err="1" smtClean="0">
                <a:solidFill>
                  <a:srgbClr val="FF0000"/>
                </a:solidFill>
              </a:rPr>
              <a:t>visBukser</a:t>
            </a:r>
            <a:r>
              <a:rPr lang="nb-NO" b="0" dirty="0" smtClean="0">
                <a:solidFill>
                  <a:srgbClr val="FF0000"/>
                </a:solidFill>
              </a:rPr>
              <a:t> </a:t>
            </a:r>
            <a:r>
              <a:rPr lang="nb-NO" b="0" dirty="0" smtClean="0"/>
              <a:t>slik: </a:t>
            </a:r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4297" y="3375548"/>
            <a:ext cx="5068766" cy="2163104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62902" y="1357653"/>
            <a:ext cx="5183188" cy="823912"/>
          </a:xfrm>
        </p:spPr>
        <p:txBody>
          <a:bodyPr/>
          <a:lstStyle/>
          <a:p>
            <a:r>
              <a:rPr lang="nb-NO" b="0" dirty="0" smtClean="0"/>
              <a:t>Når du trykker på bukseknappen blir visningen av buksene sortert alfabetisk.</a:t>
            </a:r>
            <a:endParaRPr lang="nb-NO" b="0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368897" y="2403475"/>
            <a:ext cx="789793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Eksempel: Sortere buksene i nettbutikken på pris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>
          <a:xfrm>
            <a:off x="839788" y="1136470"/>
            <a:ext cx="5157787" cy="1149529"/>
          </a:xfrm>
        </p:spPr>
        <p:txBody>
          <a:bodyPr>
            <a:normAutofit fontScale="85000" lnSpcReduction="10000"/>
          </a:bodyPr>
          <a:lstStyle/>
          <a:p>
            <a:r>
              <a:rPr lang="nb-NO" b="0" dirty="0" smtClean="0"/>
              <a:t>Når dataene er sortert, kan du også filtrere dataene. Det vil si at du gjør et utvalg. For å finne de tre billigste buksene i databasen, kan vi sortere på pris og deretter velge </a:t>
            </a:r>
            <a:r>
              <a:rPr lang="nb-NO" b="0" i="1" dirty="0" err="1" smtClean="0"/>
              <a:t>limitToFirst</a:t>
            </a:r>
            <a:r>
              <a:rPr lang="nb-NO" b="0" i="1" dirty="0" smtClean="0"/>
              <a:t>(3);</a:t>
            </a:r>
            <a:endParaRPr lang="nb-NO" b="0" i="1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097588" y="1136470"/>
            <a:ext cx="5183188" cy="509450"/>
          </a:xfrm>
        </p:spPr>
        <p:txBody>
          <a:bodyPr>
            <a:normAutofit fontScale="77500" lnSpcReduction="20000"/>
          </a:bodyPr>
          <a:lstStyle/>
          <a:p>
            <a:r>
              <a:rPr lang="nb-NO" b="0" dirty="0" smtClean="0"/>
              <a:t>Når du trykker på bukseknappen vises de tre billigste buksene i visningen</a:t>
            </a:r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259313" y="1645919"/>
            <a:ext cx="1060206" cy="4543743"/>
          </a:xfrm>
          <a:prstGeom prst="rect">
            <a:avLst/>
          </a:prstGeom>
        </p:spPr>
      </p:pic>
      <p:sp>
        <p:nvSpPr>
          <p:cNvPr id="9" name="Plassholder for innhol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601707"/>
            <a:ext cx="5464558" cy="2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344"/>
          </a:xfrm>
        </p:spPr>
        <p:txBody>
          <a:bodyPr>
            <a:noAutofit/>
          </a:bodyPr>
          <a:lstStyle/>
          <a:p>
            <a:r>
              <a:rPr lang="nb-NO" sz="3600" dirty="0" smtClean="0"/>
              <a:t>Eksempel: Sortere buksene i nettbutikken som koster mellom 200 og 300 kroner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>
          <a:xfrm>
            <a:off x="839788" y="1436914"/>
            <a:ext cx="5157787" cy="757646"/>
          </a:xfrm>
        </p:spPr>
        <p:txBody>
          <a:bodyPr>
            <a:normAutofit fontScale="92500"/>
          </a:bodyPr>
          <a:lstStyle/>
          <a:p>
            <a:r>
              <a:rPr lang="nb-NO" b="0" dirty="0" smtClean="0"/>
              <a:t>For å finne alle bukser som koster mellom 100 og 200 kroner, kan vi skrive koden:</a:t>
            </a:r>
            <a:endParaRPr lang="nb-NO" b="0" i="1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097588" y="1136470"/>
            <a:ext cx="4914401" cy="587828"/>
          </a:xfrm>
        </p:spPr>
        <p:txBody>
          <a:bodyPr>
            <a:normAutofit fontScale="85000" lnSpcReduction="10000"/>
          </a:bodyPr>
          <a:lstStyle/>
          <a:p>
            <a:r>
              <a:rPr lang="nb-NO" b="0" dirty="0" smtClean="0"/>
              <a:t>Når du trykker på bukseknappen vises bukser som koster mellom 100 og 200 kroner.</a:t>
            </a:r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7" y="2383994"/>
            <a:ext cx="4673195" cy="2527640"/>
          </a:xfrm>
          <a:prstGeom prst="rect">
            <a:avLst/>
          </a:prstGeom>
        </p:spPr>
      </p:pic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630115" y="1854200"/>
            <a:ext cx="2267357" cy="43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/>
          <a:lstStyle/>
          <a:p>
            <a:r>
              <a:rPr lang="nb-NO" dirty="0" smtClean="0"/>
              <a:t>Lagre data i en database som JSON-objekter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nb-NO" dirty="0" smtClean="0"/>
              <a:t>Mange nettsider og </a:t>
            </a:r>
            <a:r>
              <a:rPr lang="nb-NO" dirty="0" err="1" smtClean="0"/>
              <a:t>apper</a:t>
            </a:r>
            <a:r>
              <a:rPr lang="nb-NO" dirty="0" smtClean="0"/>
              <a:t> har innhold som er produsert på forhånden.</a:t>
            </a:r>
          </a:p>
          <a:p>
            <a:endParaRPr lang="nb-NO" dirty="0" smtClean="0"/>
          </a:p>
          <a:p>
            <a:r>
              <a:rPr lang="nb-NO" dirty="0" smtClean="0"/>
              <a:t>En nettbutikk har for eksempel lagret informasjon om varene sine i en database.</a:t>
            </a:r>
          </a:p>
          <a:p>
            <a:endParaRPr lang="nb-NO" dirty="0" smtClean="0"/>
          </a:p>
          <a:p>
            <a:r>
              <a:rPr lang="nb-NO" dirty="0" smtClean="0"/>
              <a:t>Vi skal nå lære oss å bygge opp databaser med data som vi skal bruke på en nettside.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528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nb-NO" dirty="0" smtClean="0"/>
              <a:t>Eksempel: Vise bukser og skjorter over 4 ruter 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nb-NO" dirty="0" smtClean="0"/>
              <a:t>I CSS deler vi opp html main-elementet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&gt;&lt;/</a:t>
            </a:r>
            <a:r>
              <a:rPr lang="nb-NO" dirty="0" err="1" smtClean="0">
                <a:solidFill>
                  <a:srgbClr val="FF0000"/>
                </a:solidFill>
              </a:rPr>
              <a:t>main</a:t>
            </a:r>
            <a:r>
              <a:rPr lang="nb-NO" dirty="0" smtClean="0">
                <a:solidFill>
                  <a:srgbClr val="FF0000"/>
                </a:solidFill>
              </a:rPr>
              <a:t>&gt; </a:t>
            </a:r>
            <a:r>
              <a:rPr lang="nb-NO" dirty="0" smtClean="0"/>
              <a:t>over 4 ruter horisontalt.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Vi deklarerer en variable i JS for main-elementet som brukes i funksjonene.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26" y="1909491"/>
            <a:ext cx="3936347" cy="1195999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583" y="4166780"/>
            <a:ext cx="5025559" cy="425123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159" y="4631958"/>
            <a:ext cx="7134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nb-NO" dirty="0" smtClean="0"/>
              <a:t>Eksempel: Vise </a:t>
            </a:r>
            <a:r>
              <a:rPr lang="nb-NO" dirty="0"/>
              <a:t>bukser og skjorter over 4 ruter 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263" y="1301189"/>
            <a:ext cx="10206579" cy="46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8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Lag en </a:t>
            </a:r>
            <a:r>
              <a:rPr lang="nb-NO" dirty="0" err="1" smtClean="0"/>
              <a:t>json</a:t>
            </a:r>
            <a:r>
              <a:rPr lang="nb-NO" dirty="0" smtClean="0"/>
              <a:t>-fil med data til en nettbutikk.</a:t>
            </a:r>
          </a:p>
          <a:p>
            <a:pPr marL="514350" indent="-514350">
              <a:buFont typeface="+mj-lt"/>
              <a:buAutoNum type="arabicPeriod"/>
            </a:pP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Last fila i oppgaven 1 inn i Firebase.</a:t>
            </a:r>
          </a:p>
          <a:p>
            <a:pPr marL="514350" indent="-514350">
              <a:buFont typeface="+mj-lt"/>
              <a:buAutoNum type="arabicPeriod"/>
            </a:pP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Hent fila </a:t>
            </a:r>
            <a:r>
              <a:rPr lang="nb-NO" dirty="0" err="1" smtClean="0"/>
              <a:t>klesbutikk.json</a:t>
            </a:r>
            <a:r>
              <a:rPr lang="nb-NO" dirty="0" smtClean="0"/>
              <a:t> fra kode.cdu.no og last den inn i Firebase. Vis dataene i Firebase.</a:t>
            </a:r>
          </a:p>
          <a:p>
            <a:pPr marL="514350" indent="-514350">
              <a:buFont typeface="+mj-lt"/>
              <a:buAutoNum type="arabicPeriod"/>
            </a:pP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Lag kode for en nettbutikk og vis dataene fra oppgave 1.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9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nb-NO" dirty="0" smtClean="0"/>
              <a:t>Lagre data i en database som JSON-objekter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1" dirty="0" smtClean="0"/>
              <a:t>Lagre dataene i en </a:t>
            </a:r>
            <a:r>
              <a:rPr lang="nb-NO" b="1" dirty="0" err="1" smtClean="0"/>
              <a:t>json</a:t>
            </a:r>
            <a:r>
              <a:rPr lang="nb-NO" b="1" dirty="0" smtClean="0"/>
              <a:t>-fil:</a:t>
            </a:r>
          </a:p>
          <a:p>
            <a:pPr marL="0" indent="0">
              <a:buNone/>
            </a:pPr>
            <a:r>
              <a:rPr lang="nb-NO" dirty="0" smtClean="0"/>
              <a:t>Skriv dataene som </a:t>
            </a:r>
            <a:r>
              <a:rPr lang="nb-NO" i="1" dirty="0" smtClean="0"/>
              <a:t>JSON-objekter</a:t>
            </a:r>
            <a:r>
              <a:rPr lang="nb-NO" dirty="0" smtClean="0"/>
              <a:t> og lagre dem i en </a:t>
            </a:r>
            <a:r>
              <a:rPr lang="nb-NO" dirty="0" err="1" smtClean="0"/>
              <a:t>json</a:t>
            </a:r>
            <a:r>
              <a:rPr lang="nb-NO" dirty="0" smtClean="0"/>
              <a:t>-fil. Du kan lagre filen på skrivebordet eller et annet sted der du lett kan finne den.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Et JSON-objekt med en primærnøkkel ser slik ut:</a:t>
            </a:r>
          </a:p>
          <a:p>
            <a:pPr marL="0" indent="0">
              <a:buNone/>
            </a:pPr>
            <a:endParaRPr lang="nb-NO" dirty="0" smtClean="0"/>
          </a:p>
          <a:p>
            <a:pPr marL="457200" lvl="1" indent="0">
              <a:buNone/>
            </a:pPr>
            <a:r>
              <a:rPr lang="nb-NO" dirty="0" smtClean="0">
                <a:solidFill>
                  <a:srgbClr val="FF0000"/>
                </a:solidFill>
              </a:rPr>
              <a:t>"navn":{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	</a:t>
            </a:r>
            <a:r>
              <a:rPr lang="nb-NO" dirty="0" smtClean="0">
                <a:solidFill>
                  <a:srgbClr val="FF0000"/>
                </a:solidFill>
              </a:rPr>
              <a:t>"primærnøkkel":{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		</a:t>
            </a:r>
            <a:r>
              <a:rPr lang="nb-NO" dirty="0" smtClean="0">
                <a:solidFill>
                  <a:srgbClr val="FF0000"/>
                </a:solidFill>
              </a:rPr>
              <a:t>"navn1":"verdi1",</a:t>
            </a:r>
            <a:endParaRPr lang="nb-NO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nb-NO" dirty="0" smtClean="0">
                <a:solidFill>
                  <a:srgbClr val="FF0000"/>
                </a:solidFill>
              </a:rPr>
              <a:t>		"navn2":"verdi2",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	</a:t>
            </a:r>
            <a:r>
              <a:rPr lang="nb-NO" dirty="0" smtClean="0">
                <a:solidFill>
                  <a:srgbClr val="FF0000"/>
                </a:solidFill>
              </a:rPr>
              <a:t>	"navn3":"verdi3"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	</a:t>
            </a:r>
            <a:r>
              <a:rPr lang="nb-NO" dirty="0" smtClean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}</a:t>
            </a:r>
            <a:endParaRPr lang="nb-NO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nb-NO" dirty="0" smtClean="0"/>
          </a:p>
          <a:p>
            <a:pPr marL="457200" lvl="1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7802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8589" cy="600891"/>
          </a:xfrm>
        </p:spPr>
        <p:txBody>
          <a:bodyPr/>
          <a:lstStyle/>
          <a:p>
            <a:r>
              <a:rPr lang="nb-NO" dirty="0" smtClean="0"/>
              <a:t>Lagre data i en database som JSON-objekter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293223"/>
            <a:ext cx="3932237" cy="4698503"/>
          </a:xfrm>
        </p:spPr>
        <p:txBody>
          <a:bodyPr>
            <a:noAutofit/>
          </a:bodyPr>
          <a:lstStyle/>
          <a:p>
            <a:r>
              <a:rPr lang="nb-NO" sz="2200" b="1" dirty="0" smtClean="0"/>
              <a:t>Importer </a:t>
            </a:r>
            <a:r>
              <a:rPr lang="nb-NO" sz="2200" b="1" dirty="0" err="1" smtClean="0"/>
              <a:t>json</a:t>
            </a:r>
            <a:r>
              <a:rPr lang="nb-NO" sz="2200" b="1" dirty="0" smtClean="0"/>
              <a:t>-filen i Firebase. </a:t>
            </a:r>
          </a:p>
          <a:p>
            <a:pPr marL="457200" indent="-457200">
              <a:buFont typeface="+mj-lt"/>
              <a:buAutoNum type="alphaLcParenR"/>
            </a:pPr>
            <a:r>
              <a:rPr lang="nb-NO" sz="2200" dirty="0" smtClean="0"/>
              <a:t>Opprett et nytt prosjekt på Firebase-nettsiden. Gi navnet "nettbutikk", "</a:t>
            </a:r>
            <a:r>
              <a:rPr lang="nb-NO" sz="2200" dirty="0" err="1" smtClean="0"/>
              <a:t>webshop</a:t>
            </a:r>
            <a:r>
              <a:rPr lang="nb-NO" sz="2200" dirty="0" smtClean="0"/>
              <a:t>" e.l.</a:t>
            </a:r>
          </a:p>
          <a:p>
            <a:pPr marL="457200" indent="-457200">
              <a:buFont typeface="+mj-lt"/>
              <a:buAutoNum type="alphaLcParenR"/>
            </a:pPr>
            <a:r>
              <a:rPr lang="nb-NO" sz="2200" dirty="0" smtClean="0"/>
              <a:t>Klikk deg inn i database–delen av prosjektet i Firebase.</a:t>
            </a:r>
          </a:p>
          <a:p>
            <a:pPr marL="457200" indent="-457200">
              <a:buFont typeface="+mj-lt"/>
              <a:buAutoNum type="alphaLcParenR"/>
            </a:pPr>
            <a:r>
              <a:rPr lang="nb-NO" sz="2200" dirty="0" smtClean="0"/>
              <a:t>Klikk på knappen med teksten "Import JSON".</a:t>
            </a:r>
          </a:p>
          <a:p>
            <a:pPr marL="457200" indent="-457200">
              <a:buFont typeface="+mj-lt"/>
              <a:buAutoNum type="alphaLcParenR"/>
            </a:pPr>
            <a:r>
              <a:rPr lang="nb-NO" sz="2200" dirty="0" smtClean="0"/>
              <a:t>Bla deg frem til filen </a:t>
            </a:r>
            <a:r>
              <a:rPr lang="nb-NO" sz="2200" dirty="0" err="1" smtClean="0"/>
              <a:t>filnavn.json</a:t>
            </a:r>
            <a:r>
              <a:rPr lang="nb-NO" sz="2200" dirty="0" smtClean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nb-NO" sz="2200" dirty="0" smtClean="0"/>
              <a:t>Trykk OK.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650" y="2109651"/>
            <a:ext cx="6653073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01938"/>
          </a:xfrm>
        </p:spPr>
        <p:txBody>
          <a:bodyPr/>
          <a:lstStyle/>
          <a:p>
            <a:r>
              <a:rPr lang="nb-NO" dirty="0" smtClean="0"/>
              <a:t>Eksempel: JSON-fil med data til en nettbutikk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167064"/>
            <a:ext cx="5157787" cy="823912"/>
          </a:xfrm>
        </p:spPr>
        <p:txBody>
          <a:bodyPr>
            <a:normAutofit fontScale="85000" lnSpcReduction="10000"/>
          </a:bodyPr>
          <a:lstStyle/>
          <a:p>
            <a:r>
              <a:rPr lang="nb-NO" b="0" dirty="0" smtClean="0"/>
              <a:t>Dataene er strukturert som et JSON-objekt som vi kaller varer. Vi strukturer </a:t>
            </a:r>
            <a:r>
              <a:rPr lang="nb-NO" b="0" dirty="0" err="1" smtClean="0"/>
              <a:t>json</a:t>
            </a:r>
            <a:r>
              <a:rPr lang="nb-NO" b="0" dirty="0" smtClean="0"/>
              <a:t>-filen ved å skille alle buksene og skjortene fra hverandre. </a:t>
            </a:r>
            <a:endParaRPr lang="nb-NO" b="0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67045" y="2165684"/>
            <a:ext cx="2213372" cy="4024313"/>
          </a:xfrm>
          <a:prstGeom prst="rect">
            <a:avLst/>
          </a:prstGeom>
        </p:spPr>
      </p:pic>
      <p:sp>
        <p:nvSpPr>
          <p:cNvPr id="6" name="Plassholder for tekst 5"/>
          <p:cNvSpPr>
            <a:spLocks noGrp="1"/>
          </p:cNvSpPr>
          <p:nvPr>
            <p:ph type="body" sz="quarter" idx="3"/>
          </p:nvPr>
        </p:nvSpPr>
        <p:spPr>
          <a:xfrm>
            <a:off x="6157746" y="1167064"/>
            <a:ext cx="5183188" cy="823912"/>
          </a:xfrm>
        </p:spPr>
        <p:txBody>
          <a:bodyPr>
            <a:normAutofit fontScale="85000" lnSpcReduction="10000"/>
          </a:bodyPr>
          <a:lstStyle/>
          <a:p>
            <a:r>
              <a:rPr lang="nb-NO" b="0" dirty="0" smtClean="0"/>
              <a:t>Bildene må du lagre i samme mappe som de andre filene. På kode.cdu.no finner du en ferdig </a:t>
            </a:r>
            <a:r>
              <a:rPr lang="nb-NO" b="0" dirty="0" err="1" smtClean="0"/>
              <a:t>json</a:t>
            </a:r>
            <a:r>
              <a:rPr lang="nb-NO" b="0" dirty="0" smtClean="0"/>
              <a:t>-fil med mange skjorter og bukser.</a:t>
            </a:r>
            <a:endParaRPr lang="nb-NO" b="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401719" y="2165350"/>
            <a:ext cx="272415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Eksempel: Bruke databasen til å bygge en nettside</a:t>
            </a:r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41458"/>
          </a:xfrm>
        </p:spPr>
        <p:txBody>
          <a:bodyPr>
            <a:normAutofit/>
          </a:bodyPr>
          <a:lstStyle/>
          <a:p>
            <a:r>
              <a:rPr lang="nb-NO" dirty="0" smtClean="0"/>
              <a:t>Vi skal bruke dataene fra databasen i en nettside som viser alle klesplaggene med tekst for merke, modell og pris. </a:t>
            </a:r>
          </a:p>
          <a:p>
            <a:r>
              <a:rPr lang="nb-NO" dirty="0" smtClean="0"/>
              <a:t>I tillegg skal vi ha med et bilde av plagget og en knapp for å legge varen i handlekurven.</a:t>
            </a:r>
          </a:p>
          <a:p>
            <a:r>
              <a:rPr lang="nb-NO" dirty="0" smtClean="0"/>
              <a:t>Vi deler siden opp i </a:t>
            </a:r>
            <a:r>
              <a:rPr lang="nb-NO" i="1" dirty="0" smtClean="0"/>
              <a:t>header</a:t>
            </a:r>
            <a:r>
              <a:rPr lang="nb-NO" dirty="0" smtClean="0"/>
              <a:t>-element og </a:t>
            </a:r>
            <a:r>
              <a:rPr lang="nb-NO" i="1" dirty="0" smtClean="0"/>
              <a:t>main</a:t>
            </a:r>
            <a:r>
              <a:rPr lang="nb-NO" dirty="0" smtClean="0"/>
              <a:t>-element. Inne header-elementet skal vi først ha knapper for å velge alle varer, bukser eller skjorter.</a:t>
            </a:r>
          </a:p>
          <a:p>
            <a:r>
              <a:rPr lang="nb-NO" dirty="0" smtClean="0"/>
              <a:t>I main-elementet skal vi vise fram de valgte varene. Dette er den </a:t>
            </a:r>
            <a:r>
              <a:rPr lang="nb-NO" i="1" dirty="0" smtClean="0"/>
              <a:t>dynamiske delen </a:t>
            </a:r>
            <a:r>
              <a:rPr lang="nb-NO" dirty="0" smtClean="0"/>
              <a:t>av nettsiden. Den endrer seg når kunden klikker på knappene. Den vil også endre seg hvis vareutvalget i databasen blir annerledes.</a:t>
            </a:r>
          </a:p>
        </p:txBody>
      </p:sp>
    </p:spTree>
    <p:extLst>
      <p:ext uri="{BB962C8B-B14F-4D97-AF65-F5344CB8AC3E}">
        <p14:creationId xmlns:p14="http://schemas.microsoft.com/office/powerpoint/2010/main" val="10357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3654"/>
          </a:xfrm>
        </p:spPr>
        <p:txBody>
          <a:bodyPr>
            <a:normAutofit/>
          </a:bodyPr>
          <a:lstStyle/>
          <a:p>
            <a:r>
              <a:rPr lang="nb-NO" sz="4000" dirty="0" smtClean="0"/>
              <a:t>Eksempel: Bruke databasen til å bygge en nettside</a:t>
            </a:r>
            <a:endParaRPr lang="nb-NO" sz="40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idx="1"/>
          </p:nvPr>
        </p:nvSpPr>
        <p:spPr>
          <a:xfrm>
            <a:off x="839788" y="1587261"/>
            <a:ext cx="5284967" cy="4244196"/>
          </a:xfrm>
        </p:spPr>
        <p:txBody>
          <a:bodyPr>
            <a:normAutofit/>
          </a:bodyPr>
          <a:lstStyle/>
          <a:p>
            <a:r>
              <a:rPr lang="nb-NO" sz="2800" b="0" dirty="0" smtClean="0"/>
              <a:t>Bildene </a:t>
            </a:r>
            <a:r>
              <a:rPr lang="nb-NO" sz="2800" b="0" dirty="0"/>
              <a:t>av skjorter og bukser henter du fra kode.cdu.no.</a:t>
            </a:r>
          </a:p>
          <a:p>
            <a:r>
              <a:rPr lang="nb-NO" sz="2800" b="0" dirty="0" smtClean="0"/>
              <a:t>I dette eksempel lagres bildene i samme </a:t>
            </a:r>
            <a:r>
              <a:rPr lang="nb-NO" sz="2800" b="0" dirty="0" smtClean="0"/>
              <a:t>mappe som html-filen. Dette blir fort rotete. </a:t>
            </a:r>
          </a:p>
          <a:p>
            <a:r>
              <a:rPr lang="nb-NO" sz="2800" b="0" dirty="0" smtClean="0"/>
              <a:t>Det kan derfor være lurt å lagre </a:t>
            </a:r>
            <a:r>
              <a:rPr lang="nb-NO" sz="2800" b="0" dirty="0" smtClean="0"/>
              <a:t>bildefilene i en mappe med navn </a:t>
            </a:r>
            <a:r>
              <a:rPr lang="nb-NO" sz="2800" b="0" dirty="0" smtClean="0"/>
              <a:t>bilder. Koden er derfor oppdatert med en egen mappe for bilde som heter bilder.</a:t>
            </a:r>
            <a:endParaRPr lang="nb-NO" sz="2800" b="0" dirty="0" smtClean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7159" y="1058780"/>
            <a:ext cx="4080584" cy="242629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87" y="3876820"/>
            <a:ext cx="4901301" cy="1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/>
          </a:bodyPr>
          <a:lstStyle/>
          <a:p>
            <a:r>
              <a:rPr lang="nb-NO" sz="4000" dirty="0" smtClean="0"/>
              <a:t>Eksempel: Bruke databasen til å bygge en nettside</a:t>
            </a:r>
            <a:endParaRPr lang="nb-NO" sz="4000" dirty="0"/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/>
          <a:lstStyle/>
          <a:p>
            <a:r>
              <a:rPr lang="nb-NO" dirty="0"/>
              <a:t>HTML-koden for nettsiden ser slik ut: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74" y="1856192"/>
            <a:ext cx="7441532" cy="44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0064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Eksempel: Bruke databasen til å bygge en nettside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>
          <a:xfrm>
            <a:off x="839788" y="1409700"/>
            <a:ext cx="5157787" cy="1435100"/>
          </a:xfrm>
        </p:spPr>
        <p:txBody>
          <a:bodyPr>
            <a:normAutofit fontScale="92500" lnSpcReduction="10000"/>
          </a:bodyPr>
          <a:lstStyle/>
          <a:p>
            <a:r>
              <a:rPr lang="nb-NO" b="0" dirty="0" smtClean="0"/>
              <a:t>I header elementet har vi knapper for å velge alle varer, bare bukser eller bare skjorter. Vi må derfor </a:t>
            </a:r>
            <a:r>
              <a:rPr lang="nb-NO" b="0" i="1" dirty="0" smtClean="0"/>
              <a:t>referere</a:t>
            </a:r>
            <a:r>
              <a:rPr lang="nb-NO" b="0" dirty="0" smtClean="0"/>
              <a:t> til dataene som ligger under varer/skjorter og varer/bukser.</a:t>
            </a:r>
            <a:endParaRPr lang="nb-NO" b="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2648"/>
          </a:xfrm>
        </p:spPr>
        <p:txBody>
          <a:bodyPr/>
          <a:lstStyle/>
          <a:p>
            <a:r>
              <a:rPr lang="nb-NO" b="0" dirty="0" smtClean="0"/>
              <a:t>Da kan vi skrive dette i HTML-koden:</a:t>
            </a:r>
            <a:endParaRPr lang="nb-NO" b="0" dirty="0"/>
          </a:p>
        </p:txBody>
      </p:sp>
      <p:pic>
        <p:nvPicPr>
          <p:cNvPr id="11" name="Plassholder for innhold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27506" y="3355138"/>
            <a:ext cx="5759429" cy="668221"/>
          </a:xfrm>
          <a:prstGeom prst="rect">
            <a:avLst/>
          </a:prstGeom>
        </p:spPr>
      </p:pic>
      <p:pic>
        <p:nvPicPr>
          <p:cNvPr id="10" name="Plassholder for innhold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58524" y="3355139"/>
            <a:ext cx="2512903" cy="20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1316</Words>
  <Application>Microsoft Office PowerPoint</Application>
  <PresentationFormat>Widescreen</PresentationFormat>
  <Paragraphs>161</Paragraphs>
  <Slides>22</Slides>
  <Notes>12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Office-tema</vt:lpstr>
      <vt:lpstr>Kap. 8.3 En nettbutikk som har en database med egne data</vt:lpstr>
      <vt:lpstr>Lagre data i en database som JSON-objekter</vt:lpstr>
      <vt:lpstr>Lagre data i en database som JSON-objekter</vt:lpstr>
      <vt:lpstr>Lagre data i en database som JSON-objekter</vt:lpstr>
      <vt:lpstr>Eksempel: JSON-fil med data til en nettbutikk</vt:lpstr>
      <vt:lpstr>Eksempel: Bruke databasen til å bygge en nettside</vt:lpstr>
      <vt:lpstr>Eksempel: Bruke databasen til å bygge en nettside</vt:lpstr>
      <vt:lpstr>Eksempel: Bruke databasen til å bygge en nettside</vt:lpstr>
      <vt:lpstr>Eksempel: Bruke databasen til å bygge en nettside</vt:lpstr>
      <vt:lpstr>Eksempel: Bruke databasen til å bygge en nettside</vt:lpstr>
      <vt:lpstr>Eksempel: Bruke databasen til å bygge en nettside</vt:lpstr>
      <vt:lpstr>Eksempel: Bruke databasen til å bygge en nettside</vt:lpstr>
      <vt:lpstr>Ekstrastoff: Klikk på knapper kan endre nettsiden</vt:lpstr>
      <vt:lpstr>Ekstrastoff: Klikk på knapper kan endre nettsiden</vt:lpstr>
      <vt:lpstr>Ekstrastoff: Klikk på knapper kan endre nettsiden</vt:lpstr>
      <vt:lpstr>Sortering og filtrering med spørringer</vt:lpstr>
      <vt:lpstr>Eksempel: Sortere buksene i nettbutikken alfabetisk</vt:lpstr>
      <vt:lpstr>Eksempel: Sortere buksene i nettbutikken på pris</vt:lpstr>
      <vt:lpstr>Eksempel: Sortere buksene i nettbutikken som koster mellom 200 og 300 kroner</vt:lpstr>
      <vt:lpstr>Eksempel: Vise bukser og skjorter over 4 ruter </vt:lpstr>
      <vt:lpstr>Eksempel: Vise bukser og skjorter over 4 ruter </vt:lpstr>
      <vt:lpstr>Oppgaver</vt:lpstr>
    </vt:vector>
  </TitlesOfParts>
  <Company>IKT-Agder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Kap. 8.3 En nettbutikk som har en database med egne data</dc:title>
  <dc:creator>Harald Øverås</dc:creator>
  <cp:lastModifiedBy>Øverås, Harald</cp:lastModifiedBy>
  <cp:revision>62</cp:revision>
  <dcterms:created xsi:type="dcterms:W3CDTF">2019-01-01T10:12:04Z</dcterms:created>
  <dcterms:modified xsi:type="dcterms:W3CDTF">2020-03-10T20:06:53Z</dcterms:modified>
</cp:coreProperties>
</file>