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2" r:id="rId8"/>
    <p:sldId id="264" r:id="rId9"/>
    <p:sldId id="267" r:id="rId10"/>
    <p:sldId id="268" r:id="rId11"/>
    <p:sldId id="265" r:id="rId12"/>
    <p:sldId id="266" r:id="rId13"/>
    <p:sldId id="263" r:id="rId14"/>
  </p:sldIdLst>
  <p:sldSz cx="12192000" cy="6858000"/>
  <p:notesSz cx="6735763" cy="9866313"/>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69" autoAdjust="0"/>
  </p:normalViewPr>
  <p:slideViewPr>
    <p:cSldViewPr snapToGrid="0">
      <p:cViewPr varScale="1">
        <p:scale>
          <a:sx n="60" d="100"/>
          <a:sy n="60" d="100"/>
        </p:scale>
        <p:origin x="11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sz="quarter" idx="1"/>
          </p:nvPr>
        </p:nvSpPr>
        <p:spPr>
          <a:xfrm>
            <a:off x="3814763" y="0"/>
            <a:ext cx="2919412" cy="495300"/>
          </a:xfrm>
          <a:prstGeom prst="rect">
            <a:avLst/>
          </a:prstGeom>
        </p:spPr>
        <p:txBody>
          <a:bodyPr vert="horz" lIns="91440" tIns="45720" rIns="91440" bIns="45720" rtlCol="0"/>
          <a:lstStyle>
            <a:lvl1pPr algn="r">
              <a:defRPr sz="1200"/>
            </a:lvl1pPr>
          </a:lstStyle>
          <a:p>
            <a:fld id="{01EFF27A-008F-4A77-B9EA-F4E98BD98D35}" type="datetimeFigureOut">
              <a:rPr lang="nb-NO" smtClean="0"/>
              <a:t>16.03.2020</a:t>
            </a:fld>
            <a:endParaRPr lang="nb-NO"/>
          </a:p>
        </p:txBody>
      </p:sp>
      <p:sp>
        <p:nvSpPr>
          <p:cNvPr id="4" name="Plassholder for bunntekst 3"/>
          <p:cNvSpPr>
            <a:spLocks noGrp="1"/>
          </p:cNvSpPr>
          <p:nvPr>
            <p:ph type="ftr" sz="quarter" idx="2"/>
          </p:nvPr>
        </p:nvSpPr>
        <p:spPr>
          <a:xfrm>
            <a:off x="0" y="9371013"/>
            <a:ext cx="2919413" cy="495300"/>
          </a:xfrm>
          <a:prstGeom prst="rect">
            <a:avLst/>
          </a:prstGeom>
        </p:spPr>
        <p:txBody>
          <a:bodyPr vert="horz" lIns="91440" tIns="45720" rIns="91440" bIns="45720" rtlCol="0" anchor="b"/>
          <a:lstStyle>
            <a:lvl1pPr algn="l">
              <a:defRPr sz="1200"/>
            </a:lvl1pPr>
          </a:lstStyle>
          <a:p>
            <a:endParaRPr lang="nb-NO"/>
          </a:p>
        </p:txBody>
      </p:sp>
      <p:sp>
        <p:nvSpPr>
          <p:cNvPr id="5" name="Plassholder for lysbildenummer 4"/>
          <p:cNvSpPr>
            <a:spLocks noGrp="1"/>
          </p:cNvSpPr>
          <p:nvPr>
            <p:ph type="sldNum" sz="quarter" idx="3"/>
          </p:nvPr>
        </p:nvSpPr>
        <p:spPr>
          <a:xfrm>
            <a:off x="3814763" y="9371013"/>
            <a:ext cx="2919412" cy="495300"/>
          </a:xfrm>
          <a:prstGeom prst="rect">
            <a:avLst/>
          </a:prstGeom>
        </p:spPr>
        <p:txBody>
          <a:bodyPr vert="horz" lIns="91440" tIns="45720" rIns="91440" bIns="45720" rtlCol="0" anchor="b"/>
          <a:lstStyle>
            <a:lvl1pPr algn="r">
              <a:defRPr sz="1200"/>
            </a:lvl1pPr>
          </a:lstStyle>
          <a:p>
            <a:fld id="{40159232-3DEE-4C3E-8FDE-7DD58EFE21FF}" type="slidenum">
              <a:rPr lang="nb-NO" smtClean="0"/>
              <a:t>‹#›</a:t>
            </a:fld>
            <a:endParaRPr lang="nb-NO"/>
          </a:p>
        </p:txBody>
      </p:sp>
    </p:spTree>
    <p:extLst>
      <p:ext uri="{BB962C8B-B14F-4D97-AF65-F5344CB8AC3E}">
        <p14:creationId xmlns:p14="http://schemas.microsoft.com/office/powerpoint/2010/main" val="83584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D985C0C4-3947-4742-8BC0-313DEF8F5163}" type="datetimeFigureOut">
              <a:rPr lang="nb-NO" smtClean="0"/>
              <a:t>16.03.2020</a:t>
            </a:fld>
            <a:endParaRPr lang="nb-NO"/>
          </a:p>
        </p:txBody>
      </p:sp>
      <p:sp>
        <p:nvSpPr>
          <p:cNvPr id="4" name="Plassholder for lysbilde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FD21D959-30C1-4C6D-949B-79A9DA5B2E16}" type="slidenum">
              <a:rPr lang="nb-NO" smtClean="0"/>
              <a:t>‹#›</a:t>
            </a:fld>
            <a:endParaRPr lang="nb-NO"/>
          </a:p>
        </p:txBody>
      </p:sp>
    </p:spTree>
    <p:extLst>
      <p:ext uri="{BB962C8B-B14F-4D97-AF65-F5344CB8AC3E}">
        <p14:creationId xmlns:p14="http://schemas.microsoft.com/office/powerpoint/2010/main" val="3499834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sz="1200" b="0" kern="1200" dirty="0" smtClean="0">
                <a:solidFill>
                  <a:schemeClr val="tx1"/>
                </a:solidFill>
                <a:effectLst/>
                <a:latin typeface="+mn-lt"/>
                <a:ea typeface="+mn-ea"/>
                <a:cs typeface="+mn-cs"/>
              </a:rPr>
              <a:t>Du finner resten av koden her:</a:t>
            </a:r>
          </a:p>
          <a:p>
            <a:r>
              <a:rPr lang="nb-NO" sz="1200" b="0" kern="1200" dirty="0" smtClean="0">
                <a:solidFill>
                  <a:schemeClr val="tx1"/>
                </a:solidFill>
                <a:effectLst/>
                <a:latin typeface="+mn-lt"/>
                <a:ea typeface="+mn-ea"/>
                <a:cs typeface="+mn-cs"/>
              </a:rPr>
              <a:t>https://gist.github.com/overas/e95962565bc5e7660bf0c8e1aec4c1f1</a:t>
            </a:r>
          </a:p>
        </p:txBody>
      </p:sp>
      <p:sp>
        <p:nvSpPr>
          <p:cNvPr id="4" name="Plassholder for lysbildenummer 3"/>
          <p:cNvSpPr>
            <a:spLocks noGrp="1"/>
          </p:cNvSpPr>
          <p:nvPr>
            <p:ph type="sldNum" sz="quarter" idx="10"/>
          </p:nvPr>
        </p:nvSpPr>
        <p:spPr/>
        <p:txBody>
          <a:bodyPr/>
          <a:lstStyle/>
          <a:p>
            <a:fld id="{FD21D959-30C1-4C6D-949B-79A9DA5B2E16}" type="slidenum">
              <a:rPr lang="nb-NO" smtClean="0"/>
              <a:t>6</a:t>
            </a:fld>
            <a:endParaRPr lang="nb-NO"/>
          </a:p>
        </p:txBody>
      </p:sp>
    </p:spTree>
    <p:extLst>
      <p:ext uri="{BB962C8B-B14F-4D97-AF65-F5344CB8AC3E}">
        <p14:creationId xmlns:p14="http://schemas.microsoft.com/office/powerpoint/2010/main" val="3025998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smtClean="0"/>
              <a:t>https://stackoverflow.com/questions/50792067/firebase-return-undefined-on-downloadurl</a:t>
            </a:r>
            <a:endParaRPr lang="nb-NO" dirty="0"/>
          </a:p>
        </p:txBody>
      </p:sp>
      <p:sp>
        <p:nvSpPr>
          <p:cNvPr id="4" name="Plassholder for lysbildenummer 3"/>
          <p:cNvSpPr>
            <a:spLocks noGrp="1"/>
          </p:cNvSpPr>
          <p:nvPr>
            <p:ph type="sldNum" sz="quarter" idx="10"/>
          </p:nvPr>
        </p:nvSpPr>
        <p:spPr/>
        <p:txBody>
          <a:bodyPr/>
          <a:lstStyle/>
          <a:p>
            <a:fld id="{FD21D959-30C1-4C6D-949B-79A9DA5B2E16}" type="slidenum">
              <a:rPr lang="nb-NO" smtClean="0"/>
              <a:t>9</a:t>
            </a:fld>
            <a:endParaRPr lang="nb-NO"/>
          </a:p>
        </p:txBody>
      </p:sp>
    </p:spTree>
    <p:extLst>
      <p:ext uri="{BB962C8B-B14F-4D97-AF65-F5344CB8AC3E}">
        <p14:creationId xmlns:p14="http://schemas.microsoft.com/office/powerpoint/2010/main" val="370834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FD21D959-30C1-4C6D-949B-79A9DA5B2E16}" type="slidenum">
              <a:rPr lang="nb-NO" smtClean="0"/>
              <a:t>10</a:t>
            </a:fld>
            <a:endParaRPr lang="nb-NO"/>
          </a:p>
        </p:txBody>
      </p:sp>
    </p:spTree>
    <p:extLst>
      <p:ext uri="{BB962C8B-B14F-4D97-AF65-F5344CB8AC3E}">
        <p14:creationId xmlns:p14="http://schemas.microsoft.com/office/powerpoint/2010/main" val="1516547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b="0" kern="1200" dirty="0" smtClean="0">
                <a:solidFill>
                  <a:schemeClr val="tx1"/>
                </a:solidFill>
                <a:effectLst/>
                <a:latin typeface="+mn-lt"/>
                <a:ea typeface="+mn-ea"/>
                <a:cs typeface="+mn-cs"/>
              </a:rPr>
              <a:t>Du finner resten av koden her:</a:t>
            </a:r>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b="0" kern="1200" dirty="0" smtClean="0">
                <a:solidFill>
                  <a:schemeClr val="tx1"/>
                </a:solidFill>
                <a:effectLst/>
                <a:latin typeface="+mn-lt"/>
                <a:ea typeface="+mn-ea"/>
                <a:cs typeface="+mn-cs"/>
              </a:rPr>
              <a:t>https://gist.github.com/overas/d77b037476cb137290ab8ed0ce53d23b</a:t>
            </a:r>
          </a:p>
        </p:txBody>
      </p:sp>
      <p:sp>
        <p:nvSpPr>
          <p:cNvPr id="4" name="Plassholder for lysbildenummer 3"/>
          <p:cNvSpPr>
            <a:spLocks noGrp="1"/>
          </p:cNvSpPr>
          <p:nvPr>
            <p:ph type="sldNum" sz="quarter" idx="10"/>
          </p:nvPr>
        </p:nvSpPr>
        <p:spPr/>
        <p:txBody>
          <a:bodyPr/>
          <a:lstStyle/>
          <a:p>
            <a:fld id="{FD21D959-30C1-4C6D-949B-79A9DA5B2E16}" type="slidenum">
              <a:rPr lang="nb-NO" smtClean="0"/>
              <a:t>11</a:t>
            </a:fld>
            <a:endParaRPr lang="nb-NO"/>
          </a:p>
        </p:txBody>
      </p:sp>
    </p:spTree>
    <p:extLst>
      <p:ext uri="{BB962C8B-B14F-4D97-AF65-F5344CB8AC3E}">
        <p14:creationId xmlns:p14="http://schemas.microsoft.com/office/powerpoint/2010/main" val="66965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b="0" kern="1200" dirty="0" smtClean="0">
                <a:solidFill>
                  <a:schemeClr val="tx1"/>
                </a:solidFill>
                <a:effectLst/>
                <a:latin typeface="+mn-lt"/>
                <a:ea typeface="+mn-ea"/>
                <a:cs typeface="+mn-cs"/>
              </a:rPr>
              <a:t>Du finner resten av koden her:</a:t>
            </a:r>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b="0" kern="1200" dirty="0" smtClean="0">
                <a:solidFill>
                  <a:schemeClr val="tx1"/>
                </a:solidFill>
                <a:effectLst/>
                <a:latin typeface="+mn-lt"/>
                <a:ea typeface="+mn-ea"/>
                <a:cs typeface="+mn-cs"/>
              </a:rPr>
              <a:t>https://gist.github.com/overas/c0d81848890135340dc0c6da5e23c62f</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b="0" kern="1200" dirty="0" smtClean="0">
                <a:solidFill>
                  <a:schemeClr val="tx1"/>
                </a:solidFill>
                <a:effectLst/>
                <a:latin typeface="+mn-lt"/>
                <a:ea typeface="+mn-ea"/>
                <a:cs typeface="+mn-cs"/>
              </a:rPr>
              <a:t>Oppdatert kode med støtte for Firebase 7.0.0.1</a:t>
            </a:r>
            <a:r>
              <a:rPr lang="nb-NO" sz="1200" b="0" kern="1200" baseline="0" dirty="0" smtClean="0">
                <a:solidFill>
                  <a:schemeClr val="tx1"/>
                </a:solidFill>
                <a:effectLst/>
                <a:latin typeface="+mn-lt"/>
                <a:ea typeface="+mn-ea"/>
                <a:cs typeface="+mn-cs"/>
              </a:rPr>
              <a:t> finner du her:</a:t>
            </a:r>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b="0" kern="1200" baseline="0" dirty="0" smtClean="0">
                <a:solidFill>
                  <a:schemeClr val="tx1"/>
                </a:solidFill>
                <a:effectLst/>
                <a:latin typeface="+mn-lt"/>
                <a:ea typeface="+mn-ea"/>
                <a:cs typeface="+mn-cs"/>
              </a:rPr>
              <a:t>https://gist.github.com/overas/5fe4112ed872873377dbf2766d291232</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sz="1200" b="0" kern="1200" dirty="0" smtClean="0">
              <a:solidFill>
                <a:schemeClr val="tx1"/>
              </a:solidFill>
              <a:effectLst/>
              <a:latin typeface="+mn-lt"/>
              <a:ea typeface="+mn-ea"/>
              <a:cs typeface="+mn-cs"/>
            </a:endParaRPr>
          </a:p>
        </p:txBody>
      </p:sp>
      <p:sp>
        <p:nvSpPr>
          <p:cNvPr id="4" name="Plassholder for lysbildenummer 3"/>
          <p:cNvSpPr>
            <a:spLocks noGrp="1"/>
          </p:cNvSpPr>
          <p:nvPr>
            <p:ph type="sldNum" sz="quarter" idx="10"/>
          </p:nvPr>
        </p:nvSpPr>
        <p:spPr/>
        <p:txBody>
          <a:bodyPr/>
          <a:lstStyle/>
          <a:p>
            <a:fld id="{FD21D959-30C1-4C6D-949B-79A9DA5B2E16}" type="slidenum">
              <a:rPr lang="nb-NO" smtClean="0"/>
              <a:t>12</a:t>
            </a:fld>
            <a:endParaRPr lang="nb-NO"/>
          </a:p>
        </p:txBody>
      </p:sp>
    </p:spTree>
    <p:extLst>
      <p:ext uri="{BB962C8B-B14F-4D97-AF65-F5344CB8AC3E}">
        <p14:creationId xmlns:p14="http://schemas.microsoft.com/office/powerpoint/2010/main" val="1269215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1524000" y="1122363"/>
            <a:ext cx="9144000" cy="2387600"/>
          </a:xfrm>
        </p:spPr>
        <p:txBody>
          <a:bodyPr anchor="b"/>
          <a:lstStyle>
            <a:lvl1pPr algn="ctr">
              <a:defRPr sz="6000"/>
            </a:lvl1pPr>
          </a:lstStyle>
          <a:p>
            <a:r>
              <a:rPr lang="nb-NO" smtClean="0"/>
              <a:t>Klikk for å redigere tittelstil</a:t>
            </a:r>
            <a:endParaRPr lang="nb-NO"/>
          </a:p>
        </p:txBody>
      </p:sp>
      <p:sp>
        <p:nvSpPr>
          <p:cNvPr id="3" name="Undertit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smtClean="0"/>
              <a:t>Klikk for å redigere undertittelstil i malen</a:t>
            </a:r>
            <a:endParaRPr lang="nb-NO"/>
          </a:p>
        </p:txBody>
      </p:sp>
      <p:sp>
        <p:nvSpPr>
          <p:cNvPr id="4" name="Plassholder for dato 3"/>
          <p:cNvSpPr>
            <a:spLocks noGrp="1"/>
          </p:cNvSpPr>
          <p:nvPr>
            <p:ph type="dt" sz="half" idx="10"/>
          </p:nvPr>
        </p:nvSpPr>
        <p:spPr/>
        <p:txBody>
          <a:bodyPr/>
          <a:lstStyle/>
          <a:p>
            <a:fld id="{ED5048AC-D782-4015-A1CA-61331F954AF0}" type="datetimeFigureOut">
              <a:rPr lang="nb-NO" smtClean="0"/>
              <a:t>16.03.2020</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DDF13378-8D14-4260-94C1-6F9374FD2948}" type="slidenum">
              <a:rPr lang="nb-NO" smtClean="0"/>
              <a:t>‹#›</a:t>
            </a:fld>
            <a:endParaRPr lang="nb-NO"/>
          </a:p>
        </p:txBody>
      </p:sp>
    </p:spTree>
    <p:extLst>
      <p:ext uri="{BB962C8B-B14F-4D97-AF65-F5344CB8AC3E}">
        <p14:creationId xmlns:p14="http://schemas.microsoft.com/office/powerpoint/2010/main" val="1911675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p:txBody>
          <a:bodyPr/>
          <a:lstStyle/>
          <a:p>
            <a:fld id="{ED5048AC-D782-4015-A1CA-61331F954AF0}" type="datetimeFigureOut">
              <a:rPr lang="nb-NO" smtClean="0"/>
              <a:t>16.03.2020</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DDF13378-8D14-4260-94C1-6F9374FD2948}" type="slidenum">
              <a:rPr lang="nb-NO" smtClean="0"/>
              <a:t>‹#›</a:t>
            </a:fld>
            <a:endParaRPr lang="nb-NO"/>
          </a:p>
        </p:txBody>
      </p:sp>
    </p:spTree>
    <p:extLst>
      <p:ext uri="{BB962C8B-B14F-4D97-AF65-F5344CB8AC3E}">
        <p14:creationId xmlns:p14="http://schemas.microsoft.com/office/powerpoint/2010/main" val="325266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8724900" y="365125"/>
            <a:ext cx="2628900" cy="5811838"/>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838200" y="365125"/>
            <a:ext cx="7734300" cy="5811838"/>
          </a:xfrm>
        </p:spPr>
        <p:txBody>
          <a:bodyPr vert="eaVert"/>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p:txBody>
          <a:bodyPr/>
          <a:lstStyle/>
          <a:p>
            <a:fld id="{ED5048AC-D782-4015-A1CA-61331F954AF0}" type="datetimeFigureOut">
              <a:rPr lang="nb-NO" smtClean="0"/>
              <a:t>16.03.2020</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DDF13378-8D14-4260-94C1-6F9374FD2948}" type="slidenum">
              <a:rPr lang="nb-NO" smtClean="0"/>
              <a:t>‹#›</a:t>
            </a:fld>
            <a:endParaRPr lang="nb-NO"/>
          </a:p>
        </p:txBody>
      </p:sp>
    </p:spTree>
    <p:extLst>
      <p:ext uri="{BB962C8B-B14F-4D97-AF65-F5344CB8AC3E}">
        <p14:creationId xmlns:p14="http://schemas.microsoft.com/office/powerpoint/2010/main" val="242679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idx="1"/>
          </p:nvPr>
        </p:nvSpPr>
        <p:spPr/>
        <p:txBody>
          <a:bodyPr/>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p:txBody>
          <a:bodyPr/>
          <a:lstStyle/>
          <a:p>
            <a:fld id="{ED5048AC-D782-4015-A1CA-61331F954AF0}" type="datetimeFigureOut">
              <a:rPr lang="nb-NO" smtClean="0"/>
              <a:t>16.03.2020</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DDF13378-8D14-4260-94C1-6F9374FD2948}" type="slidenum">
              <a:rPr lang="nb-NO" smtClean="0"/>
              <a:t>‹#›</a:t>
            </a:fld>
            <a:endParaRPr lang="nb-NO"/>
          </a:p>
        </p:txBody>
      </p:sp>
    </p:spTree>
    <p:extLst>
      <p:ext uri="{BB962C8B-B14F-4D97-AF65-F5344CB8AC3E}">
        <p14:creationId xmlns:p14="http://schemas.microsoft.com/office/powerpoint/2010/main" val="3761069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p:cNvSpPr>
            <a:spLocks noGrp="1"/>
          </p:cNvSpPr>
          <p:nvPr>
            <p:ph type="title"/>
          </p:nvPr>
        </p:nvSpPr>
        <p:spPr>
          <a:xfrm>
            <a:off x="831850" y="1709738"/>
            <a:ext cx="10515600" cy="2852737"/>
          </a:xfrm>
        </p:spPr>
        <p:txBody>
          <a:bodyPr anchor="b"/>
          <a:lstStyle>
            <a:lvl1pPr>
              <a:defRPr sz="6000"/>
            </a:lvl1pPr>
          </a:lstStyle>
          <a:p>
            <a:r>
              <a:rPr lang="nb-NO" smtClean="0"/>
              <a:t>Klikk for å redigere tittelstil</a:t>
            </a:r>
            <a:endParaRPr lang="nb-NO"/>
          </a:p>
        </p:txBody>
      </p:sp>
      <p:sp>
        <p:nvSpPr>
          <p:cNvPr id="3" name="Plassholder f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smtClean="0"/>
              <a:t>Rediger tekststiler i malen</a:t>
            </a:r>
          </a:p>
        </p:txBody>
      </p:sp>
      <p:sp>
        <p:nvSpPr>
          <p:cNvPr id="4" name="Plassholder for dato 3"/>
          <p:cNvSpPr>
            <a:spLocks noGrp="1"/>
          </p:cNvSpPr>
          <p:nvPr>
            <p:ph type="dt" sz="half" idx="10"/>
          </p:nvPr>
        </p:nvSpPr>
        <p:spPr/>
        <p:txBody>
          <a:bodyPr/>
          <a:lstStyle/>
          <a:p>
            <a:fld id="{ED5048AC-D782-4015-A1CA-61331F954AF0}" type="datetimeFigureOut">
              <a:rPr lang="nb-NO" smtClean="0"/>
              <a:t>16.03.2020</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DDF13378-8D14-4260-94C1-6F9374FD2948}" type="slidenum">
              <a:rPr lang="nb-NO" smtClean="0"/>
              <a:t>‹#›</a:t>
            </a:fld>
            <a:endParaRPr lang="nb-NO"/>
          </a:p>
        </p:txBody>
      </p:sp>
    </p:spTree>
    <p:extLst>
      <p:ext uri="{BB962C8B-B14F-4D97-AF65-F5344CB8AC3E}">
        <p14:creationId xmlns:p14="http://schemas.microsoft.com/office/powerpoint/2010/main" val="254804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838200" y="1825625"/>
            <a:ext cx="5181600" cy="4351338"/>
          </a:xfrm>
        </p:spPr>
        <p:txBody>
          <a:bodyPr/>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6172200" y="1825625"/>
            <a:ext cx="5181600" cy="4351338"/>
          </a:xfrm>
        </p:spPr>
        <p:txBody>
          <a:bodyPr/>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p:txBody>
          <a:bodyPr/>
          <a:lstStyle/>
          <a:p>
            <a:fld id="{ED5048AC-D782-4015-A1CA-61331F954AF0}" type="datetimeFigureOut">
              <a:rPr lang="nb-NO" smtClean="0"/>
              <a:t>16.03.2020</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DDF13378-8D14-4260-94C1-6F9374FD2948}" type="slidenum">
              <a:rPr lang="nb-NO" smtClean="0"/>
              <a:t>‹#›</a:t>
            </a:fld>
            <a:endParaRPr lang="nb-NO"/>
          </a:p>
        </p:txBody>
      </p:sp>
    </p:spTree>
    <p:extLst>
      <p:ext uri="{BB962C8B-B14F-4D97-AF65-F5344CB8AC3E}">
        <p14:creationId xmlns:p14="http://schemas.microsoft.com/office/powerpoint/2010/main" val="4122752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a:xfrm>
            <a:off x="839788" y="365125"/>
            <a:ext cx="10515600" cy="1325563"/>
          </a:xfrm>
        </p:spPr>
        <p:txBody>
          <a:bodyPr/>
          <a:lstStyle/>
          <a:p>
            <a:r>
              <a:rPr lang="nb-NO" smtClean="0"/>
              <a:t>Klikk for å redigere tittelstil</a:t>
            </a:r>
            <a:endParaRPr lang="nb-NO"/>
          </a:p>
        </p:txBody>
      </p:sp>
      <p:sp>
        <p:nvSpPr>
          <p:cNvPr id="3" name="Plassholder f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Rediger tekststiler i malen</a:t>
            </a:r>
          </a:p>
        </p:txBody>
      </p:sp>
      <p:sp>
        <p:nvSpPr>
          <p:cNvPr id="4" name="Plassholder for innhold 3"/>
          <p:cNvSpPr>
            <a:spLocks noGrp="1"/>
          </p:cNvSpPr>
          <p:nvPr>
            <p:ph sz="half" idx="2"/>
          </p:nvPr>
        </p:nvSpPr>
        <p:spPr>
          <a:xfrm>
            <a:off x="839788" y="2505075"/>
            <a:ext cx="5157787" cy="3684588"/>
          </a:xfrm>
        </p:spPr>
        <p:txBody>
          <a:bodyPr/>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Rediger tekststiler i malen</a:t>
            </a:r>
          </a:p>
        </p:txBody>
      </p:sp>
      <p:sp>
        <p:nvSpPr>
          <p:cNvPr id="6" name="Plassholder for innhold 5"/>
          <p:cNvSpPr>
            <a:spLocks noGrp="1"/>
          </p:cNvSpPr>
          <p:nvPr>
            <p:ph sz="quarter" idx="4"/>
          </p:nvPr>
        </p:nvSpPr>
        <p:spPr>
          <a:xfrm>
            <a:off x="6172200" y="2505075"/>
            <a:ext cx="5183188" cy="3684588"/>
          </a:xfrm>
        </p:spPr>
        <p:txBody>
          <a:bodyPr/>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p:txBody>
          <a:bodyPr/>
          <a:lstStyle/>
          <a:p>
            <a:fld id="{ED5048AC-D782-4015-A1CA-61331F954AF0}" type="datetimeFigureOut">
              <a:rPr lang="nb-NO" smtClean="0"/>
              <a:t>16.03.2020</a:t>
            </a:fld>
            <a:endParaRPr lang="nb-NO"/>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DDF13378-8D14-4260-94C1-6F9374FD2948}" type="slidenum">
              <a:rPr lang="nb-NO" smtClean="0"/>
              <a:t>‹#›</a:t>
            </a:fld>
            <a:endParaRPr lang="nb-NO"/>
          </a:p>
        </p:txBody>
      </p:sp>
    </p:spTree>
    <p:extLst>
      <p:ext uri="{BB962C8B-B14F-4D97-AF65-F5344CB8AC3E}">
        <p14:creationId xmlns:p14="http://schemas.microsoft.com/office/powerpoint/2010/main" val="1913189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p:txBody>
          <a:bodyPr/>
          <a:lstStyle/>
          <a:p>
            <a:fld id="{ED5048AC-D782-4015-A1CA-61331F954AF0}" type="datetimeFigureOut">
              <a:rPr lang="nb-NO" smtClean="0"/>
              <a:t>16.03.2020</a:t>
            </a:fld>
            <a:endParaRPr lang="nb-NO"/>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DDF13378-8D14-4260-94C1-6F9374FD2948}" type="slidenum">
              <a:rPr lang="nb-NO" smtClean="0"/>
              <a:t>‹#›</a:t>
            </a:fld>
            <a:endParaRPr lang="nb-NO"/>
          </a:p>
        </p:txBody>
      </p:sp>
    </p:spTree>
    <p:extLst>
      <p:ext uri="{BB962C8B-B14F-4D97-AF65-F5344CB8AC3E}">
        <p14:creationId xmlns:p14="http://schemas.microsoft.com/office/powerpoint/2010/main" val="1101740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ED5048AC-D782-4015-A1CA-61331F954AF0}" type="datetimeFigureOut">
              <a:rPr lang="nb-NO" smtClean="0"/>
              <a:t>16.03.2020</a:t>
            </a:fld>
            <a:endParaRPr lang="nb-NO"/>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DDF13378-8D14-4260-94C1-6F9374FD2948}" type="slidenum">
              <a:rPr lang="nb-NO" smtClean="0"/>
              <a:t>‹#›</a:t>
            </a:fld>
            <a:endParaRPr lang="nb-NO"/>
          </a:p>
        </p:txBody>
      </p:sp>
    </p:spTree>
    <p:extLst>
      <p:ext uri="{BB962C8B-B14F-4D97-AF65-F5344CB8AC3E}">
        <p14:creationId xmlns:p14="http://schemas.microsoft.com/office/powerpoint/2010/main" val="1138131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smtClean="0"/>
              <a:t>Klikk for å redigere tittelstil</a:t>
            </a:r>
            <a:endParaRPr lang="nb-NO"/>
          </a:p>
        </p:txBody>
      </p:sp>
      <p:sp>
        <p:nvSpPr>
          <p:cNvPr id="3" name="Plassholder for inn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smtClean="0"/>
              <a:t>Rediger tekststiler i malen</a:t>
            </a:r>
          </a:p>
        </p:txBody>
      </p:sp>
      <p:sp>
        <p:nvSpPr>
          <p:cNvPr id="5" name="Plassholder for dato 4"/>
          <p:cNvSpPr>
            <a:spLocks noGrp="1"/>
          </p:cNvSpPr>
          <p:nvPr>
            <p:ph type="dt" sz="half" idx="10"/>
          </p:nvPr>
        </p:nvSpPr>
        <p:spPr/>
        <p:txBody>
          <a:bodyPr/>
          <a:lstStyle/>
          <a:p>
            <a:fld id="{ED5048AC-D782-4015-A1CA-61331F954AF0}" type="datetimeFigureOut">
              <a:rPr lang="nb-NO" smtClean="0"/>
              <a:t>16.03.2020</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DDF13378-8D14-4260-94C1-6F9374FD2948}" type="slidenum">
              <a:rPr lang="nb-NO" smtClean="0"/>
              <a:t>‹#›</a:t>
            </a:fld>
            <a:endParaRPr lang="nb-NO"/>
          </a:p>
        </p:txBody>
      </p:sp>
    </p:spTree>
    <p:extLst>
      <p:ext uri="{BB962C8B-B14F-4D97-AF65-F5344CB8AC3E}">
        <p14:creationId xmlns:p14="http://schemas.microsoft.com/office/powerpoint/2010/main" val="417860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smtClean="0"/>
              <a:t>Klikk for å redigere tittelstil</a:t>
            </a:r>
            <a:endParaRPr lang="nb-NO"/>
          </a:p>
        </p:txBody>
      </p:sp>
      <p:sp>
        <p:nvSpPr>
          <p:cNvPr id="3" name="Plassholder for bil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smtClean="0"/>
              <a:t>Rediger tekststiler i malen</a:t>
            </a:r>
          </a:p>
        </p:txBody>
      </p:sp>
      <p:sp>
        <p:nvSpPr>
          <p:cNvPr id="5" name="Plassholder for dato 4"/>
          <p:cNvSpPr>
            <a:spLocks noGrp="1"/>
          </p:cNvSpPr>
          <p:nvPr>
            <p:ph type="dt" sz="half" idx="10"/>
          </p:nvPr>
        </p:nvSpPr>
        <p:spPr/>
        <p:txBody>
          <a:bodyPr/>
          <a:lstStyle/>
          <a:p>
            <a:fld id="{ED5048AC-D782-4015-A1CA-61331F954AF0}" type="datetimeFigureOut">
              <a:rPr lang="nb-NO" smtClean="0"/>
              <a:t>16.03.2020</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DDF13378-8D14-4260-94C1-6F9374FD2948}" type="slidenum">
              <a:rPr lang="nb-NO" smtClean="0"/>
              <a:t>‹#›</a:t>
            </a:fld>
            <a:endParaRPr lang="nb-NO"/>
          </a:p>
        </p:txBody>
      </p:sp>
    </p:spTree>
    <p:extLst>
      <p:ext uri="{BB962C8B-B14F-4D97-AF65-F5344CB8AC3E}">
        <p14:creationId xmlns:p14="http://schemas.microsoft.com/office/powerpoint/2010/main" val="170910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smtClean="0"/>
              <a:t>Klikk for å redigere tittelstil</a:t>
            </a:r>
            <a:endParaRPr lang="nb-NO"/>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5048AC-D782-4015-A1CA-61331F954AF0}" type="datetimeFigureOut">
              <a:rPr lang="nb-NO" smtClean="0"/>
              <a:t>16.03.2020</a:t>
            </a:fld>
            <a:endParaRPr lang="nb-NO"/>
          </a:p>
        </p:txBody>
      </p:sp>
      <p:sp>
        <p:nvSpPr>
          <p:cNvPr id="5" name="Plassholder for bunn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13378-8D14-4260-94C1-6F9374FD2948}" type="slidenum">
              <a:rPr lang="nb-NO" smtClean="0"/>
              <a:t>‹#›</a:t>
            </a:fld>
            <a:endParaRPr lang="nb-NO"/>
          </a:p>
        </p:txBody>
      </p:sp>
    </p:spTree>
    <p:extLst>
      <p:ext uri="{BB962C8B-B14F-4D97-AF65-F5344CB8AC3E}">
        <p14:creationId xmlns:p14="http://schemas.microsoft.com/office/powerpoint/2010/main" val="574196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1524000" y="1122363"/>
            <a:ext cx="9144000" cy="1837405"/>
          </a:xfrm>
        </p:spPr>
        <p:txBody>
          <a:bodyPr/>
          <a:lstStyle/>
          <a:p>
            <a:r>
              <a:rPr lang="nb-NO" dirty="0" err="1" smtClean="0"/>
              <a:t>Kap</a:t>
            </a:r>
            <a:r>
              <a:rPr lang="nb-NO" dirty="0" smtClean="0"/>
              <a:t>. 8.4 Brukeren lagrer </a:t>
            </a:r>
            <a:r>
              <a:rPr lang="nb-NO" dirty="0" err="1" smtClean="0"/>
              <a:t>mediafiler</a:t>
            </a:r>
            <a:r>
              <a:rPr lang="nb-NO" dirty="0" smtClean="0"/>
              <a:t> i databasen</a:t>
            </a:r>
            <a:endParaRPr lang="nb-NO" dirty="0"/>
          </a:p>
        </p:txBody>
      </p:sp>
      <p:sp>
        <p:nvSpPr>
          <p:cNvPr id="3" name="Undertittel 2"/>
          <p:cNvSpPr>
            <a:spLocks noGrp="1"/>
          </p:cNvSpPr>
          <p:nvPr>
            <p:ph type="subTitle" idx="1"/>
          </p:nvPr>
        </p:nvSpPr>
        <p:spPr/>
        <p:txBody>
          <a:bodyPr/>
          <a:lstStyle/>
          <a:p>
            <a:r>
              <a:rPr lang="nb-NO" dirty="0" smtClean="0"/>
              <a:t>Mål for opplæringen:</a:t>
            </a:r>
          </a:p>
          <a:p>
            <a:pPr marL="342900" indent="-342900">
              <a:buFont typeface="Arial" panose="020B0604020202020204" pitchFamily="34" charset="0"/>
              <a:buChar char="•"/>
            </a:pPr>
            <a:r>
              <a:rPr lang="nb-NO" dirty="0" smtClean="0"/>
              <a:t>lage dynamiske nettsider som bruker en database ved hjelp av spørrespråk og programvare på tjener</a:t>
            </a:r>
          </a:p>
        </p:txBody>
      </p:sp>
    </p:spTree>
    <p:extLst>
      <p:ext uri="{BB962C8B-B14F-4D97-AF65-F5344CB8AC3E}">
        <p14:creationId xmlns:p14="http://schemas.microsoft.com/office/powerpoint/2010/main" val="2575845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365125"/>
            <a:ext cx="10515600" cy="600075"/>
          </a:xfrm>
        </p:spPr>
        <p:txBody>
          <a:bodyPr>
            <a:normAutofit fontScale="90000"/>
          </a:bodyPr>
          <a:lstStyle/>
          <a:p>
            <a:r>
              <a:rPr lang="nb-NO" dirty="0" err="1">
                <a:solidFill>
                  <a:srgbClr val="002060"/>
                </a:solidFill>
              </a:rPr>
              <a:t>snapshot.downloadURL</a:t>
            </a:r>
            <a:endParaRPr lang="nb-NO" dirty="0"/>
          </a:p>
        </p:txBody>
      </p:sp>
      <p:sp>
        <p:nvSpPr>
          <p:cNvPr id="5" name="Plassholder for innhold 4"/>
          <p:cNvSpPr>
            <a:spLocks noGrp="1"/>
          </p:cNvSpPr>
          <p:nvPr>
            <p:ph idx="1"/>
          </p:nvPr>
        </p:nvSpPr>
        <p:spPr>
          <a:xfrm>
            <a:off x="838200" y="1143000"/>
            <a:ext cx="10515600" cy="5033963"/>
          </a:xfrm>
        </p:spPr>
        <p:txBody>
          <a:bodyPr/>
          <a:lstStyle/>
          <a:p>
            <a:r>
              <a:rPr lang="nb-NO" sz="2600" dirty="0" smtClean="0"/>
              <a:t>I versjon 5 av Firebase </a:t>
            </a:r>
            <a:r>
              <a:rPr lang="nb-NO" sz="2600" dirty="0" err="1" smtClean="0"/>
              <a:t>storage</a:t>
            </a:r>
            <a:r>
              <a:rPr lang="nb-NO" sz="2600" dirty="0" smtClean="0"/>
              <a:t> ble </a:t>
            </a:r>
            <a:r>
              <a:rPr lang="nb-NO" sz="2600" i="1" dirty="0" err="1" smtClean="0"/>
              <a:t>snapshot.downloadURL</a:t>
            </a:r>
            <a:r>
              <a:rPr lang="nb-NO" sz="2600" dirty="0" smtClean="0"/>
              <a:t> metoden fjernet. Vi er i dag på Firebase versjon 7.1.0. Ved å endre koden til bilde nederst unngår en nedgradering av Firebase versjon.</a:t>
            </a:r>
          </a:p>
          <a:p>
            <a:pPr marL="0" indent="0">
              <a:buNone/>
            </a:pPr>
            <a:endParaRPr lang="nb-NO" dirty="0" smtClean="0"/>
          </a:p>
          <a:p>
            <a:pPr marL="0" indent="0">
              <a:buNone/>
            </a:pPr>
            <a:endParaRPr lang="nb-NO" dirty="0" smtClean="0"/>
          </a:p>
        </p:txBody>
      </p:sp>
      <p:pic>
        <p:nvPicPr>
          <p:cNvPr id="6" name="Bilde 5"/>
          <p:cNvPicPr>
            <a:picLocks noChangeAspect="1"/>
          </p:cNvPicPr>
          <p:nvPr/>
        </p:nvPicPr>
        <p:blipFill>
          <a:blip r:embed="rId3"/>
          <a:stretch>
            <a:fillRect/>
          </a:stretch>
        </p:blipFill>
        <p:spPr>
          <a:xfrm>
            <a:off x="4946505" y="4157663"/>
            <a:ext cx="6391275" cy="2019300"/>
          </a:xfrm>
          <a:prstGeom prst="rect">
            <a:avLst/>
          </a:prstGeom>
        </p:spPr>
      </p:pic>
      <p:pic>
        <p:nvPicPr>
          <p:cNvPr id="11" name="Bilde 10"/>
          <p:cNvPicPr>
            <a:picLocks noChangeAspect="1"/>
          </p:cNvPicPr>
          <p:nvPr/>
        </p:nvPicPr>
        <p:blipFill>
          <a:blip r:embed="rId4"/>
          <a:stretch>
            <a:fillRect/>
          </a:stretch>
        </p:blipFill>
        <p:spPr>
          <a:xfrm>
            <a:off x="1182103" y="2341563"/>
            <a:ext cx="5143500" cy="1638300"/>
          </a:xfrm>
          <a:prstGeom prst="rect">
            <a:avLst/>
          </a:prstGeom>
        </p:spPr>
      </p:pic>
    </p:spTree>
    <p:extLst>
      <p:ext uri="{BB962C8B-B14F-4D97-AF65-F5344CB8AC3E}">
        <p14:creationId xmlns:p14="http://schemas.microsoft.com/office/powerpoint/2010/main" val="1930320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10501312" cy="698500"/>
          </a:xfrm>
        </p:spPr>
        <p:txBody>
          <a:bodyPr>
            <a:normAutofit fontScale="90000"/>
          </a:bodyPr>
          <a:lstStyle/>
          <a:p>
            <a:r>
              <a:rPr lang="nb-NO" sz="3600" dirty="0"/>
              <a:t>Eksempel: Bruke en lenke til en fil og lage en </a:t>
            </a:r>
            <a:r>
              <a:rPr lang="nb-NO" sz="3600" dirty="0" smtClean="0"/>
              <a:t>bildeblogg - del 1</a:t>
            </a:r>
            <a:endParaRPr lang="nb-NO" sz="3600" dirty="0"/>
          </a:p>
        </p:txBody>
      </p:sp>
      <p:sp>
        <p:nvSpPr>
          <p:cNvPr id="5" name="Plassholder for tekst 4"/>
          <p:cNvSpPr>
            <a:spLocks noGrp="1"/>
          </p:cNvSpPr>
          <p:nvPr>
            <p:ph type="body" sz="half" idx="2"/>
          </p:nvPr>
        </p:nvSpPr>
        <p:spPr>
          <a:xfrm>
            <a:off x="839788" y="1270000"/>
            <a:ext cx="3932237" cy="4902200"/>
          </a:xfrm>
        </p:spPr>
        <p:txBody>
          <a:bodyPr>
            <a:noAutofit/>
          </a:bodyPr>
          <a:lstStyle/>
          <a:p>
            <a:r>
              <a:rPr lang="nb-NO" sz="1900" dirty="0" smtClean="0"/>
              <a:t>I det forrige eksemplet lot vi brukeren velge et bilde som ble lastet opp til Firebase Storage. Nå skal vi bruke kodeordet </a:t>
            </a:r>
            <a:r>
              <a:rPr lang="nb-NO" sz="1900" i="1" dirty="0" err="1" smtClean="0">
                <a:solidFill>
                  <a:srgbClr val="0070C0"/>
                </a:solidFill>
              </a:rPr>
              <a:t>then</a:t>
            </a:r>
            <a:r>
              <a:rPr lang="nb-NO" sz="1900" i="1" dirty="0" smtClean="0"/>
              <a:t> </a:t>
            </a:r>
            <a:r>
              <a:rPr lang="nb-NO" sz="1900" dirty="0" smtClean="0"/>
              <a:t>etter koden som laster opp bildet. Vi legger inn et </a:t>
            </a:r>
            <a:r>
              <a:rPr lang="nb-NO" sz="1900" dirty="0" err="1" smtClean="0"/>
              <a:t>img</a:t>
            </a:r>
            <a:r>
              <a:rPr lang="nb-NO" sz="1900" dirty="0"/>
              <a:t>-</a:t>
            </a:r>
            <a:r>
              <a:rPr lang="nb-NO" sz="1900" dirty="0" smtClean="0"/>
              <a:t>element i div-elementet </a:t>
            </a:r>
            <a:r>
              <a:rPr lang="nb-NO" sz="1900" i="1" dirty="0" smtClean="0">
                <a:solidFill>
                  <a:srgbClr val="0070C0"/>
                </a:solidFill>
              </a:rPr>
              <a:t>info</a:t>
            </a:r>
            <a:r>
              <a:rPr lang="nb-NO" sz="1900" dirty="0" smtClean="0"/>
              <a:t> som vi har definert i HTML-koden. Vi endrer den siste linjen i funksjonen </a:t>
            </a:r>
            <a:r>
              <a:rPr lang="nb-NO" sz="1900" dirty="0" err="1" smtClean="0">
                <a:solidFill>
                  <a:schemeClr val="bg1">
                    <a:lumMod val="50000"/>
                  </a:schemeClr>
                </a:solidFill>
              </a:rPr>
              <a:t>lastOppBilde</a:t>
            </a:r>
            <a:r>
              <a:rPr lang="nb-NO" sz="1900" dirty="0" smtClean="0"/>
              <a:t>, og sørger for å legge til et bilde i div-elementet.</a:t>
            </a:r>
          </a:p>
          <a:p>
            <a:endParaRPr lang="nb-NO" sz="1900" dirty="0"/>
          </a:p>
          <a:p>
            <a:r>
              <a:rPr lang="nb-NO" sz="1900" dirty="0" smtClean="0"/>
              <a:t>Resultatet av koden er at når brukeren velger et bilde, lastes det opp til Firebase. Vi mottar en melding som inneholder en link til bildet, når opplastingen er klar, og kan vise det frem i et </a:t>
            </a:r>
            <a:r>
              <a:rPr lang="nb-NO" sz="1900" dirty="0" err="1" smtClean="0"/>
              <a:t>img</a:t>
            </a:r>
            <a:r>
              <a:rPr lang="nb-NO" sz="1900" dirty="0" smtClean="0"/>
              <a:t>-element. </a:t>
            </a:r>
            <a:endParaRPr lang="nb-NO" sz="1900" dirty="0"/>
          </a:p>
        </p:txBody>
      </p:sp>
      <p:pic>
        <p:nvPicPr>
          <p:cNvPr id="11" name="Plassholder for bilde 10"/>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481638" y="1270000"/>
            <a:ext cx="5510212" cy="2282972"/>
          </a:xfrm>
        </p:spPr>
      </p:pic>
      <p:pic>
        <p:nvPicPr>
          <p:cNvPr id="12" name="Bilde 11"/>
          <p:cNvPicPr>
            <a:picLocks noChangeAspect="1"/>
          </p:cNvPicPr>
          <p:nvPr/>
        </p:nvPicPr>
        <p:blipFill>
          <a:blip r:embed="rId4"/>
          <a:stretch>
            <a:fillRect/>
          </a:stretch>
        </p:blipFill>
        <p:spPr>
          <a:xfrm>
            <a:off x="6542088" y="3716316"/>
            <a:ext cx="3160712" cy="2455884"/>
          </a:xfrm>
          <a:prstGeom prst="rect">
            <a:avLst/>
          </a:prstGeom>
        </p:spPr>
      </p:pic>
    </p:spTree>
    <p:extLst>
      <p:ext uri="{BB962C8B-B14F-4D97-AF65-F5344CB8AC3E}">
        <p14:creationId xmlns:p14="http://schemas.microsoft.com/office/powerpoint/2010/main" val="3681688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10501312" cy="508000"/>
          </a:xfrm>
        </p:spPr>
        <p:txBody>
          <a:bodyPr>
            <a:normAutofit fontScale="90000"/>
          </a:bodyPr>
          <a:lstStyle/>
          <a:p>
            <a:r>
              <a:rPr lang="nb-NO" sz="3600" dirty="0"/>
              <a:t>Eksempel: Bruke en lenke til en fil og lage en </a:t>
            </a:r>
            <a:r>
              <a:rPr lang="nb-NO" sz="3600" dirty="0" smtClean="0"/>
              <a:t>bildeblogg – del 2</a:t>
            </a:r>
            <a:endParaRPr lang="nb-NO" sz="3600" dirty="0"/>
          </a:p>
        </p:txBody>
      </p:sp>
      <p:sp>
        <p:nvSpPr>
          <p:cNvPr id="5" name="Plassholder for tekst 4"/>
          <p:cNvSpPr>
            <a:spLocks noGrp="1"/>
          </p:cNvSpPr>
          <p:nvPr>
            <p:ph type="body" sz="half" idx="2"/>
          </p:nvPr>
        </p:nvSpPr>
        <p:spPr>
          <a:xfrm>
            <a:off x="839788" y="1117600"/>
            <a:ext cx="3932237" cy="5054600"/>
          </a:xfrm>
        </p:spPr>
        <p:txBody>
          <a:bodyPr>
            <a:noAutofit/>
          </a:bodyPr>
          <a:lstStyle/>
          <a:p>
            <a:r>
              <a:rPr lang="nb-NO" sz="2100" dirty="0" smtClean="0"/>
              <a:t>I dette eksemplet skal brukeren velge et bilde som er lagret på maskinen eller ta et bilde med mobilen. Deretter gir brukeren en kort beskrivelse av bildet.</a:t>
            </a:r>
          </a:p>
          <a:p>
            <a:r>
              <a:rPr lang="nb-NO" sz="2100" dirty="0" smtClean="0"/>
              <a:t>Vi bruker da to input-elementer, ett for bildet og et annet for beskrivelse av bildet. Når bildet er valgt og teksten skrevet, laster vi først opp bildet, deretter lagrer vi en URL til bildet og teksten som beskriver det. </a:t>
            </a:r>
          </a:p>
          <a:p>
            <a:r>
              <a:rPr lang="nb-NO" sz="2100" dirty="0" smtClean="0"/>
              <a:t>Hver gang noen legger til et nytt bilde, vil alle andre som er inne på nettsiden, kunne se bildet og teksten kort tid etter at det er lastet opp. </a:t>
            </a:r>
            <a:endParaRPr lang="nb-NO" sz="2100" dirty="0"/>
          </a:p>
        </p:txBody>
      </p:sp>
      <p:pic>
        <p:nvPicPr>
          <p:cNvPr id="4" name="Bilde 3"/>
          <p:cNvPicPr>
            <a:picLocks noChangeAspect="1"/>
          </p:cNvPicPr>
          <p:nvPr/>
        </p:nvPicPr>
        <p:blipFill>
          <a:blip r:embed="rId3"/>
          <a:stretch>
            <a:fillRect/>
          </a:stretch>
        </p:blipFill>
        <p:spPr>
          <a:xfrm>
            <a:off x="5165725" y="2828924"/>
            <a:ext cx="5232400" cy="2745395"/>
          </a:xfrm>
          <a:prstGeom prst="rect">
            <a:avLst/>
          </a:prstGeom>
        </p:spPr>
      </p:pic>
      <p:pic>
        <p:nvPicPr>
          <p:cNvPr id="6" name="Bilde 5"/>
          <p:cNvPicPr>
            <a:picLocks noChangeAspect="1"/>
          </p:cNvPicPr>
          <p:nvPr/>
        </p:nvPicPr>
        <p:blipFill>
          <a:blip r:embed="rId4"/>
          <a:stretch>
            <a:fillRect/>
          </a:stretch>
        </p:blipFill>
        <p:spPr>
          <a:xfrm>
            <a:off x="4772025" y="1439862"/>
            <a:ext cx="6667500" cy="914400"/>
          </a:xfrm>
          <a:prstGeom prst="rect">
            <a:avLst/>
          </a:prstGeom>
        </p:spPr>
      </p:pic>
    </p:spTree>
    <p:extLst>
      <p:ext uri="{BB962C8B-B14F-4D97-AF65-F5344CB8AC3E}">
        <p14:creationId xmlns:p14="http://schemas.microsoft.com/office/powerpoint/2010/main" val="2537998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365126"/>
            <a:ext cx="10515600" cy="705686"/>
          </a:xfrm>
        </p:spPr>
        <p:txBody>
          <a:bodyPr/>
          <a:lstStyle/>
          <a:p>
            <a:r>
              <a:rPr lang="nb-NO" dirty="0" smtClean="0"/>
              <a:t>Oppgaver	</a:t>
            </a:r>
            <a:endParaRPr lang="nb-NO" dirty="0"/>
          </a:p>
        </p:txBody>
      </p:sp>
      <p:sp>
        <p:nvSpPr>
          <p:cNvPr id="3" name="Plassholder for innhold 2"/>
          <p:cNvSpPr>
            <a:spLocks noGrp="1"/>
          </p:cNvSpPr>
          <p:nvPr>
            <p:ph idx="1"/>
          </p:nvPr>
        </p:nvSpPr>
        <p:spPr>
          <a:xfrm>
            <a:off x="838200" y="1311442"/>
            <a:ext cx="10515600" cy="4865521"/>
          </a:xfrm>
        </p:spPr>
        <p:txBody>
          <a:bodyPr/>
          <a:lstStyle/>
          <a:p>
            <a:pPr marL="514350" indent="-514350">
              <a:buFont typeface="+mj-lt"/>
              <a:buAutoNum type="arabicPeriod"/>
            </a:pPr>
            <a:r>
              <a:rPr lang="nb-NO" dirty="0" smtClean="0"/>
              <a:t>Legg inn fire bilder i Firebase.</a:t>
            </a:r>
          </a:p>
          <a:p>
            <a:pPr marL="514350" indent="-514350">
              <a:buFont typeface="+mj-lt"/>
              <a:buAutoNum type="arabicPeriod"/>
            </a:pPr>
            <a:endParaRPr lang="nb-NO" dirty="0" smtClean="0"/>
          </a:p>
          <a:p>
            <a:pPr marL="514350" indent="-514350">
              <a:buFont typeface="+mj-lt"/>
              <a:buAutoNum type="arabicPeriod"/>
            </a:pPr>
            <a:r>
              <a:rPr lang="nb-NO" dirty="0" smtClean="0"/>
              <a:t>Skriv koden for en nettside der andre folk kan laste opp </a:t>
            </a:r>
            <a:r>
              <a:rPr lang="nb-NO" dirty="0" err="1" smtClean="0"/>
              <a:t>word</a:t>
            </a:r>
            <a:r>
              <a:rPr lang="nb-NO" dirty="0" smtClean="0"/>
              <a:t>-filer og </a:t>
            </a:r>
            <a:r>
              <a:rPr lang="nb-NO" dirty="0" err="1" smtClean="0"/>
              <a:t>pdf</a:t>
            </a:r>
            <a:r>
              <a:rPr lang="nb-NO" dirty="0" smtClean="0"/>
              <a:t>-filer og en kort beskrivelse av hva filene inneholder.</a:t>
            </a:r>
          </a:p>
          <a:p>
            <a:pPr marL="514350" indent="-514350">
              <a:buFont typeface="+mj-lt"/>
              <a:buAutoNum type="arabicPeriod"/>
            </a:pPr>
            <a:endParaRPr lang="nb-NO" dirty="0" smtClean="0"/>
          </a:p>
          <a:p>
            <a:pPr marL="514350" indent="-514350">
              <a:buFont typeface="+mj-lt"/>
              <a:buAutoNum type="arabicPeriod"/>
            </a:pPr>
            <a:r>
              <a:rPr lang="nb-NO" dirty="0" smtClean="0"/>
              <a:t>Når filer lastes opp skal beskrivelsen av hva filen handler om vises på nettsiden, og en lenke til å laste ned filen </a:t>
            </a:r>
            <a:r>
              <a:rPr lang="nb-NO" smtClean="0"/>
              <a:t>vises.</a:t>
            </a:r>
          </a:p>
          <a:p>
            <a:pPr marL="514350" indent="-514350">
              <a:buFont typeface="+mj-lt"/>
              <a:buAutoNum type="arabicPeriod"/>
            </a:pPr>
            <a:endParaRPr lang="nb-NO" dirty="0" smtClean="0"/>
          </a:p>
          <a:p>
            <a:pPr marL="514350" indent="-514350">
              <a:buFont typeface="+mj-lt"/>
              <a:buAutoNum type="arabicPeriod"/>
            </a:pPr>
            <a:r>
              <a:rPr lang="nb-NO" dirty="0" smtClean="0"/>
              <a:t>Bygg videre på koden med kildebloggen, og lag et lite publiseringssystem for en blogg eller en avis.</a:t>
            </a:r>
            <a:endParaRPr lang="nb-NO" dirty="0"/>
          </a:p>
        </p:txBody>
      </p:sp>
    </p:spTree>
    <p:extLst>
      <p:ext uri="{BB962C8B-B14F-4D97-AF65-F5344CB8AC3E}">
        <p14:creationId xmlns:p14="http://schemas.microsoft.com/office/powerpoint/2010/main" val="1623802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529389"/>
            <a:ext cx="10515600" cy="553453"/>
          </a:xfrm>
        </p:spPr>
        <p:txBody>
          <a:bodyPr>
            <a:normAutofit fontScale="90000"/>
          </a:bodyPr>
          <a:lstStyle/>
          <a:p>
            <a:r>
              <a:rPr lang="nb-NO" dirty="0" smtClean="0"/>
              <a:t>Firebase Storage</a:t>
            </a:r>
            <a:endParaRPr lang="nb-NO" dirty="0"/>
          </a:p>
        </p:txBody>
      </p:sp>
      <p:sp>
        <p:nvSpPr>
          <p:cNvPr id="3" name="Plassholder for innhold 2"/>
          <p:cNvSpPr>
            <a:spLocks noGrp="1"/>
          </p:cNvSpPr>
          <p:nvPr>
            <p:ph idx="1"/>
          </p:nvPr>
        </p:nvSpPr>
        <p:spPr>
          <a:xfrm>
            <a:off x="838200" y="1455821"/>
            <a:ext cx="10515600" cy="4721142"/>
          </a:xfrm>
        </p:spPr>
        <p:txBody>
          <a:bodyPr/>
          <a:lstStyle/>
          <a:p>
            <a:r>
              <a:rPr lang="nb-NO" dirty="0" smtClean="0"/>
              <a:t>Å la brukere bidra med bilder og videoer til nettsider er viktig for mange sosiale nettsteder og tjenester.</a:t>
            </a:r>
          </a:p>
          <a:p>
            <a:endParaRPr lang="nb-NO" dirty="0" smtClean="0"/>
          </a:p>
          <a:p>
            <a:r>
              <a:rPr lang="nb-NO" dirty="0" smtClean="0"/>
              <a:t>Firebase har en tjeneste for </a:t>
            </a:r>
            <a:r>
              <a:rPr lang="nb-NO" b="1" dirty="0" smtClean="0"/>
              <a:t>lagring av filer</a:t>
            </a:r>
            <a:r>
              <a:rPr lang="nb-NO" dirty="0" smtClean="0"/>
              <a:t> som heter </a:t>
            </a:r>
            <a:r>
              <a:rPr lang="nb-NO" b="1" dirty="0" smtClean="0"/>
              <a:t>Firebase Storage</a:t>
            </a:r>
            <a:r>
              <a:rPr lang="nb-NO" dirty="0" smtClean="0"/>
              <a:t>. Den kan vi bruke når vi vil at brukerne av nettsidene våre skal kunne laste opp bilder, video og musikk.</a:t>
            </a:r>
          </a:p>
          <a:p>
            <a:endParaRPr lang="nb-NO" dirty="0"/>
          </a:p>
        </p:txBody>
      </p:sp>
    </p:spTree>
    <p:extLst>
      <p:ext uri="{BB962C8B-B14F-4D97-AF65-F5344CB8AC3E}">
        <p14:creationId xmlns:p14="http://schemas.microsoft.com/office/powerpoint/2010/main" val="4182065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p:cNvSpPr>
            <a:spLocks noGrp="1"/>
          </p:cNvSpPr>
          <p:nvPr>
            <p:ph type="title"/>
          </p:nvPr>
        </p:nvSpPr>
        <p:spPr>
          <a:xfrm>
            <a:off x="838200" y="649705"/>
            <a:ext cx="10515600" cy="565484"/>
          </a:xfrm>
        </p:spPr>
        <p:txBody>
          <a:bodyPr>
            <a:normAutofit fontScale="90000"/>
          </a:bodyPr>
          <a:lstStyle/>
          <a:p>
            <a:r>
              <a:rPr lang="nb-NO" dirty="0" smtClean="0"/>
              <a:t>Firebase Storage</a:t>
            </a:r>
            <a:endParaRPr lang="nb-NO" dirty="0"/>
          </a:p>
        </p:txBody>
      </p:sp>
      <p:sp>
        <p:nvSpPr>
          <p:cNvPr id="9" name="Plassholder for innhold 8"/>
          <p:cNvSpPr>
            <a:spLocks noGrp="1"/>
          </p:cNvSpPr>
          <p:nvPr>
            <p:ph idx="1"/>
          </p:nvPr>
        </p:nvSpPr>
        <p:spPr>
          <a:xfrm>
            <a:off x="838200" y="1588168"/>
            <a:ext cx="10515600" cy="4588795"/>
          </a:xfrm>
        </p:spPr>
        <p:txBody>
          <a:bodyPr/>
          <a:lstStyle/>
          <a:p>
            <a:r>
              <a:rPr lang="nb-NO" dirty="0" smtClean="0"/>
              <a:t>På nettsidene til Firebase klikker du på knappen </a:t>
            </a:r>
            <a:r>
              <a:rPr lang="nb-NO" b="1" dirty="0" smtClean="0"/>
              <a:t>Storage</a:t>
            </a:r>
            <a:r>
              <a:rPr lang="nb-NO" dirty="0" smtClean="0"/>
              <a:t> når du er inne på prosjektet. </a:t>
            </a:r>
          </a:p>
          <a:p>
            <a:pPr marL="0" indent="0">
              <a:buNone/>
            </a:pPr>
            <a:endParaRPr lang="nb-NO" dirty="0"/>
          </a:p>
        </p:txBody>
      </p:sp>
      <p:pic>
        <p:nvPicPr>
          <p:cNvPr id="10" name="Bilde 9"/>
          <p:cNvPicPr>
            <a:picLocks noChangeAspect="1"/>
          </p:cNvPicPr>
          <p:nvPr/>
        </p:nvPicPr>
        <p:blipFill>
          <a:blip r:embed="rId2"/>
          <a:stretch>
            <a:fillRect/>
          </a:stretch>
        </p:blipFill>
        <p:spPr>
          <a:xfrm>
            <a:off x="1070989" y="2728662"/>
            <a:ext cx="10050022" cy="2962275"/>
          </a:xfrm>
          <a:prstGeom prst="rect">
            <a:avLst/>
          </a:prstGeom>
        </p:spPr>
      </p:pic>
    </p:spTree>
    <p:extLst>
      <p:ext uri="{BB962C8B-B14F-4D97-AF65-F5344CB8AC3E}">
        <p14:creationId xmlns:p14="http://schemas.microsoft.com/office/powerpoint/2010/main" val="6820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365126"/>
            <a:ext cx="10515600" cy="705686"/>
          </a:xfrm>
        </p:spPr>
        <p:txBody>
          <a:bodyPr/>
          <a:lstStyle/>
          <a:p>
            <a:r>
              <a:rPr lang="nb-NO" dirty="0" smtClean="0"/>
              <a:t>Firebase Storage</a:t>
            </a:r>
            <a:endParaRPr lang="nb-NO" dirty="0"/>
          </a:p>
        </p:txBody>
      </p:sp>
      <p:sp>
        <p:nvSpPr>
          <p:cNvPr id="3" name="Plassholder for innhold 2"/>
          <p:cNvSpPr>
            <a:spLocks noGrp="1"/>
          </p:cNvSpPr>
          <p:nvPr>
            <p:ph idx="1"/>
          </p:nvPr>
        </p:nvSpPr>
        <p:spPr>
          <a:xfrm>
            <a:off x="838200" y="1347537"/>
            <a:ext cx="10515600" cy="4829426"/>
          </a:xfrm>
        </p:spPr>
        <p:txBody>
          <a:bodyPr/>
          <a:lstStyle/>
          <a:p>
            <a:r>
              <a:rPr lang="nb-NO" dirty="0" smtClean="0"/>
              <a:t>Også denne gangen må vi </a:t>
            </a:r>
            <a:r>
              <a:rPr lang="nb-NO" b="1" dirty="0" smtClean="0"/>
              <a:t>fjerne sikkerhet </a:t>
            </a:r>
            <a:r>
              <a:rPr lang="nb-NO" dirty="0" smtClean="0"/>
              <a:t>slik at det blir lettere å laste opp og hente filer. Bytt ut teksten som står etter </a:t>
            </a:r>
            <a:r>
              <a:rPr lang="nb-NO" i="1" dirty="0" err="1" smtClean="0"/>
              <a:t>allow</a:t>
            </a:r>
            <a:r>
              <a:rPr lang="nb-NO" i="1" dirty="0" smtClean="0"/>
              <a:t> </a:t>
            </a:r>
            <a:r>
              <a:rPr lang="nb-NO" i="1" dirty="0" err="1" smtClean="0"/>
              <a:t>read,write</a:t>
            </a:r>
            <a:r>
              <a:rPr lang="nb-NO" i="1" dirty="0" smtClean="0"/>
              <a:t>: </a:t>
            </a:r>
            <a:r>
              <a:rPr lang="nb-NO" dirty="0" smtClean="0"/>
              <a:t>med </a:t>
            </a:r>
            <a:r>
              <a:rPr lang="nb-NO" i="1" dirty="0" err="1" smtClean="0"/>
              <a:t>if</a:t>
            </a:r>
            <a:r>
              <a:rPr lang="nb-NO" i="1" dirty="0" smtClean="0"/>
              <a:t> </a:t>
            </a:r>
            <a:r>
              <a:rPr lang="nb-NO" i="1" dirty="0" smtClean="0">
                <a:solidFill>
                  <a:srgbClr val="FF0000"/>
                </a:solidFill>
              </a:rPr>
              <a:t>true</a:t>
            </a:r>
            <a:r>
              <a:rPr lang="nb-NO" i="1" dirty="0" smtClean="0"/>
              <a:t>;</a:t>
            </a:r>
          </a:p>
          <a:p>
            <a:endParaRPr lang="nb-NO" dirty="0"/>
          </a:p>
        </p:txBody>
      </p:sp>
      <p:pic>
        <p:nvPicPr>
          <p:cNvPr id="4" name="Bilde 3"/>
          <p:cNvPicPr>
            <a:picLocks noChangeAspect="1"/>
          </p:cNvPicPr>
          <p:nvPr/>
        </p:nvPicPr>
        <p:blipFill>
          <a:blip r:embed="rId2"/>
          <a:stretch>
            <a:fillRect/>
          </a:stretch>
        </p:blipFill>
        <p:spPr>
          <a:xfrm>
            <a:off x="1082842" y="2868529"/>
            <a:ext cx="10026316" cy="3121199"/>
          </a:xfrm>
          <a:prstGeom prst="rect">
            <a:avLst/>
          </a:prstGeom>
        </p:spPr>
      </p:pic>
    </p:spTree>
    <p:extLst>
      <p:ext uri="{BB962C8B-B14F-4D97-AF65-F5344CB8AC3E}">
        <p14:creationId xmlns:p14="http://schemas.microsoft.com/office/powerpoint/2010/main" val="178883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365125"/>
            <a:ext cx="10515600" cy="777875"/>
          </a:xfrm>
        </p:spPr>
        <p:txBody>
          <a:bodyPr/>
          <a:lstStyle/>
          <a:p>
            <a:r>
              <a:rPr lang="nb-NO" dirty="0" smtClean="0"/>
              <a:t>Brukeren laster opp filer i databasen</a:t>
            </a:r>
            <a:endParaRPr lang="nb-NO" dirty="0"/>
          </a:p>
        </p:txBody>
      </p:sp>
      <p:sp>
        <p:nvSpPr>
          <p:cNvPr id="3" name="Plassholder for innhold 2"/>
          <p:cNvSpPr>
            <a:spLocks noGrp="1"/>
          </p:cNvSpPr>
          <p:nvPr>
            <p:ph idx="1"/>
          </p:nvPr>
        </p:nvSpPr>
        <p:spPr>
          <a:xfrm>
            <a:off x="838200" y="1359568"/>
            <a:ext cx="10515600" cy="4817395"/>
          </a:xfrm>
        </p:spPr>
        <p:txBody>
          <a:bodyPr>
            <a:normAutofit/>
          </a:bodyPr>
          <a:lstStyle/>
          <a:p>
            <a:r>
              <a:rPr lang="nb-NO" dirty="0" smtClean="0"/>
              <a:t>For at brukerne skal kunne laste opp filer, må vi legge inn noe mer kode i HTML-filen til nettsiden vår. Som før kopierer vi inn koden fra Firebase. Vi oppretter så en referanse til Firebase Storage slik:</a:t>
            </a:r>
          </a:p>
          <a:p>
            <a:pPr marL="457200" lvl="1" indent="0">
              <a:buNone/>
            </a:pPr>
            <a:r>
              <a:rPr lang="nb-NO" dirty="0" smtClean="0">
                <a:solidFill>
                  <a:srgbClr val="002060"/>
                </a:solidFill>
              </a:rPr>
              <a:t>var </a:t>
            </a:r>
            <a:r>
              <a:rPr lang="nb-NO" dirty="0">
                <a:solidFill>
                  <a:srgbClr val="002060"/>
                </a:solidFill>
              </a:rPr>
              <a:t>database = </a:t>
            </a:r>
            <a:r>
              <a:rPr lang="nb-NO" dirty="0" err="1" smtClean="0">
                <a:solidFill>
                  <a:srgbClr val="002060"/>
                </a:solidFill>
              </a:rPr>
              <a:t>firebase.storage</a:t>
            </a:r>
            <a:r>
              <a:rPr lang="nb-NO" dirty="0" smtClean="0">
                <a:solidFill>
                  <a:srgbClr val="002060"/>
                </a:solidFill>
              </a:rPr>
              <a:t>();</a:t>
            </a:r>
            <a:endParaRPr lang="nb-NO" dirty="0">
              <a:solidFill>
                <a:srgbClr val="002060"/>
              </a:solidFill>
            </a:endParaRPr>
          </a:p>
          <a:p>
            <a:pPr marL="457200" lvl="1" indent="0">
              <a:buNone/>
            </a:pPr>
            <a:endParaRPr lang="nb-NO" dirty="0" smtClean="0"/>
          </a:p>
          <a:p>
            <a:r>
              <a:rPr lang="nb-NO" dirty="0" smtClean="0"/>
              <a:t>For å laste opp en fil og lagre den i databasen, bruker vi koden:</a:t>
            </a:r>
          </a:p>
          <a:p>
            <a:pPr marL="457200" lvl="1" indent="0">
              <a:buNone/>
            </a:pPr>
            <a:r>
              <a:rPr lang="nb-NO" dirty="0" err="1">
                <a:solidFill>
                  <a:srgbClr val="002060"/>
                </a:solidFill>
              </a:rPr>
              <a:t>p</a:t>
            </a:r>
            <a:r>
              <a:rPr lang="nb-NO" dirty="0" err="1" smtClean="0">
                <a:solidFill>
                  <a:srgbClr val="002060"/>
                </a:solidFill>
              </a:rPr>
              <a:t>lassering.put</a:t>
            </a:r>
            <a:r>
              <a:rPr lang="nb-NO" dirty="0" smtClean="0">
                <a:solidFill>
                  <a:srgbClr val="002060"/>
                </a:solidFill>
              </a:rPr>
              <a:t>(fil);</a:t>
            </a:r>
          </a:p>
          <a:p>
            <a:pPr marL="457200" lvl="1" indent="0">
              <a:buNone/>
            </a:pPr>
            <a:endParaRPr lang="nb-NO" dirty="0"/>
          </a:p>
          <a:p>
            <a:pPr marL="457200" lvl="1" indent="0">
              <a:buNone/>
            </a:pPr>
            <a:endParaRPr lang="nb-NO" dirty="0"/>
          </a:p>
          <a:p>
            <a:pPr marL="457200" lvl="1" indent="0">
              <a:buNone/>
            </a:pPr>
            <a:endParaRPr lang="nb-NO" dirty="0" smtClean="0"/>
          </a:p>
          <a:p>
            <a:pPr marL="457200" lvl="1" indent="0">
              <a:buNone/>
            </a:pPr>
            <a:endParaRPr lang="nb-NO" dirty="0"/>
          </a:p>
        </p:txBody>
      </p:sp>
      <p:pic>
        <p:nvPicPr>
          <p:cNvPr id="6" name="Bilde 5"/>
          <p:cNvPicPr>
            <a:picLocks noChangeAspect="1"/>
          </p:cNvPicPr>
          <p:nvPr/>
        </p:nvPicPr>
        <p:blipFill>
          <a:blip r:embed="rId2"/>
          <a:stretch>
            <a:fillRect/>
          </a:stretch>
        </p:blipFill>
        <p:spPr>
          <a:xfrm>
            <a:off x="1241424" y="4659312"/>
            <a:ext cx="7089775" cy="1482408"/>
          </a:xfrm>
          <a:prstGeom prst="rect">
            <a:avLst/>
          </a:prstGeom>
        </p:spPr>
      </p:pic>
    </p:spTree>
    <p:extLst>
      <p:ext uri="{BB962C8B-B14F-4D97-AF65-F5344CB8AC3E}">
        <p14:creationId xmlns:p14="http://schemas.microsoft.com/office/powerpoint/2010/main" val="2421320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9788" y="365126"/>
            <a:ext cx="10515600" cy="534479"/>
          </a:xfrm>
        </p:spPr>
        <p:txBody>
          <a:bodyPr>
            <a:noAutofit/>
          </a:bodyPr>
          <a:lstStyle/>
          <a:p>
            <a:r>
              <a:rPr lang="nb-NO" sz="3800" dirty="0" smtClean="0"/>
              <a:t>Eksempel: Laste opp bilder til Firebase Storage</a:t>
            </a:r>
            <a:endParaRPr lang="nb-NO" sz="3800" dirty="0"/>
          </a:p>
        </p:txBody>
      </p:sp>
      <p:sp>
        <p:nvSpPr>
          <p:cNvPr id="4" name="Plassholder for tekst 3"/>
          <p:cNvSpPr>
            <a:spLocks noGrp="1"/>
          </p:cNvSpPr>
          <p:nvPr>
            <p:ph type="body" idx="1"/>
          </p:nvPr>
        </p:nvSpPr>
        <p:spPr>
          <a:xfrm>
            <a:off x="839788" y="1017299"/>
            <a:ext cx="10515600" cy="570202"/>
          </a:xfrm>
        </p:spPr>
        <p:txBody>
          <a:bodyPr>
            <a:noAutofit/>
          </a:bodyPr>
          <a:lstStyle/>
          <a:p>
            <a:r>
              <a:rPr lang="nb-NO" sz="2300" b="0" dirty="0" smtClean="0"/>
              <a:t>Brukeren velger et bilde fra et input-element og laster opp bildet til Firebase Storage.</a:t>
            </a:r>
            <a:endParaRPr lang="nb-NO" sz="2300" b="0" dirty="0"/>
          </a:p>
        </p:txBody>
      </p:sp>
      <p:pic>
        <p:nvPicPr>
          <p:cNvPr id="11" name="Plassholder for innhold 10"/>
          <p:cNvPicPr>
            <a:picLocks noGrp="1" noChangeAspect="1"/>
          </p:cNvPicPr>
          <p:nvPr>
            <p:ph sz="half" idx="2"/>
          </p:nvPr>
        </p:nvPicPr>
        <p:blipFill>
          <a:blip r:embed="rId3"/>
          <a:stretch>
            <a:fillRect/>
          </a:stretch>
        </p:blipFill>
        <p:spPr>
          <a:xfrm>
            <a:off x="839788" y="1870295"/>
            <a:ext cx="5420538" cy="3362105"/>
          </a:xfrm>
          <a:prstGeom prst="rect">
            <a:avLst/>
          </a:prstGeom>
        </p:spPr>
      </p:pic>
      <p:pic>
        <p:nvPicPr>
          <p:cNvPr id="12" name="Plassholder for innhold 11"/>
          <p:cNvPicPr>
            <a:picLocks noGrp="1" noChangeAspect="1"/>
          </p:cNvPicPr>
          <p:nvPr>
            <p:ph sz="quarter" idx="4"/>
          </p:nvPr>
        </p:nvPicPr>
        <p:blipFill>
          <a:blip r:embed="rId4"/>
          <a:stretch>
            <a:fillRect/>
          </a:stretch>
        </p:blipFill>
        <p:spPr>
          <a:xfrm>
            <a:off x="7046119" y="2200496"/>
            <a:ext cx="2897981" cy="611020"/>
          </a:xfrm>
          <a:prstGeom prst="rect">
            <a:avLst/>
          </a:prstGeom>
        </p:spPr>
      </p:pic>
      <p:pic>
        <p:nvPicPr>
          <p:cNvPr id="13" name="Bilde 12"/>
          <p:cNvPicPr>
            <a:picLocks noChangeAspect="1"/>
          </p:cNvPicPr>
          <p:nvPr/>
        </p:nvPicPr>
        <p:blipFill>
          <a:blip r:embed="rId5"/>
          <a:stretch>
            <a:fillRect/>
          </a:stretch>
        </p:blipFill>
        <p:spPr>
          <a:xfrm>
            <a:off x="6601619" y="3761328"/>
            <a:ext cx="4085066" cy="1725072"/>
          </a:xfrm>
          <a:prstGeom prst="rect">
            <a:avLst/>
          </a:prstGeom>
        </p:spPr>
      </p:pic>
    </p:spTree>
    <p:extLst>
      <p:ext uri="{BB962C8B-B14F-4D97-AF65-F5344CB8AC3E}">
        <p14:creationId xmlns:p14="http://schemas.microsoft.com/office/powerpoint/2010/main" val="701210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tel 6"/>
          <p:cNvSpPr>
            <a:spLocks noGrp="1"/>
          </p:cNvSpPr>
          <p:nvPr>
            <p:ph type="title"/>
          </p:nvPr>
        </p:nvSpPr>
        <p:spPr>
          <a:xfrm>
            <a:off x="838200" y="365125"/>
            <a:ext cx="10515600" cy="765843"/>
          </a:xfrm>
        </p:spPr>
        <p:txBody>
          <a:bodyPr/>
          <a:lstStyle/>
          <a:p>
            <a:r>
              <a:rPr lang="nb-NO" dirty="0" smtClean="0"/>
              <a:t>URL til filen i Firebase Storage</a:t>
            </a:r>
            <a:endParaRPr lang="nb-NO" dirty="0"/>
          </a:p>
        </p:txBody>
      </p:sp>
      <p:sp>
        <p:nvSpPr>
          <p:cNvPr id="8" name="Plassholder for innhold 7"/>
          <p:cNvSpPr>
            <a:spLocks noGrp="1"/>
          </p:cNvSpPr>
          <p:nvPr>
            <p:ph idx="1"/>
          </p:nvPr>
        </p:nvSpPr>
        <p:spPr>
          <a:xfrm>
            <a:off x="838200" y="1435099"/>
            <a:ext cx="10515600" cy="4741863"/>
          </a:xfrm>
        </p:spPr>
        <p:txBody>
          <a:bodyPr/>
          <a:lstStyle/>
          <a:p>
            <a:r>
              <a:rPr lang="nb-NO" dirty="0" smtClean="0"/>
              <a:t>I Firebase-databasen vår kan vi lagre referanser til de filene vi laster opp.</a:t>
            </a:r>
          </a:p>
          <a:p>
            <a:endParaRPr lang="nb-NO" dirty="0" smtClean="0"/>
          </a:p>
          <a:p>
            <a:r>
              <a:rPr lang="nb-NO" dirty="0" smtClean="0"/>
              <a:t>Vi får en </a:t>
            </a:r>
            <a:r>
              <a:rPr lang="nb-NO" i="1" dirty="0" smtClean="0"/>
              <a:t>URL</a:t>
            </a:r>
            <a:r>
              <a:rPr lang="nb-NO" dirty="0" smtClean="0"/>
              <a:t> til filen når vi laster den opp i </a:t>
            </a:r>
            <a:r>
              <a:rPr lang="nb-NO" dirty="0"/>
              <a:t>F</a:t>
            </a:r>
            <a:r>
              <a:rPr lang="nb-NO" dirty="0" smtClean="0"/>
              <a:t>irebase Storage. Den kalles </a:t>
            </a:r>
            <a:r>
              <a:rPr lang="nb-NO" i="1" dirty="0" err="1" smtClean="0"/>
              <a:t>fil.downloadURL</a:t>
            </a:r>
            <a:r>
              <a:rPr lang="nb-NO" dirty="0" smtClean="0"/>
              <a:t>.</a:t>
            </a:r>
          </a:p>
          <a:p>
            <a:endParaRPr lang="nb-NO" dirty="0" smtClean="0"/>
          </a:p>
          <a:p>
            <a:r>
              <a:rPr lang="nb-NO" dirty="0" smtClean="0"/>
              <a:t>Dette kan vi også bruke til å legge inn informasjon i databasen om hvert bilde som lastes opp.</a:t>
            </a:r>
            <a:endParaRPr lang="nb-NO" dirty="0"/>
          </a:p>
        </p:txBody>
      </p:sp>
    </p:spTree>
    <p:extLst>
      <p:ext uri="{BB962C8B-B14F-4D97-AF65-F5344CB8AC3E}">
        <p14:creationId xmlns:p14="http://schemas.microsoft.com/office/powerpoint/2010/main" val="2381396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365125"/>
            <a:ext cx="10515600" cy="879475"/>
          </a:xfrm>
        </p:spPr>
        <p:txBody>
          <a:bodyPr>
            <a:normAutofit fontScale="90000"/>
          </a:bodyPr>
          <a:lstStyle/>
          <a:p>
            <a:r>
              <a:rPr lang="nb-NO" sz="4000" dirty="0" smtClean="0"/>
              <a:t>Eksempel: Bruke en lenke til en fil og lage en bildeblogg</a:t>
            </a:r>
            <a:endParaRPr lang="nb-NO" sz="4000" dirty="0"/>
          </a:p>
        </p:txBody>
      </p:sp>
      <p:sp>
        <p:nvSpPr>
          <p:cNvPr id="3" name="Plassholder for innhold 2"/>
          <p:cNvSpPr>
            <a:spLocks noGrp="1"/>
          </p:cNvSpPr>
          <p:nvPr>
            <p:ph idx="1"/>
          </p:nvPr>
        </p:nvSpPr>
        <p:spPr>
          <a:xfrm>
            <a:off x="838200" y="1371600"/>
            <a:ext cx="10515600" cy="4805363"/>
          </a:xfrm>
        </p:spPr>
        <p:txBody>
          <a:bodyPr>
            <a:normAutofit fontScale="92500"/>
          </a:bodyPr>
          <a:lstStyle/>
          <a:p>
            <a:pPr marL="514350" indent="-514350">
              <a:buFont typeface="+mj-lt"/>
              <a:buAutoNum type="arabicPeriod"/>
            </a:pPr>
            <a:r>
              <a:rPr lang="nb-NO" dirty="0" smtClean="0"/>
              <a:t>Når vi ønsker å vente på at opplastningen og lagringen skal bli ferdig, og så gjøre noe, skriver vi koden slik:</a:t>
            </a:r>
          </a:p>
          <a:p>
            <a:pPr marL="514350" indent="-514350">
              <a:buFont typeface="+mj-lt"/>
              <a:buAutoNum type="arabicPeriod"/>
            </a:pPr>
            <a:endParaRPr lang="nb-NO" dirty="0"/>
          </a:p>
          <a:p>
            <a:pPr marL="514350" indent="-514350">
              <a:buFont typeface="+mj-lt"/>
              <a:buAutoNum type="arabicPeriod"/>
            </a:pPr>
            <a:endParaRPr lang="nb-NO" dirty="0" smtClean="0"/>
          </a:p>
          <a:p>
            <a:pPr marL="514350" indent="-514350">
              <a:buFont typeface="+mj-lt"/>
              <a:buAutoNum type="arabicPeriod"/>
            </a:pPr>
            <a:endParaRPr lang="nb-NO" dirty="0"/>
          </a:p>
          <a:p>
            <a:pPr marL="514350" indent="-514350">
              <a:buFont typeface="+mj-lt"/>
              <a:buAutoNum type="arabicPeriod"/>
            </a:pPr>
            <a:r>
              <a:rPr lang="nb-NO" dirty="0" smtClean="0"/>
              <a:t>Koden </a:t>
            </a:r>
            <a:r>
              <a:rPr lang="nb-NO" i="1" dirty="0" err="1" smtClean="0">
                <a:solidFill>
                  <a:srgbClr val="002060"/>
                </a:solidFill>
              </a:rPr>
              <a:t>lagringsplass.put</a:t>
            </a:r>
            <a:r>
              <a:rPr lang="nb-NO" i="1" dirty="0" smtClean="0">
                <a:solidFill>
                  <a:srgbClr val="002060"/>
                </a:solidFill>
              </a:rPr>
              <a:t>(fil)</a:t>
            </a:r>
            <a:r>
              <a:rPr lang="nb-NO" dirty="0" smtClean="0"/>
              <a:t> setter i gang opplastningen og lagringen av filen.</a:t>
            </a:r>
          </a:p>
          <a:p>
            <a:pPr marL="514350" indent="-514350">
              <a:buFont typeface="+mj-lt"/>
              <a:buAutoNum type="arabicPeriod"/>
            </a:pPr>
            <a:r>
              <a:rPr lang="nb-NO" dirty="0" smtClean="0"/>
              <a:t>Kodeordet </a:t>
            </a:r>
            <a:r>
              <a:rPr lang="nb-NO" i="1" dirty="0" err="1" smtClean="0">
                <a:solidFill>
                  <a:srgbClr val="002060"/>
                </a:solidFill>
              </a:rPr>
              <a:t>then</a:t>
            </a:r>
            <a:r>
              <a:rPr lang="nb-NO" dirty="0" smtClean="0"/>
              <a:t> sørger for at vi starter en funksjon etter at opplastningen er ferdig.</a:t>
            </a:r>
          </a:p>
          <a:p>
            <a:pPr marL="514350" indent="-514350">
              <a:buFont typeface="+mj-lt"/>
              <a:buAutoNum type="arabicPeriod"/>
            </a:pPr>
            <a:r>
              <a:rPr lang="nb-NO" dirty="0" smtClean="0"/>
              <a:t>Vi får tilbake et snapshot med data om filen som er lastet opp, blant annet </a:t>
            </a:r>
            <a:r>
              <a:rPr lang="nb-NO" dirty="0" err="1" smtClean="0">
                <a:solidFill>
                  <a:srgbClr val="002060"/>
                </a:solidFill>
              </a:rPr>
              <a:t>snapshot.downloadURL</a:t>
            </a:r>
            <a:r>
              <a:rPr lang="nb-NO" dirty="0" smtClean="0"/>
              <a:t>, som er en URL til hvor vi kan finne filen.</a:t>
            </a:r>
          </a:p>
          <a:p>
            <a:pPr marL="457200" lvl="1" indent="0">
              <a:buNone/>
            </a:pPr>
            <a:endParaRPr lang="nb-NO" dirty="0"/>
          </a:p>
        </p:txBody>
      </p:sp>
      <p:pic>
        <p:nvPicPr>
          <p:cNvPr id="4" name="Bilde 3"/>
          <p:cNvPicPr>
            <a:picLocks noChangeAspect="1"/>
          </p:cNvPicPr>
          <p:nvPr/>
        </p:nvPicPr>
        <p:blipFill>
          <a:blip r:embed="rId2"/>
          <a:stretch>
            <a:fillRect/>
          </a:stretch>
        </p:blipFill>
        <p:spPr>
          <a:xfrm>
            <a:off x="1422400" y="2206624"/>
            <a:ext cx="5778500" cy="1315641"/>
          </a:xfrm>
          <a:prstGeom prst="rect">
            <a:avLst/>
          </a:prstGeom>
        </p:spPr>
      </p:pic>
    </p:spTree>
    <p:extLst>
      <p:ext uri="{BB962C8B-B14F-4D97-AF65-F5344CB8AC3E}">
        <p14:creationId xmlns:p14="http://schemas.microsoft.com/office/powerpoint/2010/main" val="2105629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365125"/>
            <a:ext cx="10515600" cy="600075"/>
          </a:xfrm>
        </p:spPr>
        <p:txBody>
          <a:bodyPr>
            <a:normAutofit fontScale="90000"/>
          </a:bodyPr>
          <a:lstStyle/>
          <a:p>
            <a:r>
              <a:rPr lang="nb-NO" dirty="0" err="1">
                <a:solidFill>
                  <a:srgbClr val="002060"/>
                </a:solidFill>
              </a:rPr>
              <a:t>snapshot.downloadURL</a:t>
            </a:r>
            <a:endParaRPr lang="nb-NO" dirty="0"/>
          </a:p>
        </p:txBody>
      </p:sp>
      <p:sp>
        <p:nvSpPr>
          <p:cNvPr id="5" name="Plassholder for innhold 4"/>
          <p:cNvSpPr>
            <a:spLocks noGrp="1"/>
          </p:cNvSpPr>
          <p:nvPr>
            <p:ph idx="1"/>
          </p:nvPr>
        </p:nvSpPr>
        <p:spPr>
          <a:xfrm>
            <a:off x="838200" y="1143000"/>
            <a:ext cx="10515600" cy="5033963"/>
          </a:xfrm>
        </p:spPr>
        <p:txBody>
          <a:bodyPr/>
          <a:lstStyle/>
          <a:p>
            <a:r>
              <a:rPr lang="nb-NO" sz="2600" dirty="0" smtClean="0"/>
              <a:t>I versjon 5 av Firebase </a:t>
            </a:r>
            <a:r>
              <a:rPr lang="nb-NO" sz="2600" dirty="0" err="1" smtClean="0"/>
              <a:t>storage</a:t>
            </a:r>
            <a:r>
              <a:rPr lang="nb-NO" sz="2600" dirty="0" smtClean="0"/>
              <a:t> ble </a:t>
            </a:r>
            <a:r>
              <a:rPr lang="nb-NO" sz="2600" i="1" dirty="0" err="1" smtClean="0"/>
              <a:t>snapshot.downloadURL</a:t>
            </a:r>
            <a:r>
              <a:rPr lang="nb-NO" sz="2600" dirty="0" smtClean="0"/>
              <a:t> metoden fjernet. Vi er i dag på Firebase versjon 5.8.5.</a:t>
            </a:r>
          </a:p>
          <a:p>
            <a:endParaRPr lang="nb-NO" dirty="0" smtClean="0"/>
          </a:p>
          <a:p>
            <a:r>
              <a:rPr lang="nb-NO" sz="2600" dirty="0" smtClean="0"/>
              <a:t>Dette medfører at bilder ikke vises som de skal:</a:t>
            </a:r>
          </a:p>
          <a:p>
            <a:pPr marL="0" indent="0">
              <a:buNone/>
            </a:pPr>
            <a:endParaRPr lang="nb-NO" dirty="0" smtClean="0"/>
          </a:p>
          <a:p>
            <a:r>
              <a:rPr lang="nb-NO" sz="2600" dirty="0" smtClean="0"/>
              <a:t>Som en midlertidig løsning kan en endre til en lavere versjon. Etter denne endringen vises bildet som det skal:</a:t>
            </a:r>
          </a:p>
        </p:txBody>
      </p:sp>
      <p:pic>
        <p:nvPicPr>
          <p:cNvPr id="7" name="Bilde 6"/>
          <p:cNvPicPr>
            <a:picLocks noChangeAspect="1"/>
          </p:cNvPicPr>
          <p:nvPr/>
        </p:nvPicPr>
        <p:blipFill>
          <a:blip r:embed="rId3"/>
          <a:stretch>
            <a:fillRect/>
          </a:stretch>
        </p:blipFill>
        <p:spPr>
          <a:xfrm>
            <a:off x="1193985" y="1982429"/>
            <a:ext cx="9328294" cy="346075"/>
          </a:xfrm>
          <a:prstGeom prst="rect">
            <a:avLst/>
          </a:prstGeom>
        </p:spPr>
      </p:pic>
      <p:pic>
        <p:nvPicPr>
          <p:cNvPr id="8" name="Bilde 7"/>
          <p:cNvPicPr>
            <a:picLocks noChangeAspect="1"/>
          </p:cNvPicPr>
          <p:nvPr/>
        </p:nvPicPr>
        <p:blipFill>
          <a:blip r:embed="rId4"/>
          <a:stretch>
            <a:fillRect/>
          </a:stretch>
        </p:blipFill>
        <p:spPr>
          <a:xfrm>
            <a:off x="1309687" y="2880567"/>
            <a:ext cx="1909763" cy="693059"/>
          </a:xfrm>
          <a:prstGeom prst="rect">
            <a:avLst/>
          </a:prstGeom>
        </p:spPr>
      </p:pic>
      <p:pic>
        <p:nvPicPr>
          <p:cNvPr id="9" name="Bilde 8"/>
          <p:cNvPicPr>
            <a:picLocks noChangeAspect="1"/>
          </p:cNvPicPr>
          <p:nvPr/>
        </p:nvPicPr>
        <p:blipFill>
          <a:blip r:embed="rId5"/>
          <a:stretch>
            <a:fillRect/>
          </a:stretch>
        </p:blipFill>
        <p:spPr>
          <a:xfrm>
            <a:off x="1193985" y="4359474"/>
            <a:ext cx="9249290" cy="294366"/>
          </a:xfrm>
          <a:prstGeom prst="rect">
            <a:avLst/>
          </a:prstGeom>
        </p:spPr>
      </p:pic>
      <p:pic>
        <p:nvPicPr>
          <p:cNvPr id="10" name="Bilde 9"/>
          <p:cNvPicPr>
            <a:picLocks noChangeAspect="1"/>
          </p:cNvPicPr>
          <p:nvPr/>
        </p:nvPicPr>
        <p:blipFill>
          <a:blip r:embed="rId6"/>
          <a:stretch>
            <a:fillRect/>
          </a:stretch>
        </p:blipFill>
        <p:spPr>
          <a:xfrm>
            <a:off x="1309687" y="4721022"/>
            <a:ext cx="1995487" cy="1563839"/>
          </a:xfrm>
          <a:prstGeom prst="rect">
            <a:avLst/>
          </a:prstGeom>
        </p:spPr>
      </p:pic>
    </p:spTree>
    <p:extLst>
      <p:ext uri="{BB962C8B-B14F-4D97-AF65-F5344CB8AC3E}">
        <p14:creationId xmlns:p14="http://schemas.microsoft.com/office/powerpoint/2010/main" val="171139122"/>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836</Words>
  <Application>Microsoft Office PowerPoint</Application>
  <PresentationFormat>Widescreen</PresentationFormat>
  <Paragraphs>74</Paragraphs>
  <Slides>13</Slides>
  <Notes>5</Notes>
  <HiddenSlides>0</HiddenSlides>
  <MMClips>0</MMClips>
  <ScaleCrop>false</ScaleCrop>
  <HeadingPairs>
    <vt:vector size="6" baseType="variant">
      <vt:variant>
        <vt:lpstr>Brukte skrifter</vt:lpstr>
      </vt:variant>
      <vt:variant>
        <vt:i4>3</vt:i4>
      </vt:variant>
      <vt:variant>
        <vt:lpstr>Tema</vt:lpstr>
      </vt:variant>
      <vt:variant>
        <vt:i4>1</vt:i4>
      </vt:variant>
      <vt:variant>
        <vt:lpstr>Lysbildetitler</vt:lpstr>
      </vt:variant>
      <vt:variant>
        <vt:i4>13</vt:i4>
      </vt:variant>
    </vt:vector>
  </HeadingPairs>
  <TitlesOfParts>
    <vt:vector size="17" baseType="lpstr">
      <vt:lpstr>Arial</vt:lpstr>
      <vt:lpstr>Calibri</vt:lpstr>
      <vt:lpstr>Calibri Light</vt:lpstr>
      <vt:lpstr>Office-tema</vt:lpstr>
      <vt:lpstr>Kap. 8.4 Brukeren lagrer mediafiler i databasen</vt:lpstr>
      <vt:lpstr>Firebase Storage</vt:lpstr>
      <vt:lpstr>Firebase Storage</vt:lpstr>
      <vt:lpstr>Firebase Storage</vt:lpstr>
      <vt:lpstr>Brukeren laster opp filer i databasen</vt:lpstr>
      <vt:lpstr>Eksempel: Laste opp bilder til Firebase Storage</vt:lpstr>
      <vt:lpstr>URL til filen i Firebase Storage</vt:lpstr>
      <vt:lpstr>Eksempel: Bruke en lenke til en fil og lage en bildeblogg</vt:lpstr>
      <vt:lpstr>snapshot.downloadURL</vt:lpstr>
      <vt:lpstr>snapshot.downloadURL</vt:lpstr>
      <vt:lpstr>Eksempel: Bruke en lenke til en fil og lage en bildeblogg - del 1</vt:lpstr>
      <vt:lpstr>Eksempel: Bruke en lenke til en fil og lage en bildeblogg – del 2</vt:lpstr>
      <vt:lpstr>Oppgaver </vt:lpstr>
    </vt:vector>
  </TitlesOfParts>
  <Company>IKT-Agder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Kap. 8.4 Brukeren lagrer mediafiler i databasen</dc:title>
  <dc:creator>Harald Øverås</dc:creator>
  <cp:lastModifiedBy>Øverås, Harald</cp:lastModifiedBy>
  <cp:revision>43</cp:revision>
  <cp:lastPrinted>2019-01-17T08:18:37Z</cp:lastPrinted>
  <dcterms:created xsi:type="dcterms:W3CDTF">2019-01-01T15:18:20Z</dcterms:created>
  <dcterms:modified xsi:type="dcterms:W3CDTF">2020-03-16T14:14:20Z</dcterms:modified>
</cp:coreProperties>
</file>