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8" r:id="rId4"/>
    <p:sldId id="259" r:id="rId5"/>
    <p:sldId id="257" r:id="rId6"/>
    <p:sldId id="268" r:id="rId7"/>
    <p:sldId id="261" r:id="rId8"/>
    <p:sldId id="265" r:id="rId9"/>
    <p:sldId id="266" r:id="rId10"/>
    <p:sldId id="267" r:id="rId11"/>
    <p:sldId id="269" r:id="rId12"/>
    <p:sldId id="270" r:id="rId13"/>
    <p:sldId id="273" r:id="rId14"/>
    <p:sldId id="274" r:id="rId15"/>
    <p:sldId id="275" r:id="rId16"/>
    <p:sldId id="260" r:id="rId17"/>
    <p:sldId id="276" r:id="rId18"/>
    <p:sldId id="277" r:id="rId19"/>
    <p:sldId id="278" r:id="rId20"/>
    <p:sldId id="281" r:id="rId21"/>
    <p:sldId id="279" r:id="rId22"/>
    <p:sldId id="280" r:id="rId23"/>
    <p:sldId id="282" r:id="rId24"/>
    <p:sldId id="283" r:id="rId25"/>
    <p:sldId id="289" r:id="rId26"/>
    <p:sldId id="287" r:id="rId27"/>
    <p:sldId id="291" r:id="rId28"/>
    <p:sldId id="288" r:id="rId29"/>
    <p:sldId id="290" r:id="rId30"/>
    <p:sldId id="286" r:id="rId31"/>
    <p:sldId id="285" r:id="rId32"/>
    <p:sldId id="292" r:id="rId33"/>
    <p:sldId id="293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1172" autoAdjust="0"/>
  </p:normalViewPr>
  <p:slideViewPr>
    <p:cSldViewPr>
      <p:cViewPr varScale="1">
        <p:scale>
          <a:sx n="55" d="100"/>
          <a:sy n="55" d="100"/>
        </p:scale>
        <p:origin x="-17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23B-D320-4A30-882F-C628E016A3D0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B454-66B3-40D9-A3FC-0A818887F49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F579-6548-4FB0-AA3C-73FCB5B1BC67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1CE-D074-47D1-A583-A787AC6389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0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2AC24-11D4-476B-BAD6-C7BACFDD63DF}" type="slidenum">
              <a:rPr lang="es-ES_tradnl" sz="1000"/>
              <a:pPr/>
              <a:t>14</a:t>
            </a:fld>
            <a:endParaRPr lang="es-ES_tradnl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15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16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17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18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19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20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21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22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23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24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25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26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27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28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29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30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31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7E0159-2B46-4279-A5B3-46FEE3F1A351}" type="slidenum">
              <a:rPr lang="es-ES_tradnl" sz="1000"/>
              <a:pPr/>
              <a:t>32</a:t>
            </a:fld>
            <a:endParaRPr lang="es-ES_tradnl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3930A8-3B47-4634-8987-2AE0B81AF4C5}" type="slidenum">
              <a:rPr lang="es-ES_tradnl" sz="1000"/>
              <a:pPr/>
              <a:t>5</a:t>
            </a:fld>
            <a:endParaRPr lang="es-ES_tradnl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0738" y="284163"/>
            <a:ext cx="2286000" cy="17145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a la Ingeniería del Software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6C691-70E5-4088-AEFC-7AFB995AC2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pPr/>
              <a:t>05/11/2011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239614">
            <a:off x="577374" y="1392563"/>
            <a:ext cx="5648623" cy="1204306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0070C0"/>
                </a:solidFill>
              </a:rPr>
              <a:t>Ingeniería del software</a:t>
            </a:r>
            <a:endParaRPr lang="es-ES" sz="5400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859"/>
            <a:ext cx="460851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DESARROLLO (II)</a:t>
            </a:r>
            <a:endParaRPr lang="es-ES" sz="3200" b="1" dirty="0"/>
          </a:p>
        </p:txBody>
      </p:sp>
      <p:sp>
        <p:nvSpPr>
          <p:cNvPr id="13" name="12 Rectángulo"/>
          <p:cNvSpPr/>
          <p:nvPr/>
        </p:nvSpPr>
        <p:spPr>
          <a:xfrm>
            <a:off x="1136224" y="1556792"/>
            <a:ext cx="6329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_tradnl" sz="2400" b="1" dirty="0" smtClean="0"/>
              <a:t>IMPLEMENTACIÓN</a:t>
            </a:r>
            <a:endParaRPr lang="es-ES_tradnl" sz="2400" b="1" dirty="0"/>
          </a:p>
        </p:txBody>
      </p:sp>
      <p:sp>
        <p:nvSpPr>
          <p:cNvPr id="14" name="13 Flecha a la derecha con muesca"/>
          <p:cNvSpPr/>
          <p:nvPr/>
        </p:nvSpPr>
        <p:spPr>
          <a:xfrm>
            <a:off x="606272" y="1640710"/>
            <a:ext cx="509344" cy="2938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910896" y="2420888"/>
            <a:ext cx="6829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Codificación y documentación del programa según el lenguaje y plataforma elegidos según la fase de análisis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3140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859"/>
            <a:ext cx="460851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DESARROLLO (III)</a:t>
            </a:r>
            <a:endParaRPr lang="es-ES" sz="3200" b="1" dirty="0"/>
          </a:p>
        </p:txBody>
      </p:sp>
      <p:sp>
        <p:nvSpPr>
          <p:cNvPr id="13" name="12 Rectángulo"/>
          <p:cNvSpPr/>
          <p:nvPr/>
        </p:nvSpPr>
        <p:spPr>
          <a:xfrm>
            <a:off x="1136224" y="1556792"/>
            <a:ext cx="6329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_tradnl" sz="2400" b="1" dirty="0" smtClean="0"/>
              <a:t>PRUEBAS</a:t>
            </a:r>
            <a:endParaRPr lang="es-ES_tradnl" sz="2400" b="1" dirty="0"/>
          </a:p>
        </p:txBody>
      </p:sp>
      <p:sp>
        <p:nvSpPr>
          <p:cNvPr id="14" name="13 Flecha a la derecha con muesca"/>
          <p:cNvSpPr/>
          <p:nvPr/>
        </p:nvSpPr>
        <p:spPr>
          <a:xfrm>
            <a:off x="606272" y="1640710"/>
            <a:ext cx="509344" cy="2938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910896" y="2420888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Verificación </a:t>
            </a:r>
            <a:r>
              <a:rPr lang="es-ES_tradnl" sz="2400" dirty="0" smtClean="0">
                <a:sym typeface="Wingdings" pitchFamily="2" charset="2"/>
              </a:rPr>
              <a:t> ¿Funciona bien?</a:t>
            </a:r>
            <a:endParaRPr lang="es-ES_tradnl" sz="2400" dirty="0"/>
          </a:p>
        </p:txBody>
      </p:sp>
      <p:sp>
        <p:nvSpPr>
          <p:cNvPr id="6" name="5 Rectángulo"/>
          <p:cNvSpPr/>
          <p:nvPr/>
        </p:nvSpPr>
        <p:spPr>
          <a:xfrm>
            <a:off x="899592" y="3429000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Validación </a:t>
            </a:r>
            <a:r>
              <a:rPr lang="es-ES_tradnl" sz="2400" dirty="0" smtClean="0">
                <a:sym typeface="Wingdings" pitchFamily="2" charset="2"/>
              </a:rPr>
              <a:t> ¿Es lo que quiere el cliente?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700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332859"/>
            <a:ext cx="547260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MANTENIMIENTO (I)</a:t>
            </a:r>
            <a:endParaRPr lang="es-ES" sz="3200" b="1" dirty="0"/>
          </a:p>
        </p:txBody>
      </p:sp>
      <p:sp>
        <p:nvSpPr>
          <p:cNvPr id="2" name="1 Rectángulo"/>
          <p:cNvSpPr/>
          <p:nvPr/>
        </p:nvSpPr>
        <p:spPr>
          <a:xfrm>
            <a:off x="642910" y="185736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/>
            <a:r>
              <a:rPr lang="es-ES_tradnl" sz="2400" dirty="0" smtClean="0"/>
              <a:t>- En </a:t>
            </a:r>
            <a:r>
              <a:rPr lang="es-ES_tradnl" sz="2400" dirty="0"/>
              <a:t>esta fase recae el mayor porcentaje del coste de  </a:t>
            </a:r>
            <a:r>
              <a:rPr lang="es-ES_tradnl" sz="2400" dirty="0" smtClean="0"/>
              <a:t> un </a:t>
            </a:r>
            <a:r>
              <a:rPr lang="es-ES_tradnl" sz="2400" dirty="0"/>
              <a:t>sistema</a:t>
            </a:r>
            <a:endParaRPr lang="es-ES" sz="2400" dirty="0"/>
          </a:p>
        </p:txBody>
      </p:sp>
      <p:sp>
        <p:nvSpPr>
          <p:cNvPr id="8" name="7 Rectángulo"/>
          <p:cNvSpPr/>
          <p:nvPr/>
        </p:nvSpPr>
        <p:spPr>
          <a:xfrm>
            <a:off x="611560" y="3645024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/>
              <a:t>- Cuatro etapas:</a:t>
            </a:r>
            <a:endParaRPr lang="es-ES" sz="2400" dirty="0"/>
          </a:p>
        </p:txBody>
      </p:sp>
      <p:sp>
        <p:nvSpPr>
          <p:cNvPr id="12" name="11 Rectángulo"/>
          <p:cNvSpPr/>
          <p:nvPr/>
        </p:nvSpPr>
        <p:spPr>
          <a:xfrm>
            <a:off x="1176320" y="4221088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Correctivo</a:t>
            </a:r>
            <a:endParaRPr lang="es-ES_tradnl" sz="2400" dirty="0"/>
          </a:p>
        </p:txBody>
      </p:sp>
      <p:sp>
        <p:nvSpPr>
          <p:cNvPr id="16" name="15 Rectángulo"/>
          <p:cNvSpPr/>
          <p:nvPr/>
        </p:nvSpPr>
        <p:spPr>
          <a:xfrm>
            <a:off x="1176320" y="4682753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Adaptativo</a:t>
            </a:r>
            <a:endParaRPr lang="es-ES_tradnl" sz="2400" dirty="0"/>
          </a:p>
        </p:txBody>
      </p:sp>
      <p:sp>
        <p:nvSpPr>
          <p:cNvPr id="18" name="17 Rectángulo"/>
          <p:cNvSpPr/>
          <p:nvPr/>
        </p:nvSpPr>
        <p:spPr>
          <a:xfrm>
            <a:off x="1176320" y="5140380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Perfectivo</a:t>
            </a:r>
            <a:endParaRPr lang="es-ES_tradnl" sz="2400" dirty="0"/>
          </a:p>
        </p:txBody>
      </p:sp>
      <p:sp>
        <p:nvSpPr>
          <p:cNvPr id="19" name="18 Rectángulo"/>
          <p:cNvSpPr/>
          <p:nvPr/>
        </p:nvSpPr>
        <p:spPr>
          <a:xfrm>
            <a:off x="1198928" y="5565334"/>
            <a:ext cx="6829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_tradnl" sz="2400" dirty="0" smtClean="0"/>
              <a:t>- Preventivo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035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332859"/>
            <a:ext cx="547260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MANTENIMIENTO (II)</a:t>
            </a:r>
            <a:endParaRPr lang="es-ES" sz="32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86403" y="1447482"/>
            <a:ext cx="6149893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s-ES_tradnl" sz="2400" dirty="0" smtClean="0"/>
              <a:t>Un buen sistema no es sólo un conjunto</a:t>
            </a:r>
          </a:p>
          <a:p>
            <a:pPr algn="ctr">
              <a:buFont typeface="Wingdings" pitchFamily="2" charset="2"/>
              <a:buNone/>
            </a:pPr>
            <a:r>
              <a:rPr lang="es-ES_tradnl" sz="2400" dirty="0" smtClean="0"/>
              <a:t>de programas que funcionan</a:t>
            </a:r>
            <a:r>
              <a:rPr lang="es-ES_tradnl" sz="2400" i="1" dirty="0" smtClean="0"/>
              <a:t>.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384082" y="2525713"/>
            <a:ext cx="5608637" cy="1330326"/>
            <a:chOff x="868" y="1776"/>
            <a:chExt cx="4080" cy="838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868" y="2304"/>
              <a:ext cx="408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2600" dirty="0">
                  <a:latin typeface="+mn-lt"/>
                </a:rPr>
                <a:t>Debe ser  </a:t>
              </a:r>
              <a:r>
                <a:rPr lang="es-ES_tradnl" sz="2600" b="1" i="1" dirty="0">
                  <a:latin typeface="+mn-lt"/>
                </a:rPr>
                <a:t>fácil de mantener</a:t>
              </a:r>
              <a:endParaRPr lang="es-ES_tradnl" sz="2600" i="1" dirty="0">
                <a:latin typeface="+mn-lt"/>
              </a:endParaRPr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2688" y="1776"/>
              <a:ext cx="384" cy="48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168710" y="4941168"/>
            <a:ext cx="396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dirty="0" smtClean="0">
                <a:latin typeface="+mn-lt"/>
              </a:rPr>
              <a:t>Documentación es esencial</a:t>
            </a:r>
          </a:p>
          <a:p>
            <a:pPr algn="ctr">
              <a:spcBef>
                <a:spcPct val="50000"/>
              </a:spcBef>
            </a:pPr>
            <a:r>
              <a:rPr lang="es-ES_tradnl" dirty="0" smtClean="0">
                <a:latin typeface="+mn-lt"/>
              </a:rPr>
              <a:t>(</a:t>
            </a:r>
            <a:r>
              <a:rPr lang="es-ES_tradnl" dirty="0">
                <a:latin typeface="+mn-lt"/>
              </a:rPr>
              <a:t>CASE, </a:t>
            </a:r>
            <a:r>
              <a:rPr lang="es-ES_tradnl" i="1" dirty="0" err="1">
                <a:latin typeface="+mn-lt"/>
              </a:rPr>
              <a:t>Computer</a:t>
            </a:r>
            <a:r>
              <a:rPr lang="es-ES_tradnl" i="1" dirty="0">
                <a:latin typeface="+mn-lt"/>
              </a:rPr>
              <a:t> </a:t>
            </a:r>
            <a:r>
              <a:rPr lang="es-ES_tradnl" i="1" dirty="0" err="1">
                <a:latin typeface="+mn-lt"/>
              </a:rPr>
              <a:t>Assisted</a:t>
            </a:r>
            <a:r>
              <a:rPr lang="es-ES_tradnl" i="1" dirty="0">
                <a:latin typeface="+mn-lt"/>
              </a:rPr>
              <a:t> Software </a:t>
            </a:r>
            <a:r>
              <a:rPr lang="es-ES_tradnl" i="1" dirty="0" err="1">
                <a:latin typeface="+mn-lt"/>
              </a:rPr>
              <a:t>Engineering</a:t>
            </a:r>
            <a:r>
              <a:rPr lang="es-ES_tradnl" dirty="0">
                <a:latin typeface="+mn-lt"/>
              </a:rPr>
              <a:t>)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 rot="10800000">
            <a:off x="3855584" y="4005064"/>
            <a:ext cx="527872" cy="762001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8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524000" y="2133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524000" y="5715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2133600" y="5791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Definición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4114800" y="5791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Desarrollo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6019800" y="5791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Mantenimiento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2112963" y="5246688"/>
            <a:ext cx="1447800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1x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4191000" y="4694238"/>
            <a:ext cx="1447800" cy="101758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s-ES_tradnl"/>
          </a:p>
          <a:p>
            <a:pPr>
              <a:spcBef>
                <a:spcPct val="50000"/>
              </a:spcBef>
            </a:pPr>
            <a:r>
              <a:rPr lang="es-ES_tradnl"/>
              <a:t>1,5-6x</a:t>
            </a:r>
          </a:p>
          <a:p>
            <a:pPr>
              <a:spcBef>
                <a:spcPct val="50000"/>
              </a:spcBef>
            </a:pPr>
            <a:endParaRPr lang="es-ES_tradnl"/>
          </a:p>
        </p:txBody>
      </p:sp>
      <p:grpSp>
        <p:nvGrpSpPr>
          <p:cNvPr id="41994" name="Group 14"/>
          <p:cNvGrpSpPr>
            <a:grpSpLocks/>
          </p:cNvGrpSpPr>
          <p:nvPr/>
        </p:nvGrpSpPr>
        <p:grpSpPr bwMode="auto">
          <a:xfrm>
            <a:off x="6399213" y="2908300"/>
            <a:ext cx="1449387" cy="2798763"/>
            <a:chOff x="2448" y="912"/>
            <a:chExt cx="913" cy="1763"/>
          </a:xfrm>
        </p:grpSpPr>
        <p:sp>
          <p:nvSpPr>
            <p:cNvPr id="41997" name="Freeform 13"/>
            <p:cNvSpPr>
              <a:spLocks/>
            </p:cNvSpPr>
            <p:nvPr/>
          </p:nvSpPr>
          <p:spPr bwMode="auto">
            <a:xfrm>
              <a:off x="2448" y="912"/>
              <a:ext cx="913" cy="1763"/>
            </a:xfrm>
            <a:custGeom>
              <a:avLst/>
              <a:gdLst>
                <a:gd name="T0" fmla="*/ 1 w 913"/>
                <a:gd name="T1" fmla="*/ 1763 h 1763"/>
                <a:gd name="T2" fmla="*/ 913 w 913"/>
                <a:gd name="T3" fmla="*/ 1763 h 1763"/>
                <a:gd name="T4" fmla="*/ 913 w 913"/>
                <a:gd name="T5" fmla="*/ 179 h 1763"/>
                <a:gd name="T6" fmla="*/ 881 w 913"/>
                <a:gd name="T7" fmla="*/ 136 h 1763"/>
                <a:gd name="T8" fmla="*/ 830 w 913"/>
                <a:gd name="T9" fmla="*/ 59 h 1763"/>
                <a:gd name="T10" fmla="*/ 817 w 913"/>
                <a:gd name="T11" fmla="*/ 8 h 1763"/>
                <a:gd name="T12" fmla="*/ 779 w 913"/>
                <a:gd name="T13" fmla="*/ 21 h 1763"/>
                <a:gd name="T14" fmla="*/ 702 w 913"/>
                <a:gd name="T15" fmla="*/ 72 h 1763"/>
                <a:gd name="T16" fmla="*/ 677 w 913"/>
                <a:gd name="T17" fmla="*/ 34 h 1763"/>
                <a:gd name="T18" fmla="*/ 600 w 913"/>
                <a:gd name="T19" fmla="*/ 72 h 1763"/>
                <a:gd name="T20" fmla="*/ 460 w 913"/>
                <a:gd name="T21" fmla="*/ 47 h 1763"/>
                <a:gd name="T22" fmla="*/ 358 w 913"/>
                <a:gd name="T23" fmla="*/ 34 h 1763"/>
                <a:gd name="T24" fmla="*/ 281 w 913"/>
                <a:gd name="T25" fmla="*/ 8 h 1763"/>
                <a:gd name="T26" fmla="*/ 192 w 913"/>
                <a:gd name="T27" fmla="*/ 21 h 1763"/>
                <a:gd name="T28" fmla="*/ 0 w 913"/>
                <a:gd name="T29" fmla="*/ 72 h 1763"/>
                <a:gd name="T30" fmla="*/ 1 w 913"/>
                <a:gd name="T31" fmla="*/ 1763 h 17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3" h="1763">
                  <a:moveTo>
                    <a:pt x="1" y="1763"/>
                  </a:moveTo>
                  <a:lnTo>
                    <a:pt x="913" y="1763"/>
                  </a:lnTo>
                  <a:lnTo>
                    <a:pt x="913" y="179"/>
                  </a:lnTo>
                  <a:cubicBezTo>
                    <a:pt x="902" y="165"/>
                    <a:pt x="891" y="151"/>
                    <a:pt x="881" y="136"/>
                  </a:cubicBezTo>
                  <a:cubicBezTo>
                    <a:pt x="863" y="111"/>
                    <a:pt x="830" y="59"/>
                    <a:pt x="830" y="59"/>
                  </a:cubicBezTo>
                  <a:cubicBezTo>
                    <a:pt x="826" y="42"/>
                    <a:pt x="831" y="18"/>
                    <a:pt x="817" y="8"/>
                  </a:cubicBezTo>
                  <a:cubicBezTo>
                    <a:pt x="806" y="0"/>
                    <a:pt x="791" y="14"/>
                    <a:pt x="779" y="21"/>
                  </a:cubicBezTo>
                  <a:cubicBezTo>
                    <a:pt x="752" y="36"/>
                    <a:pt x="702" y="72"/>
                    <a:pt x="702" y="72"/>
                  </a:cubicBezTo>
                  <a:cubicBezTo>
                    <a:pt x="694" y="59"/>
                    <a:pt x="691" y="40"/>
                    <a:pt x="677" y="34"/>
                  </a:cubicBezTo>
                  <a:cubicBezTo>
                    <a:pt x="662" y="28"/>
                    <a:pt x="607" y="67"/>
                    <a:pt x="600" y="72"/>
                  </a:cubicBezTo>
                  <a:cubicBezTo>
                    <a:pt x="543" y="50"/>
                    <a:pt x="517" y="28"/>
                    <a:pt x="460" y="47"/>
                  </a:cubicBezTo>
                  <a:cubicBezTo>
                    <a:pt x="426" y="43"/>
                    <a:pt x="391" y="41"/>
                    <a:pt x="358" y="34"/>
                  </a:cubicBezTo>
                  <a:cubicBezTo>
                    <a:pt x="332" y="28"/>
                    <a:pt x="308" y="10"/>
                    <a:pt x="281" y="8"/>
                  </a:cubicBezTo>
                  <a:cubicBezTo>
                    <a:pt x="251" y="6"/>
                    <a:pt x="222" y="17"/>
                    <a:pt x="192" y="21"/>
                  </a:cubicBezTo>
                  <a:cubicBezTo>
                    <a:pt x="125" y="43"/>
                    <a:pt x="71" y="72"/>
                    <a:pt x="0" y="72"/>
                  </a:cubicBezTo>
                  <a:lnTo>
                    <a:pt x="1" y="1763"/>
                  </a:lnTo>
                  <a:close/>
                </a:path>
              </a:pathLst>
            </a:cu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2534" y="1597"/>
              <a:ext cx="768" cy="6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/>
                <a:t>60-100x</a:t>
              </a:r>
            </a:p>
          </p:txBody>
        </p:sp>
      </p:grpSp>
      <p:sp>
        <p:nvSpPr>
          <p:cNvPr id="41995" name="Freeform 17"/>
          <p:cNvSpPr>
            <a:spLocks/>
          </p:cNvSpPr>
          <p:nvPr/>
        </p:nvSpPr>
        <p:spPr bwMode="auto">
          <a:xfrm>
            <a:off x="6403975" y="2168525"/>
            <a:ext cx="1439863" cy="814388"/>
          </a:xfrm>
          <a:custGeom>
            <a:avLst/>
            <a:gdLst>
              <a:gd name="T0" fmla="*/ 0 w 868"/>
              <a:gd name="T1" fmla="*/ 669925 h 513"/>
              <a:gd name="T2" fmla="*/ 0 w 868"/>
              <a:gd name="T3" fmla="*/ 0 h 513"/>
              <a:gd name="T4" fmla="*/ 1439863 w 868"/>
              <a:gd name="T5" fmla="*/ 0 h 513"/>
              <a:gd name="T6" fmla="*/ 1439863 w 868"/>
              <a:gd name="T7" fmla="*/ 547688 h 513"/>
              <a:gd name="T8" fmla="*/ 1229192 w 868"/>
              <a:gd name="T9" fmla="*/ 527050 h 513"/>
              <a:gd name="T10" fmla="*/ 953826 w 868"/>
              <a:gd name="T11" fmla="*/ 649288 h 513"/>
              <a:gd name="T12" fmla="*/ 593861 w 868"/>
              <a:gd name="T13" fmla="*/ 669925 h 513"/>
              <a:gd name="T14" fmla="*/ 275366 w 868"/>
              <a:gd name="T15" fmla="*/ 608013 h 513"/>
              <a:gd name="T16" fmla="*/ 84600 w 868"/>
              <a:gd name="T17" fmla="*/ 688975 h 513"/>
              <a:gd name="T18" fmla="*/ 21565 w 868"/>
              <a:gd name="T19" fmla="*/ 709613 h 513"/>
              <a:gd name="T20" fmla="*/ 0 w 868"/>
              <a:gd name="T21" fmla="*/ 669925 h 5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68" h="513">
                <a:moveTo>
                  <a:pt x="0" y="422"/>
                </a:moveTo>
                <a:lnTo>
                  <a:pt x="0" y="0"/>
                </a:lnTo>
                <a:lnTo>
                  <a:pt x="868" y="0"/>
                </a:lnTo>
                <a:lnTo>
                  <a:pt x="868" y="345"/>
                </a:lnTo>
                <a:cubicBezTo>
                  <a:pt x="812" y="331"/>
                  <a:pt x="796" y="313"/>
                  <a:pt x="741" y="332"/>
                </a:cubicBezTo>
                <a:cubicBezTo>
                  <a:pt x="697" y="418"/>
                  <a:pt x="679" y="396"/>
                  <a:pt x="575" y="409"/>
                </a:cubicBezTo>
                <a:cubicBezTo>
                  <a:pt x="539" y="513"/>
                  <a:pt x="439" y="447"/>
                  <a:pt x="358" y="422"/>
                </a:cubicBezTo>
                <a:cubicBezTo>
                  <a:pt x="249" y="350"/>
                  <a:pt x="312" y="368"/>
                  <a:pt x="166" y="383"/>
                </a:cubicBezTo>
                <a:cubicBezTo>
                  <a:pt x="124" y="397"/>
                  <a:pt x="93" y="420"/>
                  <a:pt x="51" y="434"/>
                </a:cubicBezTo>
                <a:cubicBezTo>
                  <a:pt x="38" y="438"/>
                  <a:pt x="26" y="450"/>
                  <a:pt x="13" y="447"/>
                </a:cubicBezTo>
                <a:cubicBezTo>
                  <a:pt x="4" y="445"/>
                  <a:pt x="4" y="430"/>
                  <a:pt x="0" y="422"/>
                </a:cubicBezTo>
                <a:close/>
              </a:path>
            </a:pathLst>
          </a:custGeom>
          <a:solidFill>
            <a:srgbClr val="FF99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849313" y="2309813"/>
            <a:ext cx="5492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Coste del cambio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83568" y="332859"/>
            <a:ext cx="36004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COSTE DEL CAMBIO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9255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964292"/>
              </p:ext>
            </p:extLst>
          </p:nvPr>
        </p:nvGraphicFramePr>
        <p:xfrm>
          <a:off x="251520" y="1700808"/>
          <a:ext cx="792088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Gráfico" r:id="rId4" imgW="7772408" imgH="4114867" progId="MSGraph.Chart.8">
                  <p:embed followColorScheme="full"/>
                </p:oleObj>
              </mc:Choice>
              <mc:Fallback>
                <p:oleObj name="Gráfico" r:id="rId4" imgW="7772408" imgH="4114867" progId="MSGraph.Chart.8">
                  <p:embed followColorScheme="full"/>
                  <p:pic>
                    <p:nvPicPr>
                      <p:cNvPr id="0" name="Picture 2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7920880" cy="415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332859"/>
            <a:ext cx="547260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RELACIÓN COSTE HW/SW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540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332859"/>
            <a:ext cx="784887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</a:t>
            </a:r>
            <a:r>
              <a:rPr lang="es-ES" sz="2800" b="1" dirty="0" smtClean="0"/>
              <a:t>MODELOS DEL PROCESO DE DESARROLLO DEL SW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301181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 smtClean="0"/>
              <a:t>- Dependiendo del </a:t>
            </a:r>
            <a:r>
              <a:rPr lang="es-ES" sz="2400" dirty="0"/>
              <a:t>proyecto, las etapas </a:t>
            </a:r>
            <a:r>
              <a:rPr lang="es-ES" sz="2400" dirty="0" smtClean="0"/>
              <a:t>se llevarán </a:t>
            </a:r>
            <a:r>
              <a:rPr lang="es-ES" sz="2400" dirty="0"/>
              <a:t>a cabo de distintas </a:t>
            </a:r>
            <a:r>
              <a:rPr lang="es-ES" sz="2400" dirty="0" smtClean="0"/>
              <a:t>maneras (modelos).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2420888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MODELOS:</a:t>
            </a:r>
          </a:p>
          <a:p>
            <a:endParaRPr lang="es-ES" sz="2400" dirty="0"/>
          </a:p>
          <a:p>
            <a:pPr marL="449263" indent="-276225">
              <a:buFontTx/>
              <a:buChar char="-"/>
            </a:pPr>
            <a:r>
              <a:rPr lang="es-ES" sz="2400" dirty="0"/>
              <a:t>En </a:t>
            </a:r>
            <a:r>
              <a:rPr lang="es-ES" sz="2400" dirty="0" smtClean="0"/>
              <a:t>cascada</a:t>
            </a:r>
          </a:p>
          <a:p>
            <a:pPr marL="449263" indent="-276225">
              <a:buFontTx/>
              <a:buChar char="-"/>
            </a:pPr>
            <a:endParaRPr lang="es-ES" sz="2400" dirty="0"/>
          </a:p>
          <a:p>
            <a:pPr marL="449263" indent="-276225">
              <a:buFontTx/>
              <a:buChar char="-"/>
            </a:pPr>
            <a:r>
              <a:rPr lang="es-ES" sz="2400" dirty="0"/>
              <a:t>Incremental</a:t>
            </a:r>
          </a:p>
          <a:p>
            <a:pPr marL="449263" indent="-276225">
              <a:buFontTx/>
              <a:buChar char="-"/>
            </a:pPr>
            <a:endParaRPr lang="es-ES" sz="2400" dirty="0" smtClean="0"/>
          </a:p>
          <a:p>
            <a:pPr marL="449263" indent="-276225">
              <a:buFontTx/>
              <a:buChar char="-"/>
            </a:pPr>
            <a:r>
              <a:rPr lang="es-ES" sz="2400" dirty="0" smtClean="0"/>
              <a:t>Prototipos</a:t>
            </a:r>
            <a:endParaRPr lang="es-ES" sz="2400" dirty="0"/>
          </a:p>
          <a:p>
            <a:pPr marL="449263" indent="-276225">
              <a:buFontTx/>
              <a:buChar char="-"/>
            </a:pPr>
            <a:endParaRPr lang="es-ES" sz="2400" dirty="0" smtClean="0"/>
          </a:p>
          <a:p>
            <a:pPr marL="449263" indent="-276225">
              <a:buFontTx/>
              <a:buChar char="-"/>
            </a:pPr>
            <a:r>
              <a:rPr lang="es-ES" sz="2400" dirty="0" smtClean="0"/>
              <a:t>Espiral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EN CASCADA (I)</a:t>
            </a:r>
            <a:endParaRPr lang="es-ES" sz="2800" b="1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7024864" cy="546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EN CASCADA (II)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428736"/>
            <a:ext cx="717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b="1" dirty="0" smtClean="0"/>
              <a:t>- </a:t>
            </a:r>
            <a:r>
              <a:rPr lang="es-ES" dirty="0" smtClean="0"/>
              <a:t> </a:t>
            </a:r>
            <a:r>
              <a:rPr lang="es-ES" sz="2400" dirty="0" smtClean="0"/>
              <a:t>Cada fase empieza cuando se ha terminado la anterior.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28662" y="2000240"/>
            <a:ext cx="6638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Para pasar a la siguiente fase es necesario cumplir </a:t>
            </a:r>
          </a:p>
          <a:p>
            <a:pPr marL="180975" algn="just"/>
            <a:r>
              <a:rPr lang="es-ES" sz="2400" dirty="0" smtClean="0"/>
              <a:t>todos los objetivos de la anterior.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28662" y="3026631"/>
            <a:ext cx="709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Al final de cada fase, tanto los usuarios como personal</a:t>
            </a:r>
          </a:p>
          <a:p>
            <a:pPr algn="just"/>
            <a:r>
              <a:rPr lang="es-ES" sz="2400" dirty="0" smtClean="0"/>
              <a:t>  técnico pueden revisar el proyecto.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EN CASCADA (III)</a:t>
            </a:r>
            <a:endParaRPr lang="es-ES" sz="28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785786" y="2851022"/>
            <a:ext cx="64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Las revisiones de proyectos de gran complejidad </a:t>
            </a:r>
          </a:p>
          <a:p>
            <a:pPr indent="173038" algn="just"/>
            <a:r>
              <a:rPr lang="es-ES" sz="2400" dirty="0" smtClean="0"/>
              <a:t>son muy difíciles.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4348" y="1214422"/>
            <a:ext cx="195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DESVENTAJAS</a:t>
            </a:r>
            <a:endParaRPr lang="es-ES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47314" y="1930364"/>
            <a:ext cx="656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Se tarda mucho tiempo en pasar por todo el </a:t>
            </a:r>
            <a:r>
              <a:rPr lang="es-ES" sz="2400" dirty="0" smtClean="0"/>
              <a:t>ciclo.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54715" y="4000504"/>
            <a:ext cx="6253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Hasta que no se termina el proyecto éste no se </a:t>
            </a:r>
          </a:p>
          <a:p>
            <a:pPr algn="just"/>
            <a:r>
              <a:rPr lang="es-ES" sz="2400" dirty="0" smtClean="0"/>
              <a:t>  entrega al usuario final.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15427"/>
            <a:ext cx="673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smtClean="0"/>
              <a:t>Es difícil establecer al principio todos los requisitos.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01576" y="601941"/>
            <a:ext cx="249728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/>
              <a:t> </a:t>
            </a:r>
            <a:r>
              <a:rPr lang="es-ES" sz="3200" b="1" dirty="0" smtClean="0"/>
              <a:t> SOFTWARE</a:t>
            </a:r>
            <a:endParaRPr lang="es-ES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01576" y="1556792"/>
            <a:ext cx="6578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DEFINICIÓN: </a:t>
            </a:r>
          </a:p>
          <a:p>
            <a:pPr algn="just"/>
            <a:r>
              <a:rPr lang="es-ES" sz="2400" dirty="0" smtClean="0"/>
              <a:t>Conjunto de instrucciones, estructuras de datos y documentación (para instalación y mantenimiento) que realizan el procedimiento o control requerido.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01576" y="3501008"/>
            <a:ext cx="6442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CARACTERÍSTICAS: 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Elemento lógico, no físico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Se desarrolla, no se fabrica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No se estropea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Se construye a medida</a:t>
            </a:r>
          </a:p>
        </p:txBody>
      </p:sp>
    </p:spTree>
    <p:extLst>
      <p:ext uri="{BB962C8B-B14F-4D97-AF65-F5344CB8AC3E}">
        <p14:creationId xmlns:p14="http://schemas.microsoft.com/office/powerpoint/2010/main" val="10632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INCREMENTAL (I)</a:t>
            </a:r>
            <a:endParaRPr lang="es-ES" sz="2800" b="1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29301"/>
            <a:ext cx="6955706" cy="571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314327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INCREMENTAL (II)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1428736"/>
            <a:ext cx="28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sz="2400" dirty="0" smtClean="0"/>
              <a:t>Desarrollo no lineal.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348" y="2309971"/>
            <a:ext cx="7578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- Se </a:t>
            </a:r>
            <a:r>
              <a:rPr lang="es-ES" sz="2400" dirty="0" smtClean="0"/>
              <a:t>van añadiendo componentes funcionales (incrementos</a:t>
            </a:r>
            <a:r>
              <a:rPr lang="es-ES" sz="2400" dirty="0" smtClean="0"/>
              <a:t>)</a:t>
            </a:r>
          </a:p>
          <a:p>
            <a:pPr marL="138113"/>
            <a:r>
              <a:rPr lang="es-ES" sz="2400" dirty="0" smtClean="0"/>
              <a:t> a las versiones previas.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48" y="3471391"/>
            <a:ext cx="757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sz="2400" dirty="0" smtClean="0"/>
              <a:t>En cada caso se actualiza el sistema con nuevos requisitos.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14348" y="4335487"/>
            <a:ext cx="567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sz="2400" dirty="0" smtClean="0"/>
              <a:t>Se ajusta a entornos de alta incertidumbre.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714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314327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INCREMENTAL (</a:t>
            </a:r>
            <a:r>
              <a:rPr lang="es-ES" sz="2800" b="1" dirty="0" smtClean="0"/>
              <a:t>III</a:t>
            </a:r>
            <a:r>
              <a:rPr lang="es-ES" sz="2800" b="1" dirty="0" smtClean="0"/>
              <a:t>)</a:t>
            </a:r>
            <a:endParaRPr lang="es-ES" sz="28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14348" y="1214422"/>
            <a:ext cx="146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VENTAJAS</a:t>
            </a:r>
            <a:endParaRPr lang="es-ES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91140" y="1772816"/>
            <a:ext cx="7237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Se evitan proyectos largos, entregándose algo de </a:t>
            </a:r>
          </a:p>
          <a:p>
            <a:pPr indent="173038"/>
            <a:r>
              <a:rPr lang="es-ES" sz="2400" dirty="0" smtClean="0"/>
              <a:t>valor a los usuarios con cierta frecuencia.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2895327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sz="2400" dirty="0" smtClean="0"/>
              <a:t>El usuario se involucra más.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85787" y="3750131"/>
            <a:ext cx="666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/>
            <a:r>
              <a:rPr lang="es-ES" dirty="0" smtClean="0"/>
              <a:t>- </a:t>
            </a:r>
            <a:r>
              <a:rPr lang="es-ES" sz="2400" dirty="0" smtClean="0"/>
              <a:t>Al final de cada incremento se entrega un producto totalmente operativo.</a:t>
            </a:r>
            <a:endParaRPr lang="es-ES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25732" y="4911551"/>
            <a:ext cx="69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/>
            <a:r>
              <a:rPr lang="es-ES" dirty="0" smtClean="0"/>
              <a:t>- </a:t>
            </a:r>
            <a:r>
              <a:rPr lang="es-ES" sz="2400" dirty="0" smtClean="0"/>
              <a:t>Apropiado para proyectos grandes de larga duración.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636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314327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INCREMENTAL (</a:t>
            </a:r>
            <a:r>
              <a:rPr lang="es-ES" sz="2800" b="1" dirty="0" smtClean="0"/>
              <a:t>IV)</a:t>
            </a:r>
            <a:endParaRPr lang="es-ES" sz="28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14348" y="1214422"/>
            <a:ext cx="195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DESVENTAJAS</a:t>
            </a:r>
            <a:endParaRPr lang="es-ES" sz="2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91140" y="1844824"/>
            <a:ext cx="694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188" indent="-103188"/>
            <a:r>
              <a:rPr lang="es-ES" dirty="0" smtClean="0"/>
              <a:t>- </a:t>
            </a:r>
            <a:r>
              <a:rPr lang="es-ES" sz="2400" dirty="0" smtClean="0"/>
              <a:t>Los errores de requisitos se detectan tarde y su corrección resulta costosa.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5786" y="3183359"/>
            <a:ext cx="666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188" indent="-103188"/>
            <a:r>
              <a:rPr lang="es-ES" dirty="0" smtClean="0"/>
              <a:t>- </a:t>
            </a:r>
            <a:r>
              <a:rPr lang="es-ES" sz="2400" dirty="0" smtClean="0"/>
              <a:t>Difícil evaluar el coste total a priori.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791140" y="4038421"/>
            <a:ext cx="6949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just"/>
            <a:r>
              <a:rPr lang="es-ES" sz="2400" dirty="0" smtClean="0"/>
              <a:t>- No </a:t>
            </a:r>
            <a:r>
              <a:rPr lang="es-ES" sz="2400" dirty="0"/>
              <a:t>es recomendable para casos de sistemas de tiempo real, de alto nivel de seguridad, </a:t>
            </a:r>
            <a:r>
              <a:rPr lang="es-ES" sz="2400" dirty="0" smtClean="0"/>
              <a:t>sistemas transaccionales, </a:t>
            </a:r>
            <a:r>
              <a:rPr lang="es-ES" sz="2400" dirty="0"/>
              <a:t>y/o de alto índice de </a:t>
            </a:r>
            <a:r>
              <a:rPr lang="es-ES" sz="2400" dirty="0" smtClean="0"/>
              <a:t>riesgos.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440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PROTOTIPOS </a:t>
            </a:r>
            <a:r>
              <a:rPr lang="es-ES" sz="2800" b="1" dirty="0" smtClean="0"/>
              <a:t>(I)</a:t>
            </a:r>
            <a:endParaRPr lang="es-ES" sz="2800" b="1" dirty="0"/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124744"/>
            <a:ext cx="724259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5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PROTOTIPOS </a:t>
            </a:r>
            <a:r>
              <a:rPr lang="es-ES" sz="2800" b="1" dirty="0" smtClean="0"/>
              <a:t>(</a:t>
            </a:r>
            <a:r>
              <a:rPr lang="es-ES" sz="2800" b="1" dirty="0" smtClean="0"/>
              <a:t>II)</a:t>
            </a:r>
            <a:endParaRPr lang="es-ES" sz="28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30337" y="3102059"/>
            <a:ext cx="761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/>
            <a:r>
              <a:rPr lang="es-ES" dirty="0" smtClean="0"/>
              <a:t>- </a:t>
            </a:r>
            <a:r>
              <a:rPr lang="es-ES" sz="2400" dirty="0" smtClean="0"/>
              <a:t>Se hace </a:t>
            </a:r>
            <a:r>
              <a:rPr lang="es-ES" sz="2400" dirty="0"/>
              <a:t>una representación de </a:t>
            </a:r>
            <a:r>
              <a:rPr lang="es-ES" sz="2400" dirty="0" smtClean="0"/>
              <a:t>los </a:t>
            </a:r>
            <a:r>
              <a:rPr lang="es-ES" sz="2400" dirty="0"/>
              <a:t>aspectos del software </a:t>
            </a:r>
            <a:r>
              <a:rPr lang="es-ES" sz="2400" dirty="0" smtClean="0"/>
              <a:t>visibles </a:t>
            </a:r>
            <a:r>
              <a:rPr lang="es-ES" sz="2400" dirty="0"/>
              <a:t>para el </a:t>
            </a:r>
            <a:r>
              <a:rPr lang="es-ES" sz="2400" dirty="0" smtClean="0"/>
              <a:t>cliente.</a:t>
            </a:r>
            <a:endParaRPr lang="es-ES" sz="2400" dirty="0"/>
          </a:p>
        </p:txBody>
      </p:sp>
      <p:sp>
        <p:nvSpPr>
          <p:cNvPr id="3" name="2 Rectángulo"/>
          <p:cNvSpPr/>
          <p:nvPr/>
        </p:nvSpPr>
        <p:spPr>
          <a:xfrm>
            <a:off x="323528" y="1445875"/>
            <a:ext cx="7616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just">
              <a:tabLst>
                <a:tab pos="173038" algn="l"/>
              </a:tabLst>
            </a:pPr>
            <a:r>
              <a:rPr lang="es-ES" sz="2400" dirty="0" smtClean="0"/>
              <a:t>- </a:t>
            </a:r>
            <a:r>
              <a:rPr lang="es-ES" sz="2400" dirty="0"/>
              <a:t>E</a:t>
            </a:r>
            <a:r>
              <a:rPr lang="es-ES" sz="2400" dirty="0" smtClean="0"/>
              <a:t>ste </a:t>
            </a:r>
            <a:r>
              <a:rPr lang="es-ES" sz="2400" dirty="0"/>
              <a:t>diseño conduce a la construcción de un prototipo, </a:t>
            </a:r>
            <a:r>
              <a:rPr lang="es-ES" sz="2400" dirty="0" smtClean="0"/>
              <a:t>que es </a:t>
            </a:r>
            <a:r>
              <a:rPr lang="es-ES" sz="2400" dirty="0"/>
              <a:t>evaluado por el cliente para una </a:t>
            </a:r>
            <a:r>
              <a:rPr lang="es-ES" sz="2400" dirty="0" smtClean="0"/>
              <a:t>retroalimentación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30" y="4778568"/>
            <a:ext cx="7616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Se </a:t>
            </a:r>
            <a:r>
              <a:rPr lang="es-ES" sz="2400" dirty="0"/>
              <a:t>refinan los requisitos del software que se desarrollará.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5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5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PROTOTIPOS </a:t>
            </a:r>
            <a:r>
              <a:rPr lang="es-ES" sz="2800" b="1" dirty="0" smtClean="0"/>
              <a:t>(</a:t>
            </a:r>
            <a:r>
              <a:rPr lang="es-ES" sz="2800" b="1" dirty="0" smtClean="0"/>
              <a:t>III)</a:t>
            </a:r>
            <a:endParaRPr lang="es-ES" sz="28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3747" y="1412776"/>
            <a:ext cx="758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Útil para sistemas con gran interacción hombre-máquina y para la creación del interfaz.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64291" y="4653136"/>
            <a:ext cx="7911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Se </a:t>
            </a:r>
            <a:r>
              <a:rPr lang="es-ES" sz="2400" dirty="0"/>
              <a:t>emplea </a:t>
            </a:r>
            <a:r>
              <a:rPr lang="es-ES" sz="2400" dirty="0" smtClean="0"/>
              <a:t>como </a:t>
            </a:r>
            <a:r>
              <a:rPr lang="es-ES" sz="2400" dirty="0"/>
              <a:t>una técnica susceptible de implementarse dentro del contexto de cualquiera de los </a:t>
            </a:r>
            <a:r>
              <a:rPr lang="es-ES" sz="2400" dirty="0" smtClean="0"/>
              <a:t>modelos.</a:t>
            </a:r>
            <a:endParaRPr lang="es-ES" sz="2400" dirty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11420" y="2887776"/>
            <a:ext cx="7616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Útil </a:t>
            </a:r>
            <a:r>
              <a:rPr lang="es-ES" sz="2400" dirty="0"/>
              <a:t>cuando el cliente conoce los objetivos generales para el software, pero no identifica los requisitos detallados de entrada, procesamiento o salida.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5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PROTOTIPOS (IV)</a:t>
            </a:r>
            <a:endParaRPr lang="es-ES" sz="28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78980" y="1182479"/>
            <a:ext cx="146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VENTAJAS</a:t>
            </a:r>
            <a:endParaRPr lang="es-ES" sz="2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5" y="1844824"/>
            <a:ext cx="8064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Permite </a:t>
            </a:r>
            <a:r>
              <a:rPr lang="es-ES" sz="2400" dirty="0"/>
              <a:t>que al mismo tiempo el desarrollador entienda mejor lo que </a:t>
            </a:r>
            <a:r>
              <a:rPr lang="es-ES" sz="2400" dirty="0" smtClean="0"/>
              <a:t>debe </a:t>
            </a:r>
            <a:r>
              <a:rPr lang="es-ES" sz="2400" dirty="0"/>
              <a:t>hacer y el cliente vea resultados a corto plazo.</a:t>
            </a:r>
            <a:endParaRPr lang="es-ES" sz="2400" dirty="0"/>
          </a:p>
          <a:p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980" y="2924944"/>
            <a:ext cx="806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Involucra al cliente profundamente.</a:t>
            </a:r>
            <a:endParaRPr lang="es-ES" sz="2400" dirty="0"/>
          </a:p>
          <a:p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3041" y="3761164"/>
            <a:ext cx="806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Reduce el riesgo de construir productos que no satisfagan las necesidades de los usuarios.</a:t>
            </a:r>
            <a:endParaRPr lang="es-ES" sz="2400" dirty="0"/>
          </a:p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7544" y="4994592"/>
            <a:ext cx="806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/>
              <a:t>- </a:t>
            </a:r>
            <a:r>
              <a:rPr lang="es-ES" sz="2400" dirty="0" smtClean="0"/>
              <a:t>Reduces costes y aumenta la probabilidad de éxito.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7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5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PROTOTIPOS (V)</a:t>
            </a:r>
            <a:endParaRPr lang="es-ES" sz="28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78980" y="1182479"/>
            <a:ext cx="195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DESVENTAJAS</a:t>
            </a:r>
            <a:endParaRPr lang="es-ES" sz="2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5" y="4451628"/>
            <a:ext cx="756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/>
              <a:t>- </a:t>
            </a:r>
            <a:r>
              <a:rPr lang="es-ES" sz="2400" dirty="0" smtClean="0"/>
              <a:t>Al desarrollarse </a:t>
            </a:r>
            <a:r>
              <a:rPr lang="es-ES" sz="2400" dirty="0"/>
              <a:t>rápidamente el prototipo, el desarrollador </a:t>
            </a:r>
            <a:r>
              <a:rPr lang="es-ES" sz="2400" dirty="0" smtClean="0"/>
              <a:t>puede </a:t>
            </a:r>
            <a:r>
              <a:rPr lang="es-ES" sz="2400" dirty="0"/>
              <a:t>tomar </a:t>
            </a:r>
            <a:r>
              <a:rPr lang="es-ES" sz="2400" dirty="0" smtClean="0"/>
              <a:t>decisiones </a:t>
            </a:r>
            <a:r>
              <a:rPr lang="es-ES" sz="2400" dirty="0"/>
              <a:t>de implementación poco convenientes (por </a:t>
            </a:r>
            <a:r>
              <a:rPr lang="es-ES" sz="2400" dirty="0" smtClean="0"/>
              <a:t>ej., </a:t>
            </a:r>
            <a:r>
              <a:rPr lang="es-ES" sz="2400" dirty="0"/>
              <a:t>elegir un lenguaje de programación incorrecto porque proporcione un desarrollo más rápido</a:t>
            </a:r>
            <a:r>
              <a:rPr lang="es-ES" sz="2400" dirty="0" smtClean="0"/>
              <a:t>).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52648" y="1844824"/>
            <a:ext cx="7560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</a:t>
            </a:r>
            <a:r>
              <a:rPr lang="es-ES" sz="2400" dirty="0"/>
              <a:t>El usuario tiende a crearse unas expectativas cuando ve el prototipo de cara al sistema final. </a:t>
            </a:r>
            <a:r>
              <a:rPr lang="es-ES" sz="2400" dirty="0" smtClean="0"/>
              <a:t>Al crear un </a:t>
            </a:r>
            <a:r>
              <a:rPr lang="es-ES" sz="2400" dirty="0"/>
              <a:t>prototipo de forma rápida, se suelen desatender aspectos </a:t>
            </a:r>
            <a:r>
              <a:rPr lang="es-ES" sz="2400" dirty="0" smtClean="0"/>
              <a:t>importantes (calidad, mantenimiento </a:t>
            </a:r>
            <a:r>
              <a:rPr lang="es-ES" sz="2400" dirty="0"/>
              <a:t>a largo </a:t>
            </a:r>
            <a:r>
              <a:rPr lang="es-ES" sz="2400" dirty="0" smtClean="0"/>
              <a:t>plazo…), </a:t>
            </a:r>
            <a:r>
              <a:rPr lang="es-ES" sz="2400" dirty="0"/>
              <a:t>lo que obliga en la mayor parte de los casos a reconstruirlo una vez que el prototipo ha cumplido su </a:t>
            </a:r>
            <a:r>
              <a:rPr lang="es-ES" sz="2400" dirty="0" smtClean="0"/>
              <a:t>función.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44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ESPIRAL </a:t>
            </a:r>
            <a:r>
              <a:rPr lang="es-ES" sz="2800" b="1" dirty="0" smtClean="0"/>
              <a:t>(I)</a:t>
            </a:r>
            <a:endParaRPr lang="es-E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196752"/>
            <a:ext cx="688598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2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01941"/>
            <a:ext cx="748883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 smtClean="0"/>
              <a:t>ATRIBUTOS DE LA CALIDAD DEL SOFTWARE</a:t>
            </a:r>
            <a:endParaRPr lang="es-ES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01576" y="1556792"/>
            <a:ext cx="6442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El </a:t>
            </a:r>
            <a:r>
              <a:rPr lang="es-ES" sz="2400" dirty="0" err="1" smtClean="0"/>
              <a:t>sw</a:t>
            </a:r>
            <a:r>
              <a:rPr lang="es-ES" sz="2400" dirty="0" smtClean="0"/>
              <a:t> tiene que ser:</a:t>
            </a:r>
          </a:p>
          <a:p>
            <a:pPr algn="just"/>
            <a:endParaRPr lang="es-ES" sz="2400" dirty="0" smtClean="0"/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Correcto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Eficiente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Legible</a:t>
            </a:r>
          </a:p>
          <a:p>
            <a:pPr marL="342900" indent="-342900" algn="just">
              <a:buFontTx/>
              <a:buChar char="-"/>
            </a:pPr>
            <a:r>
              <a:rPr lang="es-ES" sz="2400" dirty="0" smtClean="0"/>
              <a:t>Modular </a:t>
            </a:r>
            <a:r>
              <a:rPr lang="es-ES" sz="2400" dirty="0" smtClean="0">
                <a:sym typeface="Wingdings" pitchFamily="2" charset="2"/>
              </a:rPr>
              <a:t> Reutilizable (reusabilidad)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879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ESPIRAL (II</a:t>
            </a:r>
            <a:r>
              <a:rPr lang="es-ES" sz="2800" b="1" dirty="0" smtClean="0"/>
              <a:t>)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196752"/>
            <a:ext cx="75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Combina</a:t>
            </a:r>
            <a:r>
              <a:rPr lang="es-ES" sz="2400" dirty="0"/>
              <a:t> </a:t>
            </a:r>
            <a:r>
              <a:rPr lang="es-ES" sz="2400" dirty="0" smtClean="0"/>
              <a:t>el modelo en cascada y el de prototipos.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01497" y="1844824"/>
            <a:ext cx="679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Para cada ciclo se identifican los objetivos, se hace un análisis de riesgo, hay una planificación y finalmente se desarrolla y se prueba. </a:t>
            </a:r>
            <a:endParaRPr lang="es-ES" sz="24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9" y="3212976"/>
            <a:ext cx="3909065" cy="21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55577" y="5661248"/>
            <a:ext cx="756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es-ES" sz="2400" dirty="0" smtClean="0"/>
              <a:t>- </a:t>
            </a:r>
            <a:r>
              <a:rPr lang="es-ES" sz="2400" dirty="0"/>
              <a:t>Cada ciclo se completa con una revisión que incluye todo </a:t>
            </a:r>
            <a:r>
              <a:rPr lang="es-ES" sz="2400" dirty="0" smtClean="0"/>
              <a:t>el ciclo </a:t>
            </a:r>
            <a:r>
              <a:rPr lang="es-ES" sz="2400" dirty="0"/>
              <a:t>anterior y el plan para el siguiente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484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ESPIRAL (IV)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5" y="2132856"/>
            <a:ext cx="705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 Reduce riesgos del proyecto.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94951" y="1340768"/>
            <a:ext cx="146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VENTAJAS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828002" y="2924944"/>
            <a:ext cx="75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 Integra el desarrollo con el mantenimiento.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05571" y="4509120"/>
            <a:ext cx="655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6225" indent="-276225" algn="just"/>
            <a:r>
              <a:rPr lang="es-ES" sz="2400" dirty="0" smtClean="0"/>
              <a:t>- Es </a:t>
            </a:r>
            <a:r>
              <a:rPr lang="es-ES" sz="2400" dirty="0"/>
              <a:t>posible tener en cuenta mejoras y nuevos requerimientos sin romper con la metodología, ya que este ciclo de vida no es rígido ni estático.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827585" y="3759423"/>
            <a:ext cx="75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 Elimina errores y alternativas no atractivas al principio.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01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85786" y="357166"/>
            <a:ext cx="27860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ESPIRAL (IV)</a:t>
            </a:r>
            <a:endParaRPr lang="es-ES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5" y="2315468"/>
            <a:ext cx="705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 Mucho tiempo en el desarrollo del sistema.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94951" y="1340768"/>
            <a:ext cx="195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DESVENTAJAS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828002" y="3206566"/>
            <a:ext cx="75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algn="just"/>
            <a:r>
              <a:rPr lang="es-ES" sz="2400" dirty="0" smtClean="0"/>
              <a:t>-  Modelo costoso.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8002" y="4100879"/>
            <a:ext cx="655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6225" indent="-276225" algn="just"/>
            <a:r>
              <a:rPr lang="es-ES" sz="2400" dirty="0" smtClean="0"/>
              <a:t>- Puede ser difícil de convencer al cliente de que el enfoque evolutivo es controlable y de su involucración.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03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01575" y="601941"/>
            <a:ext cx="549861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 smtClean="0"/>
              <a:t>INGENIERÍA DEL SOFTWARE (I)</a:t>
            </a:r>
            <a:endParaRPr lang="es-ES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0297" y="1844824"/>
            <a:ext cx="6442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DEFINICIÓN: 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dirty="0" smtClean="0"/>
              <a:t>Es la aplicación práctica del conocimiento científico en el diseño y construcción de programas de computadora y la documentación asociada requerida para desarrollar, operar (funcionar) y mantenerlos.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9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973905"/>
              </p:ext>
            </p:extLst>
          </p:nvPr>
        </p:nvGraphicFramePr>
        <p:xfrm>
          <a:off x="1043608" y="1412776"/>
          <a:ext cx="6705600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o" r:id="rId4" imgW="7772400" imgH="5297424" progId="Word.Document.8">
                  <p:embed/>
                </p:oleObj>
              </mc:Choice>
              <mc:Fallback>
                <p:oleObj name="Documento" r:id="rId4" imgW="7772400" imgH="5297424" progId="Word.Document.8">
                  <p:embed/>
                  <p:pic>
                    <p:nvPicPr>
                      <p:cNvPr id="0" name="Picture 1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6705600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83568" y="404664"/>
            <a:ext cx="549861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 smtClean="0"/>
              <a:t>INGENIERÍA DEL SOFTWARE (II)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9867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01941"/>
            <a:ext cx="561662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 smtClean="0"/>
              <a:t> CICLO DE VIDA DEL SOFTWARE</a:t>
            </a:r>
            <a:endParaRPr lang="es-ES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9592" y="1556792"/>
            <a:ext cx="644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Conjunto de etapas desde que se plantea el proyecto por parte del cliente hasta que finaliza. 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9592" y="2686560"/>
            <a:ext cx="697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- Definición </a:t>
            </a:r>
            <a:r>
              <a:rPr lang="es-ES" sz="2400" dirty="0" smtClean="0">
                <a:sym typeface="Wingdings" pitchFamily="2" charset="2"/>
              </a:rPr>
              <a:t>Análisis del sistema (tanto </a:t>
            </a:r>
            <a:r>
              <a:rPr lang="es-ES" sz="2400" dirty="0" err="1" smtClean="0">
                <a:sym typeface="Wingdings" pitchFamily="2" charset="2"/>
              </a:rPr>
              <a:t>hw</a:t>
            </a:r>
            <a:r>
              <a:rPr lang="es-ES" sz="2400" dirty="0" smtClean="0">
                <a:sym typeface="Wingdings" pitchFamily="2" charset="2"/>
              </a:rPr>
              <a:t> como </a:t>
            </a:r>
            <a:r>
              <a:rPr lang="es-ES" sz="2400" dirty="0" err="1" smtClean="0">
                <a:sym typeface="Wingdings" pitchFamily="2" charset="2"/>
              </a:rPr>
              <a:t>sw</a:t>
            </a:r>
            <a:r>
              <a:rPr lang="es-ES" sz="2400" dirty="0" smtClean="0">
                <a:sym typeface="Wingdings" pitchFamily="2" charset="2"/>
              </a:rPr>
              <a:t>)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3867165"/>
            <a:ext cx="64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- Desarrollo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636580" y="3344660"/>
            <a:ext cx="29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Diseño</a:t>
            </a:r>
            <a:endParaRPr lang="es-ES" sz="2400" dirty="0"/>
          </a:p>
        </p:txBody>
      </p:sp>
      <p:sp>
        <p:nvSpPr>
          <p:cNvPr id="2" name="1 Abrir llave"/>
          <p:cNvSpPr/>
          <p:nvPr/>
        </p:nvSpPr>
        <p:spPr>
          <a:xfrm>
            <a:off x="2296540" y="3575493"/>
            <a:ext cx="216024" cy="1045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637344" y="3861048"/>
            <a:ext cx="29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Implementación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36580" y="4389667"/>
            <a:ext cx="29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Prueba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11560" y="5085184"/>
            <a:ext cx="64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- Mantenimiento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000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859"/>
            <a:ext cx="399644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ANÁLISIS (I)</a:t>
            </a:r>
            <a:endParaRPr lang="es-ES" sz="32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9552" y="3212976"/>
            <a:ext cx="7848872" cy="33123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</a:rPr>
              <a:t>- ¿</a:t>
            </a:r>
            <a:r>
              <a:rPr lang="es-ES_tradnl" sz="2400" dirty="0">
                <a:solidFill>
                  <a:schemeClr val="tx1"/>
                </a:solidFill>
              </a:rPr>
              <a:t>Qué debe hacer el sistema? 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tabLst>
                <a:tab pos="625475" algn="l"/>
              </a:tabLst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información sobre qué </a:t>
            </a:r>
            <a:r>
              <a:rPr lang="es-ES_tradnl" sz="2400" dirty="0">
                <a:solidFill>
                  <a:schemeClr val="tx1"/>
                </a:solidFill>
              </a:rPr>
              <a:t>ha de manejar el </a:t>
            </a:r>
            <a:r>
              <a:rPr lang="es-ES_tradnl" sz="2400" dirty="0" smtClean="0">
                <a:solidFill>
                  <a:schemeClr val="tx1"/>
                </a:solidFill>
              </a:rPr>
              <a:t>sistema</a:t>
            </a:r>
          </a:p>
          <a:p>
            <a:pPr>
              <a:spcBef>
                <a:spcPts val="1200"/>
              </a:spcBef>
              <a:tabLst>
                <a:tab pos="625475" algn="l"/>
              </a:tabLst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necesidades </a:t>
            </a:r>
            <a:r>
              <a:rPr lang="es-ES_tradnl" sz="2400" dirty="0">
                <a:solidFill>
                  <a:schemeClr val="tx1"/>
                </a:solidFill>
              </a:rPr>
              <a:t>de </a:t>
            </a:r>
            <a:r>
              <a:rPr lang="es-ES_tradnl" sz="2400" dirty="0" smtClean="0">
                <a:solidFill>
                  <a:schemeClr val="tx1"/>
                </a:solidFill>
              </a:rPr>
              <a:t>rendimiento</a:t>
            </a:r>
          </a:p>
          <a:p>
            <a:pPr>
              <a:spcBef>
                <a:spcPts val="1200"/>
              </a:spcBef>
              <a:tabLst>
                <a:tab pos="625475" algn="l"/>
              </a:tabLst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restricciones </a:t>
            </a:r>
            <a:r>
              <a:rPr lang="es-ES_tradnl" sz="2400" dirty="0">
                <a:solidFill>
                  <a:schemeClr val="tx1"/>
                </a:solidFill>
              </a:rPr>
              <a:t>de </a:t>
            </a:r>
            <a:r>
              <a:rPr lang="es-ES_tradnl" sz="2400" dirty="0" smtClean="0">
                <a:solidFill>
                  <a:schemeClr val="tx1"/>
                </a:solidFill>
              </a:rPr>
              <a:t>diseño (tecnológicos, financieros…)</a:t>
            </a:r>
          </a:p>
          <a:p>
            <a:pPr>
              <a:spcBef>
                <a:spcPts val="1200"/>
              </a:spcBef>
              <a:tabLst>
                <a:tab pos="625475" algn="l"/>
              </a:tabLst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interfaces del sistema con los usuarios y con otros 	     		sistemas</a:t>
            </a:r>
          </a:p>
          <a:p>
            <a:pPr>
              <a:spcBef>
                <a:spcPts val="1200"/>
              </a:spcBef>
              <a:tabLst>
                <a:tab pos="625475" algn="l"/>
              </a:tabLst>
            </a:pPr>
            <a:r>
              <a:rPr lang="es-ES_tradnl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 …</a:t>
            </a:r>
          </a:p>
          <a:p>
            <a:pPr>
              <a:spcBef>
                <a:spcPts val="1200"/>
              </a:spcBef>
            </a:pPr>
            <a:endParaRPr lang="es-ES_tradnl" sz="2400" dirty="0" smtClean="0">
              <a:solidFill>
                <a:schemeClr val="tx1"/>
              </a:solidFill>
            </a:endParaRPr>
          </a:p>
          <a:p>
            <a:endParaRPr lang="es-ES_tradnl" sz="28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34076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Etapa inicial del proceso de creación del </a:t>
            </a:r>
            <a:r>
              <a:rPr lang="es-ES" sz="2400" dirty="0" err="1" smtClean="0"/>
              <a:t>sw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206084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s-ES" sz="2400" dirty="0" smtClean="0"/>
              <a:t>- Evaluar las necesidades del cliente mediante entrevistas y reuniones.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545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859"/>
            <a:ext cx="399644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ANÁLISIS (II)</a:t>
            </a:r>
            <a:endParaRPr lang="es-ES" sz="32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0336" y="1628800"/>
            <a:ext cx="7848872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</a:rPr>
              <a:t>- Evaluar la viabilidad del proyecto</a:t>
            </a:r>
          </a:p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viabilidad económica</a:t>
            </a:r>
          </a:p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viabilidad técnica</a:t>
            </a:r>
          </a:p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</a:t>
            </a:r>
            <a:r>
              <a:rPr lang="es-ES_tradnl" sz="2400" dirty="0" smtClean="0">
                <a:solidFill>
                  <a:schemeClr val="tx1"/>
                </a:solidFill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es-ES_tradnl" sz="24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s-ES_tradnl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endParaRPr lang="es-ES_tradnl" sz="2400" dirty="0" smtClean="0">
              <a:solidFill>
                <a:schemeClr val="tx1"/>
              </a:solidFill>
            </a:endParaRPr>
          </a:p>
          <a:p>
            <a:endParaRPr lang="es-ES_tradnl" sz="28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467544" y="3884275"/>
            <a:ext cx="784166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Se </a:t>
            </a:r>
            <a:r>
              <a:rPr lang="es-ES_tradnl" sz="2400" dirty="0"/>
              <a:t>elaboran los documentos de requisitos del </a:t>
            </a:r>
            <a:r>
              <a:rPr lang="es-ES_tradnl" sz="2400" dirty="0" smtClean="0"/>
              <a:t>sistema </a:t>
            </a:r>
          </a:p>
          <a:p>
            <a:pPr>
              <a:spcBef>
                <a:spcPts val="1200"/>
              </a:spcBef>
            </a:pPr>
            <a:r>
              <a:rPr lang="es-ES_tradnl" sz="2400" dirty="0" smtClean="0"/>
              <a:t>   y </a:t>
            </a:r>
            <a:r>
              <a:rPr lang="es-ES_tradnl" sz="2400" dirty="0"/>
              <a:t>del </a:t>
            </a:r>
            <a:r>
              <a:rPr lang="es-ES_tradnl" sz="2400" dirty="0" smtClean="0"/>
              <a:t>software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5885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859"/>
            <a:ext cx="460851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 FASE DE DESARROLLO (I)</a:t>
            </a:r>
            <a:endParaRPr lang="es-ES" sz="3200" b="1" dirty="0"/>
          </a:p>
        </p:txBody>
      </p:sp>
      <p:sp>
        <p:nvSpPr>
          <p:cNvPr id="2" name="1 Rectángulo"/>
          <p:cNvSpPr/>
          <p:nvPr/>
        </p:nvSpPr>
        <p:spPr>
          <a:xfrm>
            <a:off x="1136224" y="1484784"/>
            <a:ext cx="6329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_tradnl" sz="2400" b="1" dirty="0" smtClean="0"/>
              <a:t>DISEÑO</a:t>
            </a:r>
            <a:endParaRPr lang="es-ES_tradnl" sz="2400" b="1" dirty="0"/>
          </a:p>
        </p:txBody>
      </p:sp>
      <p:sp>
        <p:nvSpPr>
          <p:cNvPr id="3" name="2 Flecha a la derecha con muesca"/>
          <p:cNvSpPr/>
          <p:nvPr/>
        </p:nvSpPr>
        <p:spPr>
          <a:xfrm>
            <a:off x="606272" y="1568702"/>
            <a:ext cx="509344" cy="2938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896752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¿Cómo integramos las distintas soluciones en una solución global?</a:t>
            </a:r>
            <a:endParaRPr lang="es-ES_tradnl" sz="2400" dirty="0"/>
          </a:p>
        </p:txBody>
      </p:sp>
      <p:sp>
        <p:nvSpPr>
          <p:cNvPr id="10" name="9 Rectángulo"/>
          <p:cNvSpPr/>
          <p:nvPr/>
        </p:nvSpPr>
        <p:spPr>
          <a:xfrm>
            <a:off x="910896" y="2315149"/>
            <a:ext cx="6826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¿Cómo resolvemos los distintos problemas?</a:t>
            </a:r>
            <a:endParaRPr lang="es-ES_tradnl" sz="2400" dirty="0"/>
          </a:p>
        </p:txBody>
      </p:sp>
      <p:sp>
        <p:nvSpPr>
          <p:cNvPr id="12" name="11 Rectángulo"/>
          <p:cNvSpPr/>
          <p:nvPr/>
        </p:nvSpPr>
        <p:spPr>
          <a:xfrm>
            <a:off x="878104" y="4191471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ts val="1200"/>
              </a:spcBef>
              <a:buFontTx/>
              <a:buChar char="-"/>
            </a:pPr>
            <a:r>
              <a:rPr lang="es-ES_tradnl" sz="2400" dirty="0" smtClean="0"/>
              <a:t>¿Qué estructura de datos se usará?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4242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2403</TotalTime>
  <Words>1155</Words>
  <Application>Microsoft Office PowerPoint</Application>
  <PresentationFormat>Presentación en pantalla (4:3)</PresentationFormat>
  <Paragraphs>194</Paragraphs>
  <Slides>32</Slides>
  <Notes>32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Ángulos</vt:lpstr>
      <vt:lpstr>Adyacencia</vt:lpstr>
      <vt:lpstr>Documento</vt:lpstr>
      <vt:lpstr>Gráfico</vt:lpstr>
      <vt:lpstr>Ingeniería del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 DE  DESAROLLO</dc:title>
  <dc:creator>QUIQUE</dc:creator>
  <cp:lastModifiedBy>QUIQUE</cp:lastModifiedBy>
  <cp:revision>113</cp:revision>
  <dcterms:created xsi:type="dcterms:W3CDTF">2011-09-15T20:34:18Z</dcterms:created>
  <dcterms:modified xsi:type="dcterms:W3CDTF">2011-11-05T20:01:02Z</dcterms:modified>
</cp:coreProperties>
</file>