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0AF74-CC70-4DA2-A765-6817D4C453BB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66BB-3013-4F40-A2DB-BBDAF5F589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15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66BB-3013-4F40-A2DB-BBDAF5F589A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96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80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6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8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71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3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13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4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9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0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93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9D05-25F3-4A79-9D9D-7E757C3DA425}" type="datetimeFigureOut">
              <a:rPr lang="es-ES" smtClean="0"/>
              <a:t>24/10/2011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D5AB-1AFE-42BF-B449-F1150544DB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35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Traducción de lenguajes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4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sintáctico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3600" smtClean="0"/>
              <a:t>De nuevo utilizamos reglas, en este caso diferentes: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smtClean="0"/>
              <a:t>sentencias ::= sentencia sentencias| sentencia; </a:t>
            </a:r>
          </a:p>
          <a:p>
            <a:pPr marL="0" indent="0">
              <a:buNone/>
            </a:pPr>
            <a:r>
              <a:rPr lang="es-ES" smtClean="0"/>
              <a:t>sentencia ::= </a:t>
            </a:r>
          </a:p>
          <a:p>
            <a:pPr marL="0" indent="0">
              <a:buNone/>
            </a:pPr>
            <a:r>
              <a:rPr lang="es-ES" smtClean="0"/>
              <a:t>	llamadaFuncion SEMICOLON</a:t>
            </a:r>
          </a:p>
          <a:p>
            <a:pPr marL="0" indent="0">
              <a:buNone/>
            </a:pPr>
            <a:r>
              <a:rPr lang="es-ES"/>
              <a:t>	</a:t>
            </a:r>
            <a:r>
              <a:rPr lang="es-ES" smtClean="0"/>
              <a:t>| PRINT PAR1 expresion PAR2 SEMICOLON </a:t>
            </a:r>
          </a:p>
          <a:p>
            <a:pPr marL="0" indent="0">
              <a:buNone/>
            </a:pPr>
            <a:r>
              <a:rPr lang="es-ES"/>
              <a:t>	</a:t>
            </a:r>
            <a:r>
              <a:rPr lang="es-ES" smtClean="0"/>
              <a:t>| IF PAR1 condicion PAR2 LLA1 cuerpoIf LLA2</a:t>
            </a:r>
          </a:p>
          <a:p>
            <a:pPr marL="0" indent="0">
              <a:buNone/>
            </a:pPr>
            <a:r>
              <a:rPr lang="es-ES"/>
              <a:t>	</a:t>
            </a:r>
            <a:r>
              <a:rPr lang="es-ES" smtClean="0"/>
              <a:t>| ...</a:t>
            </a:r>
          </a:p>
          <a:p>
            <a:pPr marL="0" indent="0">
              <a:buNone/>
            </a:pPr>
            <a:r>
              <a:rPr lang="es-ES" smtClean="0"/>
              <a:t>llamadaFuncion ::= IDENTIFICADOR PAR1 parametros PAR2 ;</a:t>
            </a:r>
          </a:p>
          <a:p>
            <a:pPr marL="0" indent="0">
              <a:buNone/>
            </a:pPr>
            <a:r>
              <a:rPr lang="es-ES" smtClean="0"/>
              <a:t>parametros ::= expresion masParametros | vacio 		</a:t>
            </a:r>
          </a:p>
          <a:p>
            <a:pPr marL="0" indent="0">
              <a:buNone/>
            </a:pPr>
            <a:r>
              <a:rPr lang="es-ES" smtClean="0"/>
              <a:t>masParametros ::= COMA expresion masParametros | vacio ;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53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sintáctico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Se va generando un </a:t>
            </a:r>
            <a:r>
              <a:rPr lang="es-ES" b="1" smtClean="0"/>
              <a:t>árbol sintáctico </a:t>
            </a:r>
            <a:r>
              <a:rPr lang="es-ES" smtClean="0"/>
              <a:t>que garantiza la estructura del programa</a:t>
            </a:r>
          </a:p>
          <a:p>
            <a:r>
              <a:rPr lang="es-ES" smtClean="0"/>
              <a:t>Ejemplo para </a:t>
            </a:r>
            <a:r>
              <a:rPr lang="es-ES" smtClean="0">
                <a:latin typeface="Courier New" pitchFamily="49" charset="0"/>
                <a:cs typeface="Courier New" pitchFamily="49" charset="0"/>
              </a:rPr>
              <a:t>()(())</a:t>
            </a:r>
            <a:endParaRPr lang="es-E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49" y="3212976"/>
            <a:ext cx="55911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95536" y="494116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smtClean="0"/>
              <a:t>Reglas:</a:t>
            </a:r>
          </a:p>
          <a:p>
            <a:r>
              <a:rPr lang="es-ES" sz="2800" smtClean="0"/>
              <a:t>S ::= </a:t>
            </a:r>
            <a:r>
              <a:rPr lang="es-ES" sz="2800"/>
              <a:t>( S ) S</a:t>
            </a:r>
          </a:p>
          <a:p>
            <a:r>
              <a:rPr lang="es-ES" sz="2800"/>
              <a:t>S </a:t>
            </a:r>
            <a:r>
              <a:rPr lang="es-ES" sz="2800" smtClean="0"/>
              <a:t>::= vacío (ɛ) 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269220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sintáctico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s-ES" smtClean="0"/>
              <a:t>Tratamiento de errores</a:t>
            </a:r>
          </a:p>
          <a:p>
            <a:pPr lvl="1"/>
            <a:r>
              <a:rPr lang="es-ES" smtClean="0"/>
              <a:t>Un error sintáctico debería detener todo el proceso pues no se podrá generar código</a:t>
            </a:r>
          </a:p>
          <a:p>
            <a:pPr lvl="1"/>
            <a:r>
              <a:rPr lang="es-ES" smtClean="0"/>
              <a:t>Para el usuario resulta poco práctico que se le den errores de uno en uno, por eso se encuentran formas de recuperar errores 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sentencia ::= 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	llamadaFuncion SEMICOLON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	| PRINT PAR1 expresion PAR2 SEMICOLON 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	| IF PAR1 condicion PAR2 LLA1 cuerpoIf LLA2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	| ...</a:t>
            </a:r>
          </a:p>
          <a:p>
            <a:pPr marL="0" indent="0">
              <a:buNone/>
            </a:pPr>
            <a:r>
              <a:rPr lang="es-E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00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s-ES" sz="2000" b="1" smtClean="0">
                <a:latin typeface="Courier New" pitchFamily="49" charset="0"/>
                <a:cs typeface="Courier New" pitchFamily="49" charset="0"/>
              </a:rPr>
              <a:t>error SEMICOLON</a:t>
            </a:r>
          </a:p>
          <a:p>
            <a:pPr marL="0" indent="0">
              <a:buNone/>
            </a:pPr>
            <a:endParaRPr lang="es-ES" smtClean="0"/>
          </a:p>
          <a:p>
            <a:r>
              <a:rPr lang="es-ES" smtClean="0"/>
              <a:t>El analizador se “recupera” de una sentencia que no comprende, pero sigue analizando las demás para indicar otros posibles errores al usuario</a:t>
            </a:r>
          </a:p>
          <a:p>
            <a:r>
              <a:rPr lang="es-ES" smtClean="0"/>
              <a:t>La recuperación no siempre es posible.</a:t>
            </a:r>
            <a:endParaRPr lang="es-ES" smtClean="0"/>
          </a:p>
          <a:p>
            <a:pPr marL="0" indent="0">
              <a:buNone/>
            </a:pPr>
            <a:endParaRPr lang="es-ES" smtClean="0"/>
          </a:p>
          <a:p>
            <a:pPr lvl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2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sintáctico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s-ES" smtClean="0"/>
              <a:t>Resultado: el analizador va pidiendo tokens al analizador léxico, y con ellos construye un </a:t>
            </a:r>
            <a:r>
              <a:rPr lang="es-ES" b="1" smtClean="0"/>
              <a:t>árbol sintáctico </a:t>
            </a:r>
            <a:r>
              <a:rPr lang="es-ES" smtClean="0"/>
              <a:t>del programa fuente</a:t>
            </a:r>
          </a:p>
        </p:txBody>
      </p:sp>
      <p:pic>
        <p:nvPicPr>
          <p:cNvPr id="3074" name="Picture 2" descr="http://www.uni.edu/~castillo/arin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6450"/>
            <a:ext cx="4464496" cy="376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omsci.us/compiler/notes/images/conx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43" y="2780928"/>
            <a:ext cx="44577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1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semántico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5141168"/>
          </a:xfrm>
        </p:spPr>
        <p:txBody>
          <a:bodyPr>
            <a:normAutofit fontScale="92500" lnSpcReduction="20000"/>
          </a:bodyPr>
          <a:lstStyle/>
          <a:p>
            <a:r>
              <a:rPr lang="es-ES" smtClean="0"/>
              <a:t>Ahora se interpreta el significado de la frase. </a:t>
            </a:r>
          </a:p>
          <a:p>
            <a:pPr marL="0" indent="0">
              <a:buNone/>
            </a:pPr>
            <a:r>
              <a:rPr lang="es-ES" smtClean="0"/>
              <a:t>“la mesa verde comió piedras mañana” es léxica y sintácticamente correcta, pero no tiene sentido</a:t>
            </a:r>
          </a:p>
          <a:p>
            <a:pPr marL="0" indent="0">
              <a:buNone/>
            </a:pPr>
            <a:r>
              <a:rPr lang="es-ES" smtClean="0"/>
              <a:t>La sentencia “</a:t>
            </a:r>
            <a:r>
              <a:rPr lang="es-ES" i="1" smtClean="0"/>
              <a:t>x = y + factorial (23)</a:t>
            </a:r>
            <a:r>
              <a:rPr lang="es-ES" smtClean="0"/>
              <a:t>” será correcta si</a:t>
            </a:r>
          </a:p>
          <a:p>
            <a:r>
              <a:rPr lang="es-ES" smtClean="0"/>
              <a:t>Las variables x e y están declaradas</a:t>
            </a:r>
          </a:p>
          <a:p>
            <a:r>
              <a:rPr lang="es-ES" smtClean="0"/>
              <a:t>Las variables x e y son de tipo numérico</a:t>
            </a:r>
          </a:p>
          <a:p>
            <a:r>
              <a:rPr lang="es-ES" smtClean="0"/>
              <a:t>La función factorial está declarada</a:t>
            </a:r>
          </a:p>
          <a:p>
            <a:r>
              <a:rPr lang="es-ES" smtClean="0"/>
              <a:t>La función factorial recibe un solo parámetro, que además sea de tipo numérico</a:t>
            </a:r>
          </a:p>
          <a:p>
            <a:r>
              <a:rPr lang="es-ES" smtClean="0"/>
              <a:t>La función factorial devuelve un número, y por tanto puede ser usada como elemento de una expresión numérica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07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semántico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79301"/>
            <a:ext cx="8784976" cy="4525963"/>
          </a:xfrm>
        </p:spPr>
        <p:txBody>
          <a:bodyPr>
            <a:normAutofit/>
          </a:bodyPr>
          <a:lstStyle/>
          <a:p>
            <a:r>
              <a:rPr lang="es-ES" smtClean="0"/>
              <a:t>La herramienta fundamental es la </a:t>
            </a:r>
            <a:r>
              <a:rPr lang="es-ES" b="1" smtClean="0"/>
              <a:t>Tabla de símbolos.</a:t>
            </a:r>
            <a:r>
              <a:rPr lang="es-ES" smtClean="0"/>
              <a:t> Se empieza a utilizar en esta fase</a:t>
            </a:r>
          </a:p>
          <a:p>
            <a:r>
              <a:rPr lang="es-ES" smtClean="0"/>
              <a:t>Incluye los símbolos declarados (tipos, variables, funciones) y toda su información</a:t>
            </a:r>
          </a:p>
          <a:p>
            <a:r>
              <a:rPr lang="es-ES" smtClean="0"/>
              <a:t>Si aparece una declaración, se añade el símbolo a la tabla de símbolos</a:t>
            </a:r>
          </a:p>
          <a:p>
            <a:r>
              <a:rPr lang="es-ES" smtClean="0"/>
              <a:t>Si se hace referencia a un símbolo, se comprueba su validez en la tabla</a:t>
            </a:r>
            <a:endParaRPr lang="es-ES"/>
          </a:p>
        </p:txBody>
      </p:sp>
      <p:pic>
        <p:nvPicPr>
          <p:cNvPr id="4" name="Picture 4" descr="C:\Users\Valtor\Desktop\P10008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44" y="5085184"/>
            <a:ext cx="382475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5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semántico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997152"/>
          </a:xfrm>
        </p:spPr>
        <p:txBody>
          <a:bodyPr>
            <a:normAutofit/>
          </a:bodyPr>
          <a:lstStyle/>
          <a:p>
            <a:r>
              <a:rPr lang="es-ES" smtClean="0"/>
              <a:t>Se suele realizar insertando código en algún lenguaje (por ejemplo Java) dentro de las reglas sintácticas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X = Y;</a:t>
            </a:r>
          </a:p>
          <a:p>
            <a:pPr marL="0" indent="0">
              <a:buNone/>
            </a:pPr>
            <a:r>
              <a:rPr lang="es-ES" sz="2400" smtClean="0">
                <a:latin typeface="Courier New" pitchFamily="49" charset="0"/>
                <a:cs typeface="Courier New" pitchFamily="49" charset="0"/>
              </a:rPr>
              <a:t>asignacion ::= </a:t>
            </a:r>
          </a:p>
          <a:p>
            <a:pPr marL="0" indent="0">
              <a:buNone/>
            </a:pPr>
            <a:r>
              <a:rPr lang="es-ES" sz="2400" smtClean="0">
                <a:latin typeface="Courier New" pitchFamily="49" charset="0"/>
                <a:cs typeface="Courier New" pitchFamily="49" charset="0"/>
              </a:rPr>
              <a:t>identificador R1 ASIG identificador R2 SEMICOLON</a:t>
            </a:r>
            <a:endParaRPr lang="es-ES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mtClean="0"/>
              <a:t>R1: comprobar que X existe en la TS y es constante numérica</a:t>
            </a:r>
          </a:p>
          <a:p>
            <a:r>
              <a:rPr lang="es-ES" smtClean="0"/>
              <a:t>R2: comprobar lo mismo con Y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49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semántico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s-ES" smtClean="0"/>
              <a:t>Tratamiento de errores: los errores semánticos no provocan la detención del análisis, pero no se generará código</a:t>
            </a:r>
          </a:p>
          <a:p>
            <a:r>
              <a:rPr lang="es-ES" smtClean="0"/>
              <a:t>Hay muchos tipos de errores:</a:t>
            </a:r>
          </a:p>
          <a:p>
            <a:pPr lvl="1"/>
            <a:r>
              <a:rPr lang="es-ES" smtClean="0"/>
              <a:t>La función esperaba más parámetros</a:t>
            </a:r>
          </a:p>
          <a:p>
            <a:pPr lvl="1"/>
            <a:r>
              <a:rPr lang="es-ES" smtClean="0"/>
              <a:t>La función esperaba un parámetro entero</a:t>
            </a:r>
          </a:p>
          <a:p>
            <a:pPr lvl="1"/>
            <a:r>
              <a:rPr lang="es-ES" smtClean="0"/>
              <a:t>La variable no es del tipo correcto</a:t>
            </a:r>
          </a:p>
          <a:p>
            <a:pPr lvl="1"/>
            <a:r>
              <a:rPr lang="es-ES" smtClean="0"/>
              <a:t>Variable no declarada</a:t>
            </a:r>
          </a:p>
          <a:p>
            <a:pPr lvl="1"/>
            <a:r>
              <a:rPr lang="es-ES" smtClean="0"/>
              <a:t>Función no declarada</a:t>
            </a:r>
          </a:p>
          <a:p>
            <a:pPr lvl="1"/>
            <a:r>
              <a:rPr lang="es-ES" smtClean="0"/>
              <a:t>...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00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Generación de código intermedio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mtClean="0"/>
              <a:t>Se trata de utilizar un lenguaje intermedio que sustituya al fuente y sea más cercano al código final.</a:t>
            </a:r>
          </a:p>
          <a:p>
            <a:r>
              <a:rPr lang="es-ES" smtClean="0"/>
              <a:t>¿Porqué no traducir directamente a código final? Para no atarnos a una arquitectura o plataforma determinada</a:t>
            </a:r>
          </a:p>
          <a:p>
            <a:r>
              <a:rPr lang="es-ES" smtClean="0"/>
              <a:t>La forma de hacerlo es igual que con el semántico: con código insertado en medio de las reglas sintácticas, que van generando el código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51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Generación de código intermedio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s-ES" smtClean="0"/>
              <a:t>Estructura típica: “cuádruplas” </a:t>
            </a:r>
          </a:p>
          <a:p>
            <a:pPr marL="0" indent="0">
              <a:buNone/>
            </a:pPr>
            <a:r>
              <a:rPr lang="es-ES" smtClean="0"/>
              <a:t>	</a:t>
            </a:r>
            <a:r>
              <a:rPr lang="es-ES" i="1" smtClean="0"/>
              <a:t>(operador, operando1, operando2, resultado)</a:t>
            </a:r>
          </a:p>
          <a:p>
            <a:pPr marL="0" indent="0">
              <a:buNone/>
            </a:pPr>
            <a:endParaRPr lang="es-ES" smtClean="0"/>
          </a:p>
          <a:p>
            <a:pPr marL="0" indent="0">
              <a:buNone/>
            </a:pPr>
            <a:r>
              <a:rPr lang="es-ES" smtClean="0"/>
              <a:t>resultado = x + (y/2) – (5 * area) + factorial (2) </a:t>
            </a:r>
            <a:r>
              <a:rPr lang="es-ES" smtClean="0"/>
              <a:t>+ (y/2)</a:t>
            </a:r>
            <a:r>
              <a:rPr lang="es-ES" smtClean="0"/>
              <a:t>;</a:t>
            </a:r>
          </a:p>
          <a:p>
            <a:pPr marL="0" indent="0">
              <a:buNone/>
            </a:pPr>
            <a:endParaRPr lang="es-E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DIV y, 2, T1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ADD x, T1, T2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MUL 5, area, T3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SUB T2, T3, T4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PARAM 2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CALL factorial, T5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ADD T4, T5, T6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DIV y, 2, T7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ADD T6, T7, T8 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MOVE T8, resultado</a:t>
            </a:r>
          </a:p>
          <a:p>
            <a:endParaRPr lang="es-E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Compiladores e intérpretes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s-ES" smtClean="0"/>
              <a:t>Son programas que traduce un </a:t>
            </a:r>
            <a:r>
              <a:rPr lang="es-ES" b="1" smtClean="0"/>
              <a:t>lenguaje fuente </a:t>
            </a:r>
            <a:r>
              <a:rPr lang="es-ES" smtClean="0"/>
              <a:t>a un </a:t>
            </a:r>
            <a:r>
              <a:rPr lang="es-ES" b="1" smtClean="0"/>
              <a:t>lenguaje objeto</a:t>
            </a:r>
            <a:r>
              <a:rPr lang="es-ES" smtClean="0"/>
              <a:t>. </a:t>
            </a:r>
          </a:p>
          <a:p>
            <a:r>
              <a:rPr lang="es-ES" smtClean="0"/>
              <a:t>Habitualmente el lenguaje objeto es ya comprensible por la máquina, pero en ocasiones es un lenguaje intermedio</a:t>
            </a:r>
          </a:p>
          <a:p>
            <a:r>
              <a:rPr lang="es-ES" smtClean="0"/>
              <a:t>Mientras que el compilador genera un archivo ejecutable, el intérprete traduce las instrucciones cada vez que se ejecuta sin almacenar el resultado</a:t>
            </a:r>
          </a:p>
          <a:p>
            <a:r>
              <a:rPr lang="es-ES" smtClean="0"/>
              <a:t>El compilador sería el traductor profesional de un libro; el intérprete sería quien traduce por un micrófono la intervención en una conferencia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94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Generación de código intermedio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s-ES" smtClean="0"/>
              <a:t>Si se produce algún error léxico, sintáctico o semántico no se genera código</a:t>
            </a:r>
          </a:p>
          <a:p>
            <a:r>
              <a:rPr lang="es-ES" smtClean="0"/>
              <a:t>Así, el código intermedio es siempre correcto</a:t>
            </a:r>
            <a:endParaRPr lang="es-ES" smtClean="0"/>
          </a:p>
          <a:p>
            <a:r>
              <a:rPr lang="es-ES" smtClean="0"/>
              <a:t>El resultado de la pasada de análisis es: hemos recorrido todo el texto y obtenemos una lista de cuádruplas junto a una Tabla de Símbolos completa.</a:t>
            </a:r>
          </a:p>
          <a:p>
            <a:r>
              <a:rPr lang="es-ES" smtClean="0"/>
              <a:t>¡En este punto ya podemos olvidarnos del código fuente!</a:t>
            </a:r>
          </a:p>
        </p:txBody>
      </p:sp>
    </p:spTree>
    <p:extLst>
      <p:ext uri="{BB962C8B-B14F-4D97-AF65-F5344CB8AC3E}">
        <p14:creationId xmlns:p14="http://schemas.microsoft.com/office/powerpoint/2010/main" val="149184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Optimización de código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mtClean="0"/>
              <a:t>Se trata de aplicar técnicas para optimizar la memoria y el número de instrucciones.</a:t>
            </a:r>
          </a:p>
          <a:p>
            <a:endParaRPr lang="es-ES" smtClean="0"/>
          </a:p>
          <a:p>
            <a:pPr marL="0" indent="0">
              <a:buNone/>
            </a:pPr>
            <a:r>
              <a:rPr lang="es-ES" smtClean="0"/>
              <a:t>resultado = x + (y/2) – (5 * area) + factorial (2) + (y/2);</a:t>
            </a:r>
          </a:p>
          <a:p>
            <a:pPr marL="0" indent="0">
              <a:buNone/>
            </a:pPr>
            <a:endParaRPr lang="es-E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DIV y, 2, T1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ADD x, T1, T2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MUL 5, area, T3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SUB T2, T3, T4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PARAM 2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CALL factorial, T5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ADD T4, T5, T6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DIV y, 2, T7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ADD T6, T7, T8 </a:t>
            </a:r>
          </a:p>
          <a:p>
            <a:pPr marL="0" indent="0">
              <a:buNone/>
            </a:pPr>
            <a:r>
              <a:rPr lang="es-ES" smtClean="0">
                <a:latin typeface="Courier New" pitchFamily="49" charset="0"/>
                <a:cs typeface="Courier New" pitchFamily="49" charset="0"/>
              </a:rPr>
              <a:t>MOVE T8, resultado</a:t>
            </a:r>
            <a:endParaRPr lang="es-E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80520" y="287093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DIV y, 2, T1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ADD x, T1, T2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MUL 5, area, T3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SUB T2, T3, T4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PARAM 2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CALL factorial, </a:t>
            </a:r>
            <a:r>
              <a:rPr lang="es-ES" b="1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ADD T4, T2, </a:t>
            </a:r>
            <a:r>
              <a:rPr lang="es-ES" b="1" smtClean="0">
                <a:latin typeface="Courier New" pitchFamily="49" charset="0"/>
                <a:cs typeface="Courier New" pitchFamily="49" charset="0"/>
              </a:rPr>
              <a:t>T3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s-ES" b="1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s-ES" smtClean="0">
                <a:latin typeface="Courier New" pitchFamily="49" charset="0"/>
                <a:cs typeface="Courier New" pitchFamily="49" charset="0"/>
              </a:rPr>
              <a:t>, T3, </a:t>
            </a:r>
            <a:r>
              <a:rPr lang="es-ES" b="1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s-ES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s-ES" b="1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s-ES" smtClean="0">
                <a:latin typeface="Courier New" pitchFamily="49" charset="0"/>
                <a:cs typeface="Courier New" pitchFamily="49" charset="0"/>
              </a:rPr>
              <a:t>, resultado</a:t>
            </a:r>
            <a:endParaRPr lang="es-E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3419872" y="3717032"/>
            <a:ext cx="792088" cy="57606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62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Generación de código final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Se genera código máquina para la plataforma deseada</a:t>
            </a:r>
          </a:p>
          <a:p>
            <a:r>
              <a:rPr lang="es-ES" smtClean="0"/>
              <a:t>Este código ya no se puede ver con un editor de texto</a:t>
            </a:r>
          </a:p>
          <a:p>
            <a:r>
              <a:rPr lang="es-ES" smtClean="0"/>
              <a:t>Se parte del código intermedio y de la tabla de símbolos, esta última sirve para averiguar en qué posición de memoria están almacenadas las distintas variables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69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El proceso de compilación en C</a:t>
            </a:r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3748717" cy="478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95936" y="1556792"/>
            <a:ext cx="45365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mtClean="0"/>
              <a:t>El </a:t>
            </a:r>
            <a:r>
              <a:rPr lang="es-ES" sz="2000" b="1" smtClean="0"/>
              <a:t>preprocesador </a:t>
            </a:r>
            <a:r>
              <a:rPr lang="es-ES" sz="2000" smtClean="0"/>
              <a:t>quita los comentarios y sustituye las cabeceras como &lt;include&gt;</a:t>
            </a:r>
          </a:p>
          <a:p>
            <a:endParaRPr lang="es-ES" sz="2000"/>
          </a:p>
          <a:p>
            <a:r>
              <a:rPr lang="es-ES" sz="2000" smtClean="0"/>
              <a:t>El </a:t>
            </a:r>
            <a:r>
              <a:rPr lang="es-ES" sz="2000" b="1" smtClean="0"/>
              <a:t>compilador </a:t>
            </a:r>
            <a:r>
              <a:rPr lang="es-ES" sz="2000" smtClean="0"/>
              <a:t>genera un código intermedio</a:t>
            </a:r>
          </a:p>
          <a:p>
            <a:endParaRPr lang="es-ES" sz="2000"/>
          </a:p>
          <a:p>
            <a:r>
              <a:rPr lang="es-ES" sz="2000" smtClean="0"/>
              <a:t>El </a:t>
            </a:r>
            <a:r>
              <a:rPr lang="es-ES" sz="2000" b="1" smtClean="0"/>
              <a:t>ensamblador</a:t>
            </a:r>
            <a:r>
              <a:rPr lang="es-ES" sz="2000" smtClean="0"/>
              <a:t>  genera código objeto (.o)</a:t>
            </a:r>
          </a:p>
          <a:p>
            <a:endParaRPr lang="es-ES" sz="2000"/>
          </a:p>
          <a:p>
            <a:r>
              <a:rPr lang="es-ES" sz="2000" smtClean="0"/>
              <a:t>El</a:t>
            </a:r>
            <a:r>
              <a:rPr lang="es-ES" sz="2000" b="1" smtClean="0"/>
              <a:t> enlazador </a:t>
            </a:r>
            <a:r>
              <a:rPr lang="es-ES" sz="2000" smtClean="0"/>
              <a:t>añade las funciones de librería que el programador hubiese importado y genera el ejecutable (.exe)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57215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El proceso de compilación en Java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Recuerda: Java usa una aproximación mixta entre compilación e interpretación, aunando las ventajas de ambas</a:t>
            </a:r>
          </a:p>
          <a:p>
            <a:r>
              <a:rPr lang="es-ES" b="1" smtClean="0"/>
              <a:t>bytecode </a:t>
            </a:r>
            <a:r>
              <a:rPr lang="es-ES" smtClean="0"/>
              <a:t>es el nombre del </a:t>
            </a:r>
          </a:p>
          <a:p>
            <a:pPr marL="0" indent="0">
              <a:buNone/>
            </a:pPr>
            <a:r>
              <a:rPr lang="es-ES" smtClean="0"/>
              <a:t>   lenguaje intermedio</a:t>
            </a:r>
          </a:p>
          <a:p>
            <a:r>
              <a:rPr lang="es-ES" b="1" smtClean="0"/>
              <a:t>Máquina virtual de Java</a:t>
            </a:r>
            <a:r>
              <a:rPr lang="es-ES" smtClean="0"/>
              <a:t> </a:t>
            </a:r>
          </a:p>
          <a:p>
            <a:pPr marL="0" indent="0">
              <a:buNone/>
            </a:pPr>
            <a:r>
              <a:rPr lang="es-ES"/>
              <a:t> </a:t>
            </a:r>
            <a:r>
              <a:rPr lang="es-ES" smtClean="0"/>
              <a:t>  es el nombre del intérprete</a:t>
            </a:r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24944"/>
            <a:ext cx="2808312" cy="332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47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s-ES" smtClean="0"/>
              <a:t>Compiladores e intérpretes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976664"/>
          </a:xfrm>
        </p:spPr>
        <p:txBody>
          <a:bodyPr>
            <a:normAutofit fontScale="92500" lnSpcReduction="10000"/>
          </a:bodyPr>
          <a:lstStyle/>
          <a:p>
            <a:r>
              <a:rPr lang="es-ES" smtClean="0"/>
              <a:t>A favor del compilador</a:t>
            </a:r>
          </a:p>
          <a:p>
            <a:pPr lvl="1"/>
            <a:r>
              <a:rPr lang="es-ES" smtClean="0"/>
              <a:t>Ejecuta más rápido</a:t>
            </a:r>
          </a:p>
          <a:p>
            <a:r>
              <a:rPr lang="es-ES" smtClean="0"/>
              <a:t>En contra del compilador</a:t>
            </a:r>
          </a:p>
          <a:p>
            <a:pPr lvl="1"/>
            <a:r>
              <a:rPr lang="es-ES" smtClean="0"/>
              <a:t>El código ejecutable depende de la máquina y de la plataforma, por tanto habrá que generar muchas versiones de mi programa</a:t>
            </a:r>
          </a:p>
          <a:p>
            <a:r>
              <a:rPr lang="es-ES" smtClean="0"/>
              <a:t>A favor del intérprete</a:t>
            </a:r>
          </a:p>
          <a:p>
            <a:pPr lvl="1"/>
            <a:r>
              <a:rPr lang="es-ES" smtClean="0"/>
              <a:t>El lenguaje es independiente de la plataforma (muy usados en Internet)</a:t>
            </a:r>
          </a:p>
          <a:p>
            <a:r>
              <a:rPr lang="es-ES" smtClean="0"/>
              <a:t>En contra del intérprete</a:t>
            </a:r>
          </a:p>
          <a:p>
            <a:pPr lvl="1"/>
            <a:r>
              <a:rPr lang="es-ES" smtClean="0"/>
              <a:t>Ejecuta más despacio. </a:t>
            </a:r>
          </a:p>
          <a:p>
            <a:pPr lvl="2"/>
            <a:r>
              <a:rPr lang="es-ES" smtClean="0"/>
              <a:t>Se producen avances en este sentido, como la compilación JIT (</a:t>
            </a:r>
            <a:r>
              <a:rPr lang="es-ES" i="1" smtClean="0"/>
              <a:t>Just in time</a:t>
            </a:r>
            <a:r>
              <a:rPr lang="es-ES" smtClean="0"/>
              <a:t>): el código se compila al empezar a ejecutar, por tanto hay una sobrecarga de memoria y retardo al inicio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7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ES" smtClean="0"/>
              <a:t>Proceso de compilación</a:t>
            </a:r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23" y="923726"/>
            <a:ext cx="6391613" cy="58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6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léxico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04257"/>
          </a:xfrm>
        </p:spPr>
        <p:txBody>
          <a:bodyPr>
            <a:normAutofit fontScale="92500" lnSpcReduction="20000"/>
          </a:bodyPr>
          <a:lstStyle/>
          <a:p>
            <a:r>
              <a:rPr lang="es-ES" smtClean="0"/>
              <a:t>Se reconocen los distintos elementos léxicos del código original, generando </a:t>
            </a:r>
            <a:r>
              <a:rPr lang="es-ES" b="1" smtClean="0"/>
              <a:t>tokens</a:t>
            </a:r>
          </a:p>
          <a:p>
            <a:r>
              <a:rPr lang="es-ES" smtClean="0"/>
              <a:t>Es como reconocer las distintas palabras de una frase, sin mirar aún su estructura o significado</a:t>
            </a:r>
          </a:p>
          <a:p>
            <a:r>
              <a:rPr lang="es-ES" smtClean="0"/>
              <a:t>Se utilizan reglas</a:t>
            </a:r>
          </a:p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1440160" y="3356992"/>
            <a:ext cx="615617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+ {  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Token token = new Token (sym.PLUS);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token.setLine (yyline + 1);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token.setColumn (yycolumn + 1);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token.setLexema (yytext ());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return token;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s-ES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Token token = new Token (sym.IF);</a:t>
            </a:r>
          </a:p>
          <a:p>
            <a:r>
              <a:rPr lang="es-ES" smtClean="0">
                <a:latin typeface="Courier New" pitchFamily="49" charset="0"/>
                <a:cs typeface="Courier New" pitchFamily="49" charset="0"/>
              </a:rPr>
              <a:t>	...</a:t>
            </a:r>
            <a:endParaRPr lang="es-ES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9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ES" smtClean="0"/>
              <a:t>Análisis léxico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3256384"/>
            <a:ext cx="8507288" cy="29809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FinDeLinea = \r|\n|\r\n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Espacio = {FinDeLinea} | [ \t\f]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Identificador = [A-Za-z]([A-Za-z]|[0-9])*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Entero = 0 | [1-9][0-9]*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IdentificadorMalFormado = [0-9]+{Identificador}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ContenidoComentario = ([^/*]|[^*]"/"[^*]|[^/]"*"[^/]|"*"[^/]|"/"[^*])*</a:t>
            </a:r>
          </a:p>
          <a:p>
            <a:pPr marL="0" indent="0">
              <a:buNone/>
            </a:pPr>
            <a:r>
              <a:rPr lang="es-ES" sz="2000" smtClean="0">
                <a:latin typeface="Courier New" pitchFamily="49" charset="0"/>
                <a:cs typeface="Courier New" pitchFamily="49" charset="0"/>
              </a:rPr>
              <a:t>ContenidoString = [^\r\n\"]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672408" y="11967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smtClean="0"/>
              <a:t>a </a:t>
            </a:r>
            <a:r>
              <a:rPr lang="en-US" sz="2400"/>
              <a:t>| b (a ó b)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/>
              <a:t>a b (a y b)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/>
              <a:t> a*(cero o más ocurrencias de a)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/>
              <a:t>a+ (una o más ocurrencias de a)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smtClean="0"/>
              <a:t>^a </a:t>
            </a:r>
            <a:r>
              <a:rPr lang="en-US" sz="2400"/>
              <a:t>(todo menos </a:t>
            </a:r>
            <a:r>
              <a:rPr lang="en-US" sz="2400"/>
              <a:t>a</a:t>
            </a:r>
            <a:r>
              <a:rPr lang="en-US" sz="2400" smtClean="0"/>
              <a:t>)</a:t>
            </a:r>
            <a:endParaRPr lang="en-US" sz="2400"/>
          </a:p>
        </p:txBody>
      </p:sp>
      <p:sp>
        <p:nvSpPr>
          <p:cNvPr id="5" name="4 CuadroTexto"/>
          <p:cNvSpPr txBox="1"/>
          <p:nvPr/>
        </p:nvSpPr>
        <p:spPr>
          <a:xfrm>
            <a:off x="35496" y="1815207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smtClean="0"/>
              <a:t>Expresiones Regulares:</a:t>
            </a:r>
            <a:endParaRPr lang="es-ES" sz="2400"/>
          </a:p>
        </p:txBody>
      </p:sp>
      <p:sp>
        <p:nvSpPr>
          <p:cNvPr id="6" name="5 Abrir llave"/>
          <p:cNvSpPr/>
          <p:nvPr/>
        </p:nvSpPr>
        <p:spPr>
          <a:xfrm>
            <a:off x="3131840" y="1268760"/>
            <a:ext cx="432048" cy="1728192"/>
          </a:xfrm>
          <a:prstGeom prst="leftBrace">
            <a:avLst>
              <a:gd name="adj1" fmla="val 662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43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léxico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Resultado: una lista ordenada de todos los tokens del programa</a:t>
            </a:r>
          </a:p>
          <a:p>
            <a:r>
              <a:rPr lang="es-ES" smtClean="0"/>
              <a:t>Ejemplo:</a:t>
            </a:r>
          </a:p>
          <a:p>
            <a:endParaRPr lang="es-ES" smtClean="0"/>
          </a:p>
          <a:p>
            <a:pPr marL="0" indent="0">
              <a:buNone/>
            </a:pPr>
            <a:r>
              <a:rPr lang="es-ES" sz="2400" smtClean="0">
                <a:latin typeface="Courier New" pitchFamily="49" charset="0"/>
                <a:cs typeface="Courier New" pitchFamily="49" charset="0"/>
              </a:rPr>
              <a:t>public void miMetodo (x) { return x + 25; }</a:t>
            </a:r>
          </a:p>
          <a:p>
            <a:pPr marL="0" indent="0">
              <a:buNone/>
            </a:pPr>
            <a:endParaRPr lang="es-ES" sz="24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s-ES" sz="24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2400" smtClean="0">
                <a:latin typeface="Courier New" pitchFamily="49" charset="0"/>
                <a:cs typeface="Courier New" pitchFamily="49" charset="0"/>
              </a:rPr>
              <a:t>PUBLIC VOID Literal PAR1 Literal PAR2 LLA1 RETURN Literal PLUS Numero SEMICOLON LLA2</a:t>
            </a:r>
            <a:endParaRPr lang="es-E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3995936" y="4365104"/>
            <a:ext cx="360040" cy="64807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09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léxico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mtClean="0"/>
              <a:t>Tratamiento de errores:</a:t>
            </a:r>
          </a:p>
          <a:p>
            <a:pPr lvl="1"/>
            <a:r>
              <a:rPr lang="es-ES" smtClean="0"/>
              <a:t>Un error léxico provoca la detención del proceso de compilación</a:t>
            </a:r>
          </a:p>
          <a:p>
            <a:pPr lvl="1"/>
            <a:r>
              <a:rPr lang="es-ES" smtClean="0"/>
              <a:t>Se pueden reconocer algunos errores específicos, como:</a:t>
            </a:r>
          </a:p>
          <a:p>
            <a:pPr lvl="2"/>
            <a:r>
              <a:rPr lang="es-ES" b="1" smtClean="0"/>
              <a:t>4x: </a:t>
            </a:r>
            <a:r>
              <a:rPr lang="es-ES" smtClean="0"/>
              <a:t>“identificador mal construido”</a:t>
            </a:r>
          </a:p>
          <a:p>
            <a:pPr lvl="2"/>
            <a:r>
              <a:rPr lang="es-ES" b="1" smtClean="0"/>
              <a:t>343k3</a:t>
            </a:r>
            <a:r>
              <a:rPr lang="es-ES" smtClean="0"/>
              <a:t>: “constante numérica mal construida”</a:t>
            </a:r>
          </a:p>
          <a:p>
            <a:pPr lvl="2"/>
            <a:r>
              <a:rPr lang="es-ES" b="1" smtClean="0"/>
              <a:t>ç:</a:t>
            </a:r>
            <a:r>
              <a:rPr lang="es-ES" smtClean="0"/>
              <a:t> “símbolo no reconocido en el lenguaje”</a:t>
            </a:r>
          </a:p>
          <a:p>
            <a:pPr lvl="2"/>
            <a:r>
              <a:rPr lang="es-ES" b="1" smtClean="0"/>
              <a:t>“Apellidos</a:t>
            </a:r>
            <a:r>
              <a:rPr lang="es-ES" smtClean="0"/>
              <a:t>: “cadena de texto mal cerrada”</a:t>
            </a:r>
          </a:p>
          <a:p>
            <a:pPr lvl="2"/>
            <a:r>
              <a:rPr lang="es-ES" b="1" smtClean="0"/>
              <a:t>/* comentario </a:t>
            </a:r>
            <a:r>
              <a:rPr lang="es-ES" smtClean="0"/>
              <a:t>: “comentario mal cerrado”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67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Análisis sintáctico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mtClean="0"/>
              <a:t>Se evalúa la corrección del código de acuerdo con la gramática del lenguaje</a:t>
            </a:r>
          </a:p>
          <a:p>
            <a:r>
              <a:rPr lang="es-ES" smtClean="0"/>
              <a:t>Por ejemplo, la frase                                                “</a:t>
            </a:r>
            <a:r>
              <a:rPr lang="es-ES" i="1" smtClean="0"/>
              <a:t>el </a:t>
            </a:r>
            <a:r>
              <a:rPr lang="es-ES" i="1" smtClean="0"/>
              <a:t>vino. perro, a ayer verme del vecino</a:t>
            </a:r>
            <a:r>
              <a:rPr lang="es-ES" smtClean="0"/>
              <a:t>”                 </a:t>
            </a:r>
            <a:r>
              <a:rPr lang="es-ES" smtClean="0"/>
              <a:t> tiene elementos léxicos correctos pero no respetan la gramática</a:t>
            </a:r>
          </a:p>
          <a:p>
            <a:r>
              <a:rPr lang="es-ES" smtClean="0"/>
              <a:t>Es el proceso más importante de la compilación. Las demás fases se articulan alrededor: se habla de “</a:t>
            </a:r>
            <a:r>
              <a:rPr lang="es-ES" i="1" smtClean="0"/>
              <a:t>traducción dirigida por la sintaxis</a:t>
            </a:r>
            <a:r>
              <a:rPr lang="es-ES" smtClean="0"/>
              <a:t>”.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374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1300</Words>
  <Application>Microsoft Office PowerPoint</Application>
  <PresentationFormat>Presentación en pantalla (4:3)</PresentationFormat>
  <Paragraphs>199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Traducción de lenguajes</vt:lpstr>
      <vt:lpstr>Compiladores e intérpretes</vt:lpstr>
      <vt:lpstr>Compiladores e intérpretes</vt:lpstr>
      <vt:lpstr>Proceso de compilación</vt:lpstr>
      <vt:lpstr>Análisis léxico</vt:lpstr>
      <vt:lpstr>Análisis léxico</vt:lpstr>
      <vt:lpstr>Análisis léxico</vt:lpstr>
      <vt:lpstr>Análisis léxico</vt:lpstr>
      <vt:lpstr>Análisis sintáctico</vt:lpstr>
      <vt:lpstr>Análisis sintáctico</vt:lpstr>
      <vt:lpstr>Análisis sintáctico</vt:lpstr>
      <vt:lpstr>Análisis sintáctico</vt:lpstr>
      <vt:lpstr>Análisis sintáctico</vt:lpstr>
      <vt:lpstr>Análisis semántico</vt:lpstr>
      <vt:lpstr>Análisis semántico</vt:lpstr>
      <vt:lpstr>Análisis semántico</vt:lpstr>
      <vt:lpstr>Análisis semántico</vt:lpstr>
      <vt:lpstr>Generación de código intermedio</vt:lpstr>
      <vt:lpstr>Generación de código intermedio</vt:lpstr>
      <vt:lpstr>Generación de código intermedio</vt:lpstr>
      <vt:lpstr>Optimización de código</vt:lpstr>
      <vt:lpstr>Generación de código final</vt:lpstr>
      <vt:lpstr>El proceso de compilación en C</vt:lpstr>
      <vt:lpstr>El proceso de compilación en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Traducción de lenguajes</dc:title>
  <dc:creator>MacGrawHill</dc:creator>
  <cp:lastModifiedBy>MacGrawHill</cp:lastModifiedBy>
  <cp:revision>18</cp:revision>
  <dcterms:created xsi:type="dcterms:W3CDTF">2011-10-24T08:52:00Z</dcterms:created>
  <dcterms:modified xsi:type="dcterms:W3CDTF">2011-10-24T12:05:23Z</dcterms:modified>
</cp:coreProperties>
</file>