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764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523B-D320-4A30-882F-C628E016A3D0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B454-66B3-40D9-A3FC-0A818887F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9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F579-6548-4FB0-AA3C-73FCB5B1BC67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1CE-D074-47D1-A583-A787AC6389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0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Hacer los ejemplos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Mirar clase</a:t>
            </a:r>
            <a:r>
              <a:rPr lang="es-ES" baseline="0" dirty="0" smtClean="0"/>
              <a:t> Date (Calendar) en documentación Java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Ejemplo medios</a:t>
            </a:r>
            <a:r>
              <a:rPr lang="es-ES" baseline="0" dirty="0" smtClean="0"/>
              <a:t> transporte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Ejemplo hoja cálculo: celdas componen hojas,</a:t>
            </a:r>
            <a:r>
              <a:rPr lang="es-ES" baseline="0" dirty="0" smtClean="0"/>
              <a:t> hojas componen libros..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t>11/11/2011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16087">
            <a:off x="1017336" y="2047433"/>
            <a:ext cx="5335753" cy="1204306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0070C0"/>
                </a:solidFill>
              </a:rPr>
              <a:t>CLASES, OBJETOS, HERENCIA y COMPOSICIÓN</a:t>
            </a:r>
            <a:endParaRPr lang="es-E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611977"/>
            <a:ext cx="216024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OBJETOS (I)</a:t>
            </a:r>
            <a:endParaRPr lang="es-ES" sz="26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2428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550789"/>
            <a:ext cx="74167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sz="22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ATRIBUTOS</a:t>
            </a:r>
            <a:r>
              <a:rPr lang="es-ES" sz="22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" sz="2200" dirty="0">
                <a:latin typeface="Calibri" pitchFamily="34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 Datos o variables que caracterizan el estado del objeto</a:t>
            </a:r>
            <a:endParaRPr lang="es-ES" sz="22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71384" y="2814608"/>
            <a:ext cx="74129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sz="22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MÉTODOS</a:t>
            </a:r>
            <a:r>
              <a:rPr lang="es-ES" sz="22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" sz="2200" dirty="0">
                <a:latin typeface="Calibri" pitchFamily="34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s-ES" sz="2200" dirty="0" smtClean="0">
                <a:latin typeface="Calibri" pitchFamily="34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Procedimientos o acciones que cambian el estado de los objetos.</a:t>
            </a:r>
            <a:endParaRPr lang="es-ES" sz="22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7544" y="4060229"/>
            <a:ext cx="7416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sz="22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MENSAJES</a:t>
            </a:r>
            <a:r>
              <a:rPr lang="es-ES" sz="22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" sz="2200" dirty="0">
                <a:latin typeface="Calibri" pitchFamily="34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s-ES" sz="2200" dirty="0" smtClean="0">
                <a:latin typeface="Calibri" pitchFamily="34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Acción que hace un objeto (el método es el procedimiento o función que se invoca para actuar sobre un objeto)</a:t>
            </a:r>
            <a:endParaRPr lang="es-ES" sz="22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1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611977"/>
            <a:ext cx="216024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OBJETOS (II)</a:t>
            </a:r>
            <a:endParaRPr lang="es-ES" sz="26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47303" y="1484784"/>
            <a:ext cx="2541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NOTACIÓN GRÁFICA</a:t>
            </a:r>
          </a:p>
        </p:txBody>
      </p:sp>
      <p:grpSp>
        <p:nvGrpSpPr>
          <p:cNvPr id="22" name="21 Grupo"/>
          <p:cNvGrpSpPr/>
          <p:nvPr/>
        </p:nvGrpSpPr>
        <p:grpSpPr>
          <a:xfrm>
            <a:off x="683568" y="2276872"/>
            <a:ext cx="1584176" cy="1624826"/>
            <a:chOff x="683568" y="2276872"/>
            <a:chExt cx="1584176" cy="1624826"/>
          </a:xfrm>
        </p:grpSpPr>
        <p:sp>
          <p:nvSpPr>
            <p:cNvPr id="8" name="7 CuadroTexto"/>
            <p:cNvSpPr txBox="1"/>
            <p:nvPr/>
          </p:nvSpPr>
          <p:spPr>
            <a:xfrm>
              <a:off x="827584" y="2276872"/>
              <a:ext cx="1054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Nombre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827584" y="2843644"/>
              <a:ext cx="1054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Atributos</a:t>
              </a:r>
              <a:endParaRPr lang="es-ES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827584" y="3429000"/>
              <a:ext cx="1054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Métodos</a:t>
              </a:r>
              <a:endParaRPr lang="es-ES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713857" y="2276872"/>
              <a:ext cx="1553887" cy="1624826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713857" y="2780928"/>
              <a:ext cx="15538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683568" y="3356992"/>
              <a:ext cx="1584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Flecha derecha"/>
          <p:cNvSpPr/>
          <p:nvPr/>
        </p:nvSpPr>
        <p:spPr>
          <a:xfrm>
            <a:off x="3347864" y="2843644"/>
            <a:ext cx="1296144" cy="24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199831" y="1484784"/>
            <a:ext cx="1388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EJEMPLOS</a:t>
            </a:r>
            <a:endParaRPr lang="es-ES" sz="2200" b="1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204864"/>
            <a:ext cx="24558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Pluma estilográfica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Coche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Persona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Ventana (Windows)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Celda hoja de cálculo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Cuenta bancaria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3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216024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CLASES (I)</a:t>
            </a:r>
            <a:endParaRPr lang="es-ES" sz="26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67543" y="1845985"/>
            <a:ext cx="6768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Las clases son como una “fábrica” de objetos, plantillas a través de las cuales se crean los objetos.</a:t>
            </a:r>
            <a:endParaRPr lang="es-ES" sz="2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7544" y="4294257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/>
            <a:r>
              <a:rPr lang="es-ES" sz="2200" dirty="0" smtClean="0"/>
              <a:t>- Los objetos se construyen a partir de una clase, o lo que es lo mismo, </a:t>
            </a:r>
            <a:r>
              <a:rPr lang="es-ES" sz="2200" i="1" dirty="0" smtClean="0"/>
              <a:t>un objeto es una instancia de una clase</a:t>
            </a:r>
            <a:endParaRPr lang="es-ES" sz="22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67545" y="3019599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Las clases constan de métodos y atributos que resumen características comunes de un conjunto de objetos.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4408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216024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CLASES (II)</a:t>
            </a:r>
            <a:endParaRPr lang="es-ES" sz="2600" b="1" dirty="0"/>
          </a:p>
        </p:txBody>
      </p:sp>
      <p:pic>
        <p:nvPicPr>
          <p:cNvPr id="7" name="Picture 3" descr="C:\Users\QUIQUE\AppData\Local\Microsoft\Windows\Temporary Internet Files\Content.IE5\341PYC5I\MC9000901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6" y="1851740"/>
            <a:ext cx="2087967" cy="19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Flecha derecha"/>
          <p:cNvSpPr/>
          <p:nvPr/>
        </p:nvSpPr>
        <p:spPr>
          <a:xfrm rot="20098144">
            <a:off x="3140967" y="1696787"/>
            <a:ext cx="1242055" cy="377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C:\Users\QUIQUE\AppData\Local\Microsoft\Windows\Temporary Internet Files\Content.IE5\BNJTQK72\MC90044033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11" y="939154"/>
            <a:ext cx="1592877" cy="91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QUIQUE\AppData\Local\Microsoft\Windows\Temporary Internet Files\Content.IE5\341PYC5I\MC90044034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60" y="3376854"/>
            <a:ext cx="1620919" cy="8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QUIQUE\AppData\Local\Microsoft\Windows\Temporary Internet Files\Content.IE5\BNJTQK72\MC900440354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49162"/>
            <a:ext cx="1372869" cy="91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1583403" y="4509120"/>
            <a:ext cx="5004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869416" y="50182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 Date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27983" y="5132194"/>
            <a:ext cx="28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fecha_defuncion</a:t>
            </a:r>
            <a:r>
              <a:rPr lang="es-ES" dirty="0" smtClean="0"/>
              <a:t>= 11/11/11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432700" y="4725144"/>
            <a:ext cx="251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dirty="0" err="1" smtClean="0"/>
              <a:t>echa_nac</a:t>
            </a:r>
            <a:r>
              <a:rPr lang="es-ES" dirty="0" smtClean="0"/>
              <a:t>= 05/10/01</a:t>
            </a:r>
            <a:endParaRPr lang="es-ES" dirty="0"/>
          </a:p>
        </p:txBody>
      </p:sp>
      <p:sp>
        <p:nvSpPr>
          <p:cNvPr id="18" name="17 Flecha derecha"/>
          <p:cNvSpPr/>
          <p:nvPr/>
        </p:nvSpPr>
        <p:spPr>
          <a:xfrm>
            <a:off x="3247050" y="2475768"/>
            <a:ext cx="1242055" cy="377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047308">
            <a:off x="3147474" y="3234273"/>
            <a:ext cx="1242055" cy="377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2051720" y="4942076"/>
            <a:ext cx="2069941" cy="190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051720" y="5332100"/>
            <a:ext cx="2069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869416" y="5877272"/>
            <a:ext cx="518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Instanciación (en Java): Date </a:t>
            </a:r>
            <a:r>
              <a:rPr lang="es-ES" dirty="0" err="1" smtClean="0"/>
              <a:t>fecha_nac</a:t>
            </a:r>
            <a:r>
              <a:rPr lang="es-ES" dirty="0" smtClean="0"/>
              <a:t> = new Date()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14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/>
      <p:bldP spid="17" grpId="0"/>
      <p:bldP spid="18" grpId="0" animBg="1"/>
      <p:bldP spid="19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216024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HERENCIA (I)</a:t>
            </a:r>
            <a:endParaRPr lang="es-ES" sz="26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67543" y="1556792"/>
            <a:ext cx="67687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Las clases pueden heredar atributos y métodos de otras clases y además incorporar nuevos atributos y métodos propios.</a:t>
            </a:r>
            <a:endParaRPr lang="es-ES" sz="2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7544" y="3041084"/>
            <a:ext cx="6984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/>
            <a:r>
              <a:rPr lang="es-ES" sz="2200" dirty="0" smtClean="0"/>
              <a:t>- Las clases que heredan propiedades de una clase base pueden servir a su vez como definiciones base de otras clases.</a:t>
            </a:r>
            <a:endParaRPr lang="es-ES" sz="22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67545" y="4531767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El objetivo final es la </a:t>
            </a:r>
            <a:r>
              <a:rPr lang="es-ES" sz="2200" dirty="0" err="1" smtClean="0"/>
              <a:t>reutilizabilidad</a:t>
            </a:r>
            <a:r>
              <a:rPr lang="es-ES" sz="2200" dirty="0" smtClean="0"/>
              <a:t> o reusabilidad, es decir, utilizar código ya desarrollado anteriormente..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5840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230450"/>
            <a:ext cx="216024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HERENCIA (II)</a:t>
            </a:r>
            <a:endParaRPr lang="es-ES" sz="2600" b="1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414735" y="1052736"/>
            <a:ext cx="1805337" cy="155397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Conector recto"/>
          <p:cNvCxnSpPr/>
          <p:nvPr/>
        </p:nvCxnSpPr>
        <p:spPr>
          <a:xfrm>
            <a:off x="3399590" y="1454586"/>
            <a:ext cx="182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384446" y="2030650"/>
            <a:ext cx="1835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747570" y="10945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Anima</a:t>
            </a:r>
            <a:r>
              <a:rPr lang="es-ES" dirty="0" smtClean="0"/>
              <a:t>l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424594" y="1454586"/>
            <a:ext cx="1795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</a:t>
            </a:r>
            <a:r>
              <a:rPr lang="es-ES" sz="1600" dirty="0" smtClean="0"/>
              <a:t>xtremidades: </a:t>
            </a:r>
            <a:r>
              <a:rPr lang="es-ES" sz="1600" dirty="0" err="1" smtClean="0"/>
              <a:t>int</a:t>
            </a:r>
            <a:endParaRPr lang="es-ES" sz="1600" dirty="0" smtClean="0"/>
          </a:p>
          <a:p>
            <a:r>
              <a:rPr lang="es-ES" sz="1600" dirty="0" err="1"/>
              <a:t>e</a:t>
            </a:r>
            <a:r>
              <a:rPr lang="es-ES" sz="1600" dirty="0" err="1" smtClean="0"/>
              <a:t>speranza_vida</a:t>
            </a:r>
            <a:r>
              <a:rPr lang="es-ES" sz="1600" dirty="0" smtClean="0"/>
              <a:t>: </a:t>
            </a:r>
            <a:r>
              <a:rPr lang="es-ES" sz="1600" dirty="0" err="1" smtClean="0"/>
              <a:t>int</a:t>
            </a:r>
            <a:endParaRPr lang="es-ES" sz="1600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3491880" y="1991741"/>
            <a:ext cx="8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nacer()</a:t>
            </a:r>
          </a:p>
          <a:p>
            <a:r>
              <a:rPr lang="es-ES" sz="1600" dirty="0"/>
              <a:t>c</a:t>
            </a:r>
            <a:r>
              <a:rPr lang="es-ES" sz="1600" dirty="0" smtClean="0"/>
              <a:t>recer()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 flipH="1">
            <a:off x="1331640" y="2564904"/>
            <a:ext cx="2160240" cy="6782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50 Grupo"/>
          <p:cNvGrpSpPr/>
          <p:nvPr/>
        </p:nvGrpSpPr>
        <p:grpSpPr>
          <a:xfrm>
            <a:off x="179512" y="3315182"/>
            <a:ext cx="1835626" cy="977914"/>
            <a:chOff x="179512" y="3315182"/>
            <a:chExt cx="1835626" cy="977914"/>
          </a:xfrm>
        </p:grpSpPr>
        <p:sp>
          <p:nvSpPr>
            <p:cNvPr id="35" name="34 Rectángulo redondeado"/>
            <p:cNvSpPr/>
            <p:nvPr/>
          </p:nvSpPr>
          <p:spPr>
            <a:xfrm>
              <a:off x="209801" y="3315182"/>
              <a:ext cx="1805337" cy="97791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" name="35 Conector recto"/>
            <p:cNvCxnSpPr/>
            <p:nvPr/>
          </p:nvCxnSpPr>
          <p:spPr>
            <a:xfrm>
              <a:off x="194656" y="3763763"/>
              <a:ext cx="18204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179512" y="4005064"/>
              <a:ext cx="1835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755576" y="3347700"/>
              <a:ext cx="540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Ave</a:t>
              </a:r>
              <a:endParaRPr lang="es-ES" dirty="0"/>
            </a:p>
          </p:txBody>
        </p:sp>
      </p:grpSp>
      <p:cxnSp>
        <p:nvCxnSpPr>
          <p:cNvPr id="43" name="42 Conector recto de flecha"/>
          <p:cNvCxnSpPr/>
          <p:nvPr/>
        </p:nvCxnSpPr>
        <p:spPr>
          <a:xfrm>
            <a:off x="5148064" y="2492896"/>
            <a:ext cx="2105044" cy="74217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55 Grupo"/>
          <p:cNvGrpSpPr/>
          <p:nvPr/>
        </p:nvGrpSpPr>
        <p:grpSpPr>
          <a:xfrm>
            <a:off x="6390251" y="3307080"/>
            <a:ext cx="1837533" cy="977914"/>
            <a:chOff x="6390251" y="3307080"/>
            <a:chExt cx="1837533" cy="977914"/>
          </a:xfrm>
        </p:grpSpPr>
        <p:sp>
          <p:nvSpPr>
            <p:cNvPr id="46" name="45 Rectángulo redondeado"/>
            <p:cNvSpPr/>
            <p:nvPr/>
          </p:nvSpPr>
          <p:spPr>
            <a:xfrm>
              <a:off x="6422447" y="3307080"/>
              <a:ext cx="1805337" cy="97791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46 Conector recto"/>
            <p:cNvCxnSpPr/>
            <p:nvPr/>
          </p:nvCxnSpPr>
          <p:spPr>
            <a:xfrm>
              <a:off x="6405395" y="3726427"/>
              <a:ext cx="18204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6390251" y="3967728"/>
              <a:ext cx="1835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7087414" y="3327295"/>
              <a:ext cx="508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Pez</a:t>
              </a:r>
              <a:endParaRPr lang="es-ES" dirty="0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3419872" y="3356992"/>
            <a:ext cx="1835626" cy="936104"/>
            <a:chOff x="3419872" y="3356992"/>
            <a:chExt cx="1835626" cy="936104"/>
          </a:xfrm>
        </p:grpSpPr>
        <p:sp>
          <p:nvSpPr>
            <p:cNvPr id="52" name="51 Rectángulo redondeado"/>
            <p:cNvSpPr/>
            <p:nvPr/>
          </p:nvSpPr>
          <p:spPr>
            <a:xfrm>
              <a:off x="3419872" y="3356992"/>
              <a:ext cx="1805337" cy="93610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52 Conector recto"/>
            <p:cNvCxnSpPr/>
            <p:nvPr/>
          </p:nvCxnSpPr>
          <p:spPr>
            <a:xfrm>
              <a:off x="3419872" y="3717032"/>
              <a:ext cx="18204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3419872" y="4077072"/>
              <a:ext cx="1835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842659" y="3429000"/>
              <a:ext cx="1131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Mamífero</a:t>
              </a:r>
              <a:endParaRPr lang="es-ES" dirty="0"/>
            </a:p>
          </p:txBody>
        </p:sp>
      </p:grpSp>
      <p:cxnSp>
        <p:nvCxnSpPr>
          <p:cNvPr id="42" name="41 Conector recto de flecha"/>
          <p:cNvCxnSpPr/>
          <p:nvPr/>
        </p:nvCxnSpPr>
        <p:spPr>
          <a:xfrm flipH="1" flipV="1">
            <a:off x="4355975" y="2606714"/>
            <a:ext cx="1" cy="750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3496459" y="3666510"/>
            <a:ext cx="1436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/>
              <a:t>gestacion</a:t>
            </a:r>
            <a:r>
              <a:rPr lang="es-ES" sz="1600" dirty="0" smtClean="0"/>
              <a:t> : real</a:t>
            </a:r>
            <a:endParaRPr lang="es-ES" sz="16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419872" y="4997654"/>
            <a:ext cx="1872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/>
              <a:t>nom</a:t>
            </a:r>
            <a:r>
              <a:rPr lang="es-ES" sz="1600" dirty="0" smtClean="0"/>
              <a:t>, </a:t>
            </a:r>
            <a:r>
              <a:rPr lang="es-ES" sz="1600" dirty="0" err="1" smtClean="0"/>
              <a:t>apell</a:t>
            </a:r>
            <a:r>
              <a:rPr lang="es-ES" sz="1600" dirty="0" smtClean="0"/>
              <a:t> : </a:t>
            </a:r>
            <a:r>
              <a:rPr lang="es-ES" sz="1600" dirty="0" err="1" smtClean="0"/>
              <a:t>string</a:t>
            </a:r>
            <a:endParaRPr lang="es-ES" sz="1600" dirty="0" smtClean="0"/>
          </a:p>
          <a:p>
            <a:r>
              <a:rPr lang="es-ES" sz="1600" dirty="0" err="1"/>
              <a:t>f</a:t>
            </a:r>
            <a:r>
              <a:rPr lang="es-ES" sz="1600" dirty="0" err="1" smtClean="0"/>
              <a:t>echa_nac</a:t>
            </a:r>
            <a:r>
              <a:rPr lang="es-ES" sz="1600" dirty="0" smtClean="0"/>
              <a:t>: Calendar</a:t>
            </a:r>
            <a:endParaRPr lang="es-ES" sz="1600" dirty="0"/>
          </a:p>
        </p:txBody>
      </p:sp>
      <p:grpSp>
        <p:nvGrpSpPr>
          <p:cNvPr id="77" name="76 Grupo"/>
          <p:cNvGrpSpPr/>
          <p:nvPr/>
        </p:nvGrpSpPr>
        <p:grpSpPr>
          <a:xfrm>
            <a:off x="3419872" y="4293096"/>
            <a:ext cx="1865915" cy="1800200"/>
            <a:chOff x="3419872" y="4293096"/>
            <a:chExt cx="1865915" cy="1800200"/>
          </a:xfrm>
        </p:grpSpPr>
        <p:cxnSp>
          <p:nvCxnSpPr>
            <p:cNvPr id="71" name="70 Conector recto"/>
            <p:cNvCxnSpPr/>
            <p:nvPr/>
          </p:nvCxnSpPr>
          <p:spPr>
            <a:xfrm>
              <a:off x="3450161" y="5013176"/>
              <a:ext cx="1835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 de flecha"/>
            <p:cNvCxnSpPr>
              <a:endCxn id="52" idx="2"/>
            </p:cNvCxnSpPr>
            <p:nvPr/>
          </p:nvCxnSpPr>
          <p:spPr>
            <a:xfrm flipV="1">
              <a:off x="4314258" y="4293096"/>
              <a:ext cx="8283" cy="4165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Rectángulo redondeado"/>
            <p:cNvSpPr/>
            <p:nvPr/>
          </p:nvSpPr>
          <p:spPr>
            <a:xfrm>
              <a:off x="3450161" y="4709622"/>
              <a:ext cx="1805337" cy="138367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872948" y="4725144"/>
              <a:ext cx="9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Persona</a:t>
              </a:r>
              <a:endParaRPr lang="es-ES" dirty="0"/>
            </a:p>
          </p:txBody>
        </p:sp>
        <p:cxnSp>
          <p:nvCxnSpPr>
            <p:cNvPr id="76" name="75 Conector recto"/>
            <p:cNvCxnSpPr/>
            <p:nvPr/>
          </p:nvCxnSpPr>
          <p:spPr>
            <a:xfrm>
              <a:off x="3419872" y="5582429"/>
              <a:ext cx="1835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49 CuadroTexto"/>
          <p:cNvSpPr txBox="1"/>
          <p:nvPr/>
        </p:nvSpPr>
        <p:spPr>
          <a:xfrm>
            <a:off x="3530881" y="5661248"/>
            <a:ext cx="969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trabajar()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42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3" grpId="0"/>
      <p:bldP spid="19" grpId="0"/>
      <p:bldP spid="62" grpId="0"/>
      <p:bldP spid="74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432048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OBJETOS COMPUESTOS (I)</a:t>
            </a:r>
            <a:endParaRPr lang="es-ES" sz="26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81297" y="1412776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Los objetos pueden contener otros objetos (normalmente, en realidad contienen referencias a otros objetos)</a:t>
            </a:r>
            <a:endParaRPr lang="es-ES" sz="2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76541" y="2422049"/>
            <a:ext cx="13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VENTAJAS</a:t>
            </a:r>
            <a:endParaRPr lang="es-ES" sz="2200" b="1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192" y="2996952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Los objetos contenidos pueden cambiar de tamaño y composición sin afectar al objeto compuesto </a:t>
            </a:r>
            <a:r>
              <a:rPr lang="es-ES" sz="2200" dirty="0" smtClean="0">
                <a:sym typeface="Wingdings" pitchFamily="2" charset="2"/>
              </a:rPr>
              <a:t> facilidad de mantenimiento</a:t>
            </a:r>
            <a:endParaRPr lang="es-ES" sz="2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1120" y="4437112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200" dirty="0" smtClean="0"/>
              <a:t>- Los objetos contenidos están libres para participar en cualquier número de objetos compuestos, en lugar de estar bloqueado en un único compuesto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8788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4320480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OBJETOS COMPUESTOS (II)</a:t>
            </a:r>
            <a:endParaRPr lang="es-ES" sz="2600" b="1" dirty="0"/>
          </a:p>
        </p:txBody>
      </p:sp>
      <p:pic>
        <p:nvPicPr>
          <p:cNvPr id="3076" name="Picture 4" descr="C:\Users\QUIQUE\AppData\Local\Microsoft\Windows\Temporary Internet Files\Content.IE5\341PYC5I\MC9004403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8760"/>
            <a:ext cx="2880320" cy="1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" y="3514588"/>
            <a:ext cx="2211429" cy="14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64" y="4263882"/>
            <a:ext cx="1954824" cy="175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14589"/>
            <a:ext cx="2206507" cy="149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Flecha doblada"/>
          <p:cNvSpPr/>
          <p:nvPr/>
        </p:nvSpPr>
        <p:spPr>
          <a:xfrm>
            <a:off x="1471939" y="2214988"/>
            <a:ext cx="1155845" cy="1092189"/>
          </a:xfrm>
          <a:prstGeom prst="bentArrow">
            <a:avLst>
              <a:gd name="adj1" fmla="val 11046"/>
              <a:gd name="adj2" fmla="val 1941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6 Flecha arriba"/>
          <p:cNvSpPr/>
          <p:nvPr/>
        </p:nvSpPr>
        <p:spPr>
          <a:xfrm>
            <a:off x="4211960" y="3098174"/>
            <a:ext cx="342356" cy="10509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doblada"/>
          <p:cNvSpPr/>
          <p:nvPr/>
        </p:nvSpPr>
        <p:spPr>
          <a:xfrm>
            <a:off x="6156176" y="2214990"/>
            <a:ext cx="1152128" cy="1226080"/>
          </a:xfrm>
          <a:prstGeom prst="bentArrow">
            <a:avLst>
              <a:gd name="adj1" fmla="val 11046"/>
              <a:gd name="adj2" fmla="val 19419"/>
              <a:gd name="adj3" fmla="val 25000"/>
              <a:gd name="adj4" fmla="val 30077"/>
            </a:avLst>
          </a:prstGeom>
          <a:scene3d>
            <a:camera prst="orthographicFront">
              <a:rot lat="0" lon="10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1357</TotalTime>
  <Words>382</Words>
  <Application>Microsoft Office PowerPoint</Application>
  <PresentationFormat>Presentación en pantalla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Ángulos</vt:lpstr>
      <vt:lpstr>Adyacencia</vt:lpstr>
      <vt:lpstr>CLASES, OBJETOS, HERENCIA y COMPOSICIÓN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 DE  DESAROLLO</dc:title>
  <dc:creator>QUIQUE</dc:creator>
  <cp:lastModifiedBy>QUIQUE</cp:lastModifiedBy>
  <cp:revision>76</cp:revision>
  <dcterms:created xsi:type="dcterms:W3CDTF">2011-09-15T20:34:18Z</dcterms:created>
  <dcterms:modified xsi:type="dcterms:W3CDTF">2011-11-11T01:33:27Z</dcterms:modified>
</cp:coreProperties>
</file>