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47"/>
  </p:notesMasterIdLst>
  <p:handoutMasterIdLst>
    <p:handoutMasterId r:id="rId48"/>
  </p:handoutMasterIdLst>
  <p:sldIdLst>
    <p:sldId id="265" r:id="rId3"/>
    <p:sldId id="301" r:id="rId4"/>
    <p:sldId id="272" r:id="rId5"/>
    <p:sldId id="317" r:id="rId6"/>
    <p:sldId id="316" r:id="rId7"/>
    <p:sldId id="318" r:id="rId8"/>
    <p:sldId id="306" r:id="rId9"/>
    <p:sldId id="320" r:id="rId10"/>
    <p:sldId id="321" r:id="rId11"/>
    <p:sldId id="322" r:id="rId12"/>
    <p:sldId id="323" r:id="rId13"/>
    <p:sldId id="324" r:id="rId14"/>
    <p:sldId id="325" r:id="rId15"/>
    <p:sldId id="327" r:id="rId16"/>
    <p:sldId id="274" r:id="rId17"/>
    <p:sldId id="328" r:id="rId18"/>
    <p:sldId id="329" r:id="rId19"/>
    <p:sldId id="330" r:id="rId20"/>
    <p:sldId id="331" r:id="rId21"/>
    <p:sldId id="333" r:id="rId22"/>
    <p:sldId id="334" r:id="rId23"/>
    <p:sldId id="332"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4" r:id="rId43"/>
    <p:sldId id="353" r:id="rId44"/>
    <p:sldId id="355" r:id="rId45"/>
    <p:sldId id="267"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an Shapovalov" initials="IS" lastIdx="1" clrIdx="0">
    <p:extLst>
      <p:ext uri="{19B8F6BF-5375-455C-9EA6-DF929625EA0E}">
        <p15:presenceInfo xmlns:p15="http://schemas.microsoft.com/office/powerpoint/2012/main" userId="S-1-5-21-1430328663-2098613005-1233803906-422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ADB"/>
    <a:srgbClr val="DADADB"/>
    <a:srgbClr val="EBECEC"/>
    <a:srgbClr val="EEEFEF"/>
    <a:srgbClr val="CC66FF"/>
    <a:srgbClr val="6666FF"/>
    <a:srgbClr val="006C5A"/>
    <a:srgbClr val="7C7C7C"/>
    <a:srgbClr val="00BCA1"/>
    <a:srgbClr val="009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77473" autoAdjust="0"/>
  </p:normalViewPr>
  <p:slideViewPr>
    <p:cSldViewPr snapToGrid="0">
      <p:cViewPr varScale="1">
        <p:scale>
          <a:sx n="83" d="100"/>
          <a:sy n="83" d="100"/>
        </p:scale>
        <p:origin x="1374" y="120"/>
      </p:cViewPr>
      <p:guideLst/>
    </p:cSldViewPr>
  </p:slideViewPr>
  <p:notesTextViewPr>
    <p:cViewPr>
      <p:scale>
        <a:sx n="1" d="1"/>
        <a:sy n="1" d="1"/>
      </p:scale>
      <p:origin x="0" y="0"/>
    </p:cViewPr>
  </p:notesTextViewPr>
  <p:notesViewPr>
    <p:cSldViewPr snapToGrid="0">
      <p:cViewPr varScale="1">
        <p:scale>
          <a:sx n="98" d="100"/>
          <a:sy n="98" d="100"/>
        </p:scale>
        <p:origin x="247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49FF5B-D755-4AF9-9FD2-48E2F65817B4}" type="datetimeFigureOut">
              <a:rPr lang="ru-RU" smtClean="0"/>
              <a:t>23.04.2019</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ECE39F-1111-4D3B-94C1-738D94D757C1}" type="slidenum">
              <a:rPr lang="ru-RU" smtClean="0"/>
              <a:t>‹#›</a:t>
            </a:fld>
            <a:endParaRPr lang="ru-RU"/>
          </a:p>
        </p:txBody>
      </p:sp>
    </p:spTree>
    <p:extLst>
      <p:ext uri="{BB962C8B-B14F-4D97-AF65-F5344CB8AC3E}">
        <p14:creationId xmlns:p14="http://schemas.microsoft.com/office/powerpoint/2010/main" val="18922140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98886-F9A2-4E2C-9826-FE2B4743919C}" type="datetimeFigureOut">
              <a:rPr lang="ru-RU" smtClean="0"/>
              <a:t>23.04.2019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81BB-E5EE-448A-AE7E-5F7AF09FA810}" type="slidenum">
              <a:rPr lang="ru-RU" smtClean="0"/>
              <a:t>‹#›</a:t>
            </a:fld>
            <a:endParaRPr lang="ru-RU"/>
          </a:p>
        </p:txBody>
      </p:sp>
    </p:spTree>
    <p:extLst>
      <p:ext uri="{BB962C8B-B14F-4D97-AF65-F5344CB8AC3E}">
        <p14:creationId xmlns:p14="http://schemas.microsoft.com/office/powerpoint/2010/main" val="21884988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Hi, everyone! My name is Alexander Eremin, I am Junior malware analyst at Kaspersky Lab. And today I’ll told you about the imitation game we play at Kaspersky Lab. As you see, I call tracking botnets activity by this and today I’ll try to explain this caption.</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let’s move. Feel free to ask any questions during my speech, if you have any. Also, there will be time for questions after my presentation. Let’s begin.</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1574237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we will remember the reasons why botnets operate. Money.  Here is the next type, bankers’ botnets. They consist of computers that are infected with a banking malware, collecting and sending all the banking information of the infected user to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How does it understand, that this particular site is of the interest for the operator? It is rather simple. As a command, the malware receives a configuration file with targets and code to inject from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When a user navigates to a banking site from the list, malware notices it and injects the received code to the site page. User enters the credentials and press “Sign in”. The injected code reads the login and password and sends it to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with the URL of the banking site. That’s it, the cybercriminals have full access to user’s account. That is not the only technique, but one of the most widely used.</a:t>
            </a:r>
            <a:endParaRPr lang="ru-RU" sz="1200" kern="1200" dirty="0" smtClean="0">
              <a:solidFill>
                <a:schemeClr val="tx1"/>
              </a:solidFill>
              <a:effectLst/>
              <a:latin typeface="+mn-lt"/>
              <a:ea typeface="+mn-ea"/>
              <a:cs typeface="+mn-cs"/>
            </a:endParaRPr>
          </a:p>
          <a:p>
            <a:endParaRPr lang="ru-RU" dirty="0" smtClean="0"/>
          </a:p>
          <a:p>
            <a:endParaRPr lang="ru-RU" dirty="0"/>
          </a:p>
        </p:txBody>
      </p:sp>
    </p:spTree>
    <p:extLst>
      <p:ext uri="{BB962C8B-B14F-4D97-AF65-F5344CB8AC3E}">
        <p14:creationId xmlns:p14="http://schemas.microsoft.com/office/powerpoint/2010/main" val="3672878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type that is on a rise today is stealers. These are malware samples that usually do nothing except gathering specified files on the infected machine and sending them to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These files are but not limited to:</a:t>
            </a:r>
            <a:endParaRPr lang="ru-RU"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Cryptowallets</a:t>
            </a:r>
            <a:r>
              <a:rPr lang="en-US" sz="1200" kern="1200" dirty="0" smtClean="0">
                <a:solidFill>
                  <a:schemeClr val="tx1"/>
                </a:solidFill>
                <a:effectLst/>
                <a:latin typeface="+mn-lt"/>
                <a:ea typeface="+mn-ea"/>
                <a:cs typeface="+mn-cs"/>
              </a:rPr>
              <a:t> files;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Configuration files for different messengers;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user files (text, presentations, photos, even audio and video) </a:t>
            </a:r>
            <a:r>
              <a:rPr lang="en-US" sz="1200" strike="sngStrike" kern="1200" dirty="0" smtClean="0">
                <a:solidFill>
                  <a:schemeClr val="tx1"/>
                </a:solidFill>
                <a:effectLst/>
                <a:latin typeface="+mn-lt"/>
                <a:ea typeface="+mn-ea"/>
                <a:cs typeface="+mn-cs"/>
              </a:rPr>
              <a:t>Like torrents are blocked and you build a botnet to find a rare audio of Elvis or fresh video memes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all files from a specified location</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etc.</a:t>
            </a:r>
            <a:endParaRPr lang="ru-RU"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you see, it’s all about the money as all these data can be used directly by the owner of the botnet or sold to someone else.</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3984356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I’d also outline backdoors as one the mightiest types of botnet as it gives almost full control over an infected machine. Once the machine is infected, the operator can execute commands remotely,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control the keyboard, mouse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in short words, he gains full remote control.</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69221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What is more, as a separate type, I’d outline mining botnets. Usually it is another botnet downloading a miner and running it but many operators use their botnets to download and install miners, as it also gains them… respect? No, money.</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5655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But let’s move on. Now you have an overview of botnets landscape today. And so what? Why would we monitor them?</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Because it is rather profitable. Tracking the botnets activity, we can:</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intercept the downloading commands and receive fresh samples of the malware within the hours after their release;</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intercept the attack commands and notify the targets via our </a:t>
            </a:r>
            <a:r>
              <a:rPr lang="en-US" sz="1200" kern="1200" dirty="0" smtClean="0">
                <a:solidFill>
                  <a:schemeClr val="tx1"/>
                </a:solidFill>
                <a:effectLst/>
                <a:latin typeface="+mn-lt"/>
                <a:ea typeface="+mn-ea"/>
                <a:cs typeface="+mn-cs"/>
              </a:rPr>
              <a:t>service;</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finding out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and distribution centers and block them;</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monitor the activity and see the trends of malware distribution;</a:t>
            </a:r>
          </a:p>
          <a:p>
            <a:pPr lvl="0"/>
            <a:r>
              <a:rPr lang="en-US" sz="1200" kern="1200" dirty="0" smtClean="0">
                <a:solidFill>
                  <a:schemeClr val="tx1"/>
                </a:solidFill>
                <a:effectLst/>
                <a:latin typeface="+mn-lt"/>
                <a:ea typeface="+mn-ea"/>
                <a:cs typeface="+mn-cs"/>
              </a:rPr>
              <a:t>In the end,</a:t>
            </a:r>
            <a:r>
              <a:rPr lang="en-US" sz="1200" kern="1200" baseline="0" dirty="0" smtClean="0">
                <a:solidFill>
                  <a:schemeClr val="tx1"/>
                </a:solidFill>
                <a:effectLst/>
                <a:latin typeface="+mn-lt"/>
                <a:ea typeface="+mn-ea"/>
                <a:cs typeface="+mn-cs"/>
              </a:rPr>
              <a:t> it is so fun!</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0124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I’ll start the main part of my presentation about what do we do to track the botnets activity.</a:t>
            </a:r>
            <a:endParaRPr lang="ru-RU" dirty="0"/>
          </a:p>
        </p:txBody>
      </p:sp>
    </p:spTree>
    <p:extLst>
      <p:ext uri="{BB962C8B-B14F-4D97-AF65-F5344CB8AC3E}">
        <p14:creationId xmlns:p14="http://schemas.microsoft.com/office/powerpoint/2010/main" val="2051731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First I’ll start with brief numbers: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Everyday Kaspersky Lab systems process up to 4 million of samples.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Everyday our Botnet Tracking system process about 50 thousands malware samples.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We track more than 150 malware families and their modifications, constantly adding newly appeared families and keeping track of changes in already known malware.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process of botnet tracking is highly automated, but as every automation it can not be done without some analysis and expert work before. </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35030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When an analyst encountered a new botnet family, he should do several things: </a:t>
            </a:r>
            <a:endParaRPr lang="ru-RU"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Create</a:t>
            </a:r>
            <a:r>
              <a:rPr lang="en-US" sz="1200" kern="1200" dirty="0" smtClean="0">
                <a:solidFill>
                  <a:schemeClr val="tx1"/>
                </a:solidFill>
                <a:effectLst/>
                <a:latin typeface="+mn-lt"/>
                <a:ea typeface="+mn-ea"/>
                <a:cs typeface="+mn-cs"/>
              </a:rPr>
              <a:t> some service detection, if this family is detected as generic by its behavior, for example. It is necessary to distinguish it in future from other malware samples and to </a:t>
            </a:r>
            <a:r>
              <a:rPr lang="en-US" sz="1200" kern="1200" dirty="0" err="1" smtClean="0">
                <a:solidFill>
                  <a:schemeClr val="tx1"/>
                </a:solidFill>
                <a:effectLst/>
                <a:latin typeface="+mn-lt"/>
                <a:ea typeface="+mn-ea"/>
                <a:cs typeface="+mn-cs"/>
              </a:rPr>
              <a:t>autoprocess</a:t>
            </a:r>
            <a:r>
              <a:rPr lang="en-US" sz="1200" kern="1200" dirty="0" smtClean="0">
                <a:solidFill>
                  <a:schemeClr val="tx1"/>
                </a:solidFill>
                <a:effectLst/>
                <a:latin typeface="+mn-lt"/>
                <a:ea typeface="+mn-ea"/>
                <a:cs typeface="+mn-cs"/>
              </a:rPr>
              <a:t> it properly.</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79920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i="1" kern="1200" dirty="0" smtClean="0">
                <a:solidFill>
                  <a:schemeClr val="tx1"/>
                </a:solidFill>
                <a:effectLst/>
                <a:latin typeface="+mn-lt"/>
                <a:ea typeface="+mn-ea"/>
                <a:cs typeface="+mn-cs"/>
              </a:rPr>
              <a:t>Analyze the sample.</a:t>
            </a:r>
            <a:r>
              <a:rPr lang="en-US" sz="1200" kern="1200" dirty="0" smtClean="0">
                <a:solidFill>
                  <a:schemeClr val="tx1"/>
                </a:solidFill>
                <a:effectLst/>
                <a:latin typeface="+mn-lt"/>
                <a:ea typeface="+mn-ea"/>
                <a:cs typeface="+mn-cs"/>
              </a:rPr>
              <a:t> This is the most complicated part, as the analyst should understand, what the malware do, how it communicates with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what is the metadata. Here by metadata I mean the information connected to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server and the protocol of communication. It can be (but as always not limited to):</a:t>
            </a:r>
            <a:endParaRPr lang="ru-RU" sz="1200" kern="1200" dirty="0" smtClean="0">
              <a:solidFill>
                <a:schemeClr val="tx1"/>
              </a:solidFill>
              <a:effectLst/>
              <a:latin typeface="+mn-lt"/>
              <a:ea typeface="+mn-ea"/>
              <a:cs typeface="+mn-cs"/>
            </a:endParaRPr>
          </a:p>
          <a:p>
            <a:pPr lvl="0"/>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port, URL, whatever) and of course, the full list of it. We should get the entire list of </a:t>
            </a:r>
            <a:r>
              <a:rPr lang="en-US" sz="1200" kern="1200" dirty="0" err="1" smtClean="0">
                <a:solidFill>
                  <a:schemeClr val="tx1"/>
                </a:solidFill>
                <a:effectLst/>
                <a:latin typeface="+mn-lt"/>
                <a:ea typeface="+mn-ea"/>
                <a:cs typeface="+mn-cs"/>
              </a:rPr>
              <a:t>CnCs</a:t>
            </a:r>
            <a:r>
              <a:rPr lang="en-US" sz="1200" kern="1200" dirty="0" smtClean="0">
                <a:solidFill>
                  <a:schemeClr val="tx1"/>
                </a:solidFill>
                <a:effectLst/>
                <a:latin typeface="+mn-lt"/>
                <a:ea typeface="+mn-ea"/>
                <a:cs typeface="+mn-cs"/>
              </a:rPr>
              <a:t> the malware uses</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Communication key if any. Usually the communication between the bot and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is encrypted. The algorithm can be widely known like AES, RSA or simple XOR, or it can be some proprietary algorithm. All of this should be investigated by the analyst</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Some bot </a:t>
            </a:r>
            <a:r>
              <a:rPr lang="en-US" sz="1200" kern="1200" dirty="0" err="1" smtClean="0">
                <a:solidFill>
                  <a:schemeClr val="tx1"/>
                </a:solidFill>
                <a:effectLst/>
                <a:latin typeface="+mn-lt"/>
                <a:ea typeface="+mn-ea"/>
                <a:cs typeface="+mn-cs"/>
              </a:rPr>
              <a:t>identificators</a:t>
            </a:r>
            <a:r>
              <a:rPr lang="en-US" sz="1200" kern="1200" dirty="0" smtClean="0">
                <a:solidFill>
                  <a:schemeClr val="tx1"/>
                </a:solidFill>
                <a:effectLst/>
                <a:latin typeface="+mn-lt"/>
                <a:ea typeface="+mn-ea"/>
                <a:cs typeface="+mn-cs"/>
              </a:rPr>
              <a:t>. To proper imitate the infected machine, we should understand what is bot id in terms of this particular malware family. Some botnets use unique random combinations based on infected machine info, some use hardcoded constants to check the authenticity of the bot.</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Some other special information that is necessary to properly communicate with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It can be some hardcoded constants, command names, specific separators, etc.</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25766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at this point analyst has analyzed the sample, understood, where the metadata can be found. Time to automate this process! Here is the simple example of this process. At the screen you see a part of the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stealer malware code. You can see, that some address is placed in EDX register, then there is some call. Let’s see, what is by the address… yeah, it’s a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address! Now we can simply find out this place in the sample file by regular expression, get the address and get the data located by this address.</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5865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how I will structure this speech. First I’ll start with a lite introduction on what’s it all about, what are botnets and what can we do with it. Then I tell you how we in Kaspersky lab track their activity, what is helpful and what you should know to maybe build your own tracker. Next, we’ll see some interesting examples of botnets on the rise.</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215974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checked more samples we can understand that this part of the code is static and can be easily referenced to.</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117513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Sometimes it’s not so easy. Here are some samples where you also have a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But it is </a:t>
            </a:r>
            <a:r>
              <a:rPr lang="en-US" sz="1200" kern="1200" dirty="0" err="1" smtClean="0">
                <a:solidFill>
                  <a:schemeClr val="tx1"/>
                </a:solidFill>
                <a:effectLst/>
                <a:latin typeface="+mn-lt"/>
                <a:ea typeface="+mn-ea"/>
                <a:cs typeface="+mn-cs"/>
              </a:rPr>
              <a:t>crypted</a:t>
            </a:r>
            <a:r>
              <a:rPr lang="en-US" sz="1200" kern="1200" dirty="0" smtClean="0">
                <a:solidFill>
                  <a:schemeClr val="tx1"/>
                </a:solidFill>
                <a:effectLst/>
                <a:latin typeface="+mn-lt"/>
                <a:ea typeface="+mn-ea"/>
                <a:cs typeface="+mn-cs"/>
              </a:rPr>
              <a:t>. So, you have to find out the algorithm, the key, understand, what is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in this pile of garbage and decrypt it. </a:t>
            </a:r>
            <a:endParaRPr lang="ru-RU"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analyst writes some script that automates the extraction process. In the end we have the system that filters the necessary files and processes them with a special script trying to extract the metadata.</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707942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What’s for? The analyst not only wrote an </a:t>
            </a:r>
            <a:r>
              <a:rPr lang="en-US" sz="1200" kern="1200" dirty="0" err="1" smtClean="0">
                <a:solidFill>
                  <a:schemeClr val="tx1"/>
                </a:solidFill>
                <a:effectLst/>
                <a:latin typeface="+mn-lt"/>
                <a:ea typeface="+mn-ea"/>
                <a:cs typeface="+mn-cs"/>
              </a:rPr>
              <a:t>autoprocessing</a:t>
            </a:r>
            <a:r>
              <a:rPr lang="en-US" sz="1200" kern="1200" dirty="0" smtClean="0">
                <a:solidFill>
                  <a:schemeClr val="tx1"/>
                </a:solidFill>
                <a:effectLst/>
                <a:latin typeface="+mn-lt"/>
                <a:ea typeface="+mn-ea"/>
                <a:cs typeface="+mn-cs"/>
              </a:rPr>
              <a:t> script. We can’t just ping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to check, whether it’s alive. To analyze the activity of the botnet we need to play the imitation game: we imitate an infected machine that knocks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saying “I’m the bot, control me!” Of course, it should be done in a proper manner according to a communication protocol. Here we need the metadata extracted on the previous step. Having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knowing crypto algorithm and communication protocol we can craft a packet like a real infected machine without an infection itself. The commands received also are not really executed on the machine (except downloading), they are logged and analyzed by our Botnet Tracking system.</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850241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But if it was easy, it will be automated. Like what’s more simple than take a </a:t>
            </a:r>
            <a:r>
              <a:rPr lang="en-US" sz="1200" kern="1200" dirty="0" err="1" smtClean="0">
                <a:solidFill>
                  <a:schemeClr val="tx1"/>
                </a:solidFill>
                <a:effectLst/>
                <a:latin typeface="+mn-lt"/>
                <a:ea typeface="+mn-ea"/>
                <a:cs typeface="+mn-cs"/>
              </a:rPr>
              <a:t>pcap</a:t>
            </a:r>
            <a:r>
              <a:rPr lang="en-US" sz="1200" kern="1200" dirty="0" smtClean="0">
                <a:solidFill>
                  <a:schemeClr val="tx1"/>
                </a:solidFill>
                <a:effectLst/>
                <a:latin typeface="+mn-lt"/>
                <a:ea typeface="+mn-ea"/>
                <a:cs typeface="+mn-cs"/>
              </a:rPr>
              <a:t> file with traffic to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cut out first packet and send it periodically to check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ps</a:t>
            </a:r>
            <a:r>
              <a:rPr lang="en-US" sz="1200" kern="1200" dirty="0" smtClean="0">
                <a:solidFill>
                  <a:schemeClr val="tx1"/>
                </a:solidFill>
                <a:effectLst/>
                <a:latin typeface="+mn-lt"/>
                <a:ea typeface="+mn-ea"/>
                <a:cs typeface="+mn-cs"/>
              </a:rPr>
              <a:t>, we have one bot like this). Yeah, with some simple bots that’s of course a solution. But the situation is much more complicated: newly appeared malware families have really sophisticated communication protocols. Older families also keep evolving adding cryptography or multiple stages.</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1874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Let’s check it on the example. </a:t>
            </a:r>
            <a:r>
              <a:rPr lang="en-US" sz="1200" kern="1200" dirty="0" err="1" smtClean="0">
                <a:solidFill>
                  <a:schemeClr val="tx1"/>
                </a:solidFill>
                <a:effectLst/>
                <a:latin typeface="+mn-lt"/>
                <a:ea typeface="+mn-ea"/>
                <a:cs typeface="+mn-cs"/>
              </a:rPr>
              <a:t>Danabot</a:t>
            </a:r>
            <a:r>
              <a:rPr lang="en-US" sz="1200" kern="1200" dirty="0" smtClean="0">
                <a:solidFill>
                  <a:schemeClr val="tx1"/>
                </a:solidFill>
                <a:effectLst/>
                <a:latin typeface="+mn-lt"/>
                <a:ea typeface="+mn-ea"/>
                <a:cs typeface="+mn-cs"/>
              </a:rPr>
              <a:t>, appeared in 2018. It is a classic banking Trojan, receiving its configuration files from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But not all so simple. The process of communication in first versions was like this: in the beginning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stage infects the victim machine. Having some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list, it downloads the second stage with different list of </a:t>
            </a:r>
            <a:r>
              <a:rPr lang="en-US" sz="1200" kern="1200" dirty="0" err="1" smtClean="0">
                <a:solidFill>
                  <a:schemeClr val="tx1"/>
                </a:solidFill>
                <a:effectLst/>
                <a:latin typeface="+mn-lt"/>
                <a:ea typeface="+mn-ea"/>
                <a:cs typeface="+mn-cs"/>
              </a:rPr>
              <a:t>CnCs</a:t>
            </a:r>
            <a:r>
              <a:rPr lang="en-US" sz="1200" kern="1200" dirty="0" smtClean="0">
                <a:solidFill>
                  <a:schemeClr val="tx1"/>
                </a:solidFill>
                <a:effectLst/>
                <a:latin typeface="+mn-lt"/>
                <a:ea typeface="+mn-ea"/>
                <a:cs typeface="+mn-cs"/>
              </a:rPr>
              <a:t> which receives configuration itself. So, we have to monitor all this steps, as we want to receive fresh samples of second stage (and fresh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list as well) and fresh configuration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Packets were like this: some hex digits (probably hash sums), some constants… Replaying this traffic we got only empty responses, that means we need to reconstruct the whole communication protocol. </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24142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Analyzing the samples, we understand that these are actually </a:t>
            </a:r>
            <a:r>
              <a:rPr lang="en-US" sz="1200" kern="1200" dirty="0" err="1" smtClean="0">
                <a:solidFill>
                  <a:schemeClr val="tx1"/>
                </a:solidFill>
                <a:effectLst/>
                <a:latin typeface="+mn-lt"/>
                <a:ea typeface="+mn-ea"/>
                <a:cs typeface="+mn-cs"/>
              </a:rPr>
              <a:t>hashsums</a:t>
            </a:r>
            <a:r>
              <a:rPr lang="en-US" sz="1200" kern="1200" dirty="0" smtClean="0">
                <a:solidFill>
                  <a:schemeClr val="tx1"/>
                </a:solidFill>
                <a:effectLst/>
                <a:latin typeface="+mn-lt"/>
                <a:ea typeface="+mn-ea"/>
                <a:cs typeface="+mn-cs"/>
              </a:rPr>
              <a:t> (MD5), and they cannot be random as they are like checksums and the packet is referred as broken by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if the MD5 are not as expected. Then we have data encrypted with AES and one of this MD5 as a key. Not that easy, but ok, isn’t it? We</a:t>
            </a:r>
            <a:r>
              <a:rPr lang="en-US" sz="1200" kern="1200" baseline="0" dirty="0" smtClean="0">
                <a:solidFill>
                  <a:schemeClr val="tx1"/>
                </a:solidFill>
                <a:effectLst/>
                <a:latin typeface="+mn-lt"/>
                <a:ea typeface="+mn-ea"/>
                <a:cs typeface="+mn-cs"/>
              </a:rPr>
              <a:t> can implement it</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02034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But here comes the update. We notice that fresh samples are processed, the metadata is extracted, but we have no proper answers from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Probably, the protocol changed. And yes, it changed. Here you see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packets</a:t>
            </a:r>
            <a:r>
              <a:rPr lang="en-US" sz="1200" kern="1200" baseline="0" dirty="0" smtClean="0">
                <a:solidFill>
                  <a:schemeClr val="tx1"/>
                </a:solidFill>
                <a:effectLst/>
                <a:latin typeface="+mn-lt"/>
                <a:ea typeface="+mn-ea"/>
                <a:cs typeface="+mn-cs"/>
              </a:rPr>
              <a:t> of old and new versions, you see, the stuff got a little more complicated</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726100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Now we deal with constantly changing AES keys, two pairs of RSA keys (one for encryption, one for digital signature) and lots of surprises in how this </a:t>
            </a:r>
            <a:r>
              <a:rPr lang="en-US" sz="1200" kern="1200" dirty="0" err="1" smtClean="0">
                <a:solidFill>
                  <a:schemeClr val="tx1"/>
                </a:solidFill>
                <a:effectLst/>
                <a:latin typeface="+mn-lt"/>
                <a:ea typeface="+mn-ea"/>
                <a:cs typeface="+mn-cs"/>
              </a:rPr>
              <a:t>hashsums</a:t>
            </a:r>
            <a:r>
              <a:rPr lang="en-US" sz="1200" kern="1200" dirty="0" smtClean="0">
                <a:solidFill>
                  <a:schemeClr val="tx1"/>
                </a:solidFill>
                <a:effectLst/>
                <a:latin typeface="+mn-lt"/>
                <a:ea typeface="+mn-ea"/>
                <a:cs typeface="+mn-cs"/>
              </a:rPr>
              <a:t> are calculated.</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structure of the data sent to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server changed not so much but new version added more layers of cryptography to communication protocol. Now it looks like:</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Generate RSA session key</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Encrypt new public RSA key with AES and new random key</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Encrypt AES key with hardcoded RSA key</a:t>
            </a:r>
            <a:endParaRPr lang="ru-RU"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Send encrypted new  public RSA key and encrypted AES key to </a:t>
            </a:r>
            <a:r>
              <a:rPr lang="en-US" sz="1200" kern="1200" dirty="0" err="1" smtClean="0">
                <a:solidFill>
                  <a:schemeClr val="tx1"/>
                </a:solidFill>
                <a:effectLst/>
                <a:latin typeface="+mn-lt"/>
                <a:ea typeface="+mn-ea"/>
                <a:cs typeface="+mn-cs"/>
              </a:rPr>
              <a:t>CnC</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Then it stores it</a:t>
            </a:r>
          </a:p>
          <a:p>
            <a:pPr lvl="0"/>
            <a:r>
              <a:rPr lang="en-US" sz="1200" kern="1200" dirty="0" smtClean="0">
                <a:solidFill>
                  <a:schemeClr val="tx1"/>
                </a:solidFill>
                <a:effectLst/>
                <a:latin typeface="+mn-lt"/>
                <a:ea typeface="+mn-ea"/>
                <a:cs typeface="+mn-cs"/>
              </a:rPr>
              <a:t>Meanwhile</a:t>
            </a:r>
            <a:r>
              <a:rPr lang="en-US" sz="1200" kern="1200" baseline="0" dirty="0" smtClean="0">
                <a:solidFill>
                  <a:schemeClr val="tx1"/>
                </a:solidFill>
                <a:effectLst/>
                <a:latin typeface="+mn-lt"/>
                <a:ea typeface="+mn-ea"/>
                <a:cs typeface="+mn-cs"/>
              </a:rPr>
              <a:t> bot creates hello packet and also encrypts it with hybrid scheme</a:t>
            </a:r>
          </a:p>
          <a:p>
            <a:pPr lvl="0"/>
            <a:r>
              <a:rPr lang="en-US" sz="1200" kern="1200" baseline="0" dirty="0" smtClean="0">
                <a:solidFill>
                  <a:schemeClr val="tx1"/>
                </a:solidFill>
                <a:effectLst/>
                <a:latin typeface="+mn-lt"/>
                <a:ea typeface="+mn-ea"/>
                <a:cs typeface="+mn-cs"/>
              </a:rPr>
              <a:t>Also the server does the same</a:t>
            </a:r>
          </a:p>
          <a:p>
            <a:pPr lvl="0"/>
            <a:r>
              <a:rPr lang="en-US" sz="1200" kern="1200" baseline="0" dirty="0" smtClean="0">
                <a:solidFill>
                  <a:schemeClr val="tx1"/>
                </a:solidFill>
                <a:effectLst/>
                <a:latin typeface="+mn-lt"/>
                <a:ea typeface="+mn-ea"/>
                <a:cs typeface="+mn-cs"/>
              </a:rPr>
              <a:t>And so on, and so on</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513752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But, once you nailed to understand the communication protocol, you can implement it with a script and take a rest watching your bots communicating with the </a:t>
            </a:r>
            <a:r>
              <a:rPr lang="en-US" sz="1200" kern="1200" dirty="0" err="1" smtClean="0">
                <a:solidFill>
                  <a:schemeClr val="tx1"/>
                </a:solidFill>
                <a:effectLst/>
                <a:latin typeface="+mn-lt"/>
                <a:ea typeface="+mn-ea"/>
                <a:cs typeface="+mn-cs"/>
              </a:rPr>
              <a:t>CnCs</a:t>
            </a:r>
            <a:r>
              <a:rPr lang="en-US" sz="1200" kern="1200" dirty="0" smtClean="0">
                <a:solidFill>
                  <a:schemeClr val="tx1"/>
                </a:solidFill>
                <a:effectLst/>
                <a:latin typeface="+mn-lt"/>
                <a:ea typeface="+mn-ea"/>
                <a:cs typeface="+mn-cs"/>
              </a:rPr>
              <a:t>. Here are logs of bot emulation</a:t>
            </a:r>
            <a:r>
              <a:rPr lang="en-US" sz="1200" kern="1200" baseline="0" dirty="0" smtClean="0">
                <a:solidFill>
                  <a:schemeClr val="tx1"/>
                </a:solidFill>
                <a:effectLst/>
                <a:latin typeface="+mn-lt"/>
                <a:ea typeface="+mn-ea"/>
                <a:cs typeface="+mn-cs"/>
              </a:rPr>
              <a:t> and received decrypted </a:t>
            </a:r>
            <a:r>
              <a:rPr lang="en-US" sz="1200" kern="1200" baseline="0" dirty="0" err="1" smtClean="0">
                <a:solidFill>
                  <a:schemeClr val="tx1"/>
                </a:solidFill>
                <a:effectLst/>
                <a:latin typeface="+mn-lt"/>
                <a:ea typeface="+mn-ea"/>
                <a:cs typeface="+mn-cs"/>
              </a:rPr>
              <a:t>config</a:t>
            </a:r>
            <a:r>
              <a:rPr lang="en-US" sz="1200" kern="1200" baseline="0" dirty="0" smtClean="0">
                <a:solidFill>
                  <a:schemeClr val="tx1"/>
                </a:solidFill>
                <a:effectLst/>
                <a:latin typeface="+mn-lt"/>
                <a:ea typeface="+mn-ea"/>
                <a:cs typeface="+mn-cs"/>
              </a:rPr>
              <a:t> for banker’s attacks</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39708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problem can be “oh, I saw that yesterday there was xxxyyy.com in traffic as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but today is yyyyxxx.com. What the heck? That is DGA, Domain Generation Algorithm. It helps operators to longer the life of the botnet as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address keeps changing and blocking one today is not the solution as tomorrow will be another one. However, everything you need to do is simply understand the </a:t>
            </a:r>
            <a:r>
              <a:rPr lang="en-US" sz="1200" kern="1200" dirty="0" err="1" smtClean="0">
                <a:solidFill>
                  <a:schemeClr val="tx1"/>
                </a:solidFill>
                <a:effectLst/>
                <a:latin typeface="+mn-lt"/>
                <a:ea typeface="+mn-ea"/>
                <a:cs typeface="+mn-cs"/>
              </a:rPr>
              <a:t>algo</a:t>
            </a:r>
            <a:r>
              <a:rPr lang="en-US" sz="1200" kern="1200" dirty="0" smtClean="0">
                <a:solidFill>
                  <a:schemeClr val="tx1"/>
                </a:solidFill>
                <a:effectLst/>
                <a:latin typeface="+mn-lt"/>
                <a:ea typeface="+mn-ea"/>
                <a:cs typeface="+mn-cs"/>
              </a:rPr>
              <a:t> and implement it. Usually, these </a:t>
            </a:r>
            <a:r>
              <a:rPr lang="en-US" sz="1200" kern="1200" dirty="0" err="1" smtClean="0">
                <a:solidFill>
                  <a:schemeClr val="tx1"/>
                </a:solidFill>
                <a:effectLst/>
                <a:latin typeface="+mn-lt"/>
                <a:ea typeface="+mn-ea"/>
                <a:cs typeface="+mn-cs"/>
              </a:rPr>
              <a:t>algos</a:t>
            </a:r>
            <a:r>
              <a:rPr lang="en-US" sz="1200" kern="1200" dirty="0" smtClean="0">
                <a:solidFill>
                  <a:schemeClr val="tx1"/>
                </a:solidFill>
                <a:effectLst/>
                <a:latin typeface="+mn-lt"/>
                <a:ea typeface="+mn-ea"/>
                <a:cs typeface="+mn-cs"/>
              </a:rPr>
              <a:t> are based on the timestamp and some dictionary of domain parts. For example, today is 27</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of April, lets get hex of 2704, add .xyz, and find 2704/100 </a:t>
            </a:r>
            <a:r>
              <a:rPr lang="en-US" sz="1200" kern="1200" dirty="0" err="1"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sequence of chars. So todays domain will be like asdfga90.xyz. All the operator have to do is to control this domain on 27</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of </a:t>
            </a:r>
            <a:r>
              <a:rPr lang="en-US" sz="1200" kern="1200" dirty="0" err="1" smtClean="0">
                <a:solidFill>
                  <a:schemeClr val="tx1"/>
                </a:solidFill>
                <a:effectLst/>
                <a:latin typeface="+mn-lt"/>
                <a:ea typeface="+mn-ea"/>
                <a:cs typeface="+mn-cs"/>
              </a:rPr>
              <a:t>april</a:t>
            </a:r>
            <a:r>
              <a:rPr lang="en-US" sz="1200" kern="1200" dirty="0" smtClean="0">
                <a:solidFill>
                  <a:schemeClr val="tx1"/>
                </a:solidFill>
                <a:effectLst/>
                <a:latin typeface="+mn-lt"/>
                <a:ea typeface="+mn-ea"/>
                <a:cs typeface="+mn-cs"/>
              </a:rPr>
              <a:t>. But since we know the </a:t>
            </a:r>
            <a:r>
              <a:rPr lang="en-US" sz="1200" kern="1200" dirty="0" err="1" smtClean="0">
                <a:solidFill>
                  <a:schemeClr val="tx1"/>
                </a:solidFill>
                <a:effectLst/>
                <a:latin typeface="+mn-lt"/>
                <a:ea typeface="+mn-ea"/>
                <a:cs typeface="+mn-cs"/>
              </a:rPr>
              <a:t>algo</a:t>
            </a:r>
            <a:r>
              <a:rPr lang="en-US" sz="1200" kern="1200" dirty="0" smtClean="0">
                <a:solidFill>
                  <a:schemeClr val="tx1"/>
                </a:solidFill>
                <a:effectLst/>
                <a:latin typeface="+mn-lt"/>
                <a:ea typeface="+mn-ea"/>
                <a:cs typeface="+mn-cs"/>
              </a:rPr>
              <a:t> we can generate all the possible domains and ban it for future </a:t>
            </a:r>
            <a:r>
              <a:rPr lang="en-US" sz="1200" kern="1200" dirty="0" smtClean="0">
                <a:solidFill>
                  <a:schemeClr val="tx1"/>
                </a:solidFill>
                <a:effectLst/>
                <a:latin typeface="+mn-lt"/>
                <a:ea typeface="+mn-ea"/>
                <a:cs typeface="+mn-cs"/>
                <a:sym typeface="Wingdings" panose="05000000000000000000" pitchFamily="2" charset="2"/>
              </a:rPr>
              <a:t></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71461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once again let’s start. First of all, let me ask you, do you know what a botnet is? I almost sure you know. Yes, botnet is a collection of compromised computers running malicious programs that are controlled remotely by cybercriminals. Cybercriminals exercise remote control through automated processes (bots) in public IRC channels or web sites (such web sites may either be run directly by the ‘bot herder’, or they may be legitimate web sites that have been subverted for this purpose). Since the whole process occurs without the knowledge or consent of the computer user, botnets are sometimes referred to as zombie networks.</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4092142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So, to sum it up, what do we need to track this huge variety of botnet families? First of all, we need a source of new samples. These could be some public sandboxes, Virus Total, why not, or something like this. As I’ve already said, we at Kaspersky Lab don’t have problem with it: lots of samples are processed everyday.</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we need some filtration system. We can’t afford to process every sample like “this is probably a botnet sample, let’s try to find some info about it!” It costs lots of time and money, so we need to filter the samples. That is where our very own </a:t>
            </a:r>
            <a:r>
              <a:rPr lang="en-US" sz="1200" kern="1200" dirty="0" err="1" smtClean="0">
                <a:solidFill>
                  <a:schemeClr val="tx1"/>
                </a:solidFill>
                <a:effectLst/>
                <a:latin typeface="+mn-lt"/>
                <a:ea typeface="+mn-ea"/>
                <a:cs typeface="+mn-cs"/>
              </a:rPr>
              <a:t>autoprocessing</a:t>
            </a:r>
            <a:r>
              <a:rPr lang="en-US" sz="1200" kern="1200" dirty="0" smtClean="0">
                <a:solidFill>
                  <a:schemeClr val="tx1"/>
                </a:solidFill>
                <a:effectLst/>
                <a:latin typeface="+mn-lt"/>
                <a:ea typeface="+mn-ea"/>
                <a:cs typeface="+mn-cs"/>
              </a:rPr>
              <a:t> system starts working. Having the sample with some verdicts previous </a:t>
            </a:r>
            <a:r>
              <a:rPr lang="en-US" sz="1200" kern="1200" dirty="0" err="1" smtClean="0">
                <a:solidFill>
                  <a:schemeClr val="tx1"/>
                </a:solidFill>
                <a:effectLst/>
                <a:latin typeface="+mn-lt"/>
                <a:ea typeface="+mn-ea"/>
                <a:cs typeface="+mn-cs"/>
              </a:rPr>
              <a:t>autoprocessing</a:t>
            </a:r>
            <a:r>
              <a:rPr lang="en-US" sz="1200" kern="1200" dirty="0" smtClean="0">
                <a:solidFill>
                  <a:schemeClr val="tx1"/>
                </a:solidFill>
                <a:effectLst/>
                <a:latin typeface="+mn-lt"/>
                <a:ea typeface="+mn-ea"/>
                <a:cs typeface="+mn-cs"/>
              </a:rPr>
              <a:t> systems has </a:t>
            </a:r>
            <a:r>
              <a:rPr lang="en-US" sz="1200" kern="1200" dirty="0" err="1" smtClean="0">
                <a:solidFill>
                  <a:schemeClr val="tx1"/>
                </a:solidFill>
                <a:effectLst/>
                <a:latin typeface="+mn-lt"/>
                <a:ea typeface="+mn-ea"/>
                <a:cs typeface="+mn-cs"/>
              </a:rPr>
              <a:t>labled</a:t>
            </a:r>
            <a:r>
              <a:rPr lang="en-US" sz="1200" kern="1200" dirty="0" smtClean="0">
                <a:solidFill>
                  <a:schemeClr val="tx1"/>
                </a:solidFill>
                <a:effectLst/>
                <a:latin typeface="+mn-lt"/>
                <a:ea typeface="+mn-ea"/>
                <a:cs typeface="+mn-cs"/>
              </a:rPr>
              <a:t> it, our system decides, whether this particular samples worth processing. If so, a special task is created and the next step is performed, </a:t>
            </a:r>
            <a:r>
              <a:rPr lang="en-US" sz="1200" kern="1200" dirty="0" err="1" smtClean="0">
                <a:solidFill>
                  <a:schemeClr val="tx1"/>
                </a:solidFill>
                <a:effectLst/>
                <a:latin typeface="+mn-lt"/>
                <a:ea typeface="+mn-ea"/>
                <a:cs typeface="+mn-cs"/>
              </a:rPr>
              <a:t>autoprocessing</a:t>
            </a:r>
            <a:r>
              <a:rPr lang="en-US" sz="1200" kern="1200" dirty="0" smtClean="0">
                <a:solidFill>
                  <a:schemeClr val="tx1"/>
                </a:solidFill>
                <a:effectLst/>
                <a:latin typeface="+mn-lt"/>
                <a:ea typeface="+mn-ea"/>
                <a:cs typeface="+mn-cs"/>
              </a:rPr>
              <a:t> itself.</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sample is </a:t>
            </a:r>
            <a:r>
              <a:rPr lang="en-US" sz="1200" kern="1200" dirty="0" err="1" smtClean="0">
                <a:solidFill>
                  <a:schemeClr val="tx1"/>
                </a:solidFill>
                <a:effectLst/>
                <a:latin typeface="+mn-lt"/>
                <a:ea typeface="+mn-ea"/>
                <a:cs typeface="+mn-cs"/>
              </a:rPr>
              <a:t>autoprocessed</a:t>
            </a:r>
            <a:r>
              <a:rPr lang="en-US" sz="1200" kern="1200" dirty="0" smtClean="0">
                <a:solidFill>
                  <a:schemeClr val="tx1"/>
                </a:solidFill>
                <a:effectLst/>
                <a:latin typeface="+mn-lt"/>
                <a:ea typeface="+mn-ea"/>
                <a:cs typeface="+mn-cs"/>
              </a:rPr>
              <a:t> with a special script written by analyst and metadata is extracted. Then the bot is hooked up meaning a special script, imitating an infected machine is launched with this metadata. This script implements the communication protocol and is also written by analyst. </a:t>
            </a:r>
          </a:p>
          <a:p>
            <a:r>
              <a:rPr lang="en-US" sz="1200" kern="1200" dirty="0" smtClean="0">
                <a:solidFill>
                  <a:schemeClr val="tx1"/>
                </a:solidFill>
                <a:effectLst/>
                <a:latin typeface="+mn-lt"/>
                <a:ea typeface="+mn-ea"/>
                <a:cs typeface="+mn-cs"/>
              </a:rPr>
              <a:t>The commands received are analyzed and logged. So this whole system forms our Botnet Tracking service.</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538885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part I’d like to show you some interesting case from our practice. This</a:t>
            </a:r>
            <a:r>
              <a:rPr lang="en-US" sz="1200" kern="1200" baseline="0" dirty="0" smtClean="0">
                <a:solidFill>
                  <a:schemeClr val="tx1"/>
                </a:solidFill>
                <a:effectLst/>
                <a:latin typeface="+mn-lt"/>
                <a:ea typeface="+mn-ea"/>
                <a:cs typeface="+mn-cs"/>
              </a:rPr>
              <a:t> one was connected </a:t>
            </a:r>
            <a:r>
              <a:rPr lang="en-US" sz="1200" kern="1200" dirty="0" smtClean="0">
                <a:solidFill>
                  <a:schemeClr val="tx1"/>
                </a:solidFill>
                <a:effectLst/>
                <a:latin typeface="+mn-lt"/>
                <a:ea typeface="+mn-ea"/>
                <a:cs typeface="+mn-cs"/>
              </a:rPr>
              <a:t>with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Trojan stealer</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4726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Trojan is one of the most commonly bought and sold stealers in Russian forums. Despite the relatively high price tag ($100), buyers like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for its broad functionality (for example, it can use .bit domains as C&amp;C servers to ensure owner anonymity and to make it difficult to block the C&amp;C server).</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74378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statistics show that since the start of 2019, users in Russia and India are the most targeted.</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27960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But at the back end of 2018, the main seller, known as </a:t>
            </a:r>
            <a:r>
              <a:rPr lang="en-US" sz="1200" kern="1200" dirty="0" err="1" smtClean="0">
                <a:solidFill>
                  <a:schemeClr val="tx1"/>
                </a:solidFill>
                <a:effectLst/>
                <a:latin typeface="+mn-lt"/>
                <a:ea typeface="+mn-ea"/>
                <a:cs typeface="+mn-cs"/>
              </a:rPr>
              <a:t>CrydBrox</a:t>
            </a:r>
            <a:r>
              <a:rPr lang="en-US" sz="1200" kern="1200" dirty="0" smtClean="0">
                <a:solidFill>
                  <a:schemeClr val="tx1"/>
                </a:solidFill>
                <a:effectLst/>
                <a:latin typeface="+mn-lt"/>
                <a:ea typeface="+mn-ea"/>
                <a:cs typeface="+mn-cs"/>
              </a:rPr>
              <a:t>, stopped selling the malware:</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Some connect this with the leakage of source panels, someone says that it is because previous versions were patched and also leaked. However, despite these facts, the story of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does not end there.</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69139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early March 2019, a number of malicious files detected by our products caught the eye. It has strings and behavior like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but unlike the original malware, it was written not in Delphi, but in C/C++. A clear hint at the link between them comes from a section of code left by the developer.</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250747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This version we call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It’s interesting that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will work not on all systems. If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is running on a system where the language is identified as Russian, Armenian, Azerbaijani, Belarusian, Georgian, Kazakh, Tajik, Turkmen, or Uzbek, the malware stops executing.</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8584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A more detailed analysis shows that new version is somehow </a:t>
            </a:r>
            <a:r>
              <a:rPr lang="en-US" sz="1200" kern="1200" dirty="0" err="1" smtClean="0">
                <a:solidFill>
                  <a:schemeClr val="tx1"/>
                </a:solidFill>
                <a:effectLst/>
                <a:latin typeface="+mn-lt"/>
                <a:ea typeface="+mn-ea"/>
                <a:cs typeface="+mn-cs"/>
              </a:rPr>
              <a:t>cutted</a:t>
            </a:r>
            <a:r>
              <a:rPr lang="en-US" sz="1200" kern="1200" dirty="0" smtClean="0">
                <a:solidFill>
                  <a:schemeClr val="tx1"/>
                </a:solidFill>
                <a:effectLst/>
                <a:latin typeface="+mn-lt"/>
                <a:ea typeface="+mn-ea"/>
                <a:cs typeface="+mn-cs"/>
              </a:rPr>
              <a:t> version of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3.3. There are lots of similarities, including the algorithm for communication with the C&amp;C server, the command format, the structure and method of storing harvested data, and encryption keys. However, there is no loader functionality and no support for stealing saved passwords from many of the browsers.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Like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3.3,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uses an XOR operation with a 3-byte key to encrypt data sent to the C&amp;C server. This key we had already encountered in various modifications of version 3.3.</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14622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The server response also contains far less data. In version 3.3, the response contained a command in the form “++++-+–+-“, specifying the bot configuration and a link for downloading additional malware, plus several binary files needed for the stealer to work. The string “++++-+–+-” is parsed by the Trojan character-by-character; “+” in a specific position signifies a command to execute certain actions (for example, harvesting of </a:t>
            </a:r>
            <a:r>
              <a:rPr lang="en-US" sz="1200" kern="1200" dirty="0" err="1" smtClean="0">
                <a:solidFill>
                  <a:schemeClr val="tx1"/>
                </a:solidFill>
                <a:effectLst/>
                <a:latin typeface="+mn-lt"/>
                <a:ea typeface="+mn-ea"/>
                <a:cs typeface="+mn-cs"/>
              </a:rPr>
              <a:t>cryptowallet</a:t>
            </a:r>
            <a:r>
              <a:rPr lang="en-US" sz="1200" kern="1200" dirty="0" smtClean="0">
                <a:solidFill>
                  <a:schemeClr val="tx1"/>
                </a:solidFill>
                <a:effectLst/>
                <a:latin typeface="+mn-lt"/>
                <a:ea typeface="+mn-ea"/>
                <a:cs typeface="+mn-cs"/>
              </a:rPr>
              <a:t> files). The current version of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employs a shorter, yet similar command</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13843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 resulting configuration string is not processed correctly; the code execution does not depend on the value “+” or “-” in the string, since the characters are checked against zero</a:t>
            </a:r>
            <a:r>
              <a:rPr lang="en-US" sz="1200" kern="1200" baseline="0" dirty="0" smtClean="0">
                <a:solidFill>
                  <a:schemeClr val="tx1"/>
                </a:solidFill>
                <a:effectLst/>
                <a:latin typeface="+mn-lt"/>
                <a:ea typeface="+mn-ea"/>
                <a:cs typeface="+mn-cs"/>
              </a:rPr>
              <a:t> byte</a:t>
            </a:r>
            <a:r>
              <a:rPr lang="en-US" sz="1200" kern="1200" dirty="0" smtClean="0">
                <a:solidFill>
                  <a:schemeClr val="tx1"/>
                </a:solidFill>
                <a:effectLst/>
                <a:latin typeface="+mn-lt"/>
                <a:ea typeface="+mn-ea"/>
                <a:cs typeface="+mn-cs"/>
              </a:rPr>
              <a:t> for a match. In other words, the resulting command does not affect the stealer’s behavior.</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seems to be an error on the part of the developer, which suggests again that the project is in the very early stages of development.</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809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Botnets are usually described like this, their organizational structure is as follows: the center or nuclear of a botnet is a command and control center (or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But what is command and control center when it has no one to command and to control? Here the victims appear. </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4807980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Despite all its flaws,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could actually be more dangerous than </a:t>
            </a:r>
            <a:r>
              <a:rPr lang="en-US" sz="1200" kern="1200" dirty="0" err="1" smtClean="0">
                <a:solidFill>
                  <a:schemeClr val="tx1"/>
                </a:solidFill>
                <a:effectLst/>
                <a:latin typeface="+mn-lt"/>
                <a:ea typeface="+mn-ea"/>
                <a:cs typeface="+mn-cs"/>
              </a:rPr>
              <a:t>preveious</a:t>
            </a:r>
            <a:r>
              <a:rPr lang="en-US" sz="1200" kern="1200" dirty="0" smtClean="0">
                <a:solidFill>
                  <a:schemeClr val="tx1"/>
                </a:solidFill>
                <a:effectLst/>
                <a:latin typeface="+mn-lt"/>
                <a:ea typeface="+mn-ea"/>
                <a:cs typeface="+mn-cs"/>
              </a:rPr>
              <a:t> versions due to its ability to establish a </a:t>
            </a:r>
            <a:r>
              <a:rPr lang="en-US" sz="1200" b="1" kern="1200" dirty="0" smtClean="0">
                <a:solidFill>
                  <a:schemeClr val="tx1"/>
                </a:solidFill>
                <a:effectLst/>
                <a:latin typeface="+mn-lt"/>
                <a:ea typeface="+mn-ea"/>
                <a:cs typeface="+mn-cs"/>
              </a:rPr>
              <a:t>remote connection to the desktop</a:t>
            </a:r>
            <a:r>
              <a:rPr lang="en-US" sz="1200" kern="1200" dirty="0" smtClean="0">
                <a:solidFill>
                  <a:schemeClr val="tx1"/>
                </a:solidFill>
                <a:effectLst/>
                <a:latin typeface="+mn-lt"/>
                <a:ea typeface="+mn-ea"/>
                <a:cs typeface="+mn-cs"/>
              </a:rPr>
              <a:t>. To do so,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creates a user account using the </a:t>
            </a:r>
            <a:r>
              <a:rPr lang="en-US" sz="1200" kern="1200" dirty="0" err="1" smtClean="0">
                <a:solidFill>
                  <a:schemeClr val="tx1"/>
                </a:solidFill>
                <a:effectLst/>
                <a:latin typeface="+mn-lt"/>
                <a:ea typeface="+mn-ea"/>
                <a:cs typeface="+mn-cs"/>
              </a:rPr>
              <a:t>NetUserAdd</a:t>
            </a:r>
            <a:r>
              <a:rPr lang="en-US" sz="1200" kern="1200" dirty="0" smtClean="0">
                <a:solidFill>
                  <a:schemeClr val="tx1"/>
                </a:solidFill>
                <a:effectLst/>
                <a:latin typeface="+mn-lt"/>
                <a:ea typeface="+mn-ea"/>
                <a:cs typeface="+mn-cs"/>
              </a:rPr>
              <a:t>() function (username and password are specified in the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code), before adding this account to the Administrators group.</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Next, </a:t>
            </a:r>
            <a:r>
              <a:rPr lang="en-US" sz="1200" kern="1200" dirty="0" err="1" smtClean="0">
                <a:solidFill>
                  <a:schemeClr val="tx1"/>
                </a:solidFill>
                <a:effectLst/>
                <a:latin typeface="+mn-lt"/>
                <a:ea typeface="+mn-ea"/>
                <a:cs typeface="+mn-cs"/>
              </a:rPr>
              <a:t>AZORult</a:t>
            </a:r>
            <a:r>
              <a:rPr lang="en-US" sz="1200" kern="1200" dirty="0" smtClean="0">
                <a:solidFill>
                  <a:schemeClr val="tx1"/>
                </a:solidFill>
                <a:effectLst/>
                <a:latin typeface="+mn-lt"/>
                <a:ea typeface="+mn-ea"/>
                <a:cs typeface="+mn-cs"/>
              </a:rPr>
              <a:t>++ hides the newly created account by setting the registry keys. Likewise, through setting registry key values, a Remote Desktop Protocol (RDP) connection is allowed.</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malicious cherry on the cake is a call to </a:t>
            </a:r>
            <a:r>
              <a:rPr lang="en-US" sz="1200" kern="1200" dirty="0" err="1" smtClean="0">
                <a:solidFill>
                  <a:schemeClr val="tx1"/>
                </a:solidFill>
                <a:effectLst/>
                <a:latin typeface="+mn-lt"/>
                <a:ea typeface="+mn-ea"/>
                <a:cs typeface="+mn-cs"/>
              </a:rPr>
              <a:t>ShellExecuteW</a:t>
            </a:r>
            <a:r>
              <a:rPr lang="en-US" sz="1200" kern="1200" dirty="0" smtClean="0">
                <a:solidFill>
                  <a:schemeClr val="tx1"/>
                </a:solidFill>
                <a:effectLst/>
                <a:latin typeface="+mn-lt"/>
                <a:ea typeface="+mn-ea"/>
                <a:cs typeface="+mn-cs"/>
              </a:rPr>
              <a:t>() to open a port to establish a remote connection to the desktop:</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After that, the infected computer is ready to accept the incoming RDP connection, which allows the cybercriminal — armed with the victim’s IP address and account information — to connect to the infected computer and seize complete control of it.</a:t>
            </a:r>
            <a:endParaRPr lang="ru-RU" sz="1200" kern="1200" dirty="0" smtClean="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6904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OK, what that gives us? What do we need to change to proper track new samples? Since the protocol hasn’t changed much, we need just to change </a:t>
            </a:r>
            <a:r>
              <a:rPr lang="en-US" sz="1200" kern="1200" dirty="0" err="1" smtClean="0">
                <a:solidFill>
                  <a:schemeClr val="tx1"/>
                </a:solidFill>
                <a:effectLst/>
                <a:latin typeface="+mn-lt"/>
                <a:ea typeface="+mn-ea"/>
                <a:cs typeface="+mn-cs"/>
              </a:rPr>
              <a:t>autoprocessing</a:t>
            </a:r>
            <a:r>
              <a:rPr lang="en-US" sz="1200" kern="1200" dirty="0" smtClean="0">
                <a:solidFill>
                  <a:schemeClr val="tx1"/>
                </a:solidFill>
                <a:effectLst/>
                <a:latin typeface="+mn-lt"/>
                <a:ea typeface="+mn-ea"/>
                <a:cs typeface="+mn-cs"/>
              </a:rPr>
              <a:t> script and tune our filter system a little.</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87353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That’s it, we are ready to monitor new version just a few time after its release!</a:t>
            </a:r>
            <a:endParaRPr lang="ru-RU"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74613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kern="1200" dirty="0" smtClean="0">
                <a:solidFill>
                  <a:schemeClr val="tx1"/>
                </a:solidFill>
                <a:effectLst/>
                <a:latin typeface="+mn-lt"/>
                <a:ea typeface="+mn-ea"/>
                <a:cs typeface="+mn-cs"/>
              </a:rPr>
              <a:t>In my presentation, I tried to show that Botnet Tracking is fun. Really, you infiltrate a hidden net and monitor all the activity it performs. Isn’t it fun?</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in serious terms, tracking botnets really helps to understand the latest trends in malware distribution and targets the cybercriminals are on. Unfortunately, malware keeps evolving, so we have to keep a pulse and be ready for upcoming changes. </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022945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That is the end of my speech and I’ll be glad to answer your questions if any</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310248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 malware infiltrates on a victims machine, it knocks the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like “Hi! I’m bot number 666 and I’m here to serve you, AHAHAHA!” So,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sends the commands the operator of the botnet wants to run on victims machine. Bot receives them and tries to execute. These commands can be different, depending on the type of the malware: download new file, execute shell commands, start </a:t>
            </a:r>
            <a:r>
              <a:rPr lang="en-US" sz="1200" kern="1200" dirty="0" err="1" smtClean="0">
                <a:solidFill>
                  <a:schemeClr val="tx1"/>
                </a:solidFill>
                <a:effectLst/>
                <a:latin typeface="+mn-lt"/>
                <a:ea typeface="+mn-ea"/>
                <a:cs typeface="+mn-cs"/>
              </a:rPr>
              <a:t>ddos</a:t>
            </a:r>
            <a:r>
              <a:rPr lang="en-US" sz="1200" kern="1200" dirty="0" smtClean="0">
                <a:solidFill>
                  <a:schemeClr val="tx1"/>
                </a:solidFill>
                <a:effectLst/>
                <a:latin typeface="+mn-lt"/>
                <a:ea typeface="+mn-ea"/>
                <a:cs typeface="+mn-cs"/>
              </a:rPr>
              <a:t>, send files to </a:t>
            </a:r>
            <a:r>
              <a:rPr lang="en-US" sz="1200" kern="1200" dirty="0" err="1" smtClean="0">
                <a:solidFill>
                  <a:schemeClr val="tx1"/>
                </a:solidFill>
                <a:effectLst/>
                <a:latin typeface="+mn-lt"/>
                <a:ea typeface="+mn-ea"/>
                <a:cs typeface="+mn-cs"/>
              </a:rPr>
              <a:t>CnC</a:t>
            </a:r>
            <a:r>
              <a:rPr lang="en-US" sz="1200" kern="1200" dirty="0" smtClean="0">
                <a:solidFill>
                  <a:schemeClr val="tx1"/>
                </a:solidFill>
                <a:effectLst/>
                <a:latin typeface="+mn-lt"/>
                <a:ea typeface="+mn-ea"/>
                <a:cs typeface="+mn-cs"/>
              </a:rPr>
              <a:t>, inject code into web pages, intercept traffic, redirect it,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After that, another request is sent and so on…</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101862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should notice that not all botnets should be highly centralized like this. First of all they can have multiple </a:t>
            </a:r>
            <a:r>
              <a:rPr lang="en-US" sz="1200" kern="1200" dirty="0" err="1" smtClean="0">
                <a:solidFill>
                  <a:schemeClr val="tx1"/>
                </a:solidFill>
                <a:effectLst/>
                <a:latin typeface="+mn-lt"/>
                <a:ea typeface="+mn-ea"/>
                <a:cs typeface="+mn-cs"/>
              </a:rPr>
              <a:t>CnC’s</a:t>
            </a:r>
            <a:r>
              <a:rPr lang="en-US" sz="1200" kern="1200" dirty="0" smtClean="0">
                <a:solidFill>
                  <a:schemeClr val="tx1"/>
                </a:solidFill>
                <a:effectLst/>
                <a:latin typeface="+mn-lt"/>
                <a:ea typeface="+mn-ea"/>
                <a:cs typeface="+mn-cs"/>
              </a:rPr>
              <a:t>, even different </a:t>
            </a:r>
            <a:r>
              <a:rPr lang="en-US" sz="1200" kern="1200" dirty="0" err="1" smtClean="0">
                <a:solidFill>
                  <a:schemeClr val="tx1"/>
                </a:solidFill>
                <a:effectLst/>
                <a:latin typeface="+mn-lt"/>
                <a:ea typeface="+mn-ea"/>
                <a:cs typeface="+mn-cs"/>
              </a:rPr>
              <a:t>CnC’s</a:t>
            </a:r>
            <a:r>
              <a:rPr lang="en-US" sz="1200" kern="1200" dirty="0" smtClean="0">
                <a:solidFill>
                  <a:schemeClr val="tx1"/>
                </a:solidFill>
                <a:effectLst/>
                <a:latin typeface="+mn-lt"/>
                <a:ea typeface="+mn-ea"/>
                <a:cs typeface="+mn-cs"/>
              </a:rPr>
              <a:t> for different stages of their operation. In the end they can be decentralized, or peer-to-peer, but we’ll focus on a simple scheme for the ease of the explanation.</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4169126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why are botnets exist? I have several reasons. First, of course, money. There is no difference in what is the type of botnet, it is operated by a botnet master to raise some easy money (they think). And the next, what are you guesses? No, it’s money, again. It’s all about the money, guys. And third? Here I placed revenge and fame. This is typically can be addressed to </a:t>
            </a:r>
            <a:r>
              <a:rPr lang="en-US" sz="1200" kern="1200" dirty="0" err="1" smtClean="0">
                <a:solidFill>
                  <a:schemeClr val="tx1"/>
                </a:solidFill>
                <a:effectLst/>
                <a:latin typeface="+mn-lt"/>
                <a:ea typeface="+mn-ea"/>
                <a:cs typeface="+mn-cs"/>
              </a:rPr>
              <a:t>ddos</a:t>
            </a:r>
            <a:r>
              <a:rPr lang="en-US" sz="1200" kern="1200" dirty="0" smtClean="0">
                <a:solidFill>
                  <a:schemeClr val="tx1"/>
                </a:solidFill>
                <a:effectLst/>
                <a:latin typeface="+mn-lt"/>
                <a:ea typeface="+mn-ea"/>
                <a:cs typeface="+mn-cs"/>
              </a:rPr>
              <a:t> botnets, whose operators can </a:t>
            </a:r>
            <a:r>
              <a:rPr lang="en-US" sz="1200" kern="1200" dirty="0" err="1" smtClean="0">
                <a:solidFill>
                  <a:schemeClr val="tx1"/>
                </a:solidFill>
                <a:effectLst/>
                <a:latin typeface="+mn-lt"/>
                <a:ea typeface="+mn-ea"/>
                <a:cs typeface="+mn-cs"/>
              </a:rPr>
              <a:t>ddos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someones</a:t>
            </a:r>
            <a:r>
              <a:rPr lang="en-US" sz="1200" kern="1200" dirty="0" smtClean="0">
                <a:solidFill>
                  <a:schemeClr val="tx1"/>
                </a:solidFill>
                <a:effectLst/>
                <a:latin typeface="+mn-lt"/>
                <a:ea typeface="+mn-ea"/>
                <a:cs typeface="+mn-cs"/>
              </a:rPr>
              <a:t>’ public servers just to pay back some previous offenses. And the last but not the least… money. C’mon, guys, it’s simple </a:t>
            </a:r>
            <a:r>
              <a:rPr lang="en-US" sz="1200" kern="1200" dirty="0" smtClean="0">
                <a:solidFill>
                  <a:schemeClr val="tx1"/>
                </a:solidFill>
                <a:effectLst/>
                <a:latin typeface="+mn-lt"/>
                <a:ea typeface="+mn-ea"/>
                <a:cs typeface="+mn-cs"/>
                <a:sym typeface="Wingdings" panose="05000000000000000000" pitchFamily="2" charset="2"/>
              </a:rPr>
              <a:t></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3611499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outlined what the botnets are, we can have a brief overview of the types of the botnets. What is the first type on your mind? I guess it is </a:t>
            </a:r>
            <a:r>
              <a:rPr lang="en-US" sz="1200" kern="1200" dirty="0" err="1" smtClean="0">
                <a:solidFill>
                  <a:schemeClr val="tx1"/>
                </a:solidFill>
                <a:effectLst/>
                <a:latin typeface="+mn-lt"/>
                <a:ea typeface="+mn-ea"/>
                <a:cs typeface="+mn-cs"/>
              </a:rPr>
              <a:t>ddos</a:t>
            </a:r>
            <a:r>
              <a:rPr lang="en-US" sz="1200" kern="1200" dirty="0" smtClean="0">
                <a:solidFill>
                  <a:schemeClr val="tx1"/>
                </a:solidFill>
                <a:effectLst/>
                <a:latin typeface="+mn-lt"/>
                <a:ea typeface="+mn-ea"/>
                <a:cs typeface="+mn-cs"/>
              </a:rPr>
              <a:t> botnet. That is rather obvious because this is why first botnets appeared. Such widely distributed net is a good source of garbage traffic that can break down even a strong servers and companies. Everyone I think heard of </a:t>
            </a:r>
            <a:r>
              <a:rPr lang="en-US" sz="1200" kern="1200" dirty="0" err="1" smtClean="0">
                <a:solidFill>
                  <a:schemeClr val="tx1"/>
                </a:solidFill>
                <a:effectLst/>
                <a:latin typeface="+mn-lt"/>
                <a:ea typeface="+mn-ea"/>
                <a:cs typeface="+mn-cs"/>
              </a:rPr>
              <a:t>Mirai</a:t>
            </a:r>
            <a:r>
              <a:rPr lang="en-US" sz="1200" kern="1200" dirty="0" smtClean="0">
                <a:solidFill>
                  <a:schemeClr val="tx1"/>
                </a:solidFill>
                <a:effectLst/>
                <a:latin typeface="+mn-lt"/>
                <a:ea typeface="+mn-ea"/>
                <a:cs typeface="+mn-cs"/>
              </a:rPr>
              <a:t>, and it keeps evolving, not letting us to forget about </a:t>
            </a:r>
            <a:r>
              <a:rPr lang="en-US" sz="1200" kern="1200" dirty="0" err="1" smtClean="0">
                <a:solidFill>
                  <a:schemeClr val="tx1"/>
                </a:solidFill>
                <a:effectLst/>
                <a:latin typeface="+mn-lt"/>
                <a:ea typeface="+mn-ea"/>
                <a:cs typeface="+mn-cs"/>
              </a:rPr>
              <a:t>ddos</a:t>
            </a:r>
            <a:r>
              <a:rPr lang="en-US" sz="1200" kern="1200" dirty="0" smtClean="0">
                <a:solidFill>
                  <a:schemeClr val="tx1"/>
                </a:solidFill>
                <a:effectLst/>
                <a:latin typeface="+mn-lt"/>
                <a:ea typeface="+mn-ea"/>
                <a:cs typeface="+mn-cs"/>
              </a:rPr>
              <a:t> botnets.</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171915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popular type of botnet is spam botnet. Usually it does nothing but mass-sending spam e-mail messages. These messages can be either harmless advertisement or it can include malicious link or attachment, allowing further spreading of the malware.</a:t>
            </a:r>
            <a:endParaRPr lang="ru-RU" sz="1200" kern="1200" dirty="0" smtClean="0">
              <a:solidFill>
                <a:schemeClr val="tx1"/>
              </a:solidFill>
              <a:effectLst/>
              <a:latin typeface="+mn-lt"/>
              <a:ea typeface="+mn-ea"/>
              <a:cs typeface="+mn-cs"/>
            </a:endParaRPr>
          </a:p>
          <a:p>
            <a:endParaRPr lang="ru-RU" dirty="0"/>
          </a:p>
        </p:txBody>
      </p:sp>
    </p:spTree>
    <p:extLst>
      <p:ext uri="{BB962C8B-B14F-4D97-AF65-F5344CB8AC3E}">
        <p14:creationId xmlns:p14="http://schemas.microsoft.com/office/powerpoint/2010/main" val="270151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Подзаголовок 2"/>
          <p:cNvSpPr>
            <a:spLocks noGrp="1"/>
          </p:cNvSpPr>
          <p:nvPr>
            <p:ph type="subTitle" idx="1" hasCustomPrompt="1"/>
          </p:nvPr>
        </p:nvSpPr>
        <p:spPr>
          <a:xfrm>
            <a:off x="434976" y="1171013"/>
            <a:ext cx="5358220" cy="249299"/>
          </a:xfrm>
        </p:spPr>
        <p:txBody>
          <a:bodyPr wrap="square" lIns="0" tIns="0" rIns="0" bIns="0">
            <a:spAutoFit/>
          </a:bodyPr>
          <a:lstStyle>
            <a:lvl1pPr marL="0" indent="0" algn="l">
              <a:buNone/>
              <a:defRPr sz="1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24" name="Текст 23"/>
          <p:cNvSpPr>
            <a:spLocks noGrp="1"/>
          </p:cNvSpPr>
          <p:nvPr>
            <p:ph type="body" sz="quarter" idx="36"/>
          </p:nvPr>
        </p:nvSpPr>
        <p:spPr>
          <a:xfrm>
            <a:off x="434977" y="1639076"/>
            <a:ext cx="5357813" cy="2027489"/>
          </a:xfrm>
        </p:spPr>
        <p:txBody>
          <a:bodyPr lIns="0" tIns="0" rIns="0" bIns="0">
            <a:noAutofit/>
          </a:bodyPr>
          <a:lstStyle>
            <a:lvl1pPr marL="0" indent="0">
              <a:buFontTx/>
              <a:buNone/>
              <a:defRPr sz="1400">
                <a:solidFill>
                  <a:schemeClr val="tx1"/>
                </a:solidFill>
              </a:defRPr>
            </a:lvl1pPr>
            <a:lvl2pPr marL="457200" indent="0">
              <a:buFontTx/>
              <a:buNone/>
              <a:defRPr>
                <a:solidFill>
                  <a:schemeClr val="accent4"/>
                </a:solidFill>
              </a:defRPr>
            </a:lvl2pPr>
            <a:lvl3pPr marL="914400" indent="0">
              <a:buFontTx/>
              <a:buNone/>
              <a:defRPr>
                <a:solidFill>
                  <a:schemeClr val="accent4"/>
                </a:solidFill>
              </a:defRPr>
            </a:lvl3pPr>
            <a:lvl4pPr marL="1371600" indent="0">
              <a:buFontTx/>
              <a:buNone/>
              <a:defRPr>
                <a:solidFill>
                  <a:schemeClr val="accent4"/>
                </a:solidFill>
              </a:defRPr>
            </a:lvl4pPr>
            <a:lvl5pPr marL="1828800" indent="0">
              <a:buFontTx/>
              <a:buNone/>
              <a:defRPr>
                <a:solidFill>
                  <a:schemeClr val="accent4"/>
                </a:solidFill>
              </a:defRPr>
            </a:lvl5pPr>
          </a:lstStyle>
          <a:p>
            <a:pPr lvl="0"/>
            <a:r>
              <a:rPr lang="ru-RU" dirty="0" smtClean="0"/>
              <a:t>Образец текста</a:t>
            </a:r>
          </a:p>
        </p:txBody>
      </p:sp>
      <p:sp>
        <p:nvSpPr>
          <p:cNvPr id="7" name="Заголовок 6"/>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5640879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emes &amp; charts 1">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179" name="Текст 6"/>
          <p:cNvSpPr>
            <a:spLocks noGrp="1"/>
          </p:cNvSpPr>
          <p:nvPr>
            <p:ph type="body" sz="quarter" idx="48" hasCustomPrompt="1"/>
          </p:nvPr>
        </p:nvSpPr>
        <p:spPr>
          <a:xfrm>
            <a:off x="434976" y="996658"/>
            <a:ext cx="6861174" cy="246221"/>
          </a:xfrm>
        </p:spPr>
        <p:txBody>
          <a:bodyPr wrap="square" lIns="0" tIns="0" rIns="0" bIns="0" anchor="t" anchorCtr="0">
            <a:noAutofit/>
          </a:bodyPr>
          <a:lstStyle>
            <a:lvl1pPr marL="0" indent="0">
              <a:lnSpc>
                <a:spcPct val="100000"/>
              </a:lnSpc>
              <a:buFontTx/>
              <a:buNone/>
              <a:defRPr sz="1600" b="0" baseline="0">
                <a:solidFill>
                  <a:schemeClr val="tx1"/>
                </a:solidFill>
                <a:latin typeface="+mn-lt"/>
              </a:defRPr>
            </a:lvl1pPr>
          </a:lstStyle>
          <a:p>
            <a:pPr lvl="0"/>
            <a:r>
              <a:rPr lang="en-US" dirty="0" smtClean="0"/>
              <a:t>Text</a:t>
            </a:r>
            <a:endParaRPr lang="ru-RU" dirty="0" smtClean="0"/>
          </a:p>
        </p:txBody>
      </p:sp>
      <p:sp>
        <p:nvSpPr>
          <p:cNvPr id="7" name="Объект 6"/>
          <p:cNvSpPr>
            <a:spLocks noGrp="1"/>
          </p:cNvSpPr>
          <p:nvPr>
            <p:ph sz="quarter" idx="49"/>
          </p:nvPr>
        </p:nvSpPr>
        <p:spPr>
          <a:xfrm>
            <a:off x="434977" y="1645966"/>
            <a:ext cx="11318874" cy="442382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ru-RU" dirty="0"/>
          </a:p>
        </p:txBody>
      </p:sp>
      <p:sp>
        <p:nvSpPr>
          <p:cNvPr id="8" name="Заголовок 7"/>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38660590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emes &amp; charts 2">
    <p:spTree>
      <p:nvGrpSpPr>
        <p:cNvPr id="1" name=""/>
        <p:cNvGrpSpPr/>
        <p:nvPr/>
      </p:nvGrpSpPr>
      <p:grpSpPr>
        <a:xfrm>
          <a:off x="0" y="0"/>
          <a:ext cx="0" cy="0"/>
          <a:chOff x="0" y="0"/>
          <a:chExt cx="0" cy="0"/>
        </a:xfrm>
      </p:grpSpPr>
      <p:sp>
        <p:nvSpPr>
          <p:cNvPr id="7" name="Объект 6"/>
          <p:cNvSpPr>
            <a:spLocks noGrp="1"/>
          </p:cNvSpPr>
          <p:nvPr>
            <p:ph sz="quarter" idx="49"/>
          </p:nvPr>
        </p:nvSpPr>
        <p:spPr>
          <a:xfrm>
            <a:off x="434976" y="990458"/>
            <a:ext cx="8147050" cy="442382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ru-RU" dirty="0"/>
          </a:p>
        </p:txBody>
      </p:sp>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8" name="Текст 6"/>
          <p:cNvSpPr>
            <a:spLocks noGrp="1"/>
          </p:cNvSpPr>
          <p:nvPr>
            <p:ph type="body" sz="quarter" idx="50" hasCustomPrompt="1"/>
          </p:nvPr>
        </p:nvSpPr>
        <p:spPr>
          <a:xfrm>
            <a:off x="434975" y="5613370"/>
            <a:ext cx="6861175" cy="246221"/>
          </a:xfrm>
        </p:spPr>
        <p:txBody>
          <a:bodyPr wrap="square" lIns="0" tIns="0" rIns="0" bIns="0" anchor="t" anchorCtr="0">
            <a:noAutofit/>
          </a:bodyPr>
          <a:lstStyle>
            <a:lvl1pPr marL="0" indent="0">
              <a:lnSpc>
                <a:spcPct val="100000"/>
              </a:lnSpc>
              <a:buFontTx/>
              <a:buNone/>
              <a:defRPr sz="1600" b="0" baseline="0">
                <a:solidFill>
                  <a:schemeClr val="accent4"/>
                </a:solidFill>
                <a:latin typeface="+mn-lt"/>
              </a:defRPr>
            </a:lvl1pPr>
          </a:lstStyle>
          <a:p>
            <a:pPr lvl="0"/>
            <a:r>
              <a:rPr lang="en-US" dirty="0" smtClean="0"/>
              <a:t>Text</a:t>
            </a:r>
            <a:endParaRPr lang="ru-RU" dirty="0" smtClean="0"/>
          </a:p>
        </p:txBody>
      </p:sp>
      <p:sp>
        <p:nvSpPr>
          <p:cNvPr id="15" name="Текст 6"/>
          <p:cNvSpPr>
            <a:spLocks noGrp="1"/>
          </p:cNvSpPr>
          <p:nvPr>
            <p:ph type="body" sz="quarter" idx="51" hasCustomPrompt="1"/>
          </p:nvPr>
        </p:nvSpPr>
        <p:spPr>
          <a:xfrm>
            <a:off x="8746549" y="990458"/>
            <a:ext cx="3007301" cy="728310"/>
          </a:xfrm>
        </p:spPr>
        <p:txBody>
          <a:bodyPr wrap="square" lIns="0" tIns="0" rIns="0" bIns="0" anchor="t" anchorCtr="0">
            <a:noAutofit/>
          </a:bodyPr>
          <a:lstStyle>
            <a:lvl1pPr marL="0" indent="0" algn="ctr">
              <a:lnSpc>
                <a:spcPct val="100000"/>
              </a:lnSpc>
              <a:buFontTx/>
              <a:buNone/>
              <a:defRPr sz="5400" b="0" baseline="0">
                <a:solidFill>
                  <a:schemeClr val="tx2"/>
                </a:solidFill>
                <a:latin typeface="+mn-lt"/>
              </a:defRPr>
            </a:lvl1pPr>
          </a:lstStyle>
          <a:p>
            <a:pPr lvl="0"/>
            <a:r>
              <a:rPr lang="en-US" dirty="0" smtClean="0"/>
              <a:t>number</a:t>
            </a:r>
            <a:endParaRPr lang="ru-RU" dirty="0" smtClean="0"/>
          </a:p>
        </p:txBody>
      </p:sp>
      <p:sp>
        <p:nvSpPr>
          <p:cNvPr id="16" name="Текст 6"/>
          <p:cNvSpPr>
            <a:spLocks noGrp="1"/>
          </p:cNvSpPr>
          <p:nvPr>
            <p:ph type="body" sz="quarter" idx="52" hasCustomPrompt="1"/>
          </p:nvPr>
        </p:nvSpPr>
        <p:spPr>
          <a:xfrm>
            <a:off x="8746549" y="1820141"/>
            <a:ext cx="3007301" cy="246221"/>
          </a:xfrm>
        </p:spPr>
        <p:txBody>
          <a:bodyPr wrap="square" lIns="0" tIns="0" rIns="0" bIns="0" anchor="t" anchorCtr="0">
            <a:noAutofit/>
          </a:bodyPr>
          <a:lstStyle>
            <a:lvl1pPr marL="0" indent="0" algn="ctr">
              <a:lnSpc>
                <a:spcPct val="100000"/>
              </a:lnSpc>
              <a:buFontTx/>
              <a:buNone/>
              <a:defRPr sz="2000" b="0" baseline="0">
                <a:solidFill>
                  <a:schemeClr val="tx2"/>
                </a:solidFill>
                <a:latin typeface="+mn-lt"/>
              </a:defRPr>
            </a:lvl1pPr>
          </a:lstStyle>
          <a:p>
            <a:pPr lvl="0"/>
            <a:r>
              <a:rPr lang="en-US" dirty="0" smtClean="0"/>
              <a:t>text</a:t>
            </a:r>
            <a:endParaRPr lang="ru-RU" dirty="0" smtClean="0"/>
          </a:p>
        </p:txBody>
      </p:sp>
      <p:sp>
        <p:nvSpPr>
          <p:cNvPr id="17" name="Текст 6"/>
          <p:cNvSpPr>
            <a:spLocks noGrp="1"/>
          </p:cNvSpPr>
          <p:nvPr>
            <p:ph type="body" sz="quarter" idx="53" hasCustomPrompt="1"/>
          </p:nvPr>
        </p:nvSpPr>
        <p:spPr>
          <a:xfrm>
            <a:off x="8746549" y="2193135"/>
            <a:ext cx="3007301" cy="246221"/>
          </a:xfrm>
        </p:spPr>
        <p:txBody>
          <a:bodyPr wrap="square" lIns="0" tIns="0" rIns="0" bIns="0" anchor="t" anchorCtr="0">
            <a:noAutofit/>
          </a:bodyPr>
          <a:lstStyle>
            <a:lvl1pPr marL="0" indent="0" algn="ctr">
              <a:lnSpc>
                <a:spcPct val="100000"/>
              </a:lnSpc>
              <a:buFontTx/>
              <a:buNone/>
              <a:defRPr sz="1200" b="0" baseline="0">
                <a:solidFill>
                  <a:schemeClr val="tx2"/>
                </a:solidFill>
                <a:latin typeface="+mn-lt"/>
              </a:defRPr>
            </a:lvl1pPr>
          </a:lstStyle>
          <a:p>
            <a:pPr lvl="0"/>
            <a:r>
              <a:rPr lang="en-US" dirty="0" smtClean="0"/>
              <a:t>subtext</a:t>
            </a:r>
            <a:endParaRPr lang="ru-RU" dirty="0" smtClean="0"/>
          </a:p>
        </p:txBody>
      </p:sp>
      <p:sp>
        <p:nvSpPr>
          <p:cNvPr id="18" name="Текст 6"/>
          <p:cNvSpPr>
            <a:spLocks noGrp="1"/>
          </p:cNvSpPr>
          <p:nvPr>
            <p:ph type="body" sz="quarter" idx="54" hasCustomPrompt="1"/>
          </p:nvPr>
        </p:nvSpPr>
        <p:spPr>
          <a:xfrm>
            <a:off x="8746549" y="2838308"/>
            <a:ext cx="3007301" cy="728310"/>
          </a:xfrm>
        </p:spPr>
        <p:txBody>
          <a:bodyPr wrap="square" lIns="0" tIns="0" rIns="0" bIns="0" anchor="t" anchorCtr="0">
            <a:noAutofit/>
          </a:bodyPr>
          <a:lstStyle>
            <a:lvl1pPr marL="0" indent="0" algn="ctr">
              <a:lnSpc>
                <a:spcPct val="100000"/>
              </a:lnSpc>
              <a:buFontTx/>
              <a:buNone/>
              <a:defRPr sz="5400" b="0" baseline="0">
                <a:solidFill>
                  <a:schemeClr val="bg2">
                    <a:lumMod val="50000"/>
                  </a:schemeClr>
                </a:solidFill>
                <a:latin typeface="+mn-lt"/>
              </a:defRPr>
            </a:lvl1pPr>
          </a:lstStyle>
          <a:p>
            <a:pPr lvl="0"/>
            <a:r>
              <a:rPr lang="en-US" dirty="0" smtClean="0"/>
              <a:t>number</a:t>
            </a:r>
            <a:endParaRPr lang="ru-RU" dirty="0" smtClean="0"/>
          </a:p>
        </p:txBody>
      </p:sp>
      <p:sp>
        <p:nvSpPr>
          <p:cNvPr id="19" name="Текст 6"/>
          <p:cNvSpPr>
            <a:spLocks noGrp="1"/>
          </p:cNvSpPr>
          <p:nvPr>
            <p:ph type="body" sz="quarter" idx="55" hasCustomPrompt="1"/>
          </p:nvPr>
        </p:nvSpPr>
        <p:spPr>
          <a:xfrm>
            <a:off x="8746549" y="3667991"/>
            <a:ext cx="3007301" cy="246221"/>
          </a:xfrm>
        </p:spPr>
        <p:txBody>
          <a:bodyPr wrap="square" lIns="0" tIns="0" rIns="0" bIns="0" anchor="t" anchorCtr="0">
            <a:noAutofit/>
          </a:bodyPr>
          <a:lstStyle>
            <a:lvl1pPr marL="0" indent="0" algn="ctr">
              <a:lnSpc>
                <a:spcPct val="100000"/>
              </a:lnSpc>
              <a:buFontTx/>
              <a:buNone/>
              <a:defRPr sz="2000" b="0" baseline="0">
                <a:solidFill>
                  <a:schemeClr val="bg2">
                    <a:lumMod val="50000"/>
                  </a:schemeClr>
                </a:solidFill>
                <a:latin typeface="+mn-lt"/>
              </a:defRPr>
            </a:lvl1pPr>
          </a:lstStyle>
          <a:p>
            <a:pPr lvl="0"/>
            <a:r>
              <a:rPr lang="en-US" dirty="0" smtClean="0"/>
              <a:t>text</a:t>
            </a:r>
            <a:endParaRPr lang="ru-RU" dirty="0" smtClean="0"/>
          </a:p>
        </p:txBody>
      </p:sp>
      <p:sp>
        <p:nvSpPr>
          <p:cNvPr id="20" name="Текст 6"/>
          <p:cNvSpPr>
            <a:spLocks noGrp="1"/>
          </p:cNvSpPr>
          <p:nvPr>
            <p:ph type="body" sz="quarter" idx="56" hasCustomPrompt="1"/>
          </p:nvPr>
        </p:nvSpPr>
        <p:spPr>
          <a:xfrm>
            <a:off x="8746549" y="4040985"/>
            <a:ext cx="3007301" cy="246221"/>
          </a:xfrm>
        </p:spPr>
        <p:txBody>
          <a:bodyPr wrap="square" lIns="0" tIns="0" rIns="0" bIns="0" anchor="t" anchorCtr="0">
            <a:noAutofit/>
          </a:bodyPr>
          <a:lstStyle>
            <a:lvl1pPr marL="0" indent="0" algn="ctr">
              <a:lnSpc>
                <a:spcPct val="100000"/>
              </a:lnSpc>
              <a:buFontTx/>
              <a:buNone/>
              <a:defRPr sz="1200" b="0" baseline="0">
                <a:solidFill>
                  <a:schemeClr val="bg2">
                    <a:lumMod val="50000"/>
                  </a:schemeClr>
                </a:solidFill>
                <a:latin typeface="+mn-lt"/>
              </a:defRPr>
            </a:lvl1pPr>
          </a:lstStyle>
          <a:p>
            <a:pPr lvl="0"/>
            <a:r>
              <a:rPr lang="en-US" dirty="0" smtClean="0"/>
              <a:t>subtext</a:t>
            </a:r>
            <a:endParaRPr lang="ru-RU" dirty="0" smtClean="0"/>
          </a:p>
        </p:txBody>
      </p:sp>
      <p:sp>
        <p:nvSpPr>
          <p:cNvPr id="3" name="Заголовок 2"/>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9887891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chemes &amp; charts 3">
    <p:spTree>
      <p:nvGrpSpPr>
        <p:cNvPr id="1" name=""/>
        <p:cNvGrpSpPr/>
        <p:nvPr/>
      </p:nvGrpSpPr>
      <p:grpSpPr>
        <a:xfrm>
          <a:off x="0" y="0"/>
          <a:ext cx="0" cy="0"/>
          <a:chOff x="0" y="0"/>
          <a:chExt cx="0" cy="0"/>
        </a:xfrm>
      </p:grpSpPr>
      <p:sp>
        <p:nvSpPr>
          <p:cNvPr id="7" name="Объект 6"/>
          <p:cNvSpPr>
            <a:spLocks noGrp="1"/>
          </p:cNvSpPr>
          <p:nvPr>
            <p:ph sz="quarter" idx="49"/>
          </p:nvPr>
        </p:nvSpPr>
        <p:spPr>
          <a:xfrm>
            <a:off x="434976" y="975826"/>
            <a:ext cx="5308620" cy="3651447"/>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ru-RU" dirty="0"/>
          </a:p>
        </p:txBody>
      </p:sp>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10" name="Текст 6"/>
          <p:cNvSpPr>
            <a:spLocks noGrp="1"/>
          </p:cNvSpPr>
          <p:nvPr>
            <p:ph type="body" sz="quarter" idx="52" hasCustomPrompt="1"/>
          </p:nvPr>
        </p:nvSpPr>
        <p:spPr>
          <a:xfrm>
            <a:off x="434976" y="4882617"/>
            <a:ext cx="5308620" cy="246221"/>
          </a:xfrm>
        </p:spPr>
        <p:txBody>
          <a:bodyPr wrap="square" lIns="0" tIns="0" rIns="0" bIns="0" anchor="t" anchorCtr="0">
            <a:noAutofit/>
          </a:bodyPr>
          <a:lstStyle>
            <a:lvl1pPr marL="0" indent="0" algn="ctr">
              <a:lnSpc>
                <a:spcPct val="100000"/>
              </a:lnSpc>
              <a:buFontTx/>
              <a:buNone/>
              <a:defRPr sz="1800" b="0" baseline="0">
                <a:solidFill>
                  <a:schemeClr val="tx2"/>
                </a:solidFill>
                <a:latin typeface="+mn-lt"/>
              </a:defRPr>
            </a:lvl1pPr>
          </a:lstStyle>
          <a:p>
            <a:pPr lvl="0"/>
            <a:r>
              <a:rPr lang="en-US" dirty="0" smtClean="0"/>
              <a:t>text</a:t>
            </a:r>
            <a:endParaRPr lang="ru-RU" dirty="0" smtClean="0"/>
          </a:p>
        </p:txBody>
      </p:sp>
      <p:sp>
        <p:nvSpPr>
          <p:cNvPr id="11" name="Текст 6"/>
          <p:cNvSpPr>
            <a:spLocks noGrp="1"/>
          </p:cNvSpPr>
          <p:nvPr>
            <p:ph type="body" sz="quarter" idx="53" hasCustomPrompt="1"/>
          </p:nvPr>
        </p:nvSpPr>
        <p:spPr>
          <a:xfrm>
            <a:off x="434976" y="5309391"/>
            <a:ext cx="5308620" cy="601289"/>
          </a:xfrm>
        </p:spPr>
        <p:txBody>
          <a:bodyPr wrap="square" lIns="0" tIns="0" rIns="0" bIns="0" anchor="t" anchorCtr="0">
            <a:noAutofit/>
          </a:bodyPr>
          <a:lstStyle>
            <a:lvl1pPr marL="0" indent="0" algn="ctr">
              <a:lnSpc>
                <a:spcPct val="100000"/>
              </a:lnSpc>
              <a:buFontTx/>
              <a:buNone/>
              <a:defRPr sz="1200" b="0" baseline="0">
                <a:solidFill>
                  <a:schemeClr val="accent4"/>
                </a:solidFill>
                <a:latin typeface="+mn-lt"/>
              </a:defRPr>
            </a:lvl1pPr>
          </a:lstStyle>
          <a:p>
            <a:pPr lvl="0"/>
            <a:r>
              <a:rPr lang="en-US" dirty="0" smtClean="0"/>
              <a:t>subtext</a:t>
            </a:r>
            <a:endParaRPr lang="ru-RU" dirty="0" smtClean="0"/>
          </a:p>
        </p:txBody>
      </p:sp>
      <p:sp>
        <p:nvSpPr>
          <p:cNvPr id="12" name="Объект 6"/>
          <p:cNvSpPr>
            <a:spLocks noGrp="1"/>
          </p:cNvSpPr>
          <p:nvPr>
            <p:ph sz="quarter" idx="54"/>
          </p:nvPr>
        </p:nvSpPr>
        <p:spPr>
          <a:xfrm>
            <a:off x="6445230" y="975826"/>
            <a:ext cx="5308620" cy="3651447"/>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ru-RU" dirty="0"/>
          </a:p>
        </p:txBody>
      </p:sp>
      <p:sp>
        <p:nvSpPr>
          <p:cNvPr id="14" name="Текст 6"/>
          <p:cNvSpPr>
            <a:spLocks noGrp="1"/>
          </p:cNvSpPr>
          <p:nvPr>
            <p:ph type="body" sz="quarter" idx="55" hasCustomPrompt="1"/>
          </p:nvPr>
        </p:nvSpPr>
        <p:spPr>
          <a:xfrm>
            <a:off x="6445230" y="4882617"/>
            <a:ext cx="5308620" cy="246221"/>
          </a:xfrm>
        </p:spPr>
        <p:txBody>
          <a:bodyPr wrap="square" lIns="0" tIns="0" rIns="0" bIns="0" anchor="t" anchorCtr="0">
            <a:noAutofit/>
          </a:bodyPr>
          <a:lstStyle>
            <a:lvl1pPr marL="0" indent="0" algn="ctr">
              <a:lnSpc>
                <a:spcPct val="100000"/>
              </a:lnSpc>
              <a:buFontTx/>
              <a:buNone/>
              <a:defRPr sz="1800" b="0" baseline="0">
                <a:solidFill>
                  <a:schemeClr val="tx2"/>
                </a:solidFill>
                <a:latin typeface="+mn-lt"/>
              </a:defRPr>
            </a:lvl1pPr>
          </a:lstStyle>
          <a:p>
            <a:pPr lvl="0"/>
            <a:r>
              <a:rPr lang="en-US" dirty="0" smtClean="0"/>
              <a:t>text</a:t>
            </a:r>
            <a:endParaRPr lang="ru-RU" dirty="0" smtClean="0"/>
          </a:p>
        </p:txBody>
      </p:sp>
      <p:sp>
        <p:nvSpPr>
          <p:cNvPr id="15" name="Текст 6"/>
          <p:cNvSpPr>
            <a:spLocks noGrp="1"/>
          </p:cNvSpPr>
          <p:nvPr>
            <p:ph type="body" sz="quarter" idx="56" hasCustomPrompt="1"/>
          </p:nvPr>
        </p:nvSpPr>
        <p:spPr>
          <a:xfrm>
            <a:off x="6445230" y="5309391"/>
            <a:ext cx="5308620" cy="601289"/>
          </a:xfrm>
        </p:spPr>
        <p:txBody>
          <a:bodyPr wrap="square" lIns="0" tIns="0" rIns="0" bIns="0" anchor="t" anchorCtr="0">
            <a:noAutofit/>
          </a:bodyPr>
          <a:lstStyle>
            <a:lvl1pPr marL="0" indent="0" algn="ctr">
              <a:lnSpc>
                <a:spcPct val="100000"/>
              </a:lnSpc>
              <a:buFontTx/>
              <a:buNone/>
              <a:defRPr sz="1200" b="0" baseline="0">
                <a:solidFill>
                  <a:schemeClr val="accent4"/>
                </a:solidFill>
                <a:latin typeface="+mn-lt"/>
              </a:defRPr>
            </a:lvl1pPr>
          </a:lstStyle>
          <a:p>
            <a:pPr lvl="0"/>
            <a:r>
              <a:rPr lang="en-US" dirty="0" smtClean="0"/>
              <a:t>subtext</a:t>
            </a:r>
            <a:endParaRPr lang="ru-RU" dirty="0" smtClean="0"/>
          </a:p>
        </p:txBody>
      </p:sp>
      <p:sp>
        <p:nvSpPr>
          <p:cNvPr id="8" name="Заголовок 7"/>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9075179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emes &amp; charts 4">
    <p:spTree>
      <p:nvGrpSpPr>
        <p:cNvPr id="1" name=""/>
        <p:cNvGrpSpPr/>
        <p:nvPr/>
      </p:nvGrpSpPr>
      <p:grpSpPr>
        <a:xfrm>
          <a:off x="0" y="0"/>
          <a:ext cx="0" cy="0"/>
          <a:chOff x="0" y="0"/>
          <a:chExt cx="0" cy="0"/>
        </a:xfrm>
      </p:grpSpPr>
      <p:sp>
        <p:nvSpPr>
          <p:cNvPr id="7" name="Объект 6"/>
          <p:cNvSpPr>
            <a:spLocks noGrp="1"/>
          </p:cNvSpPr>
          <p:nvPr>
            <p:ph sz="quarter" idx="49"/>
          </p:nvPr>
        </p:nvSpPr>
        <p:spPr>
          <a:xfrm>
            <a:off x="434976" y="2349206"/>
            <a:ext cx="5308620" cy="3651447"/>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ru-RU" dirty="0"/>
          </a:p>
        </p:txBody>
      </p:sp>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10" name="Текст 6"/>
          <p:cNvSpPr>
            <a:spLocks noGrp="1"/>
          </p:cNvSpPr>
          <p:nvPr>
            <p:ph type="body" sz="quarter" idx="52" hasCustomPrompt="1"/>
          </p:nvPr>
        </p:nvSpPr>
        <p:spPr>
          <a:xfrm>
            <a:off x="434976" y="1065799"/>
            <a:ext cx="5308620" cy="246221"/>
          </a:xfrm>
        </p:spPr>
        <p:txBody>
          <a:bodyPr wrap="square" lIns="0" tIns="0" rIns="0" bIns="0" anchor="t" anchorCtr="0">
            <a:noAutofit/>
          </a:bodyPr>
          <a:lstStyle>
            <a:lvl1pPr marL="0" indent="0" algn="ctr">
              <a:lnSpc>
                <a:spcPct val="100000"/>
              </a:lnSpc>
              <a:buFontTx/>
              <a:buNone/>
              <a:defRPr sz="1800" b="0" baseline="0">
                <a:solidFill>
                  <a:schemeClr val="tx1"/>
                </a:solidFill>
                <a:latin typeface="+mn-lt"/>
              </a:defRPr>
            </a:lvl1pPr>
          </a:lstStyle>
          <a:p>
            <a:pPr lvl="0"/>
            <a:r>
              <a:rPr lang="en-US" dirty="0" smtClean="0"/>
              <a:t>text</a:t>
            </a:r>
            <a:endParaRPr lang="ru-RU" dirty="0" smtClean="0"/>
          </a:p>
        </p:txBody>
      </p:sp>
      <p:sp>
        <p:nvSpPr>
          <p:cNvPr id="11" name="Текст 6"/>
          <p:cNvSpPr>
            <a:spLocks noGrp="1"/>
          </p:cNvSpPr>
          <p:nvPr>
            <p:ph type="body" sz="quarter" idx="53" hasCustomPrompt="1"/>
          </p:nvPr>
        </p:nvSpPr>
        <p:spPr>
          <a:xfrm>
            <a:off x="434976" y="1492573"/>
            <a:ext cx="5308620" cy="601289"/>
          </a:xfrm>
        </p:spPr>
        <p:txBody>
          <a:bodyPr wrap="square" lIns="0" tIns="0" rIns="0" bIns="0" anchor="t" anchorCtr="0">
            <a:noAutofit/>
          </a:bodyPr>
          <a:lstStyle>
            <a:lvl1pPr marL="0" indent="0" algn="ctr">
              <a:lnSpc>
                <a:spcPct val="100000"/>
              </a:lnSpc>
              <a:buFontTx/>
              <a:buNone/>
              <a:defRPr sz="1200" b="0" baseline="0">
                <a:solidFill>
                  <a:schemeClr val="accent4"/>
                </a:solidFill>
                <a:latin typeface="+mn-lt"/>
              </a:defRPr>
            </a:lvl1pPr>
          </a:lstStyle>
          <a:p>
            <a:pPr lvl="0"/>
            <a:r>
              <a:rPr lang="en-US" dirty="0" smtClean="0"/>
              <a:t>subtext</a:t>
            </a:r>
            <a:endParaRPr lang="ru-RU" dirty="0" smtClean="0"/>
          </a:p>
        </p:txBody>
      </p:sp>
      <p:sp>
        <p:nvSpPr>
          <p:cNvPr id="12" name="Объект 6"/>
          <p:cNvSpPr>
            <a:spLocks noGrp="1"/>
          </p:cNvSpPr>
          <p:nvPr>
            <p:ph sz="quarter" idx="54"/>
          </p:nvPr>
        </p:nvSpPr>
        <p:spPr>
          <a:xfrm>
            <a:off x="6445230" y="2349205"/>
            <a:ext cx="5308620" cy="3651447"/>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ru-RU" dirty="0"/>
          </a:p>
        </p:txBody>
      </p:sp>
      <p:sp>
        <p:nvSpPr>
          <p:cNvPr id="14" name="Текст 6"/>
          <p:cNvSpPr>
            <a:spLocks noGrp="1"/>
          </p:cNvSpPr>
          <p:nvPr>
            <p:ph type="body" sz="quarter" idx="55" hasCustomPrompt="1"/>
          </p:nvPr>
        </p:nvSpPr>
        <p:spPr>
          <a:xfrm>
            <a:off x="6445230" y="1065799"/>
            <a:ext cx="5308620" cy="246221"/>
          </a:xfrm>
        </p:spPr>
        <p:txBody>
          <a:bodyPr wrap="square" lIns="0" tIns="0" rIns="0" bIns="0" anchor="t" anchorCtr="0">
            <a:noAutofit/>
          </a:bodyPr>
          <a:lstStyle>
            <a:lvl1pPr marL="0" indent="0" algn="ctr">
              <a:lnSpc>
                <a:spcPct val="100000"/>
              </a:lnSpc>
              <a:buFontTx/>
              <a:buNone/>
              <a:defRPr sz="1800" b="0" baseline="0">
                <a:solidFill>
                  <a:schemeClr val="tx1"/>
                </a:solidFill>
                <a:latin typeface="+mn-lt"/>
              </a:defRPr>
            </a:lvl1pPr>
          </a:lstStyle>
          <a:p>
            <a:pPr lvl="0"/>
            <a:r>
              <a:rPr lang="en-US" dirty="0" smtClean="0"/>
              <a:t>text</a:t>
            </a:r>
            <a:endParaRPr lang="ru-RU" dirty="0" smtClean="0"/>
          </a:p>
        </p:txBody>
      </p:sp>
      <p:sp>
        <p:nvSpPr>
          <p:cNvPr id="15" name="Текст 6"/>
          <p:cNvSpPr>
            <a:spLocks noGrp="1"/>
          </p:cNvSpPr>
          <p:nvPr>
            <p:ph type="body" sz="quarter" idx="56" hasCustomPrompt="1"/>
          </p:nvPr>
        </p:nvSpPr>
        <p:spPr>
          <a:xfrm>
            <a:off x="6445230" y="1492573"/>
            <a:ext cx="5308620" cy="601289"/>
          </a:xfrm>
        </p:spPr>
        <p:txBody>
          <a:bodyPr wrap="square" lIns="0" tIns="0" rIns="0" bIns="0" anchor="t" anchorCtr="0">
            <a:noAutofit/>
          </a:bodyPr>
          <a:lstStyle>
            <a:lvl1pPr marL="0" indent="0" algn="ctr">
              <a:lnSpc>
                <a:spcPct val="100000"/>
              </a:lnSpc>
              <a:buFontTx/>
              <a:buNone/>
              <a:defRPr sz="1200" b="0" baseline="0">
                <a:solidFill>
                  <a:schemeClr val="accent4"/>
                </a:solidFill>
                <a:latin typeface="+mn-lt"/>
              </a:defRPr>
            </a:lvl1pPr>
          </a:lstStyle>
          <a:p>
            <a:pPr lvl="0"/>
            <a:r>
              <a:rPr lang="en-US" dirty="0" smtClean="0"/>
              <a:t>subtext</a:t>
            </a:r>
            <a:endParaRPr lang="ru-RU" dirty="0" smtClean="0"/>
          </a:p>
        </p:txBody>
      </p:sp>
      <p:sp>
        <p:nvSpPr>
          <p:cNvPr id="8" name="Заголовок 7"/>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32487652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Объект 6"/>
          <p:cNvSpPr>
            <a:spLocks noGrp="1"/>
          </p:cNvSpPr>
          <p:nvPr>
            <p:ph sz="quarter" idx="49"/>
          </p:nvPr>
        </p:nvSpPr>
        <p:spPr>
          <a:xfrm>
            <a:off x="434976" y="1565175"/>
            <a:ext cx="11318874" cy="455033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endParaRPr lang="ru-RU" dirty="0"/>
          </a:p>
        </p:txBody>
      </p:sp>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13" name="Текст 6"/>
          <p:cNvSpPr>
            <a:spLocks noGrp="1"/>
          </p:cNvSpPr>
          <p:nvPr>
            <p:ph type="body" sz="quarter" idx="50" hasCustomPrompt="1"/>
          </p:nvPr>
        </p:nvSpPr>
        <p:spPr>
          <a:xfrm>
            <a:off x="434976" y="950946"/>
            <a:ext cx="5546724" cy="414061"/>
          </a:xfrm>
        </p:spPr>
        <p:txBody>
          <a:bodyPr wrap="square" lIns="0" tIns="0" rIns="0" bIns="0" anchor="t" anchorCtr="0">
            <a:noAutofit/>
          </a:bodyPr>
          <a:lstStyle>
            <a:lvl1pPr marL="0" indent="0">
              <a:lnSpc>
                <a:spcPct val="100000"/>
              </a:lnSpc>
              <a:buFontTx/>
              <a:buNone/>
              <a:defRPr sz="1400" b="0" baseline="0">
                <a:solidFill>
                  <a:schemeClr val="tx1"/>
                </a:solidFill>
                <a:latin typeface="+mn-lt"/>
              </a:defRPr>
            </a:lvl1pPr>
          </a:lstStyle>
          <a:p>
            <a:pPr lvl="0"/>
            <a:r>
              <a:rPr lang="en-US" dirty="0" smtClean="0"/>
              <a:t>Text</a:t>
            </a:r>
            <a:endParaRPr lang="ru-RU" dirty="0" smtClean="0"/>
          </a:p>
        </p:txBody>
      </p:sp>
      <p:sp>
        <p:nvSpPr>
          <p:cNvPr id="3" name="Заголовок 2"/>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15464907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llustrations">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3" name="Заголовок 2"/>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15881057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parato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34975" y="2931941"/>
            <a:ext cx="5790337" cy="994118"/>
          </a:xfrm>
        </p:spPr>
        <p:txBody>
          <a:bodyPr anchor="t" anchorCtr="0">
            <a:spAutoFit/>
          </a:bodyPr>
          <a:lstStyle>
            <a:lvl1pPr>
              <a:lnSpc>
                <a:spcPct val="85000"/>
              </a:lnSpc>
              <a:defRPr sz="3800" baseline="0">
                <a:solidFill>
                  <a:schemeClr val="bg1"/>
                </a:solidFill>
              </a:defRPr>
            </a:lvl1pPr>
          </a:lstStyle>
          <a:p>
            <a:r>
              <a:rPr lang="en-US" dirty="0" smtClean="0"/>
              <a:t>Threat</a:t>
            </a:r>
            <a:br>
              <a:rPr lang="en-US" dirty="0" smtClean="0"/>
            </a:br>
            <a:r>
              <a:rPr lang="en-US" dirty="0" smtClean="0"/>
              <a:t>Landscape</a:t>
            </a:r>
            <a:endParaRPr lang="ru-RU" dirty="0"/>
          </a:p>
        </p:txBody>
      </p:sp>
      <p:pic>
        <p:nvPicPr>
          <p:cNvPr id="5" name="Рисунок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4656" y="6289650"/>
            <a:ext cx="1210676" cy="335633"/>
          </a:xfrm>
          <a:prstGeom prst="rect">
            <a:avLst/>
          </a:prstGeom>
        </p:spPr>
      </p:pic>
    </p:spTree>
    <p:extLst>
      <p:ext uri="{BB962C8B-B14F-4D97-AF65-F5344CB8AC3E}">
        <p14:creationId xmlns:p14="http://schemas.microsoft.com/office/powerpoint/2010/main" val="155302126"/>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Текст 23"/>
          <p:cNvSpPr>
            <a:spLocks noGrp="1"/>
          </p:cNvSpPr>
          <p:nvPr>
            <p:ph type="body" sz="quarter" idx="36" hasCustomPrompt="1"/>
          </p:nvPr>
        </p:nvSpPr>
        <p:spPr>
          <a:xfrm>
            <a:off x="434977" y="4329436"/>
            <a:ext cx="5137002" cy="221599"/>
          </a:xfrm>
        </p:spPr>
        <p:txBody>
          <a:bodyPr lIns="0" tIns="0" rIns="0" bIns="0" anchor="t" anchorCtr="0">
            <a:spAutoFit/>
          </a:bodyPr>
          <a:lstStyle>
            <a:lvl1pPr marL="0" indent="0">
              <a:buFontTx/>
              <a:buNone/>
              <a:defRPr sz="1600" i="1" baseline="0">
                <a:solidFill>
                  <a:schemeClr val="bg1"/>
                </a:solidFill>
              </a:defRPr>
            </a:lvl1pPr>
            <a:lvl2pPr marL="457200" indent="0">
              <a:buFontTx/>
              <a:buNone/>
              <a:defRPr>
                <a:solidFill>
                  <a:schemeClr val="accent4"/>
                </a:solidFill>
              </a:defRPr>
            </a:lvl2pPr>
            <a:lvl3pPr marL="914400" indent="0">
              <a:buFontTx/>
              <a:buNone/>
              <a:defRPr>
                <a:solidFill>
                  <a:schemeClr val="accent4"/>
                </a:solidFill>
              </a:defRPr>
            </a:lvl3pPr>
            <a:lvl4pPr marL="1371600" indent="0">
              <a:buFontTx/>
              <a:buNone/>
              <a:defRPr>
                <a:solidFill>
                  <a:schemeClr val="accent4"/>
                </a:solidFill>
              </a:defRPr>
            </a:lvl4pPr>
            <a:lvl5pPr marL="1828800" indent="0">
              <a:buFontTx/>
              <a:buNone/>
              <a:defRPr>
                <a:solidFill>
                  <a:schemeClr val="accent4"/>
                </a:solidFill>
              </a:defRPr>
            </a:lvl5pPr>
          </a:lstStyle>
          <a:p>
            <a:pPr lvl="0"/>
            <a:r>
              <a:rPr lang="en-US" dirty="0" smtClean="0"/>
              <a:t>Secondary text area</a:t>
            </a:r>
            <a:endParaRPr lang="ru-RU" dirty="0" smtClean="0"/>
          </a:p>
        </p:txBody>
      </p:sp>
      <p:sp>
        <p:nvSpPr>
          <p:cNvPr id="2" name="Заголовок 1"/>
          <p:cNvSpPr>
            <a:spLocks noGrp="1"/>
          </p:cNvSpPr>
          <p:nvPr>
            <p:ph type="title" hasCustomPrompt="1"/>
          </p:nvPr>
        </p:nvSpPr>
        <p:spPr>
          <a:xfrm>
            <a:off x="434976" y="2624407"/>
            <a:ext cx="5790337" cy="1491177"/>
          </a:xfrm>
        </p:spPr>
        <p:txBody>
          <a:bodyPr anchor="t" anchorCtr="0">
            <a:spAutoFit/>
          </a:bodyPr>
          <a:lstStyle>
            <a:lvl1pPr>
              <a:lnSpc>
                <a:spcPct val="85000"/>
              </a:lnSpc>
              <a:defRPr sz="3800">
                <a:solidFill>
                  <a:schemeClr val="bg1"/>
                </a:solidFill>
              </a:defRPr>
            </a:lvl1pPr>
          </a:lstStyle>
          <a:p>
            <a:r>
              <a:rPr lang="en-US" dirty="0" smtClean="0"/>
              <a:t>Who We Are,</a:t>
            </a:r>
            <a:br>
              <a:rPr lang="en-US" dirty="0" smtClean="0"/>
            </a:br>
            <a:r>
              <a:rPr lang="en-US" dirty="0" smtClean="0"/>
              <a:t>What We Do,</a:t>
            </a:r>
            <a:br>
              <a:rPr lang="en-US" dirty="0" smtClean="0"/>
            </a:br>
            <a:r>
              <a:rPr lang="en-US" dirty="0" smtClean="0"/>
              <a:t>What Matters To Us</a:t>
            </a:r>
            <a:endParaRPr lang="ru-RU" dirty="0"/>
          </a:p>
        </p:txBody>
      </p:sp>
      <p:pic>
        <p:nvPicPr>
          <p:cNvPr id="6" name="Рисунок 5"/>
          <p:cNvPicPr>
            <a:picLocks noChangeAspect="1"/>
          </p:cNvPicPr>
          <p:nvPr userDrawn="1"/>
        </p:nvPicPr>
        <p:blipFill>
          <a:blip r:embed="rId3"/>
          <a:stretch>
            <a:fillRect/>
          </a:stretch>
        </p:blipFill>
        <p:spPr>
          <a:xfrm>
            <a:off x="434976" y="1520170"/>
            <a:ext cx="1524000" cy="334635"/>
          </a:xfrm>
          <a:prstGeom prst="rect">
            <a:avLst/>
          </a:prstGeom>
        </p:spPr>
      </p:pic>
    </p:spTree>
    <p:extLst>
      <p:ext uri="{BB962C8B-B14F-4D97-AF65-F5344CB8AC3E}">
        <p14:creationId xmlns:p14="http://schemas.microsoft.com/office/powerpoint/2010/main" val="498572177"/>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K (Big img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Рисунок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5762" y="6289650"/>
            <a:ext cx="1208351" cy="334988"/>
          </a:xfrm>
          <a:prstGeom prst="rect">
            <a:avLst/>
          </a:prstGeom>
        </p:spPr>
      </p:pic>
      <p:sp>
        <p:nvSpPr>
          <p:cNvPr id="3" name="Текст 23"/>
          <p:cNvSpPr>
            <a:spLocks noGrp="1"/>
          </p:cNvSpPr>
          <p:nvPr>
            <p:ph type="body" sz="quarter" idx="36"/>
          </p:nvPr>
        </p:nvSpPr>
        <p:spPr>
          <a:xfrm>
            <a:off x="434976" y="1275907"/>
            <a:ext cx="5137002" cy="4316819"/>
          </a:xfrm>
        </p:spPr>
        <p:txBody>
          <a:bodyPr lIns="0" tIns="0" rIns="0" bIns="0">
            <a:noAutofit/>
          </a:bodyPr>
          <a:lstStyle>
            <a:lvl1pPr marL="0" indent="0">
              <a:buFontTx/>
              <a:buNone/>
              <a:defRPr sz="1800">
                <a:solidFill>
                  <a:schemeClr val="bg1"/>
                </a:solidFill>
              </a:defRPr>
            </a:lvl1pPr>
            <a:lvl2pPr marL="457200" indent="0">
              <a:buFontTx/>
              <a:buNone/>
              <a:defRPr>
                <a:solidFill>
                  <a:schemeClr val="accent4"/>
                </a:solidFill>
              </a:defRPr>
            </a:lvl2pPr>
            <a:lvl3pPr marL="914400" indent="0">
              <a:buFontTx/>
              <a:buNone/>
              <a:defRPr>
                <a:solidFill>
                  <a:schemeClr val="accent4"/>
                </a:solidFill>
              </a:defRPr>
            </a:lvl3pPr>
            <a:lvl4pPr marL="1371600" indent="0">
              <a:buFontTx/>
              <a:buNone/>
              <a:defRPr>
                <a:solidFill>
                  <a:schemeClr val="accent4"/>
                </a:solidFill>
              </a:defRPr>
            </a:lvl4pPr>
            <a:lvl5pPr marL="1828800" indent="0">
              <a:buFontTx/>
              <a:buNone/>
              <a:defRPr>
                <a:solidFill>
                  <a:schemeClr val="accent4"/>
                </a:solidFill>
              </a:defRPr>
            </a:lvl5pPr>
          </a:lstStyle>
          <a:p>
            <a:pPr lvl="0"/>
            <a:r>
              <a:rPr lang="ru-RU" dirty="0" smtClean="0"/>
              <a:t>Образец текста</a:t>
            </a:r>
          </a:p>
        </p:txBody>
      </p:sp>
    </p:spTree>
    <p:extLst>
      <p:ext uri="{BB962C8B-B14F-4D97-AF65-F5344CB8AC3E}">
        <p14:creationId xmlns:p14="http://schemas.microsoft.com/office/powerpoint/2010/main" val="2459942760"/>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parato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34975" y="2931941"/>
            <a:ext cx="5790337" cy="994118"/>
          </a:xfrm>
        </p:spPr>
        <p:txBody>
          <a:bodyPr anchor="t" anchorCtr="0">
            <a:spAutoFit/>
          </a:bodyPr>
          <a:lstStyle>
            <a:lvl1pPr>
              <a:lnSpc>
                <a:spcPct val="85000"/>
              </a:lnSpc>
              <a:defRPr sz="3800" baseline="0">
                <a:solidFill>
                  <a:schemeClr val="bg1"/>
                </a:solidFill>
              </a:defRPr>
            </a:lvl1pPr>
          </a:lstStyle>
          <a:p>
            <a:r>
              <a:rPr lang="en-US" dirty="0" smtClean="0"/>
              <a:t>Threat</a:t>
            </a:r>
            <a:br>
              <a:rPr lang="en-US" dirty="0" smtClean="0"/>
            </a:br>
            <a:r>
              <a:rPr lang="en-US" dirty="0" smtClean="0"/>
              <a:t>Landscape</a:t>
            </a:r>
            <a:endParaRPr lang="ru-RU" dirty="0"/>
          </a:p>
        </p:txBody>
      </p:sp>
      <p:pic>
        <p:nvPicPr>
          <p:cNvPr id="5" name="Рисунок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4656" y="6289650"/>
            <a:ext cx="1210676" cy="335633"/>
          </a:xfrm>
          <a:prstGeom prst="rect">
            <a:avLst/>
          </a:prstGeom>
        </p:spPr>
      </p:pic>
    </p:spTree>
    <p:extLst>
      <p:ext uri="{BB962C8B-B14F-4D97-AF65-F5344CB8AC3E}">
        <p14:creationId xmlns:p14="http://schemas.microsoft.com/office/powerpoint/2010/main" val="1343090266"/>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de">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24" name="Текст 23"/>
          <p:cNvSpPr>
            <a:spLocks noGrp="1"/>
          </p:cNvSpPr>
          <p:nvPr>
            <p:ph type="body" sz="quarter" idx="36"/>
          </p:nvPr>
        </p:nvSpPr>
        <p:spPr>
          <a:xfrm>
            <a:off x="434977" y="1171013"/>
            <a:ext cx="11318873" cy="4765213"/>
          </a:xfrm>
        </p:spPr>
        <p:txBody>
          <a:bodyPr lIns="0" tIns="0" rIns="0" bIns="0">
            <a:noAutofit/>
          </a:bodyPr>
          <a:lstStyle>
            <a:lvl1pPr marL="0" indent="0">
              <a:buFontTx/>
              <a:buNone/>
              <a:defRPr sz="1400">
                <a:solidFill>
                  <a:schemeClr val="tx1"/>
                </a:solidFill>
              </a:defRPr>
            </a:lvl1pPr>
            <a:lvl2pPr marL="457200" indent="0">
              <a:buFontTx/>
              <a:buNone/>
              <a:defRPr>
                <a:solidFill>
                  <a:schemeClr val="accent4"/>
                </a:solidFill>
              </a:defRPr>
            </a:lvl2pPr>
            <a:lvl3pPr marL="914400" indent="0">
              <a:buFontTx/>
              <a:buNone/>
              <a:defRPr>
                <a:solidFill>
                  <a:schemeClr val="accent4"/>
                </a:solidFill>
              </a:defRPr>
            </a:lvl3pPr>
            <a:lvl4pPr marL="1371600" indent="0">
              <a:buFontTx/>
              <a:buNone/>
              <a:defRPr>
                <a:solidFill>
                  <a:schemeClr val="accent4"/>
                </a:solidFill>
              </a:defRPr>
            </a:lvl4pPr>
            <a:lvl5pPr marL="1828800" indent="0">
              <a:buFontTx/>
              <a:buNone/>
              <a:defRPr>
                <a:solidFill>
                  <a:schemeClr val="accent4"/>
                </a:solidFill>
              </a:defRPr>
            </a:lvl5pPr>
          </a:lstStyle>
          <a:p>
            <a:pPr lvl="0"/>
            <a:r>
              <a:rPr lang="ru-RU" dirty="0" smtClean="0"/>
              <a:t>Образец текста</a:t>
            </a:r>
          </a:p>
        </p:txBody>
      </p:sp>
      <p:sp>
        <p:nvSpPr>
          <p:cNvPr id="7" name="Заголовок 6"/>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13159914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nal_slide_We_prote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2689892" y="3122091"/>
            <a:ext cx="6793742" cy="387798"/>
          </a:xfrm>
        </p:spPr>
        <p:txBody>
          <a:bodyPr wrap="square" lIns="0" tIns="0" rIns="0" bIns="0" anchor="t" anchorCtr="0">
            <a:noAutofit/>
          </a:bodyPr>
          <a:lstStyle>
            <a:lvl1pPr algn="ctr">
              <a:defRPr sz="2800" baseline="0">
                <a:solidFill>
                  <a:schemeClr val="bg1"/>
                </a:solidFill>
              </a:defRPr>
            </a:lvl1pPr>
          </a:lstStyle>
          <a:p>
            <a:r>
              <a:rPr lang="en-US" smtClean="0"/>
              <a:t>WE PROTECT WHAT MATTERS MOST</a:t>
            </a:r>
            <a:endParaRPr lang="ru-RU" dirty="0"/>
          </a:p>
        </p:txBody>
      </p:sp>
      <p:pic>
        <p:nvPicPr>
          <p:cNvPr id="3" name="Рисунок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1948" y="4538909"/>
            <a:ext cx="1929630" cy="534948"/>
          </a:xfrm>
          <a:prstGeom prst="rect">
            <a:avLst/>
          </a:prstGeom>
        </p:spPr>
      </p:pic>
    </p:spTree>
    <p:extLst>
      <p:ext uri="{BB962C8B-B14F-4D97-AF65-F5344CB8AC3E}">
        <p14:creationId xmlns:p14="http://schemas.microsoft.com/office/powerpoint/2010/main" val="711800593"/>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_slide_We_protect_20yea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2689892" y="2673856"/>
            <a:ext cx="6793742" cy="777556"/>
          </a:xfrm>
        </p:spPr>
        <p:txBody>
          <a:bodyPr wrap="square" lIns="0" tIns="0" rIns="0" bIns="0" anchor="t" anchorCtr="0">
            <a:noAutofit/>
          </a:bodyPr>
          <a:lstStyle>
            <a:lvl1pPr algn="ctr">
              <a:defRPr sz="2800" baseline="0">
                <a:solidFill>
                  <a:schemeClr val="bg1"/>
                </a:solidFill>
              </a:defRPr>
            </a:lvl1pPr>
          </a:lstStyle>
          <a:p>
            <a:pPr lvl="0"/>
            <a:r>
              <a:rPr lang="en-US" dirty="0" smtClean="0"/>
              <a:t>IF IT'S IMPORTANT FOR YOU, </a:t>
            </a:r>
            <a:br>
              <a:rPr lang="en-US" dirty="0" smtClean="0"/>
            </a:br>
            <a:r>
              <a:rPr lang="en-US" dirty="0" smtClean="0"/>
              <a:t>YOU'VE GOT IT PROTECTED.</a:t>
            </a:r>
          </a:p>
        </p:txBody>
      </p:sp>
      <p:pic>
        <p:nvPicPr>
          <p:cNvPr id="7" name="Рисунок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7036" y="3930841"/>
            <a:ext cx="1719454" cy="476682"/>
          </a:xfrm>
          <a:prstGeom prst="rect">
            <a:avLst/>
          </a:prstGeom>
        </p:spPr>
      </p:pic>
    </p:spTree>
    <p:extLst>
      <p:ext uri="{BB962C8B-B14F-4D97-AF65-F5344CB8AC3E}">
        <p14:creationId xmlns:p14="http://schemas.microsoft.com/office/powerpoint/2010/main" val="4084677719"/>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_slide_Let's_tal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435707" y="3122091"/>
            <a:ext cx="4182938" cy="387798"/>
          </a:xfrm>
        </p:spPr>
        <p:txBody>
          <a:bodyPr wrap="square" lIns="0" tIns="0" rIns="0" bIns="0" anchor="t" anchorCtr="0">
            <a:noAutofit/>
          </a:bodyPr>
          <a:lstStyle>
            <a:lvl1pPr algn="l">
              <a:defRPr sz="3200" baseline="0">
                <a:solidFill>
                  <a:schemeClr val="bg1"/>
                </a:solidFill>
              </a:defRPr>
            </a:lvl1pPr>
          </a:lstStyle>
          <a:p>
            <a:r>
              <a:rPr lang="en-US" dirty="0" smtClean="0"/>
              <a:t>Let’s Talk?</a:t>
            </a:r>
            <a:endParaRPr lang="ru-RU" dirty="0"/>
          </a:p>
        </p:txBody>
      </p:sp>
      <p:sp>
        <p:nvSpPr>
          <p:cNvPr id="4" name="Текст 6"/>
          <p:cNvSpPr>
            <a:spLocks noGrp="1"/>
          </p:cNvSpPr>
          <p:nvPr>
            <p:ph type="body" sz="quarter" idx="52" hasCustomPrompt="1"/>
          </p:nvPr>
        </p:nvSpPr>
        <p:spPr>
          <a:xfrm>
            <a:off x="434976" y="3940954"/>
            <a:ext cx="4183669" cy="1128514"/>
          </a:xfrm>
        </p:spPr>
        <p:txBody>
          <a:bodyPr wrap="square" lIns="0" tIns="0" rIns="0" bIns="0" anchor="t" anchorCtr="0">
            <a:noAutofit/>
          </a:bodyPr>
          <a:lstStyle>
            <a:lvl1pPr marL="0" indent="0" algn="l">
              <a:lnSpc>
                <a:spcPct val="100000"/>
              </a:lnSpc>
              <a:spcBef>
                <a:spcPts val="100"/>
              </a:spcBef>
              <a:buFontTx/>
              <a:buNone/>
              <a:defRPr sz="1400" b="0" baseline="0">
                <a:solidFill>
                  <a:schemeClr val="bg1"/>
                </a:solidFill>
                <a:latin typeface="+mn-lt"/>
              </a:defRPr>
            </a:lvl1pPr>
          </a:lstStyle>
          <a:p>
            <a:pPr lvl="0"/>
            <a:r>
              <a:rPr lang="en-US" dirty="0" smtClean="0"/>
              <a:t>Kaspersky Lab HQ</a:t>
            </a:r>
          </a:p>
          <a:p>
            <a:pPr lvl="0"/>
            <a:r>
              <a:rPr lang="en-US" dirty="0" smtClean="0"/>
              <a:t>39A/3 </a:t>
            </a:r>
            <a:r>
              <a:rPr lang="en-US" dirty="0" err="1" smtClean="0"/>
              <a:t>Leningradskoe</a:t>
            </a:r>
            <a:r>
              <a:rPr lang="en-US" dirty="0" smtClean="0"/>
              <a:t> </a:t>
            </a:r>
            <a:r>
              <a:rPr lang="en-US" dirty="0" err="1" smtClean="0"/>
              <a:t>Shosse</a:t>
            </a:r>
            <a:endParaRPr lang="en-US" dirty="0" smtClean="0"/>
          </a:p>
          <a:p>
            <a:pPr lvl="0"/>
            <a:r>
              <a:rPr lang="en-US" dirty="0" smtClean="0"/>
              <a:t>Moscow, 125212, Russian Federation</a:t>
            </a:r>
          </a:p>
          <a:p>
            <a:pPr lvl="0"/>
            <a:r>
              <a:rPr lang="en-US" dirty="0" smtClean="0"/>
              <a:t>Tel: +7 (495) 797-8700</a:t>
            </a:r>
          </a:p>
          <a:p>
            <a:pPr lvl="0"/>
            <a:r>
              <a:rPr lang="en-US" dirty="0" smtClean="0"/>
              <a:t>www.kaspersky.com</a:t>
            </a:r>
            <a:endParaRPr lang="ru-RU" dirty="0"/>
          </a:p>
        </p:txBody>
      </p:sp>
      <p:pic>
        <p:nvPicPr>
          <p:cNvPr id="5" name="Рисунок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0153" y="5500533"/>
            <a:ext cx="1493537" cy="414051"/>
          </a:xfrm>
          <a:prstGeom prst="rect">
            <a:avLst/>
          </a:prstGeom>
        </p:spPr>
      </p:pic>
    </p:spTree>
    <p:extLst>
      <p:ext uri="{BB962C8B-B14F-4D97-AF65-F5344CB8AC3E}">
        <p14:creationId xmlns:p14="http://schemas.microsoft.com/office/powerpoint/2010/main" val="2210736515"/>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nal_slide_Let's_talk?_20yea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435707" y="3122091"/>
            <a:ext cx="4182938" cy="387798"/>
          </a:xfrm>
        </p:spPr>
        <p:txBody>
          <a:bodyPr wrap="square" lIns="0" tIns="0" rIns="0" bIns="0" anchor="t" anchorCtr="0">
            <a:noAutofit/>
          </a:bodyPr>
          <a:lstStyle>
            <a:lvl1pPr algn="l">
              <a:defRPr sz="3200" baseline="0">
                <a:solidFill>
                  <a:schemeClr val="bg1"/>
                </a:solidFill>
              </a:defRPr>
            </a:lvl1pPr>
          </a:lstStyle>
          <a:p>
            <a:r>
              <a:rPr lang="en-US" dirty="0" smtClean="0"/>
              <a:t>Let’s Talk?</a:t>
            </a:r>
            <a:endParaRPr lang="ru-RU" dirty="0"/>
          </a:p>
        </p:txBody>
      </p:sp>
      <p:sp>
        <p:nvSpPr>
          <p:cNvPr id="4" name="Текст 6"/>
          <p:cNvSpPr>
            <a:spLocks noGrp="1"/>
          </p:cNvSpPr>
          <p:nvPr>
            <p:ph type="body" sz="quarter" idx="52" hasCustomPrompt="1"/>
          </p:nvPr>
        </p:nvSpPr>
        <p:spPr>
          <a:xfrm>
            <a:off x="434976" y="3940954"/>
            <a:ext cx="4183669" cy="1128514"/>
          </a:xfrm>
        </p:spPr>
        <p:txBody>
          <a:bodyPr wrap="square" lIns="0" tIns="0" rIns="0" bIns="0" anchor="t" anchorCtr="0">
            <a:noAutofit/>
          </a:bodyPr>
          <a:lstStyle>
            <a:lvl1pPr marL="0" indent="0" algn="l">
              <a:lnSpc>
                <a:spcPct val="100000"/>
              </a:lnSpc>
              <a:spcBef>
                <a:spcPts val="100"/>
              </a:spcBef>
              <a:buFontTx/>
              <a:buNone/>
              <a:defRPr sz="1400" b="0" baseline="0">
                <a:solidFill>
                  <a:schemeClr val="bg1"/>
                </a:solidFill>
                <a:latin typeface="+mn-lt"/>
              </a:defRPr>
            </a:lvl1pPr>
          </a:lstStyle>
          <a:p>
            <a:pPr lvl="0"/>
            <a:r>
              <a:rPr lang="en-US" dirty="0" smtClean="0"/>
              <a:t>Kaspersky Lab HQ</a:t>
            </a:r>
          </a:p>
          <a:p>
            <a:pPr lvl="0"/>
            <a:r>
              <a:rPr lang="en-US" dirty="0" smtClean="0"/>
              <a:t>39A/3 </a:t>
            </a:r>
            <a:r>
              <a:rPr lang="en-US" dirty="0" err="1" smtClean="0"/>
              <a:t>Leningradskoe</a:t>
            </a:r>
            <a:r>
              <a:rPr lang="en-US" dirty="0" smtClean="0"/>
              <a:t> </a:t>
            </a:r>
            <a:r>
              <a:rPr lang="en-US" dirty="0" err="1" smtClean="0"/>
              <a:t>Shosse</a:t>
            </a:r>
            <a:endParaRPr lang="en-US" dirty="0" smtClean="0"/>
          </a:p>
          <a:p>
            <a:pPr lvl="0"/>
            <a:r>
              <a:rPr lang="en-US" dirty="0" smtClean="0"/>
              <a:t>Moscow, 125212, Russian Federation</a:t>
            </a:r>
          </a:p>
          <a:p>
            <a:pPr lvl="0"/>
            <a:r>
              <a:rPr lang="en-US" dirty="0" smtClean="0"/>
              <a:t>Tel: +7 (495) 797-8700</a:t>
            </a:r>
          </a:p>
          <a:p>
            <a:pPr lvl="0"/>
            <a:r>
              <a:rPr lang="en-US" dirty="0" smtClean="0"/>
              <a:t>www.kaspersky.com</a:t>
            </a:r>
            <a:endParaRPr lang="ru-RU" dirty="0"/>
          </a:p>
        </p:txBody>
      </p:sp>
      <p:pic>
        <p:nvPicPr>
          <p:cNvPr id="7" name="Рисунок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0153" y="5500533"/>
            <a:ext cx="1493537" cy="414051"/>
          </a:xfrm>
          <a:prstGeom prst="rect">
            <a:avLst/>
          </a:prstGeom>
        </p:spPr>
      </p:pic>
    </p:spTree>
    <p:extLst>
      <p:ext uri="{BB962C8B-B14F-4D97-AF65-F5344CB8AC3E}">
        <p14:creationId xmlns:p14="http://schemas.microsoft.com/office/powerpoint/2010/main" val="1292547834"/>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24" name="Текст 23"/>
          <p:cNvSpPr>
            <a:spLocks noGrp="1"/>
          </p:cNvSpPr>
          <p:nvPr>
            <p:ph type="body" sz="quarter" idx="36"/>
          </p:nvPr>
        </p:nvSpPr>
        <p:spPr>
          <a:xfrm>
            <a:off x="434977" y="1171013"/>
            <a:ext cx="5357813" cy="2434968"/>
          </a:xfrm>
        </p:spPr>
        <p:txBody>
          <a:bodyPr lIns="0" tIns="0" rIns="0" bIns="0">
            <a:noAutofit/>
          </a:bodyPr>
          <a:lstStyle>
            <a:lvl1pPr marL="0" indent="0">
              <a:buFontTx/>
              <a:buNone/>
              <a:defRPr sz="1400">
                <a:solidFill>
                  <a:schemeClr val="tx1"/>
                </a:solidFill>
              </a:defRPr>
            </a:lvl1pPr>
            <a:lvl2pPr marL="457200" indent="0">
              <a:buFontTx/>
              <a:buNone/>
              <a:defRPr>
                <a:solidFill>
                  <a:schemeClr val="accent4"/>
                </a:solidFill>
              </a:defRPr>
            </a:lvl2pPr>
            <a:lvl3pPr marL="914400" indent="0">
              <a:buFontTx/>
              <a:buNone/>
              <a:defRPr>
                <a:solidFill>
                  <a:schemeClr val="accent4"/>
                </a:solidFill>
              </a:defRPr>
            </a:lvl3pPr>
            <a:lvl4pPr marL="1371600" indent="0">
              <a:buFontTx/>
              <a:buNone/>
              <a:defRPr>
                <a:solidFill>
                  <a:schemeClr val="accent4"/>
                </a:solidFill>
              </a:defRPr>
            </a:lvl4pPr>
            <a:lvl5pPr marL="1828800" indent="0">
              <a:buFontTx/>
              <a:buNone/>
              <a:defRPr>
                <a:solidFill>
                  <a:schemeClr val="accent4"/>
                </a:solidFill>
              </a:defRPr>
            </a:lvl5pPr>
          </a:lstStyle>
          <a:p>
            <a:pPr lvl="0"/>
            <a:r>
              <a:rPr lang="ru-RU" dirty="0" smtClean="0"/>
              <a:t>Образец текста</a:t>
            </a:r>
          </a:p>
        </p:txBody>
      </p:sp>
      <p:sp>
        <p:nvSpPr>
          <p:cNvPr id="7" name="Заголовок 6"/>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39377478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7" name="Заголовок 6"/>
          <p:cNvSpPr>
            <a:spLocks noGrp="1"/>
          </p:cNvSpPr>
          <p:nvPr>
            <p:ph type="title" hasCustomPrompt="1"/>
          </p:nvPr>
        </p:nvSpPr>
        <p:spPr/>
        <p:txBody>
          <a:bodyPr/>
          <a:lstStyle/>
          <a:p>
            <a:r>
              <a:rPr lang="ru-RU" dirty="0" smtClean="0"/>
              <a:t>Образец Заголовка</a:t>
            </a:r>
            <a:endParaRPr lang="ru-RU" dirty="0"/>
          </a:p>
        </p:txBody>
      </p:sp>
      <p:sp>
        <p:nvSpPr>
          <p:cNvPr id="9" name="Текст 8"/>
          <p:cNvSpPr>
            <a:spLocks noGrp="1"/>
          </p:cNvSpPr>
          <p:nvPr>
            <p:ph type="body" sz="quarter" idx="39"/>
          </p:nvPr>
        </p:nvSpPr>
        <p:spPr>
          <a:xfrm>
            <a:off x="434975" y="1171014"/>
            <a:ext cx="5358219" cy="1660963"/>
          </a:xfrm>
        </p:spPr>
        <p:txBody>
          <a:bodyPr lIns="0" tIns="0" rIns="0" bIns="0">
            <a:noAutofit/>
          </a:bodyPr>
          <a:lstStyle>
            <a:lvl1pPr marL="180975" indent="-180975">
              <a:defRPr sz="1400">
                <a:solidFill>
                  <a:schemeClr val="tx1"/>
                </a:solidFill>
              </a:defRPr>
            </a:lvl1pPr>
            <a:lvl2pPr marL="542925" indent="-180975">
              <a:defRPr sz="1200">
                <a:solidFill>
                  <a:schemeClr val="tx1"/>
                </a:solidFill>
              </a:defRPr>
            </a:lvl2pPr>
            <a:lvl3pPr marL="895350" indent="-180975" defTabSz="895350">
              <a:defRPr sz="1100">
                <a:solidFill>
                  <a:schemeClr val="tx1"/>
                </a:solidFill>
              </a:defRPr>
            </a:lvl3pPr>
            <a:lvl4pPr marL="1257300" indent="-180975">
              <a:defRPr sz="1000">
                <a:solidFill>
                  <a:schemeClr val="tx1"/>
                </a:solidFill>
              </a:defRPr>
            </a:lvl4pPr>
            <a:lvl5pPr marL="1619250" indent="-180975">
              <a:defRPr sz="900">
                <a:solidFill>
                  <a:schemeClr val="tx1"/>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Tree>
    <p:extLst>
      <p:ext uri="{BB962C8B-B14F-4D97-AF65-F5344CB8AC3E}">
        <p14:creationId xmlns:p14="http://schemas.microsoft.com/office/powerpoint/2010/main" val="3523325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duo blocks)">
    <p:spTree>
      <p:nvGrpSpPr>
        <p:cNvPr id="1" name=""/>
        <p:cNvGrpSpPr/>
        <p:nvPr/>
      </p:nvGrpSpPr>
      <p:grpSpPr>
        <a:xfrm>
          <a:off x="0" y="0"/>
          <a:ext cx="0" cy="0"/>
          <a:chOff x="0" y="0"/>
          <a:chExt cx="0" cy="0"/>
        </a:xfrm>
      </p:grpSpPr>
      <p:sp>
        <p:nvSpPr>
          <p:cNvPr id="3" name="Подзаголовок 2"/>
          <p:cNvSpPr>
            <a:spLocks noGrp="1"/>
          </p:cNvSpPr>
          <p:nvPr>
            <p:ph type="subTitle" idx="1" hasCustomPrompt="1"/>
          </p:nvPr>
        </p:nvSpPr>
        <p:spPr>
          <a:xfrm>
            <a:off x="434976" y="1844524"/>
            <a:ext cx="5358220" cy="249299"/>
          </a:xfrm>
        </p:spPr>
        <p:txBody>
          <a:bodyPr wrap="square" lIns="0" tIns="0" rIns="0" bIns="0">
            <a:noAutofit/>
          </a:bodyPr>
          <a:lstStyle>
            <a:lvl1pPr marL="0" indent="0" algn="l">
              <a:buNone/>
              <a:defRPr sz="18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22" name="Текст 21"/>
          <p:cNvSpPr>
            <a:spLocks noGrp="1"/>
          </p:cNvSpPr>
          <p:nvPr>
            <p:ph type="body" sz="quarter" idx="35" hasCustomPrompt="1"/>
          </p:nvPr>
        </p:nvSpPr>
        <p:spPr>
          <a:xfrm>
            <a:off x="6395630" y="1843873"/>
            <a:ext cx="5358220" cy="222250"/>
          </a:xfrm>
        </p:spPr>
        <p:txBody>
          <a:bodyPr lIns="0" tIns="0" rIns="0" bIns="0">
            <a:noAutofit/>
          </a:bodyPr>
          <a:lstStyle>
            <a:lvl1pPr marL="0" indent="0">
              <a:buFontTx/>
              <a:buNone/>
              <a:defRPr sz="1800" b="1"/>
            </a:lvl1pPr>
            <a:lvl2pPr marL="457200" indent="0">
              <a:buFontTx/>
              <a:buNone/>
              <a:defRPr b="1"/>
            </a:lvl2pPr>
            <a:lvl3pPr marL="914400" indent="0">
              <a:buFontTx/>
              <a:buNone/>
              <a:defRPr b="1"/>
            </a:lvl3pPr>
            <a:lvl4pPr marL="1371600" indent="0">
              <a:buFontTx/>
              <a:buNone/>
              <a:defRPr b="1"/>
            </a:lvl4pPr>
            <a:lvl5pPr marL="1828800" indent="0">
              <a:buFontTx/>
              <a:buNone/>
              <a:defRPr b="1"/>
            </a:lvl5pPr>
          </a:lstStyle>
          <a:p>
            <a:pPr lvl="0"/>
            <a:r>
              <a:rPr lang="ru-RU" dirty="0" smtClean="0"/>
              <a:t>Образец Подзаголовка</a:t>
            </a:r>
            <a:endParaRPr lang="ru-RU" dirty="0"/>
          </a:p>
        </p:txBody>
      </p:sp>
      <p:sp>
        <p:nvSpPr>
          <p:cNvPr id="24" name="Текст 23"/>
          <p:cNvSpPr>
            <a:spLocks noGrp="1"/>
          </p:cNvSpPr>
          <p:nvPr>
            <p:ph type="body" sz="quarter" idx="36"/>
          </p:nvPr>
        </p:nvSpPr>
        <p:spPr>
          <a:xfrm>
            <a:off x="434977" y="2311936"/>
            <a:ext cx="5357813" cy="1423988"/>
          </a:xfrm>
        </p:spPr>
        <p:txBody>
          <a:bodyPr lIns="0" tIns="0" rIns="0" bIns="0">
            <a:noAutofit/>
          </a:bodyPr>
          <a:lstStyle>
            <a:lvl1pPr marL="0" indent="0">
              <a:buFontTx/>
              <a:buNone/>
              <a:defRPr sz="1400">
                <a:solidFill>
                  <a:schemeClr val="tx1"/>
                </a:solidFill>
              </a:defRPr>
            </a:lvl1pPr>
            <a:lvl2pPr marL="457200" indent="0">
              <a:buFontTx/>
              <a:buNone/>
              <a:defRPr>
                <a:solidFill>
                  <a:schemeClr val="accent4"/>
                </a:solidFill>
              </a:defRPr>
            </a:lvl2pPr>
            <a:lvl3pPr marL="914400" indent="0">
              <a:buFontTx/>
              <a:buNone/>
              <a:defRPr>
                <a:solidFill>
                  <a:schemeClr val="accent4"/>
                </a:solidFill>
              </a:defRPr>
            </a:lvl3pPr>
            <a:lvl4pPr marL="1371600" indent="0">
              <a:buFontTx/>
              <a:buNone/>
              <a:defRPr>
                <a:solidFill>
                  <a:schemeClr val="accent4"/>
                </a:solidFill>
              </a:defRPr>
            </a:lvl4pPr>
            <a:lvl5pPr marL="1828800" indent="0">
              <a:buFontTx/>
              <a:buNone/>
              <a:defRPr>
                <a:solidFill>
                  <a:schemeClr val="accent4"/>
                </a:solidFill>
              </a:defRPr>
            </a:lvl5pPr>
          </a:lstStyle>
          <a:p>
            <a:pPr lvl="0"/>
            <a:r>
              <a:rPr lang="ru-RU" dirty="0" smtClean="0"/>
              <a:t>Образец текста</a:t>
            </a:r>
          </a:p>
        </p:txBody>
      </p:sp>
      <p:sp>
        <p:nvSpPr>
          <p:cNvPr id="25" name="Текст 23"/>
          <p:cNvSpPr>
            <a:spLocks noGrp="1"/>
          </p:cNvSpPr>
          <p:nvPr>
            <p:ph type="body" sz="quarter" idx="37"/>
          </p:nvPr>
        </p:nvSpPr>
        <p:spPr>
          <a:xfrm>
            <a:off x="6396037" y="2311936"/>
            <a:ext cx="5357813" cy="1423988"/>
          </a:xfrm>
        </p:spPr>
        <p:txBody>
          <a:bodyPr lIns="0" tIns="0" rIns="0" bIns="0">
            <a:noAutofit/>
          </a:bodyPr>
          <a:lstStyle>
            <a:lvl1pPr marL="0" indent="0">
              <a:buFontTx/>
              <a:buNone/>
              <a:defRPr sz="1400">
                <a:solidFill>
                  <a:schemeClr val="tx1"/>
                </a:solidFill>
              </a:defRPr>
            </a:lvl1pPr>
            <a:lvl2pPr marL="457200" indent="0">
              <a:buFontTx/>
              <a:buNone/>
              <a:defRPr>
                <a:solidFill>
                  <a:schemeClr val="accent4"/>
                </a:solidFill>
              </a:defRPr>
            </a:lvl2pPr>
            <a:lvl3pPr marL="914400" indent="0">
              <a:buFontTx/>
              <a:buNone/>
              <a:defRPr>
                <a:solidFill>
                  <a:schemeClr val="accent4"/>
                </a:solidFill>
              </a:defRPr>
            </a:lvl3pPr>
            <a:lvl4pPr marL="1371600" indent="0">
              <a:buFontTx/>
              <a:buNone/>
              <a:defRPr>
                <a:solidFill>
                  <a:schemeClr val="accent4"/>
                </a:solidFill>
              </a:defRPr>
            </a:lvl4pPr>
            <a:lvl5pPr marL="1828800" indent="0">
              <a:buFontTx/>
              <a:buNone/>
              <a:defRPr>
                <a:solidFill>
                  <a:schemeClr val="accent4"/>
                </a:solidFill>
              </a:defRPr>
            </a:lvl5pPr>
          </a:lstStyle>
          <a:p>
            <a:pPr lvl="0"/>
            <a:r>
              <a:rPr lang="ru-RU" dirty="0" smtClean="0"/>
              <a:t>Образец текста</a:t>
            </a:r>
          </a:p>
        </p:txBody>
      </p:sp>
      <p:sp>
        <p:nvSpPr>
          <p:cNvPr id="7" name="Заголовок 6"/>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2470462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cts about us">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7" name="Рисунок 9"/>
          <p:cNvSpPr>
            <a:spLocks noGrp="1"/>
          </p:cNvSpPr>
          <p:nvPr>
            <p:ph type="pic" sz="quarter" idx="18"/>
          </p:nvPr>
        </p:nvSpPr>
        <p:spPr>
          <a:xfrm>
            <a:off x="434976" y="1340147"/>
            <a:ext cx="1676400" cy="1116173"/>
          </a:xfrm>
        </p:spPr>
        <p:txBody>
          <a:bodyPr/>
          <a:lstStyle>
            <a:lvl1pPr marL="0" indent="0">
              <a:buNone/>
              <a:defRPr/>
            </a:lvl1pPr>
          </a:lstStyle>
          <a:p>
            <a:endParaRPr lang="ru-RU" dirty="0"/>
          </a:p>
        </p:txBody>
      </p:sp>
      <p:sp>
        <p:nvSpPr>
          <p:cNvPr id="9" name="Рисунок 9"/>
          <p:cNvSpPr>
            <a:spLocks noGrp="1"/>
          </p:cNvSpPr>
          <p:nvPr>
            <p:ph type="pic" sz="quarter" idx="26"/>
          </p:nvPr>
        </p:nvSpPr>
        <p:spPr>
          <a:xfrm>
            <a:off x="4360733" y="1340147"/>
            <a:ext cx="1676401" cy="1116173"/>
          </a:xfrm>
        </p:spPr>
        <p:txBody>
          <a:bodyPr/>
          <a:lstStyle>
            <a:lvl1pPr marL="0" indent="0">
              <a:buFontTx/>
              <a:buNone/>
              <a:defRPr/>
            </a:lvl1pPr>
          </a:lstStyle>
          <a:p>
            <a:endParaRPr lang="ru-RU"/>
          </a:p>
        </p:txBody>
      </p:sp>
      <p:sp>
        <p:nvSpPr>
          <p:cNvPr id="11" name="Рисунок 9"/>
          <p:cNvSpPr>
            <a:spLocks noGrp="1"/>
          </p:cNvSpPr>
          <p:nvPr>
            <p:ph type="pic" sz="quarter" idx="28"/>
          </p:nvPr>
        </p:nvSpPr>
        <p:spPr>
          <a:xfrm>
            <a:off x="8286492" y="1340147"/>
            <a:ext cx="1676401" cy="1116173"/>
          </a:xfrm>
        </p:spPr>
        <p:txBody>
          <a:bodyPr/>
          <a:lstStyle>
            <a:lvl1pPr marL="0" indent="0">
              <a:buFontTx/>
              <a:buNone/>
              <a:defRPr/>
            </a:lvl1pPr>
          </a:lstStyle>
          <a:p>
            <a:endParaRPr lang="ru-RU"/>
          </a:p>
        </p:txBody>
      </p:sp>
      <p:sp>
        <p:nvSpPr>
          <p:cNvPr id="12" name="Текст 6"/>
          <p:cNvSpPr>
            <a:spLocks noGrp="1"/>
          </p:cNvSpPr>
          <p:nvPr>
            <p:ph type="body" sz="quarter" idx="30" hasCustomPrompt="1"/>
          </p:nvPr>
        </p:nvSpPr>
        <p:spPr>
          <a:xfrm>
            <a:off x="434975" y="2756430"/>
            <a:ext cx="2736252" cy="1231106"/>
          </a:xfrm>
        </p:spPr>
        <p:txBody>
          <a:bodyPr wrap="square" lIns="0" tIns="0" rIns="0" bIns="0">
            <a:noAutofit/>
          </a:bodyPr>
          <a:lstStyle>
            <a:lvl1pPr marL="0" indent="0">
              <a:lnSpc>
                <a:spcPct val="100000"/>
              </a:lnSpc>
              <a:spcBef>
                <a:spcPts val="600"/>
              </a:spcBef>
              <a:buFontTx/>
              <a:buNone/>
              <a:defRPr sz="1200" b="0" baseline="0">
                <a:solidFill>
                  <a:schemeClr val="tx1"/>
                </a:solidFill>
                <a:latin typeface="+mn-lt"/>
              </a:defRPr>
            </a:lvl1pPr>
          </a:lstStyle>
          <a:p>
            <a:pPr lvl="0"/>
            <a:r>
              <a:rPr lang="en-US" dirty="0" smtClean="0"/>
              <a:t>Text</a:t>
            </a:r>
          </a:p>
          <a:p>
            <a:pPr lvl="0"/>
            <a:endParaRPr lang="en-US" dirty="0" smtClean="0"/>
          </a:p>
          <a:p>
            <a:pPr lvl="0"/>
            <a:r>
              <a:rPr lang="en-US" dirty="0" smtClean="0"/>
              <a:t>Text</a:t>
            </a:r>
          </a:p>
          <a:p>
            <a:pPr lvl="0"/>
            <a:endParaRPr lang="en-US" dirty="0" smtClean="0"/>
          </a:p>
          <a:p>
            <a:pPr lvl="0"/>
            <a:r>
              <a:rPr lang="en-US" dirty="0" smtClean="0"/>
              <a:t>Text</a:t>
            </a:r>
            <a:endParaRPr lang="ru-RU" dirty="0" smtClean="0"/>
          </a:p>
        </p:txBody>
      </p:sp>
      <p:sp>
        <p:nvSpPr>
          <p:cNvPr id="17" name="Текст 6"/>
          <p:cNvSpPr>
            <a:spLocks noGrp="1"/>
          </p:cNvSpPr>
          <p:nvPr>
            <p:ph type="body" sz="quarter" idx="35" hasCustomPrompt="1"/>
          </p:nvPr>
        </p:nvSpPr>
        <p:spPr>
          <a:xfrm>
            <a:off x="8286492" y="2756430"/>
            <a:ext cx="2736252" cy="1231106"/>
          </a:xfrm>
        </p:spPr>
        <p:txBody>
          <a:bodyPr wrap="square" lIns="0" tIns="0" rIns="0" bIns="0">
            <a:noAutofit/>
          </a:bodyPr>
          <a:lstStyle>
            <a:lvl1pPr marL="0" indent="0">
              <a:lnSpc>
                <a:spcPct val="100000"/>
              </a:lnSpc>
              <a:spcBef>
                <a:spcPts val="600"/>
              </a:spcBef>
              <a:buFontTx/>
              <a:buNone/>
              <a:defRPr sz="1200" b="0" baseline="0">
                <a:solidFill>
                  <a:schemeClr val="tx1"/>
                </a:solidFill>
                <a:latin typeface="+mn-lt"/>
              </a:defRPr>
            </a:lvl1pPr>
          </a:lstStyle>
          <a:p>
            <a:pPr lvl="0"/>
            <a:r>
              <a:rPr lang="en-US" dirty="0" smtClean="0"/>
              <a:t>Text</a:t>
            </a:r>
          </a:p>
          <a:p>
            <a:pPr lvl="0"/>
            <a:endParaRPr lang="en-US" dirty="0" smtClean="0"/>
          </a:p>
          <a:p>
            <a:pPr lvl="0"/>
            <a:r>
              <a:rPr lang="en-US" dirty="0" smtClean="0"/>
              <a:t>Text</a:t>
            </a:r>
          </a:p>
          <a:p>
            <a:pPr lvl="0"/>
            <a:endParaRPr lang="en-US" dirty="0" smtClean="0"/>
          </a:p>
          <a:p>
            <a:pPr lvl="0"/>
            <a:r>
              <a:rPr lang="en-US" dirty="0" smtClean="0"/>
              <a:t>Text</a:t>
            </a:r>
            <a:endParaRPr lang="ru-RU" dirty="0" smtClean="0"/>
          </a:p>
        </p:txBody>
      </p:sp>
      <p:sp>
        <p:nvSpPr>
          <p:cNvPr id="18" name="Текст 6"/>
          <p:cNvSpPr>
            <a:spLocks noGrp="1"/>
          </p:cNvSpPr>
          <p:nvPr>
            <p:ph type="body" sz="quarter" idx="36" hasCustomPrompt="1"/>
          </p:nvPr>
        </p:nvSpPr>
        <p:spPr>
          <a:xfrm>
            <a:off x="4360733" y="2756430"/>
            <a:ext cx="2736252" cy="1231106"/>
          </a:xfrm>
        </p:spPr>
        <p:txBody>
          <a:bodyPr wrap="square" lIns="0" tIns="0" rIns="0" bIns="0">
            <a:noAutofit/>
          </a:bodyPr>
          <a:lstStyle>
            <a:lvl1pPr marL="0" indent="0">
              <a:lnSpc>
                <a:spcPct val="100000"/>
              </a:lnSpc>
              <a:spcBef>
                <a:spcPts val="600"/>
              </a:spcBef>
              <a:buFontTx/>
              <a:buNone/>
              <a:defRPr sz="1200" b="0" baseline="0">
                <a:solidFill>
                  <a:schemeClr val="tx1"/>
                </a:solidFill>
                <a:latin typeface="+mn-lt"/>
              </a:defRPr>
            </a:lvl1pPr>
          </a:lstStyle>
          <a:p>
            <a:pPr lvl="0"/>
            <a:r>
              <a:rPr lang="en-US" dirty="0" smtClean="0"/>
              <a:t>Text</a:t>
            </a:r>
          </a:p>
          <a:p>
            <a:pPr lvl="0"/>
            <a:endParaRPr lang="en-US" dirty="0" smtClean="0"/>
          </a:p>
          <a:p>
            <a:pPr lvl="0"/>
            <a:r>
              <a:rPr lang="en-US" dirty="0" smtClean="0"/>
              <a:t>Text</a:t>
            </a:r>
          </a:p>
          <a:p>
            <a:pPr lvl="0"/>
            <a:endParaRPr lang="en-US" dirty="0" smtClean="0"/>
          </a:p>
          <a:p>
            <a:pPr lvl="0"/>
            <a:r>
              <a:rPr lang="en-US" dirty="0" smtClean="0"/>
              <a:t>Text</a:t>
            </a:r>
            <a:endParaRPr lang="ru-RU" dirty="0" smtClean="0"/>
          </a:p>
        </p:txBody>
      </p:sp>
      <p:sp>
        <p:nvSpPr>
          <p:cNvPr id="3" name="Заголовок 2"/>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28077690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principles">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7" name="Рисунок 9"/>
          <p:cNvSpPr>
            <a:spLocks noGrp="1"/>
          </p:cNvSpPr>
          <p:nvPr>
            <p:ph type="pic" sz="quarter" idx="18"/>
          </p:nvPr>
        </p:nvSpPr>
        <p:spPr>
          <a:xfrm>
            <a:off x="434976" y="1441170"/>
            <a:ext cx="3197226" cy="2148119"/>
          </a:xfrm>
        </p:spPr>
        <p:txBody>
          <a:bodyPr/>
          <a:lstStyle>
            <a:lvl1pPr marL="0" indent="0">
              <a:buNone/>
              <a:defRPr/>
            </a:lvl1pPr>
          </a:lstStyle>
          <a:p>
            <a:endParaRPr lang="ru-RU" dirty="0"/>
          </a:p>
        </p:txBody>
      </p:sp>
      <p:sp>
        <p:nvSpPr>
          <p:cNvPr id="9" name="Рисунок 9"/>
          <p:cNvSpPr>
            <a:spLocks noGrp="1"/>
          </p:cNvSpPr>
          <p:nvPr>
            <p:ph type="pic" sz="quarter" idx="26"/>
          </p:nvPr>
        </p:nvSpPr>
        <p:spPr>
          <a:xfrm>
            <a:off x="4495800" y="1441170"/>
            <a:ext cx="3197226" cy="2148119"/>
          </a:xfrm>
        </p:spPr>
        <p:txBody>
          <a:bodyPr/>
          <a:lstStyle>
            <a:lvl1pPr marL="0" indent="0">
              <a:buFontTx/>
              <a:buNone/>
              <a:defRPr/>
            </a:lvl1pPr>
          </a:lstStyle>
          <a:p>
            <a:endParaRPr lang="ru-RU"/>
          </a:p>
        </p:txBody>
      </p:sp>
      <p:sp>
        <p:nvSpPr>
          <p:cNvPr id="11" name="Рисунок 9"/>
          <p:cNvSpPr>
            <a:spLocks noGrp="1"/>
          </p:cNvSpPr>
          <p:nvPr>
            <p:ph type="pic" sz="quarter" idx="28"/>
          </p:nvPr>
        </p:nvSpPr>
        <p:spPr>
          <a:xfrm>
            <a:off x="8556624" y="1441170"/>
            <a:ext cx="3197226" cy="2148119"/>
          </a:xfrm>
        </p:spPr>
        <p:txBody>
          <a:bodyPr/>
          <a:lstStyle>
            <a:lvl1pPr marL="0" indent="0">
              <a:buFontTx/>
              <a:buNone/>
              <a:defRPr/>
            </a:lvl1pPr>
          </a:lstStyle>
          <a:p>
            <a:endParaRPr lang="ru-RU"/>
          </a:p>
        </p:txBody>
      </p:sp>
      <p:sp>
        <p:nvSpPr>
          <p:cNvPr id="12" name="Текст 6"/>
          <p:cNvSpPr>
            <a:spLocks noGrp="1"/>
          </p:cNvSpPr>
          <p:nvPr>
            <p:ph type="body" sz="quarter" idx="30" hasCustomPrompt="1"/>
          </p:nvPr>
        </p:nvSpPr>
        <p:spPr>
          <a:xfrm>
            <a:off x="434976" y="3903615"/>
            <a:ext cx="3197226" cy="246221"/>
          </a:xfrm>
        </p:spPr>
        <p:txBody>
          <a:bodyPr wrap="square" lIns="0" tIns="0" rIns="0" bIns="0">
            <a:spAutoFit/>
          </a:bodyPr>
          <a:lstStyle>
            <a:lvl1pPr marL="0" indent="0">
              <a:lnSpc>
                <a:spcPct val="100000"/>
              </a:lnSpc>
              <a:buFontTx/>
              <a:buNone/>
              <a:defRPr sz="1600" b="0" baseline="0">
                <a:solidFill>
                  <a:schemeClr val="tx1"/>
                </a:solidFill>
                <a:latin typeface="+mn-lt"/>
              </a:defRPr>
            </a:lvl1pPr>
          </a:lstStyle>
          <a:p>
            <a:pPr lvl="0"/>
            <a:r>
              <a:rPr lang="en-US" dirty="0" smtClean="0"/>
              <a:t>Text</a:t>
            </a:r>
            <a:endParaRPr lang="ru-RU" dirty="0" smtClean="0"/>
          </a:p>
        </p:txBody>
      </p:sp>
      <p:sp>
        <p:nvSpPr>
          <p:cNvPr id="14" name="Текст 6"/>
          <p:cNvSpPr>
            <a:spLocks noGrp="1"/>
          </p:cNvSpPr>
          <p:nvPr>
            <p:ph type="body" sz="quarter" idx="32" hasCustomPrompt="1"/>
          </p:nvPr>
        </p:nvSpPr>
        <p:spPr>
          <a:xfrm>
            <a:off x="4495800" y="3903615"/>
            <a:ext cx="3197226" cy="246221"/>
          </a:xfrm>
        </p:spPr>
        <p:txBody>
          <a:bodyPr wrap="square" lIns="0" tIns="0" rIns="0" bIns="0">
            <a:spAutoFit/>
          </a:bodyPr>
          <a:lstStyle>
            <a:lvl1pPr marL="0" indent="0">
              <a:lnSpc>
                <a:spcPct val="100000"/>
              </a:lnSpc>
              <a:buFontTx/>
              <a:buNone/>
              <a:defRPr sz="1600" b="0" baseline="0">
                <a:solidFill>
                  <a:schemeClr val="tx1"/>
                </a:solidFill>
                <a:latin typeface="+mn-lt"/>
              </a:defRPr>
            </a:lvl1pPr>
          </a:lstStyle>
          <a:p>
            <a:pPr lvl="0"/>
            <a:r>
              <a:rPr lang="en-US" dirty="0" smtClean="0"/>
              <a:t>Text</a:t>
            </a:r>
            <a:endParaRPr lang="ru-RU" dirty="0" smtClean="0"/>
          </a:p>
        </p:txBody>
      </p:sp>
      <p:sp>
        <p:nvSpPr>
          <p:cNvPr id="16" name="Текст 6"/>
          <p:cNvSpPr>
            <a:spLocks noGrp="1"/>
          </p:cNvSpPr>
          <p:nvPr>
            <p:ph type="body" sz="quarter" idx="34" hasCustomPrompt="1"/>
          </p:nvPr>
        </p:nvSpPr>
        <p:spPr>
          <a:xfrm>
            <a:off x="8556624" y="3903615"/>
            <a:ext cx="3197226" cy="246221"/>
          </a:xfrm>
        </p:spPr>
        <p:txBody>
          <a:bodyPr wrap="square" lIns="0" tIns="0" rIns="0" bIns="0">
            <a:spAutoFit/>
          </a:bodyPr>
          <a:lstStyle>
            <a:lvl1pPr marL="0" indent="0">
              <a:lnSpc>
                <a:spcPct val="100000"/>
              </a:lnSpc>
              <a:buFontTx/>
              <a:buNone/>
              <a:defRPr sz="1600" b="0" baseline="0">
                <a:solidFill>
                  <a:schemeClr val="tx1"/>
                </a:solidFill>
                <a:latin typeface="+mn-lt"/>
              </a:defRPr>
            </a:lvl1pPr>
          </a:lstStyle>
          <a:p>
            <a:pPr lvl="0"/>
            <a:r>
              <a:rPr lang="en-US" dirty="0" smtClean="0"/>
              <a:t>Text</a:t>
            </a:r>
            <a:endParaRPr lang="ru-RU" dirty="0" smtClean="0"/>
          </a:p>
        </p:txBody>
      </p:sp>
      <p:sp>
        <p:nvSpPr>
          <p:cNvPr id="3" name="Заголовок 2"/>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4896219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principles - icons">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7" name="Рисунок 9"/>
          <p:cNvSpPr>
            <a:spLocks noGrp="1"/>
          </p:cNvSpPr>
          <p:nvPr>
            <p:ph type="pic" sz="quarter" idx="18"/>
          </p:nvPr>
        </p:nvSpPr>
        <p:spPr>
          <a:xfrm>
            <a:off x="434976" y="1963457"/>
            <a:ext cx="1931081" cy="1116173"/>
          </a:xfrm>
        </p:spPr>
        <p:txBody>
          <a:bodyPr/>
          <a:lstStyle>
            <a:lvl1pPr marL="0" indent="0">
              <a:buNone/>
              <a:defRPr/>
            </a:lvl1pPr>
          </a:lstStyle>
          <a:p>
            <a:endParaRPr lang="ru-RU" dirty="0"/>
          </a:p>
        </p:txBody>
      </p:sp>
      <p:sp>
        <p:nvSpPr>
          <p:cNvPr id="8" name="Рисунок 9"/>
          <p:cNvSpPr>
            <a:spLocks noGrp="1"/>
          </p:cNvSpPr>
          <p:nvPr>
            <p:ph type="pic" sz="quarter" idx="25"/>
          </p:nvPr>
        </p:nvSpPr>
        <p:spPr>
          <a:xfrm>
            <a:off x="2781924" y="1963457"/>
            <a:ext cx="1931081" cy="1116173"/>
          </a:xfrm>
        </p:spPr>
        <p:txBody>
          <a:bodyPr/>
          <a:lstStyle>
            <a:lvl1pPr marL="0" indent="0">
              <a:buFontTx/>
              <a:buNone/>
              <a:defRPr/>
            </a:lvl1pPr>
          </a:lstStyle>
          <a:p>
            <a:endParaRPr lang="ru-RU" dirty="0"/>
          </a:p>
        </p:txBody>
      </p:sp>
      <p:sp>
        <p:nvSpPr>
          <p:cNvPr id="9" name="Рисунок 9"/>
          <p:cNvSpPr>
            <a:spLocks noGrp="1"/>
          </p:cNvSpPr>
          <p:nvPr>
            <p:ph type="pic" sz="quarter" idx="26"/>
          </p:nvPr>
        </p:nvSpPr>
        <p:spPr>
          <a:xfrm>
            <a:off x="5128872" y="1963457"/>
            <a:ext cx="1931081" cy="1116173"/>
          </a:xfrm>
        </p:spPr>
        <p:txBody>
          <a:bodyPr/>
          <a:lstStyle>
            <a:lvl1pPr marL="0" indent="0">
              <a:buFontTx/>
              <a:buNone/>
              <a:defRPr/>
            </a:lvl1pPr>
          </a:lstStyle>
          <a:p>
            <a:endParaRPr lang="ru-RU"/>
          </a:p>
        </p:txBody>
      </p:sp>
      <p:sp>
        <p:nvSpPr>
          <p:cNvPr id="10" name="Рисунок 9"/>
          <p:cNvSpPr>
            <a:spLocks noGrp="1"/>
          </p:cNvSpPr>
          <p:nvPr>
            <p:ph type="pic" sz="quarter" idx="27"/>
          </p:nvPr>
        </p:nvSpPr>
        <p:spPr>
          <a:xfrm>
            <a:off x="7475820" y="1963457"/>
            <a:ext cx="1931081" cy="1116173"/>
          </a:xfrm>
        </p:spPr>
        <p:txBody>
          <a:bodyPr/>
          <a:lstStyle>
            <a:lvl1pPr marL="0" indent="0">
              <a:buFontTx/>
              <a:buNone/>
              <a:defRPr/>
            </a:lvl1pPr>
          </a:lstStyle>
          <a:p>
            <a:endParaRPr lang="ru-RU"/>
          </a:p>
        </p:txBody>
      </p:sp>
      <p:sp>
        <p:nvSpPr>
          <p:cNvPr id="11" name="Рисунок 9"/>
          <p:cNvSpPr>
            <a:spLocks noGrp="1"/>
          </p:cNvSpPr>
          <p:nvPr>
            <p:ph type="pic" sz="quarter" idx="28"/>
          </p:nvPr>
        </p:nvSpPr>
        <p:spPr>
          <a:xfrm>
            <a:off x="9822769" y="1963457"/>
            <a:ext cx="1931081" cy="1116173"/>
          </a:xfrm>
        </p:spPr>
        <p:txBody>
          <a:bodyPr/>
          <a:lstStyle>
            <a:lvl1pPr marL="0" indent="0">
              <a:buFontTx/>
              <a:buNone/>
              <a:defRPr/>
            </a:lvl1pPr>
          </a:lstStyle>
          <a:p>
            <a:endParaRPr lang="ru-RU"/>
          </a:p>
        </p:txBody>
      </p:sp>
      <p:sp>
        <p:nvSpPr>
          <p:cNvPr id="12" name="Текст 6"/>
          <p:cNvSpPr>
            <a:spLocks noGrp="1"/>
          </p:cNvSpPr>
          <p:nvPr>
            <p:ph type="body" sz="quarter" idx="30" hasCustomPrompt="1"/>
          </p:nvPr>
        </p:nvSpPr>
        <p:spPr>
          <a:xfrm>
            <a:off x="434976" y="3379740"/>
            <a:ext cx="1931081" cy="215444"/>
          </a:xfrm>
        </p:spPr>
        <p:txBody>
          <a:bodyPr wrap="square" lIns="0" tIns="0" rIns="0" bIns="0">
            <a:spAutoFit/>
          </a:bodyPr>
          <a:lstStyle>
            <a:lvl1pPr marL="0" indent="0">
              <a:lnSpc>
                <a:spcPct val="100000"/>
              </a:lnSpc>
              <a:buFontTx/>
              <a:buNone/>
              <a:defRPr sz="1400" b="0" baseline="0">
                <a:solidFill>
                  <a:schemeClr val="tx1"/>
                </a:solidFill>
                <a:latin typeface="+mn-lt"/>
              </a:defRPr>
            </a:lvl1pPr>
          </a:lstStyle>
          <a:p>
            <a:pPr lvl="0"/>
            <a:r>
              <a:rPr lang="en-US" dirty="0" smtClean="0"/>
              <a:t>Text</a:t>
            </a:r>
            <a:endParaRPr lang="ru-RU" dirty="0" smtClean="0"/>
          </a:p>
        </p:txBody>
      </p:sp>
      <p:sp>
        <p:nvSpPr>
          <p:cNvPr id="13" name="Текст 6"/>
          <p:cNvSpPr>
            <a:spLocks noGrp="1"/>
          </p:cNvSpPr>
          <p:nvPr>
            <p:ph type="body" sz="quarter" idx="31" hasCustomPrompt="1"/>
          </p:nvPr>
        </p:nvSpPr>
        <p:spPr>
          <a:xfrm>
            <a:off x="2781924" y="3379740"/>
            <a:ext cx="1931081" cy="215444"/>
          </a:xfrm>
        </p:spPr>
        <p:txBody>
          <a:bodyPr wrap="square" lIns="0" tIns="0" rIns="0" bIns="0">
            <a:spAutoFit/>
          </a:bodyPr>
          <a:lstStyle>
            <a:lvl1pPr marL="0" indent="0">
              <a:lnSpc>
                <a:spcPct val="100000"/>
              </a:lnSpc>
              <a:buFontTx/>
              <a:buNone/>
              <a:defRPr sz="1400" b="0" baseline="0">
                <a:solidFill>
                  <a:schemeClr val="tx1"/>
                </a:solidFill>
                <a:latin typeface="+mn-lt"/>
              </a:defRPr>
            </a:lvl1pPr>
          </a:lstStyle>
          <a:p>
            <a:pPr lvl="0"/>
            <a:r>
              <a:rPr lang="en-US" dirty="0" smtClean="0"/>
              <a:t>Text</a:t>
            </a:r>
            <a:endParaRPr lang="ru-RU" dirty="0" smtClean="0"/>
          </a:p>
        </p:txBody>
      </p:sp>
      <p:sp>
        <p:nvSpPr>
          <p:cNvPr id="14" name="Текст 6"/>
          <p:cNvSpPr>
            <a:spLocks noGrp="1"/>
          </p:cNvSpPr>
          <p:nvPr>
            <p:ph type="body" sz="quarter" idx="32" hasCustomPrompt="1"/>
          </p:nvPr>
        </p:nvSpPr>
        <p:spPr>
          <a:xfrm>
            <a:off x="5128872" y="3379740"/>
            <a:ext cx="1931081" cy="215444"/>
          </a:xfrm>
        </p:spPr>
        <p:txBody>
          <a:bodyPr wrap="square" lIns="0" tIns="0" rIns="0" bIns="0">
            <a:spAutoFit/>
          </a:bodyPr>
          <a:lstStyle>
            <a:lvl1pPr marL="0" indent="0">
              <a:lnSpc>
                <a:spcPct val="100000"/>
              </a:lnSpc>
              <a:buFontTx/>
              <a:buNone/>
              <a:defRPr sz="1400" b="0" baseline="0">
                <a:solidFill>
                  <a:schemeClr val="tx1"/>
                </a:solidFill>
                <a:latin typeface="+mn-lt"/>
              </a:defRPr>
            </a:lvl1pPr>
          </a:lstStyle>
          <a:p>
            <a:pPr lvl="0"/>
            <a:r>
              <a:rPr lang="en-US" dirty="0" smtClean="0"/>
              <a:t>Text</a:t>
            </a:r>
            <a:endParaRPr lang="ru-RU" dirty="0" smtClean="0"/>
          </a:p>
        </p:txBody>
      </p:sp>
      <p:sp>
        <p:nvSpPr>
          <p:cNvPr id="15" name="Текст 6"/>
          <p:cNvSpPr>
            <a:spLocks noGrp="1"/>
          </p:cNvSpPr>
          <p:nvPr>
            <p:ph type="body" sz="quarter" idx="33" hasCustomPrompt="1"/>
          </p:nvPr>
        </p:nvSpPr>
        <p:spPr>
          <a:xfrm>
            <a:off x="7475820" y="3379740"/>
            <a:ext cx="1931081" cy="215444"/>
          </a:xfrm>
        </p:spPr>
        <p:txBody>
          <a:bodyPr wrap="square" lIns="0" tIns="0" rIns="0" bIns="0">
            <a:spAutoFit/>
          </a:bodyPr>
          <a:lstStyle>
            <a:lvl1pPr marL="0" indent="0">
              <a:lnSpc>
                <a:spcPct val="100000"/>
              </a:lnSpc>
              <a:buFontTx/>
              <a:buNone/>
              <a:defRPr sz="1400" b="0" baseline="0">
                <a:solidFill>
                  <a:schemeClr val="tx1"/>
                </a:solidFill>
                <a:latin typeface="+mn-lt"/>
              </a:defRPr>
            </a:lvl1pPr>
          </a:lstStyle>
          <a:p>
            <a:pPr lvl="0"/>
            <a:r>
              <a:rPr lang="en-US" dirty="0" smtClean="0"/>
              <a:t>Text</a:t>
            </a:r>
            <a:endParaRPr lang="ru-RU" dirty="0" smtClean="0"/>
          </a:p>
        </p:txBody>
      </p:sp>
      <p:sp>
        <p:nvSpPr>
          <p:cNvPr id="16" name="Текст 6"/>
          <p:cNvSpPr>
            <a:spLocks noGrp="1"/>
          </p:cNvSpPr>
          <p:nvPr>
            <p:ph type="body" sz="quarter" idx="34" hasCustomPrompt="1"/>
          </p:nvPr>
        </p:nvSpPr>
        <p:spPr>
          <a:xfrm>
            <a:off x="9822769" y="3379740"/>
            <a:ext cx="1931081" cy="215444"/>
          </a:xfrm>
        </p:spPr>
        <p:txBody>
          <a:bodyPr wrap="square" lIns="0" tIns="0" rIns="0" bIns="0">
            <a:spAutoFit/>
          </a:bodyPr>
          <a:lstStyle>
            <a:lvl1pPr marL="0" indent="0">
              <a:lnSpc>
                <a:spcPct val="100000"/>
              </a:lnSpc>
              <a:buFontTx/>
              <a:buNone/>
              <a:defRPr sz="1400" b="0" baseline="0">
                <a:solidFill>
                  <a:schemeClr val="tx1"/>
                </a:solidFill>
                <a:latin typeface="+mn-lt"/>
              </a:defRPr>
            </a:lvl1pPr>
          </a:lstStyle>
          <a:p>
            <a:pPr lvl="0"/>
            <a:r>
              <a:rPr lang="en-US" dirty="0" smtClean="0"/>
              <a:t>Text</a:t>
            </a:r>
            <a:endParaRPr lang="ru-RU" dirty="0" smtClean="0"/>
          </a:p>
        </p:txBody>
      </p:sp>
      <p:sp>
        <p:nvSpPr>
          <p:cNvPr id="3" name="Заголовок 2"/>
          <p:cNvSpPr>
            <a:spLocks noGrp="1"/>
          </p:cNvSpPr>
          <p:nvPr>
            <p:ph type="title" hasCustomPrompt="1"/>
          </p:nvPr>
        </p:nvSpPr>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13667154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5473AA58-C717-490D-9EAD-C2486821BB2A}" type="datetimeFigureOut">
              <a:rPr lang="ru-RU" smtClean="0"/>
              <a:t>23.04.2019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105C08D-A2BB-4D6F-92A2-2CA9551ABFC2}" type="slidenum">
              <a:rPr lang="ru-RU" smtClean="0"/>
              <a:t>‹#›</a:t>
            </a:fld>
            <a:endParaRPr lang="ru-RU"/>
          </a:p>
        </p:txBody>
      </p:sp>
      <p:sp>
        <p:nvSpPr>
          <p:cNvPr id="176" name="Текст 6"/>
          <p:cNvSpPr>
            <a:spLocks noGrp="1"/>
          </p:cNvSpPr>
          <p:nvPr>
            <p:ph type="body" sz="quarter" idx="47" hasCustomPrompt="1"/>
          </p:nvPr>
        </p:nvSpPr>
        <p:spPr>
          <a:xfrm>
            <a:off x="5004903" y="1606856"/>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Eugene Kaspersky</a:t>
            </a:r>
            <a:endParaRPr lang="ru-RU" dirty="0" smtClean="0"/>
          </a:p>
        </p:txBody>
      </p:sp>
      <p:sp>
        <p:nvSpPr>
          <p:cNvPr id="14" name="Текст 6"/>
          <p:cNvSpPr>
            <a:spLocks noGrp="1"/>
          </p:cNvSpPr>
          <p:nvPr>
            <p:ph type="body" sz="quarter" idx="50" hasCustomPrompt="1"/>
          </p:nvPr>
        </p:nvSpPr>
        <p:spPr>
          <a:xfrm>
            <a:off x="5004902" y="1848257"/>
            <a:ext cx="2142022" cy="169277"/>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Executive Officer</a:t>
            </a:r>
            <a:endParaRPr lang="ru-RU" dirty="0" smtClean="0"/>
          </a:p>
        </p:txBody>
      </p:sp>
      <p:sp>
        <p:nvSpPr>
          <p:cNvPr id="7" name="Рисунок 6"/>
          <p:cNvSpPr>
            <a:spLocks noGrp="1"/>
          </p:cNvSpPr>
          <p:nvPr>
            <p:ph type="pic" sz="quarter" idx="51"/>
          </p:nvPr>
        </p:nvSpPr>
        <p:spPr>
          <a:xfrm>
            <a:off x="5604426" y="563891"/>
            <a:ext cx="942975" cy="942975"/>
          </a:xfrm>
        </p:spPr>
        <p:txBody>
          <a:bodyPr>
            <a:normAutofit/>
          </a:bodyPr>
          <a:lstStyle>
            <a:lvl1pPr marL="0" indent="0">
              <a:buNone/>
              <a:defRPr sz="1200"/>
            </a:lvl1pPr>
          </a:lstStyle>
          <a:p>
            <a:endParaRPr lang="ru-RU" dirty="0"/>
          </a:p>
        </p:txBody>
      </p:sp>
      <p:sp>
        <p:nvSpPr>
          <p:cNvPr id="21" name="Текст 6"/>
          <p:cNvSpPr>
            <a:spLocks noGrp="1"/>
          </p:cNvSpPr>
          <p:nvPr>
            <p:ph type="body" sz="quarter" idx="52" hasCustomPrompt="1"/>
          </p:nvPr>
        </p:nvSpPr>
        <p:spPr>
          <a:xfrm>
            <a:off x="5004903" y="3527043"/>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Alexey De-</a:t>
            </a:r>
            <a:r>
              <a:rPr lang="en-US" dirty="0" err="1" smtClean="0"/>
              <a:t>Monderik</a:t>
            </a:r>
            <a:endParaRPr lang="ru-RU" dirty="0" smtClean="0"/>
          </a:p>
        </p:txBody>
      </p:sp>
      <p:sp>
        <p:nvSpPr>
          <p:cNvPr id="22" name="Текст 6"/>
          <p:cNvSpPr>
            <a:spLocks noGrp="1"/>
          </p:cNvSpPr>
          <p:nvPr>
            <p:ph type="body" sz="quarter" idx="53" hasCustomPrompt="1"/>
          </p:nvPr>
        </p:nvSpPr>
        <p:spPr>
          <a:xfrm>
            <a:off x="5004902" y="3768444"/>
            <a:ext cx="2142022" cy="338554"/>
          </a:xfrm>
        </p:spPr>
        <p:txBody>
          <a:bodyPr wrap="square" lIns="0" tIns="0" rIns="0" bIns="0" anchor="t" anchorCtr="0">
            <a:spAutoFit/>
          </a:bodyPr>
          <a:lstStyle>
            <a:lvl1pPr marL="0" indent="0" algn="ctr">
              <a:lnSpc>
                <a:spcPct val="100000"/>
              </a:lnSpc>
              <a:spcBef>
                <a:spcPts val="200"/>
              </a:spcBef>
              <a:buFontTx/>
              <a:buNone/>
              <a:defRPr sz="1100" b="0" baseline="0">
                <a:solidFill>
                  <a:schemeClr val="bg2">
                    <a:lumMod val="50000"/>
                  </a:schemeClr>
                </a:solidFill>
                <a:latin typeface="+mn-lt"/>
              </a:defRPr>
            </a:lvl1pPr>
          </a:lstStyle>
          <a:p>
            <a:pPr lvl="0"/>
            <a:r>
              <a:rPr lang="en-US" dirty="0" smtClean="0"/>
              <a:t>Chief Investment Officer, Corporate Advisor</a:t>
            </a:r>
            <a:endParaRPr lang="ru-RU" dirty="0" smtClean="0"/>
          </a:p>
        </p:txBody>
      </p:sp>
      <p:sp>
        <p:nvSpPr>
          <p:cNvPr id="23" name="Рисунок 6"/>
          <p:cNvSpPr>
            <a:spLocks noGrp="1"/>
          </p:cNvSpPr>
          <p:nvPr>
            <p:ph type="pic" sz="quarter" idx="54"/>
          </p:nvPr>
        </p:nvSpPr>
        <p:spPr>
          <a:xfrm>
            <a:off x="5604426" y="2484078"/>
            <a:ext cx="942975" cy="942975"/>
          </a:xfrm>
        </p:spPr>
        <p:txBody>
          <a:bodyPr>
            <a:normAutofit/>
          </a:bodyPr>
          <a:lstStyle>
            <a:lvl1pPr marL="0" indent="0">
              <a:buNone/>
              <a:defRPr sz="1200"/>
            </a:lvl1pPr>
          </a:lstStyle>
          <a:p>
            <a:endParaRPr lang="ru-RU" dirty="0"/>
          </a:p>
        </p:txBody>
      </p:sp>
      <p:sp>
        <p:nvSpPr>
          <p:cNvPr id="29" name="Текст 6"/>
          <p:cNvSpPr>
            <a:spLocks noGrp="1"/>
          </p:cNvSpPr>
          <p:nvPr>
            <p:ph type="body" sz="quarter" idx="58" hasCustomPrompt="1"/>
          </p:nvPr>
        </p:nvSpPr>
        <p:spPr>
          <a:xfrm>
            <a:off x="7351288" y="3527043"/>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Denis </a:t>
            </a:r>
            <a:r>
              <a:rPr lang="en-US" dirty="0" err="1" smtClean="0"/>
              <a:t>Zenkin</a:t>
            </a:r>
            <a:endParaRPr lang="ru-RU" dirty="0" smtClean="0"/>
          </a:p>
        </p:txBody>
      </p:sp>
      <p:sp>
        <p:nvSpPr>
          <p:cNvPr id="30" name="Текст 6"/>
          <p:cNvSpPr>
            <a:spLocks noGrp="1"/>
          </p:cNvSpPr>
          <p:nvPr>
            <p:ph type="body" sz="quarter" idx="59" hasCustomPrompt="1"/>
          </p:nvPr>
        </p:nvSpPr>
        <p:spPr>
          <a:xfrm>
            <a:off x="7351287" y="3768444"/>
            <a:ext cx="2142022" cy="338554"/>
          </a:xfrm>
        </p:spPr>
        <p:txBody>
          <a:bodyPr wrap="square" lIns="0" tIns="0" rIns="0" bIns="0" anchor="t" anchorCtr="0">
            <a:spAutoFit/>
          </a:bodyPr>
          <a:lstStyle>
            <a:lvl1pPr marL="0" indent="0" algn="ctr">
              <a:lnSpc>
                <a:spcPct val="100000"/>
              </a:lnSpc>
              <a:spcBef>
                <a:spcPts val="500"/>
              </a:spcBef>
              <a:buFontTx/>
              <a:buNone/>
              <a:defRPr sz="1100" b="0" baseline="0">
                <a:solidFill>
                  <a:schemeClr val="bg2">
                    <a:lumMod val="50000"/>
                  </a:schemeClr>
                </a:solidFill>
                <a:latin typeface="+mn-lt"/>
              </a:defRPr>
            </a:lvl1pPr>
          </a:lstStyle>
          <a:p>
            <a:pPr lvl="0"/>
            <a:r>
              <a:rPr lang="en-US" dirty="0" smtClean="0"/>
              <a:t>Head of Corporate Communications</a:t>
            </a:r>
            <a:endParaRPr lang="ru-RU" dirty="0" smtClean="0"/>
          </a:p>
        </p:txBody>
      </p:sp>
      <p:sp>
        <p:nvSpPr>
          <p:cNvPr id="31" name="Рисунок 6"/>
          <p:cNvSpPr>
            <a:spLocks noGrp="1"/>
          </p:cNvSpPr>
          <p:nvPr>
            <p:ph type="pic" sz="quarter" idx="60"/>
          </p:nvPr>
        </p:nvSpPr>
        <p:spPr>
          <a:xfrm>
            <a:off x="7950811" y="2484078"/>
            <a:ext cx="942975" cy="942975"/>
          </a:xfrm>
        </p:spPr>
        <p:txBody>
          <a:bodyPr>
            <a:normAutofit/>
          </a:bodyPr>
          <a:lstStyle>
            <a:lvl1pPr marL="0" indent="0">
              <a:buNone/>
              <a:defRPr sz="1200"/>
            </a:lvl1pPr>
          </a:lstStyle>
          <a:p>
            <a:endParaRPr lang="ru-RU" dirty="0"/>
          </a:p>
        </p:txBody>
      </p:sp>
      <p:sp>
        <p:nvSpPr>
          <p:cNvPr id="33" name="Текст 6"/>
          <p:cNvSpPr>
            <a:spLocks noGrp="1"/>
          </p:cNvSpPr>
          <p:nvPr>
            <p:ph type="body" sz="quarter" idx="61" hasCustomPrompt="1"/>
          </p:nvPr>
        </p:nvSpPr>
        <p:spPr>
          <a:xfrm>
            <a:off x="9697673" y="3527043"/>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Igor </a:t>
            </a:r>
            <a:r>
              <a:rPr lang="en-US" dirty="0" err="1" smtClean="0"/>
              <a:t>Chekunov</a:t>
            </a:r>
            <a:endParaRPr lang="ru-RU" dirty="0" smtClean="0"/>
          </a:p>
        </p:txBody>
      </p:sp>
      <p:sp>
        <p:nvSpPr>
          <p:cNvPr id="34" name="Текст 6"/>
          <p:cNvSpPr>
            <a:spLocks noGrp="1"/>
          </p:cNvSpPr>
          <p:nvPr>
            <p:ph type="body" sz="quarter" idx="62" hasCustomPrompt="1"/>
          </p:nvPr>
        </p:nvSpPr>
        <p:spPr>
          <a:xfrm>
            <a:off x="9697672" y="3768444"/>
            <a:ext cx="2142022" cy="169277"/>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Legal Officer</a:t>
            </a:r>
            <a:endParaRPr lang="ru-RU" dirty="0" smtClean="0"/>
          </a:p>
        </p:txBody>
      </p:sp>
      <p:sp>
        <p:nvSpPr>
          <p:cNvPr id="35" name="Рисунок 6"/>
          <p:cNvSpPr>
            <a:spLocks noGrp="1"/>
          </p:cNvSpPr>
          <p:nvPr>
            <p:ph type="pic" sz="quarter" idx="63"/>
          </p:nvPr>
        </p:nvSpPr>
        <p:spPr>
          <a:xfrm>
            <a:off x="10297196" y="2484078"/>
            <a:ext cx="942975" cy="942975"/>
          </a:xfrm>
        </p:spPr>
        <p:txBody>
          <a:bodyPr>
            <a:normAutofit/>
          </a:bodyPr>
          <a:lstStyle>
            <a:lvl1pPr marL="0" indent="0">
              <a:buNone/>
              <a:defRPr sz="1200"/>
            </a:lvl1pPr>
          </a:lstStyle>
          <a:p>
            <a:endParaRPr lang="ru-RU" dirty="0"/>
          </a:p>
        </p:txBody>
      </p:sp>
      <p:sp>
        <p:nvSpPr>
          <p:cNvPr id="37" name="Текст 6"/>
          <p:cNvSpPr>
            <a:spLocks noGrp="1"/>
          </p:cNvSpPr>
          <p:nvPr>
            <p:ph type="body" sz="quarter" idx="64" hasCustomPrompt="1"/>
          </p:nvPr>
        </p:nvSpPr>
        <p:spPr>
          <a:xfrm>
            <a:off x="312132" y="3527043"/>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err="1" smtClean="0"/>
              <a:t>Andrey</a:t>
            </a:r>
            <a:r>
              <a:rPr lang="en-US" dirty="0" smtClean="0"/>
              <a:t> </a:t>
            </a:r>
            <a:r>
              <a:rPr lang="en-US" dirty="0" err="1" smtClean="0"/>
              <a:t>Tikhonov</a:t>
            </a:r>
            <a:endParaRPr lang="ru-RU" dirty="0" smtClean="0"/>
          </a:p>
        </p:txBody>
      </p:sp>
      <p:sp>
        <p:nvSpPr>
          <p:cNvPr id="38" name="Текст 6"/>
          <p:cNvSpPr>
            <a:spLocks noGrp="1"/>
          </p:cNvSpPr>
          <p:nvPr>
            <p:ph type="body" sz="quarter" idx="65" hasCustomPrompt="1"/>
          </p:nvPr>
        </p:nvSpPr>
        <p:spPr>
          <a:xfrm>
            <a:off x="312131" y="3768444"/>
            <a:ext cx="2142022" cy="169277"/>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Operative Officer</a:t>
            </a:r>
            <a:endParaRPr lang="ru-RU" dirty="0" smtClean="0"/>
          </a:p>
        </p:txBody>
      </p:sp>
      <p:sp>
        <p:nvSpPr>
          <p:cNvPr id="39" name="Рисунок 6"/>
          <p:cNvSpPr>
            <a:spLocks noGrp="1"/>
          </p:cNvSpPr>
          <p:nvPr>
            <p:ph type="pic" sz="quarter" idx="66"/>
          </p:nvPr>
        </p:nvSpPr>
        <p:spPr>
          <a:xfrm>
            <a:off x="911655" y="2484078"/>
            <a:ext cx="942975" cy="939435"/>
          </a:xfrm>
        </p:spPr>
        <p:txBody>
          <a:bodyPr>
            <a:normAutofit/>
          </a:bodyPr>
          <a:lstStyle>
            <a:lvl1pPr marL="0" indent="0">
              <a:buNone/>
              <a:defRPr sz="1200"/>
            </a:lvl1pPr>
          </a:lstStyle>
          <a:p>
            <a:endParaRPr lang="ru-RU" dirty="0"/>
          </a:p>
        </p:txBody>
      </p:sp>
      <p:sp>
        <p:nvSpPr>
          <p:cNvPr id="41" name="Текст 6"/>
          <p:cNvSpPr>
            <a:spLocks noGrp="1"/>
          </p:cNvSpPr>
          <p:nvPr>
            <p:ph type="body" sz="quarter" idx="67" hasCustomPrompt="1"/>
          </p:nvPr>
        </p:nvSpPr>
        <p:spPr>
          <a:xfrm>
            <a:off x="2658517" y="3527043"/>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Nikita </a:t>
            </a:r>
            <a:r>
              <a:rPr lang="en-US" dirty="0" err="1" smtClean="0"/>
              <a:t>Shvetsov</a:t>
            </a:r>
            <a:endParaRPr lang="ru-RU" dirty="0" smtClean="0"/>
          </a:p>
        </p:txBody>
      </p:sp>
      <p:sp>
        <p:nvSpPr>
          <p:cNvPr id="42" name="Текст 6"/>
          <p:cNvSpPr>
            <a:spLocks noGrp="1"/>
          </p:cNvSpPr>
          <p:nvPr>
            <p:ph type="body" sz="quarter" idx="68" hasCustomPrompt="1"/>
          </p:nvPr>
        </p:nvSpPr>
        <p:spPr>
          <a:xfrm>
            <a:off x="2658516" y="3768444"/>
            <a:ext cx="2142022" cy="338554"/>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Investment Officer, Corporate Advisor</a:t>
            </a:r>
            <a:endParaRPr lang="ru-RU" dirty="0" smtClean="0"/>
          </a:p>
        </p:txBody>
      </p:sp>
      <p:sp>
        <p:nvSpPr>
          <p:cNvPr id="43" name="Рисунок 6"/>
          <p:cNvSpPr>
            <a:spLocks noGrp="1"/>
          </p:cNvSpPr>
          <p:nvPr>
            <p:ph type="pic" sz="quarter" idx="69"/>
          </p:nvPr>
        </p:nvSpPr>
        <p:spPr>
          <a:xfrm>
            <a:off x="3258040" y="2484078"/>
            <a:ext cx="942975" cy="942975"/>
          </a:xfrm>
        </p:spPr>
        <p:txBody>
          <a:bodyPr>
            <a:normAutofit/>
          </a:bodyPr>
          <a:lstStyle>
            <a:lvl1pPr marL="0" indent="0">
              <a:buNone/>
              <a:defRPr sz="1200"/>
            </a:lvl1pPr>
          </a:lstStyle>
          <a:p>
            <a:endParaRPr lang="ru-RU" dirty="0"/>
          </a:p>
        </p:txBody>
      </p:sp>
      <p:sp>
        <p:nvSpPr>
          <p:cNvPr id="45" name="Текст 6"/>
          <p:cNvSpPr>
            <a:spLocks noGrp="1"/>
          </p:cNvSpPr>
          <p:nvPr>
            <p:ph type="body" sz="quarter" idx="70" hasCustomPrompt="1"/>
          </p:nvPr>
        </p:nvSpPr>
        <p:spPr>
          <a:xfrm>
            <a:off x="5004903" y="5541086"/>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Alexey De-</a:t>
            </a:r>
            <a:r>
              <a:rPr lang="en-US" dirty="0" err="1" smtClean="0"/>
              <a:t>Monderik</a:t>
            </a:r>
            <a:endParaRPr lang="ru-RU" dirty="0" smtClean="0"/>
          </a:p>
        </p:txBody>
      </p:sp>
      <p:sp>
        <p:nvSpPr>
          <p:cNvPr id="46" name="Текст 6"/>
          <p:cNvSpPr>
            <a:spLocks noGrp="1"/>
          </p:cNvSpPr>
          <p:nvPr>
            <p:ph type="body" sz="quarter" idx="71" hasCustomPrompt="1"/>
          </p:nvPr>
        </p:nvSpPr>
        <p:spPr>
          <a:xfrm>
            <a:off x="5004902" y="5782487"/>
            <a:ext cx="2142022" cy="338554"/>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Investment Officer, Corporate Advisor</a:t>
            </a:r>
            <a:endParaRPr lang="ru-RU" dirty="0" smtClean="0"/>
          </a:p>
        </p:txBody>
      </p:sp>
      <p:sp>
        <p:nvSpPr>
          <p:cNvPr id="47" name="Рисунок 6"/>
          <p:cNvSpPr>
            <a:spLocks noGrp="1"/>
          </p:cNvSpPr>
          <p:nvPr>
            <p:ph type="pic" sz="quarter" idx="72"/>
          </p:nvPr>
        </p:nvSpPr>
        <p:spPr>
          <a:xfrm>
            <a:off x="5604426" y="4498121"/>
            <a:ext cx="942975" cy="942975"/>
          </a:xfrm>
        </p:spPr>
        <p:txBody>
          <a:bodyPr>
            <a:normAutofit/>
          </a:bodyPr>
          <a:lstStyle>
            <a:lvl1pPr marL="0" indent="0">
              <a:buNone/>
              <a:defRPr sz="1200"/>
            </a:lvl1pPr>
          </a:lstStyle>
          <a:p>
            <a:endParaRPr lang="ru-RU" dirty="0"/>
          </a:p>
        </p:txBody>
      </p:sp>
      <p:sp>
        <p:nvSpPr>
          <p:cNvPr id="49" name="Текст 6"/>
          <p:cNvSpPr>
            <a:spLocks noGrp="1"/>
          </p:cNvSpPr>
          <p:nvPr>
            <p:ph type="body" sz="quarter" idx="73" hasCustomPrompt="1"/>
          </p:nvPr>
        </p:nvSpPr>
        <p:spPr>
          <a:xfrm>
            <a:off x="7351288" y="5541086"/>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Denis </a:t>
            </a:r>
            <a:r>
              <a:rPr lang="en-US" dirty="0" err="1" smtClean="0"/>
              <a:t>Zenkin</a:t>
            </a:r>
            <a:endParaRPr lang="ru-RU" dirty="0" smtClean="0"/>
          </a:p>
        </p:txBody>
      </p:sp>
      <p:sp>
        <p:nvSpPr>
          <p:cNvPr id="50" name="Текст 6"/>
          <p:cNvSpPr>
            <a:spLocks noGrp="1"/>
          </p:cNvSpPr>
          <p:nvPr>
            <p:ph type="body" sz="quarter" idx="74" hasCustomPrompt="1"/>
          </p:nvPr>
        </p:nvSpPr>
        <p:spPr>
          <a:xfrm>
            <a:off x="7351287" y="5782487"/>
            <a:ext cx="2142022" cy="338554"/>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Head of Corporate Communications</a:t>
            </a:r>
            <a:endParaRPr lang="ru-RU" dirty="0" smtClean="0"/>
          </a:p>
        </p:txBody>
      </p:sp>
      <p:sp>
        <p:nvSpPr>
          <p:cNvPr id="51" name="Рисунок 6"/>
          <p:cNvSpPr>
            <a:spLocks noGrp="1"/>
          </p:cNvSpPr>
          <p:nvPr>
            <p:ph type="pic" sz="quarter" idx="75"/>
          </p:nvPr>
        </p:nvSpPr>
        <p:spPr>
          <a:xfrm>
            <a:off x="7950811" y="4498121"/>
            <a:ext cx="942975" cy="942975"/>
          </a:xfrm>
        </p:spPr>
        <p:txBody>
          <a:bodyPr>
            <a:normAutofit/>
          </a:bodyPr>
          <a:lstStyle>
            <a:lvl1pPr marL="0" indent="0">
              <a:buNone/>
              <a:defRPr sz="1200"/>
            </a:lvl1pPr>
          </a:lstStyle>
          <a:p>
            <a:endParaRPr lang="ru-RU" dirty="0"/>
          </a:p>
        </p:txBody>
      </p:sp>
      <p:sp>
        <p:nvSpPr>
          <p:cNvPr id="53" name="Текст 6"/>
          <p:cNvSpPr>
            <a:spLocks noGrp="1"/>
          </p:cNvSpPr>
          <p:nvPr>
            <p:ph type="body" sz="quarter" idx="76" hasCustomPrompt="1"/>
          </p:nvPr>
        </p:nvSpPr>
        <p:spPr>
          <a:xfrm>
            <a:off x="9697673" y="5541086"/>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Igor </a:t>
            </a:r>
            <a:r>
              <a:rPr lang="en-US" dirty="0" err="1" smtClean="0"/>
              <a:t>Chekunov</a:t>
            </a:r>
            <a:endParaRPr lang="ru-RU" dirty="0" smtClean="0"/>
          </a:p>
        </p:txBody>
      </p:sp>
      <p:sp>
        <p:nvSpPr>
          <p:cNvPr id="54" name="Текст 6"/>
          <p:cNvSpPr>
            <a:spLocks noGrp="1"/>
          </p:cNvSpPr>
          <p:nvPr>
            <p:ph type="body" sz="quarter" idx="77" hasCustomPrompt="1"/>
          </p:nvPr>
        </p:nvSpPr>
        <p:spPr>
          <a:xfrm>
            <a:off x="9697672" y="5782487"/>
            <a:ext cx="2142022" cy="169277"/>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Legal Officer</a:t>
            </a:r>
            <a:endParaRPr lang="ru-RU" dirty="0" smtClean="0"/>
          </a:p>
        </p:txBody>
      </p:sp>
      <p:sp>
        <p:nvSpPr>
          <p:cNvPr id="55" name="Рисунок 6"/>
          <p:cNvSpPr>
            <a:spLocks noGrp="1"/>
          </p:cNvSpPr>
          <p:nvPr>
            <p:ph type="pic" sz="quarter" idx="78"/>
          </p:nvPr>
        </p:nvSpPr>
        <p:spPr>
          <a:xfrm>
            <a:off x="10297196" y="4498121"/>
            <a:ext cx="942975" cy="942975"/>
          </a:xfrm>
        </p:spPr>
        <p:txBody>
          <a:bodyPr>
            <a:normAutofit/>
          </a:bodyPr>
          <a:lstStyle>
            <a:lvl1pPr marL="0" indent="0">
              <a:buNone/>
              <a:defRPr sz="1200"/>
            </a:lvl1pPr>
          </a:lstStyle>
          <a:p>
            <a:endParaRPr lang="ru-RU" dirty="0"/>
          </a:p>
        </p:txBody>
      </p:sp>
      <p:sp>
        <p:nvSpPr>
          <p:cNvPr id="57" name="Текст 6"/>
          <p:cNvSpPr>
            <a:spLocks noGrp="1"/>
          </p:cNvSpPr>
          <p:nvPr>
            <p:ph type="body" sz="quarter" idx="79" hasCustomPrompt="1"/>
          </p:nvPr>
        </p:nvSpPr>
        <p:spPr>
          <a:xfrm>
            <a:off x="312132" y="5541086"/>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err="1" smtClean="0"/>
              <a:t>Andrey</a:t>
            </a:r>
            <a:r>
              <a:rPr lang="en-US" dirty="0" smtClean="0"/>
              <a:t> </a:t>
            </a:r>
            <a:r>
              <a:rPr lang="en-US" dirty="0" err="1" smtClean="0"/>
              <a:t>Tikhonov</a:t>
            </a:r>
            <a:endParaRPr lang="ru-RU" dirty="0" smtClean="0"/>
          </a:p>
        </p:txBody>
      </p:sp>
      <p:sp>
        <p:nvSpPr>
          <p:cNvPr id="58" name="Текст 6"/>
          <p:cNvSpPr>
            <a:spLocks noGrp="1"/>
          </p:cNvSpPr>
          <p:nvPr>
            <p:ph type="body" sz="quarter" idx="80" hasCustomPrompt="1"/>
          </p:nvPr>
        </p:nvSpPr>
        <p:spPr>
          <a:xfrm>
            <a:off x="312131" y="5782487"/>
            <a:ext cx="2142022" cy="169277"/>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Operative Officer</a:t>
            </a:r>
            <a:endParaRPr lang="ru-RU" dirty="0" smtClean="0"/>
          </a:p>
        </p:txBody>
      </p:sp>
      <p:sp>
        <p:nvSpPr>
          <p:cNvPr id="59" name="Рисунок 6"/>
          <p:cNvSpPr>
            <a:spLocks noGrp="1"/>
          </p:cNvSpPr>
          <p:nvPr>
            <p:ph type="pic" sz="quarter" idx="81"/>
          </p:nvPr>
        </p:nvSpPr>
        <p:spPr>
          <a:xfrm>
            <a:off x="911655" y="4498121"/>
            <a:ext cx="942975" cy="942975"/>
          </a:xfrm>
        </p:spPr>
        <p:txBody>
          <a:bodyPr>
            <a:normAutofit/>
          </a:bodyPr>
          <a:lstStyle>
            <a:lvl1pPr marL="0" indent="0">
              <a:buNone/>
              <a:defRPr sz="1200"/>
            </a:lvl1pPr>
          </a:lstStyle>
          <a:p>
            <a:endParaRPr lang="ru-RU" dirty="0"/>
          </a:p>
        </p:txBody>
      </p:sp>
      <p:sp>
        <p:nvSpPr>
          <p:cNvPr id="61" name="Текст 6"/>
          <p:cNvSpPr>
            <a:spLocks noGrp="1"/>
          </p:cNvSpPr>
          <p:nvPr>
            <p:ph type="body" sz="quarter" idx="82" hasCustomPrompt="1"/>
          </p:nvPr>
        </p:nvSpPr>
        <p:spPr>
          <a:xfrm>
            <a:off x="2658517" y="5541086"/>
            <a:ext cx="2142022" cy="184666"/>
          </a:xfrm>
        </p:spPr>
        <p:txBody>
          <a:bodyPr wrap="square" lIns="0" tIns="0" rIns="0" bIns="0" anchor="t" anchorCtr="0">
            <a:spAutoFit/>
          </a:bodyPr>
          <a:lstStyle>
            <a:lvl1pPr marL="0" indent="0" algn="ctr">
              <a:lnSpc>
                <a:spcPct val="100000"/>
              </a:lnSpc>
              <a:buFontTx/>
              <a:buNone/>
              <a:defRPr sz="1200" b="1" baseline="0">
                <a:solidFill>
                  <a:schemeClr val="tx1"/>
                </a:solidFill>
                <a:latin typeface="+mn-lt"/>
              </a:defRPr>
            </a:lvl1pPr>
          </a:lstStyle>
          <a:p>
            <a:pPr lvl="0"/>
            <a:r>
              <a:rPr lang="en-US" dirty="0" smtClean="0"/>
              <a:t>Nikita </a:t>
            </a:r>
            <a:r>
              <a:rPr lang="en-US" dirty="0" err="1" smtClean="0"/>
              <a:t>Shvetsov</a:t>
            </a:r>
            <a:endParaRPr lang="ru-RU" dirty="0" smtClean="0"/>
          </a:p>
        </p:txBody>
      </p:sp>
      <p:sp>
        <p:nvSpPr>
          <p:cNvPr id="62" name="Текст 6"/>
          <p:cNvSpPr>
            <a:spLocks noGrp="1"/>
          </p:cNvSpPr>
          <p:nvPr>
            <p:ph type="body" sz="quarter" idx="83" hasCustomPrompt="1"/>
          </p:nvPr>
        </p:nvSpPr>
        <p:spPr>
          <a:xfrm>
            <a:off x="2658516" y="5782487"/>
            <a:ext cx="2142022" cy="338554"/>
          </a:xfrm>
        </p:spPr>
        <p:txBody>
          <a:bodyPr wrap="square" lIns="0" tIns="0" rIns="0" bIns="0" anchor="t" anchorCtr="0">
            <a:spAutoFit/>
          </a:bodyPr>
          <a:lstStyle>
            <a:lvl1pPr marL="0" indent="0" algn="ctr">
              <a:lnSpc>
                <a:spcPct val="100000"/>
              </a:lnSpc>
              <a:buFontTx/>
              <a:buNone/>
              <a:defRPr sz="1100" b="0" baseline="0">
                <a:solidFill>
                  <a:schemeClr val="bg2">
                    <a:lumMod val="50000"/>
                  </a:schemeClr>
                </a:solidFill>
                <a:latin typeface="+mn-lt"/>
              </a:defRPr>
            </a:lvl1pPr>
          </a:lstStyle>
          <a:p>
            <a:pPr lvl="0"/>
            <a:r>
              <a:rPr lang="en-US" dirty="0" smtClean="0"/>
              <a:t>Chief Investment Officer, Corporate Advisor</a:t>
            </a:r>
            <a:endParaRPr lang="ru-RU" dirty="0" smtClean="0"/>
          </a:p>
        </p:txBody>
      </p:sp>
      <p:sp>
        <p:nvSpPr>
          <p:cNvPr id="63" name="Рисунок 6"/>
          <p:cNvSpPr>
            <a:spLocks noGrp="1"/>
          </p:cNvSpPr>
          <p:nvPr>
            <p:ph type="pic" sz="quarter" idx="84"/>
          </p:nvPr>
        </p:nvSpPr>
        <p:spPr>
          <a:xfrm>
            <a:off x="3258040" y="4498121"/>
            <a:ext cx="942975" cy="942975"/>
          </a:xfrm>
        </p:spPr>
        <p:txBody>
          <a:bodyPr>
            <a:normAutofit/>
          </a:bodyPr>
          <a:lstStyle>
            <a:lvl1pPr marL="0" indent="0">
              <a:buNone/>
              <a:defRPr sz="1200"/>
            </a:lvl1pPr>
          </a:lstStyle>
          <a:p>
            <a:endParaRPr lang="ru-RU" dirty="0"/>
          </a:p>
        </p:txBody>
      </p:sp>
      <p:sp>
        <p:nvSpPr>
          <p:cNvPr id="2" name="Заголовок 1"/>
          <p:cNvSpPr>
            <a:spLocks noGrp="1"/>
          </p:cNvSpPr>
          <p:nvPr>
            <p:ph type="title" hasCustomPrompt="1"/>
          </p:nvPr>
        </p:nvSpPr>
        <p:spPr>
          <a:xfrm>
            <a:off x="438150" y="421595"/>
            <a:ext cx="3980231" cy="332399"/>
          </a:xfrm>
        </p:spPr>
        <p:txBody>
          <a:bodyPr/>
          <a:lstStyle/>
          <a:p>
            <a:r>
              <a:rPr lang="ru-RU" dirty="0" smtClean="0"/>
              <a:t>Образец Заголовка</a:t>
            </a:r>
            <a:endParaRPr lang="ru-RU" dirty="0"/>
          </a:p>
        </p:txBody>
      </p:sp>
    </p:spTree>
    <p:extLst>
      <p:ext uri="{BB962C8B-B14F-4D97-AF65-F5344CB8AC3E}">
        <p14:creationId xmlns:p14="http://schemas.microsoft.com/office/powerpoint/2010/main" val="1402366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8150" y="421595"/>
            <a:ext cx="11315700" cy="332399"/>
          </a:xfrm>
          <a:prstGeom prst="rect">
            <a:avLst/>
          </a:prstGeom>
        </p:spPr>
        <p:txBody>
          <a:bodyPr vert="horz" wrap="square" lIns="0" tIns="0" rIns="0" bIns="0" rtlCol="0" anchor="ctr">
            <a:spAutoFit/>
          </a:bodyPr>
          <a:lstStyle/>
          <a:p>
            <a:r>
              <a:rPr lang="ru-RU" dirty="0" smtClean="0"/>
              <a:t>Образец Заголовка</a:t>
            </a:r>
            <a:endParaRPr lang="ru-RU" dirty="0"/>
          </a:p>
        </p:txBody>
      </p:sp>
      <p:sp>
        <p:nvSpPr>
          <p:cNvPr id="3" name="Текст 2"/>
          <p:cNvSpPr>
            <a:spLocks noGrp="1"/>
          </p:cNvSpPr>
          <p:nvPr>
            <p:ph type="body" idx="1"/>
          </p:nvPr>
        </p:nvSpPr>
        <p:spPr>
          <a:xfrm>
            <a:off x="438150" y="1296404"/>
            <a:ext cx="11315700" cy="4351338"/>
          </a:xfrm>
          <a:prstGeom prst="rect">
            <a:avLst/>
          </a:prstGeom>
        </p:spPr>
        <p:txBody>
          <a:bodyPr vert="horz" lIns="0" tIns="0" rIns="0" bIns="0" rtlCol="0">
            <a:no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691061" y="6312459"/>
            <a:ext cx="1502328" cy="286189"/>
          </a:xfrm>
          <a:prstGeom prst="rect">
            <a:avLst/>
          </a:prstGeom>
        </p:spPr>
        <p:txBody>
          <a:bodyPr vert="horz" lIns="0" tIns="0" rIns="0" bIns="0" rtlCol="0" anchor="t" anchorCtr="0"/>
          <a:lstStyle>
            <a:lvl1pPr algn="l">
              <a:defRPr sz="800">
                <a:solidFill>
                  <a:schemeClr val="accent5"/>
                </a:solidFill>
              </a:defRPr>
            </a:lvl1pPr>
          </a:lstStyle>
          <a:p>
            <a:fld id="{5473AA58-C717-490D-9EAD-C2486821BB2A}" type="datetimeFigureOut">
              <a:rPr lang="ru-RU" smtClean="0"/>
              <a:pPr/>
              <a:t>23.04.2019</a:t>
            </a:fld>
            <a:endParaRPr lang="ru-RU" dirty="0"/>
          </a:p>
        </p:txBody>
      </p:sp>
      <p:sp>
        <p:nvSpPr>
          <p:cNvPr id="5" name="Нижний колонтитул 4"/>
          <p:cNvSpPr>
            <a:spLocks noGrp="1"/>
          </p:cNvSpPr>
          <p:nvPr>
            <p:ph type="ftr" sz="quarter" idx="3"/>
          </p:nvPr>
        </p:nvSpPr>
        <p:spPr>
          <a:xfrm>
            <a:off x="764668" y="6312460"/>
            <a:ext cx="3801881" cy="286188"/>
          </a:xfrm>
          <a:prstGeom prst="rect">
            <a:avLst/>
          </a:prstGeom>
        </p:spPr>
        <p:txBody>
          <a:bodyPr vert="horz" lIns="0" tIns="0" rIns="0" bIns="0" rtlCol="0" anchor="t" anchorCtr="0"/>
          <a:lstStyle>
            <a:lvl1pPr algn="l">
              <a:spcBef>
                <a:spcPts val="100"/>
              </a:spcBef>
              <a:defRPr sz="800">
                <a:solidFill>
                  <a:schemeClr val="accent5"/>
                </a:solidFill>
              </a:defRPr>
            </a:lvl1pPr>
          </a:lstStyle>
          <a:p>
            <a:endParaRPr lang="ru-RU" dirty="0"/>
          </a:p>
        </p:txBody>
      </p:sp>
      <p:sp>
        <p:nvSpPr>
          <p:cNvPr id="6" name="Номер слайда 5"/>
          <p:cNvSpPr>
            <a:spLocks noGrp="1"/>
          </p:cNvSpPr>
          <p:nvPr>
            <p:ph type="sldNum" sz="quarter" idx="4"/>
          </p:nvPr>
        </p:nvSpPr>
        <p:spPr>
          <a:xfrm>
            <a:off x="434976" y="6312459"/>
            <a:ext cx="234950" cy="286189"/>
          </a:xfrm>
          <a:prstGeom prst="rect">
            <a:avLst/>
          </a:prstGeom>
        </p:spPr>
        <p:txBody>
          <a:bodyPr vert="horz" lIns="0" tIns="0" rIns="0" bIns="0" rtlCol="0" anchor="t" anchorCtr="0"/>
          <a:lstStyle>
            <a:lvl1pPr algn="l">
              <a:defRPr sz="800">
                <a:solidFill>
                  <a:schemeClr val="accent5"/>
                </a:solidFill>
              </a:defRPr>
            </a:lvl1pPr>
          </a:lstStyle>
          <a:p>
            <a:fld id="{D105C08D-A2BB-4D6F-92A2-2CA9551ABFC2}" type="slidenum">
              <a:rPr lang="ru-RU" smtClean="0"/>
              <a:pPr/>
              <a:t>‹#›</a:t>
            </a:fld>
            <a:endParaRPr lang="ru-RU" dirty="0"/>
          </a:p>
        </p:txBody>
      </p:sp>
      <p:pic>
        <p:nvPicPr>
          <p:cNvPr id="8" name="Рисунок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79220" y="6286492"/>
            <a:ext cx="1219656" cy="338122"/>
          </a:xfrm>
          <a:prstGeom prst="rect">
            <a:avLst/>
          </a:prstGeom>
        </p:spPr>
      </p:pic>
    </p:spTree>
    <p:extLst>
      <p:ext uri="{BB962C8B-B14F-4D97-AF65-F5344CB8AC3E}">
        <p14:creationId xmlns:p14="http://schemas.microsoft.com/office/powerpoint/2010/main" val="1097980921"/>
      </p:ext>
    </p:extLst>
  </p:cSld>
  <p:clrMap bg1="lt1" tx1="dk1" bg2="lt2" tx2="dk2" accent1="accent1" accent2="accent2" accent3="accent3" accent4="accent4" accent5="accent5" accent6="accent6" hlink="hlink" folHlink="folHlink"/>
  <p:sldLayoutIdLst>
    <p:sldLayoutId id="2147483651" r:id="rId1"/>
    <p:sldLayoutId id="2147483682" r:id="rId2"/>
    <p:sldLayoutId id="2147483681" r:id="rId3"/>
    <p:sldLayoutId id="2147483680" r:id="rId4"/>
    <p:sldLayoutId id="2147483650" r:id="rId5"/>
    <p:sldLayoutId id="2147483654" r:id="rId6"/>
    <p:sldLayoutId id="2147483656" r:id="rId7"/>
    <p:sldLayoutId id="2147483652" r:id="rId8"/>
    <p:sldLayoutId id="2147483661" r:id="rId9"/>
    <p:sldLayoutId id="2147483662" r:id="rId10"/>
    <p:sldLayoutId id="2147483663" r:id="rId11"/>
    <p:sldLayoutId id="2147483666" r:id="rId12"/>
    <p:sldLayoutId id="2147483667" r:id="rId13"/>
    <p:sldLayoutId id="2147483668" r:id="rId14"/>
    <p:sldLayoutId id="2147483672" r:id="rId15"/>
    <p:sldLayoutId id="2147483685"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4976" y="422866"/>
            <a:ext cx="11318874" cy="332399"/>
          </a:xfrm>
          <a:prstGeom prst="rect">
            <a:avLst/>
          </a:prstGeom>
        </p:spPr>
        <p:txBody>
          <a:bodyPr vert="horz" wrap="square" lIns="0" tIns="0" rIns="0" bIns="0" rtlCol="0" anchor="ctr">
            <a:spAutoFit/>
          </a:bodyPr>
          <a:lstStyle/>
          <a:p>
            <a:r>
              <a:rPr lang="ru-RU" dirty="0" smtClean="0"/>
              <a:t>Образец Заголовка</a:t>
            </a:r>
            <a:endParaRPr lang="ru-RU" dirty="0"/>
          </a:p>
        </p:txBody>
      </p:sp>
      <p:sp>
        <p:nvSpPr>
          <p:cNvPr id="3" name="Текст 2"/>
          <p:cNvSpPr>
            <a:spLocks noGrp="1"/>
          </p:cNvSpPr>
          <p:nvPr>
            <p:ph type="body" idx="1"/>
          </p:nvPr>
        </p:nvSpPr>
        <p:spPr>
          <a:xfrm>
            <a:off x="434976" y="1296404"/>
            <a:ext cx="11318874" cy="4351338"/>
          </a:xfrm>
          <a:prstGeom prst="rect">
            <a:avLst/>
          </a:prstGeom>
        </p:spPr>
        <p:txBody>
          <a:bodyPr vert="horz" lIns="0" tIns="0" rIns="0" bIns="0" rtlCol="0">
            <a:no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Tree>
    <p:extLst>
      <p:ext uri="{BB962C8B-B14F-4D97-AF65-F5344CB8AC3E}">
        <p14:creationId xmlns:p14="http://schemas.microsoft.com/office/powerpoint/2010/main" val="3798061791"/>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75" r:id="rId4"/>
    <p:sldLayoutId id="2147483684" r:id="rId5"/>
    <p:sldLayoutId id="2147483679" r:id="rId6"/>
    <p:sldLayoutId id="2147483683"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7.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4.jp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6.jpe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61.jpe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65.jpg"/><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2.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22.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Текст 9"/>
          <p:cNvSpPr>
            <a:spLocks noGrp="1"/>
          </p:cNvSpPr>
          <p:nvPr>
            <p:ph type="body" sz="quarter" idx="36"/>
          </p:nvPr>
        </p:nvSpPr>
        <p:spPr>
          <a:xfrm>
            <a:off x="434977" y="4329436"/>
            <a:ext cx="5137002" cy="921278"/>
          </a:xfrm>
        </p:spPr>
        <p:txBody>
          <a:bodyPr/>
          <a:lstStyle/>
          <a:p>
            <a:r>
              <a:rPr lang="en-US" dirty="0" smtClean="0"/>
              <a:t>Alexander Eremin</a:t>
            </a:r>
          </a:p>
          <a:p>
            <a:r>
              <a:rPr lang="en-US" dirty="0" smtClean="0"/>
              <a:t>Junior Malware Analyst, Kaspersky Lab</a:t>
            </a:r>
          </a:p>
          <a:p>
            <a:r>
              <a:rPr lang="en-US" dirty="0" smtClean="0"/>
              <a:t>Alexander.Eremin@kaspersky.com</a:t>
            </a:r>
            <a:endParaRPr lang="ru-RU" dirty="0"/>
          </a:p>
        </p:txBody>
      </p:sp>
      <p:sp>
        <p:nvSpPr>
          <p:cNvPr id="9" name="Заголовок 8"/>
          <p:cNvSpPr>
            <a:spLocks noGrp="1"/>
          </p:cNvSpPr>
          <p:nvPr>
            <p:ph type="title"/>
          </p:nvPr>
        </p:nvSpPr>
        <p:spPr>
          <a:xfrm>
            <a:off x="434976" y="2624407"/>
            <a:ext cx="5790337" cy="994118"/>
          </a:xfrm>
        </p:spPr>
        <p:txBody>
          <a:bodyPr/>
          <a:lstStyle/>
          <a:p>
            <a:r>
              <a:rPr lang="en-US" dirty="0" smtClean="0"/>
              <a:t>The </a:t>
            </a:r>
            <a:r>
              <a:rPr lang="en-US" dirty="0" smtClean="0"/>
              <a:t>Imitation </a:t>
            </a:r>
            <a:r>
              <a:rPr lang="en-US" dirty="0" smtClean="0"/>
              <a:t>Game:</a:t>
            </a:r>
            <a:br>
              <a:rPr lang="en-US" dirty="0" smtClean="0"/>
            </a:br>
            <a:r>
              <a:rPr lang="en-US" dirty="0"/>
              <a:t>T</a:t>
            </a:r>
            <a:r>
              <a:rPr lang="en-US" dirty="0" smtClean="0"/>
              <a:t>racking </a:t>
            </a:r>
            <a:r>
              <a:rPr lang="en-US" dirty="0"/>
              <a:t>B</a:t>
            </a:r>
            <a:r>
              <a:rPr lang="en-US" dirty="0" smtClean="0"/>
              <a:t>otnet </a:t>
            </a:r>
            <a:r>
              <a:rPr lang="en-US" dirty="0"/>
              <a:t>A</a:t>
            </a:r>
            <a:r>
              <a:rPr lang="en-US" dirty="0" smtClean="0"/>
              <a:t>ctivity</a:t>
            </a:r>
            <a:endParaRPr lang="ru-RU" dirty="0"/>
          </a:p>
        </p:txBody>
      </p:sp>
    </p:spTree>
    <p:extLst>
      <p:ext uri="{BB962C8B-B14F-4D97-AF65-F5344CB8AC3E}">
        <p14:creationId xmlns:p14="http://schemas.microsoft.com/office/powerpoint/2010/main" val="1186860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10</a:t>
            </a:fld>
            <a:endParaRPr lang="ru-RU"/>
          </a:p>
        </p:txBody>
      </p:sp>
      <p:sp>
        <p:nvSpPr>
          <p:cNvPr id="13" name="Заголовок 12"/>
          <p:cNvSpPr>
            <a:spLocks noGrp="1"/>
          </p:cNvSpPr>
          <p:nvPr>
            <p:ph type="title"/>
          </p:nvPr>
        </p:nvSpPr>
        <p:spPr/>
        <p:txBody>
          <a:bodyPr/>
          <a:lstStyle/>
          <a:p>
            <a:r>
              <a:rPr lang="en-US" dirty="0" smtClean="0"/>
              <a:t>Botnets types</a:t>
            </a:r>
            <a:endParaRPr lang="ru-RU" dirty="0"/>
          </a:p>
        </p:txBody>
      </p:sp>
      <p:sp>
        <p:nvSpPr>
          <p:cNvPr id="2" name="Subtitle 1"/>
          <p:cNvSpPr>
            <a:spLocks noGrp="1"/>
          </p:cNvSpPr>
          <p:nvPr>
            <p:ph type="subTitle" idx="1"/>
          </p:nvPr>
        </p:nvSpPr>
        <p:spPr/>
        <p:txBody>
          <a:bodyPr/>
          <a:lstStyle/>
          <a:p>
            <a:r>
              <a:rPr lang="en-US" dirty="0" smtClean="0"/>
              <a:t>Bankers</a:t>
            </a:r>
            <a:endParaRPr lang="ru-RU" dirty="0"/>
          </a:p>
        </p:txBody>
      </p:sp>
      <p:grpSp>
        <p:nvGrpSpPr>
          <p:cNvPr id="4" name="Group 3"/>
          <p:cNvGrpSpPr/>
          <p:nvPr/>
        </p:nvGrpSpPr>
        <p:grpSpPr>
          <a:xfrm>
            <a:off x="2514294" y="2361155"/>
            <a:ext cx="2498848" cy="1416726"/>
            <a:chOff x="17819" y="1929891"/>
            <a:chExt cx="2498848" cy="1416726"/>
          </a:xfrm>
        </p:grpSpPr>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90" y="1929891"/>
              <a:ext cx="1271908" cy="1271908"/>
            </a:xfrm>
            <a:prstGeom prst="rect">
              <a:avLst/>
            </a:prstGeom>
          </p:spPr>
        </p:pic>
        <p:sp>
          <p:nvSpPr>
            <p:cNvPr id="67" name="TextBox 66"/>
            <p:cNvSpPr txBox="1"/>
            <p:nvPr/>
          </p:nvSpPr>
          <p:spPr>
            <a:xfrm>
              <a:off x="17819" y="2977285"/>
              <a:ext cx="2498848" cy="369332"/>
            </a:xfrm>
            <a:prstGeom prst="rect">
              <a:avLst/>
            </a:prstGeom>
            <a:noFill/>
          </p:spPr>
          <p:txBody>
            <a:bodyPr wrap="square" rtlCol="0">
              <a:spAutoFit/>
            </a:bodyPr>
            <a:lstStyle/>
            <a:p>
              <a:pPr algn="ctr"/>
              <a:r>
                <a:rPr lang="en-US" dirty="0" smtClean="0"/>
                <a:t>Bot on user’s device</a:t>
              </a:r>
              <a:endParaRPr lang="ru-RU" dirty="0"/>
            </a:p>
          </p:txBody>
        </p:sp>
      </p:grpSp>
      <p:grpSp>
        <p:nvGrpSpPr>
          <p:cNvPr id="12" name="Group 11"/>
          <p:cNvGrpSpPr/>
          <p:nvPr/>
        </p:nvGrpSpPr>
        <p:grpSpPr>
          <a:xfrm>
            <a:off x="1514986" y="4135540"/>
            <a:ext cx="1271908" cy="1497461"/>
            <a:chOff x="1605163" y="3908935"/>
            <a:chExt cx="1271908" cy="1497461"/>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5163" y="3908935"/>
              <a:ext cx="1271908" cy="1271908"/>
            </a:xfrm>
            <a:prstGeom prst="rect">
              <a:avLst/>
            </a:prstGeom>
          </p:spPr>
        </p:pic>
        <p:sp>
          <p:nvSpPr>
            <p:cNvPr id="46" name="TextBox 45"/>
            <p:cNvSpPr txBox="1"/>
            <p:nvPr/>
          </p:nvSpPr>
          <p:spPr>
            <a:xfrm>
              <a:off x="1866976" y="5037064"/>
              <a:ext cx="748281" cy="369332"/>
            </a:xfrm>
            <a:prstGeom prst="rect">
              <a:avLst/>
            </a:prstGeom>
            <a:noFill/>
          </p:spPr>
          <p:txBody>
            <a:bodyPr wrap="square" rtlCol="0">
              <a:spAutoFit/>
            </a:bodyPr>
            <a:lstStyle/>
            <a:p>
              <a:pPr algn="ctr"/>
              <a:r>
                <a:rPr lang="en-US" dirty="0"/>
                <a:t>U</a:t>
              </a:r>
              <a:r>
                <a:rPr lang="en-US" dirty="0" smtClean="0"/>
                <a:t>ser</a:t>
              </a:r>
              <a:endParaRPr lang="ru-RU" dirty="0"/>
            </a:p>
          </p:txBody>
        </p:sp>
      </p:grpSp>
      <p:grpSp>
        <p:nvGrpSpPr>
          <p:cNvPr id="17" name="Group 16"/>
          <p:cNvGrpSpPr/>
          <p:nvPr/>
        </p:nvGrpSpPr>
        <p:grpSpPr>
          <a:xfrm>
            <a:off x="5040947" y="4022413"/>
            <a:ext cx="1428750" cy="1795254"/>
            <a:chOff x="4195887" y="2517771"/>
            <a:chExt cx="1428750" cy="1795254"/>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887" y="2517771"/>
              <a:ext cx="1428750" cy="1428750"/>
            </a:xfrm>
            <a:prstGeom prst="rect">
              <a:avLst/>
            </a:prstGeom>
          </p:spPr>
        </p:pic>
        <p:sp>
          <p:nvSpPr>
            <p:cNvPr id="52" name="TextBox 51"/>
            <p:cNvSpPr txBox="1"/>
            <p:nvPr/>
          </p:nvSpPr>
          <p:spPr>
            <a:xfrm>
              <a:off x="4536121" y="3943693"/>
              <a:ext cx="748281" cy="369332"/>
            </a:xfrm>
            <a:prstGeom prst="rect">
              <a:avLst/>
            </a:prstGeom>
            <a:noFill/>
          </p:spPr>
          <p:txBody>
            <a:bodyPr wrap="square" rtlCol="0">
              <a:spAutoFit/>
            </a:bodyPr>
            <a:lstStyle/>
            <a:p>
              <a:pPr algn="ctr"/>
              <a:r>
                <a:rPr lang="en-US" dirty="0" smtClean="0"/>
                <a:t>Bank</a:t>
              </a:r>
              <a:endParaRPr lang="ru-RU" dirty="0"/>
            </a:p>
          </p:txBody>
        </p:sp>
      </p:grpSp>
      <p:grpSp>
        <p:nvGrpSpPr>
          <p:cNvPr id="55" name="Group 54"/>
          <p:cNvGrpSpPr/>
          <p:nvPr/>
        </p:nvGrpSpPr>
        <p:grpSpPr>
          <a:xfrm>
            <a:off x="9405106" y="2216449"/>
            <a:ext cx="1271908" cy="2520339"/>
            <a:chOff x="5460046" y="2233304"/>
            <a:chExt cx="1271908" cy="2520339"/>
          </a:xfrm>
        </p:grpSpPr>
        <p:grpSp>
          <p:nvGrpSpPr>
            <p:cNvPr id="56" name="Group 55"/>
            <p:cNvGrpSpPr/>
            <p:nvPr/>
          </p:nvGrpSpPr>
          <p:grpSpPr>
            <a:xfrm>
              <a:off x="5460046" y="2233304"/>
              <a:ext cx="1271908" cy="2235982"/>
              <a:chOff x="5035532" y="1630403"/>
              <a:chExt cx="1271908" cy="2235982"/>
            </a:xfrm>
          </p:grpSpPr>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59" name="Picture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57" name="TextBox 56"/>
            <p:cNvSpPr txBox="1"/>
            <p:nvPr/>
          </p:nvSpPr>
          <p:spPr>
            <a:xfrm>
              <a:off x="5721859" y="4384311"/>
              <a:ext cx="748281" cy="369332"/>
            </a:xfrm>
            <a:prstGeom prst="rect">
              <a:avLst/>
            </a:prstGeom>
            <a:noFill/>
          </p:spPr>
          <p:txBody>
            <a:bodyPr wrap="square" rtlCol="0">
              <a:spAutoFit/>
            </a:bodyPr>
            <a:lstStyle/>
            <a:p>
              <a:pPr algn="ctr"/>
              <a:r>
                <a:rPr lang="en-US" dirty="0" smtClean="0"/>
                <a:t>C&amp;C</a:t>
              </a:r>
              <a:endParaRPr lang="ru-RU" dirty="0"/>
            </a:p>
          </p:txBody>
        </p:sp>
      </p:grpSp>
      <p:grpSp>
        <p:nvGrpSpPr>
          <p:cNvPr id="47" name="Group 46"/>
          <p:cNvGrpSpPr/>
          <p:nvPr/>
        </p:nvGrpSpPr>
        <p:grpSpPr>
          <a:xfrm>
            <a:off x="2999340" y="3855980"/>
            <a:ext cx="847479" cy="968644"/>
            <a:chOff x="3209111" y="3611772"/>
            <a:chExt cx="847479" cy="968644"/>
          </a:xfrm>
        </p:grpSpPr>
        <p:grpSp>
          <p:nvGrpSpPr>
            <p:cNvPr id="18" name="Group 17"/>
            <p:cNvGrpSpPr/>
            <p:nvPr/>
          </p:nvGrpSpPr>
          <p:grpSpPr>
            <a:xfrm>
              <a:off x="3918706" y="3611772"/>
              <a:ext cx="137884" cy="968644"/>
              <a:chOff x="3102056" y="2881594"/>
              <a:chExt cx="109565" cy="561913"/>
            </a:xfrm>
          </p:grpSpPr>
          <p:cxnSp>
            <p:nvCxnSpPr>
              <p:cNvPr id="14" name="Straight Arrow Connector 13"/>
              <p:cNvCxnSpPr/>
              <p:nvPr/>
            </p:nvCxnSpPr>
            <p:spPr>
              <a:xfrm>
                <a:off x="3102056" y="2881594"/>
                <a:ext cx="0" cy="55461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211621" y="2888890"/>
                <a:ext cx="0" cy="55461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09111" y="3718319"/>
              <a:ext cx="635033" cy="635033"/>
            </a:xfrm>
            <a:prstGeom prst="rect">
              <a:avLst/>
            </a:prstGeom>
          </p:spPr>
        </p:pic>
      </p:grpSp>
      <p:grpSp>
        <p:nvGrpSpPr>
          <p:cNvPr id="45" name="Group 44"/>
          <p:cNvGrpSpPr/>
          <p:nvPr/>
        </p:nvGrpSpPr>
        <p:grpSpPr>
          <a:xfrm>
            <a:off x="3763718" y="1295662"/>
            <a:ext cx="6277341" cy="1065494"/>
            <a:chOff x="3973489" y="1051454"/>
            <a:chExt cx="6277341" cy="1065494"/>
          </a:xfrm>
        </p:grpSpPr>
        <p:cxnSp>
          <p:nvCxnSpPr>
            <p:cNvPr id="20" name="Elbow Connector 19"/>
            <p:cNvCxnSpPr>
              <a:stCxn id="66" idx="0"/>
              <a:endCxn id="58" idx="0"/>
            </p:cNvCxnSpPr>
            <p:nvPr/>
          </p:nvCxnSpPr>
          <p:spPr>
            <a:xfrm rot="5400000" flipH="1" flipV="1">
              <a:off x="7039807" y="-1094076"/>
              <a:ext cx="144706" cy="6277341"/>
            </a:xfrm>
            <a:prstGeom prst="bentConnector3">
              <a:avLst>
                <a:gd name="adj1" fmla="val 257975"/>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57889" y="1051454"/>
              <a:ext cx="635033" cy="635033"/>
            </a:xfrm>
            <a:prstGeom prst="rect">
              <a:avLst/>
            </a:prstGeom>
          </p:spPr>
        </p:pic>
      </p:grpSp>
      <p:grpSp>
        <p:nvGrpSpPr>
          <p:cNvPr id="44" name="Group 43"/>
          <p:cNvGrpSpPr/>
          <p:nvPr/>
        </p:nvGrpSpPr>
        <p:grpSpPr>
          <a:xfrm>
            <a:off x="4356778" y="2658140"/>
            <a:ext cx="5045433" cy="369332"/>
            <a:chOff x="4566549" y="2413932"/>
            <a:chExt cx="5045433" cy="369332"/>
          </a:xfrm>
        </p:grpSpPr>
        <p:sp>
          <p:nvSpPr>
            <p:cNvPr id="34" name="TextBox 33"/>
            <p:cNvSpPr txBox="1"/>
            <p:nvPr/>
          </p:nvSpPr>
          <p:spPr>
            <a:xfrm>
              <a:off x="5036400" y="2413932"/>
              <a:ext cx="4151521" cy="369332"/>
            </a:xfrm>
            <a:prstGeom prst="rect">
              <a:avLst/>
            </a:prstGeom>
            <a:noFill/>
          </p:spPr>
          <p:txBody>
            <a:bodyPr wrap="none" rtlCol="0">
              <a:spAutoFit/>
            </a:bodyPr>
            <a:lstStyle/>
            <a:p>
              <a:r>
                <a:rPr lang="en-US" dirty="0" smtClean="0"/>
                <a:t>If URL like </a:t>
              </a:r>
              <a:r>
                <a:rPr lang="en-US" dirty="0" smtClean="0">
                  <a:solidFill>
                    <a:schemeClr val="accent6">
                      <a:lumMod val="75000"/>
                    </a:schemeClr>
                  </a:solidFill>
                </a:rPr>
                <a:t>https://*bank*.com</a:t>
              </a:r>
              <a:r>
                <a:rPr lang="en-US" dirty="0" smtClean="0"/>
                <a:t> – collect!</a:t>
              </a:r>
              <a:endParaRPr lang="ru-RU" dirty="0"/>
            </a:p>
          </p:txBody>
        </p:sp>
        <p:cxnSp>
          <p:nvCxnSpPr>
            <p:cNvPr id="39" name="Straight Arrow Connector 38"/>
            <p:cNvCxnSpPr/>
            <p:nvPr/>
          </p:nvCxnSpPr>
          <p:spPr>
            <a:xfrm flipH="1">
              <a:off x="4566549" y="2783264"/>
              <a:ext cx="5045433"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347169" y="4207079"/>
            <a:ext cx="3693891" cy="1271908"/>
            <a:chOff x="6347169" y="4207079"/>
            <a:chExt cx="3693891" cy="1271908"/>
          </a:xfrm>
        </p:grpSpPr>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89387" y="4207079"/>
              <a:ext cx="1271908" cy="1271908"/>
            </a:xfrm>
            <a:prstGeom prst="rect">
              <a:avLst/>
            </a:prstGeom>
          </p:spPr>
        </p:pic>
        <p:cxnSp>
          <p:nvCxnSpPr>
            <p:cNvPr id="63" name="Straight Arrow Connector 62"/>
            <p:cNvCxnSpPr/>
            <p:nvPr/>
          </p:nvCxnSpPr>
          <p:spPr>
            <a:xfrm flipH="1">
              <a:off x="6347169" y="4946362"/>
              <a:ext cx="842218" cy="3574"/>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57" idx="2"/>
            </p:cNvCxnSpPr>
            <p:nvPr/>
          </p:nvCxnSpPr>
          <p:spPr>
            <a:xfrm rot="5400000">
              <a:off x="9146390" y="4051694"/>
              <a:ext cx="209576" cy="1579765"/>
            </a:xfrm>
            <a:prstGeom prst="bentConnector2">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781442" y="4927101"/>
            <a:ext cx="2282050" cy="369332"/>
            <a:chOff x="2991213" y="4682893"/>
            <a:chExt cx="2282050" cy="369332"/>
          </a:xfrm>
        </p:grpSpPr>
        <p:cxnSp>
          <p:nvCxnSpPr>
            <p:cNvPr id="48" name="Straight Arrow Connector 47"/>
            <p:cNvCxnSpPr/>
            <p:nvPr/>
          </p:nvCxnSpPr>
          <p:spPr>
            <a:xfrm>
              <a:off x="3040512" y="4702154"/>
              <a:ext cx="2232751" cy="3574"/>
            </a:xfrm>
            <a:prstGeom prst="straightConnector1">
              <a:avLst/>
            </a:prstGeom>
            <a:ln w="254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91213" y="4682893"/>
              <a:ext cx="2185214" cy="369332"/>
            </a:xfrm>
            <a:prstGeom prst="rect">
              <a:avLst/>
            </a:prstGeom>
            <a:noFill/>
          </p:spPr>
          <p:txBody>
            <a:bodyPr wrap="none" rtlCol="0">
              <a:spAutoFit/>
            </a:bodyPr>
            <a:lstStyle/>
            <a:p>
              <a:r>
                <a:rPr lang="en-US" dirty="0">
                  <a:solidFill>
                    <a:schemeClr val="accent1"/>
                  </a:solidFill>
                </a:rPr>
                <a:t>https</a:t>
              </a:r>
              <a:r>
                <a:rPr lang="en-US" dirty="0" smtClean="0">
                  <a:solidFill>
                    <a:schemeClr val="accent1"/>
                  </a:solidFill>
                </a:rPr>
                <a:t>://mybank.com</a:t>
              </a:r>
              <a:endParaRPr lang="ru-RU" dirty="0">
                <a:solidFill>
                  <a:schemeClr val="accent1"/>
                </a:solidFill>
              </a:endParaRPr>
            </a:p>
          </p:txBody>
        </p:sp>
      </p:grpSp>
    </p:spTree>
    <p:extLst>
      <p:ext uri="{BB962C8B-B14F-4D97-AF65-F5344CB8AC3E}">
        <p14:creationId xmlns:p14="http://schemas.microsoft.com/office/powerpoint/2010/main" val="14082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11</a:t>
            </a:fld>
            <a:endParaRPr lang="ru-RU"/>
          </a:p>
        </p:txBody>
      </p:sp>
      <p:sp>
        <p:nvSpPr>
          <p:cNvPr id="13" name="Заголовок 12"/>
          <p:cNvSpPr>
            <a:spLocks noGrp="1"/>
          </p:cNvSpPr>
          <p:nvPr>
            <p:ph type="title"/>
          </p:nvPr>
        </p:nvSpPr>
        <p:spPr/>
        <p:txBody>
          <a:bodyPr/>
          <a:lstStyle/>
          <a:p>
            <a:r>
              <a:rPr lang="en-US" dirty="0" smtClean="0"/>
              <a:t>Botnets types</a:t>
            </a:r>
            <a:endParaRPr lang="ru-RU" dirty="0"/>
          </a:p>
        </p:txBody>
      </p:sp>
      <p:sp>
        <p:nvSpPr>
          <p:cNvPr id="2" name="Subtitle 1"/>
          <p:cNvSpPr>
            <a:spLocks noGrp="1"/>
          </p:cNvSpPr>
          <p:nvPr>
            <p:ph type="subTitle" idx="1"/>
          </p:nvPr>
        </p:nvSpPr>
        <p:spPr/>
        <p:txBody>
          <a:bodyPr/>
          <a:lstStyle/>
          <a:p>
            <a:r>
              <a:rPr lang="en-US" dirty="0" smtClean="0"/>
              <a:t>Stealers</a:t>
            </a:r>
            <a:endParaRPr lang="ru-RU" dirty="0"/>
          </a:p>
        </p:txBody>
      </p:sp>
      <p:grpSp>
        <p:nvGrpSpPr>
          <p:cNvPr id="23" name="Group 22"/>
          <p:cNvGrpSpPr/>
          <p:nvPr/>
        </p:nvGrpSpPr>
        <p:grpSpPr>
          <a:xfrm>
            <a:off x="764668" y="1752787"/>
            <a:ext cx="5196512" cy="3930337"/>
            <a:chOff x="1535442" y="1563921"/>
            <a:chExt cx="5196512" cy="3930337"/>
          </a:xfrm>
        </p:grpSpPr>
        <p:grpSp>
          <p:nvGrpSpPr>
            <p:cNvPr id="40" name="Group 39"/>
            <p:cNvGrpSpPr/>
            <p:nvPr/>
          </p:nvGrpSpPr>
          <p:grpSpPr>
            <a:xfrm>
              <a:off x="1535442" y="2747028"/>
              <a:ext cx="1271908" cy="1475322"/>
              <a:chOff x="631290" y="1929891"/>
              <a:chExt cx="1271908" cy="1475322"/>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90" y="1929891"/>
                <a:ext cx="1271908" cy="1271908"/>
              </a:xfrm>
              <a:prstGeom prst="rect">
                <a:avLst/>
              </a:prstGeom>
            </p:spPr>
          </p:pic>
          <p:sp>
            <p:nvSpPr>
              <p:cNvPr id="43" name="TextBox 42"/>
              <p:cNvSpPr txBox="1"/>
              <p:nvPr/>
            </p:nvSpPr>
            <p:spPr>
              <a:xfrm>
                <a:off x="960508" y="3035881"/>
                <a:ext cx="613471" cy="369332"/>
              </a:xfrm>
              <a:prstGeom prst="rect">
                <a:avLst/>
              </a:prstGeom>
              <a:noFill/>
            </p:spPr>
            <p:txBody>
              <a:bodyPr wrap="square" rtlCol="0">
                <a:spAutoFit/>
              </a:bodyPr>
              <a:lstStyle/>
              <a:p>
                <a:pPr algn="ctr"/>
                <a:r>
                  <a:rPr lang="en-US" dirty="0" smtClean="0"/>
                  <a:t>Bot</a:t>
                </a:r>
                <a:endParaRPr lang="ru-RU" dirty="0"/>
              </a:p>
            </p:txBody>
          </p:sp>
        </p:grpSp>
        <p:grpSp>
          <p:nvGrpSpPr>
            <p:cNvPr id="62" name="Group 61"/>
            <p:cNvGrpSpPr/>
            <p:nvPr/>
          </p:nvGrpSpPr>
          <p:grpSpPr>
            <a:xfrm>
              <a:off x="5460046" y="2162392"/>
              <a:ext cx="1271908" cy="2520339"/>
              <a:chOff x="5460046" y="2233304"/>
              <a:chExt cx="1271908" cy="2520339"/>
            </a:xfrm>
          </p:grpSpPr>
          <p:grpSp>
            <p:nvGrpSpPr>
              <p:cNvPr id="64" name="Group 63"/>
              <p:cNvGrpSpPr/>
              <p:nvPr/>
            </p:nvGrpSpPr>
            <p:grpSpPr>
              <a:xfrm>
                <a:off x="5460046" y="2233304"/>
                <a:ext cx="1271908" cy="2235982"/>
                <a:chOff x="5035532" y="1630403"/>
                <a:chExt cx="1271908" cy="2235982"/>
              </a:xfrm>
            </p:grpSpPr>
            <p:pic>
              <p:nvPicPr>
                <p:cNvPr id="69"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65" name="TextBox 64"/>
              <p:cNvSpPr txBox="1"/>
              <p:nvPr/>
            </p:nvSpPr>
            <p:spPr>
              <a:xfrm>
                <a:off x="5721859" y="4384311"/>
                <a:ext cx="748281" cy="369332"/>
              </a:xfrm>
              <a:prstGeom prst="rect">
                <a:avLst/>
              </a:prstGeom>
              <a:noFill/>
            </p:spPr>
            <p:txBody>
              <a:bodyPr wrap="square" rtlCol="0">
                <a:spAutoFit/>
              </a:bodyPr>
              <a:lstStyle/>
              <a:p>
                <a:pPr algn="ctr"/>
                <a:r>
                  <a:rPr lang="en-US" dirty="0" smtClean="0"/>
                  <a:t>C&amp;C</a:t>
                </a:r>
                <a:endParaRPr lang="ru-RU" dirty="0"/>
              </a:p>
            </p:txBody>
          </p:sp>
        </p:grpSp>
        <p:grpSp>
          <p:nvGrpSpPr>
            <p:cNvPr id="71" name="Group 70"/>
            <p:cNvGrpSpPr/>
            <p:nvPr/>
          </p:nvGrpSpPr>
          <p:grpSpPr>
            <a:xfrm>
              <a:off x="2478131" y="1563921"/>
              <a:ext cx="1271908" cy="1475322"/>
              <a:chOff x="631290" y="1929891"/>
              <a:chExt cx="1271908" cy="1475322"/>
            </a:xfrm>
          </p:grpSpPr>
          <p:pic>
            <p:nvPicPr>
              <p:cNvPr id="72"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90" y="1929891"/>
                <a:ext cx="1271908" cy="1271908"/>
              </a:xfrm>
              <a:prstGeom prst="rect">
                <a:avLst/>
              </a:prstGeom>
            </p:spPr>
          </p:pic>
          <p:sp>
            <p:nvSpPr>
              <p:cNvPr id="73" name="TextBox 72"/>
              <p:cNvSpPr txBox="1"/>
              <p:nvPr/>
            </p:nvSpPr>
            <p:spPr>
              <a:xfrm>
                <a:off x="960508" y="3035881"/>
                <a:ext cx="613471" cy="369332"/>
              </a:xfrm>
              <a:prstGeom prst="rect">
                <a:avLst/>
              </a:prstGeom>
              <a:noFill/>
            </p:spPr>
            <p:txBody>
              <a:bodyPr wrap="square" rtlCol="0">
                <a:spAutoFit/>
              </a:bodyPr>
              <a:lstStyle/>
              <a:p>
                <a:pPr algn="ctr"/>
                <a:r>
                  <a:rPr lang="en-US" dirty="0" smtClean="0"/>
                  <a:t>Bot</a:t>
                </a:r>
                <a:endParaRPr lang="ru-RU" dirty="0"/>
              </a:p>
            </p:txBody>
          </p:sp>
        </p:grpSp>
        <p:grpSp>
          <p:nvGrpSpPr>
            <p:cNvPr id="74" name="Group 73"/>
            <p:cNvGrpSpPr/>
            <p:nvPr/>
          </p:nvGrpSpPr>
          <p:grpSpPr>
            <a:xfrm>
              <a:off x="2478131" y="4018936"/>
              <a:ext cx="1271908" cy="1475322"/>
              <a:chOff x="631290" y="1929891"/>
              <a:chExt cx="1271908" cy="1475322"/>
            </a:xfrm>
          </p:grpSpPr>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90" y="1929891"/>
                <a:ext cx="1271908" cy="1271908"/>
              </a:xfrm>
              <a:prstGeom prst="rect">
                <a:avLst/>
              </a:prstGeom>
            </p:spPr>
          </p:pic>
          <p:sp>
            <p:nvSpPr>
              <p:cNvPr id="76" name="TextBox 75"/>
              <p:cNvSpPr txBox="1"/>
              <p:nvPr/>
            </p:nvSpPr>
            <p:spPr>
              <a:xfrm>
                <a:off x="960508" y="3035881"/>
                <a:ext cx="613471" cy="369332"/>
              </a:xfrm>
              <a:prstGeom prst="rect">
                <a:avLst/>
              </a:prstGeom>
              <a:noFill/>
            </p:spPr>
            <p:txBody>
              <a:bodyPr wrap="square" rtlCol="0">
                <a:spAutoFit/>
              </a:bodyPr>
              <a:lstStyle/>
              <a:p>
                <a:pPr algn="ctr"/>
                <a:r>
                  <a:rPr lang="en-US" dirty="0" smtClean="0"/>
                  <a:t>Bot</a:t>
                </a:r>
                <a:endParaRPr lang="ru-RU" dirty="0"/>
              </a:p>
            </p:txBody>
          </p:sp>
        </p:grpSp>
        <p:grpSp>
          <p:nvGrpSpPr>
            <p:cNvPr id="16" name="Group 15"/>
            <p:cNvGrpSpPr/>
            <p:nvPr/>
          </p:nvGrpSpPr>
          <p:grpSpPr>
            <a:xfrm>
              <a:off x="3864878" y="1907111"/>
              <a:ext cx="1480330" cy="1087924"/>
              <a:chOff x="3864878" y="1907111"/>
              <a:chExt cx="1480330" cy="1087924"/>
            </a:xfrm>
          </p:grpSpPr>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3681" y="1907111"/>
                <a:ext cx="857250" cy="857250"/>
              </a:xfrm>
              <a:prstGeom prst="rect">
                <a:avLst/>
              </a:prstGeom>
            </p:spPr>
          </p:pic>
          <p:cxnSp>
            <p:nvCxnSpPr>
              <p:cNvPr id="9" name="Straight Arrow Connector 8"/>
              <p:cNvCxnSpPr/>
              <p:nvPr/>
            </p:nvCxnSpPr>
            <p:spPr>
              <a:xfrm>
                <a:off x="3864878" y="2499021"/>
                <a:ext cx="1480330" cy="49601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3864878" y="3761293"/>
              <a:ext cx="1480330" cy="1015972"/>
              <a:chOff x="3864878" y="3761293"/>
              <a:chExt cx="1480330" cy="1015972"/>
            </a:xfrm>
          </p:grpSpPr>
          <p:pic>
            <p:nvPicPr>
              <p:cNvPr id="77" name="Picture 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5846" y="3761293"/>
                <a:ext cx="857250" cy="857250"/>
              </a:xfrm>
              <a:prstGeom prst="rect">
                <a:avLst/>
              </a:prstGeom>
            </p:spPr>
          </p:pic>
          <p:cxnSp>
            <p:nvCxnSpPr>
              <p:cNvPr id="78" name="Straight Arrow Connector 77"/>
              <p:cNvCxnSpPr/>
              <p:nvPr/>
            </p:nvCxnSpPr>
            <p:spPr>
              <a:xfrm flipV="1">
                <a:off x="3864878" y="4281251"/>
                <a:ext cx="1480330" cy="496014"/>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166127" y="2846731"/>
              <a:ext cx="2179081" cy="857250"/>
              <a:chOff x="3166127" y="2846731"/>
              <a:chExt cx="2179081" cy="857250"/>
            </a:xfrm>
          </p:grpSpPr>
          <p:cxnSp>
            <p:nvCxnSpPr>
              <p:cNvPr id="79" name="Straight Arrow Connector 78"/>
              <p:cNvCxnSpPr/>
              <p:nvPr/>
            </p:nvCxnSpPr>
            <p:spPr>
              <a:xfrm>
                <a:off x="3166127" y="3602087"/>
                <a:ext cx="2179081" cy="4925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5073" y="2846731"/>
                <a:ext cx="857250" cy="857250"/>
              </a:xfrm>
              <a:prstGeom prst="rect">
                <a:avLst/>
              </a:prstGeom>
            </p:spPr>
          </p:pic>
        </p:grpSp>
      </p:grpSp>
      <p:sp>
        <p:nvSpPr>
          <p:cNvPr id="15" name="TextBox 14"/>
          <p:cNvSpPr txBox="1"/>
          <p:nvPr/>
        </p:nvSpPr>
        <p:spPr>
          <a:xfrm>
            <a:off x="6444244" y="2047482"/>
            <a:ext cx="5309605" cy="2862322"/>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dirty="0" err="1"/>
              <a:t>Cryptowallets</a:t>
            </a:r>
            <a:r>
              <a:rPr lang="en-US" dirty="0"/>
              <a:t> </a:t>
            </a:r>
            <a:r>
              <a:rPr lang="en-US" dirty="0" smtClean="0"/>
              <a:t>files</a:t>
            </a:r>
            <a:endParaRPr lang="ru-RU" dirty="0"/>
          </a:p>
          <a:p>
            <a:pPr marL="285750" lvl="0" indent="-285750">
              <a:lnSpc>
                <a:spcPct val="150000"/>
              </a:lnSpc>
              <a:buFont typeface="Arial" panose="020B0604020202020204" pitchFamily="34" charset="0"/>
              <a:buChar char="•"/>
            </a:pPr>
            <a:r>
              <a:rPr lang="en-US" dirty="0"/>
              <a:t>Configuration files for different </a:t>
            </a:r>
            <a:r>
              <a:rPr lang="en-US" dirty="0" smtClean="0"/>
              <a:t>messengers</a:t>
            </a:r>
            <a:endParaRPr lang="ru-RU" dirty="0"/>
          </a:p>
          <a:p>
            <a:pPr marL="285750" lvl="0" indent="-285750">
              <a:lnSpc>
                <a:spcPct val="150000"/>
              </a:lnSpc>
              <a:buFont typeface="Arial" panose="020B0604020202020204" pitchFamily="34" charset="0"/>
              <a:buChar char="•"/>
            </a:pPr>
            <a:r>
              <a:rPr lang="en-US" dirty="0"/>
              <a:t>U</a:t>
            </a:r>
            <a:r>
              <a:rPr lang="en-US" dirty="0" smtClean="0"/>
              <a:t>ser files (text</a:t>
            </a:r>
            <a:r>
              <a:rPr lang="en-US" dirty="0"/>
              <a:t>, presentations, photos, even audio and </a:t>
            </a:r>
            <a:r>
              <a:rPr lang="en-US" dirty="0" smtClean="0"/>
              <a:t>video)</a:t>
            </a:r>
            <a:endParaRPr lang="en-US" dirty="0"/>
          </a:p>
          <a:p>
            <a:pPr marL="285750" lvl="0" indent="-285750">
              <a:lnSpc>
                <a:spcPct val="150000"/>
              </a:lnSpc>
              <a:buFont typeface="Arial" panose="020B0604020202020204" pitchFamily="34" charset="0"/>
              <a:buChar char="•"/>
            </a:pPr>
            <a:r>
              <a:rPr lang="en-US" dirty="0"/>
              <a:t>A</a:t>
            </a:r>
            <a:r>
              <a:rPr lang="en-US" dirty="0" smtClean="0"/>
              <a:t>ll </a:t>
            </a:r>
            <a:r>
              <a:rPr lang="en-US" dirty="0"/>
              <a:t>files from a specified </a:t>
            </a:r>
            <a:r>
              <a:rPr lang="en-US" dirty="0" smtClean="0"/>
              <a:t>location (like Desktop)</a:t>
            </a:r>
            <a:endParaRPr lang="ru-RU" dirty="0"/>
          </a:p>
          <a:p>
            <a:pPr marL="285750" lvl="0" indent="-285750">
              <a:lnSpc>
                <a:spcPct val="150000"/>
              </a:lnSpc>
              <a:buFont typeface="Arial" panose="020B0604020202020204" pitchFamily="34" charset="0"/>
              <a:buChar char="•"/>
            </a:pPr>
            <a:r>
              <a:rPr lang="en-US" dirty="0"/>
              <a:t>etc.</a:t>
            </a:r>
            <a:endParaRPr lang="ru-RU" dirty="0"/>
          </a:p>
          <a:p>
            <a:endParaRPr lang="ru-RU" dirty="0"/>
          </a:p>
        </p:txBody>
      </p:sp>
    </p:spTree>
    <p:extLst>
      <p:ext uri="{BB962C8B-B14F-4D97-AF65-F5344CB8AC3E}">
        <p14:creationId xmlns:p14="http://schemas.microsoft.com/office/powerpoint/2010/main" val="215514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12</a:t>
            </a:fld>
            <a:endParaRPr lang="ru-RU"/>
          </a:p>
        </p:txBody>
      </p:sp>
      <p:sp>
        <p:nvSpPr>
          <p:cNvPr id="13" name="Заголовок 12"/>
          <p:cNvSpPr>
            <a:spLocks noGrp="1"/>
          </p:cNvSpPr>
          <p:nvPr>
            <p:ph type="title"/>
          </p:nvPr>
        </p:nvSpPr>
        <p:spPr/>
        <p:txBody>
          <a:bodyPr/>
          <a:lstStyle/>
          <a:p>
            <a:r>
              <a:rPr lang="en-US" dirty="0" smtClean="0"/>
              <a:t>Botnets types</a:t>
            </a:r>
            <a:endParaRPr lang="ru-RU" dirty="0"/>
          </a:p>
        </p:txBody>
      </p:sp>
      <p:sp>
        <p:nvSpPr>
          <p:cNvPr id="2" name="Subtitle 1"/>
          <p:cNvSpPr>
            <a:spLocks noGrp="1"/>
          </p:cNvSpPr>
          <p:nvPr>
            <p:ph type="subTitle" idx="1"/>
          </p:nvPr>
        </p:nvSpPr>
        <p:spPr/>
        <p:txBody>
          <a:bodyPr/>
          <a:lstStyle/>
          <a:p>
            <a:r>
              <a:rPr lang="en-US" dirty="0" smtClean="0"/>
              <a:t>Backdoor/RAT</a:t>
            </a:r>
            <a:endParaRPr lang="ru-RU" dirty="0"/>
          </a:p>
        </p:txBody>
      </p:sp>
      <p:grpSp>
        <p:nvGrpSpPr>
          <p:cNvPr id="4" name="Group 3"/>
          <p:cNvGrpSpPr/>
          <p:nvPr/>
        </p:nvGrpSpPr>
        <p:grpSpPr>
          <a:xfrm>
            <a:off x="1187548" y="2211310"/>
            <a:ext cx="7257281" cy="2520339"/>
            <a:chOff x="2345788" y="2584554"/>
            <a:chExt cx="7257281" cy="2520339"/>
          </a:xfrm>
        </p:grpSpPr>
        <p:grpSp>
          <p:nvGrpSpPr>
            <p:cNvPr id="31" name="Group 30"/>
            <p:cNvGrpSpPr/>
            <p:nvPr/>
          </p:nvGrpSpPr>
          <p:grpSpPr>
            <a:xfrm>
              <a:off x="8331161" y="2584554"/>
              <a:ext cx="1271908" cy="2520339"/>
              <a:chOff x="5460046" y="2233304"/>
              <a:chExt cx="1271908" cy="2520339"/>
            </a:xfrm>
          </p:grpSpPr>
          <p:grpSp>
            <p:nvGrpSpPr>
              <p:cNvPr id="32" name="Group 31"/>
              <p:cNvGrpSpPr/>
              <p:nvPr/>
            </p:nvGrpSpPr>
            <p:grpSpPr>
              <a:xfrm>
                <a:off x="5460046" y="2233304"/>
                <a:ext cx="1271908" cy="2235982"/>
                <a:chOff x="5035532" y="1630403"/>
                <a:chExt cx="1271908" cy="2235982"/>
              </a:xfrm>
            </p:grpSpPr>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33" name="TextBox 32"/>
              <p:cNvSpPr txBox="1"/>
              <p:nvPr/>
            </p:nvSpPr>
            <p:spPr>
              <a:xfrm>
                <a:off x="5721859" y="4384311"/>
                <a:ext cx="748281" cy="369332"/>
              </a:xfrm>
              <a:prstGeom prst="rect">
                <a:avLst/>
              </a:prstGeom>
              <a:noFill/>
            </p:spPr>
            <p:txBody>
              <a:bodyPr wrap="square" rtlCol="0">
                <a:spAutoFit/>
              </a:bodyPr>
              <a:lstStyle/>
              <a:p>
                <a:pPr algn="ctr"/>
                <a:r>
                  <a:rPr lang="en-US" dirty="0" smtClean="0"/>
                  <a:t>C&amp;C</a:t>
                </a:r>
                <a:endParaRPr lang="ru-RU" dirty="0"/>
              </a:p>
            </p:txBody>
          </p:sp>
        </p:grpSp>
        <p:grpSp>
          <p:nvGrpSpPr>
            <p:cNvPr id="36" name="Group 35"/>
            <p:cNvGrpSpPr/>
            <p:nvPr/>
          </p:nvGrpSpPr>
          <p:grpSpPr>
            <a:xfrm>
              <a:off x="2345788" y="3073949"/>
              <a:ext cx="1271908" cy="1541549"/>
              <a:chOff x="2301752" y="3112403"/>
              <a:chExt cx="1271908" cy="1541549"/>
            </a:xfrm>
          </p:grpSpPr>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38" name="TextBox 37"/>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grpSp>
      <p:grpSp>
        <p:nvGrpSpPr>
          <p:cNvPr id="45" name="Group 44"/>
          <p:cNvGrpSpPr/>
          <p:nvPr/>
        </p:nvGrpSpPr>
        <p:grpSpPr>
          <a:xfrm>
            <a:off x="2692282" y="1954902"/>
            <a:ext cx="4384873" cy="399130"/>
            <a:chOff x="3850523" y="2047121"/>
            <a:chExt cx="4384873" cy="399130"/>
          </a:xfrm>
        </p:grpSpPr>
        <p:cxnSp>
          <p:nvCxnSpPr>
            <p:cNvPr id="46" name="Straight Arrow Connector 45"/>
            <p:cNvCxnSpPr/>
            <p:nvPr/>
          </p:nvCxnSpPr>
          <p:spPr>
            <a:xfrm flipH="1">
              <a:off x="3850523" y="2446251"/>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15843" y="2047121"/>
              <a:ext cx="1454244" cy="369332"/>
            </a:xfrm>
            <a:prstGeom prst="rect">
              <a:avLst/>
            </a:prstGeom>
            <a:noFill/>
          </p:spPr>
          <p:txBody>
            <a:bodyPr wrap="none" rtlCol="0">
              <a:spAutoFit/>
            </a:bodyPr>
            <a:lstStyle/>
            <a:p>
              <a:pPr algn="ctr"/>
              <a:r>
                <a:rPr lang="en-US" dirty="0" smtClean="0"/>
                <a:t>Open folder!</a:t>
              </a:r>
              <a:endParaRPr lang="ru-RU" dirty="0"/>
            </a:p>
          </p:txBody>
        </p:sp>
      </p:grpSp>
      <p:grpSp>
        <p:nvGrpSpPr>
          <p:cNvPr id="48" name="Group 47"/>
          <p:cNvGrpSpPr/>
          <p:nvPr/>
        </p:nvGrpSpPr>
        <p:grpSpPr>
          <a:xfrm>
            <a:off x="2692282" y="2391357"/>
            <a:ext cx="4384873" cy="424239"/>
            <a:chOff x="3850524" y="1635673"/>
            <a:chExt cx="4384873" cy="424239"/>
          </a:xfrm>
        </p:grpSpPr>
        <p:cxnSp>
          <p:nvCxnSpPr>
            <p:cNvPr id="49" name="Straight Arrow Connector 48"/>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695894" y="1635673"/>
              <a:ext cx="800219" cy="369332"/>
            </a:xfrm>
            <a:prstGeom prst="rect">
              <a:avLst/>
            </a:prstGeom>
            <a:noFill/>
          </p:spPr>
          <p:txBody>
            <a:bodyPr wrap="none" rtlCol="0">
              <a:spAutoFit/>
            </a:bodyPr>
            <a:lstStyle/>
            <a:p>
              <a:pPr algn="ctr"/>
              <a:r>
                <a:rPr lang="en-US" dirty="0" smtClean="0"/>
                <a:t>Done!</a:t>
              </a:r>
              <a:endParaRPr lang="ru-RU" strike="sngStrike" dirty="0"/>
            </a:p>
          </p:txBody>
        </p:sp>
      </p:grpSp>
      <p:grpSp>
        <p:nvGrpSpPr>
          <p:cNvPr id="54" name="Group 53"/>
          <p:cNvGrpSpPr/>
          <p:nvPr/>
        </p:nvGrpSpPr>
        <p:grpSpPr>
          <a:xfrm>
            <a:off x="2692281" y="2850359"/>
            <a:ext cx="4384873" cy="399130"/>
            <a:chOff x="3850523" y="2047121"/>
            <a:chExt cx="4384873" cy="399130"/>
          </a:xfrm>
        </p:grpSpPr>
        <p:cxnSp>
          <p:nvCxnSpPr>
            <p:cNvPr id="55" name="Straight Arrow Connector 54"/>
            <p:cNvCxnSpPr/>
            <p:nvPr/>
          </p:nvCxnSpPr>
          <p:spPr>
            <a:xfrm flipH="1">
              <a:off x="3850523" y="2446251"/>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065777" y="2047121"/>
              <a:ext cx="1954381" cy="369332"/>
            </a:xfrm>
            <a:prstGeom prst="rect">
              <a:avLst/>
            </a:prstGeom>
            <a:noFill/>
          </p:spPr>
          <p:txBody>
            <a:bodyPr wrap="none" rtlCol="0">
              <a:spAutoFit/>
            </a:bodyPr>
            <a:lstStyle/>
            <a:p>
              <a:pPr algn="ctr"/>
              <a:r>
                <a:rPr lang="en-US" dirty="0" smtClean="0"/>
                <a:t>Move the mouse!</a:t>
              </a:r>
              <a:endParaRPr lang="ru-RU" dirty="0"/>
            </a:p>
          </p:txBody>
        </p:sp>
      </p:grpSp>
      <p:grpSp>
        <p:nvGrpSpPr>
          <p:cNvPr id="57" name="Group 56"/>
          <p:cNvGrpSpPr/>
          <p:nvPr/>
        </p:nvGrpSpPr>
        <p:grpSpPr>
          <a:xfrm>
            <a:off x="2692281" y="3286814"/>
            <a:ext cx="4384873" cy="424239"/>
            <a:chOff x="3850524" y="1635673"/>
            <a:chExt cx="4384873" cy="424239"/>
          </a:xfrm>
        </p:grpSpPr>
        <p:cxnSp>
          <p:nvCxnSpPr>
            <p:cNvPr id="58" name="Straight Arrow Connector 57"/>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695894" y="1635673"/>
              <a:ext cx="800219" cy="369332"/>
            </a:xfrm>
            <a:prstGeom prst="rect">
              <a:avLst/>
            </a:prstGeom>
            <a:noFill/>
          </p:spPr>
          <p:txBody>
            <a:bodyPr wrap="none" rtlCol="0">
              <a:spAutoFit/>
            </a:bodyPr>
            <a:lstStyle/>
            <a:p>
              <a:pPr algn="ctr"/>
              <a:r>
                <a:rPr lang="en-US" dirty="0" smtClean="0"/>
                <a:t>Done!</a:t>
              </a:r>
              <a:endParaRPr lang="ru-RU" strike="sngStrike" dirty="0"/>
            </a:p>
          </p:txBody>
        </p:sp>
      </p:grpSp>
      <p:grpSp>
        <p:nvGrpSpPr>
          <p:cNvPr id="60" name="Group 59"/>
          <p:cNvGrpSpPr/>
          <p:nvPr/>
        </p:nvGrpSpPr>
        <p:grpSpPr>
          <a:xfrm>
            <a:off x="2692281" y="3746213"/>
            <a:ext cx="4384873" cy="399130"/>
            <a:chOff x="3850523" y="2047121"/>
            <a:chExt cx="4384873" cy="399130"/>
          </a:xfrm>
        </p:grpSpPr>
        <p:cxnSp>
          <p:nvCxnSpPr>
            <p:cNvPr id="61" name="Straight Arrow Connector 60"/>
            <p:cNvCxnSpPr/>
            <p:nvPr/>
          </p:nvCxnSpPr>
          <p:spPr>
            <a:xfrm flipH="1">
              <a:off x="3850523" y="2446251"/>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495113" y="2047121"/>
              <a:ext cx="3095720" cy="369332"/>
            </a:xfrm>
            <a:prstGeom prst="rect">
              <a:avLst/>
            </a:prstGeom>
            <a:noFill/>
          </p:spPr>
          <p:txBody>
            <a:bodyPr wrap="none" rtlCol="0">
              <a:spAutoFit/>
            </a:bodyPr>
            <a:lstStyle/>
            <a:p>
              <a:pPr algn="ctr"/>
              <a:r>
                <a:rPr lang="en-US" dirty="0" smtClean="0"/>
                <a:t>Delete all the saved memes!</a:t>
              </a:r>
              <a:endParaRPr lang="ru-RU" dirty="0"/>
            </a:p>
          </p:txBody>
        </p:sp>
      </p:grpSp>
      <p:grpSp>
        <p:nvGrpSpPr>
          <p:cNvPr id="66" name="Group 65"/>
          <p:cNvGrpSpPr/>
          <p:nvPr/>
        </p:nvGrpSpPr>
        <p:grpSpPr>
          <a:xfrm>
            <a:off x="2692281" y="4182668"/>
            <a:ext cx="4384873" cy="424239"/>
            <a:chOff x="3850524" y="1635673"/>
            <a:chExt cx="4384873" cy="424239"/>
          </a:xfrm>
        </p:grpSpPr>
        <p:cxnSp>
          <p:nvCxnSpPr>
            <p:cNvPr id="67" name="Straight Arrow Connector 66"/>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112403" y="1635673"/>
              <a:ext cx="1967205" cy="369332"/>
            </a:xfrm>
            <a:prstGeom prst="rect">
              <a:avLst/>
            </a:prstGeom>
            <a:noFill/>
          </p:spPr>
          <p:txBody>
            <a:bodyPr wrap="none" rtlCol="0">
              <a:spAutoFit/>
            </a:bodyPr>
            <a:lstStyle/>
            <a:p>
              <a:pPr algn="ctr"/>
              <a:r>
                <a:rPr lang="en-US" dirty="0" err="1" smtClean="0"/>
                <a:t>Uhmmm</a:t>
              </a:r>
              <a:r>
                <a:rPr lang="en-US" dirty="0" smtClean="0"/>
                <a:t>… Done!</a:t>
              </a:r>
              <a:endParaRPr lang="ru-RU" strike="sngStrike" dirty="0"/>
            </a:p>
          </p:txBody>
        </p:sp>
      </p:grpSp>
      <p:pic>
        <p:nvPicPr>
          <p:cNvPr id="3074" name="Picture 2" descr="ÐÐ°ÑÑÐ¸Ð½ÐºÐ¸ Ð¿Ð¾ Ð·Ð°Ð¿ÑÐ¾ÑÑ cat evil laug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6642" y="1444665"/>
            <a:ext cx="2911308" cy="407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9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13</a:t>
            </a:fld>
            <a:endParaRPr lang="ru-RU"/>
          </a:p>
        </p:txBody>
      </p:sp>
      <p:sp>
        <p:nvSpPr>
          <p:cNvPr id="13" name="Заголовок 12"/>
          <p:cNvSpPr>
            <a:spLocks noGrp="1"/>
          </p:cNvSpPr>
          <p:nvPr>
            <p:ph type="title"/>
          </p:nvPr>
        </p:nvSpPr>
        <p:spPr/>
        <p:txBody>
          <a:bodyPr/>
          <a:lstStyle/>
          <a:p>
            <a:r>
              <a:rPr lang="en-US" dirty="0" smtClean="0"/>
              <a:t>Botnets types</a:t>
            </a:r>
            <a:endParaRPr lang="ru-RU" dirty="0"/>
          </a:p>
        </p:txBody>
      </p:sp>
      <p:sp>
        <p:nvSpPr>
          <p:cNvPr id="2" name="Subtitle 1"/>
          <p:cNvSpPr>
            <a:spLocks noGrp="1"/>
          </p:cNvSpPr>
          <p:nvPr>
            <p:ph type="subTitle" idx="1"/>
          </p:nvPr>
        </p:nvSpPr>
        <p:spPr/>
        <p:txBody>
          <a:bodyPr/>
          <a:lstStyle/>
          <a:p>
            <a:r>
              <a:rPr lang="en-US" dirty="0" smtClean="0"/>
              <a:t>Miners</a:t>
            </a:r>
            <a:endParaRPr lang="ru-RU" dirty="0"/>
          </a:p>
        </p:txBody>
      </p:sp>
      <p:grpSp>
        <p:nvGrpSpPr>
          <p:cNvPr id="31" name="Group 30"/>
          <p:cNvGrpSpPr/>
          <p:nvPr/>
        </p:nvGrpSpPr>
        <p:grpSpPr>
          <a:xfrm>
            <a:off x="3540441" y="2320329"/>
            <a:ext cx="1271908" cy="2520339"/>
            <a:chOff x="5460046" y="2233304"/>
            <a:chExt cx="1271908" cy="2520339"/>
          </a:xfrm>
        </p:grpSpPr>
        <p:grpSp>
          <p:nvGrpSpPr>
            <p:cNvPr id="32" name="Group 31"/>
            <p:cNvGrpSpPr/>
            <p:nvPr/>
          </p:nvGrpSpPr>
          <p:grpSpPr>
            <a:xfrm>
              <a:off x="5460046" y="2233304"/>
              <a:ext cx="1271908" cy="2235982"/>
              <a:chOff x="5035532" y="1630403"/>
              <a:chExt cx="1271908" cy="2235982"/>
            </a:xfrm>
          </p:grpSpPr>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33" name="TextBox 32"/>
            <p:cNvSpPr txBox="1"/>
            <p:nvPr/>
          </p:nvSpPr>
          <p:spPr>
            <a:xfrm>
              <a:off x="5721859" y="4384311"/>
              <a:ext cx="748281" cy="369332"/>
            </a:xfrm>
            <a:prstGeom prst="rect">
              <a:avLst/>
            </a:prstGeom>
            <a:noFill/>
          </p:spPr>
          <p:txBody>
            <a:bodyPr wrap="square" rtlCol="0">
              <a:spAutoFit/>
            </a:bodyPr>
            <a:lstStyle/>
            <a:p>
              <a:pPr algn="ctr"/>
              <a:r>
                <a:rPr lang="en-US" dirty="0" smtClean="0"/>
                <a:t>C&amp;C</a:t>
              </a:r>
              <a:endParaRPr lang="ru-RU" dirty="0"/>
            </a:p>
          </p:txBody>
        </p:sp>
      </p:grpSp>
      <p:grpSp>
        <p:nvGrpSpPr>
          <p:cNvPr id="36" name="Group 35"/>
          <p:cNvGrpSpPr/>
          <p:nvPr/>
        </p:nvGrpSpPr>
        <p:grpSpPr>
          <a:xfrm>
            <a:off x="732810" y="1525866"/>
            <a:ext cx="1271908" cy="1818548"/>
            <a:chOff x="2301752" y="3112403"/>
            <a:chExt cx="1271908" cy="1818548"/>
          </a:xfrm>
        </p:grpSpPr>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38" name="TextBox 37"/>
            <p:cNvSpPr txBox="1"/>
            <p:nvPr/>
          </p:nvSpPr>
          <p:spPr>
            <a:xfrm>
              <a:off x="2503437" y="4284620"/>
              <a:ext cx="877808" cy="646331"/>
            </a:xfrm>
            <a:prstGeom prst="rect">
              <a:avLst/>
            </a:prstGeom>
            <a:noFill/>
          </p:spPr>
          <p:txBody>
            <a:bodyPr wrap="square" rtlCol="0">
              <a:spAutoFit/>
            </a:bodyPr>
            <a:lstStyle/>
            <a:p>
              <a:pPr algn="ctr"/>
              <a:r>
                <a:rPr lang="en-US" dirty="0" smtClean="0"/>
                <a:t>Mining bot</a:t>
              </a:r>
              <a:endParaRPr lang="ru-RU" dirty="0"/>
            </a:p>
          </p:txBody>
        </p:sp>
      </p:grpSp>
      <p:grpSp>
        <p:nvGrpSpPr>
          <p:cNvPr id="3" name="Group 2"/>
          <p:cNvGrpSpPr/>
          <p:nvPr/>
        </p:nvGrpSpPr>
        <p:grpSpPr>
          <a:xfrm>
            <a:off x="2123811" y="2204799"/>
            <a:ext cx="821939" cy="821939"/>
            <a:chOff x="3472500" y="2321819"/>
            <a:chExt cx="821939" cy="821939"/>
          </a:xfrm>
        </p:grpSpPr>
        <p:pic>
          <p:nvPicPr>
            <p:cNvPr id="1028"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2500" y="2321819"/>
              <a:ext cx="517139" cy="517139"/>
            </a:xfrm>
            <a:prstGeom prst="rect">
              <a:avLst/>
            </a:prstGeom>
            <a:solidFill>
              <a:schemeClr val="bg1"/>
            </a:solidFill>
          </p:spPr>
        </p:pic>
        <p:pic>
          <p:nvPicPr>
            <p:cNvPr id="40"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24900" y="2474219"/>
              <a:ext cx="517139" cy="517139"/>
            </a:xfrm>
            <a:prstGeom prst="rect">
              <a:avLst/>
            </a:prstGeom>
            <a:solidFill>
              <a:schemeClr val="bg1"/>
            </a:solidFill>
          </p:spPr>
        </p:pic>
        <p:pic>
          <p:nvPicPr>
            <p:cNvPr id="41"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7300" y="2626619"/>
              <a:ext cx="517139" cy="517139"/>
            </a:xfrm>
            <a:prstGeom prst="rect">
              <a:avLst/>
            </a:prstGeom>
            <a:solidFill>
              <a:schemeClr val="bg1"/>
            </a:solidFill>
          </p:spPr>
        </p:pic>
      </p:grpSp>
      <p:grpSp>
        <p:nvGrpSpPr>
          <p:cNvPr id="10" name="Group 9"/>
          <p:cNvGrpSpPr/>
          <p:nvPr/>
        </p:nvGrpSpPr>
        <p:grpSpPr>
          <a:xfrm>
            <a:off x="2090709" y="4471336"/>
            <a:ext cx="852879" cy="796345"/>
            <a:chOff x="4011442" y="4889670"/>
            <a:chExt cx="852879" cy="796345"/>
          </a:xfrm>
        </p:grpSpPr>
        <p:pic>
          <p:nvPicPr>
            <p:cNvPr id="72"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1442" y="5168876"/>
              <a:ext cx="517139" cy="517139"/>
            </a:xfrm>
            <a:prstGeom prst="rect">
              <a:avLst/>
            </a:prstGeom>
            <a:solidFill>
              <a:schemeClr val="bg1"/>
            </a:solidFill>
          </p:spPr>
        </p:pic>
        <p:grpSp>
          <p:nvGrpSpPr>
            <p:cNvPr id="5" name="Group 4"/>
            <p:cNvGrpSpPr/>
            <p:nvPr/>
          </p:nvGrpSpPr>
          <p:grpSpPr>
            <a:xfrm>
              <a:off x="4183957" y="4889670"/>
              <a:ext cx="680364" cy="654358"/>
              <a:chOff x="4181641" y="4581251"/>
              <a:chExt cx="680364" cy="654358"/>
            </a:xfrm>
          </p:grpSpPr>
          <p:pic>
            <p:nvPicPr>
              <p:cNvPr id="73"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1641" y="4718470"/>
                <a:ext cx="517139" cy="517139"/>
              </a:xfrm>
              <a:prstGeom prst="rect">
                <a:avLst/>
              </a:prstGeom>
              <a:solidFill>
                <a:schemeClr val="bg1"/>
              </a:solidFill>
            </p:spPr>
          </p:pic>
          <p:pic>
            <p:nvPicPr>
              <p:cNvPr id="74"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4866" y="4581251"/>
                <a:ext cx="517139" cy="517139"/>
              </a:xfrm>
              <a:prstGeom prst="rect">
                <a:avLst/>
              </a:prstGeom>
              <a:solidFill>
                <a:schemeClr val="bg1"/>
              </a:solidFill>
            </p:spPr>
          </p:pic>
        </p:grpSp>
      </p:grpSp>
      <p:cxnSp>
        <p:nvCxnSpPr>
          <p:cNvPr id="9" name="Straight Arrow Connector 8"/>
          <p:cNvCxnSpPr/>
          <p:nvPr/>
        </p:nvCxnSpPr>
        <p:spPr>
          <a:xfrm>
            <a:off x="3005869" y="2956283"/>
            <a:ext cx="459995" cy="23910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802922" y="2956282"/>
            <a:ext cx="459995" cy="23910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4802922" y="4326637"/>
            <a:ext cx="459995" cy="23910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3001431" y="4317210"/>
            <a:ext cx="459995" cy="23910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301902" y="4471336"/>
            <a:ext cx="821939" cy="821939"/>
            <a:chOff x="3472500" y="2321819"/>
            <a:chExt cx="821939" cy="821939"/>
          </a:xfrm>
        </p:grpSpPr>
        <p:pic>
          <p:nvPicPr>
            <p:cNvPr id="104"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72500" y="2321819"/>
              <a:ext cx="517139" cy="517139"/>
            </a:xfrm>
            <a:prstGeom prst="rect">
              <a:avLst/>
            </a:prstGeom>
            <a:solidFill>
              <a:schemeClr val="bg1"/>
            </a:solidFill>
          </p:spPr>
        </p:pic>
        <p:pic>
          <p:nvPicPr>
            <p:cNvPr id="105"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24900" y="2474219"/>
              <a:ext cx="517139" cy="517139"/>
            </a:xfrm>
            <a:prstGeom prst="rect">
              <a:avLst/>
            </a:prstGeom>
            <a:solidFill>
              <a:schemeClr val="bg1"/>
            </a:solidFill>
          </p:spPr>
        </p:pic>
        <p:pic>
          <p:nvPicPr>
            <p:cNvPr id="106"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7300" y="2626619"/>
              <a:ext cx="517139" cy="517139"/>
            </a:xfrm>
            <a:prstGeom prst="rect">
              <a:avLst/>
            </a:prstGeom>
            <a:solidFill>
              <a:schemeClr val="bg1"/>
            </a:solidFill>
          </p:spPr>
        </p:pic>
      </p:grpSp>
      <p:grpSp>
        <p:nvGrpSpPr>
          <p:cNvPr id="107" name="Group 106"/>
          <p:cNvGrpSpPr/>
          <p:nvPr/>
        </p:nvGrpSpPr>
        <p:grpSpPr>
          <a:xfrm>
            <a:off x="5286539" y="2273153"/>
            <a:ext cx="852879" cy="796345"/>
            <a:chOff x="4011442" y="4889670"/>
            <a:chExt cx="852879" cy="796345"/>
          </a:xfrm>
        </p:grpSpPr>
        <p:pic>
          <p:nvPicPr>
            <p:cNvPr id="108"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11442" y="5168876"/>
              <a:ext cx="517139" cy="517139"/>
            </a:xfrm>
            <a:prstGeom prst="rect">
              <a:avLst/>
            </a:prstGeom>
            <a:solidFill>
              <a:schemeClr val="bg1"/>
            </a:solidFill>
          </p:spPr>
        </p:pic>
        <p:grpSp>
          <p:nvGrpSpPr>
            <p:cNvPr id="109" name="Group 108"/>
            <p:cNvGrpSpPr/>
            <p:nvPr/>
          </p:nvGrpSpPr>
          <p:grpSpPr>
            <a:xfrm>
              <a:off x="4183957" y="4889670"/>
              <a:ext cx="680364" cy="654358"/>
              <a:chOff x="4181641" y="4581251"/>
              <a:chExt cx="680364" cy="654358"/>
            </a:xfrm>
          </p:grpSpPr>
          <p:pic>
            <p:nvPicPr>
              <p:cNvPr id="110"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1641" y="4718470"/>
                <a:ext cx="517139" cy="517139"/>
              </a:xfrm>
              <a:prstGeom prst="rect">
                <a:avLst/>
              </a:prstGeom>
              <a:solidFill>
                <a:schemeClr val="bg1"/>
              </a:solidFill>
            </p:spPr>
          </p:pic>
          <p:pic>
            <p:nvPicPr>
              <p:cNvPr id="111" name="Picture 4" descr="ÐÐ°ÑÑÐ¸Ð½ÐºÐ¸ Ð¿Ð¾ Ð·Ð°Ð¿ÑÐ¾ÑÑ bitcoi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4866" y="4581251"/>
                <a:ext cx="517139" cy="517139"/>
              </a:xfrm>
              <a:prstGeom prst="rect">
                <a:avLst/>
              </a:prstGeom>
              <a:solidFill>
                <a:schemeClr val="bg1"/>
              </a:solidFill>
            </p:spPr>
          </p:pic>
        </p:grpSp>
      </p:grpSp>
      <p:pic>
        <p:nvPicPr>
          <p:cNvPr id="1030" name="Picture 6" descr="ÐÐ°ÑÑÐ¸Ð½ÐºÐ¸ Ð¿Ð¾ Ð·Ð°Ð¿ÑÐ¾ÑÑ mining cat me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6989" y="2273153"/>
            <a:ext cx="3886000" cy="2902357"/>
          </a:xfrm>
          <a:prstGeom prst="rect">
            <a:avLst/>
          </a:prstGeom>
          <a:noFill/>
          <a:extLst>
            <a:ext uri="{909E8E84-426E-40DD-AFC4-6F175D3DCCD1}">
              <a14:hiddenFill xmlns:a14="http://schemas.microsoft.com/office/drawing/2010/main">
                <a:solidFill>
                  <a:srgbClr val="FFFFFF"/>
                </a:solidFill>
              </a14:hiddenFill>
            </a:ext>
          </a:extLst>
        </p:spPr>
      </p:pic>
      <p:grpSp>
        <p:nvGrpSpPr>
          <p:cNvPr id="116" name="Group 115"/>
          <p:cNvGrpSpPr/>
          <p:nvPr/>
        </p:nvGrpSpPr>
        <p:grpSpPr>
          <a:xfrm>
            <a:off x="740091" y="4392009"/>
            <a:ext cx="1271908" cy="1818548"/>
            <a:chOff x="2301752" y="3112403"/>
            <a:chExt cx="1271908" cy="1818548"/>
          </a:xfrm>
        </p:grpSpPr>
        <p:pic>
          <p:nvPicPr>
            <p:cNvPr id="117" name="Picture 1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118" name="TextBox 117"/>
            <p:cNvSpPr txBox="1"/>
            <p:nvPr/>
          </p:nvSpPr>
          <p:spPr>
            <a:xfrm>
              <a:off x="2503437" y="4284620"/>
              <a:ext cx="877808" cy="646331"/>
            </a:xfrm>
            <a:prstGeom prst="rect">
              <a:avLst/>
            </a:prstGeom>
            <a:noFill/>
          </p:spPr>
          <p:txBody>
            <a:bodyPr wrap="square" rtlCol="0">
              <a:spAutoFit/>
            </a:bodyPr>
            <a:lstStyle/>
            <a:p>
              <a:pPr algn="ctr"/>
              <a:r>
                <a:rPr lang="en-US" dirty="0" smtClean="0"/>
                <a:t>Mining bot</a:t>
              </a:r>
              <a:endParaRPr lang="ru-RU" dirty="0"/>
            </a:p>
          </p:txBody>
        </p:sp>
      </p:grpSp>
      <p:grpSp>
        <p:nvGrpSpPr>
          <p:cNvPr id="119" name="Group 118"/>
          <p:cNvGrpSpPr/>
          <p:nvPr/>
        </p:nvGrpSpPr>
        <p:grpSpPr>
          <a:xfrm>
            <a:off x="6214379" y="4392009"/>
            <a:ext cx="1271908" cy="1818548"/>
            <a:chOff x="2301752" y="3112403"/>
            <a:chExt cx="1271908" cy="1818548"/>
          </a:xfrm>
        </p:grpSpPr>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121" name="TextBox 120"/>
            <p:cNvSpPr txBox="1"/>
            <p:nvPr/>
          </p:nvSpPr>
          <p:spPr>
            <a:xfrm>
              <a:off x="2503437" y="4284620"/>
              <a:ext cx="877808" cy="646331"/>
            </a:xfrm>
            <a:prstGeom prst="rect">
              <a:avLst/>
            </a:prstGeom>
            <a:noFill/>
          </p:spPr>
          <p:txBody>
            <a:bodyPr wrap="square" rtlCol="0">
              <a:spAutoFit/>
            </a:bodyPr>
            <a:lstStyle/>
            <a:p>
              <a:pPr algn="ctr"/>
              <a:r>
                <a:rPr lang="en-US" dirty="0" smtClean="0"/>
                <a:t>Mining bot</a:t>
              </a:r>
              <a:endParaRPr lang="ru-RU" dirty="0"/>
            </a:p>
          </p:txBody>
        </p:sp>
      </p:grpSp>
      <p:grpSp>
        <p:nvGrpSpPr>
          <p:cNvPr id="122" name="Group 121"/>
          <p:cNvGrpSpPr/>
          <p:nvPr/>
        </p:nvGrpSpPr>
        <p:grpSpPr>
          <a:xfrm>
            <a:off x="6214379" y="1525866"/>
            <a:ext cx="1271908" cy="1818548"/>
            <a:chOff x="2301752" y="3112403"/>
            <a:chExt cx="1271908" cy="1818548"/>
          </a:xfrm>
        </p:grpSpPr>
        <p:pic>
          <p:nvPicPr>
            <p:cNvPr id="123" name="Picture 1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124" name="TextBox 123"/>
            <p:cNvSpPr txBox="1"/>
            <p:nvPr/>
          </p:nvSpPr>
          <p:spPr>
            <a:xfrm>
              <a:off x="2503437" y="4284620"/>
              <a:ext cx="877808" cy="646331"/>
            </a:xfrm>
            <a:prstGeom prst="rect">
              <a:avLst/>
            </a:prstGeom>
            <a:noFill/>
          </p:spPr>
          <p:txBody>
            <a:bodyPr wrap="square" rtlCol="0">
              <a:spAutoFit/>
            </a:bodyPr>
            <a:lstStyle/>
            <a:p>
              <a:pPr algn="ctr"/>
              <a:r>
                <a:rPr lang="en-US" dirty="0" smtClean="0"/>
                <a:t>Mining bot</a:t>
              </a:r>
              <a:endParaRPr lang="ru-RU" dirty="0"/>
            </a:p>
          </p:txBody>
        </p:sp>
      </p:grpSp>
    </p:spTree>
    <p:extLst>
      <p:ext uri="{BB962C8B-B14F-4D97-AF65-F5344CB8AC3E}">
        <p14:creationId xmlns:p14="http://schemas.microsoft.com/office/powerpoint/2010/main" val="360981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14</a:t>
            </a:fld>
            <a:endParaRPr lang="ru-RU"/>
          </a:p>
        </p:txBody>
      </p:sp>
      <p:sp>
        <p:nvSpPr>
          <p:cNvPr id="13" name="Заголовок 12"/>
          <p:cNvSpPr>
            <a:spLocks noGrp="1"/>
          </p:cNvSpPr>
          <p:nvPr>
            <p:ph type="title"/>
          </p:nvPr>
        </p:nvSpPr>
        <p:spPr/>
        <p:txBody>
          <a:bodyPr/>
          <a:lstStyle/>
          <a:p>
            <a:r>
              <a:rPr lang="en-US" dirty="0" smtClean="0"/>
              <a:t>Why would we monitor botnets?</a:t>
            </a:r>
            <a:endParaRPr lang="ru-RU" dirty="0"/>
          </a:p>
        </p:txBody>
      </p:sp>
      <p:sp>
        <p:nvSpPr>
          <p:cNvPr id="8" name="TextBox 7"/>
          <p:cNvSpPr txBox="1"/>
          <p:nvPr/>
        </p:nvSpPr>
        <p:spPr>
          <a:xfrm>
            <a:off x="434976" y="1086402"/>
            <a:ext cx="7916544" cy="2862322"/>
          </a:xfrm>
          <a:prstGeom prst="rect">
            <a:avLst/>
          </a:prstGeom>
          <a:noFill/>
        </p:spPr>
        <p:txBody>
          <a:bodyPr wrap="square" rtlCol="0">
            <a:spAutoFit/>
          </a:bodyPr>
          <a:lstStyle/>
          <a:p>
            <a:pPr>
              <a:lnSpc>
                <a:spcPct val="150000"/>
              </a:lnSpc>
            </a:pPr>
            <a:r>
              <a:rPr lang="en-US" dirty="0"/>
              <a:t>Tracking the botnets activity, we can:</a:t>
            </a:r>
            <a:endParaRPr lang="ru-RU" dirty="0"/>
          </a:p>
          <a:p>
            <a:pPr marL="285750" lvl="0" indent="-285750">
              <a:lnSpc>
                <a:spcPct val="150000"/>
              </a:lnSpc>
              <a:buFont typeface="Arial" panose="020B0604020202020204" pitchFamily="34" charset="0"/>
              <a:buChar char="•"/>
            </a:pPr>
            <a:r>
              <a:rPr lang="en-US" dirty="0"/>
              <a:t>intercept the downloading commands and receive fresh samples of the malware within the hours after their </a:t>
            </a:r>
            <a:r>
              <a:rPr lang="en-US" dirty="0" smtClean="0"/>
              <a:t>release</a:t>
            </a:r>
            <a:endParaRPr lang="ru-RU" dirty="0"/>
          </a:p>
          <a:p>
            <a:pPr marL="285750" lvl="0" indent="-285750">
              <a:lnSpc>
                <a:spcPct val="150000"/>
              </a:lnSpc>
              <a:buFont typeface="Arial" panose="020B0604020202020204" pitchFamily="34" charset="0"/>
              <a:buChar char="•"/>
            </a:pPr>
            <a:r>
              <a:rPr lang="en-US" dirty="0"/>
              <a:t>intercept </a:t>
            </a:r>
            <a:r>
              <a:rPr lang="en-US" dirty="0" smtClean="0"/>
              <a:t>attack commands </a:t>
            </a:r>
            <a:r>
              <a:rPr lang="en-US" dirty="0"/>
              <a:t>and notify the targets via our </a:t>
            </a:r>
            <a:r>
              <a:rPr lang="en-US" dirty="0" smtClean="0"/>
              <a:t>service</a:t>
            </a:r>
            <a:endParaRPr lang="ru-RU" dirty="0"/>
          </a:p>
          <a:p>
            <a:pPr marL="285750" lvl="0" indent="-285750">
              <a:lnSpc>
                <a:spcPct val="150000"/>
              </a:lnSpc>
              <a:buFont typeface="Arial" panose="020B0604020202020204" pitchFamily="34" charset="0"/>
              <a:buChar char="•"/>
            </a:pPr>
            <a:r>
              <a:rPr lang="en-US" dirty="0"/>
              <a:t>finding out the </a:t>
            </a:r>
            <a:r>
              <a:rPr lang="en-US" dirty="0" smtClean="0"/>
              <a:t>C&amp;C </a:t>
            </a:r>
            <a:r>
              <a:rPr lang="en-US" dirty="0"/>
              <a:t>and distribution centers and block </a:t>
            </a:r>
            <a:r>
              <a:rPr lang="en-US" dirty="0" smtClean="0"/>
              <a:t>them</a:t>
            </a:r>
            <a:endParaRPr lang="ru-RU" dirty="0"/>
          </a:p>
          <a:p>
            <a:pPr marL="285750" lvl="0" indent="-285750">
              <a:lnSpc>
                <a:spcPct val="150000"/>
              </a:lnSpc>
              <a:buFont typeface="Arial" panose="020B0604020202020204" pitchFamily="34" charset="0"/>
              <a:buChar char="•"/>
            </a:pPr>
            <a:r>
              <a:rPr lang="en-US" dirty="0"/>
              <a:t>monitor the activity and see the trends of malware </a:t>
            </a:r>
            <a:r>
              <a:rPr lang="en-US" dirty="0" smtClean="0"/>
              <a:t>distribution</a:t>
            </a:r>
            <a:endParaRPr lang="ru-RU" dirty="0"/>
          </a:p>
          <a:p>
            <a:endParaRPr lang="ru-RU" dirty="0"/>
          </a:p>
        </p:txBody>
      </p:sp>
      <p:pic>
        <p:nvPicPr>
          <p:cNvPr id="2050" name="Picture 2" descr="ÐÐ°ÑÑÐ¸Ð½ÐºÐ¸ Ð¿Ð¾ Ð·Ð°Ð¿ÑÐ¾ÑÑ because it's so much fun j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817" y="3428055"/>
            <a:ext cx="3693033" cy="2636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58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a:xfrm>
            <a:off x="434975" y="2931941"/>
            <a:ext cx="7306945" cy="994118"/>
          </a:xfrm>
        </p:spPr>
        <p:txBody>
          <a:bodyPr/>
          <a:lstStyle/>
          <a:p>
            <a:r>
              <a:rPr lang="en-US" strike="sngStrike" dirty="0" smtClean="0"/>
              <a:t>What we do in the shadows</a:t>
            </a:r>
            <a:r>
              <a:rPr lang="en-US" dirty="0" smtClean="0"/>
              <a:t/>
            </a:r>
            <a:br>
              <a:rPr lang="en-US" dirty="0" smtClean="0"/>
            </a:br>
            <a:r>
              <a:rPr lang="en-US" dirty="0" smtClean="0"/>
              <a:t>How we track botnets</a:t>
            </a:r>
            <a:endParaRPr lang="ru-RU" dirty="0"/>
          </a:p>
        </p:txBody>
      </p:sp>
    </p:spTree>
    <p:extLst>
      <p:ext uri="{BB962C8B-B14F-4D97-AF65-F5344CB8AC3E}">
        <p14:creationId xmlns:p14="http://schemas.microsoft.com/office/powerpoint/2010/main" val="881952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16</a:t>
            </a:fld>
            <a:endParaRPr lang="ru-RU"/>
          </a:p>
        </p:txBody>
      </p:sp>
      <p:sp>
        <p:nvSpPr>
          <p:cNvPr id="13" name="Заголовок 12"/>
          <p:cNvSpPr>
            <a:spLocks noGrp="1"/>
          </p:cNvSpPr>
          <p:nvPr>
            <p:ph type="title"/>
          </p:nvPr>
        </p:nvSpPr>
        <p:spPr/>
        <p:txBody>
          <a:bodyPr/>
          <a:lstStyle/>
          <a:p>
            <a:r>
              <a:rPr lang="en-US" dirty="0" smtClean="0"/>
              <a:t>Boring numbers</a:t>
            </a:r>
            <a:endParaRPr lang="ru-RU" dirty="0"/>
          </a:p>
        </p:txBody>
      </p:sp>
      <p:sp>
        <p:nvSpPr>
          <p:cNvPr id="8" name="TextBox 7"/>
          <p:cNvSpPr txBox="1"/>
          <p:nvPr/>
        </p:nvSpPr>
        <p:spPr>
          <a:xfrm>
            <a:off x="434976" y="1086402"/>
            <a:ext cx="9660000" cy="2031325"/>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dirty="0" smtClean="0"/>
              <a:t>Up to 4 </a:t>
            </a:r>
            <a:r>
              <a:rPr lang="en-US" dirty="0"/>
              <a:t>million of </a:t>
            </a:r>
            <a:r>
              <a:rPr lang="en-US" dirty="0" smtClean="0"/>
              <a:t>samples are processed by Kaspersky Lab systems everyday.</a:t>
            </a:r>
            <a:endParaRPr lang="ru-RU" dirty="0"/>
          </a:p>
          <a:p>
            <a:pPr marL="285750" lvl="0" indent="-285750">
              <a:lnSpc>
                <a:spcPct val="150000"/>
              </a:lnSpc>
              <a:buFont typeface="Arial" panose="020B0604020202020204" pitchFamily="34" charset="0"/>
              <a:buChar char="•"/>
            </a:pPr>
            <a:r>
              <a:rPr lang="en-US" dirty="0" smtClean="0"/>
              <a:t>50 thousands of </a:t>
            </a:r>
            <a:r>
              <a:rPr lang="en-US" dirty="0"/>
              <a:t>malware </a:t>
            </a:r>
            <a:r>
              <a:rPr lang="en-US" dirty="0" smtClean="0"/>
              <a:t>samples are processed by our </a:t>
            </a:r>
            <a:r>
              <a:rPr lang="en-US" dirty="0"/>
              <a:t>Botnet Tracking </a:t>
            </a:r>
            <a:r>
              <a:rPr lang="en-US" dirty="0" smtClean="0"/>
              <a:t>system everyday.</a:t>
            </a:r>
            <a:endParaRPr lang="ru-RU" dirty="0"/>
          </a:p>
          <a:p>
            <a:pPr marL="285750" lvl="0" indent="-285750">
              <a:lnSpc>
                <a:spcPct val="150000"/>
              </a:lnSpc>
              <a:buFont typeface="Arial" panose="020B0604020202020204" pitchFamily="34" charset="0"/>
              <a:buChar char="•"/>
            </a:pPr>
            <a:r>
              <a:rPr lang="en-US" dirty="0" smtClean="0"/>
              <a:t>&gt; 150 </a:t>
            </a:r>
            <a:r>
              <a:rPr lang="en-US" dirty="0"/>
              <a:t>malware families and their </a:t>
            </a:r>
            <a:r>
              <a:rPr lang="en-US" dirty="0" smtClean="0"/>
              <a:t>modifications are tracked, </a:t>
            </a:r>
            <a:r>
              <a:rPr lang="en-US" dirty="0"/>
              <a:t>constantly adding newly appeared families and keeping track of changes in already known malware.</a:t>
            </a:r>
            <a:endParaRPr lang="ru-RU" dirty="0"/>
          </a:p>
          <a:p>
            <a:endParaRPr lang="ru-RU" dirty="0"/>
          </a:p>
        </p:txBody>
      </p:sp>
    </p:spTree>
    <p:extLst>
      <p:ext uri="{BB962C8B-B14F-4D97-AF65-F5344CB8AC3E}">
        <p14:creationId xmlns:p14="http://schemas.microsoft.com/office/powerpoint/2010/main" val="330853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Create </a:t>
            </a:r>
            <a:r>
              <a:rPr lang="en-US" dirty="0" smtClean="0"/>
              <a:t>detection </a:t>
            </a:r>
            <a:r>
              <a:rPr lang="en-US" dirty="0" smtClean="0"/>
              <a:t>for distinction</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17</a:t>
            </a:fld>
            <a:endParaRPr lang="ru-RU"/>
          </a:p>
        </p:txBody>
      </p:sp>
      <p:sp>
        <p:nvSpPr>
          <p:cNvPr id="13" name="Заголовок 12"/>
          <p:cNvSpPr>
            <a:spLocks noGrp="1"/>
          </p:cNvSpPr>
          <p:nvPr>
            <p:ph type="title"/>
          </p:nvPr>
        </p:nvSpPr>
        <p:spPr/>
        <p:txBody>
          <a:bodyPr/>
          <a:lstStyle/>
          <a:p>
            <a:r>
              <a:rPr lang="en-US" dirty="0" smtClean="0"/>
              <a:t>What do we need?</a:t>
            </a:r>
            <a:endParaRPr lang="ru-RU"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0608" y="2843258"/>
            <a:ext cx="1271908" cy="1271908"/>
          </a:xfrm>
          <a:prstGeom prst="rect">
            <a:avLst/>
          </a:prstGeom>
        </p:spPr>
      </p:pic>
      <p:grpSp>
        <p:nvGrpSpPr>
          <p:cNvPr id="29" name="Group 28"/>
          <p:cNvGrpSpPr/>
          <p:nvPr/>
        </p:nvGrpSpPr>
        <p:grpSpPr>
          <a:xfrm>
            <a:off x="2572516" y="3294546"/>
            <a:ext cx="3551682" cy="369332"/>
            <a:chOff x="1706884" y="3355506"/>
            <a:chExt cx="3551682" cy="369332"/>
          </a:xfrm>
        </p:grpSpPr>
        <p:sp>
          <p:nvSpPr>
            <p:cNvPr id="10" name="TextBox 9"/>
            <p:cNvSpPr txBox="1"/>
            <p:nvPr/>
          </p:nvSpPr>
          <p:spPr>
            <a:xfrm>
              <a:off x="2325262" y="3355506"/>
              <a:ext cx="2933304" cy="369332"/>
            </a:xfrm>
            <a:prstGeom prst="rect">
              <a:avLst/>
            </a:prstGeom>
            <a:noFill/>
          </p:spPr>
          <p:txBody>
            <a:bodyPr wrap="none" rtlCol="0">
              <a:spAutoFit/>
            </a:bodyPr>
            <a:lstStyle/>
            <a:p>
              <a:r>
                <a:rPr lang="en-US" dirty="0" smtClean="0"/>
                <a:t>Trojan-PSW.Win32.Stealer</a:t>
              </a:r>
              <a:endParaRPr lang="ru-RU" dirty="0"/>
            </a:p>
          </p:txBody>
        </p:sp>
        <p:cxnSp>
          <p:nvCxnSpPr>
            <p:cNvPr id="9" name="Straight Arrow Connector 8"/>
            <p:cNvCxnSpPr/>
            <p:nvPr/>
          </p:nvCxnSpPr>
          <p:spPr>
            <a:xfrm>
              <a:off x="1706884" y="3526376"/>
              <a:ext cx="6183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124198" y="2648215"/>
            <a:ext cx="1687902" cy="646331"/>
            <a:chOff x="5258566" y="2709175"/>
            <a:chExt cx="1687902" cy="646331"/>
          </a:xfrm>
        </p:grpSpPr>
        <p:cxnSp>
          <p:nvCxnSpPr>
            <p:cNvPr id="14" name="Straight Arrow Connector 13"/>
            <p:cNvCxnSpPr/>
            <p:nvPr/>
          </p:nvCxnSpPr>
          <p:spPr>
            <a:xfrm flipV="1">
              <a:off x="5258566" y="2904218"/>
              <a:ext cx="534630" cy="4512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76944" y="2709175"/>
              <a:ext cx="1069524" cy="369332"/>
            </a:xfrm>
            <a:prstGeom prst="rect">
              <a:avLst/>
            </a:prstGeom>
            <a:noFill/>
          </p:spPr>
          <p:txBody>
            <a:bodyPr wrap="none" rtlCol="0">
              <a:spAutoFit/>
            </a:bodyPr>
            <a:lstStyle/>
            <a:p>
              <a:r>
                <a:rPr lang="en-US" dirty="0" err="1" smtClean="0"/>
                <a:t>AZORult</a:t>
              </a:r>
              <a:endParaRPr lang="ru-RU" dirty="0"/>
            </a:p>
          </p:txBody>
        </p:sp>
      </p:grpSp>
      <p:grpSp>
        <p:nvGrpSpPr>
          <p:cNvPr id="31" name="Group 30"/>
          <p:cNvGrpSpPr/>
          <p:nvPr/>
        </p:nvGrpSpPr>
        <p:grpSpPr>
          <a:xfrm>
            <a:off x="6124198" y="3294546"/>
            <a:ext cx="1431421" cy="369332"/>
            <a:chOff x="5258566" y="3355506"/>
            <a:chExt cx="1431421" cy="369332"/>
          </a:xfrm>
        </p:grpSpPr>
        <p:cxnSp>
          <p:nvCxnSpPr>
            <p:cNvPr id="18" name="Straight Arrow Connector 17"/>
            <p:cNvCxnSpPr/>
            <p:nvPr/>
          </p:nvCxnSpPr>
          <p:spPr>
            <a:xfrm>
              <a:off x="5258566" y="3540172"/>
              <a:ext cx="6183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876944" y="3355506"/>
              <a:ext cx="813043" cy="369332"/>
            </a:xfrm>
            <a:prstGeom prst="rect">
              <a:avLst/>
            </a:prstGeom>
            <a:noFill/>
          </p:spPr>
          <p:txBody>
            <a:bodyPr wrap="none" rtlCol="0">
              <a:spAutoFit/>
            </a:bodyPr>
            <a:lstStyle/>
            <a:p>
              <a:r>
                <a:rPr lang="en-US" dirty="0" smtClean="0"/>
                <a:t>KPOT</a:t>
              </a:r>
              <a:endParaRPr lang="ru-RU" dirty="0"/>
            </a:p>
          </p:txBody>
        </p:sp>
      </p:grpSp>
      <p:grpSp>
        <p:nvGrpSpPr>
          <p:cNvPr id="32" name="Group 31"/>
          <p:cNvGrpSpPr/>
          <p:nvPr/>
        </p:nvGrpSpPr>
        <p:grpSpPr>
          <a:xfrm>
            <a:off x="6124198" y="3663878"/>
            <a:ext cx="1337486" cy="635954"/>
            <a:chOff x="5258566" y="3724838"/>
            <a:chExt cx="1337486" cy="635954"/>
          </a:xfrm>
        </p:grpSpPr>
        <p:cxnSp>
          <p:nvCxnSpPr>
            <p:cNvPr id="16" name="Straight Arrow Connector 15"/>
            <p:cNvCxnSpPr/>
            <p:nvPr/>
          </p:nvCxnSpPr>
          <p:spPr>
            <a:xfrm>
              <a:off x="5258566" y="3724838"/>
              <a:ext cx="534630" cy="4512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76944" y="3991460"/>
              <a:ext cx="719108" cy="369332"/>
            </a:xfrm>
            <a:prstGeom prst="rect">
              <a:avLst/>
            </a:prstGeom>
            <a:noFill/>
          </p:spPr>
          <p:txBody>
            <a:bodyPr wrap="none" rtlCol="0">
              <a:spAutoFit/>
            </a:bodyPr>
            <a:lstStyle/>
            <a:p>
              <a:r>
                <a:rPr lang="en-US" dirty="0" smtClean="0"/>
                <a:t>Vidar</a:t>
              </a:r>
              <a:endParaRPr lang="ru-RU" dirty="0"/>
            </a:p>
          </p:txBody>
        </p:sp>
      </p:grpSp>
      <p:grpSp>
        <p:nvGrpSpPr>
          <p:cNvPr id="33" name="Group 32"/>
          <p:cNvGrpSpPr/>
          <p:nvPr/>
        </p:nvGrpSpPr>
        <p:grpSpPr>
          <a:xfrm>
            <a:off x="7983478" y="2658592"/>
            <a:ext cx="3070552" cy="369332"/>
            <a:chOff x="7117846" y="2719552"/>
            <a:chExt cx="3070552" cy="369332"/>
          </a:xfrm>
        </p:grpSpPr>
        <p:cxnSp>
          <p:nvCxnSpPr>
            <p:cNvPr id="23" name="Straight Arrow Connector 22"/>
            <p:cNvCxnSpPr/>
            <p:nvPr/>
          </p:nvCxnSpPr>
          <p:spPr>
            <a:xfrm>
              <a:off x="7117846" y="2904218"/>
              <a:ext cx="6183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028832" y="2719552"/>
              <a:ext cx="2159566" cy="369332"/>
            </a:xfrm>
            <a:prstGeom prst="rect">
              <a:avLst/>
            </a:prstGeom>
            <a:noFill/>
            <a:ln w="25400">
              <a:solidFill>
                <a:schemeClr val="tx1"/>
              </a:solidFill>
              <a:prstDash val="sysDash"/>
            </a:ln>
          </p:spPr>
          <p:txBody>
            <a:bodyPr wrap="none" rtlCol="0">
              <a:spAutoFit/>
            </a:bodyPr>
            <a:lstStyle/>
            <a:p>
              <a:pPr algn="ctr"/>
              <a:r>
                <a:rPr lang="en-US" dirty="0" smtClean="0"/>
                <a:t>Auto processing #1</a:t>
              </a:r>
              <a:endParaRPr lang="ru-RU" dirty="0"/>
            </a:p>
          </p:txBody>
        </p:sp>
      </p:grpSp>
      <p:grpSp>
        <p:nvGrpSpPr>
          <p:cNvPr id="34" name="Group 33"/>
          <p:cNvGrpSpPr/>
          <p:nvPr/>
        </p:nvGrpSpPr>
        <p:grpSpPr>
          <a:xfrm>
            <a:off x="7983478" y="3280750"/>
            <a:ext cx="3070552" cy="369332"/>
            <a:chOff x="7117846" y="3341710"/>
            <a:chExt cx="3070552" cy="369332"/>
          </a:xfrm>
        </p:grpSpPr>
        <p:cxnSp>
          <p:nvCxnSpPr>
            <p:cNvPr id="24" name="Straight Arrow Connector 23"/>
            <p:cNvCxnSpPr/>
            <p:nvPr/>
          </p:nvCxnSpPr>
          <p:spPr>
            <a:xfrm>
              <a:off x="7117846" y="3526376"/>
              <a:ext cx="6183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028832" y="3341710"/>
              <a:ext cx="2159566" cy="369332"/>
            </a:xfrm>
            <a:prstGeom prst="rect">
              <a:avLst/>
            </a:prstGeom>
            <a:noFill/>
            <a:ln w="25400">
              <a:solidFill>
                <a:schemeClr val="tx1"/>
              </a:solidFill>
              <a:prstDash val="sysDash"/>
            </a:ln>
          </p:spPr>
          <p:txBody>
            <a:bodyPr wrap="none" rtlCol="0">
              <a:spAutoFit/>
            </a:bodyPr>
            <a:lstStyle/>
            <a:p>
              <a:pPr algn="ctr"/>
              <a:r>
                <a:rPr lang="en-US" dirty="0" smtClean="0"/>
                <a:t>Auto processing #2</a:t>
              </a:r>
              <a:endParaRPr lang="ru-RU" dirty="0"/>
            </a:p>
          </p:txBody>
        </p:sp>
      </p:grpSp>
      <p:grpSp>
        <p:nvGrpSpPr>
          <p:cNvPr id="35" name="Group 34"/>
          <p:cNvGrpSpPr/>
          <p:nvPr/>
        </p:nvGrpSpPr>
        <p:grpSpPr>
          <a:xfrm>
            <a:off x="7961201" y="3889522"/>
            <a:ext cx="3092829" cy="369332"/>
            <a:chOff x="7095569" y="3950482"/>
            <a:chExt cx="3092829" cy="369332"/>
          </a:xfrm>
        </p:grpSpPr>
        <p:cxnSp>
          <p:nvCxnSpPr>
            <p:cNvPr id="25" name="Straight Arrow Connector 24"/>
            <p:cNvCxnSpPr/>
            <p:nvPr/>
          </p:nvCxnSpPr>
          <p:spPr>
            <a:xfrm>
              <a:off x="7095569" y="4176126"/>
              <a:ext cx="61837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028832" y="3950482"/>
              <a:ext cx="2159566" cy="369332"/>
            </a:xfrm>
            <a:prstGeom prst="rect">
              <a:avLst/>
            </a:prstGeom>
            <a:noFill/>
            <a:ln w="25400">
              <a:solidFill>
                <a:schemeClr val="tx1"/>
              </a:solidFill>
              <a:prstDash val="sysDash"/>
            </a:ln>
          </p:spPr>
          <p:txBody>
            <a:bodyPr wrap="none" rtlCol="0">
              <a:spAutoFit/>
            </a:bodyPr>
            <a:lstStyle/>
            <a:p>
              <a:pPr algn="ctr"/>
              <a:r>
                <a:rPr lang="en-US" dirty="0" smtClean="0"/>
                <a:t>Auto processing #3</a:t>
              </a:r>
              <a:endParaRPr lang="ru-RU" dirty="0"/>
            </a:p>
          </p:txBody>
        </p:sp>
      </p:grpSp>
    </p:spTree>
    <p:extLst>
      <p:ext uri="{BB962C8B-B14F-4D97-AF65-F5344CB8AC3E}">
        <p14:creationId xmlns:p14="http://schemas.microsoft.com/office/powerpoint/2010/main" val="85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Analyze the sample</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18</a:t>
            </a:fld>
            <a:endParaRPr lang="ru-RU"/>
          </a:p>
        </p:txBody>
      </p:sp>
      <p:sp>
        <p:nvSpPr>
          <p:cNvPr id="13" name="Заголовок 12"/>
          <p:cNvSpPr>
            <a:spLocks noGrp="1"/>
          </p:cNvSpPr>
          <p:nvPr>
            <p:ph type="title"/>
          </p:nvPr>
        </p:nvSpPr>
        <p:spPr/>
        <p:txBody>
          <a:bodyPr/>
          <a:lstStyle/>
          <a:p>
            <a:r>
              <a:rPr lang="en-US" dirty="0" smtClean="0"/>
              <a:t>What do we need?</a:t>
            </a:r>
            <a:endParaRPr lang="ru-RU" dirty="0"/>
          </a:p>
        </p:txBody>
      </p:sp>
      <p:sp>
        <p:nvSpPr>
          <p:cNvPr id="3" name="TextBox 2"/>
          <p:cNvSpPr txBox="1"/>
          <p:nvPr/>
        </p:nvSpPr>
        <p:spPr>
          <a:xfrm>
            <a:off x="334009" y="1652665"/>
            <a:ext cx="10918374" cy="369332"/>
          </a:xfrm>
          <a:prstGeom prst="rect">
            <a:avLst/>
          </a:prstGeom>
          <a:noFill/>
        </p:spPr>
        <p:txBody>
          <a:bodyPr wrap="none" rtlCol="0">
            <a:spAutoFit/>
          </a:bodyPr>
          <a:lstStyle/>
          <a:p>
            <a:r>
              <a:rPr lang="en-US" dirty="0" smtClean="0"/>
              <a:t>Metadata</a:t>
            </a:r>
            <a:r>
              <a:rPr lang="ru-RU" dirty="0" smtClean="0"/>
              <a:t> – </a:t>
            </a:r>
            <a:r>
              <a:rPr lang="en-US" dirty="0" smtClean="0"/>
              <a:t>information</a:t>
            </a:r>
            <a:r>
              <a:rPr lang="ru-RU" dirty="0" smtClean="0"/>
              <a:t> </a:t>
            </a:r>
            <a:r>
              <a:rPr lang="en-US" dirty="0" smtClean="0"/>
              <a:t>from the sample, connected </a:t>
            </a:r>
            <a:r>
              <a:rPr lang="en-US" dirty="0"/>
              <a:t>to the </a:t>
            </a:r>
            <a:r>
              <a:rPr lang="en-US" dirty="0" smtClean="0"/>
              <a:t>C&amp;C </a:t>
            </a:r>
            <a:r>
              <a:rPr lang="en-US" dirty="0"/>
              <a:t>server and the protocol of communication</a:t>
            </a:r>
            <a:endParaRPr lang="ru-RU" dirty="0"/>
          </a:p>
        </p:txBody>
      </p:sp>
      <p:sp>
        <p:nvSpPr>
          <p:cNvPr id="36" name="TextBox 35"/>
          <p:cNvSpPr txBox="1"/>
          <p:nvPr/>
        </p:nvSpPr>
        <p:spPr>
          <a:xfrm>
            <a:off x="334009" y="2254350"/>
            <a:ext cx="9847568" cy="1703030"/>
          </a:xfrm>
          <a:prstGeom prst="rect">
            <a:avLst/>
          </a:prstGeom>
          <a:noFill/>
        </p:spPr>
        <p:txBody>
          <a:bodyPr wrap="none" rtlCol="0">
            <a:spAutoFit/>
          </a:bodyPr>
          <a:lstStyle/>
          <a:p>
            <a:pPr marL="285750" lvl="0" indent="-285750">
              <a:lnSpc>
                <a:spcPct val="150000"/>
              </a:lnSpc>
              <a:buFont typeface="Arial" panose="020B0604020202020204" pitchFamily="34" charset="0"/>
              <a:buChar char="•"/>
            </a:pPr>
            <a:r>
              <a:rPr lang="en-US" dirty="0" smtClean="0"/>
              <a:t>C&amp;C </a:t>
            </a:r>
            <a:r>
              <a:rPr lang="en-US" dirty="0"/>
              <a:t>(</a:t>
            </a:r>
            <a:r>
              <a:rPr lang="en-US" dirty="0" err="1"/>
              <a:t>ip</a:t>
            </a:r>
            <a:r>
              <a:rPr lang="en-US" dirty="0"/>
              <a:t>, port, URL, whatever</a:t>
            </a:r>
            <a:r>
              <a:rPr lang="en-US" dirty="0" smtClean="0"/>
              <a:t>) – full list!</a:t>
            </a:r>
          </a:p>
          <a:p>
            <a:pPr marL="285750" lvl="0" indent="-285750">
              <a:lnSpc>
                <a:spcPct val="150000"/>
              </a:lnSpc>
              <a:buFont typeface="Arial" panose="020B0604020202020204" pitchFamily="34" charset="0"/>
              <a:buChar char="•"/>
            </a:pPr>
            <a:r>
              <a:rPr lang="en-US" dirty="0" smtClean="0"/>
              <a:t>Communication key</a:t>
            </a:r>
          </a:p>
          <a:p>
            <a:pPr marL="285750" lvl="0" indent="-285750">
              <a:lnSpc>
                <a:spcPct val="150000"/>
              </a:lnSpc>
              <a:buFont typeface="Arial" panose="020B0604020202020204" pitchFamily="34" charset="0"/>
              <a:buChar char="•"/>
            </a:pPr>
            <a:r>
              <a:rPr lang="en-US" dirty="0" smtClean="0"/>
              <a:t>Bot </a:t>
            </a:r>
            <a:r>
              <a:rPr lang="en-US" dirty="0" err="1" smtClean="0"/>
              <a:t>identificators</a:t>
            </a:r>
            <a:endParaRPr lang="ru-RU" dirty="0"/>
          </a:p>
          <a:p>
            <a:pPr marL="285750" lvl="0" indent="-285750">
              <a:lnSpc>
                <a:spcPct val="150000"/>
              </a:lnSpc>
              <a:buFont typeface="Arial" panose="020B0604020202020204" pitchFamily="34" charset="0"/>
              <a:buChar char="•"/>
            </a:pPr>
            <a:r>
              <a:rPr lang="en-US" dirty="0" smtClean="0"/>
              <a:t>Other </a:t>
            </a:r>
            <a:r>
              <a:rPr lang="en-US" dirty="0"/>
              <a:t>special information </a:t>
            </a:r>
            <a:r>
              <a:rPr lang="en-US" dirty="0" smtClean="0"/>
              <a:t>(hardcoded </a:t>
            </a:r>
            <a:r>
              <a:rPr lang="en-US" dirty="0"/>
              <a:t>constants, command names, specific separators, etc</a:t>
            </a:r>
            <a:r>
              <a:rPr lang="en-US" dirty="0" smtClean="0"/>
              <a:t>.)</a:t>
            </a:r>
            <a:endParaRPr lang="ru-RU" dirty="0"/>
          </a:p>
        </p:txBody>
      </p:sp>
    </p:spTree>
    <p:extLst>
      <p:ext uri="{BB962C8B-B14F-4D97-AF65-F5344CB8AC3E}">
        <p14:creationId xmlns:p14="http://schemas.microsoft.com/office/powerpoint/2010/main" val="428403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p:txBody>
          <a:bodyPr/>
          <a:lstStyle/>
          <a:p>
            <a:r>
              <a:rPr lang="en-US" dirty="0"/>
              <a:t>Auto-processing samples</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19</a:t>
            </a:fld>
            <a:endParaRPr lang="ru-RU"/>
          </a:p>
        </p:txBody>
      </p:sp>
      <p:sp>
        <p:nvSpPr>
          <p:cNvPr id="13" name="Заголовок 12"/>
          <p:cNvSpPr>
            <a:spLocks noGrp="1"/>
          </p:cNvSpPr>
          <p:nvPr>
            <p:ph type="title"/>
          </p:nvPr>
        </p:nvSpPr>
        <p:spPr/>
        <p:txBody>
          <a:bodyPr/>
          <a:lstStyle/>
          <a:p>
            <a:r>
              <a:rPr lang="en-US" dirty="0"/>
              <a:t>What do we need</a:t>
            </a:r>
            <a:r>
              <a:rPr lang="en-US" dirty="0" smtClean="0"/>
              <a:t>? </a:t>
            </a:r>
            <a:endParaRPr lang="ru-RU" dirty="0"/>
          </a:p>
        </p:txBody>
      </p:sp>
      <p:pic>
        <p:nvPicPr>
          <p:cNvPr id="5" name="Picture 4"/>
          <p:cNvPicPr>
            <a:picLocks noChangeAspect="1"/>
          </p:cNvPicPr>
          <p:nvPr/>
        </p:nvPicPr>
        <p:blipFill>
          <a:blip r:embed="rId3"/>
          <a:stretch>
            <a:fillRect/>
          </a:stretch>
        </p:blipFill>
        <p:spPr>
          <a:xfrm>
            <a:off x="430621" y="2027921"/>
            <a:ext cx="5362575" cy="2905125"/>
          </a:xfrm>
          <a:prstGeom prst="rect">
            <a:avLst/>
          </a:prstGeom>
        </p:spPr>
      </p:pic>
      <p:sp>
        <p:nvSpPr>
          <p:cNvPr id="10" name="Rectangle 9"/>
          <p:cNvSpPr/>
          <p:nvPr/>
        </p:nvSpPr>
        <p:spPr>
          <a:xfrm>
            <a:off x="1256393" y="3240732"/>
            <a:ext cx="913783" cy="453443"/>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10"/>
          <p:cNvPicPr>
            <a:picLocks noChangeAspect="1"/>
          </p:cNvPicPr>
          <p:nvPr/>
        </p:nvPicPr>
        <p:blipFill>
          <a:blip r:embed="rId4"/>
          <a:stretch>
            <a:fillRect/>
          </a:stretch>
        </p:blipFill>
        <p:spPr>
          <a:xfrm>
            <a:off x="3433762" y="3467453"/>
            <a:ext cx="5934075" cy="2790825"/>
          </a:xfrm>
          <a:prstGeom prst="rect">
            <a:avLst/>
          </a:prstGeom>
        </p:spPr>
      </p:pic>
      <p:cxnSp>
        <p:nvCxnSpPr>
          <p:cNvPr id="14" name="Straight Arrow Connector 13"/>
          <p:cNvCxnSpPr/>
          <p:nvPr/>
        </p:nvCxnSpPr>
        <p:spPr>
          <a:xfrm>
            <a:off x="2048256" y="3480483"/>
            <a:ext cx="1414272" cy="37218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74720" y="3920919"/>
            <a:ext cx="658368"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52816" y="3933111"/>
            <a:ext cx="131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58912" y="4109895"/>
            <a:ext cx="62703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0208" y="1585281"/>
            <a:ext cx="2839303" cy="369332"/>
          </a:xfrm>
          <a:prstGeom prst="rect">
            <a:avLst/>
          </a:prstGeom>
          <a:noFill/>
        </p:spPr>
        <p:txBody>
          <a:bodyPr wrap="none" rtlCol="0">
            <a:spAutoFit/>
          </a:bodyPr>
          <a:lstStyle/>
          <a:p>
            <a:r>
              <a:rPr lang="en-US" dirty="0" smtClean="0"/>
              <a:t>Example: </a:t>
            </a:r>
            <a:r>
              <a:rPr lang="en-US" dirty="0" err="1" smtClean="0"/>
              <a:t>AZORult</a:t>
            </a:r>
            <a:r>
              <a:rPr lang="en-US" dirty="0" smtClean="0"/>
              <a:t> stealer</a:t>
            </a:r>
            <a:endParaRPr lang="ru-RU" dirty="0"/>
          </a:p>
        </p:txBody>
      </p:sp>
    </p:spTree>
    <p:extLst>
      <p:ext uri="{BB962C8B-B14F-4D97-AF65-F5344CB8AC3E}">
        <p14:creationId xmlns:p14="http://schemas.microsoft.com/office/powerpoint/2010/main" val="59815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a:t>
            </a:fld>
            <a:endParaRPr lang="ru-RU"/>
          </a:p>
        </p:txBody>
      </p:sp>
      <p:sp>
        <p:nvSpPr>
          <p:cNvPr id="11" name="Текст 10"/>
          <p:cNvSpPr>
            <a:spLocks noGrp="1"/>
          </p:cNvSpPr>
          <p:nvPr>
            <p:ph type="body" sz="quarter" idx="36"/>
          </p:nvPr>
        </p:nvSpPr>
        <p:spPr/>
        <p:txBody>
          <a:bodyPr>
            <a:noAutofit/>
          </a:bodyPr>
          <a:lstStyle/>
          <a:p>
            <a:pPr marL="285750" indent="-285750">
              <a:buFont typeface="Arial" panose="020B0604020202020204" pitchFamily="34" charset="0"/>
              <a:buChar char="•"/>
            </a:pPr>
            <a:r>
              <a:rPr lang="en-US" dirty="0" smtClean="0"/>
              <a:t>What are botnets?</a:t>
            </a:r>
          </a:p>
          <a:p>
            <a:pPr marL="285750" indent="-285750">
              <a:buFont typeface="Arial" panose="020B0604020202020204" pitchFamily="34" charset="0"/>
              <a:buChar char="•"/>
            </a:pPr>
            <a:r>
              <a:rPr lang="en-US" dirty="0" smtClean="0"/>
              <a:t>Why do they exist?</a:t>
            </a:r>
          </a:p>
          <a:p>
            <a:pPr marL="285750" indent="-285750">
              <a:buFont typeface="Arial" panose="020B0604020202020204" pitchFamily="34" charset="0"/>
              <a:buChar char="•"/>
            </a:pPr>
            <a:r>
              <a:rPr lang="en-US" dirty="0" smtClean="0"/>
              <a:t>Types of botnets</a:t>
            </a:r>
          </a:p>
          <a:p>
            <a:pPr marL="285750" indent="-285750">
              <a:buFont typeface="Arial" panose="020B0604020202020204" pitchFamily="34" charset="0"/>
              <a:buChar char="•"/>
            </a:pPr>
            <a:r>
              <a:rPr lang="en-US" dirty="0" smtClean="0"/>
              <a:t>The </a:t>
            </a:r>
            <a:r>
              <a:rPr lang="en-US" dirty="0" smtClean="0"/>
              <a:t>Imitation </a:t>
            </a:r>
            <a:r>
              <a:rPr lang="en-US" dirty="0" smtClean="0"/>
              <a:t>Game in Kaspersky Lab</a:t>
            </a:r>
            <a:endParaRPr lang="en-US" dirty="0"/>
          </a:p>
          <a:p>
            <a:pPr marL="285750" indent="-285750">
              <a:buFont typeface="Arial" panose="020B0604020202020204" pitchFamily="34" charset="0"/>
              <a:buChar char="•"/>
            </a:pPr>
            <a:r>
              <a:rPr lang="en-US" dirty="0" smtClean="0"/>
              <a:t>Case from practice</a:t>
            </a:r>
          </a:p>
          <a:p>
            <a:pPr marL="285750" indent="-285750">
              <a:buFont typeface="Arial" panose="020B0604020202020204" pitchFamily="34" charset="0"/>
              <a:buChar char="•"/>
            </a:pPr>
            <a:endParaRPr lang="en-US" dirty="0" smtClean="0"/>
          </a:p>
        </p:txBody>
      </p:sp>
      <p:sp>
        <p:nvSpPr>
          <p:cNvPr id="13" name="Заголовок 12"/>
          <p:cNvSpPr>
            <a:spLocks noGrp="1"/>
          </p:cNvSpPr>
          <p:nvPr>
            <p:ph type="title"/>
          </p:nvPr>
        </p:nvSpPr>
        <p:spPr/>
        <p:txBody>
          <a:bodyPr/>
          <a:lstStyle/>
          <a:p>
            <a:r>
              <a:rPr lang="en-US" dirty="0" smtClean="0"/>
              <a:t>Agenda</a:t>
            </a:r>
            <a:endParaRPr lang="ru-RU" dirty="0"/>
          </a:p>
        </p:txBody>
      </p:sp>
    </p:spTree>
    <p:extLst>
      <p:ext uri="{BB962C8B-B14F-4D97-AF65-F5344CB8AC3E}">
        <p14:creationId xmlns:p14="http://schemas.microsoft.com/office/powerpoint/2010/main" val="402918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r>
              <a:rPr lang="en-US" dirty="0"/>
              <a:t>Auto-processing </a:t>
            </a:r>
            <a:r>
              <a:rPr lang="en-US" dirty="0" smtClean="0"/>
              <a:t>samples</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20</a:t>
            </a:fld>
            <a:endParaRPr lang="ru-RU"/>
          </a:p>
        </p:txBody>
      </p:sp>
      <p:sp>
        <p:nvSpPr>
          <p:cNvPr id="4" name="Title 3"/>
          <p:cNvSpPr>
            <a:spLocks noGrp="1"/>
          </p:cNvSpPr>
          <p:nvPr>
            <p:ph type="title"/>
          </p:nvPr>
        </p:nvSpPr>
        <p:spPr/>
        <p:txBody>
          <a:bodyPr/>
          <a:lstStyle/>
          <a:p>
            <a:r>
              <a:rPr lang="en-US" dirty="0"/>
              <a:t>What do we need? </a:t>
            </a:r>
            <a:endParaRPr lang="ru-RU" dirty="0"/>
          </a:p>
        </p:txBody>
      </p:sp>
      <p:pic>
        <p:nvPicPr>
          <p:cNvPr id="3" name="Picture 2"/>
          <p:cNvPicPr>
            <a:picLocks noChangeAspect="1"/>
          </p:cNvPicPr>
          <p:nvPr/>
        </p:nvPicPr>
        <p:blipFill rotWithShape="1">
          <a:blip r:embed="rId3"/>
          <a:srcRect t="9646"/>
          <a:stretch/>
        </p:blipFill>
        <p:spPr>
          <a:xfrm>
            <a:off x="434976" y="2084832"/>
            <a:ext cx="7781925" cy="2633520"/>
          </a:xfrm>
          <a:prstGeom prst="rect">
            <a:avLst/>
          </a:prstGeom>
        </p:spPr>
      </p:pic>
      <p:pic>
        <p:nvPicPr>
          <p:cNvPr id="2" name="Picture 1"/>
          <p:cNvPicPr>
            <a:picLocks noChangeAspect="1"/>
          </p:cNvPicPr>
          <p:nvPr/>
        </p:nvPicPr>
        <p:blipFill rotWithShape="1">
          <a:blip r:embed="rId4"/>
          <a:srcRect t="9920"/>
          <a:stretch/>
        </p:blipFill>
        <p:spPr>
          <a:xfrm>
            <a:off x="2373504" y="3352799"/>
            <a:ext cx="7934325" cy="2642667"/>
          </a:xfrm>
          <a:prstGeom prst="rect">
            <a:avLst/>
          </a:prstGeom>
        </p:spPr>
      </p:pic>
      <p:sp>
        <p:nvSpPr>
          <p:cNvPr id="15" name="Rectangle 14"/>
          <p:cNvSpPr/>
          <p:nvPr/>
        </p:nvSpPr>
        <p:spPr>
          <a:xfrm>
            <a:off x="1256393" y="3021276"/>
            <a:ext cx="913783" cy="453443"/>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3188825" y="4277511"/>
            <a:ext cx="913783" cy="453443"/>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9" name="Picture 2" descr="ÐÐ°ÑÑÐ¸Ð½ÐºÐ¸ Ð¿Ð¾ Ð·Ð°Ð¿ÑÐ¾ÑÑ easy meme with cat"/>
          <p:cNvPicPr>
            <a:picLocks noChangeAspect="1" noChangeArrowheads="1"/>
          </p:cNvPicPr>
          <p:nvPr/>
        </p:nvPicPr>
        <p:blipFill rotWithShape="1">
          <a:blip r:embed="rId5">
            <a:extLst>
              <a:ext uri="{28A0092B-C50C-407E-A947-70E740481C1C}">
                <a14:useLocalDpi xmlns:a14="http://schemas.microsoft.com/office/drawing/2010/main" val="0"/>
              </a:ext>
            </a:extLst>
          </a:blip>
          <a:srcRect t="2318" b="4530"/>
          <a:stretch/>
        </p:blipFill>
        <p:spPr bwMode="auto">
          <a:xfrm>
            <a:off x="8216901" y="1316735"/>
            <a:ext cx="3119620" cy="2182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30208" y="1585281"/>
            <a:ext cx="2839303" cy="369332"/>
          </a:xfrm>
          <a:prstGeom prst="rect">
            <a:avLst/>
          </a:prstGeom>
          <a:noFill/>
        </p:spPr>
        <p:txBody>
          <a:bodyPr wrap="none" rtlCol="0">
            <a:spAutoFit/>
          </a:bodyPr>
          <a:lstStyle/>
          <a:p>
            <a:r>
              <a:rPr lang="en-US" dirty="0" smtClean="0"/>
              <a:t>Example: </a:t>
            </a:r>
            <a:r>
              <a:rPr lang="en-US" dirty="0" err="1" smtClean="0"/>
              <a:t>AZORult</a:t>
            </a:r>
            <a:r>
              <a:rPr lang="en-US" dirty="0" smtClean="0"/>
              <a:t> stealer</a:t>
            </a:r>
            <a:endParaRPr lang="ru-RU" dirty="0"/>
          </a:p>
        </p:txBody>
      </p:sp>
    </p:spTree>
    <p:extLst>
      <p:ext uri="{BB962C8B-B14F-4D97-AF65-F5344CB8AC3E}">
        <p14:creationId xmlns:p14="http://schemas.microsoft.com/office/powerpoint/2010/main" val="339504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21</a:t>
            </a:fld>
            <a:endParaRPr lang="ru-RU"/>
          </a:p>
        </p:txBody>
      </p:sp>
      <p:sp>
        <p:nvSpPr>
          <p:cNvPr id="9" name="TextBox 8"/>
          <p:cNvSpPr txBox="1"/>
          <p:nvPr/>
        </p:nvSpPr>
        <p:spPr>
          <a:xfrm>
            <a:off x="7970641" y="5690362"/>
            <a:ext cx="1569660" cy="369332"/>
          </a:xfrm>
          <a:prstGeom prst="rect">
            <a:avLst/>
          </a:prstGeom>
          <a:noFill/>
        </p:spPr>
        <p:txBody>
          <a:bodyPr wrap="none" rtlCol="0">
            <a:spAutoFit/>
          </a:bodyPr>
          <a:lstStyle/>
          <a:p>
            <a:r>
              <a:rPr lang="en-US" dirty="0" err="1" smtClean="0"/>
              <a:t>AZORult</a:t>
            </a:r>
            <a:r>
              <a:rPr lang="en-US" dirty="0" smtClean="0"/>
              <a:t> v3.3</a:t>
            </a:r>
            <a:endParaRPr lang="ru-RU" dirty="0"/>
          </a:p>
        </p:txBody>
      </p:sp>
      <p:pic>
        <p:nvPicPr>
          <p:cNvPr id="11" name="Picture 10"/>
          <p:cNvPicPr>
            <a:picLocks noChangeAspect="1"/>
          </p:cNvPicPr>
          <p:nvPr/>
        </p:nvPicPr>
        <p:blipFill>
          <a:blip r:embed="rId3"/>
          <a:stretch>
            <a:fillRect/>
          </a:stretch>
        </p:blipFill>
        <p:spPr>
          <a:xfrm>
            <a:off x="434976" y="2041865"/>
            <a:ext cx="5924550" cy="3219450"/>
          </a:xfrm>
          <a:prstGeom prst="rect">
            <a:avLst/>
          </a:prstGeom>
        </p:spPr>
      </p:pic>
      <p:pic>
        <p:nvPicPr>
          <p:cNvPr id="10" name="Picture 9"/>
          <p:cNvPicPr>
            <a:picLocks noChangeAspect="1"/>
          </p:cNvPicPr>
          <p:nvPr/>
        </p:nvPicPr>
        <p:blipFill>
          <a:blip r:embed="rId4"/>
          <a:stretch>
            <a:fillRect/>
          </a:stretch>
        </p:blipFill>
        <p:spPr>
          <a:xfrm>
            <a:off x="434976" y="2041865"/>
            <a:ext cx="5924550" cy="3219450"/>
          </a:xfrm>
          <a:prstGeom prst="rect">
            <a:avLst/>
          </a:prstGeom>
        </p:spPr>
      </p:pic>
      <p:pic>
        <p:nvPicPr>
          <p:cNvPr id="4" name="Picture 3"/>
          <p:cNvPicPr>
            <a:picLocks noChangeAspect="1"/>
          </p:cNvPicPr>
          <p:nvPr/>
        </p:nvPicPr>
        <p:blipFill>
          <a:blip r:embed="rId5"/>
          <a:stretch>
            <a:fillRect/>
          </a:stretch>
        </p:blipFill>
        <p:spPr>
          <a:xfrm>
            <a:off x="5793196" y="2918587"/>
            <a:ext cx="5924550" cy="2771775"/>
          </a:xfrm>
          <a:prstGeom prst="rect">
            <a:avLst/>
          </a:prstGeom>
        </p:spPr>
      </p:pic>
      <p:pic>
        <p:nvPicPr>
          <p:cNvPr id="5" name="Picture 4"/>
          <p:cNvPicPr>
            <a:picLocks noChangeAspect="1"/>
          </p:cNvPicPr>
          <p:nvPr/>
        </p:nvPicPr>
        <p:blipFill>
          <a:blip r:embed="rId6"/>
          <a:stretch>
            <a:fillRect/>
          </a:stretch>
        </p:blipFill>
        <p:spPr>
          <a:xfrm>
            <a:off x="5793196" y="2918587"/>
            <a:ext cx="5924550" cy="2771775"/>
          </a:xfrm>
          <a:prstGeom prst="rect">
            <a:avLst/>
          </a:prstGeom>
        </p:spPr>
      </p:pic>
      <p:sp>
        <p:nvSpPr>
          <p:cNvPr id="16" name="TextBox 15"/>
          <p:cNvSpPr txBox="1"/>
          <p:nvPr/>
        </p:nvSpPr>
        <p:spPr>
          <a:xfrm>
            <a:off x="2348492" y="5261315"/>
            <a:ext cx="1531188" cy="369332"/>
          </a:xfrm>
          <a:prstGeom prst="rect">
            <a:avLst/>
          </a:prstGeom>
          <a:noFill/>
        </p:spPr>
        <p:txBody>
          <a:bodyPr wrap="none" rtlCol="0">
            <a:spAutoFit/>
          </a:bodyPr>
          <a:lstStyle/>
          <a:p>
            <a:r>
              <a:rPr lang="en-US" dirty="0" err="1" smtClean="0"/>
              <a:t>AZORult</a:t>
            </a:r>
            <a:r>
              <a:rPr lang="en-US" dirty="0" smtClean="0"/>
              <a:t> v3.*</a:t>
            </a:r>
            <a:endParaRPr lang="ru-RU" dirty="0"/>
          </a:p>
        </p:txBody>
      </p:sp>
      <p:sp>
        <p:nvSpPr>
          <p:cNvPr id="20" name="Subtitle 8"/>
          <p:cNvSpPr>
            <a:spLocks noGrp="1"/>
          </p:cNvSpPr>
          <p:nvPr>
            <p:ph type="subTitle" idx="1"/>
          </p:nvPr>
        </p:nvSpPr>
        <p:spPr>
          <a:xfrm>
            <a:off x="434976" y="1171013"/>
            <a:ext cx="5358220" cy="249299"/>
          </a:xfrm>
        </p:spPr>
        <p:txBody>
          <a:bodyPr/>
          <a:lstStyle/>
          <a:p>
            <a:r>
              <a:rPr lang="en-US" dirty="0"/>
              <a:t>Auto-processing </a:t>
            </a:r>
            <a:r>
              <a:rPr lang="en-US" dirty="0" smtClean="0"/>
              <a:t>samples</a:t>
            </a:r>
            <a:endParaRPr lang="ru-RU" dirty="0"/>
          </a:p>
        </p:txBody>
      </p:sp>
      <p:sp>
        <p:nvSpPr>
          <p:cNvPr id="21" name="Title 3"/>
          <p:cNvSpPr>
            <a:spLocks noGrp="1"/>
          </p:cNvSpPr>
          <p:nvPr>
            <p:ph type="title"/>
          </p:nvPr>
        </p:nvSpPr>
        <p:spPr>
          <a:xfrm>
            <a:off x="438150" y="421595"/>
            <a:ext cx="11315700" cy="332399"/>
          </a:xfrm>
        </p:spPr>
        <p:txBody>
          <a:bodyPr/>
          <a:lstStyle/>
          <a:p>
            <a:r>
              <a:rPr lang="en-US" dirty="0"/>
              <a:t>What do we need? </a:t>
            </a:r>
            <a:endParaRPr lang="ru-RU" dirty="0"/>
          </a:p>
        </p:txBody>
      </p:sp>
      <p:sp>
        <p:nvSpPr>
          <p:cNvPr id="22" name="TextBox 21"/>
          <p:cNvSpPr txBox="1"/>
          <p:nvPr/>
        </p:nvSpPr>
        <p:spPr>
          <a:xfrm>
            <a:off x="330208" y="1585281"/>
            <a:ext cx="2839303" cy="369332"/>
          </a:xfrm>
          <a:prstGeom prst="rect">
            <a:avLst/>
          </a:prstGeom>
          <a:noFill/>
        </p:spPr>
        <p:txBody>
          <a:bodyPr wrap="none" rtlCol="0">
            <a:spAutoFit/>
          </a:bodyPr>
          <a:lstStyle/>
          <a:p>
            <a:r>
              <a:rPr lang="en-US" dirty="0" smtClean="0"/>
              <a:t>Example: </a:t>
            </a:r>
            <a:r>
              <a:rPr lang="en-US" dirty="0" err="1" smtClean="0"/>
              <a:t>AZORult</a:t>
            </a:r>
            <a:r>
              <a:rPr lang="en-US" dirty="0" smtClean="0"/>
              <a:t> stealer</a:t>
            </a:r>
            <a:endParaRPr lang="ru-RU" dirty="0"/>
          </a:p>
        </p:txBody>
      </p:sp>
    </p:spTree>
    <p:extLst>
      <p:ext uri="{BB962C8B-B14F-4D97-AF65-F5344CB8AC3E}">
        <p14:creationId xmlns:p14="http://schemas.microsoft.com/office/powerpoint/2010/main" val="324035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Activity tracking – The Imitation </a:t>
            </a:r>
            <a:r>
              <a:rPr lang="en-US" dirty="0"/>
              <a:t>G</a:t>
            </a:r>
            <a:r>
              <a:rPr lang="en-US" dirty="0" smtClean="0"/>
              <a:t>ame</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22</a:t>
            </a:fld>
            <a:endParaRPr lang="ru-RU"/>
          </a:p>
        </p:txBody>
      </p:sp>
      <p:sp>
        <p:nvSpPr>
          <p:cNvPr id="13" name="Заголовок 12"/>
          <p:cNvSpPr>
            <a:spLocks noGrp="1"/>
          </p:cNvSpPr>
          <p:nvPr>
            <p:ph type="title"/>
          </p:nvPr>
        </p:nvSpPr>
        <p:spPr/>
        <p:txBody>
          <a:bodyPr/>
          <a:lstStyle/>
          <a:p>
            <a:r>
              <a:rPr lang="en-US" dirty="0" smtClean="0"/>
              <a:t>What do we need?</a:t>
            </a:r>
            <a:endParaRPr lang="ru-RU" dirty="0"/>
          </a:p>
        </p:txBody>
      </p:sp>
      <p:grpSp>
        <p:nvGrpSpPr>
          <p:cNvPr id="25" name="Group 24"/>
          <p:cNvGrpSpPr/>
          <p:nvPr/>
        </p:nvGrpSpPr>
        <p:grpSpPr>
          <a:xfrm>
            <a:off x="4847387" y="1420312"/>
            <a:ext cx="1271908" cy="4609274"/>
            <a:chOff x="3007592" y="1663112"/>
            <a:chExt cx="1271908" cy="4609274"/>
          </a:xfrm>
        </p:grpSpPr>
        <p:grpSp>
          <p:nvGrpSpPr>
            <p:cNvPr id="24" name="Group 23"/>
            <p:cNvGrpSpPr/>
            <p:nvPr/>
          </p:nvGrpSpPr>
          <p:grpSpPr>
            <a:xfrm>
              <a:off x="3007592" y="2015285"/>
              <a:ext cx="1271908" cy="4257101"/>
              <a:chOff x="3007592" y="1658518"/>
              <a:chExt cx="1271908" cy="4257101"/>
            </a:xfrm>
          </p:grpSpPr>
          <p:grpSp>
            <p:nvGrpSpPr>
              <p:cNvPr id="5" name="Group 4"/>
              <p:cNvGrpSpPr/>
              <p:nvPr/>
            </p:nvGrpSpPr>
            <p:grpSpPr>
              <a:xfrm>
                <a:off x="3007592" y="1658518"/>
                <a:ext cx="1271908" cy="1541549"/>
                <a:chOff x="3251432" y="2696217"/>
                <a:chExt cx="1271908" cy="1541549"/>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1432" y="2696217"/>
                  <a:ext cx="1271908" cy="1271908"/>
                </a:xfrm>
                <a:prstGeom prst="rect">
                  <a:avLst/>
                </a:prstGeom>
              </p:spPr>
            </p:pic>
            <p:sp>
              <p:nvSpPr>
                <p:cNvPr id="16" name="TextBox 15"/>
                <p:cNvSpPr txBox="1"/>
                <p:nvPr/>
              </p:nvSpPr>
              <p:spPr>
                <a:xfrm>
                  <a:off x="3513245" y="386843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18" name="Group 17"/>
              <p:cNvGrpSpPr/>
              <p:nvPr/>
            </p:nvGrpSpPr>
            <p:grpSpPr>
              <a:xfrm>
                <a:off x="3007592" y="3017187"/>
                <a:ext cx="1271908" cy="1541549"/>
                <a:chOff x="3251432" y="2696217"/>
                <a:chExt cx="1271908" cy="1541549"/>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1432" y="2696217"/>
                  <a:ext cx="1271908" cy="1271908"/>
                </a:xfrm>
                <a:prstGeom prst="rect">
                  <a:avLst/>
                </a:prstGeom>
              </p:spPr>
            </p:pic>
            <p:sp>
              <p:nvSpPr>
                <p:cNvPr id="20" name="TextBox 19"/>
                <p:cNvSpPr txBox="1"/>
                <p:nvPr/>
              </p:nvSpPr>
              <p:spPr>
                <a:xfrm>
                  <a:off x="3513245" y="386843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21" name="Group 20"/>
              <p:cNvGrpSpPr/>
              <p:nvPr/>
            </p:nvGrpSpPr>
            <p:grpSpPr>
              <a:xfrm>
                <a:off x="3007592" y="4374070"/>
                <a:ext cx="1271908" cy="1541549"/>
                <a:chOff x="3251432" y="2696217"/>
                <a:chExt cx="1271908" cy="1541549"/>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1432" y="2696217"/>
                  <a:ext cx="1271908" cy="1271908"/>
                </a:xfrm>
                <a:prstGeom prst="rect">
                  <a:avLst/>
                </a:prstGeom>
              </p:spPr>
            </p:pic>
            <p:sp>
              <p:nvSpPr>
                <p:cNvPr id="23" name="TextBox 22"/>
                <p:cNvSpPr txBox="1"/>
                <p:nvPr/>
              </p:nvSpPr>
              <p:spPr>
                <a:xfrm>
                  <a:off x="3513245" y="3868434"/>
                  <a:ext cx="748281" cy="369332"/>
                </a:xfrm>
                <a:prstGeom prst="rect">
                  <a:avLst/>
                </a:prstGeom>
                <a:noFill/>
              </p:spPr>
              <p:txBody>
                <a:bodyPr wrap="square" rtlCol="0">
                  <a:spAutoFit/>
                </a:bodyPr>
                <a:lstStyle/>
                <a:p>
                  <a:pPr algn="ctr"/>
                  <a:r>
                    <a:rPr lang="en-US" dirty="0" smtClean="0"/>
                    <a:t>Bot</a:t>
                  </a:r>
                  <a:endParaRPr lang="ru-RU" dirty="0"/>
                </a:p>
              </p:txBody>
            </p:sp>
          </p:grpSp>
          <p:sp>
            <p:nvSpPr>
              <p:cNvPr id="17" name="Rectangle 16"/>
              <p:cNvSpPr/>
              <p:nvPr/>
            </p:nvSpPr>
            <p:spPr>
              <a:xfrm>
                <a:off x="3007592" y="1719248"/>
                <a:ext cx="1271908" cy="4196371"/>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6" name="TextBox 25"/>
            <p:cNvSpPr txBox="1"/>
            <p:nvPr/>
          </p:nvSpPr>
          <p:spPr>
            <a:xfrm>
              <a:off x="3138498" y="1663112"/>
              <a:ext cx="1010094" cy="369332"/>
            </a:xfrm>
            <a:prstGeom prst="rect">
              <a:avLst/>
            </a:prstGeom>
            <a:noFill/>
          </p:spPr>
          <p:txBody>
            <a:bodyPr wrap="square" rtlCol="0">
              <a:spAutoFit/>
            </a:bodyPr>
            <a:lstStyle/>
            <a:p>
              <a:pPr algn="ctr"/>
              <a:r>
                <a:rPr lang="en-US" dirty="0" err="1" smtClean="0"/>
                <a:t>Botfarm</a:t>
              </a:r>
              <a:endParaRPr lang="ru-RU" dirty="0"/>
            </a:p>
          </p:txBody>
        </p:sp>
      </p:grpSp>
      <p:grpSp>
        <p:nvGrpSpPr>
          <p:cNvPr id="27" name="Group 26"/>
          <p:cNvGrpSpPr/>
          <p:nvPr/>
        </p:nvGrpSpPr>
        <p:grpSpPr>
          <a:xfrm>
            <a:off x="9737664" y="1689730"/>
            <a:ext cx="1022065" cy="4513698"/>
            <a:chOff x="8433120" y="1171013"/>
            <a:chExt cx="1022065" cy="4513698"/>
          </a:xfrm>
        </p:grpSpPr>
        <p:grpSp>
          <p:nvGrpSpPr>
            <p:cNvPr id="8" name="Group 7"/>
            <p:cNvGrpSpPr>
              <a:grpSpLocks noChangeAspect="1"/>
            </p:cNvGrpSpPr>
            <p:nvPr/>
          </p:nvGrpSpPr>
          <p:grpSpPr>
            <a:xfrm>
              <a:off x="8433122" y="1171013"/>
              <a:ext cx="1022063" cy="1558526"/>
              <a:chOff x="5254033" y="2233304"/>
              <a:chExt cx="1683930" cy="2567167"/>
            </a:xfrm>
          </p:grpSpPr>
          <p:grpSp>
            <p:nvGrpSpPr>
              <p:cNvPr id="9" name="Group 8"/>
              <p:cNvGrpSpPr/>
              <p:nvPr/>
            </p:nvGrpSpPr>
            <p:grpSpPr>
              <a:xfrm>
                <a:off x="5460046" y="2233304"/>
                <a:ext cx="1271908" cy="2235982"/>
                <a:chOff x="5035532" y="1630403"/>
                <a:chExt cx="1271908" cy="2235982"/>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0" name="TextBox 9"/>
              <p:cNvSpPr txBox="1"/>
              <p:nvPr/>
            </p:nvSpPr>
            <p:spPr>
              <a:xfrm>
                <a:off x="5254033" y="4192116"/>
                <a:ext cx="1683930" cy="608355"/>
              </a:xfrm>
              <a:prstGeom prst="rect">
                <a:avLst/>
              </a:prstGeom>
              <a:noFill/>
            </p:spPr>
            <p:txBody>
              <a:bodyPr wrap="square" rtlCol="0">
                <a:spAutoFit/>
              </a:bodyPr>
              <a:lstStyle/>
              <a:p>
                <a:pPr algn="ctr"/>
                <a:r>
                  <a:rPr lang="en-US" dirty="0" smtClean="0"/>
                  <a:t>C&amp;C #1</a:t>
                </a:r>
                <a:endParaRPr lang="ru-RU" dirty="0"/>
              </a:p>
            </p:txBody>
          </p:sp>
        </p:grpSp>
        <p:grpSp>
          <p:nvGrpSpPr>
            <p:cNvPr id="39" name="Group 38"/>
            <p:cNvGrpSpPr>
              <a:grpSpLocks noChangeAspect="1"/>
            </p:cNvGrpSpPr>
            <p:nvPr/>
          </p:nvGrpSpPr>
          <p:grpSpPr>
            <a:xfrm>
              <a:off x="8433120" y="2620943"/>
              <a:ext cx="1022063" cy="1558526"/>
              <a:chOff x="5254033" y="2233304"/>
              <a:chExt cx="1683930" cy="2567167"/>
            </a:xfrm>
          </p:grpSpPr>
          <p:grpSp>
            <p:nvGrpSpPr>
              <p:cNvPr id="40" name="Group 39"/>
              <p:cNvGrpSpPr/>
              <p:nvPr/>
            </p:nvGrpSpPr>
            <p:grpSpPr>
              <a:xfrm>
                <a:off x="5460046" y="2233304"/>
                <a:ext cx="1271908" cy="2235982"/>
                <a:chOff x="5035532" y="1630403"/>
                <a:chExt cx="1271908" cy="2235982"/>
              </a:xfrm>
            </p:grpSpPr>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41" name="TextBox 40"/>
              <p:cNvSpPr txBox="1"/>
              <p:nvPr/>
            </p:nvSpPr>
            <p:spPr>
              <a:xfrm>
                <a:off x="5254033" y="4192116"/>
                <a:ext cx="1683930" cy="608355"/>
              </a:xfrm>
              <a:prstGeom prst="rect">
                <a:avLst/>
              </a:prstGeom>
              <a:noFill/>
            </p:spPr>
            <p:txBody>
              <a:bodyPr wrap="square" rtlCol="0">
                <a:spAutoFit/>
              </a:bodyPr>
              <a:lstStyle/>
              <a:p>
                <a:pPr algn="ctr"/>
                <a:r>
                  <a:rPr lang="en-US" dirty="0" smtClean="0"/>
                  <a:t>C&amp;C #2</a:t>
                </a:r>
                <a:endParaRPr lang="ru-RU" dirty="0"/>
              </a:p>
            </p:txBody>
          </p:sp>
        </p:grpSp>
        <p:grpSp>
          <p:nvGrpSpPr>
            <p:cNvPr id="44" name="Group 43"/>
            <p:cNvGrpSpPr>
              <a:grpSpLocks noChangeAspect="1"/>
            </p:cNvGrpSpPr>
            <p:nvPr/>
          </p:nvGrpSpPr>
          <p:grpSpPr>
            <a:xfrm>
              <a:off x="8433120" y="4126185"/>
              <a:ext cx="1022063" cy="1558526"/>
              <a:chOff x="5254033" y="2233304"/>
              <a:chExt cx="1683930" cy="2567167"/>
            </a:xfrm>
          </p:grpSpPr>
          <p:grpSp>
            <p:nvGrpSpPr>
              <p:cNvPr id="45" name="Group 44"/>
              <p:cNvGrpSpPr/>
              <p:nvPr/>
            </p:nvGrpSpPr>
            <p:grpSpPr>
              <a:xfrm>
                <a:off x="5460046" y="2233304"/>
                <a:ext cx="1271908" cy="2235982"/>
                <a:chOff x="5035532" y="1630403"/>
                <a:chExt cx="1271908" cy="2235982"/>
              </a:xfrm>
            </p:grpSpPr>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46" name="TextBox 45"/>
              <p:cNvSpPr txBox="1"/>
              <p:nvPr/>
            </p:nvSpPr>
            <p:spPr>
              <a:xfrm>
                <a:off x="5254033" y="4192116"/>
                <a:ext cx="1683930" cy="608355"/>
              </a:xfrm>
              <a:prstGeom prst="rect">
                <a:avLst/>
              </a:prstGeom>
              <a:noFill/>
            </p:spPr>
            <p:txBody>
              <a:bodyPr wrap="square" rtlCol="0">
                <a:spAutoFit/>
              </a:bodyPr>
              <a:lstStyle/>
              <a:p>
                <a:pPr algn="ctr"/>
                <a:r>
                  <a:rPr lang="en-US" dirty="0" smtClean="0"/>
                  <a:t>C&amp;C #3</a:t>
                </a:r>
                <a:endParaRPr lang="ru-RU" dirty="0"/>
              </a:p>
            </p:txBody>
          </p:sp>
        </p:grpSp>
      </p:grpSp>
      <p:grpSp>
        <p:nvGrpSpPr>
          <p:cNvPr id="49" name="Group 48"/>
          <p:cNvGrpSpPr/>
          <p:nvPr/>
        </p:nvGrpSpPr>
        <p:grpSpPr>
          <a:xfrm>
            <a:off x="6482618" y="1909460"/>
            <a:ext cx="3071704" cy="424239"/>
            <a:chOff x="3850524" y="1635673"/>
            <a:chExt cx="4384873" cy="424239"/>
          </a:xfrm>
        </p:grpSpPr>
        <p:cxnSp>
          <p:nvCxnSpPr>
            <p:cNvPr id="50" name="Straight Arrow Connector 49"/>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163694" y="1635673"/>
              <a:ext cx="1864614" cy="369332"/>
            </a:xfrm>
            <a:prstGeom prst="rect">
              <a:avLst/>
            </a:prstGeom>
            <a:noFill/>
          </p:spPr>
          <p:txBody>
            <a:bodyPr wrap="none" rtlCol="0">
              <a:spAutoFit/>
            </a:bodyPr>
            <a:lstStyle/>
            <a:p>
              <a:pPr algn="ctr"/>
              <a:r>
                <a:rPr lang="en-US" dirty="0" smtClean="0"/>
                <a:t>Hi, I’m bot #666!</a:t>
              </a:r>
              <a:endParaRPr lang="ru-RU" strike="sngStrike" dirty="0"/>
            </a:p>
          </p:txBody>
        </p:sp>
      </p:grpSp>
      <p:grpSp>
        <p:nvGrpSpPr>
          <p:cNvPr id="52" name="Group 51"/>
          <p:cNvGrpSpPr/>
          <p:nvPr/>
        </p:nvGrpSpPr>
        <p:grpSpPr>
          <a:xfrm>
            <a:off x="6482618" y="3358048"/>
            <a:ext cx="3071704" cy="424239"/>
            <a:chOff x="3850524" y="1635673"/>
            <a:chExt cx="4384873" cy="424239"/>
          </a:xfrm>
        </p:grpSpPr>
        <p:cxnSp>
          <p:nvCxnSpPr>
            <p:cNvPr id="53" name="Straight Arrow Connector 52"/>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163694" y="1635673"/>
              <a:ext cx="1864614" cy="369332"/>
            </a:xfrm>
            <a:prstGeom prst="rect">
              <a:avLst/>
            </a:prstGeom>
            <a:noFill/>
          </p:spPr>
          <p:txBody>
            <a:bodyPr wrap="none" rtlCol="0">
              <a:spAutoFit/>
            </a:bodyPr>
            <a:lstStyle/>
            <a:p>
              <a:pPr algn="ctr"/>
              <a:r>
                <a:rPr lang="en-US" dirty="0" smtClean="0"/>
                <a:t>Hi, I’m bot #777!</a:t>
              </a:r>
              <a:endParaRPr lang="ru-RU" strike="sngStrike" dirty="0"/>
            </a:p>
          </p:txBody>
        </p:sp>
      </p:grpSp>
      <p:grpSp>
        <p:nvGrpSpPr>
          <p:cNvPr id="55" name="Group 54"/>
          <p:cNvGrpSpPr/>
          <p:nvPr/>
        </p:nvGrpSpPr>
        <p:grpSpPr>
          <a:xfrm>
            <a:off x="6482618" y="4820074"/>
            <a:ext cx="3071703" cy="424239"/>
            <a:chOff x="3850524" y="1635673"/>
            <a:chExt cx="4384873" cy="424239"/>
          </a:xfrm>
        </p:grpSpPr>
        <p:cxnSp>
          <p:nvCxnSpPr>
            <p:cNvPr id="56" name="Straight Arrow Connector 55"/>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163694" y="1635673"/>
              <a:ext cx="1864614" cy="369332"/>
            </a:xfrm>
            <a:prstGeom prst="rect">
              <a:avLst/>
            </a:prstGeom>
            <a:noFill/>
          </p:spPr>
          <p:txBody>
            <a:bodyPr wrap="none" rtlCol="0">
              <a:spAutoFit/>
            </a:bodyPr>
            <a:lstStyle/>
            <a:p>
              <a:pPr algn="ctr"/>
              <a:r>
                <a:rPr lang="en-US" dirty="0" smtClean="0"/>
                <a:t>Hi, I’m bot #999!</a:t>
              </a:r>
              <a:endParaRPr lang="ru-RU" strike="sngStrike" dirty="0"/>
            </a:p>
          </p:txBody>
        </p:sp>
      </p:grpSp>
      <p:grpSp>
        <p:nvGrpSpPr>
          <p:cNvPr id="58" name="Group 57"/>
          <p:cNvGrpSpPr/>
          <p:nvPr/>
        </p:nvGrpSpPr>
        <p:grpSpPr>
          <a:xfrm>
            <a:off x="6482618" y="2476440"/>
            <a:ext cx="3018664" cy="407378"/>
            <a:chOff x="3850524" y="2416209"/>
            <a:chExt cx="4384873" cy="407378"/>
          </a:xfrm>
        </p:grpSpPr>
        <p:cxnSp>
          <p:nvCxnSpPr>
            <p:cNvPr id="59" name="Straight Arrow Connector 58"/>
            <p:cNvCxnSpPr/>
            <p:nvPr/>
          </p:nvCxnSpPr>
          <p:spPr>
            <a:xfrm flipH="1">
              <a:off x="3850524" y="2823587"/>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120554" y="2416209"/>
              <a:ext cx="2056973" cy="369332"/>
            </a:xfrm>
            <a:prstGeom prst="rect">
              <a:avLst/>
            </a:prstGeom>
            <a:noFill/>
          </p:spPr>
          <p:txBody>
            <a:bodyPr wrap="none" rtlCol="0">
              <a:spAutoFit/>
            </a:bodyPr>
            <a:lstStyle/>
            <a:p>
              <a:pPr algn="ctr"/>
              <a:r>
                <a:rPr lang="en-US" dirty="0" smtClean="0"/>
                <a:t>OK, download file!</a:t>
              </a:r>
              <a:endParaRPr lang="ru-RU" dirty="0"/>
            </a:p>
          </p:txBody>
        </p:sp>
      </p:grpSp>
      <p:grpSp>
        <p:nvGrpSpPr>
          <p:cNvPr id="61" name="Group 60"/>
          <p:cNvGrpSpPr/>
          <p:nvPr/>
        </p:nvGrpSpPr>
        <p:grpSpPr>
          <a:xfrm>
            <a:off x="6482618" y="3919628"/>
            <a:ext cx="3071703" cy="409226"/>
            <a:chOff x="3850524" y="2414361"/>
            <a:chExt cx="4384873" cy="409226"/>
          </a:xfrm>
        </p:grpSpPr>
        <p:cxnSp>
          <p:nvCxnSpPr>
            <p:cNvPr id="62" name="Straight Arrow Connector 61"/>
            <p:cNvCxnSpPr/>
            <p:nvPr/>
          </p:nvCxnSpPr>
          <p:spPr>
            <a:xfrm flipH="1">
              <a:off x="3850524" y="2823587"/>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730393" y="2414361"/>
              <a:ext cx="2625134" cy="369332"/>
            </a:xfrm>
            <a:prstGeom prst="rect">
              <a:avLst/>
            </a:prstGeom>
            <a:noFill/>
          </p:spPr>
          <p:txBody>
            <a:bodyPr wrap="none" rtlCol="0">
              <a:spAutoFit/>
            </a:bodyPr>
            <a:lstStyle/>
            <a:p>
              <a:pPr algn="ctr"/>
              <a:r>
                <a:rPr lang="en-US" dirty="0" smtClean="0"/>
                <a:t>OK, start DDoS!</a:t>
              </a:r>
              <a:endParaRPr lang="ru-RU" dirty="0"/>
            </a:p>
          </p:txBody>
        </p:sp>
      </p:grpSp>
      <p:grpSp>
        <p:nvGrpSpPr>
          <p:cNvPr id="65" name="Group 64"/>
          <p:cNvGrpSpPr/>
          <p:nvPr/>
        </p:nvGrpSpPr>
        <p:grpSpPr>
          <a:xfrm>
            <a:off x="6482618" y="5301742"/>
            <a:ext cx="3071703" cy="410107"/>
            <a:chOff x="3850524" y="2413480"/>
            <a:chExt cx="4384873" cy="410107"/>
          </a:xfrm>
        </p:grpSpPr>
        <p:cxnSp>
          <p:nvCxnSpPr>
            <p:cNvPr id="66" name="Straight Arrow Connector 65"/>
            <p:cNvCxnSpPr/>
            <p:nvPr/>
          </p:nvCxnSpPr>
          <p:spPr>
            <a:xfrm flipH="1">
              <a:off x="3850524" y="2823587"/>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65059" y="2413480"/>
              <a:ext cx="1261884" cy="369332"/>
            </a:xfrm>
            <a:prstGeom prst="rect">
              <a:avLst/>
            </a:prstGeom>
            <a:noFill/>
          </p:spPr>
          <p:txBody>
            <a:bodyPr wrap="none" rtlCol="0">
              <a:spAutoFit/>
            </a:bodyPr>
            <a:lstStyle/>
            <a:p>
              <a:pPr algn="ctr"/>
              <a:r>
                <a:rPr lang="en-US" dirty="0" smtClean="0"/>
                <a:t>OK, sleep!</a:t>
              </a:r>
              <a:endParaRPr lang="ru-RU" dirty="0"/>
            </a:p>
          </p:txBody>
        </p:sp>
      </p:grpSp>
      <p:grpSp>
        <p:nvGrpSpPr>
          <p:cNvPr id="81" name="Group 80"/>
          <p:cNvGrpSpPr/>
          <p:nvPr/>
        </p:nvGrpSpPr>
        <p:grpSpPr>
          <a:xfrm>
            <a:off x="3043560" y="2100331"/>
            <a:ext cx="1458011" cy="376109"/>
            <a:chOff x="3043560" y="2100331"/>
            <a:chExt cx="1458011" cy="376109"/>
          </a:xfrm>
        </p:grpSpPr>
        <p:cxnSp>
          <p:nvCxnSpPr>
            <p:cNvPr id="72" name="Straight Arrow Connector 71"/>
            <p:cNvCxnSpPr/>
            <p:nvPr/>
          </p:nvCxnSpPr>
          <p:spPr>
            <a:xfrm flipH="1">
              <a:off x="3043560" y="2476440"/>
              <a:ext cx="1458011"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23660" y="2100331"/>
              <a:ext cx="1097810" cy="369332"/>
            </a:xfrm>
            <a:prstGeom prst="rect">
              <a:avLst/>
            </a:prstGeom>
            <a:noFill/>
          </p:spPr>
          <p:txBody>
            <a:bodyPr wrap="square" rtlCol="0">
              <a:spAutoFit/>
            </a:bodyPr>
            <a:lstStyle/>
            <a:p>
              <a:r>
                <a:rPr lang="en-US" dirty="0" smtClean="0"/>
                <a:t>New file!</a:t>
              </a:r>
              <a:endParaRPr lang="ru-RU" dirty="0"/>
            </a:p>
          </p:txBody>
        </p:sp>
      </p:grpSp>
      <p:grpSp>
        <p:nvGrpSpPr>
          <p:cNvPr id="82" name="Group 81"/>
          <p:cNvGrpSpPr/>
          <p:nvPr/>
        </p:nvGrpSpPr>
        <p:grpSpPr>
          <a:xfrm>
            <a:off x="2848252" y="3460516"/>
            <a:ext cx="2114660" cy="426564"/>
            <a:chOff x="2848252" y="3460516"/>
            <a:chExt cx="2114660" cy="426564"/>
          </a:xfrm>
        </p:grpSpPr>
        <p:cxnSp>
          <p:nvCxnSpPr>
            <p:cNvPr id="73" name="Straight Arrow Connector 72"/>
            <p:cNvCxnSpPr/>
            <p:nvPr/>
          </p:nvCxnSpPr>
          <p:spPr>
            <a:xfrm flipH="1">
              <a:off x="3043560" y="3887080"/>
              <a:ext cx="1458011"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848252" y="3460516"/>
              <a:ext cx="2114660" cy="369332"/>
            </a:xfrm>
            <a:prstGeom prst="rect">
              <a:avLst/>
            </a:prstGeom>
            <a:noFill/>
          </p:spPr>
          <p:txBody>
            <a:bodyPr wrap="square" rtlCol="0">
              <a:spAutoFit/>
            </a:bodyPr>
            <a:lstStyle/>
            <a:p>
              <a:r>
                <a:rPr lang="en-US" dirty="0" smtClean="0"/>
                <a:t>DDoS command!</a:t>
              </a:r>
              <a:endParaRPr lang="ru-RU" dirty="0"/>
            </a:p>
          </p:txBody>
        </p:sp>
      </p:grpSp>
      <p:grpSp>
        <p:nvGrpSpPr>
          <p:cNvPr id="83" name="Group 82"/>
          <p:cNvGrpSpPr/>
          <p:nvPr/>
        </p:nvGrpSpPr>
        <p:grpSpPr>
          <a:xfrm>
            <a:off x="3043560" y="4906857"/>
            <a:ext cx="1630919" cy="375410"/>
            <a:chOff x="3043560" y="4906857"/>
            <a:chExt cx="1630919" cy="375410"/>
          </a:xfrm>
        </p:grpSpPr>
        <p:cxnSp>
          <p:nvCxnSpPr>
            <p:cNvPr id="74" name="Straight Arrow Connector 73"/>
            <p:cNvCxnSpPr/>
            <p:nvPr/>
          </p:nvCxnSpPr>
          <p:spPr>
            <a:xfrm flipH="1">
              <a:off x="3043560" y="5282267"/>
              <a:ext cx="1458011"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050752" y="4906857"/>
              <a:ext cx="1623727" cy="369332"/>
            </a:xfrm>
            <a:prstGeom prst="rect">
              <a:avLst/>
            </a:prstGeom>
            <a:noFill/>
          </p:spPr>
          <p:txBody>
            <a:bodyPr wrap="square" rtlCol="0">
              <a:spAutoFit/>
            </a:bodyPr>
            <a:lstStyle/>
            <a:p>
              <a:r>
                <a:rPr lang="en-US" dirty="0" smtClean="0"/>
                <a:t>Nothing to do</a:t>
              </a:r>
              <a:endParaRPr lang="ru-RU" dirty="0"/>
            </a:p>
          </p:txBody>
        </p:sp>
      </p:grpSp>
      <p:grpSp>
        <p:nvGrpSpPr>
          <p:cNvPr id="80" name="Group 79"/>
          <p:cNvGrpSpPr/>
          <p:nvPr/>
        </p:nvGrpSpPr>
        <p:grpSpPr>
          <a:xfrm>
            <a:off x="764668" y="1805995"/>
            <a:ext cx="1941943" cy="4196371"/>
            <a:chOff x="669925" y="1833215"/>
            <a:chExt cx="1941943" cy="4196371"/>
          </a:xfrm>
        </p:grpSpPr>
        <p:sp>
          <p:nvSpPr>
            <p:cNvPr id="78" name="Rectangle 77"/>
            <p:cNvSpPr/>
            <p:nvPr/>
          </p:nvSpPr>
          <p:spPr>
            <a:xfrm>
              <a:off x="669925" y="1833215"/>
              <a:ext cx="1941943" cy="4196371"/>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TextBox 78"/>
            <p:cNvSpPr txBox="1"/>
            <p:nvPr/>
          </p:nvSpPr>
          <p:spPr>
            <a:xfrm>
              <a:off x="743366" y="3582442"/>
              <a:ext cx="1787733" cy="369332"/>
            </a:xfrm>
            <a:prstGeom prst="rect">
              <a:avLst/>
            </a:prstGeom>
            <a:noFill/>
          </p:spPr>
          <p:txBody>
            <a:bodyPr wrap="none" rtlCol="0">
              <a:spAutoFit/>
            </a:bodyPr>
            <a:lstStyle/>
            <a:p>
              <a:r>
                <a:rPr lang="en-US" dirty="0" smtClean="0"/>
                <a:t>Botnet Tracking</a:t>
              </a:r>
              <a:endParaRPr lang="ru-RU" dirty="0"/>
            </a:p>
          </p:txBody>
        </p:sp>
      </p:grpSp>
    </p:spTree>
    <p:extLst>
      <p:ext uri="{BB962C8B-B14F-4D97-AF65-F5344CB8AC3E}">
        <p14:creationId xmlns:p14="http://schemas.microsoft.com/office/powerpoint/2010/main" val="222369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Problems?</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23</a:t>
            </a:fld>
            <a:endParaRPr lang="ru-RU"/>
          </a:p>
        </p:txBody>
      </p:sp>
      <p:sp>
        <p:nvSpPr>
          <p:cNvPr id="13" name="Заголовок 12"/>
          <p:cNvSpPr>
            <a:spLocks noGrp="1"/>
          </p:cNvSpPr>
          <p:nvPr>
            <p:ph type="title"/>
          </p:nvPr>
        </p:nvSpPr>
        <p:spPr/>
        <p:txBody>
          <a:bodyPr/>
          <a:lstStyle/>
          <a:p>
            <a:r>
              <a:rPr lang="en-US" dirty="0"/>
              <a:t>Activity tracking – The Imitation Game</a:t>
            </a:r>
            <a:endParaRPr lang="ru-RU" dirty="0"/>
          </a:p>
        </p:txBody>
      </p:sp>
      <p:pic>
        <p:nvPicPr>
          <p:cNvPr id="3" name="Picture 2"/>
          <p:cNvPicPr>
            <a:picLocks noChangeAspect="1"/>
          </p:cNvPicPr>
          <p:nvPr/>
        </p:nvPicPr>
        <p:blipFill>
          <a:blip r:embed="rId3"/>
          <a:stretch>
            <a:fillRect/>
          </a:stretch>
        </p:blipFill>
        <p:spPr>
          <a:xfrm>
            <a:off x="2905954" y="2072093"/>
            <a:ext cx="6429375" cy="1057275"/>
          </a:xfrm>
          <a:prstGeom prst="rect">
            <a:avLst/>
          </a:prstGeom>
        </p:spPr>
      </p:pic>
      <p:grpSp>
        <p:nvGrpSpPr>
          <p:cNvPr id="68" name="Group 67"/>
          <p:cNvGrpSpPr/>
          <p:nvPr/>
        </p:nvGrpSpPr>
        <p:grpSpPr>
          <a:xfrm>
            <a:off x="1444081" y="1420312"/>
            <a:ext cx="1271908" cy="4609274"/>
            <a:chOff x="3007592" y="1663112"/>
            <a:chExt cx="1271908" cy="4609274"/>
          </a:xfrm>
        </p:grpSpPr>
        <p:grpSp>
          <p:nvGrpSpPr>
            <p:cNvPr id="69" name="Group 68"/>
            <p:cNvGrpSpPr/>
            <p:nvPr/>
          </p:nvGrpSpPr>
          <p:grpSpPr>
            <a:xfrm>
              <a:off x="3007592" y="2015285"/>
              <a:ext cx="1271908" cy="4257101"/>
              <a:chOff x="3007592" y="1658518"/>
              <a:chExt cx="1271908" cy="4257101"/>
            </a:xfrm>
          </p:grpSpPr>
          <p:grpSp>
            <p:nvGrpSpPr>
              <p:cNvPr id="71" name="Group 70"/>
              <p:cNvGrpSpPr/>
              <p:nvPr/>
            </p:nvGrpSpPr>
            <p:grpSpPr>
              <a:xfrm>
                <a:off x="3007592" y="1658518"/>
                <a:ext cx="1271908" cy="1541549"/>
                <a:chOff x="3251432" y="2696217"/>
                <a:chExt cx="1271908" cy="1541549"/>
              </a:xfrm>
            </p:grpSpPr>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1432" y="2696217"/>
                  <a:ext cx="1271908" cy="1271908"/>
                </a:xfrm>
                <a:prstGeom prst="rect">
                  <a:avLst/>
                </a:prstGeom>
              </p:spPr>
            </p:pic>
            <p:sp>
              <p:nvSpPr>
                <p:cNvPr id="92" name="TextBox 91"/>
                <p:cNvSpPr txBox="1"/>
                <p:nvPr/>
              </p:nvSpPr>
              <p:spPr>
                <a:xfrm>
                  <a:off x="3513245" y="386843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84" name="Group 83"/>
              <p:cNvGrpSpPr/>
              <p:nvPr/>
            </p:nvGrpSpPr>
            <p:grpSpPr>
              <a:xfrm>
                <a:off x="3007592" y="3017187"/>
                <a:ext cx="1271908" cy="1541549"/>
                <a:chOff x="3251432" y="2696217"/>
                <a:chExt cx="1271908" cy="1541549"/>
              </a:xfrm>
            </p:grpSpPr>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1432" y="2696217"/>
                  <a:ext cx="1271908" cy="1271908"/>
                </a:xfrm>
                <a:prstGeom prst="rect">
                  <a:avLst/>
                </a:prstGeom>
              </p:spPr>
            </p:pic>
            <p:sp>
              <p:nvSpPr>
                <p:cNvPr id="90" name="TextBox 89"/>
                <p:cNvSpPr txBox="1"/>
                <p:nvPr/>
              </p:nvSpPr>
              <p:spPr>
                <a:xfrm>
                  <a:off x="3513245" y="386843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85" name="Group 84"/>
              <p:cNvGrpSpPr/>
              <p:nvPr/>
            </p:nvGrpSpPr>
            <p:grpSpPr>
              <a:xfrm>
                <a:off x="3007592" y="4374070"/>
                <a:ext cx="1271908" cy="1541549"/>
                <a:chOff x="3251432" y="2696217"/>
                <a:chExt cx="1271908" cy="1541549"/>
              </a:xfrm>
            </p:grpSpPr>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1432" y="2696217"/>
                  <a:ext cx="1271908" cy="1271908"/>
                </a:xfrm>
                <a:prstGeom prst="rect">
                  <a:avLst/>
                </a:prstGeom>
              </p:spPr>
            </p:pic>
            <p:sp>
              <p:nvSpPr>
                <p:cNvPr id="88" name="TextBox 87"/>
                <p:cNvSpPr txBox="1"/>
                <p:nvPr/>
              </p:nvSpPr>
              <p:spPr>
                <a:xfrm>
                  <a:off x="3513245" y="3868434"/>
                  <a:ext cx="748281" cy="369332"/>
                </a:xfrm>
                <a:prstGeom prst="rect">
                  <a:avLst/>
                </a:prstGeom>
                <a:noFill/>
              </p:spPr>
              <p:txBody>
                <a:bodyPr wrap="square" rtlCol="0">
                  <a:spAutoFit/>
                </a:bodyPr>
                <a:lstStyle/>
                <a:p>
                  <a:pPr algn="ctr"/>
                  <a:r>
                    <a:rPr lang="en-US" dirty="0" smtClean="0"/>
                    <a:t>Bot</a:t>
                  </a:r>
                  <a:endParaRPr lang="ru-RU" dirty="0"/>
                </a:p>
              </p:txBody>
            </p:sp>
          </p:grpSp>
          <p:sp>
            <p:nvSpPr>
              <p:cNvPr id="86" name="Rectangle 85"/>
              <p:cNvSpPr/>
              <p:nvPr/>
            </p:nvSpPr>
            <p:spPr>
              <a:xfrm>
                <a:off x="3007592" y="1719248"/>
                <a:ext cx="1271908" cy="4196371"/>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0" name="TextBox 69"/>
            <p:cNvSpPr txBox="1"/>
            <p:nvPr/>
          </p:nvSpPr>
          <p:spPr>
            <a:xfrm>
              <a:off x="3138498" y="1663112"/>
              <a:ext cx="1010094" cy="369332"/>
            </a:xfrm>
            <a:prstGeom prst="rect">
              <a:avLst/>
            </a:prstGeom>
            <a:noFill/>
          </p:spPr>
          <p:txBody>
            <a:bodyPr wrap="square" rtlCol="0">
              <a:spAutoFit/>
            </a:bodyPr>
            <a:lstStyle/>
            <a:p>
              <a:pPr algn="ctr"/>
              <a:r>
                <a:rPr lang="en-US" dirty="0" err="1" smtClean="0"/>
                <a:t>Botfarm</a:t>
              </a:r>
              <a:endParaRPr lang="ru-RU" dirty="0"/>
            </a:p>
          </p:txBody>
        </p:sp>
      </p:grpSp>
      <p:grpSp>
        <p:nvGrpSpPr>
          <p:cNvPr id="95" name="Group 94"/>
          <p:cNvGrpSpPr/>
          <p:nvPr/>
        </p:nvGrpSpPr>
        <p:grpSpPr>
          <a:xfrm>
            <a:off x="9725853" y="1674551"/>
            <a:ext cx="1022065" cy="4513698"/>
            <a:chOff x="8433120" y="1171013"/>
            <a:chExt cx="1022065" cy="4513698"/>
          </a:xfrm>
        </p:grpSpPr>
        <p:grpSp>
          <p:nvGrpSpPr>
            <p:cNvPr id="96" name="Group 95"/>
            <p:cNvGrpSpPr>
              <a:grpSpLocks noChangeAspect="1"/>
            </p:cNvGrpSpPr>
            <p:nvPr/>
          </p:nvGrpSpPr>
          <p:grpSpPr>
            <a:xfrm>
              <a:off x="8433122" y="1171013"/>
              <a:ext cx="1022063" cy="1558526"/>
              <a:chOff x="5254033" y="2233304"/>
              <a:chExt cx="1683930" cy="2567167"/>
            </a:xfrm>
          </p:grpSpPr>
          <p:grpSp>
            <p:nvGrpSpPr>
              <p:cNvPr id="107" name="Group 106"/>
              <p:cNvGrpSpPr/>
              <p:nvPr/>
            </p:nvGrpSpPr>
            <p:grpSpPr>
              <a:xfrm>
                <a:off x="5460046" y="2233304"/>
                <a:ext cx="1271908" cy="2235982"/>
                <a:chOff x="5035532" y="1630403"/>
                <a:chExt cx="1271908" cy="2235982"/>
              </a:xfrm>
            </p:grpSpPr>
            <p:pic>
              <p:nvPicPr>
                <p:cNvPr id="109" name="Picture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110" name="Picture 1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08" name="TextBox 107"/>
              <p:cNvSpPr txBox="1"/>
              <p:nvPr/>
            </p:nvSpPr>
            <p:spPr>
              <a:xfrm>
                <a:off x="5254033" y="4192116"/>
                <a:ext cx="1683930" cy="608355"/>
              </a:xfrm>
              <a:prstGeom prst="rect">
                <a:avLst/>
              </a:prstGeom>
              <a:noFill/>
            </p:spPr>
            <p:txBody>
              <a:bodyPr wrap="square" rtlCol="0">
                <a:spAutoFit/>
              </a:bodyPr>
              <a:lstStyle/>
              <a:p>
                <a:pPr algn="ctr"/>
                <a:r>
                  <a:rPr lang="en-US" dirty="0" smtClean="0"/>
                  <a:t>C&amp;C #1</a:t>
                </a:r>
                <a:endParaRPr lang="ru-RU" dirty="0"/>
              </a:p>
            </p:txBody>
          </p:sp>
        </p:grpSp>
        <p:grpSp>
          <p:nvGrpSpPr>
            <p:cNvPr id="97" name="Group 96"/>
            <p:cNvGrpSpPr>
              <a:grpSpLocks noChangeAspect="1"/>
            </p:cNvGrpSpPr>
            <p:nvPr/>
          </p:nvGrpSpPr>
          <p:grpSpPr>
            <a:xfrm>
              <a:off x="8433120" y="2620943"/>
              <a:ext cx="1022063" cy="1558526"/>
              <a:chOff x="5254033" y="2233304"/>
              <a:chExt cx="1683930" cy="2567167"/>
            </a:xfrm>
          </p:grpSpPr>
          <p:grpSp>
            <p:nvGrpSpPr>
              <p:cNvPr id="103" name="Group 102"/>
              <p:cNvGrpSpPr/>
              <p:nvPr/>
            </p:nvGrpSpPr>
            <p:grpSpPr>
              <a:xfrm>
                <a:off x="5460046" y="2233304"/>
                <a:ext cx="1271908" cy="2235982"/>
                <a:chOff x="5035532" y="1630403"/>
                <a:chExt cx="1271908" cy="2235982"/>
              </a:xfrm>
            </p:grpSpPr>
            <p:pic>
              <p:nvPicPr>
                <p:cNvPr id="105" name="Picture 1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106" name="Picture 1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04" name="TextBox 103"/>
              <p:cNvSpPr txBox="1"/>
              <p:nvPr/>
            </p:nvSpPr>
            <p:spPr>
              <a:xfrm>
                <a:off x="5254033" y="4192116"/>
                <a:ext cx="1683930" cy="608355"/>
              </a:xfrm>
              <a:prstGeom prst="rect">
                <a:avLst/>
              </a:prstGeom>
              <a:noFill/>
            </p:spPr>
            <p:txBody>
              <a:bodyPr wrap="square" rtlCol="0">
                <a:spAutoFit/>
              </a:bodyPr>
              <a:lstStyle/>
              <a:p>
                <a:pPr algn="ctr"/>
                <a:r>
                  <a:rPr lang="en-US" dirty="0" smtClean="0"/>
                  <a:t>C&amp;C #2</a:t>
                </a:r>
                <a:endParaRPr lang="ru-RU" dirty="0"/>
              </a:p>
            </p:txBody>
          </p:sp>
        </p:grpSp>
        <p:grpSp>
          <p:nvGrpSpPr>
            <p:cNvPr id="98" name="Group 97"/>
            <p:cNvGrpSpPr>
              <a:grpSpLocks noChangeAspect="1"/>
            </p:cNvGrpSpPr>
            <p:nvPr/>
          </p:nvGrpSpPr>
          <p:grpSpPr>
            <a:xfrm>
              <a:off x="8433120" y="4126185"/>
              <a:ext cx="1022063" cy="1558526"/>
              <a:chOff x="5254033" y="2233304"/>
              <a:chExt cx="1683930" cy="2567167"/>
            </a:xfrm>
          </p:grpSpPr>
          <p:grpSp>
            <p:nvGrpSpPr>
              <p:cNvPr id="99" name="Group 98"/>
              <p:cNvGrpSpPr/>
              <p:nvPr/>
            </p:nvGrpSpPr>
            <p:grpSpPr>
              <a:xfrm>
                <a:off x="5460046" y="2233304"/>
                <a:ext cx="1271908" cy="2235982"/>
                <a:chOff x="5035532" y="1630403"/>
                <a:chExt cx="1271908" cy="2235982"/>
              </a:xfrm>
            </p:grpSpPr>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00" name="TextBox 99"/>
              <p:cNvSpPr txBox="1"/>
              <p:nvPr/>
            </p:nvSpPr>
            <p:spPr>
              <a:xfrm>
                <a:off x="5254033" y="4192116"/>
                <a:ext cx="1683930" cy="608355"/>
              </a:xfrm>
              <a:prstGeom prst="rect">
                <a:avLst/>
              </a:prstGeom>
              <a:noFill/>
            </p:spPr>
            <p:txBody>
              <a:bodyPr wrap="square" rtlCol="0">
                <a:spAutoFit/>
              </a:bodyPr>
              <a:lstStyle/>
              <a:p>
                <a:pPr algn="ctr"/>
                <a:r>
                  <a:rPr lang="en-US" dirty="0" smtClean="0"/>
                  <a:t>C&amp;C #3</a:t>
                </a:r>
                <a:endParaRPr lang="ru-RU" dirty="0"/>
              </a:p>
            </p:txBody>
          </p:sp>
        </p:grpSp>
      </p:grpSp>
      <p:pic>
        <p:nvPicPr>
          <p:cNvPr id="14" name="Picture 13"/>
          <p:cNvPicPr>
            <a:picLocks noChangeAspect="1"/>
          </p:cNvPicPr>
          <p:nvPr/>
        </p:nvPicPr>
        <p:blipFill>
          <a:blip r:embed="rId7"/>
          <a:stretch>
            <a:fillRect/>
          </a:stretch>
        </p:blipFill>
        <p:spPr>
          <a:xfrm>
            <a:off x="2905953" y="3430513"/>
            <a:ext cx="6819900" cy="1095375"/>
          </a:xfrm>
          <a:prstGeom prst="rect">
            <a:avLst/>
          </a:prstGeom>
        </p:spPr>
      </p:pic>
      <p:pic>
        <p:nvPicPr>
          <p:cNvPr id="29" name="Picture 28"/>
          <p:cNvPicPr>
            <a:picLocks noChangeAspect="1"/>
          </p:cNvPicPr>
          <p:nvPr/>
        </p:nvPicPr>
        <p:blipFill>
          <a:blip r:embed="rId8"/>
          <a:stretch>
            <a:fillRect/>
          </a:stretch>
        </p:blipFill>
        <p:spPr>
          <a:xfrm>
            <a:off x="2949691" y="4771458"/>
            <a:ext cx="6667500" cy="1190625"/>
          </a:xfrm>
          <a:prstGeom prst="rect">
            <a:avLst/>
          </a:prstGeom>
        </p:spPr>
      </p:pic>
      <p:sp>
        <p:nvSpPr>
          <p:cNvPr id="38" name="TextBox 37"/>
          <p:cNvSpPr txBox="1"/>
          <p:nvPr/>
        </p:nvSpPr>
        <p:spPr>
          <a:xfrm>
            <a:off x="5269879" y="1420312"/>
            <a:ext cx="2092048" cy="369332"/>
          </a:xfrm>
          <a:prstGeom prst="rect">
            <a:avLst/>
          </a:prstGeom>
          <a:noFill/>
        </p:spPr>
        <p:txBody>
          <a:bodyPr wrap="square" rtlCol="0">
            <a:spAutoFit/>
          </a:bodyPr>
          <a:lstStyle/>
          <a:p>
            <a:pPr algn="ctr"/>
            <a:r>
              <a:rPr lang="en-US" b="1" dirty="0" smtClean="0">
                <a:solidFill>
                  <a:srgbClr val="FF0000"/>
                </a:solidFill>
              </a:rPr>
              <a:t>Not a solution!</a:t>
            </a:r>
            <a:endParaRPr lang="ru-RU" b="1" dirty="0">
              <a:solidFill>
                <a:srgbClr val="FF0000"/>
              </a:solidFill>
            </a:endParaRPr>
          </a:p>
        </p:txBody>
      </p:sp>
    </p:spTree>
    <p:extLst>
      <p:ext uri="{BB962C8B-B14F-4D97-AF65-F5344CB8AC3E}">
        <p14:creationId xmlns:p14="http://schemas.microsoft.com/office/powerpoint/2010/main" val="319648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Problems? </a:t>
            </a:r>
            <a:r>
              <a:rPr lang="en-US" dirty="0" err="1" smtClean="0"/>
              <a:t>DanaBot</a:t>
            </a:r>
            <a:r>
              <a:rPr lang="en-US" dirty="0" smtClean="0"/>
              <a:t> example</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24</a:t>
            </a:fld>
            <a:endParaRPr lang="ru-RU"/>
          </a:p>
        </p:txBody>
      </p:sp>
      <p:sp>
        <p:nvSpPr>
          <p:cNvPr id="13" name="Заголовок 12"/>
          <p:cNvSpPr>
            <a:spLocks noGrp="1"/>
          </p:cNvSpPr>
          <p:nvPr>
            <p:ph type="title"/>
          </p:nvPr>
        </p:nvSpPr>
        <p:spPr/>
        <p:txBody>
          <a:bodyPr/>
          <a:lstStyle/>
          <a:p>
            <a:r>
              <a:rPr lang="en-US" dirty="0"/>
              <a:t>Activity tracking – The Imitation Game</a:t>
            </a:r>
            <a:endParaRPr lang="ru-RU" dirty="0"/>
          </a:p>
        </p:txBody>
      </p:sp>
      <p:grpSp>
        <p:nvGrpSpPr>
          <p:cNvPr id="39" name="Group 38"/>
          <p:cNvGrpSpPr>
            <a:grpSpLocks noChangeAspect="1"/>
          </p:cNvGrpSpPr>
          <p:nvPr/>
        </p:nvGrpSpPr>
        <p:grpSpPr>
          <a:xfrm>
            <a:off x="7660212" y="1788500"/>
            <a:ext cx="1759009" cy="1560746"/>
            <a:chOff x="4646943" y="2233304"/>
            <a:chExt cx="2898107" cy="2570824"/>
          </a:xfrm>
        </p:grpSpPr>
        <p:grpSp>
          <p:nvGrpSpPr>
            <p:cNvPr id="50" name="Group 49"/>
            <p:cNvGrpSpPr/>
            <p:nvPr/>
          </p:nvGrpSpPr>
          <p:grpSpPr>
            <a:xfrm>
              <a:off x="5460046" y="2233304"/>
              <a:ext cx="1271908" cy="2235982"/>
              <a:chOff x="5035532" y="1630403"/>
              <a:chExt cx="1271908" cy="2235982"/>
            </a:xfrm>
          </p:grpSpPr>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51" name="TextBox 50"/>
            <p:cNvSpPr txBox="1"/>
            <p:nvPr/>
          </p:nvSpPr>
          <p:spPr>
            <a:xfrm>
              <a:off x="4646943" y="4195773"/>
              <a:ext cx="2898107" cy="608355"/>
            </a:xfrm>
            <a:prstGeom prst="rect">
              <a:avLst/>
            </a:prstGeom>
            <a:noFill/>
          </p:spPr>
          <p:txBody>
            <a:bodyPr wrap="square" rtlCol="0">
              <a:spAutoFit/>
            </a:bodyPr>
            <a:lstStyle/>
            <a:p>
              <a:pPr algn="ctr"/>
              <a:r>
                <a:rPr lang="en-US" dirty="0" smtClean="0"/>
                <a:t>1</a:t>
              </a:r>
              <a:r>
                <a:rPr lang="en-US" baseline="30000" dirty="0" smtClean="0"/>
                <a:t>st</a:t>
              </a:r>
              <a:r>
                <a:rPr lang="en-US" dirty="0" smtClean="0"/>
                <a:t> stage C&amp;C</a:t>
              </a:r>
              <a:endParaRPr lang="ru-RU" dirty="0"/>
            </a:p>
          </p:txBody>
        </p:sp>
      </p:grpSp>
      <p:grpSp>
        <p:nvGrpSpPr>
          <p:cNvPr id="8" name="Group 7"/>
          <p:cNvGrpSpPr/>
          <p:nvPr/>
        </p:nvGrpSpPr>
        <p:grpSpPr>
          <a:xfrm>
            <a:off x="7660212" y="4104012"/>
            <a:ext cx="1759009" cy="1542130"/>
            <a:chOff x="6565413" y="4416833"/>
            <a:chExt cx="1759009" cy="1542130"/>
          </a:xfrm>
        </p:grpSpPr>
        <p:grpSp>
          <p:nvGrpSpPr>
            <p:cNvPr id="46" name="Group 45"/>
            <p:cNvGrpSpPr/>
            <p:nvPr/>
          </p:nvGrpSpPr>
          <p:grpSpPr>
            <a:xfrm>
              <a:off x="7058928" y="4416833"/>
              <a:ext cx="771986" cy="1357464"/>
              <a:chOff x="5035532" y="1630403"/>
              <a:chExt cx="1271908" cy="2235982"/>
            </a:xfrm>
          </p:grpSpPr>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54" name="TextBox 53"/>
            <p:cNvSpPr txBox="1"/>
            <p:nvPr/>
          </p:nvSpPr>
          <p:spPr>
            <a:xfrm>
              <a:off x="6565413" y="5589631"/>
              <a:ext cx="1759009" cy="369332"/>
            </a:xfrm>
            <a:prstGeom prst="rect">
              <a:avLst/>
            </a:prstGeom>
            <a:noFill/>
          </p:spPr>
          <p:txBody>
            <a:bodyPr wrap="square" rtlCol="0">
              <a:spAutoFit/>
            </a:bodyPr>
            <a:lstStyle/>
            <a:p>
              <a:pPr algn="ctr"/>
              <a:r>
                <a:rPr lang="en-US" dirty="0"/>
                <a:t>2</a:t>
              </a:r>
              <a:r>
                <a:rPr lang="en-US" baseline="30000" dirty="0" smtClean="0"/>
                <a:t>nd</a:t>
              </a:r>
              <a:r>
                <a:rPr lang="en-US" dirty="0" smtClean="0"/>
                <a:t> stage C&amp;C</a:t>
              </a:r>
              <a:endParaRPr lang="ru-RU" dirty="0"/>
            </a:p>
          </p:txBody>
        </p:sp>
      </p:grpSp>
      <p:grpSp>
        <p:nvGrpSpPr>
          <p:cNvPr id="5" name="Group 4"/>
          <p:cNvGrpSpPr/>
          <p:nvPr/>
        </p:nvGrpSpPr>
        <p:grpSpPr>
          <a:xfrm>
            <a:off x="2772778" y="1855832"/>
            <a:ext cx="2023311" cy="1493414"/>
            <a:chOff x="1068379" y="1772485"/>
            <a:chExt cx="2023311" cy="1493414"/>
          </a:xfrm>
        </p:grpSpPr>
        <p:pic>
          <p:nvPicPr>
            <p:cNvPr id="55" name="Picture 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4081" y="1772485"/>
              <a:ext cx="1271908" cy="1271908"/>
            </a:xfrm>
            <a:prstGeom prst="rect">
              <a:avLst/>
            </a:prstGeom>
          </p:spPr>
        </p:pic>
        <p:sp>
          <p:nvSpPr>
            <p:cNvPr id="4" name="TextBox 3"/>
            <p:cNvSpPr txBox="1"/>
            <p:nvPr/>
          </p:nvSpPr>
          <p:spPr>
            <a:xfrm>
              <a:off x="1068379" y="2896567"/>
              <a:ext cx="2023311" cy="369332"/>
            </a:xfrm>
            <a:prstGeom prst="rect">
              <a:avLst/>
            </a:prstGeom>
            <a:noFill/>
          </p:spPr>
          <p:txBody>
            <a:bodyPr wrap="none" rtlCol="0">
              <a:spAutoFit/>
            </a:bodyPr>
            <a:lstStyle/>
            <a:p>
              <a:r>
                <a:rPr lang="en-US" dirty="0" err="1" smtClean="0"/>
                <a:t>DanaBot</a:t>
              </a:r>
              <a:r>
                <a:rPr lang="en-US" dirty="0" smtClean="0"/>
                <a:t> 1</a:t>
              </a:r>
              <a:r>
                <a:rPr lang="en-US" baseline="30000" dirty="0" smtClean="0"/>
                <a:t>st</a:t>
              </a:r>
              <a:r>
                <a:rPr lang="en-US" dirty="0" smtClean="0"/>
                <a:t> stage</a:t>
              </a:r>
              <a:endParaRPr lang="ru-RU" dirty="0"/>
            </a:p>
          </p:txBody>
        </p:sp>
      </p:grpSp>
      <p:grpSp>
        <p:nvGrpSpPr>
          <p:cNvPr id="16" name="Group 15"/>
          <p:cNvGrpSpPr/>
          <p:nvPr/>
        </p:nvGrpSpPr>
        <p:grpSpPr>
          <a:xfrm>
            <a:off x="4923087" y="1975931"/>
            <a:ext cx="2767584" cy="397858"/>
            <a:chOff x="3657600" y="1969343"/>
            <a:chExt cx="2767584" cy="397858"/>
          </a:xfrm>
        </p:grpSpPr>
        <p:cxnSp>
          <p:nvCxnSpPr>
            <p:cNvPr id="10" name="Straight Arrow Connector 9"/>
            <p:cNvCxnSpPr/>
            <p:nvPr/>
          </p:nvCxnSpPr>
          <p:spPr>
            <a:xfrm>
              <a:off x="3657600" y="2367201"/>
              <a:ext cx="2767584"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61469" y="1969343"/>
              <a:ext cx="2034531" cy="369332"/>
            </a:xfrm>
            <a:prstGeom prst="rect">
              <a:avLst/>
            </a:prstGeom>
            <a:noFill/>
          </p:spPr>
          <p:txBody>
            <a:bodyPr wrap="none" rtlCol="0">
              <a:spAutoFit/>
            </a:bodyPr>
            <a:lstStyle/>
            <a:p>
              <a:r>
                <a:rPr lang="en-US" dirty="0" smtClean="0"/>
                <a:t>Request 2</a:t>
              </a:r>
              <a:r>
                <a:rPr lang="en-US" baseline="30000" dirty="0" smtClean="0"/>
                <a:t>nd</a:t>
              </a:r>
              <a:r>
                <a:rPr lang="en-US" dirty="0" smtClean="0"/>
                <a:t> stage</a:t>
              </a:r>
              <a:endParaRPr lang="ru-RU" dirty="0"/>
            </a:p>
          </p:txBody>
        </p:sp>
      </p:grpSp>
      <p:grpSp>
        <p:nvGrpSpPr>
          <p:cNvPr id="17" name="Group 16"/>
          <p:cNvGrpSpPr/>
          <p:nvPr/>
        </p:nvGrpSpPr>
        <p:grpSpPr>
          <a:xfrm>
            <a:off x="4923087" y="2575210"/>
            <a:ext cx="2767584" cy="376177"/>
            <a:chOff x="3657600" y="2568622"/>
            <a:chExt cx="2767584" cy="376177"/>
          </a:xfrm>
        </p:grpSpPr>
        <p:cxnSp>
          <p:nvCxnSpPr>
            <p:cNvPr id="64" name="Straight Arrow Connector 63"/>
            <p:cNvCxnSpPr/>
            <p:nvPr/>
          </p:nvCxnSpPr>
          <p:spPr>
            <a:xfrm flipH="1">
              <a:off x="3657600" y="2944799"/>
              <a:ext cx="2767584"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241004" y="2568622"/>
              <a:ext cx="1598515" cy="369332"/>
            </a:xfrm>
            <a:prstGeom prst="rect">
              <a:avLst/>
            </a:prstGeom>
            <a:noFill/>
          </p:spPr>
          <p:txBody>
            <a:bodyPr wrap="none" rtlCol="0">
              <a:spAutoFit/>
            </a:bodyPr>
            <a:lstStyle/>
            <a:p>
              <a:r>
                <a:rPr lang="en-US" dirty="0" smtClean="0"/>
                <a:t>2</a:t>
              </a:r>
              <a:r>
                <a:rPr lang="en-US" baseline="30000" dirty="0" smtClean="0"/>
                <a:t>nd</a:t>
              </a:r>
              <a:r>
                <a:rPr lang="en-US" dirty="0" smtClean="0"/>
                <a:t> stage DLL</a:t>
              </a:r>
              <a:endParaRPr lang="ru-RU" dirty="0"/>
            </a:p>
          </p:txBody>
        </p:sp>
      </p:grpSp>
      <p:grpSp>
        <p:nvGrpSpPr>
          <p:cNvPr id="19" name="Group 18"/>
          <p:cNvGrpSpPr/>
          <p:nvPr/>
        </p:nvGrpSpPr>
        <p:grpSpPr>
          <a:xfrm>
            <a:off x="2785963" y="3435165"/>
            <a:ext cx="2137124" cy="2210977"/>
            <a:chOff x="2785963" y="3435165"/>
            <a:chExt cx="2137124" cy="2210977"/>
          </a:xfrm>
        </p:grpSpPr>
        <p:grpSp>
          <p:nvGrpSpPr>
            <p:cNvPr id="58" name="Group 57"/>
            <p:cNvGrpSpPr/>
            <p:nvPr/>
          </p:nvGrpSpPr>
          <p:grpSpPr>
            <a:xfrm>
              <a:off x="2785963" y="4152728"/>
              <a:ext cx="2137124" cy="1493414"/>
              <a:chOff x="1068379" y="1772485"/>
              <a:chExt cx="2137124" cy="1493414"/>
            </a:xfrm>
          </p:grpSpPr>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4081" y="1772485"/>
                <a:ext cx="1271908" cy="1271908"/>
              </a:xfrm>
              <a:prstGeom prst="rect">
                <a:avLst/>
              </a:prstGeom>
            </p:spPr>
          </p:pic>
          <p:sp>
            <p:nvSpPr>
              <p:cNvPr id="60" name="TextBox 59"/>
              <p:cNvSpPr txBox="1"/>
              <p:nvPr/>
            </p:nvSpPr>
            <p:spPr>
              <a:xfrm>
                <a:off x="1068379" y="2896567"/>
                <a:ext cx="2137124" cy="369332"/>
              </a:xfrm>
              <a:prstGeom prst="rect">
                <a:avLst/>
              </a:prstGeom>
              <a:noFill/>
            </p:spPr>
            <p:txBody>
              <a:bodyPr wrap="none" rtlCol="0">
                <a:spAutoFit/>
              </a:bodyPr>
              <a:lstStyle/>
              <a:p>
                <a:r>
                  <a:rPr lang="en-US" dirty="0" err="1" smtClean="0"/>
                  <a:t>DanaBot</a:t>
                </a:r>
                <a:r>
                  <a:rPr lang="en-US" dirty="0" smtClean="0"/>
                  <a:t> 2</a:t>
                </a:r>
                <a:r>
                  <a:rPr lang="en-US" baseline="30000" dirty="0" smtClean="0"/>
                  <a:t>nd</a:t>
                </a:r>
                <a:r>
                  <a:rPr lang="en-US" dirty="0" smtClean="0"/>
                  <a:t> stage</a:t>
                </a:r>
                <a:endParaRPr lang="ru-RU" dirty="0"/>
              </a:p>
            </p:txBody>
          </p:sp>
        </p:grpSp>
        <p:cxnSp>
          <p:nvCxnSpPr>
            <p:cNvPr id="15" name="Straight Arrow Connector 14"/>
            <p:cNvCxnSpPr/>
            <p:nvPr/>
          </p:nvCxnSpPr>
          <p:spPr>
            <a:xfrm>
              <a:off x="3784434" y="3435165"/>
              <a:ext cx="13185" cy="803482"/>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732241" y="4286893"/>
            <a:ext cx="3223959" cy="374159"/>
            <a:chOff x="3497213" y="1993042"/>
            <a:chExt cx="3223959" cy="374159"/>
          </a:xfrm>
        </p:grpSpPr>
        <p:cxnSp>
          <p:nvCxnSpPr>
            <p:cNvPr id="73" name="Straight Arrow Connector 72"/>
            <p:cNvCxnSpPr/>
            <p:nvPr/>
          </p:nvCxnSpPr>
          <p:spPr>
            <a:xfrm>
              <a:off x="3657600" y="2367201"/>
              <a:ext cx="2767584"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497213" y="1993042"/>
              <a:ext cx="3223959" cy="369332"/>
            </a:xfrm>
            <a:prstGeom prst="rect">
              <a:avLst/>
            </a:prstGeom>
            <a:noFill/>
          </p:spPr>
          <p:txBody>
            <a:bodyPr wrap="none" rtlCol="0">
              <a:spAutoFit/>
            </a:bodyPr>
            <a:lstStyle/>
            <a:p>
              <a:r>
                <a:rPr lang="en-US" dirty="0" smtClean="0"/>
                <a:t>Request </a:t>
              </a:r>
              <a:r>
                <a:rPr lang="en-US" dirty="0" err="1" smtClean="0"/>
                <a:t>configs</a:t>
              </a:r>
              <a:r>
                <a:rPr lang="en-US" dirty="0" smtClean="0"/>
                <a:t> and modules</a:t>
              </a:r>
              <a:endParaRPr lang="ru-RU" dirty="0"/>
            </a:p>
          </p:txBody>
        </p:sp>
      </p:grpSp>
      <p:grpSp>
        <p:nvGrpSpPr>
          <p:cNvPr id="75" name="Group 74"/>
          <p:cNvGrpSpPr/>
          <p:nvPr/>
        </p:nvGrpSpPr>
        <p:grpSpPr>
          <a:xfrm>
            <a:off x="4923087" y="4864069"/>
            <a:ext cx="2767584" cy="374160"/>
            <a:chOff x="3657600" y="2570639"/>
            <a:chExt cx="2767584" cy="374160"/>
          </a:xfrm>
        </p:grpSpPr>
        <p:cxnSp>
          <p:nvCxnSpPr>
            <p:cNvPr id="76" name="Straight Arrow Connector 75"/>
            <p:cNvCxnSpPr/>
            <p:nvPr/>
          </p:nvCxnSpPr>
          <p:spPr>
            <a:xfrm flipH="1">
              <a:off x="3657600" y="2944799"/>
              <a:ext cx="2767584"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902770" y="2570639"/>
              <a:ext cx="2351926" cy="369332"/>
            </a:xfrm>
            <a:prstGeom prst="rect">
              <a:avLst/>
            </a:prstGeom>
            <a:noFill/>
          </p:spPr>
          <p:txBody>
            <a:bodyPr wrap="none" rtlCol="0">
              <a:spAutoFit/>
            </a:bodyPr>
            <a:lstStyle/>
            <a:p>
              <a:r>
                <a:rPr lang="en-US" dirty="0" err="1" smtClean="0"/>
                <a:t>Configs</a:t>
              </a:r>
              <a:r>
                <a:rPr lang="en-US" dirty="0" smtClean="0"/>
                <a:t> and modules</a:t>
              </a:r>
              <a:endParaRPr lang="ru-RU" dirty="0"/>
            </a:p>
          </p:txBody>
        </p:sp>
      </p:grpSp>
      <p:pic>
        <p:nvPicPr>
          <p:cNvPr id="20" name="Picture 19"/>
          <p:cNvPicPr>
            <a:picLocks noChangeAspect="1"/>
          </p:cNvPicPr>
          <p:nvPr/>
        </p:nvPicPr>
        <p:blipFill>
          <a:blip r:embed="rId6"/>
          <a:stretch>
            <a:fillRect/>
          </a:stretch>
        </p:blipFill>
        <p:spPr>
          <a:xfrm>
            <a:off x="2834239" y="1485274"/>
            <a:ext cx="6523522" cy="4762223"/>
          </a:xfrm>
          <a:prstGeom prst="rect">
            <a:avLst/>
          </a:prstGeom>
        </p:spPr>
      </p:pic>
      <p:pic>
        <p:nvPicPr>
          <p:cNvPr id="21" name="Picture 20"/>
          <p:cNvPicPr>
            <a:picLocks noChangeAspect="1"/>
          </p:cNvPicPr>
          <p:nvPr/>
        </p:nvPicPr>
        <p:blipFill>
          <a:blip r:embed="rId7"/>
          <a:stretch>
            <a:fillRect/>
          </a:stretch>
        </p:blipFill>
        <p:spPr>
          <a:xfrm>
            <a:off x="2834239" y="1485273"/>
            <a:ext cx="6523522" cy="4762223"/>
          </a:xfrm>
          <a:prstGeom prst="rect">
            <a:avLst/>
          </a:prstGeom>
        </p:spPr>
      </p:pic>
    </p:spTree>
    <p:extLst>
      <p:ext uri="{BB962C8B-B14F-4D97-AF65-F5344CB8AC3E}">
        <p14:creationId xmlns:p14="http://schemas.microsoft.com/office/powerpoint/2010/main" val="137368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Problems? </a:t>
            </a:r>
            <a:r>
              <a:rPr lang="en-US" dirty="0" err="1" smtClean="0"/>
              <a:t>DanaBot</a:t>
            </a:r>
            <a:r>
              <a:rPr lang="en-US" dirty="0" smtClean="0"/>
              <a:t> example</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25</a:t>
            </a:fld>
            <a:endParaRPr lang="ru-RU"/>
          </a:p>
        </p:txBody>
      </p:sp>
      <p:sp>
        <p:nvSpPr>
          <p:cNvPr id="13" name="Заголовок 12"/>
          <p:cNvSpPr>
            <a:spLocks noGrp="1"/>
          </p:cNvSpPr>
          <p:nvPr>
            <p:ph type="title"/>
          </p:nvPr>
        </p:nvSpPr>
        <p:spPr/>
        <p:txBody>
          <a:bodyPr/>
          <a:lstStyle/>
          <a:p>
            <a:r>
              <a:rPr lang="en-US" dirty="0"/>
              <a:t>Activity tracking – The Imitation Game</a:t>
            </a:r>
            <a:endParaRPr lang="ru-RU" dirty="0"/>
          </a:p>
        </p:txBody>
      </p:sp>
      <p:pic>
        <p:nvPicPr>
          <p:cNvPr id="38" name="Picture 37"/>
          <p:cNvPicPr>
            <a:picLocks noChangeAspect="1"/>
          </p:cNvPicPr>
          <p:nvPr/>
        </p:nvPicPr>
        <p:blipFill>
          <a:blip r:embed="rId3"/>
          <a:stretch>
            <a:fillRect/>
          </a:stretch>
        </p:blipFill>
        <p:spPr>
          <a:xfrm>
            <a:off x="2834239" y="1485274"/>
            <a:ext cx="6523522" cy="4762223"/>
          </a:xfrm>
          <a:prstGeom prst="rect">
            <a:avLst/>
          </a:prstGeom>
        </p:spPr>
      </p:pic>
      <p:sp>
        <p:nvSpPr>
          <p:cNvPr id="3" name="Rectangle 2"/>
          <p:cNvSpPr/>
          <p:nvPr/>
        </p:nvSpPr>
        <p:spPr>
          <a:xfrm>
            <a:off x="3913632" y="5413248"/>
            <a:ext cx="3803904" cy="79248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2" name="Group 31"/>
          <p:cNvGrpSpPr/>
          <p:nvPr/>
        </p:nvGrpSpPr>
        <p:grpSpPr>
          <a:xfrm>
            <a:off x="3578352" y="1962912"/>
            <a:ext cx="3822192" cy="1164336"/>
            <a:chOff x="3578352" y="1962912"/>
            <a:chExt cx="3822192" cy="1164336"/>
          </a:xfrm>
        </p:grpSpPr>
        <p:cxnSp>
          <p:nvCxnSpPr>
            <p:cNvPr id="18" name="Straight Connector 17"/>
            <p:cNvCxnSpPr/>
            <p:nvPr/>
          </p:nvCxnSpPr>
          <p:spPr>
            <a:xfrm>
              <a:off x="5498592" y="1975104"/>
              <a:ext cx="188976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400544" y="1962912"/>
              <a:ext cx="0" cy="99974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578352" y="2151888"/>
              <a:ext cx="192024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5498592" y="1975104"/>
              <a:ext cx="0" cy="1767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3578352" y="2151888"/>
              <a:ext cx="0" cy="97536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578352" y="3127248"/>
              <a:ext cx="2663952"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6242304" y="2950464"/>
              <a:ext cx="0" cy="1767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42304" y="2962656"/>
              <a:ext cx="1146048" cy="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18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smtClean="0"/>
              <a:t>DanaBot</a:t>
            </a:r>
            <a:r>
              <a:rPr lang="en-US" dirty="0" smtClean="0"/>
              <a:t> updates protocol</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26</a:t>
            </a:fld>
            <a:endParaRPr lang="ru-RU"/>
          </a:p>
        </p:txBody>
      </p:sp>
      <p:sp>
        <p:nvSpPr>
          <p:cNvPr id="13" name="Заголовок 12"/>
          <p:cNvSpPr>
            <a:spLocks noGrp="1"/>
          </p:cNvSpPr>
          <p:nvPr>
            <p:ph type="title"/>
          </p:nvPr>
        </p:nvSpPr>
        <p:spPr/>
        <p:txBody>
          <a:bodyPr/>
          <a:lstStyle/>
          <a:p>
            <a:r>
              <a:rPr lang="en-US" dirty="0"/>
              <a:t>Activity tracking – The Imitation Game</a:t>
            </a:r>
            <a:endParaRPr lang="ru-RU" dirty="0"/>
          </a:p>
        </p:txBody>
      </p:sp>
      <p:pic>
        <p:nvPicPr>
          <p:cNvPr id="4" name="Picture 3"/>
          <p:cNvPicPr>
            <a:picLocks noChangeAspect="1"/>
          </p:cNvPicPr>
          <p:nvPr/>
        </p:nvPicPr>
        <p:blipFill>
          <a:blip r:embed="rId3"/>
          <a:stretch>
            <a:fillRect/>
          </a:stretch>
        </p:blipFill>
        <p:spPr>
          <a:xfrm>
            <a:off x="6553315" y="947082"/>
            <a:ext cx="4606100" cy="5137254"/>
          </a:xfrm>
          <a:prstGeom prst="rect">
            <a:avLst/>
          </a:prstGeom>
        </p:spPr>
      </p:pic>
      <p:pic>
        <p:nvPicPr>
          <p:cNvPr id="5" name="Picture 4"/>
          <p:cNvPicPr>
            <a:picLocks noChangeAspect="1"/>
          </p:cNvPicPr>
          <p:nvPr/>
        </p:nvPicPr>
        <p:blipFill>
          <a:blip r:embed="rId4"/>
          <a:stretch>
            <a:fillRect/>
          </a:stretch>
        </p:blipFill>
        <p:spPr>
          <a:xfrm>
            <a:off x="434976" y="2644172"/>
            <a:ext cx="5295900" cy="1743075"/>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6462" y="1295662"/>
            <a:ext cx="2959805" cy="4481145"/>
          </a:xfrm>
          <a:prstGeom prst="rect">
            <a:avLst/>
          </a:prstGeom>
        </p:spPr>
      </p:pic>
      <p:cxnSp>
        <p:nvCxnSpPr>
          <p:cNvPr id="10" name="Straight Arrow Connector 9"/>
          <p:cNvCxnSpPr>
            <a:stCxn id="5" idx="3"/>
            <a:endCxn id="4" idx="1"/>
          </p:cNvCxnSpPr>
          <p:nvPr/>
        </p:nvCxnSpPr>
        <p:spPr>
          <a:xfrm flipV="1">
            <a:off x="5730876" y="3515709"/>
            <a:ext cx="82243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08378" y="4387247"/>
            <a:ext cx="2549096" cy="369332"/>
          </a:xfrm>
          <a:prstGeom prst="rect">
            <a:avLst/>
          </a:prstGeom>
          <a:noFill/>
        </p:spPr>
        <p:txBody>
          <a:bodyPr wrap="none" rtlCol="0">
            <a:spAutoFit/>
          </a:bodyPr>
          <a:lstStyle/>
          <a:p>
            <a:r>
              <a:rPr lang="en-US" dirty="0" smtClean="0"/>
              <a:t>1</a:t>
            </a:r>
            <a:r>
              <a:rPr lang="en-US" baseline="30000" dirty="0" smtClean="0"/>
              <a:t>st</a:t>
            </a:r>
            <a:r>
              <a:rPr lang="en-US" dirty="0" smtClean="0"/>
              <a:t> packet – old version</a:t>
            </a:r>
            <a:endParaRPr lang="ru-RU" dirty="0"/>
          </a:p>
        </p:txBody>
      </p:sp>
      <p:sp>
        <p:nvSpPr>
          <p:cNvPr id="24" name="TextBox 23"/>
          <p:cNvSpPr txBox="1"/>
          <p:nvPr/>
        </p:nvSpPr>
        <p:spPr>
          <a:xfrm>
            <a:off x="7524108" y="6063584"/>
            <a:ext cx="2664512" cy="369332"/>
          </a:xfrm>
          <a:prstGeom prst="rect">
            <a:avLst/>
          </a:prstGeom>
          <a:noFill/>
        </p:spPr>
        <p:txBody>
          <a:bodyPr wrap="none" rtlCol="0">
            <a:spAutoFit/>
          </a:bodyPr>
          <a:lstStyle/>
          <a:p>
            <a:r>
              <a:rPr lang="en-US" dirty="0" smtClean="0"/>
              <a:t>1</a:t>
            </a:r>
            <a:r>
              <a:rPr lang="en-US" baseline="30000" dirty="0" smtClean="0"/>
              <a:t>st</a:t>
            </a:r>
            <a:r>
              <a:rPr lang="en-US" dirty="0" smtClean="0"/>
              <a:t> packet – new version</a:t>
            </a:r>
            <a:endParaRPr lang="ru-RU" dirty="0"/>
          </a:p>
        </p:txBody>
      </p:sp>
    </p:spTree>
    <p:extLst>
      <p:ext uri="{BB962C8B-B14F-4D97-AF65-F5344CB8AC3E}">
        <p14:creationId xmlns:p14="http://schemas.microsoft.com/office/powerpoint/2010/main" val="384950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34976" y="939365"/>
            <a:ext cx="5358220" cy="249299"/>
          </a:xfrm>
        </p:spPr>
        <p:txBody>
          <a:bodyPr/>
          <a:lstStyle/>
          <a:p>
            <a:r>
              <a:rPr lang="en-US" dirty="0" err="1" smtClean="0"/>
              <a:t>DanaBot</a:t>
            </a:r>
            <a:r>
              <a:rPr lang="en-US" dirty="0" smtClean="0"/>
              <a:t> updates protocol</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27</a:t>
            </a:fld>
            <a:endParaRPr lang="ru-RU"/>
          </a:p>
        </p:txBody>
      </p:sp>
      <p:sp>
        <p:nvSpPr>
          <p:cNvPr id="13" name="Заголовок 12"/>
          <p:cNvSpPr>
            <a:spLocks noGrp="1"/>
          </p:cNvSpPr>
          <p:nvPr>
            <p:ph type="title"/>
          </p:nvPr>
        </p:nvSpPr>
        <p:spPr/>
        <p:txBody>
          <a:bodyPr/>
          <a:lstStyle/>
          <a:p>
            <a:r>
              <a:rPr lang="en-US" dirty="0"/>
              <a:t>Activity tracking – The Imitation Game</a:t>
            </a:r>
            <a:endParaRPr lang="ru-RU" dirty="0"/>
          </a:p>
        </p:txBody>
      </p:sp>
      <p:grpSp>
        <p:nvGrpSpPr>
          <p:cNvPr id="8" name="Group 7"/>
          <p:cNvGrpSpPr>
            <a:grpSpLocks noChangeAspect="1"/>
          </p:cNvGrpSpPr>
          <p:nvPr/>
        </p:nvGrpSpPr>
        <p:grpSpPr>
          <a:xfrm>
            <a:off x="8576564" y="1424960"/>
            <a:ext cx="3260625" cy="4388071"/>
            <a:chOff x="7931631" y="1420312"/>
            <a:chExt cx="3822219" cy="5143850"/>
          </a:xfrm>
        </p:grpSpPr>
        <p:pic>
          <p:nvPicPr>
            <p:cNvPr id="2052" name="Picture 4" descr="ÐÐ°ÑÑÐ¸Ð½ÐºÐ¸ Ð¿Ð¾ Ð·Ð°Ð¿ÑÐ¾ÑÑ fear and loathing in las veg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1631" y="1420312"/>
              <a:ext cx="3822219" cy="21509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31631" y="3641792"/>
              <a:ext cx="3822219" cy="2922370"/>
            </a:xfrm>
            <a:prstGeom prst="rect">
              <a:avLst/>
            </a:prstGeom>
            <a:noFill/>
          </p:spPr>
          <p:txBody>
            <a:bodyPr wrap="square" rtlCol="0">
              <a:spAutoFit/>
            </a:bodyPr>
            <a:lstStyle/>
            <a:p>
              <a:pPr algn="r"/>
              <a:r>
                <a:rPr lang="en-US" sz="1300" i="1" dirty="0" smtClean="0"/>
                <a:t>“We </a:t>
              </a:r>
              <a:r>
                <a:rPr lang="en-US" sz="1300" i="1" dirty="0"/>
                <a:t>had two bags of RSA keys, seventy-five pellets of random AES keys, five sheets of </a:t>
              </a:r>
              <a:r>
                <a:rPr lang="en-US" sz="1300" i="1" dirty="0" smtClean="0"/>
                <a:t>C&amp;Cs</a:t>
              </a:r>
              <a:r>
                <a:rPr lang="en-US" sz="1300" i="1" dirty="0"/>
                <a:t>, a salt shaker half full of unknown </a:t>
              </a:r>
              <a:r>
                <a:rPr lang="en-US" sz="1300" i="1" dirty="0" err="1"/>
                <a:t>dword</a:t>
              </a:r>
              <a:r>
                <a:rPr lang="en-US" sz="1300" i="1" dirty="0"/>
                <a:t> constants... and also a MD5, a MD5 of MD5, a MD5 of bot id and two dozen packets of AES under RSA.</a:t>
              </a:r>
              <a:endParaRPr lang="ru-RU" sz="1300" dirty="0"/>
            </a:p>
            <a:p>
              <a:pPr algn="r"/>
              <a:endParaRPr lang="en-US" sz="1300" i="1" dirty="0" smtClean="0"/>
            </a:p>
            <a:p>
              <a:pPr algn="r"/>
              <a:r>
                <a:rPr lang="en-US" sz="1300" i="1" dirty="0" smtClean="0"/>
                <a:t>Not </a:t>
              </a:r>
              <a:r>
                <a:rPr lang="en-US" sz="1300" i="1" dirty="0"/>
                <a:t>that we needed all that for the trip, but once you get locked into a serious botnet, the tendency is to push it as far as you can.</a:t>
              </a:r>
              <a:r>
                <a:rPr lang="en-US" sz="1300" dirty="0"/>
                <a:t> </a:t>
              </a:r>
              <a:r>
                <a:rPr lang="en-US" sz="1300" dirty="0" smtClean="0"/>
                <a:t>“</a:t>
              </a:r>
              <a:endParaRPr lang="ru-RU" sz="1300" dirty="0"/>
            </a:p>
            <a:p>
              <a:endParaRPr lang="ru-RU" sz="1300" dirty="0"/>
            </a:p>
          </p:txBody>
        </p:sp>
      </p:grpSp>
      <p:grpSp>
        <p:nvGrpSpPr>
          <p:cNvPr id="9" name="Group 8"/>
          <p:cNvGrpSpPr/>
          <p:nvPr/>
        </p:nvGrpSpPr>
        <p:grpSpPr>
          <a:xfrm>
            <a:off x="853218" y="1392566"/>
            <a:ext cx="1134842" cy="870393"/>
            <a:chOff x="1524329" y="2411945"/>
            <a:chExt cx="1134842" cy="870393"/>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3773" y="2411945"/>
              <a:ext cx="635954" cy="635954"/>
            </a:xfrm>
            <a:prstGeom prst="rect">
              <a:avLst/>
            </a:prstGeom>
          </p:spPr>
        </p:pic>
        <p:sp>
          <p:nvSpPr>
            <p:cNvPr id="17" name="TextBox 16"/>
            <p:cNvSpPr txBox="1"/>
            <p:nvPr/>
          </p:nvSpPr>
          <p:spPr>
            <a:xfrm>
              <a:off x="1524329" y="2943784"/>
              <a:ext cx="1134842" cy="338554"/>
            </a:xfrm>
            <a:prstGeom prst="rect">
              <a:avLst/>
            </a:prstGeom>
            <a:noFill/>
          </p:spPr>
          <p:txBody>
            <a:bodyPr wrap="square" rtlCol="0">
              <a:spAutoFit/>
            </a:bodyPr>
            <a:lstStyle/>
            <a:p>
              <a:pPr algn="ctr"/>
              <a:r>
                <a:rPr lang="en-US" sz="1600" b="1" dirty="0" err="1" smtClean="0"/>
                <a:t>DanaBot</a:t>
              </a:r>
              <a:endParaRPr lang="ru-RU" sz="1600" b="1" dirty="0"/>
            </a:p>
          </p:txBody>
        </p:sp>
      </p:grpSp>
      <p:grpSp>
        <p:nvGrpSpPr>
          <p:cNvPr id="19" name="Group 18"/>
          <p:cNvGrpSpPr>
            <a:grpSpLocks noChangeAspect="1"/>
          </p:cNvGrpSpPr>
          <p:nvPr/>
        </p:nvGrpSpPr>
        <p:grpSpPr>
          <a:xfrm>
            <a:off x="5322726" y="1420312"/>
            <a:ext cx="719914" cy="1027437"/>
            <a:chOff x="5095722" y="2233304"/>
            <a:chExt cx="2089346" cy="2981843"/>
          </a:xfrm>
        </p:grpSpPr>
        <p:grpSp>
          <p:nvGrpSpPr>
            <p:cNvPr id="20" name="Group 19"/>
            <p:cNvGrpSpPr/>
            <p:nvPr/>
          </p:nvGrpSpPr>
          <p:grpSpPr>
            <a:xfrm>
              <a:off x="5460046" y="2233304"/>
              <a:ext cx="1271908" cy="2235982"/>
              <a:chOff x="5035532" y="1630403"/>
              <a:chExt cx="1271908" cy="2235982"/>
            </a:xfrm>
          </p:grpSpPr>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21" name="TextBox 20"/>
            <p:cNvSpPr txBox="1"/>
            <p:nvPr/>
          </p:nvSpPr>
          <p:spPr>
            <a:xfrm>
              <a:off x="5095722" y="4321912"/>
              <a:ext cx="2089346" cy="893235"/>
            </a:xfrm>
            <a:prstGeom prst="rect">
              <a:avLst/>
            </a:prstGeom>
            <a:noFill/>
          </p:spPr>
          <p:txBody>
            <a:bodyPr wrap="square" rtlCol="0">
              <a:spAutoFit/>
            </a:bodyPr>
            <a:lstStyle/>
            <a:p>
              <a:pPr algn="ctr"/>
              <a:r>
                <a:rPr lang="en-US" sz="1400" b="1" dirty="0" smtClean="0"/>
                <a:t>C&amp;C</a:t>
              </a:r>
              <a:endParaRPr lang="ru-RU" sz="1400" b="1" dirty="0"/>
            </a:p>
          </p:txBody>
        </p:sp>
      </p:grpSp>
      <p:sp>
        <p:nvSpPr>
          <p:cNvPr id="12" name="TextBox 11"/>
          <p:cNvSpPr txBox="1"/>
          <p:nvPr/>
        </p:nvSpPr>
        <p:spPr>
          <a:xfrm>
            <a:off x="361820" y="2229043"/>
            <a:ext cx="2503297" cy="1938992"/>
          </a:xfrm>
          <a:prstGeom prst="rect">
            <a:avLst/>
          </a:prstGeom>
          <a:noFill/>
        </p:spPr>
        <p:txBody>
          <a:bodyPr wrap="square" rtlCol="0">
            <a:spAutoFit/>
          </a:bodyPr>
          <a:lstStyle/>
          <a:p>
            <a:pPr marL="182563" indent="-182563">
              <a:buFont typeface="Arial" panose="020B0604020202020204" pitchFamily="34" charset="0"/>
              <a:buChar char="•"/>
            </a:pPr>
            <a:r>
              <a:rPr lang="en-US" sz="1500" dirty="0" smtClean="0"/>
              <a:t>Create RSA session key</a:t>
            </a:r>
          </a:p>
          <a:p>
            <a:pPr marL="182563" indent="-182563">
              <a:buFont typeface="Arial" panose="020B0604020202020204" pitchFamily="34" charset="0"/>
              <a:buChar char="•"/>
            </a:pPr>
            <a:r>
              <a:rPr lang="en-US" sz="1500" dirty="0"/>
              <a:t>Encrypt new RSA session key with random AES </a:t>
            </a:r>
            <a:r>
              <a:rPr lang="en-US" sz="1500" dirty="0" smtClean="0"/>
              <a:t>key</a:t>
            </a:r>
          </a:p>
          <a:p>
            <a:pPr marL="182563" indent="-182563">
              <a:buFont typeface="Arial" panose="020B0604020202020204" pitchFamily="34" charset="0"/>
              <a:buChar char="•"/>
            </a:pPr>
            <a:r>
              <a:rPr lang="en-US" sz="1500" dirty="0"/>
              <a:t>Encrypt random AES key with hardcoded RSA key</a:t>
            </a:r>
            <a:endParaRPr lang="ru-RU" sz="1500" dirty="0"/>
          </a:p>
          <a:p>
            <a:endParaRPr lang="ru-RU" sz="1500" dirty="0"/>
          </a:p>
          <a:p>
            <a:endParaRPr lang="en-US" sz="1500" dirty="0" smtClean="0"/>
          </a:p>
        </p:txBody>
      </p:sp>
      <p:cxnSp>
        <p:nvCxnSpPr>
          <p:cNvPr id="27" name="Straight Arrow Connector 26"/>
          <p:cNvCxnSpPr/>
          <p:nvPr/>
        </p:nvCxnSpPr>
        <p:spPr>
          <a:xfrm>
            <a:off x="2865119" y="3592025"/>
            <a:ext cx="1640469"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2220" y="3238551"/>
            <a:ext cx="2213876" cy="553998"/>
          </a:xfrm>
          <a:prstGeom prst="rect">
            <a:avLst/>
          </a:prstGeom>
          <a:noFill/>
        </p:spPr>
        <p:txBody>
          <a:bodyPr wrap="square" rtlCol="0">
            <a:spAutoFit/>
          </a:bodyPr>
          <a:lstStyle/>
          <a:p>
            <a:r>
              <a:rPr lang="en-US" sz="1500" dirty="0" smtClean="0"/>
              <a:t>Decrypt RSA session key and store it</a:t>
            </a:r>
            <a:endParaRPr lang="ru-RU" sz="1500" dirty="0"/>
          </a:p>
        </p:txBody>
      </p:sp>
      <p:sp>
        <p:nvSpPr>
          <p:cNvPr id="32" name="TextBox 31"/>
          <p:cNvSpPr txBox="1"/>
          <p:nvPr/>
        </p:nvSpPr>
        <p:spPr>
          <a:xfrm>
            <a:off x="361820" y="3730271"/>
            <a:ext cx="2527093" cy="1246495"/>
          </a:xfrm>
          <a:prstGeom prst="rect">
            <a:avLst/>
          </a:prstGeom>
          <a:noFill/>
        </p:spPr>
        <p:txBody>
          <a:bodyPr wrap="square" rtlCol="0">
            <a:spAutoFit/>
          </a:bodyPr>
          <a:lstStyle/>
          <a:p>
            <a:pPr marL="182563" indent="-182563">
              <a:buFont typeface="Arial" panose="020B0604020202020204" pitchFamily="34" charset="0"/>
              <a:buChar char="•"/>
            </a:pPr>
            <a:r>
              <a:rPr lang="en-US" sz="1500" dirty="0" smtClean="0"/>
              <a:t>Create “hello” packet</a:t>
            </a:r>
          </a:p>
          <a:p>
            <a:pPr marL="182563" indent="-182563">
              <a:buFont typeface="Arial" panose="020B0604020202020204" pitchFamily="34" charset="0"/>
              <a:buChar char="•"/>
            </a:pPr>
            <a:r>
              <a:rPr lang="en-US" sz="1500" dirty="0" smtClean="0"/>
              <a:t>Encrypt data with new random AES key</a:t>
            </a:r>
          </a:p>
          <a:p>
            <a:pPr marL="182563" indent="-182563">
              <a:buFont typeface="Arial" panose="020B0604020202020204" pitchFamily="34" charset="0"/>
              <a:buChar char="•"/>
            </a:pPr>
            <a:r>
              <a:rPr lang="en-US" sz="1500" dirty="0"/>
              <a:t>Encrypt random AES key with hardcoded RSA key</a:t>
            </a:r>
            <a:endParaRPr lang="ru-RU" sz="1500" dirty="0"/>
          </a:p>
        </p:txBody>
      </p:sp>
      <p:cxnSp>
        <p:nvCxnSpPr>
          <p:cNvPr id="34" name="Straight Arrow Connector 33"/>
          <p:cNvCxnSpPr/>
          <p:nvPr/>
        </p:nvCxnSpPr>
        <p:spPr>
          <a:xfrm>
            <a:off x="2865114" y="4753584"/>
            <a:ext cx="1640469"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505583" y="4589624"/>
            <a:ext cx="2681534" cy="1477328"/>
          </a:xfrm>
          <a:prstGeom prst="rect">
            <a:avLst/>
          </a:prstGeom>
          <a:noFill/>
        </p:spPr>
        <p:txBody>
          <a:bodyPr wrap="square" rtlCol="0">
            <a:spAutoFit/>
          </a:bodyPr>
          <a:lstStyle/>
          <a:p>
            <a:pPr marL="182563" indent="-182563">
              <a:buFont typeface="Arial" panose="020B0604020202020204" pitchFamily="34" charset="0"/>
              <a:buChar char="•"/>
            </a:pPr>
            <a:r>
              <a:rPr lang="en-US" sz="1500" dirty="0" smtClean="0"/>
              <a:t>Create response</a:t>
            </a:r>
          </a:p>
          <a:p>
            <a:pPr marL="182563" indent="-182563">
              <a:buFont typeface="Arial" panose="020B0604020202020204" pitchFamily="34" charset="0"/>
              <a:buChar char="•"/>
            </a:pPr>
            <a:r>
              <a:rPr lang="en-US" sz="1500" dirty="0" smtClean="0"/>
              <a:t>Encrypt data with new random AES key</a:t>
            </a:r>
          </a:p>
          <a:p>
            <a:pPr marL="182563" indent="-182563">
              <a:buFont typeface="Arial" panose="020B0604020202020204" pitchFamily="34" charset="0"/>
              <a:buChar char="•"/>
            </a:pPr>
            <a:r>
              <a:rPr lang="en-US" sz="1500" dirty="0"/>
              <a:t>Encrypt random AES key with </a:t>
            </a:r>
            <a:r>
              <a:rPr lang="en-US" sz="1500" dirty="0" smtClean="0"/>
              <a:t>stored RSA session </a:t>
            </a:r>
            <a:r>
              <a:rPr lang="en-US" sz="1500" dirty="0"/>
              <a:t>key</a:t>
            </a:r>
            <a:endParaRPr lang="ru-RU" sz="1500" dirty="0"/>
          </a:p>
        </p:txBody>
      </p:sp>
      <p:cxnSp>
        <p:nvCxnSpPr>
          <p:cNvPr id="36" name="Straight Arrow Connector 35"/>
          <p:cNvCxnSpPr/>
          <p:nvPr/>
        </p:nvCxnSpPr>
        <p:spPr>
          <a:xfrm flipH="1">
            <a:off x="2865115" y="5477691"/>
            <a:ext cx="1640469"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0392" y="5200692"/>
            <a:ext cx="2381377" cy="1015663"/>
          </a:xfrm>
          <a:prstGeom prst="rect">
            <a:avLst/>
          </a:prstGeom>
          <a:noFill/>
        </p:spPr>
        <p:txBody>
          <a:bodyPr wrap="square" rtlCol="0">
            <a:spAutoFit/>
          </a:bodyPr>
          <a:lstStyle/>
          <a:p>
            <a:pPr marL="182563" indent="-182563">
              <a:buFont typeface="Arial" panose="020B0604020202020204" pitchFamily="34" charset="0"/>
              <a:buChar char="•"/>
            </a:pPr>
            <a:r>
              <a:rPr lang="en-US" sz="1500" dirty="0" smtClean="0"/>
              <a:t>Create next packets</a:t>
            </a:r>
          </a:p>
          <a:p>
            <a:pPr marL="182563" indent="-182563">
              <a:buFont typeface="Arial" panose="020B0604020202020204" pitchFamily="34" charset="0"/>
              <a:buChar char="•"/>
            </a:pPr>
            <a:r>
              <a:rPr lang="en-US" sz="1500" dirty="0" smtClean="0"/>
              <a:t>Encrypt data with new random AES key</a:t>
            </a:r>
          </a:p>
          <a:p>
            <a:pPr marL="182563" indent="-182563">
              <a:buFont typeface="Arial" panose="020B0604020202020204" pitchFamily="34" charset="0"/>
              <a:buChar char="•"/>
            </a:pPr>
            <a:r>
              <a:rPr lang="en-US" sz="1500" dirty="0" smtClean="0"/>
              <a:t>…</a:t>
            </a:r>
          </a:p>
        </p:txBody>
      </p:sp>
    </p:spTree>
    <p:extLst>
      <p:ext uri="{BB962C8B-B14F-4D97-AF65-F5344CB8AC3E}">
        <p14:creationId xmlns:p14="http://schemas.microsoft.com/office/powerpoint/2010/main" val="20154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1" grpId="0"/>
      <p:bldP spid="32" grpId="0"/>
      <p:bldP spid="35"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Nailed it? Just chill and watch!</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28</a:t>
            </a:fld>
            <a:endParaRPr lang="ru-RU"/>
          </a:p>
        </p:txBody>
      </p:sp>
      <p:sp>
        <p:nvSpPr>
          <p:cNvPr id="13" name="Заголовок 12"/>
          <p:cNvSpPr>
            <a:spLocks noGrp="1"/>
          </p:cNvSpPr>
          <p:nvPr>
            <p:ph type="title"/>
          </p:nvPr>
        </p:nvSpPr>
        <p:spPr/>
        <p:txBody>
          <a:bodyPr/>
          <a:lstStyle/>
          <a:p>
            <a:r>
              <a:rPr lang="en-US" dirty="0"/>
              <a:t>Activity tracking – The Imitation Game</a:t>
            </a:r>
            <a:endParaRPr lang="ru-R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7" y="1632173"/>
            <a:ext cx="5258688" cy="4601351"/>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29301"/>
          <a:stretch/>
        </p:blipFill>
        <p:spPr>
          <a:xfrm>
            <a:off x="3527202" y="1698636"/>
            <a:ext cx="8436363" cy="4468424"/>
          </a:xfrm>
          <a:prstGeom prst="rect">
            <a:avLst/>
          </a:prstGeom>
        </p:spPr>
      </p:pic>
    </p:spTree>
    <p:extLst>
      <p:ext uri="{BB962C8B-B14F-4D97-AF65-F5344CB8AC3E}">
        <p14:creationId xmlns:p14="http://schemas.microsoft.com/office/powerpoint/2010/main" val="114664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More problems</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29</a:t>
            </a:fld>
            <a:endParaRPr lang="ru-RU"/>
          </a:p>
        </p:txBody>
      </p:sp>
      <p:sp>
        <p:nvSpPr>
          <p:cNvPr id="13" name="Заголовок 12"/>
          <p:cNvSpPr>
            <a:spLocks noGrp="1"/>
          </p:cNvSpPr>
          <p:nvPr>
            <p:ph type="title"/>
          </p:nvPr>
        </p:nvSpPr>
        <p:spPr/>
        <p:txBody>
          <a:bodyPr/>
          <a:lstStyle/>
          <a:p>
            <a:r>
              <a:rPr lang="en-US" dirty="0"/>
              <a:t>Activity tracking – The Imitation Game</a:t>
            </a:r>
            <a:endParaRPr lang="ru-RU" dirty="0"/>
          </a:p>
        </p:txBody>
      </p:sp>
      <p:sp>
        <p:nvSpPr>
          <p:cNvPr id="3" name="TextBox 2"/>
          <p:cNvSpPr txBox="1"/>
          <p:nvPr/>
        </p:nvSpPr>
        <p:spPr>
          <a:xfrm>
            <a:off x="337440" y="1652665"/>
            <a:ext cx="3955057" cy="369332"/>
          </a:xfrm>
          <a:prstGeom prst="rect">
            <a:avLst/>
          </a:prstGeom>
          <a:noFill/>
        </p:spPr>
        <p:txBody>
          <a:bodyPr wrap="none" rtlCol="0">
            <a:spAutoFit/>
          </a:bodyPr>
          <a:lstStyle/>
          <a:p>
            <a:r>
              <a:rPr lang="en-US" dirty="0" smtClean="0"/>
              <a:t>DGA – Domain Generation Algorithm</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51" name="Group 50"/>
          <p:cNvGrpSpPr/>
          <p:nvPr/>
        </p:nvGrpSpPr>
        <p:grpSpPr>
          <a:xfrm>
            <a:off x="307975" y="2318983"/>
            <a:ext cx="6612358" cy="3421032"/>
            <a:chOff x="2789821" y="2254350"/>
            <a:chExt cx="6612358" cy="3421032"/>
          </a:xfrm>
        </p:grpSpPr>
        <p:grpSp>
          <p:nvGrpSpPr>
            <p:cNvPr id="47" name="Group 46"/>
            <p:cNvGrpSpPr/>
            <p:nvPr/>
          </p:nvGrpSpPr>
          <p:grpSpPr>
            <a:xfrm>
              <a:off x="2789821" y="2254350"/>
              <a:ext cx="6612358" cy="3421032"/>
              <a:chOff x="2556026" y="2254350"/>
              <a:chExt cx="6612358" cy="3421032"/>
            </a:xfrm>
          </p:grpSpPr>
          <p:grpSp>
            <p:nvGrpSpPr>
              <p:cNvPr id="15" name="Group 14"/>
              <p:cNvGrpSpPr>
                <a:grpSpLocks noChangeAspect="1"/>
              </p:cNvGrpSpPr>
              <p:nvPr/>
            </p:nvGrpSpPr>
            <p:grpSpPr>
              <a:xfrm>
                <a:off x="7601828" y="3948779"/>
                <a:ext cx="1533912" cy="1726603"/>
                <a:chOff x="4926720" y="2233304"/>
                <a:chExt cx="2338560" cy="2632331"/>
              </a:xfrm>
            </p:grpSpPr>
            <p:grpSp>
              <p:nvGrpSpPr>
                <p:cNvPr id="26" name="Group 25"/>
                <p:cNvGrpSpPr/>
                <p:nvPr/>
              </p:nvGrpSpPr>
              <p:grpSpPr>
                <a:xfrm>
                  <a:off x="5460046" y="2233304"/>
                  <a:ext cx="1271908" cy="2235982"/>
                  <a:chOff x="5035532" y="1630403"/>
                  <a:chExt cx="1271908" cy="2235982"/>
                </a:xfrm>
              </p:grpSpPr>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27" name="TextBox 26"/>
                <p:cNvSpPr txBox="1"/>
                <p:nvPr/>
              </p:nvSpPr>
              <p:spPr>
                <a:xfrm>
                  <a:off x="4926720" y="4302562"/>
                  <a:ext cx="2338560" cy="563073"/>
                </a:xfrm>
                <a:prstGeom prst="rect">
                  <a:avLst/>
                </a:prstGeom>
                <a:noFill/>
              </p:spPr>
              <p:txBody>
                <a:bodyPr wrap="square" rtlCol="0">
                  <a:spAutoFit/>
                </a:bodyPr>
                <a:lstStyle/>
                <a:p>
                  <a:pPr algn="ctr"/>
                  <a:r>
                    <a:rPr lang="en-US" dirty="0"/>
                    <a:t>y</a:t>
                  </a:r>
                  <a:r>
                    <a:rPr lang="en-US" dirty="0" smtClean="0"/>
                    <a:t>yyxxx.com</a:t>
                  </a:r>
                  <a:endParaRPr lang="ru-RU" dirty="0"/>
                </a:p>
              </p:txBody>
            </p:sp>
          </p:grpSp>
          <p:grpSp>
            <p:nvGrpSpPr>
              <p:cNvPr id="22" name="Group 21"/>
              <p:cNvGrpSpPr/>
              <p:nvPr/>
            </p:nvGrpSpPr>
            <p:grpSpPr>
              <a:xfrm>
                <a:off x="4115444" y="2439404"/>
                <a:ext cx="1271908" cy="1541549"/>
                <a:chOff x="2301752" y="3112403"/>
                <a:chExt cx="1271908" cy="1541549"/>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25" name="TextBox 24"/>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30" name="Group 29"/>
              <p:cNvGrpSpPr/>
              <p:nvPr/>
            </p:nvGrpSpPr>
            <p:grpSpPr>
              <a:xfrm>
                <a:off x="4115443" y="4129769"/>
                <a:ext cx="1271908" cy="1541549"/>
                <a:chOff x="2301752" y="3112403"/>
                <a:chExt cx="1271908" cy="1541549"/>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32" name="TextBox 31"/>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33" name="Group 32"/>
              <p:cNvGrpSpPr>
                <a:grpSpLocks noChangeAspect="1"/>
              </p:cNvGrpSpPr>
              <p:nvPr/>
            </p:nvGrpSpPr>
            <p:grpSpPr>
              <a:xfrm>
                <a:off x="7634472" y="2254350"/>
                <a:ext cx="1533912" cy="1726603"/>
                <a:chOff x="4926720" y="2233304"/>
                <a:chExt cx="2338560" cy="2632331"/>
              </a:xfrm>
            </p:grpSpPr>
            <p:grpSp>
              <p:nvGrpSpPr>
                <p:cNvPr id="34" name="Group 33"/>
                <p:cNvGrpSpPr/>
                <p:nvPr/>
              </p:nvGrpSpPr>
              <p:grpSpPr>
                <a:xfrm>
                  <a:off x="5460046" y="2233304"/>
                  <a:ext cx="1271908" cy="2235982"/>
                  <a:chOff x="5035532" y="1630403"/>
                  <a:chExt cx="1271908" cy="2235982"/>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35" name="TextBox 34"/>
                <p:cNvSpPr txBox="1"/>
                <p:nvPr/>
              </p:nvSpPr>
              <p:spPr>
                <a:xfrm>
                  <a:off x="4926720" y="4302562"/>
                  <a:ext cx="2338560" cy="563073"/>
                </a:xfrm>
                <a:prstGeom prst="rect">
                  <a:avLst/>
                </a:prstGeom>
                <a:noFill/>
              </p:spPr>
              <p:txBody>
                <a:bodyPr wrap="square" rtlCol="0">
                  <a:spAutoFit/>
                </a:bodyPr>
                <a:lstStyle/>
                <a:p>
                  <a:pPr algn="ctr"/>
                  <a:r>
                    <a:rPr lang="en-US" dirty="0" smtClean="0"/>
                    <a:t>xxxyyy.com</a:t>
                  </a:r>
                  <a:endParaRPr lang="ru-RU" dirty="0"/>
                </a:p>
              </p:txBody>
            </p:sp>
          </p:grpSp>
          <p:cxnSp>
            <p:nvCxnSpPr>
              <p:cNvPr id="40" name="Straight Arrow Connector 39"/>
              <p:cNvCxnSpPr/>
              <p:nvPr/>
            </p:nvCxnSpPr>
            <p:spPr>
              <a:xfrm>
                <a:off x="5510784" y="3303843"/>
                <a:ext cx="2123688"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556026" y="2974055"/>
                <a:ext cx="1559417" cy="828159"/>
                <a:chOff x="-347066" y="2843131"/>
                <a:chExt cx="1559417" cy="828159"/>
              </a:xfrm>
            </p:grpSpPr>
            <p:sp>
              <p:nvSpPr>
                <p:cNvPr id="41" name="TextBox 40"/>
                <p:cNvSpPr txBox="1"/>
                <p:nvPr/>
              </p:nvSpPr>
              <p:spPr>
                <a:xfrm>
                  <a:off x="-347066" y="3301958"/>
                  <a:ext cx="1559417" cy="369332"/>
                </a:xfrm>
                <a:prstGeom prst="rect">
                  <a:avLst/>
                </a:prstGeom>
                <a:noFill/>
              </p:spPr>
              <p:txBody>
                <a:bodyPr wrap="square" rtlCol="0">
                  <a:spAutoFit/>
                </a:bodyPr>
                <a:lstStyle/>
                <a:p>
                  <a:pPr algn="ctr"/>
                  <a:r>
                    <a:rPr lang="en-US" dirty="0" smtClean="0"/>
                    <a:t>26-04-2019</a:t>
                  </a:r>
                  <a:endParaRPr lang="ru-RU" dirty="0"/>
                </a:p>
              </p:txBody>
            </p:sp>
            <p:pic>
              <p:nvPicPr>
                <p:cNvPr id="5126" name="Picture 6" descr="ÐÐ°ÑÑÐ¸Ð½ÐºÐ¸ Ð¿Ð¾ Ð·Ð°Ð¿ÑÐ¾ÑÑ calendar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792" y="2843131"/>
                  <a:ext cx="409702" cy="4097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p:cNvGrpSpPr/>
              <p:nvPr/>
            </p:nvGrpSpPr>
            <p:grpSpPr>
              <a:xfrm>
                <a:off x="2556026" y="4663677"/>
                <a:ext cx="1559417" cy="828159"/>
                <a:chOff x="-347066" y="2843131"/>
                <a:chExt cx="1559417" cy="828159"/>
              </a:xfrm>
            </p:grpSpPr>
            <p:sp>
              <p:nvSpPr>
                <p:cNvPr id="49" name="TextBox 48"/>
                <p:cNvSpPr txBox="1"/>
                <p:nvPr/>
              </p:nvSpPr>
              <p:spPr>
                <a:xfrm>
                  <a:off x="-347066" y="3301958"/>
                  <a:ext cx="1559417" cy="369332"/>
                </a:xfrm>
                <a:prstGeom prst="rect">
                  <a:avLst/>
                </a:prstGeom>
                <a:noFill/>
              </p:spPr>
              <p:txBody>
                <a:bodyPr wrap="square" rtlCol="0">
                  <a:spAutoFit/>
                </a:bodyPr>
                <a:lstStyle/>
                <a:p>
                  <a:pPr algn="ctr"/>
                  <a:r>
                    <a:rPr lang="en-US" dirty="0" smtClean="0"/>
                    <a:t>27-04-2019</a:t>
                  </a:r>
                  <a:endParaRPr lang="ru-RU" dirty="0"/>
                </a:p>
              </p:txBody>
            </p:sp>
            <p:pic>
              <p:nvPicPr>
                <p:cNvPr id="50" name="Picture 6" descr="ÐÐ°ÑÑÐ¸Ð½ÐºÐ¸ Ð¿Ð¾ Ð·Ð°Ð¿ÑÐ¾ÑÑ calendar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7792" y="2843131"/>
                  <a:ext cx="409702" cy="409702"/>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52" name="Straight Arrow Connector 51"/>
            <p:cNvCxnSpPr/>
            <p:nvPr/>
          </p:nvCxnSpPr>
          <p:spPr>
            <a:xfrm>
              <a:off x="5711935" y="4998272"/>
              <a:ext cx="2123688"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8827804" y="1652665"/>
            <a:ext cx="1800493" cy="369332"/>
          </a:xfrm>
          <a:prstGeom prst="rect">
            <a:avLst/>
          </a:prstGeom>
          <a:noFill/>
        </p:spPr>
        <p:txBody>
          <a:bodyPr wrap="none" rtlCol="0">
            <a:spAutoFit/>
          </a:bodyPr>
          <a:lstStyle/>
          <a:p>
            <a:r>
              <a:rPr lang="en-US" dirty="0" err="1" smtClean="0"/>
              <a:t>Algo</a:t>
            </a:r>
            <a:r>
              <a:rPr lang="en-US" dirty="0" smtClean="0"/>
              <a:t> (example):</a:t>
            </a:r>
            <a:endParaRPr lang="ru-RU" dirty="0"/>
          </a:p>
        </p:txBody>
      </p:sp>
      <p:sp>
        <p:nvSpPr>
          <p:cNvPr id="53" name="TextBox 52"/>
          <p:cNvSpPr txBox="1"/>
          <p:nvPr/>
        </p:nvSpPr>
        <p:spPr>
          <a:xfrm>
            <a:off x="7270150" y="2708211"/>
            <a:ext cx="4915797" cy="1477328"/>
          </a:xfrm>
          <a:prstGeom prst="rect">
            <a:avLst/>
          </a:prstGeom>
          <a:noFill/>
        </p:spPr>
        <p:txBody>
          <a:bodyPr wrap="square" rtlCol="0">
            <a:spAutoFit/>
          </a:bodyPr>
          <a:lstStyle/>
          <a:p>
            <a:pPr marL="342900" indent="-342900">
              <a:buFont typeface="+mj-lt"/>
              <a:buAutoNum type="arabicPeriod"/>
            </a:pPr>
            <a:r>
              <a:rPr lang="en-US" dirty="0" smtClean="0"/>
              <a:t>Today is 27</a:t>
            </a:r>
            <a:r>
              <a:rPr lang="en-US" baseline="30000" dirty="0" smtClean="0"/>
              <a:t>th</a:t>
            </a:r>
            <a:r>
              <a:rPr lang="en-US" dirty="0" smtClean="0"/>
              <a:t> of April</a:t>
            </a:r>
          </a:p>
          <a:p>
            <a:pPr marL="342900" indent="-342900">
              <a:buFont typeface="+mj-lt"/>
              <a:buAutoNum type="arabicPeriod"/>
            </a:pPr>
            <a:r>
              <a:rPr lang="en-US" dirty="0" smtClean="0"/>
              <a:t>Get hex(2704) = 0xA90</a:t>
            </a:r>
          </a:p>
          <a:p>
            <a:pPr marL="342900" indent="-342900">
              <a:buFont typeface="+mj-lt"/>
              <a:buAutoNum type="arabicPeriod"/>
            </a:pPr>
            <a:r>
              <a:rPr lang="en-US" dirty="0" smtClean="0"/>
              <a:t>Got parts = [‘</a:t>
            </a:r>
            <a:r>
              <a:rPr lang="en-US" dirty="0" err="1" smtClean="0"/>
              <a:t>qwert</a:t>
            </a:r>
            <a:r>
              <a:rPr lang="en-US" dirty="0" smtClean="0"/>
              <a:t>’, ‘</a:t>
            </a:r>
            <a:r>
              <a:rPr lang="en-US" dirty="0" err="1" smtClean="0"/>
              <a:t>zxcvb</a:t>
            </a:r>
            <a:r>
              <a:rPr lang="en-US" dirty="0" smtClean="0"/>
              <a:t>’, ‘</a:t>
            </a:r>
            <a:r>
              <a:rPr lang="en-US" dirty="0" err="1"/>
              <a:t>asdfg</a:t>
            </a:r>
            <a:r>
              <a:rPr lang="en-US" dirty="0"/>
              <a:t>’, </a:t>
            </a:r>
            <a:r>
              <a:rPr lang="en-US" dirty="0" smtClean="0"/>
              <a:t>‘</a:t>
            </a:r>
            <a:r>
              <a:rPr lang="en-US" dirty="0" err="1" smtClean="0"/>
              <a:t>hjklp</a:t>
            </a:r>
            <a:r>
              <a:rPr lang="en-US" dirty="0" smtClean="0"/>
              <a:t>’]</a:t>
            </a:r>
          </a:p>
          <a:p>
            <a:pPr marL="342900" indent="-342900">
              <a:buFont typeface="+mj-lt"/>
              <a:buAutoNum type="arabicPeriod"/>
            </a:pPr>
            <a:r>
              <a:rPr lang="en-US" dirty="0" smtClean="0"/>
              <a:t>Get parts[2704/1000] = ‘</a:t>
            </a:r>
            <a:r>
              <a:rPr lang="en-US" dirty="0" err="1" smtClean="0"/>
              <a:t>asdfg</a:t>
            </a:r>
            <a:r>
              <a:rPr lang="en-US" dirty="0" smtClean="0"/>
              <a:t>’</a:t>
            </a:r>
          </a:p>
          <a:p>
            <a:pPr marL="342900" indent="-342900">
              <a:buFont typeface="+mj-lt"/>
              <a:buAutoNum type="arabicPeriod"/>
            </a:pPr>
            <a:r>
              <a:rPr lang="en-US" dirty="0" smtClean="0"/>
              <a:t>‘</a:t>
            </a:r>
            <a:r>
              <a:rPr lang="en-US" dirty="0" err="1" smtClean="0"/>
              <a:t>asdfg</a:t>
            </a:r>
            <a:r>
              <a:rPr lang="en-US" dirty="0" smtClean="0"/>
              <a:t>’ + ‘a90’ + ‘.xyz’ = ‘asdfga90.xyz’</a:t>
            </a:r>
            <a:endParaRPr lang="ru-RU" dirty="0"/>
          </a:p>
        </p:txBody>
      </p:sp>
      <p:sp>
        <p:nvSpPr>
          <p:cNvPr id="55" name="TextBox 54"/>
          <p:cNvSpPr txBox="1"/>
          <p:nvPr/>
        </p:nvSpPr>
        <p:spPr>
          <a:xfrm>
            <a:off x="7140836" y="4871753"/>
            <a:ext cx="5045111" cy="369332"/>
          </a:xfrm>
          <a:prstGeom prst="rect">
            <a:avLst/>
          </a:prstGeom>
          <a:noFill/>
        </p:spPr>
        <p:txBody>
          <a:bodyPr wrap="square" rtlCol="0">
            <a:spAutoFit/>
          </a:bodyPr>
          <a:lstStyle/>
          <a:p>
            <a:r>
              <a:rPr lang="en-US" dirty="0" smtClean="0">
                <a:solidFill>
                  <a:schemeClr val="tx2"/>
                </a:solidFill>
              </a:rPr>
              <a:t>Good news: we can “ban” domains for future </a:t>
            </a:r>
            <a:r>
              <a:rPr lang="en-US" dirty="0" smtClean="0">
                <a:solidFill>
                  <a:schemeClr val="tx2"/>
                </a:solidFill>
                <a:sym typeface="Wingdings" panose="05000000000000000000" pitchFamily="2" charset="2"/>
              </a:rPr>
              <a:t></a:t>
            </a:r>
            <a:endParaRPr lang="ru-RU" dirty="0">
              <a:solidFill>
                <a:schemeClr val="tx2"/>
              </a:solidFill>
            </a:endParaRPr>
          </a:p>
        </p:txBody>
      </p:sp>
    </p:spTree>
    <p:extLst>
      <p:ext uri="{BB962C8B-B14F-4D97-AF65-F5344CB8AC3E}">
        <p14:creationId xmlns:p14="http://schemas.microsoft.com/office/powerpoint/2010/main" val="17200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4"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a:t>
            </a:fld>
            <a:endParaRPr lang="ru-RU"/>
          </a:p>
        </p:txBody>
      </p:sp>
      <p:sp>
        <p:nvSpPr>
          <p:cNvPr id="5" name="Текст 4"/>
          <p:cNvSpPr>
            <a:spLocks noGrp="1"/>
          </p:cNvSpPr>
          <p:nvPr>
            <p:ph type="body" sz="quarter" idx="36"/>
          </p:nvPr>
        </p:nvSpPr>
        <p:spPr>
          <a:xfrm>
            <a:off x="434977" y="1639076"/>
            <a:ext cx="5481729" cy="1252042"/>
          </a:xfrm>
        </p:spPr>
        <p:txBody>
          <a:bodyPr/>
          <a:lstStyle/>
          <a:p>
            <a:r>
              <a:rPr lang="en-US" sz="1600" dirty="0"/>
              <a:t>A collection of </a:t>
            </a:r>
            <a:r>
              <a:rPr lang="en-US" sz="1600" b="1" dirty="0"/>
              <a:t>compromised</a:t>
            </a:r>
            <a:r>
              <a:rPr lang="en-US" sz="1600" dirty="0"/>
              <a:t> computers running malicious programs that are controlled remotely by </a:t>
            </a:r>
            <a:r>
              <a:rPr lang="en-US" sz="1600" dirty="0" smtClean="0"/>
              <a:t>cybercriminals</a:t>
            </a:r>
            <a:r>
              <a:rPr lang="en-US" sz="1600" dirty="0"/>
              <a:t>. </a:t>
            </a:r>
            <a:r>
              <a:rPr lang="en-US" sz="1600" dirty="0" smtClean="0"/>
              <a:t>Since </a:t>
            </a:r>
            <a:r>
              <a:rPr lang="en-US" sz="1600" dirty="0"/>
              <a:t>the whole process occurs </a:t>
            </a:r>
            <a:r>
              <a:rPr lang="en-US" sz="1600" b="1" dirty="0"/>
              <a:t>without the knowledge </a:t>
            </a:r>
            <a:r>
              <a:rPr lang="en-US" sz="1600" dirty="0"/>
              <a:t>or consent of the computer </a:t>
            </a:r>
            <a:r>
              <a:rPr lang="en-US" sz="1600" b="1" dirty="0"/>
              <a:t>user</a:t>
            </a:r>
            <a:r>
              <a:rPr lang="en-US" sz="1600" dirty="0"/>
              <a:t>, </a:t>
            </a:r>
            <a:r>
              <a:rPr lang="en-US" sz="1600" i="1" dirty="0"/>
              <a:t>botnet</a:t>
            </a:r>
            <a:r>
              <a:rPr lang="en-US" sz="1600" dirty="0"/>
              <a:t>s are sometimes referred to as zombie networks.</a:t>
            </a:r>
            <a:endParaRPr lang="ru-RU" sz="1600" dirty="0"/>
          </a:p>
        </p:txBody>
      </p:sp>
      <p:sp>
        <p:nvSpPr>
          <p:cNvPr id="13" name="Заголовок 12"/>
          <p:cNvSpPr>
            <a:spLocks noGrp="1"/>
          </p:cNvSpPr>
          <p:nvPr>
            <p:ph type="title"/>
          </p:nvPr>
        </p:nvSpPr>
        <p:spPr/>
        <p:txBody>
          <a:bodyPr/>
          <a:lstStyle/>
          <a:p>
            <a:r>
              <a:rPr lang="en-US" dirty="0" smtClean="0"/>
              <a:t>What’s it all about</a:t>
            </a:r>
            <a:endParaRPr lang="ru-RU" dirty="0"/>
          </a:p>
        </p:txBody>
      </p:sp>
      <p:sp>
        <p:nvSpPr>
          <p:cNvPr id="2" name="Subtitle 1"/>
          <p:cNvSpPr>
            <a:spLocks noGrp="1"/>
          </p:cNvSpPr>
          <p:nvPr>
            <p:ph type="subTitle" idx="1"/>
          </p:nvPr>
        </p:nvSpPr>
        <p:spPr/>
        <p:txBody>
          <a:bodyPr/>
          <a:lstStyle/>
          <a:p>
            <a:r>
              <a:rPr lang="en-US" dirty="0" smtClean="0"/>
              <a:t>What are botnets?</a:t>
            </a:r>
            <a:endParaRPr lang="ru-RU" dirty="0"/>
          </a:p>
        </p:txBody>
      </p:sp>
      <p:pic>
        <p:nvPicPr>
          <p:cNvPr id="1026" name="Picture 2" descr="ÐÐ¾ÑÐ¾Ð¶ÐµÐµ Ð¸Ð·Ð¾Ð±ÑÐ°Ð¶ÐµÐ½Ð¸Ð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100" y="861570"/>
            <a:ext cx="409575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588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30</a:t>
            </a:fld>
            <a:endParaRPr lang="ru-RU"/>
          </a:p>
        </p:txBody>
      </p:sp>
      <p:sp>
        <p:nvSpPr>
          <p:cNvPr id="13" name="Заголовок 12"/>
          <p:cNvSpPr>
            <a:spLocks noGrp="1"/>
          </p:cNvSpPr>
          <p:nvPr>
            <p:ph type="title"/>
          </p:nvPr>
        </p:nvSpPr>
        <p:spPr/>
        <p:txBody>
          <a:bodyPr/>
          <a:lstStyle/>
          <a:p>
            <a:r>
              <a:rPr lang="en-US" dirty="0" smtClean="0"/>
              <a:t>The </a:t>
            </a:r>
            <a:r>
              <a:rPr lang="en-US" dirty="0"/>
              <a:t>Imitation </a:t>
            </a:r>
            <a:r>
              <a:rPr lang="en-US" dirty="0" smtClean="0"/>
              <a:t>Game – sum it up!</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10" name="Group 9"/>
          <p:cNvGrpSpPr/>
          <p:nvPr/>
        </p:nvGrpSpPr>
        <p:grpSpPr>
          <a:xfrm>
            <a:off x="136163" y="2458243"/>
            <a:ext cx="2582758" cy="1901495"/>
            <a:chOff x="128933" y="2069469"/>
            <a:chExt cx="2582758" cy="1901495"/>
          </a:xfrm>
        </p:grpSpPr>
        <p:grpSp>
          <p:nvGrpSpPr>
            <p:cNvPr id="8" name="Group 7"/>
            <p:cNvGrpSpPr/>
            <p:nvPr/>
          </p:nvGrpSpPr>
          <p:grpSpPr>
            <a:xfrm>
              <a:off x="669926" y="2069469"/>
              <a:ext cx="1500773" cy="1500773"/>
              <a:chOff x="237055" y="1764669"/>
              <a:chExt cx="1500773" cy="1500773"/>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926" y="2441250"/>
                <a:ext cx="635033" cy="635033"/>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643" y="2219840"/>
                <a:ext cx="635033" cy="635033"/>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209" y="2220701"/>
                <a:ext cx="635033" cy="635033"/>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926" y="1948381"/>
                <a:ext cx="635033" cy="635033"/>
              </a:xfrm>
              <a:prstGeom prst="rect">
                <a:avLst/>
              </a:prstGeom>
            </p:spPr>
          </p:pic>
          <p:sp>
            <p:nvSpPr>
              <p:cNvPr id="5" name="Oval 4"/>
              <p:cNvSpPr/>
              <p:nvPr/>
            </p:nvSpPr>
            <p:spPr>
              <a:xfrm>
                <a:off x="237055" y="1764669"/>
                <a:ext cx="1500773" cy="1500773"/>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9" name="TextBox 8"/>
            <p:cNvSpPr txBox="1"/>
            <p:nvPr/>
          </p:nvSpPr>
          <p:spPr>
            <a:xfrm>
              <a:off x="128933" y="3601632"/>
              <a:ext cx="2582758" cy="369332"/>
            </a:xfrm>
            <a:prstGeom prst="rect">
              <a:avLst/>
            </a:prstGeom>
            <a:noFill/>
          </p:spPr>
          <p:txBody>
            <a:bodyPr wrap="none" rtlCol="0">
              <a:spAutoFit/>
            </a:bodyPr>
            <a:lstStyle/>
            <a:p>
              <a:r>
                <a:rPr lang="en-US" dirty="0" smtClean="0"/>
                <a:t>Source of new samples</a:t>
              </a:r>
              <a:endParaRPr lang="ru-RU" dirty="0"/>
            </a:p>
          </p:txBody>
        </p:sp>
      </p:grpSp>
      <p:grpSp>
        <p:nvGrpSpPr>
          <p:cNvPr id="79" name="Group 78"/>
          <p:cNvGrpSpPr>
            <a:grpSpLocks noChangeAspect="1"/>
          </p:cNvGrpSpPr>
          <p:nvPr/>
        </p:nvGrpSpPr>
        <p:grpSpPr>
          <a:xfrm>
            <a:off x="10972643" y="1854140"/>
            <a:ext cx="560403" cy="3130636"/>
            <a:chOff x="8558161" y="1171013"/>
            <a:chExt cx="771988" cy="4312636"/>
          </a:xfrm>
        </p:grpSpPr>
        <p:grpSp>
          <p:nvGrpSpPr>
            <p:cNvPr id="91" name="Group 90"/>
            <p:cNvGrpSpPr/>
            <p:nvPr/>
          </p:nvGrpSpPr>
          <p:grpSpPr>
            <a:xfrm>
              <a:off x="8558162" y="1171013"/>
              <a:ext cx="771987" cy="1357463"/>
              <a:chOff x="5035532" y="1630403"/>
              <a:chExt cx="1271908" cy="2235982"/>
            </a:xfrm>
          </p:grpSpPr>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nvGrpSpPr>
            <p:cNvPr id="87" name="Group 86"/>
            <p:cNvGrpSpPr/>
            <p:nvPr/>
          </p:nvGrpSpPr>
          <p:grpSpPr>
            <a:xfrm>
              <a:off x="8558161" y="2620944"/>
              <a:ext cx="771987" cy="1357463"/>
              <a:chOff x="5035532" y="1630403"/>
              <a:chExt cx="1271908" cy="2235982"/>
            </a:xfrm>
          </p:grpSpPr>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nvGrpSpPr>
            <p:cNvPr id="83" name="Group 82"/>
            <p:cNvGrpSpPr/>
            <p:nvPr/>
          </p:nvGrpSpPr>
          <p:grpSpPr>
            <a:xfrm>
              <a:off x="8558161" y="4126184"/>
              <a:ext cx="771987" cy="1357465"/>
              <a:chOff x="5035532" y="1630403"/>
              <a:chExt cx="1271908" cy="2235982"/>
            </a:xfrm>
          </p:grpSpPr>
          <p:pic>
            <p:nvPicPr>
              <p:cNvPr id="85" name="Picture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86" name="Picture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grpSp>
        <p:nvGrpSpPr>
          <p:cNvPr id="19" name="Group 18"/>
          <p:cNvGrpSpPr/>
          <p:nvPr/>
        </p:nvGrpSpPr>
        <p:grpSpPr>
          <a:xfrm>
            <a:off x="3159805" y="1482154"/>
            <a:ext cx="1492716" cy="4018436"/>
            <a:chOff x="2918622" y="1394817"/>
            <a:chExt cx="1492716" cy="4018436"/>
          </a:xfrm>
        </p:grpSpPr>
        <p:sp>
          <p:nvSpPr>
            <p:cNvPr id="11" name="Rectangle 10"/>
            <p:cNvSpPr/>
            <p:nvPr/>
          </p:nvSpPr>
          <p:spPr>
            <a:xfrm>
              <a:off x="3476004" y="1394817"/>
              <a:ext cx="377952" cy="3617714"/>
            </a:xfrm>
            <a:prstGeom prst="rect">
              <a:avLst/>
            </a:prstGeom>
            <a:pattFill prst="dashHorz">
              <a:fgClr>
                <a:schemeClr val="tx1"/>
              </a:fgClr>
              <a:bgClr>
                <a:schemeClr val="bg1"/>
              </a:bgClr>
            </a:patt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TextBox 55"/>
            <p:cNvSpPr txBox="1"/>
            <p:nvPr/>
          </p:nvSpPr>
          <p:spPr>
            <a:xfrm>
              <a:off x="2918622" y="5043921"/>
              <a:ext cx="1492716" cy="369332"/>
            </a:xfrm>
            <a:prstGeom prst="rect">
              <a:avLst/>
            </a:prstGeom>
            <a:noFill/>
          </p:spPr>
          <p:txBody>
            <a:bodyPr wrap="none" rtlCol="0">
              <a:spAutoFit/>
            </a:bodyPr>
            <a:lstStyle/>
            <a:p>
              <a:r>
                <a:rPr lang="en-US" dirty="0" smtClean="0"/>
                <a:t>Filter system</a:t>
              </a:r>
              <a:endParaRPr lang="ru-RU" dirty="0"/>
            </a:p>
          </p:txBody>
        </p:sp>
      </p:grpSp>
      <p:grpSp>
        <p:nvGrpSpPr>
          <p:cNvPr id="20" name="Group 19"/>
          <p:cNvGrpSpPr/>
          <p:nvPr/>
        </p:nvGrpSpPr>
        <p:grpSpPr>
          <a:xfrm>
            <a:off x="5013744" y="1478547"/>
            <a:ext cx="2646878" cy="4009856"/>
            <a:chOff x="4772561" y="1391210"/>
            <a:chExt cx="2646878" cy="4009856"/>
          </a:xfrm>
        </p:grpSpPr>
        <p:sp>
          <p:nvSpPr>
            <p:cNvPr id="57" name="Rectangle 56"/>
            <p:cNvSpPr/>
            <p:nvPr/>
          </p:nvSpPr>
          <p:spPr>
            <a:xfrm>
              <a:off x="5392001" y="1391210"/>
              <a:ext cx="1168673" cy="3617714"/>
            </a:xfrm>
            <a:prstGeom prst="rect">
              <a:avLst/>
            </a:prstGeom>
            <a:pattFill prst="pct5">
              <a:fgClr>
                <a:schemeClr val="tx1"/>
              </a:fgClr>
              <a:bgClr>
                <a:schemeClr val="bg1"/>
              </a:bgClr>
            </a:patt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TextBox 57"/>
            <p:cNvSpPr txBox="1"/>
            <p:nvPr/>
          </p:nvSpPr>
          <p:spPr>
            <a:xfrm>
              <a:off x="4772561" y="5031734"/>
              <a:ext cx="2646878" cy="369332"/>
            </a:xfrm>
            <a:prstGeom prst="rect">
              <a:avLst/>
            </a:prstGeom>
            <a:noFill/>
          </p:spPr>
          <p:txBody>
            <a:bodyPr wrap="none" rtlCol="0">
              <a:spAutoFit/>
            </a:bodyPr>
            <a:lstStyle/>
            <a:p>
              <a:r>
                <a:rPr lang="en-US" dirty="0" smtClean="0"/>
                <a:t>Auto-processing system</a:t>
              </a:r>
              <a:endParaRPr lang="ru-RU" dirty="0"/>
            </a:p>
          </p:txBody>
        </p:sp>
      </p:grpSp>
      <p:grpSp>
        <p:nvGrpSpPr>
          <p:cNvPr id="12" name="Group 11"/>
          <p:cNvGrpSpPr/>
          <p:nvPr/>
        </p:nvGrpSpPr>
        <p:grpSpPr>
          <a:xfrm>
            <a:off x="4558540" y="2688720"/>
            <a:ext cx="635200" cy="1159980"/>
            <a:chOff x="4325754" y="2590989"/>
            <a:chExt cx="635200" cy="1159980"/>
          </a:xfrm>
        </p:grpSpPr>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5921" y="2590989"/>
              <a:ext cx="635033" cy="635033"/>
            </a:xfrm>
            <a:prstGeom prst="rect">
              <a:avLst/>
            </a:prstGeom>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5754" y="3115936"/>
              <a:ext cx="635033" cy="635033"/>
            </a:xfrm>
            <a:prstGeom prst="rect">
              <a:avLst/>
            </a:prstGeom>
          </p:spPr>
        </p:pic>
      </p:grpSp>
      <p:grpSp>
        <p:nvGrpSpPr>
          <p:cNvPr id="17" name="Group 16"/>
          <p:cNvGrpSpPr/>
          <p:nvPr/>
        </p:nvGrpSpPr>
        <p:grpSpPr>
          <a:xfrm>
            <a:off x="7204004" y="2115083"/>
            <a:ext cx="1040670" cy="2304736"/>
            <a:chOff x="6821239" y="2027746"/>
            <a:chExt cx="1040670" cy="2304736"/>
          </a:xfrm>
        </p:grpSpPr>
        <p:grpSp>
          <p:nvGrpSpPr>
            <p:cNvPr id="16" name="Group 15"/>
            <p:cNvGrpSpPr/>
            <p:nvPr/>
          </p:nvGrpSpPr>
          <p:grpSpPr>
            <a:xfrm>
              <a:off x="6821239" y="2027746"/>
              <a:ext cx="1040670" cy="996713"/>
              <a:chOff x="6631116" y="2104779"/>
              <a:chExt cx="1040670" cy="996713"/>
            </a:xfrm>
          </p:grpSpPr>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2826" y="2104779"/>
                <a:ext cx="857250" cy="857250"/>
              </a:xfrm>
              <a:prstGeom prst="rect">
                <a:avLst/>
              </a:prstGeom>
            </p:spPr>
          </p:pic>
          <p:sp>
            <p:nvSpPr>
              <p:cNvPr id="62" name="TextBox 61"/>
              <p:cNvSpPr txBox="1"/>
              <p:nvPr/>
            </p:nvSpPr>
            <p:spPr>
              <a:xfrm>
                <a:off x="6631116" y="2762938"/>
                <a:ext cx="1040670" cy="338554"/>
              </a:xfrm>
              <a:prstGeom prst="rect">
                <a:avLst/>
              </a:prstGeom>
              <a:noFill/>
            </p:spPr>
            <p:txBody>
              <a:bodyPr wrap="none" rtlCol="0">
                <a:spAutoFit/>
              </a:bodyPr>
              <a:lstStyle/>
              <a:p>
                <a:r>
                  <a:rPr lang="en-US" sz="1600" dirty="0" smtClean="0"/>
                  <a:t>Metadata</a:t>
                </a:r>
                <a:endParaRPr lang="ru-RU" sz="1600" dirty="0"/>
              </a:p>
            </p:txBody>
          </p:sp>
        </p:grpSp>
        <p:grpSp>
          <p:nvGrpSpPr>
            <p:cNvPr id="63" name="Group 62"/>
            <p:cNvGrpSpPr/>
            <p:nvPr/>
          </p:nvGrpSpPr>
          <p:grpSpPr>
            <a:xfrm>
              <a:off x="6821239" y="3335769"/>
              <a:ext cx="1040670" cy="996713"/>
              <a:chOff x="6631116" y="2104779"/>
              <a:chExt cx="1040670" cy="996713"/>
            </a:xfrm>
          </p:grpSpPr>
          <p:pic>
            <p:nvPicPr>
              <p:cNvPr id="64" name="Picture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22826" y="2104779"/>
                <a:ext cx="857250" cy="857250"/>
              </a:xfrm>
              <a:prstGeom prst="rect">
                <a:avLst/>
              </a:prstGeom>
            </p:spPr>
          </p:pic>
          <p:sp>
            <p:nvSpPr>
              <p:cNvPr id="65" name="TextBox 64"/>
              <p:cNvSpPr txBox="1"/>
              <p:nvPr/>
            </p:nvSpPr>
            <p:spPr>
              <a:xfrm>
                <a:off x="6631116" y="2762938"/>
                <a:ext cx="1040670" cy="338554"/>
              </a:xfrm>
              <a:prstGeom prst="rect">
                <a:avLst/>
              </a:prstGeom>
              <a:noFill/>
            </p:spPr>
            <p:txBody>
              <a:bodyPr wrap="none" rtlCol="0">
                <a:spAutoFit/>
              </a:bodyPr>
              <a:lstStyle/>
              <a:p>
                <a:r>
                  <a:rPr lang="en-US" sz="1600" dirty="0" smtClean="0"/>
                  <a:t>Metadata</a:t>
                </a:r>
                <a:endParaRPr lang="ru-RU" sz="1600" dirty="0"/>
              </a:p>
            </p:txBody>
          </p:sp>
        </p:grpSp>
      </p:grpSp>
      <p:grpSp>
        <p:nvGrpSpPr>
          <p:cNvPr id="66" name="Group 65"/>
          <p:cNvGrpSpPr>
            <a:grpSpLocks noChangeAspect="1"/>
          </p:cNvGrpSpPr>
          <p:nvPr/>
        </p:nvGrpSpPr>
        <p:grpSpPr>
          <a:xfrm>
            <a:off x="8646822" y="1402192"/>
            <a:ext cx="1103690" cy="4086211"/>
            <a:chOff x="3007592" y="2015285"/>
            <a:chExt cx="1271909" cy="4709015"/>
          </a:xfrm>
        </p:grpSpPr>
        <p:grpSp>
          <p:nvGrpSpPr>
            <p:cNvPr id="67" name="Group 66"/>
            <p:cNvGrpSpPr/>
            <p:nvPr/>
          </p:nvGrpSpPr>
          <p:grpSpPr>
            <a:xfrm>
              <a:off x="3007592" y="2015285"/>
              <a:ext cx="1271908" cy="4257103"/>
              <a:chOff x="3007592" y="1658518"/>
              <a:chExt cx="1271908" cy="4257101"/>
            </a:xfrm>
          </p:grpSpPr>
          <p:pic>
            <p:nvPicPr>
              <p:cNvPr id="77" name="Picture 7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7592" y="1658518"/>
                <a:ext cx="1271908" cy="1271908"/>
              </a:xfrm>
              <a:prstGeom prst="rect">
                <a:avLst/>
              </a:prstGeom>
            </p:spPr>
          </p:pic>
          <p:pic>
            <p:nvPicPr>
              <p:cNvPr id="75" name="Picture 7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7592" y="3017187"/>
                <a:ext cx="1271908" cy="1271908"/>
              </a:xfrm>
              <a:prstGeom prst="rect">
                <a:avLst/>
              </a:prstGeom>
            </p:spPr>
          </p:pic>
          <p:pic>
            <p:nvPicPr>
              <p:cNvPr id="73" name="Picture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7592" y="4466402"/>
                <a:ext cx="1271908" cy="1271908"/>
              </a:xfrm>
              <a:prstGeom prst="rect">
                <a:avLst/>
              </a:prstGeom>
            </p:spPr>
          </p:pic>
          <p:sp>
            <p:nvSpPr>
              <p:cNvPr id="72" name="Rectangle 71"/>
              <p:cNvSpPr/>
              <p:nvPr/>
            </p:nvSpPr>
            <p:spPr>
              <a:xfrm>
                <a:off x="3007592" y="1719248"/>
                <a:ext cx="1271908" cy="4196371"/>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68" name="TextBox 67"/>
            <p:cNvSpPr txBox="1"/>
            <p:nvPr/>
          </p:nvSpPr>
          <p:spPr>
            <a:xfrm>
              <a:off x="3007592" y="6298676"/>
              <a:ext cx="1271909" cy="425624"/>
            </a:xfrm>
            <a:prstGeom prst="rect">
              <a:avLst/>
            </a:prstGeom>
            <a:noFill/>
          </p:spPr>
          <p:txBody>
            <a:bodyPr wrap="square" rtlCol="0">
              <a:spAutoFit/>
            </a:bodyPr>
            <a:lstStyle/>
            <a:p>
              <a:pPr algn="ctr"/>
              <a:r>
                <a:rPr lang="en-US" dirty="0" err="1" smtClean="0"/>
                <a:t>Botfarm</a:t>
              </a:r>
              <a:endParaRPr lang="ru-RU" dirty="0"/>
            </a:p>
          </p:txBody>
        </p:sp>
      </p:grpSp>
      <p:sp>
        <p:nvSpPr>
          <p:cNvPr id="18" name="Rectangle 17"/>
          <p:cNvSpPr/>
          <p:nvPr/>
        </p:nvSpPr>
        <p:spPr>
          <a:xfrm>
            <a:off x="3014841" y="1143003"/>
            <a:ext cx="7005666" cy="5169455"/>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5" name="Straight Arrow Connector 44"/>
          <p:cNvCxnSpPr/>
          <p:nvPr/>
        </p:nvCxnSpPr>
        <p:spPr>
          <a:xfrm>
            <a:off x="4291333" y="3272697"/>
            <a:ext cx="1163480"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142599" y="3247458"/>
            <a:ext cx="1163480"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322325" y="3272697"/>
            <a:ext cx="431276"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10244369" y="1960806"/>
            <a:ext cx="557743" cy="318208"/>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10242079" y="4361994"/>
            <a:ext cx="557743" cy="318208"/>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10242079" y="3247458"/>
            <a:ext cx="580660" cy="0"/>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3159805" y="5694532"/>
            <a:ext cx="3982794" cy="377947"/>
            <a:chOff x="3159805" y="5694532"/>
            <a:chExt cx="3982794" cy="377947"/>
          </a:xfrm>
        </p:grpSpPr>
        <p:sp>
          <p:nvSpPr>
            <p:cNvPr id="107" name="Rectangle 106"/>
            <p:cNvSpPr/>
            <p:nvPr/>
          </p:nvSpPr>
          <p:spPr>
            <a:xfrm>
              <a:off x="3159805" y="5706719"/>
              <a:ext cx="3982794" cy="36576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TextBox 107"/>
            <p:cNvSpPr txBox="1"/>
            <p:nvPr/>
          </p:nvSpPr>
          <p:spPr>
            <a:xfrm>
              <a:off x="3859823" y="5694532"/>
              <a:ext cx="2582758" cy="369332"/>
            </a:xfrm>
            <a:prstGeom prst="rect">
              <a:avLst/>
            </a:prstGeom>
            <a:noFill/>
          </p:spPr>
          <p:txBody>
            <a:bodyPr wrap="none" rtlCol="0">
              <a:spAutoFit/>
            </a:bodyPr>
            <a:lstStyle/>
            <a:p>
              <a:r>
                <a:rPr lang="en-US" dirty="0" smtClean="0"/>
                <a:t>Events analysis system</a:t>
              </a:r>
              <a:endParaRPr lang="ru-RU" dirty="0"/>
            </a:p>
          </p:txBody>
        </p:sp>
      </p:grpSp>
      <p:grpSp>
        <p:nvGrpSpPr>
          <p:cNvPr id="114" name="Group 113"/>
          <p:cNvGrpSpPr/>
          <p:nvPr/>
        </p:nvGrpSpPr>
        <p:grpSpPr>
          <a:xfrm>
            <a:off x="7295716" y="5549377"/>
            <a:ext cx="1884101" cy="340222"/>
            <a:chOff x="7295716" y="5549377"/>
            <a:chExt cx="1884101" cy="340222"/>
          </a:xfrm>
        </p:grpSpPr>
        <p:cxnSp>
          <p:nvCxnSpPr>
            <p:cNvPr id="110" name="Elbow Connector 109"/>
            <p:cNvCxnSpPr/>
            <p:nvPr/>
          </p:nvCxnSpPr>
          <p:spPr>
            <a:xfrm rot="10800000" flipV="1">
              <a:off x="7295716" y="5600562"/>
              <a:ext cx="1884101" cy="289037"/>
            </a:xfrm>
            <a:prstGeom prst="bentConnector3">
              <a:avLst>
                <a:gd name="adj1" fmla="val 173"/>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7689564" y="5549377"/>
              <a:ext cx="1233030" cy="338554"/>
            </a:xfrm>
            <a:prstGeom prst="rect">
              <a:avLst/>
            </a:prstGeom>
            <a:noFill/>
          </p:spPr>
          <p:txBody>
            <a:bodyPr wrap="none" rtlCol="0">
              <a:spAutoFit/>
            </a:bodyPr>
            <a:lstStyle/>
            <a:p>
              <a:r>
                <a:rPr lang="en-US" sz="1600" dirty="0" smtClean="0"/>
                <a:t>Commands</a:t>
              </a:r>
              <a:endParaRPr lang="ru-RU" sz="1600" dirty="0"/>
            </a:p>
          </p:txBody>
        </p:sp>
      </p:grpSp>
    </p:spTree>
    <p:extLst>
      <p:ext uri="{BB962C8B-B14F-4D97-AF65-F5344CB8AC3E}">
        <p14:creationId xmlns:p14="http://schemas.microsoft.com/office/powerpoint/2010/main" val="339754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p:cNvSpPr>
            <a:spLocks noGrp="1"/>
          </p:cNvSpPr>
          <p:nvPr>
            <p:ph type="title"/>
          </p:nvPr>
        </p:nvSpPr>
        <p:spPr>
          <a:xfrm>
            <a:off x="434975" y="2931941"/>
            <a:ext cx="7306945" cy="994118"/>
          </a:xfrm>
        </p:spPr>
        <p:txBody>
          <a:bodyPr/>
          <a:lstStyle/>
          <a:p>
            <a:r>
              <a:rPr lang="en-US" dirty="0" smtClean="0"/>
              <a:t>Bonus part</a:t>
            </a:r>
            <a:br>
              <a:rPr lang="en-US" dirty="0" smtClean="0"/>
            </a:br>
            <a:r>
              <a:rPr lang="en-US" dirty="0" smtClean="0"/>
              <a:t>Case from a practice</a:t>
            </a:r>
            <a:endParaRPr lang="ru-RU" dirty="0"/>
          </a:p>
        </p:txBody>
      </p:sp>
    </p:spTree>
    <p:extLst>
      <p:ext uri="{BB962C8B-B14F-4D97-AF65-F5344CB8AC3E}">
        <p14:creationId xmlns:p14="http://schemas.microsoft.com/office/powerpoint/2010/main" val="13362672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Stealer with long history</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32</a:t>
            </a:fld>
            <a:endParaRPr lang="ru-RU"/>
          </a:p>
        </p:txBody>
      </p:sp>
      <p:sp>
        <p:nvSpPr>
          <p:cNvPr id="3" name="Text Placeholder 2"/>
          <p:cNvSpPr>
            <a:spLocks noGrp="1"/>
          </p:cNvSpPr>
          <p:nvPr>
            <p:ph type="body" sz="quarter" idx="36"/>
          </p:nvPr>
        </p:nvSpPr>
        <p:spPr>
          <a:xfrm>
            <a:off x="4866604" y="1745816"/>
            <a:ext cx="5357813" cy="1167156"/>
          </a:xfrm>
        </p:spPr>
        <p:txBody>
          <a:bodyPr/>
          <a:lstStyle/>
          <a:p>
            <a:r>
              <a:rPr lang="en-US" i="1" dirty="0" smtClean="0"/>
              <a:t>Translation</a:t>
            </a:r>
            <a:r>
              <a:rPr lang="en-US" dirty="0" smtClean="0"/>
              <a:t>:</a:t>
            </a:r>
          </a:p>
          <a:p>
            <a:r>
              <a:rPr lang="en-US" b="1" dirty="0" err="1" smtClean="0"/>
              <a:t>Arkei</a:t>
            </a:r>
            <a:r>
              <a:rPr lang="en-US" b="1" dirty="0" smtClean="0"/>
              <a:t> 4k rubles (~60$)</a:t>
            </a:r>
          </a:p>
          <a:p>
            <a:r>
              <a:rPr lang="en-US" b="1" dirty="0" err="1" smtClean="0"/>
              <a:t>AZORult</a:t>
            </a:r>
            <a:r>
              <a:rPr lang="en-US" b="1" dirty="0" smtClean="0"/>
              <a:t> Stealer 6k rubles (~100$)</a:t>
            </a:r>
          </a:p>
          <a:p>
            <a:r>
              <a:rPr lang="en-US" b="1" dirty="0" smtClean="0"/>
              <a:t>I have both, but </a:t>
            </a:r>
            <a:r>
              <a:rPr lang="en-US" b="1" dirty="0" err="1" smtClean="0"/>
              <a:t>AZORult</a:t>
            </a:r>
            <a:r>
              <a:rPr lang="en-US" b="1" dirty="0" smtClean="0"/>
              <a:t> is better</a:t>
            </a:r>
            <a:endParaRPr lang="ru-RU" b="1" dirty="0"/>
          </a:p>
        </p:txBody>
      </p:sp>
      <p:sp>
        <p:nvSpPr>
          <p:cNvPr id="13" name="Заголовок 12"/>
          <p:cNvSpPr>
            <a:spLocks noGrp="1"/>
          </p:cNvSpPr>
          <p:nvPr>
            <p:ph type="title"/>
          </p:nvPr>
        </p:nvSpPr>
        <p:spPr/>
        <p:txBody>
          <a:bodyPr/>
          <a:lstStyle/>
          <a:p>
            <a:r>
              <a:rPr lang="en-US" dirty="0" err="1" smtClean="0"/>
              <a:t>AZORult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170" name="Picture 2" descr="https://media.kasperskycontenthub.com/wp-content/uploads/sites/43/2019/03/22110346/190319-azorult-analysis-history-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6" y="1772672"/>
            <a:ext cx="4131573" cy="11114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34976" y="3265332"/>
            <a:ext cx="6684137" cy="2585323"/>
          </a:xfrm>
          <a:prstGeom prst="rect">
            <a:avLst/>
          </a:prstGeom>
          <a:noFill/>
        </p:spPr>
        <p:txBody>
          <a:bodyPr wrap="square" rtlCol="0">
            <a:spAutoFit/>
          </a:bodyPr>
          <a:lstStyle/>
          <a:p>
            <a:r>
              <a:rPr lang="en-US" dirty="0" smtClean="0"/>
              <a:t>Abilities:</a:t>
            </a:r>
          </a:p>
          <a:p>
            <a:pPr marL="285750" indent="-285750">
              <a:buFont typeface="Arial" panose="020B0604020202020204" pitchFamily="34" charset="0"/>
              <a:buChar char="•"/>
            </a:pPr>
            <a:r>
              <a:rPr lang="en-US" dirty="0" smtClean="0"/>
              <a:t>grab browsers history, cookies, saved passwords</a:t>
            </a:r>
          </a:p>
          <a:p>
            <a:pPr marL="285750" indent="-285750">
              <a:buFont typeface="Arial" panose="020B0604020202020204" pitchFamily="34" charset="0"/>
              <a:buChar char="•"/>
            </a:pPr>
            <a:r>
              <a:rPr lang="en-US" dirty="0" smtClean="0"/>
              <a:t>steal files from specific directories</a:t>
            </a:r>
          </a:p>
          <a:p>
            <a:pPr marL="285750" indent="-285750">
              <a:buFont typeface="Arial" panose="020B0604020202020204" pitchFamily="34" charset="0"/>
              <a:buChar char="•"/>
            </a:pPr>
            <a:r>
              <a:rPr lang="en-US" dirty="0" smtClean="0"/>
              <a:t>take </a:t>
            </a:r>
            <a:r>
              <a:rPr lang="en-US" dirty="0"/>
              <a:t>screenshot</a:t>
            </a:r>
            <a:endParaRPr lang="ru-RU" dirty="0"/>
          </a:p>
          <a:p>
            <a:pPr marL="285750" indent="-285750">
              <a:buFont typeface="Arial" panose="020B0604020202020204" pitchFamily="34" charset="0"/>
              <a:buChar char="•"/>
            </a:pPr>
            <a:r>
              <a:rPr lang="en-US" dirty="0"/>
              <a:t>s</a:t>
            </a:r>
            <a:r>
              <a:rPr lang="en-US" dirty="0" smtClean="0"/>
              <a:t>teal </a:t>
            </a:r>
            <a:r>
              <a:rPr lang="en-US" dirty="0" err="1" smtClean="0"/>
              <a:t>cryptowallets</a:t>
            </a:r>
            <a:r>
              <a:rPr lang="en-US" dirty="0" smtClean="0"/>
              <a:t> files</a:t>
            </a:r>
          </a:p>
          <a:p>
            <a:pPr marL="285750" indent="-285750">
              <a:buFont typeface="Arial" panose="020B0604020202020204" pitchFamily="34" charset="0"/>
              <a:buChar char="•"/>
            </a:pPr>
            <a:r>
              <a:rPr lang="en-US" dirty="0"/>
              <a:t>d</a:t>
            </a:r>
            <a:r>
              <a:rPr lang="en-US" dirty="0" smtClean="0"/>
              <a:t>ownload and execute files</a:t>
            </a:r>
          </a:p>
          <a:p>
            <a:pPr marL="285750" indent="-285750">
              <a:buFont typeface="Arial" panose="020B0604020202020204" pitchFamily="34" charset="0"/>
              <a:buChar char="•"/>
            </a:pPr>
            <a:r>
              <a:rPr lang="en-US" dirty="0"/>
              <a:t>s</a:t>
            </a:r>
            <a:r>
              <a:rPr lang="en-US" dirty="0" smtClean="0"/>
              <a:t>teal Skype, Telegram, Steam files</a:t>
            </a:r>
          </a:p>
          <a:p>
            <a:pPr marL="285750" indent="-285750">
              <a:buFont typeface="Arial" panose="020B0604020202020204" pitchFamily="34" charset="0"/>
              <a:buChar char="•"/>
            </a:pPr>
            <a:r>
              <a:rPr lang="en-US" dirty="0"/>
              <a:t>use of .bit domains </a:t>
            </a:r>
            <a:endParaRPr lang="en-US" dirty="0" smtClean="0"/>
          </a:p>
          <a:p>
            <a:pPr marL="285750" indent="-285750">
              <a:buFont typeface="Arial" panose="020B0604020202020204" pitchFamily="34" charset="0"/>
              <a:buChar char="•"/>
            </a:pPr>
            <a:r>
              <a:rPr lang="en-US" dirty="0" smtClean="0"/>
              <a:t>etc.</a:t>
            </a:r>
          </a:p>
        </p:txBody>
      </p:sp>
    </p:spTree>
    <p:extLst>
      <p:ext uri="{BB962C8B-B14F-4D97-AF65-F5344CB8AC3E}">
        <p14:creationId xmlns:p14="http://schemas.microsoft.com/office/powerpoint/2010/main" val="355393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33</a:t>
            </a:fld>
            <a:endParaRPr lang="ru-RU"/>
          </a:p>
        </p:txBody>
      </p:sp>
      <p:sp>
        <p:nvSpPr>
          <p:cNvPr id="13" name="Заголовок 12"/>
          <p:cNvSpPr>
            <a:spLocks noGrp="1"/>
          </p:cNvSpPr>
          <p:nvPr>
            <p:ph type="title"/>
          </p:nvPr>
        </p:nvSpPr>
        <p:spPr/>
        <p:txBody>
          <a:bodyPr/>
          <a:lstStyle/>
          <a:p>
            <a:r>
              <a:rPr lang="en-US" dirty="0" err="1" smtClean="0"/>
              <a:t>AZORult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TextBox 7"/>
          <p:cNvSpPr txBox="1"/>
          <p:nvPr/>
        </p:nvSpPr>
        <p:spPr>
          <a:xfrm>
            <a:off x="2038094" y="5833517"/>
            <a:ext cx="8115811" cy="338554"/>
          </a:xfrm>
          <a:prstGeom prst="rect">
            <a:avLst/>
          </a:prstGeom>
          <a:noFill/>
        </p:spPr>
        <p:txBody>
          <a:bodyPr wrap="square" rtlCol="0">
            <a:spAutoFit/>
          </a:bodyPr>
          <a:lstStyle/>
          <a:p>
            <a:pPr algn="ctr"/>
            <a:r>
              <a:rPr lang="en-US" sz="1600" i="1" dirty="0"/>
              <a:t>Geography of users attacked by Trojan-PSW.Win32.Azorult, 01.01.2019 — </a:t>
            </a:r>
            <a:r>
              <a:rPr lang="en-US" sz="1600" i="1" dirty="0" smtClean="0"/>
              <a:t>04.23.2019</a:t>
            </a:r>
            <a:endParaRPr lang="ru-RU" sz="1600" i="1" dirty="0"/>
          </a:p>
        </p:txBody>
      </p:sp>
      <p:pic>
        <p:nvPicPr>
          <p:cNvPr id="4" name="Picture 3"/>
          <p:cNvPicPr>
            <a:picLocks noChangeAspect="1"/>
          </p:cNvPicPr>
          <p:nvPr/>
        </p:nvPicPr>
        <p:blipFill>
          <a:blip r:embed="rId3"/>
          <a:stretch>
            <a:fillRect/>
          </a:stretch>
        </p:blipFill>
        <p:spPr>
          <a:xfrm>
            <a:off x="1466849" y="753994"/>
            <a:ext cx="9258300" cy="4962525"/>
          </a:xfrm>
          <a:prstGeom prst="rect">
            <a:avLst/>
          </a:prstGeom>
        </p:spPr>
      </p:pic>
    </p:spTree>
    <p:extLst>
      <p:ext uri="{BB962C8B-B14F-4D97-AF65-F5344CB8AC3E}">
        <p14:creationId xmlns:p14="http://schemas.microsoft.com/office/powerpoint/2010/main" val="38969304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The King is dead. Long live the King!</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34</a:t>
            </a:fld>
            <a:endParaRPr lang="ru-RU"/>
          </a:p>
        </p:txBody>
      </p:sp>
      <p:sp>
        <p:nvSpPr>
          <p:cNvPr id="3" name="Text Placeholder 2"/>
          <p:cNvSpPr>
            <a:spLocks noGrp="1"/>
          </p:cNvSpPr>
          <p:nvPr>
            <p:ph type="body" sz="quarter" idx="36"/>
          </p:nvPr>
        </p:nvSpPr>
        <p:spPr>
          <a:xfrm>
            <a:off x="3114493" y="4449923"/>
            <a:ext cx="5357813" cy="945056"/>
          </a:xfrm>
        </p:spPr>
        <p:txBody>
          <a:bodyPr/>
          <a:lstStyle/>
          <a:p>
            <a:pPr algn="ctr"/>
            <a:r>
              <a:rPr lang="en-US" i="1" dirty="0"/>
              <a:t>“All software has a shelf life. It’s run out for </a:t>
            </a:r>
            <a:r>
              <a:rPr lang="en-US" i="1" dirty="0" err="1"/>
              <a:t>AZORult</a:t>
            </a:r>
            <a:r>
              <a:rPr lang="en-US" i="1" dirty="0"/>
              <a:t>.</a:t>
            </a:r>
            <a:r>
              <a:rPr lang="en-US" dirty="0"/>
              <a:t/>
            </a:r>
            <a:br>
              <a:rPr lang="en-US" dirty="0"/>
            </a:br>
            <a:r>
              <a:rPr lang="en-US" i="1" dirty="0"/>
              <a:t>It is with joy and sadness that I announce that sales are closed forever</a:t>
            </a:r>
            <a:r>
              <a:rPr lang="en-US" i="1" dirty="0" smtClean="0"/>
              <a:t>.” </a:t>
            </a:r>
          </a:p>
          <a:p>
            <a:pPr algn="r"/>
            <a:r>
              <a:rPr lang="en-US" i="1" dirty="0" err="1" smtClean="0"/>
              <a:t>CrydBrox</a:t>
            </a:r>
            <a:endParaRPr lang="ru-RU" dirty="0"/>
          </a:p>
        </p:txBody>
      </p:sp>
      <p:sp>
        <p:nvSpPr>
          <p:cNvPr id="13" name="Заголовок 12"/>
          <p:cNvSpPr>
            <a:spLocks noGrp="1"/>
          </p:cNvSpPr>
          <p:nvPr>
            <p:ph type="title"/>
          </p:nvPr>
        </p:nvSpPr>
        <p:spPr/>
        <p:txBody>
          <a:bodyPr/>
          <a:lstStyle/>
          <a:p>
            <a:r>
              <a:rPr lang="en-US" dirty="0" err="1" smtClean="0"/>
              <a:t>AZORult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242" name="Picture 2" descr="https://xakep.ru/wp-content/uploads/2019/03/214344/AZORult_CrydBrox_endmess.png#26759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1196" y="2025480"/>
            <a:ext cx="914400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0800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The King is dead. Long live the King!</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35</a:t>
            </a:fld>
            <a:endParaRPr lang="ru-RU"/>
          </a:p>
        </p:txBody>
      </p:sp>
      <p:sp>
        <p:nvSpPr>
          <p:cNvPr id="13" name="Заголовок 12"/>
          <p:cNvSpPr>
            <a:spLocks noGrp="1"/>
          </p:cNvSpPr>
          <p:nvPr>
            <p:ph type="title"/>
          </p:nvPr>
        </p:nvSpPr>
        <p:spPr/>
        <p:txBody>
          <a:bodyPr/>
          <a:lstStyle/>
          <a:p>
            <a:r>
              <a:rPr lang="en-US" dirty="0" err="1" smtClean="0"/>
              <a:t>AZORult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12" name="Group 11"/>
          <p:cNvGrpSpPr/>
          <p:nvPr/>
        </p:nvGrpSpPr>
        <p:grpSpPr>
          <a:xfrm>
            <a:off x="1059351" y="4695788"/>
            <a:ext cx="10073297" cy="1459421"/>
            <a:chOff x="764668" y="1971051"/>
            <a:chExt cx="10073297" cy="1459421"/>
          </a:xfrm>
        </p:grpSpPr>
        <p:pic>
          <p:nvPicPr>
            <p:cNvPr id="9" name="Picture 8"/>
            <p:cNvPicPr>
              <a:picLocks noChangeAspect="1"/>
            </p:cNvPicPr>
            <p:nvPr/>
          </p:nvPicPr>
          <p:blipFill>
            <a:blip r:embed="rId3"/>
            <a:stretch>
              <a:fillRect/>
            </a:stretch>
          </p:blipFill>
          <p:spPr>
            <a:xfrm>
              <a:off x="764668" y="1971051"/>
              <a:ext cx="10073297" cy="1459421"/>
            </a:xfrm>
            <a:prstGeom prst="rect">
              <a:avLst/>
            </a:prstGeom>
          </p:spPr>
        </p:pic>
        <p:cxnSp>
          <p:nvCxnSpPr>
            <p:cNvPr id="11" name="Straight Connector 10"/>
            <p:cNvCxnSpPr/>
            <p:nvPr/>
          </p:nvCxnSpPr>
          <p:spPr>
            <a:xfrm>
              <a:off x="3779520" y="2877312"/>
              <a:ext cx="4291584"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13"/>
          <p:cNvPicPr>
            <a:picLocks noChangeAspect="1"/>
          </p:cNvPicPr>
          <p:nvPr/>
        </p:nvPicPr>
        <p:blipFill>
          <a:blip r:embed="rId4"/>
          <a:stretch>
            <a:fillRect/>
          </a:stretch>
        </p:blipFill>
        <p:spPr>
          <a:xfrm>
            <a:off x="1552574" y="1557212"/>
            <a:ext cx="9086850" cy="2981325"/>
          </a:xfrm>
          <a:prstGeom prst="rect">
            <a:avLst/>
          </a:prstGeom>
        </p:spPr>
      </p:pic>
      <p:sp>
        <p:nvSpPr>
          <p:cNvPr id="15" name="Rectangle 14"/>
          <p:cNvSpPr/>
          <p:nvPr/>
        </p:nvSpPr>
        <p:spPr>
          <a:xfrm>
            <a:off x="1597152" y="2455371"/>
            <a:ext cx="5132832" cy="1860597"/>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3267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Not for everyone</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36</a:t>
            </a:fld>
            <a:endParaRPr lang="ru-RU"/>
          </a:p>
        </p:txBody>
      </p:sp>
      <p:sp>
        <p:nvSpPr>
          <p:cNvPr id="13" name="Заголовок 12"/>
          <p:cNvSpPr>
            <a:spLocks noGrp="1"/>
          </p:cNvSpPr>
          <p:nvPr>
            <p:ph type="title"/>
          </p:nvPr>
        </p:nvSpPr>
        <p:spPr/>
        <p:txBody>
          <a:bodyPr/>
          <a:lstStyle/>
          <a:p>
            <a:r>
              <a:rPr lang="en-US" dirty="0" err="1" smtClean="0"/>
              <a:t>AZORult</a:t>
            </a:r>
            <a:r>
              <a:rPr lang="en-US" dirty="0" smtClean="0"/>
              <a: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6" name="Picture 15"/>
          <p:cNvPicPr>
            <a:picLocks noChangeAspect="1"/>
          </p:cNvPicPr>
          <p:nvPr/>
        </p:nvPicPr>
        <p:blipFill>
          <a:blip r:embed="rId3"/>
          <a:stretch>
            <a:fillRect/>
          </a:stretch>
        </p:blipFill>
        <p:spPr>
          <a:xfrm>
            <a:off x="1583245" y="1837331"/>
            <a:ext cx="3391091" cy="3447375"/>
          </a:xfrm>
          <a:prstGeom prst="rect">
            <a:avLst/>
          </a:prstGeom>
        </p:spPr>
      </p:pic>
      <p:pic>
        <p:nvPicPr>
          <p:cNvPr id="11268" name="Picture 4" descr="ÐÐ°ÑÑÐ¸Ð½ÐºÐ¸ Ð¿Ð¾ Ð·Ð°Ð¿ÑÐ¾ÑÑ that was rude cat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128" y="1676344"/>
            <a:ext cx="3211331" cy="395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Looking in the mirror</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37</a:t>
            </a:fld>
            <a:endParaRPr lang="ru-RU"/>
          </a:p>
        </p:txBody>
      </p:sp>
      <p:sp>
        <p:nvSpPr>
          <p:cNvPr id="13" name="Заголовок 12"/>
          <p:cNvSpPr>
            <a:spLocks noGrp="1"/>
          </p:cNvSpPr>
          <p:nvPr>
            <p:ph type="title"/>
          </p:nvPr>
        </p:nvSpPr>
        <p:spPr/>
        <p:txBody>
          <a:bodyPr/>
          <a:lstStyle/>
          <a:p>
            <a:r>
              <a:rPr lang="en-US" dirty="0" err="1" smtClean="0"/>
              <a:t>AZORult</a:t>
            </a:r>
            <a:r>
              <a:rPr lang="en-US" dirty="0" smtClean="0"/>
              <a: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314" name="Picture 2" descr="https://media.kasperskycontenthub.com/wp-content/uploads/sites/43/2019/03/22110359/190319-azorult-analysis-history-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90" y="1837331"/>
            <a:ext cx="11443019" cy="400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555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Looking in the mirror</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38</a:t>
            </a:fld>
            <a:endParaRPr lang="ru-RU"/>
          </a:p>
        </p:txBody>
      </p:sp>
      <p:sp>
        <p:nvSpPr>
          <p:cNvPr id="13" name="Заголовок 12"/>
          <p:cNvSpPr>
            <a:spLocks noGrp="1"/>
          </p:cNvSpPr>
          <p:nvPr>
            <p:ph type="title"/>
          </p:nvPr>
        </p:nvSpPr>
        <p:spPr/>
        <p:txBody>
          <a:bodyPr/>
          <a:lstStyle/>
          <a:p>
            <a:r>
              <a:rPr lang="en-US" dirty="0" err="1" smtClean="0"/>
              <a:t>AZORult</a:t>
            </a:r>
            <a:r>
              <a:rPr lang="en-US" dirty="0" smtClean="0"/>
              <a: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20" y="2048335"/>
            <a:ext cx="10927159" cy="1513131"/>
          </a:xfrm>
          <a:prstGeom prst="rect">
            <a:avLst/>
          </a:prstGeom>
        </p:spPr>
      </p:pic>
      <p:grpSp>
        <p:nvGrpSpPr>
          <p:cNvPr id="47" name="Group 46"/>
          <p:cNvGrpSpPr/>
          <p:nvPr/>
        </p:nvGrpSpPr>
        <p:grpSpPr>
          <a:xfrm>
            <a:off x="225425" y="2591989"/>
            <a:ext cx="11334154" cy="2931185"/>
            <a:chOff x="225425" y="2591989"/>
            <a:chExt cx="11334154" cy="2931185"/>
          </a:xfrm>
        </p:grpSpPr>
        <p:grpSp>
          <p:nvGrpSpPr>
            <p:cNvPr id="33" name="Group 32"/>
            <p:cNvGrpSpPr/>
            <p:nvPr/>
          </p:nvGrpSpPr>
          <p:grpSpPr>
            <a:xfrm>
              <a:off x="225425" y="2804902"/>
              <a:ext cx="11334154" cy="2718272"/>
              <a:chOff x="225425" y="2804902"/>
              <a:chExt cx="11334154" cy="2718272"/>
            </a:xfrm>
          </p:grpSpPr>
          <p:sp>
            <p:nvSpPr>
              <p:cNvPr id="5" name="TextBox 4"/>
              <p:cNvSpPr txBox="1"/>
              <p:nvPr/>
            </p:nvSpPr>
            <p:spPr>
              <a:xfrm>
                <a:off x="4376928" y="3768848"/>
                <a:ext cx="3179075" cy="175432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Configuration string</a:t>
                </a:r>
                <a:endParaRPr lang="ru-RU" dirty="0"/>
              </a:p>
              <a:p>
                <a:pPr marL="285750" indent="-285750">
                  <a:lnSpc>
                    <a:spcPct val="150000"/>
                  </a:lnSpc>
                  <a:buFont typeface="Arial" panose="020B0604020202020204" pitchFamily="34" charset="0"/>
                  <a:buChar char="•"/>
                </a:pPr>
                <a:r>
                  <a:rPr lang="en-US" dirty="0" smtClean="0"/>
                  <a:t>Grab files on this settings</a:t>
                </a:r>
              </a:p>
              <a:p>
                <a:pPr marL="285750" indent="-285750">
                  <a:lnSpc>
                    <a:spcPct val="150000"/>
                  </a:lnSpc>
                  <a:buFont typeface="Arial" panose="020B0604020202020204" pitchFamily="34" charset="0"/>
                  <a:buChar char="•"/>
                </a:pPr>
                <a:r>
                  <a:rPr lang="en-US" dirty="0" smtClean="0"/>
                  <a:t>Download and execute file</a:t>
                </a:r>
              </a:p>
              <a:p>
                <a:pPr marL="285750" indent="-285750">
                  <a:lnSpc>
                    <a:spcPct val="150000"/>
                  </a:lnSpc>
                  <a:buFont typeface="Arial" panose="020B0604020202020204" pitchFamily="34" charset="0"/>
                  <a:buChar char="•"/>
                </a:pPr>
                <a:r>
                  <a:rPr lang="en-US" dirty="0" smtClean="0"/>
                  <a:t>IP information</a:t>
                </a:r>
              </a:p>
            </p:txBody>
          </p:sp>
          <p:cxnSp>
            <p:nvCxnSpPr>
              <p:cNvPr id="9" name="Elbow Connector 8"/>
              <p:cNvCxnSpPr>
                <a:endCxn id="4" idx="1"/>
              </p:cNvCxnSpPr>
              <p:nvPr/>
            </p:nvCxnSpPr>
            <p:spPr>
              <a:xfrm rot="10800000">
                <a:off x="632420" y="2804902"/>
                <a:ext cx="3598208" cy="1669563"/>
              </a:xfrm>
              <a:prstGeom prst="bentConnector3">
                <a:avLst>
                  <a:gd name="adj1" fmla="val 111097"/>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a:off x="632419" y="3183185"/>
                <a:ext cx="3598209" cy="1672623"/>
              </a:xfrm>
              <a:prstGeom prst="bentConnector3">
                <a:avLst>
                  <a:gd name="adj1" fmla="val 10794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0800000">
                <a:off x="650858" y="3425202"/>
                <a:ext cx="3579770" cy="1862151"/>
              </a:xfrm>
              <a:prstGeom prst="bentConnector3">
                <a:avLst>
                  <a:gd name="adj1" fmla="val 10483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7702303" y="2804902"/>
                <a:ext cx="3857276" cy="2506835"/>
              </a:xfrm>
              <a:prstGeom prst="bentConnector3">
                <a:avLst>
                  <a:gd name="adj1" fmla="val 10626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5425" y="2975803"/>
                <a:ext cx="406992" cy="33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p:nvPr/>
          </p:nvCxnSpPr>
          <p:spPr>
            <a:xfrm rot="10800000">
              <a:off x="632418" y="2591989"/>
              <a:ext cx="3616645" cy="1450933"/>
            </a:xfrm>
            <a:prstGeom prst="bentConnector3">
              <a:avLst>
                <a:gd name="adj1" fmla="val 114244"/>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490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Who cares about configuration?</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39</a:t>
            </a:fld>
            <a:endParaRPr lang="ru-RU"/>
          </a:p>
        </p:txBody>
      </p:sp>
      <p:sp>
        <p:nvSpPr>
          <p:cNvPr id="13" name="Заголовок 12"/>
          <p:cNvSpPr>
            <a:spLocks noGrp="1"/>
          </p:cNvSpPr>
          <p:nvPr>
            <p:ph type="title"/>
          </p:nvPr>
        </p:nvSpPr>
        <p:spPr/>
        <p:txBody>
          <a:bodyPr/>
          <a:lstStyle/>
          <a:p>
            <a:r>
              <a:rPr lang="en-US" dirty="0" err="1" smtClean="0"/>
              <a:t>AZORult</a:t>
            </a:r>
            <a:r>
              <a:rPr lang="en-US" dirty="0" smtClean="0"/>
              <a: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5" y="2416789"/>
            <a:ext cx="3348251" cy="102398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812" y="3754342"/>
            <a:ext cx="9135388" cy="934144"/>
          </a:xfrm>
          <a:prstGeom prst="rect">
            <a:avLst/>
          </a:prstGeom>
        </p:spPr>
      </p:pic>
      <p:sp>
        <p:nvSpPr>
          <p:cNvPr id="11" name="TextBox 10"/>
          <p:cNvSpPr txBox="1"/>
          <p:nvPr/>
        </p:nvSpPr>
        <p:spPr>
          <a:xfrm>
            <a:off x="346982" y="1733884"/>
            <a:ext cx="2767104" cy="369332"/>
          </a:xfrm>
          <a:prstGeom prst="rect">
            <a:avLst/>
          </a:prstGeom>
          <a:noFill/>
        </p:spPr>
        <p:txBody>
          <a:bodyPr wrap="none" rtlCol="0">
            <a:spAutoFit/>
          </a:bodyPr>
          <a:lstStyle/>
          <a:p>
            <a:r>
              <a:rPr lang="en-US" dirty="0" smtClean="0"/>
              <a:t>Configuration: “-++---++-”</a:t>
            </a:r>
            <a:endParaRPr lang="ru-RU" dirty="0"/>
          </a:p>
        </p:txBody>
      </p:sp>
      <p:cxnSp>
        <p:nvCxnSpPr>
          <p:cNvPr id="14" name="Elbow Connector 13"/>
          <p:cNvCxnSpPr/>
          <p:nvPr/>
        </p:nvCxnSpPr>
        <p:spPr>
          <a:xfrm>
            <a:off x="1549400" y="3556000"/>
            <a:ext cx="1075412" cy="495300"/>
          </a:xfrm>
          <a:prstGeom prst="bentConnector3">
            <a:avLst>
              <a:gd name="adj1" fmla="val 4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30900" y="3924300"/>
            <a:ext cx="24765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51081" y="4521200"/>
            <a:ext cx="24765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0375" y="2667000"/>
            <a:ext cx="2028825"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7675" y="3175000"/>
            <a:ext cx="2028825"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5364" name="Picture 4" descr="ÐÐ°ÑÑÐ¸Ð½ÐºÐ¸ Ð¿Ð¾ Ð·Ð°Ð¿ÑÐ¾ÑÑ i don't care meme"/>
          <p:cNvPicPr>
            <a:picLocks noChangeAspect="1" noChangeArrowheads="1"/>
          </p:cNvPicPr>
          <p:nvPr/>
        </p:nvPicPr>
        <p:blipFill rotWithShape="1">
          <a:blip r:embed="rId5">
            <a:extLst>
              <a:ext uri="{28A0092B-C50C-407E-A947-70E740481C1C}">
                <a14:useLocalDpi xmlns:a14="http://schemas.microsoft.com/office/drawing/2010/main" val="0"/>
              </a:ext>
            </a:extLst>
          </a:blip>
          <a:srcRect t="2148" b="5743"/>
          <a:stretch/>
        </p:blipFill>
        <p:spPr bwMode="auto">
          <a:xfrm>
            <a:off x="3324225" y="1918550"/>
            <a:ext cx="5543550" cy="422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1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4</a:t>
            </a:fld>
            <a:endParaRPr lang="ru-RU"/>
          </a:p>
        </p:txBody>
      </p:sp>
      <p:sp>
        <p:nvSpPr>
          <p:cNvPr id="13" name="Заголовок 12"/>
          <p:cNvSpPr>
            <a:spLocks noGrp="1"/>
          </p:cNvSpPr>
          <p:nvPr>
            <p:ph type="title"/>
          </p:nvPr>
        </p:nvSpPr>
        <p:spPr/>
        <p:txBody>
          <a:bodyPr/>
          <a:lstStyle/>
          <a:p>
            <a:r>
              <a:rPr lang="en-US" dirty="0" smtClean="0"/>
              <a:t>What’s it all about</a:t>
            </a:r>
            <a:endParaRPr lang="ru-RU" dirty="0"/>
          </a:p>
        </p:txBody>
      </p:sp>
      <p:sp>
        <p:nvSpPr>
          <p:cNvPr id="2" name="Subtitle 1"/>
          <p:cNvSpPr>
            <a:spLocks noGrp="1"/>
          </p:cNvSpPr>
          <p:nvPr>
            <p:ph type="subTitle" idx="1"/>
          </p:nvPr>
        </p:nvSpPr>
        <p:spPr/>
        <p:txBody>
          <a:bodyPr/>
          <a:lstStyle/>
          <a:p>
            <a:r>
              <a:rPr lang="en-US" dirty="0" smtClean="0"/>
              <a:t>Botnet structure</a:t>
            </a:r>
            <a:endParaRPr lang="ru-RU" dirty="0"/>
          </a:p>
        </p:txBody>
      </p:sp>
      <p:grpSp>
        <p:nvGrpSpPr>
          <p:cNvPr id="12" name="Group 11"/>
          <p:cNvGrpSpPr/>
          <p:nvPr/>
        </p:nvGrpSpPr>
        <p:grpSpPr>
          <a:xfrm>
            <a:off x="5460046" y="2233304"/>
            <a:ext cx="1271908" cy="2520339"/>
            <a:chOff x="5460046" y="2233304"/>
            <a:chExt cx="1271908" cy="2520339"/>
          </a:xfrm>
        </p:grpSpPr>
        <p:grpSp>
          <p:nvGrpSpPr>
            <p:cNvPr id="9" name="Group 8"/>
            <p:cNvGrpSpPr/>
            <p:nvPr/>
          </p:nvGrpSpPr>
          <p:grpSpPr>
            <a:xfrm>
              <a:off x="5460046" y="2233304"/>
              <a:ext cx="1271908" cy="2235982"/>
              <a:chOff x="5035532" y="1630403"/>
              <a:chExt cx="1271908" cy="2235982"/>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1" name="TextBox 10"/>
            <p:cNvSpPr txBox="1"/>
            <p:nvPr/>
          </p:nvSpPr>
          <p:spPr>
            <a:xfrm>
              <a:off x="5721859" y="4384311"/>
              <a:ext cx="748281" cy="369332"/>
            </a:xfrm>
            <a:prstGeom prst="rect">
              <a:avLst/>
            </a:prstGeom>
            <a:noFill/>
          </p:spPr>
          <p:txBody>
            <a:bodyPr wrap="square" rtlCol="0">
              <a:spAutoFit/>
            </a:bodyPr>
            <a:lstStyle/>
            <a:p>
              <a:pPr algn="ctr"/>
              <a:r>
                <a:rPr lang="en-US" dirty="0" smtClean="0"/>
                <a:t>C&amp;C</a:t>
              </a:r>
              <a:endParaRPr lang="ru-RU" dirty="0"/>
            </a:p>
          </p:txBody>
        </p:sp>
      </p:grpSp>
      <p:grpSp>
        <p:nvGrpSpPr>
          <p:cNvPr id="43" name="Group 42"/>
          <p:cNvGrpSpPr/>
          <p:nvPr/>
        </p:nvGrpSpPr>
        <p:grpSpPr>
          <a:xfrm>
            <a:off x="2854412" y="2837624"/>
            <a:ext cx="2491311" cy="1541549"/>
            <a:chOff x="2854412" y="2837624"/>
            <a:chExt cx="2491311" cy="1541549"/>
          </a:xfrm>
        </p:grpSpPr>
        <p:grpSp>
          <p:nvGrpSpPr>
            <p:cNvPr id="14" name="Group 13"/>
            <p:cNvGrpSpPr/>
            <p:nvPr/>
          </p:nvGrpSpPr>
          <p:grpSpPr>
            <a:xfrm>
              <a:off x="2854412" y="2837624"/>
              <a:ext cx="1271908" cy="1541549"/>
              <a:chOff x="2301752" y="3112403"/>
              <a:chExt cx="1271908" cy="1541549"/>
            </a:xfrm>
          </p:grpSpPr>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15" name="TextBox 14"/>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32" name="Straight Connector 31"/>
            <p:cNvCxnSpPr>
              <a:stCxn id="3" idx="3"/>
            </p:cNvCxnSpPr>
            <p:nvPr/>
          </p:nvCxnSpPr>
          <p:spPr>
            <a:xfrm flipV="1">
              <a:off x="4126320" y="3472179"/>
              <a:ext cx="1219403" cy="1399"/>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46277" y="2836225"/>
            <a:ext cx="2491311" cy="1541549"/>
            <a:chOff x="6846277" y="2836225"/>
            <a:chExt cx="2491311" cy="1541549"/>
          </a:xfrm>
        </p:grpSpPr>
        <p:grpSp>
          <p:nvGrpSpPr>
            <p:cNvPr id="26" name="Group 25"/>
            <p:cNvGrpSpPr/>
            <p:nvPr/>
          </p:nvGrpSpPr>
          <p:grpSpPr>
            <a:xfrm>
              <a:off x="8065680" y="2836225"/>
              <a:ext cx="1271908" cy="1541549"/>
              <a:chOff x="2301752" y="3112403"/>
              <a:chExt cx="1271908" cy="1541549"/>
            </a:xfrm>
          </p:grpSpPr>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28" name="TextBox 27"/>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34" name="Straight Connector 33"/>
            <p:cNvCxnSpPr/>
            <p:nvPr/>
          </p:nvCxnSpPr>
          <p:spPr>
            <a:xfrm flipV="1">
              <a:off x="6846277" y="3466899"/>
              <a:ext cx="1219403" cy="1399"/>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760439" y="1026434"/>
            <a:ext cx="1776203" cy="1541549"/>
            <a:chOff x="3760439" y="1026434"/>
            <a:chExt cx="1776203" cy="1541549"/>
          </a:xfrm>
        </p:grpSpPr>
        <p:grpSp>
          <p:nvGrpSpPr>
            <p:cNvPr id="17" name="Group 16"/>
            <p:cNvGrpSpPr/>
            <p:nvPr/>
          </p:nvGrpSpPr>
          <p:grpSpPr>
            <a:xfrm>
              <a:off x="3760439" y="1026434"/>
              <a:ext cx="1271908" cy="1541549"/>
              <a:chOff x="2301752" y="3112403"/>
              <a:chExt cx="1271908" cy="1541549"/>
            </a:xfrm>
          </p:grpSpPr>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19" name="TextBox 18"/>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35" name="Straight Connector 34"/>
            <p:cNvCxnSpPr/>
            <p:nvPr/>
          </p:nvCxnSpPr>
          <p:spPr>
            <a:xfrm>
              <a:off x="5032346" y="2198651"/>
              <a:ext cx="504296" cy="369332"/>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6693655" y="1026434"/>
            <a:ext cx="1737904" cy="1665541"/>
            <a:chOff x="6693655" y="1026434"/>
            <a:chExt cx="1737904" cy="1665541"/>
          </a:xfrm>
        </p:grpSpPr>
        <p:grpSp>
          <p:nvGrpSpPr>
            <p:cNvPr id="29" name="Group 28"/>
            <p:cNvGrpSpPr/>
            <p:nvPr/>
          </p:nvGrpSpPr>
          <p:grpSpPr>
            <a:xfrm>
              <a:off x="7159651" y="1026434"/>
              <a:ext cx="1271908" cy="1541549"/>
              <a:chOff x="2301752" y="3112403"/>
              <a:chExt cx="1271908" cy="1541549"/>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31" name="TextBox 30"/>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37" name="Straight Connector 36"/>
            <p:cNvCxnSpPr/>
            <p:nvPr/>
          </p:nvCxnSpPr>
          <p:spPr>
            <a:xfrm flipH="1">
              <a:off x="6693655" y="2193922"/>
              <a:ext cx="513961" cy="498053"/>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760438" y="4312721"/>
            <a:ext cx="1619623" cy="1877642"/>
            <a:chOff x="3760438" y="4312721"/>
            <a:chExt cx="1619623" cy="1877642"/>
          </a:xfrm>
        </p:grpSpPr>
        <p:grpSp>
          <p:nvGrpSpPr>
            <p:cNvPr id="20" name="Group 19"/>
            <p:cNvGrpSpPr/>
            <p:nvPr/>
          </p:nvGrpSpPr>
          <p:grpSpPr>
            <a:xfrm>
              <a:off x="3760438" y="4648814"/>
              <a:ext cx="1271908" cy="1541549"/>
              <a:chOff x="2301752" y="3112403"/>
              <a:chExt cx="1271908" cy="1541549"/>
            </a:xfrm>
          </p:grpSpPr>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22" name="TextBox 21"/>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38" name="Straight Connector 37"/>
            <p:cNvCxnSpPr/>
            <p:nvPr/>
          </p:nvCxnSpPr>
          <p:spPr>
            <a:xfrm flipH="1">
              <a:off x="4892349" y="4312721"/>
              <a:ext cx="487712" cy="484551"/>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6701981" y="4318204"/>
            <a:ext cx="1729578" cy="1872159"/>
            <a:chOff x="6701981" y="4318204"/>
            <a:chExt cx="1729578" cy="1872159"/>
          </a:xfrm>
        </p:grpSpPr>
        <p:grpSp>
          <p:nvGrpSpPr>
            <p:cNvPr id="23" name="Group 22"/>
            <p:cNvGrpSpPr/>
            <p:nvPr/>
          </p:nvGrpSpPr>
          <p:grpSpPr>
            <a:xfrm>
              <a:off x="7159651" y="4648814"/>
              <a:ext cx="1271908" cy="1541549"/>
              <a:chOff x="2301752" y="3112403"/>
              <a:chExt cx="1271908" cy="1541549"/>
            </a:xfrm>
          </p:grpSpPr>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25" name="TextBox 24"/>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41" name="Straight Connector 40"/>
            <p:cNvCxnSpPr/>
            <p:nvPr/>
          </p:nvCxnSpPr>
          <p:spPr>
            <a:xfrm flipH="1" flipV="1">
              <a:off x="6701981" y="4318204"/>
              <a:ext cx="487712" cy="484551"/>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552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Still mighty one</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40</a:t>
            </a:fld>
            <a:endParaRPr lang="ru-RU"/>
          </a:p>
        </p:txBody>
      </p:sp>
      <p:sp>
        <p:nvSpPr>
          <p:cNvPr id="13" name="Заголовок 12"/>
          <p:cNvSpPr>
            <a:spLocks noGrp="1"/>
          </p:cNvSpPr>
          <p:nvPr>
            <p:ph type="title"/>
          </p:nvPr>
        </p:nvSpPr>
        <p:spPr/>
        <p:txBody>
          <a:bodyPr/>
          <a:lstStyle/>
          <a:p>
            <a:r>
              <a:rPr lang="en-US" dirty="0" err="1" smtClean="0"/>
              <a:t>AZORult</a:t>
            </a:r>
            <a:r>
              <a:rPr lang="en-US" dirty="0" smtClean="0"/>
              <a: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5" name="Picture 14"/>
          <p:cNvPicPr>
            <a:picLocks noChangeAspect="1"/>
          </p:cNvPicPr>
          <p:nvPr/>
        </p:nvPicPr>
        <p:blipFill rotWithShape="1">
          <a:blip r:embed="rId3"/>
          <a:srcRect t="17232"/>
          <a:stretch/>
        </p:blipFill>
        <p:spPr bwMode="auto">
          <a:xfrm>
            <a:off x="257175" y="1662934"/>
            <a:ext cx="7010835" cy="2375665"/>
          </a:xfrm>
          <a:prstGeom prst="rect">
            <a:avLst/>
          </a:prstGeom>
          <a:ln>
            <a:noFill/>
          </a:ln>
          <a:extLst>
            <a:ext uri="{53640926-AAD7-44D8-BBD7-CCE9431645EC}">
              <a14:shadowObscured xmlns:a14="http://schemas.microsoft.com/office/drawing/2010/main"/>
            </a:ext>
          </a:extLst>
        </p:spPr>
      </p:pic>
      <p:pic>
        <p:nvPicPr>
          <p:cNvPr id="16" name="Picture 15"/>
          <p:cNvPicPr>
            <a:picLocks noChangeAspect="1"/>
          </p:cNvPicPr>
          <p:nvPr/>
        </p:nvPicPr>
        <p:blipFill>
          <a:blip r:embed="rId4"/>
          <a:stretch>
            <a:fillRect/>
          </a:stretch>
        </p:blipFill>
        <p:spPr>
          <a:xfrm>
            <a:off x="1246187" y="4281221"/>
            <a:ext cx="8910638" cy="533400"/>
          </a:xfrm>
          <a:prstGeom prst="rect">
            <a:avLst/>
          </a:prstGeom>
        </p:spPr>
      </p:pic>
      <p:pic>
        <p:nvPicPr>
          <p:cNvPr id="17" name="Picture 16"/>
          <p:cNvPicPr>
            <a:picLocks noChangeAspect="1"/>
          </p:cNvPicPr>
          <p:nvPr/>
        </p:nvPicPr>
        <p:blipFill>
          <a:blip r:embed="rId5"/>
          <a:stretch>
            <a:fillRect/>
          </a:stretch>
        </p:blipFill>
        <p:spPr>
          <a:xfrm>
            <a:off x="2498371" y="5177104"/>
            <a:ext cx="8960557" cy="227965"/>
          </a:xfrm>
          <a:prstGeom prst="rect">
            <a:avLst/>
          </a:prstGeom>
        </p:spPr>
      </p:pic>
      <p:cxnSp>
        <p:nvCxnSpPr>
          <p:cNvPr id="19" name="Elbow Connector 18"/>
          <p:cNvCxnSpPr/>
          <p:nvPr/>
        </p:nvCxnSpPr>
        <p:spPr>
          <a:xfrm>
            <a:off x="552451" y="4180281"/>
            <a:ext cx="514349" cy="367640"/>
          </a:xfrm>
          <a:prstGeom prst="bentConnector3">
            <a:avLst>
              <a:gd name="adj1" fmla="val 185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1887978" y="4903482"/>
            <a:ext cx="514349" cy="367640"/>
          </a:xfrm>
          <a:prstGeom prst="bentConnector3">
            <a:avLst>
              <a:gd name="adj1" fmla="val 185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t="2832" b="7056"/>
          <a:stretch/>
        </p:blipFill>
        <p:spPr>
          <a:xfrm>
            <a:off x="8290560" y="1171013"/>
            <a:ext cx="3168368" cy="2855080"/>
          </a:xfrm>
          <a:prstGeom prst="rect">
            <a:avLst/>
          </a:prstGeom>
        </p:spPr>
      </p:pic>
    </p:spTree>
    <p:extLst>
      <p:ext uri="{BB962C8B-B14F-4D97-AF65-F5344CB8AC3E}">
        <p14:creationId xmlns:p14="http://schemas.microsoft.com/office/powerpoint/2010/main" val="36443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OK, what that gives us?</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41</a:t>
            </a:fld>
            <a:endParaRPr lang="ru-RU"/>
          </a:p>
        </p:txBody>
      </p:sp>
      <p:sp>
        <p:nvSpPr>
          <p:cNvPr id="13" name="Заголовок 12"/>
          <p:cNvSpPr>
            <a:spLocks noGrp="1"/>
          </p:cNvSpPr>
          <p:nvPr>
            <p:ph type="title"/>
          </p:nvPr>
        </p:nvSpPr>
        <p:spPr/>
        <p:txBody>
          <a:bodyPr/>
          <a:lstStyle/>
          <a:p>
            <a:r>
              <a:rPr lang="en-US" dirty="0" err="1" smtClean="0"/>
              <a:t>AZORult</a:t>
            </a:r>
            <a:r>
              <a:rPr lang="en-US" dirty="0" smtClean="0"/>
              <a: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5" name="Group 4"/>
          <p:cNvGrpSpPr/>
          <p:nvPr/>
        </p:nvGrpSpPr>
        <p:grpSpPr>
          <a:xfrm>
            <a:off x="2786241" y="1536700"/>
            <a:ext cx="8520495" cy="4902200"/>
            <a:chOff x="3014841" y="1536700"/>
            <a:chExt cx="8520495" cy="4902200"/>
          </a:xfrm>
        </p:grpSpPr>
        <p:grpSp>
          <p:nvGrpSpPr>
            <p:cNvPr id="34" name="Group 33"/>
            <p:cNvGrpSpPr>
              <a:grpSpLocks noChangeAspect="1"/>
            </p:cNvGrpSpPr>
            <p:nvPr/>
          </p:nvGrpSpPr>
          <p:grpSpPr>
            <a:xfrm>
              <a:off x="8646822" y="1630792"/>
              <a:ext cx="1103690" cy="4086211"/>
              <a:chOff x="3007592" y="2015285"/>
              <a:chExt cx="1271909" cy="4709015"/>
            </a:xfrm>
          </p:grpSpPr>
          <p:grpSp>
            <p:nvGrpSpPr>
              <p:cNvPr id="35" name="Group 34"/>
              <p:cNvGrpSpPr/>
              <p:nvPr/>
            </p:nvGrpSpPr>
            <p:grpSpPr>
              <a:xfrm>
                <a:off x="3007592" y="2015285"/>
                <a:ext cx="1271908" cy="4257103"/>
                <a:chOff x="3007592" y="1658518"/>
                <a:chExt cx="1271908" cy="4257101"/>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592" y="1658518"/>
                  <a:ext cx="1271908" cy="1271908"/>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592" y="3017187"/>
                  <a:ext cx="1271908" cy="1271908"/>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592" y="4466402"/>
                  <a:ext cx="1271908" cy="1271908"/>
                </a:xfrm>
                <a:prstGeom prst="rect">
                  <a:avLst/>
                </a:prstGeom>
              </p:spPr>
            </p:pic>
            <p:sp>
              <p:nvSpPr>
                <p:cNvPr id="40" name="Rectangle 39"/>
                <p:cNvSpPr/>
                <p:nvPr/>
              </p:nvSpPr>
              <p:spPr>
                <a:xfrm>
                  <a:off x="3007592" y="1719248"/>
                  <a:ext cx="1271908" cy="4196371"/>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6" name="TextBox 35"/>
              <p:cNvSpPr txBox="1"/>
              <p:nvPr/>
            </p:nvSpPr>
            <p:spPr>
              <a:xfrm>
                <a:off x="3007592" y="6298676"/>
                <a:ext cx="1271909" cy="425624"/>
              </a:xfrm>
              <a:prstGeom prst="rect">
                <a:avLst/>
              </a:prstGeom>
              <a:noFill/>
            </p:spPr>
            <p:txBody>
              <a:bodyPr wrap="square" rtlCol="0">
                <a:spAutoFit/>
              </a:bodyPr>
              <a:lstStyle/>
              <a:p>
                <a:pPr algn="ctr"/>
                <a:r>
                  <a:rPr lang="en-US" dirty="0" err="1" smtClean="0"/>
                  <a:t>Botfarm</a:t>
                </a:r>
                <a:endParaRPr lang="ru-RU" dirty="0"/>
              </a:p>
            </p:txBody>
          </p:sp>
        </p:grpSp>
        <p:sp>
          <p:nvSpPr>
            <p:cNvPr id="41" name="Rectangle 40"/>
            <p:cNvSpPr/>
            <p:nvPr/>
          </p:nvSpPr>
          <p:spPr>
            <a:xfrm>
              <a:off x="3014841" y="1536700"/>
              <a:ext cx="7005666" cy="4902200"/>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 name="Group 2"/>
            <p:cNvGrpSpPr/>
            <p:nvPr/>
          </p:nvGrpSpPr>
          <p:grpSpPr>
            <a:xfrm>
              <a:off x="4291333" y="2917320"/>
              <a:ext cx="1163480" cy="1159980"/>
              <a:chOff x="4291333" y="2688720"/>
              <a:chExt cx="1163480" cy="1159980"/>
            </a:xfrm>
          </p:grpSpPr>
          <p:grpSp>
            <p:nvGrpSpPr>
              <p:cNvPr id="24" name="Group 23"/>
              <p:cNvGrpSpPr/>
              <p:nvPr/>
            </p:nvGrpSpPr>
            <p:grpSpPr>
              <a:xfrm>
                <a:off x="4558540" y="2688720"/>
                <a:ext cx="635200" cy="1159980"/>
                <a:chOff x="4325754" y="2590989"/>
                <a:chExt cx="635200" cy="1159980"/>
              </a:xfrm>
            </p:grpSpPr>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921" y="2590989"/>
                  <a:ext cx="635033" cy="635033"/>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754" y="3115936"/>
                  <a:ext cx="635033" cy="635033"/>
                </a:xfrm>
                <a:prstGeom prst="rect">
                  <a:avLst/>
                </a:prstGeom>
              </p:spPr>
            </p:pic>
          </p:grpSp>
          <p:cxnSp>
            <p:nvCxnSpPr>
              <p:cNvPr id="43" name="Straight Arrow Connector 42"/>
              <p:cNvCxnSpPr/>
              <p:nvPr/>
            </p:nvCxnSpPr>
            <p:spPr>
              <a:xfrm>
                <a:off x="4291333" y="3272697"/>
                <a:ext cx="1163480"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7142599" y="2343683"/>
              <a:ext cx="1163480" cy="2304736"/>
              <a:chOff x="7142599" y="2115083"/>
              <a:chExt cx="1163480" cy="2304736"/>
            </a:xfrm>
          </p:grpSpPr>
          <p:grpSp>
            <p:nvGrpSpPr>
              <p:cNvPr id="27" name="Group 26"/>
              <p:cNvGrpSpPr/>
              <p:nvPr/>
            </p:nvGrpSpPr>
            <p:grpSpPr>
              <a:xfrm>
                <a:off x="7204004" y="2115083"/>
                <a:ext cx="1040670" cy="2304736"/>
                <a:chOff x="6821239" y="2027746"/>
                <a:chExt cx="1040670" cy="2304736"/>
              </a:xfrm>
            </p:grpSpPr>
            <p:grpSp>
              <p:nvGrpSpPr>
                <p:cNvPr id="28" name="Group 27"/>
                <p:cNvGrpSpPr/>
                <p:nvPr/>
              </p:nvGrpSpPr>
              <p:grpSpPr>
                <a:xfrm>
                  <a:off x="6821239" y="2027746"/>
                  <a:ext cx="1040670" cy="996713"/>
                  <a:chOff x="6631116" y="2104779"/>
                  <a:chExt cx="1040670" cy="996713"/>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2826" y="2104779"/>
                    <a:ext cx="857250" cy="857250"/>
                  </a:xfrm>
                  <a:prstGeom prst="rect">
                    <a:avLst/>
                  </a:prstGeom>
                </p:spPr>
              </p:pic>
              <p:sp>
                <p:nvSpPr>
                  <p:cNvPr id="33" name="TextBox 32"/>
                  <p:cNvSpPr txBox="1"/>
                  <p:nvPr/>
                </p:nvSpPr>
                <p:spPr>
                  <a:xfrm>
                    <a:off x="6631116" y="2762938"/>
                    <a:ext cx="1040670" cy="338554"/>
                  </a:xfrm>
                  <a:prstGeom prst="rect">
                    <a:avLst/>
                  </a:prstGeom>
                  <a:noFill/>
                </p:spPr>
                <p:txBody>
                  <a:bodyPr wrap="none" rtlCol="0">
                    <a:spAutoFit/>
                  </a:bodyPr>
                  <a:lstStyle/>
                  <a:p>
                    <a:r>
                      <a:rPr lang="en-US" sz="1600" dirty="0" smtClean="0"/>
                      <a:t>Metadata</a:t>
                    </a:r>
                    <a:endParaRPr lang="ru-RU" sz="1600" dirty="0"/>
                  </a:p>
                </p:txBody>
              </p:sp>
            </p:grpSp>
            <p:grpSp>
              <p:nvGrpSpPr>
                <p:cNvPr id="29" name="Group 28"/>
                <p:cNvGrpSpPr/>
                <p:nvPr/>
              </p:nvGrpSpPr>
              <p:grpSpPr>
                <a:xfrm>
                  <a:off x="6821239" y="3335769"/>
                  <a:ext cx="1040670" cy="996713"/>
                  <a:chOff x="6631116" y="2104779"/>
                  <a:chExt cx="1040670" cy="996713"/>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2826" y="2104779"/>
                    <a:ext cx="857250" cy="857250"/>
                  </a:xfrm>
                  <a:prstGeom prst="rect">
                    <a:avLst/>
                  </a:prstGeom>
                </p:spPr>
              </p:pic>
              <p:sp>
                <p:nvSpPr>
                  <p:cNvPr id="31" name="TextBox 30"/>
                  <p:cNvSpPr txBox="1"/>
                  <p:nvPr/>
                </p:nvSpPr>
                <p:spPr>
                  <a:xfrm>
                    <a:off x="6631116" y="2762938"/>
                    <a:ext cx="1040670" cy="338554"/>
                  </a:xfrm>
                  <a:prstGeom prst="rect">
                    <a:avLst/>
                  </a:prstGeom>
                  <a:noFill/>
                </p:spPr>
                <p:txBody>
                  <a:bodyPr wrap="none" rtlCol="0">
                    <a:spAutoFit/>
                  </a:bodyPr>
                  <a:lstStyle/>
                  <a:p>
                    <a:r>
                      <a:rPr lang="en-US" sz="1600" dirty="0" smtClean="0"/>
                      <a:t>Metadata</a:t>
                    </a:r>
                    <a:endParaRPr lang="ru-RU" sz="1600" dirty="0"/>
                  </a:p>
                </p:txBody>
              </p:sp>
            </p:grpSp>
          </p:grpSp>
          <p:cxnSp>
            <p:nvCxnSpPr>
              <p:cNvPr id="44" name="Straight Arrow Connector 43"/>
              <p:cNvCxnSpPr/>
              <p:nvPr/>
            </p:nvCxnSpPr>
            <p:spPr>
              <a:xfrm>
                <a:off x="7142599" y="3247458"/>
                <a:ext cx="1163480"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3159805" y="5923132"/>
              <a:ext cx="3982794" cy="377947"/>
              <a:chOff x="3159805" y="5694532"/>
              <a:chExt cx="3982794" cy="377947"/>
            </a:xfrm>
          </p:grpSpPr>
          <p:sp>
            <p:nvSpPr>
              <p:cNvPr id="46" name="Rectangle 45"/>
              <p:cNvSpPr/>
              <p:nvPr/>
            </p:nvSpPr>
            <p:spPr>
              <a:xfrm>
                <a:off x="3159805" y="5706719"/>
                <a:ext cx="3982794" cy="36576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TextBox 46"/>
              <p:cNvSpPr txBox="1"/>
              <p:nvPr/>
            </p:nvSpPr>
            <p:spPr>
              <a:xfrm>
                <a:off x="3859823" y="5694532"/>
                <a:ext cx="2582758" cy="369332"/>
              </a:xfrm>
              <a:prstGeom prst="rect">
                <a:avLst/>
              </a:prstGeom>
              <a:noFill/>
            </p:spPr>
            <p:txBody>
              <a:bodyPr wrap="none" rtlCol="0">
                <a:spAutoFit/>
              </a:bodyPr>
              <a:lstStyle/>
              <a:p>
                <a:r>
                  <a:rPr lang="en-US" dirty="0" smtClean="0"/>
                  <a:t>Events analysis system</a:t>
                </a:r>
                <a:endParaRPr lang="ru-RU" dirty="0"/>
              </a:p>
            </p:txBody>
          </p:sp>
        </p:grpSp>
        <p:grpSp>
          <p:nvGrpSpPr>
            <p:cNvPr id="48" name="Group 47"/>
            <p:cNvGrpSpPr/>
            <p:nvPr/>
          </p:nvGrpSpPr>
          <p:grpSpPr>
            <a:xfrm>
              <a:off x="7295716" y="5777977"/>
              <a:ext cx="1884101" cy="340222"/>
              <a:chOff x="7295716" y="5549377"/>
              <a:chExt cx="1884101" cy="340222"/>
            </a:xfrm>
          </p:grpSpPr>
          <p:cxnSp>
            <p:nvCxnSpPr>
              <p:cNvPr id="49" name="Elbow Connector 48"/>
              <p:cNvCxnSpPr/>
              <p:nvPr/>
            </p:nvCxnSpPr>
            <p:spPr>
              <a:xfrm rot="10800000" flipV="1">
                <a:off x="7295716" y="5600562"/>
                <a:ext cx="1884101" cy="289037"/>
              </a:xfrm>
              <a:prstGeom prst="bentConnector3">
                <a:avLst>
                  <a:gd name="adj1" fmla="val 173"/>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689564" y="5549377"/>
                <a:ext cx="1233030" cy="338554"/>
              </a:xfrm>
              <a:prstGeom prst="rect">
                <a:avLst/>
              </a:prstGeom>
              <a:noFill/>
            </p:spPr>
            <p:txBody>
              <a:bodyPr wrap="none" rtlCol="0">
                <a:spAutoFit/>
              </a:bodyPr>
              <a:lstStyle/>
              <a:p>
                <a:r>
                  <a:rPr lang="en-US" sz="1600" dirty="0" smtClean="0"/>
                  <a:t>Commands</a:t>
                </a:r>
                <a:endParaRPr lang="ru-RU" sz="1600" dirty="0"/>
              </a:p>
            </p:txBody>
          </p:sp>
        </p:grpSp>
        <p:grpSp>
          <p:nvGrpSpPr>
            <p:cNvPr id="59" name="Group 58"/>
            <p:cNvGrpSpPr>
              <a:grpSpLocks noChangeAspect="1"/>
            </p:cNvGrpSpPr>
            <p:nvPr/>
          </p:nvGrpSpPr>
          <p:grpSpPr>
            <a:xfrm>
              <a:off x="10974933" y="2040366"/>
              <a:ext cx="560403" cy="3130636"/>
              <a:chOff x="8558161" y="1171013"/>
              <a:chExt cx="771988" cy="4312636"/>
            </a:xfrm>
          </p:grpSpPr>
          <p:grpSp>
            <p:nvGrpSpPr>
              <p:cNvPr id="60" name="Group 59"/>
              <p:cNvGrpSpPr/>
              <p:nvPr/>
            </p:nvGrpSpPr>
            <p:grpSpPr>
              <a:xfrm>
                <a:off x="8558162" y="1171013"/>
                <a:ext cx="771987" cy="1357463"/>
                <a:chOff x="5035532" y="1630403"/>
                <a:chExt cx="1271908" cy="2235982"/>
              </a:xfrm>
            </p:grpSpPr>
            <p:pic>
              <p:nvPicPr>
                <p:cNvPr id="67" name="Picture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nvGrpSpPr>
              <p:cNvPr id="61" name="Group 60"/>
              <p:cNvGrpSpPr/>
              <p:nvPr/>
            </p:nvGrpSpPr>
            <p:grpSpPr>
              <a:xfrm>
                <a:off x="8558161" y="2620944"/>
                <a:ext cx="771987" cy="1357463"/>
                <a:chOff x="5035532" y="1630403"/>
                <a:chExt cx="1271908" cy="2235982"/>
              </a:xfrm>
            </p:grpSpPr>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nvGrpSpPr>
              <p:cNvPr id="62" name="Group 61"/>
              <p:cNvGrpSpPr/>
              <p:nvPr/>
            </p:nvGrpSpPr>
            <p:grpSpPr>
              <a:xfrm>
                <a:off x="8558161" y="4126184"/>
                <a:ext cx="771987" cy="1357465"/>
                <a:chOff x="5035532" y="1630403"/>
                <a:chExt cx="1271908" cy="2235982"/>
              </a:xfrm>
            </p:grpSpPr>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64" name="Picture 6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cxnSp>
          <p:nvCxnSpPr>
            <p:cNvPr id="69" name="Straight Arrow Connector 68"/>
            <p:cNvCxnSpPr/>
            <p:nvPr/>
          </p:nvCxnSpPr>
          <p:spPr>
            <a:xfrm>
              <a:off x="10246659" y="2147032"/>
              <a:ext cx="557743" cy="318208"/>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10244369" y="4548220"/>
              <a:ext cx="557743" cy="318208"/>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0244369" y="3433684"/>
              <a:ext cx="580660" cy="0"/>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159805" y="1740829"/>
              <a:ext cx="1492716" cy="4018436"/>
              <a:chOff x="2918622" y="1394817"/>
              <a:chExt cx="1492716" cy="4018436"/>
            </a:xfrm>
          </p:grpSpPr>
          <p:sp>
            <p:nvSpPr>
              <p:cNvPr id="73" name="Rectangle 72"/>
              <p:cNvSpPr/>
              <p:nvPr/>
            </p:nvSpPr>
            <p:spPr>
              <a:xfrm>
                <a:off x="3476004" y="1394817"/>
                <a:ext cx="377952" cy="3617714"/>
              </a:xfrm>
              <a:prstGeom prst="rect">
                <a:avLst/>
              </a:prstGeom>
              <a:pattFill prst="dashHorz">
                <a:fgClr>
                  <a:schemeClr val="tx1"/>
                </a:fgClr>
                <a:bgClr>
                  <a:schemeClr val="bg1"/>
                </a:bgClr>
              </a:patt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4" name="TextBox 73"/>
              <p:cNvSpPr txBox="1"/>
              <p:nvPr/>
            </p:nvSpPr>
            <p:spPr>
              <a:xfrm>
                <a:off x="2918622" y="5043921"/>
                <a:ext cx="1492716" cy="369332"/>
              </a:xfrm>
              <a:prstGeom prst="rect">
                <a:avLst/>
              </a:prstGeom>
              <a:noFill/>
            </p:spPr>
            <p:txBody>
              <a:bodyPr wrap="none" rtlCol="0">
                <a:spAutoFit/>
              </a:bodyPr>
              <a:lstStyle/>
              <a:p>
                <a:r>
                  <a:rPr lang="en-US" dirty="0" smtClean="0"/>
                  <a:t>Filter system</a:t>
                </a:r>
                <a:endParaRPr lang="ru-RU" dirty="0"/>
              </a:p>
            </p:txBody>
          </p:sp>
        </p:grpSp>
        <p:grpSp>
          <p:nvGrpSpPr>
            <p:cNvPr id="75" name="Group 74"/>
            <p:cNvGrpSpPr/>
            <p:nvPr/>
          </p:nvGrpSpPr>
          <p:grpSpPr>
            <a:xfrm>
              <a:off x="5028919" y="1749409"/>
              <a:ext cx="2646878" cy="4009856"/>
              <a:chOff x="4772561" y="1391210"/>
              <a:chExt cx="2646878" cy="4009856"/>
            </a:xfrm>
          </p:grpSpPr>
          <p:sp>
            <p:nvSpPr>
              <p:cNvPr id="76" name="Rectangle 75"/>
              <p:cNvSpPr/>
              <p:nvPr/>
            </p:nvSpPr>
            <p:spPr>
              <a:xfrm>
                <a:off x="5392001" y="1391210"/>
                <a:ext cx="1168673" cy="3617714"/>
              </a:xfrm>
              <a:prstGeom prst="rect">
                <a:avLst/>
              </a:prstGeom>
              <a:pattFill prst="pct5">
                <a:fgClr>
                  <a:schemeClr val="tx1"/>
                </a:fgClr>
                <a:bgClr>
                  <a:schemeClr val="bg1"/>
                </a:bgClr>
              </a:patt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TextBox 76"/>
              <p:cNvSpPr txBox="1"/>
              <p:nvPr/>
            </p:nvSpPr>
            <p:spPr>
              <a:xfrm>
                <a:off x="4772561" y="5031734"/>
                <a:ext cx="2646878" cy="369332"/>
              </a:xfrm>
              <a:prstGeom prst="rect">
                <a:avLst/>
              </a:prstGeom>
              <a:noFill/>
            </p:spPr>
            <p:txBody>
              <a:bodyPr wrap="none" rtlCol="0">
                <a:spAutoFit/>
              </a:bodyPr>
              <a:lstStyle/>
              <a:p>
                <a:r>
                  <a:rPr lang="en-US" dirty="0" smtClean="0"/>
                  <a:t>Auto-processing system</a:t>
                </a:r>
                <a:endParaRPr lang="ru-RU" dirty="0"/>
              </a:p>
            </p:txBody>
          </p:sp>
        </p:grpSp>
      </p:grpSp>
      <p:grpSp>
        <p:nvGrpSpPr>
          <p:cNvPr id="78" name="Group 77"/>
          <p:cNvGrpSpPr/>
          <p:nvPr/>
        </p:nvGrpSpPr>
        <p:grpSpPr>
          <a:xfrm>
            <a:off x="53579" y="2700958"/>
            <a:ext cx="2582758" cy="1901495"/>
            <a:chOff x="128933" y="2069469"/>
            <a:chExt cx="2582758" cy="1901495"/>
          </a:xfrm>
        </p:grpSpPr>
        <p:grpSp>
          <p:nvGrpSpPr>
            <p:cNvPr id="79" name="Group 78"/>
            <p:cNvGrpSpPr/>
            <p:nvPr/>
          </p:nvGrpSpPr>
          <p:grpSpPr>
            <a:xfrm>
              <a:off x="669926" y="2069469"/>
              <a:ext cx="1500773" cy="1500773"/>
              <a:chOff x="237055" y="1764669"/>
              <a:chExt cx="1500773" cy="1500773"/>
            </a:xfrm>
          </p:grpSpPr>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26" y="2441250"/>
                <a:ext cx="635033" cy="635033"/>
              </a:xfrm>
              <a:prstGeom prst="rect">
                <a:avLst/>
              </a:prstGeom>
            </p:spPr>
          </p:pic>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643" y="2219840"/>
                <a:ext cx="635033" cy="635033"/>
              </a:xfrm>
              <a:prstGeom prst="rect">
                <a:avLst/>
              </a:prstGeom>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209" y="2220701"/>
                <a:ext cx="635033" cy="635033"/>
              </a:xfrm>
              <a:prstGeom prst="rect">
                <a:avLst/>
              </a:prstGeom>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26" y="1948381"/>
                <a:ext cx="635033" cy="635033"/>
              </a:xfrm>
              <a:prstGeom prst="rect">
                <a:avLst/>
              </a:prstGeom>
            </p:spPr>
          </p:pic>
          <p:sp>
            <p:nvSpPr>
              <p:cNvPr id="85" name="Oval 84"/>
              <p:cNvSpPr/>
              <p:nvPr/>
            </p:nvSpPr>
            <p:spPr>
              <a:xfrm>
                <a:off x="237055" y="1764669"/>
                <a:ext cx="1500773" cy="1500773"/>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80" name="TextBox 79"/>
            <p:cNvSpPr txBox="1"/>
            <p:nvPr/>
          </p:nvSpPr>
          <p:spPr>
            <a:xfrm>
              <a:off x="128933" y="3601632"/>
              <a:ext cx="2582758" cy="369332"/>
            </a:xfrm>
            <a:prstGeom prst="rect">
              <a:avLst/>
            </a:prstGeom>
            <a:noFill/>
          </p:spPr>
          <p:txBody>
            <a:bodyPr wrap="none" rtlCol="0">
              <a:spAutoFit/>
            </a:bodyPr>
            <a:lstStyle/>
            <a:p>
              <a:r>
                <a:rPr lang="en-US" dirty="0" smtClean="0"/>
                <a:t>Source of new samples</a:t>
              </a:r>
              <a:endParaRPr lang="ru-RU" dirty="0"/>
            </a:p>
          </p:txBody>
        </p:sp>
      </p:grpSp>
      <p:cxnSp>
        <p:nvCxnSpPr>
          <p:cNvPr id="86" name="Straight Arrow Connector 85"/>
          <p:cNvCxnSpPr/>
          <p:nvPr/>
        </p:nvCxnSpPr>
        <p:spPr>
          <a:xfrm>
            <a:off x="2239741" y="3515412"/>
            <a:ext cx="431276"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0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OK, what that gives us?</a:t>
            </a:r>
            <a:endParaRPr lang="ru-RU" dirty="0"/>
          </a:p>
        </p:txBody>
      </p:sp>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42</a:t>
            </a:fld>
            <a:endParaRPr lang="ru-RU"/>
          </a:p>
        </p:txBody>
      </p:sp>
      <p:sp>
        <p:nvSpPr>
          <p:cNvPr id="13" name="Заголовок 12"/>
          <p:cNvSpPr>
            <a:spLocks noGrp="1"/>
          </p:cNvSpPr>
          <p:nvPr>
            <p:ph type="title"/>
          </p:nvPr>
        </p:nvSpPr>
        <p:spPr/>
        <p:txBody>
          <a:bodyPr/>
          <a:lstStyle/>
          <a:p>
            <a:r>
              <a:rPr lang="en-US" dirty="0" err="1" smtClean="0"/>
              <a:t>AZORult</a:t>
            </a:r>
            <a:r>
              <a:rPr lang="en-US" dirty="0" smtClean="0"/>
              <a:t>++</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8" name="Group 7"/>
          <p:cNvGrpSpPr/>
          <p:nvPr/>
        </p:nvGrpSpPr>
        <p:grpSpPr>
          <a:xfrm>
            <a:off x="2786241" y="1536700"/>
            <a:ext cx="8520495" cy="4902200"/>
            <a:chOff x="2824341" y="1536700"/>
            <a:chExt cx="8520495" cy="4902200"/>
          </a:xfrm>
        </p:grpSpPr>
        <p:grpSp>
          <p:nvGrpSpPr>
            <p:cNvPr id="12" name="Group 11"/>
            <p:cNvGrpSpPr/>
            <p:nvPr/>
          </p:nvGrpSpPr>
          <p:grpSpPr>
            <a:xfrm>
              <a:off x="2894536" y="1736709"/>
              <a:ext cx="1608133" cy="4031136"/>
              <a:chOff x="-170846" y="1483734"/>
              <a:chExt cx="1608133" cy="4031136"/>
            </a:xfrm>
          </p:grpSpPr>
          <p:sp>
            <p:nvSpPr>
              <p:cNvPr id="14" name="Rectangle 13"/>
              <p:cNvSpPr/>
              <p:nvPr/>
            </p:nvSpPr>
            <p:spPr>
              <a:xfrm>
                <a:off x="453655" y="1483734"/>
                <a:ext cx="377952" cy="3617714"/>
              </a:xfrm>
              <a:prstGeom prst="rect">
                <a:avLst/>
              </a:prstGeom>
              <a:pattFill prst="dashHorz">
                <a:fgClr>
                  <a:schemeClr val="tx2"/>
                </a:fgClr>
                <a:bgClr>
                  <a:schemeClr val="bg1"/>
                </a:bgClr>
              </a:patt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chemeClr val="tx2"/>
                  </a:solidFill>
                </a:endParaRPr>
              </a:p>
            </p:txBody>
          </p:sp>
          <p:sp>
            <p:nvSpPr>
              <p:cNvPr id="18" name="TextBox 17"/>
              <p:cNvSpPr txBox="1"/>
              <p:nvPr/>
            </p:nvSpPr>
            <p:spPr>
              <a:xfrm>
                <a:off x="-170846" y="5145538"/>
                <a:ext cx="1608133" cy="369332"/>
              </a:xfrm>
              <a:prstGeom prst="rect">
                <a:avLst/>
              </a:prstGeom>
              <a:noFill/>
            </p:spPr>
            <p:txBody>
              <a:bodyPr wrap="none" rtlCol="0">
                <a:spAutoFit/>
              </a:bodyPr>
              <a:lstStyle/>
              <a:p>
                <a:r>
                  <a:rPr lang="en-US" b="1" dirty="0" smtClean="0">
                    <a:solidFill>
                      <a:schemeClr val="tx2"/>
                    </a:solidFill>
                  </a:rPr>
                  <a:t>Filter system</a:t>
                </a:r>
                <a:endParaRPr lang="ru-RU" b="1" dirty="0">
                  <a:solidFill>
                    <a:schemeClr val="tx2"/>
                  </a:solidFill>
                </a:endParaRPr>
              </a:p>
            </p:txBody>
          </p:sp>
        </p:grpSp>
        <p:grpSp>
          <p:nvGrpSpPr>
            <p:cNvPr id="20" name="Group 19"/>
            <p:cNvGrpSpPr/>
            <p:nvPr/>
          </p:nvGrpSpPr>
          <p:grpSpPr>
            <a:xfrm>
              <a:off x="4605557" y="1749409"/>
              <a:ext cx="2877711" cy="4022043"/>
              <a:chOff x="-8761" y="2318780"/>
              <a:chExt cx="2877711" cy="4022043"/>
            </a:xfrm>
          </p:grpSpPr>
          <p:sp>
            <p:nvSpPr>
              <p:cNvPr id="21" name="Rectangle 20"/>
              <p:cNvSpPr/>
              <p:nvPr/>
            </p:nvSpPr>
            <p:spPr>
              <a:xfrm>
                <a:off x="845759" y="2318780"/>
                <a:ext cx="1168673" cy="3617714"/>
              </a:xfrm>
              <a:prstGeom prst="rect">
                <a:avLst/>
              </a:prstGeom>
              <a:pattFill prst="pct5">
                <a:fgClr>
                  <a:schemeClr val="accent1"/>
                </a:fgClr>
                <a:bgClr>
                  <a:schemeClr val="bg1"/>
                </a:bgClr>
              </a:patt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8761" y="5971491"/>
                <a:ext cx="2877711" cy="369332"/>
              </a:xfrm>
              <a:prstGeom prst="rect">
                <a:avLst/>
              </a:prstGeom>
              <a:noFill/>
            </p:spPr>
            <p:txBody>
              <a:bodyPr wrap="none" rtlCol="0">
                <a:spAutoFit/>
              </a:bodyPr>
              <a:lstStyle/>
              <a:p>
                <a:r>
                  <a:rPr lang="en-US" b="1" dirty="0" smtClean="0">
                    <a:solidFill>
                      <a:schemeClr val="tx2"/>
                    </a:solidFill>
                  </a:rPr>
                  <a:t>Auto-processing system</a:t>
                </a:r>
                <a:endParaRPr lang="ru-RU" b="1" dirty="0">
                  <a:solidFill>
                    <a:schemeClr val="tx2"/>
                  </a:solidFill>
                </a:endParaRPr>
              </a:p>
            </p:txBody>
          </p:sp>
        </p:grpSp>
        <p:grpSp>
          <p:nvGrpSpPr>
            <p:cNvPr id="34" name="Group 33"/>
            <p:cNvGrpSpPr>
              <a:grpSpLocks noChangeAspect="1"/>
            </p:cNvGrpSpPr>
            <p:nvPr/>
          </p:nvGrpSpPr>
          <p:grpSpPr>
            <a:xfrm>
              <a:off x="8456322" y="1630792"/>
              <a:ext cx="1103690" cy="4086211"/>
              <a:chOff x="3007592" y="2015285"/>
              <a:chExt cx="1271909" cy="4709015"/>
            </a:xfrm>
          </p:grpSpPr>
          <p:grpSp>
            <p:nvGrpSpPr>
              <p:cNvPr id="35" name="Group 34"/>
              <p:cNvGrpSpPr/>
              <p:nvPr/>
            </p:nvGrpSpPr>
            <p:grpSpPr>
              <a:xfrm>
                <a:off x="3007592" y="2015285"/>
                <a:ext cx="1271908" cy="4257103"/>
                <a:chOff x="3007592" y="1658518"/>
                <a:chExt cx="1271908" cy="4257101"/>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592" y="1658518"/>
                  <a:ext cx="1271908" cy="1271908"/>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592" y="3017187"/>
                  <a:ext cx="1271908" cy="1271908"/>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7592" y="4466402"/>
                  <a:ext cx="1271908" cy="1271908"/>
                </a:xfrm>
                <a:prstGeom prst="rect">
                  <a:avLst/>
                </a:prstGeom>
              </p:spPr>
            </p:pic>
            <p:sp>
              <p:nvSpPr>
                <p:cNvPr id="40" name="Rectangle 39"/>
                <p:cNvSpPr/>
                <p:nvPr/>
              </p:nvSpPr>
              <p:spPr>
                <a:xfrm>
                  <a:off x="3007592" y="1719248"/>
                  <a:ext cx="1271908" cy="4196371"/>
                </a:xfrm>
                <a:prstGeom prst="rect">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6" name="TextBox 35"/>
              <p:cNvSpPr txBox="1"/>
              <p:nvPr/>
            </p:nvSpPr>
            <p:spPr>
              <a:xfrm>
                <a:off x="3007592" y="6298676"/>
                <a:ext cx="1271909" cy="425624"/>
              </a:xfrm>
              <a:prstGeom prst="rect">
                <a:avLst/>
              </a:prstGeom>
              <a:noFill/>
            </p:spPr>
            <p:txBody>
              <a:bodyPr wrap="square" rtlCol="0">
                <a:spAutoFit/>
              </a:bodyPr>
              <a:lstStyle/>
              <a:p>
                <a:pPr algn="ctr"/>
                <a:r>
                  <a:rPr lang="en-US" dirty="0" err="1" smtClean="0"/>
                  <a:t>Botfarm</a:t>
                </a:r>
                <a:endParaRPr lang="ru-RU" dirty="0"/>
              </a:p>
            </p:txBody>
          </p:sp>
        </p:grpSp>
        <p:sp>
          <p:nvSpPr>
            <p:cNvPr id="41" name="Rectangle 40"/>
            <p:cNvSpPr/>
            <p:nvPr/>
          </p:nvSpPr>
          <p:spPr>
            <a:xfrm>
              <a:off x="2824341" y="1536700"/>
              <a:ext cx="7005666" cy="4902200"/>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3" name="Group 2"/>
            <p:cNvGrpSpPr/>
            <p:nvPr/>
          </p:nvGrpSpPr>
          <p:grpSpPr>
            <a:xfrm>
              <a:off x="4100833" y="2917320"/>
              <a:ext cx="1163480" cy="1159980"/>
              <a:chOff x="4291333" y="2688720"/>
              <a:chExt cx="1163480" cy="1159980"/>
            </a:xfrm>
          </p:grpSpPr>
          <p:grpSp>
            <p:nvGrpSpPr>
              <p:cNvPr id="24" name="Group 23"/>
              <p:cNvGrpSpPr/>
              <p:nvPr/>
            </p:nvGrpSpPr>
            <p:grpSpPr>
              <a:xfrm>
                <a:off x="4558540" y="2688720"/>
                <a:ext cx="635200" cy="1159980"/>
                <a:chOff x="4325754" y="2590989"/>
                <a:chExt cx="635200" cy="1159980"/>
              </a:xfrm>
            </p:grpSpPr>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921" y="2590989"/>
                  <a:ext cx="635033" cy="635033"/>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754" y="3115936"/>
                  <a:ext cx="635033" cy="635033"/>
                </a:xfrm>
                <a:prstGeom prst="rect">
                  <a:avLst/>
                </a:prstGeom>
              </p:spPr>
            </p:pic>
          </p:grpSp>
          <p:cxnSp>
            <p:nvCxnSpPr>
              <p:cNvPr id="43" name="Straight Arrow Connector 42"/>
              <p:cNvCxnSpPr/>
              <p:nvPr/>
            </p:nvCxnSpPr>
            <p:spPr>
              <a:xfrm>
                <a:off x="4291333" y="3272697"/>
                <a:ext cx="1163480"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6952099" y="2343683"/>
              <a:ext cx="1163480" cy="2304736"/>
              <a:chOff x="7142599" y="2115083"/>
              <a:chExt cx="1163480" cy="2304736"/>
            </a:xfrm>
          </p:grpSpPr>
          <p:grpSp>
            <p:nvGrpSpPr>
              <p:cNvPr id="27" name="Group 26"/>
              <p:cNvGrpSpPr/>
              <p:nvPr/>
            </p:nvGrpSpPr>
            <p:grpSpPr>
              <a:xfrm>
                <a:off x="7204004" y="2115083"/>
                <a:ext cx="1040670" cy="2304736"/>
                <a:chOff x="6821239" y="2027746"/>
                <a:chExt cx="1040670" cy="2304736"/>
              </a:xfrm>
            </p:grpSpPr>
            <p:grpSp>
              <p:nvGrpSpPr>
                <p:cNvPr id="28" name="Group 27"/>
                <p:cNvGrpSpPr/>
                <p:nvPr/>
              </p:nvGrpSpPr>
              <p:grpSpPr>
                <a:xfrm>
                  <a:off x="6821239" y="2027746"/>
                  <a:ext cx="1040670" cy="996713"/>
                  <a:chOff x="6631116" y="2104779"/>
                  <a:chExt cx="1040670" cy="996713"/>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2826" y="2104779"/>
                    <a:ext cx="857250" cy="857250"/>
                  </a:xfrm>
                  <a:prstGeom prst="rect">
                    <a:avLst/>
                  </a:prstGeom>
                </p:spPr>
              </p:pic>
              <p:sp>
                <p:nvSpPr>
                  <p:cNvPr id="33" name="TextBox 32"/>
                  <p:cNvSpPr txBox="1"/>
                  <p:nvPr/>
                </p:nvSpPr>
                <p:spPr>
                  <a:xfrm>
                    <a:off x="6631116" y="2762938"/>
                    <a:ext cx="1040670" cy="338554"/>
                  </a:xfrm>
                  <a:prstGeom prst="rect">
                    <a:avLst/>
                  </a:prstGeom>
                  <a:noFill/>
                </p:spPr>
                <p:txBody>
                  <a:bodyPr wrap="none" rtlCol="0">
                    <a:spAutoFit/>
                  </a:bodyPr>
                  <a:lstStyle/>
                  <a:p>
                    <a:r>
                      <a:rPr lang="en-US" sz="1600" dirty="0" smtClean="0"/>
                      <a:t>Metadata</a:t>
                    </a:r>
                    <a:endParaRPr lang="ru-RU" sz="1600" dirty="0"/>
                  </a:p>
                </p:txBody>
              </p:sp>
            </p:grpSp>
            <p:grpSp>
              <p:nvGrpSpPr>
                <p:cNvPr id="29" name="Group 28"/>
                <p:cNvGrpSpPr/>
                <p:nvPr/>
              </p:nvGrpSpPr>
              <p:grpSpPr>
                <a:xfrm>
                  <a:off x="6821239" y="3335769"/>
                  <a:ext cx="1040670" cy="996713"/>
                  <a:chOff x="6631116" y="2104779"/>
                  <a:chExt cx="1040670" cy="996713"/>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2826" y="2104779"/>
                    <a:ext cx="857250" cy="857250"/>
                  </a:xfrm>
                  <a:prstGeom prst="rect">
                    <a:avLst/>
                  </a:prstGeom>
                </p:spPr>
              </p:pic>
              <p:sp>
                <p:nvSpPr>
                  <p:cNvPr id="31" name="TextBox 30"/>
                  <p:cNvSpPr txBox="1"/>
                  <p:nvPr/>
                </p:nvSpPr>
                <p:spPr>
                  <a:xfrm>
                    <a:off x="6631116" y="2762938"/>
                    <a:ext cx="1040670" cy="338554"/>
                  </a:xfrm>
                  <a:prstGeom prst="rect">
                    <a:avLst/>
                  </a:prstGeom>
                  <a:noFill/>
                </p:spPr>
                <p:txBody>
                  <a:bodyPr wrap="none" rtlCol="0">
                    <a:spAutoFit/>
                  </a:bodyPr>
                  <a:lstStyle/>
                  <a:p>
                    <a:r>
                      <a:rPr lang="en-US" sz="1600" dirty="0" smtClean="0"/>
                      <a:t>Metadata</a:t>
                    </a:r>
                    <a:endParaRPr lang="ru-RU" sz="1600" dirty="0"/>
                  </a:p>
                </p:txBody>
              </p:sp>
            </p:grpSp>
          </p:grpSp>
          <p:cxnSp>
            <p:nvCxnSpPr>
              <p:cNvPr id="44" name="Straight Arrow Connector 43"/>
              <p:cNvCxnSpPr/>
              <p:nvPr/>
            </p:nvCxnSpPr>
            <p:spPr>
              <a:xfrm>
                <a:off x="7142599" y="3247458"/>
                <a:ext cx="1163480"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2969305" y="5923132"/>
              <a:ext cx="3982794" cy="377947"/>
              <a:chOff x="3159805" y="5694532"/>
              <a:chExt cx="3982794" cy="377947"/>
            </a:xfrm>
          </p:grpSpPr>
          <p:sp>
            <p:nvSpPr>
              <p:cNvPr id="46" name="Rectangle 45"/>
              <p:cNvSpPr/>
              <p:nvPr/>
            </p:nvSpPr>
            <p:spPr>
              <a:xfrm>
                <a:off x="3159805" y="5706719"/>
                <a:ext cx="3982794" cy="36576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TextBox 46"/>
              <p:cNvSpPr txBox="1"/>
              <p:nvPr/>
            </p:nvSpPr>
            <p:spPr>
              <a:xfrm>
                <a:off x="3859823" y="5694532"/>
                <a:ext cx="2582758" cy="369332"/>
              </a:xfrm>
              <a:prstGeom prst="rect">
                <a:avLst/>
              </a:prstGeom>
              <a:noFill/>
            </p:spPr>
            <p:txBody>
              <a:bodyPr wrap="none" rtlCol="0">
                <a:spAutoFit/>
              </a:bodyPr>
              <a:lstStyle/>
              <a:p>
                <a:r>
                  <a:rPr lang="en-US" dirty="0" smtClean="0"/>
                  <a:t>Events analysis system</a:t>
                </a:r>
                <a:endParaRPr lang="ru-RU" dirty="0"/>
              </a:p>
            </p:txBody>
          </p:sp>
        </p:grpSp>
        <p:grpSp>
          <p:nvGrpSpPr>
            <p:cNvPr id="48" name="Group 47"/>
            <p:cNvGrpSpPr/>
            <p:nvPr/>
          </p:nvGrpSpPr>
          <p:grpSpPr>
            <a:xfrm>
              <a:off x="7105216" y="5777977"/>
              <a:ext cx="1884101" cy="340222"/>
              <a:chOff x="7295716" y="5549377"/>
              <a:chExt cx="1884101" cy="340222"/>
            </a:xfrm>
          </p:grpSpPr>
          <p:cxnSp>
            <p:nvCxnSpPr>
              <p:cNvPr id="49" name="Elbow Connector 48"/>
              <p:cNvCxnSpPr/>
              <p:nvPr/>
            </p:nvCxnSpPr>
            <p:spPr>
              <a:xfrm rot="10800000" flipV="1">
                <a:off x="7295716" y="5600562"/>
                <a:ext cx="1884101" cy="289037"/>
              </a:xfrm>
              <a:prstGeom prst="bentConnector3">
                <a:avLst>
                  <a:gd name="adj1" fmla="val 173"/>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689564" y="5549377"/>
                <a:ext cx="1233030" cy="338554"/>
              </a:xfrm>
              <a:prstGeom prst="rect">
                <a:avLst/>
              </a:prstGeom>
              <a:noFill/>
            </p:spPr>
            <p:txBody>
              <a:bodyPr wrap="none" rtlCol="0">
                <a:spAutoFit/>
              </a:bodyPr>
              <a:lstStyle/>
              <a:p>
                <a:r>
                  <a:rPr lang="en-US" sz="1600" dirty="0" smtClean="0"/>
                  <a:t>Commands</a:t>
                </a:r>
                <a:endParaRPr lang="ru-RU" sz="1600" dirty="0"/>
              </a:p>
            </p:txBody>
          </p:sp>
        </p:grpSp>
        <p:grpSp>
          <p:nvGrpSpPr>
            <p:cNvPr id="59" name="Group 58"/>
            <p:cNvGrpSpPr>
              <a:grpSpLocks noChangeAspect="1"/>
            </p:cNvGrpSpPr>
            <p:nvPr/>
          </p:nvGrpSpPr>
          <p:grpSpPr>
            <a:xfrm>
              <a:off x="10784433" y="2040366"/>
              <a:ext cx="560403" cy="3130636"/>
              <a:chOff x="8558161" y="1171013"/>
              <a:chExt cx="771988" cy="4312636"/>
            </a:xfrm>
          </p:grpSpPr>
          <p:grpSp>
            <p:nvGrpSpPr>
              <p:cNvPr id="60" name="Group 59"/>
              <p:cNvGrpSpPr/>
              <p:nvPr/>
            </p:nvGrpSpPr>
            <p:grpSpPr>
              <a:xfrm>
                <a:off x="8558162" y="1171013"/>
                <a:ext cx="771987" cy="1357463"/>
                <a:chOff x="5035532" y="1630403"/>
                <a:chExt cx="1271908" cy="2235982"/>
              </a:xfrm>
            </p:grpSpPr>
            <p:pic>
              <p:nvPicPr>
                <p:cNvPr id="67" name="Picture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nvGrpSpPr>
              <p:cNvPr id="61" name="Group 60"/>
              <p:cNvGrpSpPr/>
              <p:nvPr/>
            </p:nvGrpSpPr>
            <p:grpSpPr>
              <a:xfrm>
                <a:off x="8558161" y="2620944"/>
                <a:ext cx="771987" cy="1357463"/>
                <a:chOff x="5035532" y="1630403"/>
                <a:chExt cx="1271908" cy="2235982"/>
              </a:xfrm>
            </p:grpSpPr>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nvGrpSpPr>
              <p:cNvPr id="62" name="Group 61"/>
              <p:cNvGrpSpPr/>
              <p:nvPr/>
            </p:nvGrpSpPr>
            <p:grpSpPr>
              <a:xfrm>
                <a:off x="8558161" y="4126184"/>
                <a:ext cx="771987" cy="1357465"/>
                <a:chOff x="5035532" y="1630403"/>
                <a:chExt cx="1271908" cy="2235982"/>
              </a:xfrm>
            </p:grpSpPr>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64" name="Picture 6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grpSp>
        <p:cxnSp>
          <p:nvCxnSpPr>
            <p:cNvPr id="69" name="Straight Arrow Connector 68"/>
            <p:cNvCxnSpPr/>
            <p:nvPr/>
          </p:nvCxnSpPr>
          <p:spPr>
            <a:xfrm>
              <a:off x="10056159" y="2147032"/>
              <a:ext cx="557743" cy="318208"/>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10053869" y="4548220"/>
              <a:ext cx="557743" cy="318208"/>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0053869" y="3433684"/>
              <a:ext cx="580660" cy="0"/>
            </a:xfrm>
            <a:prstGeom prst="straightConnector1">
              <a:avLst/>
            </a:prstGeom>
            <a:ln w="25400">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53579" y="2700958"/>
            <a:ext cx="2582758" cy="1901495"/>
            <a:chOff x="128933" y="2069469"/>
            <a:chExt cx="2582758" cy="1901495"/>
          </a:xfrm>
        </p:grpSpPr>
        <p:grpSp>
          <p:nvGrpSpPr>
            <p:cNvPr id="79" name="Group 78"/>
            <p:cNvGrpSpPr/>
            <p:nvPr/>
          </p:nvGrpSpPr>
          <p:grpSpPr>
            <a:xfrm>
              <a:off x="669926" y="2069469"/>
              <a:ext cx="1500773" cy="1500773"/>
              <a:chOff x="237055" y="1764669"/>
              <a:chExt cx="1500773" cy="1500773"/>
            </a:xfrm>
          </p:grpSpPr>
          <p:pic>
            <p:nvPicPr>
              <p:cNvPr id="81" name="Picture 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26" y="2441250"/>
                <a:ext cx="635033" cy="635033"/>
              </a:xfrm>
              <a:prstGeom prst="rect">
                <a:avLst/>
              </a:prstGeom>
            </p:spPr>
          </p:pic>
          <p:pic>
            <p:nvPicPr>
              <p:cNvPr id="82" name="Picture 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3643" y="2219840"/>
                <a:ext cx="635033" cy="635033"/>
              </a:xfrm>
              <a:prstGeom prst="rect">
                <a:avLst/>
              </a:prstGeom>
            </p:spPr>
          </p:pic>
          <p:pic>
            <p:nvPicPr>
              <p:cNvPr id="83" name="Picture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209" y="2220701"/>
                <a:ext cx="635033" cy="635033"/>
              </a:xfrm>
              <a:prstGeom prst="rect">
                <a:avLst/>
              </a:prstGeom>
            </p:spPr>
          </p:pic>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26" y="1948381"/>
                <a:ext cx="635033" cy="635033"/>
              </a:xfrm>
              <a:prstGeom prst="rect">
                <a:avLst/>
              </a:prstGeom>
            </p:spPr>
          </p:pic>
          <p:sp>
            <p:nvSpPr>
              <p:cNvPr id="85" name="Oval 84"/>
              <p:cNvSpPr/>
              <p:nvPr/>
            </p:nvSpPr>
            <p:spPr>
              <a:xfrm>
                <a:off x="237055" y="1764669"/>
                <a:ext cx="1500773" cy="1500773"/>
              </a:xfrm>
              <a:prstGeom prst="ellipse">
                <a:avLst/>
              </a:pr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80" name="TextBox 79"/>
            <p:cNvSpPr txBox="1"/>
            <p:nvPr/>
          </p:nvSpPr>
          <p:spPr>
            <a:xfrm>
              <a:off x="128933" y="3601632"/>
              <a:ext cx="2582758" cy="369332"/>
            </a:xfrm>
            <a:prstGeom prst="rect">
              <a:avLst/>
            </a:prstGeom>
            <a:noFill/>
          </p:spPr>
          <p:txBody>
            <a:bodyPr wrap="none" rtlCol="0">
              <a:spAutoFit/>
            </a:bodyPr>
            <a:lstStyle/>
            <a:p>
              <a:r>
                <a:rPr lang="en-US" dirty="0" smtClean="0"/>
                <a:t>Source of new samples</a:t>
              </a:r>
              <a:endParaRPr lang="ru-RU" dirty="0"/>
            </a:p>
          </p:txBody>
        </p:sp>
      </p:grpSp>
      <p:cxnSp>
        <p:nvCxnSpPr>
          <p:cNvPr id="86" name="Straight Arrow Connector 85"/>
          <p:cNvCxnSpPr/>
          <p:nvPr/>
        </p:nvCxnSpPr>
        <p:spPr>
          <a:xfrm>
            <a:off x="2239741" y="3515412"/>
            <a:ext cx="431276" cy="0"/>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548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43</a:t>
            </a:fld>
            <a:endParaRPr lang="ru-RU"/>
          </a:p>
        </p:txBody>
      </p:sp>
      <p:sp>
        <p:nvSpPr>
          <p:cNvPr id="2" name="Subtitle 1"/>
          <p:cNvSpPr>
            <a:spLocks noGrp="1"/>
          </p:cNvSpPr>
          <p:nvPr>
            <p:ph type="body" sz="quarter" idx="36"/>
          </p:nvPr>
        </p:nvSpPr>
        <p:spPr>
          <a:xfrm>
            <a:off x="434977" y="1171013"/>
            <a:ext cx="11318873" cy="1064187"/>
          </a:xfrm>
        </p:spPr>
        <p:txBody>
          <a:bodyPr/>
          <a:lstStyle/>
          <a:p>
            <a:pPr marL="285750" indent="-285750">
              <a:buFont typeface="Arial" panose="020B0604020202020204" pitchFamily="34" charset="0"/>
              <a:buChar char="•"/>
            </a:pPr>
            <a:r>
              <a:rPr lang="en-US" sz="1800" dirty="0" smtClean="0"/>
              <a:t>Botnet Tracking is fun!</a:t>
            </a:r>
          </a:p>
          <a:p>
            <a:pPr marL="285750" indent="-285750">
              <a:buFont typeface="Arial" panose="020B0604020202020204" pitchFamily="34" charset="0"/>
              <a:buChar char="•"/>
            </a:pPr>
            <a:r>
              <a:rPr lang="en-US" sz="1800" dirty="0" smtClean="0"/>
              <a:t>Understand trends of malware distribution</a:t>
            </a:r>
          </a:p>
          <a:p>
            <a:pPr marL="285750" indent="-285750">
              <a:buFont typeface="Arial" panose="020B0604020202020204" pitchFamily="34" charset="0"/>
              <a:buChar char="•"/>
            </a:pPr>
            <a:r>
              <a:rPr lang="en-US" sz="1800" dirty="0" smtClean="0"/>
              <a:t>Targets cybercriminals are on</a:t>
            </a:r>
          </a:p>
        </p:txBody>
      </p:sp>
      <p:sp>
        <p:nvSpPr>
          <p:cNvPr id="13" name="Заголовок 12"/>
          <p:cNvSpPr>
            <a:spLocks noGrp="1"/>
          </p:cNvSpPr>
          <p:nvPr>
            <p:ph type="title"/>
          </p:nvPr>
        </p:nvSpPr>
        <p:spPr/>
        <p:txBody>
          <a:bodyPr/>
          <a:lstStyle/>
          <a:p>
            <a:r>
              <a:rPr lang="en-US" dirty="0" smtClean="0"/>
              <a:t>Conclusion</a:t>
            </a:r>
            <a:endParaRPr lang="ru-RU" dirty="0"/>
          </a:p>
        </p:txBody>
      </p:sp>
      <p:sp>
        <p:nvSpPr>
          <p:cNvPr id="42" name="AutoShape 2" descr="ÐÐ°ÑÑÐ¸Ð½ÐºÐ¸ Ð¿Ð¾ Ð·Ð°Ð¿ÑÐ¾ÑÑ calenda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TextBox 4"/>
          <p:cNvSpPr txBox="1"/>
          <p:nvPr/>
        </p:nvSpPr>
        <p:spPr>
          <a:xfrm>
            <a:off x="4157504" y="2289753"/>
            <a:ext cx="3873817" cy="369332"/>
          </a:xfrm>
          <a:prstGeom prst="rect">
            <a:avLst/>
          </a:prstGeom>
          <a:noFill/>
        </p:spPr>
        <p:txBody>
          <a:bodyPr wrap="none" rtlCol="0">
            <a:spAutoFit/>
          </a:bodyPr>
          <a:lstStyle/>
          <a:p>
            <a:r>
              <a:rPr lang="en-US" dirty="0" smtClean="0"/>
              <a:t>We have to keep an eye on botnets!</a:t>
            </a:r>
            <a:endParaRPr lang="ru-RU" dirty="0"/>
          </a:p>
        </p:txBody>
      </p:sp>
      <p:pic>
        <p:nvPicPr>
          <p:cNvPr id="17410" name="Picture 2" descr="ÐÐ°ÑÑÐ¸Ð½ÐºÐ¸ Ð¿Ð¾ Ð·Ð°Ð¿ÑÐ¾ÑÑ botne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048" y="2868361"/>
            <a:ext cx="4712727" cy="35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8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en-US" dirty="0" smtClean="0"/>
              <a:t>Let’s Talk?</a:t>
            </a:r>
            <a:endParaRPr lang="ru-RU" dirty="0"/>
          </a:p>
        </p:txBody>
      </p:sp>
      <p:sp>
        <p:nvSpPr>
          <p:cNvPr id="4" name="Текст 3"/>
          <p:cNvSpPr>
            <a:spLocks noGrp="1"/>
          </p:cNvSpPr>
          <p:nvPr>
            <p:ph type="body" sz="quarter" idx="52"/>
          </p:nvPr>
        </p:nvSpPr>
        <p:spPr/>
        <p:txBody>
          <a:bodyPr/>
          <a:lstStyle/>
          <a:p>
            <a:r>
              <a:rPr lang="en-US" dirty="0"/>
              <a:t>Kaspersky Lab HQ</a:t>
            </a:r>
          </a:p>
          <a:p>
            <a:r>
              <a:rPr lang="en-US" dirty="0"/>
              <a:t>39A/3 </a:t>
            </a:r>
            <a:r>
              <a:rPr lang="en-US" dirty="0" err="1"/>
              <a:t>Leningradskoe</a:t>
            </a:r>
            <a:r>
              <a:rPr lang="en-US" dirty="0"/>
              <a:t> </a:t>
            </a:r>
            <a:r>
              <a:rPr lang="en-US" dirty="0" err="1"/>
              <a:t>Shosse</a:t>
            </a:r>
            <a:endParaRPr lang="en-US" dirty="0"/>
          </a:p>
          <a:p>
            <a:r>
              <a:rPr lang="en-US" dirty="0"/>
              <a:t>Moscow, 125212, Russian Federation</a:t>
            </a:r>
          </a:p>
          <a:p>
            <a:r>
              <a:rPr lang="en-US" dirty="0"/>
              <a:t>Tel: +7 (495) 797-8700</a:t>
            </a:r>
          </a:p>
          <a:p>
            <a:r>
              <a:rPr lang="en-US" dirty="0"/>
              <a:t>www.kaspersky.com</a:t>
            </a:r>
            <a:endParaRPr lang="ru-RU" dirty="0"/>
          </a:p>
        </p:txBody>
      </p:sp>
    </p:spTree>
    <p:extLst>
      <p:ext uri="{BB962C8B-B14F-4D97-AF65-F5344CB8AC3E}">
        <p14:creationId xmlns:p14="http://schemas.microsoft.com/office/powerpoint/2010/main" val="3031495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5</a:t>
            </a:fld>
            <a:endParaRPr lang="ru-RU"/>
          </a:p>
        </p:txBody>
      </p:sp>
      <p:sp>
        <p:nvSpPr>
          <p:cNvPr id="13" name="Заголовок 12"/>
          <p:cNvSpPr>
            <a:spLocks noGrp="1"/>
          </p:cNvSpPr>
          <p:nvPr>
            <p:ph type="title"/>
          </p:nvPr>
        </p:nvSpPr>
        <p:spPr/>
        <p:txBody>
          <a:bodyPr/>
          <a:lstStyle/>
          <a:p>
            <a:r>
              <a:rPr lang="en-US" dirty="0" smtClean="0"/>
              <a:t>What’s it all about</a:t>
            </a:r>
            <a:endParaRPr lang="ru-RU" dirty="0"/>
          </a:p>
        </p:txBody>
      </p:sp>
      <p:sp>
        <p:nvSpPr>
          <p:cNvPr id="2" name="Subtitle 1"/>
          <p:cNvSpPr>
            <a:spLocks noGrp="1"/>
          </p:cNvSpPr>
          <p:nvPr>
            <p:ph type="subTitle" idx="1"/>
          </p:nvPr>
        </p:nvSpPr>
        <p:spPr/>
        <p:txBody>
          <a:bodyPr/>
          <a:lstStyle/>
          <a:p>
            <a:r>
              <a:rPr lang="en-US" dirty="0" smtClean="0"/>
              <a:t>Botnet structure</a:t>
            </a:r>
            <a:endParaRPr lang="ru-RU" dirty="0"/>
          </a:p>
        </p:txBody>
      </p:sp>
      <p:grpSp>
        <p:nvGrpSpPr>
          <p:cNvPr id="12" name="Group 11"/>
          <p:cNvGrpSpPr/>
          <p:nvPr/>
        </p:nvGrpSpPr>
        <p:grpSpPr>
          <a:xfrm>
            <a:off x="8333875" y="1940700"/>
            <a:ext cx="1271908" cy="2520339"/>
            <a:chOff x="5460046" y="2233304"/>
            <a:chExt cx="1271908" cy="2520339"/>
          </a:xfrm>
        </p:grpSpPr>
        <p:grpSp>
          <p:nvGrpSpPr>
            <p:cNvPr id="9" name="Group 8"/>
            <p:cNvGrpSpPr/>
            <p:nvPr/>
          </p:nvGrpSpPr>
          <p:grpSpPr>
            <a:xfrm>
              <a:off x="5460046" y="2233304"/>
              <a:ext cx="1271908" cy="2235982"/>
              <a:chOff x="5035532" y="1630403"/>
              <a:chExt cx="1271908" cy="2235982"/>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1" name="TextBox 10"/>
            <p:cNvSpPr txBox="1"/>
            <p:nvPr/>
          </p:nvSpPr>
          <p:spPr>
            <a:xfrm>
              <a:off x="5721859" y="4384311"/>
              <a:ext cx="748281" cy="369332"/>
            </a:xfrm>
            <a:prstGeom prst="rect">
              <a:avLst/>
            </a:prstGeom>
            <a:noFill/>
          </p:spPr>
          <p:txBody>
            <a:bodyPr wrap="square" rtlCol="0">
              <a:spAutoFit/>
            </a:bodyPr>
            <a:lstStyle/>
            <a:p>
              <a:pPr algn="ctr"/>
              <a:r>
                <a:rPr lang="en-US" dirty="0" smtClean="0"/>
                <a:t>C&amp;C</a:t>
              </a:r>
              <a:endParaRPr lang="ru-RU" dirty="0"/>
            </a:p>
          </p:txBody>
        </p:sp>
      </p:grpSp>
      <p:grpSp>
        <p:nvGrpSpPr>
          <p:cNvPr id="54" name="Group 53"/>
          <p:cNvGrpSpPr/>
          <p:nvPr/>
        </p:nvGrpSpPr>
        <p:grpSpPr>
          <a:xfrm>
            <a:off x="2578616" y="2564916"/>
            <a:ext cx="1271908" cy="1541549"/>
            <a:chOff x="2301752" y="3112403"/>
            <a:chExt cx="1271908" cy="1541549"/>
          </a:xfrm>
        </p:grpSpPr>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57" name="TextBox 56"/>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60" name="Group 59"/>
          <p:cNvGrpSpPr/>
          <p:nvPr/>
        </p:nvGrpSpPr>
        <p:grpSpPr>
          <a:xfrm>
            <a:off x="3601949" y="1923423"/>
            <a:ext cx="4993739" cy="424239"/>
            <a:chOff x="3599132" y="1635673"/>
            <a:chExt cx="4993739" cy="424239"/>
          </a:xfrm>
        </p:grpSpPr>
        <p:cxnSp>
          <p:nvCxnSpPr>
            <p:cNvPr id="58" name="Straight Arrow Connector 57"/>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99132" y="1635673"/>
              <a:ext cx="4993739" cy="369332"/>
            </a:xfrm>
            <a:prstGeom prst="rect">
              <a:avLst/>
            </a:prstGeom>
            <a:noFill/>
          </p:spPr>
          <p:txBody>
            <a:bodyPr wrap="none" rtlCol="0">
              <a:spAutoFit/>
            </a:bodyPr>
            <a:lstStyle/>
            <a:p>
              <a:pPr algn="ctr"/>
              <a:r>
                <a:rPr lang="en-US" dirty="0" smtClean="0"/>
                <a:t>Hi, I’m bot #666! </a:t>
              </a:r>
              <a:r>
                <a:rPr lang="en-US" strike="sngStrike" dirty="0" smtClean="0"/>
                <a:t>I’m here to serve you AHAHA!</a:t>
              </a:r>
              <a:endParaRPr lang="ru-RU" strike="sngStrike" dirty="0"/>
            </a:p>
          </p:txBody>
        </p:sp>
      </p:grpSp>
      <p:grpSp>
        <p:nvGrpSpPr>
          <p:cNvPr id="62" name="Group 61"/>
          <p:cNvGrpSpPr/>
          <p:nvPr/>
        </p:nvGrpSpPr>
        <p:grpSpPr>
          <a:xfrm>
            <a:off x="3681641" y="2470266"/>
            <a:ext cx="4722638" cy="584775"/>
            <a:chOff x="3681641" y="1861476"/>
            <a:chExt cx="4722638" cy="584775"/>
          </a:xfrm>
        </p:grpSpPr>
        <p:cxnSp>
          <p:nvCxnSpPr>
            <p:cNvPr id="63" name="Straight Arrow Connector 62"/>
            <p:cNvCxnSpPr/>
            <p:nvPr/>
          </p:nvCxnSpPr>
          <p:spPr>
            <a:xfrm flipH="1">
              <a:off x="3850523" y="2446251"/>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681641" y="1861476"/>
              <a:ext cx="4722638" cy="584775"/>
            </a:xfrm>
            <a:prstGeom prst="rect">
              <a:avLst/>
            </a:prstGeom>
            <a:noFill/>
          </p:spPr>
          <p:txBody>
            <a:bodyPr wrap="none" rtlCol="0">
              <a:spAutoFit/>
            </a:bodyPr>
            <a:lstStyle/>
            <a:p>
              <a:pPr algn="ctr"/>
              <a:r>
                <a:rPr lang="en-US" sz="1600" dirty="0" smtClean="0"/>
                <a:t>Hi, bot #666! </a:t>
              </a:r>
              <a:br>
                <a:rPr lang="en-US" sz="1600" dirty="0" smtClean="0"/>
              </a:br>
              <a:r>
                <a:rPr lang="en-US" sz="1600" dirty="0" smtClean="0"/>
                <a:t>Download and exec file: hxxp://evil.com/miner.exe</a:t>
              </a:r>
              <a:endParaRPr lang="ru-RU" sz="1600" dirty="0"/>
            </a:p>
          </p:txBody>
        </p:sp>
      </p:grpSp>
      <p:grpSp>
        <p:nvGrpSpPr>
          <p:cNvPr id="65" name="Group 64"/>
          <p:cNvGrpSpPr/>
          <p:nvPr/>
        </p:nvGrpSpPr>
        <p:grpSpPr>
          <a:xfrm>
            <a:off x="3850523" y="3177644"/>
            <a:ext cx="4384873" cy="424239"/>
            <a:chOff x="3850524" y="1635673"/>
            <a:chExt cx="4384873" cy="424239"/>
          </a:xfrm>
        </p:grpSpPr>
        <p:cxnSp>
          <p:nvCxnSpPr>
            <p:cNvPr id="66" name="Straight Arrow Connector 65"/>
            <p:cNvCxnSpPr/>
            <p:nvPr/>
          </p:nvCxnSpPr>
          <p:spPr>
            <a:xfrm>
              <a:off x="3850524" y="2059912"/>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99069" y="1635673"/>
              <a:ext cx="2193870" cy="369332"/>
            </a:xfrm>
            <a:prstGeom prst="rect">
              <a:avLst/>
            </a:prstGeom>
            <a:noFill/>
          </p:spPr>
          <p:txBody>
            <a:bodyPr wrap="none" rtlCol="0">
              <a:spAutoFit/>
            </a:bodyPr>
            <a:lstStyle/>
            <a:p>
              <a:pPr algn="ctr"/>
              <a:r>
                <a:rPr lang="en-US" dirty="0" smtClean="0"/>
                <a:t>Done! What’s next?</a:t>
              </a:r>
              <a:endParaRPr lang="ru-RU" strike="sngStrike" dirty="0"/>
            </a:p>
          </p:txBody>
        </p:sp>
      </p:grpSp>
      <p:grpSp>
        <p:nvGrpSpPr>
          <p:cNvPr id="68" name="Group 67"/>
          <p:cNvGrpSpPr/>
          <p:nvPr/>
        </p:nvGrpSpPr>
        <p:grpSpPr>
          <a:xfrm>
            <a:off x="3818095" y="3779382"/>
            <a:ext cx="4384873" cy="406782"/>
            <a:chOff x="3850524" y="2416805"/>
            <a:chExt cx="4384873" cy="406782"/>
          </a:xfrm>
        </p:grpSpPr>
        <p:cxnSp>
          <p:nvCxnSpPr>
            <p:cNvPr id="69" name="Straight Arrow Connector 68"/>
            <p:cNvCxnSpPr/>
            <p:nvPr/>
          </p:nvCxnSpPr>
          <p:spPr>
            <a:xfrm flipH="1">
              <a:off x="3850524" y="2823587"/>
              <a:ext cx="4384873" cy="0"/>
            </a:xfrm>
            <a:prstGeom prst="straightConnector1">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706697" y="2416805"/>
              <a:ext cx="2672526" cy="369332"/>
            </a:xfrm>
            <a:prstGeom prst="rect">
              <a:avLst/>
            </a:prstGeom>
            <a:noFill/>
          </p:spPr>
          <p:txBody>
            <a:bodyPr wrap="none" rtlCol="0">
              <a:spAutoFit/>
            </a:bodyPr>
            <a:lstStyle/>
            <a:p>
              <a:pPr algn="ctr"/>
              <a:r>
                <a:rPr lang="en-US" dirty="0" smtClean="0"/>
                <a:t>Nothing, ask again later!</a:t>
              </a:r>
              <a:endParaRPr lang="ru-RU" dirty="0"/>
            </a:p>
          </p:txBody>
        </p:sp>
      </p:grpSp>
    </p:spTree>
    <p:extLst>
      <p:ext uri="{BB962C8B-B14F-4D97-AF65-F5344CB8AC3E}">
        <p14:creationId xmlns:p14="http://schemas.microsoft.com/office/powerpoint/2010/main" val="187665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6</a:t>
            </a:fld>
            <a:endParaRPr lang="ru-RU"/>
          </a:p>
        </p:txBody>
      </p:sp>
      <p:sp>
        <p:nvSpPr>
          <p:cNvPr id="13" name="Заголовок 12"/>
          <p:cNvSpPr>
            <a:spLocks noGrp="1"/>
          </p:cNvSpPr>
          <p:nvPr>
            <p:ph type="title"/>
          </p:nvPr>
        </p:nvSpPr>
        <p:spPr/>
        <p:txBody>
          <a:bodyPr/>
          <a:lstStyle/>
          <a:p>
            <a:r>
              <a:rPr lang="en-US" dirty="0" smtClean="0"/>
              <a:t>What’s it all about</a:t>
            </a:r>
            <a:endParaRPr lang="ru-RU" dirty="0"/>
          </a:p>
        </p:txBody>
      </p:sp>
      <p:grpSp>
        <p:nvGrpSpPr>
          <p:cNvPr id="122" name="Group 121"/>
          <p:cNvGrpSpPr/>
          <p:nvPr/>
        </p:nvGrpSpPr>
        <p:grpSpPr>
          <a:xfrm>
            <a:off x="442644" y="1136196"/>
            <a:ext cx="3230655" cy="5117293"/>
            <a:chOff x="442644" y="1136196"/>
            <a:chExt cx="3230655" cy="5117293"/>
          </a:xfrm>
        </p:grpSpPr>
        <p:cxnSp>
          <p:nvCxnSpPr>
            <p:cNvPr id="57" name="Straight Connector 56"/>
            <p:cNvCxnSpPr/>
            <p:nvPr/>
          </p:nvCxnSpPr>
          <p:spPr>
            <a:xfrm>
              <a:off x="1706884" y="3483033"/>
              <a:ext cx="629012" cy="423621"/>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42644" y="1136196"/>
              <a:ext cx="3230655" cy="5117293"/>
              <a:chOff x="434976" y="1017926"/>
              <a:chExt cx="3230655" cy="5117293"/>
            </a:xfrm>
          </p:grpSpPr>
          <p:grpSp>
            <p:nvGrpSpPr>
              <p:cNvPr id="85" name="Group 84"/>
              <p:cNvGrpSpPr/>
              <p:nvPr/>
            </p:nvGrpSpPr>
            <p:grpSpPr>
              <a:xfrm>
                <a:off x="434976" y="1017926"/>
                <a:ext cx="3230655" cy="4706143"/>
                <a:chOff x="434976" y="1017926"/>
                <a:chExt cx="3230655" cy="4706143"/>
              </a:xfrm>
            </p:grpSpPr>
            <p:grpSp>
              <p:nvGrpSpPr>
                <p:cNvPr id="12" name="Group 11"/>
                <p:cNvGrpSpPr/>
                <p:nvPr/>
              </p:nvGrpSpPr>
              <p:grpSpPr>
                <a:xfrm>
                  <a:off x="2393722" y="3352664"/>
                  <a:ext cx="1271908" cy="2371405"/>
                  <a:chOff x="5460046" y="2233304"/>
                  <a:chExt cx="1271908" cy="2371405"/>
                </a:xfrm>
              </p:grpSpPr>
              <p:grpSp>
                <p:nvGrpSpPr>
                  <p:cNvPr id="9" name="Group 8"/>
                  <p:cNvGrpSpPr/>
                  <p:nvPr/>
                </p:nvGrpSpPr>
                <p:grpSpPr>
                  <a:xfrm>
                    <a:off x="5460046" y="2233304"/>
                    <a:ext cx="1271908" cy="2235982"/>
                    <a:chOff x="5035532" y="1630403"/>
                    <a:chExt cx="1271908" cy="2235982"/>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1" name="TextBox 10"/>
                  <p:cNvSpPr txBox="1"/>
                  <p:nvPr/>
                </p:nvSpPr>
                <p:spPr>
                  <a:xfrm>
                    <a:off x="5543581" y="4235377"/>
                    <a:ext cx="1104837" cy="369332"/>
                  </a:xfrm>
                  <a:prstGeom prst="rect">
                    <a:avLst/>
                  </a:prstGeom>
                  <a:noFill/>
                </p:spPr>
                <p:txBody>
                  <a:bodyPr wrap="square" rtlCol="0">
                    <a:spAutoFit/>
                  </a:bodyPr>
                  <a:lstStyle/>
                  <a:p>
                    <a:pPr algn="ctr"/>
                    <a:r>
                      <a:rPr lang="en-US" dirty="0" smtClean="0"/>
                      <a:t>C&amp;C #2</a:t>
                    </a:r>
                    <a:endParaRPr lang="ru-RU" dirty="0"/>
                  </a:p>
                </p:txBody>
              </p:sp>
            </p:grpSp>
            <p:grpSp>
              <p:nvGrpSpPr>
                <p:cNvPr id="43" name="Group 42"/>
                <p:cNvGrpSpPr/>
                <p:nvPr/>
              </p:nvGrpSpPr>
              <p:grpSpPr>
                <a:xfrm>
                  <a:off x="434976" y="2734437"/>
                  <a:ext cx="1924118" cy="1541549"/>
                  <a:chOff x="2854412" y="2837624"/>
                  <a:chExt cx="1924118" cy="1541549"/>
                </a:xfrm>
              </p:grpSpPr>
              <p:grpSp>
                <p:nvGrpSpPr>
                  <p:cNvPr id="14" name="Group 13"/>
                  <p:cNvGrpSpPr/>
                  <p:nvPr/>
                </p:nvGrpSpPr>
                <p:grpSpPr>
                  <a:xfrm>
                    <a:off x="2854412" y="2837624"/>
                    <a:ext cx="1271908" cy="1541549"/>
                    <a:chOff x="2301752" y="3112403"/>
                    <a:chExt cx="1271908" cy="1541549"/>
                  </a:xfrm>
                </p:grpSpPr>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15" name="TextBox 14"/>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32" name="Straight Connector 31"/>
                  <p:cNvCxnSpPr>
                    <a:stCxn id="3" idx="3"/>
                  </p:cNvCxnSpPr>
                  <p:nvPr/>
                </p:nvCxnSpPr>
                <p:spPr>
                  <a:xfrm flipV="1">
                    <a:off x="4126320" y="2980563"/>
                    <a:ext cx="652210" cy="493015"/>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2393723" y="1017926"/>
                  <a:ext cx="1271908" cy="2371405"/>
                  <a:chOff x="5460046" y="2233304"/>
                  <a:chExt cx="1271908" cy="2371405"/>
                </a:xfrm>
              </p:grpSpPr>
              <p:grpSp>
                <p:nvGrpSpPr>
                  <p:cNvPr id="53" name="Group 52"/>
                  <p:cNvGrpSpPr/>
                  <p:nvPr/>
                </p:nvGrpSpPr>
                <p:grpSpPr>
                  <a:xfrm>
                    <a:off x="5460046" y="2233304"/>
                    <a:ext cx="1271908" cy="2235982"/>
                    <a:chOff x="5035532" y="1630403"/>
                    <a:chExt cx="1271908" cy="2235982"/>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54" name="TextBox 53"/>
                  <p:cNvSpPr txBox="1"/>
                  <p:nvPr/>
                </p:nvSpPr>
                <p:spPr>
                  <a:xfrm>
                    <a:off x="5543581" y="4235377"/>
                    <a:ext cx="1104837" cy="369332"/>
                  </a:xfrm>
                  <a:prstGeom prst="rect">
                    <a:avLst/>
                  </a:prstGeom>
                  <a:noFill/>
                </p:spPr>
                <p:txBody>
                  <a:bodyPr wrap="square" rtlCol="0">
                    <a:spAutoFit/>
                  </a:bodyPr>
                  <a:lstStyle/>
                  <a:p>
                    <a:pPr algn="ctr"/>
                    <a:r>
                      <a:rPr lang="en-US" dirty="0" smtClean="0"/>
                      <a:t>C&amp;C #1</a:t>
                    </a:r>
                    <a:endParaRPr lang="ru-RU" dirty="0"/>
                  </a:p>
                </p:txBody>
              </p:sp>
            </p:grpSp>
          </p:grpSp>
          <p:sp>
            <p:nvSpPr>
              <p:cNvPr id="10" name="TextBox 9"/>
              <p:cNvSpPr txBox="1"/>
              <p:nvPr/>
            </p:nvSpPr>
            <p:spPr>
              <a:xfrm>
                <a:off x="845427" y="5765887"/>
                <a:ext cx="2351926" cy="369332"/>
              </a:xfrm>
              <a:prstGeom prst="rect">
                <a:avLst/>
              </a:prstGeom>
              <a:noFill/>
            </p:spPr>
            <p:txBody>
              <a:bodyPr wrap="none" rtlCol="0">
                <a:spAutoFit/>
              </a:bodyPr>
              <a:lstStyle/>
              <a:p>
                <a:r>
                  <a:rPr lang="en-US" dirty="0" smtClean="0"/>
                  <a:t>Multiple </a:t>
                </a:r>
                <a:r>
                  <a:rPr lang="ru-RU" dirty="0" smtClean="0"/>
                  <a:t>С</a:t>
                </a:r>
                <a:r>
                  <a:rPr lang="en-US" dirty="0" smtClean="0"/>
                  <a:t>&amp;C servers</a:t>
                </a:r>
                <a:endParaRPr lang="ru-RU" dirty="0"/>
              </a:p>
            </p:txBody>
          </p:sp>
        </p:grpSp>
      </p:grpSp>
      <p:grpSp>
        <p:nvGrpSpPr>
          <p:cNvPr id="84" name="Group 83"/>
          <p:cNvGrpSpPr/>
          <p:nvPr/>
        </p:nvGrpSpPr>
        <p:grpSpPr>
          <a:xfrm>
            <a:off x="4131332" y="2100270"/>
            <a:ext cx="3923319" cy="4166626"/>
            <a:chOff x="4114657" y="1615801"/>
            <a:chExt cx="3923319" cy="4166626"/>
          </a:xfrm>
        </p:grpSpPr>
        <p:grpSp>
          <p:nvGrpSpPr>
            <p:cNvPr id="79" name="Group 78"/>
            <p:cNvGrpSpPr/>
            <p:nvPr/>
          </p:nvGrpSpPr>
          <p:grpSpPr>
            <a:xfrm>
              <a:off x="4114657" y="1615801"/>
              <a:ext cx="3923319" cy="3154748"/>
              <a:chOff x="5815535" y="1653880"/>
              <a:chExt cx="3923319" cy="3154748"/>
            </a:xfrm>
          </p:grpSpPr>
          <p:grpSp>
            <p:nvGrpSpPr>
              <p:cNvPr id="59" name="Group 58"/>
              <p:cNvGrpSpPr/>
              <p:nvPr/>
            </p:nvGrpSpPr>
            <p:grpSpPr>
              <a:xfrm>
                <a:off x="5815535" y="2483133"/>
                <a:ext cx="1271908" cy="1541549"/>
                <a:chOff x="2301752" y="3112403"/>
                <a:chExt cx="1271908" cy="1541549"/>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1752" y="3112403"/>
                  <a:ext cx="1271908" cy="1271908"/>
                </a:xfrm>
                <a:prstGeom prst="rect">
                  <a:avLst/>
                </a:prstGeom>
              </p:spPr>
            </p:pic>
            <p:sp>
              <p:nvSpPr>
                <p:cNvPr id="62" name="TextBox 61"/>
                <p:cNvSpPr txBox="1"/>
                <p:nvPr/>
              </p:nvSpPr>
              <p:spPr>
                <a:xfrm>
                  <a:off x="2563565" y="4284620"/>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39" name="Group 38"/>
              <p:cNvGrpSpPr/>
              <p:nvPr/>
            </p:nvGrpSpPr>
            <p:grpSpPr>
              <a:xfrm>
                <a:off x="7141241" y="1653880"/>
                <a:ext cx="1271908" cy="1429143"/>
                <a:chOff x="7141241" y="1653880"/>
                <a:chExt cx="1271908" cy="1429143"/>
              </a:xfrm>
            </p:grpSpPr>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41241" y="1811115"/>
                  <a:ext cx="1271908" cy="1271908"/>
                </a:xfrm>
                <a:prstGeom prst="rect">
                  <a:avLst/>
                </a:prstGeom>
              </p:spPr>
            </p:pic>
            <p:sp>
              <p:nvSpPr>
                <p:cNvPr id="64" name="TextBox 63"/>
                <p:cNvSpPr txBox="1"/>
                <p:nvPr/>
              </p:nvSpPr>
              <p:spPr>
                <a:xfrm>
                  <a:off x="7402823" y="1653880"/>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36" name="Group 35"/>
              <p:cNvGrpSpPr/>
              <p:nvPr/>
            </p:nvGrpSpPr>
            <p:grpSpPr>
              <a:xfrm>
                <a:off x="7141010" y="3267079"/>
                <a:ext cx="1271908" cy="1541549"/>
                <a:chOff x="7136813" y="3529530"/>
                <a:chExt cx="1271908" cy="1541549"/>
              </a:xfrm>
            </p:grpSpPr>
            <p:pic>
              <p:nvPicPr>
                <p:cNvPr id="65" name="Picture 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6813" y="3529530"/>
                  <a:ext cx="1271908" cy="1271908"/>
                </a:xfrm>
                <a:prstGeom prst="rect">
                  <a:avLst/>
                </a:prstGeom>
              </p:spPr>
            </p:pic>
            <p:sp>
              <p:nvSpPr>
                <p:cNvPr id="66" name="TextBox 65"/>
                <p:cNvSpPr txBox="1"/>
                <p:nvPr/>
              </p:nvSpPr>
              <p:spPr>
                <a:xfrm>
                  <a:off x="7398626" y="4701747"/>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33" name="Group 32"/>
              <p:cNvGrpSpPr/>
              <p:nvPr/>
            </p:nvGrpSpPr>
            <p:grpSpPr>
              <a:xfrm>
                <a:off x="8466946" y="2481407"/>
                <a:ext cx="1271908" cy="1541549"/>
                <a:chOff x="8483487" y="2464796"/>
                <a:chExt cx="1271908" cy="1541549"/>
              </a:xfrm>
            </p:grpSpPr>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3487" y="2464796"/>
                  <a:ext cx="1271908" cy="1271908"/>
                </a:xfrm>
                <a:prstGeom prst="rect">
                  <a:avLst/>
                </a:prstGeom>
              </p:spPr>
            </p:pic>
            <p:sp>
              <p:nvSpPr>
                <p:cNvPr id="68" name="TextBox 67"/>
                <p:cNvSpPr txBox="1"/>
                <p:nvPr/>
              </p:nvSpPr>
              <p:spPr>
                <a:xfrm>
                  <a:off x="8745300" y="3637013"/>
                  <a:ext cx="748281" cy="369332"/>
                </a:xfrm>
                <a:prstGeom prst="rect">
                  <a:avLst/>
                </a:prstGeom>
                <a:noFill/>
              </p:spPr>
              <p:txBody>
                <a:bodyPr wrap="square" rtlCol="0">
                  <a:spAutoFit/>
                </a:bodyPr>
                <a:lstStyle/>
                <a:p>
                  <a:pPr algn="ctr"/>
                  <a:r>
                    <a:rPr lang="en-US" dirty="0" smtClean="0"/>
                    <a:t>Bot</a:t>
                  </a:r>
                  <a:endParaRPr lang="ru-RU" dirty="0"/>
                </a:p>
              </p:txBody>
            </p:sp>
          </p:grpSp>
          <p:cxnSp>
            <p:nvCxnSpPr>
              <p:cNvPr id="69" name="Straight Connector 68"/>
              <p:cNvCxnSpPr/>
              <p:nvPr/>
            </p:nvCxnSpPr>
            <p:spPr>
              <a:xfrm flipV="1">
                <a:off x="6859062" y="2572578"/>
                <a:ext cx="442587" cy="348586"/>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8366668" y="3629064"/>
                <a:ext cx="442587" cy="348586"/>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286172" y="2572578"/>
                <a:ext cx="442587" cy="348586"/>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775763" y="3634545"/>
                <a:ext cx="442587" cy="348586"/>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095074" y="3188118"/>
                <a:ext cx="1452583" cy="1900"/>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785984" y="2915455"/>
                <a:ext cx="745" cy="547482"/>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4983478" y="5413095"/>
              <a:ext cx="2185214" cy="369332"/>
            </a:xfrm>
            <a:prstGeom prst="rect">
              <a:avLst/>
            </a:prstGeom>
            <a:noFill/>
          </p:spPr>
          <p:txBody>
            <a:bodyPr wrap="none" rtlCol="0">
              <a:spAutoFit/>
            </a:bodyPr>
            <a:lstStyle/>
            <a:p>
              <a:pPr algn="ctr"/>
              <a:r>
                <a:rPr lang="en-US" dirty="0" smtClean="0"/>
                <a:t>Peer-to-peer botnet</a:t>
              </a:r>
              <a:endParaRPr lang="ru-RU" dirty="0"/>
            </a:p>
          </p:txBody>
        </p:sp>
      </p:grpSp>
      <p:grpSp>
        <p:nvGrpSpPr>
          <p:cNvPr id="128" name="Group 127"/>
          <p:cNvGrpSpPr/>
          <p:nvPr/>
        </p:nvGrpSpPr>
        <p:grpSpPr>
          <a:xfrm>
            <a:off x="8471783" y="1143157"/>
            <a:ext cx="3288897" cy="5110332"/>
            <a:chOff x="8471783" y="1143157"/>
            <a:chExt cx="3288897" cy="5110332"/>
          </a:xfrm>
        </p:grpSpPr>
        <p:sp>
          <p:nvSpPr>
            <p:cNvPr id="89" name="TextBox 88"/>
            <p:cNvSpPr txBox="1"/>
            <p:nvPr/>
          </p:nvSpPr>
          <p:spPr>
            <a:xfrm>
              <a:off x="8471783" y="5884157"/>
              <a:ext cx="3095719" cy="369332"/>
            </a:xfrm>
            <a:prstGeom prst="rect">
              <a:avLst/>
            </a:prstGeom>
            <a:noFill/>
          </p:spPr>
          <p:txBody>
            <a:bodyPr wrap="none" rtlCol="0">
              <a:spAutoFit/>
            </a:bodyPr>
            <a:lstStyle/>
            <a:p>
              <a:r>
                <a:rPr lang="en-US" dirty="0" smtClean="0"/>
                <a:t>Multiple stages </a:t>
              </a:r>
              <a:r>
                <a:rPr lang="ru-RU" dirty="0" smtClean="0"/>
                <a:t>С</a:t>
              </a:r>
              <a:r>
                <a:rPr lang="en-US" dirty="0" smtClean="0"/>
                <a:t>&amp;C servers</a:t>
              </a:r>
              <a:endParaRPr lang="ru-RU" dirty="0"/>
            </a:p>
          </p:txBody>
        </p:sp>
        <p:grpSp>
          <p:nvGrpSpPr>
            <p:cNvPr id="126" name="Group 125"/>
            <p:cNvGrpSpPr/>
            <p:nvPr/>
          </p:nvGrpSpPr>
          <p:grpSpPr>
            <a:xfrm>
              <a:off x="8512222" y="1143157"/>
              <a:ext cx="3248458" cy="4706235"/>
              <a:chOff x="8585392" y="1140351"/>
              <a:chExt cx="3248458" cy="4706235"/>
            </a:xfrm>
          </p:grpSpPr>
          <p:grpSp>
            <p:nvGrpSpPr>
              <p:cNvPr id="97" name="Group 96"/>
              <p:cNvGrpSpPr/>
              <p:nvPr/>
            </p:nvGrpSpPr>
            <p:grpSpPr>
              <a:xfrm>
                <a:off x="8585392" y="2944081"/>
                <a:ext cx="1271908" cy="1541549"/>
                <a:chOff x="2328989" y="1265303"/>
                <a:chExt cx="1271908" cy="1541549"/>
              </a:xfrm>
            </p:grpSpPr>
            <p:pic>
              <p:nvPicPr>
                <p:cNvPr id="99" name="Picture 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28989" y="1265303"/>
                  <a:ext cx="1271908" cy="1271908"/>
                </a:xfrm>
                <a:prstGeom prst="rect">
                  <a:avLst/>
                </a:prstGeom>
              </p:spPr>
            </p:pic>
            <p:sp>
              <p:nvSpPr>
                <p:cNvPr id="100" name="TextBox 99"/>
                <p:cNvSpPr txBox="1"/>
                <p:nvPr/>
              </p:nvSpPr>
              <p:spPr>
                <a:xfrm>
                  <a:off x="2590802" y="2437520"/>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92" name="Group 91"/>
              <p:cNvGrpSpPr/>
              <p:nvPr/>
            </p:nvGrpSpPr>
            <p:grpSpPr>
              <a:xfrm>
                <a:off x="10328329" y="1140351"/>
                <a:ext cx="1456230" cy="2340346"/>
                <a:chOff x="5367884" y="2233304"/>
                <a:chExt cx="1456230" cy="2340346"/>
              </a:xfrm>
            </p:grpSpPr>
            <p:grpSp>
              <p:nvGrpSpPr>
                <p:cNvPr id="93" name="Group 92"/>
                <p:cNvGrpSpPr/>
                <p:nvPr/>
              </p:nvGrpSpPr>
              <p:grpSpPr>
                <a:xfrm>
                  <a:off x="5460046" y="2233304"/>
                  <a:ext cx="1271908" cy="2235982"/>
                  <a:chOff x="5035532" y="1630403"/>
                  <a:chExt cx="1271908" cy="2235982"/>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96" name="Picture 9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94" name="TextBox 93"/>
                <p:cNvSpPr txBox="1"/>
                <p:nvPr/>
              </p:nvSpPr>
              <p:spPr>
                <a:xfrm>
                  <a:off x="5367884" y="4235096"/>
                  <a:ext cx="1456230" cy="338554"/>
                </a:xfrm>
                <a:prstGeom prst="rect">
                  <a:avLst/>
                </a:prstGeom>
                <a:noFill/>
              </p:spPr>
              <p:txBody>
                <a:bodyPr wrap="square" rtlCol="0">
                  <a:spAutoFit/>
                </a:bodyPr>
                <a:lstStyle/>
                <a:p>
                  <a:pPr algn="ctr"/>
                  <a:r>
                    <a:rPr lang="en-US" sz="1600" dirty="0" smtClean="0"/>
                    <a:t>1</a:t>
                  </a:r>
                  <a:r>
                    <a:rPr lang="en-US" sz="1600" baseline="30000" dirty="0" smtClean="0"/>
                    <a:t>st</a:t>
                  </a:r>
                  <a:r>
                    <a:rPr lang="en-US" sz="1600" dirty="0" smtClean="0"/>
                    <a:t> stage C&amp;C</a:t>
                  </a:r>
                  <a:endParaRPr lang="ru-RU" sz="1600" dirty="0"/>
                </a:p>
              </p:txBody>
            </p:sp>
          </p:grpSp>
          <p:grpSp>
            <p:nvGrpSpPr>
              <p:cNvPr id="115" name="Group 114"/>
              <p:cNvGrpSpPr/>
              <p:nvPr/>
            </p:nvGrpSpPr>
            <p:grpSpPr>
              <a:xfrm>
                <a:off x="9722666" y="2419303"/>
                <a:ext cx="740297" cy="960406"/>
                <a:chOff x="5861470" y="2252115"/>
                <a:chExt cx="740297" cy="960406"/>
              </a:xfrm>
            </p:grpSpPr>
            <p:cxnSp>
              <p:nvCxnSpPr>
                <p:cNvPr id="98" name="Straight Connector 97"/>
                <p:cNvCxnSpPr/>
                <p:nvPr/>
              </p:nvCxnSpPr>
              <p:spPr>
                <a:xfrm flipV="1">
                  <a:off x="5861470" y="2252115"/>
                  <a:ext cx="740297" cy="635954"/>
                </a:xfrm>
                <a:prstGeom prst="line">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5861471" y="2615480"/>
                  <a:ext cx="667003" cy="597041"/>
                </a:xfrm>
                <a:prstGeom prst="line">
                  <a:avLst/>
                </a:prstGeom>
                <a:ln w="2540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flipH="1">
                <a:off x="9722665" y="4158365"/>
                <a:ext cx="740297" cy="960406"/>
                <a:chOff x="5861470" y="2252115"/>
                <a:chExt cx="740297" cy="960406"/>
              </a:xfrm>
            </p:grpSpPr>
            <p:cxnSp>
              <p:nvCxnSpPr>
                <p:cNvPr id="117" name="Straight Connector 116"/>
                <p:cNvCxnSpPr/>
                <p:nvPr/>
              </p:nvCxnSpPr>
              <p:spPr>
                <a:xfrm flipV="1">
                  <a:off x="5861470" y="2252115"/>
                  <a:ext cx="740297" cy="635954"/>
                </a:xfrm>
                <a:prstGeom prst="line">
                  <a:avLst/>
                </a:prstGeom>
                <a:ln w="25400">
                  <a:solidFill>
                    <a:schemeClr val="accent6">
                      <a:lumMod val="75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5861471" y="2615480"/>
                  <a:ext cx="667003" cy="597041"/>
                </a:xfrm>
                <a:prstGeom prst="line">
                  <a:avLst/>
                </a:prstGeom>
                <a:ln w="25400">
                  <a:solidFill>
                    <a:schemeClr val="accent6">
                      <a:lumMod val="75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a:off x="10279037" y="3549314"/>
                <a:ext cx="1554813" cy="2297272"/>
                <a:chOff x="10279037" y="3549314"/>
                <a:chExt cx="1554813" cy="2297272"/>
              </a:xfrm>
            </p:grpSpPr>
            <p:grpSp>
              <p:nvGrpSpPr>
                <p:cNvPr id="111" name="Group 110"/>
                <p:cNvGrpSpPr/>
                <p:nvPr/>
              </p:nvGrpSpPr>
              <p:grpSpPr>
                <a:xfrm>
                  <a:off x="10420491" y="3549314"/>
                  <a:ext cx="1271908" cy="2235982"/>
                  <a:chOff x="5035532" y="1630403"/>
                  <a:chExt cx="1271908" cy="2235982"/>
                </a:xfrm>
              </p:grpSpPr>
              <p:pic>
                <p:nvPicPr>
                  <p:cNvPr id="113" name="Pictur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5532" y="1630403"/>
                    <a:ext cx="1271908" cy="1271908"/>
                  </a:xfrm>
                  <a:prstGeom prst="rect">
                    <a:avLst/>
                  </a:prstGeom>
                </p:spPr>
              </p:pic>
              <p:pic>
                <p:nvPicPr>
                  <p:cNvPr id="114" name="Picture 1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532" y="2594477"/>
                    <a:ext cx="1271908" cy="1271908"/>
                  </a:xfrm>
                  <a:prstGeom prst="rect">
                    <a:avLst/>
                  </a:prstGeom>
                </p:spPr>
              </p:pic>
            </p:grpSp>
            <p:sp>
              <p:nvSpPr>
                <p:cNvPr id="123" name="TextBox 122"/>
                <p:cNvSpPr txBox="1"/>
                <p:nvPr/>
              </p:nvSpPr>
              <p:spPr>
                <a:xfrm>
                  <a:off x="10279037" y="5508032"/>
                  <a:ext cx="1554813" cy="338554"/>
                </a:xfrm>
                <a:prstGeom prst="rect">
                  <a:avLst/>
                </a:prstGeom>
                <a:noFill/>
              </p:spPr>
              <p:txBody>
                <a:bodyPr wrap="square" rtlCol="0">
                  <a:spAutoFit/>
                </a:bodyPr>
                <a:lstStyle/>
                <a:p>
                  <a:pPr algn="ctr"/>
                  <a:r>
                    <a:rPr lang="en-US" sz="1600" dirty="0"/>
                    <a:t>2</a:t>
                  </a:r>
                  <a:r>
                    <a:rPr lang="en-US" sz="1600" baseline="30000" dirty="0" smtClean="0"/>
                    <a:t>nd</a:t>
                  </a:r>
                  <a:r>
                    <a:rPr lang="en-US" sz="1600" dirty="0" smtClean="0"/>
                    <a:t> stage C&amp;C</a:t>
                  </a:r>
                  <a:endParaRPr lang="ru-RU" sz="1600" dirty="0"/>
                </a:p>
              </p:txBody>
            </p:sp>
          </p:grpSp>
        </p:grpSp>
      </p:grpSp>
    </p:spTree>
    <p:extLst>
      <p:ext uri="{BB962C8B-B14F-4D97-AF65-F5344CB8AC3E}">
        <p14:creationId xmlns:p14="http://schemas.microsoft.com/office/powerpoint/2010/main" val="24265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7</a:t>
            </a:fld>
            <a:endParaRPr lang="ru-RU"/>
          </a:p>
        </p:txBody>
      </p:sp>
      <p:sp>
        <p:nvSpPr>
          <p:cNvPr id="13" name="Заголовок 12"/>
          <p:cNvSpPr>
            <a:spLocks noGrp="1"/>
          </p:cNvSpPr>
          <p:nvPr>
            <p:ph type="title"/>
          </p:nvPr>
        </p:nvSpPr>
        <p:spPr/>
        <p:txBody>
          <a:bodyPr/>
          <a:lstStyle/>
          <a:p>
            <a:r>
              <a:rPr lang="en-US" dirty="0" smtClean="0"/>
              <a:t>Why do they exist?</a:t>
            </a:r>
            <a:endParaRPr lang="ru-RU" dirty="0"/>
          </a:p>
        </p:txBody>
      </p:sp>
      <p:pic>
        <p:nvPicPr>
          <p:cNvPr id="2050" name="Picture 2" descr="ÐÐ°ÑÑÐ¸Ð½ÐºÐ¸ Ð¿Ð¾ Ð·Ð°Ð¿ÑÐ¾ÑÑ botnet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425" y="1171013"/>
            <a:ext cx="4670425" cy="4670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36"/>
          </p:nvPr>
        </p:nvSpPr>
        <p:spPr>
          <a:xfrm>
            <a:off x="434977" y="1171013"/>
            <a:ext cx="5357813" cy="1310930"/>
          </a:xfrm>
        </p:spPr>
        <p:txBody>
          <a:bodyPr/>
          <a:lstStyle/>
          <a:p>
            <a:pPr marL="342900" indent="-342900">
              <a:buFont typeface="+mj-lt"/>
              <a:buAutoNum type="arabicPeriod"/>
            </a:pPr>
            <a:r>
              <a:rPr lang="en-US" sz="1800" dirty="0" smtClean="0"/>
              <a:t>Money</a:t>
            </a:r>
          </a:p>
          <a:p>
            <a:pPr marL="342900" indent="-342900">
              <a:buFont typeface="+mj-lt"/>
              <a:buAutoNum type="arabicPeriod"/>
            </a:pPr>
            <a:r>
              <a:rPr lang="en-US" sz="1800" dirty="0" smtClean="0"/>
              <a:t>Money</a:t>
            </a:r>
          </a:p>
          <a:p>
            <a:pPr marL="342900" indent="-342900">
              <a:buFont typeface="+mj-lt"/>
              <a:buAutoNum type="arabicPeriod"/>
            </a:pPr>
            <a:r>
              <a:rPr lang="en-US" sz="1800" dirty="0" smtClean="0"/>
              <a:t>Revenge and fame</a:t>
            </a:r>
          </a:p>
          <a:p>
            <a:pPr marL="342900" indent="-342900">
              <a:buFont typeface="+mj-lt"/>
              <a:buAutoNum type="arabicPeriod"/>
            </a:pPr>
            <a:r>
              <a:rPr lang="en-US" sz="1800" dirty="0" smtClean="0"/>
              <a:t>Money</a:t>
            </a:r>
            <a:endParaRPr lang="ru-RU" sz="1800" dirty="0"/>
          </a:p>
        </p:txBody>
      </p:sp>
      <p:pic>
        <p:nvPicPr>
          <p:cNvPr id="1026" name="Picture 2" descr="ÐÐ°ÑÑÐ¸Ð½ÐºÐ¸ Ð¿Ð¾ Ð·Ð°Ð¿ÑÐ¾ÑÑ it's all about the money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764" y="1171013"/>
            <a:ext cx="4981086" cy="3442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23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0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8</a:t>
            </a:fld>
            <a:endParaRPr lang="ru-RU"/>
          </a:p>
        </p:txBody>
      </p:sp>
      <p:sp>
        <p:nvSpPr>
          <p:cNvPr id="13" name="Заголовок 12"/>
          <p:cNvSpPr>
            <a:spLocks noGrp="1"/>
          </p:cNvSpPr>
          <p:nvPr>
            <p:ph type="title"/>
          </p:nvPr>
        </p:nvSpPr>
        <p:spPr/>
        <p:txBody>
          <a:bodyPr/>
          <a:lstStyle/>
          <a:p>
            <a:r>
              <a:rPr lang="en-US" dirty="0" smtClean="0"/>
              <a:t>Botnets types</a:t>
            </a:r>
            <a:endParaRPr lang="ru-RU" dirty="0"/>
          </a:p>
        </p:txBody>
      </p:sp>
      <p:sp>
        <p:nvSpPr>
          <p:cNvPr id="2" name="Subtitle 1"/>
          <p:cNvSpPr>
            <a:spLocks noGrp="1"/>
          </p:cNvSpPr>
          <p:nvPr>
            <p:ph type="subTitle" idx="1"/>
          </p:nvPr>
        </p:nvSpPr>
        <p:spPr/>
        <p:txBody>
          <a:bodyPr/>
          <a:lstStyle/>
          <a:p>
            <a:r>
              <a:rPr lang="en-US" dirty="0" smtClean="0"/>
              <a:t>DDoS botnet</a:t>
            </a:r>
            <a:endParaRPr lang="ru-RU" dirty="0"/>
          </a:p>
        </p:txBody>
      </p:sp>
      <p:grpSp>
        <p:nvGrpSpPr>
          <p:cNvPr id="17" name="Group 16"/>
          <p:cNvGrpSpPr/>
          <p:nvPr/>
        </p:nvGrpSpPr>
        <p:grpSpPr>
          <a:xfrm>
            <a:off x="3437926" y="753994"/>
            <a:ext cx="5362561" cy="5466732"/>
            <a:chOff x="3437926" y="753994"/>
            <a:chExt cx="5362561" cy="5466732"/>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7993" y="2763600"/>
              <a:ext cx="1270066" cy="1270066"/>
            </a:xfrm>
            <a:prstGeom prst="rect">
              <a:avLst/>
            </a:prstGeom>
          </p:spPr>
        </p:pic>
        <p:grpSp>
          <p:nvGrpSpPr>
            <p:cNvPr id="10" name="Group 9"/>
            <p:cNvGrpSpPr/>
            <p:nvPr/>
          </p:nvGrpSpPr>
          <p:grpSpPr>
            <a:xfrm>
              <a:off x="3437926" y="753994"/>
              <a:ext cx="2283892" cy="5466732"/>
              <a:chOff x="2952803" y="646901"/>
              <a:chExt cx="2283892" cy="5466732"/>
            </a:xfrm>
          </p:grpSpPr>
          <p:grpSp>
            <p:nvGrpSpPr>
              <p:cNvPr id="42" name="Group 41"/>
              <p:cNvGrpSpPr/>
              <p:nvPr/>
            </p:nvGrpSpPr>
            <p:grpSpPr>
              <a:xfrm>
                <a:off x="3964787" y="646901"/>
                <a:ext cx="1271908" cy="1541549"/>
                <a:chOff x="442644" y="2852707"/>
                <a:chExt cx="1271908" cy="1541549"/>
              </a:xfrm>
            </p:grpSpPr>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44" name="TextBox 43"/>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45" name="Group 44"/>
              <p:cNvGrpSpPr/>
              <p:nvPr/>
            </p:nvGrpSpPr>
            <p:grpSpPr>
              <a:xfrm>
                <a:off x="3962897" y="4572084"/>
                <a:ext cx="1271908" cy="1541549"/>
                <a:chOff x="442644" y="2852707"/>
                <a:chExt cx="1271908" cy="1541549"/>
              </a:xfrm>
            </p:grpSpPr>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47" name="TextBox 46"/>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48" name="Group 47"/>
              <p:cNvGrpSpPr/>
              <p:nvPr/>
            </p:nvGrpSpPr>
            <p:grpSpPr>
              <a:xfrm>
                <a:off x="2952803" y="3166698"/>
                <a:ext cx="1271908" cy="1541549"/>
                <a:chOff x="442644" y="2852707"/>
                <a:chExt cx="1271908" cy="1541549"/>
              </a:xfrm>
            </p:grpSpPr>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50" name="TextBox 49"/>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51" name="Group 50"/>
              <p:cNvGrpSpPr/>
              <p:nvPr/>
            </p:nvGrpSpPr>
            <p:grpSpPr>
              <a:xfrm>
                <a:off x="2952803" y="1670535"/>
                <a:ext cx="1271908" cy="1541549"/>
                <a:chOff x="442644" y="2852707"/>
                <a:chExt cx="1271908" cy="1541549"/>
              </a:xfrm>
            </p:grpSpPr>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53" name="TextBox 52"/>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grpSp>
          <p:nvGrpSpPr>
            <p:cNvPr id="55" name="Group 54"/>
            <p:cNvGrpSpPr/>
            <p:nvPr/>
          </p:nvGrpSpPr>
          <p:grpSpPr>
            <a:xfrm flipH="1">
              <a:off x="6516595" y="753994"/>
              <a:ext cx="2283892" cy="5466732"/>
              <a:chOff x="2952803" y="646901"/>
              <a:chExt cx="2283892" cy="5466732"/>
            </a:xfrm>
          </p:grpSpPr>
          <p:grpSp>
            <p:nvGrpSpPr>
              <p:cNvPr id="61" name="Group 60"/>
              <p:cNvGrpSpPr/>
              <p:nvPr/>
            </p:nvGrpSpPr>
            <p:grpSpPr>
              <a:xfrm>
                <a:off x="3964787" y="646901"/>
                <a:ext cx="1271908" cy="1541549"/>
                <a:chOff x="442644" y="2852707"/>
                <a:chExt cx="1271908" cy="1541549"/>
              </a:xfrm>
            </p:grpSpPr>
            <p:pic>
              <p:nvPicPr>
                <p:cNvPr id="80" name="Picture 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81" name="TextBox 80"/>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71" name="Group 70"/>
              <p:cNvGrpSpPr/>
              <p:nvPr/>
            </p:nvGrpSpPr>
            <p:grpSpPr>
              <a:xfrm>
                <a:off x="3962897" y="4572084"/>
                <a:ext cx="1271908" cy="1541549"/>
                <a:chOff x="442644" y="2852707"/>
                <a:chExt cx="1271908" cy="1541549"/>
              </a:xfrm>
            </p:grpSpPr>
            <p:pic>
              <p:nvPicPr>
                <p:cNvPr id="78" name="Picture 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79" name="TextBox 78"/>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72" name="Group 71"/>
              <p:cNvGrpSpPr/>
              <p:nvPr/>
            </p:nvGrpSpPr>
            <p:grpSpPr>
              <a:xfrm>
                <a:off x="2952803" y="3166698"/>
                <a:ext cx="1271908" cy="1541549"/>
                <a:chOff x="442644" y="2852707"/>
                <a:chExt cx="1271908" cy="1541549"/>
              </a:xfrm>
            </p:grpSpPr>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77" name="TextBox 76"/>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73" name="Group 72"/>
              <p:cNvGrpSpPr/>
              <p:nvPr/>
            </p:nvGrpSpPr>
            <p:grpSpPr>
              <a:xfrm>
                <a:off x="2952803" y="1670535"/>
                <a:ext cx="1271908" cy="1541549"/>
                <a:chOff x="442644" y="2852707"/>
                <a:chExt cx="1271908" cy="1541549"/>
              </a:xfrm>
            </p:grpSpPr>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644" y="2852707"/>
                  <a:ext cx="1271908" cy="1271908"/>
                </a:xfrm>
                <a:prstGeom prst="rect">
                  <a:avLst/>
                </a:prstGeom>
              </p:spPr>
            </p:pic>
            <p:sp>
              <p:nvSpPr>
                <p:cNvPr id="75" name="TextBox 74"/>
                <p:cNvSpPr txBox="1"/>
                <p:nvPr/>
              </p:nvSpPr>
              <p:spPr>
                <a:xfrm>
                  <a:off x="704457" y="4024924"/>
                  <a:ext cx="748281" cy="369332"/>
                </a:xfrm>
                <a:prstGeom prst="rect">
                  <a:avLst/>
                </a:prstGeom>
                <a:noFill/>
              </p:spPr>
              <p:txBody>
                <a:bodyPr wrap="square" rtlCol="0">
                  <a:spAutoFit/>
                </a:bodyPr>
                <a:lstStyle/>
                <a:p>
                  <a:pPr algn="ctr"/>
                  <a:r>
                    <a:rPr lang="en-US" dirty="0" smtClean="0"/>
                    <a:t>Bot</a:t>
                  </a:r>
                  <a:endParaRPr lang="ru-RU" dirty="0"/>
                </a:p>
              </p:txBody>
            </p:sp>
          </p:grpSp>
        </p:grpSp>
        <p:grpSp>
          <p:nvGrpSpPr>
            <p:cNvPr id="16" name="Group 15"/>
            <p:cNvGrpSpPr/>
            <p:nvPr/>
          </p:nvGrpSpPr>
          <p:grpSpPr>
            <a:xfrm>
              <a:off x="5362000" y="2009948"/>
              <a:ext cx="460689" cy="747373"/>
              <a:chOff x="4821546" y="1837331"/>
              <a:chExt cx="460689" cy="747373"/>
            </a:xfrm>
          </p:grpSpPr>
          <p:cxnSp>
            <p:nvCxnSpPr>
              <p:cNvPr id="15" name="Straight Arrow Connector 14"/>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flipH="1">
              <a:off x="6378562" y="1984925"/>
              <a:ext cx="460689" cy="747373"/>
              <a:chOff x="4821546" y="1837331"/>
              <a:chExt cx="460689" cy="747373"/>
            </a:xfrm>
          </p:grpSpPr>
          <p:cxnSp>
            <p:nvCxnSpPr>
              <p:cNvPr id="85" name="Straight Arrow Connector 84"/>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flipV="1">
              <a:off x="5345467" y="4225238"/>
              <a:ext cx="460689" cy="747373"/>
              <a:chOff x="4821546" y="1837331"/>
              <a:chExt cx="460689" cy="747373"/>
            </a:xfrm>
          </p:grpSpPr>
          <p:cxnSp>
            <p:nvCxnSpPr>
              <p:cNvPr id="89" name="Straight Arrow Connector 88"/>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flipH="1" flipV="1">
              <a:off x="6362029" y="4200215"/>
              <a:ext cx="460689" cy="747373"/>
              <a:chOff x="4821546" y="1837331"/>
              <a:chExt cx="460689" cy="747373"/>
            </a:xfrm>
          </p:grpSpPr>
          <p:cxnSp>
            <p:nvCxnSpPr>
              <p:cNvPr id="93" name="Straight Arrow Connector 92"/>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rot="19080670">
              <a:off x="4662167" y="2602681"/>
              <a:ext cx="460689" cy="747373"/>
              <a:chOff x="4821546" y="1837331"/>
              <a:chExt cx="460689" cy="747373"/>
            </a:xfrm>
          </p:grpSpPr>
          <p:cxnSp>
            <p:nvCxnSpPr>
              <p:cNvPr id="105" name="Straight Arrow Connector 104"/>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p:cNvGrpSpPr/>
            <p:nvPr/>
          </p:nvGrpSpPr>
          <p:grpSpPr>
            <a:xfrm rot="2519330" flipV="1">
              <a:off x="4689095" y="3463252"/>
              <a:ext cx="460689" cy="747373"/>
              <a:chOff x="4821546" y="1837331"/>
              <a:chExt cx="460689" cy="747373"/>
            </a:xfrm>
          </p:grpSpPr>
          <p:cxnSp>
            <p:nvCxnSpPr>
              <p:cNvPr id="109" name="Straight Arrow Connector 108"/>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rot="2519330" flipH="1">
              <a:off x="7020060" y="2606348"/>
              <a:ext cx="460689" cy="747373"/>
              <a:chOff x="4821546" y="1837331"/>
              <a:chExt cx="460689" cy="747373"/>
            </a:xfrm>
          </p:grpSpPr>
          <p:cxnSp>
            <p:nvCxnSpPr>
              <p:cNvPr id="113" name="Straight Arrow Connector 112"/>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rot="19080670" flipH="1" flipV="1">
              <a:off x="7046988" y="3466919"/>
              <a:ext cx="460689" cy="747373"/>
              <a:chOff x="4821546" y="1837331"/>
              <a:chExt cx="460689" cy="747373"/>
            </a:xfrm>
          </p:grpSpPr>
          <p:cxnSp>
            <p:nvCxnSpPr>
              <p:cNvPr id="117" name="Straight Arrow Connector 116"/>
              <p:cNvCxnSpPr/>
              <p:nvPr/>
            </p:nvCxnSpPr>
            <p:spPr>
              <a:xfrm>
                <a:off x="4972991" y="2003784"/>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020421" y="183733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4821546" y="1948701"/>
                <a:ext cx="261814" cy="58092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3681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Нижний колонтитул 5"/>
          <p:cNvSpPr>
            <a:spLocks noGrp="1"/>
          </p:cNvSpPr>
          <p:nvPr>
            <p:ph type="ftr" sz="quarter" idx="11"/>
          </p:nvPr>
        </p:nvSpPr>
        <p:spPr/>
        <p:txBody>
          <a:bodyPr/>
          <a:lstStyle/>
          <a:p>
            <a:r>
              <a:rPr lang="en-US" dirty="0"/>
              <a:t>Kaspersky Lab  |  The Power of Protection</a:t>
            </a:r>
          </a:p>
        </p:txBody>
      </p:sp>
      <p:sp>
        <p:nvSpPr>
          <p:cNvPr id="7" name="Номер слайда 6"/>
          <p:cNvSpPr>
            <a:spLocks noGrp="1"/>
          </p:cNvSpPr>
          <p:nvPr>
            <p:ph type="sldNum" sz="quarter" idx="12"/>
          </p:nvPr>
        </p:nvSpPr>
        <p:spPr/>
        <p:txBody>
          <a:bodyPr/>
          <a:lstStyle/>
          <a:p>
            <a:fld id="{D105C08D-A2BB-4D6F-92A2-2CA9551ABFC2}" type="slidenum">
              <a:rPr lang="ru-RU" smtClean="0"/>
              <a:t>9</a:t>
            </a:fld>
            <a:endParaRPr lang="ru-RU"/>
          </a:p>
        </p:txBody>
      </p:sp>
      <p:sp>
        <p:nvSpPr>
          <p:cNvPr id="13" name="Заголовок 12"/>
          <p:cNvSpPr>
            <a:spLocks noGrp="1"/>
          </p:cNvSpPr>
          <p:nvPr>
            <p:ph type="title"/>
          </p:nvPr>
        </p:nvSpPr>
        <p:spPr/>
        <p:txBody>
          <a:bodyPr/>
          <a:lstStyle/>
          <a:p>
            <a:r>
              <a:rPr lang="en-US" dirty="0" smtClean="0"/>
              <a:t>Botnets types</a:t>
            </a:r>
            <a:endParaRPr lang="ru-RU" dirty="0"/>
          </a:p>
        </p:txBody>
      </p:sp>
      <p:sp>
        <p:nvSpPr>
          <p:cNvPr id="2" name="Subtitle 1"/>
          <p:cNvSpPr>
            <a:spLocks noGrp="1"/>
          </p:cNvSpPr>
          <p:nvPr>
            <p:ph type="subTitle" idx="1"/>
          </p:nvPr>
        </p:nvSpPr>
        <p:spPr/>
        <p:txBody>
          <a:bodyPr/>
          <a:lstStyle/>
          <a:p>
            <a:r>
              <a:rPr lang="en-US" dirty="0" smtClean="0"/>
              <a:t>Spam botnet</a:t>
            </a:r>
            <a:endParaRPr lang="ru-RU" dirty="0"/>
          </a:p>
        </p:txBody>
      </p:sp>
      <p:grpSp>
        <p:nvGrpSpPr>
          <p:cNvPr id="4" name="Group 3"/>
          <p:cNvGrpSpPr/>
          <p:nvPr/>
        </p:nvGrpSpPr>
        <p:grpSpPr>
          <a:xfrm>
            <a:off x="2029654" y="2637027"/>
            <a:ext cx="1271908" cy="1541549"/>
            <a:chOff x="631290" y="1929891"/>
            <a:chExt cx="1271908" cy="1541549"/>
          </a:xfrm>
        </p:grpSpPr>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90" y="1929891"/>
              <a:ext cx="1271908" cy="1271908"/>
            </a:xfrm>
            <a:prstGeom prst="rect">
              <a:avLst/>
            </a:prstGeom>
          </p:spPr>
        </p:pic>
        <p:sp>
          <p:nvSpPr>
            <p:cNvPr id="67" name="TextBox 66"/>
            <p:cNvSpPr txBox="1"/>
            <p:nvPr/>
          </p:nvSpPr>
          <p:spPr>
            <a:xfrm>
              <a:off x="893103" y="3102108"/>
              <a:ext cx="748281" cy="369332"/>
            </a:xfrm>
            <a:prstGeom prst="rect">
              <a:avLst/>
            </a:prstGeom>
            <a:noFill/>
          </p:spPr>
          <p:txBody>
            <a:bodyPr wrap="square" rtlCol="0">
              <a:spAutoFit/>
            </a:bodyPr>
            <a:lstStyle/>
            <a:p>
              <a:pPr algn="ctr"/>
              <a:r>
                <a:rPr lang="en-US" dirty="0" smtClean="0"/>
                <a:t>Bot</a:t>
              </a:r>
              <a:endParaRPr lang="ru-RU" dirty="0"/>
            </a:p>
          </p:txBody>
        </p:sp>
      </p:grpSp>
      <p:grpSp>
        <p:nvGrpSpPr>
          <p:cNvPr id="11" name="Group 10"/>
          <p:cNvGrpSpPr/>
          <p:nvPr/>
        </p:nvGrpSpPr>
        <p:grpSpPr>
          <a:xfrm>
            <a:off x="4765808" y="2013681"/>
            <a:ext cx="1445839" cy="2931744"/>
            <a:chOff x="3601253" y="1598823"/>
            <a:chExt cx="1445839" cy="2931744"/>
          </a:xfrm>
        </p:grpSpPr>
        <p:grpSp>
          <p:nvGrpSpPr>
            <p:cNvPr id="5" name="Group 4"/>
            <p:cNvGrpSpPr/>
            <p:nvPr/>
          </p:nvGrpSpPr>
          <p:grpSpPr>
            <a:xfrm>
              <a:off x="3694849" y="1598823"/>
              <a:ext cx="1352243" cy="1137819"/>
              <a:chOff x="4044823" y="2001621"/>
              <a:chExt cx="1352243" cy="1137819"/>
            </a:xfrm>
          </p:grpSpPr>
          <p:pic>
            <p:nvPicPr>
              <p:cNvPr id="2052"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4823" y="2001621"/>
                <a:ext cx="590243" cy="375819"/>
              </a:xfrm>
              <a:prstGeom prst="rect">
                <a:avLst/>
              </a:prstGeom>
              <a:solidFill>
                <a:schemeClr val="bg1"/>
              </a:solidFill>
            </p:spPr>
          </p:pic>
          <p:pic>
            <p:nvPicPr>
              <p:cNvPr id="102"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7223" y="2154021"/>
                <a:ext cx="590243" cy="375819"/>
              </a:xfrm>
              <a:prstGeom prst="rect">
                <a:avLst/>
              </a:prstGeom>
              <a:solidFill>
                <a:schemeClr val="bg1"/>
              </a:solidFill>
            </p:spPr>
          </p:pic>
          <p:pic>
            <p:nvPicPr>
              <p:cNvPr id="103"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9623" y="2306421"/>
                <a:ext cx="590243" cy="375819"/>
              </a:xfrm>
              <a:prstGeom prst="rect">
                <a:avLst/>
              </a:prstGeom>
              <a:solidFill>
                <a:schemeClr val="bg1"/>
              </a:solidFill>
            </p:spPr>
          </p:pic>
          <p:pic>
            <p:nvPicPr>
              <p:cNvPr id="120"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023" y="2458821"/>
                <a:ext cx="590243" cy="375819"/>
              </a:xfrm>
              <a:prstGeom prst="rect">
                <a:avLst/>
              </a:prstGeom>
              <a:solidFill>
                <a:schemeClr val="bg1"/>
              </a:solidFill>
            </p:spPr>
          </p:pic>
          <p:pic>
            <p:nvPicPr>
              <p:cNvPr id="121"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4423" y="2611221"/>
                <a:ext cx="590243" cy="375819"/>
              </a:xfrm>
              <a:prstGeom prst="rect">
                <a:avLst/>
              </a:prstGeom>
              <a:solidFill>
                <a:schemeClr val="bg1"/>
              </a:solidFill>
            </p:spPr>
          </p:pic>
          <p:pic>
            <p:nvPicPr>
              <p:cNvPr id="122"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823" y="2763621"/>
                <a:ext cx="590243" cy="375819"/>
              </a:xfrm>
              <a:prstGeom prst="rect">
                <a:avLst/>
              </a:prstGeom>
              <a:solidFill>
                <a:schemeClr val="bg1"/>
              </a:solidFill>
            </p:spPr>
          </p:pic>
        </p:grpSp>
        <p:grpSp>
          <p:nvGrpSpPr>
            <p:cNvPr id="127" name="Group 126"/>
            <p:cNvGrpSpPr/>
            <p:nvPr/>
          </p:nvGrpSpPr>
          <p:grpSpPr>
            <a:xfrm>
              <a:off x="3625404" y="2498643"/>
              <a:ext cx="1352243" cy="1137819"/>
              <a:chOff x="4044823" y="2001621"/>
              <a:chExt cx="1352243" cy="1137819"/>
            </a:xfrm>
          </p:grpSpPr>
          <p:pic>
            <p:nvPicPr>
              <p:cNvPr id="128"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4823" y="2001621"/>
                <a:ext cx="590243" cy="375819"/>
              </a:xfrm>
              <a:prstGeom prst="rect">
                <a:avLst/>
              </a:prstGeom>
              <a:solidFill>
                <a:schemeClr val="bg1"/>
              </a:solidFill>
            </p:spPr>
          </p:pic>
          <p:pic>
            <p:nvPicPr>
              <p:cNvPr id="129"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7223" y="2154021"/>
                <a:ext cx="590243" cy="375819"/>
              </a:xfrm>
              <a:prstGeom prst="rect">
                <a:avLst/>
              </a:prstGeom>
              <a:solidFill>
                <a:schemeClr val="bg1"/>
              </a:solidFill>
            </p:spPr>
          </p:pic>
          <p:pic>
            <p:nvPicPr>
              <p:cNvPr id="130"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9623" y="2306421"/>
                <a:ext cx="590243" cy="375819"/>
              </a:xfrm>
              <a:prstGeom prst="rect">
                <a:avLst/>
              </a:prstGeom>
              <a:solidFill>
                <a:schemeClr val="bg1"/>
              </a:solidFill>
            </p:spPr>
          </p:pic>
          <p:pic>
            <p:nvPicPr>
              <p:cNvPr id="131"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023" y="2458821"/>
                <a:ext cx="590243" cy="375819"/>
              </a:xfrm>
              <a:prstGeom prst="rect">
                <a:avLst/>
              </a:prstGeom>
              <a:solidFill>
                <a:schemeClr val="bg1"/>
              </a:solidFill>
            </p:spPr>
          </p:pic>
          <p:pic>
            <p:nvPicPr>
              <p:cNvPr id="132"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4423" y="2611221"/>
                <a:ext cx="590243" cy="375819"/>
              </a:xfrm>
              <a:prstGeom prst="rect">
                <a:avLst/>
              </a:prstGeom>
              <a:solidFill>
                <a:schemeClr val="bg1"/>
              </a:solidFill>
            </p:spPr>
          </p:pic>
          <p:pic>
            <p:nvPicPr>
              <p:cNvPr id="133"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823" y="2763621"/>
                <a:ext cx="590243" cy="375819"/>
              </a:xfrm>
              <a:prstGeom prst="rect">
                <a:avLst/>
              </a:prstGeom>
              <a:solidFill>
                <a:schemeClr val="bg1"/>
              </a:solidFill>
            </p:spPr>
          </p:pic>
        </p:grpSp>
        <p:grpSp>
          <p:nvGrpSpPr>
            <p:cNvPr id="134" name="Group 133"/>
            <p:cNvGrpSpPr/>
            <p:nvPr/>
          </p:nvGrpSpPr>
          <p:grpSpPr>
            <a:xfrm>
              <a:off x="3601253" y="3392748"/>
              <a:ext cx="1352243" cy="1137819"/>
              <a:chOff x="4044823" y="2001621"/>
              <a:chExt cx="1352243" cy="1137819"/>
            </a:xfrm>
          </p:grpSpPr>
          <p:pic>
            <p:nvPicPr>
              <p:cNvPr id="135"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4823" y="2001621"/>
                <a:ext cx="590243" cy="375819"/>
              </a:xfrm>
              <a:prstGeom prst="rect">
                <a:avLst/>
              </a:prstGeom>
              <a:solidFill>
                <a:schemeClr val="bg1"/>
              </a:solidFill>
            </p:spPr>
          </p:pic>
          <p:pic>
            <p:nvPicPr>
              <p:cNvPr id="136"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7223" y="2154021"/>
                <a:ext cx="590243" cy="375819"/>
              </a:xfrm>
              <a:prstGeom prst="rect">
                <a:avLst/>
              </a:prstGeom>
              <a:solidFill>
                <a:schemeClr val="bg1"/>
              </a:solidFill>
            </p:spPr>
          </p:pic>
          <p:pic>
            <p:nvPicPr>
              <p:cNvPr id="137"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9623" y="2306421"/>
                <a:ext cx="590243" cy="375819"/>
              </a:xfrm>
              <a:prstGeom prst="rect">
                <a:avLst/>
              </a:prstGeom>
              <a:solidFill>
                <a:schemeClr val="bg1"/>
              </a:solidFill>
            </p:spPr>
          </p:pic>
          <p:pic>
            <p:nvPicPr>
              <p:cNvPr id="138"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023" y="2458821"/>
                <a:ext cx="590243" cy="375819"/>
              </a:xfrm>
              <a:prstGeom prst="rect">
                <a:avLst/>
              </a:prstGeom>
              <a:solidFill>
                <a:schemeClr val="bg1"/>
              </a:solidFill>
            </p:spPr>
          </p:pic>
          <p:pic>
            <p:nvPicPr>
              <p:cNvPr id="139"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4423" y="2611221"/>
                <a:ext cx="590243" cy="375819"/>
              </a:xfrm>
              <a:prstGeom prst="rect">
                <a:avLst/>
              </a:prstGeom>
              <a:solidFill>
                <a:schemeClr val="bg1"/>
              </a:solidFill>
            </p:spPr>
          </p:pic>
          <p:pic>
            <p:nvPicPr>
              <p:cNvPr id="140" name="Picture 4" descr="ÐÐ°ÑÑÐ¸Ð½ÐºÐ¸ Ð¿Ð¾ Ð·Ð°Ð¿ÑÐ¾ÑÑ envelop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823" y="2763621"/>
                <a:ext cx="590243" cy="375819"/>
              </a:xfrm>
              <a:prstGeom prst="rect">
                <a:avLst/>
              </a:prstGeom>
              <a:solidFill>
                <a:schemeClr val="bg1"/>
              </a:solidFill>
            </p:spPr>
          </p:pic>
        </p:grpSp>
      </p:grpSp>
      <p:grpSp>
        <p:nvGrpSpPr>
          <p:cNvPr id="9" name="Group 8"/>
          <p:cNvGrpSpPr/>
          <p:nvPr/>
        </p:nvGrpSpPr>
        <p:grpSpPr>
          <a:xfrm>
            <a:off x="7355190" y="587794"/>
            <a:ext cx="2533068" cy="5605364"/>
            <a:chOff x="7355190" y="587794"/>
            <a:chExt cx="2533068" cy="5605364"/>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5190" y="4921250"/>
              <a:ext cx="1271908" cy="1271908"/>
            </a:xfrm>
            <a:prstGeom prst="rect">
              <a:avLst/>
            </a:prstGeom>
          </p:spPr>
        </p:pic>
        <p:pic>
          <p:nvPicPr>
            <p:cNvPr id="141" name="Picture 1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3326" y="3844555"/>
              <a:ext cx="1271908" cy="1271908"/>
            </a:xfrm>
            <a:prstGeom prst="rect">
              <a:avLst/>
            </a:prstGeom>
          </p:spPr>
        </p:pic>
        <p:pic>
          <p:nvPicPr>
            <p:cNvPr id="142" name="Picture 1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6350" y="2685113"/>
              <a:ext cx="1271908" cy="1271908"/>
            </a:xfrm>
            <a:prstGeom prst="rect">
              <a:avLst/>
            </a:prstGeom>
          </p:spPr>
        </p:pic>
        <p:pic>
          <p:nvPicPr>
            <p:cNvPr id="143" name="Picture 1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3326" y="1524067"/>
              <a:ext cx="1271908" cy="1271908"/>
            </a:xfrm>
            <a:prstGeom prst="rect">
              <a:avLst/>
            </a:prstGeom>
          </p:spPr>
        </p:pic>
        <p:pic>
          <p:nvPicPr>
            <p:cNvPr id="144" name="Picture 1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5190" y="587794"/>
              <a:ext cx="1271908" cy="1271908"/>
            </a:xfrm>
            <a:prstGeom prst="rect">
              <a:avLst/>
            </a:prstGeom>
          </p:spPr>
        </p:pic>
      </p:grpSp>
      <p:cxnSp>
        <p:nvCxnSpPr>
          <p:cNvPr id="14" name="Straight Arrow Connector 13"/>
          <p:cNvCxnSpPr/>
          <p:nvPr/>
        </p:nvCxnSpPr>
        <p:spPr>
          <a:xfrm>
            <a:off x="3438144" y="3441720"/>
            <a:ext cx="1128405" cy="0"/>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252163" y="1633728"/>
            <a:ext cx="2059387" cy="3559537"/>
            <a:chOff x="6252163" y="1633728"/>
            <a:chExt cx="2059387" cy="3559537"/>
          </a:xfrm>
        </p:grpSpPr>
        <p:cxnSp>
          <p:nvCxnSpPr>
            <p:cNvPr id="145" name="Straight Arrow Connector 144"/>
            <p:cNvCxnSpPr/>
            <p:nvPr/>
          </p:nvCxnSpPr>
          <p:spPr>
            <a:xfrm flipV="1">
              <a:off x="6252163" y="1633728"/>
              <a:ext cx="1103027" cy="755772"/>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V="1">
              <a:off x="6414969" y="2353990"/>
              <a:ext cx="1363356" cy="48251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V="1">
              <a:off x="6447500" y="3406210"/>
              <a:ext cx="1864050" cy="12707"/>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a:off x="6289516" y="4437493"/>
              <a:ext cx="1103027" cy="755772"/>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6466067" y="3984332"/>
              <a:ext cx="1363356" cy="48251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5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Pages and graphics">
  <a:themeElements>
    <a:clrScheme name="Kaspersky Lab colors">
      <a:dk1>
        <a:sysClr val="windowText" lastClr="000000"/>
      </a:dk1>
      <a:lt1>
        <a:sysClr val="window" lastClr="FFFFFF"/>
      </a:lt1>
      <a:dk2>
        <a:srgbClr val="006D5C"/>
      </a:dk2>
      <a:lt2>
        <a:srgbClr val="E7E6E6"/>
      </a:lt2>
      <a:accent1>
        <a:srgbClr val="0F6B5E"/>
      </a:accent1>
      <a:accent2>
        <a:srgbClr val="009982"/>
      </a:accent2>
      <a:accent3>
        <a:srgbClr val="71C9BC"/>
      </a:accent3>
      <a:accent4>
        <a:srgbClr val="575757"/>
      </a:accent4>
      <a:accent5>
        <a:srgbClr val="C8C8C8"/>
      </a:accent5>
      <a:accent6>
        <a:srgbClr val="FF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 without pagination">
  <a:themeElements>
    <a:clrScheme name="Kaspersky Lab colors">
      <a:dk1>
        <a:sysClr val="windowText" lastClr="000000"/>
      </a:dk1>
      <a:lt1>
        <a:sysClr val="window" lastClr="FFFFFF"/>
      </a:lt1>
      <a:dk2>
        <a:srgbClr val="006D5C"/>
      </a:dk2>
      <a:lt2>
        <a:srgbClr val="E7E6E6"/>
      </a:lt2>
      <a:accent1>
        <a:srgbClr val="0F6B5E"/>
      </a:accent1>
      <a:accent2>
        <a:srgbClr val="009982"/>
      </a:accent2>
      <a:accent3>
        <a:srgbClr val="71C9BC"/>
      </a:accent3>
      <a:accent4>
        <a:srgbClr val="575757"/>
      </a:accent4>
      <a:accent5>
        <a:srgbClr val="C8C8C8"/>
      </a:accent5>
      <a:accent6>
        <a:srgbClr val="FF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18161</TotalTime>
  <Words>5191</Words>
  <Application>Microsoft Office PowerPoint</Application>
  <PresentationFormat>Widescreen</PresentationFormat>
  <Paragraphs>466</Paragraphs>
  <Slides>44</Slides>
  <Notes>44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44</vt:i4>
      </vt:variant>
    </vt:vector>
  </HeadingPairs>
  <TitlesOfParts>
    <vt:vector size="49" baseType="lpstr">
      <vt:lpstr>Arial</vt:lpstr>
      <vt:lpstr>Calibri</vt:lpstr>
      <vt:lpstr>Wingdings</vt:lpstr>
      <vt:lpstr>Pages and graphics</vt:lpstr>
      <vt:lpstr>Slides without pagination</vt:lpstr>
      <vt:lpstr>The Imitation Game: Tracking Botnet Activity</vt:lpstr>
      <vt:lpstr>Agenda</vt:lpstr>
      <vt:lpstr>What’s it all about</vt:lpstr>
      <vt:lpstr>What’s it all about</vt:lpstr>
      <vt:lpstr>What’s it all about</vt:lpstr>
      <vt:lpstr>What’s it all about</vt:lpstr>
      <vt:lpstr>Why do they exist?</vt:lpstr>
      <vt:lpstr>Botnets types</vt:lpstr>
      <vt:lpstr>Botnets types</vt:lpstr>
      <vt:lpstr>Botnets types</vt:lpstr>
      <vt:lpstr>Botnets types</vt:lpstr>
      <vt:lpstr>Botnets types</vt:lpstr>
      <vt:lpstr>Botnets types</vt:lpstr>
      <vt:lpstr>Why would we monitor botnets?</vt:lpstr>
      <vt:lpstr>What we do in the shadows How we track botnets</vt:lpstr>
      <vt:lpstr>Boring numbers</vt:lpstr>
      <vt:lpstr>What do we need?</vt:lpstr>
      <vt:lpstr>What do we need?</vt:lpstr>
      <vt:lpstr>What do we need? </vt:lpstr>
      <vt:lpstr>What do we need? </vt:lpstr>
      <vt:lpstr>What do we need? </vt:lpstr>
      <vt:lpstr>What do we need?</vt:lpstr>
      <vt:lpstr>Activity tracking – The Imitation Game</vt:lpstr>
      <vt:lpstr>Activity tracking – The Imitation Game</vt:lpstr>
      <vt:lpstr>Activity tracking – The Imitation Game</vt:lpstr>
      <vt:lpstr>Activity tracking – The Imitation Game</vt:lpstr>
      <vt:lpstr>Activity tracking – The Imitation Game</vt:lpstr>
      <vt:lpstr>Activity tracking – The Imitation Game</vt:lpstr>
      <vt:lpstr>Activity tracking – The Imitation Game</vt:lpstr>
      <vt:lpstr>The Imitation Game – sum it up!</vt:lpstr>
      <vt:lpstr>Bonus part Case from a practice</vt:lpstr>
      <vt:lpstr>AZORult</vt:lpstr>
      <vt:lpstr>AZORult</vt:lpstr>
      <vt:lpstr>AZORult</vt:lpstr>
      <vt:lpstr>AZORult</vt:lpstr>
      <vt:lpstr>AZORult++</vt:lpstr>
      <vt:lpstr>AZORult++</vt:lpstr>
      <vt:lpstr>AZORult++</vt:lpstr>
      <vt:lpstr>AZORult++</vt:lpstr>
      <vt:lpstr>AZORult++</vt:lpstr>
      <vt:lpstr>AZORult++</vt:lpstr>
      <vt:lpstr>AZORult++</vt:lpstr>
      <vt:lpstr>Conclusion</vt:lpstr>
      <vt:lpstr>Let’s Talk?</vt:lpstr>
    </vt:vector>
  </TitlesOfParts>
  <Company>Kaspersky 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Ivan Shapovalov</dc:creator>
  <cp:lastModifiedBy>Alexander Eremin</cp:lastModifiedBy>
  <cp:revision>521</cp:revision>
  <dcterms:created xsi:type="dcterms:W3CDTF">2016-08-02T08:27:25Z</dcterms:created>
  <dcterms:modified xsi:type="dcterms:W3CDTF">2019-04-23T09:19:21Z</dcterms:modified>
</cp:coreProperties>
</file>