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0" r:id="rId3"/>
    <p:sldId id="281" r:id="rId4"/>
    <p:sldId id="258" r:id="rId5"/>
    <p:sldId id="257" r:id="rId6"/>
    <p:sldId id="268" r:id="rId7"/>
    <p:sldId id="269" r:id="rId8"/>
    <p:sldId id="260" r:id="rId9"/>
    <p:sldId id="261" r:id="rId10"/>
    <p:sldId id="262" r:id="rId11"/>
    <p:sldId id="266" r:id="rId12"/>
    <p:sldId id="264" r:id="rId13"/>
    <p:sldId id="263" r:id="rId14"/>
    <p:sldId id="267" r:id="rId15"/>
    <p:sldId id="259" r:id="rId16"/>
    <p:sldId id="274" r:id="rId17"/>
    <p:sldId id="275" r:id="rId18"/>
    <p:sldId id="270" r:id="rId19"/>
    <p:sldId id="271" r:id="rId20"/>
    <p:sldId id="272" r:id="rId21"/>
    <p:sldId id="278" r:id="rId22"/>
    <p:sldId id="279" r:id="rId23"/>
    <p:sldId id="273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3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9822" autoAdjust="0"/>
  </p:normalViewPr>
  <p:slideViewPr>
    <p:cSldViewPr>
      <p:cViewPr>
        <p:scale>
          <a:sx n="141" d="100"/>
          <a:sy n="141" d="100"/>
        </p:scale>
        <p:origin x="-77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3C11-44F1-42E7-8A65-0C4274A3FCF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310D1-EE0C-4D09-A54A-EA0071EC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7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70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7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310D1-EE0C-4D09-A54A-EA0071EC03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6F85E-F2BD-42DE-8878-8E3DA9EF2384}" type="datetime1">
              <a:rPr lang="en-US" smtClean="0"/>
              <a:t>3/24/2016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8C5E73-DBCA-4974-8411-7F64FD5805C1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3C8BDB-57AC-472E-8632-9D09C0BEB5E7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744E71-1CBE-4949-B3C9-EFE187F4E890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CAFA5-7858-40DA-9CD3-37B080AF2FE5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C7F45-3AED-4FCA-90FB-8F051FF2C906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29EE6B-1C04-404D-B5C6-EAFD3FC4EF50}" type="datetime1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07CE1C-C944-4CB9-895E-249FA35FC662}" type="datetime1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BDEF2C-09DE-4CF1-8EFA-678D148F9F87}" type="datetime1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311320-37EE-439F-87C1-7ED6EA9944A1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1E57A-16C9-47AF-B820-E0E2E9DF51C1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1B14D6F-7E46-40C7-AE72-8AFD5C03F387}" type="datetime1">
              <a:rPr lang="en-US" smtClean="0"/>
              <a:t>3/24/2016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BEC66DF-E708-40F4-B722-239B6F7510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hliu10@gm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Reservation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321 Spring 2016</a:t>
            </a:r>
          </a:p>
          <a:p>
            <a:r>
              <a:rPr lang="en-US" dirty="0" smtClean="0"/>
              <a:t>Han </a:t>
            </a:r>
            <a:r>
              <a:rPr lang="en-US" dirty="0" err="1" smtClean="0"/>
              <a:t>Tsung</a:t>
            </a:r>
            <a:r>
              <a:rPr lang="en-US" dirty="0" smtClean="0"/>
              <a:t> Liu</a:t>
            </a:r>
          </a:p>
          <a:p>
            <a:r>
              <a:rPr lang="en-US" dirty="0" smtClean="0"/>
              <a:t>Last Modified: </a:t>
            </a:r>
            <a:r>
              <a:rPr lang="en-US" smtClean="0"/>
              <a:t>Mar </a:t>
            </a:r>
            <a:r>
              <a:rPr lang="en-US" smtClean="0"/>
              <a:t>24,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Check In “@2”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98537"/>
              </p:ext>
            </p:extLst>
          </p:nvPr>
        </p:nvGraphicFramePr>
        <p:xfrm>
          <a:off x="1435100" y="1447800"/>
          <a:ext cx="749935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38"/>
                <a:gridCol w="3055291"/>
                <a:gridCol w="3471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Range/Example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George Mason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Credit Card Information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MasterCard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 Expiration Date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3/2016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 Number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1234 1234 1234 1234</a:t>
                      </a:r>
                      <a:r>
                        <a:rPr lang="en-US" baseline="0" dirty="0" smtClean="0"/>
                        <a:t> 12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43753" y="396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Check Out “@3”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064312"/>
              </p:ext>
            </p:extLst>
          </p:nvPr>
        </p:nvGraphicFramePr>
        <p:xfrm>
          <a:off x="1447800" y="5105400"/>
          <a:ext cx="75572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823447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Type/(Range/Example)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George Mason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Print Management Report “@4”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764802"/>
              </p:ext>
            </p:extLst>
          </p:nvPr>
        </p:nvGraphicFramePr>
        <p:xfrm>
          <a:off x="1435100" y="1402080"/>
          <a:ext cx="74993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/>
                <a:gridCol w="2499783"/>
                <a:gridCol w="2499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24832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</a:rPr>
              <a:t>Day Change “@5”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658248"/>
              </p:ext>
            </p:extLst>
          </p:nvPr>
        </p:nvGraphicFramePr>
        <p:xfrm>
          <a:off x="1447799" y="3626224"/>
          <a:ext cx="7467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743200"/>
                <a:gridCol w="2743200"/>
              </a:tblGrid>
              <a:tr h="213360"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57200" y="434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6PM Signal “@6”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046615"/>
              </p:ext>
            </p:extLst>
          </p:nvPr>
        </p:nvGraphicFramePr>
        <p:xfrm>
          <a:off x="1447800" y="5513696"/>
          <a:ext cx="7467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213360"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24400" y="1942638"/>
            <a:ext cx="3962400" cy="4267200"/>
            <a:chOff x="10080" y="4800"/>
            <a:chExt cx="8920" cy="928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0080" y="4800"/>
              <a:ext cx="8920" cy="9280"/>
            </a:xfrm>
            <a:custGeom>
              <a:avLst/>
              <a:gdLst>
                <a:gd name="T0" fmla="+- 0 10080 10080"/>
                <a:gd name="T1" fmla="*/ T0 w 8920"/>
                <a:gd name="T2" fmla="+- 0 4800 4800"/>
                <a:gd name="T3" fmla="*/ 4800 h 9280"/>
                <a:gd name="T4" fmla="+- 0 19000 10080"/>
                <a:gd name="T5" fmla="*/ T4 w 8920"/>
                <a:gd name="T6" fmla="+- 0 4800 4800"/>
                <a:gd name="T7" fmla="*/ 4800 h 9280"/>
                <a:gd name="T8" fmla="+- 0 19000 10080"/>
                <a:gd name="T9" fmla="*/ T8 w 8920"/>
                <a:gd name="T10" fmla="+- 0 14080 4800"/>
                <a:gd name="T11" fmla="*/ 14080 h 9280"/>
                <a:gd name="T12" fmla="+- 0 10080 10080"/>
                <a:gd name="T13" fmla="*/ T12 w 8920"/>
                <a:gd name="T14" fmla="+- 0 14080 4800"/>
                <a:gd name="T15" fmla="*/ 14080 h 9280"/>
                <a:gd name="T16" fmla="+- 0 10080 10080"/>
                <a:gd name="T17" fmla="*/ T16 w 8920"/>
                <a:gd name="T18" fmla="+- 0 4800 4800"/>
                <a:gd name="T19" fmla="*/ 4800 h 92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8920" h="9280">
                  <a:moveTo>
                    <a:pt x="0" y="0"/>
                  </a:moveTo>
                  <a:lnTo>
                    <a:pt x="8920" y="0"/>
                  </a:lnTo>
                  <a:lnTo>
                    <a:pt x="8920" y="9280"/>
                  </a:lnTo>
                  <a:lnTo>
                    <a:pt x="0" y="92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85888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724400" y="1942638"/>
            <a:ext cx="406339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@1</a:t>
            </a:r>
          </a:p>
          <a:p>
            <a:r>
              <a:rPr lang="en-US" sz="1400" dirty="0" smtClean="0"/>
              <a:t>Bernard </a:t>
            </a:r>
            <a:r>
              <a:rPr lang="en-US" sz="1400" dirty="0"/>
              <a:t>L. Silver</a:t>
            </a:r>
          </a:p>
          <a:p>
            <a:r>
              <a:rPr lang="en-US" sz="1400" dirty="0"/>
              <a:t>3777 Franklin Avenue, Austin, TX 78401</a:t>
            </a:r>
          </a:p>
          <a:p>
            <a:r>
              <a:rPr lang="pt-BR" sz="1400" dirty="0" smtClean="0"/>
              <a:t>2</a:t>
            </a:r>
          </a:p>
          <a:p>
            <a:r>
              <a:rPr lang="pt-BR" sz="1400" dirty="0" smtClean="0"/>
              <a:t>3</a:t>
            </a:r>
          </a:p>
          <a:p>
            <a:r>
              <a:rPr lang="pt-BR" sz="1400" dirty="0" smtClean="0"/>
              <a:t>1</a:t>
            </a:r>
          </a:p>
          <a:p>
            <a:r>
              <a:rPr lang="pt-BR" sz="1400" dirty="0" smtClean="0"/>
              <a:t>2</a:t>
            </a:r>
          </a:p>
          <a:p>
            <a:r>
              <a:rPr lang="pt-BR" sz="1400" dirty="0" smtClean="0"/>
              <a:t>1</a:t>
            </a:r>
            <a:endParaRPr lang="pt-BR" sz="1400" dirty="0"/>
          </a:p>
          <a:p>
            <a:r>
              <a:rPr lang="pt-BR" sz="1400" dirty="0" smtClean="0"/>
              <a:t>Visa</a:t>
            </a:r>
          </a:p>
          <a:p>
            <a:r>
              <a:rPr lang="pt-BR" sz="1400" dirty="0" smtClean="0"/>
              <a:t>2/2016</a:t>
            </a:r>
          </a:p>
          <a:p>
            <a:r>
              <a:rPr lang="pt-BR" sz="1400" dirty="0" smtClean="0"/>
              <a:t>4716001921994146670</a:t>
            </a:r>
          </a:p>
          <a:p>
            <a:endParaRPr lang="pt-BR" sz="1400" dirty="0" smtClean="0"/>
          </a:p>
          <a:p>
            <a:r>
              <a:rPr lang="pt-BR" sz="1400" dirty="0" smtClean="0"/>
              <a:t>@5</a:t>
            </a:r>
          </a:p>
          <a:p>
            <a:endParaRPr lang="pt-BR" sz="1400" dirty="0" smtClean="0"/>
          </a:p>
          <a:p>
            <a:r>
              <a:rPr lang="pt-BR" sz="1400" dirty="0" smtClean="0"/>
              <a:t>@2</a:t>
            </a:r>
          </a:p>
          <a:p>
            <a:r>
              <a:rPr lang="pt-BR" sz="1400" dirty="0" smtClean="0"/>
              <a:t>Bernard L. Silver</a:t>
            </a:r>
          </a:p>
          <a:p>
            <a:endParaRPr lang="pt-BR" sz="1400" dirty="0" smtClean="0"/>
          </a:p>
          <a:p>
            <a:r>
              <a:rPr lang="pt-BR" sz="1400" dirty="0" smtClean="0"/>
              <a:t>@3</a:t>
            </a:r>
          </a:p>
          <a:p>
            <a:r>
              <a:rPr lang="pt-BR" sz="1400" dirty="0" smtClean="0"/>
              <a:t>Bernard L. Silver</a:t>
            </a:r>
            <a:endParaRPr lang="pt-BR" sz="1400" dirty="0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246141" y="1999788"/>
            <a:ext cx="1266911" cy="237000"/>
            <a:chOff x="6928" y="174"/>
            <a:chExt cx="2912" cy="232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7120" y="290"/>
              <a:ext cx="2700" cy="2"/>
              <a:chOff x="7120" y="290"/>
              <a:chExt cx="2700" cy="2"/>
            </a:xfrm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7120" y="290"/>
                <a:ext cx="2700" cy="2"/>
              </a:xfrm>
              <a:custGeom>
                <a:avLst/>
                <a:gdLst>
                  <a:gd name="T0" fmla="+- 0 9820 7120"/>
                  <a:gd name="T1" fmla="*/ T0 w 2700"/>
                  <a:gd name="T2" fmla="+- 0 7135 7120"/>
                  <a:gd name="T3" fmla="*/ T2 w 2700"/>
                  <a:gd name="T4" fmla="+- 0 7120 7120"/>
                  <a:gd name="T5" fmla="*/ T4 w 27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2700">
                    <a:moveTo>
                      <a:pt x="2700" y="0"/>
                    </a:move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6948" y="194"/>
              <a:ext cx="192" cy="192"/>
              <a:chOff x="6948" y="194"/>
              <a:chExt cx="192" cy="192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6948" y="194"/>
                <a:ext cx="192" cy="192"/>
              </a:xfrm>
              <a:custGeom>
                <a:avLst/>
                <a:gdLst>
                  <a:gd name="T0" fmla="+- 0 7140 6948"/>
                  <a:gd name="T1" fmla="*/ T0 w 192"/>
                  <a:gd name="T2" fmla="+- 0 194 194"/>
                  <a:gd name="T3" fmla="*/ 194 h 192"/>
                  <a:gd name="T4" fmla="+- 0 6948 6948"/>
                  <a:gd name="T5" fmla="*/ T4 w 192"/>
                  <a:gd name="T6" fmla="+- 0 290 194"/>
                  <a:gd name="T7" fmla="*/ 290 h 192"/>
                  <a:gd name="T8" fmla="+- 0 7140 6948"/>
                  <a:gd name="T9" fmla="*/ T8 w 192"/>
                  <a:gd name="T10" fmla="+- 0 386 194"/>
                  <a:gd name="T11" fmla="*/ 386 h 192"/>
                  <a:gd name="T12" fmla="+- 0 7140 6948"/>
                  <a:gd name="T13" fmla="*/ T12 w 192"/>
                  <a:gd name="T14" fmla="+- 0 194 194"/>
                  <a:gd name="T15" fmla="*/ 194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96"/>
                    </a:lnTo>
                    <a:lnTo>
                      <a:pt x="192" y="192"/>
                    </a:lnTo>
                    <a:lnTo>
                      <a:pt x="192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4114800" y="2428413"/>
            <a:ext cx="558800" cy="1876425"/>
            <a:chOff x="9028" y="849"/>
            <a:chExt cx="880" cy="4240"/>
          </a:xfrm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9028" y="849"/>
              <a:ext cx="880" cy="4240"/>
            </a:xfrm>
            <a:custGeom>
              <a:avLst/>
              <a:gdLst>
                <a:gd name="T0" fmla="+- 0 9844 9028"/>
                <a:gd name="T1" fmla="*/ T0 w 880"/>
                <a:gd name="T2" fmla="+- 0 5088 849"/>
                <a:gd name="T3" fmla="*/ 5088 h 4240"/>
                <a:gd name="T4" fmla="+- 0 9686 9028"/>
                <a:gd name="T5" fmla="*/ T4 w 880"/>
                <a:gd name="T6" fmla="+- 0 4874 849"/>
                <a:gd name="T7" fmla="*/ 4874 h 4240"/>
                <a:gd name="T8" fmla="+- 0 9545 9028"/>
                <a:gd name="T9" fmla="*/ T8 w 880"/>
                <a:gd name="T10" fmla="+- 0 4660 849"/>
                <a:gd name="T11" fmla="*/ 4660 h 4240"/>
                <a:gd name="T12" fmla="+- 0 9421 9028"/>
                <a:gd name="T13" fmla="*/ T12 w 880"/>
                <a:gd name="T14" fmla="+- 0 4446 849"/>
                <a:gd name="T15" fmla="*/ 4446 h 4240"/>
                <a:gd name="T16" fmla="+- 0 9314 9028"/>
                <a:gd name="T17" fmla="*/ T16 w 880"/>
                <a:gd name="T18" fmla="+- 0 4232 849"/>
                <a:gd name="T19" fmla="*/ 4232 h 4240"/>
                <a:gd name="T20" fmla="+- 0 9224 9028"/>
                <a:gd name="T21" fmla="*/ T20 w 880"/>
                <a:gd name="T22" fmla="+- 0 4019 849"/>
                <a:gd name="T23" fmla="*/ 4019 h 4240"/>
                <a:gd name="T24" fmla="+- 0 9150 9028"/>
                <a:gd name="T25" fmla="*/ T24 w 880"/>
                <a:gd name="T26" fmla="+- 0 3806 849"/>
                <a:gd name="T27" fmla="*/ 3806 h 4240"/>
                <a:gd name="T28" fmla="+- 0 9094 9028"/>
                <a:gd name="T29" fmla="*/ T28 w 880"/>
                <a:gd name="T30" fmla="+- 0 3593 849"/>
                <a:gd name="T31" fmla="*/ 3593 h 4240"/>
                <a:gd name="T32" fmla="+- 0 9055 9028"/>
                <a:gd name="T33" fmla="*/ T32 w 880"/>
                <a:gd name="T34" fmla="+- 0 3380 849"/>
                <a:gd name="T35" fmla="*/ 3380 h 4240"/>
                <a:gd name="T36" fmla="+- 0 9033 9028"/>
                <a:gd name="T37" fmla="*/ T36 w 880"/>
                <a:gd name="T38" fmla="+- 0 3168 849"/>
                <a:gd name="T39" fmla="*/ 3168 h 4240"/>
                <a:gd name="T40" fmla="+- 0 9028 9028"/>
                <a:gd name="T41" fmla="*/ T40 w 880"/>
                <a:gd name="T42" fmla="+- 0 2956 849"/>
                <a:gd name="T43" fmla="*/ 2956 h 4240"/>
                <a:gd name="T44" fmla="+- 0 9039 9028"/>
                <a:gd name="T45" fmla="*/ T44 w 880"/>
                <a:gd name="T46" fmla="+- 0 2744 849"/>
                <a:gd name="T47" fmla="*/ 2744 h 4240"/>
                <a:gd name="T48" fmla="+- 0 9068 9028"/>
                <a:gd name="T49" fmla="*/ T48 w 880"/>
                <a:gd name="T50" fmla="+- 0 2532 849"/>
                <a:gd name="T51" fmla="*/ 2532 h 4240"/>
                <a:gd name="T52" fmla="+- 0 9113 9028"/>
                <a:gd name="T53" fmla="*/ T52 w 880"/>
                <a:gd name="T54" fmla="+- 0 2321 849"/>
                <a:gd name="T55" fmla="*/ 2321 h 4240"/>
                <a:gd name="T56" fmla="+- 0 9176 9028"/>
                <a:gd name="T57" fmla="*/ T56 w 880"/>
                <a:gd name="T58" fmla="+- 0 2110 849"/>
                <a:gd name="T59" fmla="*/ 2110 h 4240"/>
                <a:gd name="T60" fmla="+- 0 9256 9028"/>
                <a:gd name="T61" fmla="*/ T60 w 880"/>
                <a:gd name="T62" fmla="+- 0 1899 849"/>
                <a:gd name="T63" fmla="*/ 1899 h 4240"/>
                <a:gd name="T64" fmla="+- 0 9352 9028"/>
                <a:gd name="T65" fmla="*/ T64 w 880"/>
                <a:gd name="T66" fmla="+- 0 1688 849"/>
                <a:gd name="T67" fmla="*/ 1688 h 4240"/>
                <a:gd name="T68" fmla="+- 0 9466 9028"/>
                <a:gd name="T69" fmla="*/ T68 w 880"/>
                <a:gd name="T70" fmla="+- 0 1478 849"/>
                <a:gd name="T71" fmla="*/ 1478 h 4240"/>
                <a:gd name="T72" fmla="+- 0 9596 9028"/>
                <a:gd name="T73" fmla="*/ T72 w 880"/>
                <a:gd name="T74" fmla="+- 0 1268 849"/>
                <a:gd name="T75" fmla="*/ 1268 h 4240"/>
                <a:gd name="T76" fmla="+- 0 9744 9028"/>
                <a:gd name="T77" fmla="*/ T76 w 880"/>
                <a:gd name="T78" fmla="+- 0 1058 849"/>
                <a:gd name="T79" fmla="*/ 1058 h 4240"/>
                <a:gd name="T80" fmla="+- 0 9908 9028"/>
                <a:gd name="T81" fmla="*/ T80 w 880"/>
                <a:gd name="T82" fmla="+- 0 849 849"/>
                <a:gd name="T83" fmla="*/ 849 h 42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880" h="4240">
                  <a:moveTo>
                    <a:pt x="816" y="4239"/>
                  </a:moveTo>
                  <a:lnTo>
                    <a:pt x="658" y="4025"/>
                  </a:lnTo>
                  <a:lnTo>
                    <a:pt x="517" y="3811"/>
                  </a:lnTo>
                  <a:lnTo>
                    <a:pt x="393" y="3597"/>
                  </a:lnTo>
                  <a:lnTo>
                    <a:pt x="286" y="3383"/>
                  </a:lnTo>
                  <a:lnTo>
                    <a:pt x="196" y="3170"/>
                  </a:lnTo>
                  <a:lnTo>
                    <a:pt x="122" y="2957"/>
                  </a:lnTo>
                  <a:lnTo>
                    <a:pt x="66" y="2744"/>
                  </a:lnTo>
                  <a:lnTo>
                    <a:pt x="27" y="2531"/>
                  </a:lnTo>
                  <a:lnTo>
                    <a:pt x="5" y="2319"/>
                  </a:lnTo>
                  <a:lnTo>
                    <a:pt x="0" y="2107"/>
                  </a:lnTo>
                  <a:lnTo>
                    <a:pt x="11" y="1895"/>
                  </a:lnTo>
                  <a:lnTo>
                    <a:pt x="40" y="1683"/>
                  </a:lnTo>
                  <a:lnTo>
                    <a:pt x="85" y="1472"/>
                  </a:lnTo>
                  <a:lnTo>
                    <a:pt x="148" y="1261"/>
                  </a:lnTo>
                  <a:lnTo>
                    <a:pt x="228" y="1050"/>
                  </a:lnTo>
                  <a:lnTo>
                    <a:pt x="324" y="839"/>
                  </a:lnTo>
                  <a:lnTo>
                    <a:pt x="438" y="629"/>
                  </a:lnTo>
                  <a:lnTo>
                    <a:pt x="568" y="419"/>
                  </a:lnTo>
                  <a:lnTo>
                    <a:pt x="716" y="209"/>
                  </a:lnTo>
                  <a:lnTo>
                    <a:pt x="880" y="0"/>
                  </a:lnTo>
                </a:path>
              </a:pathLst>
            </a:custGeom>
            <a:noFill/>
            <a:ln w="25400">
              <a:solidFill>
                <a:srgbClr val="85888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-3433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19200" y="1916668"/>
            <a:ext cx="190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Make Reservation</a:t>
            </a:r>
            <a:endParaRPr lang="en-US" u="sng" dirty="0"/>
          </a:p>
        </p:txBody>
      </p:sp>
      <p:sp>
        <p:nvSpPr>
          <p:cNvPr id="16" name="Rectangle 15"/>
          <p:cNvSpPr/>
          <p:nvPr/>
        </p:nvSpPr>
        <p:spPr>
          <a:xfrm>
            <a:off x="1647686" y="3180406"/>
            <a:ext cx="15527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Associated Data</a:t>
            </a:r>
            <a:endParaRPr lang="en-US" sz="1600" b="1" dirty="0"/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283456" y="3322496"/>
            <a:ext cx="755144" cy="88258"/>
            <a:chOff x="6948" y="194"/>
            <a:chExt cx="1189" cy="199"/>
          </a:xfrm>
        </p:grpSpPr>
        <p:grpSp>
          <p:nvGrpSpPr>
            <p:cNvPr id="18" name="Group 10"/>
            <p:cNvGrpSpPr>
              <a:grpSpLocks/>
            </p:cNvGrpSpPr>
            <p:nvPr/>
          </p:nvGrpSpPr>
          <p:grpSpPr bwMode="auto">
            <a:xfrm>
              <a:off x="7120" y="290"/>
              <a:ext cx="1017" cy="103"/>
              <a:chOff x="7120" y="290"/>
              <a:chExt cx="1017" cy="103"/>
            </a:xfrm>
          </p:grpSpPr>
          <p:sp>
            <p:nvSpPr>
              <p:cNvPr id="21" name="Freeform 11"/>
              <p:cNvSpPr>
                <a:spLocks/>
              </p:cNvSpPr>
              <p:nvPr/>
            </p:nvSpPr>
            <p:spPr bwMode="auto">
              <a:xfrm>
                <a:off x="7120" y="290"/>
                <a:ext cx="1017" cy="103"/>
              </a:xfrm>
              <a:custGeom>
                <a:avLst/>
                <a:gdLst>
                  <a:gd name="T0" fmla="+- 0 9820 7120"/>
                  <a:gd name="T1" fmla="*/ T0 w 2700"/>
                  <a:gd name="T2" fmla="+- 0 7135 7120"/>
                  <a:gd name="T3" fmla="*/ T2 w 2700"/>
                  <a:gd name="T4" fmla="+- 0 7120 7120"/>
                  <a:gd name="T5" fmla="*/ T4 w 27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2700">
                    <a:moveTo>
                      <a:pt x="2700" y="0"/>
                    </a:move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6948" y="194"/>
              <a:ext cx="192" cy="192"/>
              <a:chOff x="6948" y="194"/>
              <a:chExt cx="192" cy="192"/>
            </a:xfrm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6948" y="194"/>
                <a:ext cx="192" cy="192"/>
              </a:xfrm>
              <a:custGeom>
                <a:avLst/>
                <a:gdLst>
                  <a:gd name="T0" fmla="+- 0 7140 6948"/>
                  <a:gd name="T1" fmla="*/ T0 w 192"/>
                  <a:gd name="T2" fmla="+- 0 194 194"/>
                  <a:gd name="T3" fmla="*/ 194 h 192"/>
                  <a:gd name="T4" fmla="+- 0 6948 6948"/>
                  <a:gd name="T5" fmla="*/ T4 w 192"/>
                  <a:gd name="T6" fmla="+- 0 290 194"/>
                  <a:gd name="T7" fmla="*/ 290 h 192"/>
                  <a:gd name="T8" fmla="+- 0 7140 6948"/>
                  <a:gd name="T9" fmla="*/ T8 w 192"/>
                  <a:gd name="T10" fmla="+- 0 386 194"/>
                  <a:gd name="T11" fmla="*/ 386 h 192"/>
                  <a:gd name="T12" fmla="+- 0 7140 6948"/>
                  <a:gd name="T13" fmla="*/ T12 w 192"/>
                  <a:gd name="T14" fmla="+- 0 194 194"/>
                  <a:gd name="T15" fmla="*/ 194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96"/>
                    </a:lnTo>
                    <a:lnTo>
                      <a:pt x="192" y="192"/>
                    </a:lnTo>
                    <a:lnTo>
                      <a:pt x="192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2797135" y="4589570"/>
            <a:ext cx="1849437" cy="102894"/>
            <a:chOff x="6928" y="174"/>
            <a:chExt cx="2912" cy="232"/>
          </a:xfrm>
        </p:grpSpPr>
        <p:grpSp>
          <p:nvGrpSpPr>
            <p:cNvPr id="23" name="Group 10"/>
            <p:cNvGrpSpPr>
              <a:grpSpLocks/>
            </p:cNvGrpSpPr>
            <p:nvPr/>
          </p:nvGrpSpPr>
          <p:grpSpPr bwMode="auto">
            <a:xfrm>
              <a:off x="7120" y="290"/>
              <a:ext cx="2700" cy="2"/>
              <a:chOff x="7120" y="290"/>
              <a:chExt cx="2700" cy="2"/>
            </a:xfrm>
          </p:grpSpPr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7120" y="290"/>
                <a:ext cx="2700" cy="2"/>
              </a:xfrm>
              <a:custGeom>
                <a:avLst/>
                <a:gdLst>
                  <a:gd name="T0" fmla="+- 0 9820 7120"/>
                  <a:gd name="T1" fmla="*/ T0 w 2700"/>
                  <a:gd name="T2" fmla="+- 0 7135 7120"/>
                  <a:gd name="T3" fmla="*/ T2 w 2700"/>
                  <a:gd name="T4" fmla="+- 0 7120 7120"/>
                  <a:gd name="T5" fmla="*/ T4 w 27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2700">
                    <a:moveTo>
                      <a:pt x="2700" y="0"/>
                    </a:move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6948" y="194"/>
              <a:ext cx="192" cy="192"/>
              <a:chOff x="6948" y="194"/>
              <a:chExt cx="192" cy="192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6948" y="194"/>
                <a:ext cx="192" cy="192"/>
              </a:xfrm>
              <a:custGeom>
                <a:avLst/>
                <a:gdLst>
                  <a:gd name="T0" fmla="+- 0 7140 6948"/>
                  <a:gd name="T1" fmla="*/ T0 w 192"/>
                  <a:gd name="T2" fmla="+- 0 194 194"/>
                  <a:gd name="T3" fmla="*/ 194 h 192"/>
                  <a:gd name="T4" fmla="+- 0 6948 6948"/>
                  <a:gd name="T5" fmla="*/ T4 w 192"/>
                  <a:gd name="T6" fmla="+- 0 290 194"/>
                  <a:gd name="T7" fmla="*/ 290 h 192"/>
                  <a:gd name="T8" fmla="+- 0 7140 6948"/>
                  <a:gd name="T9" fmla="*/ T8 w 192"/>
                  <a:gd name="T10" fmla="+- 0 386 194"/>
                  <a:gd name="T11" fmla="*/ 386 h 192"/>
                  <a:gd name="T12" fmla="+- 0 7140 6948"/>
                  <a:gd name="T13" fmla="*/ T12 w 192"/>
                  <a:gd name="T14" fmla="+- 0 194 194"/>
                  <a:gd name="T15" fmla="*/ 194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96"/>
                    </a:lnTo>
                    <a:lnTo>
                      <a:pt x="192" y="192"/>
                    </a:lnTo>
                    <a:lnTo>
                      <a:pt x="192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337032" y="4457238"/>
            <a:ext cx="105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Next Day</a:t>
            </a:r>
            <a:endParaRPr lang="en-US" u="sng" dirty="0"/>
          </a:p>
        </p:txBody>
      </p: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2807777" y="5046770"/>
            <a:ext cx="1849437" cy="102894"/>
            <a:chOff x="6928" y="174"/>
            <a:chExt cx="2912" cy="232"/>
          </a:xfrm>
        </p:grpSpPr>
        <p:grpSp>
          <p:nvGrpSpPr>
            <p:cNvPr id="29" name="Group 10"/>
            <p:cNvGrpSpPr>
              <a:grpSpLocks/>
            </p:cNvGrpSpPr>
            <p:nvPr/>
          </p:nvGrpSpPr>
          <p:grpSpPr bwMode="auto">
            <a:xfrm>
              <a:off x="7120" y="290"/>
              <a:ext cx="2700" cy="2"/>
              <a:chOff x="7120" y="290"/>
              <a:chExt cx="2700" cy="2"/>
            </a:xfrm>
          </p:grpSpPr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7120" y="290"/>
                <a:ext cx="2700" cy="2"/>
              </a:xfrm>
              <a:custGeom>
                <a:avLst/>
                <a:gdLst>
                  <a:gd name="T0" fmla="+- 0 9820 7120"/>
                  <a:gd name="T1" fmla="*/ T0 w 2700"/>
                  <a:gd name="T2" fmla="+- 0 7135 7120"/>
                  <a:gd name="T3" fmla="*/ T2 w 2700"/>
                  <a:gd name="T4" fmla="+- 0 7120 7120"/>
                  <a:gd name="T5" fmla="*/ T4 w 27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2700">
                    <a:moveTo>
                      <a:pt x="2700" y="0"/>
                    </a:move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6948" y="194"/>
              <a:ext cx="192" cy="192"/>
              <a:chOff x="6948" y="194"/>
              <a:chExt cx="192" cy="192"/>
            </a:xfrm>
          </p:grpSpPr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6948" y="194"/>
                <a:ext cx="192" cy="192"/>
              </a:xfrm>
              <a:custGeom>
                <a:avLst/>
                <a:gdLst>
                  <a:gd name="T0" fmla="+- 0 7140 6948"/>
                  <a:gd name="T1" fmla="*/ T0 w 192"/>
                  <a:gd name="T2" fmla="+- 0 194 194"/>
                  <a:gd name="T3" fmla="*/ 194 h 192"/>
                  <a:gd name="T4" fmla="+- 0 6948 6948"/>
                  <a:gd name="T5" fmla="*/ T4 w 192"/>
                  <a:gd name="T6" fmla="+- 0 290 194"/>
                  <a:gd name="T7" fmla="*/ 290 h 192"/>
                  <a:gd name="T8" fmla="+- 0 7140 6948"/>
                  <a:gd name="T9" fmla="*/ T8 w 192"/>
                  <a:gd name="T10" fmla="+- 0 386 194"/>
                  <a:gd name="T11" fmla="*/ 386 h 192"/>
                  <a:gd name="T12" fmla="+- 0 7140 6948"/>
                  <a:gd name="T13" fmla="*/ T12 w 192"/>
                  <a:gd name="T14" fmla="+- 0 194 194"/>
                  <a:gd name="T15" fmla="*/ 194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96"/>
                    </a:lnTo>
                    <a:lnTo>
                      <a:pt x="192" y="192"/>
                    </a:lnTo>
                    <a:lnTo>
                      <a:pt x="192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1347674" y="4914438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Check In</a:t>
            </a:r>
            <a:endParaRPr lang="en-US" u="sng" dirty="0"/>
          </a:p>
        </p:txBody>
      </p:sp>
      <p:grpSp>
        <p:nvGrpSpPr>
          <p:cNvPr id="34" name="Group 7"/>
          <p:cNvGrpSpPr>
            <a:grpSpLocks/>
          </p:cNvGrpSpPr>
          <p:nvPr/>
        </p:nvGrpSpPr>
        <p:grpSpPr bwMode="auto">
          <a:xfrm>
            <a:off x="2800355" y="5656370"/>
            <a:ext cx="1849437" cy="102894"/>
            <a:chOff x="6928" y="174"/>
            <a:chExt cx="2912" cy="232"/>
          </a:xfrm>
        </p:grpSpPr>
        <p:grpSp>
          <p:nvGrpSpPr>
            <p:cNvPr id="35" name="Group 10"/>
            <p:cNvGrpSpPr>
              <a:grpSpLocks/>
            </p:cNvGrpSpPr>
            <p:nvPr/>
          </p:nvGrpSpPr>
          <p:grpSpPr bwMode="auto">
            <a:xfrm>
              <a:off x="7120" y="290"/>
              <a:ext cx="2700" cy="2"/>
              <a:chOff x="7120" y="290"/>
              <a:chExt cx="2700" cy="2"/>
            </a:xfrm>
          </p:grpSpPr>
          <p:sp>
            <p:nvSpPr>
              <p:cNvPr id="38" name="Freeform 11"/>
              <p:cNvSpPr>
                <a:spLocks/>
              </p:cNvSpPr>
              <p:nvPr/>
            </p:nvSpPr>
            <p:spPr bwMode="auto">
              <a:xfrm>
                <a:off x="7120" y="290"/>
                <a:ext cx="2700" cy="2"/>
              </a:xfrm>
              <a:custGeom>
                <a:avLst/>
                <a:gdLst>
                  <a:gd name="T0" fmla="+- 0 9820 7120"/>
                  <a:gd name="T1" fmla="*/ T0 w 2700"/>
                  <a:gd name="T2" fmla="+- 0 7135 7120"/>
                  <a:gd name="T3" fmla="*/ T2 w 2700"/>
                  <a:gd name="T4" fmla="+- 0 7120 7120"/>
                  <a:gd name="T5" fmla="*/ T4 w 27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2700">
                    <a:moveTo>
                      <a:pt x="2700" y="0"/>
                    </a:move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6948" y="194"/>
              <a:ext cx="192" cy="192"/>
              <a:chOff x="6948" y="194"/>
              <a:chExt cx="192" cy="192"/>
            </a:xfrm>
          </p:grpSpPr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6948" y="194"/>
                <a:ext cx="192" cy="192"/>
              </a:xfrm>
              <a:custGeom>
                <a:avLst/>
                <a:gdLst>
                  <a:gd name="T0" fmla="+- 0 7140 6948"/>
                  <a:gd name="T1" fmla="*/ T0 w 192"/>
                  <a:gd name="T2" fmla="+- 0 194 194"/>
                  <a:gd name="T3" fmla="*/ 194 h 192"/>
                  <a:gd name="T4" fmla="+- 0 6948 6948"/>
                  <a:gd name="T5" fmla="*/ T4 w 192"/>
                  <a:gd name="T6" fmla="+- 0 290 194"/>
                  <a:gd name="T7" fmla="*/ 290 h 192"/>
                  <a:gd name="T8" fmla="+- 0 7140 6948"/>
                  <a:gd name="T9" fmla="*/ T8 w 192"/>
                  <a:gd name="T10" fmla="+- 0 386 194"/>
                  <a:gd name="T11" fmla="*/ 386 h 192"/>
                  <a:gd name="T12" fmla="+- 0 7140 6948"/>
                  <a:gd name="T13" fmla="*/ T12 w 192"/>
                  <a:gd name="T14" fmla="+- 0 194 194"/>
                  <a:gd name="T15" fmla="*/ 194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192" y="0"/>
                    </a:moveTo>
                    <a:lnTo>
                      <a:pt x="0" y="96"/>
                    </a:lnTo>
                    <a:lnTo>
                      <a:pt x="192" y="192"/>
                    </a:lnTo>
                    <a:lnTo>
                      <a:pt x="192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9" name="Rectangle 38"/>
          <p:cNvSpPr/>
          <p:nvPr/>
        </p:nvSpPr>
        <p:spPr>
          <a:xfrm>
            <a:off x="1340252" y="552403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Check Out</a:t>
            </a:r>
            <a:endParaRPr lang="en-US" u="sng" dirty="0"/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Input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set of instructions starts with “@#”</a:t>
            </a:r>
          </a:p>
          <a:p>
            <a:r>
              <a:rPr lang="en-US" dirty="0" smtClean="0"/>
              <a:t>Each line is separate by “\n”</a:t>
            </a:r>
          </a:p>
          <a:p>
            <a:r>
              <a:rPr lang="en-US" dirty="0" smtClean="0"/>
              <a:t>There can be multiple “\n” between two instruction sets.</a:t>
            </a:r>
          </a:p>
          <a:p>
            <a:r>
              <a:rPr lang="en-US" dirty="0" smtClean="0"/>
              <a:t>The system you build should validate user input if required by your professor.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Framework.class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 customer and reservation data</a:t>
            </a:r>
          </a:p>
          <a:p>
            <a:pPr marL="82296" indent="0">
              <a:buNone/>
            </a:pPr>
            <a:r>
              <a:rPr lang="en-US" dirty="0"/>
              <a:t>(Customer and Reservation Objects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Update 2016: Data Encapsulation and Validation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-----</a:t>
            </a:r>
            <a:r>
              <a:rPr lang="en-US" dirty="0"/>
              <a:t> </a:t>
            </a:r>
            <a:r>
              <a:rPr lang="en-US" dirty="0" smtClean="0"/>
              <a:t>Getting Started -----</a:t>
            </a:r>
          </a:p>
          <a:p>
            <a:r>
              <a:rPr lang="en-US" dirty="0" smtClean="0"/>
              <a:t>First step is to create a Customer and Reservation Java Class.</a:t>
            </a:r>
          </a:p>
          <a:p>
            <a:pPr marL="82296" indent="0">
              <a:buNone/>
            </a:pPr>
            <a:r>
              <a:rPr lang="en-US" dirty="0" smtClean="0"/>
              <a:t>(Code all Instance Variables and Define “Setters” and “Getters”)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Class Variables - FINAL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011920"/>
              </p:ext>
            </p:extLst>
          </p:nvPr>
        </p:nvGraphicFramePr>
        <p:xfrm>
          <a:off x="1435100" y="1685925"/>
          <a:ext cx="7499350" cy="432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Document" r:id="rId3" imgW="11037626" imgH="6362107" progId="Word.Document.12">
                  <p:embed/>
                </p:oleObj>
              </mc:Choice>
              <mc:Fallback>
                <p:oleObj name="Document" r:id="rId3" imgW="11037626" imgH="6362107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685925"/>
                        <a:ext cx="7499350" cy="432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Methods in Framework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86111"/>
              </p:ext>
            </p:extLst>
          </p:nvPr>
        </p:nvGraphicFramePr>
        <p:xfrm>
          <a:off x="1131651" y="1600200"/>
          <a:ext cx="8001000" cy="431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Document" r:id="rId3" imgW="10195408" imgH="5503976" progId="Word.Document.12">
                  <p:embed/>
                </p:oleObj>
              </mc:Choice>
              <mc:Fallback>
                <p:oleObj name="Document" r:id="rId3" imgW="10195408" imgH="55039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1651" y="1600200"/>
                        <a:ext cx="8001000" cy="4319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Reservation Methods in Framework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189035"/>
              </p:ext>
            </p:extLst>
          </p:nvPr>
        </p:nvGraphicFramePr>
        <p:xfrm>
          <a:off x="1066800" y="1676400"/>
          <a:ext cx="8077200" cy="435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Document" r:id="rId3" imgW="10195408" imgH="5497146" progId="Word.Document.12">
                  <p:embed/>
                </p:oleObj>
              </mc:Choice>
              <mc:Fallback>
                <p:oleObj name="Document" r:id="rId3" imgW="10195408" imgH="54971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676400"/>
                        <a:ext cx="8077200" cy="435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Class Instance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5110"/>
              </p:ext>
            </p:extLst>
          </p:nvPr>
        </p:nvGraphicFramePr>
        <p:xfrm>
          <a:off x="1435100" y="1447800"/>
          <a:ext cx="74993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reservationID</a:t>
                      </a:r>
                      <a:r>
                        <a:rPr lang="en-US" baseline="0" dirty="0" smtClean="0"/>
                        <a:t> -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r>
                        <a:rPr lang="en-US" dirty="0" smtClean="0"/>
                        <a:t>  -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  - INTEGER (1-5)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 -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r>
                        <a:rPr lang="en-US" dirty="0" smtClean="0"/>
                        <a:t> –</a:t>
                      </a:r>
                      <a:r>
                        <a:rPr lang="en-US" baseline="0" dirty="0" smtClean="0"/>
                        <a:t> INTEGER (1-31)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–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r>
                        <a:rPr lang="en-US" dirty="0" smtClean="0"/>
                        <a:t> – INTEGER (1-31)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ccType</a:t>
                      </a:r>
                      <a:r>
                        <a:rPr lang="en-US" dirty="0" smtClean="0"/>
                        <a:t> –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roomType</a:t>
                      </a:r>
                      <a:r>
                        <a:rPr lang="en-US" dirty="0" smtClean="0"/>
                        <a:t> – INTEGER (1-2)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ccNumber</a:t>
                      </a:r>
                      <a:r>
                        <a:rPr lang="en-US" baseline="0" dirty="0" smtClean="0"/>
                        <a:t> – STRNIG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numOccupants</a:t>
                      </a:r>
                      <a:r>
                        <a:rPr lang="en-US" dirty="0" smtClean="0"/>
                        <a:t> – INTEGER (1-4)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ccExpiration</a:t>
                      </a:r>
                      <a:r>
                        <a:rPr lang="en-US" dirty="0" smtClean="0"/>
                        <a:t> –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guaranteed</a:t>
                      </a:r>
                      <a:r>
                        <a:rPr lang="en-US" baseline="0" dirty="0" smtClean="0"/>
                        <a:t> – INTEGER (0-1)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roomNum</a:t>
                      </a:r>
                      <a:r>
                        <a:rPr lang="en-US" dirty="0" smtClean="0"/>
                        <a:t> – INTEGER (10 rooms total)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r>
                        <a:rPr lang="en-US" dirty="0" smtClean="0"/>
                        <a:t> -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Customer: Setters and Getters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75414"/>
              </p:ext>
            </p:extLst>
          </p:nvPr>
        </p:nvGraphicFramePr>
        <p:xfrm>
          <a:off x="1435100" y="1447800"/>
          <a:ext cx="74993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700"/>
                <a:gridCol w="3295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setCustomerID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id):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getCustomerID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setName</a:t>
                      </a:r>
                      <a:r>
                        <a:rPr lang="en-US" dirty="0" smtClean="0"/>
                        <a:t>(String</a:t>
                      </a:r>
                      <a:r>
                        <a:rPr lang="en-US" baseline="0" dirty="0" smtClean="0"/>
                        <a:t> name):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getName</a:t>
                      </a:r>
                      <a:r>
                        <a:rPr lang="en-US" dirty="0" smtClean="0"/>
                        <a:t>():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setAddress</a:t>
                      </a:r>
                      <a:r>
                        <a:rPr lang="en-US" dirty="0" smtClean="0"/>
                        <a:t>(String</a:t>
                      </a:r>
                      <a:r>
                        <a:rPr lang="en-US" baseline="0" dirty="0" smtClean="0"/>
                        <a:t> address):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getAddress</a:t>
                      </a:r>
                      <a:r>
                        <a:rPr lang="en-US" dirty="0" smtClean="0"/>
                        <a:t>():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setCCType</a:t>
                      </a:r>
                      <a:r>
                        <a:rPr lang="en-US" dirty="0" smtClean="0"/>
                        <a:t>(String </a:t>
                      </a:r>
                      <a:r>
                        <a:rPr lang="en-US" dirty="0" err="1" smtClean="0"/>
                        <a:t>ccType</a:t>
                      </a:r>
                      <a:r>
                        <a:rPr lang="en-US" dirty="0" smtClean="0"/>
                        <a:t>):</a:t>
                      </a:r>
                      <a:r>
                        <a:rPr lang="en-US" baseline="0" dirty="0" smtClean="0"/>
                        <a:t>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getCCType</a:t>
                      </a:r>
                      <a:r>
                        <a:rPr lang="en-US" dirty="0" smtClean="0"/>
                        <a:t>():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setCCNumber</a:t>
                      </a:r>
                      <a:r>
                        <a:rPr lang="en-US" dirty="0" smtClean="0"/>
                        <a:t>(String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ccNumber</a:t>
                      </a:r>
                      <a:r>
                        <a:rPr lang="en-US" baseline="0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getCCNumber</a:t>
                      </a:r>
                      <a:r>
                        <a:rPr lang="en-US" dirty="0" smtClean="0"/>
                        <a:t>():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setCCExpiration</a:t>
                      </a:r>
                      <a:r>
                        <a:rPr lang="en-US" dirty="0" smtClean="0"/>
                        <a:t>(String </a:t>
                      </a:r>
                      <a:r>
                        <a:rPr lang="en-US" dirty="0" err="1" smtClean="0"/>
                        <a:t>ccExpiration</a:t>
                      </a:r>
                      <a:r>
                        <a:rPr lang="en-US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getCCExpiration</a:t>
                      </a:r>
                      <a:r>
                        <a:rPr lang="en-US" dirty="0" smtClean="0"/>
                        <a:t>(): 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Hotel Reservation System (HRS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Design, Coding and Testing assignments for </a:t>
            </a:r>
          </a:p>
          <a:p>
            <a:pPr lvl="1"/>
            <a:r>
              <a:rPr lang="en-US" sz="2600" dirty="0" smtClean="0"/>
              <a:t>Server side of the Hotel Reservation System</a:t>
            </a:r>
          </a:p>
          <a:p>
            <a:r>
              <a:rPr lang="en-US" sz="2600" dirty="0" smtClean="0"/>
              <a:t>Implement HRS as one Java program</a:t>
            </a:r>
            <a:endParaRPr lang="en-US" sz="2600" dirty="0"/>
          </a:p>
          <a:p>
            <a:r>
              <a:rPr lang="en-US" sz="2600" dirty="0" smtClean="0"/>
              <a:t>HRS Framework assists with your implementation </a:t>
            </a:r>
          </a:p>
          <a:p>
            <a:r>
              <a:rPr lang="en-US" sz="2600" dirty="0" smtClean="0"/>
              <a:t>You will be provided with two .class files:</a:t>
            </a:r>
          </a:p>
          <a:p>
            <a:pPr lvl="1"/>
            <a:r>
              <a:rPr lang="en-US" sz="2600" dirty="0" err="1" smtClean="0"/>
              <a:t>Framework.class</a:t>
            </a:r>
            <a:endParaRPr lang="en-US" sz="2600" dirty="0" smtClean="0"/>
          </a:p>
          <a:p>
            <a:pPr lvl="1"/>
            <a:r>
              <a:rPr lang="en-US" sz="2600" dirty="0" err="1" smtClean="0"/>
              <a:t>Parser.class</a:t>
            </a:r>
            <a:endParaRPr lang="en-US" sz="2600" dirty="0" smtClean="0"/>
          </a:p>
          <a:p>
            <a:pPr marL="566928" indent="-457200"/>
            <a:r>
              <a:rPr lang="en-US" sz="2600" dirty="0" smtClean="0"/>
              <a:t>Your team will then implement the rest of the system based on the assignment description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Reservation: Setters and Getters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606096"/>
              </p:ext>
            </p:extLst>
          </p:nvPr>
        </p:nvGraphicFramePr>
        <p:xfrm>
          <a:off x="1435100" y="1447800"/>
          <a:ext cx="74993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0"/>
                <a:gridCol w="3219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setReservationID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reservationID</a:t>
                      </a:r>
                      <a:r>
                        <a:rPr lang="en-US" dirty="0" smtClean="0"/>
                        <a:t>):</a:t>
                      </a:r>
                      <a:r>
                        <a:rPr lang="en-US" baseline="0" dirty="0" smtClean="0"/>
                        <a:t>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getReservationID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setStatus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status):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getStatus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setStartDate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startDate</a:t>
                      </a:r>
                      <a:r>
                        <a:rPr lang="en-US" dirty="0" smtClean="0"/>
                        <a:t>):</a:t>
                      </a:r>
                      <a:r>
                        <a:rPr lang="en-US" baseline="0" dirty="0" smtClean="0"/>
                        <a:t>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getStartDate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setEndDate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endDate</a:t>
                      </a:r>
                      <a:r>
                        <a:rPr lang="en-US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getEndDate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setRoomType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roomType</a:t>
                      </a:r>
                      <a:r>
                        <a:rPr lang="en-US" baseline="0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getRoomType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setNumOccupants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numOccupants</a:t>
                      </a:r>
                      <a:r>
                        <a:rPr lang="en-US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getNumOccupants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setGuaranteed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guaranteed):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getGuaranteed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setRoomNumber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roomNum</a:t>
                      </a:r>
                      <a:r>
                        <a:rPr lang="en-US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getRoomNumber</a:t>
                      </a:r>
                      <a:r>
                        <a:rPr lang="en-US" dirty="0" smtClean="0"/>
                        <a:t>():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setCustomerID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customerID</a:t>
                      </a:r>
                      <a:r>
                        <a:rPr lang="en-US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getCustomerID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Setup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/Blackboard: </a:t>
            </a:r>
            <a:r>
              <a:rPr lang="en-US" dirty="0"/>
              <a:t>download a copy of </a:t>
            </a:r>
            <a:r>
              <a:rPr lang="en-US" dirty="0" err="1"/>
              <a:t>framework.class</a:t>
            </a:r>
            <a:r>
              <a:rPr lang="en-US" dirty="0"/>
              <a:t> and </a:t>
            </a:r>
            <a:r>
              <a:rPr lang="en-US" dirty="0" err="1" smtClean="0"/>
              <a:t>parser.class</a:t>
            </a:r>
            <a:endParaRPr lang="en-US" dirty="0" smtClean="0"/>
          </a:p>
          <a:p>
            <a:r>
              <a:rPr lang="en-US" dirty="0" smtClean="0"/>
              <a:t>CMD: Setup environment variables to include java </a:t>
            </a:r>
            <a:r>
              <a:rPr lang="en-US" dirty="0" err="1" smtClean="0"/>
              <a:t>sdk</a:t>
            </a:r>
            <a:r>
              <a:rPr lang="en-US" dirty="0" smtClean="0"/>
              <a:t>.</a:t>
            </a:r>
          </a:p>
          <a:p>
            <a:r>
              <a:rPr lang="en-US" dirty="0" smtClean="0"/>
              <a:t>Eclipse: create new project and copy over </a:t>
            </a:r>
            <a:r>
              <a:rPr lang="en-US" dirty="0" err="1" smtClean="0"/>
              <a:t>framework.class</a:t>
            </a:r>
            <a:r>
              <a:rPr lang="en-US" dirty="0" smtClean="0"/>
              <a:t> and </a:t>
            </a:r>
            <a:r>
              <a:rPr lang="en-US" dirty="0" err="1" smtClean="0"/>
              <a:t>parser.class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Input File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Han\Desktop\setup_in_eclips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4" y="1905000"/>
            <a:ext cx="1015301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user guide instructions</a:t>
            </a:r>
          </a:p>
          <a:p>
            <a:r>
              <a:rPr lang="en-US" b="1" dirty="0" smtClean="0"/>
              <a:t>Correct setter and getter names!</a:t>
            </a:r>
          </a:p>
          <a:p>
            <a:r>
              <a:rPr lang="en-US" dirty="0" smtClean="0"/>
              <a:t>Keep your own list of </a:t>
            </a:r>
            <a:r>
              <a:rPr lang="en-US" dirty="0" err="1" smtClean="0"/>
              <a:t>reservationIDs</a:t>
            </a:r>
            <a:r>
              <a:rPr lang="en-US" dirty="0" smtClean="0"/>
              <a:t> for search and retrieve</a:t>
            </a:r>
          </a:p>
          <a:p>
            <a:r>
              <a:rPr lang="en-US" dirty="0" smtClean="0"/>
              <a:t>Framework “</a:t>
            </a:r>
            <a:r>
              <a:rPr lang="en-US" b="1" dirty="0" smtClean="0"/>
              <a:t>deep copies</a:t>
            </a:r>
            <a:r>
              <a:rPr lang="en-US" dirty="0" smtClean="0"/>
              <a:t>” all data</a:t>
            </a:r>
          </a:p>
          <a:p>
            <a:r>
              <a:rPr lang="en-US" dirty="0" smtClean="0"/>
              <a:t>Get started early and come to my office hours for any questions</a:t>
            </a:r>
          </a:p>
          <a:p>
            <a:pPr marL="82296" indent="0">
              <a:buNone/>
            </a:pPr>
            <a:r>
              <a:rPr lang="en-US" dirty="0" smtClean="0"/>
              <a:t>(better before than after grading!)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Han Liu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hliu10@gmu.edu</a:t>
            </a:r>
            <a:endParaRPr lang="en-US" dirty="0" smtClean="0"/>
          </a:p>
          <a:p>
            <a:r>
              <a:rPr lang="en-US" dirty="0" smtClean="0"/>
              <a:t>Subject Line: SWE321-section00X_</a:t>
            </a:r>
            <a:r>
              <a:rPr lang="en-US" b="1" dirty="0" smtClean="0"/>
              <a:t>YourFullName</a:t>
            </a:r>
            <a:r>
              <a:rPr lang="en-US" dirty="0" smtClean="0"/>
              <a:t>_TeamNumber</a:t>
            </a:r>
          </a:p>
          <a:p>
            <a:r>
              <a:rPr lang="en-US" dirty="0" smtClean="0"/>
              <a:t>Tuesday 1:30 – 3:30pm or by appointment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0400" y="4724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</a:t>
            </a:r>
            <a:r>
              <a:rPr lang="en-US" sz="3200" b="1" dirty="0" smtClean="0"/>
              <a:t>otel Reservation System Framework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80010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Framework provides</a:t>
            </a:r>
            <a:endParaRPr lang="en-US" sz="2400" dirty="0"/>
          </a:p>
          <a:p>
            <a:pPr lvl="1" fontAlgn="base"/>
            <a:r>
              <a:rPr lang="en-US" sz="2400" dirty="0"/>
              <a:t>Access to system parameters</a:t>
            </a:r>
          </a:p>
          <a:p>
            <a:pPr lvl="1" fontAlgn="base"/>
            <a:r>
              <a:rPr lang="en-US" sz="2400" dirty="0"/>
              <a:t>Functionality for reading instructions from input files </a:t>
            </a:r>
            <a:endParaRPr lang="en-US" sz="2400" dirty="0" smtClean="0"/>
          </a:p>
          <a:p>
            <a:pPr lvl="2" fontAlgn="base"/>
            <a:r>
              <a:rPr lang="en-US" dirty="0" smtClean="0"/>
              <a:t>Correspond to inputs from</a:t>
            </a:r>
          </a:p>
          <a:p>
            <a:pPr lvl="3" fontAlgn="base"/>
            <a:r>
              <a:rPr lang="en-US" sz="2400" dirty="0" smtClean="0"/>
              <a:t>Customer</a:t>
            </a:r>
          </a:p>
          <a:p>
            <a:pPr lvl="3" fontAlgn="base"/>
            <a:r>
              <a:rPr lang="en-US" sz="2400" dirty="0" smtClean="0"/>
              <a:t>Front-desk Clerk</a:t>
            </a:r>
          </a:p>
          <a:p>
            <a:pPr lvl="3" fontAlgn="base"/>
            <a:r>
              <a:rPr lang="en-US" sz="2400" dirty="0" smtClean="0"/>
              <a:t>Manager </a:t>
            </a:r>
          </a:p>
          <a:p>
            <a:pPr lvl="3" fontAlgn="base"/>
            <a:r>
              <a:rPr lang="en-US" sz="2400" dirty="0" smtClean="0"/>
              <a:t>Timer </a:t>
            </a:r>
            <a:endParaRPr lang="en-US" sz="2400" dirty="0"/>
          </a:p>
          <a:p>
            <a:pPr lvl="1" fontAlgn="base"/>
            <a:r>
              <a:rPr lang="en-US" sz="2400" dirty="0"/>
              <a:t>Functionality for </a:t>
            </a:r>
            <a:endParaRPr lang="en-US" sz="2400" dirty="0" smtClean="0"/>
          </a:p>
          <a:p>
            <a:pPr lvl="2" fontAlgn="base"/>
            <a:r>
              <a:rPr lang="en-US" dirty="0"/>
              <a:t>S</a:t>
            </a:r>
            <a:r>
              <a:rPr lang="en-US" dirty="0" smtClean="0"/>
              <a:t>toring</a:t>
            </a:r>
            <a:r>
              <a:rPr lang="en-US" dirty="0"/>
              <a:t>, retrieving, updating, and deleting </a:t>
            </a:r>
            <a:endParaRPr lang="en-US" dirty="0" smtClean="0"/>
          </a:p>
          <a:p>
            <a:pPr lvl="2" fontAlgn="base"/>
            <a:r>
              <a:rPr lang="en-US" dirty="0" smtClean="0"/>
              <a:t>Reservation </a:t>
            </a:r>
            <a:r>
              <a:rPr lang="en-US" dirty="0"/>
              <a:t>and </a:t>
            </a:r>
            <a:r>
              <a:rPr lang="en-US" dirty="0" smtClean="0"/>
              <a:t>Customer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Take in input files with sequence of instructions (6 sub-types)</a:t>
            </a:r>
          </a:p>
          <a:p>
            <a:r>
              <a:rPr lang="en-US" dirty="0" smtClean="0"/>
              <a:t>2) Maintain the hotel reservation system for a total of 31 days in January.</a:t>
            </a:r>
          </a:p>
          <a:p>
            <a:r>
              <a:rPr lang="en-US" dirty="0" smtClean="0"/>
              <a:t>3) Output messages for execution per instruction (3 types)</a:t>
            </a:r>
          </a:p>
          <a:p>
            <a:r>
              <a:rPr lang="en-US" dirty="0" smtClean="0"/>
              <a:t>4) System is going to be built with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Scope of System</a:t>
            </a:r>
            <a:endParaRPr lang="en-US" dirty="0"/>
          </a:p>
        </p:txBody>
      </p:sp>
      <p:grpSp>
        <p:nvGrpSpPr>
          <p:cNvPr id="12" name="Group 16"/>
          <p:cNvGrpSpPr>
            <a:grpSpLocks/>
          </p:cNvGrpSpPr>
          <p:nvPr/>
        </p:nvGrpSpPr>
        <p:grpSpPr bwMode="auto">
          <a:xfrm rot="5400000">
            <a:off x="76199" y="3486666"/>
            <a:ext cx="452438" cy="147637"/>
            <a:chOff x="5900" y="228"/>
            <a:chExt cx="712" cy="232"/>
          </a:xfrm>
        </p:grpSpPr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122043" y="2133598"/>
            <a:ext cx="2468757" cy="3866679"/>
          </a:xfrm>
          <a:prstGeom prst="rect">
            <a:avLst/>
          </a:prstGeom>
          <a:solidFill>
            <a:srgbClr val="DB375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Input File Instruction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(Handle by Parser)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Make Reservation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Check In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Check Out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Management Report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Next Day Signal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6 PM Signal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19400" y="2133599"/>
            <a:ext cx="3420927" cy="38666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Hotel Reservation System</a:t>
            </a:r>
          </a:p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Framework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Database for storing customer and reservation objects</a:t>
            </a:r>
          </a:p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Still Need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Managing different types of instructions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(keep track of date, room availability, store customer and reservation information)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29663" y="3790039"/>
            <a:ext cx="3200400" cy="17886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79029" y="2410777"/>
            <a:ext cx="2590800" cy="3312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Output Messages</a:t>
            </a:r>
          </a:p>
          <a:p>
            <a:pPr algn="ctr"/>
            <a:endParaRPr lang="en-US" u="sng" dirty="0" smtClean="0">
              <a:solidFill>
                <a:schemeClr val="tx1"/>
              </a:solidFill>
            </a:endParaRPr>
          </a:p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Still Need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Execution trace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Management Report</a:t>
            </a:r>
          </a:p>
          <a:p>
            <a:pPr marL="342900" indent="-342900" algn="ctr"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Error Messages</a:t>
            </a:r>
          </a:p>
          <a:p>
            <a:pPr marL="342900" indent="-342900" algn="ctr">
              <a:buAutoNum type="arabicParenR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4258" y="3618706"/>
            <a:ext cx="2409371" cy="157099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6"/>
          <p:cNvGrpSpPr>
            <a:grpSpLocks/>
          </p:cNvGrpSpPr>
          <p:nvPr/>
        </p:nvGrpSpPr>
        <p:grpSpPr bwMode="auto">
          <a:xfrm>
            <a:off x="2197384" y="1447800"/>
            <a:ext cx="452438" cy="147637"/>
            <a:chOff x="5900" y="228"/>
            <a:chExt cx="712" cy="232"/>
          </a:xfrm>
        </p:grpSpPr>
        <p:grpSp>
          <p:nvGrpSpPr>
            <p:cNvPr id="52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55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54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6" name="Group 16"/>
          <p:cNvGrpSpPr>
            <a:grpSpLocks/>
          </p:cNvGrpSpPr>
          <p:nvPr/>
        </p:nvGrpSpPr>
        <p:grpSpPr bwMode="auto">
          <a:xfrm>
            <a:off x="2843332" y="1449073"/>
            <a:ext cx="452438" cy="147637"/>
            <a:chOff x="5900" y="228"/>
            <a:chExt cx="712" cy="232"/>
          </a:xfrm>
        </p:grpSpPr>
        <p:grpSp>
          <p:nvGrpSpPr>
            <p:cNvPr id="57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" name="Group 16"/>
          <p:cNvGrpSpPr>
            <a:grpSpLocks/>
          </p:cNvGrpSpPr>
          <p:nvPr/>
        </p:nvGrpSpPr>
        <p:grpSpPr bwMode="auto">
          <a:xfrm>
            <a:off x="3529132" y="1436345"/>
            <a:ext cx="452438" cy="147637"/>
            <a:chOff x="5900" y="228"/>
            <a:chExt cx="712" cy="232"/>
          </a:xfrm>
        </p:grpSpPr>
        <p:grpSp>
          <p:nvGrpSpPr>
            <p:cNvPr id="62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6" name="Group 16"/>
          <p:cNvGrpSpPr>
            <a:grpSpLocks/>
          </p:cNvGrpSpPr>
          <p:nvPr/>
        </p:nvGrpSpPr>
        <p:grpSpPr bwMode="auto">
          <a:xfrm>
            <a:off x="4121261" y="1446635"/>
            <a:ext cx="452438" cy="147637"/>
            <a:chOff x="5900" y="228"/>
            <a:chExt cx="712" cy="232"/>
          </a:xfrm>
        </p:grpSpPr>
        <p:grpSp>
          <p:nvGrpSpPr>
            <p:cNvPr id="67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8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1" name="Group 16"/>
          <p:cNvGrpSpPr>
            <a:grpSpLocks/>
          </p:cNvGrpSpPr>
          <p:nvPr/>
        </p:nvGrpSpPr>
        <p:grpSpPr bwMode="auto">
          <a:xfrm>
            <a:off x="4748332" y="1446635"/>
            <a:ext cx="452438" cy="147637"/>
            <a:chOff x="5900" y="228"/>
            <a:chExt cx="712" cy="232"/>
          </a:xfrm>
        </p:grpSpPr>
        <p:grpSp>
          <p:nvGrpSpPr>
            <p:cNvPr id="72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3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1" name="Group 16"/>
          <p:cNvGrpSpPr>
            <a:grpSpLocks/>
          </p:cNvGrpSpPr>
          <p:nvPr/>
        </p:nvGrpSpPr>
        <p:grpSpPr bwMode="auto">
          <a:xfrm>
            <a:off x="5396757" y="1446635"/>
            <a:ext cx="452438" cy="147637"/>
            <a:chOff x="5900" y="228"/>
            <a:chExt cx="712" cy="232"/>
          </a:xfrm>
        </p:grpSpPr>
        <p:grpSp>
          <p:nvGrpSpPr>
            <p:cNvPr id="82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85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84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5959459" y="1446635"/>
            <a:ext cx="452438" cy="147637"/>
            <a:chOff x="5900" y="228"/>
            <a:chExt cx="712" cy="232"/>
          </a:xfrm>
        </p:grpSpPr>
        <p:grpSp>
          <p:nvGrpSpPr>
            <p:cNvPr id="87" name="Group 17"/>
            <p:cNvGrpSpPr>
              <a:grpSpLocks/>
            </p:cNvGrpSpPr>
            <p:nvPr/>
          </p:nvGrpSpPr>
          <p:grpSpPr bwMode="auto">
            <a:xfrm>
              <a:off x="5920" y="344"/>
              <a:ext cx="500" cy="2"/>
              <a:chOff x="5920" y="344"/>
              <a:chExt cx="500" cy="2"/>
            </a:xfrm>
          </p:grpSpPr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5920" y="344"/>
                <a:ext cx="500" cy="2"/>
              </a:xfrm>
              <a:custGeom>
                <a:avLst/>
                <a:gdLst>
                  <a:gd name="T0" fmla="+- 0 5920 5920"/>
                  <a:gd name="T1" fmla="*/ T0 w 500"/>
                  <a:gd name="T2" fmla="+- 0 6398 5920"/>
                  <a:gd name="T3" fmla="*/ T2 w 500"/>
                  <a:gd name="T4" fmla="+- 0 6420 5920"/>
                  <a:gd name="T5" fmla="*/ T4 w 50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</a:cxnLst>
                <a:rect l="0" t="0" r="r" b="b"/>
                <a:pathLst>
                  <a:path w="500">
                    <a:moveTo>
                      <a:pt x="0" y="0"/>
                    </a:moveTo>
                    <a:lnTo>
                      <a:pt x="478" y="0"/>
                    </a:lnTo>
                    <a:lnTo>
                      <a:pt x="500" y="0"/>
                    </a:lnTo>
                  </a:path>
                </a:pathLst>
              </a:custGeom>
              <a:noFill/>
              <a:ln w="25400">
                <a:solidFill>
                  <a:srgbClr val="85888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19"/>
            <p:cNvGrpSpPr>
              <a:grpSpLocks/>
            </p:cNvGrpSpPr>
            <p:nvPr/>
          </p:nvGrpSpPr>
          <p:grpSpPr bwMode="auto">
            <a:xfrm>
              <a:off x="6400" y="248"/>
              <a:ext cx="192" cy="192"/>
              <a:chOff x="6400" y="248"/>
              <a:chExt cx="192" cy="192"/>
            </a:xfrm>
          </p:grpSpPr>
          <p:sp>
            <p:nvSpPr>
              <p:cNvPr id="89" name="Freeform 20"/>
              <p:cNvSpPr>
                <a:spLocks/>
              </p:cNvSpPr>
              <p:nvPr/>
            </p:nvSpPr>
            <p:spPr bwMode="auto">
              <a:xfrm>
                <a:off x="6400" y="248"/>
                <a:ext cx="192" cy="192"/>
              </a:xfrm>
              <a:custGeom>
                <a:avLst/>
                <a:gdLst>
                  <a:gd name="T0" fmla="+- 0 6400 6400"/>
                  <a:gd name="T1" fmla="*/ T0 w 192"/>
                  <a:gd name="T2" fmla="+- 0 248 248"/>
                  <a:gd name="T3" fmla="*/ 248 h 192"/>
                  <a:gd name="T4" fmla="+- 0 6400 6400"/>
                  <a:gd name="T5" fmla="*/ T4 w 192"/>
                  <a:gd name="T6" fmla="+- 0 440 248"/>
                  <a:gd name="T7" fmla="*/ 440 h 192"/>
                  <a:gd name="T8" fmla="+- 0 6592 6400"/>
                  <a:gd name="T9" fmla="*/ T8 w 192"/>
                  <a:gd name="T10" fmla="+- 0 344 248"/>
                  <a:gd name="T11" fmla="*/ 344 h 192"/>
                  <a:gd name="T12" fmla="+- 0 6400 6400"/>
                  <a:gd name="T13" fmla="*/ T12 w 192"/>
                  <a:gd name="T14" fmla="+- 0 248 248"/>
                  <a:gd name="T15" fmla="*/ 248 h 19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0" y="192"/>
                    </a:lnTo>
                    <a:lnTo>
                      <a:pt x="192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588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1" name="Rectangle 90"/>
          <p:cNvSpPr/>
          <p:nvPr/>
        </p:nvSpPr>
        <p:spPr>
          <a:xfrm>
            <a:off x="623774" y="1943098"/>
            <a:ext cx="1465291" cy="381000"/>
          </a:xfrm>
          <a:prstGeom prst="rect">
            <a:avLst/>
          </a:prstGeom>
          <a:solidFill>
            <a:srgbClr val="DB37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Parser.class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46857" y="1943099"/>
            <a:ext cx="1815743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Framework.class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Parser.class</a:t>
            </a:r>
            <a:r>
              <a:rPr lang="en-US" dirty="0" smtClean="0"/>
              <a:t> (similar to an Iterator)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48111"/>
              </p:ext>
            </p:extLst>
          </p:nvPr>
        </p:nvGraphicFramePr>
        <p:xfrm>
          <a:off x="1435100" y="1600200"/>
          <a:ext cx="7497763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Document" r:id="rId4" imgW="11095859" imgH="6652585" progId="Word.Document.12">
                  <p:embed/>
                </p:oleObj>
              </mc:Choice>
              <mc:Fallback>
                <p:oleObj name="Document" r:id="rId4" imgW="11095859" imgH="6652585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600200"/>
                        <a:ext cx="7497763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</a:t>
            </a:r>
            <a:endParaRPr lang="en-US" dirty="0"/>
          </a:p>
        </p:txBody>
      </p:sp>
      <p:pic>
        <p:nvPicPr>
          <p:cNvPr id="3074" name="Picture 2" descr="C:\Users\Han\Desktop\NewFramework\examplePar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33475"/>
            <a:ext cx="7502381" cy="49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Input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>
                <a:solidFill>
                  <a:srgbClr val="FF0000"/>
                </a:solidFill>
              </a:rPr>
              <a:t>Make a Reservation</a:t>
            </a:r>
          </a:p>
          <a:p>
            <a:r>
              <a:rPr lang="en-US" dirty="0" smtClean="0"/>
              <a:t>2. </a:t>
            </a:r>
            <a:r>
              <a:rPr lang="en-US" dirty="0" smtClean="0">
                <a:solidFill>
                  <a:srgbClr val="FFC000"/>
                </a:solidFill>
              </a:rPr>
              <a:t>Check in</a:t>
            </a:r>
          </a:p>
          <a:p>
            <a:r>
              <a:rPr lang="en-US" dirty="0" smtClean="0"/>
              <a:t>3. </a:t>
            </a:r>
            <a:r>
              <a:rPr lang="en-US" dirty="0" smtClean="0">
                <a:solidFill>
                  <a:srgbClr val="00B050"/>
                </a:solidFill>
              </a:rPr>
              <a:t>Check out</a:t>
            </a:r>
          </a:p>
          <a:p>
            <a:r>
              <a:rPr lang="en-US" dirty="0" smtClean="0"/>
              <a:t>4. </a:t>
            </a:r>
            <a:r>
              <a:rPr lang="en-US" dirty="0" smtClean="0">
                <a:solidFill>
                  <a:srgbClr val="00B0F0"/>
                </a:solidFill>
              </a:rPr>
              <a:t>Print Management Report</a:t>
            </a:r>
          </a:p>
          <a:p>
            <a:r>
              <a:rPr lang="en-US" dirty="0" smtClean="0"/>
              <a:t>5. </a:t>
            </a:r>
            <a:r>
              <a:rPr lang="en-US" dirty="0" smtClean="0">
                <a:solidFill>
                  <a:srgbClr val="0070C0"/>
                </a:solidFill>
              </a:rPr>
              <a:t>Day Change (move to next day)</a:t>
            </a:r>
          </a:p>
          <a:p>
            <a:r>
              <a:rPr lang="en-US" dirty="0" smtClean="0"/>
              <a:t>6. </a:t>
            </a:r>
            <a:r>
              <a:rPr lang="en-US" dirty="0" smtClean="0">
                <a:solidFill>
                  <a:srgbClr val="7030A0"/>
                </a:solidFill>
              </a:rPr>
              <a:t>6pm alarm (automatic cancellation for non-guaranteed)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Make A Reservation “@1”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9532"/>
              </p:ext>
            </p:extLst>
          </p:nvPr>
        </p:nvGraphicFramePr>
        <p:xfrm>
          <a:off x="1435100" y="1447800"/>
          <a:ext cx="749935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23"/>
                <a:gridCol w="2830277"/>
                <a:gridCol w="39052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r>
                        <a:rPr lang="en-US" baseline="0" dirty="0" smtClean="0"/>
                        <a:t> or Example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George Mason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4400</a:t>
                      </a:r>
                      <a:r>
                        <a:rPr lang="en-US" baseline="0" dirty="0" smtClean="0"/>
                        <a:t> University Drive, </a:t>
                      </a:r>
                      <a:r>
                        <a:rPr lang="en-US" baseline="0" dirty="0" err="1" smtClean="0"/>
                        <a:t>Fairfax,VA</a:t>
                      </a:r>
                      <a:r>
                        <a:rPr lang="en-US" baseline="0" dirty="0" smtClean="0"/>
                        <a:t>  22030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In Date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(1-31)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Out Date (1-31)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(1-31)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Type (1 or 2)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dirty="0" smtClean="0"/>
                        <a:t>2)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Occupants (1-4)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(1-4)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Guaranteed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(0=No, 1=Yes)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 Info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(Visa, MasterCard...</a:t>
                      </a:r>
                      <a:r>
                        <a:rPr lang="en-US" dirty="0" err="1" smtClean="0"/>
                        <a:t>etc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r>
                        <a:rPr lang="en-US" baseline="0" dirty="0" smtClean="0"/>
                        <a:t> Card Expiration Date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3/2016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 Number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1234 1234</a:t>
                      </a:r>
                      <a:r>
                        <a:rPr lang="en-US" baseline="0" dirty="0" smtClean="0"/>
                        <a:t> 1234 1234 12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6DF-E708-40F4-B722-239B6F7510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1232</TotalTime>
  <Words>971</Words>
  <Application>Microsoft Office PowerPoint</Application>
  <PresentationFormat>On-screen Show (4:3)</PresentationFormat>
  <Paragraphs>295</Paragraphs>
  <Slides>24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Solstice</vt:lpstr>
      <vt:lpstr>Document</vt:lpstr>
      <vt:lpstr>Hotel Reservation Framework</vt:lpstr>
      <vt:lpstr>Hotel Reservation System (HRS)</vt:lpstr>
      <vt:lpstr>Hotel Reservation System Framework</vt:lpstr>
      <vt:lpstr>Overview of Framework</vt:lpstr>
      <vt:lpstr>High level Scope of System</vt:lpstr>
      <vt:lpstr>Parser.class (similar to an Iterator)</vt:lpstr>
      <vt:lpstr>Example Usage</vt:lpstr>
      <vt:lpstr>Standard Input File Format</vt:lpstr>
      <vt:lpstr>Make A Reservation “@1”</vt:lpstr>
      <vt:lpstr>Check In “@2”</vt:lpstr>
      <vt:lpstr>Print Management Report “@4”</vt:lpstr>
      <vt:lpstr>Example Input File</vt:lpstr>
      <vt:lpstr>More Information</vt:lpstr>
      <vt:lpstr>Framework.class</vt:lpstr>
      <vt:lpstr>Framework Class Variables - FINAL</vt:lpstr>
      <vt:lpstr>Customer Methods in Framework</vt:lpstr>
      <vt:lpstr>Reservation Methods in Framework</vt:lpstr>
      <vt:lpstr>Step 2: Class Instance Variables</vt:lpstr>
      <vt:lpstr>Customer: Setters and Getters</vt:lpstr>
      <vt:lpstr>Reservation: Setters and Getters</vt:lpstr>
      <vt:lpstr>System Setup Environment</vt:lpstr>
      <vt:lpstr>Eclipse Input File Example</vt:lpstr>
      <vt:lpstr>General Tips</vt:lpstr>
      <vt:lpstr>Contact 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Framework</dc:title>
  <dc:creator>Han</dc:creator>
  <cp:lastModifiedBy>Hassan Gomaa</cp:lastModifiedBy>
  <cp:revision>80</cp:revision>
  <dcterms:created xsi:type="dcterms:W3CDTF">2016-03-17T22:52:53Z</dcterms:created>
  <dcterms:modified xsi:type="dcterms:W3CDTF">2016-03-24T20:30:17Z</dcterms:modified>
</cp:coreProperties>
</file>