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9" r:id="rId1"/>
  </p:sldMasterIdLst>
  <p:notesMasterIdLst>
    <p:notesMasterId r:id="rId12"/>
  </p:notesMasterIdLst>
  <p:sldIdLst>
    <p:sldId id="501" r:id="rId2"/>
    <p:sldId id="484" r:id="rId3"/>
    <p:sldId id="508" r:id="rId4"/>
    <p:sldId id="502" r:id="rId5"/>
    <p:sldId id="506" r:id="rId6"/>
    <p:sldId id="503" r:id="rId7"/>
    <p:sldId id="509" r:id="rId8"/>
    <p:sldId id="504" r:id="rId9"/>
    <p:sldId id="505" r:id="rId10"/>
    <p:sldId id="510" r:id="rId11"/>
  </p:sldIdLst>
  <p:sldSz cx="9144000" cy="6858000" type="screen4x3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9"/>
    <a:srgbClr val="FFE79B"/>
    <a:srgbClr val="2EF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8" autoAdjust="0"/>
    <p:restoredTop sz="94637" autoAdjust="0"/>
  </p:normalViewPr>
  <p:slideViewPr>
    <p:cSldViewPr>
      <p:cViewPr>
        <p:scale>
          <a:sx n="82" d="100"/>
          <a:sy n="82" d="100"/>
        </p:scale>
        <p:origin x="-1038" y="-7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7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004E9-AAF9-4459-B082-4BF2A270E208}" type="datetimeFigureOut">
              <a:rPr lang="de-DE" smtClean="0"/>
              <a:pPr/>
              <a:t>29.06.2016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9430092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5" y="9430092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2F3DD-57B3-4BC5-B474-BA741FA43F3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7236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7356" y="2714620"/>
            <a:ext cx="7072362" cy="1298575"/>
          </a:xfrm>
        </p:spPr>
        <p:txBody>
          <a:bodyPr>
            <a:noAutofit/>
          </a:bodyPr>
          <a:lstStyle>
            <a:lvl1pPr>
              <a:defRPr sz="4800">
                <a:latin typeface="Gill Sans MT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7356" y="4214818"/>
            <a:ext cx="7072362" cy="210979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Gill Sans M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572296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Praktikum Integritätsbedingungen – Karl Neumann, Sarah Tauscher– Ifis – TU Braunschweig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24E-27FB-4676-B640-1040AC0D043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1071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8369" name="Picture 1" descr="C:\datas\ifis\logo\ifis_logo_colour\ifis_logo_colou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3" y="142852"/>
            <a:ext cx="5461923" cy="135732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357298"/>
            <a:ext cx="8786874" cy="5072098"/>
          </a:xfrm>
        </p:spPr>
        <p:txBody>
          <a:bodyPr/>
          <a:lstStyle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71604" y="6492875"/>
            <a:ext cx="6000792" cy="365125"/>
          </a:xfrm>
        </p:spPr>
        <p:txBody>
          <a:bodyPr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Praktikum Integritätsbedingungen – Karl Neumann, Sarah Tauscher– Ifis – TU Braunschweig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fld id="{4526624E-27FB-4676-B640-1040AC0D043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4282" y="6500813"/>
            <a:ext cx="1143008" cy="357187"/>
          </a:xfrm>
        </p:spPr>
        <p:txBody>
          <a:bodyPr anchor="b">
            <a:noAutofit/>
          </a:bodyPr>
          <a:lstStyle>
            <a:lvl1pPr>
              <a:buNone/>
              <a:defRPr sz="1000">
                <a:solidFill>
                  <a:schemeClr val="tx2"/>
                </a:solidFill>
              </a:defRPr>
            </a:lvl1pPr>
            <a:lvl2pPr>
              <a:buNone/>
              <a:defRPr sz="1000">
                <a:solidFill>
                  <a:schemeClr val="tx2"/>
                </a:solidFill>
              </a:defRPr>
            </a:lvl2pPr>
            <a:lvl3pPr>
              <a:buNone/>
              <a:defRPr sz="1000">
                <a:solidFill>
                  <a:schemeClr val="tx2"/>
                </a:solidFill>
              </a:defRPr>
            </a:lvl3pPr>
            <a:lvl4pPr>
              <a:buNone/>
              <a:defRPr sz="1000">
                <a:solidFill>
                  <a:schemeClr val="tx2"/>
                </a:solidFill>
              </a:defRPr>
            </a:lvl4pPr>
            <a:lvl5pPr>
              <a:buNone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285853" y="71720"/>
            <a:ext cx="7741602" cy="785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cu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357298"/>
            <a:ext cx="8786874" cy="5072098"/>
          </a:xfrm>
        </p:spPr>
        <p:txBody>
          <a:bodyPr/>
          <a:lstStyle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71604" y="6492875"/>
            <a:ext cx="6000792" cy="365125"/>
          </a:xfrm>
        </p:spPr>
        <p:txBody>
          <a:bodyPr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Praktikum Integritätsbedingungen – Karl Neumann, Sarah Tauscher– Ifis – TU Braunschweig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fld id="{4526624E-27FB-4676-B640-1040AC0D043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4282" y="6500813"/>
            <a:ext cx="1143008" cy="357187"/>
          </a:xfrm>
        </p:spPr>
        <p:txBody>
          <a:bodyPr anchor="b">
            <a:noAutofit/>
          </a:bodyPr>
          <a:lstStyle>
            <a:lvl1pPr>
              <a:buNone/>
              <a:defRPr sz="1000">
                <a:solidFill>
                  <a:schemeClr val="tx2"/>
                </a:solidFill>
                <a:latin typeface="Gill Sans MT" pitchFamily="34" charset="0"/>
              </a:defRPr>
            </a:lvl1pPr>
            <a:lvl2pPr>
              <a:buNone/>
              <a:defRPr sz="1000">
                <a:solidFill>
                  <a:schemeClr val="tx2"/>
                </a:solidFill>
                <a:latin typeface="Gill Sans MT" pitchFamily="34" charset="0"/>
              </a:defRPr>
            </a:lvl2pPr>
            <a:lvl3pPr>
              <a:buNone/>
              <a:defRPr sz="1000">
                <a:solidFill>
                  <a:schemeClr val="tx2"/>
                </a:solidFill>
                <a:latin typeface="Gill Sans MT" pitchFamily="34" charset="0"/>
              </a:defRPr>
            </a:lvl3pPr>
            <a:lvl4pPr>
              <a:buNone/>
              <a:defRPr sz="1000">
                <a:solidFill>
                  <a:schemeClr val="tx2"/>
                </a:solidFill>
                <a:latin typeface="Gill Sans MT" pitchFamily="34" charset="0"/>
              </a:defRPr>
            </a:lvl4pPr>
            <a:lvl5pPr>
              <a:buNone/>
              <a:defRPr sz="1000">
                <a:solidFill>
                  <a:schemeClr val="tx2"/>
                </a:solidFill>
                <a:latin typeface="Gill Sans MT" pitchFamily="34" charset="0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285853" y="71720"/>
            <a:ext cx="5715039" cy="785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Rectangle 6"/>
          <p:cNvSpPr/>
          <p:nvPr/>
        </p:nvSpPr>
        <p:spPr>
          <a:xfrm rot="685521">
            <a:off x="7080960" y="34470"/>
            <a:ext cx="19752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50800"/>
                <a:solidFill>
                  <a:srgbClr val="96BF0D"/>
                </a:solidFill>
                <a:effectLst/>
                <a:latin typeface="Bernard MT Condensed" pitchFamily="18" charset="0"/>
              </a:rPr>
              <a:t>Detour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5853" y="71720"/>
            <a:ext cx="7741602" cy="785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282" y="1357298"/>
            <a:ext cx="8786874" cy="5072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5852" y="6492875"/>
            <a:ext cx="657229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Praktikum Integritätsbedingungen – Karl Neumann, Sarah Tauscher– Ifis – TU Braunschweig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72396" y="6492875"/>
            <a:ext cx="14192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6624E-27FB-4676-B640-1040AC0D043A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071538" y="819132"/>
            <a:ext cx="7965478" cy="19236"/>
          </a:xfrm>
          <a:prstGeom prst="line">
            <a:avLst/>
          </a:prstGeom>
          <a:ln>
            <a:solidFill>
              <a:srgbClr val="96BF0D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71538" y="104752"/>
            <a:ext cx="7929618" cy="1588"/>
          </a:xfrm>
          <a:prstGeom prst="line">
            <a:avLst/>
          </a:prstGeom>
          <a:ln>
            <a:solidFill>
              <a:srgbClr val="96BF0D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59401" name="Picture 9" descr="C:\datas\ifis\logo\ifis_brain_only\ifis_brai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50" y="47625"/>
            <a:ext cx="1078069" cy="857231"/>
          </a:xfrm>
          <a:prstGeom prst="rect">
            <a:avLst/>
          </a:prstGeom>
          <a:noFill/>
        </p:spPr>
      </p:pic>
      <p:pic>
        <p:nvPicPr>
          <p:cNvPr id="11" name="Picture 6" descr="C:\datas\ifis\logo\ifis_brain_only\ifis_brain_transparaent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14744" y="2857496"/>
            <a:ext cx="5730902" cy="45569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 baseline="0">
          <a:solidFill>
            <a:srgbClr val="006093"/>
          </a:solidFill>
          <a:latin typeface="Gill Sans M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ostgis.refractions.net/download/logo_suite/adbadge_square/adbadge_square.p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Praktikum Integritätsbedingungen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b="1" dirty="0" smtClean="0">
                <a:solidFill>
                  <a:srgbClr val="96BF0D"/>
                </a:solidFill>
              </a:rPr>
              <a:t>Lisa </a:t>
            </a:r>
            <a:r>
              <a:rPr lang="de-DE" b="1" dirty="0" err="1">
                <a:solidFill>
                  <a:srgbClr val="96BF0D"/>
                </a:solidFill>
              </a:rPr>
              <a:t>R</a:t>
            </a:r>
            <a:r>
              <a:rPr lang="de-DE" b="1" dirty="0" err="1" smtClean="0">
                <a:solidFill>
                  <a:srgbClr val="96BF0D"/>
                </a:solidFill>
              </a:rPr>
              <a:t>angosch</a:t>
            </a:r>
            <a:endParaRPr lang="de-DE" b="1" dirty="0" smtClean="0">
              <a:solidFill>
                <a:srgbClr val="96BF0D"/>
              </a:solidFill>
            </a:endParaRPr>
          </a:p>
          <a:p>
            <a:r>
              <a:rPr lang="de-DE" b="1" dirty="0" smtClean="0">
                <a:solidFill>
                  <a:srgbClr val="96BF0D"/>
                </a:solidFill>
              </a:rPr>
              <a:t>Christian Spreng</a:t>
            </a:r>
          </a:p>
          <a:p>
            <a:r>
              <a:rPr lang="de-DE" b="1" dirty="0" smtClean="0">
                <a:solidFill>
                  <a:srgbClr val="96BF0D"/>
                </a:solidFill>
              </a:rPr>
              <a:t>Janine Dietric</a:t>
            </a:r>
            <a:r>
              <a:rPr lang="de-DE" b="1" dirty="0">
                <a:solidFill>
                  <a:srgbClr val="96BF0D"/>
                </a:solidFill>
              </a:rPr>
              <a:t>h</a:t>
            </a:r>
            <a:r>
              <a:rPr lang="de-DE" b="1" dirty="0" smtClean="0">
                <a:solidFill>
                  <a:schemeClr val="tx2"/>
                </a:solidFill>
              </a:rPr>
              <a:t/>
            </a:r>
            <a:br>
              <a:rPr lang="de-DE" b="1" dirty="0" smtClean="0">
                <a:solidFill>
                  <a:schemeClr val="tx2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Institut für Informationssysteme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Technische Universität Braunschweig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http://www.ifis.cs.tu-bs.de</a:t>
            </a:r>
          </a:p>
          <a:p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57126" y="1178750"/>
            <a:ext cx="8786874" cy="5072098"/>
          </a:xfrm>
        </p:spPr>
        <p:txBody>
          <a:bodyPr/>
          <a:lstStyle/>
          <a:p>
            <a:r>
              <a:rPr lang="de-DE" dirty="0" smtClean="0"/>
              <a:t>Vorstellung von Insert, Check und </a:t>
            </a:r>
            <a:r>
              <a:rPr lang="de-DE" dirty="0"/>
              <a:t>D</a:t>
            </a:r>
            <a:r>
              <a:rPr lang="de-DE" dirty="0" smtClean="0"/>
              <a:t>rop</a:t>
            </a:r>
          </a:p>
          <a:p>
            <a:r>
              <a:rPr lang="de-DE" dirty="0" smtClean="0"/>
              <a:t>Vorstellung von Fehlerfällen (graphische Darstellung der </a:t>
            </a:r>
            <a:r>
              <a:rPr lang="de-DE" dirty="0" err="1" smtClean="0"/>
              <a:t>Geometrien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Praktikum Integritätsbedingungen – Lisa </a:t>
            </a:r>
            <a:r>
              <a:rPr lang="de-DE" dirty="0" err="1" smtClean="0"/>
              <a:t>Rangosch</a:t>
            </a:r>
            <a:r>
              <a:rPr lang="de-DE" dirty="0" smtClean="0"/>
              <a:t>, Christian Spreng, Janine Dietrich – </a:t>
            </a:r>
            <a:r>
              <a:rPr lang="de-DE" dirty="0" err="1" smtClean="0"/>
              <a:t>Ifis</a:t>
            </a:r>
            <a:r>
              <a:rPr lang="de-DE" dirty="0" smtClean="0"/>
              <a:t> – TU Braunschweig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24E-27FB-4676-B640-1040AC0D043A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08.07.2016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       Demo Vorführung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4664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66555" y="863715"/>
            <a:ext cx="9011899" cy="6120680"/>
          </a:xfrm>
        </p:spPr>
        <p:txBody>
          <a:bodyPr>
            <a:normAutofit fontScale="55000" lnSpcReduction="20000"/>
          </a:bodyPr>
          <a:lstStyle/>
          <a:p>
            <a:endParaRPr lang="de-DE" dirty="0" smtClean="0"/>
          </a:p>
          <a:p>
            <a:r>
              <a:rPr lang="de-DE" sz="3500" dirty="0" smtClean="0"/>
              <a:t>Besonderheiten</a:t>
            </a:r>
          </a:p>
          <a:p>
            <a:pPr lvl="1"/>
            <a:r>
              <a:rPr lang="de-DE" sz="3200" dirty="0" err="1" smtClean="0"/>
              <a:t>PostGIS</a:t>
            </a:r>
            <a:endParaRPr lang="de-DE" sz="3200" dirty="0" smtClean="0"/>
          </a:p>
          <a:p>
            <a:pPr lvl="1"/>
            <a:r>
              <a:rPr lang="de-DE" sz="3200" dirty="0" smtClean="0"/>
              <a:t>Import </a:t>
            </a:r>
            <a:r>
              <a:rPr lang="de-DE" sz="3200" dirty="0"/>
              <a:t>der OSM-Daten</a:t>
            </a:r>
          </a:p>
          <a:p>
            <a:pPr marL="457200" lvl="1" indent="0">
              <a:buNone/>
            </a:pPr>
            <a:endParaRPr lang="de-DE" dirty="0" smtClean="0"/>
          </a:p>
          <a:p>
            <a:r>
              <a:rPr lang="de-DE" sz="3500" dirty="0" err="1" smtClean="0"/>
              <a:t>Assertions</a:t>
            </a:r>
            <a:endParaRPr lang="de-DE" sz="3500" dirty="0" smtClean="0"/>
          </a:p>
          <a:p>
            <a:pPr lvl="1"/>
            <a:r>
              <a:rPr lang="de-DE" sz="3200" dirty="0" smtClean="0"/>
              <a:t>Beispiele</a:t>
            </a:r>
          </a:p>
          <a:p>
            <a:pPr lvl="1"/>
            <a:r>
              <a:rPr lang="de-DE" sz="3200" dirty="0" smtClean="0"/>
              <a:t>Überprüfung mit </a:t>
            </a:r>
            <a:r>
              <a:rPr lang="de-DE" sz="3200" dirty="0" smtClean="0"/>
              <a:t>Parser (Code Auszüge)</a:t>
            </a:r>
            <a:r>
              <a:rPr lang="de-DE" sz="3200" dirty="0" smtClean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de-DE" sz="3200" dirty="0" smtClean="0"/>
              <a:t>Insert, Check, Drop (Code Auszüge)</a:t>
            </a:r>
            <a:r>
              <a:rPr lang="de-DE" sz="3200" dirty="0" smtClean="0">
                <a:solidFill>
                  <a:srgbClr val="FF0000"/>
                </a:solidFill>
              </a:rPr>
              <a:t>?</a:t>
            </a:r>
            <a:endParaRPr lang="de-DE" sz="3200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de-DE" dirty="0" smtClean="0"/>
          </a:p>
          <a:p>
            <a:r>
              <a:rPr lang="de-DE" sz="3500" dirty="0" smtClean="0"/>
              <a:t>Benutzeroberfläche (nur Screenshots)</a:t>
            </a:r>
            <a:endParaRPr lang="de-DE" sz="3500" dirty="0" smtClean="0"/>
          </a:p>
          <a:p>
            <a:pPr lvl="1"/>
            <a:r>
              <a:rPr lang="de-DE" sz="3200" dirty="0" smtClean="0"/>
              <a:t>UI allgemein</a:t>
            </a:r>
          </a:p>
          <a:p>
            <a:pPr lvl="1"/>
            <a:r>
              <a:rPr lang="de-DE" sz="3200" dirty="0" smtClean="0"/>
              <a:t>Einlesen der .</a:t>
            </a:r>
            <a:r>
              <a:rPr lang="de-DE" sz="3200" dirty="0" err="1" smtClean="0"/>
              <a:t>asn</a:t>
            </a:r>
            <a:r>
              <a:rPr lang="de-DE" sz="3200" dirty="0" smtClean="0"/>
              <a:t> Datei</a:t>
            </a:r>
          </a:p>
          <a:p>
            <a:pPr lvl="1"/>
            <a:r>
              <a:rPr lang="de-DE" sz="3200" dirty="0" smtClean="0"/>
              <a:t>Erstellen (Insert)</a:t>
            </a:r>
            <a:endParaRPr lang="de-DE" sz="3200" dirty="0"/>
          </a:p>
          <a:p>
            <a:pPr lvl="1"/>
            <a:r>
              <a:rPr lang="de-DE" sz="3200" dirty="0" smtClean="0"/>
              <a:t>Überprüfen</a:t>
            </a:r>
            <a:r>
              <a:rPr lang="de-DE" sz="3200" dirty="0" smtClean="0"/>
              <a:t> (Check)</a:t>
            </a:r>
            <a:endParaRPr lang="de-DE" sz="3200" dirty="0"/>
          </a:p>
          <a:p>
            <a:pPr lvl="1"/>
            <a:r>
              <a:rPr lang="de-DE" sz="3200" dirty="0" smtClean="0"/>
              <a:t>Löschen </a:t>
            </a:r>
            <a:r>
              <a:rPr lang="de-DE" sz="3200" dirty="0" smtClean="0"/>
              <a:t>(Drop)</a:t>
            </a:r>
            <a:endParaRPr lang="de-DE" sz="3200" dirty="0" smtClean="0"/>
          </a:p>
          <a:p>
            <a:pPr marL="457200" lvl="1" indent="0">
              <a:buNone/>
            </a:pPr>
            <a:endParaRPr lang="de-DE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de-DE" sz="3500" dirty="0" smtClean="0">
                <a:solidFill>
                  <a:schemeClr val="tx1"/>
                </a:solidFill>
              </a:rPr>
              <a:t>Demo Vorführung </a:t>
            </a:r>
            <a:endParaRPr lang="de-DE" sz="3500" dirty="0">
              <a:solidFill>
                <a:schemeClr val="tx1"/>
              </a:solidFill>
            </a:endParaRPr>
          </a:p>
          <a:p>
            <a:pPr lvl="1"/>
            <a:r>
              <a:rPr lang="de-DE" sz="3200" dirty="0" smtClean="0">
                <a:solidFill>
                  <a:srgbClr val="1F497D"/>
                </a:solidFill>
              </a:rPr>
              <a:t>Präsentation des Insert- , Check- und Drop-Vorgangs</a:t>
            </a:r>
          </a:p>
          <a:p>
            <a:pPr lvl="1"/>
            <a:r>
              <a:rPr lang="de-DE" sz="3200" dirty="0" smtClean="0">
                <a:solidFill>
                  <a:srgbClr val="1F497D"/>
                </a:solidFill>
              </a:rPr>
              <a:t>Graphische Darstellung von Fehlerfällen</a:t>
            </a:r>
            <a:endParaRPr lang="de-DE" sz="3200" dirty="0">
              <a:solidFill>
                <a:srgbClr val="1F497D"/>
              </a:solidFill>
            </a:endParaRPr>
          </a:p>
          <a:p>
            <a:pPr marL="400050" lvl="2" indent="0">
              <a:buNone/>
            </a:pPr>
            <a:endParaRPr lang="de-DE" sz="2900" dirty="0" smtClean="0">
              <a:solidFill>
                <a:schemeClr val="tx2"/>
              </a:solidFill>
            </a:endParaRPr>
          </a:p>
          <a:p>
            <a:pPr lvl="1"/>
            <a:endParaRPr lang="de-DE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Praktikum Integritätsbedingungen – Lisa </a:t>
            </a:r>
            <a:r>
              <a:rPr lang="de-DE" dirty="0" err="1"/>
              <a:t>R</a:t>
            </a:r>
            <a:r>
              <a:rPr lang="de-DE" dirty="0" err="1" smtClean="0"/>
              <a:t>angosch</a:t>
            </a:r>
            <a:r>
              <a:rPr lang="de-DE" dirty="0" smtClean="0"/>
              <a:t>, Christian Spreng, Janine Dietrich – Ifis – TU Braunschweig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08.07.2016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             Agenda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24E-27FB-4676-B640-1040AC0D043A}" type="slidenum">
              <a:rPr lang="de-DE" smtClean="0"/>
              <a:pPr/>
              <a:t>2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57126" y="1133745"/>
            <a:ext cx="8786874" cy="5072098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Ist </a:t>
            </a:r>
            <a:r>
              <a:rPr lang="de-DE" dirty="0"/>
              <a:t>die räumliche Erweiterung der relationalen Datenbank </a:t>
            </a:r>
            <a:r>
              <a:rPr lang="de-DE" dirty="0" err="1" smtClean="0"/>
              <a:t>PostgreSQL</a:t>
            </a:r>
            <a:endParaRPr lang="de-DE" dirty="0" smtClean="0"/>
          </a:p>
          <a:p>
            <a:r>
              <a:rPr lang="de-DE" dirty="0" smtClean="0"/>
              <a:t>Ermöglicht </a:t>
            </a:r>
            <a:r>
              <a:rPr lang="de-DE" dirty="0"/>
              <a:t>die Speicherung, </a:t>
            </a:r>
            <a:r>
              <a:rPr lang="de-DE" dirty="0" smtClean="0"/>
              <a:t> Abfrage </a:t>
            </a:r>
            <a:r>
              <a:rPr lang="de-DE" dirty="0"/>
              <a:t>und Bearbeitung von räumlichen </a:t>
            </a:r>
            <a:r>
              <a:rPr lang="de-DE" dirty="0" smtClean="0"/>
              <a:t>Daten</a:t>
            </a:r>
          </a:p>
          <a:p>
            <a:r>
              <a:rPr lang="de-DE" dirty="0" smtClean="0"/>
              <a:t>Vorteile:</a:t>
            </a:r>
          </a:p>
          <a:p>
            <a:pPr lvl="1"/>
            <a:r>
              <a:rPr lang="de-DE" dirty="0" smtClean="0"/>
              <a:t>Mehr Funktionalität</a:t>
            </a:r>
          </a:p>
          <a:p>
            <a:pPr lvl="1"/>
            <a:r>
              <a:rPr lang="de-DE" dirty="0" smtClean="0"/>
              <a:t>Einfachere Java Anbindung</a:t>
            </a:r>
          </a:p>
          <a:p>
            <a:r>
              <a:rPr lang="de-DE" dirty="0" smtClean="0"/>
              <a:t>Geometrische Datentypen:</a:t>
            </a:r>
          </a:p>
          <a:p>
            <a:pPr lvl="1"/>
            <a:r>
              <a:rPr lang="de-DE" dirty="0" smtClean="0"/>
              <a:t>Point</a:t>
            </a:r>
          </a:p>
          <a:p>
            <a:pPr lvl="1"/>
            <a:r>
              <a:rPr lang="de-DE" dirty="0" err="1" smtClean="0"/>
              <a:t>Linestring</a:t>
            </a:r>
            <a:endParaRPr lang="de-DE" dirty="0" smtClean="0"/>
          </a:p>
          <a:p>
            <a:pPr lvl="1"/>
            <a:r>
              <a:rPr lang="de-DE" dirty="0" smtClean="0"/>
              <a:t>Polygon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Praktikum Integritätsbedingungen – Lisa </a:t>
            </a:r>
            <a:r>
              <a:rPr lang="de-DE" dirty="0" err="1" smtClean="0"/>
              <a:t>Rangosch</a:t>
            </a:r>
            <a:r>
              <a:rPr lang="de-DE" dirty="0" smtClean="0"/>
              <a:t>, Christian Spreng, Janine Dietrich– </a:t>
            </a:r>
            <a:r>
              <a:rPr lang="de-DE" dirty="0" err="1" smtClean="0"/>
              <a:t>Ifis</a:t>
            </a:r>
            <a:r>
              <a:rPr lang="de-DE" dirty="0" smtClean="0"/>
              <a:t> – TU Braunschweig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24E-27FB-4676-B640-1040AC0D043A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08.07.2016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791580" y="98630"/>
            <a:ext cx="7741602" cy="785512"/>
          </a:xfrm>
        </p:spPr>
        <p:txBody>
          <a:bodyPr>
            <a:normAutofit/>
          </a:bodyPr>
          <a:lstStyle/>
          <a:p>
            <a:pPr algn="ctr"/>
            <a:r>
              <a:rPr lang="de-DE" dirty="0" err="1" smtClean="0"/>
              <a:t>PostGIS</a:t>
            </a:r>
            <a:endParaRPr lang="de-DE" dirty="0"/>
          </a:p>
        </p:txBody>
      </p:sp>
      <p:pic>
        <p:nvPicPr>
          <p:cNvPr id="7" name="Grafik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165" y="3429000"/>
            <a:ext cx="2040449" cy="204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06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12484">
            <a:off x="4667102" y="2166420"/>
            <a:ext cx="3672032" cy="2606116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31540" y="1448780"/>
            <a:ext cx="8786874" cy="5072098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3000" dirty="0" err="1">
                <a:solidFill>
                  <a:schemeClr val="tx1"/>
                </a:solidFill>
              </a:rPr>
              <a:t>Unstrukturierte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Daten</a:t>
            </a:r>
            <a:endParaRPr lang="en-US" sz="3000" dirty="0" smtClean="0">
              <a:solidFill>
                <a:schemeClr val="tx1"/>
              </a:solidFill>
            </a:endParaRPr>
          </a:p>
          <a:p>
            <a:pPr marL="0" lvl="1" indent="0">
              <a:lnSpc>
                <a:spcPct val="90000"/>
              </a:lnSpc>
              <a:buNone/>
            </a:pPr>
            <a:endParaRPr lang="en-US" sz="3000" dirty="0">
              <a:solidFill>
                <a:schemeClr val="tx1"/>
              </a:solidFill>
            </a:endParaRPr>
          </a:p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3000" dirty="0" err="1" smtClean="0">
                <a:solidFill>
                  <a:schemeClr val="tx1"/>
                </a:solidFill>
              </a:rPr>
              <a:t>Viele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fehlende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Daten</a:t>
            </a:r>
            <a:r>
              <a:rPr lang="en-US" sz="3000" dirty="0" smtClean="0">
                <a:solidFill>
                  <a:schemeClr val="tx1"/>
                </a:solidFill>
              </a:rPr>
              <a:t>, z. B. </a:t>
            </a:r>
            <a:r>
              <a:rPr lang="en-US" sz="3000" dirty="0" smtClean="0">
                <a:solidFill>
                  <a:srgbClr val="FF0000"/>
                </a:solidFill>
              </a:rPr>
              <a:t>?</a:t>
            </a:r>
          </a:p>
          <a:p>
            <a:pPr marL="0" lvl="1" indent="0">
              <a:lnSpc>
                <a:spcPct val="90000"/>
              </a:lnSpc>
              <a:buNone/>
            </a:pPr>
            <a:endParaRPr lang="en-US" sz="3000" dirty="0">
              <a:solidFill>
                <a:schemeClr val="tx1"/>
              </a:solidFill>
            </a:endParaRPr>
          </a:p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3000" dirty="0" err="1">
                <a:solidFill>
                  <a:schemeClr val="tx1"/>
                </a:solidFill>
              </a:rPr>
              <a:t>Abhängigkeiten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nicht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modellierbar</a:t>
            </a:r>
            <a:endParaRPr lang="en-US" sz="3000" dirty="0" smtClean="0">
              <a:solidFill>
                <a:schemeClr val="tx1"/>
              </a:solidFill>
            </a:endParaRPr>
          </a:p>
          <a:p>
            <a:pPr marL="0" lvl="1" indent="0">
              <a:lnSpc>
                <a:spcPct val="90000"/>
              </a:lnSpc>
              <a:buNone/>
            </a:pPr>
            <a:endParaRPr lang="en-US" sz="3000" dirty="0">
              <a:solidFill>
                <a:schemeClr val="tx1"/>
              </a:solidFill>
            </a:endParaRPr>
          </a:p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3000" dirty="0" err="1" smtClean="0">
                <a:solidFill>
                  <a:schemeClr val="tx1"/>
                </a:solidFill>
              </a:rPr>
              <a:t>Erst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alle</a:t>
            </a:r>
            <a:r>
              <a:rPr lang="en-US" sz="3000" dirty="0" smtClean="0">
                <a:solidFill>
                  <a:schemeClr val="tx1"/>
                </a:solidFill>
              </a:rPr>
              <a:t> “Nodes”, </a:t>
            </a:r>
            <a:r>
              <a:rPr lang="en-US" sz="3000" dirty="0" err="1" smtClean="0">
                <a:solidFill>
                  <a:schemeClr val="tx1"/>
                </a:solidFill>
              </a:rPr>
              <a:t>dann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alle</a:t>
            </a:r>
            <a:r>
              <a:rPr lang="en-US" sz="3000" dirty="0" smtClean="0">
                <a:solidFill>
                  <a:schemeClr val="tx1"/>
                </a:solidFill>
              </a:rPr>
              <a:t> “Ways” </a:t>
            </a:r>
            <a:r>
              <a:rPr lang="en-US" sz="3000" dirty="0" err="1" smtClean="0">
                <a:solidFill>
                  <a:schemeClr val="tx1"/>
                </a:solidFill>
              </a:rPr>
              <a:t>importiert</a:t>
            </a:r>
            <a:endParaRPr lang="en-US" sz="3000" dirty="0" smtClean="0">
              <a:solidFill>
                <a:schemeClr val="tx1"/>
              </a:solidFill>
            </a:endParaRPr>
          </a:p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</a:pPr>
            <a:endParaRPr lang="en-US" sz="3000" dirty="0">
              <a:solidFill>
                <a:schemeClr val="tx1"/>
              </a:solidFill>
            </a:endParaRPr>
          </a:p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3000" dirty="0" smtClean="0">
                <a:solidFill>
                  <a:srgbClr val="FF0000"/>
                </a:solidFill>
              </a:rPr>
              <a:t>?</a:t>
            </a:r>
            <a:endParaRPr lang="en-US" sz="3000" dirty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Praktikum Integritätsbedingungen – Lisa </a:t>
            </a:r>
            <a:r>
              <a:rPr lang="de-DE" dirty="0" err="1"/>
              <a:t>R</a:t>
            </a:r>
            <a:r>
              <a:rPr lang="de-DE" dirty="0" err="1" smtClean="0"/>
              <a:t>angosch</a:t>
            </a:r>
            <a:r>
              <a:rPr lang="de-DE" dirty="0" smtClean="0"/>
              <a:t>, Christian Spreng, Janine Dietrich – Ifis – TU Braunschweig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08.07.2016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           Import OSM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24E-27FB-4676-B640-1040AC0D043A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262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06515" y="1045748"/>
            <a:ext cx="8786874" cy="5072098"/>
          </a:xfrm>
        </p:spPr>
        <p:txBody>
          <a:bodyPr>
            <a:normAutofit/>
          </a:bodyPr>
          <a:lstStyle/>
          <a:p>
            <a:endParaRPr lang="de-DE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Praktikum Integritätsbedingungen – Lisa </a:t>
            </a:r>
            <a:r>
              <a:rPr lang="de-DE" dirty="0" err="1"/>
              <a:t>R</a:t>
            </a:r>
            <a:r>
              <a:rPr lang="de-DE" dirty="0" err="1" smtClean="0"/>
              <a:t>angosch</a:t>
            </a:r>
            <a:r>
              <a:rPr lang="de-DE" dirty="0" smtClean="0"/>
              <a:t>, Christian Spreng, Janine Dietrich – Ifis – TU Braunschweig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08.07.2016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           </a:t>
            </a:r>
            <a:r>
              <a:rPr lang="de-DE" dirty="0" err="1" smtClean="0"/>
              <a:t>Assertions</a:t>
            </a:r>
            <a:r>
              <a:rPr lang="de-DE" dirty="0" smtClean="0"/>
              <a:t> 1/4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24E-27FB-4676-B640-1040AC0D043A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16505" y="953723"/>
            <a:ext cx="11134125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3000" dirty="0">
                <a:latin typeface="Gill Sans MT" pitchFamily="34" charset="0"/>
              </a:rPr>
              <a:t>Haltestelle an </a:t>
            </a:r>
            <a:r>
              <a:rPr lang="de-DE" sz="3000" dirty="0">
                <a:latin typeface="Gill Sans MT" pitchFamily="34" charset="0"/>
              </a:rPr>
              <a:t>Weg:</a:t>
            </a:r>
          </a:p>
          <a:p>
            <a:endParaRPr lang="de-DE" sz="2000" dirty="0">
              <a:latin typeface="Gill Sans MT" pitchFamily="34" charset="0"/>
            </a:endParaRPr>
          </a:p>
          <a:p>
            <a:r>
              <a:rPr lang="de-DE" sz="2000" dirty="0" smtClean="0">
                <a:solidFill>
                  <a:schemeClr val="tx2"/>
                </a:solidFill>
                <a:latin typeface="Gill Sans MT" pitchFamily="34" charset="0"/>
              </a:rPr>
              <a:t>    CREATE </a:t>
            </a:r>
            <a:r>
              <a:rPr lang="de-DE" sz="2000" dirty="0">
                <a:solidFill>
                  <a:schemeClr val="tx2"/>
                </a:solidFill>
                <a:latin typeface="Gill Sans MT" pitchFamily="34" charset="0"/>
              </a:rPr>
              <a:t>ASSERTION </a:t>
            </a:r>
            <a:r>
              <a:rPr lang="de-DE" sz="2000" dirty="0" err="1" smtClean="0">
                <a:solidFill>
                  <a:schemeClr val="tx2"/>
                </a:solidFill>
                <a:latin typeface="Gill Sans MT" pitchFamily="34" charset="0"/>
              </a:rPr>
              <a:t>HaltestelleAnWeg</a:t>
            </a:r>
            <a:r>
              <a:rPr lang="de-DE" sz="2000" dirty="0" smtClean="0">
                <a:solidFill>
                  <a:schemeClr val="tx2"/>
                </a:solidFill>
                <a:latin typeface="Gill Sans MT" pitchFamily="34" charset="0"/>
              </a:rPr>
              <a:t> CHECK(</a:t>
            </a:r>
          </a:p>
          <a:p>
            <a:r>
              <a:rPr lang="de-DE" sz="2000" dirty="0" smtClean="0">
                <a:solidFill>
                  <a:schemeClr val="tx2"/>
                </a:solidFill>
                <a:latin typeface="Gill Sans MT" pitchFamily="34" charset="0"/>
              </a:rPr>
              <a:t>         NOT </a:t>
            </a:r>
            <a:r>
              <a:rPr lang="de-DE" sz="2000" dirty="0" smtClean="0">
                <a:solidFill>
                  <a:schemeClr val="tx2"/>
                </a:solidFill>
                <a:latin typeface="Gill Sans MT" pitchFamily="34" charset="0"/>
              </a:rPr>
              <a:t>EXISTS ( </a:t>
            </a:r>
            <a:r>
              <a:rPr lang="en-US" sz="2000" dirty="0" smtClean="0">
                <a:solidFill>
                  <a:schemeClr val="tx2"/>
                </a:solidFill>
                <a:latin typeface="Gill Sans MT" pitchFamily="34" charset="0"/>
              </a:rPr>
              <a:t>SELECT h.id </a:t>
            </a:r>
            <a:endParaRPr lang="en-US" sz="2000" dirty="0" smtClean="0">
              <a:solidFill>
                <a:schemeClr val="tx2"/>
              </a:solidFill>
              <a:latin typeface="Gill Sans MT" pitchFamily="34" charset="0"/>
            </a:endParaRPr>
          </a:p>
          <a:p>
            <a:pPr lvl="1"/>
            <a:r>
              <a:rPr lang="en-US" sz="2000" dirty="0">
                <a:solidFill>
                  <a:schemeClr val="tx2"/>
                </a:solidFill>
                <a:latin typeface="Gill Sans MT" pitchFamily="34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Gill Sans MT" pitchFamily="34" charset="0"/>
              </a:rPr>
              <a:t>                        FROM</a:t>
            </a:r>
            <a:r>
              <a:rPr lang="en-US" sz="2000" dirty="0" smtClean="0">
                <a:solidFill>
                  <a:schemeClr val="tx2"/>
                </a:solidFill>
                <a:latin typeface="Gill Sans MT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Gill Sans MT" pitchFamily="34" charset="0"/>
              </a:rPr>
              <a:t>H</a:t>
            </a:r>
            <a:r>
              <a:rPr lang="en-US" sz="2000" dirty="0" err="1" smtClean="0">
                <a:solidFill>
                  <a:schemeClr val="tx2"/>
                </a:solidFill>
                <a:latin typeface="Gill Sans MT" pitchFamily="34" charset="0"/>
              </a:rPr>
              <a:t>altestelle</a:t>
            </a:r>
            <a:r>
              <a:rPr lang="en-US" sz="2000" dirty="0" smtClean="0">
                <a:solidFill>
                  <a:schemeClr val="tx2"/>
                </a:solidFill>
                <a:latin typeface="Gill Sans MT" pitchFamily="34" charset="0"/>
              </a:rPr>
              <a:t> as h </a:t>
            </a:r>
            <a:endParaRPr lang="en-US" sz="2000" dirty="0" smtClean="0">
              <a:solidFill>
                <a:schemeClr val="tx2"/>
              </a:solidFill>
              <a:latin typeface="Gill Sans MT" pitchFamily="34" charset="0"/>
            </a:endParaRPr>
          </a:p>
          <a:p>
            <a:pPr lvl="1"/>
            <a:r>
              <a:rPr lang="en-US" sz="2000" dirty="0">
                <a:solidFill>
                  <a:schemeClr val="tx2"/>
                </a:solidFill>
                <a:latin typeface="Gill Sans MT" pitchFamily="34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Gill Sans MT" pitchFamily="34" charset="0"/>
              </a:rPr>
              <a:t>                         </a:t>
            </a:r>
            <a:r>
              <a:rPr lang="en-US" sz="2000" dirty="0" smtClean="0">
                <a:solidFill>
                  <a:schemeClr val="tx2"/>
                </a:solidFill>
                <a:latin typeface="Gill Sans MT" pitchFamily="34" charset="0"/>
              </a:rPr>
              <a:t>WHERE </a:t>
            </a:r>
            <a:r>
              <a:rPr lang="en-US" sz="2000" dirty="0" smtClean="0">
                <a:solidFill>
                  <a:schemeClr val="tx2"/>
                </a:solidFill>
                <a:latin typeface="Gill Sans MT" pitchFamily="34" charset="0"/>
              </a:rPr>
              <a:t>h.id </a:t>
            </a:r>
            <a:endParaRPr lang="en-US" sz="2000" dirty="0" smtClean="0">
              <a:solidFill>
                <a:schemeClr val="tx2"/>
              </a:solidFill>
              <a:latin typeface="Gill Sans MT" pitchFamily="34" charset="0"/>
            </a:endParaRPr>
          </a:p>
          <a:p>
            <a:pPr lvl="1"/>
            <a:r>
              <a:rPr lang="en-US" sz="2000" dirty="0">
                <a:solidFill>
                  <a:schemeClr val="tx2"/>
                </a:solidFill>
                <a:latin typeface="Gill Sans MT" pitchFamily="34" charset="0"/>
              </a:rPr>
              <a:t>	</a:t>
            </a:r>
            <a:r>
              <a:rPr lang="en-US" sz="2000" dirty="0" smtClean="0">
                <a:solidFill>
                  <a:schemeClr val="tx2"/>
                </a:solidFill>
                <a:latin typeface="Gill Sans MT" pitchFamily="34" charset="0"/>
              </a:rPr>
              <a:t>		      </a:t>
            </a:r>
            <a:r>
              <a:rPr lang="en-US" sz="2000" dirty="0" smtClean="0">
                <a:solidFill>
                  <a:schemeClr val="tx2"/>
                </a:solidFill>
                <a:latin typeface="Gill Sans MT" pitchFamily="34" charset="0"/>
              </a:rPr>
              <a:t>NOT IN (SELECT </a:t>
            </a:r>
            <a:r>
              <a:rPr lang="en-US" sz="2000" dirty="0" smtClean="0">
                <a:solidFill>
                  <a:schemeClr val="tx2"/>
                </a:solidFill>
                <a:latin typeface="Gill Sans MT" pitchFamily="34" charset="0"/>
              </a:rPr>
              <a:t>h.id </a:t>
            </a:r>
            <a:endParaRPr lang="en-US" sz="2000" dirty="0" smtClean="0">
              <a:solidFill>
                <a:schemeClr val="tx2"/>
              </a:solidFill>
              <a:latin typeface="Gill Sans MT" pitchFamily="34" charset="0"/>
            </a:endParaRPr>
          </a:p>
          <a:p>
            <a:pPr lvl="1"/>
            <a:r>
              <a:rPr lang="en-US" sz="2000" dirty="0">
                <a:solidFill>
                  <a:schemeClr val="tx2"/>
                </a:solidFill>
                <a:latin typeface="Gill Sans MT" pitchFamily="34" charset="0"/>
              </a:rPr>
              <a:t>	</a:t>
            </a:r>
            <a:r>
              <a:rPr lang="en-US" sz="2000" dirty="0" smtClean="0">
                <a:solidFill>
                  <a:schemeClr val="tx2"/>
                </a:solidFill>
                <a:latin typeface="Gill Sans MT" pitchFamily="34" charset="0"/>
              </a:rPr>
              <a:t>		</a:t>
            </a:r>
            <a:r>
              <a:rPr lang="en-US" sz="2000" dirty="0">
                <a:solidFill>
                  <a:schemeClr val="tx2"/>
                </a:solidFill>
                <a:latin typeface="Gill Sans MT" pitchFamily="34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Gill Sans MT" pitchFamily="34" charset="0"/>
              </a:rPr>
              <a:t>                   </a:t>
            </a:r>
            <a:r>
              <a:rPr lang="en-US" sz="2000" dirty="0" smtClean="0">
                <a:solidFill>
                  <a:schemeClr val="tx2"/>
                </a:solidFill>
                <a:latin typeface="Gill Sans MT" pitchFamily="34" charset="0"/>
              </a:rPr>
              <a:t>FROM </a:t>
            </a:r>
            <a:r>
              <a:rPr lang="en-US" sz="2000" dirty="0" err="1" smtClean="0">
                <a:solidFill>
                  <a:schemeClr val="tx2"/>
                </a:solidFill>
                <a:latin typeface="Gill Sans MT" pitchFamily="34" charset="0"/>
              </a:rPr>
              <a:t>Haltestelle</a:t>
            </a:r>
            <a:r>
              <a:rPr lang="en-US" sz="2000" dirty="0" smtClean="0">
                <a:solidFill>
                  <a:schemeClr val="tx2"/>
                </a:solidFill>
                <a:latin typeface="Gill Sans MT" pitchFamily="34" charset="0"/>
              </a:rPr>
              <a:t> as h, </a:t>
            </a:r>
            <a:r>
              <a:rPr lang="en-US" sz="2000" dirty="0" err="1">
                <a:solidFill>
                  <a:schemeClr val="tx2"/>
                </a:solidFill>
                <a:latin typeface="Gill Sans MT" pitchFamily="34" charset="0"/>
              </a:rPr>
              <a:t>S</a:t>
            </a:r>
            <a:r>
              <a:rPr lang="en-US" sz="2000" dirty="0" err="1" smtClean="0">
                <a:solidFill>
                  <a:schemeClr val="tx2"/>
                </a:solidFill>
                <a:latin typeface="Gill Sans MT" pitchFamily="34" charset="0"/>
              </a:rPr>
              <a:t>trasse</a:t>
            </a:r>
            <a:r>
              <a:rPr lang="en-US" sz="2000" dirty="0" smtClean="0">
                <a:solidFill>
                  <a:schemeClr val="tx2"/>
                </a:solidFill>
                <a:latin typeface="Gill Sans MT" pitchFamily="34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Gill Sans MT" pitchFamily="34" charset="0"/>
              </a:rPr>
              <a:t>s </a:t>
            </a:r>
          </a:p>
          <a:p>
            <a:pPr lvl="1"/>
            <a:r>
              <a:rPr lang="de-DE" sz="2000" dirty="0" smtClean="0">
                <a:solidFill>
                  <a:schemeClr val="tx2"/>
                </a:solidFill>
                <a:latin typeface="Gill Sans MT" pitchFamily="34" charset="0"/>
              </a:rPr>
              <a:t>			                     </a:t>
            </a:r>
            <a:r>
              <a:rPr lang="de-DE" sz="2000" dirty="0" smtClean="0">
                <a:solidFill>
                  <a:schemeClr val="tx2"/>
                </a:solidFill>
                <a:latin typeface="Gill Sans MT" pitchFamily="34" charset="0"/>
              </a:rPr>
              <a:t>WHERE</a:t>
            </a:r>
            <a:r>
              <a:rPr lang="de-DE" sz="2000" dirty="0" smtClean="0">
                <a:solidFill>
                  <a:schemeClr val="tx2"/>
                </a:solidFill>
                <a:latin typeface="Gill Sans MT" pitchFamily="34" charset="0"/>
              </a:rPr>
              <a:t> </a:t>
            </a:r>
            <a:r>
              <a:rPr lang="de-DE" sz="2000" dirty="0" err="1" smtClean="0">
                <a:solidFill>
                  <a:schemeClr val="tx2"/>
                </a:solidFill>
                <a:latin typeface="Gill Sans MT" pitchFamily="34" charset="0"/>
              </a:rPr>
              <a:t>ST_CoveredBy</a:t>
            </a:r>
            <a:r>
              <a:rPr lang="de-DE" sz="2000" dirty="0" smtClean="0">
                <a:solidFill>
                  <a:schemeClr val="tx2"/>
                </a:solidFill>
                <a:latin typeface="Gill Sans MT" pitchFamily="34" charset="0"/>
              </a:rPr>
              <a:t>(</a:t>
            </a:r>
            <a:r>
              <a:rPr lang="de-DE" sz="2000" dirty="0" err="1" smtClean="0">
                <a:solidFill>
                  <a:schemeClr val="tx2"/>
                </a:solidFill>
                <a:latin typeface="Gill Sans MT" pitchFamily="34" charset="0"/>
              </a:rPr>
              <a:t>h.pos,s.path</a:t>
            </a:r>
            <a:r>
              <a:rPr lang="de-DE" sz="2000" dirty="0" smtClean="0">
                <a:solidFill>
                  <a:schemeClr val="tx2"/>
                </a:solidFill>
                <a:latin typeface="Gill Sans MT" pitchFamily="34" charset="0"/>
              </a:rPr>
              <a:t>)</a:t>
            </a:r>
          </a:p>
          <a:p>
            <a:pPr lvl="2"/>
            <a:r>
              <a:rPr lang="de-DE" sz="2000" dirty="0" smtClean="0">
                <a:solidFill>
                  <a:schemeClr val="tx2"/>
                </a:solidFill>
                <a:latin typeface="Gill Sans MT" pitchFamily="34" charset="0"/>
              </a:rPr>
              <a:t>	                   UNION</a:t>
            </a:r>
            <a:endParaRPr lang="de-DE" sz="2000" dirty="0">
              <a:solidFill>
                <a:schemeClr val="tx2"/>
              </a:solidFill>
              <a:latin typeface="Gill Sans MT" pitchFamily="34" charset="0"/>
            </a:endParaRPr>
          </a:p>
          <a:p>
            <a:pPr lvl="3"/>
            <a:r>
              <a:rPr lang="de-DE" sz="2000" dirty="0" smtClean="0">
                <a:solidFill>
                  <a:schemeClr val="tx2"/>
                </a:solidFill>
                <a:latin typeface="Gill Sans MT" pitchFamily="34" charset="0"/>
              </a:rPr>
              <a:t>	                                  SELECT </a:t>
            </a:r>
            <a:r>
              <a:rPr lang="de-DE" sz="2000" dirty="0">
                <a:solidFill>
                  <a:schemeClr val="tx2"/>
                </a:solidFill>
                <a:latin typeface="Gill Sans MT" pitchFamily="34" charset="0"/>
              </a:rPr>
              <a:t>h.id </a:t>
            </a:r>
            <a:endParaRPr lang="de-DE" sz="2000" dirty="0" smtClean="0">
              <a:solidFill>
                <a:schemeClr val="tx2"/>
              </a:solidFill>
              <a:latin typeface="Gill Sans MT" pitchFamily="34" charset="0"/>
            </a:endParaRPr>
          </a:p>
          <a:p>
            <a:pPr lvl="3"/>
            <a:r>
              <a:rPr lang="de-DE" sz="2000" dirty="0">
                <a:solidFill>
                  <a:schemeClr val="tx2"/>
                </a:solidFill>
                <a:latin typeface="Gill Sans MT" pitchFamily="34" charset="0"/>
              </a:rPr>
              <a:t> </a:t>
            </a:r>
            <a:r>
              <a:rPr lang="de-DE" sz="2000" dirty="0" smtClean="0">
                <a:solidFill>
                  <a:schemeClr val="tx2"/>
                </a:solidFill>
                <a:latin typeface="Gill Sans MT" pitchFamily="34" charset="0"/>
              </a:rPr>
              <a:t>                                        </a:t>
            </a:r>
            <a:r>
              <a:rPr lang="de-DE" sz="2000" dirty="0" smtClean="0">
                <a:solidFill>
                  <a:schemeClr val="tx2"/>
                </a:solidFill>
                <a:latin typeface="Gill Sans MT" pitchFamily="34" charset="0"/>
              </a:rPr>
              <a:t>FROM Haltestelle </a:t>
            </a:r>
            <a:r>
              <a:rPr lang="de-DE" sz="2000" dirty="0" err="1">
                <a:solidFill>
                  <a:schemeClr val="tx2"/>
                </a:solidFill>
                <a:latin typeface="Gill Sans MT" pitchFamily="34" charset="0"/>
              </a:rPr>
              <a:t>as</a:t>
            </a:r>
            <a:r>
              <a:rPr lang="de-DE" sz="2000" dirty="0">
                <a:solidFill>
                  <a:schemeClr val="tx2"/>
                </a:solidFill>
                <a:latin typeface="Gill Sans MT" pitchFamily="34" charset="0"/>
              </a:rPr>
              <a:t> h, </a:t>
            </a:r>
            <a:r>
              <a:rPr lang="de-DE" sz="2000" dirty="0" err="1">
                <a:solidFill>
                  <a:schemeClr val="tx2"/>
                </a:solidFill>
                <a:latin typeface="Gill Sans MT" pitchFamily="34" charset="0"/>
              </a:rPr>
              <a:t>S</a:t>
            </a:r>
            <a:r>
              <a:rPr lang="de-DE" sz="2000" dirty="0" err="1" smtClean="0">
                <a:solidFill>
                  <a:schemeClr val="tx2"/>
                </a:solidFill>
                <a:latin typeface="Gill Sans MT" pitchFamily="34" charset="0"/>
              </a:rPr>
              <a:t>trassenbahn</a:t>
            </a:r>
            <a:r>
              <a:rPr lang="de-DE" sz="2000" dirty="0" smtClean="0">
                <a:solidFill>
                  <a:schemeClr val="tx2"/>
                </a:solidFill>
                <a:latin typeface="Gill Sans MT" pitchFamily="34" charset="0"/>
              </a:rPr>
              <a:t> </a:t>
            </a:r>
            <a:r>
              <a:rPr lang="de-DE" sz="2000" dirty="0" err="1" smtClean="0">
                <a:solidFill>
                  <a:schemeClr val="tx2"/>
                </a:solidFill>
                <a:latin typeface="Gill Sans MT" pitchFamily="34" charset="0"/>
              </a:rPr>
              <a:t>sb</a:t>
            </a:r>
            <a:r>
              <a:rPr lang="de-DE" sz="2000" dirty="0" smtClean="0">
                <a:solidFill>
                  <a:schemeClr val="tx2"/>
                </a:solidFill>
                <a:latin typeface="Gill Sans MT" pitchFamily="34" charset="0"/>
              </a:rPr>
              <a:t> </a:t>
            </a:r>
            <a:endParaRPr lang="de-DE" sz="2000" dirty="0">
              <a:solidFill>
                <a:schemeClr val="tx2"/>
              </a:solidFill>
              <a:latin typeface="Gill Sans MT" pitchFamily="34" charset="0"/>
            </a:endParaRPr>
          </a:p>
          <a:p>
            <a:pPr lvl="3"/>
            <a:r>
              <a:rPr lang="de-DE" sz="2000" dirty="0" smtClean="0">
                <a:solidFill>
                  <a:schemeClr val="tx2"/>
                </a:solidFill>
                <a:latin typeface="Gill Sans MT" pitchFamily="34" charset="0"/>
              </a:rPr>
              <a:t>                                         WHERE </a:t>
            </a:r>
            <a:r>
              <a:rPr lang="de-DE" sz="2000" dirty="0" err="1" smtClean="0">
                <a:solidFill>
                  <a:schemeClr val="tx2"/>
                </a:solidFill>
                <a:latin typeface="Gill Sans MT" pitchFamily="34" charset="0"/>
              </a:rPr>
              <a:t>ST_CoveredBy</a:t>
            </a:r>
            <a:r>
              <a:rPr lang="de-DE" sz="2000" dirty="0" smtClean="0">
                <a:solidFill>
                  <a:schemeClr val="tx2"/>
                </a:solidFill>
                <a:latin typeface="Gill Sans MT" pitchFamily="34" charset="0"/>
              </a:rPr>
              <a:t>(</a:t>
            </a:r>
            <a:r>
              <a:rPr lang="de-DE" sz="2000" dirty="0" err="1" smtClean="0">
                <a:solidFill>
                  <a:schemeClr val="tx2"/>
                </a:solidFill>
                <a:latin typeface="Gill Sans MT" pitchFamily="34" charset="0"/>
              </a:rPr>
              <a:t>h.pos</a:t>
            </a:r>
            <a:r>
              <a:rPr lang="de-DE" sz="2000" dirty="0">
                <a:solidFill>
                  <a:schemeClr val="tx2"/>
                </a:solidFill>
                <a:latin typeface="Gill Sans MT" pitchFamily="34" charset="0"/>
              </a:rPr>
              <a:t>, </a:t>
            </a:r>
            <a:r>
              <a:rPr lang="de-DE" sz="2000" dirty="0" err="1" smtClean="0">
                <a:solidFill>
                  <a:schemeClr val="tx2"/>
                </a:solidFill>
                <a:latin typeface="Gill Sans MT" pitchFamily="34" charset="0"/>
              </a:rPr>
              <a:t>sb.path</a:t>
            </a:r>
            <a:r>
              <a:rPr lang="de-DE" sz="2000" dirty="0">
                <a:solidFill>
                  <a:schemeClr val="tx2"/>
                </a:solidFill>
                <a:latin typeface="Gill Sans MT" pitchFamily="34" charset="0"/>
              </a:rPr>
              <a:t>)</a:t>
            </a:r>
          </a:p>
          <a:p>
            <a:pPr lvl="2"/>
            <a:r>
              <a:rPr lang="de-DE" sz="2000" dirty="0" smtClean="0">
                <a:solidFill>
                  <a:schemeClr val="tx2"/>
                </a:solidFill>
                <a:latin typeface="Gill Sans MT" pitchFamily="34" charset="0"/>
              </a:rPr>
              <a:t>                                 UNION</a:t>
            </a:r>
            <a:endParaRPr lang="de-DE" sz="2000" dirty="0">
              <a:solidFill>
                <a:schemeClr val="tx2"/>
              </a:solidFill>
              <a:latin typeface="Gill Sans MT" pitchFamily="34" charset="0"/>
            </a:endParaRPr>
          </a:p>
          <a:p>
            <a:pPr lvl="3"/>
            <a:r>
              <a:rPr lang="de-DE" sz="2000" dirty="0" smtClean="0">
                <a:solidFill>
                  <a:schemeClr val="tx2"/>
                </a:solidFill>
                <a:latin typeface="Gill Sans MT" pitchFamily="34" charset="0"/>
              </a:rPr>
              <a:t>                                         SELECT h.id </a:t>
            </a:r>
          </a:p>
          <a:p>
            <a:pPr lvl="3"/>
            <a:r>
              <a:rPr lang="de-DE" sz="2000" dirty="0">
                <a:solidFill>
                  <a:schemeClr val="tx2"/>
                </a:solidFill>
                <a:latin typeface="Gill Sans MT" pitchFamily="34" charset="0"/>
              </a:rPr>
              <a:t> </a:t>
            </a:r>
            <a:r>
              <a:rPr lang="de-DE" sz="2000" dirty="0" smtClean="0">
                <a:solidFill>
                  <a:schemeClr val="tx2"/>
                </a:solidFill>
                <a:latin typeface="Gill Sans MT" pitchFamily="34" charset="0"/>
              </a:rPr>
              <a:t>                                        </a:t>
            </a:r>
            <a:r>
              <a:rPr lang="de-DE" sz="2000" dirty="0" smtClean="0">
                <a:solidFill>
                  <a:schemeClr val="tx2"/>
                </a:solidFill>
                <a:latin typeface="Gill Sans MT" pitchFamily="34" charset="0"/>
              </a:rPr>
              <a:t>FROM Haltestelle </a:t>
            </a:r>
            <a:r>
              <a:rPr lang="de-DE" sz="2000" dirty="0" err="1">
                <a:solidFill>
                  <a:schemeClr val="tx2"/>
                </a:solidFill>
                <a:latin typeface="Gill Sans MT" pitchFamily="34" charset="0"/>
              </a:rPr>
              <a:t>as</a:t>
            </a:r>
            <a:r>
              <a:rPr lang="de-DE" sz="2000" dirty="0">
                <a:solidFill>
                  <a:schemeClr val="tx2"/>
                </a:solidFill>
                <a:latin typeface="Gill Sans MT" pitchFamily="34" charset="0"/>
              </a:rPr>
              <a:t> h, </a:t>
            </a:r>
            <a:r>
              <a:rPr lang="de-DE" sz="2000" dirty="0">
                <a:solidFill>
                  <a:schemeClr val="tx2"/>
                </a:solidFill>
                <a:latin typeface="Gill Sans MT" pitchFamily="34" charset="0"/>
              </a:rPr>
              <a:t>E</a:t>
            </a:r>
            <a:r>
              <a:rPr lang="de-DE" sz="2000" dirty="0" smtClean="0">
                <a:solidFill>
                  <a:schemeClr val="tx2"/>
                </a:solidFill>
                <a:latin typeface="Gill Sans MT" pitchFamily="34" charset="0"/>
              </a:rPr>
              <a:t>isenbahn </a:t>
            </a:r>
            <a:r>
              <a:rPr lang="de-DE" sz="2000" dirty="0">
                <a:solidFill>
                  <a:schemeClr val="tx2"/>
                </a:solidFill>
                <a:latin typeface="Gill Sans MT" pitchFamily="34" charset="0"/>
              </a:rPr>
              <a:t>e </a:t>
            </a:r>
          </a:p>
          <a:p>
            <a:pPr lvl="3"/>
            <a:r>
              <a:rPr lang="de-DE" sz="2000" dirty="0" smtClean="0">
                <a:solidFill>
                  <a:schemeClr val="tx2"/>
                </a:solidFill>
                <a:latin typeface="Gill Sans MT" pitchFamily="34" charset="0"/>
              </a:rPr>
              <a:t>                                         WHERE </a:t>
            </a:r>
            <a:r>
              <a:rPr lang="de-DE" sz="2000" dirty="0" err="1" smtClean="0">
                <a:solidFill>
                  <a:schemeClr val="tx2"/>
                </a:solidFill>
                <a:latin typeface="Gill Sans MT" pitchFamily="34" charset="0"/>
              </a:rPr>
              <a:t>ST_CoveredBy</a:t>
            </a:r>
            <a:r>
              <a:rPr lang="de-DE" sz="2000" dirty="0" smtClean="0">
                <a:solidFill>
                  <a:schemeClr val="tx2"/>
                </a:solidFill>
                <a:latin typeface="Gill Sans MT" pitchFamily="34" charset="0"/>
              </a:rPr>
              <a:t>(</a:t>
            </a:r>
            <a:r>
              <a:rPr lang="de-DE" sz="2000" dirty="0" err="1" smtClean="0">
                <a:solidFill>
                  <a:schemeClr val="tx2"/>
                </a:solidFill>
                <a:latin typeface="Gill Sans MT" pitchFamily="34" charset="0"/>
              </a:rPr>
              <a:t>h.pos</a:t>
            </a:r>
            <a:r>
              <a:rPr lang="de-DE" sz="2000" dirty="0">
                <a:solidFill>
                  <a:schemeClr val="tx2"/>
                </a:solidFill>
                <a:latin typeface="Gill Sans MT" pitchFamily="34" charset="0"/>
              </a:rPr>
              <a:t>, </a:t>
            </a:r>
            <a:r>
              <a:rPr lang="de-DE" sz="2000" dirty="0" err="1" smtClean="0">
                <a:solidFill>
                  <a:schemeClr val="tx2"/>
                </a:solidFill>
                <a:latin typeface="Gill Sans MT" pitchFamily="34" charset="0"/>
              </a:rPr>
              <a:t>e.path</a:t>
            </a:r>
            <a:r>
              <a:rPr lang="de-DE" sz="2000" dirty="0">
                <a:solidFill>
                  <a:schemeClr val="tx2"/>
                </a:solidFill>
                <a:latin typeface="Gill Sans MT" pitchFamily="34" charset="0"/>
              </a:rPr>
              <a:t>))));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03761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Praktikum Integritätsbedingungen – Lisa </a:t>
            </a:r>
            <a:r>
              <a:rPr lang="de-DE" dirty="0" err="1"/>
              <a:t>R</a:t>
            </a:r>
            <a:r>
              <a:rPr lang="de-DE" dirty="0" err="1" smtClean="0"/>
              <a:t>angosch</a:t>
            </a:r>
            <a:r>
              <a:rPr lang="de-DE" dirty="0" smtClean="0"/>
              <a:t>, Christian Spreng, Janine Dietrich – Ifis – TU Braunschweig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08.07.2016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           </a:t>
            </a:r>
            <a:r>
              <a:rPr lang="de-DE" dirty="0" err="1" smtClean="0"/>
              <a:t>Assertions</a:t>
            </a:r>
            <a:r>
              <a:rPr lang="de-DE" dirty="0" smtClean="0"/>
              <a:t> 2/4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24E-27FB-4676-B640-1040AC0D043A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76545" y="1089460"/>
            <a:ext cx="9646112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3200" dirty="0">
                <a:latin typeface="Gill Sans MT" pitchFamily="34" charset="0"/>
              </a:rPr>
              <a:t>Kein Haus im See:</a:t>
            </a:r>
          </a:p>
          <a:p>
            <a:pPr lvl="1">
              <a:spcBef>
                <a:spcPct val="20000"/>
              </a:spcBef>
            </a:pPr>
            <a:r>
              <a:rPr lang="en-US" sz="2400" dirty="0">
                <a:solidFill>
                  <a:schemeClr val="tx2"/>
                </a:solidFill>
                <a:latin typeface="Gill Sans MT" pitchFamily="34" charset="0"/>
              </a:rPr>
              <a:t>CREATE ASSERTION </a:t>
            </a:r>
            <a:r>
              <a:rPr lang="en-US" sz="2400" dirty="0" err="1" smtClean="0">
                <a:solidFill>
                  <a:schemeClr val="tx2"/>
                </a:solidFill>
                <a:latin typeface="Gill Sans MT" pitchFamily="34" charset="0"/>
              </a:rPr>
              <a:t>keinHausImSee</a:t>
            </a:r>
            <a:r>
              <a:rPr lang="en-US" sz="2400" dirty="0" smtClean="0">
                <a:solidFill>
                  <a:schemeClr val="tx2"/>
                </a:solidFill>
                <a:latin typeface="Gill Sans MT" pitchFamily="34" charset="0"/>
              </a:rPr>
              <a:t> CHECK </a:t>
            </a:r>
            <a:r>
              <a:rPr lang="en-US" sz="2400" dirty="0">
                <a:solidFill>
                  <a:schemeClr val="tx2"/>
                </a:solidFill>
                <a:latin typeface="Gill Sans MT" pitchFamily="34" charset="0"/>
              </a:rPr>
              <a:t>( </a:t>
            </a:r>
          </a:p>
          <a:p>
            <a:pPr lvl="1">
              <a:spcBef>
                <a:spcPct val="2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Gill Sans MT" pitchFamily="34" charset="0"/>
              </a:rPr>
              <a:t>     NOT </a:t>
            </a:r>
            <a:r>
              <a:rPr lang="en-US" sz="2400" dirty="0">
                <a:solidFill>
                  <a:schemeClr val="tx2"/>
                </a:solidFill>
                <a:latin typeface="Gill Sans MT" pitchFamily="34" charset="0"/>
              </a:rPr>
              <a:t>EXISTS (SELECT * </a:t>
            </a:r>
          </a:p>
          <a:p>
            <a:pPr lvl="1">
              <a:spcBef>
                <a:spcPct val="2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Gill Sans MT" pitchFamily="34" charset="0"/>
              </a:rPr>
              <a:t>                          FROM </a:t>
            </a:r>
            <a:r>
              <a:rPr lang="en-US" sz="2400" dirty="0" smtClean="0">
                <a:solidFill>
                  <a:schemeClr val="tx2"/>
                </a:solidFill>
                <a:latin typeface="Gill Sans MT" pitchFamily="34" charset="0"/>
              </a:rPr>
              <a:t>See </a:t>
            </a:r>
            <a:r>
              <a:rPr lang="en-US" sz="2400" dirty="0">
                <a:solidFill>
                  <a:schemeClr val="tx2"/>
                </a:solidFill>
                <a:latin typeface="Gill Sans MT" pitchFamily="34" charset="0"/>
              </a:rPr>
              <a:t>s</a:t>
            </a:r>
            <a:r>
              <a:rPr lang="en-US" sz="2400" dirty="0" smtClean="0">
                <a:solidFill>
                  <a:schemeClr val="tx2"/>
                </a:solidFill>
                <a:latin typeface="Gill Sans MT" pitchFamily="34" charset="0"/>
              </a:rPr>
              <a:t>, </a:t>
            </a:r>
            <a:r>
              <a:rPr lang="en-US" sz="2400" dirty="0" err="1" smtClean="0">
                <a:solidFill>
                  <a:schemeClr val="tx2"/>
                </a:solidFill>
                <a:latin typeface="Gill Sans MT" pitchFamily="34" charset="0"/>
              </a:rPr>
              <a:t>Haus</a:t>
            </a:r>
            <a:r>
              <a:rPr lang="en-US" sz="2400" dirty="0" smtClean="0">
                <a:solidFill>
                  <a:schemeClr val="tx2"/>
                </a:solidFill>
                <a:latin typeface="Gill Sans MT" pitchFamily="34" charset="0"/>
              </a:rPr>
              <a:t> h</a:t>
            </a:r>
            <a:endParaRPr lang="en-US" sz="2400" dirty="0">
              <a:solidFill>
                <a:schemeClr val="tx2"/>
              </a:solidFill>
              <a:latin typeface="Gill Sans MT" pitchFamily="34" charset="0"/>
            </a:endParaRPr>
          </a:p>
          <a:p>
            <a:pPr lvl="1">
              <a:spcBef>
                <a:spcPct val="2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Gill Sans MT" pitchFamily="34" charset="0"/>
              </a:rPr>
              <a:t>                           WHERE </a:t>
            </a:r>
            <a:r>
              <a:rPr lang="en-US" sz="2400" dirty="0" err="1" smtClean="0">
                <a:solidFill>
                  <a:schemeClr val="tx2"/>
                </a:solidFill>
                <a:latin typeface="Gill Sans MT" pitchFamily="34" charset="0"/>
              </a:rPr>
              <a:t>h.umriss</a:t>
            </a:r>
            <a:r>
              <a:rPr lang="en-US" sz="2400" dirty="0" smtClean="0">
                <a:solidFill>
                  <a:schemeClr val="tx2"/>
                </a:solidFill>
                <a:latin typeface="Gill Sans MT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Gill Sans MT" pitchFamily="34" charset="0"/>
              </a:rPr>
              <a:t>&lt;@ </a:t>
            </a:r>
            <a:r>
              <a:rPr lang="en-US" sz="2400" dirty="0" err="1" smtClean="0">
                <a:solidFill>
                  <a:schemeClr val="tx2"/>
                </a:solidFill>
                <a:latin typeface="Gill Sans MT" pitchFamily="34" charset="0"/>
              </a:rPr>
              <a:t>s.umriss</a:t>
            </a:r>
            <a:r>
              <a:rPr lang="en-US" sz="2400" dirty="0" smtClean="0">
                <a:solidFill>
                  <a:schemeClr val="tx2"/>
                </a:solidFill>
                <a:latin typeface="Gill Sans MT" pitchFamily="34" charset="0"/>
              </a:rPr>
              <a:t>));</a:t>
            </a:r>
            <a:endParaRPr lang="en-US" sz="2400" dirty="0" smtClean="0">
              <a:solidFill>
                <a:schemeClr val="tx2"/>
              </a:solidFill>
              <a:latin typeface="Gill Sans MT" pitchFamily="34" charset="0"/>
            </a:endParaRPr>
          </a:p>
          <a:p>
            <a:pPr lvl="1">
              <a:spcBef>
                <a:spcPct val="20000"/>
              </a:spcBef>
            </a:pPr>
            <a:endParaRPr lang="en-US" sz="2800" dirty="0">
              <a:solidFill>
                <a:schemeClr val="tx2"/>
              </a:solidFill>
              <a:latin typeface="Gill Sans MT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3200" dirty="0">
                <a:latin typeface="Gill Sans MT" pitchFamily="34" charset="0"/>
              </a:rPr>
              <a:t>Keine Straße durch Spielplatz:</a:t>
            </a:r>
          </a:p>
          <a:p>
            <a:pPr lvl="1">
              <a:spcBef>
                <a:spcPct val="20000"/>
              </a:spcBef>
            </a:pPr>
            <a:r>
              <a:rPr lang="en-US" sz="2400" dirty="0">
                <a:solidFill>
                  <a:schemeClr val="tx2"/>
                </a:solidFill>
                <a:latin typeface="Gill Sans MT" pitchFamily="34" charset="0"/>
              </a:rPr>
              <a:t>CREATE ASSERTION </a:t>
            </a:r>
            <a:r>
              <a:rPr lang="en-US" sz="2400" dirty="0" err="1" smtClean="0">
                <a:solidFill>
                  <a:schemeClr val="tx2"/>
                </a:solidFill>
                <a:latin typeface="Gill Sans MT" pitchFamily="34" charset="0"/>
              </a:rPr>
              <a:t>DurchSpielplatzKeineStraße</a:t>
            </a:r>
            <a:r>
              <a:rPr lang="en-US" sz="2400" dirty="0">
                <a:solidFill>
                  <a:schemeClr val="tx2"/>
                </a:solidFill>
                <a:latin typeface="Gill Sans MT" pitchFamily="34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Gill Sans MT" pitchFamily="34" charset="0"/>
              </a:rPr>
              <a:t>CHECK </a:t>
            </a:r>
            <a:r>
              <a:rPr lang="en-US" sz="2400" dirty="0">
                <a:solidFill>
                  <a:schemeClr val="tx2"/>
                </a:solidFill>
                <a:latin typeface="Gill Sans MT" pitchFamily="34" charset="0"/>
              </a:rPr>
              <a:t>(</a:t>
            </a:r>
          </a:p>
          <a:p>
            <a:pPr lvl="1">
              <a:spcBef>
                <a:spcPct val="2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Gill Sans MT" pitchFamily="34" charset="0"/>
              </a:rPr>
              <a:t>     NOT </a:t>
            </a:r>
            <a:r>
              <a:rPr lang="en-US" sz="2400" dirty="0">
                <a:solidFill>
                  <a:schemeClr val="tx2"/>
                </a:solidFill>
                <a:latin typeface="Gill Sans MT" pitchFamily="34" charset="0"/>
              </a:rPr>
              <a:t>EXISTS (SELECT *</a:t>
            </a:r>
          </a:p>
          <a:p>
            <a:pPr lvl="1">
              <a:spcBef>
                <a:spcPct val="2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Gill Sans MT" pitchFamily="34" charset="0"/>
              </a:rPr>
              <a:t>                          FROM </a:t>
            </a:r>
            <a:r>
              <a:rPr lang="en-US" sz="2400" dirty="0" err="1" smtClean="0">
                <a:solidFill>
                  <a:schemeClr val="tx2"/>
                </a:solidFill>
                <a:latin typeface="Gill Sans MT" pitchFamily="34" charset="0"/>
              </a:rPr>
              <a:t>Strasse</a:t>
            </a:r>
            <a:r>
              <a:rPr lang="en-US" sz="2400" dirty="0" smtClean="0">
                <a:solidFill>
                  <a:schemeClr val="tx2"/>
                </a:solidFill>
                <a:latin typeface="Gill Sans MT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Gill Sans MT" pitchFamily="34" charset="0"/>
              </a:rPr>
              <a:t>s, </a:t>
            </a:r>
            <a:r>
              <a:rPr lang="en-US" sz="2400" dirty="0" err="1" smtClean="0">
                <a:solidFill>
                  <a:schemeClr val="tx2"/>
                </a:solidFill>
                <a:latin typeface="Gill Sans MT" pitchFamily="34" charset="0"/>
              </a:rPr>
              <a:t>Spielplatz</a:t>
            </a:r>
            <a:r>
              <a:rPr lang="en-US" sz="2400" dirty="0" smtClean="0">
                <a:solidFill>
                  <a:schemeClr val="tx2"/>
                </a:solidFill>
                <a:latin typeface="Gill Sans MT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Gill Sans MT" pitchFamily="34" charset="0"/>
              </a:rPr>
              <a:t>sp</a:t>
            </a:r>
            <a:endParaRPr lang="en-US" sz="2400" dirty="0">
              <a:solidFill>
                <a:schemeClr val="tx2"/>
              </a:solidFill>
              <a:latin typeface="Gill Sans MT" pitchFamily="34" charset="0"/>
            </a:endParaRPr>
          </a:p>
          <a:p>
            <a:pPr lvl="1">
              <a:spcBef>
                <a:spcPct val="2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Gill Sans MT" pitchFamily="34" charset="0"/>
              </a:rPr>
              <a:t>                          WHERE </a:t>
            </a:r>
            <a:r>
              <a:rPr lang="en-US" sz="2400" dirty="0" err="1" smtClean="0">
                <a:solidFill>
                  <a:schemeClr val="tx2"/>
                </a:solidFill>
                <a:latin typeface="Gill Sans MT" pitchFamily="34" charset="0"/>
              </a:rPr>
              <a:t>s.path</a:t>
            </a:r>
            <a:r>
              <a:rPr lang="en-US" sz="2400" dirty="0" smtClean="0">
                <a:solidFill>
                  <a:schemeClr val="tx2"/>
                </a:solidFill>
                <a:latin typeface="Gill Sans MT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Gill Sans MT" pitchFamily="34" charset="0"/>
              </a:rPr>
              <a:t>?# </a:t>
            </a:r>
            <a:r>
              <a:rPr lang="en-US" sz="2400" dirty="0" err="1" smtClean="0">
                <a:solidFill>
                  <a:schemeClr val="tx2"/>
                </a:solidFill>
                <a:latin typeface="Gill Sans MT" pitchFamily="34" charset="0"/>
              </a:rPr>
              <a:t>sp.umriss</a:t>
            </a:r>
            <a:r>
              <a:rPr lang="en-US" sz="2400" dirty="0" smtClean="0">
                <a:solidFill>
                  <a:schemeClr val="tx2"/>
                </a:solidFill>
                <a:latin typeface="Gill Sans MT" pitchFamily="34" charset="0"/>
              </a:rPr>
              <a:t>));</a:t>
            </a:r>
            <a:endParaRPr lang="de-DE" sz="2400" dirty="0">
              <a:solidFill>
                <a:schemeClr val="tx2"/>
              </a:solidFill>
              <a:latin typeface="Gill Sans MT" pitchFamily="34" charset="0"/>
            </a:endParaRPr>
          </a:p>
          <a:p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031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6545" y="1088740"/>
            <a:ext cx="8786874" cy="5072098"/>
          </a:xfrm>
        </p:spPr>
        <p:txBody>
          <a:bodyPr>
            <a:normAutofit/>
          </a:bodyPr>
          <a:lstStyle/>
          <a:p>
            <a:r>
              <a:rPr lang="de-DE" dirty="0" smtClean="0"/>
              <a:t>Parser: </a:t>
            </a:r>
          </a:p>
          <a:p>
            <a:pPr lvl="1"/>
            <a:r>
              <a:rPr lang="de-DE" dirty="0" smtClean="0"/>
              <a:t>Auszüge </a:t>
            </a:r>
            <a:r>
              <a:rPr lang="de-DE" dirty="0"/>
              <a:t>präsentieren</a:t>
            </a:r>
            <a:r>
              <a:rPr lang="de-DE" dirty="0">
                <a:solidFill>
                  <a:srgbClr val="FF0000"/>
                </a:solidFill>
              </a:rPr>
              <a:t>?</a:t>
            </a:r>
          </a:p>
          <a:p>
            <a:endParaRPr lang="de-DE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Praktikum Integritätsbedingungen – Lisa </a:t>
            </a:r>
            <a:r>
              <a:rPr lang="de-DE" dirty="0" err="1"/>
              <a:t>R</a:t>
            </a:r>
            <a:r>
              <a:rPr lang="de-DE" dirty="0" err="1" smtClean="0"/>
              <a:t>angosch</a:t>
            </a:r>
            <a:r>
              <a:rPr lang="de-DE" dirty="0" smtClean="0"/>
              <a:t>, Christian Spreng, Janine Dietrich – Ifis – TU Braunschweig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08.07.2016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           </a:t>
            </a:r>
            <a:r>
              <a:rPr lang="de-DE" dirty="0" err="1" smtClean="0"/>
              <a:t>Assertions</a:t>
            </a:r>
            <a:r>
              <a:rPr lang="de-DE" dirty="0" smtClean="0"/>
              <a:t> 3/4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24E-27FB-4676-B640-1040AC0D043A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900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35822" y="1133745"/>
            <a:ext cx="8786874" cy="5072098"/>
          </a:xfrm>
        </p:spPr>
        <p:txBody>
          <a:bodyPr>
            <a:normAutofit/>
          </a:bodyPr>
          <a:lstStyle/>
          <a:p>
            <a:pPr marL="514350" indent="-457200"/>
            <a:r>
              <a:rPr lang="de-DE" dirty="0" smtClean="0"/>
              <a:t>Insert</a:t>
            </a:r>
            <a:r>
              <a:rPr lang="de-DE" dirty="0"/>
              <a:t>, Check, </a:t>
            </a:r>
            <a:r>
              <a:rPr lang="de-DE" dirty="0" smtClean="0"/>
              <a:t>Drop:</a:t>
            </a:r>
          </a:p>
          <a:p>
            <a:pPr marL="914400" lvl="1" indent="-457200"/>
            <a:r>
              <a:rPr lang="de-DE" dirty="0" smtClean="0"/>
              <a:t>Auszüge präsentieren</a:t>
            </a:r>
            <a:r>
              <a:rPr lang="de-DE" dirty="0" smtClean="0">
                <a:solidFill>
                  <a:srgbClr val="FF0000"/>
                </a:solidFill>
              </a:rPr>
              <a:t>?</a:t>
            </a:r>
            <a:endParaRPr lang="de-DE" dirty="0">
              <a:solidFill>
                <a:srgbClr val="FF0000"/>
              </a:solidFill>
            </a:endParaRPr>
          </a:p>
          <a:p>
            <a:pPr marL="57150" indent="0">
              <a:buNone/>
            </a:pPr>
            <a:endParaRPr lang="de-DE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Praktikum Integritätsbedingungen – Lisa </a:t>
            </a:r>
            <a:r>
              <a:rPr lang="de-DE" dirty="0" err="1"/>
              <a:t>R</a:t>
            </a:r>
            <a:r>
              <a:rPr lang="de-DE" dirty="0" err="1" smtClean="0"/>
              <a:t>angosch</a:t>
            </a:r>
            <a:r>
              <a:rPr lang="de-DE" dirty="0" smtClean="0"/>
              <a:t>, Christian Spreng, Janine Dietrich – Ifis – TU Braunschweig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08.07.2016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      </a:t>
            </a:r>
            <a:r>
              <a:rPr lang="de-DE" dirty="0" smtClean="0"/>
              <a:t>	</a:t>
            </a:r>
            <a:r>
              <a:rPr lang="de-DE" dirty="0" err="1" smtClean="0"/>
              <a:t>Assertions</a:t>
            </a:r>
            <a:r>
              <a:rPr lang="de-DE" dirty="0" smtClean="0"/>
              <a:t> 4/4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24E-27FB-4676-B640-1040AC0D043A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9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31540" y="1223755"/>
            <a:ext cx="8786874" cy="5072098"/>
          </a:xfrm>
        </p:spPr>
        <p:txBody>
          <a:bodyPr>
            <a:normAutofit/>
          </a:bodyPr>
          <a:lstStyle/>
          <a:p>
            <a:r>
              <a:rPr lang="de-DE" sz="3400" dirty="0" smtClean="0">
                <a:solidFill>
                  <a:schemeClr val="tx1"/>
                </a:solidFill>
              </a:rPr>
              <a:t>Screenshots UI:</a:t>
            </a:r>
          </a:p>
          <a:p>
            <a:pPr lvl="1"/>
            <a:r>
              <a:rPr lang="de-DE" sz="3000" dirty="0" smtClean="0"/>
              <a:t>Benutzeroberfläche allgemein</a:t>
            </a:r>
          </a:p>
          <a:p>
            <a:pPr lvl="1"/>
            <a:r>
              <a:rPr lang="de-DE" sz="3000" dirty="0" smtClean="0"/>
              <a:t>Einlesen einer .</a:t>
            </a:r>
            <a:r>
              <a:rPr lang="de-DE" sz="3000" dirty="0" err="1" smtClean="0"/>
              <a:t>asn</a:t>
            </a:r>
            <a:r>
              <a:rPr lang="de-DE" sz="3000" dirty="0" smtClean="0"/>
              <a:t> Datei:</a:t>
            </a:r>
          </a:p>
          <a:p>
            <a:pPr lvl="2"/>
            <a:r>
              <a:rPr lang="de-DE" sz="2600" dirty="0" smtClean="0">
                <a:solidFill>
                  <a:schemeClr val="tx1"/>
                </a:solidFill>
              </a:rPr>
              <a:t>Erstellen neuer </a:t>
            </a:r>
            <a:r>
              <a:rPr lang="de-DE" sz="2600" dirty="0" err="1" smtClean="0">
                <a:solidFill>
                  <a:schemeClr val="tx1"/>
                </a:solidFill>
              </a:rPr>
              <a:t>Assertions</a:t>
            </a:r>
            <a:r>
              <a:rPr lang="de-DE" sz="2600" dirty="0" smtClean="0">
                <a:solidFill>
                  <a:schemeClr val="tx1"/>
                </a:solidFill>
              </a:rPr>
              <a:t> (</a:t>
            </a:r>
            <a:r>
              <a:rPr lang="de-DE" sz="2600" dirty="0">
                <a:solidFill>
                  <a:schemeClr val="tx1"/>
                </a:solidFill>
              </a:rPr>
              <a:t>I</a:t>
            </a:r>
            <a:r>
              <a:rPr lang="de-DE" sz="2600" dirty="0" smtClean="0">
                <a:solidFill>
                  <a:schemeClr val="tx1"/>
                </a:solidFill>
              </a:rPr>
              <a:t>nsert)</a:t>
            </a:r>
            <a:endParaRPr lang="de-DE" sz="2600" dirty="0">
              <a:solidFill>
                <a:schemeClr val="tx1"/>
              </a:solidFill>
            </a:endParaRPr>
          </a:p>
          <a:p>
            <a:pPr lvl="2"/>
            <a:r>
              <a:rPr lang="de-DE" sz="2600" dirty="0">
                <a:solidFill>
                  <a:schemeClr val="tx1"/>
                </a:solidFill>
              </a:rPr>
              <a:t>Überprüfen </a:t>
            </a:r>
            <a:r>
              <a:rPr lang="de-DE" sz="2600" dirty="0" smtClean="0">
                <a:solidFill>
                  <a:schemeClr val="tx1"/>
                </a:solidFill>
              </a:rPr>
              <a:t>der </a:t>
            </a:r>
            <a:r>
              <a:rPr lang="de-DE" sz="2600" dirty="0" err="1" smtClean="0">
                <a:solidFill>
                  <a:schemeClr val="tx1"/>
                </a:solidFill>
              </a:rPr>
              <a:t>Assertions</a:t>
            </a:r>
            <a:r>
              <a:rPr lang="de-DE" sz="2600" dirty="0" smtClean="0">
                <a:solidFill>
                  <a:schemeClr val="tx1"/>
                </a:solidFill>
              </a:rPr>
              <a:t> (Check)</a:t>
            </a:r>
            <a:endParaRPr lang="de-DE" sz="2600" dirty="0">
              <a:solidFill>
                <a:schemeClr val="tx1"/>
              </a:solidFill>
            </a:endParaRPr>
          </a:p>
          <a:p>
            <a:pPr lvl="2"/>
            <a:r>
              <a:rPr lang="de-DE" sz="2600" dirty="0">
                <a:solidFill>
                  <a:schemeClr val="tx1"/>
                </a:solidFill>
              </a:rPr>
              <a:t>Löschen </a:t>
            </a:r>
            <a:r>
              <a:rPr lang="de-DE" sz="2600" dirty="0" smtClean="0">
                <a:solidFill>
                  <a:schemeClr val="tx1"/>
                </a:solidFill>
              </a:rPr>
              <a:t>von </a:t>
            </a:r>
            <a:r>
              <a:rPr lang="de-DE" sz="2600" dirty="0" err="1" smtClean="0">
                <a:solidFill>
                  <a:schemeClr val="tx1"/>
                </a:solidFill>
              </a:rPr>
              <a:t>Assertions</a:t>
            </a:r>
            <a:r>
              <a:rPr lang="de-DE" sz="2600" dirty="0" smtClean="0">
                <a:solidFill>
                  <a:schemeClr val="tx1"/>
                </a:solidFill>
              </a:rPr>
              <a:t> (</a:t>
            </a:r>
            <a:r>
              <a:rPr lang="de-DE" sz="2600" dirty="0">
                <a:solidFill>
                  <a:schemeClr val="tx1"/>
                </a:solidFill>
              </a:rPr>
              <a:t>D</a:t>
            </a:r>
            <a:r>
              <a:rPr lang="de-DE" sz="2600" dirty="0" smtClean="0">
                <a:solidFill>
                  <a:schemeClr val="tx1"/>
                </a:solidFill>
              </a:rPr>
              <a:t>rop)</a:t>
            </a:r>
            <a:endParaRPr lang="de-DE" sz="2600" dirty="0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Praktikum Integritätsbedingungen – Lisa </a:t>
            </a:r>
            <a:r>
              <a:rPr lang="de-DE" dirty="0" err="1"/>
              <a:t>R</a:t>
            </a:r>
            <a:r>
              <a:rPr lang="de-DE" dirty="0" err="1" smtClean="0"/>
              <a:t>angosch</a:t>
            </a:r>
            <a:r>
              <a:rPr lang="de-DE" dirty="0" smtClean="0"/>
              <a:t>, Christian Spreng, Janine Dietrich – Ifis – TU Braunschweig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08.07.2016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24E-27FB-4676-B640-1040AC0D043A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096725" y="94274"/>
            <a:ext cx="74258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>
                <a:solidFill>
                  <a:srgbClr val="006093"/>
                </a:solidFill>
                <a:latin typeface="Gill Sans MT" pitchFamily="34" charset="0"/>
                <a:ea typeface="+mj-ea"/>
                <a:cs typeface="+mj-cs"/>
              </a:rPr>
              <a:t>Benutzeroberfläche</a:t>
            </a:r>
          </a:p>
        </p:txBody>
      </p:sp>
    </p:spTree>
    <p:extLst>
      <p:ext uri="{BB962C8B-B14F-4D97-AF65-F5344CB8AC3E}">
        <p14:creationId xmlns:p14="http://schemas.microsoft.com/office/powerpoint/2010/main" val="419834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Ifis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448</Words>
  <Application>Microsoft Office PowerPoint</Application>
  <PresentationFormat>Bildschirmpräsentation (4:3)</PresentationFormat>
  <Paragraphs>136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DesignIfis</vt:lpstr>
      <vt:lpstr>Praktikum Integritätsbedingungen</vt:lpstr>
      <vt:lpstr>             Agenda</vt:lpstr>
      <vt:lpstr>PostGIS</vt:lpstr>
      <vt:lpstr>           Import OSM</vt:lpstr>
      <vt:lpstr>           Assertions 1/4</vt:lpstr>
      <vt:lpstr>           Assertions 2/4</vt:lpstr>
      <vt:lpstr>           Assertions 3/4</vt:lpstr>
      <vt:lpstr>       Assertions 4/4</vt:lpstr>
      <vt:lpstr>PowerPoint-Präsentation</vt:lpstr>
      <vt:lpstr>        Demo Vorführung</vt:lpstr>
    </vt:vector>
  </TitlesOfParts>
  <Company>TUBS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tauscher</dc:creator>
  <cp:lastModifiedBy>Autor</cp:lastModifiedBy>
  <cp:revision>1372</cp:revision>
  <dcterms:created xsi:type="dcterms:W3CDTF">2008-07-09T14:12:13Z</dcterms:created>
  <dcterms:modified xsi:type="dcterms:W3CDTF">2016-06-29T18:27:05Z</dcterms:modified>
</cp:coreProperties>
</file>