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14"/>
  </p:notesMasterIdLst>
  <p:sldIdLst>
    <p:sldId id="501" r:id="rId2"/>
    <p:sldId id="484" r:id="rId3"/>
    <p:sldId id="508" r:id="rId4"/>
    <p:sldId id="502" r:id="rId5"/>
    <p:sldId id="506" r:id="rId6"/>
    <p:sldId id="509" r:id="rId7"/>
    <p:sldId id="511" r:id="rId8"/>
    <p:sldId id="513" r:id="rId9"/>
    <p:sldId id="504" r:id="rId10"/>
    <p:sldId id="505" r:id="rId11"/>
    <p:sldId id="512" r:id="rId12"/>
    <p:sldId id="510" r:id="rId13"/>
  </p:sldIdLst>
  <p:sldSz cx="9144000" cy="6858000" type="screen4x3"/>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FC24"/>
    <a:srgbClr val="FFF2C9"/>
    <a:srgbClr val="FFE7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8" autoAdjust="0"/>
    <p:restoredTop sz="73660" autoAdjust="0"/>
  </p:normalViewPr>
  <p:slideViewPr>
    <p:cSldViewPr>
      <p:cViewPr>
        <p:scale>
          <a:sx n="82" d="100"/>
          <a:sy n="82" d="100"/>
        </p:scale>
        <p:origin x="-342" y="912"/>
      </p:cViewPr>
      <p:guideLst>
        <p:guide orient="horz" pos="2160"/>
        <p:guide pos="2880"/>
      </p:guideLst>
    </p:cSldViewPr>
  </p:slideViewPr>
  <p:outlineViewPr>
    <p:cViewPr>
      <p:scale>
        <a:sx n="33" d="100"/>
        <a:sy n="33" d="100"/>
      </p:scale>
      <p:origin x="0" y="30738"/>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2945659" cy="496411"/>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5" y="0"/>
            <a:ext cx="2945659" cy="496411"/>
          </a:xfrm>
          <a:prstGeom prst="rect">
            <a:avLst/>
          </a:prstGeom>
        </p:spPr>
        <p:txBody>
          <a:bodyPr vert="horz" lIns="91440" tIns="45720" rIns="91440" bIns="45720" rtlCol="0"/>
          <a:lstStyle>
            <a:lvl1pPr algn="r">
              <a:defRPr sz="1200"/>
            </a:lvl1pPr>
          </a:lstStyle>
          <a:p>
            <a:fld id="{3F4004E9-AAF9-4459-B082-4BF2A270E208}" type="datetimeFigureOut">
              <a:rPr lang="de-DE" smtClean="0"/>
              <a:pPr/>
              <a:t>07.07.2016</a:t>
            </a:fld>
            <a:endParaRPr lang="de-DE" dirty="0"/>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908"/>
            <a:ext cx="5438140" cy="4467701"/>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2" y="9430092"/>
            <a:ext cx="2945659" cy="496411"/>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445" y="9430092"/>
            <a:ext cx="2945659" cy="496411"/>
          </a:xfrm>
          <a:prstGeom prst="rect">
            <a:avLst/>
          </a:prstGeom>
        </p:spPr>
        <p:txBody>
          <a:bodyPr vert="horz" lIns="91440" tIns="45720" rIns="91440" bIns="45720" rtlCol="0" anchor="b"/>
          <a:lstStyle>
            <a:lvl1pPr algn="r">
              <a:defRPr sz="1200"/>
            </a:lvl1pPr>
          </a:lstStyle>
          <a:p>
            <a:fld id="{B5F2F3DD-57B3-4BC5-B474-BA741FA43F37}" type="slidenum">
              <a:rPr lang="de-DE" smtClean="0"/>
              <a:pPr/>
              <a:t>‹Nr.›</a:t>
            </a:fld>
            <a:endParaRPr lang="de-DE" dirty="0"/>
          </a:p>
        </p:txBody>
      </p:sp>
    </p:spTree>
    <p:extLst>
      <p:ext uri="{BB962C8B-B14F-4D97-AF65-F5344CB8AC3E}">
        <p14:creationId xmlns:p14="http://schemas.microsoft.com/office/powerpoint/2010/main" val="336723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Besonderheiten</a:t>
            </a:r>
            <a:r>
              <a:rPr lang="de-DE" baseline="0" dirty="0" smtClean="0"/>
              <a:t> </a:t>
            </a:r>
            <a:r>
              <a:rPr lang="de-DE" dirty="0" smtClean="0"/>
              <a:t>von </a:t>
            </a:r>
            <a:r>
              <a:rPr lang="de-DE" dirty="0" err="1" smtClean="0"/>
              <a:t>PostGIS</a:t>
            </a:r>
            <a:endParaRPr lang="de-DE" dirty="0" smtClean="0"/>
          </a:p>
          <a:p>
            <a:r>
              <a:rPr lang="de-DE" dirty="0" smtClean="0"/>
              <a:t>Besonderheiten</a:t>
            </a:r>
            <a:r>
              <a:rPr lang="de-DE" baseline="0" dirty="0" smtClean="0"/>
              <a:t> des Imports der OSM-Daten</a:t>
            </a:r>
            <a:endParaRPr lang="de-DE" dirty="0" smtClean="0"/>
          </a:p>
          <a:p>
            <a:r>
              <a:rPr lang="de-DE" dirty="0" smtClean="0"/>
              <a:t>Assertion</a:t>
            </a:r>
            <a:r>
              <a:rPr lang="de-DE" baseline="0" dirty="0" smtClean="0"/>
              <a:t> Beispiel</a:t>
            </a:r>
            <a:endParaRPr lang="de-DE" dirty="0" smtClean="0"/>
          </a:p>
          <a:p>
            <a:r>
              <a:rPr lang="de-DE" dirty="0" smtClean="0"/>
              <a:t>Parser</a:t>
            </a:r>
            <a:r>
              <a:rPr lang="de-DE" baseline="0" dirty="0" smtClean="0"/>
              <a:t> Ablaufmodell</a:t>
            </a:r>
          </a:p>
          <a:p>
            <a:r>
              <a:rPr lang="de-DE" baseline="0" dirty="0" smtClean="0"/>
              <a:t>Funktionsweise der Insert-, Check- und Drop-Funktionen</a:t>
            </a:r>
          </a:p>
          <a:p>
            <a:r>
              <a:rPr lang="de-DE" baseline="0" dirty="0" smtClean="0"/>
              <a:t>Vorstellung der Benutzeroberfläche</a:t>
            </a:r>
          </a:p>
          <a:p>
            <a:r>
              <a:rPr lang="de-DE" baseline="0" dirty="0" smtClean="0"/>
              <a:t>Vorführung der Demo</a:t>
            </a:r>
          </a:p>
          <a:p>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2</a:t>
            </a:fld>
            <a:endParaRPr lang="de-DE" dirty="0"/>
          </a:p>
        </p:txBody>
      </p:sp>
    </p:spTree>
    <p:extLst>
      <p:ext uri="{BB962C8B-B14F-4D97-AF65-F5344CB8AC3E}">
        <p14:creationId xmlns:p14="http://schemas.microsoft.com/office/powerpoint/2010/main" val="5854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solidFill>
                  <a:srgbClr val="FF0000"/>
                </a:solidFill>
              </a:rPr>
              <a:t>Vorteile nochmals besprechen!</a:t>
            </a:r>
            <a:endParaRPr lang="de-DE" dirty="0">
              <a:solidFill>
                <a:srgbClr val="FF0000"/>
              </a:solidFill>
            </a:endParaRPr>
          </a:p>
        </p:txBody>
      </p:sp>
      <p:sp>
        <p:nvSpPr>
          <p:cNvPr id="4" name="Foliennummernplatzhalter 3"/>
          <p:cNvSpPr>
            <a:spLocks noGrp="1"/>
          </p:cNvSpPr>
          <p:nvPr>
            <p:ph type="sldNum" sz="quarter" idx="10"/>
          </p:nvPr>
        </p:nvSpPr>
        <p:spPr/>
        <p:txBody>
          <a:bodyPr/>
          <a:lstStyle/>
          <a:p>
            <a:fld id="{B5F2F3DD-57B3-4BC5-B474-BA741FA43F37}" type="slidenum">
              <a:rPr lang="de-DE" smtClean="0"/>
              <a:pPr/>
              <a:t>3</a:t>
            </a:fld>
            <a:endParaRPr lang="de-DE" dirty="0"/>
          </a:p>
        </p:txBody>
      </p:sp>
    </p:spTree>
    <p:extLst>
      <p:ext uri="{BB962C8B-B14F-4D97-AF65-F5344CB8AC3E}">
        <p14:creationId xmlns:p14="http://schemas.microsoft.com/office/powerpoint/2010/main" val="96185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smtClean="0"/>
              <a:t>Die</a:t>
            </a:r>
            <a:r>
              <a:rPr lang="de-DE" baseline="0" dirty="0" smtClean="0"/>
              <a:t> XML-Datei enthält die OSM-Daten und diese Daten sind in Notes, </a:t>
            </a:r>
            <a:r>
              <a:rPr lang="de-DE" baseline="0" dirty="0" err="1" smtClean="0"/>
              <a:t>Wayes</a:t>
            </a:r>
            <a:r>
              <a:rPr lang="de-DE" baseline="0" dirty="0" smtClean="0"/>
              <a:t> und Relations mit Tags unterteilt. In der DB ist aber die gegebene Struktur und deshalb musste man die XML zerstückeln/ aufteilen und richtig reinladen (Relations brauchen wir gar nicht).</a:t>
            </a:r>
          </a:p>
          <a:p>
            <a:pPr marL="228600" indent="-228600">
              <a:buAutoNum type="arabicPeriod"/>
            </a:pPr>
            <a:r>
              <a:rPr lang="de-DE" dirty="0" smtClean="0"/>
              <a:t>Jedes Haus muss an einer Straße liegen, ging nicht weil Daten fehlen (fehlen nicht unbedingt in OSM, aber wir importieren</a:t>
            </a:r>
            <a:r>
              <a:rPr lang="de-DE" baseline="0" dirty="0" smtClean="0"/>
              <a:t> aus den OSM nur 11.181 Daten von 85.059  </a:t>
            </a:r>
            <a:r>
              <a:rPr lang="de-DE" baseline="0" dirty="0" smtClean="0">
                <a:sym typeface="Wingdings" pitchFamily="2" charset="2"/>
              </a:rPr>
              <a:t> Grund: Viele der Notes sind einfach nur Positionen und in der Datenbank daher völlig irrelevant – gehören also in keine Tabelle rein. OSM-Daten sind Open Source; jeder kann da was eintragen und oft fehlen da auch Daten. Daher konnte man manche Beziehungen nicht im Datenmodell modellieren (relationales Datenbankmodell bei manchen nicht möglich, hat keinen Sinn gemacht).</a:t>
            </a:r>
          </a:p>
          <a:p>
            <a:pPr marL="228600" indent="-228600">
              <a:buAutoNum type="arabicPeriod"/>
            </a:pPr>
            <a:r>
              <a:rPr lang="de-DE" baseline="0" dirty="0" smtClean="0">
                <a:sym typeface="Wingdings" pitchFamily="2" charset="2"/>
              </a:rPr>
              <a:t>Aufbau: Bei </a:t>
            </a:r>
            <a:r>
              <a:rPr lang="de-DE" baseline="0" dirty="0" err="1" smtClean="0">
                <a:sym typeface="Wingdings" pitchFamily="2" charset="2"/>
              </a:rPr>
              <a:t>Ways</a:t>
            </a:r>
            <a:r>
              <a:rPr lang="de-DE" baseline="0" dirty="0" smtClean="0">
                <a:sym typeface="Wingdings" pitchFamily="2" charset="2"/>
              </a:rPr>
              <a:t> sind die IDs der Notes als Koordinaten gegeben und die eigentlichen GPS-Koordinaten müssen aus den Nodes ausgelesen werden. </a:t>
            </a:r>
            <a:r>
              <a:rPr lang="de-DE" baseline="0" dirty="0" err="1" smtClean="0">
                <a:sym typeface="Wingdings" pitchFamily="2" charset="2"/>
              </a:rPr>
              <a:t>Ways</a:t>
            </a:r>
            <a:r>
              <a:rPr lang="de-DE" baseline="0" dirty="0" smtClean="0">
                <a:sym typeface="Wingdings" pitchFamily="2" charset="2"/>
              </a:rPr>
              <a:t> besteht aus mehreren Nodes. Deshalb müssen erst alle Nodes importiert bevor alle </a:t>
            </a:r>
            <a:r>
              <a:rPr lang="de-DE" baseline="0" dirty="0" err="1" smtClean="0">
                <a:sym typeface="Wingdings" pitchFamily="2" charset="2"/>
              </a:rPr>
              <a:t>Ways</a:t>
            </a:r>
            <a:r>
              <a:rPr lang="de-DE" baseline="0" dirty="0" smtClean="0">
                <a:sym typeface="Wingdings" pitchFamily="2" charset="2"/>
              </a:rPr>
              <a:t> importiert werden können. Mehrere Datenimports waren nötig, weil </a:t>
            </a:r>
            <a:r>
              <a:rPr lang="de-DE" baseline="0" dirty="0" err="1" smtClean="0">
                <a:sym typeface="Wingdings" pitchFamily="2" charset="2"/>
              </a:rPr>
              <a:t>Assertions</a:t>
            </a:r>
            <a:r>
              <a:rPr lang="de-DE" baseline="0" dirty="0" smtClean="0">
                <a:sym typeface="Wingdings" pitchFamily="2" charset="2"/>
              </a:rPr>
              <a:t> zuerst implementiert worden sind. Die haben dann gefeuert, weil teilweise noch Daten gefehlt haben. Das machen wir alles in einem Programmstart (solange Daten neu eingefügt wurden und ein stabiler Zustand erreicht wurde).</a:t>
            </a:r>
          </a:p>
          <a:p>
            <a:pPr marL="228600" indent="-228600">
              <a:buAutoNum type="arabicPeriod"/>
            </a:pPr>
            <a:r>
              <a:rPr lang="de-DE" baseline="0" dirty="0" smtClean="0">
                <a:sym typeface="Wingdings" pitchFamily="2" charset="2"/>
              </a:rPr>
              <a:t>Riesige XML-Datei – Performance leidet. </a:t>
            </a:r>
            <a:r>
              <a:rPr lang="de-DE" baseline="0" dirty="0" err="1" smtClean="0">
                <a:sym typeface="Wingdings" pitchFamily="2" charset="2"/>
              </a:rPr>
              <a:t>Gefixed</a:t>
            </a:r>
            <a:r>
              <a:rPr lang="de-DE" baseline="0" dirty="0" smtClean="0">
                <a:sym typeface="Wingdings" pitchFamily="2" charset="2"/>
              </a:rPr>
              <a:t>: Wir öffnen einmal ein </a:t>
            </a:r>
            <a:r>
              <a:rPr lang="de-DE" baseline="0" dirty="0" err="1" smtClean="0">
                <a:sym typeface="Wingdings" pitchFamily="2" charset="2"/>
              </a:rPr>
              <a:t>prepared</a:t>
            </a:r>
            <a:r>
              <a:rPr lang="de-DE" baseline="0" dirty="0" smtClean="0">
                <a:sym typeface="Wingdings" pitchFamily="2" charset="2"/>
              </a:rPr>
              <a:t>-Statement zum Insert mit Fragezeichen und nehmen den Rumpf immer wieder für die anderen Häuser, Ampeln etc. </a:t>
            </a:r>
          </a:p>
          <a:p>
            <a:pPr marL="228600" indent="-228600">
              <a:buAutoNum type="arabicPeriod"/>
            </a:pPr>
            <a:endParaRPr lang="de-DE" baseline="0" dirty="0" smtClean="0">
              <a:sym typeface="Wingdings" pitchFamily="2" charset="2"/>
            </a:endParaRPr>
          </a:p>
          <a:p>
            <a:pPr marL="228600" indent="-228600">
              <a:buAutoNum type="arabicPeriod"/>
            </a:pPr>
            <a:endParaRPr lang="de-DE" baseline="0" dirty="0" smtClean="0">
              <a:sym typeface="Wingdings" pitchFamily="2" charset="2"/>
            </a:endParaRPr>
          </a:p>
          <a:p>
            <a:pPr marL="228600" indent="-228600">
              <a:buAutoNum type="arabicPeriod"/>
            </a:pPr>
            <a:endParaRPr lang="de-DE" baseline="0" dirty="0" smtClean="0">
              <a:sym typeface="Wingdings" pitchFamily="2" charset="2"/>
            </a:endParaRPr>
          </a:p>
          <a:p>
            <a:pPr marL="228600" indent="-228600">
              <a:buAutoNum type="arabicPeriod"/>
            </a:pPr>
            <a:endParaRPr lang="de-DE" baseline="0" dirty="0" smtClean="0">
              <a:sym typeface="Wingdings" pitchFamily="2" charset="2"/>
            </a:endParaRPr>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4</a:t>
            </a:fld>
            <a:endParaRPr lang="de-DE" dirty="0"/>
          </a:p>
        </p:txBody>
      </p:sp>
    </p:spTree>
    <p:extLst>
      <p:ext uri="{BB962C8B-B14F-4D97-AF65-F5344CB8AC3E}">
        <p14:creationId xmlns:p14="http://schemas.microsoft.com/office/powerpoint/2010/main" val="147369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Beispiel Assertion</a:t>
            </a:r>
            <a:r>
              <a:rPr lang="de-DE" baseline="0" dirty="0" smtClean="0"/>
              <a:t> und Unterschied zu </a:t>
            </a:r>
            <a:r>
              <a:rPr lang="de-DE" baseline="0" dirty="0" err="1" smtClean="0"/>
              <a:t>PostgreSQL</a:t>
            </a:r>
            <a:r>
              <a:rPr lang="de-DE" baseline="0" dirty="0" smtClean="0"/>
              <a:t> erklären. Bei </a:t>
            </a:r>
            <a:r>
              <a:rPr lang="de-DE" baseline="0" dirty="0" err="1" smtClean="0"/>
              <a:t>PostgreSQL</a:t>
            </a:r>
            <a:r>
              <a:rPr lang="de-DE" baseline="0" dirty="0" smtClean="0"/>
              <a:t> wäre die Assertion =</a:t>
            </a:r>
            <a:r>
              <a:rPr lang="en-US" sz="1200" dirty="0" smtClean="0">
                <a:solidFill>
                  <a:schemeClr val="tx2"/>
                </a:solidFill>
                <a:latin typeface="Gill Sans MT" pitchFamily="34" charset="0"/>
              </a:rPr>
              <a:t> “WHERE </a:t>
            </a:r>
            <a:r>
              <a:rPr lang="en-US" sz="1200" dirty="0" err="1" smtClean="0">
                <a:solidFill>
                  <a:schemeClr val="tx2"/>
                </a:solidFill>
                <a:latin typeface="Gill Sans MT" pitchFamily="34" charset="0"/>
              </a:rPr>
              <a:t>s.path</a:t>
            </a:r>
            <a:r>
              <a:rPr lang="en-US" sz="1200" dirty="0" smtClean="0">
                <a:solidFill>
                  <a:schemeClr val="tx2"/>
                </a:solidFill>
                <a:latin typeface="Gill Sans MT" pitchFamily="34" charset="0"/>
              </a:rPr>
              <a:t> ?# </a:t>
            </a:r>
            <a:r>
              <a:rPr lang="en-US" sz="1200" dirty="0" err="1" smtClean="0">
                <a:solidFill>
                  <a:schemeClr val="tx2"/>
                </a:solidFill>
                <a:latin typeface="Gill Sans MT" pitchFamily="34" charset="0"/>
              </a:rPr>
              <a:t>sp.umriss</a:t>
            </a:r>
            <a:r>
              <a:rPr lang="en-US" sz="1200" dirty="0" smtClean="0">
                <a:solidFill>
                  <a:schemeClr val="tx2"/>
                </a:solidFill>
                <a:latin typeface="Gill Sans MT" pitchFamily="34" charset="0"/>
              </a:rPr>
              <a:t>”</a:t>
            </a:r>
            <a:r>
              <a:rPr lang="de-DE" baseline="0" dirty="0" smtClean="0"/>
              <a:t>.</a:t>
            </a:r>
          </a:p>
          <a:p>
            <a:r>
              <a:rPr lang="en-US" dirty="0" err="1" smtClean="0"/>
              <a:t>Bei</a:t>
            </a:r>
            <a:r>
              <a:rPr lang="en-US" dirty="0" smtClean="0"/>
              <a:t> </a:t>
            </a:r>
            <a:r>
              <a:rPr lang="en-US" dirty="0" err="1" smtClean="0"/>
              <a:t>PostGIS</a:t>
            </a:r>
            <a:r>
              <a:rPr lang="en-US" dirty="0" smtClean="0"/>
              <a:t>:</a:t>
            </a:r>
            <a:r>
              <a:rPr lang="en-US" baseline="0" dirty="0" smtClean="0"/>
              <a:t> </a:t>
            </a:r>
            <a:r>
              <a:rPr lang="en-US" dirty="0" err="1" smtClean="0"/>
              <a:t>ST_Crosses</a:t>
            </a:r>
            <a:r>
              <a:rPr lang="en-US" dirty="0" smtClean="0"/>
              <a:t> – </a:t>
            </a:r>
            <a:r>
              <a:rPr lang="en-US" dirty="0" err="1" smtClean="0"/>
              <a:t>liefert</a:t>
            </a:r>
            <a:r>
              <a:rPr lang="en-US" dirty="0" smtClean="0"/>
              <a:t> true </a:t>
            </a:r>
            <a:r>
              <a:rPr lang="en-US" dirty="0" err="1" smtClean="0"/>
              <a:t>zurück</a:t>
            </a:r>
            <a:r>
              <a:rPr lang="en-US" dirty="0" smtClean="0"/>
              <a:t>, </a:t>
            </a:r>
            <a:r>
              <a:rPr lang="en-US" dirty="0" err="1" smtClean="0"/>
              <a:t>wenn</a:t>
            </a:r>
            <a:r>
              <a:rPr lang="en-US" dirty="0" smtClean="0"/>
              <a:t> die </a:t>
            </a:r>
            <a:r>
              <a:rPr lang="en-US" dirty="0" err="1" smtClean="0"/>
              <a:t>Geometrien</a:t>
            </a:r>
            <a:r>
              <a:rPr lang="en-US" baseline="0" dirty="0" smtClean="0"/>
              <a:t> </a:t>
            </a:r>
            <a:r>
              <a:rPr lang="en-US" baseline="0" dirty="0" err="1" smtClean="0"/>
              <a:t>einige</a:t>
            </a:r>
            <a:r>
              <a:rPr lang="en-US" baseline="0" dirty="0" smtClean="0"/>
              <a:t> </a:t>
            </a:r>
            <a:r>
              <a:rPr lang="en-US" baseline="0" dirty="0" err="1" smtClean="0"/>
              <a:t>innere</a:t>
            </a:r>
            <a:r>
              <a:rPr lang="en-US" baseline="0" dirty="0" smtClean="0"/>
              <a:t> </a:t>
            </a:r>
            <a:r>
              <a:rPr lang="en-US" baseline="0" dirty="0" err="1" smtClean="0"/>
              <a:t>Punkte</a:t>
            </a:r>
            <a:r>
              <a:rPr lang="en-US" baseline="0" dirty="0" smtClean="0"/>
              <a:t> </a:t>
            </a:r>
            <a:r>
              <a:rPr lang="en-US" baseline="0" dirty="0" err="1" smtClean="0"/>
              <a:t>gemeinsam</a:t>
            </a:r>
            <a:r>
              <a:rPr lang="en-US" baseline="0" dirty="0" smtClean="0"/>
              <a:t> </a:t>
            </a:r>
            <a:r>
              <a:rPr lang="en-US" baseline="0" dirty="0" err="1" smtClean="0"/>
              <a:t>haben</a:t>
            </a:r>
            <a:r>
              <a:rPr lang="en-US" baseline="0" dirty="0" smtClean="0"/>
              <a:t> (</a:t>
            </a:r>
            <a:r>
              <a:rPr lang="en-US" baseline="0" dirty="0" err="1" smtClean="0"/>
              <a:t>boolean</a:t>
            </a:r>
            <a:r>
              <a:rPr lang="en-US" baseline="0" dirty="0" smtClean="0"/>
              <a:t>).</a:t>
            </a:r>
            <a:endParaRPr lang="en-US" dirty="0" smtClean="0"/>
          </a:p>
          <a:p>
            <a:r>
              <a:rPr lang="en-US" dirty="0" smtClean="0"/>
              <a:t>[Returns TRUE if the supplied geometries have some, but not all, interior (</a:t>
            </a:r>
            <a:r>
              <a:rPr lang="en-US" dirty="0" err="1" smtClean="0"/>
              <a:t>innen</a:t>
            </a:r>
            <a:r>
              <a:rPr lang="en-US" dirty="0" smtClean="0"/>
              <a:t>) points in common (</a:t>
            </a:r>
            <a:r>
              <a:rPr lang="en-US" dirty="0" err="1" smtClean="0"/>
              <a:t>boolean</a:t>
            </a:r>
            <a:r>
              <a:rPr lang="en-US" dirty="0" smtClean="0"/>
              <a:t>).]</a:t>
            </a:r>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5</a:t>
            </a:fld>
            <a:endParaRPr lang="de-DE" dirty="0"/>
          </a:p>
        </p:txBody>
      </p:sp>
    </p:spTree>
    <p:extLst>
      <p:ext uri="{BB962C8B-B14F-4D97-AF65-F5344CB8AC3E}">
        <p14:creationId xmlns:p14="http://schemas.microsoft.com/office/powerpoint/2010/main" val="3563613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8</a:t>
            </a:fld>
            <a:endParaRPr lang="de-DE" dirty="0"/>
          </a:p>
        </p:txBody>
      </p:sp>
    </p:spTree>
    <p:extLst>
      <p:ext uri="{BB962C8B-B14F-4D97-AF65-F5344CB8AC3E}">
        <p14:creationId xmlns:p14="http://schemas.microsoft.com/office/powerpoint/2010/main" val="3563613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2714620"/>
            <a:ext cx="7072362" cy="1298575"/>
          </a:xfrm>
        </p:spPr>
        <p:txBody>
          <a:bodyPr>
            <a:noAutofit/>
          </a:bodyPr>
          <a:lstStyle>
            <a:lvl1pPr>
              <a:defRPr sz="4800">
                <a:latin typeface="Gill Sans MT" pitchFamily="34" charset="0"/>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857356" y="4214818"/>
            <a:ext cx="7072362" cy="2109790"/>
          </a:xfrm>
        </p:spPr>
        <p:txBody>
          <a:bodyPr/>
          <a:lstStyle>
            <a:lvl1pPr marL="0" indent="0" algn="l">
              <a:buNone/>
              <a:defRPr>
                <a:solidFill>
                  <a:schemeClr val="tx1">
                    <a:tint val="75000"/>
                  </a:schemeClr>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5" name="Footer Placeholder 4"/>
          <p:cNvSpPr>
            <a:spLocks noGrp="1"/>
          </p:cNvSpPr>
          <p:nvPr>
            <p:ph type="ftr" sz="quarter" idx="11"/>
          </p:nvPr>
        </p:nvSpPr>
        <p:spPr>
          <a:xfrm>
            <a:off x="0" y="6492875"/>
            <a:ext cx="6572296" cy="365125"/>
          </a:xfrm>
        </p:spPr>
        <p:txBody>
          <a:bodyPr/>
          <a:lstStyle>
            <a:lvl1pPr algn="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12"/>
          </p:nvPr>
        </p:nvSpPr>
        <p:spPr/>
        <p:txBody>
          <a:bodyPr/>
          <a:lstStyle/>
          <a:p>
            <a:fld id="{4526624E-27FB-4676-B640-1040AC0D043A}" type="slidenum">
              <a:rPr lang="de-DE" smtClean="0"/>
              <a:pPr/>
              <a:t>‹Nr.›</a:t>
            </a:fld>
            <a:endParaRPr lang="de-DE" dirty="0"/>
          </a:p>
        </p:txBody>
      </p:sp>
      <p:sp>
        <p:nvSpPr>
          <p:cNvPr id="12" name="Rectangle 11"/>
          <p:cNvSpPr/>
          <p:nvPr/>
        </p:nvSpPr>
        <p:spPr>
          <a:xfrm>
            <a:off x="0" y="0"/>
            <a:ext cx="9144000" cy="1071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369" name="Picture 1" descr="C:\datas\ifis\logo\ifis_logo_colour\ifis_logo_colour.png"/>
          <p:cNvPicPr>
            <a:picLocks noChangeAspect="1" noChangeArrowheads="1"/>
          </p:cNvPicPr>
          <p:nvPr/>
        </p:nvPicPr>
        <p:blipFill>
          <a:blip r:embed="rId2" cstate="print"/>
          <a:srcRect/>
          <a:stretch>
            <a:fillRect/>
          </a:stretch>
        </p:blipFill>
        <p:spPr bwMode="auto">
          <a:xfrm>
            <a:off x="142843" y="142852"/>
            <a:ext cx="5461923" cy="1357322"/>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8786874" cy="5072098"/>
          </a:xfrm>
        </p:spPr>
        <p:txBody>
          <a:bodyPr/>
          <a:lstStyle>
            <a:lvl2pPr>
              <a:defRPr>
                <a:solidFill>
                  <a:schemeClr val="tx2"/>
                </a:solidFill>
              </a:defRPr>
            </a:lvl2pPr>
            <a:lvl3pPr>
              <a:defRPr>
                <a:solidFill>
                  <a:schemeClr val="accent1"/>
                </a:solidFill>
              </a:defRPr>
            </a:lvl3pPr>
            <a:lvl4pPr>
              <a:defRPr>
                <a:solidFill>
                  <a:schemeClr val="tx2"/>
                </a:solidFill>
              </a:defRPr>
            </a:lvl4pPr>
            <a:lvl5pPr>
              <a:defRPr>
                <a:solidFill>
                  <a:schemeClr val="accent1"/>
                </a:solidFill>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4"/>
          <p:cNvSpPr>
            <a:spLocks noGrp="1"/>
          </p:cNvSpPr>
          <p:nvPr>
            <p:ph type="ftr" sz="quarter" idx="11"/>
          </p:nvPr>
        </p:nvSpPr>
        <p:spPr>
          <a:xfrm>
            <a:off x="1571604" y="6492875"/>
            <a:ext cx="6000792" cy="365125"/>
          </a:xfrm>
        </p:spPr>
        <p:txBody>
          <a:bodyPr/>
          <a:lstStyle>
            <a:lvl1pPr>
              <a:defRPr sz="1000">
                <a:solidFill>
                  <a:schemeClr val="tx2"/>
                </a:solidFil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12"/>
          </p:nvPr>
        </p:nvSpPr>
        <p:spPr/>
        <p:txBody>
          <a:bodyPr/>
          <a:lstStyle>
            <a:lvl1pPr>
              <a:defRPr sz="1100">
                <a:solidFill>
                  <a:schemeClr val="tx2"/>
                </a:solidFill>
              </a:defRPr>
            </a:lvl1pPr>
          </a:lstStyle>
          <a:p>
            <a:fld id="{4526624E-27FB-4676-B640-1040AC0D043A}" type="slidenum">
              <a:rPr lang="de-DE" smtClean="0"/>
              <a:pPr/>
              <a:t>‹Nr.›</a:t>
            </a:fld>
            <a:endParaRPr lang="de-DE" dirty="0"/>
          </a:p>
        </p:txBody>
      </p:sp>
      <p:sp>
        <p:nvSpPr>
          <p:cNvPr id="10" name="Text Placeholder 9"/>
          <p:cNvSpPr>
            <a:spLocks noGrp="1"/>
          </p:cNvSpPr>
          <p:nvPr>
            <p:ph type="body" sz="quarter" idx="13"/>
          </p:nvPr>
        </p:nvSpPr>
        <p:spPr>
          <a:xfrm>
            <a:off x="214282" y="6500813"/>
            <a:ext cx="1143008" cy="357187"/>
          </a:xfrm>
        </p:spPr>
        <p:txBody>
          <a:bodyPr anchor="b">
            <a:noAutofit/>
          </a:bodyPr>
          <a:lstStyle>
            <a:lvl1pPr>
              <a:buNone/>
              <a:defRPr sz="1000">
                <a:solidFill>
                  <a:schemeClr val="tx2"/>
                </a:solidFill>
              </a:defRPr>
            </a:lvl1pPr>
            <a:lvl2pPr>
              <a:buNone/>
              <a:defRPr sz="1000">
                <a:solidFill>
                  <a:schemeClr val="tx2"/>
                </a:solidFill>
              </a:defRPr>
            </a:lvl2pPr>
            <a:lvl3pPr>
              <a:buNone/>
              <a:defRPr sz="1000">
                <a:solidFill>
                  <a:schemeClr val="tx2"/>
                </a:solidFill>
              </a:defRPr>
            </a:lvl3pPr>
            <a:lvl4pPr>
              <a:buNone/>
              <a:defRPr sz="1000">
                <a:solidFill>
                  <a:schemeClr val="tx2"/>
                </a:solidFill>
              </a:defRPr>
            </a:lvl4pPr>
            <a:lvl5pPr>
              <a:buNone/>
              <a:defRPr sz="1000">
                <a:solidFill>
                  <a:schemeClr val="tx2"/>
                </a:solidFill>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Title Placeholder 1"/>
          <p:cNvSpPr>
            <a:spLocks noGrp="1"/>
          </p:cNvSpPr>
          <p:nvPr>
            <p:ph type="title"/>
          </p:nvPr>
        </p:nvSpPr>
        <p:spPr>
          <a:xfrm>
            <a:off x="1285853" y="71720"/>
            <a:ext cx="7741602" cy="78551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xcurs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8786874" cy="5072098"/>
          </a:xfrm>
        </p:spPr>
        <p:txBody>
          <a:bodyPr/>
          <a:lstStyle>
            <a:lvl2pPr>
              <a:defRPr>
                <a:solidFill>
                  <a:schemeClr val="tx2"/>
                </a:solidFill>
              </a:defRPr>
            </a:lvl2pPr>
            <a:lvl3pPr>
              <a:defRPr>
                <a:solidFill>
                  <a:schemeClr val="accent1"/>
                </a:solidFill>
              </a:defRPr>
            </a:lvl3pPr>
            <a:lvl4pPr>
              <a:defRPr>
                <a:solidFill>
                  <a:schemeClr val="tx2"/>
                </a:solidFill>
              </a:defRPr>
            </a:lvl4pPr>
            <a:lvl5pPr>
              <a:defRPr>
                <a:solidFill>
                  <a:schemeClr val="accent1"/>
                </a:solidFill>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4"/>
          <p:cNvSpPr>
            <a:spLocks noGrp="1"/>
          </p:cNvSpPr>
          <p:nvPr>
            <p:ph type="ftr" sz="quarter" idx="11"/>
          </p:nvPr>
        </p:nvSpPr>
        <p:spPr>
          <a:xfrm>
            <a:off x="1571604" y="6492875"/>
            <a:ext cx="6000792" cy="365125"/>
          </a:xfrm>
        </p:spPr>
        <p:txBody>
          <a:bodyPr/>
          <a:lstStyle>
            <a:lvl1pPr>
              <a:defRPr sz="1000">
                <a:solidFill>
                  <a:schemeClr val="tx2"/>
                </a:solidFil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12"/>
          </p:nvPr>
        </p:nvSpPr>
        <p:spPr/>
        <p:txBody>
          <a:bodyPr/>
          <a:lstStyle>
            <a:lvl1pPr>
              <a:defRPr sz="1100">
                <a:solidFill>
                  <a:schemeClr val="tx2"/>
                </a:solidFill>
              </a:defRPr>
            </a:lvl1pPr>
          </a:lstStyle>
          <a:p>
            <a:fld id="{4526624E-27FB-4676-B640-1040AC0D043A}" type="slidenum">
              <a:rPr lang="de-DE" smtClean="0"/>
              <a:pPr/>
              <a:t>‹Nr.›</a:t>
            </a:fld>
            <a:endParaRPr lang="de-DE" dirty="0"/>
          </a:p>
        </p:txBody>
      </p:sp>
      <p:sp>
        <p:nvSpPr>
          <p:cNvPr id="10" name="Text Placeholder 9"/>
          <p:cNvSpPr>
            <a:spLocks noGrp="1"/>
          </p:cNvSpPr>
          <p:nvPr>
            <p:ph type="body" sz="quarter" idx="13"/>
          </p:nvPr>
        </p:nvSpPr>
        <p:spPr>
          <a:xfrm>
            <a:off x="214282" y="6500813"/>
            <a:ext cx="1143008" cy="357187"/>
          </a:xfrm>
        </p:spPr>
        <p:txBody>
          <a:bodyPr anchor="b">
            <a:noAutofit/>
          </a:bodyPr>
          <a:lstStyle>
            <a:lvl1pPr>
              <a:buNone/>
              <a:defRPr sz="1000">
                <a:solidFill>
                  <a:schemeClr val="tx2"/>
                </a:solidFill>
                <a:latin typeface="Gill Sans MT" pitchFamily="34" charset="0"/>
              </a:defRPr>
            </a:lvl1pPr>
            <a:lvl2pPr>
              <a:buNone/>
              <a:defRPr sz="1000">
                <a:solidFill>
                  <a:schemeClr val="tx2"/>
                </a:solidFill>
                <a:latin typeface="Gill Sans MT" pitchFamily="34" charset="0"/>
              </a:defRPr>
            </a:lvl2pPr>
            <a:lvl3pPr>
              <a:buNone/>
              <a:defRPr sz="1000">
                <a:solidFill>
                  <a:schemeClr val="tx2"/>
                </a:solidFill>
                <a:latin typeface="Gill Sans MT" pitchFamily="34" charset="0"/>
              </a:defRPr>
            </a:lvl3pPr>
            <a:lvl4pPr>
              <a:buNone/>
              <a:defRPr sz="1000">
                <a:solidFill>
                  <a:schemeClr val="tx2"/>
                </a:solidFill>
                <a:latin typeface="Gill Sans MT" pitchFamily="34" charset="0"/>
              </a:defRPr>
            </a:lvl4pPr>
            <a:lvl5pPr>
              <a:buNone/>
              <a:defRPr sz="1000">
                <a:solidFill>
                  <a:schemeClr val="tx2"/>
                </a:solidFill>
                <a:latin typeface="Gill Sans MT" pitchFamily="34" charset="0"/>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Title Placeholder 1"/>
          <p:cNvSpPr>
            <a:spLocks noGrp="1"/>
          </p:cNvSpPr>
          <p:nvPr>
            <p:ph type="title"/>
          </p:nvPr>
        </p:nvSpPr>
        <p:spPr>
          <a:xfrm>
            <a:off x="1285853" y="71720"/>
            <a:ext cx="5715039" cy="78551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8" name="Rectangle 6"/>
          <p:cNvSpPr/>
          <p:nvPr/>
        </p:nvSpPr>
        <p:spPr>
          <a:xfrm rot="685521">
            <a:off x="7080960" y="34470"/>
            <a:ext cx="197522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96BF0D"/>
                </a:solidFill>
                <a:effectLst/>
                <a:latin typeface="Bernard MT Condensed" pitchFamily="18" charset="0"/>
              </a:rPr>
              <a:t>Detour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5853" y="71720"/>
            <a:ext cx="7741602" cy="78551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14282" y="1357298"/>
            <a:ext cx="8786874" cy="507209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4"/>
          <p:cNvSpPr>
            <a:spLocks noGrp="1"/>
          </p:cNvSpPr>
          <p:nvPr>
            <p:ph type="ftr" sz="quarter" idx="3"/>
          </p:nvPr>
        </p:nvSpPr>
        <p:spPr>
          <a:xfrm>
            <a:off x="1285852" y="6492875"/>
            <a:ext cx="6572296" cy="365125"/>
          </a:xfrm>
          <a:prstGeom prst="rect">
            <a:avLst/>
          </a:prstGeom>
        </p:spPr>
        <p:txBody>
          <a:bodyPr vert="horz" lIns="91440" tIns="45720" rIns="91440" bIns="45720" rtlCol="0" anchor="b"/>
          <a:lstStyle>
            <a:lvl1pPr algn="ctr">
              <a:defRPr sz="1200">
                <a:solidFill>
                  <a:schemeClr val="tx1">
                    <a:tint val="75000"/>
                  </a:schemeClr>
                </a:solidFil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4"/>
          </p:nvPr>
        </p:nvSpPr>
        <p:spPr>
          <a:xfrm>
            <a:off x="7572396" y="6492875"/>
            <a:ext cx="1419220" cy="365125"/>
          </a:xfrm>
          <a:prstGeom prst="rect">
            <a:avLst/>
          </a:prstGeom>
        </p:spPr>
        <p:txBody>
          <a:bodyPr vert="horz" lIns="91440" tIns="45720" rIns="91440" bIns="45720" rtlCol="0" anchor="b"/>
          <a:lstStyle>
            <a:lvl1pPr algn="r">
              <a:defRPr sz="1200">
                <a:solidFill>
                  <a:schemeClr val="tx1">
                    <a:tint val="75000"/>
                  </a:schemeClr>
                </a:solidFill>
              </a:defRPr>
            </a:lvl1pPr>
          </a:lstStyle>
          <a:p>
            <a:fld id="{4526624E-27FB-4676-B640-1040AC0D043A}" type="slidenum">
              <a:rPr lang="de-DE" smtClean="0"/>
              <a:pPr/>
              <a:t>‹Nr.›</a:t>
            </a:fld>
            <a:endParaRPr lang="de-DE" dirty="0"/>
          </a:p>
        </p:txBody>
      </p:sp>
      <p:cxnSp>
        <p:nvCxnSpPr>
          <p:cNvPr id="9" name="Straight Connector 8"/>
          <p:cNvCxnSpPr/>
          <p:nvPr/>
        </p:nvCxnSpPr>
        <p:spPr>
          <a:xfrm>
            <a:off x="1071538" y="819132"/>
            <a:ext cx="7965478" cy="19236"/>
          </a:xfrm>
          <a:prstGeom prst="line">
            <a:avLst/>
          </a:prstGeom>
          <a:ln>
            <a:solidFill>
              <a:srgbClr val="96BF0D"/>
            </a:solidFill>
          </a:ln>
        </p:spPr>
        <p:style>
          <a:lnRef idx="2">
            <a:schemeClr val="accent3"/>
          </a:lnRef>
          <a:fillRef idx="0">
            <a:schemeClr val="accent3"/>
          </a:fillRef>
          <a:effectRef idx="1">
            <a:schemeClr val="accent3"/>
          </a:effectRef>
          <a:fontRef idx="minor">
            <a:schemeClr val="tx1"/>
          </a:fontRef>
        </p:style>
      </p:cxnSp>
      <p:cxnSp>
        <p:nvCxnSpPr>
          <p:cNvPr id="10" name="Straight Connector 9"/>
          <p:cNvCxnSpPr/>
          <p:nvPr/>
        </p:nvCxnSpPr>
        <p:spPr>
          <a:xfrm>
            <a:off x="1071538" y="104752"/>
            <a:ext cx="7929618" cy="1588"/>
          </a:xfrm>
          <a:prstGeom prst="line">
            <a:avLst/>
          </a:prstGeom>
          <a:ln>
            <a:solidFill>
              <a:srgbClr val="96BF0D"/>
            </a:solidFill>
          </a:ln>
        </p:spPr>
        <p:style>
          <a:lnRef idx="2">
            <a:schemeClr val="accent3"/>
          </a:lnRef>
          <a:fillRef idx="0">
            <a:schemeClr val="accent3"/>
          </a:fillRef>
          <a:effectRef idx="1">
            <a:schemeClr val="accent3"/>
          </a:effectRef>
          <a:fontRef idx="minor">
            <a:schemeClr val="tx1"/>
          </a:fontRef>
        </p:style>
      </p:cxnSp>
      <p:pic>
        <p:nvPicPr>
          <p:cNvPr id="59401" name="Picture 9" descr="C:\datas\ifis\logo\ifis_brain_only\ifis_brain.png"/>
          <p:cNvPicPr>
            <a:picLocks noChangeAspect="1" noChangeArrowheads="1"/>
          </p:cNvPicPr>
          <p:nvPr/>
        </p:nvPicPr>
        <p:blipFill>
          <a:blip r:embed="rId5" cstate="print"/>
          <a:srcRect/>
          <a:stretch>
            <a:fillRect/>
          </a:stretch>
        </p:blipFill>
        <p:spPr bwMode="auto">
          <a:xfrm>
            <a:off x="19050" y="47625"/>
            <a:ext cx="1078069" cy="857231"/>
          </a:xfrm>
          <a:prstGeom prst="rect">
            <a:avLst/>
          </a:prstGeom>
          <a:noFill/>
        </p:spPr>
      </p:pic>
      <p:pic>
        <p:nvPicPr>
          <p:cNvPr id="11" name="Picture 6" descr="C:\datas\ifis\logo\ifis_brain_only\ifis_brain_transparaent.png"/>
          <p:cNvPicPr>
            <a:picLocks noChangeAspect="1" noChangeArrowheads="1"/>
          </p:cNvPicPr>
          <p:nvPr userDrawn="1"/>
        </p:nvPicPr>
        <p:blipFill>
          <a:blip r:embed="rId6" cstate="print"/>
          <a:srcRect/>
          <a:stretch>
            <a:fillRect/>
          </a:stretch>
        </p:blipFill>
        <p:spPr bwMode="auto">
          <a:xfrm>
            <a:off x="3714744" y="2857496"/>
            <a:ext cx="5730902" cy="4556950"/>
          </a:xfrm>
          <a:prstGeom prst="rect">
            <a:avLst/>
          </a:prstGeom>
          <a:noFill/>
        </p:spPr>
      </p:pic>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Lst>
  <p:hf hdr="0" dt="0"/>
  <p:txStyles>
    <p:titleStyle>
      <a:lvl1pPr algn="l" defTabSz="914400" rtl="0" eaLnBrk="1" latinLnBrk="0" hangingPunct="1">
        <a:spcBef>
          <a:spcPct val="0"/>
        </a:spcBef>
        <a:buNone/>
        <a:defRPr sz="4400" b="1" kern="1200" baseline="0">
          <a:solidFill>
            <a:srgbClr val="006093"/>
          </a:solidFill>
          <a:latin typeface="Gill Sans M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ill Sans M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ostgis.refractions.net/download/logo_suite/adbadge_square/adbadge_square.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Praktikum Integritätsbedingungen</a:t>
            </a:r>
            <a:endParaRPr lang="de-DE" dirty="0"/>
          </a:p>
        </p:txBody>
      </p:sp>
      <p:sp>
        <p:nvSpPr>
          <p:cNvPr id="3" name="Untertitel 2"/>
          <p:cNvSpPr>
            <a:spLocks noGrp="1"/>
          </p:cNvSpPr>
          <p:nvPr>
            <p:ph type="subTitle" idx="1"/>
          </p:nvPr>
        </p:nvSpPr>
        <p:spPr/>
        <p:txBody>
          <a:bodyPr>
            <a:normAutofit fontScale="70000" lnSpcReduction="20000"/>
          </a:bodyPr>
          <a:lstStyle/>
          <a:p>
            <a:r>
              <a:rPr lang="de-DE" b="1" dirty="0" smtClean="0">
                <a:solidFill>
                  <a:srgbClr val="96BF0D"/>
                </a:solidFill>
              </a:rPr>
              <a:t>Lisa </a:t>
            </a:r>
            <a:r>
              <a:rPr lang="de-DE" b="1" dirty="0" err="1">
                <a:solidFill>
                  <a:srgbClr val="96BF0D"/>
                </a:solidFill>
              </a:rPr>
              <a:t>R</a:t>
            </a:r>
            <a:r>
              <a:rPr lang="de-DE" b="1" dirty="0" err="1" smtClean="0">
                <a:solidFill>
                  <a:srgbClr val="96BF0D"/>
                </a:solidFill>
              </a:rPr>
              <a:t>angosch</a:t>
            </a:r>
            <a:endParaRPr lang="de-DE" b="1" dirty="0" smtClean="0">
              <a:solidFill>
                <a:srgbClr val="96BF0D"/>
              </a:solidFill>
            </a:endParaRPr>
          </a:p>
          <a:p>
            <a:r>
              <a:rPr lang="de-DE" b="1" dirty="0" smtClean="0">
                <a:solidFill>
                  <a:srgbClr val="96BF0D"/>
                </a:solidFill>
              </a:rPr>
              <a:t>Christian Spreng</a:t>
            </a:r>
          </a:p>
          <a:p>
            <a:r>
              <a:rPr lang="de-DE" b="1" dirty="0" smtClean="0">
                <a:solidFill>
                  <a:srgbClr val="96BF0D"/>
                </a:solidFill>
              </a:rPr>
              <a:t>Janine Dietric</a:t>
            </a:r>
            <a:r>
              <a:rPr lang="de-DE" b="1" dirty="0">
                <a:solidFill>
                  <a:srgbClr val="96BF0D"/>
                </a:solidFill>
              </a:rPr>
              <a:t>h</a:t>
            </a:r>
            <a:r>
              <a:rPr lang="de-DE" b="1" dirty="0" smtClean="0">
                <a:solidFill>
                  <a:schemeClr val="tx2"/>
                </a:solidFill>
              </a:rPr>
              <a:t/>
            </a:r>
            <a:br>
              <a:rPr lang="de-DE" b="1" dirty="0" smtClean="0">
                <a:solidFill>
                  <a:schemeClr val="tx2"/>
                </a:solidFill>
              </a:rPr>
            </a:br>
            <a:r>
              <a:rPr lang="de-DE" dirty="0" smtClean="0">
                <a:solidFill>
                  <a:schemeClr val="tx1"/>
                </a:solidFill>
              </a:rPr>
              <a:t>Institut für Informationssysteme</a:t>
            </a:r>
          </a:p>
          <a:p>
            <a:r>
              <a:rPr lang="de-DE" dirty="0" smtClean="0">
                <a:solidFill>
                  <a:schemeClr val="tx1"/>
                </a:solidFill>
              </a:rPr>
              <a:t>Technische Universität Braunschweig</a:t>
            </a:r>
          </a:p>
          <a:p>
            <a:r>
              <a:rPr lang="de-DE" dirty="0" smtClean="0">
                <a:solidFill>
                  <a:schemeClr val="tx1"/>
                </a:solidFill>
              </a:rPr>
              <a:t>http://www.ifis.cs.tu-bs.de</a:t>
            </a:r>
          </a:p>
          <a:p>
            <a:endParaRPr lang="de-D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77" y="1286189"/>
            <a:ext cx="8786813" cy="4753101"/>
          </a:xfrm>
        </p:spPr>
      </p:pic>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10</a:t>
            </a:fld>
            <a:endParaRPr lang="de-DE" dirty="0"/>
          </a:p>
        </p:txBody>
      </p:sp>
      <p:sp>
        <p:nvSpPr>
          <p:cNvPr id="8" name="Textfeld 7"/>
          <p:cNvSpPr txBox="1"/>
          <p:nvPr/>
        </p:nvSpPr>
        <p:spPr>
          <a:xfrm>
            <a:off x="1151620" y="119100"/>
            <a:ext cx="7425825" cy="769441"/>
          </a:xfrm>
          <a:prstGeom prst="rect">
            <a:avLst/>
          </a:prstGeom>
          <a:noFill/>
        </p:spPr>
        <p:txBody>
          <a:bodyPr wrap="square" rtlCol="0">
            <a:spAutoFit/>
          </a:bodyPr>
          <a:lstStyle/>
          <a:p>
            <a:r>
              <a:rPr lang="de-DE" sz="4400" b="1" dirty="0" smtClean="0">
                <a:solidFill>
                  <a:srgbClr val="006093"/>
                </a:solidFill>
                <a:latin typeface="Gill Sans MT" pitchFamily="34" charset="0"/>
                <a:ea typeface="+mj-ea"/>
                <a:cs typeface="+mj-cs"/>
              </a:rPr>
              <a:t>    Benutzeroberfläche 1/2</a:t>
            </a:r>
            <a:endParaRPr lang="de-DE" sz="4400" b="1" dirty="0">
              <a:solidFill>
                <a:srgbClr val="006093"/>
              </a:solidFill>
              <a:latin typeface="Gill Sans MT" pitchFamily="34" charset="0"/>
              <a:ea typeface="+mj-ea"/>
              <a:cs typeface="+mj-cs"/>
            </a:endParaRPr>
          </a:p>
        </p:txBody>
      </p:sp>
      <p:sp>
        <p:nvSpPr>
          <p:cNvPr id="11" name="Textfeld 10"/>
          <p:cNvSpPr txBox="1"/>
          <p:nvPr/>
        </p:nvSpPr>
        <p:spPr>
          <a:xfrm>
            <a:off x="6237185" y="4329100"/>
            <a:ext cx="1723472" cy="338554"/>
          </a:xfrm>
          <a:prstGeom prst="rect">
            <a:avLst/>
          </a:prstGeom>
          <a:noFill/>
        </p:spPr>
        <p:txBody>
          <a:bodyPr wrap="square" rtlCol="0">
            <a:spAutoFit/>
          </a:bodyPr>
          <a:lstStyle/>
          <a:p>
            <a:r>
              <a:rPr lang="de-DE" sz="1600" b="1" dirty="0" smtClean="0"/>
              <a:t>Zurück blättern </a:t>
            </a:r>
            <a:r>
              <a:rPr lang="de-DE" sz="1600" b="1" dirty="0" smtClean="0">
                <a:sym typeface="Wingdings" pitchFamily="2" charset="2"/>
              </a:rPr>
              <a:t></a:t>
            </a:r>
            <a:endParaRPr lang="de-DE" sz="1600" b="1" dirty="0"/>
          </a:p>
        </p:txBody>
      </p:sp>
      <p:sp>
        <p:nvSpPr>
          <p:cNvPr id="12" name="Textfeld 11"/>
          <p:cNvSpPr txBox="1"/>
          <p:nvPr/>
        </p:nvSpPr>
        <p:spPr>
          <a:xfrm>
            <a:off x="6237185" y="2005014"/>
            <a:ext cx="2070230" cy="338554"/>
          </a:xfrm>
          <a:prstGeom prst="rect">
            <a:avLst/>
          </a:prstGeom>
          <a:noFill/>
        </p:spPr>
        <p:txBody>
          <a:bodyPr wrap="square" rtlCol="0">
            <a:spAutoFit/>
          </a:bodyPr>
          <a:lstStyle/>
          <a:p>
            <a:r>
              <a:rPr lang="de-DE" sz="1600" b="1" dirty="0" smtClean="0"/>
              <a:t>Weiter blättern </a:t>
            </a:r>
            <a:r>
              <a:rPr lang="de-DE" sz="1600" b="1" dirty="0" smtClean="0">
                <a:sym typeface="Wingdings" pitchFamily="2" charset="2"/>
              </a:rPr>
              <a:t></a:t>
            </a:r>
            <a:endParaRPr lang="de-DE" sz="1600" b="1" dirty="0"/>
          </a:p>
        </p:txBody>
      </p:sp>
      <p:sp>
        <p:nvSpPr>
          <p:cNvPr id="13" name="Rechteck 12"/>
          <p:cNvSpPr/>
          <p:nvPr/>
        </p:nvSpPr>
        <p:spPr>
          <a:xfrm>
            <a:off x="8082390" y="1954698"/>
            <a:ext cx="540060" cy="439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8082390" y="4294958"/>
            <a:ext cx="540060" cy="439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7587335" y="3158970"/>
            <a:ext cx="145344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4977045" y="3158970"/>
            <a:ext cx="6606780" cy="584775"/>
          </a:xfrm>
          <a:prstGeom prst="rect">
            <a:avLst/>
          </a:prstGeom>
          <a:noFill/>
        </p:spPr>
        <p:txBody>
          <a:bodyPr wrap="square" rtlCol="0">
            <a:spAutoFit/>
          </a:bodyPr>
          <a:lstStyle/>
          <a:p>
            <a:r>
              <a:rPr lang="de-DE" sz="1600" b="1" dirty="0" smtClean="0"/>
              <a:t>Name verletzter Assertion </a:t>
            </a:r>
            <a:r>
              <a:rPr lang="de-DE" sz="1600" b="1" dirty="0" smtClean="0">
                <a:sym typeface="Wingdings" pitchFamily="2" charset="2"/>
              </a:rPr>
              <a:t></a:t>
            </a:r>
            <a:endParaRPr lang="de-DE" sz="1600" b="1" dirty="0" smtClean="0"/>
          </a:p>
          <a:p>
            <a:r>
              <a:rPr lang="de-DE" sz="1600" b="1" dirty="0" smtClean="0"/>
              <a:t>&amp; Anzahl aller Objekte</a:t>
            </a:r>
            <a:endParaRPr lang="de-DE" sz="1600" b="1" dirty="0"/>
          </a:p>
        </p:txBody>
      </p:sp>
      <p:sp>
        <p:nvSpPr>
          <p:cNvPr id="17" name="Rechteck 16"/>
          <p:cNvSpPr/>
          <p:nvPr/>
        </p:nvSpPr>
        <p:spPr>
          <a:xfrm>
            <a:off x="125761" y="1313766"/>
            <a:ext cx="39579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p:cNvSpPr txBox="1"/>
          <p:nvPr/>
        </p:nvSpPr>
        <p:spPr>
          <a:xfrm>
            <a:off x="476545" y="1335252"/>
            <a:ext cx="4252999" cy="338554"/>
          </a:xfrm>
          <a:prstGeom prst="rect">
            <a:avLst/>
          </a:prstGeom>
          <a:noFill/>
        </p:spPr>
        <p:txBody>
          <a:bodyPr wrap="square" rtlCol="0">
            <a:spAutoFit/>
          </a:bodyPr>
          <a:lstStyle/>
          <a:p>
            <a:r>
              <a:rPr lang="de-DE" sz="1600" b="1" dirty="0" smtClean="0">
                <a:sym typeface="Wingdings" pitchFamily="2" charset="2"/>
              </a:rPr>
              <a:t></a:t>
            </a:r>
            <a:r>
              <a:rPr lang="de-DE" sz="1600" b="1" dirty="0" smtClean="0"/>
              <a:t> .</a:t>
            </a:r>
            <a:r>
              <a:rPr lang="de-DE" sz="1600" b="1" dirty="0" err="1" smtClean="0"/>
              <a:t>asn</a:t>
            </a:r>
            <a:r>
              <a:rPr lang="de-DE" sz="1600" b="1" dirty="0" smtClean="0"/>
              <a:t> Datei öffnen/ Daten importieren</a:t>
            </a:r>
            <a:endParaRPr lang="de-DE" sz="1600" b="1" dirty="0"/>
          </a:p>
        </p:txBody>
      </p:sp>
      <p:sp>
        <p:nvSpPr>
          <p:cNvPr id="19" name="Rechteck 18"/>
          <p:cNvSpPr/>
          <p:nvPr/>
        </p:nvSpPr>
        <p:spPr>
          <a:xfrm>
            <a:off x="125761" y="1763815"/>
            <a:ext cx="3546139" cy="3240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p:cNvSpPr txBox="1"/>
          <p:nvPr/>
        </p:nvSpPr>
        <p:spPr>
          <a:xfrm>
            <a:off x="1466655" y="4644135"/>
            <a:ext cx="2295255" cy="338554"/>
          </a:xfrm>
          <a:prstGeom prst="rect">
            <a:avLst/>
          </a:prstGeom>
          <a:noFill/>
        </p:spPr>
        <p:txBody>
          <a:bodyPr wrap="square" rtlCol="0">
            <a:spAutoFit/>
          </a:bodyPr>
          <a:lstStyle/>
          <a:p>
            <a:r>
              <a:rPr lang="de-DE" sz="1600" b="1" dirty="0" smtClean="0"/>
              <a:t>Graphische Darstellung</a:t>
            </a:r>
            <a:endParaRPr lang="de-DE" sz="1600" b="1" dirty="0"/>
          </a:p>
        </p:txBody>
      </p:sp>
      <p:sp>
        <p:nvSpPr>
          <p:cNvPr id="21" name="Rechteck 20"/>
          <p:cNvSpPr/>
          <p:nvPr/>
        </p:nvSpPr>
        <p:spPr>
          <a:xfrm>
            <a:off x="125761" y="5049180"/>
            <a:ext cx="6291444"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p:cNvSpPr txBox="1"/>
          <p:nvPr/>
        </p:nvSpPr>
        <p:spPr>
          <a:xfrm>
            <a:off x="2231740" y="5655731"/>
            <a:ext cx="4500500" cy="338554"/>
          </a:xfrm>
          <a:prstGeom prst="rect">
            <a:avLst/>
          </a:prstGeom>
          <a:noFill/>
        </p:spPr>
        <p:txBody>
          <a:bodyPr wrap="square" rtlCol="0">
            <a:spAutoFit/>
          </a:bodyPr>
          <a:lstStyle/>
          <a:p>
            <a:pPr lvl="2"/>
            <a:r>
              <a:rPr lang="de-DE" sz="1600" b="1" dirty="0" smtClean="0"/>
              <a:t>Log: Ausgaben </a:t>
            </a:r>
            <a:r>
              <a:rPr lang="de-DE" sz="1600" b="1" dirty="0"/>
              <a:t>aus der Java </a:t>
            </a:r>
            <a:r>
              <a:rPr lang="de-DE" sz="1600" b="1" dirty="0" err="1" smtClean="0"/>
              <a:t>Console</a:t>
            </a:r>
            <a:endParaRPr lang="de-DE" sz="1600" b="1" dirty="0"/>
          </a:p>
        </p:txBody>
      </p:sp>
    </p:spTree>
    <p:extLst>
      <p:ext uri="{BB962C8B-B14F-4D97-AF65-F5344CB8AC3E}">
        <p14:creationId xmlns:p14="http://schemas.microsoft.com/office/powerpoint/2010/main" val="4198343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86535" y="998730"/>
            <a:ext cx="8280920" cy="720080"/>
          </a:xfrm>
        </p:spPr>
        <p:txBody>
          <a:bodyPr>
            <a:normAutofit/>
          </a:bodyPr>
          <a:lstStyle/>
          <a:p>
            <a:r>
              <a:rPr lang="de-DE" sz="3000" dirty="0" smtClean="0"/>
              <a:t>Beispiel fehlerhafte Darstellung</a:t>
            </a:r>
            <a:endParaRPr lang="de-DE" sz="3000" dirty="0" smtClean="0">
              <a:solidFill>
                <a:schemeClr val="tx1"/>
              </a:solidFill>
            </a:endParaRPr>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11</a:t>
            </a:fld>
            <a:endParaRPr lang="de-DE" dirty="0"/>
          </a:p>
        </p:txBody>
      </p:sp>
      <p:sp>
        <p:nvSpPr>
          <p:cNvPr id="8" name="Textfeld 7"/>
          <p:cNvSpPr txBox="1"/>
          <p:nvPr/>
        </p:nvSpPr>
        <p:spPr>
          <a:xfrm>
            <a:off x="1241630" y="94273"/>
            <a:ext cx="8010890" cy="769441"/>
          </a:xfrm>
          <a:prstGeom prst="rect">
            <a:avLst/>
          </a:prstGeom>
          <a:noFill/>
        </p:spPr>
        <p:txBody>
          <a:bodyPr wrap="square" rtlCol="0">
            <a:spAutoFit/>
          </a:bodyPr>
          <a:lstStyle/>
          <a:p>
            <a:r>
              <a:rPr lang="de-DE" sz="4400" b="1" dirty="0" smtClean="0">
                <a:solidFill>
                  <a:srgbClr val="006093"/>
                </a:solidFill>
                <a:latin typeface="Gill Sans MT" pitchFamily="34" charset="0"/>
                <a:ea typeface="+mj-ea"/>
                <a:cs typeface="+mj-cs"/>
              </a:rPr>
              <a:t>    Benutzeroberfläche 2/2</a:t>
            </a:r>
            <a:endParaRPr lang="de-DE" sz="4400" b="1" dirty="0">
              <a:solidFill>
                <a:srgbClr val="006093"/>
              </a:solidFill>
              <a:latin typeface="Gill Sans MT" pitchFamily="34" charset="0"/>
              <a:ea typeface="+mj-ea"/>
              <a:cs typeface="+mj-cs"/>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45" y="1628800"/>
            <a:ext cx="8262410" cy="4488074"/>
          </a:xfrm>
          <a:prstGeom prst="rect">
            <a:avLst/>
          </a:prstGeom>
        </p:spPr>
      </p:pic>
      <p:sp>
        <p:nvSpPr>
          <p:cNvPr id="9" name="Textfeld 8"/>
          <p:cNvSpPr txBox="1"/>
          <p:nvPr/>
        </p:nvSpPr>
        <p:spPr>
          <a:xfrm>
            <a:off x="476545" y="4824155"/>
            <a:ext cx="3105345" cy="323165"/>
          </a:xfrm>
          <a:prstGeom prst="rect">
            <a:avLst/>
          </a:prstGeom>
          <a:noFill/>
        </p:spPr>
        <p:txBody>
          <a:bodyPr wrap="square" rtlCol="0">
            <a:spAutoFit/>
          </a:bodyPr>
          <a:lstStyle/>
          <a:p>
            <a:r>
              <a:rPr lang="de-DE" sz="1500" b="1" dirty="0"/>
              <a:t>Polizeiwache (Mitte)</a:t>
            </a:r>
          </a:p>
        </p:txBody>
      </p:sp>
    </p:spTree>
    <p:extLst>
      <p:ext uri="{BB962C8B-B14F-4D97-AF65-F5344CB8AC3E}">
        <p14:creationId xmlns:p14="http://schemas.microsoft.com/office/powerpoint/2010/main" val="308351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smtClean="0"/>
              <a:t>Rangosch</a:t>
            </a:r>
            <a:r>
              <a:rPr lang="de-DE" dirty="0" smtClean="0"/>
              <a:t>, Christian Spreng, Janine Dietrich – </a:t>
            </a:r>
            <a:r>
              <a:rPr lang="de-DE" dirty="0" err="1" smtClean="0"/>
              <a:t>Ifis</a:t>
            </a:r>
            <a:r>
              <a:rPr lang="de-DE" dirty="0" smtClean="0"/>
              <a:t> – TU Braunschweig</a:t>
            </a:r>
            <a:endParaRPr lang="de-DE" dirty="0"/>
          </a:p>
        </p:txBody>
      </p:sp>
      <p:sp>
        <p:nvSpPr>
          <p:cNvPr id="4" name="Foliennummernplatzhalter 3"/>
          <p:cNvSpPr>
            <a:spLocks noGrp="1"/>
          </p:cNvSpPr>
          <p:nvPr>
            <p:ph type="sldNum" sz="quarter" idx="12"/>
          </p:nvPr>
        </p:nvSpPr>
        <p:spPr/>
        <p:txBody>
          <a:bodyPr/>
          <a:lstStyle/>
          <a:p>
            <a:fld id="{4526624E-27FB-4676-B640-1040AC0D043A}" type="slidenum">
              <a:rPr lang="de-DE" smtClean="0"/>
              <a:pPr/>
              <a:t>12</a:t>
            </a:fld>
            <a:endParaRPr lang="de-DE" dirty="0"/>
          </a:p>
        </p:txBody>
      </p:sp>
      <p:sp>
        <p:nvSpPr>
          <p:cNvPr id="5" name="Textplatzhalter 4"/>
          <p:cNvSpPr>
            <a:spLocks noGrp="1"/>
          </p:cNvSpPr>
          <p:nvPr>
            <p:ph type="body" sz="quarter" idx="13"/>
          </p:nvPr>
        </p:nvSpPr>
        <p:spPr/>
        <p:txBody>
          <a:bodyPr/>
          <a:lstStyle/>
          <a:p>
            <a:r>
              <a:rPr lang="de-DE" dirty="0" smtClean="0"/>
              <a:t>08.07.2016</a:t>
            </a:r>
            <a:endParaRPr lang="de-DE" dirty="0"/>
          </a:p>
        </p:txBody>
      </p:sp>
      <p:sp>
        <p:nvSpPr>
          <p:cNvPr id="6" name="Titel 5"/>
          <p:cNvSpPr>
            <a:spLocks noGrp="1"/>
          </p:cNvSpPr>
          <p:nvPr>
            <p:ph type="title"/>
          </p:nvPr>
        </p:nvSpPr>
        <p:spPr/>
        <p:txBody>
          <a:bodyPr/>
          <a:lstStyle/>
          <a:p>
            <a:r>
              <a:rPr lang="de-DE" dirty="0" smtClean="0"/>
              <a:t>        </a:t>
            </a:r>
            <a:endParaRPr lang="de-DE" dirty="0"/>
          </a:p>
        </p:txBody>
      </p:sp>
      <p:sp>
        <p:nvSpPr>
          <p:cNvPr id="7" name="Rechteck 6"/>
          <p:cNvSpPr/>
          <p:nvPr/>
        </p:nvSpPr>
        <p:spPr>
          <a:xfrm>
            <a:off x="566555" y="1268760"/>
            <a:ext cx="8010891" cy="4905546"/>
          </a:xfrm>
          <a:prstGeom prst="rect">
            <a:avLst/>
          </a:prstGeom>
          <a:blipFill dpi="0" rotWithShape="1">
            <a:blip r:embed="rId2">
              <a:alphaModFix amt="4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3604392" y="2997097"/>
            <a:ext cx="2115235" cy="769441"/>
          </a:xfrm>
          <a:prstGeom prst="rect">
            <a:avLst/>
          </a:prstGeom>
          <a:noFill/>
        </p:spPr>
        <p:txBody>
          <a:bodyPr wrap="square" rtlCol="0">
            <a:spAutoFit/>
          </a:bodyPr>
          <a:lstStyle/>
          <a:p>
            <a:r>
              <a:rPr lang="de-DE" sz="4400" b="1" dirty="0">
                <a:solidFill>
                  <a:srgbClr val="006093"/>
                </a:solidFill>
                <a:latin typeface="Gill Sans MT" pitchFamily="34" charset="0"/>
                <a:ea typeface="+mj-ea"/>
                <a:cs typeface="+mj-cs"/>
              </a:rPr>
              <a:t>DEMO</a:t>
            </a:r>
          </a:p>
        </p:txBody>
      </p:sp>
      <p:sp>
        <p:nvSpPr>
          <p:cNvPr id="10" name="Textfeld 9"/>
          <p:cNvSpPr txBox="1"/>
          <p:nvPr/>
        </p:nvSpPr>
        <p:spPr>
          <a:xfrm>
            <a:off x="1241630" y="94273"/>
            <a:ext cx="8010890" cy="769441"/>
          </a:xfrm>
          <a:prstGeom prst="rect">
            <a:avLst/>
          </a:prstGeom>
          <a:noFill/>
        </p:spPr>
        <p:txBody>
          <a:bodyPr wrap="square" rtlCol="0">
            <a:spAutoFit/>
          </a:bodyPr>
          <a:lstStyle/>
          <a:p>
            <a:r>
              <a:rPr lang="de-DE" sz="4400" b="1" dirty="0" smtClean="0">
                <a:solidFill>
                  <a:srgbClr val="006093"/>
                </a:solidFill>
                <a:latin typeface="Gill Sans MT" pitchFamily="34" charset="0"/>
                <a:ea typeface="+mj-ea"/>
                <a:cs typeface="+mj-cs"/>
              </a:rPr>
              <a:t>            Vorführung</a:t>
            </a:r>
            <a:endParaRPr lang="de-DE" sz="4400" b="1" dirty="0">
              <a:solidFill>
                <a:srgbClr val="006093"/>
              </a:solidFill>
              <a:latin typeface="Gill Sans MT" pitchFamily="34" charset="0"/>
              <a:ea typeface="+mj-ea"/>
              <a:cs typeface="+mj-cs"/>
            </a:endParaRPr>
          </a:p>
        </p:txBody>
      </p:sp>
    </p:spTree>
    <p:extLst>
      <p:ext uri="{BB962C8B-B14F-4D97-AF65-F5344CB8AC3E}">
        <p14:creationId xmlns:p14="http://schemas.microsoft.com/office/powerpoint/2010/main" val="211466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11560" y="1448780"/>
            <a:ext cx="9011899" cy="6120680"/>
          </a:xfrm>
        </p:spPr>
        <p:txBody>
          <a:bodyPr>
            <a:normAutofit/>
          </a:bodyPr>
          <a:lstStyle/>
          <a:p>
            <a:pPr marL="342900" lvl="1" indent="-342900">
              <a:buFont typeface="Arial" pitchFamily="34" charset="0"/>
              <a:buChar char="•"/>
            </a:pPr>
            <a:r>
              <a:rPr lang="de-DE" sz="3000" dirty="0" smtClean="0">
                <a:solidFill>
                  <a:schemeClr val="tx1"/>
                </a:solidFill>
              </a:rPr>
              <a:t>Besonderheiten </a:t>
            </a:r>
            <a:r>
              <a:rPr lang="de-DE" sz="3000" dirty="0" err="1">
                <a:solidFill>
                  <a:schemeClr val="tx1"/>
                </a:solidFill>
              </a:rPr>
              <a:t>PostGIS</a:t>
            </a:r>
            <a:r>
              <a:rPr lang="de-DE" sz="3000" dirty="0">
                <a:solidFill>
                  <a:schemeClr val="tx1"/>
                </a:solidFill>
              </a:rPr>
              <a:t> </a:t>
            </a:r>
            <a:endParaRPr lang="de-DE" sz="3000" dirty="0" smtClean="0">
              <a:solidFill>
                <a:schemeClr val="tx1"/>
              </a:solidFill>
            </a:endParaRPr>
          </a:p>
          <a:p>
            <a:pPr marL="342900" lvl="1" indent="-342900">
              <a:buFont typeface="Arial" pitchFamily="34" charset="0"/>
              <a:buChar char="•"/>
            </a:pPr>
            <a:r>
              <a:rPr lang="de-DE" sz="3000" dirty="0" smtClean="0">
                <a:solidFill>
                  <a:schemeClr val="tx1"/>
                </a:solidFill>
              </a:rPr>
              <a:t>Besonderheiten Import OSM-Daten </a:t>
            </a:r>
            <a:endParaRPr lang="de-DE" sz="3000" dirty="0">
              <a:solidFill>
                <a:schemeClr val="tx1"/>
              </a:solidFill>
            </a:endParaRPr>
          </a:p>
          <a:p>
            <a:r>
              <a:rPr lang="de-DE" sz="3000" dirty="0" err="1" smtClean="0"/>
              <a:t>Assertions</a:t>
            </a:r>
            <a:r>
              <a:rPr lang="de-DE" sz="3000" dirty="0" smtClean="0"/>
              <a:t> </a:t>
            </a:r>
          </a:p>
          <a:p>
            <a:pPr lvl="1"/>
            <a:r>
              <a:rPr lang="de-DE" sz="2600" dirty="0" smtClean="0"/>
              <a:t>Beispiel</a:t>
            </a:r>
          </a:p>
          <a:p>
            <a:pPr lvl="1"/>
            <a:r>
              <a:rPr lang="de-DE" sz="2600" dirty="0" smtClean="0"/>
              <a:t>Parser </a:t>
            </a:r>
            <a:endParaRPr lang="de-DE" sz="2600" dirty="0" smtClean="0">
              <a:solidFill>
                <a:srgbClr val="FF0000"/>
              </a:solidFill>
            </a:endParaRPr>
          </a:p>
          <a:p>
            <a:pPr lvl="1"/>
            <a:r>
              <a:rPr lang="de-DE" sz="2600" dirty="0" smtClean="0"/>
              <a:t>Create</a:t>
            </a:r>
            <a:r>
              <a:rPr lang="de-DE" sz="2600" dirty="0" smtClean="0"/>
              <a:t>, </a:t>
            </a:r>
            <a:r>
              <a:rPr lang="de-DE" sz="2600" dirty="0" smtClean="0"/>
              <a:t>Check, Drop </a:t>
            </a:r>
            <a:endParaRPr lang="de-DE" sz="2600" dirty="0" smtClean="0">
              <a:solidFill>
                <a:srgbClr val="FF0000"/>
              </a:solidFill>
            </a:endParaRPr>
          </a:p>
          <a:p>
            <a:r>
              <a:rPr lang="de-DE" sz="3000" dirty="0" smtClean="0"/>
              <a:t>Benutzeroberfläche </a:t>
            </a:r>
          </a:p>
          <a:p>
            <a:pPr marL="342900" lvl="1" indent="-342900">
              <a:buFont typeface="Arial" pitchFamily="34" charset="0"/>
              <a:buChar char="•"/>
            </a:pPr>
            <a:r>
              <a:rPr lang="de-DE" sz="3000" dirty="0">
                <a:solidFill>
                  <a:schemeClr val="tx1"/>
                </a:solidFill>
              </a:rPr>
              <a:t>Vorführung Demo </a:t>
            </a:r>
          </a:p>
          <a:p>
            <a:pPr marL="400050" lvl="2" indent="0">
              <a:buNone/>
            </a:pPr>
            <a:endParaRPr lang="de-DE" sz="2900" dirty="0" smtClean="0">
              <a:solidFill>
                <a:schemeClr val="tx2"/>
              </a:solidFill>
            </a:endParaRPr>
          </a:p>
          <a:p>
            <a:pPr lvl="1"/>
            <a:endParaRPr lang="de-DE" dirty="0" smtClean="0"/>
          </a:p>
          <a:p>
            <a:pPr lvl="1"/>
            <a:endParaRPr lang="en-US" dirty="0" smtClean="0"/>
          </a:p>
          <a:p>
            <a:pPr lvl="1"/>
            <a:endParaRPr lang="en-US" dirty="0" smtClean="0"/>
          </a:p>
          <a:p>
            <a:pPr marL="457200" lvl="1" indent="0">
              <a:buNone/>
            </a:pPr>
            <a:endParaRPr lang="de-DE" dirty="0" smtClean="0"/>
          </a:p>
          <a:p>
            <a:endParaRPr lang="de-DE" dirty="0" smtClean="0"/>
          </a:p>
          <a:p>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Agenda</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2</a:t>
            </a:fld>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21550" y="1178750"/>
            <a:ext cx="8786874" cy="5072098"/>
          </a:xfrm>
        </p:spPr>
        <p:txBody>
          <a:bodyPr>
            <a:normAutofit fontScale="92500" lnSpcReduction="10000"/>
          </a:bodyPr>
          <a:lstStyle/>
          <a:p>
            <a:r>
              <a:rPr lang="de-DE" dirty="0" smtClean="0"/>
              <a:t>Ist </a:t>
            </a:r>
            <a:r>
              <a:rPr lang="de-DE" dirty="0"/>
              <a:t>die räumliche Erweiterung der relationalen Datenbank </a:t>
            </a:r>
            <a:r>
              <a:rPr lang="de-DE" dirty="0" err="1" smtClean="0"/>
              <a:t>PostgreSQL</a:t>
            </a:r>
            <a:endParaRPr lang="de-DE" dirty="0" smtClean="0"/>
          </a:p>
          <a:p>
            <a:r>
              <a:rPr lang="de-DE" dirty="0" smtClean="0"/>
              <a:t>Verbesserung der </a:t>
            </a:r>
            <a:r>
              <a:rPr lang="de-DE" dirty="0"/>
              <a:t>Speicherung, </a:t>
            </a:r>
            <a:r>
              <a:rPr lang="de-DE" dirty="0" smtClean="0"/>
              <a:t> Abfrage </a:t>
            </a:r>
            <a:r>
              <a:rPr lang="de-DE" dirty="0"/>
              <a:t>und Bearbeitung von räumlichen </a:t>
            </a:r>
            <a:r>
              <a:rPr lang="de-DE" dirty="0" smtClean="0"/>
              <a:t>Daten</a:t>
            </a:r>
          </a:p>
          <a:p>
            <a:r>
              <a:rPr lang="de-DE" dirty="0" smtClean="0"/>
              <a:t>Vorteile:</a:t>
            </a:r>
          </a:p>
          <a:p>
            <a:pPr lvl="1"/>
            <a:r>
              <a:rPr lang="de-DE" dirty="0" smtClean="0"/>
              <a:t>Mehr Funktionalität</a:t>
            </a:r>
          </a:p>
          <a:p>
            <a:pPr lvl="1"/>
            <a:r>
              <a:rPr lang="de-DE" dirty="0" smtClean="0"/>
              <a:t>Einfachere Nutzung in Java</a:t>
            </a:r>
          </a:p>
          <a:p>
            <a:r>
              <a:rPr lang="de-DE" dirty="0" smtClean="0"/>
              <a:t>Geometrische Datentypen:</a:t>
            </a:r>
          </a:p>
          <a:p>
            <a:pPr lvl="1"/>
            <a:r>
              <a:rPr lang="de-DE" dirty="0" smtClean="0"/>
              <a:t>Point</a:t>
            </a:r>
          </a:p>
          <a:p>
            <a:pPr lvl="1"/>
            <a:r>
              <a:rPr lang="de-DE" dirty="0" err="1" smtClean="0"/>
              <a:t>Linestring</a:t>
            </a:r>
            <a:endParaRPr lang="de-DE" dirty="0" smtClean="0"/>
          </a:p>
          <a:p>
            <a:pPr lvl="1"/>
            <a:r>
              <a:rPr lang="de-DE" dirty="0" smtClean="0"/>
              <a:t>Polygon</a:t>
            </a:r>
            <a:endParaRPr lang="de-DE" dirty="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smtClean="0"/>
              <a:t>Rangosch</a:t>
            </a:r>
            <a:r>
              <a:rPr lang="de-DE" dirty="0" smtClean="0"/>
              <a:t>, Christian Spreng, Janine Dietrich– </a:t>
            </a:r>
            <a:r>
              <a:rPr lang="de-DE" dirty="0" err="1" smtClean="0"/>
              <a:t>Ifis</a:t>
            </a:r>
            <a:r>
              <a:rPr lang="de-DE" dirty="0" smtClean="0"/>
              <a:t> – TU Braunschweig</a:t>
            </a:r>
            <a:endParaRPr lang="de-DE" dirty="0"/>
          </a:p>
        </p:txBody>
      </p:sp>
      <p:sp>
        <p:nvSpPr>
          <p:cNvPr id="4" name="Foliennummernplatzhalter 3"/>
          <p:cNvSpPr>
            <a:spLocks noGrp="1"/>
          </p:cNvSpPr>
          <p:nvPr>
            <p:ph type="sldNum" sz="quarter" idx="12"/>
          </p:nvPr>
        </p:nvSpPr>
        <p:spPr/>
        <p:txBody>
          <a:bodyPr/>
          <a:lstStyle/>
          <a:p>
            <a:fld id="{4526624E-27FB-4676-B640-1040AC0D043A}" type="slidenum">
              <a:rPr lang="de-DE" smtClean="0"/>
              <a:pPr/>
              <a:t>3</a:t>
            </a:fld>
            <a:endParaRPr lang="de-DE" dirty="0"/>
          </a:p>
        </p:txBody>
      </p:sp>
      <p:sp>
        <p:nvSpPr>
          <p:cNvPr id="5" name="Textplatzhalter 4"/>
          <p:cNvSpPr>
            <a:spLocks noGrp="1"/>
          </p:cNvSpPr>
          <p:nvPr>
            <p:ph type="body" sz="quarter" idx="13"/>
          </p:nvPr>
        </p:nvSpPr>
        <p:spPr/>
        <p:txBody>
          <a:bodyPr/>
          <a:lstStyle/>
          <a:p>
            <a:r>
              <a:rPr lang="de-DE" dirty="0" smtClean="0"/>
              <a:t>08.07.2016</a:t>
            </a:r>
            <a:endParaRPr lang="de-DE" dirty="0"/>
          </a:p>
        </p:txBody>
      </p:sp>
      <p:sp>
        <p:nvSpPr>
          <p:cNvPr id="6" name="Titel 5"/>
          <p:cNvSpPr>
            <a:spLocks noGrp="1"/>
          </p:cNvSpPr>
          <p:nvPr>
            <p:ph type="title"/>
          </p:nvPr>
        </p:nvSpPr>
        <p:spPr>
          <a:xfrm>
            <a:off x="791580" y="98630"/>
            <a:ext cx="7741602" cy="785512"/>
          </a:xfrm>
        </p:spPr>
        <p:txBody>
          <a:bodyPr>
            <a:normAutofit/>
          </a:bodyPr>
          <a:lstStyle/>
          <a:p>
            <a:pPr algn="ctr"/>
            <a:r>
              <a:rPr lang="de-DE" dirty="0" err="1" smtClean="0"/>
              <a:t>PostGIS</a:t>
            </a:r>
            <a:endParaRPr lang="de-DE" dirty="0"/>
          </a:p>
        </p:txBody>
      </p:sp>
      <p:pic>
        <p:nvPicPr>
          <p:cNvPr id="7" name="Grafik 6">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150" y="3609020"/>
            <a:ext cx="2040449" cy="2040449"/>
          </a:xfrm>
          <a:prstGeom prst="rect">
            <a:avLst/>
          </a:prstGeom>
        </p:spPr>
      </p:pic>
    </p:spTree>
    <p:extLst>
      <p:ext uri="{BB962C8B-B14F-4D97-AF65-F5344CB8AC3E}">
        <p14:creationId xmlns:p14="http://schemas.microsoft.com/office/powerpoint/2010/main" val="3321206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rot="1274286">
            <a:off x="4768789" y="3310091"/>
            <a:ext cx="3825425" cy="2700300"/>
          </a:xfrm>
          <a:prstGeom prst="rect">
            <a:avLst/>
          </a:prstGeom>
          <a:blipFill dpi="0" rotWithShape="1">
            <a:blip r:embed="rId3">
              <a:alphaModFix amt="4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Inhaltsplatzhalter 1"/>
          <p:cNvSpPr>
            <a:spLocks noGrp="1"/>
          </p:cNvSpPr>
          <p:nvPr>
            <p:ph idx="1"/>
          </p:nvPr>
        </p:nvSpPr>
        <p:spPr>
          <a:xfrm>
            <a:off x="521550" y="1448780"/>
            <a:ext cx="8786874" cy="5072098"/>
          </a:xfrm>
        </p:spPr>
        <p:txBody>
          <a:bodyPr>
            <a:normAutofit/>
          </a:bodyPr>
          <a:lstStyle/>
          <a:p>
            <a:pPr marL="342900" lvl="1" indent="-342900">
              <a:lnSpc>
                <a:spcPct val="90000"/>
              </a:lnSpc>
              <a:buFont typeface="Arial" pitchFamily="34" charset="0"/>
              <a:buChar char="•"/>
            </a:pPr>
            <a:r>
              <a:rPr lang="en-US" sz="3000" dirty="0" smtClean="0">
                <a:solidFill>
                  <a:schemeClr val="tx1"/>
                </a:solidFill>
              </a:rPr>
              <a:t>OSM-</a:t>
            </a:r>
            <a:r>
              <a:rPr lang="en-US" sz="3000" dirty="0" err="1" smtClean="0">
                <a:solidFill>
                  <a:schemeClr val="tx1"/>
                </a:solidFill>
              </a:rPr>
              <a:t>Daten</a:t>
            </a:r>
            <a:r>
              <a:rPr lang="en-US" sz="3000" dirty="0" smtClean="0">
                <a:solidFill>
                  <a:schemeClr val="tx1"/>
                </a:solidFill>
              </a:rPr>
              <a:t> vs. </a:t>
            </a:r>
            <a:r>
              <a:rPr lang="en-US" sz="3000" dirty="0" err="1" smtClean="0">
                <a:solidFill>
                  <a:schemeClr val="tx1"/>
                </a:solidFill>
              </a:rPr>
              <a:t>Datenbankstruktur</a:t>
            </a:r>
            <a:endParaRPr lang="en-US" sz="3000" dirty="0" smtClean="0">
              <a:solidFill>
                <a:schemeClr val="tx1"/>
              </a:solidFill>
            </a:endParaRPr>
          </a:p>
          <a:p>
            <a:pPr marL="342900" lvl="1" indent="-342900">
              <a:lnSpc>
                <a:spcPct val="90000"/>
              </a:lnSpc>
              <a:buFont typeface="Arial" pitchFamily="34" charset="0"/>
              <a:buChar char="•"/>
            </a:pPr>
            <a:endParaRPr lang="en-US" sz="3000" dirty="0" smtClean="0">
              <a:solidFill>
                <a:schemeClr val="tx1"/>
              </a:solidFill>
            </a:endParaRPr>
          </a:p>
          <a:p>
            <a:pPr marL="342900" lvl="1" indent="-342900">
              <a:lnSpc>
                <a:spcPct val="90000"/>
              </a:lnSpc>
              <a:buFont typeface="Arial" pitchFamily="34" charset="0"/>
              <a:buChar char="•"/>
            </a:pPr>
            <a:r>
              <a:rPr lang="en-US" sz="3000" dirty="0" err="1" smtClean="0">
                <a:solidFill>
                  <a:schemeClr val="tx1"/>
                </a:solidFill>
              </a:rPr>
              <a:t>Abhängigkeiten</a:t>
            </a:r>
            <a:r>
              <a:rPr lang="en-US" sz="3000" dirty="0" smtClean="0">
                <a:solidFill>
                  <a:schemeClr val="tx1"/>
                </a:solidFill>
              </a:rPr>
              <a:t> </a:t>
            </a:r>
            <a:r>
              <a:rPr lang="en-US" sz="3000" dirty="0" err="1">
                <a:solidFill>
                  <a:schemeClr val="tx1"/>
                </a:solidFill>
              </a:rPr>
              <a:t>nicht</a:t>
            </a:r>
            <a:r>
              <a:rPr lang="en-US" sz="3000" dirty="0">
                <a:solidFill>
                  <a:schemeClr val="tx1"/>
                </a:solidFill>
              </a:rPr>
              <a:t> </a:t>
            </a:r>
            <a:r>
              <a:rPr lang="en-US" sz="3000" dirty="0" err="1" smtClean="0">
                <a:solidFill>
                  <a:schemeClr val="tx1"/>
                </a:solidFill>
              </a:rPr>
              <a:t>modellierbar</a:t>
            </a:r>
            <a:endParaRPr lang="en-US" sz="3000" dirty="0">
              <a:solidFill>
                <a:schemeClr val="tx1"/>
              </a:solidFill>
            </a:endParaRPr>
          </a:p>
          <a:p>
            <a:pPr lvl="1">
              <a:lnSpc>
                <a:spcPct val="90000"/>
              </a:lnSpc>
            </a:pPr>
            <a:r>
              <a:rPr lang="en-US" sz="2600" dirty="0"/>
              <a:t>z. B. </a:t>
            </a:r>
            <a:r>
              <a:rPr lang="en-US" sz="2600" dirty="0" err="1"/>
              <a:t>Haus</a:t>
            </a:r>
            <a:r>
              <a:rPr lang="en-US" sz="2600" dirty="0"/>
              <a:t> an </a:t>
            </a:r>
            <a:r>
              <a:rPr lang="en-US" sz="2600" dirty="0" err="1" smtClean="0"/>
              <a:t>Straße</a:t>
            </a:r>
            <a:endParaRPr lang="en-US" sz="2600" dirty="0" smtClean="0"/>
          </a:p>
          <a:p>
            <a:pPr lvl="1">
              <a:lnSpc>
                <a:spcPct val="90000"/>
              </a:lnSpc>
            </a:pPr>
            <a:endParaRPr lang="en-US" sz="3200" dirty="0"/>
          </a:p>
          <a:p>
            <a:pPr marL="342900" lvl="1" indent="-342900">
              <a:lnSpc>
                <a:spcPct val="90000"/>
              </a:lnSpc>
              <a:buFont typeface="Arial" pitchFamily="34" charset="0"/>
              <a:buChar char="•"/>
            </a:pPr>
            <a:r>
              <a:rPr lang="en-US" sz="3000" dirty="0" err="1" smtClean="0">
                <a:solidFill>
                  <a:schemeClr val="tx1"/>
                </a:solidFill>
              </a:rPr>
              <a:t>Reihenfolge</a:t>
            </a:r>
            <a:r>
              <a:rPr lang="en-US" sz="3000" dirty="0" smtClean="0">
                <a:solidFill>
                  <a:schemeClr val="tx1"/>
                </a:solidFill>
              </a:rPr>
              <a:t> der </a:t>
            </a:r>
            <a:r>
              <a:rPr lang="en-US" sz="3000" dirty="0" err="1" smtClean="0">
                <a:solidFill>
                  <a:schemeClr val="tx1"/>
                </a:solidFill>
              </a:rPr>
              <a:t>Elemente</a:t>
            </a:r>
            <a:r>
              <a:rPr lang="en-US" sz="3000" dirty="0" smtClean="0">
                <a:solidFill>
                  <a:schemeClr val="tx1"/>
                </a:solidFill>
              </a:rPr>
              <a:t> </a:t>
            </a:r>
            <a:r>
              <a:rPr lang="en-US" sz="3000" dirty="0" err="1" smtClean="0">
                <a:solidFill>
                  <a:schemeClr val="tx1"/>
                </a:solidFill>
              </a:rPr>
              <a:t>beim</a:t>
            </a:r>
            <a:r>
              <a:rPr lang="en-US" sz="3000" dirty="0" smtClean="0">
                <a:solidFill>
                  <a:schemeClr val="tx1"/>
                </a:solidFill>
              </a:rPr>
              <a:t> Import </a:t>
            </a:r>
            <a:r>
              <a:rPr lang="en-US" sz="3000" dirty="0" err="1" smtClean="0">
                <a:solidFill>
                  <a:schemeClr val="tx1"/>
                </a:solidFill>
              </a:rPr>
              <a:t>wichtig</a:t>
            </a:r>
            <a:endParaRPr lang="en-US" sz="3000" dirty="0" smtClean="0">
              <a:solidFill>
                <a:schemeClr val="tx1"/>
              </a:solidFill>
            </a:endParaRPr>
          </a:p>
          <a:p>
            <a:pPr marL="342900" lvl="1" indent="-342900">
              <a:lnSpc>
                <a:spcPct val="90000"/>
              </a:lnSpc>
              <a:buFont typeface="Arial" pitchFamily="34" charset="0"/>
              <a:buChar char="•"/>
            </a:pPr>
            <a:endParaRPr lang="en-US" sz="3000" dirty="0" smtClean="0">
              <a:solidFill>
                <a:schemeClr val="tx1"/>
              </a:solidFill>
            </a:endParaRPr>
          </a:p>
          <a:p>
            <a:pPr marL="342900" lvl="1" indent="-342900">
              <a:lnSpc>
                <a:spcPct val="90000"/>
              </a:lnSpc>
              <a:buFont typeface="Arial" pitchFamily="34" charset="0"/>
              <a:buChar char="•"/>
            </a:pPr>
            <a:r>
              <a:rPr lang="en-US" sz="3000" dirty="0" err="1" smtClean="0">
                <a:solidFill>
                  <a:schemeClr val="tx1"/>
                </a:solidFill>
              </a:rPr>
              <a:t>Große</a:t>
            </a:r>
            <a:r>
              <a:rPr lang="en-US" sz="3000" dirty="0" smtClean="0">
                <a:solidFill>
                  <a:schemeClr val="tx1"/>
                </a:solidFill>
              </a:rPr>
              <a:t> </a:t>
            </a:r>
            <a:r>
              <a:rPr lang="en-US" sz="3000" dirty="0" err="1" smtClean="0">
                <a:solidFill>
                  <a:schemeClr val="tx1"/>
                </a:solidFill>
              </a:rPr>
              <a:t>Datenmenge</a:t>
            </a:r>
            <a:r>
              <a:rPr lang="en-US" sz="3000" dirty="0" smtClean="0">
                <a:solidFill>
                  <a:schemeClr val="tx1"/>
                </a:solidFill>
              </a:rPr>
              <a:t> </a:t>
            </a:r>
            <a:r>
              <a:rPr lang="en-US" sz="3000" dirty="0" err="1" smtClean="0">
                <a:solidFill>
                  <a:schemeClr val="tx1"/>
                </a:solidFill>
              </a:rPr>
              <a:t>bedingt</a:t>
            </a:r>
            <a:r>
              <a:rPr lang="en-US" sz="3000" dirty="0" smtClean="0">
                <a:solidFill>
                  <a:schemeClr val="tx1"/>
                </a:solidFill>
              </a:rPr>
              <a:t> </a:t>
            </a:r>
            <a:r>
              <a:rPr lang="en-US" sz="3000" dirty="0" err="1" smtClean="0">
                <a:solidFill>
                  <a:schemeClr val="tx1"/>
                </a:solidFill>
              </a:rPr>
              <a:t>Performanceprobleme</a:t>
            </a:r>
            <a:endParaRPr lang="en-US" dirty="0" smtClean="0">
              <a:solidFill>
                <a:schemeClr val="tx1"/>
              </a:solidFill>
            </a:endParaRPr>
          </a:p>
          <a:p>
            <a:pPr marL="0" indent="0">
              <a:buNone/>
            </a:pPr>
            <a:endParaRPr lang="de-DE" dirty="0" smtClean="0"/>
          </a:p>
          <a:p>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Import OSM-Daten</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4</a:t>
            </a:fld>
            <a:endParaRPr lang="de-DE" dirty="0"/>
          </a:p>
        </p:txBody>
      </p:sp>
    </p:spTree>
    <p:extLst>
      <p:ext uri="{BB962C8B-B14F-4D97-AF65-F5344CB8AC3E}">
        <p14:creationId xmlns:p14="http://schemas.microsoft.com/office/powerpoint/2010/main" val="3932624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6545" y="1144378"/>
            <a:ext cx="10126125" cy="5713622"/>
          </a:xfrm>
        </p:spPr>
        <p:txBody>
          <a:bodyPr>
            <a:normAutofit/>
          </a:bodyPr>
          <a:lstStyle/>
          <a:p>
            <a:pPr marL="514350" indent="-457200"/>
            <a:r>
              <a:rPr lang="de-DE" dirty="0" smtClean="0"/>
              <a:t>Keine Straße durch Haus</a:t>
            </a:r>
          </a:p>
          <a:p>
            <a:pPr marL="57150" indent="0">
              <a:buNone/>
            </a:pPr>
            <a:endParaRPr lang="de-DE" dirty="0" smtClean="0"/>
          </a:p>
          <a:p>
            <a:pPr marL="0" indent="0">
              <a:buNone/>
            </a:pPr>
            <a:r>
              <a:rPr lang="de-DE" sz="2800" dirty="0" smtClean="0">
                <a:solidFill>
                  <a:schemeClr val="tx2"/>
                </a:solidFill>
              </a:rPr>
              <a:t>   CREATE </a:t>
            </a:r>
            <a:r>
              <a:rPr lang="de-DE" sz="2800" dirty="0">
                <a:solidFill>
                  <a:schemeClr val="tx2"/>
                </a:solidFill>
              </a:rPr>
              <a:t>ASSERTION </a:t>
            </a:r>
            <a:r>
              <a:rPr lang="de-DE" sz="2800" dirty="0" err="1">
                <a:solidFill>
                  <a:schemeClr val="tx2"/>
                </a:solidFill>
              </a:rPr>
              <a:t>KeineStrasseDurchHaus</a:t>
            </a:r>
            <a:r>
              <a:rPr lang="de-DE" sz="2800" dirty="0">
                <a:solidFill>
                  <a:schemeClr val="tx2"/>
                </a:solidFill>
              </a:rPr>
              <a:t> CHECK(</a:t>
            </a:r>
          </a:p>
          <a:p>
            <a:pPr marL="0" indent="0">
              <a:buNone/>
            </a:pPr>
            <a:r>
              <a:rPr lang="de-DE" sz="2800" dirty="0">
                <a:solidFill>
                  <a:schemeClr val="tx2"/>
                </a:solidFill>
              </a:rPr>
              <a:t>     </a:t>
            </a:r>
            <a:r>
              <a:rPr lang="de-DE" sz="2800" dirty="0" smtClean="0">
                <a:solidFill>
                  <a:schemeClr val="tx2"/>
                </a:solidFill>
              </a:rPr>
              <a:t>   NOT </a:t>
            </a:r>
            <a:r>
              <a:rPr lang="de-DE" sz="2800" dirty="0">
                <a:solidFill>
                  <a:schemeClr val="tx2"/>
                </a:solidFill>
              </a:rPr>
              <a:t>EXISTS(</a:t>
            </a:r>
            <a:r>
              <a:rPr lang="en-US" sz="2800" dirty="0">
                <a:solidFill>
                  <a:schemeClr val="tx2"/>
                </a:solidFill>
              </a:rPr>
              <a:t>SELECT s.*,h.* </a:t>
            </a:r>
          </a:p>
          <a:p>
            <a:pPr marL="0" indent="0">
              <a:buNone/>
            </a:pPr>
            <a:r>
              <a:rPr lang="en-US" sz="2800" dirty="0">
                <a:solidFill>
                  <a:schemeClr val="tx2"/>
                </a:solidFill>
              </a:rPr>
              <a:t>                          </a:t>
            </a:r>
            <a:r>
              <a:rPr lang="en-US" sz="2800" dirty="0" smtClean="0">
                <a:solidFill>
                  <a:schemeClr val="tx2"/>
                </a:solidFill>
              </a:rPr>
              <a:t>   FROM </a:t>
            </a:r>
            <a:r>
              <a:rPr lang="en-US" sz="2800" dirty="0" err="1">
                <a:solidFill>
                  <a:schemeClr val="tx2"/>
                </a:solidFill>
              </a:rPr>
              <a:t>Strasse</a:t>
            </a:r>
            <a:r>
              <a:rPr lang="en-US" sz="2800" dirty="0">
                <a:solidFill>
                  <a:schemeClr val="tx2"/>
                </a:solidFill>
              </a:rPr>
              <a:t> s, </a:t>
            </a:r>
            <a:r>
              <a:rPr lang="en-US" sz="2800" dirty="0" err="1">
                <a:solidFill>
                  <a:schemeClr val="tx2"/>
                </a:solidFill>
              </a:rPr>
              <a:t>Haus</a:t>
            </a:r>
            <a:r>
              <a:rPr lang="en-US" sz="2800" dirty="0">
                <a:solidFill>
                  <a:schemeClr val="tx2"/>
                </a:solidFill>
              </a:rPr>
              <a:t> h </a:t>
            </a:r>
          </a:p>
          <a:p>
            <a:pPr marL="0" indent="0">
              <a:buNone/>
            </a:pPr>
            <a:r>
              <a:rPr lang="en-US" sz="2800" dirty="0">
                <a:solidFill>
                  <a:schemeClr val="tx2"/>
                </a:solidFill>
              </a:rPr>
              <a:t>                          </a:t>
            </a:r>
            <a:r>
              <a:rPr lang="en-US" sz="2800" dirty="0" smtClean="0">
                <a:solidFill>
                  <a:schemeClr val="tx2"/>
                </a:solidFill>
              </a:rPr>
              <a:t>   WHERE </a:t>
            </a:r>
            <a:r>
              <a:rPr lang="en-US" sz="2800" dirty="0" err="1">
                <a:solidFill>
                  <a:srgbClr val="00B0F0"/>
                </a:solidFill>
              </a:rPr>
              <a:t>ST_Crosses</a:t>
            </a:r>
            <a:r>
              <a:rPr lang="en-US" sz="2800" dirty="0">
                <a:solidFill>
                  <a:schemeClr val="tx2"/>
                </a:solidFill>
              </a:rPr>
              <a:t>(</a:t>
            </a:r>
            <a:r>
              <a:rPr lang="en-US" sz="2800" dirty="0" err="1">
                <a:solidFill>
                  <a:schemeClr val="tx2"/>
                </a:solidFill>
              </a:rPr>
              <a:t>s.path,h.umriss</a:t>
            </a:r>
            <a:r>
              <a:rPr lang="en-US" sz="2800" dirty="0" smtClean="0">
                <a:solidFill>
                  <a:schemeClr val="tx2"/>
                </a:solidFill>
              </a:rPr>
              <a:t>)</a:t>
            </a:r>
          </a:p>
          <a:p>
            <a:pPr marL="0" indent="0">
              <a:buNone/>
            </a:pPr>
            <a:r>
              <a:rPr lang="en-US" sz="2800" dirty="0">
                <a:solidFill>
                  <a:schemeClr val="tx2"/>
                </a:solidFill>
              </a:rPr>
              <a:t> </a:t>
            </a:r>
            <a:r>
              <a:rPr lang="en-US" sz="2800" dirty="0" smtClean="0">
                <a:solidFill>
                  <a:schemeClr val="tx2"/>
                </a:solidFill>
              </a:rPr>
              <a:t>                            </a:t>
            </a:r>
            <a:r>
              <a:rPr lang="de-DE" sz="2800" dirty="0" smtClean="0">
                <a:solidFill>
                  <a:schemeClr val="tx2"/>
                </a:solidFill>
              </a:rPr>
              <a:t>));</a:t>
            </a:r>
            <a:endParaRPr lang="de-DE" sz="2800" dirty="0">
              <a:solidFill>
                <a:schemeClr val="tx2"/>
              </a:solidFill>
            </a:endParaRPr>
          </a:p>
          <a:p>
            <a:pPr lvl="1"/>
            <a:endParaRPr lang="en-US" dirty="0" smtClean="0"/>
          </a:p>
          <a:p>
            <a:pPr marL="0" indent="0">
              <a:buNone/>
            </a:pPr>
            <a:endParaRPr lang="de-DE" dirty="0" smtClean="0"/>
          </a:p>
          <a:p>
            <a:endParaRPr lang="de-DE" sz="2600" dirty="0">
              <a:solidFill>
                <a:schemeClr val="tx2"/>
              </a:solidFill>
            </a:endParaRPr>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a:t>       </a:t>
            </a:r>
            <a:r>
              <a:rPr lang="de-DE" dirty="0" err="1" smtClean="0"/>
              <a:t>Assertions</a:t>
            </a:r>
            <a:r>
              <a:rPr lang="de-DE" dirty="0" smtClean="0"/>
              <a:t>: Beispiel</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5</a:t>
            </a:fld>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27" y="3879050"/>
            <a:ext cx="1980953" cy="2371429"/>
          </a:xfrm>
          <a:prstGeom prst="rect">
            <a:avLst/>
          </a:prstGeom>
        </p:spPr>
      </p:pic>
    </p:spTree>
    <p:extLst>
      <p:ext uri="{BB962C8B-B14F-4D97-AF65-F5344CB8AC3E}">
        <p14:creationId xmlns:p14="http://schemas.microsoft.com/office/powerpoint/2010/main" val="3037617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66555" y="1088740"/>
            <a:ext cx="8786874" cy="5072098"/>
          </a:xfrm>
        </p:spPr>
        <p:txBody>
          <a:bodyPr>
            <a:normAutofit/>
          </a:bodyPr>
          <a:lstStyle/>
          <a:p>
            <a:pPr marL="0" indent="0">
              <a:buNone/>
            </a:pPr>
            <a:endParaRPr lang="de-DE" dirty="0" smtClean="0"/>
          </a:p>
          <a:p>
            <a:pPr marL="0" indent="0">
              <a:buNone/>
            </a:pPr>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a:t>
            </a:r>
            <a:r>
              <a:rPr lang="de-DE" dirty="0" err="1" smtClean="0"/>
              <a:t>Assertions</a:t>
            </a:r>
            <a:r>
              <a:rPr lang="de-DE" dirty="0" smtClean="0"/>
              <a:t>: Parser 1/3</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6</a:t>
            </a:fld>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735" y="1088740"/>
            <a:ext cx="6639640" cy="5400600"/>
          </a:xfrm>
          <a:prstGeom prst="rect">
            <a:avLst/>
          </a:prstGeom>
        </p:spPr>
      </p:pic>
    </p:spTree>
    <p:extLst>
      <p:ext uri="{BB962C8B-B14F-4D97-AF65-F5344CB8AC3E}">
        <p14:creationId xmlns:p14="http://schemas.microsoft.com/office/powerpoint/2010/main" val="459007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66555" y="1088740"/>
            <a:ext cx="8786874" cy="5072098"/>
          </a:xfrm>
        </p:spPr>
        <p:txBody>
          <a:bodyPr>
            <a:normAutofit/>
          </a:bodyPr>
          <a:lstStyle/>
          <a:p>
            <a:pPr marL="0" indent="0">
              <a:buNone/>
            </a:pPr>
            <a:endParaRPr lang="de-DE" dirty="0" smtClean="0"/>
          </a:p>
          <a:p>
            <a:pPr marL="0" indent="0">
              <a:buNone/>
            </a:pPr>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a:t>
            </a:r>
            <a:r>
              <a:rPr lang="de-DE" dirty="0" err="1" smtClean="0"/>
              <a:t>Assertions</a:t>
            </a:r>
            <a:r>
              <a:rPr lang="de-DE" dirty="0" smtClean="0"/>
              <a:t>: Parser 2/3</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7</a:t>
            </a:fld>
            <a:endParaRPr lang="de-DE"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625" y="1583795"/>
            <a:ext cx="6674588" cy="4320480"/>
          </a:xfrm>
          <a:prstGeom prst="rect">
            <a:avLst/>
          </a:prstGeom>
        </p:spPr>
      </p:pic>
    </p:spTree>
    <p:extLst>
      <p:ext uri="{BB962C8B-B14F-4D97-AF65-F5344CB8AC3E}">
        <p14:creationId xmlns:p14="http://schemas.microsoft.com/office/powerpoint/2010/main" val="467627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6545" y="1144378"/>
            <a:ext cx="10126125" cy="5713622"/>
          </a:xfrm>
        </p:spPr>
        <p:txBody>
          <a:bodyPr>
            <a:normAutofit/>
          </a:bodyPr>
          <a:lstStyle/>
          <a:p>
            <a:pPr marL="514350" indent="-457200"/>
            <a:r>
              <a:rPr lang="de-DE" dirty="0" smtClean="0"/>
              <a:t>Keine Straße durch Haus</a:t>
            </a:r>
          </a:p>
          <a:p>
            <a:pPr marL="57150" indent="0">
              <a:buNone/>
            </a:pPr>
            <a:endParaRPr lang="de-DE" dirty="0" smtClean="0"/>
          </a:p>
          <a:p>
            <a:pPr marL="0" indent="0">
              <a:buNone/>
            </a:pPr>
            <a:r>
              <a:rPr lang="de-DE" sz="2800" dirty="0" smtClean="0">
                <a:solidFill>
                  <a:schemeClr val="tx2"/>
                </a:solidFill>
              </a:rPr>
              <a:t>   CREATE </a:t>
            </a:r>
            <a:r>
              <a:rPr lang="de-DE" sz="2800" dirty="0">
                <a:solidFill>
                  <a:schemeClr val="tx2"/>
                </a:solidFill>
              </a:rPr>
              <a:t>ASSERTION </a:t>
            </a:r>
            <a:r>
              <a:rPr lang="de-DE" sz="2800" dirty="0" err="1">
                <a:solidFill>
                  <a:srgbClr val="2EFC24"/>
                </a:solidFill>
              </a:rPr>
              <a:t>KeineStrasseDurchHaus</a:t>
            </a:r>
            <a:r>
              <a:rPr lang="de-DE" sz="2800" dirty="0">
                <a:solidFill>
                  <a:schemeClr val="tx2"/>
                </a:solidFill>
              </a:rPr>
              <a:t> CHECK(</a:t>
            </a:r>
          </a:p>
          <a:p>
            <a:pPr marL="0" indent="0">
              <a:buNone/>
            </a:pPr>
            <a:r>
              <a:rPr lang="de-DE" sz="2800" dirty="0">
                <a:solidFill>
                  <a:schemeClr val="tx2"/>
                </a:solidFill>
              </a:rPr>
              <a:t>     </a:t>
            </a:r>
            <a:r>
              <a:rPr lang="de-DE" sz="2800" dirty="0" smtClean="0">
                <a:solidFill>
                  <a:schemeClr val="tx2"/>
                </a:solidFill>
              </a:rPr>
              <a:t>   </a:t>
            </a:r>
            <a:r>
              <a:rPr lang="de-DE" sz="2800" dirty="0" smtClean="0">
                <a:solidFill>
                  <a:srgbClr val="FF0000"/>
                </a:solidFill>
              </a:rPr>
              <a:t>NOT </a:t>
            </a:r>
            <a:r>
              <a:rPr lang="de-DE" sz="2800" dirty="0">
                <a:solidFill>
                  <a:srgbClr val="FF0000"/>
                </a:solidFill>
              </a:rPr>
              <a:t>EXISTS(</a:t>
            </a:r>
            <a:r>
              <a:rPr lang="en-US" sz="2800" dirty="0">
                <a:solidFill>
                  <a:srgbClr val="FFC000"/>
                </a:solidFill>
              </a:rPr>
              <a:t>SELECT s.*,h.* </a:t>
            </a:r>
          </a:p>
          <a:p>
            <a:pPr marL="0" indent="0">
              <a:buNone/>
            </a:pPr>
            <a:r>
              <a:rPr lang="en-US" sz="2800" dirty="0">
                <a:solidFill>
                  <a:srgbClr val="FFC000"/>
                </a:solidFill>
              </a:rPr>
              <a:t>                          </a:t>
            </a:r>
            <a:r>
              <a:rPr lang="en-US" sz="2800" dirty="0" smtClean="0">
                <a:solidFill>
                  <a:srgbClr val="FFC000"/>
                </a:solidFill>
              </a:rPr>
              <a:t>   FROM </a:t>
            </a:r>
            <a:r>
              <a:rPr lang="en-US" sz="2800" dirty="0" err="1">
                <a:solidFill>
                  <a:srgbClr val="FFC000"/>
                </a:solidFill>
              </a:rPr>
              <a:t>Strasse</a:t>
            </a:r>
            <a:r>
              <a:rPr lang="en-US" sz="2800" dirty="0">
                <a:solidFill>
                  <a:srgbClr val="FFC000"/>
                </a:solidFill>
              </a:rPr>
              <a:t> s, </a:t>
            </a:r>
            <a:r>
              <a:rPr lang="en-US" sz="2800" dirty="0" err="1">
                <a:solidFill>
                  <a:srgbClr val="FFC000"/>
                </a:solidFill>
              </a:rPr>
              <a:t>Haus</a:t>
            </a:r>
            <a:r>
              <a:rPr lang="en-US" sz="2800" dirty="0">
                <a:solidFill>
                  <a:srgbClr val="FFC000"/>
                </a:solidFill>
              </a:rPr>
              <a:t> h </a:t>
            </a:r>
          </a:p>
          <a:p>
            <a:pPr marL="0" indent="0">
              <a:buNone/>
            </a:pPr>
            <a:r>
              <a:rPr lang="en-US" sz="2800" dirty="0">
                <a:solidFill>
                  <a:srgbClr val="FFC000"/>
                </a:solidFill>
              </a:rPr>
              <a:t>                          </a:t>
            </a:r>
            <a:r>
              <a:rPr lang="en-US" sz="2800" dirty="0" smtClean="0">
                <a:solidFill>
                  <a:srgbClr val="FFC000"/>
                </a:solidFill>
              </a:rPr>
              <a:t>   WHERE </a:t>
            </a:r>
            <a:r>
              <a:rPr lang="en-US" sz="2800" dirty="0" err="1">
                <a:solidFill>
                  <a:srgbClr val="FFC000"/>
                </a:solidFill>
              </a:rPr>
              <a:t>ST_Crosses</a:t>
            </a:r>
            <a:r>
              <a:rPr lang="en-US" sz="2800" dirty="0">
                <a:solidFill>
                  <a:srgbClr val="FFC000"/>
                </a:solidFill>
              </a:rPr>
              <a:t>(</a:t>
            </a:r>
            <a:r>
              <a:rPr lang="en-US" sz="2800" dirty="0" err="1">
                <a:solidFill>
                  <a:srgbClr val="FFC000"/>
                </a:solidFill>
              </a:rPr>
              <a:t>s.path,h.umriss</a:t>
            </a:r>
            <a:r>
              <a:rPr lang="en-US" sz="2800" dirty="0" smtClean="0">
                <a:solidFill>
                  <a:srgbClr val="FFC000"/>
                </a:solidFill>
              </a:rPr>
              <a:t>)</a:t>
            </a:r>
          </a:p>
          <a:p>
            <a:pPr marL="0" indent="0">
              <a:buNone/>
            </a:pPr>
            <a:r>
              <a:rPr lang="en-US" sz="2800" dirty="0">
                <a:solidFill>
                  <a:schemeClr val="tx2"/>
                </a:solidFill>
              </a:rPr>
              <a:t> </a:t>
            </a:r>
            <a:r>
              <a:rPr lang="en-US" sz="2800" dirty="0" smtClean="0">
                <a:solidFill>
                  <a:schemeClr val="tx2"/>
                </a:solidFill>
              </a:rPr>
              <a:t>                            </a:t>
            </a:r>
            <a:r>
              <a:rPr lang="de-DE" sz="2800" dirty="0" smtClean="0">
                <a:solidFill>
                  <a:srgbClr val="FF0000"/>
                </a:solidFill>
              </a:rPr>
              <a:t>)</a:t>
            </a:r>
            <a:r>
              <a:rPr lang="de-DE" sz="2800" dirty="0" smtClean="0">
                <a:solidFill>
                  <a:schemeClr val="tx2"/>
                </a:solidFill>
              </a:rPr>
              <a:t>);</a:t>
            </a:r>
            <a:endParaRPr lang="de-DE" sz="2800" dirty="0">
              <a:solidFill>
                <a:schemeClr val="tx2"/>
              </a:solidFill>
            </a:endParaRPr>
          </a:p>
          <a:p>
            <a:pPr lvl="1"/>
            <a:endParaRPr lang="en-US" dirty="0" smtClean="0"/>
          </a:p>
          <a:p>
            <a:pPr marL="0" indent="0">
              <a:buNone/>
            </a:pPr>
            <a:endParaRPr lang="de-DE" dirty="0" smtClean="0"/>
          </a:p>
          <a:p>
            <a:endParaRPr lang="de-DE" sz="2600" dirty="0">
              <a:solidFill>
                <a:schemeClr val="tx2"/>
              </a:solidFill>
            </a:endParaRPr>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a:t>      </a:t>
            </a:r>
            <a:r>
              <a:rPr lang="de-DE" dirty="0" err="1" smtClean="0"/>
              <a:t>Assertions</a:t>
            </a:r>
            <a:r>
              <a:rPr lang="de-DE" dirty="0" smtClean="0"/>
              <a:t>: Parser 3/3</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8</a:t>
            </a:fld>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27" y="3879050"/>
            <a:ext cx="1980953" cy="2371429"/>
          </a:xfrm>
          <a:prstGeom prst="rect">
            <a:avLst/>
          </a:prstGeom>
        </p:spPr>
      </p:pic>
    </p:spTree>
    <p:extLst>
      <p:ext uri="{BB962C8B-B14F-4D97-AF65-F5344CB8AC3E}">
        <p14:creationId xmlns:p14="http://schemas.microsoft.com/office/powerpoint/2010/main" val="3446004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a:xfrm>
            <a:off x="386535" y="71720"/>
            <a:ext cx="9541060" cy="785512"/>
          </a:xfrm>
        </p:spPr>
        <p:txBody>
          <a:bodyPr>
            <a:normAutofit/>
          </a:bodyPr>
          <a:lstStyle/>
          <a:p>
            <a:r>
              <a:rPr lang="de-DE" sz="3600" dirty="0"/>
              <a:t>      </a:t>
            </a:r>
            <a:r>
              <a:rPr lang="de-DE" sz="3600" dirty="0" smtClean="0"/>
              <a:t>   </a:t>
            </a:r>
            <a:r>
              <a:rPr lang="de-DE" sz="3600" dirty="0" err="1" smtClean="0"/>
              <a:t>Assertions</a:t>
            </a:r>
            <a:r>
              <a:rPr lang="de-DE" sz="3600" dirty="0" smtClean="0"/>
              <a:t>: Insert, Check &amp; Drop</a:t>
            </a:r>
            <a:endParaRPr lang="de-DE" sz="3600"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9</a:t>
            </a:fld>
            <a:endParaRPr lang="de-DE" dirty="0"/>
          </a:p>
        </p:txBody>
      </p:sp>
      <p:pic>
        <p:nvPicPr>
          <p:cNvPr id="2" name="Grafik 1"/>
          <p:cNvPicPr>
            <a:picLocks noChangeAspect="1"/>
          </p:cNvPicPr>
          <p:nvPr/>
        </p:nvPicPr>
        <p:blipFill rotWithShape="1">
          <a:blip r:embed="rId2">
            <a:extLst>
              <a:ext uri="{28A0092B-C50C-407E-A947-70E740481C1C}">
                <a14:useLocalDpi xmlns:a14="http://schemas.microsoft.com/office/drawing/2010/main" val="0"/>
              </a:ext>
            </a:extLst>
          </a:blip>
          <a:srcRect l="5858" t="6040" r="8680" b="5143"/>
          <a:stretch/>
        </p:blipFill>
        <p:spPr>
          <a:xfrm>
            <a:off x="1827574" y="953725"/>
            <a:ext cx="5309711" cy="5518210"/>
          </a:xfrm>
          <a:prstGeom prst="rect">
            <a:avLst/>
          </a:prstGeom>
        </p:spPr>
      </p:pic>
    </p:spTree>
    <p:extLst>
      <p:ext uri="{BB962C8B-B14F-4D97-AF65-F5344CB8AC3E}">
        <p14:creationId xmlns:p14="http://schemas.microsoft.com/office/powerpoint/2010/main" val="29097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Ifis">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779</Words>
  <Application>Microsoft Office PowerPoint</Application>
  <PresentationFormat>Bildschirmpräsentation (4:3)</PresentationFormat>
  <Paragraphs>130</Paragraphs>
  <Slides>12</Slides>
  <Notes>5</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DesignIfis</vt:lpstr>
      <vt:lpstr>Praktikum Integritätsbedingungen</vt:lpstr>
      <vt:lpstr>             Agenda</vt:lpstr>
      <vt:lpstr>PostGIS</vt:lpstr>
      <vt:lpstr>       Import OSM-Daten</vt:lpstr>
      <vt:lpstr>       Assertions: Beispiel</vt:lpstr>
      <vt:lpstr>     Assertions: Parser 1/3</vt:lpstr>
      <vt:lpstr>     Assertions: Parser 2/3</vt:lpstr>
      <vt:lpstr>      Assertions: Parser 3/3</vt:lpstr>
      <vt:lpstr>         Assertions: Insert, Check &amp; Drop</vt:lpstr>
      <vt:lpstr>PowerPoint-Präsentation</vt:lpstr>
      <vt:lpstr>PowerPoint-Präsentation</vt:lpstr>
      <vt:lpstr>        </vt:lpstr>
    </vt:vector>
  </TitlesOfParts>
  <Company>TUBS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tauscher</dc:creator>
  <cp:lastModifiedBy>Autor</cp:lastModifiedBy>
  <cp:revision>1435</cp:revision>
  <dcterms:created xsi:type="dcterms:W3CDTF">2008-07-09T14:12:13Z</dcterms:created>
  <dcterms:modified xsi:type="dcterms:W3CDTF">2016-07-07T11:17:09Z</dcterms:modified>
</cp:coreProperties>
</file>