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14"/>
  </p:notesMasterIdLst>
  <p:sldIdLst>
    <p:sldId id="501" r:id="rId2"/>
    <p:sldId id="484" r:id="rId3"/>
    <p:sldId id="508" r:id="rId4"/>
    <p:sldId id="502" r:id="rId5"/>
    <p:sldId id="506" r:id="rId6"/>
    <p:sldId id="509" r:id="rId7"/>
    <p:sldId id="511" r:id="rId8"/>
    <p:sldId id="513" r:id="rId9"/>
    <p:sldId id="504" r:id="rId10"/>
    <p:sldId id="505" r:id="rId11"/>
    <p:sldId id="512" r:id="rId12"/>
    <p:sldId id="510" r:id="rId13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FC24"/>
    <a:srgbClr val="FFF2C9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8" autoAdjust="0"/>
    <p:restoredTop sz="73660" autoAdjust="0"/>
  </p:normalViewPr>
  <p:slideViewPr>
    <p:cSldViewPr>
      <p:cViewPr>
        <p:scale>
          <a:sx n="82" d="100"/>
          <a:sy n="82" d="100"/>
        </p:scale>
        <p:origin x="-103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004E9-AAF9-4459-B082-4BF2A270E208}" type="datetimeFigureOut">
              <a:rPr lang="de-DE" smtClean="0"/>
              <a:pPr/>
              <a:t>04.07.2016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F3DD-57B3-4BC5-B474-BA741FA43F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3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Besonderheiten</a:t>
            </a:r>
            <a:r>
              <a:rPr lang="de-DE" baseline="0" dirty="0" smtClean="0"/>
              <a:t> </a:t>
            </a:r>
            <a:r>
              <a:rPr lang="de-DE" dirty="0" smtClean="0"/>
              <a:t>von </a:t>
            </a:r>
            <a:r>
              <a:rPr lang="de-DE" dirty="0" err="1" smtClean="0"/>
              <a:t>PostGIS</a:t>
            </a:r>
            <a:endParaRPr lang="de-DE" dirty="0" smtClean="0"/>
          </a:p>
          <a:p>
            <a:r>
              <a:rPr lang="de-DE" dirty="0" smtClean="0"/>
              <a:t>Besonderheiten</a:t>
            </a:r>
            <a:r>
              <a:rPr lang="de-DE" baseline="0" dirty="0" smtClean="0"/>
              <a:t> des Imports der </a:t>
            </a:r>
            <a:r>
              <a:rPr lang="de-DE" baseline="0" dirty="0" smtClean="0"/>
              <a:t>OSM-Daten</a:t>
            </a:r>
            <a:endParaRPr lang="de-DE" dirty="0" smtClean="0"/>
          </a:p>
          <a:p>
            <a:r>
              <a:rPr lang="de-DE" dirty="0" smtClean="0"/>
              <a:t>Assertion</a:t>
            </a:r>
            <a:r>
              <a:rPr lang="de-DE" baseline="0" dirty="0" smtClean="0"/>
              <a:t> Beispiel</a:t>
            </a:r>
            <a:endParaRPr lang="de-DE" dirty="0" smtClean="0"/>
          </a:p>
          <a:p>
            <a:r>
              <a:rPr lang="de-DE" dirty="0" smtClean="0"/>
              <a:t>Parser</a:t>
            </a:r>
            <a:r>
              <a:rPr lang="de-DE" baseline="0" dirty="0" smtClean="0"/>
              <a:t> Ablaufmodell</a:t>
            </a:r>
          </a:p>
          <a:p>
            <a:r>
              <a:rPr lang="de-DE" baseline="0" dirty="0" smtClean="0"/>
              <a:t>Funktionsweise </a:t>
            </a:r>
            <a:r>
              <a:rPr lang="de-DE" baseline="0" dirty="0" smtClean="0"/>
              <a:t>der Insert-, Check- </a:t>
            </a:r>
            <a:r>
              <a:rPr lang="de-DE" baseline="0" dirty="0" smtClean="0"/>
              <a:t>und </a:t>
            </a:r>
            <a:r>
              <a:rPr lang="de-DE" baseline="0" dirty="0" smtClean="0"/>
              <a:t>Drop-Funktionen</a:t>
            </a:r>
            <a:endParaRPr lang="de-DE" baseline="0" dirty="0" smtClean="0"/>
          </a:p>
          <a:p>
            <a:r>
              <a:rPr lang="de-DE" baseline="0" dirty="0" smtClean="0"/>
              <a:t>Vorstellung der Benutzeroberfläche</a:t>
            </a:r>
          </a:p>
          <a:p>
            <a:r>
              <a:rPr lang="de-DE" baseline="0" dirty="0" smtClean="0"/>
              <a:t>Vorführung der </a:t>
            </a:r>
            <a:r>
              <a:rPr lang="de-DE" baseline="0" dirty="0" smtClean="0"/>
              <a:t>Demo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3DD-57B3-4BC5-B474-BA741FA43F3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4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Vorteile nochmals besprechen!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3DD-57B3-4BC5-B474-BA741FA43F3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85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Die</a:t>
            </a:r>
            <a:r>
              <a:rPr lang="de-DE" baseline="0" dirty="0" smtClean="0"/>
              <a:t> </a:t>
            </a:r>
            <a:r>
              <a:rPr lang="de-DE" baseline="0" dirty="0" smtClean="0"/>
              <a:t>XML-Datei </a:t>
            </a:r>
            <a:r>
              <a:rPr lang="de-DE" baseline="0" dirty="0" smtClean="0"/>
              <a:t>enthält </a:t>
            </a:r>
            <a:r>
              <a:rPr lang="de-DE" baseline="0" dirty="0" smtClean="0"/>
              <a:t>die OSM-Daten </a:t>
            </a:r>
            <a:r>
              <a:rPr lang="de-DE" baseline="0" dirty="0" smtClean="0"/>
              <a:t>und diese Daten sind in </a:t>
            </a:r>
            <a:r>
              <a:rPr lang="de-DE" baseline="0" dirty="0" smtClean="0"/>
              <a:t>Notes, </a:t>
            </a:r>
            <a:r>
              <a:rPr lang="de-DE" baseline="0" dirty="0" err="1" smtClean="0"/>
              <a:t>Wayes</a:t>
            </a:r>
            <a:r>
              <a:rPr lang="de-DE" baseline="0" dirty="0" smtClean="0"/>
              <a:t> </a:t>
            </a:r>
            <a:r>
              <a:rPr lang="de-DE" baseline="0" dirty="0" smtClean="0"/>
              <a:t>und Relations mit Tags unterteilt. </a:t>
            </a:r>
            <a:r>
              <a:rPr lang="de-DE" baseline="0" dirty="0" smtClean="0"/>
              <a:t>In </a:t>
            </a:r>
            <a:r>
              <a:rPr lang="de-DE" baseline="0" dirty="0" smtClean="0"/>
              <a:t>der DB ist </a:t>
            </a:r>
            <a:r>
              <a:rPr lang="de-DE" baseline="0" dirty="0" smtClean="0"/>
              <a:t>aber die </a:t>
            </a:r>
            <a:r>
              <a:rPr lang="de-DE" baseline="0" dirty="0" smtClean="0"/>
              <a:t>gegebene Struktur und deshalb musste man die XML </a:t>
            </a:r>
            <a:r>
              <a:rPr lang="de-DE" baseline="0" dirty="0" smtClean="0"/>
              <a:t>zerstückeln/ aufteilen und </a:t>
            </a:r>
            <a:r>
              <a:rPr lang="de-DE" baseline="0" dirty="0" smtClean="0"/>
              <a:t>richtig reinladen (Relations brauchen wir gar nicht</a:t>
            </a:r>
            <a:r>
              <a:rPr lang="de-DE" baseline="0" dirty="0" smtClean="0"/>
              <a:t>).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dirty="0" smtClean="0"/>
              <a:t>Jedes Haus muss an einer Straße liegen, ging nicht weil Daten fehlen (fehlen nicht unbedingt in OSM, aber wir importieren</a:t>
            </a:r>
            <a:r>
              <a:rPr lang="de-DE" baseline="0" dirty="0" smtClean="0"/>
              <a:t> aus den OSM </a:t>
            </a:r>
            <a:r>
              <a:rPr lang="de-DE" baseline="0" dirty="0" smtClean="0"/>
              <a:t>nur 11.181 Daten von 85.059  </a:t>
            </a:r>
            <a:r>
              <a:rPr lang="de-DE" baseline="0" dirty="0" smtClean="0">
                <a:sym typeface="Wingdings" pitchFamily="2" charset="2"/>
              </a:rPr>
              <a:t> </a:t>
            </a:r>
            <a:r>
              <a:rPr lang="de-DE" baseline="0" dirty="0" smtClean="0">
                <a:sym typeface="Wingdings" pitchFamily="2" charset="2"/>
              </a:rPr>
              <a:t>Grund: Viele der Notes sind einfach nur </a:t>
            </a:r>
            <a:r>
              <a:rPr lang="de-DE" baseline="0" dirty="0" smtClean="0">
                <a:sym typeface="Wingdings" pitchFamily="2" charset="2"/>
              </a:rPr>
              <a:t>Positionen und </a:t>
            </a:r>
            <a:r>
              <a:rPr lang="de-DE" baseline="0" dirty="0" smtClean="0">
                <a:sym typeface="Wingdings" pitchFamily="2" charset="2"/>
              </a:rPr>
              <a:t>in der Datenbank </a:t>
            </a:r>
            <a:r>
              <a:rPr lang="de-DE" baseline="0" dirty="0" smtClean="0">
                <a:sym typeface="Wingdings" pitchFamily="2" charset="2"/>
              </a:rPr>
              <a:t>daher völlig </a:t>
            </a:r>
            <a:r>
              <a:rPr lang="de-DE" baseline="0" dirty="0" smtClean="0">
                <a:sym typeface="Wingdings" pitchFamily="2" charset="2"/>
              </a:rPr>
              <a:t>irrelevant – gehören </a:t>
            </a:r>
            <a:r>
              <a:rPr lang="de-DE" baseline="0" dirty="0" smtClean="0">
                <a:sym typeface="Wingdings" pitchFamily="2" charset="2"/>
              </a:rPr>
              <a:t>also in </a:t>
            </a:r>
            <a:r>
              <a:rPr lang="de-DE" baseline="0" dirty="0" smtClean="0">
                <a:sym typeface="Wingdings" pitchFamily="2" charset="2"/>
              </a:rPr>
              <a:t>keine Tabelle rein. </a:t>
            </a:r>
            <a:r>
              <a:rPr lang="de-DE" baseline="0" dirty="0" smtClean="0">
                <a:sym typeface="Wingdings" pitchFamily="2" charset="2"/>
              </a:rPr>
              <a:t>OSM-Daten </a:t>
            </a:r>
            <a:r>
              <a:rPr lang="de-DE" baseline="0" dirty="0" smtClean="0">
                <a:sym typeface="Wingdings" pitchFamily="2" charset="2"/>
              </a:rPr>
              <a:t>sind </a:t>
            </a:r>
            <a:r>
              <a:rPr lang="de-DE" baseline="0" dirty="0" smtClean="0">
                <a:sym typeface="Wingdings" pitchFamily="2" charset="2"/>
              </a:rPr>
              <a:t>Open Source; </a:t>
            </a:r>
            <a:r>
              <a:rPr lang="de-DE" baseline="0" dirty="0" smtClean="0">
                <a:sym typeface="Wingdings" pitchFamily="2" charset="2"/>
              </a:rPr>
              <a:t>jeder kann da was eintragen und oft fehlen da auch Daten. Daher konnte man manche Beziehungen nicht im Datenmodell modellieren (relationales Datenbankmodell bei manchen nicht möglich, hat </a:t>
            </a:r>
            <a:r>
              <a:rPr lang="de-DE" baseline="0" dirty="0" smtClean="0">
                <a:sym typeface="Wingdings" pitchFamily="2" charset="2"/>
              </a:rPr>
              <a:t>keinen </a:t>
            </a:r>
            <a:r>
              <a:rPr lang="de-DE" baseline="0" dirty="0" smtClean="0">
                <a:sym typeface="Wingdings" pitchFamily="2" charset="2"/>
              </a:rPr>
              <a:t>Sinn gemacht</a:t>
            </a:r>
            <a:r>
              <a:rPr lang="de-DE" baseline="0" dirty="0" smtClean="0">
                <a:sym typeface="Wingdings" pitchFamily="2" charset="2"/>
              </a:rPr>
              <a:t>).</a:t>
            </a:r>
            <a:endParaRPr lang="de-DE" baseline="0" dirty="0" smtClean="0">
              <a:sym typeface="Wingdings" pitchFamily="2" charset="2"/>
            </a:endParaRPr>
          </a:p>
          <a:p>
            <a:pPr marL="228600" indent="-228600">
              <a:buAutoNum type="arabicPeriod"/>
            </a:pPr>
            <a:r>
              <a:rPr lang="de-DE" baseline="0" dirty="0" smtClean="0">
                <a:sym typeface="Wingdings" pitchFamily="2" charset="2"/>
              </a:rPr>
              <a:t>Aufbau: Bei </a:t>
            </a:r>
            <a:r>
              <a:rPr lang="de-DE" baseline="0" dirty="0" err="1" smtClean="0">
                <a:sym typeface="Wingdings" pitchFamily="2" charset="2"/>
              </a:rPr>
              <a:t>Ways</a:t>
            </a:r>
            <a:r>
              <a:rPr lang="de-DE" baseline="0" dirty="0" smtClean="0">
                <a:sym typeface="Wingdings" pitchFamily="2" charset="2"/>
              </a:rPr>
              <a:t> sind </a:t>
            </a:r>
            <a:r>
              <a:rPr lang="de-DE" baseline="0" dirty="0" smtClean="0">
                <a:sym typeface="Wingdings" pitchFamily="2" charset="2"/>
              </a:rPr>
              <a:t>die IDs </a:t>
            </a:r>
            <a:r>
              <a:rPr lang="de-DE" baseline="0" dirty="0" smtClean="0">
                <a:sym typeface="Wingdings" pitchFamily="2" charset="2"/>
              </a:rPr>
              <a:t>der Notes als Koordinaten gegeben und die eigentlichen </a:t>
            </a:r>
            <a:r>
              <a:rPr lang="de-DE" baseline="0" dirty="0" smtClean="0">
                <a:sym typeface="Wingdings" pitchFamily="2" charset="2"/>
              </a:rPr>
              <a:t>GPS-Koordinaten </a:t>
            </a:r>
            <a:r>
              <a:rPr lang="de-DE" baseline="0" dirty="0" smtClean="0">
                <a:sym typeface="Wingdings" pitchFamily="2" charset="2"/>
              </a:rPr>
              <a:t>müssen aus den Nodes ausgelesen werden. </a:t>
            </a:r>
            <a:r>
              <a:rPr lang="de-DE" baseline="0" dirty="0" err="1" smtClean="0">
                <a:sym typeface="Wingdings" pitchFamily="2" charset="2"/>
              </a:rPr>
              <a:t>Ways</a:t>
            </a:r>
            <a:r>
              <a:rPr lang="de-DE" baseline="0" dirty="0" smtClean="0">
                <a:sym typeface="Wingdings" pitchFamily="2" charset="2"/>
              </a:rPr>
              <a:t> besteht aus mehreren Nodes. </a:t>
            </a:r>
            <a:r>
              <a:rPr lang="de-DE" baseline="0" dirty="0" smtClean="0">
                <a:sym typeface="Wingdings" pitchFamily="2" charset="2"/>
              </a:rPr>
              <a:t>Deshalb müssen </a:t>
            </a:r>
            <a:r>
              <a:rPr lang="de-DE" baseline="0" dirty="0" smtClean="0">
                <a:sym typeface="Wingdings" pitchFamily="2" charset="2"/>
              </a:rPr>
              <a:t>erst </a:t>
            </a:r>
            <a:r>
              <a:rPr lang="de-DE" baseline="0" dirty="0" smtClean="0">
                <a:sym typeface="Wingdings" pitchFamily="2" charset="2"/>
              </a:rPr>
              <a:t>alle </a:t>
            </a:r>
            <a:r>
              <a:rPr lang="de-DE" baseline="0" dirty="0" smtClean="0">
                <a:sym typeface="Wingdings" pitchFamily="2" charset="2"/>
              </a:rPr>
              <a:t>Nodes </a:t>
            </a:r>
            <a:r>
              <a:rPr lang="de-DE" baseline="0" dirty="0" smtClean="0">
                <a:sym typeface="Wingdings" pitchFamily="2" charset="2"/>
              </a:rPr>
              <a:t>importiert bevor </a:t>
            </a:r>
            <a:r>
              <a:rPr lang="de-DE" baseline="0" dirty="0" smtClean="0">
                <a:sym typeface="Wingdings" pitchFamily="2" charset="2"/>
              </a:rPr>
              <a:t>alle </a:t>
            </a:r>
            <a:r>
              <a:rPr lang="de-DE" baseline="0" dirty="0" err="1" smtClean="0">
                <a:sym typeface="Wingdings" pitchFamily="2" charset="2"/>
              </a:rPr>
              <a:t>Ways</a:t>
            </a:r>
            <a:r>
              <a:rPr lang="de-DE" baseline="0" dirty="0" smtClean="0">
                <a:sym typeface="Wingdings" pitchFamily="2" charset="2"/>
              </a:rPr>
              <a:t> importiert </a:t>
            </a:r>
            <a:r>
              <a:rPr lang="de-DE" baseline="0" dirty="0" smtClean="0">
                <a:sym typeface="Wingdings" pitchFamily="2" charset="2"/>
              </a:rPr>
              <a:t>werden können. </a:t>
            </a:r>
            <a:r>
              <a:rPr lang="de-DE" baseline="0" dirty="0" smtClean="0">
                <a:sym typeface="Wingdings" pitchFamily="2" charset="2"/>
              </a:rPr>
              <a:t>Mehrere Datenimports </a:t>
            </a:r>
            <a:r>
              <a:rPr lang="de-DE" baseline="0" dirty="0" smtClean="0">
                <a:sym typeface="Wingdings" pitchFamily="2" charset="2"/>
              </a:rPr>
              <a:t>waren nötig</a:t>
            </a:r>
            <a:r>
              <a:rPr lang="de-DE" baseline="0" dirty="0" smtClean="0">
                <a:sym typeface="Wingdings" pitchFamily="2" charset="2"/>
              </a:rPr>
              <a:t>, weil </a:t>
            </a:r>
            <a:r>
              <a:rPr lang="de-DE" baseline="0" dirty="0" err="1" smtClean="0">
                <a:sym typeface="Wingdings" pitchFamily="2" charset="2"/>
              </a:rPr>
              <a:t>Assertions</a:t>
            </a:r>
            <a:r>
              <a:rPr lang="de-DE" baseline="0" dirty="0" smtClean="0">
                <a:sym typeface="Wingdings" pitchFamily="2" charset="2"/>
              </a:rPr>
              <a:t> zuerst </a:t>
            </a:r>
            <a:r>
              <a:rPr lang="de-DE" baseline="0" dirty="0" smtClean="0">
                <a:sym typeface="Wingdings" pitchFamily="2" charset="2"/>
              </a:rPr>
              <a:t>implementiert worden sind. </a:t>
            </a:r>
            <a:r>
              <a:rPr lang="de-DE" baseline="0" dirty="0" smtClean="0">
                <a:sym typeface="Wingdings" pitchFamily="2" charset="2"/>
              </a:rPr>
              <a:t>Die </a:t>
            </a:r>
            <a:r>
              <a:rPr lang="de-DE" baseline="0" dirty="0" smtClean="0">
                <a:sym typeface="Wingdings" pitchFamily="2" charset="2"/>
              </a:rPr>
              <a:t>haben dann gefeuert</a:t>
            </a:r>
            <a:r>
              <a:rPr lang="de-DE" baseline="0" dirty="0" smtClean="0">
                <a:sym typeface="Wingdings" pitchFamily="2" charset="2"/>
              </a:rPr>
              <a:t>, weil teilweise </a:t>
            </a:r>
            <a:r>
              <a:rPr lang="de-DE" baseline="0" dirty="0" smtClean="0">
                <a:sym typeface="Wingdings" pitchFamily="2" charset="2"/>
              </a:rPr>
              <a:t>noch Daten </a:t>
            </a:r>
            <a:r>
              <a:rPr lang="de-DE" baseline="0" dirty="0" smtClean="0">
                <a:sym typeface="Wingdings" pitchFamily="2" charset="2"/>
              </a:rPr>
              <a:t>gefehlt haben. Das machen wir alles in einem Programmstart (solange Daten neu eingefügt wurden und ein stabiler Zustand erreicht wurde</a:t>
            </a:r>
            <a:r>
              <a:rPr lang="de-DE" baseline="0" dirty="0" smtClean="0">
                <a:sym typeface="Wingdings" pitchFamily="2" charset="2"/>
              </a:rPr>
              <a:t>).</a:t>
            </a:r>
            <a:endParaRPr lang="de-DE" baseline="0" dirty="0" smtClean="0">
              <a:sym typeface="Wingdings" pitchFamily="2" charset="2"/>
            </a:endParaRPr>
          </a:p>
          <a:p>
            <a:pPr marL="228600" indent="-228600">
              <a:buAutoNum type="arabicPeriod"/>
            </a:pPr>
            <a:r>
              <a:rPr lang="de-DE" baseline="0" dirty="0" smtClean="0">
                <a:sym typeface="Wingdings" pitchFamily="2" charset="2"/>
              </a:rPr>
              <a:t>Riesige </a:t>
            </a:r>
            <a:r>
              <a:rPr lang="de-DE" baseline="0" dirty="0" smtClean="0">
                <a:sym typeface="Wingdings" pitchFamily="2" charset="2"/>
              </a:rPr>
              <a:t>XML-Datei </a:t>
            </a:r>
            <a:r>
              <a:rPr lang="de-DE" baseline="0" dirty="0" smtClean="0">
                <a:sym typeface="Wingdings" pitchFamily="2" charset="2"/>
              </a:rPr>
              <a:t>– Performance leidet. </a:t>
            </a:r>
            <a:r>
              <a:rPr lang="de-DE" baseline="0" dirty="0" err="1" smtClean="0">
                <a:sym typeface="Wingdings" pitchFamily="2" charset="2"/>
              </a:rPr>
              <a:t>Gefixed</a:t>
            </a:r>
            <a:r>
              <a:rPr lang="de-DE" baseline="0" dirty="0" smtClean="0">
                <a:sym typeface="Wingdings" pitchFamily="2" charset="2"/>
              </a:rPr>
              <a:t>: Wir öffnen einmal ein </a:t>
            </a:r>
            <a:r>
              <a:rPr lang="de-DE" baseline="0" dirty="0" err="1" smtClean="0">
                <a:sym typeface="Wingdings" pitchFamily="2" charset="2"/>
              </a:rPr>
              <a:t>prepared</a:t>
            </a:r>
            <a:r>
              <a:rPr lang="de-DE" baseline="0" dirty="0" smtClean="0">
                <a:sym typeface="Wingdings" pitchFamily="2" charset="2"/>
              </a:rPr>
              <a:t>-Statement </a:t>
            </a:r>
            <a:r>
              <a:rPr lang="de-DE" baseline="0" dirty="0" smtClean="0">
                <a:sym typeface="Wingdings" pitchFamily="2" charset="2"/>
              </a:rPr>
              <a:t>zum Insert mit </a:t>
            </a:r>
            <a:r>
              <a:rPr lang="de-DE" baseline="0" dirty="0" smtClean="0">
                <a:sym typeface="Wingdings" pitchFamily="2" charset="2"/>
              </a:rPr>
              <a:t>Fragezeichen und </a:t>
            </a:r>
            <a:r>
              <a:rPr lang="de-DE" baseline="0" dirty="0" smtClean="0">
                <a:sym typeface="Wingdings" pitchFamily="2" charset="2"/>
              </a:rPr>
              <a:t>nehmen den Rumpf immer wieder für die anderen Häuser, Ampeln etc. </a:t>
            </a:r>
          </a:p>
          <a:p>
            <a:pPr marL="228600" indent="-228600">
              <a:buAutoNum type="arabicPeriod"/>
            </a:pPr>
            <a:endParaRPr lang="de-DE" baseline="0" dirty="0" smtClean="0">
              <a:sym typeface="Wingdings" pitchFamily="2" charset="2"/>
            </a:endParaRPr>
          </a:p>
          <a:p>
            <a:pPr marL="228600" indent="-228600">
              <a:buAutoNum type="arabicPeriod"/>
            </a:pPr>
            <a:endParaRPr lang="de-DE" baseline="0" dirty="0" smtClean="0">
              <a:sym typeface="Wingdings" pitchFamily="2" charset="2"/>
            </a:endParaRPr>
          </a:p>
          <a:p>
            <a:pPr marL="228600" indent="-228600">
              <a:buAutoNum type="arabicPeriod"/>
            </a:pPr>
            <a:endParaRPr lang="de-DE" baseline="0" dirty="0" smtClean="0">
              <a:sym typeface="Wingdings" pitchFamily="2" charset="2"/>
            </a:endParaRPr>
          </a:p>
          <a:p>
            <a:pPr marL="228600" indent="-228600">
              <a:buAutoNum type="arabicPeriod"/>
            </a:pPr>
            <a:endParaRPr lang="de-DE" baseline="0" dirty="0" smtClean="0">
              <a:sym typeface="Wingdings" pitchFamily="2" charset="2"/>
            </a:endParaRP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3DD-57B3-4BC5-B474-BA741FA43F3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69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Beispiel </a:t>
            </a:r>
            <a:r>
              <a:rPr lang="de-DE" dirty="0" smtClean="0"/>
              <a:t>Assertion</a:t>
            </a:r>
            <a:r>
              <a:rPr lang="de-DE" baseline="0" dirty="0" smtClean="0"/>
              <a:t> </a:t>
            </a:r>
            <a:r>
              <a:rPr lang="de-DE" baseline="0" dirty="0" smtClean="0"/>
              <a:t>und Unterschied zu </a:t>
            </a:r>
            <a:r>
              <a:rPr lang="de-DE" baseline="0" dirty="0" err="1" smtClean="0"/>
              <a:t>PostgreSQL</a:t>
            </a:r>
            <a:r>
              <a:rPr lang="de-DE" baseline="0" dirty="0" smtClean="0"/>
              <a:t> erklären. Bei </a:t>
            </a:r>
            <a:r>
              <a:rPr lang="de-DE" baseline="0" dirty="0" err="1" smtClean="0"/>
              <a:t>PostgreSQL</a:t>
            </a:r>
            <a:r>
              <a:rPr lang="de-DE" baseline="0" dirty="0" smtClean="0"/>
              <a:t> wäre die Assertion </a:t>
            </a:r>
            <a:r>
              <a:rPr lang="de-DE" baseline="0" dirty="0" smtClean="0"/>
              <a:t>=</a:t>
            </a:r>
            <a:r>
              <a:rPr lang="en-US" sz="1200" dirty="0" smtClean="0">
                <a:solidFill>
                  <a:schemeClr val="tx2"/>
                </a:solidFill>
                <a:latin typeface="Gill Sans MT" pitchFamily="34" charset="0"/>
              </a:rPr>
              <a:t> “WHERE </a:t>
            </a:r>
            <a:r>
              <a:rPr lang="en-US" sz="1200" dirty="0" err="1" smtClean="0">
                <a:solidFill>
                  <a:schemeClr val="tx2"/>
                </a:solidFill>
                <a:latin typeface="Gill Sans MT" pitchFamily="34" charset="0"/>
              </a:rPr>
              <a:t>s.path</a:t>
            </a:r>
            <a:r>
              <a:rPr lang="en-US" sz="1200" dirty="0" smtClean="0">
                <a:solidFill>
                  <a:schemeClr val="tx2"/>
                </a:solidFill>
                <a:latin typeface="Gill Sans MT" pitchFamily="34" charset="0"/>
              </a:rPr>
              <a:t> ?# </a:t>
            </a:r>
            <a:r>
              <a:rPr lang="en-US" sz="1200" dirty="0" err="1" smtClean="0">
                <a:solidFill>
                  <a:schemeClr val="tx2"/>
                </a:solidFill>
                <a:latin typeface="Gill Sans MT" pitchFamily="34" charset="0"/>
              </a:rPr>
              <a:t>sp.umriss</a:t>
            </a:r>
            <a:r>
              <a:rPr lang="en-US" sz="1200" dirty="0" smtClean="0">
                <a:solidFill>
                  <a:schemeClr val="tx2"/>
                </a:solidFill>
                <a:latin typeface="Gill Sans MT" pitchFamily="34" charset="0"/>
              </a:rPr>
              <a:t>”</a:t>
            </a:r>
            <a:r>
              <a:rPr lang="de-DE" baseline="0" dirty="0" smtClean="0"/>
              <a:t>.</a:t>
            </a:r>
            <a:endParaRPr lang="de-DE" baseline="0" dirty="0" smtClean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PostGIS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err="1" smtClean="0"/>
              <a:t>ST_Crosses</a:t>
            </a:r>
            <a:r>
              <a:rPr lang="en-US" dirty="0" smtClean="0"/>
              <a:t> – </a:t>
            </a:r>
            <a:r>
              <a:rPr lang="en-US" dirty="0" err="1" smtClean="0"/>
              <a:t>liefert</a:t>
            </a:r>
            <a:r>
              <a:rPr lang="en-US" dirty="0" smtClean="0"/>
              <a:t> true </a:t>
            </a:r>
            <a:r>
              <a:rPr lang="en-US" dirty="0" err="1" smtClean="0"/>
              <a:t>zurück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Geometrien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gemeinsam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).</a:t>
            </a:r>
            <a:endParaRPr lang="en-US" dirty="0" smtClean="0"/>
          </a:p>
          <a:p>
            <a:r>
              <a:rPr lang="en-US" dirty="0" smtClean="0"/>
              <a:t>[Returns </a:t>
            </a:r>
            <a:r>
              <a:rPr lang="en-US" dirty="0" smtClean="0"/>
              <a:t>TRUE if the supplied geometries have some, but not all, interior (</a:t>
            </a:r>
            <a:r>
              <a:rPr lang="en-US" dirty="0" err="1" smtClean="0"/>
              <a:t>innen</a:t>
            </a:r>
            <a:r>
              <a:rPr lang="en-US" dirty="0" smtClean="0"/>
              <a:t>) points in </a:t>
            </a:r>
            <a:r>
              <a:rPr lang="en-US" dirty="0" smtClean="0"/>
              <a:t>common 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).]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3DD-57B3-4BC5-B474-BA741FA43F3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61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3DD-57B3-4BC5-B474-BA741FA43F3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61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56" y="2714620"/>
            <a:ext cx="7072362" cy="1298575"/>
          </a:xfrm>
        </p:spPr>
        <p:txBody>
          <a:bodyPr>
            <a:noAutofit/>
          </a:bodyPr>
          <a:lstStyle>
            <a:lvl1pPr>
              <a:defRPr sz="4800">
                <a:latin typeface="Gill Sans MT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356" y="4214818"/>
            <a:ext cx="7072362" cy="21097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7229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Praktikum Integritätsbedingungen – Karl Neumann, Sarah Tauscher– Ifis – TU Braunschweig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071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369" name="Picture 1" descr="C:\datas\ifis\logo\ifis_logo_colour\ifis_logo_col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3" y="142852"/>
            <a:ext cx="5461923" cy="135732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5072098"/>
          </a:xfr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1604" y="6492875"/>
            <a:ext cx="6000792" cy="365125"/>
          </a:xfrm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Praktikum Integritätsbedingungen – Karl Neumann, Sarah Tauscher– Ifis – TU Braunschweig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4526624E-27FB-4676-B640-1040AC0D04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282" y="6500813"/>
            <a:ext cx="1143008" cy="357187"/>
          </a:xfrm>
        </p:spPr>
        <p:txBody>
          <a:bodyPr anchor="b">
            <a:noAutofit/>
          </a:bodyPr>
          <a:lstStyle>
            <a:lvl1pPr>
              <a:buNone/>
              <a:defRPr sz="1000">
                <a:solidFill>
                  <a:schemeClr val="tx2"/>
                </a:solidFill>
              </a:defRPr>
            </a:lvl1pPr>
            <a:lvl2pPr>
              <a:buNone/>
              <a:defRPr sz="1000">
                <a:solidFill>
                  <a:schemeClr val="tx2"/>
                </a:solidFill>
              </a:defRPr>
            </a:lvl2pPr>
            <a:lvl3pPr>
              <a:buNone/>
              <a:defRPr sz="1000">
                <a:solidFill>
                  <a:schemeClr val="tx2"/>
                </a:solidFill>
              </a:defRPr>
            </a:lvl3pPr>
            <a:lvl4pPr>
              <a:buNone/>
              <a:defRPr sz="1000">
                <a:solidFill>
                  <a:schemeClr val="tx2"/>
                </a:solidFill>
              </a:defRPr>
            </a:lvl4pPr>
            <a:lvl5pPr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85853" y="71720"/>
            <a:ext cx="7741602" cy="78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5072098"/>
          </a:xfr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1604" y="6492875"/>
            <a:ext cx="6000792" cy="365125"/>
          </a:xfrm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Praktikum Integritätsbedingungen – Karl Neumann, Sarah Tauscher– Ifis – TU Braunschweig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4526624E-27FB-4676-B640-1040AC0D04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282" y="6500813"/>
            <a:ext cx="1143008" cy="357187"/>
          </a:xfrm>
        </p:spPr>
        <p:txBody>
          <a:bodyPr anchor="b">
            <a:noAutofit/>
          </a:bodyPr>
          <a:lstStyle>
            <a:lvl1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1pPr>
            <a:lvl2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2pPr>
            <a:lvl3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3pPr>
            <a:lvl4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4pPr>
            <a:lvl5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85853" y="71720"/>
            <a:ext cx="5715039" cy="78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 rot="685521">
            <a:off x="7080960" y="34470"/>
            <a:ext cx="1975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rgbClr val="96BF0D"/>
                </a:solidFill>
                <a:effectLst/>
                <a:latin typeface="Bernard MT Condensed" pitchFamily="18" charset="0"/>
              </a:rPr>
              <a:t>Detour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5853" y="71720"/>
            <a:ext cx="7741602" cy="78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2" y="1357298"/>
            <a:ext cx="8786874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52" y="6492875"/>
            <a:ext cx="657229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Praktikum Integritätsbedingungen – Karl Neumann, Sarah Tauscher– Ifis – TU Braunschweig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2396" y="6492875"/>
            <a:ext cx="14192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624E-27FB-4676-B640-1040AC0D043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71538" y="819132"/>
            <a:ext cx="7965478" cy="19236"/>
          </a:xfrm>
          <a:prstGeom prst="line">
            <a:avLst/>
          </a:prstGeom>
          <a:ln>
            <a:solidFill>
              <a:srgbClr val="96BF0D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1538" y="104752"/>
            <a:ext cx="7929618" cy="1588"/>
          </a:xfrm>
          <a:prstGeom prst="line">
            <a:avLst/>
          </a:prstGeom>
          <a:ln>
            <a:solidFill>
              <a:srgbClr val="96BF0D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9401" name="Picture 9" descr="C:\datas\ifis\logo\ifis_brain_only\ifis_bra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" y="47625"/>
            <a:ext cx="1078069" cy="857231"/>
          </a:xfrm>
          <a:prstGeom prst="rect">
            <a:avLst/>
          </a:prstGeom>
          <a:noFill/>
        </p:spPr>
      </p:pic>
      <p:pic>
        <p:nvPicPr>
          <p:cNvPr id="11" name="Picture 6" descr="C:\datas\ifis\logo\ifis_brain_only\ifis_brain_transparaent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2857496"/>
            <a:ext cx="5730902" cy="45569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baseline="0">
          <a:solidFill>
            <a:srgbClr val="006093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refractions.net/download/logo_suite/adbadge_square/adbadge_squar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Praktikum Integritätsbedingungen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 smtClean="0">
                <a:solidFill>
                  <a:srgbClr val="96BF0D"/>
                </a:solidFill>
              </a:rPr>
              <a:t>Lisa </a:t>
            </a:r>
            <a:r>
              <a:rPr lang="de-DE" b="1" dirty="0" err="1">
                <a:solidFill>
                  <a:srgbClr val="96BF0D"/>
                </a:solidFill>
              </a:rPr>
              <a:t>R</a:t>
            </a:r>
            <a:r>
              <a:rPr lang="de-DE" b="1" dirty="0" err="1" smtClean="0">
                <a:solidFill>
                  <a:srgbClr val="96BF0D"/>
                </a:solidFill>
              </a:rPr>
              <a:t>angosch</a:t>
            </a:r>
            <a:endParaRPr lang="de-DE" b="1" dirty="0" smtClean="0">
              <a:solidFill>
                <a:srgbClr val="96BF0D"/>
              </a:solidFill>
            </a:endParaRPr>
          </a:p>
          <a:p>
            <a:r>
              <a:rPr lang="de-DE" b="1" dirty="0" smtClean="0">
                <a:solidFill>
                  <a:srgbClr val="96BF0D"/>
                </a:solidFill>
              </a:rPr>
              <a:t>Christian Spreng</a:t>
            </a:r>
          </a:p>
          <a:p>
            <a:r>
              <a:rPr lang="de-DE" b="1" dirty="0" smtClean="0">
                <a:solidFill>
                  <a:srgbClr val="96BF0D"/>
                </a:solidFill>
              </a:rPr>
              <a:t>Janine Dietric</a:t>
            </a:r>
            <a:r>
              <a:rPr lang="de-DE" b="1" dirty="0">
                <a:solidFill>
                  <a:srgbClr val="96BF0D"/>
                </a:solidFill>
              </a:rPr>
              <a:t>h</a:t>
            </a:r>
            <a:r>
              <a:rPr lang="de-DE" b="1" dirty="0" smtClean="0">
                <a:solidFill>
                  <a:schemeClr val="tx2"/>
                </a:solidFill>
              </a:rPr>
              <a:t/>
            </a:r>
            <a:br>
              <a:rPr lang="de-DE" b="1" dirty="0" smtClean="0">
                <a:solidFill>
                  <a:schemeClr val="tx2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Institut für Informationssysteme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Technische Universität Braunschweig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http://www.ifis.cs.tu-bs.de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7" y="1286189"/>
            <a:ext cx="8786813" cy="4753101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151620" y="119100"/>
            <a:ext cx="7425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rgbClr val="006093"/>
                </a:solidFill>
                <a:latin typeface="Gill Sans MT" pitchFamily="34" charset="0"/>
                <a:ea typeface="+mj-ea"/>
                <a:cs typeface="+mj-cs"/>
              </a:rPr>
              <a:t>    Benutzeroberfläche 1/2</a:t>
            </a:r>
            <a:endParaRPr lang="de-DE" sz="4400" b="1" dirty="0">
              <a:solidFill>
                <a:srgbClr val="006093"/>
              </a:solidFill>
              <a:latin typeface="Gill Sans MT" pitchFamily="34" charset="0"/>
              <a:ea typeface="+mj-ea"/>
              <a:cs typeface="+mj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642230" y="4339106"/>
            <a:ext cx="1723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b="1" dirty="0" smtClean="0">
                <a:solidFill>
                  <a:srgbClr val="C00000"/>
                </a:solidFill>
              </a:rPr>
              <a:t>Zurück blättern </a:t>
            </a:r>
            <a:r>
              <a:rPr lang="de-DE" sz="1300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de-DE" sz="1300" b="1" dirty="0">
              <a:solidFill>
                <a:srgbClr val="C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687235" y="2028097"/>
            <a:ext cx="20702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b="1" dirty="0" smtClean="0">
                <a:solidFill>
                  <a:srgbClr val="FF0000"/>
                </a:solidFill>
              </a:rPr>
              <a:t>Weiter blättern </a:t>
            </a:r>
            <a:r>
              <a:rPr lang="de-DE" sz="13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de-DE" sz="1300" b="1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082390" y="1954698"/>
            <a:ext cx="540060" cy="439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049786" y="4265707"/>
            <a:ext cx="540060" cy="439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7619058" y="3158970"/>
            <a:ext cx="1453442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270247" y="3192796"/>
            <a:ext cx="39471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b="1" dirty="0" smtClean="0">
                <a:solidFill>
                  <a:srgbClr val="00B050"/>
                </a:solidFill>
              </a:rPr>
              <a:t>Name verletzter Assertion &amp; Anzahl Objekte </a:t>
            </a:r>
            <a:r>
              <a:rPr lang="de-DE" sz="1300" b="1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  <a:endParaRPr lang="de-DE" sz="1300" b="1" dirty="0">
              <a:solidFill>
                <a:srgbClr val="00B05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5761" y="1313766"/>
            <a:ext cx="395790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4016" y="1347592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b="1" dirty="0" smtClean="0">
                <a:solidFill>
                  <a:srgbClr val="7030A0"/>
                </a:solidFill>
                <a:sym typeface="Wingdings" pitchFamily="2" charset="2"/>
              </a:rPr>
              <a:t></a:t>
            </a:r>
            <a:r>
              <a:rPr lang="de-DE" sz="1300" b="1" dirty="0" smtClean="0">
                <a:solidFill>
                  <a:srgbClr val="7030A0"/>
                </a:solidFill>
              </a:rPr>
              <a:t> .</a:t>
            </a:r>
            <a:r>
              <a:rPr lang="de-DE" sz="1300" b="1" dirty="0" err="1" smtClean="0">
                <a:solidFill>
                  <a:srgbClr val="7030A0"/>
                </a:solidFill>
              </a:rPr>
              <a:t>asn</a:t>
            </a:r>
            <a:r>
              <a:rPr lang="de-DE" sz="1300" b="1" dirty="0" smtClean="0">
                <a:solidFill>
                  <a:srgbClr val="7030A0"/>
                </a:solidFill>
              </a:rPr>
              <a:t> Datei öffnen/ Daten importieren</a:t>
            </a:r>
            <a:endParaRPr lang="de-DE" sz="1300" b="1" dirty="0">
              <a:solidFill>
                <a:srgbClr val="7030A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25761" y="1763815"/>
            <a:ext cx="3546139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871700" y="4666782"/>
            <a:ext cx="22952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b="1" dirty="0" smtClean="0">
                <a:solidFill>
                  <a:schemeClr val="tx2">
                    <a:lumMod val="75000"/>
                  </a:schemeClr>
                </a:solidFill>
              </a:rPr>
              <a:t>Graphische Darstellung</a:t>
            </a:r>
            <a:endParaRPr lang="de-DE" sz="13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25761" y="5049180"/>
            <a:ext cx="6291444" cy="10801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56765" y="5806135"/>
            <a:ext cx="4500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sz="1500" b="1" dirty="0" smtClean="0">
                <a:solidFill>
                  <a:schemeClr val="accent6">
                    <a:lumMod val="75000"/>
                  </a:schemeClr>
                </a:solidFill>
              </a:rPr>
              <a:t>Log: Ausgaben </a:t>
            </a:r>
            <a:r>
              <a:rPr lang="de-DE" sz="1500" b="1" dirty="0">
                <a:solidFill>
                  <a:schemeClr val="accent6">
                    <a:lumMod val="75000"/>
                  </a:schemeClr>
                </a:solidFill>
              </a:rPr>
              <a:t>aus der Java </a:t>
            </a:r>
            <a:r>
              <a:rPr lang="de-DE" sz="1500" b="1" dirty="0" err="1" smtClean="0">
                <a:solidFill>
                  <a:schemeClr val="accent6">
                    <a:lumMod val="75000"/>
                  </a:schemeClr>
                </a:solidFill>
              </a:rPr>
              <a:t>Console</a:t>
            </a:r>
            <a:endParaRPr lang="de-DE" sz="15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86535" y="998730"/>
            <a:ext cx="8280920" cy="720080"/>
          </a:xfrm>
        </p:spPr>
        <p:txBody>
          <a:bodyPr>
            <a:normAutofit/>
          </a:bodyPr>
          <a:lstStyle/>
          <a:p>
            <a:r>
              <a:rPr lang="de-DE" sz="3000" dirty="0" smtClean="0"/>
              <a:t>Beispiel fehlerhafte Darstellung</a:t>
            </a:r>
            <a:endParaRPr lang="de-DE" sz="3000" dirty="0" smtClean="0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41630" y="94273"/>
            <a:ext cx="8010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rgbClr val="006093"/>
                </a:solidFill>
                <a:latin typeface="Gill Sans MT" pitchFamily="34" charset="0"/>
                <a:ea typeface="+mj-ea"/>
                <a:cs typeface="+mj-cs"/>
              </a:rPr>
              <a:t>    Benutzeroberfläche 2/2</a:t>
            </a:r>
            <a:endParaRPr lang="de-DE" sz="4400" b="1" dirty="0">
              <a:solidFill>
                <a:srgbClr val="006093"/>
              </a:solidFill>
              <a:latin typeface="Gill Sans MT" pitchFamily="34" charset="0"/>
              <a:ea typeface="+mj-ea"/>
              <a:cs typeface="+mj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628800"/>
            <a:ext cx="8262410" cy="448807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76545" y="4824155"/>
            <a:ext cx="31053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/>
              <a:t>Polizeiwache (Mitte)</a:t>
            </a:r>
          </a:p>
        </p:txBody>
      </p:sp>
    </p:spTree>
    <p:extLst>
      <p:ext uri="{BB962C8B-B14F-4D97-AF65-F5344CB8AC3E}">
        <p14:creationId xmlns:p14="http://schemas.microsoft.com/office/powerpoint/2010/main" val="3083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 smtClean="0"/>
              <a:t>Rangosch</a:t>
            </a:r>
            <a:r>
              <a:rPr lang="de-DE" dirty="0" smtClean="0"/>
              <a:t>, Christian Spreng, Janine Dietrich – </a:t>
            </a:r>
            <a:r>
              <a:rPr lang="de-DE" dirty="0" err="1" smtClean="0"/>
              <a:t>Ifis</a:t>
            </a:r>
            <a:r>
              <a:rPr lang="de-DE" dirty="0" smtClean="0"/>
              <a:t> – TU Braunschweig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08.07.2016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6555" y="1268760"/>
            <a:ext cx="8010891" cy="4905546"/>
          </a:xfrm>
          <a:prstGeom prst="rect">
            <a:avLst/>
          </a:prstGeom>
          <a:blipFill dpi="0" rotWithShape="1">
            <a:blip r:embed="rId2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604392" y="2997097"/>
            <a:ext cx="211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006093"/>
                </a:solidFill>
                <a:latin typeface="Gill Sans MT" pitchFamily="34" charset="0"/>
                <a:ea typeface="+mj-ea"/>
                <a:cs typeface="+mj-cs"/>
              </a:rPr>
              <a:t>DEMO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241630" y="94273"/>
            <a:ext cx="8010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rgbClr val="006093"/>
                </a:solidFill>
                <a:latin typeface="Gill Sans MT" pitchFamily="34" charset="0"/>
                <a:ea typeface="+mj-ea"/>
                <a:cs typeface="+mj-cs"/>
              </a:rPr>
              <a:t>            Vorführung</a:t>
            </a:r>
            <a:endParaRPr lang="de-DE" sz="4400" b="1" dirty="0">
              <a:solidFill>
                <a:srgbClr val="006093"/>
              </a:solidFill>
              <a:latin typeface="Gill Sans M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466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448780"/>
            <a:ext cx="9011899" cy="612068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sz="3000" dirty="0" smtClean="0">
                <a:solidFill>
                  <a:schemeClr val="tx1"/>
                </a:solidFill>
              </a:rPr>
              <a:t>Besonderheiten </a:t>
            </a:r>
            <a:r>
              <a:rPr lang="de-DE" sz="3000" dirty="0" err="1">
                <a:solidFill>
                  <a:schemeClr val="tx1"/>
                </a:solidFill>
              </a:rPr>
              <a:t>PostGIS</a:t>
            </a:r>
            <a:r>
              <a:rPr lang="de-DE" sz="3000" dirty="0">
                <a:solidFill>
                  <a:schemeClr val="tx1"/>
                </a:solidFill>
              </a:rPr>
              <a:t> </a:t>
            </a:r>
            <a:endParaRPr lang="de-DE" sz="3000" dirty="0" smtClean="0">
              <a:solidFill>
                <a:schemeClr val="tx1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de-DE" sz="3000" dirty="0" smtClean="0">
                <a:solidFill>
                  <a:schemeClr val="tx1"/>
                </a:solidFill>
              </a:rPr>
              <a:t>Besonderheiten Import OSM-Daten </a:t>
            </a:r>
            <a:endParaRPr lang="de-DE" sz="3000" dirty="0">
              <a:solidFill>
                <a:schemeClr val="tx1"/>
              </a:solidFill>
            </a:endParaRPr>
          </a:p>
          <a:p>
            <a:r>
              <a:rPr lang="de-DE" sz="3000" dirty="0" err="1" smtClean="0"/>
              <a:t>Assertions</a:t>
            </a:r>
            <a:r>
              <a:rPr lang="de-DE" sz="3000" dirty="0" smtClean="0"/>
              <a:t> </a:t>
            </a:r>
          </a:p>
          <a:p>
            <a:pPr lvl="1"/>
            <a:r>
              <a:rPr lang="de-DE" sz="2600" dirty="0" smtClean="0"/>
              <a:t>Beispiel</a:t>
            </a:r>
          </a:p>
          <a:p>
            <a:pPr lvl="1"/>
            <a:r>
              <a:rPr lang="de-DE" sz="2600" dirty="0" smtClean="0"/>
              <a:t>Parser </a:t>
            </a:r>
            <a:endParaRPr lang="de-DE" sz="2600" dirty="0" smtClean="0">
              <a:solidFill>
                <a:srgbClr val="FF0000"/>
              </a:solidFill>
            </a:endParaRPr>
          </a:p>
          <a:p>
            <a:pPr lvl="1"/>
            <a:r>
              <a:rPr lang="de-DE" sz="2600" dirty="0" smtClean="0"/>
              <a:t>Insert, Check, Drop </a:t>
            </a:r>
            <a:endParaRPr lang="de-DE" sz="2600" dirty="0" smtClean="0">
              <a:solidFill>
                <a:srgbClr val="FF0000"/>
              </a:solidFill>
            </a:endParaRPr>
          </a:p>
          <a:p>
            <a:r>
              <a:rPr lang="de-DE" sz="3000" dirty="0" smtClean="0"/>
              <a:t>Benutzeroberfläche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sz="3000" dirty="0">
                <a:solidFill>
                  <a:schemeClr val="tx1"/>
                </a:solidFill>
              </a:rPr>
              <a:t>Vorführung Demo </a:t>
            </a:r>
          </a:p>
          <a:p>
            <a:pPr marL="400050" lvl="2" indent="0">
              <a:buNone/>
            </a:pPr>
            <a:endParaRPr lang="de-DE" sz="2900" dirty="0" smtClean="0">
              <a:solidFill>
                <a:schemeClr val="tx2"/>
              </a:solidFill>
            </a:endParaRPr>
          </a:p>
          <a:p>
            <a:pPr lvl="1"/>
            <a:endParaRPr lang="de-DE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        Agenda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21550" y="1178750"/>
            <a:ext cx="8786874" cy="507209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Ist </a:t>
            </a:r>
            <a:r>
              <a:rPr lang="de-DE" dirty="0"/>
              <a:t>die räumliche Erweiterung der relationalen Datenbank </a:t>
            </a:r>
            <a:r>
              <a:rPr lang="de-DE" dirty="0" err="1" smtClean="0"/>
              <a:t>PostgreSQL</a:t>
            </a:r>
            <a:endParaRPr lang="de-DE" dirty="0" smtClean="0"/>
          </a:p>
          <a:p>
            <a:r>
              <a:rPr lang="de-DE" dirty="0" smtClean="0"/>
              <a:t>Verbesserung der </a:t>
            </a:r>
            <a:r>
              <a:rPr lang="de-DE" dirty="0"/>
              <a:t>Speicherung, </a:t>
            </a:r>
            <a:r>
              <a:rPr lang="de-DE" dirty="0" smtClean="0"/>
              <a:t> Abfrage </a:t>
            </a:r>
            <a:r>
              <a:rPr lang="de-DE" dirty="0"/>
              <a:t>und Bearbeitung von räumlichen </a:t>
            </a:r>
            <a:r>
              <a:rPr lang="de-DE" dirty="0" smtClean="0"/>
              <a:t>Daten</a:t>
            </a:r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Mehr Funktionalität</a:t>
            </a:r>
          </a:p>
          <a:p>
            <a:pPr lvl="1"/>
            <a:r>
              <a:rPr lang="de-DE" dirty="0" smtClean="0"/>
              <a:t>Einfachere Nutzung in Java</a:t>
            </a:r>
          </a:p>
          <a:p>
            <a:r>
              <a:rPr lang="de-DE" dirty="0" smtClean="0"/>
              <a:t>Geometrische Datentypen:</a:t>
            </a:r>
          </a:p>
          <a:p>
            <a:pPr lvl="1"/>
            <a:r>
              <a:rPr lang="de-DE" dirty="0" smtClean="0"/>
              <a:t>Point</a:t>
            </a:r>
          </a:p>
          <a:p>
            <a:pPr lvl="1"/>
            <a:r>
              <a:rPr lang="de-DE" dirty="0" err="1" smtClean="0"/>
              <a:t>Linestring</a:t>
            </a:r>
            <a:endParaRPr lang="de-DE" dirty="0" smtClean="0"/>
          </a:p>
          <a:p>
            <a:pPr lvl="1"/>
            <a:r>
              <a:rPr lang="de-DE" dirty="0" smtClean="0"/>
              <a:t>Polygon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 smtClean="0"/>
              <a:t>Rangosch</a:t>
            </a:r>
            <a:r>
              <a:rPr lang="de-DE" dirty="0" smtClean="0"/>
              <a:t>, Christian Spreng, Janine Dietrich– </a:t>
            </a:r>
            <a:r>
              <a:rPr lang="de-DE" dirty="0" err="1" smtClean="0"/>
              <a:t>Ifis</a:t>
            </a:r>
            <a:r>
              <a:rPr lang="de-DE" dirty="0" smtClean="0"/>
              <a:t> – TU Braunschweig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08.07.2016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1580" y="98630"/>
            <a:ext cx="7741602" cy="785512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PostGIS</a:t>
            </a:r>
            <a:endParaRPr lang="de-DE" dirty="0"/>
          </a:p>
        </p:txBody>
      </p:sp>
      <p:pic>
        <p:nvPicPr>
          <p:cNvPr id="7" name="Grafik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609020"/>
            <a:ext cx="2040449" cy="20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0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 rot="1274286">
            <a:off x="4768789" y="3310091"/>
            <a:ext cx="3825425" cy="2700300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21550" y="1448780"/>
            <a:ext cx="8786874" cy="507209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OSM-</a:t>
            </a:r>
            <a:r>
              <a:rPr lang="en-US" sz="3000" dirty="0" err="1" smtClean="0">
                <a:solidFill>
                  <a:schemeClr val="tx1"/>
                </a:solidFill>
              </a:rPr>
              <a:t>Daten</a:t>
            </a:r>
            <a:r>
              <a:rPr lang="en-US" sz="3000" dirty="0" smtClean="0">
                <a:solidFill>
                  <a:schemeClr val="tx1"/>
                </a:solidFill>
              </a:rPr>
              <a:t> vs. </a:t>
            </a:r>
            <a:r>
              <a:rPr lang="en-US" sz="3000" dirty="0" err="1" smtClean="0">
                <a:solidFill>
                  <a:schemeClr val="tx1"/>
                </a:solidFill>
              </a:rPr>
              <a:t>Datenbankstruktur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</a:rPr>
              <a:t>Abhängigkeiten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nicht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modellierbar</a:t>
            </a:r>
            <a:endParaRPr lang="en-US" sz="3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dirty="0"/>
              <a:t>z. B. </a:t>
            </a:r>
            <a:r>
              <a:rPr lang="en-US" sz="2600" dirty="0" err="1"/>
              <a:t>Haus</a:t>
            </a:r>
            <a:r>
              <a:rPr lang="en-US" sz="2600" dirty="0"/>
              <a:t> an </a:t>
            </a:r>
            <a:r>
              <a:rPr lang="en-US" sz="2600" dirty="0" err="1" smtClean="0"/>
              <a:t>Straße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endParaRPr lang="en-US" sz="3200" dirty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</a:rPr>
              <a:t>Reihenfolge</a:t>
            </a:r>
            <a:r>
              <a:rPr lang="en-US" sz="3000" dirty="0" smtClean="0">
                <a:solidFill>
                  <a:schemeClr val="tx1"/>
                </a:solidFill>
              </a:rPr>
              <a:t> der </a:t>
            </a:r>
            <a:r>
              <a:rPr lang="en-US" sz="3000" dirty="0" err="1" smtClean="0">
                <a:solidFill>
                  <a:schemeClr val="tx1"/>
                </a:solidFill>
              </a:rPr>
              <a:t>Elemente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beim</a:t>
            </a:r>
            <a:r>
              <a:rPr lang="en-US" sz="3000" dirty="0" smtClean="0">
                <a:solidFill>
                  <a:schemeClr val="tx1"/>
                </a:solidFill>
              </a:rPr>
              <a:t> Import </a:t>
            </a:r>
            <a:r>
              <a:rPr lang="en-US" sz="3000" dirty="0" err="1" smtClean="0">
                <a:solidFill>
                  <a:schemeClr val="tx1"/>
                </a:solidFill>
              </a:rPr>
              <a:t>wichtig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</a:rPr>
              <a:t>Große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Datenmenge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bedingt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Performanceprobleme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  Import OSM-Daten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6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6545" y="1144378"/>
            <a:ext cx="10126125" cy="5713622"/>
          </a:xfrm>
        </p:spPr>
        <p:txBody>
          <a:bodyPr>
            <a:normAutofit/>
          </a:bodyPr>
          <a:lstStyle/>
          <a:p>
            <a:pPr marL="514350" indent="-457200"/>
            <a:r>
              <a:rPr lang="de-DE" dirty="0" smtClean="0"/>
              <a:t>Keine Straße durch Haus</a:t>
            </a:r>
          </a:p>
          <a:p>
            <a:pPr marL="5715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800" dirty="0" smtClean="0">
                <a:solidFill>
                  <a:schemeClr val="tx2"/>
                </a:solidFill>
              </a:rPr>
              <a:t>   CREATE </a:t>
            </a:r>
            <a:r>
              <a:rPr lang="de-DE" sz="2800" dirty="0">
                <a:solidFill>
                  <a:schemeClr val="tx2"/>
                </a:solidFill>
              </a:rPr>
              <a:t>ASSERTION </a:t>
            </a:r>
            <a:r>
              <a:rPr lang="de-DE" sz="2800" dirty="0" err="1">
                <a:solidFill>
                  <a:schemeClr val="tx2"/>
                </a:solidFill>
              </a:rPr>
              <a:t>KeineStrasseDurchHaus</a:t>
            </a:r>
            <a:r>
              <a:rPr lang="de-DE" sz="2800" dirty="0">
                <a:solidFill>
                  <a:schemeClr val="tx2"/>
                </a:solidFill>
              </a:rPr>
              <a:t> CHECK(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2"/>
                </a:solidFill>
              </a:rPr>
              <a:t>     </a:t>
            </a:r>
            <a:r>
              <a:rPr lang="de-DE" sz="2800" dirty="0" smtClean="0">
                <a:solidFill>
                  <a:schemeClr val="tx2"/>
                </a:solidFill>
              </a:rPr>
              <a:t>   NOT </a:t>
            </a:r>
            <a:r>
              <a:rPr lang="de-DE" sz="2800" dirty="0">
                <a:solidFill>
                  <a:schemeClr val="tx2"/>
                </a:solidFill>
              </a:rPr>
              <a:t>EXISTS(</a:t>
            </a:r>
            <a:r>
              <a:rPr lang="en-US" sz="2800" dirty="0">
                <a:solidFill>
                  <a:schemeClr val="tx2"/>
                </a:solidFill>
              </a:rPr>
              <a:t>SELECT s.*,h.*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                          </a:t>
            </a:r>
            <a:r>
              <a:rPr lang="en-US" sz="2800" dirty="0" smtClean="0">
                <a:solidFill>
                  <a:schemeClr val="tx2"/>
                </a:solidFill>
              </a:rPr>
              <a:t>   FROM </a:t>
            </a:r>
            <a:r>
              <a:rPr lang="en-US" sz="2800" dirty="0" err="1">
                <a:solidFill>
                  <a:schemeClr val="tx2"/>
                </a:solidFill>
              </a:rPr>
              <a:t>Strasse</a:t>
            </a:r>
            <a:r>
              <a:rPr lang="en-US" sz="2800" dirty="0">
                <a:solidFill>
                  <a:schemeClr val="tx2"/>
                </a:solidFill>
              </a:rPr>
              <a:t> s, </a:t>
            </a:r>
            <a:r>
              <a:rPr lang="en-US" sz="2800" dirty="0" err="1">
                <a:solidFill>
                  <a:schemeClr val="tx2"/>
                </a:solidFill>
              </a:rPr>
              <a:t>Haus</a:t>
            </a:r>
            <a:r>
              <a:rPr lang="en-US" sz="2800" dirty="0">
                <a:solidFill>
                  <a:schemeClr val="tx2"/>
                </a:solidFill>
              </a:rPr>
              <a:t> h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                          </a:t>
            </a:r>
            <a:r>
              <a:rPr lang="en-US" sz="2800" dirty="0" smtClean="0">
                <a:solidFill>
                  <a:schemeClr val="tx2"/>
                </a:solidFill>
              </a:rPr>
              <a:t>   WHERE </a:t>
            </a:r>
            <a:r>
              <a:rPr lang="en-US" sz="2800" dirty="0" err="1">
                <a:solidFill>
                  <a:srgbClr val="00B0F0"/>
                </a:solidFill>
              </a:rPr>
              <a:t>ST_Crosses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s.path,h.umriss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               </a:t>
            </a:r>
            <a:r>
              <a:rPr lang="de-DE" sz="2800" dirty="0" smtClean="0">
                <a:solidFill>
                  <a:schemeClr val="tx2"/>
                </a:solidFill>
              </a:rPr>
              <a:t>));</a:t>
            </a:r>
            <a:endParaRPr lang="de-DE" sz="2800" dirty="0">
              <a:solidFill>
                <a:schemeClr val="tx2"/>
              </a:solidFill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sz="2600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      </a:t>
            </a:r>
            <a:r>
              <a:rPr lang="de-DE" dirty="0" err="1" smtClean="0"/>
              <a:t>Assertions</a:t>
            </a:r>
            <a:r>
              <a:rPr lang="de-DE" dirty="0" smtClean="0"/>
              <a:t>: Beispiel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7" y="3879050"/>
            <a:ext cx="1980953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66555" y="1088740"/>
            <a:ext cx="8786874" cy="5072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</a:t>
            </a:r>
            <a:r>
              <a:rPr lang="de-DE" dirty="0" err="1" smtClean="0"/>
              <a:t>Assertions</a:t>
            </a:r>
            <a:r>
              <a:rPr lang="de-DE" dirty="0" smtClean="0"/>
              <a:t>: Parser 1/3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1268760"/>
            <a:ext cx="3901698" cy="50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66555" y="1088740"/>
            <a:ext cx="8786874" cy="5072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</a:t>
            </a:r>
            <a:r>
              <a:rPr lang="de-DE" dirty="0" err="1" smtClean="0"/>
              <a:t>Assertions</a:t>
            </a:r>
            <a:r>
              <a:rPr lang="de-DE" dirty="0" smtClean="0"/>
              <a:t>: Parser 2/3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1668059"/>
            <a:ext cx="3953182" cy="40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6545" y="1144378"/>
            <a:ext cx="10126125" cy="5713622"/>
          </a:xfrm>
        </p:spPr>
        <p:txBody>
          <a:bodyPr>
            <a:normAutofit/>
          </a:bodyPr>
          <a:lstStyle/>
          <a:p>
            <a:pPr marL="514350" indent="-457200"/>
            <a:r>
              <a:rPr lang="de-DE" dirty="0" smtClean="0"/>
              <a:t>Keine Straße durch Haus</a:t>
            </a:r>
          </a:p>
          <a:p>
            <a:pPr marL="5715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800" dirty="0" smtClean="0">
                <a:solidFill>
                  <a:schemeClr val="tx2"/>
                </a:solidFill>
              </a:rPr>
              <a:t>   CREATE </a:t>
            </a:r>
            <a:r>
              <a:rPr lang="de-DE" sz="2800" dirty="0">
                <a:solidFill>
                  <a:schemeClr val="tx2"/>
                </a:solidFill>
              </a:rPr>
              <a:t>ASSERTION </a:t>
            </a:r>
            <a:r>
              <a:rPr lang="de-DE" sz="2800" dirty="0" err="1">
                <a:solidFill>
                  <a:srgbClr val="2EFC24"/>
                </a:solidFill>
              </a:rPr>
              <a:t>KeineStrasseDurchHaus</a:t>
            </a:r>
            <a:r>
              <a:rPr lang="de-DE" sz="2800" dirty="0">
                <a:solidFill>
                  <a:schemeClr val="tx2"/>
                </a:solidFill>
              </a:rPr>
              <a:t> CHECK(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2"/>
                </a:solidFill>
              </a:rPr>
              <a:t>     </a:t>
            </a:r>
            <a:r>
              <a:rPr lang="de-DE" sz="2800" dirty="0" smtClean="0">
                <a:solidFill>
                  <a:schemeClr val="tx2"/>
                </a:solidFill>
              </a:rPr>
              <a:t>   </a:t>
            </a:r>
            <a:r>
              <a:rPr lang="de-DE" sz="2800" dirty="0" smtClean="0">
                <a:solidFill>
                  <a:srgbClr val="FF0000"/>
                </a:solidFill>
              </a:rPr>
              <a:t>NOT </a:t>
            </a:r>
            <a:r>
              <a:rPr lang="de-DE" sz="2800" dirty="0">
                <a:solidFill>
                  <a:srgbClr val="FF0000"/>
                </a:solidFill>
              </a:rPr>
              <a:t>EXISTS(</a:t>
            </a:r>
            <a:r>
              <a:rPr lang="en-US" sz="2800" dirty="0">
                <a:solidFill>
                  <a:srgbClr val="FFC000"/>
                </a:solidFill>
              </a:rPr>
              <a:t>SELECT s.*,h.*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                          </a:t>
            </a:r>
            <a:r>
              <a:rPr lang="en-US" sz="2800" dirty="0" smtClean="0">
                <a:solidFill>
                  <a:srgbClr val="FFC000"/>
                </a:solidFill>
              </a:rPr>
              <a:t>   FROM </a:t>
            </a:r>
            <a:r>
              <a:rPr lang="en-US" sz="2800" dirty="0" err="1">
                <a:solidFill>
                  <a:srgbClr val="FFC000"/>
                </a:solidFill>
              </a:rPr>
              <a:t>Strasse</a:t>
            </a:r>
            <a:r>
              <a:rPr lang="en-US" sz="2800" dirty="0">
                <a:solidFill>
                  <a:srgbClr val="FFC000"/>
                </a:solidFill>
              </a:rPr>
              <a:t> s, </a:t>
            </a:r>
            <a:r>
              <a:rPr lang="en-US" sz="2800" dirty="0" err="1">
                <a:solidFill>
                  <a:srgbClr val="FFC000"/>
                </a:solidFill>
              </a:rPr>
              <a:t>Haus</a:t>
            </a:r>
            <a:r>
              <a:rPr lang="en-US" sz="2800" dirty="0">
                <a:solidFill>
                  <a:srgbClr val="FFC000"/>
                </a:solidFill>
              </a:rPr>
              <a:t> h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                          </a:t>
            </a:r>
            <a:r>
              <a:rPr lang="en-US" sz="2800" dirty="0" smtClean="0">
                <a:solidFill>
                  <a:srgbClr val="FFC000"/>
                </a:solidFill>
              </a:rPr>
              <a:t>   WHERE </a:t>
            </a:r>
            <a:r>
              <a:rPr lang="en-US" sz="2800" dirty="0" err="1">
                <a:solidFill>
                  <a:srgbClr val="FFC000"/>
                </a:solidFill>
              </a:rPr>
              <a:t>ST_Crosses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800" dirty="0" err="1">
                <a:solidFill>
                  <a:srgbClr val="FFC000"/>
                </a:solidFill>
              </a:rPr>
              <a:t>s.path,h.umriss</a:t>
            </a:r>
            <a:r>
              <a:rPr lang="en-US" sz="28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               </a:t>
            </a:r>
            <a:r>
              <a:rPr lang="de-DE" sz="2800" dirty="0" smtClean="0">
                <a:solidFill>
                  <a:srgbClr val="FF0000"/>
                </a:solidFill>
              </a:rPr>
              <a:t>)</a:t>
            </a:r>
            <a:r>
              <a:rPr lang="de-DE" sz="2800" dirty="0" smtClean="0">
                <a:solidFill>
                  <a:schemeClr val="tx2"/>
                </a:solidFill>
              </a:rPr>
              <a:t>);</a:t>
            </a:r>
            <a:endParaRPr lang="de-DE" sz="2800" dirty="0">
              <a:solidFill>
                <a:schemeClr val="tx2"/>
              </a:solidFill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sz="2600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     </a:t>
            </a:r>
            <a:r>
              <a:rPr lang="de-DE" dirty="0" err="1" smtClean="0"/>
              <a:t>Assertions</a:t>
            </a:r>
            <a:r>
              <a:rPr lang="de-DE" dirty="0" smtClean="0"/>
              <a:t>: Parser 3/3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7" y="3879050"/>
            <a:ext cx="1980953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86535" y="71720"/>
            <a:ext cx="9541060" cy="785512"/>
          </a:xfrm>
        </p:spPr>
        <p:txBody>
          <a:bodyPr>
            <a:normAutofit/>
          </a:bodyPr>
          <a:lstStyle/>
          <a:p>
            <a:r>
              <a:rPr lang="de-DE" sz="3600" dirty="0"/>
              <a:t>      </a:t>
            </a:r>
            <a:r>
              <a:rPr lang="de-DE" sz="3600" dirty="0" smtClean="0"/>
              <a:t>   </a:t>
            </a:r>
            <a:r>
              <a:rPr lang="de-DE" sz="3600" dirty="0" err="1" smtClean="0"/>
              <a:t>Assertions</a:t>
            </a:r>
            <a:r>
              <a:rPr lang="de-DE" sz="3600" dirty="0" smtClean="0"/>
              <a:t>: Insert, Check &amp; Drop</a:t>
            </a:r>
            <a:endParaRPr lang="de-DE" sz="3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37000"/>
            <a:ext cx="5030818" cy="53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Ifi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778</Words>
  <Application>Microsoft Office PowerPoint</Application>
  <PresentationFormat>Bildschirmpräsentation (4:3)</PresentationFormat>
  <Paragraphs>129</Paragraphs>
  <Slides>12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DesignIfis</vt:lpstr>
      <vt:lpstr>Praktikum Integritätsbedingungen</vt:lpstr>
      <vt:lpstr>             Agenda</vt:lpstr>
      <vt:lpstr>PostGIS</vt:lpstr>
      <vt:lpstr>       Import OSM-Daten</vt:lpstr>
      <vt:lpstr>       Assertions: Beispiel</vt:lpstr>
      <vt:lpstr>     Assertions: Parser 1/3</vt:lpstr>
      <vt:lpstr>     Assertions: Parser 2/3</vt:lpstr>
      <vt:lpstr>      Assertions: Parser 3/3</vt:lpstr>
      <vt:lpstr>         Assertions: Insert, Check &amp; Drop</vt:lpstr>
      <vt:lpstr>PowerPoint-Präsentation</vt:lpstr>
      <vt:lpstr>PowerPoint-Präsentation</vt:lpstr>
      <vt:lpstr>        </vt:lpstr>
    </vt:vector>
  </TitlesOfParts>
  <Company>TUBS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tauscher</dc:creator>
  <cp:lastModifiedBy>Autor</cp:lastModifiedBy>
  <cp:revision>1428</cp:revision>
  <dcterms:created xsi:type="dcterms:W3CDTF">2008-07-09T14:12:13Z</dcterms:created>
  <dcterms:modified xsi:type="dcterms:W3CDTF">2016-07-04T15:59:25Z</dcterms:modified>
</cp:coreProperties>
</file>