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EF9F1-AD06-44F7-B51E-6D52CA934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0B5C9-5EFF-4198-AD30-4432F64D3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534A-9809-4B27-94CF-6D378086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5E2F-E8B7-4DD9-88AB-B97F147C4120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868C2-83D4-4B74-B3D3-6E677183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2B878-E998-43E2-87ED-B4336F77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C3BB-1880-4FB5-9B50-2B4F172DD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5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4C77E-6DC4-4E16-8131-06E7FC82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E47D-182A-4CD4-BD26-ED4338D71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9CFD3-FDEF-4B44-B180-5457E152F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5E2F-E8B7-4DD9-88AB-B97F147C4120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B60E8-B626-4CB8-984B-54C03F25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96444-B0A6-4ADD-AFA4-02BFDC460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C3BB-1880-4FB5-9B50-2B4F172DD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3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EA438E-7845-4DB3-9AFE-505214B66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B3D33-B034-4588-8C8F-D6B8846C3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25570-C938-48FD-B86D-6EFA8528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5E2F-E8B7-4DD9-88AB-B97F147C4120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DF8E9-889C-4932-A214-416310EA0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4A84C-7154-4AC3-947E-03E9C301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C3BB-1880-4FB5-9B50-2B4F172DD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3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33BA-905D-4A52-8231-6E03765D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C8048-4F9E-47A1-891F-1330135B7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D4495-AE46-4B1F-9713-7E310FC19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5E2F-E8B7-4DD9-88AB-B97F147C4120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43ED3-3038-457E-9FDF-01C1A3FE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B0AA3-E351-49C0-9064-4889EDB9D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C3BB-1880-4FB5-9B50-2B4F172DD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EDC17-E2B7-4C4F-B009-57075F099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22584-9B04-418E-BB6D-C054E9B91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3625B-46A4-4EB8-B7AB-8EC2A262B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5E2F-E8B7-4DD9-88AB-B97F147C4120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14B47-4886-4D3E-9D24-D07D10295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C8831-E551-4A7C-A65F-4B356F63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C3BB-1880-4FB5-9B50-2B4F172DD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5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F191-60B8-460C-9587-555BC0BB2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45BB0-9A74-4E90-B153-B48687FAF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14439-EC9D-4085-BE18-2DC512E40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DF8AA-876B-443B-9D74-20DFFD7C3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5E2F-E8B7-4DD9-88AB-B97F147C4120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DB4A6-77B3-4F14-821C-8E13C0A72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0D740-0AFA-4786-ADD2-FC9EE069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C3BB-1880-4FB5-9B50-2B4F172DD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4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7F5D0-9978-4BA3-91EB-8914EADF2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C73F9-4260-421E-AC1E-198BB042B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AEF6D-3EB4-4558-8375-5AF63BFB5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744C1D-6589-4E1E-BEE6-5BE23344D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8DEC5D-A909-46E5-907F-087697B63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C49FF8-207D-482B-8665-50E22E51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5E2F-E8B7-4DD9-88AB-B97F147C4120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3550F7-64D8-4553-9623-CC01FABD3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946394-86AD-4F07-9233-9713192B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C3BB-1880-4FB5-9B50-2B4F172DD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1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2DF38-7134-49C1-8FD0-13731A5DC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6F224-8832-4933-A9C7-1BB3DE69B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5E2F-E8B7-4DD9-88AB-B97F147C4120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47CFC6-0CC1-4225-B87A-59407775C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B8C71-6F7B-484A-814F-BA8AB6B9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C3BB-1880-4FB5-9B50-2B4F172DD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5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A266D3-CF0A-40D3-A9B0-0A6C07AC9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5E2F-E8B7-4DD9-88AB-B97F147C4120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3EA81F-C893-4849-B235-3FC27FFE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D0E5F-D1BE-418D-BE55-54A34EF00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C3BB-1880-4FB5-9B50-2B4F172DD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2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5911-EEA7-4CFE-A31F-F9EC3275D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47DE4-5106-423F-A6D2-CD5D000D1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80E13-4C65-45A6-BAC4-C0D48077F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E8711-C866-4DDC-B336-A16D8E6BB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5E2F-E8B7-4DD9-88AB-B97F147C4120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53BD2-C03A-436E-881D-A4AFC54BD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04412-3BD6-4470-8568-9CCBCFDD6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C3BB-1880-4FB5-9B50-2B4F172DD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5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E3F9-2557-4B0A-876D-ABC66F815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E25955-0E61-4846-BC29-69AAA95EF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BB735-6124-4801-B2F1-43666FD43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DE9F8-5009-4E30-B5D2-9609ADEA9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5E2F-E8B7-4DD9-88AB-B97F147C4120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BB198-8BDD-4963-8D99-F44885DC5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3D6E9-2DED-4525-B12A-68E00FC63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C3BB-1880-4FB5-9B50-2B4F172DD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2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E63CB6-F3EA-46C0-B878-BFF6C2F85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2C3EB-3127-4602-ACF4-62E05DC8F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1A51E-3F83-49F2-95DE-3FD97653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95E2F-E8B7-4DD9-88AB-B97F147C4120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9677B-5BD4-4FCB-A791-99256FE8D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69C69-7C59-4881-BA28-05C008C85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EC3BB-1880-4FB5-9B50-2B4F172DD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1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099CFA-F9D5-462C-AEAD-11DCAC183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5810" y="99420"/>
            <a:ext cx="8761708" cy="6652675"/>
          </a:xfrm>
        </p:spPr>
        <p:txBody>
          <a:bodyPr>
            <a:normAutofit fontScale="25000" lnSpcReduction="20000"/>
          </a:bodyPr>
          <a:lstStyle/>
          <a:p>
            <a:r>
              <a:rPr lang="ru-RU" sz="6400" dirty="0"/>
              <a:t>Министерство науки и высшего образования Российской Федерации</a:t>
            </a:r>
            <a:endParaRPr lang="en-US" sz="6400" dirty="0"/>
          </a:p>
          <a:p>
            <a:r>
              <a:rPr lang="ru-RU" sz="6400" dirty="0"/>
              <a:t>Федеральное государственное автономное образовательное учреждение</a:t>
            </a:r>
            <a:r>
              <a:rPr lang="en-US" sz="6400" dirty="0"/>
              <a:t> </a:t>
            </a:r>
          </a:p>
          <a:p>
            <a:r>
              <a:rPr lang="ru-RU" sz="6400" dirty="0"/>
              <a:t>высшего образования</a:t>
            </a:r>
            <a:endParaRPr lang="en-US" sz="6400" dirty="0"/>
          </a:p>
          <a:p>
            <a:r>
              <a:rPr lang="ru-RU" sz="6400" dirty="0"/>
              <a:t>«Северо-Восточный федеральный университет им. М.К. Аммосова»</a:t>
            </a:r>
            <a:endParaRPr lang="en-US" sz="6400" dirty="0"/>
          </a:p>
          <a:p>
            <a:r>
              <a:rPr lang="ru-RU" sz="6400" dirty="0"/>
              <a:t>Институт математики и информатики</a:t>
            </a:r>
            <a:endParaRPr lang="en-US" sz="6400" dirty="0"/>
          </a:p>
          <a:p>
            <a:r>
              <a:rPr lang="ru-RU" sz="6400" dirty="0"/>
              <a:t>Кафедра «Информационные технологии»</a:t>
            </a:r>
            <a:endParaRPr lang="en-US" sz="6400" dirty="0"/>
          </a:p>
          <a:p>
            <a:r>
              <a:rPr lang="ru-RU" dirty="0"/>
              <a:t> </a:t>
            </a:r>
            <a:endParaRPr lang="en-US" dirty="0"/>
          </a:p>
          <a:p>
            <a:r>
              <a:rPr lang="ru-RU" dirty="0"/>
              <a:t> </a:t>
            </a:r>
            <a:endParaRPr lang="en-US" dirty="0"/>
          </a:p>
          <a:p>
            <a:r>
              <a:rPr lang="ru-RU" dirty="0"/>
              <a:t> </a:t>
            </a:r>
            <a:endParaRPr lang="en-US" dirty="0"/>
          </a:p>
          <a:p>
            <a:r>
              <a:rPr lang="ru-RU" sz="6400" b="1" dirty="0"/>
              <a:t>РЕАЛИЗАЦИЯ САЙТА НА ОСНОВЕ ФРЕЙМВОРКА </a:t>
            </a:r>
            <a:r>
              <a:rPr lang="en-US" sz="6400" b="1" dirty="0"/>
              <a:t>NEXT</a:t>
            </a:r>
            <a:r>
              <a:rPr lang="ru-RU" sz="6400" b="1" dirty="0"/>
              <a:t>.</a:t>
            </a:r>
            <a:r>
              <a:rPr lang="en-US" sz="6400" b="1" dirty="0"/>
              <a:t>JS</a:t>
            </a:r>
            <a:endParaRPr lang="en-US" sz="6400" dirty="0"/>
          </a:p>
          <a:p>
            <a:r>
              <a:rPr lang="ru-RU" sz="6400" dirty="0"/>
              <a:t> </a:t>
            </a:r>
            <a:endParaRPr lang="en-US" sz="6400" dirty="0"/>
          </a:p>
          <a:p>
            <a:r>
              <a:rPr lang="ru-RU" sz="6400" dirty="0"/>
              <a:t>КУРСОВАЯ РАБОТА</a:t>
            </a:r>
            <a:endParaRPr lang="en-US" sz="6400" dirty="0"/>
          </a:p>
          <a:p>
            <a:r>
              <a:rPr lang="ru-RU" sz="6400" dirty="0"/>
              <a:t>Направление подготовки: 09.03.01 «Информатика и вычислительная техника»</a:t>
            </a:r>
            <a:endParaRPr lang="en-US" sz="6400" dirty="0"/>
          </a:p>
          <a:p>
            <a:r>
              <a:rPr lang="ru-RU" dirty="0"/>
              <a:t> </a:t>
            </a:r>
            <a:endParaRPr lang="en-US" dirty="0"/>
          </a:p>
          <a:p>
            <a:endParaRPr lang="en-US" dirty="0"/>
          </a:p>
          <a:p>
            <a:pPr lvl="8"/>
            <a:r>
              <a:rPr lang="ru-RU" sz="6400" dirty="0"/>
              <a:t>Выполнил: студент </a:t>
            </a:r>
            <a:r>
              <a:rPr lang="en-US" sz="6400" dirty="0"/>
              <a:t>III</a:t>
            </a:r>
            <a:r>
              <a:rPr lang="ru-RU" sz="6400" dirty="0"/>
              <a:t> курса</a:t>
            </a:r>
            <a:br>
              <a:rPr lang="ru-RU" sz="6400" dirty="0"/>
            </a:br>
            <a:r>
              <a:rPr lang="ru-RU" sz="6400" dirty="0"/>
              <a:t>группы Б-ИВТ-19-2 ИМИ СВФУ</a:t>
            </a:r>
            <a:br>
              <a:rPr lang="ru-RU" sz="6400" dirty="0"/>
            </a:br>
            <a:r>
              <a:rPr lang="ru-RU" sz="6400" dirty="0"/>
              <a:t>Васильев Игорь Георгиевич</a:t>
            </a:r>
            <a:endParaRPr lang="en-US" sz="6400" dirty="0"/>
          </a:p>
          <a:p>
            <a:pPr lvl="8"/>
            <a:r>
              <a:rPr lang="ru-RU" sz="6400" dirty="0"/>
              <a:t>___________________________</a:t>
            </a:r>
            <a:endParaRPr lang="en-US" sz="6400" dirty="0"/>
          </a:p>
          <a:p>
            <a:pPr lvl="8"/>
            <a:r>
              <a:rPr lang="ru-RU" sz="6400" dirty="0"/>
              <a:t>(подпись)</a:t>
            </a:r>
            <a:endParaRPr lang="en-US" sz="3600" dirty="0"/>
          </a:p>
          <a:p>
            <a:r>
              <a:rPr lang="ru-RU" sz="4400" dirty="0"/>
              <a:t> </a:t>
            </a:r>
            <a:endParaRPr lang="en-US" sz="4400" dirty="0"/>
          </a:p>
          <a:p>
            <a:pPr lvl="8"/>
            <a:r>
              <a:rPr lang="ru-RU" sz="5600" dirty="0"/>
              <a:t>Научный руководитель: старший преподаватель кафедры «Информационные технологии» ИМИ СВФУ</a:t>
            </a:r>
            <a:br>
              <a:rPr lang="ru-RU" sz="5600" dirty="0"/>
            </a:br>
            <a:r>
              <a:rPr lang="ru-RU" sz="5600" dirty="0"/>
              <a:t>Владимир Семенович Леверьев</a:t>
            </a:r>
            <a:br>
              <a:rPr lang="ru-RU" sz="5600" dirty="0"/>
            </a:br>
            <a:r>
              <a:rPr lang="ru-RU" sz="5600" dirty="0"/>
              <a:t>___________________________</a:t>
            </a:r>
            <a:endParaRPr lang="en-US" sz="5600" dirty="0"/>
          </a:p>
          <a:p>
            <a:pPr lvl="8"/>
            <a:r>
              <a:rPr lang="ru-RU" sz="5600" dirty="0"/>
              <a:t>(подпись)</a:t>
            </a:r>
            <a:endParaRPr lang="en-US" sz="5600" dirty="0"/>
          </a:p>
          <a:p>
            <a:pPr lvl="8"/>
            <a:r>
              <a:rPr lang="ru-RU" sz="5600" dirty="0"/>
              <a:t> </a:t>
            </a:r>
            <a:endParaRPr lang="en-US" sz="5600" dirty="0"/>
          </a:p>
          <a:p>
            <a:r>
              <a:rPr lang="ru-RU" dirty="0"/>
              <a:t> </a:t>
            </a:r>
            <a:endParaRPr lang="en-US" dirty="0"/>
          </a:p>
          <a:p>
            <a:r>
              <a:rPr lang="ru-RU" sz="5600" dirty="0"/>
              <a:t>Якутск 2022</a:t>
            </a:r>
            <a:endParaRPr lang="en-US" sz="5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72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BC439-7F2C-493C-A901-6540691F8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28B13-6D9E-4FFE-8AE5-398488A43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851"/>
            <a:ext cx="10515600" cy="481311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Отличительными особенностями фреймворка Next.js является возможность эффективной работы с S</a:t>
            </a:r>
            <a:r>
              <a:rPr lang="en-US" dirty="0" err="1"/>
              <a:t>erver</a:t>
            </a:r>
            <a:r>
              <a:rPr lang="ru-RU" dirty="0"/>
              <a:t>S</a:t>
            </a:r>
            <a:r>
              <a:rPr lang="en-US" dirty="0"/>
              <a:t>ide</a:t>
            </a:r>
            <a:r>
              <a:rPr lang="ru-RU" dirty="0"/>
              <a:t>R</a:t>
            </a:r>
            <a:r>
              <a:rPr lang="en-US" dirty="0" err="1"/>
              <a:t>endering</a:t>
            </a:r>
            <a:r>
              <a:rPr lang="ru-RU" dirty="0"/>
              <a:t> и S</a:t>
            </a:r>
            <a:r>
              <a:rPr lang="en-US" dirty="0" err="1"/>
              <a:t>earch</a:t>
            </a:r>
            <a:r>
              <a:rPr lang="ru-RU" dirty="0"/>
              <a:t>E</a:t>
            </a:r>
            <a:r>
              <a:rPr lang="en-US" dirty="0" err="1"/>
              <a:t>ngine</a:t>
            </a:r>
            <a:r>
              <a:rPr lang="ru-RU" dirty="0"/>
              <a:t>O</a:t>
            </a:r>
            <a:r>
              <a:rPr lang="en-US" dirty="0" err="1"/>
              <a:t>ptimization</a:t>
            </a:r>
            <a:r>
              <a:rPr lang="en-US" dirty="0"/>
              <a:t>.</a:t>
            </a:r>
          </a:p>
          <a:p>
            <a:r>
              <a:rPr lang="ru-RU" dirty="0"/>
              <a:t>Эффективная работа с DOM-деревом, так как в основе его лежит React.js;</a:t>
            </a:r>
            <a:endParaRPr lang="en-US" dirty="0"/>
          </a:p>
          <a:p>
            <a:r>
              <a:rPr lang="ru-RU" dirty="0"/>
              <a:t>«Ленивая» загрузка картинок, которая позволяет не «нагружать» устройство пользователя, когда в этом нет необходимости</a:t>
            </a:r>
          </a:p>
          <a:p>
            <a:r>
              <a:rPr lang="ru-RU" dirty="0"/>
              <a:t>Поддержка интернационализации, которая эффективно реализуется с помощью клиентского роутинга;</a:t>
            </a:r>
            <a:br>
              <a:rPr lang="ru-RU" dirty="0"/>
            </a:br>
            <a:r>
              <a:rPr lang="ru-RU" dirty="0"/>
              <a:t>Интернационализация — это процесс подготовки веб-сайта или веб-приложения для поддержки местных языков и настроек</a:t>
            </a:r>
            <a:br>
              <a:rPr lang="ru-RU" dirty="0"/>
            </a:br>
            <a:r>
              <a:rPr lang="ru-RU" dirty="0"/>
              <a:t>Next.js умеет определять локаль автоматически в зависимости от настроек у пользователя.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192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8A7E-A3F2-4F4B-A944-BCF9F60BE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095"/>
          </a:xfrm>
        </p:spPr>
        <p:txBody>
          <a:bodyPr>
            <a:normAutofit fontScale="90000"/>
          </a:bodyPr>
          <a:lstStyle/>
          <a:p>
            <a:r>
              <a:rPr lang="en-US" dirty="0"/>
              <a:t>Gatsby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7C4FB-4144-477C-9538-3143B56E1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3220"/>
            <a:ext cx="10515600" cy="5143743"/>
          </a:xfrm>
        </p:spPr>
        <p:txBody>
          <a:bodyPr/>
          <a:lstStyle/>
          <a:p>
            <a:r>
              <a:rPr lang="ru-RU" dirty="0"/>
              <a:t>Gatsby — это современный веб-фреймворк, построенный на основе React и GraphQL. Основное внимание фреймворк уделяет встроенной производительности: он создает молниеносно быстрые сайты.</a:t>
            </a:r>
            <a:br>
              <a:rPr lang="en-US" dirty="0"/>
            </a:br>
            <a:r>
              <a:rPr lang="ru-RU" dirty="0"/>
              <a:t>Он создает статичную сборку, чтобы сделать сайт быстрее</a:t>
            </a:r>
            <a:endParaRPr lang="en-US" dirty="0"/>
          </a:p>
          <a:p>
            <a:r>
              <a:rPr lang="ru-RU" dirty="0"/>
              <a:t>Несмотря на то, что Gatsby построен на основе React, у него есть собственная экосистема, включающая плагины, темы и стартеры.</a:t>
            </a:r>
            <a:endParaRPr lang="en-US" dirty="0"/>
          </a:p>
          <a:p>
            <a:r>
              <a:rPr lang="en-US" dirty="0"/>
              <a:t>Gatsby </a:t>
            </a:r>
            <a:r>
              <a:rPr lang="ru-RU" dirty="0"/>
              <a:t>создается как статичный сайт во время сборки и размещается как простые HTML-страницы.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41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81C0-BB7D-47D0-8481-5685E3FE2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936"/>
          </a:xfrm>
        </p:spPr>
        <p:txBody>
          <a:bodyPr>
            <a:normAutofit fontScale="90000"/>
          </a:bodyPr>
          <a:lstStyle/>
          <a:p>
            <a:r>
              <a:rPr lang="en-US" dirty="0"/>
              <a:t>Next vs Gatsby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76F93-3C44-4275-8B83-6E308D29C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9898"/>
            <a:ext cx="10515600" cy="5247065"/>
          </a:xfrm>
        </p:spPr>
        <p:txBody>
          <a:bodyPr/>
          <a:lstStyle/>
          <a:p>
            <a:r>
              <a:rPr lang="ru-RU" dirty="0"/>
              <a:t>Gatsby.js просто генерирует чистый HTML/CSS/JS в build time, тогда как Next.js создает HTML/CSS/JS в run time. Таким образом, каждый раз, когда приходит новый запрос, он создает новую HTML-страницу с сервера.</a:t>
            </a:r>
            <a:endParaRPr lang="en-US" dirty="0"/>
          </a:p>
          <a:p>
            <a:r>
              <a:rPr lang="ru-RU" dirty="0"/>
              <a:t>Gatsby.js - это генератор статических сайтов. Генератор статического сайта генерирует статический HTML во время сборки. Он не использует сервер.</a:t>
            </a:r>
          </a:p>
          <a:p>
            <a:r>
              <a:rPr lang="ru-RU" dirty="0"/>
              <a:t>Next.js - это в основном инструмент для рендеринга страниц на стороне сервера. Он динамически генерирует HTML каждый раз, когда поступает новый запрос с использованием сервера.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93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DD70A-9EBF-4D20-B29D-9B79EC5C3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715" y="156974"/>
            <a:ext cx="10515600" cy="6455636"/>
          </a:xfrm>
        </p:spPr>
        <p:txBody>
          <a:bodyPr>
            <a:normAutofit/>
          </a:bodyPr>
          <a:lstStyle/>
          <a:p>
            <a:r>
              <a:rPr lang="ru-RU" dirty="0"/>
              <a:t>Кэширование и производительность встроены. Нам не нужно беспокоиться о разделении и оптимизации кода: это работает, и по умолчанию они кодируют разделение (Code splitting) на основе каждого маршрута страницы. Оба фреймворка имеют встроенную маршрутизацию для создания новых страниц.</a:t>
            </a:r>
            <a:endParaRPr lang="en-US" dirty="0"/>
          </a:p>
          <a:p>
            <a:r>
              <a:rPr lang="ru-RU" dirty="0"/>
              <a:t>Они выполняют интеллектуальную загрузку страниц путем асинхронной предварительной загрузки ссылок для следующих страниц при прокрутке страницы. Оценка Lighthouse для хорошо построенных сайтов Gatsby.</a:t>
            </a:r>
            <a:r>
              <a:rPr lang="en-US" dirty="0" err="1"/>
              <a:t>js</a:t>
            </a:r>
            <a:r>
              <a:rPr lang="ru-RU" dirty="0"/>
              <a:t> и Next.js будет выдающейся.</a:t>
            </a:r>
            <a:endParaRPr lang="en-US" dirty="0"/>
          </a:p>
          <a:p>
            <a:r>
              <a:rPr lang="ru-RU" dirty="0"/>
              <a:t>Если у нас много контента или мы ожидаем что наш контент будет расти со временем, статические веб-страницы — не лучшее решение для вас.</a:t>
            </a:r>
            <a:endParaRPr lang="en-US" dirty="0"/>
          </a:p>
          <a:p>
            <a:r>
              <a:rPr lang="ru-RU" dirty="0"/>
              <a:t>Так что, если у вас есть сайт с контентом, который, как мы ожидаем, будет расти и расти со временем, тогда Next.JS — лучший выбор для нас.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94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50C44-D92D-4250-B9DB-614D7A73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909"/>
          </a:xfrm>
        </p:spPr>
        <p:txBody>
          <a:bodyPr/>
          <a:lstStyle/>
          <a:p>
            <a:r>
              <a:rPr lang="en-US" dirty="0"/>
              <a:t>Svelte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2BC7E-605F-433D-BD2F-3FAB26F9D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4034"/>
            <a:ext cx="10515600" cy="496292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Svelte — это принципиально новый подход к созданию пользовательских интерфейсов. Когда традиционные фреймворки, такие как React и Vue, выполняют основную часть своей работы в браузере, Svelte переносит эту работу на этап компиляции, который происходит при сборке приложения</a:t>
            </a:r>
            <a:endParaRPr lang="en-US" dirty="0"/>
          </a:p>
          <a:p>
            <a:r>
              <a:rPr lang="ru-RU" dirty="0"/>
              <a:t>Пока другие фреймворки занимаются поддержкой интерфейса в актуальном состоянии и выполняют другие действия прямо в браузере. Svelte же делает своё дело во время сборки проекта. В этом и заключается основная разница между другими фреймворками и Svelte</a:t>
            </a:r>
            <a:endParaRPr lang="en-US" dirty="0"/>
          </a:p>
          <a:p>
            <a:r>
              <a:rPr lang="ru-RU" dirty="0"/>
              <a:t>«Svelte конвертирует ваше приложение в идеальный JavaScript-код во время сборки проекта, а не интерпретирует код приложения во время его работы».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478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DD10E-BDF9-4D1E-B37B-B6BFAD8F1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71" y="149817"/>
            <a:ext cx="10515600" cy="6276814"/>
          </a:xfrm>
        </p:spPr>
        <p:txBody>
          <a:bodyPr>
            <a:normAutofit fontScale="25000" lnSpcReduction="20000"/>
          </a:bodyPr>
          <a:lstStyle/>
          <a:p>
            <a:r>
              <a:rPr lang="ru-RU" dirty="0"/>
              <a:t>|- </a:t>
            </a:r>
            <a:r>
              <a:rPr lang="en-US" dirty="0"/>
              <a:t>pages</a:t>
            </a:r>
          </a:p>
          <a:p>
            <a:r>
              <a:rPr lang="ru-RU" dirty="0"/>
              <a:t>    |- &lt;</a:t>
            </a:r>
            <a:r>
              <a:rPr lang="en-US" dirty="0"/>
              <a:t>page</a:t>
            </a:r>
            <a:r>
              <a:rPr lang="ru-RU" dirty="0"/>
              <a:t>_</a:t>
            </a:r>
            <a:r>
              <a:rPr lang="en-US" dirty="0"/>
              <a:t>name</a:t>
            </a:r>
            <a:r>
              <a:rPr lang="ru-RU" dirty="0"/>
              <a:t>&gt;</a:t>
            </a:r>
            <a:endParaRPr lang="en-US" dirty="0"/>
          </a:p>
          <a:p>
            <a:r>
              <a:rPr lang="ru-RU" dirty="0"/>
              <a:t>        |- _</a:t>
            </a:r>
            <a:r>
              <a:rPr lang="en-US" dirty="0"/>
              <a:t>app</a:t>
            </a:r>
            <a:r>
              <a:rPr lang="ru-RU" dirty="0"/>
              <a:t>.</a:t>
            </a:r>
            <a:r>
              <a:rPr lang="en-US" dirty="0" err="1"/>
              <a:t>tsx</a:t>
            </a:r>
            <a:r>
              <a:rPr lang="ru-RU" dirty="0"/>
              <a:t>     # </a:t>
            </a:r>
            <a:r>
              <a:rPr lang="en-US" dirty="0"/>
              <a:t>Next</a:t>
            </a:r>
            <a:r>
              <a:rPr lang="ru-RU" dirty="0"/>
              <a:t>.</a:t>
            </a:r>
            <a:r>
              <a:rPr lang="en-US" dirty="0" err="1"/>
              <a:t>js</a:t>
            </a:r>
            <a:r>
              <a:rPr lang="ru-RU" dirty="0"/>
              <a:t> использует компонент </a:t>
            </a:r>
            <a:r>
              <a:rPr lang="en-US" dirty="0"/>
              <a:t>App</a:t>
            </a:r>
            <a:r>
              <a:rPr lang="ru-RU" dirty="0"/>
              <a:t> для инициализации страниц.</a:t>
            </a:r>
            <a:endParaRPr lang="en-US" dirty="0"/>
          </a:p>
          <a:p>
            <a:r>
              <a:rPr lang="ru-RU" dirty="0"/>
              <a:t>        |- </a:t>
            </a:r>
            <a:r>
              <a:rPr lang="en-US" dirty="0"/>
              <a:t>index</a:t>
            </a:r>
            <a:r>
              <a:rPr lang="ru-RU" dirty="0"/>
              <a:t>.</a:t>
            </a:r>
            <a:r>
              <a:rPr lang="en-US" dirty="0" err="1"/>
              <a:t>tsx</a:t>
            </a:r>
            <a:r>
              <a:rPr lang="ru-RU" dirty="0"/>
              <a:t>    # Это корневая страница, которая отображается первой</a:t>
            </a:r>
            <a:endParaRPr lang="en-US" dirty="0"/>
          </a:p>
          <a:p>
            <a:r>
              <a:rPr lang="ru-RU" dirty="0"/>
              <a:t>        |- </a:t>
            </a:r>
            <a:r>
              <a:rPr lang="en-US" dirty="0"/>
              <a:t>students</a:t>
            </a:r>
            <a:r>
              <a:rPr lang="ru-RU" dirty="0"/>
              <a:t>-2005.</a:t>
            </a:r>
            <a:r>
              <a:rPr lang="en-US" dirty="0" err="1"/>
              <a:t>tsx</a:t>
            </a:r>
            <a:r>
              <a:rPr lang="ru-RU" dirty="0"/>
              <a:t>   # Страница с данными участников олимпиады 2005 года</a:t>
            </a:r>
            <a:endParaRPr lang="en-US" dirty="0"/>
          </a:p>
          <a:p>
            <a:r>
              <a:rPr lang="ru-RU" dirty="0"/>
              <a:t>        |- </a:t>
            </a:r>
            <a:r>
              <a:rPr lang="en-US" dirty="0"/>
              <a:t>students</a:t>
            </a:r>
            <a:r>
              <a:rPr lang="ru-RU" dirty="0"/>
              <a:t>-2016.</a:t>
            </a:r>
            <a:r>
              <a:rPr lang="en-US" dirty="0" err="1"/>
              <a:t>tsx</a:t>
            </a:r>
            <a:r>
              <a:rPr lang="ru-RU" dirty="0"/>
              <a:t>   # Страница с данными участников олимпиады 2005 года</a:t>
            </a:r>
            <a:endParaRPr lang="en-US" dirty="0"/>
          </a:p>
          <a:p>
            <a:r>
              <a:rPr lang="ru-RU" dirty="0"/>
              <a:t>        |- ...                   # Страница с данными участников олимпиады 20xx годов</a:t>
            </a:r>
            <a:endParaRPr lang="en-US" dirty="0"/>
          </a:p>
          <a:p>
            <a:r>
              <a:rPr lang="ru-RU" dirty="0"/>
              <a:t>        |- </a:t>
            </a:r>
            <a:r>
              <a:rPr lang="en-US" dirty="0"/>
              <a:t>students</a:t>
            </a:r>
            <a:r>
              <a:rPr lang="ru-RU" dirty="0"/>
              <a:t>-2021.</a:t>
            </a:r>
            <a:r>
              <a:rPr lang="en-US" dirty="0" err="1"/>
              <a:t>tsx</a:t>
            </a:r>
            <a:r>
              <a:rPr lang="en-US" dirty="0"/>
              <a:t> </a:t>
            </a:r>
            <a:r>
              <a:rPr lang="ru-RU" dirty="0"/>
              <a:t>      # Страница с данными участников олимпиады 2021 года</a:t>
            </a:r>
            <a:endParaRPr lang="en-US" dirty="0"/>
          </a:p>
          <a:p>
            <a:r>
              <a:rPr lang="ru-RU" dirty="0"/>
              <a:t>        |- </a:t>
            </a:r>
            <a:r>
              <a:rPr lang="en-US" dirty="0"/>
              <a:t>students</a:t>
            </a:r>
            <a:r>
              <a:rPr lang="ru-RU" dirty="0"/>
              <a:t>.</a:t>
            </a:r>
            <a:r>
              <a:rPr lang="en-US" dirty="0" err="1"/>
              <a:t>tsx</a:t>
            </a:r>
            <a:r>
              <a:rPr lang="en-US" dirty="0"/>
              <a:t> </a:t>
            </a:r>
            <a:r>
              <a:rPr lang="ru-RU" dirty="0"/>
              <a:t>          # Страница для выбора участников по годам</a:t>
            </a:r>
            <a:endParaRPr lang="en-US" dirty="0"/>
          </a:p>
          <a:p>
            <a:r>
              <a:rPr lang="ru-RU" dirty="0"/>
              <a:t>        |- tuy-2005.</a:t>
            </a:r>
            <a:r>
              <a:rPr lang="en-US" dirty="0" err="1"/>
              <a:t>tsx</a:t>
            </a:r>
            <a:r>
              <a:rPr lang="en-US" dirty="0"/>
              <a:t> </a:t>
            </a:r>
            <a:r>
              <a:rPr lang="ru-RU" dirty="0"/>
              <a:t>          # Страница с данными олимпиады 2005 года</a:t>
            </a:r>
            <a:endParaRPr lang="en-US" dirty="0"/>
          </a:p>
          <a:p>
            <a:r>
              <a:rPr lang="ru-RU" dirty="0"/>
              <a:t>        |- tuy-2016.</a:t>
            </a:r>
            <a:r>
              <a:rPr lang="en-US" dirty="0" err="1"/>
              <a:t>tsx</a:t>
            </a:r>
            <a:r>
              <a:rPr lang="en-US" dirty="0"/>
              <a:t> </a:t>
            </a:r>
            <a:r>
              <a:rPr lang="ru-RU" dirty="0"/>
              <a:t>          # Страница с данными олимпиады 2016 года</a:t>
            </a:r>
            <a:endParaRPr lang="en-US" dirty="0"/>
          </a:p>
          <a:p>
            <a:r>
              <a:rPr lang="ru-RU" dirty="0"/>
              <a:t>        |- ...                   # Страница с данными олимпиады 20xx годов</a:t>
            </a:r>
            <a:endParaRPr lang="en-US" dirty="0"/>
          </a:p>
          <a:p>
            <a:r>
              <a:rPr lang="ru-RU" dirty="0"/>
              <a:t>        |- tuy-2021.</a:t>
            </a:r>
            <a:r>
              <a:rPr lang="en-US" dirty="0" err="1"/>
              <a:t>tsx</a:t>
            </a:r>
            <a:r>
              <a:rPr lang="en-US" dirty="0"/>
              <a:t> </a:t>
            </a:r>
            <a:r>
              <a:rPr lang="ru-RU" dirty="0"/>
              <a:t>          # Страница с данными олимпиады 2021 года</a:t>
            </a:r>
            <a:endParaRPr lang="en-US" dirty="0"/>
          </a:p>
          <a:p>
            <a:r>
              <a:rPr lang="ru-RU" dirty="0"/>
              <a:t> </a:t>
            </a:r>
            <a:endParaRPr lang="en-US" dirty="0"/>
          </a:p>
          <a:p>
            <a:r>
              <a:rPr lang="ru-RU" dirty="0"/>
              <a:t>|- </a:t>
            </a:r>
            <a:r>
              <a:rPr lang="en-US" dirty="0"/>
              <a:t>components</a:t>
            </a:r>
          </a:p>
          <a:p>
            <a:r>
              <a:rPr lang="ru-RU" dirty="0"/>
              <a:t>    |- </a:t>
            </a:r>
            <a:r>
              <a:rPr lang="en-US" dirty="0" err="1"/>
              <a:t>AppBar</a:t>
            </a:r>
            <a:r>
              <a:rPr lang="ru-RU" dirty="0"/>
              <a:t>1.</a:t>
            </a:r>
            <a:r>
              <a:rPr lang="en-US" dirty="0" err="1"/>
              <a:t>js</a:t>
            </a:r>
            <a:r>
              <a:rPr lang="ru-RU" dirty="0"/>
              <a:t>                 # Верхняя панель в синем цвете</a:t>
            </a:r>
            <a:endParaRPr lang="en-US" dirty="0"/>
          </a:p>
          <a:p>
            <a:r>
              <a:rPr lang="ru-RU" dirty="0"/>
              <a:t>    |- </a:t>
            </a:r>
            <a:r>
              <a:rPr lang="en-US" dirty="0" err="1"/>
              <a:t>AppBar</a:t>
            </a:r>
            <a:r>
              <a:rPr lang="ru-RU" dirty="0"/>
              <a:t>2.</a:t>
            </a:r>
            <a:r>
              <a:rPr lang="en-US" dirty="0" err="1"/>
              <a:t>js</a:t>
            </a:r>
            <a:r>
              <a:rPr lang="ru-RU" dirty="0"/>
              <a:t>                 # Верхняя панель в фиолетовом цвете</a:t>
            </a:r>
            <a:endParaRPr lang="en-US" dirty="0"/>
          </a:p>
          <a:p>
            <a:r>
              <a:rPr lang="ru-RU" dirty="0"/>
              <a:t> </a:t>
            </a:r>
            <a:endParaRPr lang="en-US" dirty="0"/>
          </a:p>
          <a:p>
            <a:r>
              <a:rPr lang="ru-RU" dirty="0"/>
              <a:t>|- </a:t>
            </a:r>
            <a:r>
              <a:rPr lang="en-US" dirty="0"/>
              <a:t>public</a:t>
            </a:r>
          </a:p>
          <a:p>
            <a:r>
              <a:rPr lang="ru-RU" dirty="0"/>
              <a:t>    |- </a:t>
            </a:r>
            <a:r>
              <a:rPr lang="en-US" dirty="0"/>
              <a:t>favicon</a:t>
            </a:r>
            <a:r>
              <a:rPr lang="ru-RU" dirty="0"/>
              <a:t>16.</a:t>
            </a:r>
            <a:r>
              <a:rPr lang="en-US" dirty="0" err="1"/>
              <a:t>png</a:t>
            </a:r>
            <a:r>
              <a:rPr lang="ru-RU" dirty="0"/>
              <a:t>                 # Иконка приложения</a:t>
            </a:r>
            <a:endParaRPr lang="en-US" dirty="0"/>
          </a:p>
          <a:p>
            <a:r>
              <a:rPr lang="ru-RU" dirty="0"/>
              <a:t> </a:t>
            </a:r>
            <a:endParaRPr lang="en-US" dirty="0"/>
          </a:p>
          <a:p>
            <a:r>
              <a:rPr lang="ru-RU" dirty="0"/>
              <a:t>|- </a:t>
            </a:r>
            <a:r>
              <a:rPr lang="en-US" dirty="0"/>
              <a:t>shared</a:t>
            </a:r>
          </a:p>
          <a:p>
            <a:r>
              <a:rPr lang="ru-RU" dirty="0"/>
              <a:t>    |- </a:t>
            </a:r>
            <a:r>
              <a:rPr lang="en-US" dirty="0"/>
              <a:t>data</a:t>
            </a:r>
            <a:r>
              <a:rPr lang="ru-RU" dirty="0"/>
              <a:t>2005.</a:t>
            </a:r>
            <a:r>
              <a:rPr lang="en-US" dirty="0"/>
              <a:t>json</a:t>
            </a:r>
            <a:r>
              <a:rPr lang="ru-RU" dirty="0"/>
              <a:t>                 # Данные о участников 2005 года</a:t>
            </a:r>
            <a:endParaRPr lang="en-US" dirty="0"/>
          </a:p>
          <a:p>
            <a:r>
              <a:rPr lang="ru-RU" dirty="0"/>
              <a:t>    |- </a:t>
            </a:r>
            <a:r>
              <a:rPr lang="en-US" dirty="0"/>
              <a:t>data</a:t>
            </a:r>
            <a:r>
              <a:rPr lang="ru-RU" dirty="0"/>
              <a:t>2016.</a:t>
            </a:r>
            <a:r>
              <a:rPr lang="en-US" dirty="0"/>
              <a:t>json</a:t>
            </a:r>
            <a:r>
              <a:rPr lang="ru-RU" dirty="0"/>
              <a:t>                 # Данные о участников 2016 года</a:t>
            </a:r>
            <a:endParaRPr lang="en-US" dirty="0"/>
          </a:p>
          <a:p>
            <a:r>
              <a:rPr lang="ru-RU" dirty="0"/>
              <a:t>    |- ...                             # Данные о участников 20xx годов</a:t>
            </a:r>
            <a:endParaRPr lang="en-US" dirty="0"/>
          </a:p>
          <a:p>
            <a:r>
              <a:rPr lang="ru-RU" dirty="0"/>
              <a:t>    |- </a:t>
            </a:r>
            <a:r>
              <a:rPr lang="en-US" dirty="0"/>
              <a:t>data</a:t>
            </a:r>
            <a:r>
              <a:rPr lang="ru-RU" dirty="0"/>
              <a:t>2021.</a:t>
            </a:r>
            <a:r>
              <a:rPr lang="en-US" dirty="0"/>
              <a:t>json</a:t>
            </a:r>
            <a:r>
              <a:rPr lang="ru-RU" dirty="0"/>
              <a:t>                 # Данные о участников 2021 года</a:t>
            </a:r>
            <a:endParaRPr lang="en-US" dirty="0"/>
          </a:p>
          <a:p>
            <a:r>
              <a:rPr lang="ru-RU" dirty="0"/>
              <a:t> </a:t>
            </a:r>
            <a:endParaRPr lang="en-US" dirty="0"/>
          </a:p>
          <a:p>
            <a:r>
              <a:rPr lang="ru-RU" dirty="0"/>
              <a:t>|- </a:t>
            </a:r>
            <a:r>
              <a:rPr lang="en-US" dirty="0"/>
              <a:t>styles</a:t>
            </a:r>
          </a:p>
          <a:p>
            <a:r>
              <a:rPr lang="ru-RU" dirty="0"/>
              <a:t>    |- </a:t>
            </a:r>
            <a:r>
              <a:rPr lang="en-US" dirty="0"/>
              <a:t>index</a:t>
            </a:r>
            <a:r>
              <a:rPr lang="ru-RU" dirty="0"/>
              <a:t>.</a:t>
            </a:r>
            <a:r>
              <a:rPr lang="en-US" dirty="0"/>
              <a:t>module</a:t>
            </a:r>
            <a:r>
              <a:rPr lang="ru-RU" dirty="0"/>
              <a:t>.</a:t>
            </a:r>
            <a:r>
              <a:rPr lang="en-US" dirty="0" err="1"/>
              <a:t>css</a:t>
            </a:r>
            <a:r>
              <a:rPr lang="ru-RU" dirty="0"/>
              <a:t>                 # </a:t>
            </a:r>
            <a:r>
              <a:rPr lang="en-US" dirty="0"/>
              <a:t>CSS </a:t>
            </a:r>
            <a:r>
              <a:rPr lang="ru-RU" dirty="0"/>
              <a:t>для главного компонента</a:t>
            </a:r>
            <a:endParaRPr lang="en-US" dirty="0"/>
          </a:p>
          <a:p>
            <a:r>
              <a:rPr lang="ru-RU" dirty="0"/>
              <a:t>    |- </a:t>
            </a:r>
            <a:r>
              <a:rPr lang="en-US" dirty="0"/>
              <a:t>tables</a:t>
            </a:r>
            <a:r>
              <a:rPr lang="ru-RU" dirty="0"/>
              <a:t>.</a:t>
            </a:r>
            <a:r>
              <a:rPr lang="en-US" dirty="0"/>
              <a:t>module</a:t>
            </a:r>
            <a:r>
              <a:rPr lang="ru-RU" dirty="0"/>
              <a:t>.</a:t>
            </a:r>
            <a:r>
              <a:rPr lang="en-US" dirty="0" err="1"/>
              <a:t>css</a:t>
            </a:r>
            <a:r>
              <a:rPr lang="ru-RU" dirty="0"/>
              <a:t>                 # </a:t>
            </a:r>
            <a:r>
              <a:rPr lang="en-US" dirty="0"/>
              <a:t>CSS</a:t>
            </a:r>
            <a:r>
              <a:rPr lang="ru-RU" dirty="0"/>
              <a:t> для таблиц</a:t>
            </a:r>
            <a:endParaRPr lang="en-US" dirty="0"/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305B40-2248-4290-A908-04ADEE19E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873" y="84966"/>
            <a:ext cx="1366006" cy="66322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92C874-66D4-4208-85A7-EA2848291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336" y="82378"/>
            <a:ext cx="1869317" cy="663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31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162EF8-51A5-44AD-B75C-7D10076D1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76" y="0"/>
            <a:ext cx="7726378" cy="25468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7792D5-838F-415D-B631-D8BFBA52F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15" y="2169645"/>
            <a:ext cx="7011748" cy="37424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779F01-DF4D-449C-BD97-3158B9AD9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195" y="4802079"/>
            <a:ext cx="5279161" cy="19061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C09149-34B2-4F43-9D7B-D551004689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163" y="11697"/>
            <a:ext cx="4396352" cy="479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7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292B8C-17DA-4276-87A3-130E87284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25826" cy="17131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9E5C64-407D-47C2-B4FC-E2C957DB0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3762"/>
            <a:ext cx="5952381" cy="31904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B8D291-5EA1-492D-B6A1-D9FD31FD98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780" y="0"/>
            <a:ext cx="66332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8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2E11D-44F7-4C95-88F2-7F980419C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3777"/>
          </a:xfrm>
        </p:spPr>
        <p:txBody>
          <a:bodyPr>
            <a:normAutofit fontScale="90000"/>
          </a:bodyPr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CC41E-DD89-4490-A90C-4D51FD193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556"/>
            <a:ext cx="10515600" cy="5164407"/>
          </a:xfrm>
        </p:spPr>
        <p:txBody>
          <a:bodyPr/>
          <a:lstStyle/>
          <a:p>
            <a:r>
              <a:rPr lang="ru-RU" dirty="0"/>
              <a:t>В ходе данной курсовой работы был представлен сравнительный анализ фреймворков для разработки веб-приложений с разбором преимуществ и недостатков, исходящих из целей поставленной нами задачи.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Помимо этого, были реализованы и другие задачи проекта, а именно:</a:t>
            </a:r>
            <a:endParaRPr lang="en-US" dirty="0"/>
          </a:p>
          <a:p>
            <a:pPr lvl="0"/>
            <a:r>
              <a:rPr lang="ru-RU" dirty="0"/>
              <a:t>Проектирование инфраструктуры сайта олимпиад;</a:t>
            </a:r>
            <a:endParaRPr lang="en-US" dirty="0"/>
          </a:p>
          <a:p>
            <a:pPr lvl="0"/>
            <a:r>
              <a:rPr lang="ru-RU" dirty="0"/>
              <a:t>Разработка веб-приложения согласно требованиям</a:t>
            </a:r>
          </a:p>
          <a:p>
            <a:pPr marL="0" indent="0">
              <a:buNone/>
            </a:pPr>
            <a:r>
              <a:rPr lang="ru-RU" dirty="0"/>
              <a:t>Таким образом, можно сделать вывод, что цель работы, а именно – реализация сайта олимпиад по программированию Республики Саха была достигнута в полном объёме.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8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9BFBF-8308-464C-A058-CDE9E5946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88" y="154983"/>
            <a:ext cx="11907865" cy="578950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Цель - Реализация сайта олимпиад по программированию Республики Саха</a:t>
            </a:r>
          </a:p>
          <a:p>
            <a:endParaRPr lang="ru-RU" dirty="0"/>
          </a:p>
          <a:p>
            <a:r>
              <a:rPr lang="ru-RU" dirty="0"/>
              <a:t>Требования к сайту</a:t>
            </a:r>
          </a:p>
          <a:p>
            <a:r>
              <a:rPr lang="ru-RU" dirty="0"/>
              <a:t>Анализ фреймворков</a:t>
            </a:r>
          </a:p>
          <a:p>
            <a:r>
              <a:rPr lang="ru-RU" dirty="0"/>
              <a:t>Выбор фреймворка</a:t>
            </a:r>
          </a:p>
          <a:p>
            <a:endParaRPr lang="ru-RU" dirty="0"/>
          </a:p>
          <a:p>
            <a:r>
              <a:rPr lang="ru-RU" dirty="0"/>
              <a:t>Структура проекта</a:t>
            </a:r>
          </a:p>
          <a:p>
            <a:r>
              <a:rPr lang="ru-RU" dirty="0"/>
              <a:t>Интерфейс проекта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9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E604B-ECCF-4941-A320-86CE1B71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8760"/>
          </a:xfrm>
        </p:spPr>
        <p:txBody>
          <a:bodyPr>
            <a:normAutofit fontScale="90000"/>
          </a:bodyPr>
          <a:lstStyle/>
          <a:p>
            <a:r>
              <a:rPr lang="ru-RU" dirty="0"/>
              <a:t>Требования к сайту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79E93-DA26-4801-8D23-96B192F38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1193"/>
            <a:ext cx="10515600" cy="4895770"/>
          </a:xfrm>
        </p:spPr>
        <p:txBody>
          <a:bodyPr/>
          <a:lstStyle/>
          <a:p>
            <a:r>
              <a:rPr lang="ru-RU" dirty="0"/>
              <a:t>Скорость разработки</a:t>
            </a:r>
            <a:br>
              <a:rPr lang="ru-RU" dirty="0"/>
            </a:br>
            <a:r>
              <a:rPr lang="ru-RU" dirty="0"/>
              <a:t>Обеспечить высокую скорость разработки позволяют различные open source фреймворки и библиотеки, которые упрощают написание кода и позволяют решать типовые задачи с минимальными затратами</a:t>
            </a:r>
          </a:p>
          <a:p>
            <a:endParaRPr lang="ru-RU" dirty="0"/>
          </a:p>
          <a:p>
            <a:r>
              <a:rPr lang="ru-RU" dirty="0"/>
              <a:t>Время загрузки страницы</a:t>
            </a:r>
            <a:br>
              <a:rPr lang="ru-RU" dirty="0"/>
            </a:br>
            <a:r>
              <a:rPr lang="ru-RU" dirty="0"/>
              <a:t>Время получения контента пользователем – производительность веб-приложения – становится ключевым показателем и его преимуществом или недостатком в сравнении с конкурентами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98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4DF0-0C0F-4C9F-A3DA-7C7F62C66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0787"/>
          </a:xfrm>
        </p:spPr>
        <p:txBody>
          <a:bodyPr>
            <a:normAutofit fontScale="90000"/>
          </a:bodyPr>
          <a:lstStyle/>
          <a:p>
            <a:r>
              <a:rPr lang="ru-RU" dirty="0"/>
              <a:t>Использование системы контейнеризации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7C672-B3E9-4F6B-AAAE-9D3D39F7D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1559"/>
            <a:ext cx="10515600" cy="5195404"/>
          </a:xfrm>
        </p:spPr>
        <p:txBody>
          <a:bodyPr/>
          <a:lstStyle/>
          <a:p>
            <a:r>
              <a:rPr lang="ru-RU" dirty="0"/>
              <a:t>Контейнеры — абстракция на уровне приложения, объединяет код и зависимости</a:t>
            </a:r>
          </a:p>
          <a:p>
            <a:r>
              <a:rPr lang="ru-RU" dirty="0"/>
              <a:t>Контейнер абстрагирует приложение от операционной системы хоста, то есть остается автономным, благодаря чему становится легко переносимым — способным работать на любой платформе.</a:t>
            </a:r>
          </a:p>
          <a:p>
            <a:r>
              <a:rPr lang="ru-RU" dirty="0"/>
              <a:t>Отлаженное на одном компьютере приложение можно легко развернуть на другом, ведь контейнер содержит все необходимые зависимости. В этом случае говорят о переносимости, гибкости контейнеров.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5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1FB6-BA06-4FB8-B953-DDAC3A97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251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Сайт должен выдерживать нагрузку и работать без перебоев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533A6-5C59-4D66-862C-EFF6A8286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512"/>
            <a:ext cx="10515600" cy="4761451"/>
          </a:xfrm>
        </p:spPr>
        <p:txBody>
          <a:bodyPr/>
          <a:lstStyle/>
          <a:p>
            <a:r>
              <a:rPr lang="ru-RU" dirty="0"/>
              <a:t>Гарантировать стабильность приложения позволяет настройка различных мониторингов, которые в реальном времени могут сообщать о каких-либо ошибках в работе приложения</a:t>
            </a:r>
          </a:p>
          <a:p>
            <a:endParaRPr lang="ru-RU" dirty="0"/>
          </a:p>
          <a:p>
            <a:r>
              <a:rPr lang="ru-RU" dirty="0"/>
              <a:t>Очень важно уметь быстро реагировать на их возникновение, чтобы разработчики имели возможность устранить их в кратчайшие сроки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2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84C2C-26FF-4341-B737-7F59494C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фреймворка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99B15-F4AA-40C5-BB07-5DE2681A1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качестве рассматриваемых фреймворков (библиотек) для веб-приложения было решено взять следующие:</a:t>
            </a:r>
          </a:p>
          <a:p>
            <a:pPr lvl="2"/>
            <a:r>
              <a:rPr lang="ru-RU" sz="2800" dirty="0"/>
              <a:t>Angular.js</a:t>
            </a:r>
            <a:endParaRPr lang="en-US" dirty="0"/>
          </a:p>
          <a:p>
            <a:pPr lvl="2"/>
            <a:r>
              <a:rPr lang="ru-RU" sz="2800" dirty="0"/>
              <a:t>Vue.js</a:t>
            </a:r>
            <a:endParaRPr lang="en-US" dirty="0"/>
          </a:p>
          <a:p>
            <a:pPr lvl="2"/>
            <a:r>
              <a:rPr lang="ru-RU" sz="2800" dirty="0"/>
              <a:t>React.js</a:t>
            </a:r>
            <a:endParaRPr lang="en-US" dirty="0"/>
          </a:p>
          <a:p>
            <a:pPr lvl="2"/>
            <a:r>
              <a:rPr lang="en-US" sz="2800" dirty="0"/>
              <a:t>Gatsby.js vs Next.js</a:t>
            </a:r>
            <a:endParaRPr lang="en-US" dirty="0"/>
          </a:p>
          <a:p>
            <a:pPr lvl="2"/>
            <a:r>
              <a:rPr lang="en-US" sz="2800" dirty="0"/>
              <a:t>Svelte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711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FEE0-130F-4521-B25F-41D1FDDAB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30277-1E41-4131-94FB-D42DB1F50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Angular</a:t>
            </a:r>
            <a:r>
              <a:rPr lang="en-US" dirty="0"/>
              <a:t>.</a:t>
            </a:r>
            <a:r>
              <a:rPr lang="en-US" dirty="0" err="1"/>
              <a:t>js</a:t>
            </a:r>
            <a:r>
              <a:rPr lang="ru-RU" dirty="0"/>
              <a:t> – это JavaScript Фреймворк, реализующий паттерн MVVM (Model-View-ViewModel), основанный в 2009 году, отлично подходит для создания интерактивных веб-приложений.</a:t>
            </a:r>
            <a:endParaRPr lang="en-US" dirty="0"/>
          </a:p>
          <a:p>
            <a:r>
              <a:rPr lang="ru-RU" dirty="0"/>
              <a:t>MVVM позволяет разработчикам работать отдельно над одним и тем же разделом приложения, используя один и тот же набор данных;</a:t>
            </a:r>
            <a:endParaRPr lang="en-US" dirty="0"/>
          </a:p>
          <a:p>
            <a:r>
              <a:rPr lang="ru-RU" dirty="0"/>
              <a:t>Относительно медленная производительность, учитывая различные показатели.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4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BFE2-A17C-421E-8171-808EFAC3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D3CFD-D5C0-4D0B-B70B-70BE1ABB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501"/>
            <a:ext cx="10515600" cy="4668461"/>
          </a:xfrm>
        </p:spPr>
        <p:txBody>
          <a:bodyPr>
            <a:normAutofit/>
          </a:bodyPr>
          <a:lstStyle/>
          <a:p>
            <a:r>
              <a:rPr lang="ru-RU" dirty="0"/>
              <a:t>React.js – это JavaScript библиотека, разработанная Facebook в 2013 году, отлично подходит для создания современных одностраничных приложений любого размера и масштаба.</a:t>
            </a:r>
            <a:endParaRPr lang="en-US" dirty="0"/>
          </a:p>
          <a:p>
            <a:r>
              <a:rPr lang="ru-RU" dirty="0"/>
              <a:t>Очень быстрый благодаря реализации React Virtual DOM и различным оптимизациям рендеринга;</a:t>
            </a:r>
          </a:p>
          <a:p>
            <a:r>
              <a:rPr lang="ru-RU" dirty="0"/>
              <a:t>React не однозначен и оставляет разработчикам возможность выбирать лучший способ развития</a:t>
            </a:r>
          </a:p>
          <a:p>
            <a:r>
              <a:rPr lang="ru-RU" dirty="0"/>
              <a:t>React отходит от компонентов на основе классов, что может стать препятствием для разработчиков, которым более комфортно работать с объектно-ориентированным программированием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8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490C6-5CAE-4ECC-ABFB-118EA866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2E97A-218F-469A-8964-3DEE1BE2A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176"/>
            <a:ext cx="10515600" cy="47407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Vue</a:t>
            </a:r>
            <a:r>
              <a:rPr lang="ru-RU" dirty="0"/>
              <a:t>.</a:t>
            </a:r>
            <a:r>
              <a:rPr lang="en-US" dirty="0" err="1"/>
              <a:t>js</a:t>
            </a:r>
            <a:r>
              <a:rPr lang="ru-RU" dirty="0"/>
              <a:t> – это </a:t>
            </a:r>
            <a:r>
              <a:rPr lang="en-US" dirty="0"/>
              <a:t>JavaScript</a:t>
            </a:r>
            <a:r>
              <a:rPr lang="ru-RU" dirty="0"/>
              <a:t> фреймворк, основанный в 2013 году, который идеально подходит для создания высокоадаптируемых пользовательских интерфейсов и сложных одностраничных приложений.</a:t>
            </a:r>
            <a:endParaRPr lang="en-US" dirty="0"/>
          </a:p>
          <a:p>
            <a:r>
              <a:rPr lang="ru-RU" dirty="0"/>
              <a:t>Усиленный </a:t>
            </a:r>
            <a:r>
              <a:rPr lang="en-US" dirty="0"/>
              <a:t>HTML</a:t>
            </a:r>
            <a:r>
              <a:rPr lang="ru-RU" dirty="0"/>
              <a:t>. Это означает, что </a:t>
            </a:r>
            <a:r>
              <a:rPr lang="en-US" dirty="0"/>
              <a:t>Vue</a:t>
            </a:r>
            <a:r>
              <a:rPr lang="ru-RU" dirty="0"/>
              <a:t>.</a:t>
            </a:r>
            <a:r>
              <a:rPr lang="en-US" dirty="0" err="1"/>
              <a:t>js</a:t>
            </a:r>
            <a:r>
              <a:rPr lang="ru-RU" dirty="0"/>
              <a:t> имеет много характеристик схожих с </a:t>
            </a:r>
            <a:r>
              <a:rPr lang="en-US" dirty="0"/>
              <a:t>Angular</a:t>
            </a:r>
            <a:r>
              <a:rPr lang="ru-RU" dirty="0"/>
              <a:t>, а это, благодаря использованию различных компонентов, помогает оптимизации </a:t>
            </a:r>
            <a:r>
              <a:rPr lang="en-US" dirty="0"/>
              <a:t>HTML</a:t>
            </a:r>
            <a:r>
              <a:rPr lang="ru-RU" dirty="0"/>
              <a:t>-блоков;</a:t>
            </a:r>
            <a:endParaRPr lang="en-US" dirty="0"/>
          </a:p>
          <a:p>
            <a:r>
              <a:rPr lang="en-US" dirty="0"/>
              <a:t>Vue</a:t>
            </a:r>
            <a:r>
              <a:rPr lang="ru-RU" dirty="0"/>
              <a:t>.</a:t>
            </a:r>
            <a:r>
              <a:rPr lang="en-US" dirty="0" err="1"/>
              <a:t>js</a:t>
            </a:r>
            <a:r>
              <a:rPr lang="ru-RU" dirty="0"/>
              <a:t> можно использовать как для создания одностраничных приложений, так и для более сложных веб-интерфейсов приложений.</a:t>
            </a:r>
          </a:p>
          <a:p>
            <a:r>
              <a:rPr lang="ru-RU" dirty="0"/>
              <a:t>Vue.js может помочь в разработке довольно больших шаблонов многократного использования, которые могут быть сделаны почти за тоже время, что и более простые;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513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1419</Words>
  <Application>Microsoft Office PowerPoint</Application>
  <PresentationFormat>Widescreen</PresentationFormat>
  <Paragraphs>122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Требования к сайту</vt:lpstr>
      <vt:lpstr>Использование системы контейнеризации</vt:lpstr>
      <vt:lpstr>Сайт должен выдерживать нагрузку и работать без перебоев</vt:lpstr>
      <vt:lpstr>Выбор фреймворка</vt:lpstr>
      <vt:lpstr>Angular</vt:lpstr>
      <vt:lpstr>React</vt:lpstr>
      <vt:lpstr>Vue</vt:lpstr>
      <vt:lpstr>Next</vt:lpstr>
      <vt:lpstr>Gatsby</vt:lpstr>
      <vt:lpstr>Next vs Gatsby</vt:lpstr>
      <vt:lpstr>PowerPoint Presentation</vt:lpstr>
      <vt:lpstr>Svelte</vt:lpstr>
      <vt:lpstr>PowerPoint Presentation</vt:lpstr>
      <vt:lpstr>PowerPoint Presentation</vt:lpstr>
      <vt:lpstr>PowerPoint Presentation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Vasilev</dc:creator>
  <cp:lastModifiedBy>Igor Vasilev</cp:lastModifiedBy>
  <cp:revision>18</cp:revision>
  <dcterms:created xsi:type="dcterms:W3CDTF">2022-06-14T19:48:26Z</dcterms:created>
  <dcterms:modified xsi:type="dcterms:W3CDTF">2022-06-14T20:52:54Z</dcterms:modified>
</cp:coreProperties>
</file>