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8" r:id="rId1"/>
  </p:sldMasterIdLst>
  <p:notesMasterIdLst>
    <p:notesMasterId r:id="rId69"/>
  </p:notesMasterIdLst>
  <p:handoutMasterIdLst>
    <p:handoutMasterId r:id="rId70"/>
  </p:handoutMasterIdLst>
  <p:sldIdLst>
    <p:sldId id="288" r:id="rId2"/>
    <p:sldId id="405" r:id="rId3"/>
    <p:sldId id="406"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441" r:id="rId39"/>
    <p:sldId id="442" r:id="rId40"/>
    <p:sldId id="443" r:id="rId41"/>
    <p:sldId id="444" r:id="rId42"/>
    <p:sldId id="445" r:id="rId43"/>
    <p:sldId id="446" r:id="rId44"/>
    <p:sldId id="447" r:id="rId45"/>
    <p:sldId id="448" r:id="rId46"/>
    <p:sldId id="449" r:id="rId47"/>
    <p:sldId id="450" r:id="rId48"/>
    <p:sldId id="451" r:id="rId49"/>
    <p:sldId id="452" r:id="rId50"/>
    <p:sldId id="453" r:id="rId51"/>
    <p:sldId id="454" r:id="rId52"/>
    <p:sldId id="455" r:id="rId53"/>
    <p:sldId id="456" r:id="rId54"/>
    <p:sldId id="457" r:id="rId55"/>
    <p:sldId id="458" r:id="rId56"/>
    <p:sldId id="459" r:id="rId57"/>
    <p:sldId id="460" r:id="rId58"/>
    <p:sldId id="461" r:id="rId59"/>
    <p:sldId id="462" r:id="rId60"/>
    <p:sldId id="463" r:id="rId61"/>
    <p:sldId id="464" r:id="rId62"/>
    <p:sldId id="465" r:id="rId63"/>
    <p:sldId id="466" r:id="rId64"/>
    <p:sldId id="467" r:id="rId65"/>
    <p:sldId id="403" r:id="rId66"/>
    <p:sldId id="339" r:id="rId67"/>
    <p:sldId id="335" r:id="rId68"/>
  </p:sldIdLst>
  <p:sldSz cx="9144000" cy="6858000" type="screen4x3"/>
  <p:notesSz cx="7010400" cy="9296400"/>
  <p:defaultTextStyle>
    <a:defPPr>
      <a:defRPr lang="en-GB"/>
    </a:defPPr>
    <a:lvl1pPr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1pPr>
    <a:lvl2pPr marL="457200"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2pPr>
    <a:lvl3pPr marL="914400"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3pPr>
    <a:lvl4pPr marL="1371600"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4pPr>
    <a:lvl5pPr marL="1828800"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5pPr>
    <a:lvl6pPr marL="2286000" algn="l" defTabSz="457200" rtl="0" eaLnBrk="1" latinLnBrk="0" hangingPunct="1">
      <a:defRPr kern="1200">
        <a:solidFill>
          <a:schemeClr val="bg1"/>
        </a:solidFill>
        <a:latin typeface="Arial" pitchFamily="-84" charset="0"/>
        <a:ea typeface="MS Gothic" pitchFamily="49" charset="-128"/>
        <a:cs typeface="MS Gothic" pitchFamily="49" charset="-128"/>
      </a:defRPr>
    </a:lvl6pPr>
    <a:lvl7pPr marL="2743200" algn="l" defTabSz="457200" rtl="0" eaLnBrk="1" latinLnBrk="0" hangingPunct="1">
      <a:defRPr kern="1200">
        <a:solidFill>
          <a:schemeClr val="bg1"/>
        </a:solidFill>
        <a:latin typeface="Arial" pitchFamily="-84" charset="0"/>
        <a:ea typeface="MS Gothic" pitchFamily="49" charset="-128"/>
        <a:cs typeface="MS Gothic" pitchFamily="49" charset="-128"/>
      </a:defRPr>
    </a:lvl7pPr>
    <a:lvl8pPr marL="3200400" algn="l" defTabSz="457200" rtl="0" eaLnBrk="1" latinLnBrk="0" hangingPunct="1">
      <a:defRPr kern="1200">
        <a:solidFill>
          <a:schemeClr val="bg1"/>
        </a:solidFill>
        <a:latin typeface="Arial" pitchFamily="-84" charset="0"/>
        <a:ea typeface="MS Gothic" pitchFamily="49" charset="-128"/>
        <a:cs typeface="MS Gothic" pitchFamily="49" charset="-128"/>
      </a:defRPr>
    </a:lvl8pPr>
    <a:lvl9pPr marL="3657600" algn="l" defTabSz="457200" rtl="0" eaLnBrk="1" latinLnBrk="0" hangingPunct="1">
      <a:defRPr kern="1200">
        <a:solidFill>
          <a:schemeClr val="bg1"/>
        </a:solidFill>
        <a:latin typeface="Arial" pitchFamily="-84" charset="0"/>
        <a:ea typeface="MS Gothic" pitchFamily="49" charset="-128"/>
        <a:cs typeface="MS Gothic" pitchFamily="49" charset="-128"/>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209" autoAdjust="0"/>
  </p:normalViewPr>
  <p:slideViewPr>
    <p:cSldViewPr>
      <p:cViewPr varScale="1">
        <p:scale>
          <a:sx n="69" d="100"/>
          <a:sy n="69" d="100"/>
        </p:scale>
        <p:origin x="-1416" y="-90"/>
      </p:cViewPr>
      <p:guideLst>
        <p:guide orient="horz" pos="2160"/>
        <p:guide pos="2880"/>
      </p:guideLst>
    </p:cSldViewPr>
  </p:slideViewPr>
  <p:outlineViewPr>
    <p:cViewPr varScale="1">
      <p:scale>
        <a:sx n="25" d="100"/>
        <a:sy n="25" d="100"/>
      </p:scale>
      <p:origin x="0" y="0"/>
    </p:cViewPr>
  </p:outlineViewPr>
  <p:notesTextViewPr>
    <p:cViewPr>
      <p:scale>
        <a:sx n="100" d="100"/>
        <a:sy n="100" d="100"/>
      </p:scale>
      <p:origin x="0" y="0"/>
    </p:cViewPr>
  </p:notesTextViewPr>
  <p:notesViewPr>
    <p:cSldViewPr>
      <p:cViewPr varScale="1">
        <p:scale>
          <a:sx n="59" d="100"/>
          <a:sy n="59" d="100"/>
        </p:scale>
        <p:origin x="-279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buFont typeface="Arial" charset="0"/>
              <a:buNone/>
              <a:defRPr sz="1200">
                <a:latin typeface="Arial" charset="0"/>
                <a:ea typeface="MS Gothic" pitchFamily="49" charset="-128"/>
                <a:cs typeface="+mn-cs"/>
              </a:defRPr>
            </a:lvl1pPr>
          </a:lstStyle>
          <a:p>
            <a:pPr>
              <a:defRPr/>
            </a:pPr>
            <a:endParaRPr lang="en-US" dirty="0">
              <a:latin typeface="Calibri" panose="020F0502020204030204" pitchFamily="34" charset="0"/>
            </a:endParaRPr>
          </a:p>
        </p:txBody>
      </p:sp>
      <p:sp>
        <p:nvSpPr>
          <p:cNvPr id="49155"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A8C81F16-140A-2B45-9643-316F467A87BF}" type="datetimeFigureOut">
              <a:rPr lang="en-US">
                <a:latin typeface="Calibri" panose="020F0502020204030204" pitchFamily="34" charset="0"/>
              </a:rPr>
              <a:pPr/>
              <a:t>9/1/2016</a:t>
            </a:fld>
            <a:endParaRPr lang="en-US" dirty="0">
              <a:latin typeface="Calibri" panose="020F0502020204030204" pitchFamily="34" charset="0"/>
            </a:endParaRPr>
          </a:p>
        </p:txBody>
      </p:sp>
      <p:sp>
        <p:nvSpPr>
          <p:cNvPr id="49156"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buFont typeface="Arial" charset="0"/>
              <a:buNone/>
              <a:defRPr sz="1200">
                <a:latin typeface="Arial" charset="0"/>
                <a:ea typeface="MS Gothic" pitchFamily="49" charset="-128"/>
                <a:cs typeface="+mn-cs"/>
              </a:defRPr>
            </a:lvl1pPr>
          </a:lstStyle>
          <a:p>
            <a:pPr>
              <a:defRPr/>
            </a:pPr>
            <a:endParaRPr lang="en-US" dirty="0">
              <a:latin typeface="Calibri" panose="020F0502020204030204" pitchFamily="34" charset="0"/>
            </a:endParaRPr>
          </a:p>
        </p:txBody>
      </p:sp>
      <p:sp>
        <p:nvSpPr>
          <p:cNvPr id="49157"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97BD0643-BA54-4047-B5AD-2FD2A8407564}"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366719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AutoShape 1"/>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p:spPr>
        <p:txBody>
          <a:bodyPr wrap="none" lIns="93177" tIns="46589" rIns="93177" bIns="46589" anchor="ctr">
            <a:prstTxWarp prst="textNoShape">
              <a:avLst/>
            </a:prstTxWarp>
          </a:bodyPr>
          <a:lstStyle/>
          <a:p>
            <a:pPr defTabSz="465138"/>
            <a:endParaRPr lang="en-US" dirty="0">
              <a:latin typeface="Calibri" panose="020F0502020204030204" pitchFamily="34" charset="0"/>
            </a:endParaRPr>
          </a:p>
        </p:txBody>
      </p:sp>
      <p:sp>
        <p:nvSpPr>
          <p:cNvPr id="2050" name="Rectangle 2"/>
          <p:cNvSpPr>
            <a:spLocks noGrp="1" noChangeArrowheads="1"/>
          </p:cNvSpPr>
          <p:nvPr>
            <p:ph type="hdr"/>
          </p:nvPr>
        </p:nvSpPr>
        <p:spPr bwMode="auto">
          <a:xfrm>
            <a:off x="0" y="0"/>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t" anchorCtr="0" compatLnSpc="1">
            <a:prstTxWarp prst="textNoShape">
              <a:avLst/>
            </a:prstTxWarp>
          </a:bodyPr>
          <a:lstStyle>
            <a:lvl1pPr defTabSz="465138">
              <a:lnSpc>
                <a:spcPct val="100000"/>
              </a:lnSpc>
              <a:buFont typeface="Arial" charset="0"/>
              <a:buNone/>
              <a:tabLst>
                <a:tab pos="0" algn="l"/>
                <a:tab pos="931863" algn="l"/>
                <a:tab pos="1863725" algn="l"/>
                <a:tab pos="2795588" algn="l"/>
                <a:tab pos="3727450" algn="l"/>
                <a:tab pos="4659313" algn="l"/>
                <a:tab pos="5591175" algn="l"/>
                <a:tab pos="6523038" algn="l"/>
                <a:tab pos="7454900" algn="l"/>
                <a:tab pos="8385175" algn="l"/>
                <a:tab pos="9317038" algn="l"/>
                <a:tab pos="10248900" algn="l"/>
              </a:tabLst>
              <a:defRPr sz="1200">
                <a:solidFill>
                  <a:srgbClr val="000000"/>
                </a:solidFill>
                <a:latin typeface="Calibri" panose="020F0502020204030204" pitchFamily="34" charset="0"/>
                <a:ea typeface="MS Gothic" pitchFamily="49" charset="-128"/>
                <a:cs typeface="+mn-cs"/>
              </a:defRPr>
            </a:lvl1pPr>
          </a:lstStyle>
          <a:p>
            <a:pPr>
              <a:defRPr/>
            </a:pPr>
            <a:endParaRPr lang="en-US" dirty="0"/>
          </a:p>
        </p:txBody>
      </p:sp>
      <p:sp>
        <p:nvSpPr>
          <p:cNvPr id="2051" name="Rectangle 3"/>
          <p:cNvSpPr>
            <a:spLocks noGrp="1" noChangeArrowheads="1"/>
          </p:cNvSpPr>
          <p:nvPr>
            <p:ph type="dt"/>
          </p:nvPr>
        </p:nvSpPr>
        <p:spPr bwMode="auto">
          <a:xfrm>
            <a:off x="3970338" y="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t" anchorCtr="0" compatLnSpc="1">
            <a:prstTxWarp prst="textNoShape">
              <a:avLst/>
            </a:prstTxWarp>
          </a:bodyPr>
          <a:lstStyle>
            <a:lvl1pPr algn="r" defTabSz="465138">
              <a:lnSpc>
                <a:spcPct val="100000"/>
              </a:lnSpc>
              <a:buFont typeface="Arial" charset="0"/>
              <a:buNone/>
              <a:tabLst>
                <a:tab pos="0" algn="l"/>
                <a:tab pos="931863" algn="l"/>
                <a:tab pos="1863725" algn="l"/>
                <a:tab pos="2795588" algn="l"/>
                <a:tab pos="3727450" algn="l"/>
                <a:tab pos="4659313" algn="l"/>
                <a:tab pos="5591175" algn="l"/>
                <a:tab pos="6523038" algn="l"/>
                <a:tab pos="7454900" algn="l"/>
                <a:tab pos="8385175" algn="l"/>
                <a:tab pos="9317038" algn="l"/>
                <a:tab pos="10248900" algn="l"/>
              </a:tabLst>
              <a:defRPr sz="1200">
                <a:solidFill>
                  <a:srgbClr val="000000"/>
                </a:solidFill>
                <a:latin typeface="Calibri" panose="020F0502020204030204" pitchFamily="34" charset="0"/>
                <a:ea typeface="MS Gothic" pitchFamily="49" charset="-128"/>
                <a:cs typeface="+mn-cs"/>
              </a:defRPr>
            </a:lvl1pPr>
          </a:lstStyle>
          <a:p>
            <a:pPr>
              <a:defRPr/>
            </a:pPr>
            <a:endParaRPr lang="en-US" dirty="0"/>
          </a:p>
        </p:txBody>
      </p:sp>
      <p:sp>
        <p:nvSpPr>
          <p:cNvPr id="18437" name="Rectangle 4"/>
          <p:cNvSpPr>
            <a:spLocks noGrp="1" noRot="1" noChangeAspect="1" noChangeArrowheads="1"/>
          </p:cNvSpPr>
          <p:nvPr>
            <p:ph type="sldImg"/>
          </p:nvPr>
        </p:nvSpPr>
        <p:spPr bwMode="auto">
          <a:xfrm>
            <a:off x="1181100" y="696913"/>
            <a:ext cx="4646613" cy="3484562"/>
          </a:xfrm>
          <a:prstGeom prst="rect">
            <a:avLst/>
          </a:prstGeom>
          <a:solidFill>
            <a:srgbClr val="FFFFFF"/>
          </a:solidFill>
          <a:ln w="9360">
            <a:solidFill>
              <a:srgbClr val="000000"/>
            </a:solidFill>
            <a:miter lim="800000"/>
            <a:headEnd/>
            <a:tailEnd/>
          </a:ln>
        </p:spPr>
      </p:sp>
      <p:sp>
        <p:nvSpPr>
          <p:cNvPr id="2053" name="Rectangle 5"/>
          <p:cNvSpPr>
            <a:spLocks noGrp="1" noChangeArrowheads="1"/>
          </p:cNvSpPr>
          <p:nvPr>
            <p:ph type="body"/>
          </p:nvPr>
        </p:nvSpPr>
        <p:spPr bwMode="auto">
          <a:xfrm>
            <a:off x="701675" y="4416425"/>
            <a:ext cx="5605463"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t" anchorCtr="0" compatLnSpc="1">
            <a:prstTxWarp prst="textNoShape">
              <a:avLst/>
            </a:prstTxWarp>
          </a:bodyPr>
          <a:lstStyle/>
          <a:p>
            <a:pPr lvl="0"/>
            <a:endParaRPr lang="en-US" noProof="0"/>
          </a:p>
        </p:txBody>
      </p:sp>
      <p:sp>
        <p:nvSpPr>
          <p:cNvPr id="2054" name="Rectangle 6"/>
          <p:cNvSpPr>
            <a:spLocks noGrp="1" noChangeArrowheads="1"/>
          </p:cNvSpPr>
          <p:nvPr>
            <p:ph type="ftr"/>
          </p:nvPr>
        </p:nvSpPr>
        <p:spPr bwMode="auto">
          <a:xfrm>
            <a:off x="0" y="8829675"/>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b" anchorCtr="0" compatLnSpc="1">
            <a:prstTxWarp prst="textNoShape">
              <a:avLst/>
            </a:prstTxWarp>
          </a:bodyPr>
          <a:lstStyle>
            <a:lvl1pPr defTabSz="465138">
              <a:lnSpc>
                <a:spcPct val="100000"/>
              </a:lnSpc>
              <a:buFont typeface="Arial" charset="0"/>
              <a:buNone/>
              <a:tabLst>
                <a:tab pos="0" algn="l"/>
                <a:tab pos="931863" algn="l"/>
                <a:tab pos="1863725" algn="l"/>
                <a:tab pos="2795588" algn="l"/>
                <a:tab pos="3727450" algn="l"/>
                <a:tab pos="4659313" algn="l"/>
                <a:tab pos="5591175" algn="l"/>
                <a:tab pos="6523038" algn="l"/>
                <a:tab pos="7454900" algn="l"/>
                <a:tab pos="8385175" algn="l"/>
                <a:tab pos="9317038" algn="l"/>
                <a:tab pos="10248900" algn="l"/>
              </a:tabLst>
              <a:defRPr sz="1200">
                <a:solidFill>
                  <a:srgbClr val="000000"/>
                </a:solidFill>
                <a:latin typeface="Calibri" panose="020F0502020204030204" pitchFamily="34" charset="0"/>
                <a:ea typeface="MS Gothic" pitchFamily="49" charset="-128"/>
                <a:cs typeface="+mn-cs"/>
              </a:defRPr>
            </a:lvl1pPr>
          </a:lstStyle>
          <a:p>
            <a:pPr>
              <a:defRPr/>
            </a:pPr>
            <a:endParaRPr lang="en-US" dirty="0"/>
          </a:p>
        </p:txBody>
      </p:sp>
      <p:sp>
        <p:nvSpPr>
          <p:cNvPr id="2055" name="Rectangle 7"/>
          <p:cNvSpPr>
            <a:spLocks noGrp="1" noChangeArrowheads="1"/>
          </p:cNvSpPr>
          <p:nvPr>
            <p:ph type="sldNum"/>
          </p:nvPr>
        </p:nvSpPr>
        <p:spPr bwMode="auto">
          <a:xfrm>
            <a:off x="3970338" y="8829675"/>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b" anchorCtr="0" compatLnSpc="1">
            <a:prstTxWarp prst="textNoShape">
              <a:avLst/>
            </a:prstTxWarp>
          </a:bodyPr>
          <a:lstStyle>
            <a:lvl1pPr algn="r" defTabSz="465138">
              <a:lnSpc>
                <a:spcPct val="100000"/>
              </a:lnSpc>
              <a:tabLst>
                <a:tab pos="0" algn="l"/>
                <a:tab pos="931863" algn="l"/>
                <a:tab pos="1863725" algn="l"/>
                <a:tab pos="2795588" algn="l"/>
                <a:tab pos="3727450" algn="l"/>
                <a:tab pos="4659313" algn="l"/>
                <a:tab pos="5591175" algn="l"/>
                <a:tab pos="6523038" algn="l"/>
                <a:tab pos="7454900" algn="l"/>
                <a:tab pos="8385175" algn="l"/>
                <a:tab pos="9317038" algn="l"/>
                <a:tab pos="10248900" algn="l"/>
              </a:tabLst>
              <a:defRPr sz="1200">
                <a:solidFill>
                  <a:srgbClr val="000000"/>
                </a:solidFill>
                <a:latin typeface="Calibri" panose="020F0502020204030204" pitchFamily="34" charset="0"/>
              </a:defRPr>
            </a:lvl1pPr>
          </a:lstStyle>
          <a:p>
            <a:fld id="{AB3C87E0-BBA0-2A4C-8FED-B367ED68E724}" type="slidenum">
              <a:rPr lang="en-GB" smtClean="0"/>
              <a:pPr/>
              <a:t>‹#›</a:t>
            </a:fld>
            <a:endParaRPr lang="en-GB" dirty="0"/>
          </a:p>
        </p:txBody>
      </p:sp>
    </p:spTree>
    <p:extLst>
      <p:ext uri="{BB962C8B-B14F-4D97-AF65-F5344CB8AC3E}">
        <p14:creationId xmlns:p14="http://schemas.microsoft.com/office/powerpoint/2010/main" val="365785894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MS PGothic" pitchFamily="34" charset="-128"/>
        <a:cs typeface="MS PGothic" pitchFamily="34" charset="-128"/>
      </a:defRPr>
    </a:lvl1pPr>
    <a:lvl2pPr marL="742950" indent="-285750"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MS PGothic"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ＭＳ Ｐゴシック" pitchFamily="-8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ＭＳ Ｐゴシック" pitchFamily="-8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ＭＳ Ｐゴシック" pitchFamily="-8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p:spPr>
        <p:txBody>
          <a:bodyPr/>
          <a:lstStyle/>
          <a:p>
            <a:fld id="{545901F0-D24A-C741-86E5-DEDC2F71D336}" type="slidenum">
              <a:rPr lang="en-GB"/>
              <a:pPr/>
              <a:t>2</a:t>
            </a:fld>
            <a:endParaRPr lang="en-GB" dirty="0"/>
          </a:p>
        </p:txBody>
      </p:sp>
      <p:sp>
        <p:nvSpPr>
          <p:cNvPr id="82947" name="Text Box 1"/>
          <p:cNvSpPr txBox="1">
            <a:spLocks noChangeArrowheads="1"/>
          </p:cNvSpPr>
          <p:nvPr/>
        </p:nvSpPr>
        <p:spPr bwMode="auto">
          <a:xfrm>
            <a:off x="3970938" y="8829967"/>
            <a:ext cx="3037840" cy="464820"/>
          </a:xfrm>
          <a:prstGeom prst="rect">
            <a:avLst/>
          </a:prstGeom>
          <a:noFill/>
          <a:ln w="9525">
            <a:noFill/>
            <a:round/>
            <a:headEnd/>
            <a:tailEnd/>
          </a:ln>
        </p:spPr>
        <p:txBody>
          <a:bodyPr lIns="91710" tIns="47689" rIns="91710" bIns="47689" anchor="b">
            <a:prstTxWarp prst="textNoShape">
              <a:avLst/>
            </a:prstTxWarp>
          </a:bodyPr>
          <a:lstStyle/>
          <a:p>
            <a:pPr algn="r">
              <a:lnSpc>
                <a:spcPct val="100000"/>
              </a:lnSpc>
              <a:tabLst>
                <a:tab pos="0" algn="l"/>
                <a:tab pos="931774" algn="l"/>
                <a:tab pos="1863547" algn="l"/>
                <a:tab pos="2795321" algn="l"/>
                <a:tab pos="3727094" algn="l"/>
                <a:tab pos="4658868" algn="l"/>
                <a:tab pos="5590642" algn="l"/>
                <a:tab pos="6522415" algn="l"/>
                <a:tab pos="7454189" algn="l"/>
                <a:tab pos="8385962" algn="l"/>
                <a:tab pos="9317736" algn="l"/>
                <a:tab pos="10249510" algn="l"/>
              </a:tabLst>
            </a:pPr>
            <a:fld id="{EB70B370-6CDD-4E46-8304-B6899520909F}" type="slidenum">
              <a:rPr lang="en-GB" sz="1200">
                <a:solidFill>
                  <a:srgbClr val="000000"/>
                </a:solidFill>
              </a:rPr>
              <a:pPr algn="r">
                <a:lnSpc>
                  <a:spcPct val="100000"/>
                </a:lnSpc>
                <a:tabLst>
                  <a:tab pos="0" algn="l"/>
                  <a:tab pos="931774" algn="l"/>
                  <a:tab pos="1863547" algn="l"/>
                  <a:tab pos="2795321" algn="l"/>
                  <a:tab pos="3727094" algn="l"/>
                  <a:tab pos="4658868" algn="l"/>
                  <a:tab pos="5590642" algn="l"/>
                  <a:tab pos="6522415" algn="l"/>
                  <a:tab pos="7454189" algn="l"/>
                  <a:tab pos="8385962" algn="l"/>
                  <a:tab pos="9317736" algn="l"/>
                  <a:tab pos="10249510" algn="l"/>
                </a:tabLst>
              </a:pPr>
              <a:t>2</a:t>
            </a:fld>
            <a:endParaRPr lang="en-GB" sz="1200" dirty="0">
              <a:solidFill>
                <a:srgbClr val="000000"/>
              </a:solidFill>
            </a:endParaRPr>
          </a:p>
        </p:txBody>
      </p:sp>
      <p:sp>
        <p:nvSpPr>
          <p:cNvPr id="82948" name="Text Box 2"/>
          <p:cNvSpPr txBox="1">
            <a:spLocks noChangeArrowheads="1"/>
          </p:cNvSpPr>
          <p:nvPr/>
        </p:nvSpPr>
        <p:spPr bwMode="auto">
          <a:xfrm>
            <a:off x="1168400" y="697230"/>
            <a:ext cx="4673600" cy="3486150"/>
          </a:xfrm>
          <a:prstGeom prst="rect">
            <a:avLst/>
          </a:prstGeom>
          <a:solidFill>
            <a:srgbClr val="FFFFFF"/>
          </a:solidFill>
          <a:ln w="9525">
            <a:solidFill>
              <a:srgbClr val="000000"/>
            </a:solidFill>
            <a:miter lim="800000"/>
            <a:headEnd/>
            <a:tailEnd/>
          </a:ln>
        </p:spPr>
        <p:txBody>
          <a:bodyPr wrap="none" lIns="93177" tIns="46589" rIns="93177" bIns="46589" anchor="ctr">
            <a:prstTxWarp prst="textNoShape">
              <a:avLst/>
            </a:prstTxWarp>
          </a:bodyPr>
          <a:lstStyle/>
          <a:p>
            <a:endParaRPr lang="en-US" dirty="0"/>
          </a:p>
        </p:txBody>
      </p:sp>
      <p:sp>
        <p:nvSpPr>
          <p:cNvPr id="82949" name="Text Box 3"/>
          <p:cNvSpPr>
            <a:spLocks noGrp="1" noChangeArrowheads="1"/>
          </p:cNvSpPr>
          <p:nvPr>
            <p:ph type="body"/>
          </p:nvPr>
        </p:nvSpPr>
        <p:spPr>
          <a:xfrm>
            <a:off x="701040" y="4415790"/>
            <a:ext cx="5608320" cy="2504661"/>
          </a:xfrm>
          <a:noFill/>
          <a:ln/>
        </p:spPr>
        <p:txBody>
          <a:bodyPr>
            <a:spAutoFit/>
          </a:bodyPr>
          <a:lstStyle/>
          <a:p>
            <a:pPr eaLnBrk="1" hangingPunct="1">
              <a:spcBef>
                <a:spcPts val="459"/>
              </a:spcBef>
              <a:tabLst>
                <a:tab pos="0" algn="l"/>
                <a:tab pos="931774" algn="l"/>
                <a:tab pos="1863547" algn="l"/>
                <a:tab pos="2795321" algn="l"/>
                <a:tab pos="3727094" algn="l"/>
                <a:tab pos="4658868" algn="l"/>
                <a:tab pos="5590642" algn="l"/>
                <a:tab pos="6522415" algn="l"/>
                <a:tab pos="7454189" algn="l"/>
                <a:tab pos="8385962" algn="l"/>
                <a:tab pos="9317736" algn="l"/>
                <a:tab pos="10249510" algn="l"/>
              </a:tabLst>
            </a:pPr>
            <a:r>
              <a:rPr lang="en-US" dirty="0">
                <a:latin typeface="Arial" pitchFamily="-1" charset="0"/>
                <a:ea typeface="MS Gothic" pitchFamily="49" charset="-128"/>
                <a:cs typeface="MS Gothic" pitchFamily="49" charset="-128"/>
              </a:rPr>
              <a:t>When gaining attention and establishing common ground, ask questions of the class such as, “How do mobile devices connect to the Internet?” or “Who are the two major mobile operating system providers?”</a:t>
            </a:r>
          </a:p>
          <a:p>
            <a:pPr eaLnBrk="1" hangingPunct="1">
              <a:spcBef>
                <a:spcPts val="459"/>
              </a:spcBef>
              <a:tabLst>
                <a:tab pos="0" algn="l"/>
                <a:tab pos="931774" algn="l"/>
                <a:tab pos="1863547" algn="l"/>
                <a:tab pos="2795321" algn="l"/>
                <a:tab pos="3727094" algn="l"/>
                <a:tab pos="4658868" algn="l"/>
                <a:tab pos="5590642" algn="l"/>
                <a:tab pos="6522415" algn="l"/>
                <a:tab pos="7454189" algn="l"/>
                <a:tab pos="8385962" algn="l"/>
                <a:tab pos="9317736" algn="l"/>
                <a:tab pos="10249510" algn="l"/>
              </a:tabLst>
            </a:pPr>
            <a:endParaRPr lang="en-US" dirty="0">
              <a:latin typeface="Arial" pitchFamily="-1" charset="0"/>
              <a:ea typeface="MS Gothic" pitchFamily="49" charset="-128"/>
              <a:cs typeface="MS Gothic" pitchFamily="49" charset="-128"/>
            </a:endParaRPr>
          </a:p>
          <a:p>
            <a:pPr eaLnBrk="1" hangingPunct="1">
              <a:spcBef>
                <a:spcPts val="459"/>
              </a:spcBef>
              <a:tabLst>
                <a:tab pos="0" algn="l"/>
                <a:tab pos="931774" algn="l"/>
                <a:tab pos="1863547" algn="l"/>
                <a:tab pos="2795321" algn="l"/>
                <a:tab pos="3727094" algn="l"/>
                <a:tab pos="4658868" algn="l"/>
                <a:tab pos="5590642" algn="l"/>
                <a:tab pos="6522415" algn="l"/>
                <a:tab pos="7454189" algn="l"/>
                <a:tab pos="8385962" algn="l"/>
                <a:tab pos="9317736" algn="l"/>
                <a:tab pos="10249510" algn="l"/>
              </a:tabLst>
            </a:pPr>
            <a:r>
              <a:rPr lang="en-US" dirty="0">
                <a:latin typeface="Arial" pitchFamily="-1" charset="0"/>
                <a:ea typeface="MS Gothic" pitchFamily="49" charset="-128"/>
                <a:cs typeface="MS Gothic" pitchFamily="49" charset="-128"/>
              </a:rPr>
              <a:t>For a WIIFM statement, say to the class, “People use mobile devices for some of the same things as PCs—checking e-mail, surfing the Internet, and even doing some business with them. Mobile devices are very similar to PCs, but also very different. They have different features, different operating systems, and even connect to the Internet in different ways. Knowing the basics of how mobile devices work will help you understand all of the different ways people use and need computers.”</a:t>
            </a:r>
          </a:p>
          <a:p>
            <a:pPr eaLnBrk="1" hangingPunct="1">
              <a:spcBef>
                <a:spcPts val="459"/>
              </a:spcBef>
              <a:tabLst>
                <a:tab pos="0" algn="l"/>
                <a:tab pos="931774" algn="l"/>
                <a:tab pos="1863547" algn="l"/>
                <a:tab pos="2795321" algn="l"/>
                <a:tab pos="3727094" algn="l"/>
                <a:tab pos="4658868" algn="l"/>
                <a:tab pos="5590642" algn="l"/>
                <a:tab pos="6522415" algn="l"/>
                <a:tab pos="7454189" algn="l"/>
                <a:tab pos="8385962" algn="l"/>
                <a:tab pos="9317736" algn="l"/>
                <a:tab pos="10249510" algn="l"/>
              </a:tabLst>
            </a:pPr>
            <a:endParaRPr lang="en-GB" dirty="0">
              <a:latin typeface="Arial" pitchFamily="-1" charset="0"/>
              <a:ea typeface="MS Gothic" pitchFamily="49" charset="-128"/>
              <a:cs typeface="MS Gothic" pitchFamily="49"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82899596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8063821"/>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8079084"/>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lvl1pPr>
          </a:lstStyle>
          <a:p>
            <a:r>
              <a:rPr lang="en-US" dirty="0"/>
              <a:t>Click to edit Master title style</a:t>
            </a:r>
          </a:p>
        </p:txBody>
      </p:sp>
      <p:sp>
        <p:nvSpPr>
          <p:cNvPr id="3" name="SmartArt Placeholder 2"/>
          <p:cNvSpPr>
            <a:spLocks noGrp="1"/>
          </p:cNvSpPr>
          <p:nvPr>
            <p:ph type="dgm" idx="1"/>
          </p:nvPr>
        </p:nvSpPr>
        <p:spPr>
          <a:xfrm>
            <a:off x="457200" y="1600200"/>
            <a:ext cx="8229600" cy="4525963"/>
          </a:xfrm>
          <a:prstGeom prst="rect">
            <a:avLst/>
          </a:prstGeom>
        </p:spPr>
        <p:txBody>
          <a:bodyPr/>
          <a:lstStyle/>
          <a:p>
            <a:pPr lvl="0"/>
            <a:endParaRPr lang="en-US" noProof="0" dirty="0"/>
          </a:p>
        </p:txBody>
      </p:sp>
    </p:spTree>
    <p:extLst>
      <p:ext uri="{BB962C8B-B14F-4D97-AF65-F5344CB8AC3E}">
        <p14:creationId xmlns:p14="http://schemas.microsoft.com/office/powerpoint/2010/main" val="216229541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2400"/>
            </a:lvl2pPr>
            <a:lvl3pPr>
              <a:defRPr sz="2000"/>
            </a:lvl3pPr>
            <a:lvl4pPr>
              <a:defRPr sz="16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4170153"/>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55319892"/>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1054746"/>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9443837"/>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437775271"/>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862219"/>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2034158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4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893731720"/>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npo000000"/>
          <p:cNvPicPr>
            <a:picLocks noChangeAspect="1" noChangeArrowheads="1"/>
          </p:cNvPicPr>
          <p:nvPr userDrawn="1"/>
        </p:nvPicPr>
        <p:blipFill>
          <a:blip r:embed="rId14"/>
          <a:srcRect/>
          <a:stretch>
            <a:fillRect/>
          </a:stretch>
        </p:blipFill>
        <p:spPr bwMode="auto">
          <a:xfrm>
            <a:off x="1633538" y="1096963"/>
            <a:ext cx="5922962" cy="46037"/>
          </a:xfrm>
          <a:prstGeom prst="rect">
            <a:avLst/>
          </a:prstGeom>
          <a:noFill/>
          <a:ln w="9525" algn="ctr">
            <a:noFill/>
            <a:miter lim="800000"/>
            <a:headEnd/>
            <a:tailEnd/>
          </a:ln>
        </p:spPr>
      </p:pic>
      <p:sp>
        <p:nvSpPr>
          <p:cNvPr id="1027" name="Text Box 23"/>
          <p:cNvSpPr txBox="1">
            <a:spLocks noChangeArrowheads="1"/>
          </p:cNvSpPr>
          <p:nvPr userDrawn="1"/>
        </p:nvSpPr>
        <p:spPr bwMode="auto">
          <a:xfrm>
            <a:off x="8680450" y="6542088"/>
            <a:ext cx="400050" cy="304800"/>
          </a:xfrm>
          <a:prstGeom prst="rect">
            <a:avLst/>
          </a:prstGeom>
          <a:noFill/>
          <a:ln>
            <a:noFill/>
          </a:ln>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defTabSz="914400" eaLnBrk="1" hangingPunct="1">
              <a:lnSpc>
                <a:spcPct val="100000"/>
              </a:lnSpc>
              <a:buClrTx/>
              <a:buSzTx/>
              <a:buFontTx/>
              <a:buNone/>
              <a:defRPr/>
            </a:pPr>
            <a:fld id="{E3D7E7E8-C21D-4F67-9AF0-00BEE4DE3616}" type="slidenum">
              <a:rPr lang="en-US" sz="1400" smtClean="0">
                <a:solidFill>
                  <a:srgbClr val="000000"/>
                </a:solidFill>
                <a:ea typeface="+mn-ea"/>
              </a:rPr>
              <a:pPr defTabSz="914400" eaLnBrk="1" hangingPunct="1">
                <a:lnSpc>
                  <a:spcPct val="100000"/>
                </a:lnSpc>
                <a:buClrTx/>
                <a:buSzTx/>
                <a:buFontTx/>
                <a:buNone/>
                <a:defRPr/>
              </a:pPr>
              <a:t>‹#›</a:t>
            </a:fld>
            <a:endParaRPr lang="en-US" sz="1400" dirty="0">
              <a:solidFill>
                <a:srgbClr val="000000"/>
              </a:solidFill>
              <a:ea typeface="+mn-ea"/>
            </a:endParaRPr>
          </a:p>
        </p:txBody>
      </p:sp>
      <p:pic>
        <p:nvPicPr>
          <p:cNvPr id="1028" name="Picture 2" descr="D:\Documents and Settings\paul.l.stokes\My Documents\80 - Work Week 31 Dec 2012 - 25 Jan 2013\Disk 2B - Student Pirates - CY-13\Comm Pirates CY-13\New and Old MCCES Logos\MCCES_logo_large_JPG.jpg"/>
          <p:cNvPicPr>
            <a:picLocks noChangeAspect="1" noChangeArrowheads="1"/>
          </p:cNvPicPr>
          <p:nvPr userDrawn="1"/>
        </p:nvPicPr>
        <p:blipFill>
          <a:blip r:embed="rId15"/>
          <a:srcRect/>
          <a:stretch>
            <a:fillRect/>
          </a:stretch>
        </p:blipFill>
        <p:spPr bwMode="auto">
          <a:xfrm>
            <a:off x="0" y="0"/>
            <a:ext cx="1633538" cy="1665288"/>
          </a:xfrm>
          <a:prstGeom prst="rect">
            <a:avLst/>
          </a:prstGeom>
          <a:noFill/>
          <a:ln w="9525">
            <a:noFill/>
            <a:miter lim="800000"/>
            <a:headEnd/>
            <a:tailEnd/>
          </a:ln>
        </p:spPr>
      </p:pic>
      <p:pic>
        <p:nvPicPr>
          <p:cNvPr id="1029" name="Picture 8" descr="CTC Logo"/>
          <p:cNvPicPr>
            <a:picLocks noChangeAspect="1" noChangeArrowheads="1"/>
          </p:cNvPicPr>
          <p:nvPr userDrawn="1"/>
        </p:nvPicPr>
        <p:blipFill>
          <a:blip r:embed="rId16"/>
          <a:srcRect/>
          <a:stretch>
            <a:fillRect/>
          </a:stretch>
        </p:blipFill>
        <p:spPr bwMode="auto">
          <a:xfrm>
            <a:off x="7556500" y="76200"/>
            <a:ext cx="1524000" cy="1524000"/>
          </a:xfrm>
          <a:prstGeom prst="rect">
            <a:avLst/>
          </a:prstGeom>
          <a:noFill/>
          <a:ln w="9525">
            <a:noFill/>
            <a:miter lim="800000"/>
            <a:headEnd/>
            <a:tailEnd/>
          </a:ln>
        </p:spPr>
      </p:pic>
    </p:spTree>
    <p:extLst>
      <p:ext uri="{BB962C8B-B14F-4D97-AF65-F5344CB8AC3E}">
        <p14:creationId xmlns:p14="http://schemas.microsoft.com/office/powerpoint/2010/main" val="422327735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ransition spd="med">
    <p:fade/>
  </p:transition>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defTabSz="914400" fontAlgn="auto">
              <a:lnSpc>
                <a:spcPct val="100000"/>
              </a:lnSpc>
              <a:spcAft>
                <a:spcPts val="0"/>
              </a:spcAft>
              <a:buClrTx/>
              <a:buSzTx/>
              <a:buFontTx/>
              <a:buNone/>
              <a:defRPr/>
            </a:pPr>
            <a:endParaRPr lang="en-US" sz="3600" dirty="0">
              <a:solidFill>
                <a:srgbClr val="000000"/>
              </a:solidFill>
              <a:latin typeface="Calibri" panose="020F0502020204030204"/>
              <a:ea typeface="+mn-ea"/>
              <a:cs typeface="Arial" pitchFamily="34" charset="0"/>
            </a:endParaRPr>
          </a:p>
        </p:txBody>
      </p:sp>
      <p:sp>
        <p:nvSpPr>
          <p:cNvPr id="2051"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defTabSz="914400" eaLnBrk="0" hangingPunct="0">
              <a:lnSpc>
                <a:spcPct val="100000"/>
              </a:lnSpc>
              <a:buClrTx/>
              <a:buSzTx/>
              <a:buFontTx/>
              <a:buNone/>
            </a:pPr>
            <a:endParaRPr lang="en-US" dirty="0">
              <a:solidFill>
                <a:srgbClr val="000000"/>
              </a:solidFill>
              <a:latin typeface="Calibri" panose="020F0502020204030204" pitchFamily="34" charset="0"/>
              <a:ea typeface="+mn-ea"/>
              <a:cs typeface="Arial" charset="0"/>
            </a:endParaRPr>
          </a:p>
        </p:txBody>
      </p:sp>
      <p:sp>
        <p:nvSpPr>
          <p:cNvPr id="2052"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pPr defTabSz="914400">
              <a:lnSpc>
                <a:spcPct val="100000"/>
              </a:lnSpc>
              <a:buClrTx/>
              <a:buSzTx/>
              <a:buFontTx/>
              <a:buNone/>
            </a:pPr>
            <a:endParaRPr lang="en-US" sz="1000" dirty="0">
              <a:solidFill>
                <a:srgbClr val="000000"/>
              </a:solidFill>
              <a:latin typeface="Calibri" panose="020F0502020204030204" pitchFamily="34" charset="0"/>
              <a:ea typeface="Calibri" pitchFamily="34" charset="0"/>
              <a:cs typeface="Times New Roman" pitchFamily="18" charset="0"/>
            </a:endParaRPr>
          </a:p>
        </p:txBody>
      </p:sp>
      <p:sp>
        <p:nvSpPr>
          <p:cNvPr id="5" name="Rectangle 2"/>
          <p:cNvSpPr txBox="1">
            <a:spLocks noChangeArrowheads="1"/>
          </p:cNvSpPr>
          <p:nvPr/>
        </p:nvSpPr>
        <p:spPr bwMode="auto">
          <a:xfrm>
            <a:off x="457200" y="1681842"/>
            <a:ext cx="8534400" cy="151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0" indent="0" algn="ctr" defTabSz="457200" rtl="0" eaLnBrk="0" fontAlgn="base" hangingPunct="0">
              <a:lnSpc>
                <a:spcPct val="101000"/>
              </a:lnSpc>
              <a:spcBef>
                <a:spcPts val="650"/>
              </a:spcBef>
              <a:spcAft>
                <a:spcPct val="0"/>
              </a:spcAft>
              <a:buClr>
                <a:srgbClr val="000000"/>
              </a:buClr>
              <a:buSzPct val="85000"/>
              <a:buFont typeface="Verdana" pitchFamily="34" charset="0"/>
              <a:buNone/>
              <a:defRPr sz="4000" b="1">
                <a:solidFill>
                  <a:srgbClr val="006600"/>
                </a:solidFill>
                <a:latin typeface="Calibri" panose="020F0502020204030204" pitchFamily="34" charset="0"/>
                <a:ea typeface="+mn-ea"/>
                <a:cs typeface="Calibri" panose="020F0502020204030204" pitchFamily="34" charset="0"/>
              </a:defRPr>
            </a:lvl1pPr>
            <a:lvl2pPr marL="457200" indent="0" algn="ctr" defTabSz="457200" rtl="0" eaLnBrk="0" fontAlgn="base" hangingPunct="0">
              <a:lnSpc>
                <a:spcPct val="101000"/>
              </a:lnSpc>
              <a:spcBef>
                <a:spcPts val="550"/>
              </a:spcBef>
              <a:spcAft>
                <a:spcPct val="0"/>
              </a:spcAft>
              <a:buClr>
                <a:srgbClr val="006600"/>
              </a:buClr>
              <a:buSzPct val="85000"/>
              <a:buFont typeface="Verdana" pitchFamily="34" charset="0"/>
              <a:buNone/>
              <a:defRPr sz="2800">
                <a:solidFill>
                  <a:srgbClr val="006600"/>
                </a:solidFill>
                <a:latin typeface="Calibri" panose="020F0502020204030204" pitchFamily="34" charset="0"/>
                <a:ea typeface="+mn-ea"/>
                <a:cs typeface="Calibri" panose="020F0502020204030204" pitchFamily="34" charset="0"/>
              </a:defRPr>
            </a:lvl2pPr>
            <a:lvl3pPr marL="914400" indent="0" algn="ctr" defTabSz="457200" rtl="0" eaLnBrk="0" fontAlgn="base" hangingPunct="0">
              <a:lnSpc>
                <a:spcPct val="101000"/>
              </a:lnSpc>
              <a:spcBef>
                <a:spcPts val="450"/>
              </a:spcBef>
              <a:spcAft>
                <a:spcPct val="0"/>
              </a:spcAft>
              <a:buClr>
                <a:srgbClr val="663300"/>
              </a:buClr>
              <a:buSzPct val="85000"/>
              <a:buFont typeface="Verdana" pitchFamily="34" charset="0"/>
              <a:buNone/>
              <a:defRPr sz="2400">
                <a:solidFill>
                  <a:srgbClr val="663300"/>
                </a:solidFill>
                <a:latin typeface="Calibri" panose="020F0502020204030204" pitchFamily="34" charset="0"/>
                <a:ea typeface="+mn-ea"/>
                <a:cs typeface="Calibri" panose="020F0502020204030204" pitchFamily="34" charset="0"/>
              </a:defRPr>
            </a:lvl3pPr>
            <a:lvl4pPr marL="1371600" indent="0" algn="ctr" defTabSz="457200" rtl="0" eaLnBrk="0" fontAlgn="base" hangingPunct="0">
              <a:lnSpc>
                <a:spcPct val="101000"/>
              </a:lnSpc>
              <a:spcBef>
                <a:spcPts val="450"/>
              </a:spcBef>
              <a:spcAft>
                <a:spcPct val="0"/>
              </a:spcAft>
              <a:buClr>
                <a:srgbClr val="000000"/>
              </a:buClr>
              <a:buSzPct val="100000"/>
              <a:buFont typeface="Verdana" pitchFamily="34" charset="0"/>
              <a:buNone/>
              <a:defRPr sz="2400">
                <a:solidFill>
                  <a:srgbClr val="000000"/>
                </a:solidFill>
                <a:latin typeface="Calibri" panose="020F0502020204030204" pitchFamily="34" charset="0"/>
                <a:ea typeface="+mn-ea"/>
                <a:cs typeface="Calibri" panose="020F0502020204030204" pitchFamily="34" charset="0"/>
              </a:defRPr>
            </a:lvl4pPr>
            <a:lvl5pPr marL="1828800" indent="0" algn="ctr" defTabSz="457200" rtl="0" eaLnBrk="0" fontAlgn="base" hangingPunct="0">
              <a:lnSpc>
                <a:spcPct val="93000"/>
              </a:lnSpc>
              <a:spcBef>
                <a:spcPts val="500"/>
              </a:spcBef>
              <a:spcAft>
                <a:spcPct val="0"/>
              </a:spcAft>
              <a:buClr>
                <a:srgbClr val="000000"/>
              </a:buClr>
              <a:buSzPct val="100000"/>
              <a:buFont typeface="Arial" charset="0"/>
              <a:buNone/>
              <a:defRPr sz="2000">
                <a:solidFill>
                  <a:srgbClr val="000000"/>
                </a:solidFill>
                <a:latin typeface="Calibri" panose="020F0502020204030204" pitchFamily="34" charset="0"/>
                <a:ea typeface="+mn-ea"/>
                <a:cs typeface="Calibri" panose="020F0502020204030204" pitchFamily="34" charset="0"/>
              </a:defRPr>
            </a:lvl5pPr>
            <a:lvl6pPr marL="2286000" indent="0" algn="ctr" defTabSz="457200" rtl="0" fontAlgn="base">
              <a:lnSpc>
                <a:spcPct val="93000"/>
              </a:lnSpc>
              <a:spcBef>
                <a:spcPts val="500"/>
              </a:spcBef>
              <a:spcAft>
                <a:spcPct val="0"/>
              </a:spcAft>
              <a:buClr>
                <a:srgbClr val="000000"/>
              </a:buClr>
              <a:buSzPct val="100000"/>
              <a:buFont typeface="Arial" charset="0"/>
              <a:buNone/>
              <a:defRPr sz="2000">
                <a:solidFill>
                  <a:srgbClr val="000000"/>
                </a:solidFill>
                <a:latin typeface="Arial" charset="0"/>
                <a:ea typeface="+mn-ea"/>
              </a:defRPr>
            </a:lvl6pPr>
            <a:lvl7pPr marL="2743200" indent="0" algn="ctr" defTabSz="457200" rtl="0" fontAlgn="base">
              <a:lnSpc>
                <a:spcPct val="93000"/>
              </a:lnSpc>
              <a:spcBef>
                <a:spcPts val="500"/>
              </a:spcBef>
              <a:spcAft>
                <a:spcPct val="0"/>
              </a:spcAft>
              <a:buClr>
                <a:srgbClr val="000000"/>
              </a:buClr>
              <a:buSzPct val="100000"/>
              <a:buFont typeface="Arial" charset="0"/>
              <a:buNone/>
              <a:defRPr sz="2000">
                <a:solidFill>
                  <a:srgbClr val="000000"/>
                </a:solidFill>
                <a:latin typeface="Arial" charset="0"/>
                <a:ea typeface="+mn-ea"/>
              </a:defRPr>
            </a:lvl7pPr>
            <a:lvl8pPr marL="3200400" indent="0" algn="ctr" defTabSz="457200" rtl="0" fontAlgn="base">
              <a:lnSpc>
                <a:spcPct val="93000"/>
              </a:lnSpc>
              <a:spcBef>
                <a:spcPts val="500"/>
              </a:spcBef>
              <a:spcAft>
                <a:spcPct val="0"/>
              </a:spcAft>
              <a:buClr>
                <a:srgbClr val="000000"/>
              </a:buClr>
              <a:buSzPct val="100000"/>
              <a:buFont typeface="Arial" charset="0"/>
              <a:buNone/>
              <a:defRPr sz="2000">
                <a:solidFill>
                  <a:srgbClr val="000000"/>
                </a:solidFill>
                <a:latin typeface="Arial" charset="0"/>
                <a:ea typeface="+mn-ea"/>
              </a:defRPr>
            </a:lvl8pPr>
            <a:lvl9pPr marL="3657600" indent="0" algn="ctr" defTabSz="457200" rtl="0" fontAlgn="base">
              <a:lnSpc>
                <a:spcPct val="93000"/>
              </a:lnSpc>
              <a:spcBef>
                <a:spcPts val="500"/>
              </a:spcBef>
              <a:spcAft>
                <a:spcPct val="0"/>
              </a:spcAft>
              <a:buClr>
                <a:srgbClr val="000000"/>
              </a:buClr>
              <a:buSzPct val="100000"/>
              <a:buFont typeface="Arial" charset="0"/>
              <a:buNone/>
              <a:defRPr sz="2000">
                <a:solidFill>
                  <a:srgbClr val="000000"/>
                </a:solidFill>
                <a:latin typeface="Arial" charset="0"/>
                <a:ea typeface="+mn-ea"/>
              </a:defRPr>
            </a:lvl9pPr>
          </a:lstStyle>
          <a:p>
            <a:pPr marL="0" marR="0" lvl="0" indent="0" algn="ctr" defTabSz="457200" rtl="0" eaLnBrk="0" fontAlgn="base" latinLnBrk="0" hangingPunct="0">
              <a:lnSpc>
                <a:spcPct val="101000"/>
              </a:lnSpc>
              <a:spcBef>
                <a:spcPts val="650"/>
              </a:spcBef>
              <a:spcAft>
                <a:spcPct val="0"/>
              </a:spcAft>
              <a:buClr>
                <a:srgbClr val="000000"/>
              </a:buClr>
              <a:buSzPct val="85000"/>
              <a:buFont typeface="Verdana" pitchFamily="34" charset="0"/>
              <a:buNone/>
              <a:tabLst/>
              <a:defRPr/>
            </a:pPr>
            <a:r>
              <a:rPr lang="en-GB" kern="0" dirty="0" smtClean="0">
                <a:ea typeface="MS Gothic"/>
              </a:rPr>
              <a:t>IT Essentials (</a:t>
            </a:r>
            <a:r>
              <a:rPr lang="en-GB" kern="0" dirty="0">
                <a:ea typeface="MS Gothic"/>
              </a:rPr>
              <a:t>C</a:t>
            </a:r>
            <a:r>
              <a:rPr lang="en-GB" kern="0" dirty="0" smtClean="0">
                <a:ea typeface="MS Gothic"/>
              </a:rPr>
              <a:t>ompTIA A+) </a:t>
            </a:r>
            <a:r>
              <a:rPr kumimoji="0" lang="en-GB" sz="4000" b="1" i="0" u="none" strike="noStrike" kern="0" cap="none" spc="0" normalizeH="0" baseline="0" noProof="0" dirty="0" smtClean="0">
                <a:ln>
                  <a:noFill/>
                </a:ln>
                <a:solidFill>
                  <a:srgbClr val="006600"/>
                </a:solidFill>
                <a:effectLst/>
                <a:uLnTx/>
                <a:uFillTx/>
                <a:latin typeface="Calibri" panose="020F0502020204030204" pitchFamily="34" charset="0"/>
                <a:ea typeface="MS Gothic"/>
              </a:rPr>
              <a:t>Ch. 25</a:t>
            </a:r>
          </a:p>
          <a:p>
            <a:pPr marL="0" marR="0" lvl="0" indent="0" algn="ctr" defTabSz="457200" rtl="0" eaLnBrk="0" fontAlgn="base" latinLnBrk="0" hangingPunct="0">
              <a:lnSpc>
                <a:spcPct val="101000"/>
              </a:lnSpc>
              <a:spcBef>
                <a:spcPts val="650"/>
              </a:spcBef>
              <a:spcAft>
                <a:spcPct val="0"/>
              </a:spcAft>
              <a:buClr>
                <a:srgbClr val="000000"/>
              </a:buClr>
              <a:buSzPct val="85000"/>
              <a:buFont typeface="Verdana" pitchFamily="34" charset="0"/>
              <a:buNone/>
              <a:tabLst/>
              <a:defRPr/>
            </a:pPr>
            <a:r>
              <a:rPr lang="en-GB" kern="0" dirty="0" smtClean="0">
                <a:effectLst>
                  <a:outerShdw blurRad="38100" dist="38100" dir="2700000" algn="tl">
                    <a:srgbClr val="000000">
                      <a:alpha val="43137"/>
                    </a:srgbClr>
                  </a:outerShdw>
                </a:effectLst>
                <a:ea typeface="MS Gothic"/>
              </a:rPr>
              <a:t>Understanding Mobile Devices</a:t>
            </a:r>
            <a:endParaRPr kumimoji="0" lang="en-GB" sz="4000" b="1" i="0" u="none" strike="noStrike" kern="0" cap="none" spc="0" normalizeH="0" baseline="0" noProof="0" dirty="0">
              <a:ln>
                <a:noFill/>
              </a:ln>
              <a:solidFill>
                <a:srgbClr val="006600"/>
              </a:solidFill>
              <a:effectLst>
                <a:outerShdw blurRad="38100" dist="38100" dir="2700000" algn="tl">
                  <a:srgbClr val="000000">
                    <a:alpha val="43137"/>
                  </a:srgbClr>
                </a:outerShdw>
              </a:effectLst>
              <a:uLnTx/>
              <a:uFillTx/>
              <a:ea typeface="MS Gothic"/>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0" y="3429000"/>
            <a:ext cx="51943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4930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Purpose-Built Mobile Devices</a:t>
            </a:r>
          </a:p>
        </p:txBody>
      </p:sp>
      <p:sp>
        <p:nvSpPr>
          <p:cNvPr id="3" name="Content Placeholder 2"/>
          <p:cNvSpPr>
            <a:spLocks noGrp="1"/>
          </p:cNvSpPr>
          <p:nvPr>
            <p:ph idx="1"/>
          </p:nvPr>
        </p:nvSpPr>
        <p:spPr>
          <a:xfrm>
            <a:off x="494502" y="1524000"/>
            <a:ext cx="4952999" cy="5334000"/>
          </a:xfrm>
        </p:spPr>
        <p:txBody>
          <a:bodyPr/>
          <a:lstStyle/>
          <a:p>
            <a:r>
              <a:rPr lang="en-US" dirty="0"/>
              <a:t>E-readers</a:t>
            </a:r>
          </a:p>
          <a:p>
            <a:pPr lvl="1"/>
            <a:r>
              <a:rPr lang="en-US" dirty="0"/>
              <a:t>An </a:t>
            </a:r>
            <a:r>
              <a:rPr lang="en-US" dirty="0">
                <a:solidFill>
                  <a:srgbClr val="C00000"/>
                </a:solidFill>
              </a:rPr>
              <a:t>e-reader</a:t>
            </a:r>
            <a:r>
              <a:rPr lang="en-US" dirty="0">
                <a:solidFill>
                  <a:srgbClr val="800000"/>
                </a:solidFill>
              </a:rPr>
              <a:t> </a:t>
            </a:r>
            <a:r>
              <a:rPr lang="en-US" dirty="0"/>
              <a:t>is a device designed for reading electronic books.</a:t>
            </a:r>
          </a:p>
          <a:p>
            <a:pPr lvl="1"/>
            <a:r>
              <a:rPr lang="en-US" dirty="0"/>
              <a:t>An e-reader uses a low-power gray-scale screen technology called e-paper, and a simple interface. </a:t>
            </a:r>
          </a:p>
        </p:txBody>
      </p:sp>
      <p:sp>
        <p:nvSpPr>
          <p:cNvPr id="5" name="TextBox 4"/>
          <p:cNvSpPr txBox="1"/>
          <p:nvPr/>
        </p:nvSpPr>
        <p:spPr>
          <a:xfrm>
            <a:off x="5334000" y="5638800"/>
            <a:ext cx="3328416" cy="607602"/>
          </a:xfrm>
          <a:prstGeom prst="rect">
            <a:avLst/>
          </a:prstGeom>
          <a:noFill/>
        </p:spPr>
        <p:txBody>
          <a:bodyPr wrap="square" rtlCol="0">
            <a:spAutoFit/>
          </a:bodyPr>
          <a:lstStyle/>
          <a:p>
            <a:r>
              <a:rPr lang="en-US" dirty="0">
                <a:solidFill>
                  <a:schemeClr val="tx1"/>
                </a:solidFill>
              </a:rPr>
              <a:t>Figure 25.6  Kindle Paperwhite e-reader</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4715" y="1350691"/>
            <a:ext cx="3046987" cy="4022145"/>
          </a:xfrm>
          <a:prstGeom prst="rect">
            <a:avLst/>
          </a:prstGeo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Purpose-Built Mobile Devices </a:t>
            </a:r>
          </a:p>
        </p:txBody>
      </p:sp>
      <p:sp>
        <p:nvSpPr>
          <p:cNvPr id="3" name="Content Placeholder 2"/>
          <p:cNvSpPr>
            <a:spLocks noGrp="1"/>
          </p:cNvSpPr>
          <p:nvPr>
            <p:ph idx="1"/>
          </p:nvPr>
        </p:nvSpPr>
        <p:spPr/>
        <p:txBody>
          <a:bodyPr/>
          <a:lstStyle/>
          <a:p>
            <a:r>
              <a:rPr lang="en-US" dirty="0"/>
              <a:t>Wearable technology devices</a:t>
            </a:r>
          </a:p>
          <a:p>
            <a:pPr lvl="1"/>
            <a:r>
              <a:rPr lang="en-US" dirty="0"/>
              <a:t>Very small; almost always well under a pound, usually a few ounces </a:t>
            </a:r>
          </a:p>
          <a:p>
            <a:pPr lvl="1"/>
            <a:r>
              <a:rPr lang="en-US" dirty="0"/>
              <a:t>Small interfaces; screens less than 2 inches, often much less </a:t>
            </a:r>
          </a:p>
          <a:p>
            <a:pPr lvl="1"/>
            <a:r>
              <a:rPr lang="en-US" dirty="0"/>
              <a:t>Light OSs used to perform a small subset of functions of a typical mobile device OS </a:t>
            </a:r>
          </a:p>
          <a:p>
            <a:pPr lvl="1"/>
            <a:r>
              <a:rPr lang="en-US" dirty="0"/>
              <a:t>Limited hardware, although accelerometers are very common (for step counting) </a:t>
            </a:r>
          </a:p>
          <a:p>
            <a:pPr lvl="1"/>
            <a:r>
              <a:rPr lang="en-US" dirty="0"/>
              <a:t>Pairs with a host device (often a smartphone)</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Purpose-Built Mobile Devices </a:t>
            </a:r>
          </a:p>
        </p:txBody>
      </p:sp>
      <p:sp>
        <p:nvSpPr>
          <p:cNvPr id="3" name="Content Placeholder 2"/>
          <p:cNvSpPr>
            <a:spLocks noGrp="1"/>
          </p:cNvSpPr>
          <p:nvPr>
            <p:ph idx="1"/>
          </p:nvPr>
        </p:nvSpPr>
        <p:spPr/>
        <p:txBody>
          <a:bodyPr/>
          <a:lstStyle/>
          <a:p>
            <a:r>
              <a:rPr lang="en-US" dirty="0"/>
              <a:t>Smart watches</a:t>
            </a:r>
          </a:p>
          <a:p>
            <a:pPr lvl="1"/>
            <a:r>
              <a:rPr lang="en-US" dirty="0"/>
              <a:t>A </a:t>
            </a:r>
            <a:r>
              <a:rPr lang="en-US" dirty="0">
                <a:solidFill>
                  <a:srgbClr val="C00000"/>
                </a:solidFill>
              </a:rPr>
              <a:t>smart watch </a:t>
            </a:r>
            <a:r>
              <a:rPr lang="en-US" dirty="0"/>
              <a:t>minimizes the effort of frequent smartphone tasks.</a:t>
            </a:r>
          </a:p>
          <a:p>
            <a:pPr lvl="2"/>
            <a:r>
              <a:rPr lang="en-US" dirty="0"/>
              <a:t>Controlling music playback or checking e-mail, texts, notifications, time, and weather </a:t>
            </a:r>
          </a:p>
          <a:p>
            <a:r>
              <a:rPr lang="en-US" dirty="0"/>
              <a:t>Fitness monitors</a:t>
            </a:r>
          </a:p>
          <a:p>
            <a:pPr lvl="1"/>
            <a:r>
              <a:rPr lang="en-US" dirty="0"/>
              <a:t>A growing number of </a:t>
            </a:r>
            <a:r>
              <a:rPr lang="en-US" dirty="0">
                <a:solidFill>
                  <a:srgbClr val="C00000"/>
                </a:solidFill>
              </a:rPr>
              <a:t>fitness monitors </a:t>
            </a:r>
            <a:r>
              <a:rPr lang="en-US" dirty="0"/>
              <a:t>or trackers aim to help you meet your fitness goals. </a:t>
            </a:r>
          </a:p>
          <a:p>
            <a:pPr lvl="1"/>
            <a:r>
              <a:rPr lang="en-US" dirty="0"/>
              <a:t>The </a:t>
            </a:r>
            <a:r>
              <a:rPr lang="en-US" dirty="0">
                <a:solidFill>
                  <a:srgbClr val="C00000"/>
                </a:solidFill>
              </a:rPr>
              <a:t>Global Positioning System (GPS) </a:t>
            </a:r>
            <a:r>
              <a:rPr lang="en-US" dirty="0"/>
              <a:t>network tracks your exercise.</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Purpose-Built Mobile Devices </a:t>
            </a:r>
          </a:p>
        </p:txBody>
      </p:sp>
      <p:sp>
        <p:nvSpPr>
          <p:cNvPr id="3" name="Content Placeholder 2"/>
          <p:cNvSpPr>
            <a:spLocks noGrp="1"/>
          </p:cNvSpPr>
          <p:nvPr>
            <p:ph idx="1"/>
          </p:nvPr>
        </p:nvSpPr>
        <p:spPr/>
        <p:txBody>
          <a:bodyPr/>
          <a:lstStyle/>
          <a:p>
            <a:r>
              <a:rPr lang="en-US" dirty="0"/>
              <a:t>Glasses/headsets</a:t>
            </a:r>
          </a:p>
          <a:p>
            <a:pPr lvl="1"/>
            <a:r>
              <a:rPr lang="en-US" dirty="0"/>
              <a:t>Wearable glasses and headsets haven’t made it to the mainstream yet.</a:t>
            </a:r>
          </a:p>
          <a:p>
            <a:pPr lvl="1"/>
            <a:r>
              <a:rPr lang="en-US" dirty="0"/>
              <a:t>Google Glass presents privacy issues.</a:t>
            </a:r>
          </a:p>
          <a:p>
            <a:pPr lvl="1"/>
            <a:r>
              <a:rPr lang="en-US" dirty="0"/>
              <a:t>Microsoft HoloLens is a compact Windows 10 computer in a single set of glasses.</a:t>
            </a:r>
          </a:p>
          <a:p>
            <a:r>
              <a:rPr lang="en-US" dirty="0"/>
              <a:t>From a technician’s perspective, there are typically no user-replaceable parts in wearable devices.</a:t>
            </a:r>
          </a:p>
          <a:p>
            <a:pPr lvl="1"/>
            <a:r>
              <a:rPr lang="en-US" dirty="0"/>
              <a:t>Must send these devices to an authorized service center to be repaired or replaced</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Hardware Features</a:t>
            </a:r>
          </a:p>
        </p:txBody>
      </p:sp>
      <p:sp>
        <p:nvSpPr>
          <p:cNvPr id="3" name="Content Placeholder 2"/>
          <p:cNvSpPr>
            <a:spLocks noGrp="1"/>
          </p:cNvSpPr>
          <p:nvPr>
            <p:ph idx="1"/>
          </p:nvPr>
        </p:nvSpPr>
        <p:spPr/>
        <p:txBody>
          <a:bodyPr/>
          <a:lstStyle/>
          <a:p>
            <a:r>
              <a:rPr lang="en-US" dirty="0"/>
              <a:t>Screen technologies</a:t>
            </a:r>
          </a:p>
          <a:p>
            <a:pPr lvl="1"/>
            <a:r>
              <a:rPr lang="en-US" dirty="0"/>
              <a:t>Most tablets use some type of LCD panel, just like portable devices and desktop monitors. </a:t>
            </a:r>
          </a:p>
          <a:p>
            <a:pPr lvl="2"/>
            <a:r>
              <a:rPr lang="en-US" dirty="0"/>
              <a:t>Twisted nematic (TN) </a:t>
            </a:r>
          </a:p>
          <a:p>
            <a:pPr lvl="2"/>
            <a:r>
              <a:rPr lang="en-US" dirty="0"/>
              <a:t>In-Plane Switching (IPS) </a:t>
            </a:r>
          </a:p>
          <a:p>
            <a:pPr lvl="1"/>
            <a:r>
              <a:rPr lang="en-US" dirty="0"/>
              <a:t>Some smaller devices, like the better smartphones, use a related technology—</a:t>
            </a:r>
            <a:r>
              <a:rPr lang="en-US" dirty="0">
                <a:solidFill>
                  <a:srgbClr val="800000"/>
                </a:solidFill>
              </a:rPr>
              <a:t>organic light-emitting diode (OLED)</a:t>
            </a:r>
            <a:r>
              <a:rPr lang="en-US" dirty="0"/>
              <a:t>—that lights the screen with an organic compound.</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Hardware Features </a:t>
            </a:r>
          </a:p>
        </p:txBody>
      </p:sp>
      <p:sp>
        <p:nvSpPr>
          <p:cNvPr id="3" name="Content Placeholder 2"/>
          <p:cNvSpPr>
            <a:spLocks noGrp="1"/>
          </p:cNvSpPr>
          <p:nvPr>
            <p:ph idx="1"/>
          </p:nvPr>
        </p:nvSpPr>
        <p:spPr/>
        <p:txBody>
          <a:bodyPr/>
          <a:lstStyle/>
          <a:p>
            <a:r>
              <a:rPr lang="en-US" dirty="0"/>
              <a:t>Cameras</a:t>
            </a:r>
          </a:p>
          <a:p>
            <a:pPr lvl="1"/>
            <a:r>
              <a:rPr lang="en-US" dirty="0"/>
              <a:t>Many mobile devices have distinct front-facing and rear-facing cameras.</a:t>
            </a:r>
          </a:p>
          <a:p>
            <a:pPr lvl="1"/>
            <a:r>
              <a:rPr lang="en-US" dirty="0"/>
              <a:t>Modern smartphone camera features include high dynamic range (HDR), light compensation, and other functions that enable the user to finely tune a photo or video.</a:t>
            </a:r>
          </a:p>
          <a:p>
            <a:pPr lvl="1"/>
            <a:r>
              <a:rPr lang="en-US" dirty="0">
                <a:solidFill>
                  <a:srgbClr val="C00000"/>
                </a:solidFill>
              </a:rPr>
              <a:t>Smart cameras </a:t>
            </a:r>
            <a:r>
              <a:rPr lang="en-US" dirty="0"/>
              <a:t>are best thought of as bringing together the interface, operating system (typically Android), networking, and apps of a smartphone with a dedicated digital camera.</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Hardware Features </a:t>
            </a:r>
          </a:p>
        </p:txBody>
      </p:sp>
      <p:sp>
        <p:nvSpPr>
          <p:cNvPr id="3" name="Content Placeholder 2"/>
          <p:cNvSpPr>
            <a:spLocks noGrp="1"/>
          </p:cNvSpPr>
          <p:nvPr>
            <p:ph idx="1"/>
          </p:nvPr>
        </p:nvSpPr>
        <p:spPr/>
        <p:txBody>
          <a:bodyPr/>
          <a:lstStyle/>
          <a:p>
            <a:r>
              <a:rPr lang="en-US" dirty="0"/>
              <a:t>Microphones</a:t>
            </a:r>
          </a:p>
          <a:p>
            <a:pPr lvl="1"/>
            <a:r>
              <a:rPr lang="en-US" dirty="0"/>
              <a:t>Mobile devices commonly have more than one microphone to enable noise-cancelling routines to work their magic. </a:t>
            </a:r>
          </a:p>
          <a:p>
            <a:r>
              <a:rPr lang="en-US" dirty="0"/>
              <a:t>Digitizers</a:t>
            </a:r>
          </a:p>
          <a:p>
            <a:pPr lvl="1"/>
            <a:r>
              <a:rPr lang="en-US" dirty="0"/>
              <a:t>A </a:t>
            </a:r>
            <a:r>
              <a:rPr lang="en-US" dirty="0">
                <a:solidFill>
                  <a:srgbClr val="C00000"/>
                </a:solidFill>
              </a:rPr>
              <a:t>digitizer</a:t>
            </a:r>
            <a:r>
              <a:rPr lang="en-US" dirty="0">
                <a:solidFill>
                  <a:srgbClr val="800000"/>
                </a:solidFill>
              </a:rPr>
              <a:t> </a:t>
            </a:r>
            <a:r>
              <a:rPr lang="en-US" dirty="0"/>
              <a:t>refers to the component that provides the “touch” part of a touchscreen. </a:t>
            </a:r>
          </a:p>
          <a:p>
            <a:pPr lvl="2"/>
            <a:r>
              <a:rPr lang="en-US" dirty="0"/>
              <a:t>Transforms analog signals into digital ones</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Hardware Features </a:t>
            </a:r>
          </a:p>
        </p:txBody>
      </p:sp>
      <p:sp>
        <p:nvSpPr>
          <p:cNvPr id="3" name="Content Placeholder 2"/>
          <p:cNvSpPr>
            <a:spLocks noGrp="1"/>
          </p:cNvSpPr>
          <p:nvPr>
            <p:ph idx="1"/>
          </p:nvPr>
        </p:nvSpPr>
        <p:spPr/>
        <p:txBody>
          <a:bodyPr/>
          <a:lstStyle/>
          <a:p>
            <a:r>
              <a:rPr lang="en-US" dirty="0"/>
              <a:t>Global Positioning System (GPS)</a:t>
            </a:r>
          </a:p>
          <a:p>
            <a:pPr lvl="1"/>
            <a:r>
              <a:rPr lang="en-US" dirty="0"/>
              <a:t>Users rely on </a:t>
            </a:r>
            <a:r>
              <a:rPr lang="en-US" dirty="0">
                <a:solidFill>
                  <a:srgbClr val="C00000"/>
                </a:solidFill>
              </a:rPr>
              <a:t>location services </a:t>
            </a:r>
            <a:r>
              <a:rPr lang="en-US" dirty="0"/>
              <a:t>to conveniently find things near them, such as stores and restaurants.</a:t>
            </a:r>
          </a:p>
          <a:p>
            <a:pPr lvl="1"/>
            <a:r>
              <a:rPr lang="en-US" dirty="0"/>
              <a:t>Many purpose-built GPS devices exist.</a:t>
            </a:r>
          </a:p>
          <a:p>
            <a:pPr lvl="2"/>
            <a:r>
              <a:rPr lang="en-US" dirty="0"/>
              <a:t>Example: GPS-enabled navigational aids for vehicles</a:t>
            </a:r>
          </a:p>
          <a:p>
            <a:pPr lvl="1"/>
            <a:r>
              <a:rPr lang="en-US" dirty="0">
                <a:solidFill>
                  <a:srgbClr val="C00000"/>
                </a:solidFill>
              </a:rPr>
              <a:t>Geotracking</a:t>
            </a:r>
            <a:r>
              <a:rPr lang="en-US" dirty="0">
                <a:solidFill>
                  <a:srgbClr val="800000"/>
                </a:solidFill>
              </a:rPr>
              <a:t> </a:t>
            </a:r>
            <a:r>
              <a:rPr lang="en-US" dirty="0"/>
              <a:t>enables mobile OSs to track and in many cases to record your location for an extended amount of time.</a:t>
            </a:r>
          </a:p>
          <a:p>
            <a:pPr lvl="2"/>
            <a:r>
              <a:rPr lang="en-US" dirty="0"/>
              <a:t>This feature can be turned off.</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a:t>
            </a:r>
            <a:r>
              <a:rPr lang="en-US" dirty="0"/>
              <a:t>Three Mobile OSs</a:t>
            </a:r>
          </a:p>
        </p:txBody>
      </p:sp>
      <p:sp>
        <p:nvSpPr>
          <p:cNvPr id="3" name="Content Placeholder 2"/>
          <p:cNvSpPr>
            <a:spLocks noGrp="1"/>
          </p:cNvSpPr>
          <p:nvPr>
            <p:ph idx="1"/>
          </p:nvPr>
        </p:nvSpPr>
        <p:spPr/>
        <p:txBody>
          <a:bodyPr/>
          <a:lstStyle/>
          <a:p>
            <a:r>
              <a:rPr lang="en-US" dirty="0"/>
              <a:t>Development models</a:t>
            </a:r>
          </a:p>
          <a:p>
            <a:pPr lvl="1"/>
            <a:r>
              <a:rPr lang="en-US" dirty="0">
                <a:solidFill>
                  <a:srgbClr val="C00000"/>
                </a:solidFill>
              </a:rPr>
              <a:t>Closed source </a:t>
            </a:r>
            <a:r>
              <a:rPr lang="en-US" dirty="0"/>
              <a:t>is another way to refer to the traditional practice of making and selling a product without telling anyone how you made it. </a:t>
            </a:r>
          </a:p>
          <a:p>
            <a:pPr lvl="2"/>
            <a:r>
              <a:rPr lang="en-US" dirty="0"/>
              <a:t>The terms </a:t>
            </a:r>
            <a:r>
              <a:rPr lang="en-US" i="1" dirty="0"/>
              <a:t>proprietary </a:t>
            </a:r>
            <a:r>
              <a:rPr lang="en-US" dirty="0"/>
              <a:t>or </a:t>
            </a:r>
            <a:r>
              <a:rPr lang="en-US" dirty="0">
                <a:solidFill>
                  <a:srgbClr val="C00000"/>
                </a:solidFill>
              </a:rPr>
              <a:t>vendor-specific</a:t>
            </a:r>
            <a:r>
              <a:rPr lang="en-US" dirty="0"/>
              <a:t> apply to a closed-source product or technology – something that doesn’t use common, open standards.</a:t>
            </a:r>
          </a:p>
          <a:p>
            <a:pPr lvl="1"/>
            <a:r>
              <a:rPr lang="en-US" dirty="0"/>
              <a:t>A product that is </a:t>
            </a:r>
            <a:r>
              <a:rPr lang="en-US" dirty="0">
                <a:solidFill>
                  <a:srgbClr val="C00000"/>
                </a:solidFill>
              </a:rPr>
              <a:t>open source </a:t>
            </a:r>
            <a:r>
              <a:rPr lang="en-US" dirty="0"/>
              <a:t>means the manufacturer releases instructions for making it.</a:t>
            </a:r>
          </a:p>
          <a:p>
            <a:pPr lvl="1"/>
            <a:r>
              <a:rPr lang="en-US" dirty="0"/>
              <a:t>A manufacturer can put an open-source operating system on an otherwise closed-source device.</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Apple iOS</a:t>
            </a:r>
          </a:p>
        </p:txBody>
      </p:sp>
      <p:sp>
        <p:nvSpPr>
          <p:cNvPr id="3" name="Content Placeholder 2"/>
          <p:cNvSpPr>
            <a:spLocks noGrp="1"/>
          </p:cNvSpPr>
          <p:nvPr>
            <p:ph idx="1"/>
          </p:nvPr>
        </p:nvSpPr>
        <p:spPr/>
        <p:txBody>
          <a:bodyPr/>
          <a:lstStyle/>
          <a:p>
            <a:r>
              <a:rPr lang="en-US" dirty="0"/>
              <a:t>Apple’s closed-source mobile operating system, </a:t>
            </a:r>
            <a:r>
              <a:rPr lang="en-US" dirty="0">
                <a:solidFill>
                  <a:srgbClr val="C00000"/>
                </a:solidFill>
              </a:rPr>
              <a:t>iOS</a:t>
            </a:r>
            <a:r>
              <a:rPr lang="en-US" dirty="0"/>
              <a:t>, runs on the iPhone, iPad, and iPod Touch. </a:t>
            </a:r>
          </a:p>
          <a:p>
            <a:r>
              <a:rPr lang="en-US" dirty="0"/>
              <a:t>iOS apps are almost exclusively purchased, installed, and updated through Apple’s</a:t>
            </a:r>
            <a:r>
              <a:rPr lang="en-US" dirty="0">
                <a:solidFill>
                  <a:srgbClr val="800000"/>
                </a:solidFill>
              </a:rPr>
              <a:t> </a:t>
            </a:r>
            <a:r>
              <a:rPr lang="en-US" dirty="0">
                <a:solidFill>
                  <a:srgbClr val="C00000"/>
                </a:solidFill>
              </a:rPr>
              <a:t>App Store</a:t>
            </a:r>
            <a:r>
              <a:rPr lang="en-US" dirty="0"/>
              <a:t>.</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2057400" y="274638"/>
            <a:ext cx="6477000" cy="563562"/>
          </a:xfrm>
          <a:prstGeom prst="rect">
            <a:avLst/>
          </a:prstGeom>
          <a:noFill/>
          <a:ln w="9525">
            <a:noFill/>
            <a:round/>
            <a:headEnd/>
            <a:tailEnd/>
          </a:ln>
        </p:spPr>
        <p:txBody>
          <a:bodyPr anchor="ctr">
            <a:prstTxWarp prst="textNoShape">
              <a:avLst/>
            </a:prstTxWarp>
            <a:spAutoFit/>
          </a:bodyPr>
          <a:lstStyle/>
          <a:p>
            <a:pPr>
              <a:lnSpc>
                <a:spcPct val="100000"/>
              </a:lnSpc>
              <a:buClr>
                <a:srgbClr val="FFFFFF"/>
              </a:buClr>
              <a:buFont typeface="Verdana" pitchFamily="-1"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000" b="1" dirty="0">
              <a:solidFill>
                <a:srgbClr val="FFFFFF"/>
              </a:solidFill>
              <a:latin typeface="Verdana" pitchFamily="-1" charset="0"/>
            </a:endParaRPr>
          </a:p>
        </p:txBody>
      </p:sp>
      <p:sp>
        <p:nvSpPr>
          <p:cNvPr id="3075" name="Text Box 2"/>
          <p:cNvSpPr txBox="1">
            <a:spLocks noChangeArrowheads="1"/>
          </p:cNvSpPr>
          <p:nvPr/>
        </p:nvSpPr>
        <p:spPr bwMode="auto">
          <a:xfrm>
            <a:off x="457200" y="1295400"/>
            <a:ext cx="8229600" cy="430213"/>
          </a:xfrm>
          <a:prstGeom prst="rect">
            <a:avLst/>
          </a:prstGeom>
          <a:noFill/>
          <a:ln w="9525">
            <a:noFill/>
            <a:round/>
            <a:headEnd/>
            <a:tailEnd/>
          </a:ln>
        </p:spPr>
        <p:txBody>
          <a:bodyPr>
            <a:prstTxWarp prst="textNoShape">
              <a:avLst/>
            </a:prstTxWarp>
            <a:spAutoFit/>
          </a:bodyPr>
          <a:lstStyle/>
          <a:p>
            <a:pPr marL="341313" indent="-341313">
              <a:lnSpc>
                <a:spcPct val="100000"/>
              </a:lnSpc>
              <a:spcBef>
                <a:spcPts val="650"/>
              </a:spcBef>
              <a:buFont typeface="Verdana" pitchFamily="-1"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006600"/>
              </a:solidFill>
              <a:latin typeface="Verdana" pitchFamily="-1" charset="0"/>
            </a:endParaRPr>
          </a:p>
        </p:txBody>
      </p:sp>
      <p:sp>
        <p:nvSpPr>
          <p:cNvPr id="3076" name="Title 3"/>
          <p:cNvSpPr>
            <a:spLocks noGrp="1"/>
          </p:cNvSpPr>
          <p:nvPr>
            <p:ph type="title"/>
          </p:nvPr>
        </p:nvSpPr>
        <p:spPr/>
        <p:txBody>
          <a:bodyPr/>
          <a:lstStyle/>
          <a:p>
            <a:pPr eaLnBrk="1" hangingPunct="1"/>
            <a:r>
              <a:rPr lang="en-GB" dirty="0">
                <a:cs typeface="MS Gothic" pitchFamily="49" charset="-128"/>
              </a:rPr>
              <a:t>Overview</a:t>
            </a:r>
            <a:endParaRPr lang="en-US" dirty="0">
              <a:cs typeface="MS Gothic" pitchFamily="49" charset="-128"/>
            </a:endParaRPr>
          </a:p>
        </p:txBody>
      </p:sp>
      <p:sp>
        <p:nvSpPr>
          <p:cNvPr id="3077" name="Text Placeholder 4"/>
          <p:cNvSpPr>
            <a:spLocks noGrp="1"/>
          </p:cNvSpPr>
          <p:nvPr>
            <p:ph idx="1"/>
          </p:nvPr>
        </p:nvSpPr>
        <p:spPr/>
        <p:txBody>
          <a:bodyPr/>
          <a:lstStyle/>
          <a:p>
            <a:pPr eaLnBrk="1" hangingPunct="1"/>
            <a:r>
              <a:rPr lang="en-GB" dirty="0">
                <a:cs typeface="MS Gothic" pitchFamily="49" charset="-128"/>
              </a:rPr>
              <a:t>In this chapter, you will learn how to:</a:t>
            </a:r>
          </a:p>
          <a:p>
            <a:pPr lvl="1" eaLnBrk="1" hangingPunct="1"/>
            <a:r>
              <a:rPr lang="en-US" dirty="0">
                <a:solidFill>
                  <a:srgbClr val="008000"/>
                </a:solidFill>
                <a:cs typeface="MS Gothic" pitchFamily="49" charset="-128"/>
              </a:rPr>
              <a:t>Explain the features and capabilities of mobile devices</a:t>
            </a:r>
          </a:p>
          <a:p>
            <a:pPr lvl="1" eaLnBrk="1" hangingPunct="1"/>
            <a:r>
              <a:rPr lang="en-US" dirty="0">
                <a:solidFill>
                  <a:srgbClr val="008000"/>
                </a:solidFill>
                <a:cs typeface="MS Gothic" pitchFamily="49" charset="-128"/>
              </a:rPr>
              <a:t>Describe the three major mobile operating systems</a:t>
            </a:r>
          </a:p>
          <a:p>
            <a:pPr lvl="1" eaLnBrk="1" hangingPunct="1"/>
            <a:r>
              <a:rPr lang="en-US" dirty="0">
                <a:solidFill>
                  <a:srgbClr val="008000"/>
                </a:solidFill>
                <a:cs typeface="MS Gothic" pitchFamily="49" charset="-128"/>
              </a:rPr>
              <a:t>Describe how to configure mobile devices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Android</a:t>
            </a:r>
          </a:p>
        </p:txBody>
      </p:sp>
      <p:sp>
        <p:nvSpPr>
          <p:cNvPr id="3" name="Content Placeholder 2"/>
          <p:cNvSpPr>
            <a:spLocks noGrp="1"/>
          </p:cNvSpPr>
          <p:nvPr>
            <p:ph idx="1"/>
          </p:nvPr>
        </p:nvSpPr>
        <p:spPr/>
        <p:txBody>
          <a:bodyPr/>
          <a:lstStyle/>
          <a:p>
            <a:r>
              <a:rPr lang="en-US" dirty="0">
                <a:solidFill>
                  <a:srgbClr val="C00000"/>
                </a:solidFill>
              </a:rPr>
              <a:t>Android</a:t>
            </a:r>
            <a:r>
              <a:rPr lang="en-US" dirty="0">
                <a:solidFill>
                  <a:srgbClr val="800000"/>
                </a:solidFill>
              </a:rPr>
              <a:t> </a:t>
            </a:r>
            <a:r>
              <a:rPr lang="en-US" dirty="0"/>
              <a:t>is an open-source platform, based on yet another open platform, Linux, and is owned by Google. </a:t>
            </a:r>
          </a:p>
          <a:p>
            <a:pPr lvl="1"/>
            <a:r>
              <a:rPr lang="en-US" dirty="0"/>
              <a:t>There are differences among the implementations from various vendors. </a:t>
            </a:r>
          </a:p>
          <a:p>
            <a:r>
              <a:rPr lang="en-US" dirty="0"/>
              <a:t>Android apps are available to purchase and download through various app stores, such as </a:t>
            </a:r>
            <a:r>
              <a:rPr lang="en-US" dirty="0">
                <a:solidFill>
                  <a:srgbClr val="C00000"/>
                </a:solidFill>
              </a:rPr>
              <a:t>Google Play </a:t>
            </a:r>
            <a:r>
              <a:rPr lang="en-US" dirty="0"/>
              <a:t>and the Amazon Appstore. </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Windows Phone</a:t>
            </a:r>
          </a:p>
        </p:txBody>
      </p:sp>
      <p:sp>
        <p:nvSpPr>
          <p:cNvPr id="3" name="Content Placeholder 2"/>
          <p:cNvSpPr>
            <a:spLocks noGrp="1"/>
          </p:cNvSpPr>
          <p:nvPr>
            <p:ph idx="1"/>
          </p:nvPr>
        </p:nvSpPr>
        <p:spPr/>
        <p:txBody>
          <a:bodyPr/>
          <a:lstStyle/>
          <a:p>
            <a:r>
              <a:rPr lang="en-US" dirty="0">
                <a:solidFill>
                  <a:srgbClr val="C00000"/>
                </a:solidFill>
              </a:rPr>
              <a:t>Windows Phone </a:t>
            </a:r>
            <a:r>
              <a:rPr lang="en-US" dirty="0"/>
              <a:t>is a closed-source operating system, but Microsoft licenses it to device manufacturers for use on their devices. </a:t>
            </a:r>
          </a:p>
          <a:p>
            <a:r>
              <a:rPr lang="en-US" dirty="0"/>
              <a:t>Microsoft asserts the most control over the OS portion of its platform.</a:t>
            </a:r>
          </a:p>
          <a:p>
            <a:pPr lvl="1"/>
            <a:r>
              <a:rPr lang="en-US" dirty="0"/>
              <a:t>Microsoft maintains its own app store (Windows Phone Store) with its own developer requirements. </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OS Features</a:t>
            </a:r>
          </a:p>
        </p:txBody>
      </p:sp>
      <p:sp>
        <p:nvSpPr>
          <p:cNvPr id="3" name="Content Placeholder 2"/>
          <p:cNvSpPr>
            <a:spLocks noGrp="1"/>
          </p:cNvSpPr>
          <p:nvPr>
            <p:ph idx="1"/>
          </p:nvPr>
        </p:nvSpPr>
        <p:spPr/>
        <p:txBody>
          <a:bodyPr/>
          <a:lstStyle/>
          <a:p>
            <a:r>
              <a:rPr lang="en-US" dirty="0"/>
              <a:t>User interfaces</a:t>
            </a:r>
          </a:p>
          <a:p>
            <a:pPr lvl="1"/>
            <a:r>
              <a:rPr lang="en-US" dirty="0"/>
              <a:t>All mobile OSs have a </a:t>
            </a:r>
            <a:r>
              <a:rPr lang="en-US" dirty="0">
                <a:solidFill>
                  <a:srgbClr val="C00000"/>
                </a:solidFill>
              </a:rPr>
              <a:t>graphical user interface (GUI)</a:t>
            </a:r>
            <a:r>
              <a:rPr lang="en-US" dirty="0"/>
              <a:t>. </a:t>
            </a:r>
          </a:p>
          <a:p>
            <a:pPr lvl="1"/>
            <a:r>
              <a:rPr lang="en-US" dirty="0"/>
              <a:t>Mobile OSs support touch </a:t>
            </a:r>
            <a:r>
              <a:rPr lang="en-US" dirty="0">
                <a:solidFill>
                  <a:srgbClr val="C00000"/>
                </a:solidFill>
              </a:rPr>
              <a:t>gestures</a:t>
            </a:r>
            <a:r>
              <a:rPr lang="en-US" dirty="0"/>
              <a:t>,</a:t>
            </a:r>
            <a:r>
              <a:rPr lang="en-US" b="1" dirty="0"/>
              <a:t> </a:t>
            </a:r>
            <a:r>
              <a:rPr lang="en-US" dirty="0"/>
              <a:t>such as </a:t>
            </a:r>
            <a:r>
              <a:rPr lang="en-US" i="1" dirty="0"/>
              <a:t>swiping </a:t>
            </a:r>
            <a:r>
              <a:rPr lang="en-US" dirty="0"/>
              <a:t>or </a:t>
            </a:r>
            <a:r>
              <a:rPr lang="en-US" i="1" dirty="0"/>
              <a:t>pinching</a:t>
            </a:r>
            <a:r>
              <a:rPr lang="en-US" dirty="0"/>
              <a:t>. </a:t>
            </a:r>
          </a:p>
          <a:p>
            <a:pPr lvl="1"/>
            <a:r>
              <a:rPr lang="en-US" dirty="0">
                <a:solidFill>
                  <a:srgbClr val="C00000"/>
                </a:solidFill>
              </a:rPr>
              <a:t>Launchers</a:t>
            </a:r>
            <a:r>
              <a:rPr lang="en-US" dirty="0">
                <a:solidFill>
                  <a:srgbClr val="800000"/>
                </a:solidFill>
              </a:rPr>
              <a:t> </a:t>
            </a:r>
            <a:r>
              <a:rPr lang="en-US" dirty="0"/>
              <a:t>enable users to customize their Android device extensively.</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OS Features </a:t>
            </a:r>
          </a:p>
        </p:txBody>
      </p:sp>
      <p:sp>
        <p:nvSpPr>
          <p:cNvPr id="3" name="Content Placeholder 2"/>
          <p:cNvSpPr>
            <a:spLocks noGrp="1"/>
          </p:cNvSpPr>
          <p:nvPr>
            <p:ph idx="1"/>
          </p:nvPr>
        </p:nvSpPr>
        <p:spPr/>
        <p:txBody>
          <a:bodyPr/>
          <a:lstStyle/>
          <a:p>
            <a:r>
              <a:rPr lang="en-US" dirty="0"/>
              <a:t>Most mobile devices include:</a:t>
            </a:r>
          </a:p>
          <a:p>
            <a:pPr lvl="1"/>
            <a:r>
              <a:rPr lang="en-US" dirty="0"/>
              <a:t>An </a:t>
            </a:r>
            <a:r>
              <a:rPr lang="en-US" dirty="0">
                <a:solidFill>
                  <a:srgbClr val="C00000"/>
                </a:solidFill>
              </a:rPr>
              <a:t>accelerometer </a:t>
            </a:r>
            <a:r>
              <a:rPr lang="en-US" dirty="0"/>
              <a:t>to measure movement in space</a:t>
            </a:r>
          </a:p>
          <a:p>
            <a:pPr lvl="1"/>
            <a:r>
              <a:rPr lang="en-US" dirty="0"/>
              <a:t>A </a:t>
            </a:r>
            <a:r>
              <a:rPr lang="en-US" dirty="0">
                <a:solidFill>
                  <a:srgbClr val="C00000"/>
                </a:solidFill>
              </a:rPr>
              <a:t>gyroscope</a:t>
            </a:r>
            <a:r>
              <a:rPr lang="en-US" dirty="0"/>
              <a:t> to maintain proper orientation of up and down </a:t>
            </a:r>
          </a:p>
          <a:p>
            <a:r>
              <a:rPr lang="en-US" dirty="0"/>
              <a:t>These instruments change the </a:t>
            </a:r>
            <a:r>
              <a:rPr lang="en-US" dirty="0">
                <a:solidFill>
                  <a:srgbClr val="C00000"/>
                </a:solidFill>
              </a:rPr>
              <a:t>screen orientation </a:t>
            </a:r>
            <a:r>
              <a:rPr lang="en-US" dirty="0"/>
              <a:t>when you rotate a device. </a:t>
            </a:r>
          </a:p>
        </p:txBody>
      </p:sp>
    </p:spTree>
    <p:extLst>
      <p:ext uri="{BB962C8B-B14F-4D97-AF65-F5344CB8AC3E}">
        <p14:creationId xmlns:p14="http://schemas.microsoft.com/office/powerpoint/2010/main" val="295239351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OS Features </a:t>
            </a:r>
          </a:p>
        </p:txBody>
      </p:sp>
      <p:sp>
        <p:nvSpPr>
          <p:cNvPr id="3" name="Content Placeholder 2"/>
          <p:cNvSpPr>
            <a:spLocks noGrp="1"/>
          </p:cNvSpPr>
          <p:nvPr>
            <p:ph idx="1"/>
          </p:nvPr>
        </p:nvSpPr>
        <p:spPr/>
        <p:txBody>
          <a:bodyPr/>
          <a:lstStyle/>
          <a:p>
            <a:r>
              <a:rPr lang="en-US" dirty="0"/>
              <a:t>Screen calibration</a:t>
            </a:r>
          </a:p>
          <a:p>
            <a:pPr lvl="1"/>
            <a:r>
              <a:rPr lang="en-US" dirty="0"/>
              <a:t>The most obvious screen calibration involves refining the screen’s color output.</a:t>
            </a:r>
          </a:p>
          <a:p>
            <a:pPr lvl="2"/>
            <a:r>
              <a:rPr lang="en-US" dirty="0"/>
              <a:t>Mobile device screens are calibrated before they leave the factory. </a:t>
            </a:r>
          </a:p>
          <a:p>
            <a:pPr lvl="1"/>
            <a:r>
              <a:rPr lang="en-US" dirty="0"/>
              <a:t>It should be sufficient to know that calibration (and miscalibration!) of these features is possible (especially on older devices).</a:t>
            </a:r>
          </a:p>
          <a:p>
            <a:pPr lvl="2"/>
            <a:r>
              <a:rPr lang="en-US" dirty="0"/>
              <a:t>Check device and OS documentation to see if this applies to your device.</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OS Features </a:t>
            </a:r>
          </a:p>
        </p:txBody>
      </p:sp>
      <p:sp>
        <p:nvSpPr>
          <p:cNvPr id="3" name="Content Placeholder 2"/>
          <p:cNvSpPr>
            <a:spLocks noGrp="1"/>
          </p:cNvSpPr>
          <p:nvPr>
            <p:ph idx="1"/>
          </p:nvPr>
        </p:nvSpPr>
        <p:spPr/>
        <p:txBody>
          <a:bodyPr/>
          <a:lstStyle/>
          <a:p>
            <a:r>
              <a:rPr lang="en-US" dirty="0">
                <a:solidFill>
                  <a:srgbClr val="C00000"/>
                </a:solidFill>
              </a:rPr>
              <a:t>Wi-Fi calling</a:t>
            </a:r>
          </a:p>
          <a:p>
            <a:pPr lvl="1"/>
            <a:r>
              <a:rPr lang="en-US" dirty="0"/>
              <a:t>The capability to make both audio and video calls over Wi-Fi networks </a:t>
            </a:r>
          </a:p>
          <a:p>
            <a:pPr lvl="1"/>
            <a:r>
              <a:rPr lang="en-US" dirty="0"/>
              <a:t>Using applications such as Skype, for example, on a tablet that does not have cellular capability, as long as it can make a good Wi-Fi connection</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OS Features </a:t>
            </a:r>
          </a:p>
        </p:txBody>
      </p:sp>
      <p:sp>
        <p:nvSpPr>
          <p:cNvPr id="3" name="Content Placeholder 2"/>
          <p:cNvSpPr>
            <a:spLocks noGrp="1"/>
          </p:cNvSpPr>
          <p:nvPr>
            <p:ph idx="1"/>
          </p:nvPr>
        </p:nvSpPr>
        <p:spPr/>
        <p:txBody>
          <a:bodyPr/>
          <a:lstStyle/>
          <a:p>
            <a:r>
              <a:rPr lang="en-US" dirty="0">
                <a:solidFill>
                  <a:srgbClr val="C00000"/>
                </a:solidFill>
              </a:rPr>
              <a:t>Virtual assistants</a:t>
            </a:r>
            <a:r>
              <a:rPr lang="en-US" b="1" dirty="0">
                <a:solidFill>
                  <a:srgbClr val="C00000"/>
                </a:solidFill>
              </a:rPr>
              <a:t> </a:t>
            </a:r>
            <a:r>
              <a:rPr lang="en-US" dirty="0"/>
              <a:t>on the latest smartphones and tablets enable quick, vocal interaction to accomplish common goals. </a:t>
            </a:r>
          </a:p>
          <a:p>
            <a:pPr lvl="1"/>
            <a:r>
              <a:rPr lang="en-US" dirty="0"/>
              <a:t>A virtual assistant is also useful if you must use your smartphone while driving.</a:t>
            </a:r>
          </a:p>
          <a:p>
            <a:pPr lvl="2"/>
            <a:r>
              <a:rPr lang="en-US" dirty="0"/>
              <a:t>Siri</a:t>
            </a:r>
          </a:p>
          <a:p>
            <a:pPr lvl="2"/>
            <a:r>
              <a:rPr lang="en-US" dirty="0"/>
              <a:t>Cortana</a:t>
            </a:r>
          </a:p>
          <a:p>
            <a:pPr lvl="2"/>
            <a:r>
              <a:rPr lang="en-US" dirty="0"/>
              <a:t>Google Now</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OS Features </a:t>
            </a:r>
          </a:p>
        </p:txBody>
      </p:sp>
      <p:sp>
        <p:nvSpPr>
          <p:cNvPr id="3" name="Content Placeholder 2"/>
          <p:cNvSpPr>
            <a:spLocks noGrp="1"/>
          </p:cNvSpPr>
          <p:nvPr>
            <p:ph idx="1"/>
          </p:nvPr>
        </p:nvSpPr>
        <p:spPr/>
        <p:txBody>
          <a:bodyPr/>
          <a:lstStyle/>
          <a:p>
            <a:r>
              <a:rPr lang="en-US" dirty="0"/>
              <a:t>Software development kits</a:t>
            </a:r>
          </a:p>
          <a:p>
            <a:pPr lvl="1"/>
            <a:r>
              <a:rPr lang="en-US" dirty="0"/>
              <a:t>Most mobile operating systems come with some sort of </a:t>
            </a:r>
            <a:r>
              <a:rPr lang="en-US" dirty="0">
                <a:solidFill>
                  <a:srgbClr val="C00000"/>
                </a:solidFill>
              </a:rPr>
              <a:t>software development kit (SDK) </a:t>
            </a:r>
            <a:r>
              <a:rPr lang="en-US" dirty="0"/>
              <a:t>that you can use to create custom apps or add features to existing apps on the device.</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OS Features </a:t>
            </a:r>
          </a:p>
        </p:txBody>
      </p:sp>
      <p:sp>
        <p:nvSpPr>
          <p:cNvPr id="3" name="Content Placeholder 2"/>
          <p:cNvSpPr>
            <a:spLocks noGrp="1"/>
          </p:cNvSpPr>
          <p:nvPr>
            <p:ph idx="1"/>
          </p:nvPr>
        </p:nvSpPr>
        <p:spPr/>
        <p:txBody>
          <a:bodyPr/>
          <a:lstStyle/>
          <a:p>
            <a:r>
              <a:rPr lang="en-US" dirty="0"/>
              <a:t>Emergency capabilities</a:t>
            </a:r>
          </a:p>
          <a:p>
            <a:pPr lvl="1"/>
            <a:r>
              <a:rPr lang="en-US" dirty="0"/>
              <a:t>The </a:t>
            </a:r>
            <a:r>
              <a:rPr lang="en-US" dirty="0">
                <a:solidFill>
                  <a:srgbClr val="C00000"/>
                </a:solidFill>
              </a:rPr>
              <a:t>emergency notification </a:t>
            </a:r>
            <a:r>
              <a:rPr lang="en-US" dirty="0"/>
              <a:t>feature enables smartphones to receive broadcasts from national emergency broadcast systems.</a:t>
            </a:r>
          </a:p>
          <a:p>
            <a:pPr lvl="2"/>
            <a:r>
              <a:rPr lang="en-US" dirty="0"/>
              <a:t>Example: the Emergency Alert System (EAS) in the United States. </a:t>
            </a:r>
          </a:p>
          <a:p>
            <a:pPr lvl="1"/>
            <a:r>
              <a:rPr lang="en-US" dirty="0"/>
              <a:t>The </a:t>
            </a:r>
            <a:r>
              <a:rPr lang="en-US" dirty="0">
                <a:solidFill>
                  <a:srgbClr val="C00000"/>
                </a:solidFill>
              </a:rPr>
              <a:t>Enhanced 911 (E911) </a:t>
            </a:r>
            <a:r>
              <a:rPr lang="en-US" dirty="0"/>
              <a:t>system uses GPS and cellular networks to triangulate the location of a phone by:</a:t>
            </a:r>
          </a:p>
          <a:p>
            <a:pPr lvl="2"/>
            <a:r>
              <a:rPr lang="en-US" dirty="0"/>
              <a:t>Its distance from cell towers</a:t>
            </a:r>
          </a:p>
          <a:p>
            <a:pPr lvl="2"/>
            <a:r>
              <a:rPr lang="en-US" dirty="0"/>
              <a:t>Its transmission delay time</a:t>
            </a:r>
          </a:p>
          <a:p>
            <a:pPr lvl="2"/>
            <a:r>
              <a:rPr lang="en-US" dirty="0"/>
              <a:t>Other factors</a:t>
            </a: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OS Features </a:t>
            </a:r>
          </a:p>
        </p:txBody>
      </p:sp>
      <p:sp>
        <p:nvSpPr>
          <p:cNvPr id="3" name="Content Placeholder 2"/>
          <p:cNvSpPr>
            <a:spLocks noGrp="1"/>
          </p:cNvSpPr>
          <p:nvPr>
            <p:ph idx="1"/>
          </p:nvPr>
        </p:nvSpPr>
        <p:spPr/>
        <p:txBody>
          <a:bodyPr/>
          <a:lstStyle/>
          <a:p>
            <a:r>
              <a:rPr lang="en-US" dirty="0">
                <a:solidFill>
                  <a:srgbClr val="C00000"/>
                </a:solidFill>
              </a:rPr>
              <a:t>Mobile payment service</a:t>
            </a:r>
          </a:p>
          <a:p>
            <a:pPr lvl="1"/>
            <a:r>
              <a:rPr lang="en-US" dirty="0"/>
              <a:t>An app connects to your bank information and automatically transfers the funds from your bank to the merchant.</a:t>
            </a:r>
          </a:p>
          <a:p>
            <a:pPr lvl="1"/>
            <a:r>
              <a:rPr lang="en-US" dirty="0"/>
              <a:t>Smartphone manufacturers have started to produce their own payment systems, such as </a:t>
            </a:r>
            <a:r>
              <a:rPr lang="en-US" dirty="0">
                <a:solidFill>
                  <a:srgbClr val="C00000"/>
                </a:solidFill>
              </a:rPr>
              <a:t>Apple Pay</a:t>
            </a:r>
            <a:r>
              <a:rPr lang="en-US" dirty="0"/>
              <a:t>.</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It’s not easy to find a definition of </a:t>
            </a:r>
            <a:r>
              <a:rPr lang="en-US" dirty="0">
                <a:solidFill>
                  <a:srgbClr val="C00000"/>
                </a:solidFill>
              </a:rPr>
              <a:t>mobile device</a:t>
            </a:r>
            <a:r>
              <a:rPr lang="en-US" b="1" dirty="0"/>
              <a:t> </a:t>
            </a:r>
            <a:r>
              <a:rPr lang="en-US" dirty="0"/>
              <a:t>that everyone agrees on. </a:t>
            </a:r>
          </a:p>
          <a:p>
            <a:pPr lvl="1"/>
            <a:r>
              <a:rPr lang="en-US" dirty="0"/>
              <a:t>Lightweight, usually less than two pounds</a:t>
            </a:r>
          </a:p>
          <a:p>
            <a:pPr lvl="1"/>
            <a:r>
              <a:rPr lang="en-US" dirty="0"/>
              <a:t>Small, designed to move with you (in your hand or pocket)</a:t>
            </a:r>
          </a:p>
          <a:p>
            <a:pPr lvl="1"/>
            <a:r>
              <a:rPr lang="en-US" dirty="0"/>
              <a:t>Touch or stylus interface; no keyboard or mouse</a:t>
            </a:r>
          </a:p>
          <a:p>
            <a:pPr lvl="1"/>
            <a:r>
              <a:rPr lang="en-US" dirty="0"/>
              <a:t>Sealed unit lacking any user-replaceable parts</a:t>
            </a:r>
          </a:p>
          <a:p>
            <a:pPr lvl="1"/>
            <a:r>
              <a:rPr lang="en-US" dirty="0"/>
              <a:t>Non-desktop OS; mobile devices that use special mobile operating systems</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OS Features </a:t>
            </a:r>
          </a:p>
        </p:txBody>
      </p:sp>
      <p:sp>
        <p:nvSpPr>
          <p:cNvPr id="3" name="Content Placeholder 2"/>
          <p:cNvSpPr>
            <a:spLocks noGrp="1"/>
          </p:cNvSpPr>
          <p:nvPr>
            <p:ph idx="1"/>
          </p:nvPr>
        </p:nvSpPr>
        <p:spPr/>
        <p:txBody>
          <a:bodyPr/>
          <a:lstStyle/>
          <a:p>
            <a:r>
              <a:rPr lang="en-US" dirty="0">
                <a:solidFill>
                  <a:srgbClr val="C00000"/>
                </a:solidFill>
              </a:rPr>
              <a:t>Airplane mode</a:t>
            </a:r>
          </a:p>
          <a:p>
            <a:pPr lvl="1"/>
            <a:r>
              <a:rPr lang="en-US" dirty="0"/>
              <a:t>This</a:t>
            </a:r>
            <a:r>
              <a:rPr lang="en-US" dirty="0">
                <a:solidFill>
                  <a:srgbClr val="C00000"/>
                </a:solidFill>
              </a:rPr>
              <a:t> </a:t>
            </a:r>
            <a:r>
              <a:rPr lang="en-US" dirty="0"/>
              <a:t>switch (either an actual hardware switch or a software switch that can be located in the device’s configuration settings) turns off all cellular and wireless services, including Bluetooth.</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OS Features </a:t>
            </a:r>
            <a:endParaRPr lang="en-US" i="1" dirty="0"/>
          </a:p>
        </p:txBody>
      </p:sp>
      <p:sp>
        <p:nvSpPr>
          <p:cNvPr id="3" name="Content Placeholder 2"/>
          <p:cNvSpPr>
            <a:spLocks noGrp="1"/>
          </p:cNvSpPr>
          <p:nvPr>
            <p:ph idx="1"/>
          </p:nvPr>
        </p:nvSpPr>
        <p:spPr/>
        <p:txBody>
          <a:bodyPr/>
          <a:lstStyle/>
          <a:p>
            <a:r>
              <a:rPr lang="en-US" dirty="0"/>
              <a:t>Radio firmware</a:t>
            </a:r>
          </a:p>
          <a:p>
            <a:pPr lvl="1"/>
            <a:r>
              <a:rPr lang="en-US" dirty="0"/>
              <a:t>PRL, PRI, and Baseband Updates </a:t>
            </a:r>
          </a:p>
          <a:p>
            <a:pPr lvl="2"/>
            <a:r>
              <a:rPr lang="en-US" dirty="0"/>
              <a:t>When a mobile device connects to different carriers’ networks, we say it is </a:t>
            </a:r>
            <a:r>
              <a:rPr lang="en-US" dirty="0">
                <a:solidFill>
                  <a:srgbClr val="C00000"/>
                </a:solidFill>
              </a:rPr>
              <a:t>roaming</a:t>
            </a:r>
            <a:r>
              <a:rPr lang="en-US" dirty="0"/>
              <a:t>.</a:t>
            </a:r>
            <a:r>
              <a:rPr lang="en-US" dirty="0">
                <a:solidFill>
                  <a:srgbClr val="C00000"/>
                </a:solidFill>
              </a:rPr>
              <a:t> </a:t>
            </a:r>
          </a:p>
          <a:p>
            <a:pPr lvl="2"/>
            <a:r>
              <a:rPr lang="en-US" dirty="0"/>
              <a:t>Your phone’s firmware will receive occasional automatic updates to its </a:t>
            </a:r>
            <a:r>
              <a:rPr lang="en-US" dirty="0">
                <a:solidFill>
                  <a:srgbClr val="C00000"/>
                </a:solidFill>
              </a:rPr>
              <a:t>Preferred Roaming List (PRL)</a:t>
            </a:r>
            <a:r>
              <a:rPr lang="en-US" dirty="0">
                <a:solidFill>
                  <a:srgbClr val="800000"/>
                </a:solidFill>
              </a:rPr>
              <a:t> </a:t>
            </a:r>
            <a:r>
              <a:rPr lang="en-US" dirty="0"/>
              <a:t>from the carrier.</a:t>
            </a:r>
          </a:p>
          <a:p>
            <a:pPr lvl="2"/>
            <a:r>
              <a:rPr lang="en-US" dirty="0"/>
              <a:t>CDMA devices may also receive </a:t>
            </a:r>
            <a:r>
              <a:rPr lang="en-US" dirty="0">
                <a:solidFill>
                  <a:srgbClr val="C00000"/>
                </a:solidFill>
              </a:rPr>
              <a:t>product release instruction (PRI) </a:t>
            </a:r>
            <a:r>
              <a:rPr lang="en-US" dirty="0"/>
              <a:t>updates.</a:t>
            </a: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OS Features </a:t>
            </a:r>
          </a:p>
        </p:txBody>
      </p:sp>
      <p:sp>
        <p:nvSpPr>
          <p:cNvPr id="3" name="Content Placeholder 2"/>
          <p:cNvSpPr>
            <a:spLocks noGrp="1"/>
          </p:cNvSpPr>
          <p:nvPr>
            <p:ph idx="1"/>
          </p:nvPr>
        </p:nvSpPr>
        <p:spPr/>
        <p:txBody>
          <a:bodyPr/>
          <a:lstStyle/>
          <a:p>
            <a:r>
              <a:rPr lang="en-US" dirty="0"/>
              <a:t>IMEI, ICCID, and IMSI </a:t>
            </a:r>
          </a:p>
          <a:p>
            <a:pPr lvl="1"/>
            <a:r>
              <a:rPr lang="en-US" dirty="0"/>
              <a:t>The </a:t>
            </a:r>
            <a:r>
              <a:rPr lang="en-US" dirty="0">
                <a:solidFill>
                  <a:srgbClr val="C00000"/>
                </a:solidFill>
              </a:rPr>
              <a:t>International Mobile Equipment Identity (IMEI) </a:t>
            </a:r>
            <a:r>
              <a:rPr lang="en-US" dirty="0"/>
              <a:t>number is a 15-digit number that uniquely identifies a mobile device. </a:t>
            </a:r>
          </a:p>
          <a:p>
            <a:pPr lvl="1"/>
            <a:r>
              <a:rPr lang="en-US" dirty="0"/>
              <a:t>IMEI numbers are unique to devices using the </a:t>
            </a:r>
            <a:r>
              <a:rPr lang="en-US" dirty="0">
                <a:solidFill>
                  <a:srgbClr val="C00000"/>
                </a:solidFill>
              </a:rPr>
              <a:t>Global System for Mobile Communications (GSM)</a:t>
            </a:r>
            <a:r>
              <a:rPr lang="en-US" dirty="0"/>
              <a:t> family of technologies.</a:t>
            </a:r>
          </a:p>
          <a:p>
            <a:pPr lvl="1"/>
            <a:r>
              <a:rPr lang="en-US" dirty="0"/>
              <a:t>The ICCID number (Integrated Circuit Card Identifier) uniquely identifies a subscriber identity module (SIM). </a:t>
            </a: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OS Features </a:t>
            </a:r>
          </a:p>
        </p:txBody>
      </p:sp>
      <p:sp>
        <p:nvSpPr>
          <p:cNvPr id="3" name="Content Placeholder 2"/>
          <p:cNvSpPr>
            <a:spLocks noGrp="1"/>
          </p:cNvSpPr>
          <p:nvPr>
            <p:ph idx="1"/>
          </p:nvPr>
        </p:nvSpPr>
        <p:spPr/>
        <p:txBody>
          <a:bodyPr/>
          <a:lstStyle/>
          <a:p>
            <a:r>
              <a:rPr lang="en-US" dirty="0"/>
              <a:t>The </a:t>
            </a:r>
            <a:r>
              <a:rPr lang="en-US" dirty="0">
                <a:solidFill>
                  <a:srgbClr val="C00000"/>
                </a:solidFill>
              </a:rPr>
              <a:t>International Mobile Subscriber Identity (IMSI)</a:t>
            </a:r>
            <a:r>
              <a:rPr lang="en-US" dirty="0"/>
              <a:t> number represents the actual user associated with the SIM. </a:t>
            </a:r>
          </a:p>
          <a:p>
            <a:pPr lvl="1"/>
            <a:r>
              <a:rPr lang="en-US" dirty="0"/>
              <a:t>Used with </a:t>
            </a:r>
            <a:r>
              <a:rPr lang="en-US" dirty="0">
                <a:solidFill>
                  <a:srgbClr val="C00000"/>
                </a:solidFill>
              </a:rPr>
              <a:t>mobile device management (MDM)</a:t>
            </a:r>
            <a:r>
              <a:rPr lang="en-US" dirty="0"/>
              <a:t> software </a:t>
            </a:r>
          </a:p>
        </p:txBody>
      </p:sp>
    </p:spTree>
    <p:extLst>
      <p:ext uri="{BB962C8B-B14F-4D97-AF65-F5344CB8AC3E}">
        <p14:creationId xmlns:p14="http://schemas.microsoft.com/office/powerpoint/2010/main" val="2132168163"/>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Mobile OS Features </a:t>
            </a:r>
          </a:p>
        </p:txBody>
      </p:sp>
      <p:sp>
        <p:nvSpPr>
          <p:cNvPr id="6" name="TextBox 5"/>
          <p:cNvSpPr txBox="1"/>
          <p:nvPr/>
        </p:nvSpPr>
        <p:spPr>
          <a:xfrm>
            <a:off x="1398719" y="5029200"/>
            <a:ext cx="3097081" cy="610783"/>
          </a:xfrm>
          <a:prstGeom prst="rect">
            <a:avLst/>
          </a:prstGeom>
          <a:noFill/>
        </p:spPr>
        <p:txBody>
          <a:bodyPr wrap="square" rtlCol="0">
            <a:spAutoFit/>
          </a:bodyPr>
          <a:lstStyle/>
          <a:p>
            <a:r>
              <a:rPr lang="en-US" dirty="0">
                <a:solidFill>
                  <a:schemeClr val="tx1"/>
                </a:solidFill>
              </a:rPr>
              <a:t>Figure 25.19  IMEI settings on an Android phone</a:t>
            </a:r>
          </a:p>
        </p:txBody>
      </p:sp>
      <p:sp>
        <p:nvSpPr>
          <p:cNvPr id="7" name="TextBox 6"/>
          <p:cNvSpPr txBox="1"/>
          <p:nvPr/>
        </p:nvSpPr>
        <p:spPr>
          <a:xfrm>
            <a:off x="6010656" y="5640798"/>
            <a:ext cx="2523744" cy="607602"/>
          </a:xfrm>
          <a:prstGeom prst="rect">
            <a:avLst/>
          </a:prstGeom>
          <a:noFill/>
        </p:spPr>
        <p:txBody>
          <a:bodyPr wrap="square" rtlCol="0">
            <a:spAutoFit/>
          </a:bodyPr>
          <a:lstStyle/>
          <a:p>
            <a:r>
              <a:rPr lang="en-US" dirty="0">
                <a:solidFill>
                  <a:srgbClr val="000000"/>
                </a:solidFill>
              </a:rPr>
              <a:t>Figure 25.20  IMEI and ICCID numbers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420" y="1757988"/>
            <a:ext cx="4842966" cy="3195012"/>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0" y="1752600"/>
            <a:ext cx="2133600" cy="3793067"/>
          </a:xfrm>
          <a:prstGeom prst="rect">
            <a:avLst/>
          </a:prstGeom>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OS Features </a:t>
            </a:r>
          </a:p>
        </p:txBody>
      </p:sp>
      <p:sp>
        <p:nvSpPr>
          <p:cNvPr id="3" name="Content Placeholder 2"/>
          <p:cNvSpPr>
            <a:spLocks noGrp="1"/>
          </p:cNvSpPr>
          <p:nvPr>
            <p:ph idx="1"/>
          </p:nvPr>
        </p:nvSpPr>
        <p:spPr/>
        <p:txBody>
          <a:bodyPr/>
          <a:lstStyle/>
          <a:p>
            <a:r>
              <a:rPr lang="en-US" dirty="0"/>
              <a:t>VPN</a:t>
            </a:r>
          </a:p>
          <a:p>
            <a:pPr lvl="1"/>
            <a:r>
              <a:rPr lang="en-US" dirty="0"/>
              <a:t>VPNs establish secure connections between a remote client and the corporate infrastructure, or between two different sites.</a:t>
            </a:r>
          </a:p>
          <a:p>
            <a:pPr lvl="1"/>
            <a:r>
              <a:rPr lang="en-US" dirty="0"/>
              <a:t>The most popular ways to create a VPN are to use either a combination of the Layer 2 Tunneling Protocol (L2TP) and IPsec, or Secure Sockets Layer (SSL).</a:t>
            </a: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Mobile OS Features </a:t>
            </a:r>
          </a:p>
        </p:txBody>
      </p:sp>
      <p:sp>
        <p:nvSpPr>
          <p:cNvPr id="5" name="TextBox 4"/>
          <p:cNvSpPr txBox="1"/>
          <p:nvPr/>
        </p:nvSpPr>
        <p:spPr>
          <a:xfrm>
            <a:off x="2871442" y="5746032"/>
            <a:ext cx="3529358" cy="349968"/>
          </a:xfrm>
          <a:prstGeom prst="rect">
            <a:avLst/>
          </a:prstGeom>
          <a:noFill/>
        </p:spPr>
        <p:txBody>
          <a:bodyPr wrap="square" rtlCol="0">
            <a:spAutoFit/>
          </a:bodyPr>
          <a:lstStyle/>
          <a:p>
            <a:pPr algn="ctr"/>
            <a:r>
              <a:rPr lang="en-US" dirty="0">
                <a:solidFill>
                  <a:schemeClr val="tx1"/>
                </a:solidFill>
              </a:rPr>
              <a:t>Figure 25.21  Configuring a VPN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0" y="1524000"/>
            <a:ext cx="2286000" cy="4057651"/>
          </a:xfrm>
          <a:prstGeom prst="rect">
            <a:avLst/>
          </a:prstGeom>
        </p:spPr>
      </p:pic>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Mobile Device</a:t>
            </a:r>
          </a:p>
        </p:txBody>
      </p:sp>
      <p:sp>
        <p:nvSpPr>
          <p:cNvPr id="3" name="Content Placeholder 2"/>
          <p:cNvSpPr>
            <a:spLocks noGrp="1"/>
          </p:cNvSpPr>
          <p:nvPr>
            <p:ph idx="1"/>
          </p:nvPr>
        </p:nvSpPr>
        <p:spPr/>
        <p:txBody>
          <a:bodyPr/>
          <a:lstStyle/>
          <a:p>
            <a:r>
              <a:rPr lang="en-US" dirty="0"/>
              <a:t>Mobile devices require some setup and configuration to function seamlessly in your life.</a:t>
            </a:r>
          </a:p>
          <a:p>
            <a:pPr lvl="1"/>
            <a:r>
              <a:rPr lang="en-US" dirty="0"/>
              <a:t>Devices come preconfigured with everything but your user account and network credentials.</a:t>
            </a:r>
          </a:p>
          <a:p>
            <a:pPr lvl="1"/>
            <a:r>
              <a:rPr lang="en-US" dirty="0"/>
              <a:t>A user still needs to configure corporate e-mail accounts, device add-ons, apps, synchronization settings, and other advanced features.</a:t>
            </a:r>
          </a:p>
        </p:txBody>
      </p:sp>
    </p:spTree>
    <p:extLst>
      <p:ext uri="{BB962C8B-B14F-4D97-AF65-F5344CB8AC3E}">
        <p14:creationId xmlns:p14="http://schemas.microsoft.com/office/powerpoint/2010/main" val="203122403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Enhancing Hardware</a:t>
            </a:r>
          </a:p>
        </p:txBody>
      </p:sp>
      <p:sp>
        <p:nvSpPr>
          <p:cNvPr id="35843" name="Content Placeholder 2"/>
          <p:cNvSpPr>
            <a:spLocks noGrp="1"/>
          </p:cNvSpPr>
          <p:nvPr>
            <p:ph idx="1"/>
          </p:nvPr>
        </p:nvSpPr>
        <p:spPr/>
        <p:txBody>
          <a:bodyPr/>
          <a:lstStyle/>
          <a:p>
            <a:r>
              <a:rPr lang="en-US" dirty="0"/>
              <a:t>A mobile device has the same basic components and does the same basic things as a computer.</a:t>
            </a:r>
          </a:p>
          <a:p>
            <a:pPr lvl="1"/>
            <a:r>
              <a:rPr lang="en-US" dirty="0">
                <a:solidFill>
                  <a:srgbClr val="C00000"/>
                </a:solidFill>
              </a:rPr>
              <a:t>System on a chip (SoC) </a:t>
            </a:r>
            <a:r>
              <a:rPr lang="en-US" dirty="0"/>
              <a:t>combines a CPU, GPU, and sundry other support logic onto a single silicon die.</a:t>
            </a:r>
          </a:p>
          <a:p>
            <a:pPr lvl="1"/>
            <a:r>
              <a:rPr lang="en-US" dirty="0"/>
              <a:t>Mobile devices use storage, commonly a solid-state drive (SSD) or microSD card.</a:t>
            </a:r>
          </a:p>
          <a:p>
            <a:pPr lvl="1"/>
            <a:r>
              <a:rPr lang="en-US" dirty="0"/>
              <a:t>Mobile devices do not offer any user-replaceable parts. </a:t>
            </a:r>
          </a:p>
          <a:p>
            <a:pPr lvl="1"/>
            <a:r>
              <a:rPr lang="en-US" dirty="0"/>
              <a:t>You can’t upgrade mobile devices at all.</a:t>
            </a: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Enhancing Hardware </a:t>
            </a:r>
          </a:p>
        </p:txBody>
      </p:sp>
      <p:sp>
        <p:nvSpPr>
          <p:cNvPr id="36867" name="Content Placeholder 2"/>
          <p:cNvSpPr>
            <a:spLocks noGrp="1"/>
          </p:cNvSpPr>
          <p:nvPr>
            <p:ph idx="1"/>
          </p:nvPr>
        </p:nvSpPr>
        <p:spPr/>
        <p:txBody>
          <a:bodyPr/>
          <a:lstStyle/>
          <a:p>
            <a:r>
              <a:rPr lang="en-US" dirty="0"/>
              <a:t>Apple expansion options</a:t>
            </a:r>
          </a:p>
          <a:p>
            <a:pPr lvl="1"/>
            <a:r>
              <a:rPr lang="en-US" dirty="0"/>
              <a:t>Apple devices offer the least expansion capability of all mobile devices.</a:t>
            </a:r>
          </a:p>
          <a:p>
            <a:pPr lvl="1"/>
            <a:r>
              <a:rPr lang="en-US" dirty="0"/>
              <a:t>Limited to proprietary cables and devices.</a:t>
            </a:r>
          </a:p>
        </p:txBody>
      </p:sp>
      <p:pic>
        <p:nvPicPr>
          <p:cNvPr id="6" name="Content Placeholder 2"/>
          <p:cNvPicPr>
            <a:picLocks noChangeAspect="1"/>
          </p:cNvPicPr>
          <p:nvPr/>
        </p:nvPicPr>
        <p:blipFill>
          <a:blip r:embed="rId2"/>
          <a:srcRect/>
          <a:stretch>
            <a:fillRect/>
          </a:stretch>
        </p:blipFill>
        <p:spPr bwMode="auto">
          <a:xfrm>
            <a:off x="3014194" y="3352800"/>
            <a:ext cx="311561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TextBox 4"/>
          <p:cNvSpPr txBox="1">
            <a:spLocks noChangeArrowheads="1"/>
          </p:cNvSpPr>
          <p:nvPr/>
        </p:nvSpPr>
        <p:spPr bwMode="auto">
          <a:xfrm>
            <a:off x="1631175" y="5943600"/>
            <a:ext cx="6006773" cy="349968"/>
          </a:xfrm>
          <a:prstGeom prst="rect">
            <a:avLst/>
          </a:prstGeom>
          <a:noFill/>
          <a:ln w="9525">
            <a:noFill/>
            <a:miter lim="800000"/>
            <a:headEnd/>
            <a:tailEnd/>
          </a:ln>
        </p:spPr>
        <p:txBody>
          <a:bodyPr wrap="none">
            <a:prstTxWarp prst="textNoShape">
              <a:avLst/>
            </a:prstTxWarp>
            <a:spAutoFit/>
          </a:bodyPr>
          <a:lstStyle/>
          <a:p>
            <a:r>
              <a:rPr lang="en-US" dirty="0">
                <a:solidFill>
                  <a:schemeClr val="tx1"/>
                </a:solidFill>
              </a:rPr>
              <a:t>Figure 25.23  USB charger connected to proprietary port </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Computing Devices</a:t>
            </a:r>
          </a:p>
        </p:txBody>
      </p:sp>
      <p:sp>
        <p:nvSpPr>
          <p:cNvPr id="3" name="Content Placeholder 2"/>
          <p:cNvSpPr>
            <a:spLocks noGrp="1"/>
          </p:cNvSpPr>
          <p:nvPr>
            <p:ph idx="1"/>
          </p:nvPr>
        </p:nvSpPr>
        <p:spPr/>
        <p:txBody>
          <a:bodyPr/>
          <a:lstStyle/>
          <a:p>
            <a:r>
              <a:rPr lang="en-US" dirty="0"/>
              <a:t>Device variants</a:t>
            </a:r>
          </a:p>
          <a:p>
            <a:pPr lvl="1"/>
            <a:r>
              <a:rPr lang="en-US" dirty="0"/>
              <a:t>Most modern mobile devices fall into one of a few categories:</a:t>
            </a:r>
          </a:p>
          <a:p>
            <a:pPr lvl="2"/>
            <a:r>
              <a:rPr lang="en-US" dirty="0"/>
              <a:t>Smartphones</a:t>
            </a:r>
          </a:p>
          <a:p>
            <a:pPr lvl="2"/>
            <a:r>
              <a:rPr lang="en-US" dirty="0"/>
              <a:t>Tablets</a:t>
            </a:r>
          </a:p>
          <a:p>
            <a:pPr lvl="2"/>
            <a:r>
              <a:rPr lang="en-US" dirty="0"/>
              <a:t>Phablets</a:t>
            </a:r>
          </a:p>
          <a:p>
            <a:pPr lvl="2"/>
            <a:r>
              <a:rPr lang="en-US" dirty="0"/>
              <a:t>Wearable technology</a:t>
            </a:r>
          </a:p>
          <a:p>
            <a:pPr lvl="1"/>
            <a:r>
              <a:rPr lang="en-US" dirty="0"/>
              <a:t>Other mobile devices are purpose-built to be better at some task such as an e-reader.</a:t>
            </a:r>
          </a:p>
        </p:txBody>
      </p:sp>
    </p:spTree>
    <p:extLst>
      <p:ext uri="{BB962C8B-B14F-4D97-AF65-F5344CB8AC3E}">
        <p14:creationId xmlns:p14="http://schemas.microsoft.com/office/powerpoint/2010/main" val="147451639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a:cs typeface="MS Gothic" pitchFamily="49" charset="-128"/>
              </a:rPr>
              <a:t>Enhancing Hardware </a:t>
            </a:r>
            <a:endParaRPr lang="en-US" i="1" dirty="0">
              <a:cs typeface="MS Gothic" pitchFamily="49" charset="-128"/>
            </a:endParaRPr>
          </a:p>
        </p:txBody>
      </p:sp>
      <p:sp>
        <p:nvSpPr>
          <p:cNvPr id="41987" name="Content Placeholder 2"/>
          <p:cNvSpPr>
            <a:spLocks noGrp="1"/>
          </p:cNvSpPr>
          <p:nvPr>
            <p:ph idx="1"/>
          </p:nvPr>
        </p:nvSpPr>
        <p:spPr/>
        <p:txBody>
          <a:bodyPr/>
          <a:lstStyle/>
          <a:p>
            <a:r>
              <a:rPr lang="en-US" dirty="0">
                <a:cs typeface="MS Gothic" pitchFamily="49" charset="-128"/>
              </a:rPr>
              <a:t>Android expansion options</a:t>
            </a:r>
          </a:p>
          <a:p>
            <a:pPr lvl="1"/>
            <a:r>
              <a:rPr lang="en-US" dirty="0">
                <a:cs typeface="MS Gothic" pitchFamily="49" charset="-128"/>
              </a:rPr>
              <a:t>Many offer microSD slots, and a few feature Micro USB or even full-sized USB ports.</a:t>
            </a:r>
          </a:p>
          <a:p>
            <a:pPr lvl="1"/>
            <a:r>
              <a:rPr lang="en-US" dirty="0">
                <a:cs typeface="MS Gothic" pitchFamily="49" charset="-128"/>
              </a:rPr>
              <a:t>Many tablets sport a connector for attaching the device to an external monitor, such as a big screen or projector.</a:t>
            </a:r>
          </a:p>
        </p:txBody>
      </p:sp>
      <p:pic>
        <p:nvPicPr>
          <p:cNvPr id="4" name="Content Placeholder 3"/>
          <p:cNvPicPr>
            <a:picLocks noChangeAspect="1"/>
          </p:cNvPicPr>
          <p:nvPr/>
        </p:nvPicPr>
        <p:blipFill>
          <a:blip r:embed="rId2"/>
          <a:srcRect/>
          <a:stretch>
            <a:fillRect/>
          </a:stretch>
        </p:blipFill>
        <p:spPr bwMode="auto">
          <a:xfrm>
            <a:off x="4495800" y="4281617"/>
            <a:ext cx="3363913" cy="196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TextBox 4"/>
          <p:cNvSpPr txBox="1">
            <a:spLocks noChangeArrowheads="1"/>
          </p:cNvSpPr>
          <p:nvPr/>
        </p:nvSpPr>
        <p:spPr bwMode="auto">
          <a:xfrm>
            <a:off x="1447800" y="5410200"/>
            <a:ext cx="2852928" cy="607602"/>
          </a:xfrm>
          <a:prstGeom prst="rect">
            <a:avLst/>
          </a:prstGeom>
          <a:noFill/>
          <a:ln w="9525">
            <a:noFill/>
            <a:miter lim="800000"/>
            <a:headEnd/>
            <a:tailEnd/>
          </a:ln>
        </p:spPr>
        <p:txBody>
          <a:bodyPr wrap="square">
            <a:prstTxWarp prst="textNoShape">
              <a:avLst/>
            </a:prstTxWarp>
            <a:spAutoFit/>
          </a:bodyPr>
          <a:lstStyle/>
          <a:p>
            <a:r>
              <a:rPr lang="en-US" dirty="0">
                <a:solidFill>
                  <a:schemeClr val="tx1"/>
                </a:solidFill>
              </a:rPr>
              <a:t>Figure 25.28  Micro-HDMI port and connector</a:t>
            </a: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cs typeface="MS Gothic" pitchFamily="49" charset="-128"/>
              </a:rPr>
              <a:t>Enhancing Hardware </a:t>
            </a:r>
            <a:endParaRPr lang="en-US" i="1" dirty="0">
              <a:cs typeface="MS Gothic" pitchFamily="49" charset="-128"/>
            </a:endParaRPr>
          </a:p>
        </p:txBody>
      </p:sp>
      <p:sp>
        <p:nvSpPr>
          <p:cNvPr id="46083" name="Content Placeholder 2"/>
          <p:cNvSpPr>
            <a:spLocks noGrp="1"/>
          </p:cNvSpPr>
          <p:nvPr>
            <p:ph idx="1"/>
          </p:nvPr>
        </p:nvSpPr>
        <p:spPr/>
        <p:txBody>
          <a:bodyPr/>
          <a:lstStyle/>
          <a:p>
            <a:r>
              <a:rPr lang="en-US" dirty="0"/>
              <a:t>Bluetooth</a:t>
            </a:r>
          </a:p>
          <a:p>
            <a:pPr lvl="1"/>
            <a:r>
              <a:rPr lang="en-US" dirty="0"/>
              <a:t>The last way that mobile devices expand their physical capabilities is wirelessly, most often using the Bluetooth standard.</a:t>
            </a:r>
          </a:p>
          <a:p>
            <a:pPr lvl="1"/>
            <a:r>
              <a:rPr lang="en-US" dirty="0"/>
              <a:t>Traditionally, extending a mobile device with Bluetooth has meant adding a headset, mouse (though not with Apple iOS products), or keyboard.</a:t>
            </a: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Apps</a:t>
            </a:r>
          </a:p>
        </p:txBody>
      </p:sp>
      <p:sp>
        <p:nvSpPr>
          <p:cNvPr id="3" name="Content Placeholder 2"/>
          <p:cNvSpPr>
            <a:spLocks noGrp="1"/>
          </p:cNvSpPr>
          <p:nvPr>
            <p:ph idx="1"/>
          </p:nvPr>
        </p:nvSpPr>
        <p:spPr/>
        <p:txBody>
          <a:bodyPr/>
          <a:lstStyle/>
          <a:p>
            <a:r>
              <a:rPr lang="en-US" dirty="0"/>
              <a:t>iOS apps</a:t>
            </a:r>
          </a:p>
          <a:p>
            <a:pPr lvl="1"/>
            <a:r>
              <a:rPr lang="en-US" dirty="0"/>
              <a:t>Apple maintains strict control over what apps can be installed onto iOS devices.</a:t>
            </a:r>
          </a:p>
          <a:p>
            <a:pPr lvl="2"/>
            <a:r>
              <a:rPr lang="en-US" dirty="0"/>
              <a:t>You can only get an app for your iPhone or iPad from the Apple App Store.</a:t>
            </a:r>
          </a:p>
          <a:p>
            <a:pPr lvl="1"/>
            <a:r>
              <a:rPr lang="en-US" dirty="0"/>
              <a:t>To add an app, select the App Store icon from the home screen. </a:t>
            </a:r>
          </a:p>
          <a:p>
            <a:pPr lvl="1"/>
            <a:r>
              <a:rPr lang="en-US" dirty="0"/>
              <a:t>iCloud Key Chain builds on the Key Chain feature in Mac OS X to synchronize user information, passwords, payment information, and other credentials with all of your Apple devices.</a:t>
            </a: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Apps </a:t>
            </a:r>
          </a:p>
        </p:txBody>
      </p:sp>
      <p:sp>
        <p:nvSpPr>
          <p:cNvPr id="3" name="Content Placeholder 2"/>
          <p:cNvSpPr>
            <a:spLocks noGrp="1"/>
          </p:cNvSpPr>
          <p:nvPr>
            <p:ph idx="1"/>
          </p:nvPr>
        </p:nvSpPr>
        <p:spPr/>
        <p:txBody>
          <a:bodyPr/>
          <a:lstStyle/>
          <a:p>
            <a:r>
              <a:rPr lang="en-US" dirty="0"/>
              <a:t>Android apps</a:t>
            </a:r>
          </a:p>
          <a:p>
            <a:pPr lvl="1"/>
            <a:r>
              <a:rPr lang="en-US" dirty="0"/>
              <a:t>Despite the shared core OS, Android users familiar with devices from one manufacturer may get tripped up by the different interface on Android devices from a different maker. </a:t>
            </a:r>
          </a:p>
          <a:p>
            <a:pPr lvl="1"/>
            <a:r>
              <a:rPr lang="en-US" dirty="0"/>
              <a:t>Android devices can usually get apps from more than one source – Android’s default app store, Google Play, is most common.</a:t>
            </a:r>
          </a:p>
          <a:p>
            <a:pPr lvl="1"/>
            <a:r>
              <a:rPr lang="en-US" dirty="0"/>
              <a:t>Many manufacturers offer a store with apps developed or customized to work with Android devices.</a:t>
            </a: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Apps </a:t>
            </a:r>
          </a:p>
        </p:txBody>
      </p:sp>
      <p:sp>
        <p:nvSpPr>
          <p:cNvPr id="3" name="Content Placeholder 2"/>
          <p:cNvSpPr>
            <a:spLocks noGrp="1"/>
          </p:cNvSpPr>
          <p:nvPr>
            <p:ph idx="1"/>
          </p:nvPr>
        </p:nvSpPr>
        <p:spPr/>
        <p:txBody>
          <a:bodyPr/>
          <a:lstStyle/>
          <a:p>
            <a:r>
              <a:rPr lang="en-US" dirty="0"/>
              <a:t>Windows phone apps</a:t>
            </a:r>
          </a:p>
          <a:p>
            <a:pPr lvl="1"/>
            <a:r>
              <a:rPr lang="en-US" dirty="0"/>
              <a:t>Microsoft closely mirrors Apple’s control of app development and distribution. </a:t>
            </a:r>
          </a:p>
          <a:p>
            <a:pPr lvl="1"/>
            <a:r>
              <a:rPr lang="en-US" dirty="0"/>
              <a:t>In terms of control and developer requirements, Microsoft’s app marketplace falls somewhere between that of Apple and Google. </a:t>
            </a:r>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Connectivity</a:t>
            </a:r>
          </a:p>
        </p:txBody>
      </p:sp>
      <p:sp>
        <p:nvSpPr>
          <p:cNvPr id="3" name="Content Placeholder 2"/>
          <p:cNvSpPr>
            <a:spLocks noGrp="1"/>
          </p:cNvSpPr>
          <p:nvPr>
            <p:ph idx="1"/>
          </p:nvPr>
        </p:nvSpPr>
        <p:spPr/>
        <p:txBody>
          <a:bodyPr/>
          <a:lstStyle/>
          <a:p>
            <a:r>
              <a:rPr lang="en-US" dirty="0"/>
              <a:t>Mobile devices connect to the outside world through the cellular networks or through various 802.11 Wi-Fi standards. </a:t>
            </a:r>
          </a:p>
          <a:p>
            <a:pPr lvl="1"/>
            <a:r>
              <a:rPr lang="en-US" dirty="0"/>
              <a:t>When you want to connect to a Wi-Fi network, enable Wi-Fi on your device and then actively connect to a network. </a:t>
            </a:r>
          </a:p>
          <a:p>
            <a:pPr lvl="1"/>
            <a:r>
              <a:rPr lang="en-US" dirty="0"/>
              <a:t>The Settings app enables you to do the vast majority of configuration necessary. </a:t>
            </a:r>
          </a:p>
          <a:p>
            <a:pPr lvl="2"/>
            <a:r>
              <a:rPr lang="en-US" dirty="0"/>
              <a:t>All mobile devices store network access information automatically, creating a </a:t>
            </a:r>
            <a:r>
              <a:rPr lang="en-US" i="1" dirty="0"/>
              <a:t>profile </a:t>
            </a:r>
            <a:r>
              <a:rPr lang="en-US" dirty="0"/>
              <a:t>for the network based on its SSID.</a:t>
            </a: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a:cs typeface="MS Gothic" pitchFamily="49" charset="-128"/>
              </a:rPr>
              <a:t>Data</a:t>
            </a:r>
          </a:p>
        </p:txBody>
      </p:sp>
      <p:sp>
        <p:nvSpPr>
          <p:cNvPr id="53251" name="Content Placeholder 2"/>
          <p:cNvSpPr>
            <a:spLocks noGrp="1"/>
          </p:cNvSpPr>
          <p:nvPr>
            <p:ph idx="1"/>
          </p:nvPr>
        </p:nvSpPr>
        <p:spPr/>
        <p:txBody>
          <a:bodyPr/>
          <a:lstStyle/>
          <a:p>
            <a:r>
              <a:rPr lang="en-US" dirty="0">
                <a:cs typeface="MS Gothic" pitchFamily="49" charset="-128"/>
              </a:rPr>
              <a:t>Many mobile devices can use cellular data services.</a:t>
            </a:r>
          </a:p>
          <a:p>
            <a:r>
              <a:rPr lang="en-US" dirty="0">
                <a:cs typeface="MS Gothic" pitchFamily="49" charset="-128"/>
              </a:rPr>
              <a:t>By default, mobile devices that use cellular networks for Internet connectivity use </a:t>
            </a:r>
            <a:r>
              <a:rPr lang="en-US" dirty="0">
                <a:solidFill>
                  <a:srgbClr val="C00000"/>
                </a:solidFill>
                <a:cs typeface="MS Gothic" pitchFamily="49" charset="-128"/>
              </a:rPr>
              <a:t>data roaming</a:t>
            </a:r>
            <a:r>
              <a:rPr lang="en-US" dirty="0">
                <a:solidFill>
                  <a:schemeClr val="tx1"/>
                </a:solidFill>
                <a:cs typeface="MS Gothic" pitchFamily="49" charset="-128"/>
              </a:rPr>
              <a:t>—they </a:t>
            </a:r>
            <a:r>
              <a:rPr lang="en-US" dirty="0">
                <a:cs typeface="MS Gothic" pitchFamily="49" charset="-128"/>
              </a:rPr>
              <a:t>jump from cell tower to cell tower and from your provider to another provider without obvious notice. </a:t>
            </a:r>
          </a:p>
          <a:p>
            <a:pPr lvl="1"/>
            <a:r>
              <a:rPr lang="en-US" dirty="0">
                <a:cs typeface="MS Gothic" pitchFamily="49" charset="-128"/>
              </a:rPr>
              <a:t>This can get expensive, especially outside your own country; turn data roaming off if you don’t need it.</a:t>
            </a: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a:cs typeface="MS Gothic" pitchFamily="49" charset="-128"/>
              </a:rPr>
              <a:t>E-mail</a:t>
            </a:r>
          </a:p>
        </p:txBody>
      </p:sp>
      <p:sp>
        <p:nvSpPr>
          <p:cNvPr id="57347" name="Content Placeholder 2"/>
          <p:cNvSpPr>
            <a:spLocks noGrp="1"/>
          </p:cNvSpPr>
          <p:nvPr>
            <p:ph idx="1"/>
          </p:nvPr>
        </p:nvSpPr>
        <p:spPr/>
        <p:txBody>
          <a:bodyPr/>
          <a:lstStyle/>
          <a:p>
            <a:r>
              <a:rPr lang="en-US" dirty="0"/>
              <a:t>Every mobile device uses an e-mail service set up specifically from the mobile OS developer. </a:t>
            </a:r>
          </a:p>
          <a:p>
            <a:pPr lvl="1"/>
            <a:r>
              <a:rPr lang="en-US" dirty="0"/>
              <a:t>The 902 exam describes these options with the phrase: </a:t>
            </a:r>
            <a:r>
              <a:rPr lang="en-US" i="1" dirty="0"/>
              <a:t>integrated commercial provider email configuration. </a:t>
            </a:r>
          </a:p>
          <a:p>
            <a:r>
              <a:rPr lang="en-US" dirty="0"/>
              <a:t>Mobile devices enable you to set up standard corporate and ISP e-mail configurations as well.</a:t>
            </a:r>
            <a:endParaRPr lang="en-US" dirty="0">
              <a:cs typeface="MS Gothic" pitchFamily="49" charset="-128"/>
            </a:endParaRP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MS Gothic" pitchFamily="49" charset="-128"/>
              </a:rPr>
              <a:t>E-mail </a:t>
            </a:r>
            <a:endParaRPr lang="en-US" dirty="0"/>
          </a:p>
        </p:txBody>
      </p:sp>
      <p:sp>
        <p:nvSpPr>
          <p:cNvPr id="3" name="Content Placeholder 2"/>
          <p:cNvSpPr>
            <a:spLocks noGrp="1"/>
          </p:cNvSpPr>
          <p:nvPr>
            <p:ph idx="1"/>
          </p:nvPr>
        </p:nvSpPr>
        <p:spPr/>
        <p:txBody>
          <a:bodyPr/>
          <a:lstStyle/>
          <a:p>
            <a:r>
              <a:rPr lang="en-US" dirty="0"/>
              <a:t>TCP port numbers for various email protocols</a:t>
            </a:r>
          </a:p>
          <a:p>
            <a:pPr lvl="1"/>
            <a:r>
              <a:rPr lang="en-US" dirty="0"/>
              <a:t>POP3 uses TCP port 110. </a:t>
            </a:r>
          </a:p>
          <a:p>
            <a:pPr lvl="1"/>
            <a:r>
              <a:rPr lang="en-US" dirty="0"/>
              <a:t>IMAP4 uses TCP port 143. </a:t>
            </a:r>
          </a:p>
          <a:p>
            <a:pPr lvl="1"/>
            <a:r>
              <a:rPr lang="en-US" dirty="0"/>
              <a:t>SMTP uses TCP port 25. </a:t>
            </a:r>
          </a:p>
          <a:p>
            <a:r>
              <a:rPr lang="en-US" dirty="0">
                <a:solidFill>
                  <a:srgbClr val="C00000"/>
                </a:solidFill>
              </a:rPr>
              <a:t>Secure/Multipurpose Internet Mail Extensions (S/MIME) </a:t>
            </a:r>
            <a:r>
              <a:rPr lang="en-US" dirty="0">
                <a:solidFill>
                  <a:schemeClr val="tx1"/>
                </a:solidFill>
              </a:rPr>
              <a:t>standard</a:t>
            </a:r>
          </a:p>
          <a:p>
            <a:pPr lvl="1"/>
            <a:r>
              <a:rPr lang="en-US" dirty="0"/>
              <a:t>Used to configure digital signature settings for </a:t>
            </a:r>
            <a:br>
              <a:rPr lang="en-US" dirty="0"/>
            </a:br>
            <a:r>
              <a:rPr lang="en-US" dirty="0"/>
              <a:t>e-mail, and contacts from the corporate address book</a:t>
            </a:r>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a:cs typeface="MS Gothic" pitchFamily="49" charset="-128"/>
              </a:rPr>
              <a:t>Synchronization</a:t>
            </a:r>
          </a:p>
        </p:txBody>
      </p:sp>
      <p:sp>
        <p:nvSpPr>
          <p:cNvPr id="63491" name="Content Placeholder 2"/>
          <p:cNvSpPr>
            <a:spLocks noGrp="1"/>
          </p:cNvSpPr>
          <p:nvPr>
            <p:ph idx="1"/>
          </p:nvPr>
        </p:nvSpPr>
        <p:spPr/>
        <p:txBody>
          <a:bodyPr/>
          <a:lstStyle/>
          <a:p>
            <a:r>
              <a:rPr lang="en-US" dirty="0">
                <a:cs typeface="MS Gothic" pitchFamily="49" charset="-128"/>
              </a:rPr>
              <a:t>Smartphones and tablets can </a:t>
            </a:r>
            <a:r>
              <a:rPr lang="en-US" dirty="0">
                <a:solidFill>
                  <a:srgbClr val="C00000"/>
                </a:solidFill>
                <a:cs typeface="MS Gothic" pitchFamily="49" charset="-128"/>
              </a:rPr>
              <a:t>synchronize</a:t>
            </a:r>
            <a:r>
              <a:rPr lang="en-US" dirty="0">
                <a:cs typeface="MS Gothic" pitchFamily="49" charset="-128"/>
              </a:rPr>
              <a:t>, or </a:t>
            </a:r>
            <a:r>
              <a:rPr lang="en-US" dirty="0">
                <a:solidFill>
                  <a:srgbClr val="C00000"/>
                </a:solidFill>
                <a:cs typeface="MS Gothic" pitchFamily="49" charset="-128"/>
              </a:rPr>
              <a:t>sync</a:t>
            </a:r>
            <a:r>
              <a:rPr lang="en-US" dirty="0">
                <a:cs typeface="MS Gothic" pitchFamily="49" charset="-128"/>
              </a:rPr>
              <a:t>, with local machines o</a:t>
            </a:r>
            <a:r>
              <a:rPr lang="en-US" dirty="0"/>
              <a:t>r with cloud-based servers over the Internet. </a:t>
            </a:r>
            <a:endParaRPr lang="en-US" dirty="0">
              <a:cs typeface="MS Gothic" pitchFamily="49" charset="-128"/>
            </a:endParaRPr>
          </a:p>
          <a:p>
            <a:r>
              <a:rPr lang="en-US" dirty="0"/>
              <a:t>Various mobile devices sync differently.</a:t>
            </a:r>
          </a:p>
          <a:p>
            <a:pPr lvl="1"/>
            <a:r>
              <a:rPr lang="en-US" dirty="0"/>
              <a:t>Depends upon the device vendor and software required. </a:t>
            </a:r>
            <a:endParaRPr lang="en-US" dirty="0">
              <a:cs typeface="MS Gothic" pitchFamily="49" charset="-128"/>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Smartphones</a:t>
            </a:r>
          </a:p>
        </p:txBody>
      </p:sp>
      <p:sp>
        <p:nvSpPr>
          <p:cNvPr id="3" name="Content Placeholder 2"/>
          <p:cNvSpPr>
            <a:spLocks noGrp="1"/>
          </p:cNvSpPr>
          <p:nvPr>
            <p:ph idx="1"/>
          </p:nvPr>
        </p:nvSpPr>
        <p:spPr/>
        <p:txBody>
          <a:bodyPr/>
          <a:lstStyle/>
          <a:p>
            <a:r>
              <a:rPr lang="en-US" dirty="0"/>
              <a:t>One of the earliest types of mobile device was the </a:t>
            </a:r>
            <a:r>
              <a:rPr lang="en-US" dirty="0">
                <a:solidFill>
                  <a:srgbClr val="C00000"/>
                </a:solidFill>
              </a:rPr>
              <a:t>personal digital assistant (PDA)</a:t>
            </a:r>
            <a:r>
              <a:rPr lang="en-US" dirty="0">
                <a:solidFill>
                  <a:schemeClr val="tx1"/>
                </a:solidFill>
              </a:rPr>
              <a:t>.</a:t>
            </a:r>
          </a:p>
          <a:p>
            <a:r>
              <a:rPr lang="en-US" dirty="0">
                <a:solidFill>
                  <a:srgbClr val="C00000"/>
                </a:solidFill>
              </a:rPr>
              <a:t>Smartphone</a:t>
            </a:r>
          </a:p>
          <a:p>
            <a:pPr lvl="1"/>
            <a:r>
              <a:rPr lang="en-US" dirty="0"/>
              <a:t>Multi-touch interface</a:t>
            </a:r>
          </a:p>
          <a:p>
            <a:pPr lvl="1"/>
            <a:r>
              <a:rPr lang="en-US" dirty="0"/>
              <a:t>Well-standardized application programming interface (API)</a:t>
            </a:r>
          </a:p>
          <a:p>
            <a:pPr lvl="1"/>
            <a:r>
              <a:rPr lang="en-US" dirty="0"/>
              <a:t>Consolidation of cellular data to the device, enabling data exchange over the Internet </a:t>
            </a:r>
          </a:p>
          <a:p>
            <a:pPr lvl="1"/>
            <a:r>
              <a:rPr lang="en-US" dirty="0"/>
              <a:t>Synchronization and distribution tools that enable users to install new apps and synchronize or back up data</a:t>
            </a: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a:cs typeface="MS Gothic" pitchFamily="49" charset="-128"/>
              </a:rPr>
              <a:t>Synchronization </a:t>
            </a:r>
          </a:p>
        </p:txBody>
      </p:sp>
      <p:sp>
        <p:nvSpPr>
          <p:cNvPr id="63491" name="Content Placeholder 2"/>
          <p:cNvSpPr>
            <a:spLocks noGrp="1"/>
          </p:cNvSpPr>
          <p:nvPr>
            <p:ph idx="1"/>
          </p:nvPr>
        </p:nvSpPr>
        <p:spPr/>
        <p:txBody>
          <a:bodyPr/>
          <a:lstStyle/>
          <a:p>
            <a:r>
              <a:rPr lang="en-US" dirty="0"/>
              <a:t>Exchange ActiveSync (EAS) is a Microsoft protocol used to synchronize Microsoft Exchange e-mail, contacts, and calendars.</a:t>
            </a:r>
          </a:p>
          <a:p>
            <a:pPr lvl="1"/>
            <a:r>
              <a:rPr lang="en-US" dirty="0"/>
              <a:t>Widely used across a range of mobile OS platforms and hardware vendors</a:t>
            </a:r>
          </a:p>
        </p:txBody>
      </p:sp>
    </p:spTree>
    <p:extLst>
      <p:ext uri="{BB962C8B-B14F-4D97-AF65-F5344CB8AC3E}">
        <p14:creationId xmlns:p14="http://schemas.microsoft.com/office/powerpoint/2010/main" val="3785703821"/>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dirty="0">
                <a:cs typeface="MS Gothic" pitchFamily="49" charset="-128"/>
              </a:rPr>
              <a:t>Synchronization </a:t>
            </a:r>
          </a:p>
        </p:txBody>
      </p:sp>
      <p:sp>
        <p:nvSpPr>
          <p:cNvPr id="64515" name="Content Placeholder 2"/>
          <p:cNvSpPr>
            <a:spLocks noGrp="1"/>
          </p:cNvSpPr>
          <p:nvPr>
            <p:ph idx="1"/>
          </p:nvPr>
        </p:nvSpPr>
        <p:spPr/>
        <p:txBody>
          <a:bodyPr/>
          <a:lstStyle/>
          <a:p>
            <a:r>
              <a:rPr lang="en-US" dirty="0">
                <a:cs typeface="MS Gothic" pitchFamily="49" charset="-128"/>
              </a:rPr>
              <a:t>Synchronization methods</a:t>
            </a:r>
          </a:p>
          <a:p>
            <a:pPr lvl="1"/>
            <a:r>
              <a:rPr lang="en-US" dirty="0"/>
              <a:t>Each phone vendor has its own cloud technology that can tie to your user account and store personal data from your mobile device. </a:t>
            </a:r>
          </a:p>
          <a:p>
            <a:pPr lvl="2"/>
            <a:r>
              <a:rPr lang="en-US" dirty="0"/>
              <a:t>Apple has iCloud; Microsoft has OneDrive; and Google has Google Drive.</a:t>
            </a:r>
          </a:p>
          <a:p>
            <a:pPr lvl="1"/>
            <a:r>
              <a:rPr lang="en-US" dirty="0"/>
              <a:t>Independent cloud providers enable you to store your personal data, and even share it with others.</a:t>
            </a:r>
          </a:p>
          <a:p>
            <a:pPr lvl="1"/>
            <a:r>
              <a:rPr lang="en-US" dirty="0">
                <a:solidFill>
                  <a:srgbClr val="C00000"/>
                </a:solidFill>
              </a:rPr>
              <a:t>Single sign-on (SSO) </a:t>
            </a:r>
            <a:r>
              <a:rPr lang="en-US" dirty="0"/>
              <a:t>is the process for using your active authenticated session with one of these common services to sign you into other services.</a:t>
            </a:r>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MS Gothic" pitchFamily="49" charset="-128"/>
              </a:rPr>
              <a:t>Synchronization </a:t>
            </a:r>
            <a:endParaRPr lang="en-US" dirty="0"/>
          </a:p>
        </p:txBody>
      </p:sp>
      <p:sp>
        <p:nvSpPr>
          <p:cNvPr id="3" name="Content Placeholder 2"/>
          <p:cNvSpPr>
            <a:spLocks noGrp="1"/>
          </p:cNvSpPr>
          <p:nvPr>
            <p:ph idx="1"/>
          </p:nvPr>
        </p:nvSpPr>
        <p:spPr/>
        <p:txBody>
          <a:bodyPr/>
          <a:lstStyle/>
          <a:p>
            <a:r>
              <a:rPr lang="en-US" dirty="0"/>
              <a:t>Synchronization issues</a:t>
            </a:r>
          </a:p>
          <a:p>
            <a:pPr lvl="1"/>
            <a:r>
              <a:rPr lang="en-US" dirty="0"/>
              <a:t>The most common synchronization issue is a connectivity, device, or remote infrastructure problem that leaves data partially synced. </a:t>
            </a:r>
          </a:p>
          <a:p>
            <a:pPr lvl="1"/>
            <a:r>
              <a:rPr lang="en-US" dirty="0"/>
              <a:t>There are other problems that prevent synchronization, including authentication issues, OS version issues, or incorrect configuration settings. </a:t>
            </a:r>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MS Gothic" pitchFamily="49" charset="-128"/>
              </a:rPr>
              <a:t>Synchronization </a:t>
            </a:r>
            <a:endParaRPr lang="en-US" dirty="0"/>
          </a:p>
        </p:txBody>
      </p:sp>
      <p:sp>
        <p:nvSpPr>
          <p:cNvPr id="3" name="Content Placeholder 2"/>
          <p:cNvSpPr>
            <a:spLocks noGrp="1"/>
          </p:cNvSpPr>
          <p:nvPr>
            <p:ph idx="1"/>
          </p:nvPr>
        </p:nvSpPr>
        <p:spPr/>
        <p:txBody>
          <a:bodyPr/>
          <a:lstStyle/>
          <a:p>
            <a:r>
              <a:rPr lang="en-US" dirty="0"/>
              <a:t>iTunes and iCloud</a:t>
            </a:r>
          </a:p>
          <a:p>
            <a:pPr lvl="1"/>
            <a:r>
              <a:rPr lang="en-US" dirty="0"/>
              <a:t>Apple iPhones and iPads can sync through Apple iTunes installed on a Mac or PC. </a:t>
            </a:r>
          </a:p>
          <a:p>
            <a:pPr lvl="1"/>
            <a:r>
              <a:rPr lang="en-US" dirty="0"/>
              <a:t>This single source for backup makes it easy to recover if something catastrophic happens to your Apple device. </a:t>
            </a:r>
          </a:p>
          <a:p>
            <a:pPr lvl="1"/>
            <a:r>
              <a:rPr lang="en-US" dirty="0"/>
              <a:t>With iCloud, you can have all your iPhone or iPad data backed up online and thus accessible anywhere. </a:t>
            </a:r>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MS Gothic" pitchFamily="49" charset="-128"/>
              </a:rPr>
              <a:t>Synchronization </a:t>
            </a:r>
            <a:endParaRPr lang="en-US" dirty="0"/>
          </a:p>
        </p:txBody>
      </p:sp>
      <p:sp>
        <p:nvSpPr>
          <p:cNvPr id="3" name="Content Placeholder 2"/>
          <p:cNvSpPr>
            <a:spLocks noGrp="1"/>
          </p:cNvSpPr>
          <p:nvPr>
            <p:ph idx="1"/>
          </p:nvPr>
        </p:nvSpPr>
        <p:spPr/>
        <p:txBody>
          <a:bodyPr/>
          <a:lstStyle/>
          <a:p>
            <a:r>
              <a:rPr lang="en-US" dirty="0"/>
              <a:t>Android and Gmail</a:t>
            </a:r>
          </a:p>
          <a:p>
            <a:pPr lvl="1"/>
            <a:r>
              <a:rPr lang="en-US" dirty="0"/>
              <a:t>Android-based mobile devices don’t have a central desktop application accomplishing what iTunes does for Apple devices. </a:t>
            </a:r>
          </a:p>
          <a:p>
            <a:pPr lvl="2"/>
            <a:r>
              <a:rPr lang="en-US" dirty="0"/>
              <a:t>Sync over the Internet</a:t>
            </a:r>
          </a:p>
        </p:txBody>
      </p:sp>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dirty="0"/>
              <a:t>Mobile Device </a:t>
            </a:r>
            <a:r>
              <a:rPr lang="en-US" dirty="0" smtClean="0"/>
              <a:t/>
            </a:r>
            <a:br>
              <a:rPr lang="en-US" dirty="0" smtClean="0"/>
            </a:br>
            <a:r>
              <a:rPr lang="en-US" dirty="0" smtClean="0"/>
              <a:t>Communication and </a:t>
            </a:r>
            <a:r>
              <a:rPr lang="en-US" dirty="0"/>
              <a:t>Ports</a:t>
            </a:r>
          </a:p>
        </p:txBody>
      </p:sp>
      <p:sp>
        <p:nvSpPr>
          <p:cNvPr id="3" name="Content Placeholder 2"/>
          <p:cNvSpPr>
            <a:spLocks noGrp="1"/>
          </p:cNvSpPr>
          <p:nvPr>
            <p:ph idx="1"/>
          </p:nvPr>
        </p:nvSpPr>
        <p:spPr/>
        <p:txBody>
          <a:bodyPr/>
          <a:lstStyle/>
          <a:p>
            <a:r>
              <a:rPr lang="en-US" dirty="0"/>
              <a:t>Micro-USB/mini-USB</a:t>
            </a:r>
          </a:p>
          <a:p>
            <a:pPr lvl="1"/>
            <a:r>
              <a:rPr lang="en-US" dirty="0">
                <a:solidFill>
                  <a:srgbClr val="C00000"/>
                </a:solidFill>
              </a:rPr>
              <a:t>Micro-USB </a:t>
            </a:r>
            <a:r>
              <a:rPr lang="en-US" dirty="0"/>
              <a:t>or </a:t>
            </a:r>
            <a:r>
              <a:rPr lang="en-US" dirty="0">
                <a:solidFill>
                  <a:srgbClr val="C00000"/>
                </a:solidFill>
              </a:rPr>
              <a:t>mini-USB</a:t>
            </a:r>
            <a:r>
              <a:rPr lang="en-US" dirty="0"/>
              <a:t> connectors are standard on most Android and Windows devices. </a:t>
            </a:r>
          </a:p>
          <a:p>
            <a:pPr lvl="1"/>
            <a:r>
              <a:rPr lang="en-US" dirty="0"/>
              <a:t>We’re seeing fewer proprietary connectors as most device manufacturers are on the micro- and mini-USB bandwagon. </a:t>
            </a:r>
          </a:p>
          <a:p>
            <a:r>
              <a:rPr lang="en-US" dirty="0"/>
              <a:t>Lightning connector</a:t>
            </a:r>
          </a:p>
          <a:p>
            <a:pPr lvl="1"/>
            <a:r>
              <a:rPr lang="en-US" dirty="0"/>
              <a:t>With the iPhone 5, Apple introduced its most recent proprietary connector, known as the </a:t>
            </a:r>
            <a:r>
              <a:rPr lang="en-US" dirty="0">
                <a:solidFill>
                  <a:srgbClr val="C00000"/>
                </a:solidFill>
              </a:rPr>
              <a:t>Lightning</a:t>
            </a:r>
            <a:r>
              <a:rPr lang="en-US" dirty="0">
                <a:solidFill>
                  <a:srgbClr val="800000"/>
                </a:solidFill>
              </a:rPr>
              <a:t> </a:t>
            </a:r>
            <a:r>
              <a:rPr lang="en-US" dirty="0"/>
              <a:t>connector. </a:t>
            </a:r>
          </a:p>
          <a:p>
            <a:pPr lvl="2"/>
            <a:r>
              <a:rPr lang="en-US" dirty="0"/>
              <a:t>Lightning is an 8-pin connector, not “keyed”.</a:t>
            </a:r>
          </a:p>
        </p:txBody>
      </p:sp>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1143000"/>
          </a:xfrm>
        </p:spPr>
        <p:txBody>
          <a:bodyPr/>
          <a:lstStyle/>
          <a:p>
            <a:r>
              <a:rPr lang="en-US" dirty="0"/>
              <a:t>Mobile Device </a:t>
            </a:r>
            <a:r>
              <a:rPr lang="en-US" dirty="0" smtClean="0"/>
              <a:t/>
            </a:r>
            <a:br>
              <a:rPr lang="en-US" dirty="0" smtClean="0"/>
            </a:br>
            <a:r>
              <a:rPr lang="en-US" dirty="0" smtClean="0"/>
              <a:t>Communication </a:t>
            </a:r>
            <a:r>
              <a:rPr lang="en-US" dirty="0"/>
              <a:t>and Ports </a:t>
            </a:r>
          </a:p>
        </p:txBody>
      </p:sp>
      <p:sp>
        <p:nvSpPr>
          <p:cNvPr id="6" name="TextBox 5"/>
          <p:cNvSpPr txBox="1"/>
          <p:nvPr/>
        </p:nvSpPr>
        <p:spPr>
          <a:xfrm>
            <a:off x="2760090" y="5257800"/>
            <a:ext cx="3623821" cy="353174"/>
          </a:xfrm>
          <a:prstGeom prst="rect">
            <a:avLst/>
          </a:prstGeom>
          <a:noFill/>
        </p:spPr>
        <p:txBody>
          <a:bodyPr wrap="none" rtlCol="0">
            <a:spAutoFit/>
          </a:bodyPr>
          <a:lstStyle/>
          <a:p>
            <a:pPr algn="ctr"/>
            <a:r>
              <a:rPr lang="en-US" dirty="0">
                <a:solidFill>
                  <a:schemeClr val="tx1"/>
                </a:solidFill>
              </a:rPr>
              <a:t>Figure 25.40  Lightning connector</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286000"/>
            <a:ext cx="4572000" cy="2789780"/>
          </a:xfrm>
          <a:prstGeom prst="rect">
            <a:avLst/>
          </a:prstGeom>
        </p:spPr>
      </p:pic>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76200"/>
            <a:ext cx="8229600" cy="1143000"/>
          </a:xfrm>
        </p:spPr>
        <p:txBody>
          <a:bodyPr/>
          <a:lstStyle/>
          <a:p>
            <a:r>
              <a:rPr lang="en-US" dirty="0"/>
              <a:t>Mobile Device </a:t>
            </a:r>
            <a:r>
              <a:rPr lang="en-US" dirty="0" smtClean="0"/>
              <a:t/>
            </a:r>
            <a:br>
              <a:rPr lang="en-US" dirty="0" smtClean="0"/>
            </a:br>
            <a:r>
              <a:rPr lang="en-US" dirty="0" smtClean="0"/>
              <a:t>Communication </a:t>
            </a:r>
            <a:r>
              <a:rPr lang="en-US" dirty="0"/>
              <a:t>and Ports </a:t>
            </a:r>
          </a:p>
        </p:txBody>
      </p:sp>
      <p:sp>
        <p:nvSpPr>
          <p:cNvPr id="4" name="Content Placeholder 3"/>
          <p:cNvSpPr>
            <a:spLocks noGrp="1"/>
          </p:cNvSpPr>
          <p:nvPr>
            <p:ph idx="1"/>
          </p:nvPr>
        </p:nvSpPr>
        <p:spPr/>
        <p:txBody>
          <a:bodyPr/>
          <a:lstStyle/>
          <a:p>
            <a:r>
              <a:rPr lang="en-US" dirty="0"/>
              <a:t>USB Type-C</a:t>
            </a:r>
          </a:p>
          <a:p>
            <a:pPr lvl="1"/>
            <a:r>
              <a:rPr lang="en-US" dirty="0"/>
              <a:t>Newest USB connector</a:t>
            </a:r>
          </a:p>
          <a:p>
            <a:pPr lvl="1"/>
            <a:r>
              <a:rPr lang="en-US" dirty="0"/>
              <a:t>Not keyed, allowing it to be inserted right-side up or upside down </a:t>
            </a:r>
          </a:p>
          <a:p>
            <a:pPr lvl="1"/>
            <a:r>
              <a:rPr lang="en-US" dirty="0"/>
              <a:t>Supports up to 10 Gbps transfer rates</a:t>
            </a:r>
          </a:p>
          <a:p>
            <a:r>
              <a:rPr lang="en-US" dirty="0"/>
              <a:t>Bluetooth</a:t>
            </a:r>
          </a:p>
          <a:p>
            <a:pPr lvl="1"/>
            <a:r>
              <a:rPr lang="en-US" dirty="0"/>
              <a:t>Always remember to test the connectivity between a mobile device and a newly added Bluetooth accessory. </a:t>
            </a:r>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1143000"/>
          </a:xfrm>
        </p:spPr>
        <p:txBody>
          <a:bodyPr/>
          <a:lstStyle/>
          <a:p>
            <a:r>
              <a:rPr lang="en-US" dirty="0"/>
              <a:t>Mobile Device </a:t>
            </a:r>
            <a:r>
              <a:rPr lang="en-US" dirty="0" smtClean="0"/>
              <a:t/>
            </a:r>
            <a:br>
              <a:rPr lang="en-US" dirty="0" smtClean="0"/>
            </a:br>
            <a:r>
              <a:rPr lang="en-US" dirty="0" smtClean="0"/>
              <a:t>Communication </a:t>
            </a:r>
            <a:r>
              <a:rPr lang="en-US" dirty="0"/>
              <a:t>and Ports </a:t>
            </a:r>
          </a:p>
        </p:txBody>
      </p:sp>
      <p:sp>
        <p:nvSpPr>
          <p:cNvPr id="6" name="TextBox 5"/>
          <p:cNvSpPr txBox="1"/>
          <p:nvPr/>
        </p:nvSpPr>
        <p:spPr>
          <a:xfrm>
            <a:off x="2588124" y="5132696"/>
            <a:ext cx="3967753" cy="353174"/>
          </a:xfrm>
          <a:prstGeom prst="rect">
            <a:avLst/>
          </a:prstGeom>
          <a:noFill/>
        </p:spPr>
        <p:txBody>
          <a:bodyPr wrap="none" rtlCol="0">
            <a:spAutoFit/>
          </a:bodyPr>
          <a:lstStyle/>
          <a:p>
            <a:pPr algn="ctr"/>
            <a:r>
              <a:rPr lang="en-US" dirty="0">
                <a:solidFill>
                  <a:schemeClr val="tx1"/>
                </a:solidFill>
              </a:rPr>
              <a:t>Figure 25.41  USB Type-C connector</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454" y="2057400"/>
            <a:ext cx="2895093" cy="2895093"/>
          </a:xfrm>
          <a:prstGeom prst="rect">
            <a:avLst/>
          </a:prstGeom>
        </p:spPr>
      </p:pic>
    </p:spTree>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1143000"/>
          </a:xfrm>
        </p:spPr>
        <p:txBody>
          <a:bodyPr/>
          <a:lstStyle/>
          <a:p>
            <a:r>
              <a:rPr lang="en-US" dirty="0"/>
              <a:t>Mobile Device </a:t>
            </a:r>
            <a:r>
              <a:rPr lang="en-US" dirty="0" smtClean="0"/>
              <a:t/>
            </a:r>
            <a:br>
              <a:rPr lang="en-US" dirty="0" smtClean="0"/>
            </a:br>
            <a:r>
              <a:rPr lang="en-US" dirty="0" smtClean="0"/>
              <a:t>Communication </a:t>
            </a:r>
            <a:r>
              <a:rPr lang="en-US" dirty="0"/>
              <a:t>and Ports </a:t>
            </a:r>
          </a:p>
        </p:txBody>
      </p:sp>
      <p:sp>
        <p:nvSpPr>
          <p:cNvPr id="6" name="TextBox 5"/>
          <p:cNvSpPr txBox="1"/>
          <p:nvPr/>
        </p:nvSpPr>
        <p:spPr>
          <a:xfrm>
            <a:off x="2850259" y="5783770"/>
            <a:ext cx="3443483" cy="353174"/>
          </a:xfrm>
          <a:prstGeom prst="rect">
            <a:avLst/>
          </a:prstGeom>
          <a:noFill/>
        </p:spPr>
        <p:txBody>
          <a:bodyPr wrap="none" rtlCol="0">
            <a:spAutoFit/>
          </a:bodyPr>
          <a:lstStyle/>
          <a:p>
            <a:pPr algn="ctr"/>
            <a:r>
              <a:rPr lang="en-US" dirty="0">
                <a:solidFill>
                  <a:schemeClr val="tx1"/>
                </a:solidFill>
              </a:rPr>
              <a:t>Figure 25.42  Prompting for PIN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0441" y="1447800"/>
            <a:ext cx="2363118" cy="4201099"/>
          </a:xfrm>
          <a:prstGeom prst="rect">
            <a:avLst/>
          </a:prstGeom>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Smartphones </a:t>
            </a:r>
          </a:p>
        </p:txBody>
      </p:sp>
      <p:sp>
        <p:nvSpPr>
          <p:cNvPr id="3" name="Content Placeholder 2"/>
          <p:cNvSpPr>
            <a:spLocks noGrp="1"/>
          </p:cNvSpPr>
          <p:nvPr>
            <p:ph idx="1"/>
          </p:nvPr>
        </p:nvSpPr>
        <p:spPr/>
        <p:txBody>
          <a:bodyPr/>
          <a:lstStyle/>
          <a:p>
            <a:r>
              <a:rPr lang="en-US" dirty="0"/>
              <a:t>Most smartphones run one of the big three operating systems: </a:t>
            </a:r>
          </a:p>
          <a:p>
            <a:pPr lvl="1"/>
            <a:r>
              <a:rPr lang="en-US" dirty="0"/>
              <a:t>Apple iOS, Google Android, or Microsoft Windows Phone/10 Mobile </a:t>
            </a:r>
          </a:p>
          <a:p>
            <a:r>
              <a:rPr lang="en-US" dirty="0"/>
              <a:t>Smartphones typically have no user-replaceable or field-replaceable components.</a:t>
            </a:r>
          </a:p>
          <a:p>
            <a:pPr lvl="1"/>
            <a:r>
              <a:rPr lang="en-US" dirty="0"/>
              <a:t>Must be taken to a specialized (and in some cases, authorized) service center for repair</a:t>
            </a:r>
          </a:p>
        </p:txBody>
      </p:sp>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dirty="0"/>
              <a:t>Mobile Device </a:t>
            </a:r>
            <a:r>
              <a:rPr lang="en-US" dirty="0" smtClean="0"/>
              <a:t/>
            </a:r>
            <a:br>
              <a:rPr lang="en-US" dirty="0" smtClean="0"/>
            </a:br>
            <a:r>
              <a:rPr lang="en-US" dirty="0" smtClean="0"/>
              <a:t>Communication </a:t>
            </a:r>
            <a:r>
              <a:rPr lang="en-US" dirty="0"/>
              <a:t>and Ports </a:t>
            </a:r>
          </a:p>
        </p:txBody>
      </p:sp>
      <p:sp>
        <p:nvSpPr>
          <p:cNvPr id="3" name="Content Placeholder 2"/>
          <p:cNvSpPr>
            <a:spLocks noGrp="1"/>
          </p:cNvSpPr>
          <p:nvPr>
            <p:ph idx="1"/>
          </p:nvPr>
        </p:nvSpPr>
        <p:spPr/>
        <p:txBody>
          <a:bodyPr/>
          <a:lstStyle/>
          <a:p>
            <a:r>
              <a:rPr lang="en-US" dirty="0"/>
              <a:t>NFC</a:t>
            </a:r>
          </a:p>
          <a:p>
            <a:pPr lvl="1"/>
            <a:r>
              <a:rPr lang="en-US" dirty="0">
                <a:solidFill>
                  <a:srgbClr val="C00000"/>
                </a:solidFill>
              </a:rPr>
              <a:t>Near Field Communication (NFC)</a:t>
            </a:r>
            <a:r>
              <a:rPr lang="en-US" dirty="0"/>
              <a:t> uses chips embedded in mobile devices that create electromagnetic fields when devices are close to each other. </a:t>
            </a:r>
          </a:p>
        </p:txBody>
      </p:sp>
    </p:spTree>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dirty="0"/>
              <a:t>Mobile Device </a:t>
            </a:r>
            <a:r>
              <a:rPr lang="en-US" dirty="0" smtClean="0"/>
              <a:t/>
            </a:r>
            <a:br>
              <a:rPr lang="en-US" dirty="0" smtClean="0"/>
            </a:br>
            <a:r>
              <a:rPr lang="en-US" dirty="0" smtClean="0"/>
              <a:t>Communication </a:t>
            </a:r>
            <a:r>
              <a:rPr lang="en-US" dirty="0"/>
              <a:t>and Ports </a:t>
            </a:r>
          </a:p>
        </p:txBody>
      </p:sp>
      <p:sp>
        <p:nvSpPr>
          <p:cNvPr id="3" name="Content Placeholder 2"/>
          <p:cNvSpPr>
            <a:spLocks noGrp="1"/>
          </p:cNvSpPr>
          <p:nvPr>
            <p:ph idx="1"/>
          </p:nvPr>
        </p:nvSpPr>
        <p:spPr/>
        <p:txBody>
          <a:bodyPr/>
          <a:lstStyle/>
          <a:p>
            <a:r>
              <a:rPr lang="en-US" dirty="0"/>
              <a:t>Infrared</a:t>
            </a:r>
          </a:p>
          <a:p>
            <a:pPr lvl="1"/>
            <a:r>
              <a:rPr lang="en-US" dirty="0"/>
              <a:t>Infrared (IR) was previously used to transfer data between mobile devices.</a:t>
            </a:r>
          </a:p>
          <a:p>
            <a:pPr lvl="1"/>
            <a:r>
              <a:rPr lang="en-US" dirty="0"/>
              <a:t>IrDA requires </a:t>
            </a:r>
            <a:r>
              <a:rPr lang="en-US" dirty="0">
                <a:solidFill>
                  <a:srgbClr val="C00000"/>
                </a:solidFill>
              </a:rPr>
              <a:t>line of sight</a:t>
            </a:r>
            <a:r>
              <a:rPr lang="en-US" dirty="0"/>
              <a:t>, meaning that devices have to be directly facing each other, requires very short distances between devices, and has very slow data rates.</a:t>
            </a:r>
          </a:p>
        </p:txBody>
      </p:sp>
    </p:spTree>
    <p:extLst>
      <p:ext uri="{BB962C8B-B14F-4D97-AF65-F5344CB8AC3E}">
        <p14:creationId xmlns:p14="http://schemas.microsoft.com/office/powerpoint/2010/main" val="3738774397"/>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dirty="0"/>
              <a:t>Mobile Device </a:t>
            </a:r>
            <a:r>
              <a:rPr lang="en-US" dirty="0" smtClean="0"/>
              <a:t/>
            </a:r>
            <a:br>
              <a:rPr lang="en-US" dirty="0" smtClean="0"/>
            </a:br>
            <a:r>
              <a:rPr lang="en-US" dirty="0" smtClean="0"/>
              <a:t>Communication </a:t>
            </a:r>
            <a:r>
              <a:rPr lang="en-US" dirty="0"/>
              <a:t>and Ports </a:t>
            </a:r>
          </a:p>
        </p:txBody>
      </p:sp>
      <p:sp>
        <p:nvSpPr>
          <p:cNvPr id="3" name="Content Placeholder 2"/>
          <p:cNvSpPr>
            <a:spLocks noGrp="1"/>
          </p:cNvSpPr>
          <p:nvPr>
            <p:ph idx="1"/>
          </p:nvPr>
        </p:nvSpPr>
        <p:spPr/>
        <p:txBody>
          <a:bodyPr/>
          <a:lstStyle/>
          <a:p>
            <a:r>
              <a:rPr lang="en-US" dirty="0"/>
              <a:t>Hotspots and tethering</a:t>
            </a:r>
          </a:p>
          <a:p>
            <a:pPr lvl="1"/>
            <a:r>
              <a:rPr lang="en-US" dirty="0"/>
              <a:t>A </a:t>
            </a:r>
            <a:r>
              <a:rPr lang="en-US" dirty="0">
                <a:solidFill>
                  <a:srgbClr val="C00000"/>
                </a:solidFill>
              </a:rPr>
              <a:t>mobile hotspot</a:t>
            </a:r>
            <a:r>
              <a:rPr lang="en-US" b="1" dirty="0">
                <a:solidFill>
                  <a:srgbClr val="C00000"/>
                </a:solidFill>
              </a:rPr>
              <a:t> </a:t>
            </a:r>
            <a:r>
              <a:rPr lang="en-US" dirty="0"/>
              <a:t>is a small device that shares access to cellular technologies such as 3G, 4G, and 4G LTE via Wi-Fi. </a:t>
            </a:r>
          </a:p>
          <a:p>
            <a:pPr lvl="1"/>
            <a:r>
              <a:rPr lang="en-US" dirty="0"/>
              <a:t>Depending upon the carrier, many cellular phones, as well as tablets, can act as portable hotspots, referred to as </a:t>
            </a:r>
            <a:r>
              <a:rPr lang="en-US" dirty="0">
                <a:solidFill>
                  <a:srgbClr val="C00000"/>
                </a:solidFill>
              </a:rPr>
              <a:t>tethering</a:t>
            </a:r>
            <a:r>
              <a:rPr lang="en-US" dirty="0"/>
              <a:t>.</a:t>
            </a:r>
          </a:p>
          <a:p>
            <a:pPr lvl="2"/>
            <a:r>
              <a:rPr lang="en-US" dirty="0"/>
              <a:t>To configure a device as a hotspot, enable its cellular data connection, and turn on an additional hotspot setting that causes the device to broadcast a Wi-Fi network. </a:t>
            </a:r>
          </a:p>
        </p:txBody>
      </p: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
            <a:ext cx="8229600" cy="1143000"/>
          </a:xfrm>
        </p:spPr>
        <p:txBody>
          <a:bodyPr/>
          <a:lstStyle/>
          <a:p>
            <a:r>
              <a:rPr lang="en-US" dirty="0"/>
              <a:t>Mobile Device </a:t>
            </a:r>
            <a:r>
              <a:rPr lang="en-US" dirty="0" smtClean="0"/>
              <a:t/>
            </a:r>
            <a:br>
              <a:rPr lang="en-US" dirty="0" smtClean="0"/>
            </a:br>
            <a:r>
              <a:rPr lang="en-US" dirty="0" smtClean="0"/>
              <a:t>Communication </a:t>
            </a:r>
            <a:r>
              <a:rPr lang="en-US" dirty="0"/>
              <a:t>and Ports </a:t>
            </a:r>
          </a:p>
        </p:txBody>
      </p:sp>
      <p:sp>
        <p:nvSpPr>
          <p:cNvPr id="6" name="TextBox 5"/>
          <p:cNvSpPr txBox="1"/>
          <p:nvPr/>
        </p:nvSpPr>
        <p:spPr>
          <a:xfrm>
            <a:off x="2857501" y="5674056"/>
            <a:ext cx="3428998" cy="607602"/>
          </a:xfrm>
          <a:prstGeom prst="rect">
            <a:avLst/>
          </a:prstGeom>
          <a:noFill/>
        </p:spPr>
        <p:txBody>
          <a:bodyPr wrap="square" rtlCol="0">
            <a:spAutoFit/>
          </a:bodyPr>
          <a:lstStyle/>
          <a:p>
            <a:r>
              <a:rPr lang="en-US" dirty="0">
                <a:solidFill>
                  <a:schemeClr val="tx1"/>
                </a:solidFill>
              </a:rPr>
              <a:t>Figure 25.43  An Android phone acting as a portable hotspot</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1027" y="1330656"/>
            <a:ext cx="2361947" cy="4198614"/>
          </a:xfrm>
          <a:prstGeom prst="rect">
            <a:avLst/>
          </a:prstGeom>
        </p:spPr>
      </p:pic>
    </p:spTree>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US" dirty="0"/>
              <a:t>Mobile Device </a:t>
            </a:r>
            <a:r>
              <a:rPr lang="en-US" dirty="0" smtClean="0"/>
              <a:t/>
            </a:r>
            <a:br>
              <a:rPr lang="en-US" dirty="0" smtClean="0"/>
            </a:br>
            <a:r>
              <a:rPr lang="en-US" dirty="0" smtClean="0"/>
              <a:t>Communication </a:t>
            </a:r>
            <a:r>
              <a:rPr lang="en-US" dirty="0"/>
              <a:t>and Ports </a:t>
            </a:r>
          </a:p>
        </p:txBody>
      </p:sp>
      <p:sp>
        <p:nvSpPr>
          <p:cNvPr id="3" name="Content Placeholder 2"/>
          <p:cNvSpPr>
            <a:spLocks noGrp="1"/>
          </p:cNvSpPr>
          <p:nvPr>
            <p:ph idx="1"/>
          </p:nvPr>
        </p:nvSpPr>
        <p:spPr/>
        <p:txBody>
          <a:bodyPr/>
          <a:lstStyle/>
          <a:p>
            <a:r>
              <a:rPr lang="en-US" dirty="0"/>
              <a:t>Accessories</a:t>
            </a:r>
          </a:p>
          <a:p>
            <a:pPr lvl="1"/>
            <a:r>
              <a:rPr lang="en-US" dirty="0"/>
              <a:t>Bluetooth headsets</a:t>
            </a:r>
            <a:r>
              <a:rPr lang="en-US" dirty="0">
                <a:solidFill>
                  <a:srgbClr val="800000"/>
                </a:solidFill>
              </a:rPr>
              <a:t> </a:t>
            </a:r>
            <a:r>
              <a:rPr lang="en-US" dirty="0"/>
              <a:t>and high-quality</a:t>
            </a:r>
            <a:r>
              <a:rPr lang="en-US" dirty="0">
                <a:solidFill>
                  <a:srgbClr val="800000"/>
                </a:solidFill>
              </a:rPr>
              <a:t> </a:t>
            </a:r>
            <a:r>
              <a:rPr lang="en-US" dirty="0">
                <a:solidFill>
                  <a:srgbClr val="C00000"/>
                </a:solidFill>
              </a:rPr>
              <a:t>external speakers</a:t>
            </a:r>
          </a:p>
          <a:p>
            <a:pPr lvl="1"/>
            <a:r>
              <a:rPr lang="en-US" dirty="0">
                <a:solidFill>
                  <a:srgbClr val="C00000"/>
                </a:solidFill>
              </a:rPr>
              <a:t>Gamepads</a:t>
            </a:r>
            <a:r>
              <a:rPr lang="en-US" dirty="0">
                <a:solidFill>
                  <a:srgbClr val="800000"/>
                </a:solidFill>
              </a:rPr>
              <a:t> </a:t>
            </a:r>
            <a:endParaRPr lang="en-US" dirty="0">
              <a:solidFill>
                <a:srgbClr val="008000"/>
              </a:solidFill>
            </a:endParaRPr>
          </a:p>
          <a:p>
            <a:pPr lvl="1"/>
            <a:r>
              <a:rPr lang="en-US" dirty="0"/>
              <a:t>Removable external storage, such as miniSD or microSD memory cards</a:t>
            </a:r>
            <a:endParaRPr lang="en-US" i="1" dirty="0"/>
          </a:p>
          <a:p>
            <a:pPr lvl="1"/>
            <a:r>
              <a:rPr lang="en-US" dirty="0">
                <a:solidFill>
                  <a:srgbClr val="C00000"/>
                </a:solidFill>
              </a:rPr>
              <a:t>Extra battery packs</a:t>
            </a:r>
          </a:p>
          <a:p>
            <a:pPr lvl="1"/>
            <a:r>
              <a:rPr lang="en-US" dirty="0">
                <a:solidFill>
                  <a:srgbClr val="C00000"/>
                </a:solidFill>
              </a:rPr>
              <a:t>Device charger</a:t>
            </a:r>
            <a:r>
              <a:rPr lang="en-US" dirty="0">
                <a:solidFill>
                  <a:srgbClr val="800000"/>
                </a:solidFill>
              </a:rPr>
              <a:t>s</a:t>
            </a:r>
            <a:r>
              <a:rPr lang="en-US" i="1" dirty="0">
                <a:solidFill>
                  <a:srgbClr val="800000"/>
                </a:solidFill>
              </a:rPr>
              <a:t> </a:t>
            </a:r>
          </a:p>
          <a:p>
            <a:pPr lvl="1"/>
            <a:r>
              <a:rPr lang="en-US" dirty="0">
                <a:solidFill>
                  <a:srgbClr val="C00000"/>
                </a:solidFill>
              </a:rPr>
              <a:t>Docking stations</a:t>
            </a:r>
          </a:p>
          <a:p>
            <a:pPr lvl="1"/>
            <a:r>
              <a:rPr lang="en-US" dirty="0">
                <a:solidFill>
                  <a:srgbClr val="C00000"/>
                </a:solidFill>
              </a:rPr>
              <a:t>Credit card readers</a:t>
            </a:r>
          </a:p>
          <a:p>
            <a:pPr lvl="1"/>
            <a:r>
              <a:rPr lang="en-US" dirty="0">
                <a:solidFill>
                  <a:srgbClr val="008000"/>
                </a:solidFill>
              </a:rPr>
              <a:t>Cover</a:t>
            </a:r>
            <a:endParaRPr lang="en-US" dirty="0">
              <a:solidFill>
                <a:srgbClr val="800000"/>
              </a:solidFill>
            </a:endParaRPr>
          </a:p>
        </p:txBody>
      </p:sp>
    </p:spTree>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09800"/>
            <a:ext cx="4477797"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0275257"/>
      </p:ext>
    </p:extLst>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defTabSz="914400" fontAlgn="auto">
              <a:lnSpc>
                <a:spcPct val="100000"/>
              </a:lnSpc>
              <a:spcAft>
                <a:spcPts val="0"/>
              </a:spcAft>
              <a:buClrTx/>
              <a:buSzTx/>
              <a:buFontTx/>
              <a:buNone/>
              <a:defRPr/>
            </a:pPr>
            <a:endParaRPr lang="en-US" sz="3600" dirty="0">
              <a:solidFill>
                <a:srgbClr val="000000"/>
              </a:solidFill>
              <a:latin typeface="Calibri" panose="020F0502020204030204"/>
              <a:ea typeface="+mn-ea"/>
              <a:cs typeface="Arial" pitchFamily="34" charset="0"/>
            </a:endParaRPr>
          </a:p>
        </p:txBody>
      </p:sp>
      <p:sp>
        <p:nvSpPr>
          <p:cNvPr id="2051"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defTabSz="914400" eaLnBrk="0" hangingPunct="0">
              <a:lnSpc>
                <a:spcPct val="100000"/>
              </a:lnSpc>
              <a:buClrTx/>
              <a:buSzTx/>
              <a:buFontTx/>
              <a:buNone/>
            </a:pPr>
            <a:endParaRPr lang="en-US" dirty="0">
              <a:solidFill>
                <a:srgbClr val="000000"/>
              </a:solidFill>
              <a:latin typeface="Calibri" panose="020F0502020204030204" pitchFamily="34" charset="0"/>
              <a:ea typeface="+mn-ea"/>
              <a:cs typeface="Arial" charset="0"/>
            </a:endParaRPr>
          </a:p>
        </p:txBody>
      </p:sp>
      <p:sp>
        <p:nvSpPr>
          <p:cNvPr id="2052"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pPr defTabSz="914400">
              <a:lnSpc>
                <a:spcPct val="100000"/>
              </a:lnSpc>
              <a:buClrTx/>
              <a:buSzTx/>
              <a:buFontTx/>
              <a:buNone/>
            </a:pPr>
            <a:endParaRPr lang="en-US" sz="1000" dirty="0">
              <a:solidFill>
                <a:srgbClr val="000000"/>
              </a:solidFill>
              <a:latin typeface="Calibri" panose="020F0502020204030204" pitchFamily="34" charset="0"/>
              <a:ea typeface="Calibri" pitchFamily="34" charset="0"/>
              <a:cs typeface="Times New Roman" pitchFamily="18" charset="0"/>
            </a:endParaRPr>
          </a:p>
        </p:txBody>
      </p:sp>
      <p:sp>
        <p:nvSpPr>
          <p:cNvPr id="7" name="Rectangle 1"/>
          <p:cNvSpPr txBox="1">
            <a:spLocks noChangeArrowheads="1"/>
          </p:cNvSpPr>
          <p:nvPr/>
        </p:nvSpPr>
        <p:spPr bwMode="auto">
          <a:xfrm>
            <a:off x="0" y="52388"/>
            <a:ext cx="914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l" defTabSz="457200" rtl="0" eaLnBrk="0" fontAlgn="base" hangingPunct="0">
              <a:lnSpc>
                <a:spcPct val="101000"/>
              </a:lnSpc>
              <a:spcBef>
                <a:spcPct val="0"/>
              </a:spcBef>
              <a:spcAft>
                <a:spcPct val="0"/>
              </a:spcAft>
              <a:buClr>
                <a:srgbClr val="FFFFFF"/>
              </a:buClr>
              <a:buSzPct val="100000"/>
              <a:buFont typeface="Verdana" pitchFamily="34" charset="0"/>
              <a:defRPr sz="3600" b="0">
                <a:solidFill>
                  <a:srgbClr val="FFFFFF"/>
                </a:solidFill>
                <a:latin typeface="Calibri" panose="020F0502020204030204" pitchFamily="34" charset="0"/>
                <a:ea typeface="+mj-ea"/>
                <a:cs typeface="MS Gothic" charset="0"/>
              </a:defRPr>
            </a:lvl1pPr>
            <a:lvl2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2pPr>
            <a:lvl3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3pPr>
            <a:lvl4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4pPr>
            <a:lvl5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5pPr>
            <a:lvl6pPr marL="4572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6pPr>
            <a:lvl7pPr marL="9144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7pPr>
            <a:lvl8pPr marL="13716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8pPr>
            <a:lvl9pPr marL="18288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9pPr>
          </a:lstStyle>
          <a:p>
            <a:pPr marL="0" marR="0" lvl="0" indent="0" algn="ctr" defTabSz="457200" rtl="0" eaLnBrk="0" fontAlgn="base" latinLnBrk="0" hangingPunct="0">
              <a:lnSpc>
                <a:spcPct val="101000"/>
              </a:lnSpc>
              <a:spcBef>
                <a:spcPct val="0"/>
              </a:spcBef>
              <a:spcAft>
                <a:spcPct val="0"/>
              </a:spcAft>
              <a:buClr>
                <a:srgbClr val="FFFFFF"/>
              </a:buClr>
              <a:buSzPct val="100000"/>
              <a:buFont typeface="Verdana" pitchFamily="34" charset="0"/>
              <a:buNone/>
              <a:tabLst/>
              <a:defRPr/>
            </a:pPr>
            <a:r>
              <a:rPr lang="en-GB" kern="0" dirty="0" smtClean="0">
                <a:solidFill>
                  <a:schemeClr val="tx1"/>
                </a:solidFill>
                <a:ea typeface="MS Gothic"/>
              </a:rPr>
              <a:t>Summary</a:t>
            </a:r>
            <a:endParaRPr kumimoji="0" lang="en-GB" sz="3600" b="0" i="0" u="none" strike="noStrike" kern="0" cap="none" spc="0" normalizeH="0" baseline="0" noProof="0" dirty="0">
              <a:ln>
                <a:noFill/>
              </a:ln>
              <a:solidFill>
                <a:schemeClr val="tx1"/>
              </a:solidFill>
              <a:effectLst/>
              <a:uLnTx/>
              <a:uFillTx/>
              <a:latin typeface="Calibri" panose="020F0502020204030204" pitchFamily="34" charset="0"/>
              <a:ea typeface="MS Gothic"/>
            </a:endParaRPr>
          </a:p>
        </p:txBody>
      </p:sp>
      <p:sp>
        <p:nvSpPr>
          <p:cNvPr id="9" name="Rectangle 2"/>
          <p:cNvSpPr txBox="1">
            <a:spLocks noChangeArrowheads="1"/>
          </p:cNvSpPr>
          <p:nvPr/>
        </p:nvSpPr>
        <p:spPr bwMode="auto">
          <a:xfrm>
            <a:off x="762000" y="1752600"/>
            <a:ext cx="7620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341313" indent="-341313" algn="l" defTabSz="457200" rtl="0" eaLnBrk="0" fontAlgn="base" hangingPunct="0">
              <a:lnSpc>
                <a:spcPct val="101000"/>
              </a:lnSpc>
              <a:spcBef>
                <a:spcPts val="650"/>
              </a:spcBef>
              <a:spcAft>
                <a:spcPct val="0"/>
              </a:spcAft>
              <a:buClr>
                <a:srgbClr val="000000"/>
              </a:buClr>
              <a:buSzPct val="85000"/>
              <a:buFont typeface="Verdana" pitchFamily="34" charset="0"/>
              <a:buChar char="•"/>
              <a:defRPr sz="3200" b="0">
                <a:solidFill>
                  <a:srgbClr val="000000"/>
                </a:solidFill>
                <a:latin typeface="Calibri" panose="020F0502020204030204" pitchFamily="34" charset="0"/>
                <a:ea typeface="+mn-ea"/>
                <a:cs typeface="Calibri" panose="020F0502020204030204" pitchFamily="34" charset="0"/>
              </a:defRPr>
            </a:lvl1pPr>
            <a:lvl2pPr marL="741363" indent="-284163" algn="l" defTabSz="457200" rtl="0" eaLnBrk="0" fontAlgn="base" hangingPunct="0">
              <a:lnSpc>
                <a:spcPct val="101000"/>
              </a:lnSpc>
              <a:spcBef>
                <a:spcPts val="550"/>
              </a:spcBef>
              <a:spcAft>
                <a:spcPct val="0"/>
              </a:spcAft>
              <a:buClr>
                <a:srgbClr val="006600"/>
              </a:buClr>
              <a:buSzPct val="85000"/>
              <a:buFont typeface="Verdana" pitchFamily="34" charset="0"/>
              <a:buChar char="–"/>
              <a:defRPr sz="2800">
                <a:solidFill>
                  <a:srgbClr val="006600"/>
                </a:solidFill>
                <a:latin typeface="Calibri" panose="020F0502020204030204" pitchFamily="34" charset="0"/>
                <a:ea typeface="+mn-ea"/>
                <a:cs typeface="Calibri" panose="020F0502020204030204" pitchFamily="34" charset="0"/>
              </a:defRPr>
            </a:lvl2pPr>
            <a:lvl3pPr marL="1143000" indent="-228600" algn="l" defTabSz="457200" rtl="0" eaLnBrk="0" fontAlgn="base" hangingPunct="0">
              <a:lnSpc>
                <a:spcPct val="101000"/>
              </a:lnSpc>
              <a:spcBef>
                <a:spcPts val="450"/>
              </a:spcBef>
              <a:spcAft>
                <a:spcPct val="0"/>
              </a:spcAft>
              <a:buClr>
                <a:srgbClr val="663300"/>
              </a:buClr>
              <a:buSzPct val="85000"/>
              <a:buFont typeface="Verdana" pitchFamily="34" charset="0"/>
              <a:buChar char="•"/>
              <a:defRPr sz="2400">
                <a:solidFill>
                  <a:srgbClr val="663300"/>
                </a:solidFill>
                <a:latin typeface="Calibri" panose="020F0502020204030204" pitchFamily="34" charset="0"/>
                <a:ea typeface="+mn-ea"/>
                <a:cs typeface="Calibri" panose="020F0502020204030204" pitchFamily="34" charset="0"/>
              </a:defRPr>
            </a:lvl3pPr>
            <a:lvl4pPr marL="1600200" indent="-228600" algn="l" defTabSz="457200" rtl="0" eaLnBrk="0" fontAlgn="base" hangingPunct="0">
              <a:lnSpc>
                <a:spcPct val="101000"/>
              </a:lnSpc>
              <a:spcBef>
                <a:spcPts val="450"/>
              </a:spcBef>
              <a:spcAft>
                <a:spcPct val="0"/>
              </a:spcAft>
              <a:buClr>
                <a:srgbClr val="000000"/>
              </a:buClr>
              <a:buSzPct val="100000"/>
              <a:buFont typeface="Verdana" pitchFamily="34" charset="0"/>
              <a:buChar char="–"/>
              <a:defRPr sz="2400">
                <a:solidFill>
                  <a:srgbClr val="000000"/>
                </a:solidFill>
                <a:latin typeface="Calibri" panose="020F0502020204030204" pitchFamily="34" charset="0"/>
                <a:ea typeface="+mn-ea"/>
                <a:cs typeface="Calibri" panose="020F0502020204030204" pitchFamily="34" charset="0"/>
              </a:defRPr>
            </a:lvl4pPr>
            <a:lvl5pPr marL="2057400" indent="-228600" algn="l" defTabSz="457200" rtl="0" eaLnBrk="0" fontAlgn="base" hangingPunct="0">
              <a:lnSpc>
                <a:spcPct val="93000"/>
              </a:lnSpc>
              <a:spcBef>
                <a:spcPts val="500"/>
              </a:spcBef>
              <a:spcAft>
                <a:spcPct val="0"/>
              </a:spcAft>
              <a:buClr>
                <a:srgbClr val="000000"/>
              </a:buClr>
              <a:buSzPct val="100000"/>
              <a:buFont typeface="Arial" charset="0"/>
              <a:buChar char="»"/>
              <a:defRPr sz="2000">
                <a:solidFill>
                  <a:srgbClr val="000000"/>
                </a:solidFill>
                <a:latin typeface="Calibri" panose="020F0502020204030204" pitchFamily="34" charset="0"/>
                <a:ea typeface="+mn-ea"/>
                <a:cs typeface="Calibri" panose="020F0502020204030204" pitchFamily="34" charset="0"/>
              </a:defRPr>
            </a:lvl5pPr>
            <a:lvl6pPr marL="25146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6pPr>
            <a:lvl7pPr marL="29718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7pPr>
            <a:lvl8pPr marL="34290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8pPr>
            <a:lvl9pPr marL="38862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9pPr>
          </a:lstStyle>
          <a:p>
            <a:pPr lvl="1" eaLnBrk="1" hangingPunct="1"/>
            <a:r>
              <a:rPr lang="en-US" dirty="0">
                <a:solidFill>
                  <a:srgbClr val="008000"/>
                </a:solidFill>
                <a:cs typeface="MS Gothic" pitchFamily="49" charset="-128"/>
              </a:rPr>
              <a:t>Explain the features and capabilities of mobile devices</a:t>
            </a:r>
          </a:p>
          <a:p>
            <a:pPr lvl="1" eaLnBrk="1" hangingPunct="1"/>
            <a:r>
              <a:rPr lang="en-US" dirty="0">
                <a:solidFill>
                  <a:srgbClr val="008000"/>
                </a:solidFill>
                <a:cs typeface="MS Gothic" pitchFamily="49" charset="-128"/>
              </a:rPr>
              <a:t>Describe the three major mobile operating systems</a:t>
            </a:r>
          </a:p>
          <a:p>
            <a:pPr lvl="1" eaLnBrk="1" hangingPunct="1"/>
            <a:r>
              <a:rPr lang="en-US" dirty="0">
                <a:solidFill>
                  <a:srgbClr val="008000"/>
                </a:solidFill>
                <a:cs typeface="MS Gothic" pitchFamily="49" charset="-128"/>
              </a:rPr>
              <a:t>Describe how to configure mobile devices</a:t>
            </a:r>
          </a:p>
        </p:txBody>
      </p:sp>
    </p:spTree>
    <p:extLst>
      <p:ext uri="{BB962C8B-B14F-4D97-AF65-F5344CB8AC3E}">
        <p14:creationId xmlns:p14="http://schemas.microsoft.com/office/powerpoint/2010/main" val="3033883330"/>
      </p:ext>
    </p:extLst>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43" y="1828800"/>
            <a:ext cx="7620000"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836687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Smartphones </a:t>
            </a:r>
          </a:p>
        </p:txBody>
      </p:sp>
      <p:sp>
        <p:nvSpPr>
          <p:cNvPr id="6" name="TextBox 5"/>
          <p:cNvSpPr txBox="1"/>
          <p:nvPr/>
        </p:nvSpPr>
        <p:spPr>
          <a:xfrm>
            <a:off x="1600200" y="5488398"/>
            <a:ext cx="5943600" cy="607602"/>
          </a:xfrm>
          <a:prstGeom prst="rect">
            <a:avLst/>
          </a:prstGeom>
          <a:noFill/>
        </p:spPr>
        <p:txBody>
          <a:bodyPr wrap="square" rtlCol="0">
            <a:spAutoFit/>
          </a:bodyPr>
          <a:lstStyle/>
          <a:p>
            <a:r>
              <a:rPr lang="en-US" dirty="0">
                <a:solidFill>
                  <a:srgbClr val="000000"/>
                </a:solidFill>
              </a:rPr>
              <a:t>Figure 25.3  Examples of the big three smartphone OSs: Android (left), iOS (center), and Windows Phone (right)</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847" y="1447800"/>
            <a:ext cx="5966307" cy="3667408"/>
          </a:xfrm>
          <a:prstGeom prst="rect">
            <a:avLst/>
          </a:prstGeom>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Tablets</a:t>
            </a:r>
          </a:p>
        </p:txBody>
      </p:sp>
      <p:sp>
        <p:nvSpPr>
          <p:cNvPr id="4" name="Content Placeholder 3"/>
          <p:cNvSpPr>
            <a:spLocks noGrp="1"/>
          </p:cNvSpPr>
          <p:nvPr>
            <p:ph idx="1"/>
          </p:nvPr>
        </p:nvSpPr>
        <p:spPr/>
        <p:txBody>
          <a:bodyPr/>
          <a:lstStyle/>
          <a:p>
            <a:r>
              <a:rPr lang="en-US" dirty="0">
                <a:solidFill>
                  <a:srgbClr val="C00000"/>
                </a:solidFill>
              </a:rPr>
              <a:t>Tablets</a:t>
            </a:r>
            <a:r>
              <a:rPr lang="en-US" dirty="0">
                <a:solidFill>
                  <a:srgbClr val="800000"/>
                </a:solidFill>
              </a:rPr>
              <a:t> </a:t>
            </a:r>
            <a:r>
              <a:rPr lang="en-US" dirty="0"/>
              <a:t>are very similar to smartphones; they run the same OSs and apps, and use the same multi-touch screens. </a:t>
            </a:r>
          </a:p>
          <a:p>
            <a:pPr lvl="1"/>
            <a:r>
              <a:rPr lang="en-US" dirty="0"/>
              <a:t>Generally lack cellular connection</a:t>
            </a:r>
          </a:p>
        </p:txBody>
      </p:sp>
      <p:sp>
        <p:nvSpPr>
          <p:cNvPr id="6" name="TextBox 5"/>
          <p:cNvSpPr txBox="1"/>
          <p:nvPr/>
        </p:nvSpPr>
        <p:spPr>
          <a:xfrm>
            <a:off x="3173186" y="6271072"/>
            <a:ext cx="2886431" cy="349968"/>
          </a:xfrm>
          <a:prstGeom prst="rect">
            <a:avLst/>
          </a:prstGeom>
          <a:noFill/>
        </p:spPr>
        <p:txBody>
          <a:bodyPr wrap="none" rtlCol="0">
            <a:spAutoFit/>
          </a:bodyPr>
          <a:lstStyle/>
          <a:p>
            <a:pPr algn="ctr"/>
            <a:r>
              <a:rPr lang="en-US" dirty="0">
                <a:solidFill>
                  <a:schemeClr val="tx1"/>
                </a:solidFill>
              </a:rPr>
              <a:t>Figure 25.4  Typical tablet </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4801" y="3680272"/>
            <a:ext cx="2743200" cy="2442450"/>
          </a:xfrm>
          <a:prstGeom prst="rect">
            <a:avLst/>
          </a:prstGeom>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Phablets</a:t>
            </a:r>
          </a:p>
        </p:txBody>
      </p:sp>
      <p:sp>
        <p:nvSpPr>
          <p:cNvPr id="3" name="Content Placeholder 2"/>
          <p:cNvSpPr>
            <a:spLocks noGrp="1"/>
          </p:cNvSpPr>
          <p:nvPr>
            <p:ph idx="1"/>
          </p:nvPr>
        </p:nvSpPr>
        <p:spPr/>
        <p:txBody>
          <a:bodyPr/>
          <a:lstStyle/>
          <a:p>
            <a:r>
              <a:rPr lang="en-US" dirty="0">
                <a:solidFill>
                  <a:srgbClr val="C00000"/>
                </a:solidFill>
              </a:rPr>
              <a:t>Phablets</a:t>
            </a:r>
            <a:r>
              <a:rPr lang="en-US" dirty="0">
                <a:solidFill>
                  <a:srgbClr val="800000"/>
                </a:solidFill>
              </a:rPr>
              <a:t> </a:t>
            </a:r>
            <a:r>
              <a:rPr lang="en-US" dirty="0"/>
              <a:t>straddle the line between tablets and smartphones.</a:t>
            </a:r>
          </a:p>
          <a:p>
            <a:pPr lvl="1"/>
            <a:r>
              <a:rPr lang="en-US" dirty="0"/>
              <a:t>They provide all the features of a smartphone with the expansive vistas of a huge screen. </a:t>
            </a:r>
          </a:p>
          <a:p>
            <a:pPr lvl="1"/>
            <a:r>
              <a:rPr lang="en-US" dirty="0"/>
              <a:t>Screen sizes range from 5.5 to 6.5 inches.</a:t>
            </a:r>
          </a:p>
        </p:txBody>
      </p:sp>
    </p:spTree>
  </p:cSld>
  <p:clrMapOvr>
    <a:masterClrMapping/>
  </p:clrMapOvr>
  <p:transition spd="med">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3068</TotalTime>
  <Words>3163</Words>
  <Application>Microsoft Office PowerPoint</Application>
  <PresentationFormat>On-screen Show (4:3)</PresentationFormat>
  <Paragraphs>316</Paragraphs>
  <Slides>67</Slides>
  <Notes>3</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Default Design</vt:lpstr>
      <vt:lpstr>PowerPoint Presentation</vt:lpstr>
      <vt:lpstr>Overview</vt:lpstr>
      <vt:lpstr>Introduction</vt:lpstr>
      <vt:lpstr>Mobile Computing Devices</vt:lpstr>
      <vt:lpstr>Smartphones</vt:lpstr>
      <vt:lpstr>Smartphones </vt:lpstr>
      <vt:lpstr>Smartphones </vt:lpstr>
      <vt:lpstr>Tablets</vt:lpstr>
      <vt:lpstr>Phablets</vt:lpstr>
      <vt:lpstr>Purpose-Built Mobile Devices</vt:lpstr>
      <vt:lpstr>Purpose-Built Mobile Devices </vt:lpstr>
      <vt:lpstr>Purpose-Built Mobile Devices </vt:lpstr>
      <vt:lpstr>Purpose-Built Mobile Devices </vt:lpstr>
      <vt:lpstr>Mobile Hardware Features</vt:lpstr>
      <vt:lpstr>Mobile Hardware Features </vt:lpstr>
      <vt:lpstr>Mobile Hardware Features </vt:lpstr>
      <vt:lpstr>Mobile Hardware Features </vt:lpstr>
      <vt:lpstr>Big Three Mobile OSs</vt:lpstr>
      <vt:lpstr>Apple iOS</vt:lpstr>
      <vt:lpstr>Google Android</vt:lpstr>
      <vt:lpstr>Microsoft Windows Phone</vt:lpstr>
      <vt:lpstr>Mobile OS Features</vt:lpstr>
      <vt:lpstr>Mobile OS Features </vt:lpstr>
      <vt:lpstr>Mobile OS Features </vt:lpstr>
      <vt:lpstr>Mobile OS Features </vt:lpstr>
      <vt:lpstr>Mobile OS Features </vt:lpstr>
      <vt:lpstr>Mobile OS Features </vt:lpstr>
      <vt:lpstr>Mobile OS Features </vt:lpstr>
      <vt:lpstr>Mobile OS Features </vt:lpstr>
      <vt:lpstr>Mobile OS Features </vt:lpstr>
      <vt:lpstr>Mobile OS Features </vt:lpstr>
      <vt:lpstr>Mobile OS Features </vt:lpstr>
      <vt:lpstr>Mobile OS Features </vt:lpstr>
      <vt:lpstr>Mobile OS Features </vt:lpstr>
      <vt:lpstr>Mobile OS Features </vt:lpstr>
      <vt:lpstr>Mobile OS Features </vt:lpstr>
      <vt:lpstr>Configuring a Mobile Device</vt:lpstr>
      <vt:lpstr>Enhancing Hardware</vt:lpstr>
      <vt:lpstr>Enhancing Hardware </vt:lpstr>
      <vt:lpstr>Enhancing Hardware </vt:lpstr>
      <vt:lpstr>Enhancing Hardware </vt:lpstr>
      <vt:lpstr>Adding Apps</vt:lpstr>
      <vt:lpstr>Adding Apps </vt:lpstr>
      <vt:lpstr>Adding Apps </vt:lpstr>
      <vt:lpstr>Network Connectivity</vt:lpstr>
      <vt:lpstr>Data</vt:lpstr>
      <vt:lpstr>E-mail</vt:lpstr>
      <vt:lpstr>E-mail </vt:lpstr>
      <vt:lpstr>Synchronization</vt:lpstr>
      <vt:lpstr>Synchronization </vt:lpstr>
      <vt:lpstr>Synchronization </vt:lpstr>
      <vt:lpstr>Synchronization </vt:lpstr>
      <vt:lpstr>Synchronization </vt:lpstr>
      <vt:lpstr>Synchronization </vt:lpstr>
      <vt:lpstr>Mobile Device  Communication and Ports</vt:lpstr>
      <vt:lpstr>Mobile Device  Communication and Ports </vt:lpstr>
      <vt:lpstr>Mobile Device  Communication and Ports </vt:lpstr>
      <vt:lpstr>Mobile Device  Communication and Ports </vt:lpstr>
      <vt:lpstr>Mobile Device  Communication and Ports </vt:lpstr>
      <vt:lpstr>Mobile Device  Communication and Ports </vt:lpstr>
      <vt:lpstr>Mobile Device  Communication and Ports </vt:lpstr>
      <vt:lpstr>Mobile Device  Communication and Ports </vt:lpstr>
      <vt:lpstr>Mobile Device  Communication and Ports </vt:lpstr>
      <vt:lpstr>Mobile Device  Communication and Ports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Path of the PC Tech</dc:title>
  <dc:creator>Mike Meyers</dc:creator>
  <cp:lastModifiedBy>Robert J Lane</cp:lastModifiedBy>
  <cp:revision>110</cp:revision>
  <dcterms:created xsi:type="dcterms:W3CDTF">2016-02-01T21:45:28Z</dcterms:created>
  <dcterms:modified xsi:type="dcterms:W3CDTF">2016-09-01T17:21:59Z</dcterms:modified>
</cp:coreProperties>
</file>