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Lst>
  <p:notesMasterIdLst>
    <p:notesMasterId r:id="rId74"/>
  </p:notesMasterIdLst>
  <p:handoutMasterIdLst>
    <p:handoutMasterId r:id="rId75"/>
  </p:handoutMasterIdLst>
  <p:sldIdLst>
    <p:sldId id="288" r:id="rId2"/>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 id="465" r:id="rId61"/>
    <p:sldId id="466" r:id="rId62"/>
    <p:sldId id="467" r:id="rId63"/>
    <p:sldId id="468" r:id="rId64"/>
    <p:sldId id="469" r:id="rId65"/>
    <p:sldId id="470" r:id="rId66"/>
    <p:sldId id="471" r:id="rId67"/>
    <p:sldId id="472" r:id="rId68"/>
    <p:sldId id="473" r:id="rId69"/>
    <p:sldId id="474" r:id="rId70"/>
    <p:sldId id="403" r:id="rId71"/>
    <p:sldId id="339" r:id="rId72"/>
    <p:sldId id="335" r:id="rId73"/>
  </p:sldIdLst>
  <p:sldSz cx="9144000" cy="6858000" type="screen4x3"/>
  <p:notesSz cx="7010400" cy="9296400"/>
  <p:defaultTextStyle>
    <a:defPPr>
      <a:defRPr lang="en-GB"/>
    </a:defPPr>
    <a:lvl1pPr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1pPr>
    <a:lvl2pPr marL="4572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2pPr>
    <a:lvl3pPr marL="9144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3pPr>
    <a:lvl4pPr marL="13716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4pPr>
    <a:lvl5pPr marL="18288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5pPr>
    <a:lvl6pPr marL="2286000" algn="l" defTabSz="457200" rtl="0" eaLnBrk="1" latinLnBrk="0" hangingPunct="1">
      <a:defRPr kern="1200">
        <a:solidFill>
          <a:schemeClr val="bg1"/>
        </a:solidFill>
        <a:latin typeface="Arial" pitchFamily="-84" charset="0"/>
        <a:ea typeface="MS Gothic" pitchFamily="49" charset="-128"/>
        <a:cs typeface="MS Gothic" pitchFamily="49" charset="-128"/>
      </a:defRPr>
    </a:lvl6pPr>
    <a:lvl7pPr marL="2743200" algn="l" defTabSz="457200" rtl="0" eaLnBrk="1" latinLnBrk="0" hangingPunct="1">
      <a:defRPr kern="1200">
        <a:solidFill>
          <a:schemeClr val="bg1"/>
        </a:solidFill>
        <a:latin typeface="Arial" pitchFamily="-84" charset="0"/>
        <a:ea typeface="MS Gothic" pitchFamily="49" charset="-128"/>
        <a:cs typeface="MS Gothic" pitchFamily="49" charset="-128"/>
      </a:defRPr>
    </a:lvl7pPr>
    <a:lvl8pPr marL="3200400" algn="l" defTabSz="457200" rtl="0" eaLnBrk="1" latinLnBrk="0" hangingPunct="1">
      <a:defRPr kern="1200">
        <a:solidFill>
          <a:schemeClr val="bg1"/>
        </a:solidFill>
        <a:latin typeface="Arial" pitchFamily="-84" charset="0"/>
        <a:ea typeface="MS Gothic" pitchFamily="49" charset="-128"/>
        <a:cs typeface="MS Gothic" pitchFamily="49" charset="-128"/>
      </a:defRPr>
    </a:lvl8pPr>
    <a:lvl9pPr marL="3657600" algn="l" defTabSz="457200" rtl="0" eaLnBrk="1" latinLnBrk="0" hangingPunct="1">
      <a:defRPr kern="1200">
        <a:solidFill>
          <a:schemeClr val="bg1"/>
        </a:solidFill>
        <a:latin typeface="Arial" pitchFamily="-84" charset="0"/>
        <a:ea typeface="MS Gothic" pitchFamily="49" charset="-128"/>
        <a:cs typeface="MS Gothic" pitchFamily="49" charset="-128"/>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209" autoAdjust="0"/>
  </p:normalViewPr>
  <p:slideViewPr>
    <p:cSldViewPr>
      <p:cViewPr varScale="1">
        <p:scale>
          <a:sx n="69" d="100"/>
          <a:sy n="69" d="100"/>
        </p:scale>
        <p:origin x="-1416" y="-90"/>
      </p:cViewPr>
      <p:guideLst>
        <p:guide orient="horz" pos="2160"/>
        <p:guide pos="2880"/>
      </p:guideLst>
    </p:cSldViewPr>
  </p:slideViewPr>
  <p:outlineViewPr>
    <p:cViewPr varScale="1">
      <p:scale>
        <a:sx n="25" d="100"/>
        <a:sy n="25" d="100"/>
      </p:scale>
      <p:origin x="0" y="0"/>
    </p:cViewPr>
  </p:outlineViewPr>
  <p:notesTextViewPr>
    <p:cViewPr>
      <p:scale>
        <a:sx n="100" d="100"/>
        <a:sy n="100" d="100"/>
      </p:scale>
      <p:origin x="0" y="0"/>
    </p:cViewPr>
  </p:notesTextViewPr>
  <p:notesViewPr>
    <p:cSldViewPr>
      <p:cViewPr varScale="1">
        <p:scale>
          <a:sx n="59" d="100"/>
          <a:sy n="59" d="100"/>
        </p:scale>
        <p:origin x="-279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Font typeface="Arial" charset="0"/>
              <a:buNone/>
              <a:defRPr sz="1200">
                <a:latin typeface="Arial" charset="0"/>
                <a:ea typeface="MS Gothic" pitchFamily="49" charset="-128"/>
                <a:cs typeface="+mn-cs"/>
              </a:defRPr>
            </a:lvl1pPr>
          </a:lstStyle>
          <a:p>
            <a:pPr>
              <a:defRPr/>
            </a:pPr>
            <a:endParaRPr lang="en-US" dirty="0">
              <a:latin typeface="Calibri" panose="020F0502020204030204" pitchFamily="34" charset="0"/>
            </a:endParaRPr>
          </a:p>
        </p:txBody>
      </p:sp>
      <p:sp>
        <p:nvSpPr>
          <p:cNvPr id="49155"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A8C81F16-140A-2B45-9643-316F467A87BF}" type="datetimeFigureOut">
              <a:rPr lang="en-US">
                <a:latin typeface="Calibri" panose="020F0502020204030204" pitchFamily="34" charset="0"/>
              </a:rPr>
              <a:pPr/>
              <a:t>9/1/2016</a:t>
            </a:fld>
            <a:endParaRPr lang="en-US" dirty="0">
              <a:latin typeface="Calibri" panose="020F0502020204030204" pitchFamily="34" charset="0"/>
            </a:endParaRPr>
          </a:p>
        </p:txBody>
      </p:sp>
      <p:sp>
        <p:nvSpPr>
          <p:cNvPr id="49156"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Font typeface="Arial" charset="0"/>
              <a:buNone/>
              <a:defRPr sz="1200">
                <a:latin typeface="Arial" charset="0"/>
                <a:ea typeface="MS Gothic" pitchFamily="49" charset="-128"/>
                <a:cs typeface="+mn-cs"/>
              </a:defRPr>
            </a:lvl1pPr>
          </a:lstStyle>
          <a:p>
            <a:pPr>
              <a:defRPr/>
            </a:pPr>
            <a:endParaRPr lang="en-US" dirty="0">
              <a:latin typeface="Calibri" panose="020F0502020204030204" pitchFamily="34" charset="0"/>
            </a:endParaRPr>
          </a:p>
        </p:txBody>
      </p:sp>
      <p:sp>
        <p:nvSpPr>
          <p:cNvPr id="49157"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97BD0643-BA54-4047-B5AD-2FD2A8407564}"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36671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AutoShape 1"/>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p:spPr>
        <p:txBody>
          <a:bodyPr wrap="none" lIns="93177" tIns="46589" rIns="93177" bIns="46589" anchor="ctr">
            <a:prstTxWarp prst="textNoShape">
              <a:avLst/>
            </a:prstTxWarp>
          </a:bodyPr>
          <a:lstStyle/>
          <a:p>
            <a:pPr defTabSz="465138"/>
            <a:endParaRPr lang="en-US" dirty="0">
              <a:latin typeface="Calibri" panose="020F0502020204030204" pitchFamily="34" charset="0"/>
            </a:endParaRPr>
          </a:p>
        </p:txBody>
      </p:sp>
      <p:sp>
        <p:nvSpPr>
          <p:cNvPr id="2050" name="Rectangle 2"/>
          <p:cNvSpPr>
            <a:spLocks noGrp="1" noChangeArrowheads="1"/>
          </p:cNvSpPr>
          <p:nvPr>
            <p:ph type="hdr"/>
          </p:nvPr>
        </p:nvSpPr>
        <p:spPr bwMode="auto">
          <a:xfrm>
            <a:off x="0" y="0"/>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lvl1pP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ea typeface="MS Gothic" pitchFamily="49" charset="-128"/>
                <a:cs typeface="+mn-cs"/>
              </a:defRPr>
            </a:lvl1pPr>
          </a:lstStyle>
          <a:p>
            <a:pPr>
              <a:defRPr/>
            </a:pPr>
            <a:endParaRPr lang="en-US" dirty="0"/>
          </a:p>
        </p:txBody>
      </p:sp>
      <p:sp>
        <p:nvSpPr>
          <p:cNvPr id="2051" name="Rectangle 3"/>
          <p:cNvSpPr>
            <a:spLocks noGrp="1" noChangeArrowheads="1"/>
          </p:cNvSpPr>
          <p:nvPr>
            <p:ph type="dt"/>
          </p:nvPr>
        </p:nvSpPr>
        <p:spPr bwMode="auto">
          <a:xfrm>
            <a:off x="3970338" y="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lvl1pPr algn="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ea typeface="MS Gothic" pitchFamily="49" charset="-128"/>
                <a:cs typeface="+mn-cs"/>
              </a:defRPr>
            </a:lvl1pPr>
          </a:lstStyle>
          <a:p>
            <a:pPr>
              <a:defRPr/>
            </a:pPr>
            <a:endParaRPr lang="en-US" dirty="0"/>
          </a:p>
        </p:txBody>
      </p:sp>
      <p:sp>
        <p:nvSpPr>
          <p:cNvPr id="18437" name="Rectangle 4"/>
          <p:cNvSpPr>
            <a:spLocks noGrp="1" noRot="1" noChangeAspect="1" noChangeArrowheads="1"/>
          </p:cNvSpPr>
          <p:nvPr>
            <p:ph type="sldImg"/>
          </p:nvPr>
        </p:nvSpPr>
        <p:spPr bwMode="auto">
          <a:xfrm>
            <a:off x="1181100" y="696913"/>
            <a:ext cx="4646613" cy="3484562"/>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701675" y="4416425"/>
            <a:ext cx="5605463"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p>
            <a:pPr lvl="0"/>
            <a:endParaRPr lang="en-US" noProof="0"/>
          </a:p>
        </p:txBody>
      </p:sp>
      <p:sp>
        <p:nvSpPr>
          <p:cNvPr id="2054" name="Rectangle 6"/>
          <p:cNvSpPr>
            <a:spLocks noGrp="1" noChangeArrowheads="1"/>
          </p:cNvSpPr>
          <p:nvPr>
            <p:ph type="ftr"/>
          </p:nvPr>
        </p:nvSpPr>
        <p:spPr bwMode="auto">
          <a:xfrm>
            <a:off x="0" y="8829675"/>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b" anchorCtr="0" compatLnSpc="1">
            <a:prstTxWarp prst="textNoShape">
              <a:avLst/>
            </a:prstTxWarp>
          </a:bodyPr>
          <a:lstStyle>
            <a:lvl1pP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ea typeface="MS Gothic" pitchFamily="49" charset="-128"/>
                <a:cs typeface="+mn-cs"/>
              </a:defRPr>
            </a:lvl1pPr>
          </a:lstStyle>
          <a:p>
            <a:pPr>
              <a:defRPr/>
            </a:pPr>
            <a:endParaRPr lang="en-US" dirty="0"/>
          </a:p>
        </p:txBody>
      </p:sp>
      <p:sp>
        <p:nvSpPr>
          <p:cNvPr id="2055" name="Rectangle 7"/>
          <p:cNvSpPr>
            <a:spLocks noGrp="1" noChangeArrowheads="1"/>
          </p:cNvSpPr>
          <p:nvPr>
            <p:ph type="sldNum"/>
          </p:nvPr>
        </p:nvSpPr>
        <p:spPr bwMode="auto">
          <a:xfrm>
            <a:off x="3970338" y="8829675"/>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b" anchorCtr="0" compatLnSpc="1">
            <a:prstTxWarp prst="textNoShape">
              <a:avLst/>
            </a:prstTxWarp>
          </a:bodyPr>
          <a:lstStyle>
            <a:lvl1pPr algn="r" defTabSz="465138">
              <a:lnSpc>
                <a:spcPct val="100000"/>
              </a:lnSpc>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defRPr>
            </a:lvl1pPr>
          </a:lstStyle>
          <a:p>
            <a:fld id="{AB3C87E0-BBA0-2A4C-8FED-B367ED68E724}" type="slidenum">
              <a:rPr lang="en-GB" smtClean="0"/>
              <a:pPr/>
              <a:t>‹#›</a:t>
            </a:fld>
            <a:endParaRPr lang="en-GB" dirty="0"/>
          </a:p>
        </p:txBody>
      </p:sp>
    </p:spTree>
    <p:extLst>
      <p:ext uri="{BB962C8B-B14F-4D97-AF65-F5344CB8AC3E}">
        <p14:creationId xmlns:p14="http://schemas.microsoft.com/office/powerpoint/2010/main" val="36578589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MS PGothic" pitchFamily="34" charset="-128"/>
        <a:cs typeface="MS PGothic" pitchFamily="34" charset="-128"/>
      </a:defRPr>
    </a:lvl1pPr>
    <a:lvl2pPr marL="742950" indent="-28575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MS PGothic"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The two critical issues with BYOD are personal data privacy versus protection of corporate data, and level of organizational control versus individual control.</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33</a:t>
            </a:fld>
            <a:endParaRPr lang="en-GB" dirty="0"/>
          </a:p>
        </p:txBody>
      </p:sp>
    </p:spTree>
    <p:extLst>
      <p:ext uri="{BB962C8B-B14F-4D97-AF65-F5344CB8AC3E}">
        <p14:creationId xmlns:p14="http://schemas.microsoft.com/office/powerpoint/2010/main" val="42155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For the purposes of the CompTIA A+ 902 exam, know that </a:t>
            </a:r>
            <a:r>
              <a:rPr lang="en-US" b="1" dirty="0">
                <a:cs typeface="ＭＳ Ｐゴシック" charset="0"/>
              </a:rPr>
              <a:t>fingerprint lock</a:t>
            </a:r>
            <a:r>
              <a:rPr lang="en-US" dirty="0">
                <a:cs typeface="ＭＳ Ｐゴシック" charset="0"/>
              </a:rPr>
              <a:t>, </a:t>
            </a:r>
            <a:r>
              <a:rPr lang="en-US" b="1" dirty="0">
                <a:cs typeface="ＭＳ Ｐゴシック" charset="0"/>
              </a:rPr>
              <a:t>face lock</a:t>
            </a:r>
            <a:r>
              <a:rPr lang="en-US" dirty="0">
                <a:cs typeface="ＭＳ Ｐゴシック" charset="0"/>
              </a:rPr>
              <a:t>, </a:t>
            </a:r>
            <a:r>
              <a:rPr lang="en-US" b="1" dirty="0">
                <a:cs typeface="ＭＳ Ｐゴシック" charset="0"/>
              </a:rPr>
              <a:t>swipe lock</a:t>
            </a:r>
            <a:r>
              <a:rPr lang="en-US" dirty="0">
                <a:cs typeface="ＭＳ Ｐゴシック" charset="0"/>
              </a:rPr>
              <a:t>, and passcode lock are screen lock methods used to secure mobile devices.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41</a:t>
            </a:fld>
            <a:endParaRPr lang="en-GB" dirty="0"/>
          </a:p>
        </p:txBody>
      </p:sp>
    </p:spTree>
    <p:extLst>
      <p:ext uri="{BB962C8B-B14F-4D97-AF65-F5344CB8AC3E}">
        <p14:creationId xmlns:p14="http://schemas.microsoft.com/office/powerpoint/2010/main" val="1602605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Portable and mobile devices present amazing opportunities for your personal information to become much less personal and a lot more public. The CompTIA A+ 902 exam calls this “leaked personal files/data,” but it could just as easily be translated as “your phone password wasn’t strong and you left the phone in a kiosk at the ski resort.” (Not that this has ever happened to me.)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63</a:t>
            </a:fld>
            <a:endParaRPr lang="en-GB" dirty="0"/>
          </a:p>
        </p:txBody>
      </p:sp>
    </p:spTree>
    <p:extLst>
      <p:ext uri="{BB962C8B-B14F-4D97-AF65-F5344CB8AC3E}">
        <p14:creationId xmlns:p14="http://schemas.microsoft.com/office/powerpoint/2010/main" val="1854074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64</a:t>
            </a:fld>
            <a:endParaRPr lang="en-GB" dirty="0"/>
          </a:p>
        </p:txBody>
      </p:sp>
    </p:spTree>
    <p:extLst>
      <p:ext uri="{BB962C8B-B14F-4D97-AF65-F5344CB8AC3E}">
        <p14:creationId xmlns:p14="http://schemas.microsoft.com/office/powerpoint/2010/main" val="239670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65</a:t>
            </a:fld>
            <a:endParaRPr lang="en-GB" dirty="0"/>
          </a:p>
        </p:txBody>
      </p:sp>
    </p:spTree>
    <p:extLst>
      <p:ext uri="{BB962C8B-B14F-4D97-AF65-F5344CB8AC3E}">
        <p14:creationId xmlns:p14="http://schemas.microsoft.com/office/powerpoint/2010/main" val="237216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67</a:t>
            </a:fld>
            <a:endParaRPr lang="en-GB" dirty="0"/>
          </a:p>
        </p:txBody>
      </p:sp>
    </p:spTree>
    <p:extLst>
      <p:ext uri="{BB962C8B-B14F-4D97-AF65-F5344CB8AC3E}">
        <p14:creationId xmlns:p14="http://schemas.microsoft.com/office/powerpoint/2010/main" val="200802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Some of the most sophisticated attacks using methods discussed in the earlier “Unintended Connections” section can reportedly cause a device to appear to power down, while still leaving its microphone active. Attacks of this quality may be unavoidable until carriers and device makers secure their networks and devices against them, but you can still be on the lookout for strange behavior.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68</a:t>
            </a:fld>
            <a:endParaRPr lang="en-GB" dirty="0"/>
          </a:p>
        </p:txBody>
      </p:sp>
    </p:spTree>
    <p:extLst>
      <p:ext uri="{BB962C8B-B14F-4D97-AF65-F5344CB8AC3E}">
        <p14:creationId xmlns:p14="http://schemas.microsoft.com/office/powerpoint/2010/main" val="3337427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1pPr>
            <a:lvl2pPr marL="757066" indent="-291179" eaLnBrk="0" hangingPunc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2pPr>
            <a:lvl3pPr marL="1164717" indent="-232943" eaLnBrk="0" hangingPunc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3pPr>
            <a:lvl4pPr marL="1630604" indent="-232943" eaLnBrk="0" hangingPunc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4pPr>
            <a:lvl5pPr marL="2096491" indent="-232943" eaLnBrk="0" hangingPunc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5pPr>
            <a:lvl6pPr marL="2562377" indent="-232943" defTabSz="465887"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6pPr>
            <a:lvl7pPr marL="3028264" indent="-232943" defTabSz="465887"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7pPr>
            <a:lvl8pPr marL="3494151" indent="-232943" defTabSz="465887"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8pPr>
            <a:lvl9pPr marL="3960038" indent="-232943" defTabSz="465887"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31774" algn="l"/>
                <a:tab pos="1863547" algn="l"/>
                <a:tab pos="2795321" algn="l"/>
                <a:tab pos="3727094" algn="l"/>
                <a:tab pos="4658868" algn="l"/>
                <a:tab pos="5590642" algn="l"/>
                <a:tab pos="6522415" algn="l"/>
                <a:tab pos="7454189" algn="l"/>
                <a:tab pos="8385962" algn="l"/>
                <a:tab pos="9317736" algn="l"/>
                <a:tab pos="10249510" algn="l"/>
              </a:tabLst>
              <a:defRPr>
                <a:solidFill>
                  <a:schemeClr val="bg1"/>
                </a:solidFill>
                <a:latin typeface="Arial" panose="020B0604020202020204" pitchFamily="34" charset="0"/>
                <a:ea typeface="MS Gothic" pitchFamily="49" charset="-128"/>
              </a:defRPr>
            </a:lvl9pPr>
          </a:lstStyle>
          <a:p>
            <a:pPr eaLnBrk="1" hangingPunct="1"/>
            <a:fld id="{7C101861-DA94-4221-A71F-10ABB94A929D}" type="slidenum">
              <a:rPr lang="en-GB" altLang="en-US">
                <a:solidFill>
                  <a:srgbClr val="000000"/>
                </a:solidFill>
              </a:rPr>
              <a:pPr eaLnBrk="1" hangingPunct="1"/>
              <a:t>2</a:t>
            </a:fld>
            <a:endParaRPr lang="en-GB" altLang="en-US" dirty="0">
              <a:solidFill>
                <a:srgbClr val="000000"/>
              </a:solidFill>
            </a:endParaRPr>
          </a:p>
        </p:txBody>
      </p:sp>
      <p:sp>
        <p:nvSpPr>
          <p:cNvPr id="82947" name="Text Box 1"/>
          <p:cNvSpPr txBox="1">
            <a:spLocks noChangeArrowheads="1"/>
          </p:cNvSpPr>
          <p:nvPr/>
        </p:nvSpPr>
        <p:spPr bwMode="auto">
          <a:xfrm>
            <a:off x="3970938" y="8829967"/>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710" tIns="47689" rIns="91710" bIns="47689"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9pPr>
          </a:lstStyle>
          <a:p>
            <a:pPr algn="r" eaLnBrk="1" hangingPunct="1">
              <a:lnSpc>
                <a:spcPct val="100000"/>
              </a:lnSpc>
            </a:pPr>
            <a:fld id="{4F2CB96B-D5F3-4C5B-B4BA-B2ABCBED57A5}" type="slidenum">
              <a:rPr lang="en-GB" altLang="en-US" sz="1200">
                <a:solidFill>
                  <a:srgbClr val="000000"/>
                </a:solidFill>
              </a:rPr>
              <a:pPr algn="r" eaLnBrk="1" hangingPunct="1">
                <a:lnSpc>
                  <a:spcPct val="100000"/>
                </a:lnSpc>
              </a:pPr>
              <a:t>2</a:t>
            </a:fld>
            <a:endParaRPr lang="en-GB" altLang="en-US" sz="1200" dirty="0">
              <a:solidFill>
                <a:srgbClr val="000000"/>
              </a:solidFill>
            </a:endParaRPr>
          </a:p>
        </p:txBody>
      </p:sp>
      <p:sp>
        <p:nvSpPr>
          <p:cNvPr id="82948" name="Text Box 2"/>
          <p:cNvSpPr txBox="1">
            <a:spLocks noChangeArrowheads="1"/>
          </p:cNvSpPr>
          <p:nvPr/>
        </p:nvSpPr>
        <p:spPr bwMode="auto">
          <a:xfrm>
            <a:off x="1168400" y="697230"/>
            <a:ext cx="4673600" cy="348615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eaLnBrk="1" hangingPunct="1"/>
            <a:endParaRPr lang="en-US" altLang="en-US" dirty="0"/>
          </a:p>
        </p:txBody>
      </p:sp>
      <p:sp>
        <p:nvSpPr>
          <p:cNvPr id="82949" name="Text Box 3"/>
          <p:cNvSpPr>
            <a:spLocks noGrp="1" noChangeArrowheads="1"/>
          </p:cNvSpPr>
          <p:nvPr>
            <p:ph type="body"/>
          </p:nvPr>
        </p:nvSpPr>
        <p:spPr>
          <a:xfrm>
            <a:off x="701040" y="4415790"/>
            <a:ext cx="5608320" cy="5297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pPr eaLnBrk="1" hangingPunct="1">
              <a:spcBef>
                <a:spcPts val="459"/>
              </a:spcBef>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endParaRPr lang="en-US" altLang="en-US" dirty="0">
              <a:latin typeface="Arial" panose="020B0604020202020204" pitchFamily="34" charset="0"/>
              <a:ea typeface="MS Gothic" pitchFamily="49" charset="-128"/>
            </a:endParaRPr>
          </a:p>
          <a:p>
            <a:pPr eaLnBrk="1" hangingPunct="1">
              <a:spcBef>
                <a:spcPts val="459"/>
              </a:spcBef>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endParaRPr lang="en-GB" altLang="en-US" dirty="0">
              <a:latin typeface="Arial" panose="020B0604020202020204" pitchFamily="34" charset="0"/>
              <a:ea typeface="MS Gothic" pitchFamily="49" charset="-128"/>
            </a:endParaRPr>
          </a:p>
        </p:txBody>
      </p:sp>
    </p:spTree>
    <p:extLst>
      <p:ext uri="{BB962C8B-B14F-4D97-AF65-F5344CB8AC3E}">
        <p14:creationId xmlns:p14="http://schemas.microsoft.com/office/powerpoint/2010/main" val="383736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Most of these tools either are guaranteed to erase data and customizations or have some risk of doing so under the right circumstances. Remember to communicate what steps you’ll be taking with the device’s user, including what kinds of data loss it can entail, and give them a chance to back up their data.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3</a:t>
            </a:fld>
            <a:endParaRPr lang="en-GB" dirty="0"/>
          </a:p>
        </p:txBody>
      </p:sp>
    </p:spTree>
    <p:extLst>
      <p:ext uri="{BB962C8B-B14F-4D97-AF65-F5344CB8AC3E}">
        <p14:creationId xmlns:p14="http://schemas.microsoft.com/office/powerpoint/2010/main" val="12788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When closing an app, keep in mind that the user may lose unsaved data when you close it, and (depending on the app) that their device may lose certain functionality they expect it to have until the app is restarted.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4</a:t>
            </a:fld>
            <a:endParaRPr lang="en-GB" dirty="0"/>
          </a:p>
        </p:txBody>
      </p:sp>
    </p:spTree>
    <p:extLst>
      <p:ext uri="{BB962C8B-B14F-4D97-AF65-F5344CB8AC3E}">
        <p14:creationId xmlns:p14="http://schemas.microsoft.com/office/powerpoint/2010/main" val="91366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7</a:t>
            </a:fld>
            <a:endParaRPr lang="en-GB" dirty="0"/>
          </a:p>
        </p:txBody>
      </p:sp>
    </p:spTree>
    <p:extLst>
      <p:ext uri="{BB962C8B-B14F-4D97-AF65-F5344CB8AC3E}">
        <p14:creationId xmlns:p14="http://schemas.microsoft.com/office/powerpoint/2010/main" val="4015666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This section details reasons an app may always fail to load or install correctly. Remember, an app may fail to install or load correctly before you perform a soft reset, but do fine afterward. Perform a soft reset and then try loading or reinstalling the app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15</a:t>
            </a:fld>
            <a:endParaRPr lang="en-GB" dirty="0"/>
          </a:p>
        </p:txBody>
      </p:sp>
    </p:spTree>
    <p:extLst>
      <p:ext uri="{BB962C8B-B14F-4D97-AF65-F5344CB8AC3E}">
        <p14:creationId xmlns:p14="http://schemas.microsoft.com/office/powerpoint/2010/main" val="15220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Be familiar with the factors that can reduce battery power and battery life.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21</a:t>
            </a:fld>
            <a:endParaRPr lang="en-GB" dirty="0"/>
          </a:p>
        </p:txBody>
      </p:sp>
    </p:spTree>
    <p:extLst>
      <p:ext uri="{BB962C8B-B14F-4D97-AF65-F5344CB8AC3E}">
        <p14:creationId xmlns:p14="http://schemas.microsoft.com/office/powerpoint/2010/main" val="2769758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In addition to signal issues, performance problems on the device itself can cause the symptoms of slow data connectivity. We’ve covered these already, but they include high utilization of resources such as CPU, RAM, and network bandwidth, and a device’s struggle to maintain a solid network connection.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26</a:t>
            </a:fld>
            <a:endParaRPr lang="en-GB" dirty="0"/>
          </a:p>
        </p:txBody>
      </p:sp>
    </p:spTree>
    <p:extLst>
      <p:ext uri="{BB962C8B-B14F-4D97-AF65-F5344CB8AC3E}">
        <p14:creationId xmlns:p14="http://schemas.microsoft.com/office/powerpoint/2010/main" val="206649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ＭＳ Ｐゴシック" charset="0"/>
              </a:rPr>
              <a:t>If you run into GPS error questions on the exam, remember that all apps will tell you if GPS is turned off and usually ask you if want to turn on GPS. Otherwise, before digging deeper, first consider simple issues such as whether you are in a place where you can get a good GPS signal. </a:t>
            </a:r>
            <a:endParaRPr lang="en-US" dirty="0"/>
          </a:p>
        </p:txBody>
      </p:sp>
      <p:sp>
        <p:nvSpPr>
          <p:cNvPr id="4" name="Slide Number Placeholder 3"/>
          <p:cNvSpPr>
            <a:spLocks noGrp="1"/>
          </p:cNvSpPr>
          <p:nvPr>
            <p:ph type="sldNum" idx="10"/>
          </p:nvPr>
        </p:nvSpPr>
        <p:spPr/>
        <p:txBody>
          <a:bodyPr/>
          <a:lstStyle/>
          <a:p>
            <a:pPr>
              <a:defRPr/>
            </a:pPr>
            <a:fld id="{87EF17A8-8DED-444C-A874-FE5A782D1865}" type="slidenum">
              <a:rPr lang="en-GB" smtClean="0"/>
              <a:pPr>
                <a:defRPr/>
              </a:pPr>
              <a:t>29</a:t>
            </a:fld>
            <a:endParaRPr lang="en-GB" dirty="0"/>
          </a:p>
        </p:txBody>
      </p:sp>
    </p:spTree>
    <p:extLst>
      <p:ext uri="{BB962C8B-B14F-4D97-AF65-F5344CB8AC3E}">
        <p14:creationId xmlns:p14="http://schemas.microsoft.com/office/powerpoint/2010/main" val="416387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82899596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8063821"/>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079084"/>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dirty="0"/>
          </a:p>
        </p:txBody>
      </p:sp>
    </p:spTree>
    <p:extLst>
      <p:ext uri="{BB962C8B-B14F-4D97-AF65-F5344CB8AC3E}">
        <p14:creationId xmlns:p14="http://schemas.microsoft.com/office/powerpoint/2010/main" val="216229541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2400"/>
            </a:lvl2pPr>
            <a:lvl3pPr>
              <a:defRPr sz="2000"/>
            </a:lvl3pPr>
            <a:lvl4pPr>
              <a:defRPr sz="16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4170153"/>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5319892"/>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105474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9443837"/>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3777527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86221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034158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4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893731720"/>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npo000000"/>
          <p:cNvPicPr>
            <a:picLocks noChangeAspect="1" noChangeArrowheads="1"/>
          </p:cNvPicPr>
          <p:nvPr userDrawn="1"/>
        </p:nvPicPr>
        <p:blipFill>
          <a:blip r:embed="rId14"/>
          <a:srcRect/>
          <a:stretch>
            <a:fillRect/>
          </a:stretch>
        </p:blipFill>
        <p:spPr bwMode="auto">
          <a:xfrm>
            <a:off x="1633538" y="1096963"/>
            <a:ext cx="5922962" cy="46037"/>
          </a:xfrm>
          <a:prstGeom prst="rect">
            <a:avLst/>
          </a:prstGeom>
          <a:noFill/>
          <a:ln w="9525" algn="ctr">
            <a:noFill/>
            <a:miter lim="800000"/>
            <a:headEnd/>
            <a:tailEnd/>
          </a:ln>
        </p:spPr>
      </p:pic>
      <p:sp>
        <p:nvSpPr>
          <p:cNvPr id="1027" name="Text Box 23"/>
          <p:cNvSpPr txBox="1">
            <a:spLocks noChangeArrowheads="1"/>
          </p:cNvSpPr>
          <p:nvPr userDrawn="1"/>
        </p:nvSpPr>
        <p:spPr bwMode="auto">
          <a:xfrm>
            <a:off x="8680450" y="6542088"/>
            <a:ext cx="400050" cy="304800"/>
          </a:xfrm>
          <a:prstGeom prst="rect">
            <a:avLst/>
          </a:prstGeom>
          <a:noFill/>
          <a:ln>
            <a:noFill/>
          </a:ln>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defTabSz="914400" eaLnBrk="1" hangingPunct="1">
              <a:lnSpc>
                <a:spcPct val="100000"/>
              </a:lnSpc>
              <a:buClrTx/>
              <a:buSzTx/>
              <a:buFontTx/>
              <a:buNone/>
              <a:defRPr/>
            </a:pPr>
            <a:fld id="{E3D7E7E8-C21D-4F67-9AF0-00BEE4DE3616}" type="slidenum">
              <a:rPr lang="en-US" sz="1400" smtClean="0">
                <a:solidFill>
                  <a:srgbClr val="000000"/>
                </a:solidFill>
                <a:ea typeface="+mn-ea"/>
              </a:rPr>
              <a:pPr defTabSz="914400" eaLnBrk="1" hangingPunct="1">
                <a:lnSpc>
                  <a:spcPct val="100000"/>
                </a:lnSpc>
                <a:buClrTx/>
                <a:buSzTx/>
                <a:buFontTx/>
                <a:buNone/>
                <a:defRPr/>
              </a:pPr>
              <a:t>‹#›</a:t>
            </a:fld>
            <a:endParaRPr lang="en-US" sz="1400" dirty="0">
              <a:solidFill>
                <a:srgbClr val="000000"/>
              </a:solidFill>
              <a:ea typeface="+mn-ea"/>
            </a:endParaRPr>
          </a:p>
        </p:txBody>
      </p:sp>
      <p:pic>
        <p:nvPicPr>
          <p:cNvPr id="1028" name="Picture 2" descr="D:\Documents and Settings\paul.l.stokes\My Documents\80 - Work Week 31 Dec 2012 - 25 Jan 2013\Disk 2B - Student Pirates - CY-13\Comm Pirates CY-13\New and Old MCCES Logos\MCCES_logo_large_JPG.jpg"/>
          <p:cNvPicPr>
            <a:picLocks noChangeAspect="1" noChangeArrowheads="1"/>
          </p:cNvPicPr>
          <p:nvPr userDrawn="1"/>
        </p:nvPicPr>
        <p:blipFill>
          <a:blip r:embed="rId15"/>
          <a:srcRect/>
          <a:stretch>
            <a:fillRect/>
          </a:stretch>
        </p:blipFill>
        <p:spPr bwMode="auto">
          <a:xfrm>
            <a:off x="0" y="0"/>
            <a:ext cx="1633538" cy="1665288"/>
          </a:xfrm>
          <a:prstGeom prst="rect">
            <a:avLst/>
          </a:prstGeom>
          <a:noFill/>
          <a:ln w="9525">
            <a:noFill/>
            <a:miter lim="800000"/>
            <a:headEnd/>
            <a:tailEnd/>
          </a:ln>
        </p:spPr>
      </p:pic>
      <p:pic>
        <p:nvPicPr>
          <p:cNvPr id="1029" name="Picture 8" descr="CTC Logo"/>
          <p:cNvPicPr>
            <a:picLocks noChangeAspect="1" noChangeArrowheads="1"/>
          </p:cNvPicPr>
          <p:nvPr userDrawn="1"/>
        </p:nvPicPr>
        <p:blipFill>
          <a:blip r:embed="rId16"/>
          <a:srcRect/>
          <a:stretch>
            <a:fillRect/>
          </a:stretch>
        </p:blipFill>
        <p:spPr bwMode="auto">
          <a:xfrm>
            <a:off x="7556500" y="76200"/>
            <a:ext cx="1524000" cy="1524000"/>
          </a:xfrm>
          <a:prstGeom prst="rect">
            <a:avLst/>
          </a:prstGeom>
          <a:noFill/>
          <a:ln w="9525">
            <a:noFill/>
            <a:miter lim="800000"/>
            <a:headEnd/>
            <a:tailEnd/>
          </a:ln>
        </p:spPr>
      </p:pic>
    </p:spTree>
    <p:extLst>
      <p:ext uri="{BB962C8B-B14F-4D97-AF65-F5344CB8AC3E}">
        <p14:creationId xmlns:p14="http://schemas.microsoft.com/office/powerpoint/2010/main" val="42232773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spd="med">
    <p:fade/>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dirty="0">
              <a:solidFill>
                <a:srgbClr val="000000"/>
              </a:solidFill>
              <a:latin typeface="Calibri" panose="020F0502020204030204" pitchFamily="34"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dirty="0">
              <a:solidFill>
                <a:srgbClr val="000000"/>
              </a:solidFill>
              <a:latin typeface="Calibri" panose="020F0502020204030204" pitchFamily="34" charset="0"/>
              <a:ea typeface="Calibri" pitchFamily="34" charset="0"/>
              <a:cs typeface="Times New Roman" pitchFamily="18" charset="0"/>
            </a:endParaRPr>
          </a:p>
        </p:txBody>
      </p:sp>
      <p:sp>
        <p:nvSpPr>
          <p:cNvPr id="5" name="Rectangle 2"/>
          <p:cNvSpPr txBox="1">
            <a:spLocks noChangeArrowheads="1"/>
          </p:cNvSpPr>
          <p:nvPr/>
        </p:nvSpPr>
        <p:spPr bwMode="auto">
          <a:xfrm>
            <a:off x="457200" y="1681842"/>
            <a:ext cx="8534400" cy="151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0" indent="0" algn="ctr" defTabSz="457200" rtl="0" eaLnBrk="0" fontAlgn="base" hangingPunct="0">
              <a:lnSpc>
                <a:spcPct val="101000"/>
              </a:lnSpc>
              <a:spcBef>
                <a:spcPts val="650"/>
              </a:spcBef>
              <a:spcAft>
                <a:spcPct val="0"/>
              </a:spcAft>
              <a:buClr>
                <a:srgbClr val="000000"/>
              </a:buClr>
              <a:buSzPct val="85000"/>
              <a:buFont typeface="Verdana" pitchFamily="34" charset="0"/>
              <a:buNone/>
              <a:defRPr sz="4000" b="1">
                <a:solidFill>
                  <a:srgbClr val="006600"/>
                </a:solidFill>
                <a:latin typeface="Calibri" panose="020F0502020204030204" pitchFamily="34" charset="0"/>
                <a:ea typeface="+mn-ea"/>
                <a:cs typeface="Calibri" panose="020F0502020204030204" pitchFamily="34" charset="0"/>
              </a:defRPr>
            </a:lvl1pPr>
            <a:lvl2pPr marL="457200" indent="0" algn="ctr" defTabSz="457200" rtl="0" eaLnBrk="0" fontAlgn="base" hangingPunct="0">
              <a:lnSpc>
                <a:spcPct val="101000"/>
              </a:lnSpc>
              <a:spcBef>
                <a:spcPts val="550"/>
              </a:spcBef>
              <a:spcAft>
                <a:spcPct val="0"/>
              </a:spcAft>
              <a:buClr>
                <a:srgbClr val="006600"/>
              </a:buClr>
              <a:buSzPct val="85000"/>
              <a:buFont typeface="Verdana" pitchFamily="34" charset="0"/>
              <a:buNone/>
              <a:defRPr sz="2800">
                <a:solidFill>
                  <a:srgbClr val="006600"/>
                </a:solidFill>
                <a:latin typeface="Calibri" panose="020F0502020204030204" pitchFamily="34" charset="0"/>
                <a:ea typeface="+mn-ea"/>
                <a:cs typeface="Calibri" panose="020F0502020204030204" pitchFamily="34" charset="0"/>
              </a:defRPr>
            </a:lvl2pPr>
            <a:lvl3pPr marL="914400" indent="0" algn="ctr" defTabSz="457200" rtl="0" eaLnBrk="0" fontAlgn="base" hangingPunct="0">
              <a:lnSpc>
                <a:spcPct val="101000"/>
              </a:lnSpc>
              <a:spcBef>
                <a:spcPts val="450"/>
              </a:spcBef>
              <a:spcAft>
                <a:spcPct val="0"/>
              </a:spcAft>
              <a:buClr>
                <a:srgbClr val="663300"/>
              </a:buClr>
              <a:buSzPct val="85000"/>
              <a:buFont typeface="Verdana" pitchFamily="34" charset="0"/>
              <a:buNone/>
              <a:defRPr sz="2400">
                <a:solidFill>
                  <a:srgbClr val="663300"/>
                </a:solidFill>
                <a:latin typeface="Calibri" panose="020F0502020204030204" pitchFamily="34" charset="0"/>
                <a:ea typeface="+mn-ea"/>
                <a:cs typeface="Calibri" panose="020F0502020204030204" pitchFamily="34" charset="0"/>
              </a:defRPr>
            </a:lvl3pPr>
            <a:lvl4pPr marL="1371600" indent="0" algn="ctr" defTabSz="457200" rtl="0" eaLnBrk="0" fontAlgn="base" hangingPunct="0">
              <a:lnSpc>
                <a:spcPct val="101000"/>
              </a:lnSpc>
              <a:spcBef>
                <a:spcPts val="450"/>
              </a:spcBef>
              <a:spcAft>
                <a:spcPct val="0"/>
              </a:spcAft>
              <a:buClr>
                <a:srgbClr val="000000"/>
              </a:buClr>
              <a:buSzPct val="100000"/>
              <a:buFont typeface="Verdana" pitchFamily="34" charset="0"/>
              <a:buNone/>
              <a:defRPr sz="2400">
                <a:solidFill>
                  <a:srgbClr val="000000"/>
                </a:solidFill>
                <a:latin typeface="Calibri" panose="020F0502020204030204" pitchFamily="34" charset="0"/>
                <a:ea typeface="+mn-ea"/>
                <a:cs typeface="Calibri" panose="020F0502020204030204" pitchFamily="34" charset="0"/>
              </a:defRPr>
            </a:lvl4pPr>
            <a:lvl5pPr marL="1828800" indent="0" algn="ctr" defTabSz="457200" rtl="0" eaLnBrk="0" fontAlgn="base" hangingPunct="0">
              <a:lnSpc>
                <a:spcPct val="93000"/>
              </a:lnSpc>
              <a:spcBef>
                <a:spcPts val="500"/>
              </a:spcBef>
              <a:spcAft>
                <a:spcPct val="0"/>
              </a:spcAft>
              <a:buClr>
                <a:srgbClr val="000000"/>
              </a:buClr>
              <a:buSzPct val="100000"/>
              <a:buFont typeface="Arial" charset="0"/>
              <a:buNone/>
              <a:defRPr sz="2000">
                <a:solidFill>
                  <a:srgbClr val="000000"/>
                </a:solidFill>
                <a:latin typeface="Calibri" panose="020F0502020204030204" pitchFamily="34" charset="0"/>
                <a:ea typeface="+mn-ea"/>
                <a:cs typeface="Calibri" panose="020F0502020204030204" pitchFamily="34" charset="0"/>
              </a:defRPr>
            </a:lvl5pPr>
            <a:lvl6pPr marL="22860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6pPr>
            <a:lvl7pPr marL="27432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7pPr>
            <a:lvl8pPr marL="32004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8pPr>
            <a:lvl9pPr marL="36576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9pPr>
          </a:lstStyle>
          <a:p>
            <a:pPr marL="0" marR="0" lvl="0" indent="0" algn="ctr" defTabSz="457200" rtl="0" eaLnBrk="0" fontAlgn="base" latinLnBrk="0" hangingPunct="0">
              <a:lnSpc>
                <a:spcPct val="101000"/>
              </a:lnSpc>
              <a:spcBef>
                <a:spcPts val="650"/>
              </a:spcBef>
              <a:spcAft>
                <a:spcPct val="0"/>
              </a:spcAft>
              <a:buClr>
                <a:srgbClr val="000000"/>
              </a:buClr>
              <a:buSzPct val="85000"/>
              <a:buFont typeface="Verdana" pitchFamily="34" charset="0"/>
              <a:buNone/>
              <a:tabLst/>
              <a:defRPr/>
            </a:pPr>
            <a:r>
              <a:rPr lang="en-GB" kern="0" dirty="0" smtClean="0">
                <a:ea typeface="MS Gothic"/>
              </a:rPr>
              <a:t>IT Essentials (</a:t>
            </a:r>
            <a:r>
              <a:rPr lang="en-GB" kern="0" dirty="0">
                <a:ea typeface="MS Gothic"/>
              </a:rPr>
              <a:t>C</a:t>
            </a:r>
            <a:r>
              <a:rPr lang="en-GB" kern="0" dirty="0" smtClean="0">
                <a:ea typeface="MS Gothic"/>
              </a:rPr>
              <a:t>ompTIA A+) </a:t>
            </a:r>
            <a:r>
              <a:rPr kumimoji="0" lang="en-GB" sz="4000" b="1" i="0" u="none" strike="noStrike" kern="0" cap="none" spc="0" normalizeH="0" baseline="0" noProof="0" dirty="0" smtClean="0">
                <a:ln>
                  <a:noFill/>
                </a:ln>
                <a:solidFill>
                  <a:srgbClr val="006600"/>
                </a:solidFill>
                <a:effectLst/>
                <a:uLnTx/>
                <a:uFillTx/>
                <a:latin typeface="Calibri" panose="020F0502020204030204" pitchFamily="34" charset="0"/>
                <a:ea typeface="MS Gothic"/>
              </a:rPr>
              <a:t>Ch. 26</a:t>
            </a:r>
          </a:p>
          <a:p>
            <a:pPr marL="0" marR="0" lvl="0" indent="0" algn="ctr" defTabSz="457200" rtl="0" eaLnBrk="0" fontAlgn="base" latinLnBrk="0" hangingPunct="0">
              <a:lnSpc>
                <a:spcPct val="101000"/>
              </a:lnSpc>
              <a:spcBef>
                <a:spcPts val="650"/>
              </a:spcBef>
              <a:spcAft>
                <a:spcPct val="0"/>
              </a:spcAft>
              <a:buClr>
                <a:srgbClr val="000000"/>
              </a:buClr>
              <a:buSzPct val="85000"/>
              <a:buFont typeface="Verdana" pitchFamily="34" charset="0"/>
              <a:buNone/>
              <a:tabLst/>
              <a:defRPr/>
            </a:pPr>
            <a:r>
              <a:rPr lang="en-GB" kern="0" dirty="0" smtClean="0">
                <a:effectLst>
                  <a:outerShdw blurRad="38100" dist="38100" dir="2700000" algn="tl">
                    <a:srgbClr val="000000">
                      <a:alpha val="43137"/>
                    </a:srgbClr>
                  </a:outerShdw>
                </a:effectLst>
                <a:ea typeface="MS Gothic"/>
              </a:rPr>
              <a:t>Care and Feeding of Mobile Devices</a:t>
            </a:r>
            <a:endParaRPr kumimoji="0" lang="en-GB" sz="40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ea typeface="MS Gothi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3271156"/>
            <a:ext cx="41338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4930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Touchscreen and </a:t>
            </a:r>
            <a:r>
              <a:rPr lang="en-US" dirty="0" smtClean="0"/>
              <a:t/>
            </a:r>
            <a:br>
              <a:rPr lang="en-US" dirty="0" smtClean="0"/>
            </a:br>
            <a:r>
              <a:rPr lang="en-US" dirty="0" smtClean="0"/>
              <a:t>Display </a:t>
            </a:r>
            <a:r>
              <a:rPr lang="en-US" dirty="0"/>
              <a:t>Issues</a:t>
            </a:r>
          </a:p>
        </p:txBody>
      </p:sp>
      <p:sp>
        <p:nvSpPr>
          <p:cNvPr id="3" name="Content Placeholder 2"/>
          <p:cNvSpPr>
            <a:spLocks noGrp="1"/>
          </p:cNvSpPr>
          <p:nvPr>
            <p:ph idx="1"/>
          </p:nvPr>
        </p:nvSpPr>
        <p:spPr/>
        <p:txBody>
          <a:bodyPr/>
          <a:lstStyle/>
          <a:p>
            <a:r>
              <a:rPr lang="en-US" dirty="0"/>
              <a:t>Dim display</a:t>
            </a:r>
          </a:p>
          <a:p>
            <a:pPr lvl="1"/>
            <a:r>
              <a:rPr lang="en-US" dirty="0"/>
              <a:t>Check </a:t>
            </a:r>
            <a:r>
              <a:rPr lang="en-US" dirty="0">
                <a:solidFill>
                  <a:srgbClr val="C00000"/>
                </a:solidFill>
              </a:rPr>
              <a:t>brightness control </a:t>
            </a:r>
            <a:r>
              <a:rPr lang="en-US" dirty="0"/>
              <a:t>in the display settings.</a:t>
            </a:r>
          </a:p>
          <a:p>
            <a:pPr lvl="2"/>
            <a:r>
              <a:rPr lang="en-US" dirty="0"/>
              <a:t>Can be set to auto mode or controlled manually</a:t>
            </a:r>
          </a:p>
          <a:p>
            <a:pPr lvl="1"/>
            <a:r>
              <a:rPr lang="en-US" dirty="0"/>
              <a:t>Auto-adjustment are affected by detected light level.</a:t>
            </a:r>
          </a:p>
          <a:p>
            <a:pPr lvl="1"/>
            <a:r>
              <a:rPr lang="en-US" dirty="0"/>
              <a:t>If manually changing brightness doesn’t result in a range of brightness levels, the device might have a faulty display panel.</a:t>
            </a:r>
          </a:p>
          <a:p>
            <a:pPr lvl="1"/>
            <a:r>
              <a:rPr lang="en-US" dirty="0"/>
              <a:t>Reading apps like Amazon Kindle can interfere with system’s </a:t>
            </a:r>
            <a:r>
              <a:rPr lang="en-US" dirty="0">
                <a:solidFill>
                  <a:srgbClr val="C00000"/>
                </a:solidFill>
              </a:rPr>
              <a:t>auto-brightness</a:t>
            </a:r>
            <a:r>
              <a:rPr lang="en-US" dirty="0"/>
              <a:t>.</a:t>
            </a:r>
            <a:endParaRPr lang="en-US" dirty="0">
              <a:solidFill>
                <a:srgbClr val="C00000"/>
              </a:solidFill>
            </a:endParaRPr>
          </a:p>
          <a:p>
            <a:pPr lvl="2"/>
            <a:r>
              <a:rPr lang="en-US" dirty="0"/>
              <a:t>Soft reset will typically fix this issue.</a:t>
            </a:r>
          </a:p>
        </p:txBody>
      </p:sp>
    </p:spTree>
    <p:extLst>
      <p:ext uri="{BB962C8B-B14F-4D97-AF65-F5344CB8AC3E}">
        <p14:creationId xmlns:p14="http://schemas.microsoft.com/office/powerpoint/2010/main" val="293135827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Touchscreen and </a:t>
            </a:r>
            <a:r>
              <a:rPr lang="en-US" dirty="0" smtClean="0"/>
              <a:t/>
            </a:r>
            <a:br>
              <a:rPr lang="en-US" dirty="0" smtClean="0"/>
            </a:br>
            <a:r>
              <a:rPr lang="en-US" dirty="0" smtClean="0"/>
              <a:t>Display </a:t>
            </a:r>
            <a:r>
              <a:rPr lang="en-US" dirty="0"/>
              <a:t>Issues </a:t>
            </a:r>
          </a:p>
        </p:txBody>
      </p:sp>
      <p:sp>
        <p:nvSpPr>
          <p:cNvPr id="3" name="Content Placeholder 2"/>
          <p:cNvSpPr>
            <a:spLocks noGrp="1"/>
          </p:cNvSpPr>
          <p:nvPr>
            <p:ph idx="1"/>
          </p:nvPr>
        </p:nvSpPr>
        <p:spPr/>
        <p:txBody>
          <a:bodyPr/>
          <a:lstStyle/>
          <a:p>
            <a:r>
              <a:rPr lang="en-US" dirty="0"/>
              <a:t>Touchscreen responsiveness</a:t>
            </a:r>
          </a:p>
          <a:p>
            <a:pPr lvl="1"/>
            <a:r>
              <a:rPr lang="en-US" dirty="0"/>
              <a:t>First, rule out dirt, accidental touch, and performance issues.</a:t>
            </a:r>
          </a:p>
          <a:p>
            <a:pPr lvl="2"/>
            <a:r>
              <a:rPr lang="en-US" dirty="0"/>
              <a:t>Wipe down touchscreen with dry microfiber cloth.</a:t>
            </a:r>
          </a:p>
          <a:p>
            <a:pPr lvl="2"/>
            <a:r>
              <a:rPr lang="en-US" dirty="0"/>
              <a:t>Show users how to avoid accidental touch.</a:t>
            </a:r>
          </a:p>
          <a:p>
            <a:pPr lvl="2"/>
            <a:r>
              <a:rPr lang="en-US" dirty="0"/>
              <a:t>Look for signs that the device is struggling to keep up and perform a soft reset.</a:t>
            </a:r>
          </a:p>
          <a:p>
            <a:pPr lvl="1"/>
            <a:r>
              <a:rPr lang="en-US" dirty="0"/>
              <a:t>Next, check calibration and diagnostics</a:t>
            </a:r>
          </a:p>
          <a:p>
            <a:pPr lvl="2"/>
            <a:r>
              <a:rPr lang="en-US" dirty="0"/>
              <a:t>Search online for information about hidden </a:t>
            </a:r>
            <a:r>
              <a:rPr lang="en-US" dirty="0">
                <a:solidFill>
                  <a:srgbClr val="C00000"/>
                </a:solidFill>
              </a:rPr>
              <a:t>diagnostics menu </a:t>
            </a:r>
            <a:r>
              <a:rPr lang="en-US" dirty="0"/>
              <a:t>or </a:t>
            </a:r>
            <a:r>
              <a:rPr lang="en-US" dirty="0">
                <a:solidFill>
                  <a:srgbClr val="C00000"/>
                </a:solidFill>
              </a:rPr>
              <a:t>service menu</a:t>
            </a:r>
            <a:r>
              <a:rPr lang="en-US" dirty="0"/>
              <a:t>.</a:t>
            </a:r>
          </a:p>
        </p:txBody>
      </p:sp>
    </p:spTree>
    <p:extLst>
      <p:ext uri="{BB962C8B-B14F-4D97-AF65-F5344CB8AC3E}">
        <p14:creationId xmlns:p14="http://schemas.microsoft.com/office/powerpoint/2010/main" val="227117846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0" dirty="0"/>
              <a:t>Touchscreen and Display Issues </a:t>
            </a:r>
          </a:p>
        </p:txBody>
      </p:sp>
      <p:sp>
        <p:nvSpPr>
          <p:cNvPr id="4" name="TextBox 3"/>
          <p:cNvSpPr txBox="1"/>
          <p:nvPr/>
        </p:nvSpPr>
        <p:spPr>
          <a:xfrm>
            <a:off x="2552700" y="5532622"/>
            <a:ext cx="4038600" cy="349968"/>
          </a:xfrm>
          <a:prstGeom prst="rect">
            <a:avLst/>
          </a:prstGeom>
          <a:noFill/>
        </p:spPr>
        <p:txBody>
          <a:bodyPr wrap="square" rtlCol="0">
            <a:spAutoFit/>
          </a:bodyPr>
          <a:lstStyle/>
          <a:p>
            <a:pPr algn="ctr"/>
            <a:r>
              <a:rPr lang="en-US" dirty="0">
                <a:solidFill>
                  <a:schemeClr val="tx1"/>
                </a:solidFill>
              </a:rPr>
              <a:t>Figure 26.2  Cleaning a smartphone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1676400"/>
            <a:ext cx="3657600" cy="3687979"/>
          </a:xfrm>
          <a:prstGeom prst="rect">
            <a:avLst/>
          </a:prstGeom>
        </p:spPr>
      </p:pic>
    </p:spTree>
    <p:extLst>
      <p:ext uri="{BB962C8B-B14F-4D97-AF65-F5344CB8AC3E}">
        <p14:creationId xmlns:p14="http://schemas.microsoft.com/office/powerpoint/2010/main" val="255704494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0" dirty="0"/>
              <a:t>Touchscreen and Display Issues </a:t>
            </a:r>
          </a:p>
        </p:txBody>
      </p:sp>
      <p:sp>
        <p:nvSpPr>
          <p:cNvPr id="3" name="Content Placeholder 2"/>
          <p:cNvSpPr>
            <a:spLocks noGrp="1"/>
          </p:cNvSpPr>
          <p:nvPr>
            <p:ph idx="1"/>
          </p:nvPr>
        </p:nvSpPr>
        <p:spPr/>
        <p:txBody>
          <a:bodyPr/>
          <a:lstStyle/>
          <a:p>
            <a:r>
              <a:rPr lang="en-US" dirty="0"/>
              <a:t>Physical damage</a:t>
            </a:r>
          </a:p>
          <a:p>
            <a:pPr lvl="1"/>
            <a:r>
              <a:rPr lang="en-US" dirty="0"/>
              <a:t>Liquid can kill or damage the device.</a:t>
            </a:r>
          </a:p>
          <a:p>
            <a:pPr lvl="2"/>
            <a:r>
              <a:rPr lang="en-US" dirty="0"/>
              <a:t>Take the battery out immediately to try to prevent damage.</a:t>
            </a:r>
          </a:p>
          <a:p>
            <a:pPr lvl="2"/>
            <a:r>
              <a:rPr lang="en-US" dirty="0"/>
              <a:t>Completely dry the device before reinstalling the battery.</a:t>
            </a:r>
          </a:p>
          <a:p>
            <a:pPr lvl="1"/>
            <a:r>
              <a:rPr lang="en-US" dirty="0"/>
              <a:t>Drops or impacts can break internal connections.</a:t>
            </a:r>
          </a:p>
          <a:p>
            <a:pPr lvl="1"/>
            <a:r>
              <a:rPr lang="en-US" dirty="0">
                <a:solidFill>
                  <a:srgbClr val="C00000"/>
                </a:solidFill>
              </a:rPr>
              <a:t>Liquid contact indicator (LCI) </a:t>
            </a:r>
            <a:r>
              <a:rPr lang="en-US" dirty="0"/>
              <a:t>stickers change color when exposed to water.</a:t>
            </a:r>
          </a:p>
          <a:p>
            <a:pPr lvl="2"/>
            <a:r>
              <a:rPr lang="en-US" dirty="0"/>
              <a:t>Often one on the battery or in battery compartment</a:t>
            </a:r>
          </a:p>
        </p:txBody>
      </p:sp>
    </p:spTree>
    <p:extLst>
      <p:ext uri="{BB962C8B-B14F-4D97-AF65-F5344CB8AC3E}">
        <p14:creationId xmlns:p14="http://schemas.microsoft.com/office/powerpoint/2010/main" val="225603682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0" dirty="0"/>
              <a:t>Touchscreen and Display Issues </a:t>
            </a:r>
          </a:p>
        </p:txBody>
      </p:sp>
      <p:sp>
        <p:nvSpPr>
          <p:cNvPr id="4" name="TextBox 3"/>
          <p:cNvSpPr txBox="1"/>
          <p:nvPr/>
        </p:nvSpPr>
        <p:spPr>
          <a:xfrm>
            <a:off x="2171700" y="4112016"/>
            <a:ext cx="4800600" cy="607602"/>
          </a:xfrm>
          <a:prstGeom prst="rect">
            <a:avLst/>
          </a:prstGeom>
          <a:noFill/>
        </p:spPr>
        <p:txBody>
          <a:bodyPr wrap="square" rtlCol="0">
            <a:spAutoFit/>
          </a:bodyPr>
          <a:lstStyle/>
          <a:p>
            <a:r>
              <a:rPr lang="en-US" dirty="0">
                <a:solidFill>
                  <a:schemeClr val="tx1"/>
                </a:solidFill>
              </a:rPr>
              <a:t>Figure 26.3  Pristine LCI sticker (top) and LCI sticker absorbing a drop of water (bottom)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295" y="2743200"/>
            <a:ext cx="3429411" cy="1216416"/>
          </a:xfrm>
          <a:prstGeom prst="rect">
            <a:avLst/>
          </a:prstGeom>
        </p:spPr>
      </p:pic>
    </p:spTree>
    <p:extLst>
      <p:ext uri="{BB962C8B-B14F-4D97-AF65-F5344CB8AC3E}">
        <p14:creationId xmlns:p14="http://schemas.microsoft.com/office/powerpoint/2010/main" val="30496857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Not Loading</a:t>
            </a:r>
          </a:p>
        </p:txBody>
      </p:sp>
      <p:sp>
        <p:nvSpPr>
          <p:cNvPr id="3" name="Content Placeholder 2"/>
          <p:cNvSpPr>
            <a:spLocks noGrp="1"/>
          </p:cNvSpPr>
          <p:nvPr>
            <p:ph idx="1"/>
          </p:nvPr>
        </p:nvSpPr>
        <p:spPr/>
        <p:txBody>
          <a:bodyPr/>
          <a:lstStyle/>
          <a:p>
            <a:r>
              <a:rPr lang="en-US" dirty="0"/>
              <a:t>Reasons a mobile device app may not load or install correctly</a:t>
            </a:r>
          </a:p>
          <a:p>
            <a:pPr lvl="1"/>
            <a:r>
              <a:rPr lang="en-US" dirty="0"/>
              <a:t>Incompatibility with device’s OS version or vendor/carrier OS customizations</a:t>
            </a:r>
          </a:p>
          <a:p>
            <a:pPr lvl="1"/>
            <a:r>
              <a:rPr lang="en-US" dirty="0"/>
              <a:t>Incompatibility with hardware</a:t>
            </a:r>
          </a:p>
          <a:p>
            <a:pPr lvl="2"/>
            <a:r>
              <a:rPr lang="en-US" dirty="0"/>
              <a:t>RAM, storage space, or processor type</a:t>
            </a:r>
          </a:p>
          <a:p>
            <a:pPr lvl="2"/>
            <a:r>
              <a:rPr lang="en-US" dirty="0"/>
              <a:t>Sensor or capabilities camera doesn’t support</a:t>
            </a:r>
          </a:p>
        </p:txBody>
      </p:sp>
    </p:spTree>
    <p:extLst>
      <p:ext uri="{BB962C8B-B14F-4D97-AF65-F5344CB8AC3E}">
        <p14:creationId xmlns:p14="http://schemas.microsoft.com/office/powerpoint/2010/main" val="43877799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Overheating</a:t>
            </a:r>
          </a:p>
        </p:txBody>
      </p:sp>
      <p:sp>
        <p:nvSpPr>
          <p:cNvPr id="3" name="Content Placeholder 2"/>
          <p:cNvSpPr>
            <a:spLocks noGrp="1"/>
          </p:cNvSpPr>
          <p:nvPr>
            <p:ph idx="1"/>
          </p:nvPr>
        </p:nvSpPr>
        <p:spPr/>
        <p:txBody>
          <a:bodyPr/>
          <a:lstStyle/>
          <a:p>
            <a:r>
              <a:rPr lang="en-US" dirty="0"/>
              <a:t>Factors that affect overheating:</a:t>
            </a:r>
          </a:p>
          <a:p>
            <a:pPr lvl="1"/>
            <a:r>
              <a:rPr lang="en-US" dirty="0"/>
              <a:t>Amount of heat produced by the mobile device</a:t>
            </a:r>
          </a:p>
          <a:p>
            <a:pPr lvl="1"/>
            <a:r>
              <a:rPr lang="en-US" dirty="0"/>
              <a:t>Heat added to the device by an external source such as the sun or a lamp</a:t>
            </a:r>
          </a:p>
          <a:p>
            <a:pPr lvl="1"/>
            <a:r>
              <a:rPr lang="en-US" dirty="0"/>
              <a:t>How well the device dissipates or retains heat</a:t>
            </a:r>
          </a:p>
          <a:p>
            <a:r>
              <a:rPr lang="en-US" sz="2800" dirty="0"/>
              <a:t>Avoid letting the device do intense work in hot or well-insulated environments.</a:t>
            </a:r>
          </a:p>
          <a:p>
            <a:r>
              <a:rPr lang="en-US" sz="2800" dirty="0"/>
              <a:t>Defective battery or power circuit could overheat a device for no apparent reason.</a:t>
            </a:r>
          </a:p>
          <a:p>
            <a:pPr lvl="1"/>
            <a:r>
              <a:rPr lang="en-US" dirty="0"/>
              <a:t>Safety risk of burning someone</a:t>
            </a:r>
          </a:p>
        </p:txBody>
      </p:sp>
    </p:spTree>
    <p:extLst>
      <p:ext uri="{BB962C8B-B14F-4D97-AF65-F5344CB8AC3E}">
        <p14:creationId xmlns:p14="http://schemas.microsoft.com/office/powerpoint/2010/main" val="368816247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Slow Performance</a:t>
            </a:r>
          </a:p>
        </p:txBody>
      </p:sp>
      <p:sp>
        <p:nvSpPr>
          <p:cNvPr id="3" name="Content Placeholder 2"/>
          <p:cNvSpPr>
            <a:spLocks noGrp="1"/>
          </p:cNvSpPr>
          <p:nvPr>
            <p:ph idx="1"/>
          </p:nvPr>
        </p:nvSpPr>
        <p:spPr/>
        <p:txBody>
          <a:bodyPr/>
          <a:lstStyle/>
          <a:p>
            <a:r>
              <a:rPr lang="en-US" dirty="0"/>
              <a:t>Performance issues may be due to:</a:t>
            </a:r>
          </a:p>
          <a:p>
            <a:pPr lvl="1"/>
            <a:r>
              <a:rPr lang="en-US" dirty="0"/>
              <a:t>Storage space nearly full</a:t>
            </a:r>
          </a:p>
          <a:p>
            <a:pPr lvl="2"/>
            <a:r>
              <a:rPr lang="en-US" dirty="0"/>
              <a:t>Unable to install apps or save data efficiently</a:t>
            </a:r>
          </a:p>
          <a:p>
            <a:pPr lvl="1"/>
            <a:r>
              <a:rPr lang="en-US" dirty="0"/>
              <a:t>Too many apps running simultaneously</a:t>
            </a:r>
          </a:p>
          <a:p>
            <a:r>
              <a:rPr lang="en-US" dirty="0"/>
              <a:t>Configuration settings allow you to stop apps and view resource usage.</a:t>
            </a:r>
          </a:p>
          <a:p>
            <a:pPr lvl="1"/>
            <a:r>
              <a:rPr lang="en-US" dirty="0"/>
              <a:t>Option: store apps on removable storage devices</a:t>
            </a:r>
          </a:p>
          <a:p>
            <a:r>
              <a:rPr lang="en-US" dirty="0"/>
              <a:t>Device may be using thermal throttling if hot.</a:t>
            </a:r>
          </a:p>
          <a:p>
            <a:pPr lvl="1"/>
            <a:r>
              <a:rPr lang="en-US" dirty="0"/>
              <a:t>Performance improves as device cools.</a:t>
            </a:r>
          </a:p>
        </p:txBody>
      </p:sp>
    </p:spTree>
    <p:extLst>
      <p:ext uri="{BB962C8B-B14F-4D97-AF65-F5344CB8AC3E}">
        <p14:creationId xmlns:p14="http://schemas.microsoft.com/office/powerpoint/2010/main" val="221418688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Life</a:t>
            </a:r>
          </a:p>
        </p:txBody>
      </p:sp>
      <p:sp>
        <p:nvSpPr>
          <p:cNvPr id="3" name="Content Placeholder 2"/>
          <p:cNvSpPr>
            <a:spLocks noGrp="1"/>
          </p:cNvSpPr>
          <p:nvPr>
            <p:ph idx="1"/>
          </p:nvPr>
        </p:nvSpPr>
        <p:spPr/>
        <p:txBody>
          <a:bodyPr/>
          <a:lstStyle/>
          <a:p>
            <a:r>
              <a:rPr lang="en-US" dirty="0"/>
              <a:t>Ways of meeting user power needs:</a:t>
            </a:r>
          </a:p>
          <a:p>
            <a:pPr lvl="1"/>
            <a:r>
              <a:rPr lang="en-US" dirty="0"/>
              <a:t>Spare battery</a:t>
            </a:r>
          </a:p>
          <a:p>
            <a:pPr lvl="1"/>
            <a:r>
              <a:rPr lang="en-US" dirty="0">
                <a:solidFill>
                  <a:srgbClr val="C00000"/>
                </a:solidFill>
              </a:rPr>
              <a:t>Portable battery recharger</a:t>
            </a:r>
          </a:p>
          <a:p>
            <a:pPr lvl="2"/>
            <a:r>
              <a:rPr lang="en-US" dirty="0"/>
              <a:t>Also called external battery, power pack, or portable charger</a:t>
            </a:r>
          </a:p>
          <a:p>
            <a:r>
              <a:rPr lang="en-US" dirty="0"/>
              <a:t>Battery capacity decreases over life.</a:t>
            </a:r>
          </a:p>
          <a:p>
            <a:r>
              <a:rPr lang="en-US" dirty="0"/>
              <a:t>In managing battery life, keep display off when possible.</a:t>
            </a:r>
          </a:p>
          <a:p>
            <a:pPr lvl="1"/>
            <a:r>
              <a:rPr lang="en-US" dirty="0"/>
              <a:t>Some devices have </a:t>
            </a:r>
            <a:r>
              <a:rPr lang="en-US" dirty="0">
                <a:solidFill>
                  <a:srgbClr val="C00000"/>
                </a:solidFill>
              </a:rPr>
              <a:t>power-saving modes</a:t>
            </a:r>
            <a:r>
              <a:rPr lang="en-US" dirty="0"/>
              <a:t>.</a:t>
            </a:r>
          </a:p>
        </p:txBody>
      </p:sp>
    </p:spTree>
    <p:extLst>
      <p:ext uri="{BB962C8B-B14F-4D97-AF65-F5344CB8AC3E}">
        <p14:creationId xmlns:p14="http://schemas.microsoft.com/office/powerpoint/2010/main" val="216482324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Life </a:t>
            </a:r>
          </a:p>
        </p:txBody>
      </p:sp>
      <p:sp>
        <p:nvSpPr>
          <p:cNvPr id="4" name="TextBox 3"/>
          <p:cNvSpPr txBox="1"/>
          <p:nvPr/>
        </p:nvSpPr>
        <p:spPr>
          <a:xfrm>
            <a:off x="2209800" y="5288832"/>
            <a:ext cx="4724400" cy="349968"/>
          </a:xfrm>
          <a:prstGeom prst="rect">
            <a:avLst/>
          </a:prstGeom>
          <a:noFill/>
        </p:spPr>
        <p:txBody>
          <a:bodyPr wrap="square" rtlCol="0">
            <a:spAutoFit/>
          </a:bodyPr>
          <a:lstStyle/>
          <a:p>
            <a:pPr algn="ctr"/>
            <a:r>
              <a:rPr lang="en-US" dirty="0">
                <a:solidFill>
                  <a:schemeClr val="tx1"/>
                </a:solidFill>
              </a:rPr>
              <a:t>Figure 26.4  Battery usage for a smartphone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1834432"/>
            <a:ext cx="1828800" cy="3251200"/>
          </a:xfrm>
          <a:prstGeom prst="rect">
            <a:avLst/>
          </a:prstGeom>
        </p:spPr>
      </p:pic>
    </p:spTree>
    <p:extLst>
      <p:ext uri="{BB962C8B-B14F-4D97-AF65-F5344CB8AC3E}">
        <p14:creationId xmlns:p14="http://schemas.microsoft.com/office/powerpoint/2010/main" val="94945941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057400" y="274638"/>
            <a:ext cx="6477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MS Gothic" pitchFamily="49" charset="-128"/>
              </a:defRPr>
            </a:lvl9pPr>
          </a:lstStyle>
          <a:p>
            <a:pPr eaLnBrk="1" hangingPunct="1">
              <a:lnSpc>
                <a:spcPct val="100000"/>
              </a:lnSpc>
              <a:buClr>
                <a:srgbClr val="FFFFFF"/>
              </a:buClr>
              <a:buFont typeface="Verdana" panose="020B0604030504040204" pitchFamily="34" charset="0"/>
              <a:buNone/>
            </a:pPr>
            <a:endParaRPr lang="en-US" altLang="en-US" sz="3000" b="1" dirty="0">
              <a:solidFill>
                <a:srgbClr val="FFFFFF"/>
              </a:solidFill>
              <a:latin typeface="Verdana" panose="020B0604030504040204" pitchFamily="34" charset="0"/>
            </a:endParaRPr>
          </a:p>
        </p:txBody>
      </p:sp>
      <p:sp>
        <p:nvSpPr>
          <p:cNvPr id="3075" name="Text Box 2"/>
          <p:cNvSpPr txBox="1">
            <a:spLocks noChangeArrowheads="1"/>
          </p:cNvSpPr>
          <p:nvPr/>
        </p:nvSpPr>
        <p:spPr bwMode="auto">
          <a:xfrm>
            <a:off x="457200" y="1295400"/>
            <a:ext cx="8229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ea typeface="MS Gothic" pitchFamily="49" charset="-128"/>
              </a:defRPr>
            </a:lvl9pPr>
          </a:lstStyle>
          <a:p>
            <a:pPr eaLnBrk="1" hangingPunct="1">
              <a:lnSpc>
                <a:spcPct val="100000"/>
              </a:lnSpc>
              <a:spcBef>
                <a:spcPts val="650"/>
              </a:spcBef>
              <a:buFont typeface="Verdana" panose="020B0604030504040204" pitchFamily="34" charset="0"/>
              <a:buChar char="•"/>
            </a:pPr>
            <a:endParaRPr lang="en-US" altLang="en-US" sz="2200" dirty="0">
              <a:solidFill>
                <a:srgbClr val="006600"/>
              </a:solidFill>
              <a:latin typeface="Verdana" panose="020B0604030504040204" pitchFamily="34" charset="0"/>
            </a:endParaRPr>
          </a:p>
        </p:txBody>
      </p:sp>
      <p:sp>
        <p:nvSpPr>
          <p:cNvPr id="3076" name="Title 3"/>
          <p:cNvSpPr>
            <a:spLocks noGrp="1"/>
          </p:cNvSpPr>
          <p:nvPr>
            <p:ph type="title"/>
          </p:nvPr>
        </p:nvSpPr>
        <p:spPr/>
        <p:txBody>
          <a:bodyPr/>
          <a:lstStyle/>
          <a:p>
            <a:r>
              <a:rPr lang="en-GB" altLang="en-US" dirty="0"/>
              <a:t>Overview</a:t>
            </a:r>
            <a:endParaRPr lang="en-US" altLang="en-US" dirty="0"/>
          </a:p>
        </p:txBody>
      </p:sp>
      <p:sp>
        <p:nvSpPr>
          <p:cNvPr id="3077" name="Text Placeholder 4"/>
          <p:cNvSpPr>
            <a:spLocks noGrp="1"/>
          </p:cNvSpPr>
          <p:nvPr>
            <p:ph idx="1"/>
          </p:nvPr>
        </p:nvSpPr>
        <p:spPr/>
        <p:txBody>
          <a:bodyPr/>
          <a:lstStyle/>
          <a:p>
            <a:r>
              <a:rPr lang="en-GB" altLang="en-US" dirty="0"/>
              <a:t>In this chapter, you will learn how to:</a:t>
            </a:r>
          </a:p>
          <a:p>
            <a:pPr lvl="1"/>
            <a:r>
              <a:rPr lang="en-US" altLang="en-US" dirty="0"/>
              <a:t>Troubleshoot common mobile device and application issues</a:t>
            </a:r>
          </a:p>
          <a:p>
            <a:pPr lvl="1"/>
            <a:r>
              <a:rPr lang="en-US" altLang="en-US" dirty="0"/>
              <a:t>Explain basic mobile device security</a:t>
            </a:r>
          </a:p>
          <a:p>
            <a:pPr lvl="1"/>
            <a:r>
              <a:rPr lang="en-US" altLang="en-US" dirty="0"/>
              <a:t>Describe typical mobile OS and application security issues</a:t>
            </a:r>
          </a:p>
        </p:txBody>
      </p:sp>
    </p:spTree>
    <p:extLst>
      <p:ext uri="{BB962C8B-B14F-4D97-AF65-F5344CB8AC3E}">
        <p14:creationId xmlns:p14="http://schemas.microsoft.com/office/powerpoint/2010/main" val="39324264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Life </a:t>
            </a:r>
          </a:p>
        </p:txBody>
      </p:sp>
      <p:sp>
        <p:nvSpPr>
          <p:cNvPr id="3" name="Content Placeholder 2"/>
          <p:cNvSpPr>
            <a:spLocks noGrp="1"/>
          </p:cNvSpPr>
          <p:nvPr>
            <p:ph idx="1"/>
          </p:nvPr>
        </p:nvSpPr>
        <p:spPr/>
        <p:txBody>
          <a:bodyPr/>
          <a:lstStyle/>
          <a:p>
            <a:r>
              <a:rPr lang="en-US" dirty="0"/>
              <a:t>Wireless communication draws power</a:t>
            </a:r>
          </a:p>
          <a:p>
            <a:pPr lvl="1"/>
            <a:r>
              <a:rPr lang="en-US" dirty="0"/>
              <a:t>If the radio is on, but you are not actively using the communication mode, power is wasted.</a:t>
            </a:r>
          </a:p>
          <a:p>
            <a:pPr lvl="1"/>
            <a:r>
              <a:rPr lang="en-US" dirty="0"/>
              <a:t>Searching for signals is power-intensive.</a:t>
            </a:r>
          </a:p>
          <a:p>
            <a:pPr lvl="2"/>
            <a:r>
              <a:rPr lang="en-US" dirty="0"/>
              <a:t>Communicating with distant towers and base stations</a:t>
            </a:r>
          </a:p>
          <a:p>
            <a:pPr lvl="1"/>
            <a:r>
              <a:rPr lang="en-US" dirty="0"/>
              <a:t>Apps do more work in the background when connections are available.</a:t>
            </a:r>
          </a:p>
          <a:p>
            <a:pPr lvl="2"/>
            <a:r>
              <a:rPr lang="en-US" dirty="0"/>
              <a:t>Communication can be disabled.</a:t>
            </a:r>
          </a:p>
          <a:p>
            <a:pPr lvl="2"/>
            <a:r>
              <a:rPr lang="en-US" dirty="0"/>
              <a:t>Operating system and the app itself have settings to control when an app can send and receive data in the background along with connections it can use.</a:t>
            </a:r>
          </a:p>
        </p:txBody>
      </p:sp>
    </p:spTree>
    <p:extLst>
      <p:ext uri="{BB962C8B-B14F-4D97-AF65-F5344CB8AC3E}">
        <p14:creationId xmlns:p14="http://schemas.microsoft.com/office/powerpoint/2010/main" val="310618427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Life </a:t>
            </a:r>
          </a:p>
        </p:txBody>
      </p:sp>
      <p:sp>
        <p:nvSpPr>
          <p:cNvPr id="3" name="Content Placeholder 2"/>
          <p:cNvSpPr>
            <a:spLocks noGrp="1"/>
          </p:cNvSpPr>
          <p:nvPr>
            <p:ph idx="1"/>
          </p:nvPr>
        </p:nvSpPr>
        <p:spPr/>
        <p:txBody>
          <a:bodyPr/>
          <a:lstStyle/>
          <a:p>
            <a:r>
              <a:rPr lang="en-US" dirty="0"/>
              <a:t>Location services</a:t>
            </a:r>
          </a:p>
          <a:p>
            <a:pPr lvl="1"/>
            <a:r>
              <a:rPr lang="en-US" dirty="0"/>
              <a:t>When enabled, apps query the device’s location.</a:t>
            </a:r>
          </a:p>
          <a:p>
            <a:pPr lvl="2"/>
            <a:r>
              <a:rPr lang="en-US" dirty="0"/>
              <a:t>Low-power methods – nearby cellular and Wi-Fi networks</a:t>
            </a:r>
          </a:p>
          <a:p>
            <a:pPr lvl="2"/>
            <a:r>
              <a:rPr lang="en-US" dirty="0"/>
              <a:t>High-power methods – GPS</a:t>
            </a:r>
          </a:p>
          <a:p>
            <a:pPr lvl="1"/>
            <a:r>
              <a:rPr lang="en-US" dirty="0"/>
              <a:t>Power drain can vary widely.</a:t>
            </a:r>
          </a:p>
          <a:p>
            <a:pPr lvl="1"/>
            <a:r>
              <a:rPr lang="en-US" dirty="0"/>
              <a:t>Keep location services off when not required.</a:t>
            </a:r>
          </a:p>
          <a:p>
            <a:pPr lvl="2"/>
            <a:r>
              <a:rPr lang="en-US" dirty="0"/>
              <a:t>Can also set per-app restrictions</a:t>
            </a:r>
          </a:p>
        </p:txBody>
      </p:sp>
    </p:spTree>
    <p:extLst>
      <p:ext uri="{BB962C8B-B14F-4D97-AF65-F5344CB8AC3E}">
        <p14:creationId xmlns:p14="http://schemas.microsoft.com/office/powerpoint/2010/main" val="316743375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Life </a:t>
            </a:r>
          </a:p>
        </p:txBody>
      </p:sp>
      <p:sp>
        <p:nvSpPr>
          <p:cNvPr id="3" name="Content Placeholder 2"/>
          <p:cNvSpPr>
            <a:spLocks noGrp="1"/>
          </p:cNvSpPr>
          <p:nvPr>
            <p:ph idx="1"/>
          </p:nvPr>
        </p:nvSpPr>
        <p:spPr/>
        <p:txBody>
          <a:bodyPr/>
          <a:lstStyle/>
          <a:p>
            <a:r>
              <a:rPr lang="en-US" dirty="0"/>
              <a:t>Swollen battery</a:t>
            </a:r>
          </a:p>
          <a:p>
            <a:pPr lvl="1"/>
            <a:r>
              <a:rPr lang="en-US" dirty="0"/>
              <a:t>Main cause is overcharging when circuits designed to prevent overcharging fail.</a:t>
            </a:r>
          </a:p>
          <a:p>
            <a:pPr lvl="1"/>
            <a:r>
              <a:rPr lang="en-US" dirty="0"/>
              <a:t>Non-OEM chargers or batteries present additional risk.</a:t>
            </a:r>
          </a:p>
          <a:p>
            <a:pPr lvl="1"/>
            <a:r>
              <a:rPr lang="en-US" dirty="0"/>
              <a:t>Check manufacturer’s documentation for specific actions to take or avoid.</a:t>
            </a:r>
          </a:p>
          <a:p>
            <a:pPr lvl="1"/>
            <a:r>
              <a:rPr lang="en-US" dirty="0"/>
              <a:t>Subtle clues include changes in fit of device’s frame and screen, and creaking/popping sounds.</a:t>
            </a:r>
          </a:p>
          <a:p>
            <a:pPr lvl="1"/>
            <a:r>
              <a:rPr lang="en-US" dirty="0"/>
              <a:t>Recycle a swollen battery and replace with a known good battery.</a:t>
            </a:r>
          </a:p>
        </p:txBody>
      </p:sp>
    </p:spTree>
    <p:extLst>
      <p:ext uri="{BB962C8B-B14F-4D97-AF65-F5344CB8AC3E}">
        <p14:creationId xmlns:p14="http://schemas.microsoft.com/office/powerpoint/2010/main" val="160679596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Frozen System</a:t>
            </a:r>
          </a:p>
        </p:txBody>
      </p:sp>
      <p:sp>
        <p:nvSpPr>
          <p:cNvPr id="3" name="Content Placeholder 2"/>
          <p:cNvSpPr>
            <a:spLocks noGrp="1"/>
          </p:cNvSpPr>
          <p:nvPr>
            <p:ph idx="1"/>
          </p:nvPr>
        </p:nvSpPr>
        <p:spPr/>
        <p:txBody>
          <a:bodyPr/>
          <a:lstStyle/>
          <a:p>
            <a:r>
              <a:rPr lang="en-US" sz="2400" dirty="0"/>
              <a:t>Perform soft reset if device not responding.</a:t>
            </a:r>
          </a:p>
          <a:p>
            <a:pPr lvl="1"/>
            <a:r>
              <a:rPr lang="en-US" dirty="0"/>
              <a:t>Hold down power button or remove battery.</a:t>
            </a:r>
          </a:p>
          <a:p>
            <a:r>
              <a:rPr lang="en-US" sz="2400" dirty="0"/>
              <a:t>Close offending process from list of recent apps.</a:t>
            </a:r>
          </a:p>
          <a:p>
            <a:r>
              <a:rPr lang="en-US" sz="2400" dirty="0"/>
              <a:t>Uninstall a newly-installed app if that was the cause.</a:t>
            </a:r>
          </a:p>
          <a:p>
            <a:pPr lvl="1"/>
            <a:r>
              <a:rPr lang="en-US" dirty="0"/>
              <a:t>Reinstall or wait for updates.</a:t>
            </a:r>
          </a:p>
          <a:p>
            <a:r>
              <a:rPr lang="en-US" sz="2400" dirty="0"/>
              <a:t>Random freezing can indicate hardware issue.</a:t>
            </a:r>
          </a:p>
          <a:p>
            <a:r>
              <a:rPr lang="en-US" sz="2400" dirty="0"/>
              <a:t>Boot into special modes.</a:t>
            </a:r>
          </a:p>
          <a:p>
            <a:pPr lvl="1"/>
            <a:r>
              <a:rPr lang="en-US" dirty="0"/>
              <a:t>See documentation.</a:t>
            </a:r>
          </a:p>
        </p:txBody>
      </p:sp>
    </p:spTree>
    <p:extLst>
      <p:ext uri="{BB962C8B-B14F-4D97-AF65-F5344CB8AC3E}">
        <p14:creationId xmlns:p14="http://schemas.microsoft.com/office/powerpoint/2010/main" val="279508103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Cannot Broadcast to an </a:t>
            </a:r>
            <a:r>
              <a:rPr lang="en-US" dirty="0" smtClean="0"/>
              <a:t/>
            </a:r>
            <a:br>
              <a:rPr lang="en-US" dirty="0" smtClean="0"/>
            </a:br>
            <a:r>
              <a:rPr lang="en-US" dirty="0" smtClean="0"/>
              <a:t>External </a:t>
            </a:r>
            <a:r>
              <a:rPr lang="en-US" dirty="0"/>
              <a:t>Monitor</a:t>
            </a:r>
          </a:p>
        </p:txBody>
      </p:sp>
      <p:sp>
        <p:nvSpPr>
          <p:cNvPr id="3" name="Content Placeholder 2"/>
          <p:cNvSpPr>
            <a:spLocks noGrp="1"/>
          </p:cNvSpPr>
          <p:nvPr>
            <p:ph idx="1"/>
          </p:nvPr>
        </p:nvSpPr>
        <p:spPr/>
        <p:txBody>
          <a:bodyPr/>
          <a:lstStyle/>
          <a:p>
            <a:r>
              <a:rPr lang="en-US" dirty="0"/>
              <a:t>Troubleshooting checks</a:t>
            </a:r>
          </a:p>
          <a:p>
            <a:pPr lvl="1"/>
            <a:r>
              <a:rPr lang="en-US" dirty="0"/>
              <a:t>Is the source correct on the external monitor?</a:t>
            </a:r>
          </a:p>
          <a:p>
            <a:pPr lvl="1"/>
            <a:r>
              <a:rPr lang="en-US" dirty="0"/>
              <a:t>Is the external monitor pointing at the right source? </a:t>
            </a:r>
          </a:p>
          <a:p>
            <a:pPr lvl="1"/>
            <a:r>
              <a:rPr lang="en-US" dirty="0"/>
              <a:t>Do you have the right adapter for your device?</a:t>
            </a:r>
          </a:p>
          <a:p>
            <a:pPr lvl="1"/>
            <a:r>
              <a:rPr lang="en-US" dirty="0"/>
              <a:t>Does your adapter need its own power source? </a:t>
            </a:r>
          </a:p>
          <a:p>
            <a:pPr lvl="1"/>
            <a:r>
              <a:rPr lang="en-US" dirty="0"/>
              <a:t>Did the HDMI recognize your device and your external monitor?</a:t>
            </a:r>
          </a:p>
          <a:p>
            <a:pPr lvl="2"/>
            <a:r>
              <a:rPr lang="en-US" dirty="0"/>
              <a:t>May need to reset one or both devices to give the HDMI time to see connections and set itself up</a:t>
            </a:r>
          </a:p>
          <a:p>
            <a:pPr lvl="1"/>
            <a:endParaRPr lang="en-US" dirty="0"/>
          </a:p>
          <a:p>
            <a:endParaRPr lang="en-US" dirty="0"/>
          </a:p>
        </p:txBody>
      </p:sp>
    </p:spTree>
    <p:extLst>
      <p:ext uri="{BB962C8B-B14F-4D97-AF65-F5344CB8AC3E}">
        <p14:creationId xmlns:p14="http://schemas.microsoft.com/office/powerpoint/2010/main" val="164865616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Sound from Speakers</a:t>
            </a:r>
          </a:p>
        </p:txBody>
      </p:sp>
      <p:sp>
        <p:nvSpPr>
          <p:cNvPr id="3" name="Content Placeholder 2"/>
          <p:cNvSpPr>
            <a:spLocks noGrp="1"/>
          </p:cNvSpPr>
          <p:nvPr>
            <p:ph idx="1"/>
          </p:nvPr>
        </p:nvSpPr>
        <p:spPr/>
        <p:txBody>
          <a:bodyPr/>
          <a:lstStyle/>
          <a:p>
            <a:r>
              <a:rPr lang="en-US" dirty="0"/>
              <a:t>Volume may be turned down or muted through software configuration or an app.</a:t>
            </a:r>
          </a:p>
          <a:p>
            <a:r>
              <a:rPr lang="en-US" dirty="0"/>
              <a:t>Device has separate settings for:</a:t>
            </a:r>
          </a:p>
          <a:p>
            <a:pPr lvl="1"/>
            <a:r>
              <a:rPr lang="en-US" dirty="0"/>
              <a:t>Media</a:t>
            </a:r>
          </a:p>
          <a:p>
            <a:pPr lvl="1"/>
            <a:r>
              <a:rPr lang="en-US" dirty="0"/>
              <a:t>Call volume</a:t>
            </a:r>
          </a:p>
          <a:p>
            <a:pPr lvl="1"/>
            <a:r>
              <a:rPr lang="en-US" dirty="0"/>
              <a:t>Notifications</a:t>
            </a:r>
          </a:p>
          <a:p>
            <a:r>
              <a:rPr lang="en-US" dirty="0"/>
              <a:t>Some devices have hardware volume controls.</a:t>
            </a:r>
          </a:p>
          <a:p>
            <a:r>
              <a:rPr lang="en-US" dirty="0"/>
              <a:t>Speakers may be damaged or disconnected.</a:t>
            </a:r>
          </a:p>
        </p:txBody>
      </p:sp>
    </p:spTree>
    <p:extLst>
      <p:ext uri="{BB962C8B-B14F-4D97-AF65-F5344CB8AC3E}">
        <p14:creationId xmlns:p14="http://schemas.microsoft.com/office/powerpoint/2010/main" val="422774026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0" dirty="0"/>
              <a:t>Connectivity and Data Usage Issues</a:t>
            </a:r>
          </a:p>
        </p:txBody>
      </p:sp>
      <p:sp>
        <p:nvSpPr>
          <p:cNvPr id="3" name="Content Placeholder 2"/>
          <p:cNvSpPr>
            <a:spLocks noGrp="1"/>
          </p:cNvSpPr>
          <p:nvPr>
            <p:ph idx="1"/>
          </p:nvPr>
        </p:nvSpPr>
        <p:spPr/>
        <p:txBody>
          <a:bodyPr/>
          <a:lstStyle/>
          <a:p>
            <a:r>
              <a:rPr lang="en-US" dirty="0"/>
              <a:t>Weak signal</a:t>
            </a:r>
          </a:p>
          <a:p>
            <a:pPr lvl="1"/>
            <a:r>
              <a:rPr lang="en-US" dirty="0"/>
              <a:t>Inside a building</a:t>
            </a:r>
          </a:p>
          <a:p>
            <a:pPr lvl="1"/>
            <a:r>
              <a:rPr lang="en-US" dirty="0"/>
              <a:t>Between cell towers in sparsely populated areas</a:t>
            </a:r>
          </a:p>
          <a:p>
            <a:r>
              <a:rPr lang="en-US" dirty="0"/>
              <a:t>Symptoms</a:t>
            </a:r>
          </a:p>
          <a:p>
            <a:pPr lvl="1"/>
            <a:r>
              <a:rPr lang="en-US" dirty="0"/>
              <a:t>Dropped connections</a:t>
            </a:r>
          </a:p>
          <a:p>
            <a:pPr lvl="1"/>
            <a:r>
              <a:rPr lang="en-US" dirty="0"/>
              <a:t>Delays</a:t>
            </a:r>
          </a:p>
          <a:p>
            <a:pPr lvl="1"/>
            <a:r>
              <a:rPr lang="en-US" dirty="0"/>
              <a:t>Slow transmission speeds</a:t>
            </a:r>
          </a:p>
          <a:p>
            <a:pPr lvl="1"/>
            <a:r>
              <a:rPr lang="en-US" dirty="0"/>
              <a:t>Indications that device is searching for signal</a:t>
            </a:r>
          </a:p>
        </p:txBody>
      </p:sp>
    </p:spTree>
    <p:extLst>
      <p:ext uri="{BB962C8B-B14F-4D97-AF65-F5344CB8AC3E}">
        <p14:creationId xmlns:p14="http://schemas.microsoft.com/office/powerpoint/2010/main" val="39414316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0" dirty="0"/>
              <a:t>Connectivity and Data Usage Issues </a:t>
            </a:r>
          </a:p>
        </p:txBody>
      </p:sp>
      <p:sp>
        <p:nvSpPr>
          <p:cNvPr id="3" name="Content Placeholder 2"/>
          <p:cNvSpPr>
            <a:spLocks noGrp="1"/>
          </p:cNvSpPr>
          <p:nvPr>
            <p:ph idx="1"/>
          </p:nvPr>
        </p:nvSpPr>
        <p:spPr/>
        <p:txBody>
          <a:bodyPr/>
          <a:lstStyle/>
          <a:p>
            <a:r>
              <a:rPr lang="en-US" dirty="0"/>
              <a:t>Connectivity issues with a strong signal</a:t>
            </a:r>
          </a:p>
          <a:p>
            <a:pPr lvl="1"/>
            <a:r>
              <a:rPr lang="en-US" dirty="0"/>
              <a:t>Overloaded network (large public gathering, emergency situation, etc.)</a:t>
            </a:r>
          </a:p>
          <a:p>
            <a:pPr lvl="1"/>
            <a:r>
              <a:rPr lang="en-US" dirty="0"/>
              <a:t>Carrier-enforced restrictions and limits</a:t>
            </a:r>
          </a:p>
          <a:p>
            <a:pPr lvl="1"/>
            <a:r>
              <a:rPr lang="en-US" dirty="0"/>
              <a:t>Exceeding </a:t>
            </a:r>
            <a:r>
              <a:rPr lang="en-US" dirty="0">
                <a:solidFill>
                  <a:srgbClr val="C00000"/>
                </a:solidFill>
              </a:rPr>
              <a:t>data usage limits </a:t>
            </a:r>
            <a:r>
              <a:rPr lang="en-US" dirty="0"/>
              <a:t>(data transmission overlimit)</a:t>
            </a:r>
          </a:p>
          <a:p>
            <a:pPr lvl="1"/>
            <a:endParaRPr lang="en-US" dirty="0"/>
          </a:p>
        </p:txBody>
      </p:sp>
    </p:spTree>
    <p:extLst>
      <p:ext uri="{BB962C8B-B14F-4D97-AF65-F5344CB8AC3E}">
        <p14:creationId xmlns:p14="http://schemas.microsoft.com/office/powerpoint/2010/main" val="3765373919"/>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0" dirty="0"/>
              <a:t>Connectivity and Data Usage Issues </a:t>
            </a:r>
          </a:p>
        </p:txBody>
      </p:sp>
      <p:sp>
        <p:nvSpPr>
          <p:cNvPr id="4" name="TextBox 3"/>
          <p:cNvSpPr txBox="1"/>
          <p:nvPr/>
        </p:nvSpPr>
        <p:spPr>
          <a:xfrm>
            <a:off x="2971800" y="5564598"/>
            <a:ext cx="3200400" cy="607602"/>
          </a:xfrm>
          <a:prstGeom prst="rect">
            <a:avLst/>
          </a:prstGeom>
          <a:noFill/>
        </p:spPr>
        <p:txBody>
          <a:bodyPr wrap="square" rtlCol="0">
            <a:spAutoFit/>
          </a:bodyPr>
          <a:lstStyle/>
          <a:p>
            <a:r>
              <a:rPr lang="en-US" dirty="0">
                <a:solidFill>
                  <a:schemeClr val="tx1"/>
                </a:solidFill>
              </a:rPr>
              <a:t>Figure 26.5  Option to disable cellular data in iOS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0301" y="1327091"/>
            <a:ext cx="4343399" cy="4146589"/>
          </a:xfrm>
          <a:prstGeom prst="rect">
            <a:avLst/>
          </a:prstGeom>
        </p:spPr>
      </p:pic>
    </p:spTree>
    <p:extLst>
      <p:ext uri="{BB962C8B-B14F-4D97-AF65-F5344CB8AC3E}">
        <p14:creationId xmlns:p14="http://schemas.microsoft.com/office/powerpoint/2010/main" val="285982831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0" dirty="0"/>
              <a:t>GPS and Location Services Problems</a:t>
            </a:r>
          </a:p>
        </p:txBody>
      </p:sp>
      <p:sp>
        <p:nvSpPr>
          <p:cNvPr id="3" name="Content Placeholder 2"/>
          <p:cNvSpPr>
            <a:spLocks noGrp="1"/>
          </p:cNvSpPr>
          <p:nvPr>
            <p:ph idx="1"/>
          </p:nvPr>
        </p:nvSpPr>
        <p:spPr/>
        <p:txBody>
          <a:bodyPr/>
          <a:lstStyle/>
          <a:p>
            <a:r>
              <a:rPr lang="en-US" dirty="0"/>
              <a:t>Troubleshooting location problems</a:t>
            </a:r>
          </a:p>
          <a:p>
            <a:pPr lvl="1"/>
            <a:r>
              <a:rPr lang="en-US" dirty="0"/>
              <a:t>Make sure GPS, cellular data, and Wi-Fi are turned on and functioning properly.</a:t>
            </a:r>
          </a:p>
          <a:p>
            <a:pPr lvl="1"/>
            <a:r>
              <a:rPr lang="en-US" dirty="0"/>
              <a:t>Specific apps may have trouble if configured not to use location services.</a:t>
            </a:r>
          </a:p>
          <a:p>
            <a:pPr lvl="2"/>
            <a:r>
              <a:rPr lang="en-US" dirty="0"/>
              <a:t>Change settings if needed.</a:t>
            </a:r>
          </a:p>
          <a:p>
            <a:pPr lvl="1"/>
            <a:r>
              <a:rPr lang="en-US" dirty="0"/>
              <a:t>GPS does not work underground and is typically spotty indoors.</a:t>
            </a:r>
          </a:p>
          <a:p>
            <a:pPr lvl="2"/>
            <a:r>
              <a:rPr lang="en-US" dirty="0"/>
              <a:t>Can struggle in dense urban areas with tall buildings</a:t>
            </a:r>
          </a:p>
        </p:txBody>
      </p:sp>
    </p:spTree>
    <p:extLst>
      <p:ext uri="{BB962C8B-B14F-4D97-AF65-F5344CB8AC3E}">
        <p14:creationId xmlns:p14="http://schemas.microsoft.com/office/powerpoint/2010/main" val="347095148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a:t>Troubleshooting Mobile </a:t>
            </a:r>
            <a:r>
              <a:rPr lang="en-US" dirty="0" smtClean="0"/>
              <a:t/>
            </a:r>
            <a:br>
              <a:rPr lang="en-US" dirty="0" smtClean="0"/>
            </a:br>
            <a:r>
              <a:rPr lang="en-US" dirty="0" smtClean="0"/>
              <a:t>Devices</a:t>
            </a:r>
            <a:endParaRPr lang="en-US" dirty="0"/>
          </a:p>
        </p:txBody>
      </p:sp>
      <p:sp>
        <p:nvSpPr>
          <p:cNvPr id="3" name="Content Placeholder 2"/>
          <p:cNvSpPr>
            <a:spLocks noGrp="1"/>
          </p:cNvSpPr>
          <p:nvPr>
            <p:ph idx="1"/>
          </p:nvPr>
        </p:nvSpPr>
        <p:spPr/>
        <p:txBody>
          <a:bodyPr/>
          <a:lstStyle/>
          <a:p>
            <a:r>
              <a:rPr lang="en-US" dirty="0"/>
              <a:t>Mobile device hardware typically can’t be repaired or replaced by a field tech.</a:t>
            </a:r>
          </a:p>
          <a:p>
            <a:pPr lvl="1"/>
            <a:r>
              <a:rPr lang="en-US" dirty="0"/>
              <a:t>Device troubleshooting focuses on ruling out software issues.</a:t>
            </a:r>
          </a:p>
          <a:p>
            <a:r>
              <a:rPr lang="en-US" dirty="0"/>
              <a:t>If troubleshooting doesn’t fix the problem or identify a problem you can fix, may need to take device to authorized service center.</a:t>
            </a:r>
          </a:p>
          <a:p>
            <a:r>
              <a:rPr lang="en-US" dirty="0"/>
              <a:t>Exact steps depend on specific device, operating system, and OS version.</a:t>
            </a:r>
          </a:p>
        </p:txBody>
      </p:sp>
    </p:spTree>
    <p:extLst>
      <p:ext uri="{BB962C8B-B14F-4D97-AF65-F5344CB8AC3E}">
        <p14:creationId xmlns:p14="http://schemas.microsoft.com/office/powerpoint/2010/main" val="300636687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0" dirty="0"/>
              <a:t>GPS and Location Services Problems </a:t>
            </a:r>
          </a:p>
        </p:txBody>
      </p:sp>
      <p:sp>
        <p:nvSpPr>
          <p:cNvPr id="4" name="TextBox 3"/>
          <p:cNvSpPr txBox="1"/>
          <p:nvPr/>
        </p:nvSpPr>
        <p:spPr>
          <a:xfrm>
            <a:off x="3059653" y="5898432"/>
            <a:ext cx="3024694" cy="349968"/>
          </a:xfrm>
          <a:prstGeom prst="rect">
            <a:avLst/>
          </a:prstGeom>
          <a:noFill/>
        </p:spPr>
        <p:txBody>
          <a:bodyPr wrap="square" rtlCol="0">
            <a:spAutoFit/>
          </a:bodyPr>
          <a:lstStyle/>
          <a:p>
            <a:pPr algn="ctr"/>
            <a:r>
              <a:rPr lang="en-US" dirty="0">
                <a:solidFill>
                  <a:schemeClr val="tx1"/>
                </a:solidFill>
              </a:rPr>
              <a:t>Figure 26.6  GPS prompt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0894" y="1337733"/>
            <a:ext cx="2462212" cy="4377267"/>
          </a:xfrm>
          <a:prstGeom prst="rect">
            <a:avLst/>
          </a:prstGeom>
        </p:spPr>
      </p:pic>
    </p:spTree>
    <p:extLst>
      <p:ext uri="{BB962C8B-B14F-4D97-AF65-F5344CB8AC3E}">
        <p14:creationId xmlns:p14="http://schemas.microsoft.com/office/powerpoint/2010/main" val="98098297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Lockout</a:t>
            </a:r>
          </a:p>
        </p:txBody>
      </p:sp>
      <p:sp>
        <p:nvSpPr>
          <p:cNvPr id="3" name="Content Placeholder 2"/>
          <p:cNvSpPr>
            <a:spLocks noGrp="1"/>
          </p:cNvSpPr>
          <p:nvPr>
            <p:ph idx="1"/>
          </p:nvPr>
        </p:nvSpPr>
        <p:spPr/>
        <p:txBody>
          <a:bodyPr/>
          <a:lstStyle/>
          <a:p>
            <a:r>
              <a:rPr lang="en-US" sz="2400" dirty="0"/>
              <a:t>Occurs when too many consecutive login attempts fail</a:t>
            </a:r>
          </a:p>
          <a:p>
            <a:pPr lvl="1"/>
            <a:r>
              <a:rPr lang="en-US" dirty="0"/>
              <a:t>Purpose of </a:t>
            </a:r>
            <a:r>
              <a:rPr lang="en-US" dirty="0">
                <a:solidFill>
                  <a:srgbClr val="C00000"/>
                </a:solidFill>
              </a:rPr>
              <a:t>system lockout</a:t>
            </a:r>
            <a:r>
              <a:rPr lang="en-US" dirty="0"/>
              <a:t> is to protect the device from brute-force attacks.</a:t>
            </a:r>
          </a:p>
          <a:p>
            <a:r>
              <a:rPr lang="en-US" sz="2400" dirty="0"/>
              <a:t>Configure on device itself or through mobile device management (MDM) software</a:t>
            </a:r>
          </a:p>
          <a:p>
            <a:pPr lvl="1"/>
            <a:r>
              <a:rPr lang="en-US" dirty="0"/>
              <a:t>Organization has ability to unlock the device if centrally controlled through MDM.</a:t>
            </a:r>
          </a:p>
          <a:p>
            <a:r>
              <a:rPr lang="en-US" sz="2400" dirty="0"/>
              <a:t>Other options: restore device from a backup or perform reset to factory default</a:t>
            </a:r>
          </a:p>
        </p:txBody>
      </p:sp>
    </p:spTree>
    <p:extLst>
      <p:ext uri="{BB962C8B-B14F-4D97-AF65-F5344CB8AC3E}">
        <p14:creationId xmlns:p14="http://schemas.microsoft.com/office/powerpoint/2010/main" val="331767868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Problems</a:t>
            </a:r>
          </a:p>
        </p:txBody>
      </p:sp>
      <p:sp>
        <p:nvSpPr>
          <p:cNvPr id="3" name="Content Placeholder 2"/>
          <p:cNvSpPr>
            <a:spLocks noGrp="1"/>
          </p:cNvSpPr>
          <p:nvPr>
            <p:ph idx="1"/>
          </p:nvPr>
        </p:nvSpPr>
        <p:spPr/>
        <p:txBody>
          <a:bodyPr/>
          <a:lstStyle/>
          <a:p>
            <a:r>
              <a:rPr lang="en-US" dirty="0"/>
              <a:t>Sometimes mobile devices are unable to </a:t>
            </a:r>
            <a:r>
              <a:rPr lang="en-US" dirty="0">
                <a:solidFill>
                  <a:srgbClr val="C00000"/>
                </a:solidFill>
              </a:rPr>
              <a:t>decrypt</a:t>
            </a:r>
            <a:r>
              <a:rPr lang="en-US" dirty="0"/>
              <a:t> e-mail.</a:t>
            </a:r>
          </a:p>
          <a:p>
            <a:r>
              <a:rPr lang="en-US" dirty="0"/>
              <a:t>E-mail client or application may not support encryption standard used.</a:t>
            </a:r>
          </a:p>
          <a:p>
            <a:pPr lvl="1"/>
            <a:r>
              <a:rPr lang="en-US" dirty="0"/>
              <a:t>Standards include </a:t>
            </a:r>
            <a:r>
              <a:rPr lang="en-US" dirty="0">
                <a:solidFill>
                  <a:srgbClr val="C00000"/>
                </a:solidFill>
              </a:rPr>
              <a:t>Pretty Good Privacy (PGP) </a:t>
            </a:r>
            <a:r>
              <a:rPr lang="en-US" dirty="0"/>
              <a:t>and </a:t>
            </a:r>
            <a:r>
              <a:rPr lang="en-US" dirty="0">
                <a:solidFill>
                  <a:srgbClr val="C00000"/>
                </a:solidFill>
              </a:rPr>
              <a:t>Secure/Multipurpose Internet Mail Extensions (S/MIME)</a:t>
            </a:r>
          </a:p>
          <a:p>
            <a:r>
              <a:rPr lang="en-US" dirty="0"/>
              <a:t>Client will need access to decryption keys.</a:t>
            </a:r>
          </a:p>
          <a:p>
            <a:pPr lvl="1"/>
            <a:r>
              <a:rPr lang="en-US" dirty="0"/>
              <a:t>Keys may be exchanged automatically or manually.</a:t>
            </a:r>
          </a:p>
        </p:txBody>
      </p:sp>
    </p:spTree>
    <p:extLst>
      <p:ext uri="{BB962C8B-B14F-4D97-AF65-F5344CB8AC3E}">
        <p14:creationId xmlns:p14="http://schemas.microsoft.com/office/powerpoint/2010/main" val="101620958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Mobile Devices</a:t>
            </a:r>
          </a:p>
        </p:txBody>
      </p:sp>
      <p:sp>
        <p:nvSpPr>
          <p:cNvPr id="3" name="Content Placeholder 2"/>
          <p:cNvSpPr>
            <a:spLocks noGrp="1"/>
          </p:cNvSpPr>
          <p:nvPr>
            <p:ph idx="1"/>
          </p:nvPr>
        </p:nvSpPr>
        <p:spPr>
          <a:xfrm>
            <a:off x="457200" y="1524000"/>
            <a:ext cx="8228013" cy="5334000"/>
          </a:xfrm>
        </p:spPr>
        <p:txBody>
          <a:bodyPr/>
          <a:lstStyle/>
          <a:p>
            <a:r>
              <a:rPr lang="en-US" dirty="0">
                <a:solidFill>
                  <a:srgbClr val="C00000"/>
                </a:solidFill>
              </a:rPr>
              <a:t>Bring your own device (BYOD)</a:t>
            </a:r>
            <a:r>
              <a:rPr lang="en-US" dirty="0">
                <a:solidFill>
                  <a:schemeClr val="tx1"/>
                </a:solidFill>
              </a:rPr>
              <a:t>  </a:t>
            </a:r>
          </a:p>
          <a:p>
            <a:pPr lvl="1"/>
            <a:r>
              <a:rPr lang="en-US" dirty="0"/>
              <a:t>Company policy to allow personal devices to save corporate IT dollars and keep employees happy</a:t>
            </a:r>
          </a:p>
          <a:p>
            <a:r>
              <a:rPr lang="en-US" dirty="0"/>
              <a:t>Most companies have a mixed environment of corporate-owned and employee-owned devices.</a:t>
            </a:r>
          </a:p>
          <a:p>
            <a:pPr lvl="1"/>
            <a:r>
              <a:rPr lang="en-US" dirty="0"/>
              <a:t>Cost-sharing program with company subsidizing some device fees</a:t>
            </a:r>
          </a:p>
          <a:p>
            <a:pPr lvl="1"/>
            <a:r>
              <a:rPr lang="en-US" dirty="0"/>
              <a:t>Extent of control of the organization and the individual</a:t>
            </a:r>
          </a:p>
          <a:p>
            <a:pPr lvl="1"/>
            <a:r>
              <a:rPr lang="en-US" dirty="0"/>
              <a:t>Formal policy and procedures</a:t>
            </a:r>
          </a:p>
        </p:txBody>
      </p:sp>
    </p:spTree>
    <p:extLst>
      <p:ext uri="{BB962C8B-B14F-4D97-AF65-F5344CB8AC3E}">
        <p14:creationId xmlns:p14="http://schemas.microsoft.com/office/powerpoint/2010/main" val="298380570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 Security Requirements</a:t>
            </a:r>
          </a:p>
        </p:txBody>
      </p:sp>
      <p:sp>
        <p:nvSpPr>
          <p:cNvPr id="3" name="Content Placeholder 2"/>
          <p:cNvSpPr>
            <a:spLocks noGrp="1"/>
          </p:cNvSpPr>
          <p:nvPr>
            <p:ph idx="1"/>
          </p:nvPr>
        </p:nvSpPr>
        <p:spPr/>
        <p:txBody>
          <a:bodyPr/>
          <a:lstStyle/>
          <a:p>
            <a:r>
              <a:rPr lang="en-US" dirty="0"/>
              <a:t> Profile</a:t>
            </a:r>
          </a:p>
          <a:p>
            <a:pPr lvl="1"/>
            <a:r>
              <a:rPr lang="en-US" dirty="0"/>
              <a:t>A collection of configuration and security settings created by an administrator to apply to categories of users or devices </a:t>
            </a:r>
          </a:p>
          <a:p>
            <a:pPr lvl="2"/>
            <a:r>
              <a:rPr lang="en-US" dirty="0"/>
              <a:t>Created through MDM or other software</a:t>
            </a:r>
          </a:p>
          <a:p>
            <a:pPr lvl="2"/>
            <a:r>
              <a:rPr lang="en-US" dirty="0"/>
              <a:t>Developed based on needs of the organization</a:t>
            </a:r>
          </a:p>
          <a:p>
            <a:pPr lvl="1"/>
            <a:r>
              <a:rPr lang="en-US" dirty="0"/>
              <a:t>Profiles may be specific to:</a:t>
            </a:r>
          </a:p>
          <a:p>
            <a:pPr lvl="2"/>
            <a:r>
              <a:rPr lang="en-US" dirty="0"/>
              <a:t>Certain platforms, OSs, or devices; management groupings; or external and internal users.</a:t>
            </a:r>
          </a:p>
          <a:p>
            <a:pPr lvl="1"/>
            <a:r>
              <a:rPr lang="en-US" dirty="0"/>
              <a:t>Profiles give access to business intranet or VPN.</a:t>
            </a:r>
          </a:p>
          <a:p>
            <a:pPr lvl="2"/>
            <a:r>
              <a:rPr lang="en-US" dirty="0"/>
              <a:t>May need access to enterprise or B2B apps</a:t>
            </a:r>
          </a:p>
        </p:txBody>
      </p:sp>
    </p:spTree>
    <p:extLst>
      <p:ext uri="{BB962C8B-B14F-4D97-AF65-F5344CB8AC3E}">
        <p14:creationId xmlns:p14="http://schemas.microsoft.com/office/powerpoint/2010/main" val="4023641195"/>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 Security Requirements </a:t>
            </a:r>
          </a:p>
        </p:txBody>
      </p:sp>
      <p:sp>
        <p:nvSpPr>
          <p:cNvPr id="3" name="TextBox 2"/>
          <p:cNvSpPr txBox="1"/>
          <p:nvPr/>
        </p:nvSpPr>
        <p:spPr>
          <a:xfrm>
            <a:off x="2423160" y="5716998"/>
            <a:ext cx="4297680" cy="607602"/>
          </a:xfrm>
          <a:prstGeom prst="rect">
            <a:avLst/>
          </a:prstGeom>
          <a:noFill/>
        </p:spPr>
        <p:txBody>
          <a:bodyPr wrap="square" rtlCol="0">
            <a:spAutoFit/>
          </a:bodyPr>
          <a:lstStyle/>
          <a:p>
            <a:r>
              <a:rPr lang="en-US" dirty="0">
                <a:solidFill>
                  <a:schemeClr val="tx1"/>
                </a:solidFill>
              </a:rPr>
              <a:t>Figure 26.7  Applying profiles to different device and user groups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298645"/>
            <a:ext cx="5334000" cy="4096118"/>
          </a:xfrm>
          <a:prstGeom prst="rect">
            <a:avLst/>
          </a:prstGeom>
        </p:spPr>
      </p:pic>
    </p:spTree>
    <p:extLst>
      <p:ext uri="{BB962C8B-B14F-4D97-AF65-F5344CB8AC3E}">
        <p14:creationId xmlns:p14="http://schemas.microsoft.com/office/powerpoint/2010/main" val="307944612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a:t>Preventing Physical Damage</a:t>
            </a:r>
          </a:p>
        </p:txBody>
      </p:sp>
      <p:sp>
        <p:nvSpPr>
          <p:cNvPr id="70659" name="Content Placeholder 2"/>
          <p:cNvSpPr>
            <a:spLocks noGrp="1"/>
          </p:cNvSpPr>
          <p:nvPr>
            <p:ph idx="1"/>
          </p:nvPr>
        </p:nvSpPr>
        <p:spPr/>
        <p:txBody>
          <a:bodyPr/>
          <a:lstStyle/>
          <a:p>
            <a:r>
              <a:rPr lang="en-US" altLang="en-US" dirty="0"/>
              <a:t>Take these steps to prevent damage:</a:t>
            </a:r>
          </a:p>
          <a:p>
            <a:pPr lvl="1"/>
            <a:r>
              <a:rPr lang="en-US" altLang="en-US" dirty="0"/>
              <a:t>Get a </a:t>
            </a:r>
            <a:r>
              <a:rPr lang="en-US" altLang="en-US" dirty="0">
                <a:solidFill>
                  <a:srgbClr val="C00000"/>
                </a:solidFill>
              </a:rPr>
              <a:t>protective cover </a:t>
            </a:r>
            <a:r>
              <a:rPr lang="en-US" altLang="en-US" dirty="0"/>
              <a:t>or sleeve.</a:t>
            </a:r>
          </a:p>
          <a:p>
            <a:pPr lvl="1"/>
            <a:r>
              <a:rPr lang="en-US" altLang="en-US" dirty="0"/>
              <a:t>Do not put devices anywhere near liquids.</a:t>
            </a:r>
          </a:p>
          <a:p>
            <a:pPr lvl="1"/>
            <a:r>
              <a:rPr lang="en-US" altLang="en-US" dirty="0"/>
              <a:t>Avoid putting heavy objects on the device.</a:t>
            </a:r>
          </a:p>
          <a:p>
            <a:r>
              <a:rPr lang="en-US" altLang="en-US" dirty="0"/>
              <a:t>Screen protectors prevent scratches.</a:t>
            </a:r>
          </a:p>
          <a:p>
            <a:r>
              <a:rPr lang="en-US" altLang="en-US" dirty="0"/>
              <a:t>Waterproof cases prevent water damage.</a:t>
            </a:r>
          </a:p>
        </p:txBody>
      </p:sp>
    </p:spTree>
    <p:extLst>
      <p:ext uri="{BB962C8B-B14F-4D97-AF65-F5344CB8AC3E}">
        <p14:creationId xmlns:p14="http://schemas.microsoft.com/office/powerpoint/2010/main" val="2330567981"/>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a:t>Preventing Physical Damage </a:t>
            </a:r>
          </a:p>
        </p:txBody>
      </p:sp>
      <p:sp>
        <p:nvSpPr>
          <p:cNvPr id="71683" name="TextBox 4"/>
          <p:cNvSpPr txBox="1">
            <a:spLocks noChangeArrowheads="1"/>
          </p:cNvSpPr>
          <p:nvPr/>
        </p:nvSpPr>
        <p:spPr bwMode="auto">
          <a:xfrm>
            <a:off x="2651760" y="5640798"/>
            <a:ext cx="3840480" cy="6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eaLnBrk="1" hangingPunct="1"/>
            <a:r>
              <a:rPr lang="en-US" altLang="en-US" dirty="0">
                <a:solidFill>
                  <a:schemeClr val="tx1"/>
                </a:solidFill>
              </a:rPr>
              <a:t>Figure 26.8  Putting an Apple Smart cover on an iPad</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761" y="1352156"/>
            <a:ext cx="3840479" cy="4161794"/>
          </a:xfrm>
          <a:prstGeom prst="rect">
            <a:avLst/>
          </a:prstGeom>
        </p:spPr>
      </p:pic>
    </p:spTree>
    <p:extLst>
      <p:ext uri="{BB962C8B-B14F-4D97-AF65-F5344CB8AC3E}">
        <p14:creationId xmlns:p14="http://schemas.microsoft.com/office/powerpoint/2010/main" val="42561668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a:t>Combating Malware</a:t>
            </a:r>
            <a:endParaRPr lang="en-US" altLang="en-US" i="1" dirty="0"/>
          </a:p>
        </p:txBody>
      </p:sp>
      <p:sp>
        <p:nvSpPr>
          <p:cNvPr id="72707" name="Content Placeholder 2"/>
          <p:cNvSpPr>
            <a:spLocks noGrp="1"/>
          </p:cNvSpPr>
          <p:nvPr>
            <p:ph idx="1"/>
          </p:nvPr>
        </p:nvSpPr>
        <p:spPr/>
        <p:txBody>
          <a:bodyPr/>
          <a:lstStyle/>
          <a:p>
            <a:r>
              <a:rPr lang="en-US" altLang="en-US" sz="2800" dirty="0"/>
              <a:t>Tight controls on OS and apps make traditional malware infections unlikely on iOS and Windows phone devices.</a:t>
            </a:r>
          </a:p>
          <a:p>
            <a:pPr lvl="1"/>
            <a:r>
              <a:rPr lang="en-US" altLang="en-US" dirty="0"/>
              <a:t>Android lacks some safeguards.</a:t>
            </a:r>
          </a:p>
          <a:p>
            <a:pPr lvl="2"/>
            <a:r>
              <a:rPr lang="en-US" altLang="en-US" dirty="0"/>
              <a:t>Third-party solutions are available.</a:t>
            </a:r>
          </a:p>
          <a:p>
            <a:r>
              <a:rPr lang="en-US" altLang="en-US" sz="2800" dirty="0"/>
              <a:t>Manufacturer provides patching/OS updates.</a:t>
            </a:r>
          </a:p>
          <a:p>
            <a:r>
              <a:rPr lang="en-US" altLang="en-US" sz="2800" dirty="0"/>
              <a:t>The key enterprise-level anti-malware solution is delivering timely updates to devices on a routine basis.</a:t>
            </a:r>
          </a:p>
          <a:p>
            <a:pPr lvl="1"/>
            <a:r>
              <a:rPr lang="en-US" altLang="en-US" dirty="0"/>
              <a:t>Network access control solutions may apply.</a:t>
            </a:r>
          </a:p>
          <a:p>
            <a:pPr lvl="1"/>
            <a:endParaRPr lang="en-US" altLang="en-US" dirty="0"/>
          </a:p>
          <a:p>
            <a:endParaRPr lang="en-US" altLang="en-US" dirty="0"/>
          </a:p>
        </p:txBody>
      </p:sp>
    </p:spTree>
    <p:extLst>
      <p:ext uri="{BB962C8B-B14F-4D97-AF65-F5344CB8AC3E}">
        <p14:creationId xmlns:p14="http://schemas.microsoft.com/office/powerpoint/2010/main" val="2250426856"/>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a:t>Combating Malware </a:t>
            </a:r>
          </a:p>
        </p:txBody>
      </p:sp>
      <p:sp>
        <p:nvSpPr>
          <p:cNvPr id="71683" name="TextBox 4"/>
          <p:cNvSpPr txBox="1">
            <a:spLocks noChangeArrowheads="1"/>
          </p:cNvSpPr>
          <p:nvPr/>
        </p:nvSpPr>
        <p:spPr bwMode="auto">
          <a:xfrm>
            <a:off x="2581648" y="5898432"/>
            <a:ext cx="3980705"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eaLnBrk="1" hangingPunct="1"/>
            <a:r>
              <a:rPr lang="en-US" altLang="en-US" dirty="0">
                <a:solidFill>
                  <a:schemeClr val="tx1"/>
                </a:solidFill>
              </a:rPr>
              <a:t>Figure 26.9  Antivirus app for Android</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4700" y="1261533"/>
            <a:ext cx="2514600" cy="4470400"/>
          </a:xfrm>
          <a:prstGeom prst="rect">
            <a:avLst/>
          </a:prstGeom>
        </p:spPr>
      </p:pic>
    </p:spTree>
    <p:extLst>
      <p:ext uri="{BB962C8B-B14F-4D97-AF65-F5344CB8AC3E}">
        <p14:creationId xmlns:p14="http://schemas.microsoft.com/office/powerpoint/2010/main" val="135414788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a:t>Check and Adjust Configuration/Settings</a:t>
            </a:r>
          </a:p>
        </p:txBody>
      </p:sp>
      <p:sp>
        <p:nvSpPr>
          <p:cNvPr id="3" name="Content Placeholder 2"/>
          <p:cNvSpPr>
            <a:spLocks noGrp="1"/>
          </p:cNvSpPr>
          <p:nvPr>
            <p:ph idx="1"/>
          </p:nvPr>
        </p:nvSpPr>
        <p:spPr/>
        <p:txBody>
          <a:bodyPr/>
          <a:lstStyle/>
          <a:p>
            <a:r>
              <a:rPr lang="en-US" dirty="0"/>
              <a:t>Modern mobile operating systems have many configurable settings.</a:t>
            </a:r>
          </a:p>
          <a:p>
            <a:r>
              <a:rPr lang="en-US" dirty="0"/>
              <a:t>Try a reboot first and then look at settings.</a:t>
            </a:r>
          </a:p>
          <a:p>
            <a:r>
              <a:rPr lang="en-US" dirty="0"/>
              <a:t>Keep track of what you change.</a:t>
            </a:r>
          </a:p>
          <a:p>
            <a:pPr lvl="1"/>
            <a:r>
              <a:rPr lang="en-US" dirty="0"/>
              <a:t>Record the previous setting.</a:t>
            </a:r>
          </a:p>
        </p:txBody>
      </p:sp>
    </p:spTree>
    <p:extLst>
      <p:ext uri="{BB962C8B-B14F-4D97-AF65-F5344CB8AC3E}">
        <p14:creationId xmlns:p14="http://schemas.microsoft.com/office/powerpoint/2010/main" val="3406350173"/>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dirty="0"/>
              <a:t>Dealing with Loss</a:t>
            </a:r>
          </a:p>
        </p:txBody>
      </p:sp>
      <p:sp>
        <p:nvSpPr>
          <p:cNvPr id="73731" name="Content Placeholder 2"/>
          <p:cNvSpPr>
            <a:spLocks noGrp="1"/>
          </p:cNvSpPr>
          <p:nvPr>
            <p:ph idx="1"/>
          </p:nvPr>
        </p:nvSpPr>
        <p:spPr/>
        <p:txBody>
          <a:bodyPr/>
          <a:lstStyle/>
          <a:p>
            <a:r>
              <a:rPr lang="en-US" altLang="en-US" dirty="0"/>
              <a:t>Protect your data by putting a good </a:t>
            </a:r>
            <a:r>
              <a:rPr lang="en-US" altLang="en-US" dirty="0">
                <a:solidFill>
                  <a:srgbClr val="C00000"/>
                </a:solidFill>
              </a:rPr>
              <a:t>passcode lock </a:t>
            </a:r>
            <a:r>
              <a:rPr lang="en-US" altLang="en-US" dirty="0"/>
              <a:t>or</a:t>
            </a:r>
            <a:r>
              <a:rPr lang="en-US" altLang="en-US" dirty="0">
                <a:solidFill>
                  <a:srgbClr val="C00000"/>
                </a:solidFill>
              </a:rPr>
              <a:t> screen lock </a:t>
            </a:r>
            <a:r>
              <a:rPr lang="en-US" altLang="en-US" dirty="0"/>
              <a:t>on the device.</a:t>
            </a:r>
          </a:p>
          <a:p>
            <a:pPr lvl="1"/>
            <a:r>
              <a:rPr lang="en-US" altLang="en-US" dirty="0"/>
              <a:t>Requires you to input a password, PIN, pattern, fingerprint, or facial recognition</a:t>
            </a:r>
          </a:p>
          <a:p>
            <a:pPr lvl="1"/>
            <a:r>
              <a:rPr lang="en-US" altLang="en-US" dirty="0"/>
              <a:t>Protects against data disclosure or device use in the event of theft or loss</a:t>
            </a:r>
          </a:p>
          <a:p>
            <a:pPr lvl="1"/>
            <a:r>
              <a:rPr lang="en-US" altLang="en-US" dirty="0"/>
              <a:t>Usually implemented through device’s Settings app</a:t>
            </a:r>
          </a:p>
          <a:p>
            <a:r>
              <a:rPr lang="en-US" altLang="en-US" dirty="0"/>
              <a:t>Modern iOS and Android versions encrypt contents of built-in storage.</a:t>
            </a:r>
          </a:p>
        </p:txBody>
      </p:sp>
    </p:spTree>
    <p:extLst>
      <p:ext uri="{BB962C8B-B14F-4D97-AF65-F5344CB8AC3E}">
        <p14:creationId xmlns:p14="http://schemas.microsoft.com/office/powerpoint/2010/main" val="273381176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dirty="0"/>
              <a:t>Dealing with Loss </a:t>
            </a:r>
          </a:p>
        </p:txBody>
      </p:sp>
      <p:sp>
        <p:nvSpPr>
          <p:cNvPr id="74755" name="Content Placeholder 2"/>
          <p:cNvSpPr>
            <a:spLocks noGrp="1"/>
          </p:cNvSpPr>
          <p:nvPr>
            <p:ph idx="1"/>
          </p:nvPr>
        </p:nvSpPr>
        <p:spPr/>
        <p:txBody>
          <a:bodyPr/>
          <a:lstStyle/>
          <a:p>
            <a:r>
              <a:rPr lang="en-US" altLang="en-US" dirty="0"/>
              <a:t>Apple, Microsoft and Google offer locator services for discovering the whereabouts of a misplaced mobile device.</a:t>
            </a:r>
          </a:p>
          <a:p>
            <a:pPr marL="0" indent="0">
              <a:buNone/>
            </a:pPr>
            <a:endParaRPr lang="en-US" altLang="en-US" dirty="0"/>
          </a:p>
        </p:txBody>
      </p:sp>
    </p:spTree>
    <p:extLst>
      <p:ext uri="{BB962C8B-B14F-4D97-AF65-F5344CB8AC3E}">
        <p14:creationId xmlns:p14="http://schemas.microsoft.com/office/powerpoint/2010/main" val="53062574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Dealing with Loss </a:t>
            </a:r>
            <a:endParaRPr lang="en-US" altLang="en-US" i="1" dirty="0"/>
          </a:p>
        </p:txBody>
      </p:sp>
      <p:sp>
        <p:nvSpPr>
          <p:cNvPr id="75779" name="TextBox 4"/>
          <p:cNvSpPr txBox="1">
            <a:spLocks noChangeArrowheads="1"/>
          </p:cNvSpPr>
          <p:nvPr/>
        </p:nvSpPr>
        <p:spPr bwMode="auto">
          <a:xfrm>
            <a:off x="2514600" y="5791200"/>
            <a:ext cx="445506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eaLnBrk="1" hangingPunct="1"/>
            <a:r>
              <a:rPr lang="en-US" altLang="en-US" dirty="0">
                <a:solidFill>
                  <a:schemeClr val="tx1"/>
                </a:solidFill>
              </a:rPr>
              <a:t>Figure 26.10  Passcode option in Settings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8355" y="1524000"/>
            <a:ext cx="2287291" cy="4059942"/>
          </a:xfrm>
          <a:prstGeom prst="rect">
            <a:avLst/>
          </a:prstGeom>
        </p:spPr>
      </p:pic>
    </p:spTree>
    <p:extLst>
      <p:ext uri="{BB962C8B-B14F-4D97-AF65-F5344CB8AC3E}">
        <p14:creationId xmlns:p14="http://schemas.microsoft.com/office/powerpoint/2010/main" val="3821090099"/>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t>Dealing with Loss </a:t>
            </a:r>
            <a:endParaRPr lang="en-US" altLang="en-US" i="1" dirty="0"/>
          </a:p>
        </p:txBody>
      </p:sp>
      <p:sp>
        <p:nvSpPr>
          <p:cNvPr id="75779" name="TextBox 4"/>
          <p:cNvSpPr txBox="1">
            <a:spLocks noChangeArrowheads="1"/>
          </p:cNvSpPr>
          <p:nvPr/>
        </p:nvSpPr>
        <p:spPr bwMode="auto">
          <a:xfrm>
            <a:off x="2397911" y="5822232"/>
            <a:ext cx="4348178"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algn="ctr" eaLnBrk="1" hangingPunct="1"/>
            <a:r>
              <a:rPr lang="en-US" altLang="en-US" dirty="0">
                <a:solidFill>
                  <a:schemeClr val="tx1"/>
                </a:solidFill>
              </a:rPr>
              <a:t>Figure 26.11  Locating a device in iCloud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309" y="1363974"/>
            <a:ext cx="4585381" cy="4344515"/>
          </a:xfrm>
          <a:prstGeom prst="rect">
            <a:avLst/>
          </a:prstGeom>
        </p:spPr>
      </p:pic>
    </p:spTree>
    <p:extLst>
      <p:ext uri="{BB962C8B-B14F-4D97-AF65-F5344CB8AC3E}">
        <p14:creationId xmlns:p14="http://schemas.microsoft.com/office/powerpoint/2010/main" val="1860615331"/>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Recovering from Theft</a:t>
            </a:r>
          </a:p>
        </p:txBody>
      </p:sp>
      <p:sp>
        <p:nvSpPr>
          <p:cNvPr id="77827" name="Content Placeholder 2"/>
          <p:cNvSpPr>
            <a:spLocks noGrp="1"/>
          </p:cNvSpPr>
          <p:nvPr>
            <p:ph idx="1"/>
          </p:nvPr>
        </p:nvSpPr>
        <p:spPr/>
        <p:txBody>
          <a:bodyPr/>
          <a:lstStyle/>
          <a:p>
            <a:r>
              <a:rPr lang="en-US" altLang="en-US" dirty="0"/>
              <a:t>Ensure you have your data backed up.</a:t>
            </a:r>
          </a:p>
          <a:p>
            <a:pPr lvl="1"/>
            <a:r>
              <a:rPr lang="en-US" altLang="en-US" dirty="0"/>
              <a:t>Have everything synced to local machine or remote backup application.</a:t>
            </a:r>
          </a:p>
          <a:p>
            <a:pPr lvl="1"/>
            <a:r>
              <a:rPr lang="en-US" altLang="en-US" dirty="0"/>
              <a:t>With Windows Phone 8.1, go into Settings and select Backup.</a:t>
            </a:r>
          </a:p>
          <a:p>
            <a:r>
              <a:rPr lang="en-US" altLang="en-US" dirty="0"/>
              <a:t>You can </a:t>
            </a:r>
            <a:r>
              <a:rPr lang="en-US" altLang="en-US" dirty="0">
                <a:solidFill>
                  <a:srgbClr val="C00000"/>
                </a:solidFill>
              </a:rPr>
              <a:t>remotely wipe </a:t>
            </a:r>
            <a:r>
              <a:rPr lang="en-US" altLang="en-US" dirty="0"/>
              <a:t>your mobile device to prevent data theft.</a:t>
            </a:r>
          </a:p>
          <a:p>
            <a:endParaRPr lang="en-US" altLang="en-US" dirty="0"/>
          </a:p>
        </p:txBody>
      </p:sp>
    </p:spTree>
    <p:extLst>
      <p:ext uri="{BB962C8B-B14F-4D97-AF65-F5344CB8AC3E}">
        <p14:creationId xmlns:p14="http://schemas.microsoft.com/office/powerpoint/2010/main" val="1792420331"/>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Recovering from Theft </a:t>
            </a:r>
          </a:p>
        </p:txBody>
      </p:sp>
      <p:sp>
        <p:nvSpPr>
          <p:cNvPr id="78851" name="TextBox 4"/>
          <p:cNvSpPr txBox="1">
            <a:spLocks noChangeArrowheads="1"/>
          </p:cNvSpPr>
          <p:nvPr/>
        </p:nvSpPr>
        <p:spPr bwMode="auto">
          <a:xfrm>
            <a:off x="2100811" y="5638800"/>
            <a:ext cx="4942379"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algn="ctr" eaLnBrk="1" hangingPunct="1"/>
            <a:r>
              <a:rPr lang="en-US" altLang="en-US" dirty="0">
                <a:solidFill>
                  <a:schemeClr val="tx1"/>
                </a:solidFill>
              </a:rPr>
              <a:t>Figure 26.12  Selecting items to get backed up</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6290" y="1524000"/>
            <a:ext cx="2211421" cy="3931414"/>
          </a:xfrm>
          <a:prstGeom prst="rect">
            <a:avLst/>
          </a:prstGeom>
        </p:spPr>
      </p:pic>
    </p:spTree>
    <p:extLst>
      <p:ext uri="{BB962C8B-B14F-4D97-AF65-F5344CB8AC3E}">
        <p14:creationId xmlns:p14="http://schemas.microsoft.com/office/powerpoint/2010/main" val="147623282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Recovering from Theft </a:t>
            </a:r>
          </a:p>
        </p:txBody>
      </p:sp>
      <p:sp>
        <p:nvSpPr>
          <p:cNvPr id="78851" name="TextBox 4"/>
          <p:cNvSpPr txBox="1">
            <a:spLocks noChangeArrowheads="1"/>
          </p:cNvSpPr>
          <p:nvPr/>
        </p:nvSpPr>
        <p:spPr bwMode="auto">
          <a:xfrm>
            <a:off x="3044278" y="5974632"/>
            <a:ext cx="2954655"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algn="ctr" eaLnBrk="1" hangingPunct="1"/>
            <a:r>
              <a:rPr lang="en-US" altLang="en-US" dirty="0">
                <a:solidFill>
                  <a:schemeClr val="tx1"/>
                </a:solidFill>
              </a:rPr>
              <a:t>Figure 26.13  Remote wipe</a:t>
            </a:r>
          </a:p>
        </p:txBody>
      </p:sp>
      <p:grpSp>
        <p:nvGrpSpPr>
          <p:cNvPr id="4" name="Group 3"/>
          <p:cNvGrpSpPr/>
          <p:nvPr/>
        </p:nvGrpSpPr>
        <p:grpSpPr>
          <a:xfrm>
            <a:off x="1562101" y="1340568"/>
            <a:ext cx="6019799" cy="4679232"/>
            <a:chOff x="2128495" y="1600200"/>
            <a:chExt cx="5262905" cy="3938933"/>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495" y="1600200"/>
              <a:ext cx="5262905" cy="3938933"/>
            </a:xfrm>
            <a:prstGeom prst="rect">
              <a:avLst/>
            </a:prstGeom>
          </p:spPr>
        </p:pic>
        <p:sp>
          <p:nvSpPr>
            <p:cNvPr id="3" name="Oval 2"/>
            <p:cNvSpPr/>
            <p:nvPr/>
          </p:nvSpPr>
          <p:spPr bwMode="auto">
            <a:xfrm>
              <a:off x="2194560" y="4267200"/>
              <a:ext cx="2377440" cy="457200"/>
            </a:xfrm>
            <a:prstGeom prst="ellipse">
              <a:avLst/>
            </a:prstGeom>
            <a:no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pPr>
              <a:endParaRPr kumimoji="0" lang="en-US" sz="1800" b="0" i="0" u="none" strike="noStrike" cap="none" normalizeH="0" baseline="0" dirty="0">
                <a:ln>
                  <a:noFill/>
                </a:ln>
                <a:solidFill>
                  <a:schemeClr val="bg1"/>
                </a:solidFill>
                <a:effectLst/>
                <a:latin typeface="Arial" charset="0"/>
                <a:ea typeface="MS Gothic" pitchFamily="49" charset="-128"/>
              </a:endParaRPr>
            </a:p>
          </p:txBody>
        </p:sp>
      </p:grpSp>
    </p:spTree>
    <p:extLst>
      <p:ext uri="{BB962C8B-B14F-4D97-AF65-F5344CB8AC3E}">
        <p14:creationId xmlns:p14="http://schemas.microsoft.com/office/powerpoint/2010/main" val="2436407603"/>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Your Data</a:t>
            </a:r>
          </a:p>
        </p:txBody>
      </p:sp>
      <p:sp>
        <p:nvSpPr>
          <p:cNvPr id="3" name="Content Placeholder 2"/>
          <p:cNvSpPr>
            <a:spLocks noGrp="1"/>
          </p:cNvSpPr>
          <p:nvPr>
            <p:ph idx="1"/>
          </p:nvPr>
        </p:nvSpPr>
        <p:spPr/>
        <p:txBody>
          <a:bodyPr/>
          <a:lstStyle/>
          <a:p>
            <a:r>
              <a:rPr lang="en-US" dirty="0"/>
              <a:t>Multifactor authentication</a:t>
            </a:r>
          </a:p>
          <a:p>
            <a:pPr lvl="1"/>
            <a:r>
              <a:rPr lang="en-US" dirty="0"/>
              <a:t>More than one factor is used to authenticate the user.</a:t>
            </a:r>
          </a:p>
          <a:p>
            <a:r>
              <a:rPr lang="en-US" dirty="0">
                <a:solidFill>
                  <a:srgbClr val="C00000"/>
                </a:solidFill>
              </a:rPr>
              <a:t>Authentication factor</a:t>
            </a:r>
            <a:r>
              <a:rPr lang="en-US" dirty="0"/>
              <a:t>: examples</a:t>
            </a:r>
          </a:p>
          <a:p>
            <a:pPr lvl="1"/>
            <a:r>
              <a:rPr lang="en-US" dirty="0"/>
              <a:t>Knowledge: username, password, or date of birth</a:t>
            </a:r>
          </a:p>
          <a:p>
            <a:pPr lvl="1"/>
            <a:r>
              <a:rPr lang="en-US" dirty="0"/>
              <a:t>Ownership or possession: smartcard or token</a:t>
            </a:r>
          </a:p>
          <a:p>
            <a:pPr lvl="1"/>
            <a:r>
              <a:rPr lang="en-US" dirty="0"/>
              <a:t>Inherence: biometric identifier, such as fingerprint or retinal pattern recognition</a:t>
            </a:r>
          </a:p>
          <a:p>
            <a:pPr lvl="1"/>
            <a:r>
              <a:rPr lang="en-US" dirty="0"/>
              <a:t>Location factor</a:t>
            </a:r>
          </a:p>
          <a:p>
            <a:pPr lvl="1"/>
            <a:r>
              <a:rPr lang="en-US" dirty="0"/>
              <a:t>Temporal factor</a:t>
            </a:r>
          </a:p>
        </p:txBody>
      </p:sp>
    </p:spTree>
    <p:extLst>
      <p:ext uri="{BB962C8B-B14F-4D97-AF65-F5344CB8AC3E}">
        <p14:creationId xmlns:p14="http://schemas.microsoft.com/office/powerpoint/2010/main" val="1486944322"/>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Your Data </a:t>
            </a:r>
          </a:p>
        </p:txBody>
      </p:sp>
      <p:sp>
        <p:nvSpPr>
          <p:cNvPr id="3" name="Content Placeholder 2"/>
          <p:cNvSpPr>
            <a:spLocks noGrp="1"/>
          </p:cNvSpPr>
          <p:nvPr>
            <p:ph idx="1"/>
          </p:nvPr>
        </p:nvSpPr>
        <p:spPr/>
        <p:txBody>
          <a:bodyPr/>
          <a:lstStyle/>
          <a:p>
            <a:r>
              <a:rPr lang="en-US" dirty="0"/>
              <a:t>Authentication schemes</a:t>
            </a:r>
          </a:p>
          <a:p>
            <a:pPr lvl="1"/>
            <a:r>
              <a:rPr lang="en-US" dirty="0">
                <a:solidFill>
                  <a:srgbClr val="C00000"/>
                </a:solidFill>
              </a:rPr>
              <a:t>Single-factor authentication</a:t>
            </a:r>
          </a:p>
          <a:p>
            <a:pPr lvl="1"/>
            <a:r>
              <a:rPr lang="en-US" dirty="0">
                <a:solidFill>
                  <a:srgbClr val="C00000"/>
                </a:solidFill>
              </a:rPr>
              <a:t>Two-factor authentication</a:t>
            </a:r>
          </a:p>
          <a:p>
            <a:pPr lvl="1"/>
            <a:r>
              <a:rPr lang="en-US" dirty="0">
                <a:solidFill>
                  <a:srgbClr val="C00000"/>
                </a:solidFill>
              </a:rPr>
              <a:t>Multifactor authentication</a:t>
            </a:r>
          </a:p>
          <a:p>
            <a:r>
              <a:rPr lang="en-US" dirty="0"/>
              <a:t>Biometric authentication</a:t>
            </a:r>
          </a:p>
          <a:p>
            <a:pPr lvl="1"/>
            <a:r>
              <a:rPr lang="en-US" dirty="0"/>
              <a:t>Presenting smartcard to proximity badge reader and then placing finger on fingerprint reader</a:t>
            </a:r>
          </a:p>
          <a:p>
            <a:r>
              <a:rPr lang="en-US" dirty="0"/>
              <a:t>Laptops have included fingerprint readers for a few years</a:t>
            </a:r>
          </a:p>
          <a:p>
            <a:pPr lvl="1"/>
            <a:r>
              <a:rPr lang="en-US" dirty="0"/>
              <a:t>Mobile phones followed suit</a:t>
            </a:r>
          </a:p>
        </p:txBody>
      </p:sp>
    </p:spTree>
    <p:extLst>
      <p:ext uri="{BB962C8B-B14F-4D97-AF65-F5344CB8AC3E}">
        <p14:creationId xmlns:p14="http://schemas.microsoft.com/office/powerpoint/2010/main" val="3276200677"/>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Securing Your Data </a:t>
            </a:r>
            <a:endParaRPr lang="en-US" altLang="en-US" dirty="0"/>
          </a:p>
        </p:txBody>
      </p:sp>
      <p:sp>
        <p:nvSpPr>
          <p:cNvPr id="78851" name="TextBox 4"/>
          <p:cNvSpPr txBox="1">
            <a:spLocks noChangeArrowheads="1"/>
          </p:cNvSpPr>
          <p:nvPr/>
        </p:nvSpPr>
        <p:spPr bwMode="auto">
          <a:xfrm>
            <a:off x="2910776" y="5650089"/>
            <a:ext cx="3322448"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algn="ctr" eaLnBrk="1" hangingPunct="1"/>
            <a:r>
              <a:rPr lang="en-US" altLang="en-US" dirty="0">
                <a:solidFill>
                  <a:schemeClr val="tx1"/>
                </a:solidFill>
              </a:rPr>
              <a:t>Figure 26.14  Touch ID options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6455" y="1535289"/>
            <a:ext cx="2211091" cy="3924687"/>
          </a:xfrm>
          <a:prstGeom prst="rect">
            <a:avLst/>
          </a:prstGeom>
        </p:spPr>
      </p:pic>
    </p:spTree>
    <p:extLst>
      <p:ext uri="{BB962C8B-B14F-4D97-AF65-F5344CB8AC3E}">
        <p14:creationId xmlns:p14="http://schemas.microsoft.com/office/powerpoint/2010/main" val="308381859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Running Apps</a:t>
            </a:r>
          </a:p>
        </p:txBody>
      </p:sp>
      <p:sp>
        <p:nvSpPr>
          <p:cNvPr id="3" name="Content Placeholder 2"/>
          <p:cNvSpPr>
            <a:spLocks noGrp="1"/>
          </p:cNvSpPr>
          <p:nvPr>
            <p:ph idx="1"/>
          </p:nvPr>
        </p:nvSpPr>
        <p:spPr/>
        <p:txBody>
          <a:bodyPr/>
          <a:lstStyle/>
          <a:p>
            <a:r>
              <a:rPr lang="en-US" dirty="0"/>
              <a:t>Swipe the app in a particular direction from the list of </a:t>
            </a:r>
            <a:r>
              <a:rPr lang="en-US" dirty="0">
                <a:solidFill>
                  <a:srgbClr val="C00000"/>
                </a:solidFill>
              </a:rPr>
              <a:t>recent apps</a:t>
            </a:r>
            <a:r>
              <a:rPr lang="en-US" dirty="0">
                <a:solidFill>
                  <a:schemeClr val="tx1"/>
                </a:solidFill>
              </a:rPr>
              <a:t>.</a:t>
            </a:r>
          </a:p>
          <a:p>
            <a:r>
              <a:rPr lang="en-US" dirty="0"/>
              <a:t>May need to close an app if it has frozen or you suspect it is causing problems.</a:t>
            </a:r>
          </a:p>
          <a:p>
            <a:r>
              <a:rPr lang="en-US" dirty="0"/>
              <a:t>Some mobile OSs allow closing all open apps at once.</a:t>
            </a:r>
          </a:p>
          <a:p>
            <a:r>
              <a:rPr lang="en-US" dirty="0"/>
              <a:t>Some OSs may leave background processes running after apps are closed.</a:t>
            </a:r>
          </a:p>
          <a:p>
            <a:pPr lvl="1"/>
            <a:r>
              <a:rPr lang="en-US" dirty="0"/>
              <a:t>In Android, </a:t>
            </a:r>
            <a:r>
              <a:rPr lang="en-US" dirty="0">
                <a:solidFill>
                  <a:srgbClr val="C00000"/>
                </a:solidFill>
              </a:rPr>
              <a:t>force stop </a:t>
            </a:r>
            <a:r>
              <a:rPr lang="en-US" dirty="0"/>
              <a:t>will close app and its background processes.</a:t>
            </a:r>
          </a:p>
          <a:p>
            <a:endParaRPr lang="en-US" dirty="0"/>
          </a:p>
        </p:txBody>
      </p:sp>
    </p:spTree>
    <p:extLst>
      <p:ext uri="{BB962C8B-B14F-4D97-AF65-F5344CB8AC3E}">
        <p14:creationId xmlns:p14="http://schemas.microsoft.com/office/powerpoint/2010/main" val="2991985817"/>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Your Data </a:t>
            </a:r>
          </a:p>
        </p:txBody>
      </p:sp>
      <p:sp>
        <p:nvSpPr>
          <p:cNvPr id="3" name="Content Placeholder 2"/>
          <p:cNvSpPr>
            <a:spLocks noGrp="1"/>
          </p:cNvSpPr>
          <p:nvPr>
            <p:ph idx="1"/>
          </p:nvPr>
        </p:nvSpPr>
        <p:spPr/>
        <p:txBody>
          <a:bodyPr/>
          <a:lstStyle/>
          <a:p>
            <a:r>
              <a:rPr lang="en-US" dirty="0"/>
              <a:t>Authenticator applications</a:t>
            </a:r>
          </a:p>
          <a:p>
            <a:pPr lvl="1"/>
            <a:r>
              <a:rPr lang="en-US" dirty="0"/>
              <a:t>Access to different Web sites or network-based services may require multiple sets of credentials.</a:t>
            </a:r>
          </a:p>
          <a:p>
            <a:pPr lvl="1"/>
            <a:r>
              <a:rPr lang="en-US" dirty="0"/>
              <a:t>Apps can act as tokens or issue temporary PINs.</a:t>
            </a:r>
          </a:p>
          <a:p>
            <a:pPr lvl="1"/>
            <a:r>
              <a:rPr lang="en-US" dirty="0"/>
              <a:t>Configuration is the key.</a:t>
            </a:r>
          </a:p>
          <a:p>
            <a:r>
              <a:rPr lang="en-US" dirty="0">
                <a:solidFill>
                  <a:srgbClr val="C00000"/>
                </a:solidFill>
              </a:rPr>
              <a:t>Trusted sources</a:t>
            </a:r>
          </a:p>
          <a:p>
            <a:pPr lvl="1"/>
            <a:r>
              <a:rPr lang="en-US" dirty="0"/>
              <a:t>Legitimate app stores from the major vendors</a:t>
            </a:r>
          </a:p>
          <a:p>
            <a:pPr lvl="2"/>
            <a:r>
              <a:rPr lang="en-US" dirty="0"/>
              <a:t>Apple, Google, Microsoft, and Amazon</a:t>
            </a:r>
          </a:p>
          <a:p>
            <a:r>
              <a:rPr lang="en-US" dirty="0">
                <a:solidFill>
                  <a:srgbClr val="C00000"/>
                </a:solidFill>
              </a:rPr>
              <a:t>Untrusted sources</a:t>
            </a:r>
          </a:p>
          <a:p>
            <a:pPr lvl="1"/>
            <a:r>
              <a:rPr lang="en-US" dirty="0"/>
              <a:t>Allowed by Android</a:t>
            </a:r>
          </a:p>
        </p:txBody>
      </p:sp>
    </p:spTree>
    <p:extLst>
      <p:ext uri="{BB962C8B-B14F-4D97-AF65-F5344CB8AC3E}">
        <p14:creationId xmlns:p14="http://schemas.microsoft.com/office/powerpoint/2010/main" val="1907274014"/>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Your Data </a:t>
            </a:r>
          </a:p>
        </p:txBody>
      </p:sp>
      <p:sp>
        <p:nvSpPr>
          <p:cNvPr id="3" name="Content Placeholder 2"/>
          <p:cNvSpPr>
            <a:spLocks noGrp="1"/>
          </p:cNvSpPr>
          <p:nvPr>
            <p:ph idx="1"/>
          </p:nvPr>
        </p:nvSpPr>
        <p:spPr/>
        <p:txBody>
          <a:bodyPr/>
          <a:lstStyle/>
          <a:p>
            <a:r>
              <a:rPr lang="en-US" dirty="0"/>
              <a:t>Firewalls</a:t>
            </a:r>
          </a:p>
          <a:p>
            <a:pPr lvl="1"/>
            <a:r>
              <a:rPr lang="en-US" dirty="0"/>
              <a:t>Software firewalls on individual hosts protect from network-based threats.</a:t>
            </a:r>
          </a:p>
          <a:p>
            <a:pPr lvl="1"/>
            <a:r>
              <a:rPr lang="en-US" dirty="0"/>
              <a:t>Cellular networks that mobile devices use employ firewalls to protect networked devices.</a:t>
            </a:r>
          </a:p>
          <a:p>
            <a:pPr lvl="1"/>
            <a:r>
              <a:rPr lang="en-US" dirty="0"/>
              <a:t>Android software firewall packages offer:</a:t>
            </a:r>
          </a:p>
          <a:p>
            <a:pPr lvl="2"/>
            <a:r>
              <a:rPr lang="en-US" dirty="0"/>
              <a:t>Traffic filtering</a:t>
            </a:r>
          </a:p>
          <a:p>
            <a:pPr lvl="2"/>
            <a:r>
              <a:rPr lang="en-US" dirty="0"/>
              <a:t>Anti-malware</a:t>
            </a:r>
          </a:p>
          <a:p>
            <a:pPr lvl="2"/>
            <a:r>
              <a:rPr lang="en-US" dirty="0"/>
              <a:t>Basic intrusion detection</a:t>
            </a:r>
          </a:p>
          <a:p>
            <a:pPr lvl="1"/>
            <a:r>
              <a:rPr lang="en-US" dirty="0"/>
              <a:t>Firewalls are available as standalone and enterprise-level solutions.</a:t>
            </a:r>
          </a:p>
        </p:txBody>
      </p:sp>
    </p:spTree>
    <p:extLst>
      <p:ext uri="{BB962C8B-B14F-4D97-AF65-F5344CB8AC3E}">
        <p14:creationId xmlns:p14="http://schemas.microsoft.com/office/powerpoint/2010/main" val="246122046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Securing Your Data </a:t>
            </a:r>
            <a:endParaRPr lang="en-US" altLang="en-US" dirty="0"/>
          </a:p>
        </p:txBody>
      </p:sp>
      <p:sp>
        <p:nvSpPr>
          <p:cNvPr id="78851" name="TextBox 4"/>
          <p:cNvSpPr txBox="1">
            <a:spLocks noChangeArrowheads="1"/>
          </p:cNvSpPr>
          <p:nvPr/>
        </p:nvSpPr>
        <p:spPr bwMode="auto">
          <a:xfrm>
            <a:off x="2556000" y="5517432"/>
            <a:ext cx="4032001"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algn="ctr" eaLnBrk="1" hangingPunct="1"/>
            <a:r>
              <a:rPr lang="en-US" altLang="en-US" dirty="0">
                <a:solidFill>
                  <a:schemeClr val="tx1"/>
                </a:solidFill>
              </a:rPr>
              <a:t>Figure 26.15  An Android firewall app</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3300" y="1676400"/>
            <a:ext cx="2057400" cy="3657600"/>
          </a:xfrm>
          <a:prstGeom prst="rect">
            <a:avLst/>
          </a:prstGeom>
        </p:spPr>
      </p:pic>
    </p:spTree>
    <p:extLst>
      <p:ext uri="{BB962C8B-B14F-4D97-AF65-F5344CB8AC3E}">
        <p14:creationId xmlns:p14="http://schemas.microsoft.com/office/powerpoint/2010/main" val="3493324041"/>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Mobile OS and Application</a:t>
            </a:r>
            <a:br>
              <a:rPr lang="en-US" dirty="0"/>
            </a:br>
            <a:r>
              <a:rPr lang="en-US" dirty="0"/>
              <a:t>Security Issues</a:t>
            </a:r>
          </a:p>
        </p:txBody>
      </p:sp>
      <p:sp>
        <p:nvSpPr>
          <p:cNvPr id="3" name="Content Placeholder 2"/>
          <p:cNvSpPr>
            <a:spLocks noGrp="1"/>
          </p:cNvSpPr>
          <p:nvPr>
            <p:ph idx="1"/>
          </p:nvPr>
        </p:nvSpPr>
        <p:spPr/>
        <p:txBody>
          <a:bodyPr/>
          <a:lstStyle/>
          <a:p>
            <a:r>
              <a:rPr lang="en-US" dirty="0"/>
              <a:t>Security is a complicated, ever-evolving topic.</a:t>
            </a:r>
          </a:p>
          <a:p>
            <a:pPr lvl="1"/>
            <a:r>
              <a:rPr lang="en-US" dirty="0"/>
              <a:t>Various tools are available to troubleshoot mobile OS and application security issues.</a:t>
            </a:r>
          </a:p>
          <a:p>
            <a:pPr lvl="1"/>
            <a:r>
              <a:rPr lang="en-US" dirty="0"/>
              <a:t>There are common risks, symptoms, and clues related to mobile security issues.</a:t>
            </a:r>
          </a:p>
        </p:txBody>
      </p:sp>
    </p:spTree>
    <p:extLst>
      <p:ext uri="{BB962C8B-B14F-4D97-AF65-F5344CB8AC3E}">
        <p14:creationId xmlns:p14="http://schemas.microsoft.com/office/powerpoint/2010/main" val="2880846597"/>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Tools</a:t>
            </a:r>
          </a:p>
        </p:txBody>
      </p:sp>
      <p:sp>
        <p:nvSpPr>
          <p:cNvPr id="3" name="Content Placeholder 2"/>
          <p:cNvSpPr>
            <a:spLocks noGrp="1"/>
          </p:cNvSpPr>
          <p:nvPr>
            <p:ph idx="1"/>
          </p:nvPr>
        </p:nvSpPr>
        <p:spPr/>
        <p:txBody>
          <a:bodyPr/>
          <a:lstStyle/>
          <a:p>
            <a:r>
              <a:rPr lang="en-US" dirty="0"/>
              <a:t>Tools for identifying and mitigating risk of network attack</a:t>
            </a:r>
          </a:p>
          <a:p>
            <a:pPr lvl="1"/>
            <a:r>
              <a:rPr lang="en-US" dirty="0"/>
              <a:t>Device security settings</a:t>
            </a:r>
          </a:p>
          <a:p>
            <a:pPr lvl="2"/>
            <a:r>
              <a:rPr lang="en-US" dirty="0"/>
              <a:t>Make sure device won’t automatically connect to Wi-Fi or Bluetooth.</a:t>
            </a:r>
          </a:p>
          <a:p>
            <a:pPr lvl="2"/>
            <a:r>
              <a:rPr lang="en-US" dirty="0"/>
              <a:t>Apply settings manually or use an MDM.</a:t>
            </a:r>
          </a:p>
          <a:p>
            <a:pPr lvl="1"/>
            <a:r>
              <a:rPr lang="en-US" dirty="0"/>
              <a:t>User training</a:t>
            </a:r>
          </a:p>
          <a:p>
            <a:pPr lvl="2"/>
            <a:r>
              <a:rPr lang="en-US" dirty="0"/>
              <a:t>Users should recognize warning signs and report anything out of place.</a:t>
            </a:r>
          </a:p>
          <a:p>
            <a:pPr lvl="1"/>
            <a:r>
              <a:rPr lang="en-US" dirty="0">
                <a:solidFill>
                  <a:srgbClr val="C00000"/>
                </a:solidFill>
              </a:rPr>
              <a:t>Wi-Fi analyzer</a:t>
            </a:r>
          </a:p>
          <a:p>
            <a:pPr lvl="2"/>
            <a:r>
              <a:rPr lang="en-US" dirty="0"/>
              <a:t>Map out nearby networks and look for rogue WAPs.</a:t>
            </a:r>
          </a:p>
        </p:txBody>
      </p:sp>
    </p:spTree>
    <p:extLst>
      <p:ext uri="{BB962C8B-B14F-4D97-AF65-F5344CB8AC3E}">
        <p14:creationId xmlns:p14="http://schemas.microsoft.com/office/powerpoint/2010/main" val="152740667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Tools </a:t>
            </a:r>
          </a:p>
        </p:txBody>
      </p:sp>
      <p:sp>
        <p:nvSpPr>
          <p:cNvPr id="5" name="Content Placeholder 4"/>
          <p:cNvSpPr>
            <a:spLocks noGrp="1"/>
          </p:cNvSpPr>
          <p:nvPr>
            <p:ph idx="1"/>
          </p:nvPr>
        </p:nvSpPr>
        <p:spPr/>
        <p:txBody>
          <a:bodyPr/>
          <a:lstStyle/>
          <a:p>
            <a:r>
              <a:rPr lang="en-US" dirty="0"/>
              <a:t>Cell tower analyzer</a:t>
            </a:r>
          </a:p>
          <a:p>
            <a:pPr lvl="1"/>
            <a:r>
              <a:rPr lang="en-US" dirty="0"/>
              <a:t>Helps identify nearby cellular signals</a:t>
            </a:r>
          </a:p>
          <a:p>
            <a:pPr lvl="2"/>
            <a:r>
              <a:rPr lang="en-US" dirty="0"/>
              <a:t>Estimates distance, direction, and signal strength</a:t>
            </a:r>
          </a:p>
          <a:p>
            <a:pPr lvl="1"/>
            <a:r>
              <a:rPr lang="en-US" dirty="0"/>
              <a:t>Use to confirm signal quality or map out access in a building</a:t>
            </a:r>
          </a:p>
          <a:p>
            <a:pPr lvl="1"/>
            <a:r>
              <a:rPr lang="en-US" dirty="0"/>
              <a:t>May spot illegitimate tower operating nearby</a:t>
            </a:r>
          </a:p>
        </p:txBody>
      </p:sp>
    </p:spTree>
    <p:extLst>
      <p:ext uri="{BB962C8B-B14F-4D97-AF65-F5344CB8AC3E}">
        <p14:creationId xmlns:p14="http://schemas.microsoft.com/office/powerpoint/2010/main" val="2655518524"/>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Securing Your Data </a:t>
            </a:r>
            <a:endParaRPr lang="en-US" altLang="en-US" dirty="0"/>
          </a:p>
        </p:txBody>
      </p:sp>
      <p:sp>
        <p:nvSpPr>
          <p:cNvPr id="78851" name="TextBox 4"/>
          <p:cNvSpPr txBox="1">
            <a:spLocks noChangeArrowheads="1"/>
          </p:cNvSpPr>
          <p:nvPr/>
        </p:nvSpPr>
        <p:spPr bwMode="auto">
          <a:xfrm>
            <a:off x="2148840" y="5344099"/>
            <a:ext cx="484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pPr eaLnBrk="1" hangingPunct="1">
              <a:lnSpc>
                <a:spcPct val="100000"/>
              </a:lnSpc>
            </a:pPr>
            <a:r>
              <a:rPr lang="en-US" altLang="en-US" dirty="0">
                <a:solidFill>
                  <a:schemeClr val="tx1"/>
                </a:solidFill>
              </a:rPr>
              <a:t>Figure 26.16  A Wi-Fi analyzer app on Android showing several SSIDs in the area</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0482" y="1600200"/>
            <a:ext cx="1983036" cy="3525398"/>
          </a:xfrm>
          <a:prstGeom prst="rect">
            <a:avLst/>
          </a:prstGeom>
        </p:spPr>
      </p:pic>
    </p:spTree>
    <p:extLst>
      <p:ext uri="{BB962C8B-B14F-4D97-AF65-F5344CB8AC3E}">
        <p14:creationId xmlns:p14="http://schemas.microsoft.com/office/powerpoint/2010/main" val="2304449913"/>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Troubleshooting Tools </a:t>
            </a:r>
            <a:endParaRPr lang="en-US" altLang="en-US" dirty="0"/>
          </a:p>
        </p:txBody>
      </p:sp>
      <p:sp>
        <p:nvSpPr>
          <p:cNvPr id="78851" name="TextBox 4"/>
          <p:cNvSpPr txBox="1">
            <a:spLocks noChangeArrowheads="1"/>
          </p:cNvSpPr>
          <p:nvPr/>
        </p:nvSpPr>
        <p:spPr bwMode="auto">
          <a:xfrm>
            <a:off x="1874520" y="5640798"/>
            <a:ext cx="5394960" cy="6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r>
              <a:rPr lang="en-US" altLang="en-US" dirty="0">
                <a:solidFill>
                  <a:schemeClr val="tx1"/>
                </a:solidFill>
              </a:rPr>
              <a:t>Figure 26.17  </a:t>
            </a:r>
            <a:r>
              <a:rPr lang="en-US" dirty="0">
                <a:solidFill>
                  <a:schemeClr val="tx1"/>
                </a:solidFill>
              </a:rPr>
              <a:t>My Android-based cell tower analyzer estimating the location of a cell tower </a:t>
            </a:r>
            <a:endParaRPr lang="en-US" altLang="en-US" dirty="0">
              <a:solidFill>
                <a:schemeClr val="tx1"/>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302502"/>
            <a:ext cx="2590800" cy="4246034"/>
          </a:xfrm>
          <a:prstGeom prst="rect">
            <a:avLst/>
          </a:prstGeom>
        </p:spPr>
      </p:pic>
    </p:spTree>
    <p:extLst>
      <p:ext uri="{BB962C8B-B14F-4D97-AF65-F5344CB8AC3E}">
        <p14:creationId xmlns:p14="http://schemas.microsoft.com/office/powerpoint/2010/main" val="4179030666"/>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Security</a:t>
            </a:r>
          </a:p>
        </p:txBody>
      </p:sp>
      <p:sp>
        <p:nvSpPr>
          <p:cNvPr id="3" name="Content Placeholder 2"/>
          <p:cNvSpPr>
            <a:spLocks noGrp="1"/>
          </p:cNvSpPr>
          <p:nvPr>
            <p:ph idx="1"/>
          </p:nvPr>
        </p:nvSpPr>
        <p:spPr/>
        <p:txBody>
          <a:bodyPr/>
          <a:lstStyle/>
          <a:p>
            <a:r>
              <a:rPr lang="en-US" dirty="0"/>
              <a:t>The “best” malware accomplishes its objective without detection.</a:t>
            </a:r>
          </a:p>
          <a:p>
            <a:r>
              <a:rPr lang="en-US" dirty="0"/>
              <a:t>Mobile anti-malware apps use signatures and lists to scan a device.</a:t>
            </a:r>
          </a:p>
          <a:p>
            <a:r>
              <a:rPr lang="en-US" dirty="0">
                <a:solidFill>
                  <a:srgbClr val="C00000"/>
                </a:solidFill>
              </a:rPr>
              <a:t>App scanner </a:t>
            </a:r>
            <a:r>
              <a:rPr lang="en-US" dirty="0">
                <a:solidFill>
                  <a:schemeClr val="tx1"/>
                </a:solidFill>
              </a:rPr>
              <a:t>looks</a:t>
            </a:r>
            <a:r>
              <a:rPr lang="en-US" dirty="0"/>
              <a:t> through permissions requested by installed apps to assess risk.</a:t>
            </a:r>
          </a:p>
          <a:p>
            <a:pPr lvl="1"/>
            <a:r>
              <a:rPr lang="en-US" dirty="0"/>
              <a:t>iOS features available through Settings app</a:t>
            </a:r>
          </a:p>
        </p:txBody>
      </p:sp>
    </p:spTree>
    <p:extLst>
      <p:ext uri="{BB962C8B-B14F-4D97-AF65-F5344CB8AC3E}">
        <p14:creationId xmlns:p14="http://schemas.microsoft.com/office/powerpoint/2010/main" val="2450224335"/>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App Security </a:t>
            </a:r>
            <a:endParaRPr lang="en-US" altLang="en-US" dirty="0"/>
          </a:p>
        </p:txBody>
      </p:sp>
      <p:sp>
        <p:nvSpPr>
          <p:cNvPr id="78851" name="TextBox 4"/>
          <p:cNvSpPr txBox="1">
            <a:spLocks noChangeArrowheads="1"/>
          </p:cNvSpPr>
          <p:nvPr/>
        </p:nvSpPr>
        <p:spPr bwMode="auto">
          <a:xfrm>
            <a:off x="2560320" y="5371459"/>
            <a:ext cx="4023360" cy="6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r>
              <a:rPr lang="en-US" altLang="en-US" dirty="0">
                <a:solidFill>
                  <a:schemeClr val="tx1"/>
                </a:solidFill>
              </a:rPr>
              <a:t>Figure 26.18  </a:t>
            </a:r>
            <a:r>
              <a:rPr lang="en-US" dirty="0">
                <a:solidFill>
                  <a:schemeClr val="tx1"/>
                </a:solidFill>
              </a:rPr>
              <a:t>Combined anti-malware and app scanner</a:t>
            </a:r>
            <a:endParaRPr lang="en-US" altLang="en-US" dirty="0">
              <a:solidFill>
                <a:schemeClr val="tx1"/>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0482" y="1600200"/>
            <a:ext cx="1983036" cy="3525398"/>
          </a:xfrm>
          <a:prstGeom prst="rect">
            <a:avLst/>
          </a:prstGeom>
        </p:spPr>
      </p:pic>
    </p:spTree>
    <p:extLst>
      <p:ext uri="{BB962C8B-B14F-4D97-AF65-F5344CB8AC3E}">
        <p14:creationId xmlns:p14="http://schemas.microsoft.com/office/powerpoint/2010/main" val="23549690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Reset</a:t>
            </a:r>
          </a:p>
        </p:txBody>
      </p:sp>
      <p:sp>
        <p:nvSpPr>
          <p:cNvPr id="3" name="Content Placeholder 2"/>
          <p:cNvSpPr>
            <a:spLocks noGrp="1"/>
          </p:cNvSpPr>
          <p:nvPr>
            <p:ph idx="1"/>
          </p:nvPr>
        </p:nvSpPr>
        <p:spPr/>
        <p:txBody>
          <a:bodyPr/>
          <a:lstStyle/>
          <a:p>
            <a:r>
              <a:rPr lang="en-US" dirty="0">
                <a:solidFill>
                  <a:srgbClr val="C00000"/>
                </a:solidFill>
              </a:rPr>
              <a:t>Soft reset </a:t>
            </a:r>
            <a:r>
              <a:rPr lang="en-US" dirty="0"/>
              <a:t>describes restarting a device.</a:t>
            </a:r>
          </a:p>
          <a:p>
            <a:pPr lvl="1"/>
            <a:r>
              <a:rPr lang="en-US" dirty="0"/>
              <a:t>Initiated from the OS or with hardware buttons on the device</a:t>
            </a:r>
          </a:p>
          <a:p>
            <a:r>
              <a:rPr lang="en-US" dirty="0"/>
              <a:t>Removing the back cover and the battery will force a device with a removable battery to power down.</a:t>
            </a:r>
          </a:p>
        </p:txBody>
      </p:sp>
    </p:spTree>
    <p:extLst>
      <p:ext uri="{BB962C8B-B14F-4D97-AF65-F5344CB8AC3E}">
        <p14:creationId xmlns:p14="http://schemas.microsoft.com/office/powerpoint/2010/main" val="3245471348"/>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and Restore</a:t>
            </a:r>
          </a:p>
        </p:txBody>
      </p:sp>
      <p:sp>
        <p:nvSpPr>
          <p:cNvPr id="3" name="Content Placeholder 2"/>
          <p:cNvSpPr>
            <a:spLocks noGrp="1"/>
          </p:cNvSpPr>
          <p:nvPr>
            <p:ph idx="1"/>
          </p:nvPr>
        </p:nvSpPr>
        <p:spPr/>
        <p:txBody>
          <a:bodyPr/>
          <a:lstStyle/>
          <a:p>
            <a:r>
              <a:rPr lang="en-US" dirty="0"/>
              <a:t>Maintain a current backup of your device.</a:t>
            </a:r>
          </a:p>
          <a:p>
            <a:r>
              <a:rPr lang="en-US" dirty="0"/>
              <a:t>Tools for backup and restore include:</a:t>
            </a:r>
          </a:p>
          <a:p>
            <a:pPr lvl="1"/>
            <a:r>
              <a:rPr lang="en-US" dirty="0"/>
              <a:t>MDM software</a:t>
            </a:r>
          </a:p>
          <a:p>
            <a:pPr lvl="1"/>
            <a:r>
              <a:rPr lang="en-US" dirty="0"/>
              <a:t>iTunes</a:t>
            </a:r>
          </a:p>
          <a:p>
            <a:pPr lvl="1"/>
            <a:r>
              <a:rPr lang="en-US" dirty="0"/>
              <a:t>Various synchronization software</a:t>
            </a:r>
          </a:p>
          <a:p>
            <a:pPr lvl="1"/>
            <a:r>
              <a:rPr lang="en-US" dirty="0"/>
              <a:t>Manufacturer’s user cloud storage</a:t>
            </a:r>
          </a:p>
          <a:p>
            <a:r>
              <a:rPr lang="en-US" dirty="0"/>
              <a:t>Troubleshooting tools can be used to pinpoint and address security issues.</a:t>
            </a:r>
          </a:p>
          <a:p>
            <a:pPr lvl="1"/>
            <a:r>
              <a:rPr lang="en-US" dirty="0"/>
              <a:t>Force stop, uninstalling and reinstalling apps, and a factory reset</a:t>
            </a:r>
          </a:p>
        </p:txBody>
      </p:sp>
    </p:spTree>
    <p:extLst>
      <p:ext uri="{BB962C8B-B14F-4D97-AF65-F5344CB8AC3E}">
        <p14:creationId xmlns:p14="http://schemas.microsoft.com/office/powerpoint/2010/main" val="2641330242"/>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Symptoms, and Clues</a:t>
            </a:r>
          </a:p>
        </p:txBody>
      </p:sp>
      <p:sp>
        <p:nvSpPr>
          <p:cNvPr id="3" name="Content Placeholder 2"/>
          <p:cNvSpPr>
            <a:spLocks noGrp="1"/>
          </p:cNvSpPr>
          <p:nvPr>
            <p:ph idx="1"/>
          </p:nvPr>
        </p:nvSpPr>
        <p:spPr/>
        <p:txBody>
          <a:bodyPr/>
          <a:lstStyle/>
          <a:p>
            <a:r>
              <a:rPr lang="en-US" dirty="0"/>
              <a:t>Unexpected resource use</a:t>
            </a:r>
          </a:p>
          <a:p>
            <a:pPr lvl="1"/>
            <a:r>
              <a:rPr lang="en-US" dirty="0"/>
              <a:t>Power drain and high resource utilization</a:t>
            </a:r>
          </a:p>
          <a:p>
            <a:pPr lvl="2"/>
            <a:r>
              <a:rPr lang="en-US" dirty="0"/>
              <a:t>Device could be recording everything it sees or copying files without your knowledge.</a:t>
            </a:r>
          </a:p>
          <a:p>
            <a:pPr lvl="1"/>
            <a:r>
              <a:rPr lang="en-US" dirty="0"/>
              <a:t>Slow data speeds</a:t>
            </a:r>
          </a:p>
          <a:p>
            <a:pPr lvl="2"/>
            <a:r>
              <a:rPr lang="en-US" dirty="0"/>
              <a:t>Device may be downloading or uploading without your knowledge.</a:t>
            </a:r>
          </a:p>
          <a:p>
            <a:pPr lvl="1"/>
            <a:r>
              <a:rPr lang="en-US" dirty="0"/>
              <a:t>Data transmission overlimit</a:t>
            </a:r>
          </a:p>
        </p:txBody>
      </p:sp>
    </p:spTree>
    <p:extLst>
      <p:ext uri="{BB962C8B-B14F-4D97-AF65-F5344CB8AC3E}">
        <p14:creationId xmlns:p14="http://schemas.microsoft.com/office/powerpoint/2010/main" val="181269050"/>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Symptoms, and Clues </a:t>
            </a:r>
          </a:p>
        </p:txBody>
      </p:sp>
      <p:sp>
        <p:nvSpPr>
          <p:cNvPr id="3" name="Content Placeholder 2"/>
          <p:cNvSpPr>
            <a:spLocks noGrp="1"/>
          </p:cNvSpPr>
          <p:nvPr>
            <p:ph idx="1"/>
          </p:nvPr>
        </p:nvSpPr>
        <p:spPr/>
        <p:txBody>
          <a:bodyPr/>
          <a:lstStyle/>
          <a:p>
            <a:r>
              <a:rPr lang="en-US" dirty="0"/>
              <a:t>Unintended connections</a:t>
            </a:r>
          </a:p>
          <a:p>
            <a:pPr lvl="1"/>
            <a:r>
              <a:rPr lang="en-US" dirty="0"/>
              <a:t>Unintended network connections are uncommon but a major security issue.</a:t>
            </a:r>
          </a:p>
          <a:p>
            <a:r>
              <a:rPr lang="en-US" dirty="0">
                <a:solidFill>
                  <a:srgbClr val="C00000"/>
                </a:solidFill>
              </a:rPr>
              <a:t>Tower spoofing</a:t>
            </a:r>
          </a:p>
          <a:p>
            <a:pPr lvl="1"/>
            <a:r>
              <a:rPr lang="en-US" dirty="0"/>
              <a:t>Tower spoofing involves setting up equipment to spoof a carrier’s tower and infrastructure.</a:t>
            </a:r>
          </a:p>
          <a:p>
            <a:pPr lvl="1"/>
            <a:r>
              <a:rPr lang="en-US" dirty="0"/>
              <a:t>Equipment can be used to eavesdrop on any conversation, even if encrypted.</a:t>
            </a:r>
          </a:p>
          <a:p>
            <a:pPr lvl="1"/>
            <a:r>
              <a:rPr lang="en-US" dirty="0"/>
              <a:t>Sophisticated attacks can install malware on the device.</a:t>
            </a:r>
          </a:p>
        </p:txBody>
      </p:sp>
    </p:spTree>
    <p:extLst>
      <p:ext uri="{BB962C8B-B14F-4D97-AF65-F5344CB8AC3E}">
        <p14:creationId xmlns:p14="http://schemas.microsoft.com/office/powerpoint/2010/main" val="2985741325"/>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Symptoms, and Clues </a:t>
            </a:r>
          </a:p>
        </p:txBody>
      </p:sp>
      <p:sp>
        <p:nvSpPr>
          <p:cNvPr id="3" name="Content Placeholder 2"/>
          <p:cNvSpPr>
            <a:spLocks noGrp="1"/>
          </p:cNvSpPr>
          <p:nvPr>
            <p:ph idx="1"/>
          </p:nvPr>
        </p:nvSpPr>
        <p:spPr/>
        <p:txBody>
          <a:bodyPr/>
          <a:lstStyle/>
          <a:p>
            <a:r>
              <a:rPr lang="en-US" dirty="0"/>
              <a:t>Signal drop and weak signal</a:t>
            </a:r>
          </a:p>
          <a:p>
            <a:pPr lvl="1"/>
            <a:r>
              <a:rPr lang="en-US" dirty="0"/>
              <a:t>May be a clue your device is interacting with spoofed tower</a:t>
            </a:r>
          </a:p>
          <a:p>
            <a:pPr lvl="1"/>
            <a:r>
              <a:rPr lang="en-US" dirty="0"/>
              <a:t>In area with historically strong signal, may indicate rogue WAP </a:t>
            </a:r>
          </a:p>
          <a:p>
            <a:r>
              <a:rPr lang="en-US" dirty="0"/>
              <a:t>Unauthorized data access</a:t>
            </a:r>
          </a:p>
          <a:p>
            <a:pPr lvl="1"/>
            <a:r>
              <a:rPr lang="en-US" dirty="0"/>
              <a:t>Data leaks can occur through removable memory cards.</a:t>
            </a:r>
          </a:p>
          <a:p>
            <a:pPr lvl="2"/>
            <a:r>
              <a:rPr lang="en-US" dirty="0"/>
              <a:t>Should encrypt if they contain sensitive data</a:t>
            </a:r>
          </a:p>
          <a:p>
            <a:pPr lvl="1"/>
            <a:r>
              <a:rPr lang="en-US" dirty="0"/>
              <a:t>Configure security and privacy settings on the device.</a:t>
            </a:r>
          </a:p>
        </p:txBody>
      </p:sp>
    </p:spTree>
    <p:extLst>
      <p:ext uri="{BB962C8B-B14F-4D97-AF65-F5344CB8AC3E}">
        <p14:creationId xmlns:p14="http://schemas.microsoft.com/office/powerpoint/2010/main" val="3967353140"/>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Symptoms, and Clues </a:t>
            </a:r>
          </a:p>
        </p:txBody>
      </p:sp>
      <p:sp>
        <p:nvSpPr>
          <p:cNvPr id="3" name="Content Placeholder 2"/>
          <p:cNvSpPr>
            <a:spLocks noGrp="1"/>
          </p:cNvSpPr>
          <p:nvPr>
            <p:ph idx="1"/>
          </p:nvPr>
        </p:nvSpPr>
        <p:spPr/>
        <p:txBody>
          <a:bodyPr/>
          <a:lstStyle/>
          <a:p>
            <a:r>
              <a:rPr lang="en-US" dirty="0"/>
              <a:t>Unauthorized account access</a:t>
            </a:r>
          </a:p>
          <a:p>
            <a:pPr lvl="1"/>
            <a:r>
              <a:rPr lang="en-US" dirty="0"/>
              <a:t>Device should not store usernames and passwords for connecting automatically.</a:t>
            </a:r>
          </a:p>
          <a:p>
            <a:pPr lvl="2"/>
            <a:r>
              <a:rPr lang="en-US" dirty="0"/>
              <a:t>Lost or stolen devices could be used to access services.</a:t>
            </a:r>
          </a:p>
          <a:p>
            <a:pPr lvl="1"/>
            <a:r>
              <a:rPr lang="en-US" dirty="0"/>
              <a:t>Change user credentials if you suspect your device is lost or missing.</a:t>
            </a:r>
          </a:p>
        </p:txBody>
      </p:sp>
    </p:spTree>
    <p:extLst>
      <p:ext uri="{BB962C8B-B14F-4D97-AF65-F5344CB8AC3E}">
        <p14:creationId xmlns:p14="http://schemas.microsoft.com/office/powerpoint/2010/main" val="1162413612"/>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Symptoms, and Clues </a:t>
            </a:r>
          </a:p>
        </p:txBody>
      </p:sp>
      <p:sp>
        <p:nvSpPr>
          <p:cNvPr id="3" name="Content Placeholder 2"/>
          <p:cNvSpPr>
            <a:spLocks noGrp="1"/>
          </p:cNvSpPr>
          <p:nvPr>
            <p:ph idx="1"/>
          </p:nvPr>
        </p:nvSpPr>
        <p:spPr/>
        <p:txBody>
          <a:bodyPr/>
          <a:lstStyle/>
          <a:p>
            <a:r>
              <a:rPr lang="en-US" dirty="0"/>
              <a:t>Unauthorized root access</a:t>
            </a:r>
          </a:p>
          <a:p>
            <a:pPr lvl="1"/>
            <a:r>
              <a:rPr lang="en-US" dirty="0">
                <a:solidFill>
                  <a:srgbClr val="C00000"/>
                </a:solidFill>
              </a:rPr>
              <a:t>Jailbreaking</a:t>
            </a:r>
            <a:r>
              <a:rPr lang="en-US" dirty="0"/>
              <a:t>: User installs a program on the iOS device that changes settings Apple didn’t intend users to change </a:t>
            </a:r>
          </a:p>
          <a:p>
            <a:pPr lvl="2"/>
            <a:r>
              <a:rPr lang="en-US" dirty="0"/>
              <a:t>Allows user to install blocked software</a:t>
            </a:r>
          </a:p>
          <a:p>
            <a:pPr lvl="2"/>
            <a:r>
              <a:rPr lang="en-US" dirty="0"/>
              <a:t>Enables user to unlock functionality on the device</a:t>
            </a:r>
          </a:p>
          <a:p>
            <a:pPr lvl="1"/>
            <a:r>
              <a:rPr lang="en-US" dirty="0">
                <a:solidFill>
                  <a:srgbClr val="C00000"/>
                </a:solidFill>
              </a:rPr>
              <a:t>Rooting</a:t>
            </a:r>
            <a:r>
              <a:rPr lang="en-US" dirty="0"/>
              <a:t>: Similar procedure to grant the user full administrative access to lower-level functionality of Android device</a:t>
            </a:r>
          </a:p>
          <a:p>
            <a:r>
              <a:rPr lang="en-US" dirty="0">
                <a:solidFill>
                  <a:srgbClr val="C00000"/>
                </a:solidFill>
              </a:rPr>
              <a:t>Unlocking</a:t>
            </a:r>
            <a:r>
              <a:rPr lang="en-US" dirty="0"/>
              <a:t>: Official process that applies to Windows Phone devices for app developers</a:t>
            </a:r>
          </a:p>
        </p:txBody>
      </p:sp>
    </p:spTree>
    <p:extLst>
      <p:ext uri="{BB962C8B-B14F-4D97-AF65-F5344CB8AC3E}">
        <p14:creationId xmlns:p14="http://schemas.microsoft.com/office/powerpoint/2010/main" val="3748723900"/>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Risks, Symptoms, and Clues </a:t>
            </a:r>
            <a:endParaRPr lang="en-US" altLang="en-US" dirty="0"/>
          </a:p>
        </p:txBody>
      </p:sp>
      <p:sp>
        <p:nvSpPr>
          <p:cNvPr id="78851" name="TextBox 4"/>
          <p:cNvSpPr txBox="1">
            <a:spLocks noChangeArrowheads="1"/>
          </p:cNvSpPr>
          <p:nvPr/>
        </p:nvSpPr>
        <p:spPr bwMode="auto">
          <a:xfrm>
            <a:off x="2095500" y="5793198"/>
            <a:ext cx="4953000" cy="6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r>
              <a:rPr lang="en-US" altLang="en-US" dirty="0">
                <a:solidFill>
                  <a:schemeClr val="tx1"/>
                </a:solidFill>
              </a:rPr>
              <a:t>Figure 26.19  </a:t>
            </a:r>
            <a:r>
              <a:rPr lang="en-US" dirty="0">
                <a:solidFill>
                  <a:schemeClr val="tx1"/>
                </a:solidFill>
              </a:rPr>
              <a:t>Two Android apps prompting the user to enable location services</a:t>
            </a:r>
            <a:endParaRPr lang="en-US" altLang="en-US" dirty="0">
              <a:solidFill>
                <a:schemeClr val="tx1"/>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384950"/>
            <a:ext cx="4876800" cy="4312472"/>
          </a:xfrm>
          <a:prstGeom prst="rect">
            <a:avLst/>
          </a:prstGeom>
        </p:spPr>
      </p:pic>
    </p:spTree>
    <p:extLst>
      <p:ext uri="{BB962C8B-B14F-4D97-AF65-F5344CB8AC3E}">
        <p14:creationId xmlns:p14="http://schemas.microsoft.com/office/powerpoint/2010/main" val="2330781258"/>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Symptoms, and Clues </a:t>
            </a:r>
          </a:p>
        </p:txBody>
      </p:sp>
      <p:sp>
        <p:nvSpPr>
          <p:cNvPr id="3" name="Content Placeholder 2"/>
          <p:cNvSpPr>
            <a:spLocks noGrp="1"/>
          </p:cNvSpPr>
          <p:nvPr>
            <p:ph idx="1"/>
          </p:nvPr>
        </p:nvSpPr>
        <p:spPr/>
        <p:txBody>
          <a:bodyPr/>
          <a:lstStyle/>
          <a:p>
            <a:r>
              <a:rPr lang="en-US" dirty="0"/>
              <a:t>Unauthorized location tracking</a:t>
            </a:r>
          </a:p>
          <a:p>
            <a:pPr lvl="1"/>
            <a:r>
              <a:rPr lang="en-US" dirty="0"/>
              <a:t>A user’s location may be sent to third parties.</a:t>
            </a:r>
          </a:p>
          <a:p>
            <a:pPr lvl="1"/>
            <a:r>
              <a:rPr lang="en-US" dirty="0"/>
              <a:t>Turn off GPS function or location services until needed.</a:t>
            </a:r>
          </a:p>
          <a:p>
            <a:r>
              <a:rPr lang="en-US" dirty="0">
                <a:solidFill>
                  <a:srgbClr val="C00000"/>
                </a:solidFill>
              </a:rPr>
              <a:t>Geofencing</a:t>
            </a:r>
          </a:p>
          <a:p>
            <a:pPr lvl="1"/>
            <a:r>
              <a:rPr lang="en-US" dirty="0"/>
              <a:t>Organization can track when employees enter and leave a predefined area.</a:t>
            </a:r>
          </a:p>
        </p:txBody>
      </p:sp>
    </p:spTree>
    <p:extLst>
      <p:ext uri="{BB962C8B-B14F-4D97-AF65-F5344CB8AC3E}">
        <p14:creationId xmlns:p14="http://schemas.microsoft.com/office/powerpoint/2010/main" val="1987650642"/>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Symptoms, and Clues </a:t>
            </a:r>
          </a:p>
        </p:txBody>
      </p:sp>
      <p:sp>
        <p:nvSpPr>
          <p:cNvPr id="3" name="Content Placeholder 2"/>
          <p:cNvSpPr>
            <a:spLocks noGrp="1"/>
          </p:cNvSpPr>
          <p:nvPr>
            <p:ph idx="1"/>
          </p:nvPr>
        </p:nvSpPr>
        <p:spPr/>
        <p:txBody>
          <a:bodyPr/>
          <a:lstStyle/>
          <a:p>
            <a:r>
              <a:rPr lang="en-US" dirty="0"/>
              <a:t>Unauthorized camera and microphone activation</a:t>
            </a:r>
          </a:p>
          <a:p>
            <a:pPr lvl="1"/>
            <a:r>
              <a:rPr lang="en-US" dirty="0"/>
              <a:t>Enable attacker to effectively spy on anyone nearby</a:t>
            </a:r>
          </a:p>
          <a:p>
            <a:pPr lvl="1"/>
            <a:r>
              <a:rPr lang="en-US" dirty="0"/>
              <a:t>Restrict camera and microphone permissions in apps or operating systems</a:t>
            </a:r>
          </a:p>
        </p:txBody>
      </p:sp>
    </p:spTree>
    <p:extLst>
      <p:ext uri="{BB962C8B-B14F-4D97-AF65-F5344CB8AC3E}">
        <p14:creationId xmlns:p14="http://schemas.microsoft.com/office/powerpoint/2010/main" val="4231594507"/>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Risks, Symptoms, and Clues </a:t>
            </a:r>
            <a:endParaRPr lang="en-US" altLang="en-US" dirty="0"/>
          </a:p>
        </p:txBody>
      </p:sp>
      <p:sp>
        <p:nvSpPr>
          <p:cNvPr id="78851" name="TextBox 4"/>
          <p:cNvSpPr txBox="1">
            <a:spLocks noChangeArrowheads="1"/>
          </p:cNvSpPr>
          <p:nvPr/>
        </p:nvSpPr>
        <p:spPr bwMode="auto">
          <a:xfrm>
            <a:off x="2514600" y="5368076"/>
            <a:ext cx="4114800" cy="6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panose="020B0604020202020204" pitchFamily="34" charset="0"/>
                <a:ea typeface="MS Gothic" pitchFamily="49" charset="-128"/>
              </a:defRPr>
            </a:lvl1pPr>
            <a:lvl2pPr marL="742950" indent="-285750" eaLnBrk="0" hangingPunct="0">
              <a:defRPr>
                <a:solidFill>
                  <a:schemeClr val="bg1"/>
                </a:solidFill>
                <a:latin typeface="Arial" panose="020B0604020202020204" pitchFamily="34" charset="0"/>
                <a:ea typeface="MS Gothic" pitchFamily="49" charset="-128"/>
              </a:defRPr>
            </a:lvl2pPr>
            <a:lvl3pPr marL="1143000" indent="-228600" eaLnBrk="0" hangingPunct="0">
              <a:defRPr>
                <a:solidFill>
                  <a:schemeClr val="bg1"/>
                </a:solidFill>
                <a:latin typeface="Arial" panose="020B0604020202020204" pitchFamily="34" charset="0"/>
                <a:ea typeface="MS Gothic" pitchFamily="49" charset="-128"/>
              </a:defRPr>
            </a:lvl3pPr>
            <a:lvl4pPr marL="1600200" indent="-228600" eaLnBrk="0" hangingPunct="0">
              <a:defRPr>
                <a:solidFill>
                  <a:schemeClr val="bg1"/>
                </a:solidFill>
                <a:latin typeface="Arial" panose="020B0604020202020204" pitchFamily="34" charset="0"/>
                <a:ea typeface="MS Gothic" pitchFamily="49" charset="-128"/>
              </a:defRPr>
            </a:lvl4pPr>
            <a:lvl5pPr marL="2057400" indent="-228600" eaLnBrk="0" hangingPunct="0">
              <a:defRPr>
                <a:solidFill>
                  <a:schemeClr val="bg1"/>
                </a:solidFill>
                <a:latin typeface="Arial" panose="020B0604020202020204"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ea typeface="MS Gothic" pitchFamily="49" charset="-128"/>
              </a:defRPr>
            </a:lvl9pPr>
          </a:lstStyle>
          <a:p>
            <a:r>
              <a:rPr lang="en-US" altLang="en-US" dirty="0">
                <a:solidFill>
                  <a:schemeClr val="tx1"/>
                </a:solidFill>
              </a:rPr>
              <a:t>Figure 26.20  </a:t>
            </a:r>
            <a:r>
              <a:rPr lang="en-US" dirty="0">
                <a:solidFill>
                  <a:schemeClr val="tx1"/>
                </a:solidFill>
              </a:rPr>
              <a:t>Apps with permission to access my iPhone’s camera</a:t>
            </a:r>
            <a:endParaRPr lang="en-US" altLang="en-US" dirty="0">
              <a:solidFill>
                <a:schemeClr val="tx1"/>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0108" y="1600200"/>
            <a:ext cx="1983783" cy="3521215"/>
          </a:xfrm>
          <a:prstGeom prst="rect">
            <a:avLst/>
          </a:prstGeom>
        </p:spPr>
      </p:pic>
    </p:spTree>
    <p:extLst>
      <p:ext uri="{BB962C8B-B14F-4D97-AF65-F5344CB8AC3E}">
        <p14:creationId xmlns:p14="http://schemas.microsoft.com/office/powerpoint/2010/main" val="95467650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Reset </a:t>
            </a:r>
          </a:p>
        </p:txBody>
      </p:sp>
      <p:sp>
        <p:nvSpPr>
          <p:cNvPr id="4" name="TextBox 3"/>
          <p:cNvSpPr txBox="1"/>
          <p:nvPr/>
        </p:nvSpPr>
        <p:spPr>
          <a:xfrm>
            <a:off x="1965960" y="6056531"/>
            <a:ext cx="5212080" cy="646331"/>
          </a:xfrm>
          <a:prstGeom prst="rect">
            <a:avLst/>
          </a:prstGeom>
          <a:noFill/>
        </p:spPr>
        <p:txBody>
          <a:bodyPr wrap="square" rtlCol="0">
            <a:spAutoFit/>
          </a:bodyPr>
          <a:lstStyle/>
          <a:p>
            <a:pPr>
              <a:lnSpc>
                <a:spcPct val="100000"/>
              </a:lnSpc>
            </a:pPr>
            <a:r>
              <a:rPr lang="en-US" dirty="0">
                <a:solidFill>
                  <a:schemeClr val="tx1"/>
                </a:solidFill>
              </a:rPr>
              <a:t>Figure 26.1  The Overview Screen on Android 5.1 with a button to close all running apps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1163401"/>
            <a:ext cx="2743200" cy="4876801"/>
          </a:xfrm>
          <a:prstGeom prst="rect">
            <a:avLst/>
          </a:prstGeom>
        </p:spPr>
      </p:pic>
    </p:spTree>
    <p:extLst>
      <p:ext uri="{BB962C8B-B14F-4D97-AF65-F5344CB8AC3E}">
        <p14:creationId xmlns:p14="http://schemas.microsoft.com/office/powerpoint/2010/main" val="3010520305"/>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00200"/>
            <a:ext cx="4318000" cy="431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275257"/>
      </p:ext>
    </p:extLst>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dirty="0">
              <a:solidFill>
                <a:srgbClr val="000000"/>
              </a:solidFill>
              <a:latin typeface="Calibri" panose="020F0502020204030204" pitchFamily="34"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dirty="0">
              <a:solidFill>
                <a:srgbClr val="000000"/>
              </a:solidFill>
              <a:latin typeface="Calibri" panose="020F0502020204030204" pitchFamily="34" charset="0"/>
              <a:ea typeface="Calibri" pitchFamily="34" charset="0"/>
              <a:cs typeface="Times New Roman" pitchFamily="18" charset="0"/>
            </a:endParaRPr>
          </a:p>
        </p:txBody>
      </p:sp>
      <p:sp>
        <p:nvSpPr>
          <p:cNvPr id="7" name="Rectangle 1"/>
          <p:cNvSpPr txBox="1">
            <a:spLocks noChangeArrowheads="1"/>
          </p:cNvSpPr>
          <p:nvPr/>
        </p:nvSpPr>
        <p:spPr bwMode="auto">
          <a:xfrm>
            <a:off x="0" y="52388"/>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l" defTabSz="457200" rtl="0" eaLnBrk="0" fontAlgn="base" hangingPunct="0">
              <a:lnSpc>
                <a:spcPct val="101000"/>
              </a:lnSpc>
              <a:spcBef>
                <a:spcPct val="0"/>
              </a:spcBef>
              <a:spcAft>
                <a:spcPct val="0"/>
              </a:spcAft>
              <a:buClr>
                <a:srgbClr val="FFFFFF"/>
              </a:buClr>
              <a:buSzPct val="100000"/>
              <a:buFont typeface="Verdana" pitchFamily="34" charset="0"/>
              <a:defRPr sz="3600" b="0">
                <a:solidFill>
                  <a:srgbClr val="FFFFFF"/>
                </a:solidFill>
                <a:latin typeface="Calibri" panose="020F0502020204030204" pitchFamily="34" charset="0"/>
                <a:ea typeface="+mj-ea"/>
                <a:cs typeface="MS Gothic" charset="0"/>
              </a:defRPr>
            </a:lvl1pPr>
            <a:lvl2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2pPr>
            <a:lvl3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3pPr>
            <a:lvl4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4pPr>
            <a:lvl5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5pPr>
            <a:lvl6pPr marL="4572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6pPr>
            <a:lvl7pPr marL="9144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7pPr>
            <a:lvl8pPr marL="13716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8pPr>
            <a:lvl9pPr marL="18288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9pPr>
          </a:lstStyle>
          <a:p>
            <a:pPr marL="0" marR="0" lvl="0" indent="0" algn="ctr" defTabSz="457200" rtl="0" eaLnBrk="0" fontAlgn="base" latinLnBrk="0" hangingPunct="0">
              <a:lnSpc>
                <a:spcPct val="101000"/>
              </a:lnSpc>
              <a:spcBef>
                <a:spcPct val="0"/>
              </a:spcBef>
              <a:spcAft>
                <a:spcPct val="0"/>
              </a:spcAft>
              <a:buClr>
                <a:srgbClr val="FFFFFF"/>
              </a:buClr>
              <a:buSzPct val="100000"/>
              <a:buFont typeface="Verdana" pitchFamily="34" charset="0"/>
              <a:buNone/>
              <a:tabLst/>
              <a:defRPr/>
            </a:pPr>
            <a:r>
              <a:rPr lang="en-GB" kern="0" dirty="0" smtClean="0">
                <a:solidFill>
                  <a:schemeClr val="tx1"/>
                </a:solidFill>
                <a:ea typeface="MS Gothic"/>
              </a:rPr>
              <a:t>Summary</a:t>
            </a:r>
            <a:endParaRPr kumimoji="0" lang="en-GB" sz="3600" b="0" i="0" u="none" strike="noStrike" kern="0" cap="none" spc="0" normalizeH="0" baseline="0" noProof="0" dirty="0">
              <a:ln>
                <a:noFill/>
              </a:ln>
              <a:solidFill>
                <a:schemeClr val="tx1"/>
              </a:solidFill>
              <a:effectLst/>
              <a:uLnTx/>
              <a:uFillTx/>
              <a:latin typeface="Calibri" panose="020F0502020204030204" pitchFamily="34" charset="0"/>
              <a:ea typeface="MS Gothic"/>
            </a:endParaRPr>
          </a:p>
        </p:txBody>
      </p:sp>
      <p:sp>
        <p:nvSpPr>
          <p:cNvPr id="9" name="Rectangle 2"/>
          <p:cNvSpPr txBox="1">
            <a:spLocks noChangeArrowheads="1"/>
          </p:cNvSpPr>
          <p:nvPr/>
        </p:nvSpPr>
        <p:spPr bwMode="auto">
          <a:xfrm>
            <a:off x="762000" y="1752600"/>
            <a:ext cx="7620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lvl="1"/>
            <a:r>
              <a:rPr lang="en-US" altLang="en-US" dirty="0"/>
              <a:t>Troubleshoot common mobile device and application issues</a:t>
            </a:r>
          </a:p>
          <a:p>
            <a:pPr lvl="1"/>
            <a:r>
              <a:rPr lang="en-US" altLang="en-US" dirty="0"/>
              <a:t>Explain basic mobile device security</a:t>
            </a:r>
          </a:p>
          <a:p>
            <a:pPr lvl="1"/>
            <a:r>
              <a:rPr lang="en-US" altLang="en-US" dirty="0"/>
              <a:t>Describe typical mobile OS and application security issues</a:t>
            </a:r>
          </a:p>
        </p:txBody>
      </p:sp>
    </p:spTree>
    <p:extLst>
      <p:ext uri="{BB962C8B-B14F-4D97-AF65-F5344CB8AC3E}">
        <p14:creationId xmlns:p14="http://schemas.microsoft.com/office/powerpoint/2010/main" val="3033883330"/>
      </p:ext>
    </p:extLst>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676400"/>
            <a:ext cx="6350000"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36687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Uninstall/Reinstall apps</a:t>
            </a:r>
          </a:p>
        </p:txBody>
      </p:sp>
      <p:sp>
        <p:nvSpPr>
          <p:cNvPr id="3" name="Content Placeholder 2"/>
          <p:cNvSpPr>
            <a:spLocks noGrp="1"/>
          </p:cNvSpPr>
          <p:nvPr>
            <p:ph idx="1"/>
          </p:nvPr>
        </p:nvSpPr>
        <p:spPr/>
        <p:txBody>
          <a:bodyPr/>
          <a:lstStyle/>
          <a:p>
            <a:r>
              <a:rPr lang="en-US" dirty="0"/>
              <a:t>Uninstall or reinstall through app store or device’s </a:t>
            </a:r>
            <a:r>
              <a:rPr lang="en-US" dirty="0">
                <a:solidFill>
                  <a:srgbClr val="C00000"/>
                </a:solidFill>
              </a:rPr>
              <a:t>application manager</a:t>
            </a:r>
            <a:r>
              <a:rPr lang="en-US" dirty="0">
                <a:solidFill>
                  <a:schemeClr val="tx1"/>
                </a:solidFill>
              </a:rPr>
              <a:t>.</a:t>
            </a:r>
          </a:p>
          <a:p>
            <a:pPr lvl="1"/>
            <a:r>
              <a:rPr lang="en-US" dirty="0"/>
              <a:t>Jot down important settings and back up data before uninstalling.</a:t>
            </a:r>
          </a:p>
          <a:p>
            <a:r>
              <a:rPr lang="en-US" dirty="0"/>
              <a:t>App that had been working fine and suddenly begins having problems may have had a bad update.</a:t>
            </a:r>
          </a:p>
        </p:txBody>
      </p:sp>
    </p:spTree>
    <p:extLst>
      <p:ext uri="{BB962C8B-B14F-4D97-AF65-F5344CB8AC3E}">
        <p14:creationId xmlns:p14="http://schemas.microsoft.com/office/powerpoint/2010/main" val="81477718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to Factory Default</a:t>
            </a:r>
          </a:p>
        </p:txBody>
      </p:sp>
      <p:sp>
        <p:nvSpPr>
          <p:cNvPr id="3" name="Content Placeholder 2"/>
          <p:cNvSpPr>
            <a:spLocks noGrp="1"/>
          </p:cNvSpPr>
          <p:nvPr>
            <p:ph idx="1"/>
          </p:nvPr>
        </p:nvSpPr>
        <p:spPr/>
        <p:txBody>
          <a:bodyPr/>
          <a:lstStyle/>
          <a:p>
            <a:r>
              <a:rPr lang="en-US" dirty="0">
                <a:solidFill>
                  <a:srgbClr val="C00000"/>
                </a:solidFill>
              </a:rPr>
              <a:t>Hard reset</a:t>
            </a:r>
            <a:r>
              <a:rPr lang="en-US" dirty="0"/>
              <a:t>, </a:t>
            </a:r>
            <a:r>
              <a:rPr lang="en-US" dirty="0">
                <a:solidFill>
                  <a:srgbClr val="C00000"/>
                </a:solidFill>
              </a:rPr>
              <a:t>factory reset</a:t>
            </a:r>
            <a:r>
              <a:rPr lang="en-US" dirty="0"/>
              <a:t>, or </a:t>
            </a:r>
            <a:r>
              <a:rPr lang="en-US" dirty="0">
                <a:solidFill>
                  <a:srgbClr val="C00000"/>
                </a:solidFill>
              </a:rPr>
              <a:t>reset to factory default:</a:t>
            </a:r>
          </a:p>
          <a:p>
            <a:pPr lvl="2"/>
            <a:r>
              <a:rPr lang="en-US" sz="2400" u="sng" dirty="0"/>
              <a:t>Clears all user data and settings</a:t>
            </a:r>
          </a:p>
          <a:p>
            <a:pPr lvl="2"/>
            <a:r>
              <a:rPr lang="en-US" sz="2400" dirty="0"/>
              <a:t>Returns software to state when it left the factory</a:t>
            </a:r>
          </a:p>
          <a:p>
            <a:pPr lvl="1"/>
            <a:r>
              <a:rPr lang="en-US" dirty="0"/>
              <a:t>Back up all user data before performing a hard reset:</a:t>
            </a:r>
          </a:p>
          <a:p>
            <a:pPr lvl="2"/>
            <a:r>
              <a:rPr lang="en-US" sz="2400" dirty="0"/>
              <a:t>Unless device will be sold, recycled, or assigned to a new user</a:t>
            </a:r>
          </a:p>
          <a:p>
            <a:pPr lvl="1"/>
            <a:r>
              <a:rPr lang="en-US" dirty="0"/>
              <a:t>If issues are fixed, but then reappear after factory reset, revisit troubleshooting steps.</a:t>
            </a:r>
          </a:p>
        </p:txBody>
      </p:sp>
    </p:spTree>
    <p:extLst>
      <p:ext uri="{BB962C8B-B14F-4D97-AF65-F5344CB8AC3E}">
        <p14:creationId xmlns:p14="http://schemas.microsoft.com/office/powerpoint/2010/main" val="54625516"/>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3073</TotalTime>
  <Words>3317</Words>
  <Application>Microsoft Office PowerPoint</Application>
  <PresentationFormat>On-screen Show (4:3)</PresentationFormat>
  <Paragraphs>401</Paragraphs>
  <Slides>72</Slides>
  <Notes>17</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Default Design</vt:lpstr>
      <vt:lpstr>PowerPoint Presentation</vt:lpstr>
      <vt:lpstr>Overview</vt:lpstr>
      <vt:lpstr>Troubleshooting Mobile  Devices</vt:lpstr>
      <vt:lpstr>Check and Adjust Configuration/Settings</vt:lpstr>
      <vt:lpstr>Close Running Apps</vt:lpstr>
      <vt:lpstr>Soft Reset</vt:lpstr>
      <vt:lpstr>Soft Reset </vt:lpstr>
      <vt:lpstr>Uninstall/Reinstall apps</vt:lpstr>
      <vt:lpstr>Reset to Factory Default</vt:lpstr>
      <vt:lpstr>Touchscreen and  Display Issues</vt:lpstr>
      <vt:lpstr>Touchscreen and  Display Issues </vt:lpstr>
      <vt:lpstr>Touchscreen and Display Issues </vt:lpstr>
      <vt:lpstr>Touchscreen and Display Issues </vt:lpstr>
      <vt:lpstr>Touchscreen and Display Issues </vt:lpstr>
      <vt:lpstr>App Not Loading</vt:lpstr>
      <vt:lpstr>Overheating</vt:lpstr>
      <vt:lpstr>Slow Performance</vt:lpstr>
      <vt:lpstr>Battery Life</vt:lpstr>
      <vt:lpstr>Battery Life </vt:lpstr>
      <vt:lpstr>Battery Life </vt:lpstr>
      <vt:lpstr>Battery Life </vt:lpstr>
      <vt:lpstr>Battery Life </vt:lpstr>
      <vt:lpstr>Frozen System</vt:lpstr>
      <vt:lpstr>Cannot Broadcast to an  External Monitor</vt:lpstr>
      <vt:lpstr>No Sound from Speakers</vt:lpstr>
      <vt:lpstr>Connectivity and Data Usage Issues</vt:lpstr>
      <vt:lpstr>Connectivity and Data Usage Issues </vt:lpstr>
      <vt:lpstr>Connectivity and Data Usage Issues </vt:lpstr>
      <vt:lpstr>GPS and Location Services Problems</vt:lpstr>
      <vt:lpstr>GPS and Location Services Problems </vt:lpstr>
      <vt:lpstr>System Lockout</vt:lpstr>
      <vt:lpstr>Encryption Problems</vt:lpstr>
      <vt:lpstr>Securing Mobile Devices</vt:lpstr>
      <vt:lpstr>Profile Security Requirements</vt:lpstr>
      <vt:lpstr>Profile Security Requirements </vt:lpstr>
      <vt:lpstr>Preventing Physical Damage</vt:lpstr>
      <vt:lpstr>Preventing Physical Damage </vt:lpstr>
      <vt:lpstr>Combating Malware</vt:lpstr>
      <vt:lpstr>Combating Malware </vt:lpstr>
      <vt:lpstr>Dealing with Loss</vt:lpstr>
      <vt:lpstr>Dealing with Loss </vt:lpstr>
      <vt:lpstr>Dealing with Loss </vt:lpstr>
      <vt:lpstr>Dealing with Loss </vt:lpstr>
      <vt:lpstr>Recovering from Theft</vt:lpstr>
      <vt:lpstr>Recovering from Theft </vt:lpstr>
      <vt:lpstr>Recovering from Theft </vt:lpstr>
      <vt:lpstr>Securing Your Data</vt:lpstr>
      <vt:lpstr>Securing Your Data </vt:lpstr>
      <vt:lpstr>Securing Your Data </vt:lpstr>
      <vt:lpstr>Securing Your Data </vt:lpstr>
      <vt:lpstr>Securing Your Data </vt:lpstr>
      <vt:lpstr>Securing Your Data </vt:lpstr>
      <vt:lpstr>Mobile OS and Application Security Issues</vt:lpstr>
      <vt:lpstr>Troubleshooting Tools</vt:lpstr>
      <vt:lpstr>Troubleshooting Tools </vt:lpstr>
      <vt:lpstr>Securing Your Data </vt:lpstr>
      <vt:lpstr>Troubleshooting Tools </vt:lpstr>
      <vt:lpstr>App Security</vt:lpstr>
      <vt:lpstr>App Security </vt:lpstr>
      <vt:lpstr>Backup and Restore</vt:lpstr>
      <vt:lpstr>Risks, Symptoms, and Clues</vt:lpstr>
      <vt:lpstr>Risks, Symptoms, and Clues </vt:lpstr>
      <vt:lpstr>Risks, Symptoms, and Clues </vt:lpstr>
      <vt:lpstr>Risks, Symptoms, and Clues </vt:lpstr>
      <vt:lpstr>Risks, Symptoms, and Clues </vt:lpstr>
      <vt:lpstr>Risks, Symptoms, and Clues </vt:lpstr>
      <vt:lpstr>Risks, Symptoms, and Clues </vt:lpstr>
      <vt:lpstr>Risks, Symptoms, and Clues </vt:lpstr>
      <vt:lpstr>Risks, Symptoms, and Clues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Path of the PC Tech</dc:title>
  <dc:creator>Mike Meyers</dc:creator>
  <cp:lastModifiedBy>Robert J Lane</cp:lastModifiedBy>
  <cp:revision>110</cp:revision>
  <dcterms:created xsi:type="dcterms:W3CDTF">2016-02-01T21:45:28Z</dcterms:created>
  <dcterms:modified xsi:type="dcterms:W3CDTF">2016-09-01T17:19:36Z</dcterms:modified>
</cp:coreProperties>
</file>