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6.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1103" r:id="rId3"/>
    <p:sldId id="1144" r:id="rId4"/>
    <p:sldId id="1054" r:id="rId5"/>
    <p:sldId id="1091" r:id="rId6"/>
    <p:sldId id="1108" r:id="rId7"/>
    <p:sldId id="1109" r:id="rId8"/>
    <p:sldId id="1110" r:id="rId9"/>
    <p:sldId id="1111" r:id="rId10"/>
    <p:sldId id="1112" r:id="rId11"/>
    <p:sldId id="1114" r:id="rId12"/>
    <p:sldId id="1115" r:id="rId13"/>
    <p:sldId id="1116" r:id="rId14"/>
    <p:sldId id="1117" r:id="rId15"/>
    <p:sldId id="1118" r:id="rId16"/>
    <p:sldId id="1119" r:id="rId17"/>
    <p:sldId id="1120" r:id="rId18"/>
    <p:sldId id="1121" r:id="rId19"/>
    <p:sldId id="1145" r:id="rId20"/>
    <p:sldId id="1122" r:id="rId21"/>
    <p:sldId id="1136" r:id="rId22"/>
    <p:sldId id="1164" r:id="rId23"/>
    <p:sldId id="1137" r:id="rId24"/>
    <p:sldId id="1138" r:id="rId25"/>
    <p:sldId id="1139" r:id="rId26"/>
    <p:sldId id="1140" r:id="rId27"/>
    <p:sldId id="1141" r:id="rId28"/>
    <p:sldId id="1142" r:id="rId29"/>
    <p:sldId id="1143" r:id="rId30"/>
    <p:sldId id="1146" r:id="rId31"/>
    <p:sldId id="1147" r:id="rId32"/>
    <p:sldId id="1148" r:id="rId33"/>
    <p:sldId id="1149" r:id="rId34"/>
    <p:sldId id="1150" r:id="rId35"/>
    <p:sldId id="1151" r:id="rId36"/>
    <p:sldId id="1152" r:id="rId37"/>
    <p:sldId id="1153" r:id="rId38"/>
    <p:sldId id="1154" r:id="rId39"/>
    <p:sldId id="1155" r:id="rId40"/>
    <p:sldId id="1156" r:id="rId41"/>
    <p:sldId id="1157" r:id="rId42"/>
    <p:sldId id="1158" r:id="rId43"/>
    <p:sldId id="1159" r:id="rId44"/>
    <p:sldId id="1163" r:id="rId45"/>
    <p:sldId id="1160" r:id="rId46"/>
    <p:sldId id="1161" r:id="rId47"/>
    <p:sldId id="1165" r:id="rId48"/>
    <p:sldId id="1166"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1148" autoAdjust="0"/>
  </p:normalViewPr>
  <p:slideViewPr>
    <p:cSldViewPr snapToGrid="0" showGuides="1">
      <p:cViewPr varScale="1">
        <p:scale>
          <a:sx n="125" d="100"/>
          <a:sy n="125" d="100"/>
        </p:scale>
        <p:origin x="102" y="21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39536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68444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71159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930592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727961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404131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453471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296648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99133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84510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Basic Router Configuration</a:t>
            </a:r>
          </a:p>
          <a:p>
            <a:r>
              <a:rPr lang="en-US" dirty="0"/>
              <a:t>10.1 – Configure Initial Router Settings</a:t>
            </a:r>
          </a:p>
          <a:p>
            <a:r>
              <a:rPr lang="en-US" dirty="0"/>
              <a:t>10.1.4 – Packet Tracer – Configure Initial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131388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03236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76856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05536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785575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67622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287820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10873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997232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8918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25024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033165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870923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544196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051325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113604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777399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840465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235346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9473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241935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48981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357446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7625105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032532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98165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859809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73706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47468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19306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1: Packet Forwarding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4097932"/>
            <a:ext cx="2620544" cy="299002"/>
          </a:xfrm>
        </p:spPr>
        <p:txBody>
          <a:bodyPr/>
          <a:lstStyle/>
          <a:p>
            <a:r>
              <a:rPr lang="en-US" dirty="0">
                <a:solidFill>
                  <a:schemeClr val="accent5">
                    <a:lumMod val="40000"/>
                    <a:lumOff val="60000"/>
                  </a:schemeClr>
                </a:solidFill>
              </a:rPr>
              <a:t>CCNP Enterprise: Core Networking</a:t>
            </a:r>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4479284" cy="731837"/>
          </a:xfrm>
        </p:spPr>
        <p:txBody>
          <a:bodyPr/>
          <a:lstStyle/>
          <a:p>
            <a:r>
              <a:rPr lang="en-US" sz="1600" dirty="0"/>
              <a:t>Network Device Communication</a:t>
            </a:r>
            <a:br>
              <a:rPr lang="en-US" sz="2400" dirty="0"/>
            </a:br>
            <a:r>
              <a:rPr lang="en-US" sz="2400" dirty="0"/>
              <a:t>Access 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4727486" cy="392235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Access ports are the fundamental building blocks of a managed switch.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An access port is assigned to only one VLAN.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It carries traffic from the specified VLAN to the device connected to it or from the device to other devices on the same VLAN.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Catalyst switch ports are Layer 2 by default.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Use the command </a:t>
            </a:r>
            <a:r>
              <a:rPr lang="en-US" sz="1600" b="1" dirty="0">
                <a:solidFill>
                  <a:srgbClr val="000000"/>
                </a:solidFill>
              </a:rPr>
              <a:t>switchport  mode access </a:t>
            </a:r>
            <a:r>
              <a:rPr lang="en-US" sz="1600" dirty="0">
                <a:solidFill>
                  <a:srgbClr val="000000"/>
                </a:solidFill>
              </a:rPr>
              <a:t>to manually configure a port as an access port.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specific VLAN is associated to the port with the command </a:t>
            </a:r>
            <a:r>
              <a:rPr lang="en-US" sz="1600" b="1" dirty="0">
                <a:solidFill>
                  <a:srgbClr val="000000"/>
                </a:solidFill>
              </a:rPr>
              <a:t>switchport access {vlan  </a:t>
            </a:r>
            <a:r>
              <a:rPr lang="en-US" sz="1600" i="1" dirty="0">
                <a:solidFill>
                  <a:srgbClr val="000000"/>
                </a:solidFill>
              </a:rPr>
              <a:t>vlan-id </a:t>
            </a:r>
            <a:r>
              <a:rPr lang="en-US" sz="1600" dirty="0">
                <a:solidFill>
                  <a:srgbClr val="000000"/>
                </a:solidFill>
              </a:rPr>
              <a:t>| </a:t>
            </a:r>
            <a:r>
              <a:rPr lang="en-US" sz="1600" b="1" dirty="0">
                <a:solidFill>
                  <a:srgbClr val="000000"/>
                </a:solidFill>
              </a:rPr>
              <a:t>name </a:t>
            </a:r>
            <a:r>
              <a:rPr lang="en-US" sz="1600" i="1" dirty="0">
                <a:solidFill>
                  <a:srgbClr val="000000"/>
                </a:solidFill>
              </a:rPr>
              <a:t>vlanname</a:t>
            </a:r>
            <a:r>
              <a:rPr lang="en-US" sz="1600" dirty="0">
                <a:solidFill>
                  <a:srgbClr val="000000"/>
                </a:solidFill>
              </a:rPr>
              <a:t>}.</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6" name="Picture 5">
            <a:extLst>
              <a:ext uri="{FF2B5EF4-FFF2-40B4-BE49-F238E27FC236}">
                <a16:creationId xmlns:a16="http://schemas.microsoft.com/office/drawing/2014/main" id="{B86917E4-8483-4DF0-8E6B-032BDD73536D}"/>
              </a:ext>
            </a:extLst>
          </p:cNvPr>
          <p:cNvPicPr>
            <a:picLocks noChangeAspect="1"/>
          </p:cNvPicPr>
          <p:nvPr/>
        </p:nvPicPr>
        <p:blipFill>
          <a:blip r:embed="rId3"/>
          <a:stretch>
            <a:fillRect/>
          </a:stretch>
        </p:blipFill>
        <p:spPr>
          <a:xfrm>
            <a:off x="4627200" y="915532"/>
            <a:ext cx="4516800" cy="2130458"/>
          </a:xfrm>
          <a:prstGeom prst="rect">
            <a:avLst/>
          </a:prstGeom>
        </p:spPr>
      </p:pic>
      <p:pic>
        <p:nvPicPr>
          <p:cNvPr id="5" name="Picture 4">
            <a:extLst>
              <a:ext uri="{FF2B5EF4-FFF2-40B4-BE49-F238E27FC236}">
                <a16:creationId xmlns:a16="http://schemas.microsoft.com/office/drawing/2014/main" id="{366797B6-BE14-4565-A742-F95817AED7DF}"/>
              </a:ext>
            </a:extLst>
          </p:cNvPr>
          <p:cNvPicPr>
            <a:picLocks noChangeAspect="1"/>
          </p:cNvPicPr>
          <p:nvPr/>
        </p:nvPicPr>
        <p:blipFill>
          <a:blip r:embed="rId4"/>
          <a:stretch>
            <a:fillRect/>
          </a:stretch>
        </p:blipFill>
        <p:spPr>
          <a:xfrm>
            <a:off x="4727487" y="3045990"/>
            <a:ext cx="4416513" cy="1608203"/>
          </a:xfrm>
          <a:prstGeom prst="rect">
            <a:avLst/>
          </a:prstGeom>
        </p:spPr>
      </p:pic>
    </p:spTree>
    <p:extLst>
      <p:ext uri="{BB962C8B-B14F-4D97-AF65-F5344CB8AC3E}">
        <p14:creationId xmlns:p14="http://schemas.microsoft.com/office/powerpoint/2010/main" val="34186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Trunk 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731836"/>
            <a:ext cx="8743309" cy="1436329"/>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Trunk ports can carry multiple VLANs. They are typically used when multiple VLANs need connectivity between a switch and another switch, router, or firewall and use only one port. Trunk ports are statically defined on Catalyst switches with the interface command </a:t>
            </a:r>
            <a:r>
              <a:rPr lang="en-US" sz="1500" b="1" dirty="0">
                <a:solidFill>
                  <a:srgbClr val="000000"/>
                </a:solidFill>
              </a:rPr>
              <a:t>switch-port mode trunk</a:t>
            </a:r>
            <a:r>
              <a:rPr lang="en-US" sz="1500" dirty="0">
                <a:solidFill>
                  <a:srgbClr val="000000"/>
                </a:solidFill>
              </a:rPr>
              <a:t>. </a:t>
            </a:r>
          </a:p>
          <a:p>
            <a:pPr marL="0" indent="0" algn="l" defTabSz="684213" fontAlgn="base">
              <a:spcBef>
                <a:spcPts val="600"/>
              </a:spcBef>
              <a:spcAft>
                <a:spcPts val="600"/>
              </a:spcAft>
              <a:buClr>
                <a:schemeClr val="tx2"/>
              </a:buClr>
              <a:buSzPct val="90000"/>
            </a:pPr>
            <a:r>
              <a:rPr lang="en-US" sz="1500" dirty="0">
                <a:solidFill>
                  <a:srgbClr val="000000"/>
                </a:solidFill>
              </a:rPr>
              <a:t>Here is an example of configuring a trunk port:</a:t>
            </a:r>
          </a:p>
          <a:p>
            <a:pPr marL="0" indent="0" algn="l" defTabSz="684213" fontAlgn="base">
              <a:spcBef>
                <a:spcPts val="600"/>
              </a:spcBef>
              <a:spcAft>
                <a:spcPts val="600"/>
              </a:spcAft>
              <a:buClr>
                <a:schemeClr val="tx2"/>
              </a:buClr>
              <a:buSzPct val="90000"/>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7" name="Picture 6">
            <a:extLst>
              <a:ext uri="{FF2B5EF4-FFF2-40B4-BE49-F238E27FC236}">
                <a16:creationId xmlns:a16="http://schemas.microsoft.com/office/drawing/2014/main" id="{FED0862F-16D6-4E2E-9727-577891881B58}"/>
              </a:ext>
            </a:extLst>
          </p:cNvPr>
          <p:cNvPicPr>
            <a:picLocks noChangeAspect="1"/>
          </p:cNvPicPr>
          <p:nvPr/>
        </p:nvPicPr>
        <p:blipFill>
          <a:blip r:embed="rId3"/>
          <a:stretch>
            <a:fillRect/>
          </a:stretch>
        </p:blipFill>
        <p:spPr>
          <a:xfrm>
            <a:off x="508571" y="2168165"/>
            <a:ext cx="8234738" cy="2160067"/>
          </a:xfrm>
          <a:prstGeom prst="rect">
            <a:avLst/>
          </a:prstGeom>
        </p:spPr>
      </p:pic>
    </p:spTree>
    <p:extLst>
      <p:ext uri="{BB962C8B-B14F-4D97-AF65-F5344CB8AC3E}">
        <p14:creationId xmlns:p14="http://schemas.microsoft.com/office/powerpoint/2010/main" val="29355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Trunk Ports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4911048" cy="395328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command </a:t>
            </a:r>
            <a:r>
              <a:rPr lang="en-US" sz="1600" b="1" dirty="0">
                <a:solidFill>
                  <a:srgbClr val="000000"/>
                </a:solidFill>
              </a:rPr>
              <a:t>show interfaces trunk </a:t>
            </a:r>
            <a:r>
              <a:rPr lang="en-US" sz="1600" dirty="0">
                <a:solidFill>
                  <a:srgbClr val="000000"/>
                </a:solidFill>
              </a:rPr>
              <a:t>provides a lot of valuable information: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first section lists all the interfaces that are trunk ports, the status, the association to an EtherChannel, and whether a VLAN is a native VLAN.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second section of the output displays the list of VLANs that are allowed on the trunk port. Traffic can be minimized on trunk ports to restrict VLANs to specific switches, thereby restricting broadcast traffic, too.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third section displays the VLANs that are in a forwarding state on the switch. Ports that are in blocking state are not listed in this section.</a:t>
            </a:r>
          </a:p>
          <a:p>
            <a:pPr marL="0" indent="0" algn="l" defTabSz="684213" fontAlgn="base">
              <a:spcBef>
                <a:spcPts val="600"/>
              </a:spcBef>
              <a:spcAft>
                <a:spcPts val="600"/>
              </a:spcAft>
              <a:buClr>
                <a:schemeClr val="tx2"/>
              </a:buClr>
              <a:buSzPct val="90000"/>
            </a:pPr>
            <a:r>
              <a:rPr lang="en-US" sz="1500" dirty="0">
                <a:solidFill>
                  <a:srgbClr val="000000"/>
                </a:solidFill>
              </a:rPr>
              <a: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5" name="Picture 4">
            <a:extLst>
              <a:ext uri="{FF2B5EF4-FFF2-40B4-BE49-F238E27FC236}">
                <a16:creationId xmlns:a16="http://schemas.microsoft.com/office/drawing/2014/main" id="{1B6CB97F-311F-4D18-AE82-F6EA785490B5}"/>
              </a:ext>
            </a:extLst>
          </p:cNvPr>
          <p:cNvPicPr>
            <a:picLocks noChangeAspect="1"/>
          </p:cNvPicPr>
          <p:nvPr/>
        </p:nvPicPr>
        <p:blipFill>
          <a:blip r:embed="rId3"/>
          <a:stretch>
            <a:fillRect/>
          </a:stretch>
        </p:blipFill>
        <p:spPr>
          <a:xfrm>
            <a:off x="4913504" y="724218"/>
            <a:ext cx="4230496" cy="3960904"/>
          </a:xfrm>
          <a:prstGeom prst="rect">
            <a:avLst/>
          </a:prstGeom>
        </p:spPr>
      </p:pic>
    </p:spTree>
    <p:extLst>
      <p:ext uri="{BB962C8B-B14F-4D97-AF65-F5344CB8AC3E}">
        <p14:creationId xmlns:p14="http://schemas.microsoft.com/office/powerpoint/2010/main" val="351494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Native VLANs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5072" y="731837"/>
            <a:ext cx="8345488" cy="366105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In the 802.1Q standard, any traffic that is advertised or received on a trunk port without the 802.1Q VLAN tag is associated to the native VLAN.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default native VLAN is VLAN 1.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a switch has two access ports configured as access ports and associated to VLAN 10—that is, a host attached to a trunk port with a native VLAN set to 10—the host could talk to the devices connected to the access ports.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native VLAN should match on both trunk ports, or traffic can change VLANs unintentionally. While connectivity between hosts is feasible (assuming that they are on the different VLAN numbers), this causes confusion for most network engineers and is not a best practice.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native VLAN is a port-specific configuration and is changed with the interface command </a:t>
            </a:r>
            <a:r>
              <a:rPr lang="en-US" sz="1600" b="1" dirty="0">
                <a:solidFill>
                  <a:srgbClr val="000000"/>
                </a:solidFill>
              </a:rPr>
              <a:t>switchport trunk native vlan </a:t>
            </a:r>
            <a:r>
              <a:rPr lang="en-US" sz="1600" i="1" dirty="0">
                <a:solidFill>
                  <a:srgbClr val="000000"/>
                </a:solidFill>
              </a:rPr>
              <a:t>vlan-id</a:t>
            </a:r>
            <a:r>
              <a:rPr lang="en-US" sz="1600" dirty="0">
                <a:solidFill>
                  <a:srgbClr val="000000"/>
                </a:solidFill>
              </a:rPr>
              <a:t>.</a:t>
            </a:r>
          </a:p>
          <a:p>
            <a:pPr marL="0" indent="0" algn="l" defTabSz="684213" fontAlgn="base">
              <a:spcBef>
                <a:spcPts val="600"/>
              </a:spcBef>
              <a:spcAft>
                <a:spcPts val="600"/>
              </a:spcAft>
              <a:buClr>
                <a:schemeClr val="tx2"/>
              </a:buClr>
              <a:buSzPct val="90000"/>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242351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Allowed VLANs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8588367" cy="94522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interface command </a:t>
            </a:r>
            <a:r>
              <a:rPr lang="en-US" sz="1600" b="1" dirty="0">
                <a:solidFill>
                  <a:srgbClr val="000000"/>
                </a:solidFill>
              </a:rPr>
              <a:t>switchport trunk allowed vlan </a:t>
            </a:r>
            <a:r>
              <a:rPr lang="en-US" sz="1600" i="1" dirty="0">
                <a:solidFill>
                  <a:srgbClr val="000000"/>
                </a:solidFill>
              </a:rPr>
              <a:t>vlan-ids</a:t>
            </a:r>
            <a:r>
              <a:rPr lang="en-US" sz="1600" dirty="0">
                <a:solidFill>
                  <a:srgbClr val="000000"/>
                </a:solidFill>
              </a:rPr>
              <a:t> specifies the VLANs that are allowed to traverse the link. Example 1-7 displays sample a configuration for limiting the VLANs that can cross the Gi1/0/2 trunk port for VLANs 1, 10, 20, and 99.</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
        <p:nvSpPr>
          <p:cNvPr id="5" name="TextBox 4">
            <a:extLst>
              <a:ext uri="{FF2B5EF4-FFF2-40B4-BE49-F238E27FC236}">
                <a16:creationId xmlns:a16="http://schemas.microsoft.com/office/drawing/2014/main" id="{CD983F20-7351-44E3-884A-8FA7BB8793BE}"/>
              </a:ext>
            </a:extLst>
          </p:cNvPr>
          <p:cNvSpPr txBox="1"/>
          <p:nvPr/>
        </p:nvSpPr>
        <p:spPr>
          <a:xfrm>
            <a:off x="1" y="2899560"/>
            <a:ext cx="9144000" cy="1723549"/>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full command syntax </a:t>
            </a:r>
            <a:r>
              <a:rPr lang="en-US" sz="1500" b="1" dirty="0"/>
              <a:t>switchport trunk allowed </a:t>
            </a:r>
            <a:r>
              <a:rPr lang="en-US" sz="1500" dirty="0"/>
              <a:t>{</a:t>
            </a:r>
            <a:r>
              <a:rPr lang="en-US" sz="1500" i="1" dirty="0"/>
              <a:t>vlan-ids</a:t>
            </a:r>
            <a:r>
              <a:rPr lang="en-US" sz="1500" dirty="0"/>
              <a:t> | </a:t>
            </a:r>
            <a:r>
              <a:rPr lang="en-US" sz="1500" b="1" dirty="0"/>
              <a:t>all | none | add </a:t>
            </a:r>
            <a:r>
              <a:rPr lang="en-US" sz="1500" dirty="0"/>
              <a:t>vlan-ids | </a:t>
            </a:r>
            <a:r>
              <a:rPr lang="en-US" sz="1500" b="1" dirty="0"/>
              <a:t>remove</a:t>
            </a:r>
            <a:r>
              <a:rPr lang="en-US" sz="1500" dirty="0"/>
              <a:t> </a:t>
            </a:r>
            <a:r>
              <a:rPr lang="en-US" sz="1500" i="1" dirty="0"/>
              <a:t>vlan-ids</a:t>
            </a:r>
            <a:r>
              <a:rPr lang="en-US" sz="1500" dirty="0"/>
              <a:t> | </a:t>
            </a:r>
            <a:r>
              <a:rPr lang="en-US" sz="1500" b="1" dirty="0"/>
              <a:t>except</a:t>
            </a:r>
            <a:r>
              <a:rPr lang="en-US" sz="1500" dirty="0"/>
              <a:t> </a:t>
            </a:r>
            <a:r>
              <a:rPr lang="en-US" sz="1500" i="1" dirty="0"/>
              <a:t>vlan-ids</a:t>
            </a:r>
            <a:r>
              <a:rPr lang="en-US" sz="1500" dirty="0"/>
              <a:t>} provides a lot of power in a single command. </a:t>
            </a:r>
          </a:p>
          <a:p>
            <a:endParaRPr lang="en-US" sz="1500" dirty="0"/>
          </a:p>
          <a:p>
            <a:pPr marL="285750" indent="-285750">
              <a:buFont typeface="Arial" panose="020B0604020202020204" pitchFamily="34" charset="0"/>
              <a:buChar char="•"/>
            </a:pPr>
            <a:r>
              <a:rPr lang="en-US" sz="1500" dirty="0"/>
              <a:t>The optional keyword </a:t>
            </a:r>
            <a:r>
              <a:rPr lang="en-US" sz="1500" b="1" dirty="0"/>
              <a:t>all</a:t>
            </a:r>
            <a:r>
              <a:rPr lang="en-US" sz="1500" dirty="0"/>
              <a:t> allows for all VLANs, while </a:t>
            </a:r>
            <a:r>
              <a:rPr lang="en-US" sz="1500" b="1" dirty="0"/>
              <a:t>none</a:t>
            </a:r>
            <a:r>
              <a:rPr lang="en-US" sz="1500" dirty="0"/>
              <a:t> removes all VLANs from the trunk link. </a:t>
            </a:r>
          </a:p>
          <a:p>
            <a:endParaRPr lang="en-US" sz="1500" dirty="0"/>
          </a:p>
          <a:p>
            <a:pPr marL="285750" indent="-285750">
              <a:buFont typeface="Arial" panose="020B0604020202020204" pitchFamily="34" charset="0"/>
              <a:buChar char="•"/>
            </a:pPr>
            <a:r>
              <a:rPr lang="en-US" sz="1500" dirty="0"/>
              <a:t>The </a:t>
            </a:r>
            <a:r>
              <a:rPr lang="en-US" sz="1500" b="1" dirty="0"/>
              <a:t>add</a:t>
            </a:r>
            <a:r>
              <a:rPr lang="en-US" sz="1500" dirty="0"/>
              <a:t> keyword adds additional VLANs to those already listed, and the </a:t>
            </a:r>
            <a:r>
              <a:rPr lang="en-US" sz="1500" b="1" dirty="0"/>
              <a:t>remove</a:t>
            </a:r>
            <a:r>
              <a:rPr lang="en-US" sz="1500" dirty="0"/>
              <a:t> keyword removes the specified VLAN from the VLANs already identified for that trunk link</a:t>
            </a:r>
            <a:r>
              <a:rPr lang="en-US" sz="1600" dirty="0"/>
              <a:t>.</a:t>
            </a:r>
          </a:p>
        </p:txBody>
      </p:sp>
      <p:pic>
        <p:nvPicPr>
          <p:cNvPr id="6" name="Picture 5"/>
          <p:cNvPicPr>
            <a:picLocks noChangeAspect="1"/>
          </p:cNvPicPr>
          <p:nvPr/>
        </p:nvPicPr>
        <p:blipFill>
          <a:blip r:embed="rId3"/>
          <a:stretch>
            <a:fillRect/>
          </a:stretch>
        </p:blipFill>
        <p:spPr>
          <a:xfrm>
            <a:off x="1112363" y="1588572"/>
            <a:ext cx="6527411" cy="1305482"/>
          </a:xfrm>
          <a:prstGeom prst="rect">
            <a:avLst/>
          </a:prstGeom>
        </p:spPr>
      </p:pic>
    </p:spTree>
    <p:extLst>
      <p:ext uri="{BB962C8B-B14F-4D97-AF65-F5344CB8AC3E}">
        <p14:creationId xmlns:p14="http://schemas.microsoft.com/office/powerpoint/2010/main" val="62341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MAC Address Table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8"/>
            <a:ext cx="8588367" cy="3869013"/>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MAC address table is responsible for identifying the switch ports and VLANs with which a device is associated. A switch builds the MAC address table by examining the source MAC address for the traffic that it receives. This information is then maintained to shrink the collision domain (point-to-point communication between devices and switches) by reducing the amount of unknown unicast flooding.</a:t>
            </a:r>
          </a:p>
          <a:p>
            <a:pPr marL="0" indent="0" algn="l" defTabSz="684213" fontAlgn="base">
              <a:spcBef>
                <a:spcPts val="600"/>
              </a:spcBef>
              <a:spcAft>
                <a:spcPts val="600"/>
              </a:spcAft>
              <a:buClr>
                <a:schemeClr val="tx2"/>
              </a:buClr>
              <a:buSzPct val="90000"/>
            </a:pPr>
            <a:r>
              <a:rPr lang="en-US" sz="1600" dirty="0">
                <a:solidFill>
                  <a:srgbClr val="000000"/>
                </a:solidFill>
              </a:rPr>
              <a:t>The MAC address table is displayed with the command </a:t>
            </a:r>
            <a:r>
              <a:rPr lang="en-US" sz="1600" b="1" dirty="0">
                <a:solidFill>
                  <a:srgbClr val="000000"/>
                </a:solidFill>
              </a:rPr>
              <a:t>show mac address-table </a:t>
            </a:r>
            <a:r>
              <a:rPr lang="en-US" sz="1600" dirty="0">
                <a:solidFill>
                  <a:srgbClr val="000000"/>
                </a:solidFill>
              </a:rPr>
              <a:t>[address mac-address | dynamic | vlan vlan-id]. The optional keywords with this command provide the following benefits: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address </a:t>
            </a:r>
            <a:r>
              <a:rPr lang="en-US" sz="1600" i="1" dirty="0">
                <a:solidFill>
                  <a:srgbClr val="000000"/>
                </a:solidFill>
              </a:rPr>
              <a:t>mac-address -</a:t>
            </a:r>
            <a:r>
              <a:rPr lang="en-US" sz="1600" dirty="0">
                <a:solidFill>
                  <a:srgbClr val="000000"/>
                </a:solidFill>
              </a:rPr>
              <a:t> Displays entries that match the explicit MAC address. This command could be beneficial on switches with hundreds of ports.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dynamic </a:t>
            </a:r>
            <a:r>
              <a:rPr lang="en-US" sz="1600" dirty="0">
                <a:solidFill>
                  <a:srgbClr val="000000"/>
                </a:solidFill>
              </a:rPr>
              <a:t>-</a:t>
            </a:r>
            <a:r>
              <a:rPr lang="en-US" sz="1600" b="1" dirty="0">
                <a:solidFill>
                  <a:srgbClr val="000000"/>
                </a:solidFill>
              </a:rPr>
              <a:t> </a:t>
            </a:r>
            <a:r>
              <a:rPr lang="en-US" sz="1600" dirty="0">
                <a:solidFill>
                  <a:srgbClr val="000000"/>
                </a:solidFill>
              </a:rPr>
              <a:t>Displays entries that are dynamically learned and are not statically set or burned in on the switch.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vlan</a:t>
            </a:r>
            <a:r>
              <a:rPr lang="en-US" sz="1600" dirty="0">
                <a:solidFill>
                  <a:srgbClr val="000000"/>
                </a:solidFill>
              </a:rPr>
              <a:t> </a:t>
            </a:r>
            <a:r>
              <a:rPr lang="en-US" sz="1600" i="1" dirty="0">
                <a:solidFill>
                  <a:srgbClr val="000000"/>
                </a:solidFill>
              </a:rPr>
              <a:t>vlan-id - </a:t>
            </a:r>
            <a:r>
              <a:rPr lang="en-US" sz="1600" dirty="0">
                <a:solidFill>
                  <a:srgbClr val="000000"/>
                </a:solidFill>
              </a:rPr>
              <a:t>Displays entries that matches the specified VLAN.</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18634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MAC Address Table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4489807" cy="4013206"/>
          </a:xfrm>
        </p:spPr>
        <p:txBody>
          <a:bodyPr/>
          <a:lstStyle/>
          <a:p>
            <a:pPr marL="285750" indent="-285750" algn="l">
              <a:buFont typeface="Arial" panose="020B0604020202020204" pitchFamily="34" charset="0"/>
              <a:buChar char="•"/>
            </a:pPr>
            <a:r>
              <a:rPr lang="en-US" sz="1600" dirty="0">
                <a:solidFill>
                  <a:schemeClr val="tx1"/>
                </a:solidFill>
              </a:rPr>
              <a:t>The command </a:t>
            </a:r>
            <a:r>
              <a:rPr lang="en-US" sz="1600" b="1" dirty="0">
                <a:solidFill>
                  <a:schemeClr val="tx1"/>
                </a:solidFill>
              </a:rPr>
              <a:t>mac address-table static mac-address vlan</a:t>
            </a:r>
            <a:r>
              <a:rPr lang="en-US" sz="1600" dirty="0">
                <a:solidFill>
                  <a:schemeClr val="tx1"/>
                </a:solidFill>
              </a:rPr>
              <a:t> </a:t>
            </a:r>
            <a:r>
              <a:rPr lang="en-US" sz="1600" i="1" dirty="0">
                <a:solidFill>
                  <a:schemeClr val="tx1"/>
                </a:solidFill>
              </a:rPr>
              <a:t>vlan-id</a:t>
            </a:r>
            <a:r>
              <a:rPr lang="en-US" sz="1600" dirty="0">
                <a:solidFill>
                  <a:schemeClr val="tx1"/>
                </a:solidFill>
              </a:rPr>
              <a:t> {</a:t>
            </a:r>
            <a:r>
              <a:rPr lang="en-US" sz="1600" b="1" dirty="0">
                <a:solidFill>
                  <a:schemeClr val="tx1"/>
                </a:solidFill>
              </a:rPr>
              <a:t>drop | interface </a:t>
            </a:r>
            <a:r>
              <a:rPr lang="en-US" sz="1600" i="1" dirty="0">
                <a:solidFill>
                  <a:schemeClr val="tx1"/>
                </a:solidFill>
              </a:rPr>
              <a:t>interface-id</a:t>
            </a:r>
            <a:r>
              <a:rPr lang="en-US" sz="1600" dirty="0">
                <a:solidFill>
                  <a:schemeClr val="tx1"/>
                </a:solidFill>
              </a:rPr>
              <a:t>} adds a manual entry with the ability to associate it to a specific switch port or to drop traffic upon receipt.</a:t>
            </a:r>
          </a:p>
          <a:p>
            <a:pPr marL="285750" indent="-285750" algn="l">
              <a:buFont typeface="Arial" panose="020B0604020202020204" pitchFamily="34" charset="0"/>
              <a:buChar char="•"/>
            </a:pPr>
            <a:r>
              <a:rPr lang="en-US" sz="1600" dirty="0">
                <a:solidFill>
                  <a:schemeClr val="tx1"/>
                </a:solidFill>
              </a:rPr>
              <a:t>The command </a:t>
            </a:r>
            <a:r>
              <a:rPr lang="en-US" sz="1600" b="1" dirty="0">
                <a:solidFill>
                  <a:schemeClr val="tx1"/>
                </a:solidFill>
              </a:rPr>
              <a:t>clear mac address-table dynamic [{address </a:t>
            </a:r>
            <a:r>
              <a:rPr lang="en-US" sz="1600" i="1" dirty="0">
                <a:solidFill>
                  <a:schemeClr val="tx1"/>
                </a:solidFill>
              </a:rPr>
              <a:t>mac-address</a:t>
            </a:r>
            <a:r>
              <a:rPr lang="en-US" sz="1600" dirty="0">
                <a:solidFill>
                  <a:schemeClr val="tx1"/>
                </a:solidFill>
              </a:rPr>
              <a:t> | </a:t>
            </a:r>
            <a:r>
              <a:rPr lang="en-US" sz="1600" b="1" dirty="0">
                <a:solidFill>
                  <a:schemeClr val="tx1"/>
                </a:solidFill>
              </a:rPr>
              <a:t>interface</a:t>
            </a:r>
            <a:r>
              <a:rPr lang="en-US" sz="1600" dirty="0">
                <a:solidFill>
                  <a:schemeClr val="tx1"/>
                </a:solidFill>
              </a:rPr>
              <a:t> </a:t>
            </a:r>
            <a:r>
              <a:rPr lang="en-US" sz="1600" i="1" dirty="0">
                <a:solidFill>
                  <a:schemeClr val="tx1"/>
                </a:solidFill>
              </a:rPr>
              <a:t>interface-id </a:t>
            </a:r>
            <a:r>
              <a:rPr lang="en-US" sz="1600" dirty="0">
                <a:solidFill>
                  <a:schemeClr val="tx1"/>
                </a:solidFill>
              </a:rPr>
              <a:t>| </a:t>
            </a:r>
            <a:r>
              <a:rPr lang="en-US" sz="1600" b="1" dirty="0">
                <a:solidFill>
                  <a:schemeClr val="tx1"/>
                </a:solidFill>
              </a:rPr>
              <a:t>vlan</a:t>
            </a:r>
            <a:r>
              <a:rPr lang="en-US" sz="1600" dirty="0">
                <a:solidFill>
                  <a:schemeClr val="tx1"/>
                </a:solidFill>
              </a:rPr>
              <a:t> </a:t>
            </a:r>
            <a:r>
              <a:rPr lang="en-US" sz="1600" i="1" dirty="0">
                <a:solidFill>
                  <a:schemeClr val="tx1"/>
                </a:solidFill>
              </a:rPr>
              <a:t>vlan-id</a:t>
            </a:r>
            <a:r>
              <a:rPr lang="en-US" sz="1600" dirty="0">
                <a:solidFill>
                  <a:schemeClr val="tx1"/>
                </a:solidFill>
              </a:rPr>
              <a:t>}] flushes the MAC address table for the entire switch.</a:t>
            </a:r>
          </a:p>
          <a:p>
            <a:pPr marL="285750" indent="-285750" algn="l">
              <a:buFont typeface="Arial" panose="020B0604020202020204" pitchFamily="34" charset="0"/>
              <a:buChar char="•"/>
            </a:pPr>
            <a:r>
              <a:rPr lang="en-US" sz="1600" dirty="0">
                <a:solidFill>
                  <a:schemeClr val="tx1"/>
                </a:solidFill>
              </a:rPr>
              <a:t>The MAC address table resides in content addressable memory (CAM). The CAM uses high-speed memory that is faster than typical computer RAM due to its search techniques. The CAM table provides a binary result for any query of 0 for true or 1 for false. </a:t>
            </a:r>
          </a:p>
          <a:p>
            <a:pPr marL="0" indent="0" algn="l" defTabSz="684213" fontAlgn="base">
              <a:spcBef>
                <a:spcPts val="600"/>
              </a:spcBef>
              <a:spcAft>
                <a:spcPts val="600"/>
              </a:spcAft>
              <a:buClr>
                <a:schemeClr val="tx2"/>
              </a:buClr>
              <a:buSzPct val="90000"/>
            </a:pPr>
            <a:endParaRPr lang="en-US" sz="1600" dirty="0">
              <a:solidFill>
                <a:schemeClr val="tx1"/>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pic>
        <p:nvPicPr>
          <p:cNvPr id="2" name="Picture 1">
            <a:extLst>
              <a:ext uri="{FF2B5EF4-FFF2-40B4-BE49-F238E27FC236}">
                <a16:creationId xmlns:a16="http://schemas.microsoft.com/office/drawing/2014/main" id="{AEB96084-EF20-46D0-90FB-4CB09E707844}"/>
              </a:ext>
            </a:extLst>
          </p:cNvPr>
          <p:cNvPicPr>
            <a:picLocks noChangeAspect="1"/>
          </p:cNvPicPr>
          <p:nvPr/>
        </p:nvPicPr>
        <p:blipFill>
          <a:blip r:embed="rId3"/>
          <a:stretch>
            <a:fillRect/>
          </a:stretch>
        </p:blipFill>
        <p:spPr>
          <a:xfrm>
            <a:off x="4684283" y="875541"/>
            <a:ext cx="4377524" cy="3774664"/>
          </a:xfrm>
          <a:prstGeom prst="rect">
            <a:avLst/>
          </a:prstGeom>
        </p:spPr>
      </p:pic>
    </p:spTree>
    <p:extLst>
      <p:ext uri="{BB962C8B-B14F-4D97-AF65-F5344CB8AC3E}">
        <p14:creationId xmlns:p14="http://schemas.microsoft.com/office/powerpoint/2010/main" val="3387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Switch Port Status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4489807" cy="3661624"/>
          </a:xfrm>
        </p:spPr>
        <p:txBody>
          <a:bodyPr/>
          <a:lstStyle/>
          <a:p>
            <a:pPr algn="l"/>
            <a:r>
              <a:rPr lang="en-US" sz="1600" dirty="0">
                <a:solidFill>
                  <a:schemeClr val="tx1"/>
                </a:solidFill>
              </a:rPr>
              <a:t>     Examining the configuration for a switch port can be useful; however, some commands stored elsewhere in the configuration preempt the configuration set on the interface. </a:t>
            </a:r>
          </a:p>
          <a:p>
            <a:pPr algn="l"/>
            <a:endParaRPr lang="en-US" sz="1600" dirty="0">
              <a:solidFill>
                <a:schemeClr val="tx1"/>
              </a:solidFill>
            </a:endParaRPr>
          </a:p>
          <a:p>
            <a:pPr algn="l"/>
            <a:r>
              <a:rPr lang="en-US" sz="1600" dirty="0">
                <a:solidFill>
                  <a:schemeClr val="tx1"/>
                </a:solidFill>
              </a:rPr>
              <a:t>     The command </a:t>
            </a:r>
            <a:r>
              <a:rPr lang="en-US" sz="1600" b="1" dirty="0">
                <a:solidFill>
                  <a:schemeClr val="tx1"/>
                </a:solidFill>
              </a:rPr>
              <a:t>show interfaces </a:t>
            </a:r>
            <a:r>
              <a:rPr lang="en-US" sz="1600" i="1" dirty="0">
                <a:solidFill>
                  <a:schemeClr val="tx1"/>
                </a:solidFill>
              </a:rPr>
              <a:t>interface-id</a:t>
            </a:r>
            <a:r>
              <a:rPr lang="en-US" sz="1600" dirty="0">
                <a:solidFill>
                  <a:schemeClr val="tx1"/>
                </a:solidFill>
              </a:rPr>
              <a:t> </a:t>
            </a:r>
            <a:r>
              <a:rPr lang="en-US" sz="1600" b="1" dirty="0">
                <a:solidFill>
                  <a:schemeClr val="tx1"/>
                </a:solidFill>
              </a:rPr>
              <a:t>switchport</a:t>
            </a:r>
            <a:r>
              <a:rPr lang="en-US" sz="1600" dirty="0">
                <a:solidFill>
                  <a:schemeClr val="tx1"/>
                </a:solidFill>
              </a:rPr>
              <a:t> provides all the relevant information for a switch port’s status. </a:t>
            </a:r>
          </a:p>
          <a:p>
            <a:pPr algn="l"/>
            <a:endParaRPr lang="en-US" sz="1600" dirty="0">
              <a:solidFill>
                <a:schemeClr val="tx1"/>
              </a:solidFill>
            </a:endParaRPr>
          </a:p>
          <a:p>
            <a:pPr algn="l"/>
            <a:r>
              <a:rPr lang="en-US" sz="1600" dirty="0">
                <a:solidFill>
                  <a:schemeClr val="tx1"/>
                </a:solidFill>
              </a:rPr>
              <a:t>     The command </a:t>
            </a:r>
            <a:r>
              <a:rPr lang="en-US" sz="1600" b="1" dirty="0">
                <a:solidFill>
                  <a:schemeClr val="tx1"/>
                </a:solidFill>
              </a:rPr>
              <a:t>show interfaces switchport</a:t>
            </a:r>
            <a:r>
              <a:rPr lang="en-US" sz="1600" dirty="0">
                <a:solidFill>
                  <a:schemeClr val="tx1"/>
                </a:solidFill>
              </a:rPr>
              <a:t> displays the same information for all ports on the switch.</a:t>
            </a:r>
          </a:p>
          <a:p>
            <a:pPr marL="0" indent="0" algn="l" defTabSz="684213" fontAlgn="base">
              <a:spcBef>
                <a:spcPts val="600"/>
              </a:spcBef>
              <a:spcAft>
                <a:spcPts val="600"/>
              </a:spcAft>
              <a:buClr>
                <a:schemeClr val="tx2"/>
              </a:buClr>
              <a:buSzPct val="90000"/>
            </a:pPr>
            <a:endParaRPr lang="en-US" sz="1600" dirty="0">
              <a:solidFill>
                <a:schemeClr val="tx1"/>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pic>
        <p:nvPicPr>
          <p:cNvPr id="6" name="Picture 5">
            <a:extLst>
              <a:ext uri="{FF2B5EF4-FFF2-40B4-BE49-F238E27FC236}">
                <a16:creationId xmlns:a16="http://schemas.microsoft.com/office/drawing/2014/main" id="{5384CE19-B62E-4AC0-9D7C-D010B61E8C96}"/>
              </a:ext>
            </a:extLst>
          </p:cNvPr>
          <p:cNvPicPr>
            <a:picLocks noChangeAspect="1"/>
          </p:cNvPicPr>
          <p:nvPr/>
        </p:nvPicPr>
        <p:blipFill>
          <a:blip r:embed="rId3"/>
          <a:stretch>
            <a:fillRect/>
          </a:stretch>
        </p:blipFill>
        <p:spPr>
          <a:xfrm>
            <a:off x="4572000" y="758640"/>
            <a:ext cx="4165510" cy="1944965"/>
          </a:xfrm>
          <a:prstGeom prst="rect">
            <a:avLst/>
          </a:prstGeom>
        </p:spPr>
      </p:pic>
      <p:pic>
        <p:nvPicPr>
          <p:cNvPr id="7" name="Picture 6">
            <a:extLst>
              <a:ext uri="{FF2B5EF4-FFF2-40B4-BE49-F238E27FC236}">
                <a16:creationId xmlns:a16="http://schemas.microsoft.com/office/drawing/2014/main" id="{C85D59E5-961F-400A-B9E8-4C602ED830A9}"/>
              </a:ext>
            </a:extLst>
          </p:cNvPr>
          <p:cNvPicPr>
            <a:picLocks noChangeAspect="1"/>
          </p:cNvPicPr>
          <p:nvPr/>
        </p:nvPicPr>
        <p:blipFill>
          <a:blip r:embed="rId4"/>
          <a:stretch>
            <a:fillRect/>
          </a:stretch>
        </p:blipFill>
        <p:spPr>
          <a:xfrm>
            <a:off x="4695876" y="2730408"/>
            <a:ext cx="4041633" cy="2263707"/>
          </a:xfrm>
          <a:prstGeom prst="rect">
            <a:avLst/>
          </a:prstGeom>
        </p:spPr>
      </p:pic>
    </p:spTree>
    <p:extLst>
      <p:ext uri="{BB962C8B-B14F-4D97-AF65-F5344CB8AC3E}">
        <p14:creationId xmlns:p14="http://schemas.microsoft.com/office/powerpoint/2010/main" val="246323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0822"/>
            <a:ext cx="8345488" cy="731837"/>
          </a:xfrm>
        </p:spPr>
        <p:txBody>
          <a:bodyPr/>
          <a:lstStyle/>
          <a:p>
            <a:r>
              <a:rPr lang="en-US" sz="1600" dirty="0"/>
              <a:t>Network Device Communication</a:t>
            </a:r>
            <a:br>
              <a:rPr lang="en-US" sz="2400" dirty="0"/>
            </a:br>
            <a:r>
              <a:rPr lang="en-US" sz="2400" dirty="0"/>
              <a:t>Interface Status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4489807" cy="3925574"/>
          </a:xfrm>
        </p:spPr>
        <p:txBody>
          <a:bodyPr/>
          <a:lstStyle/>
          <a:p>
            <a:pPr marL="0" indent="0" algn="l"/>
            <a:r>
              <a:rPr lang="en-US" sz="1600" dirty="0">
                <a:solidFill>
                  <a:schemeClr val="tx1"/>
                </a:solidFill>
              </a:rPr>
              <a:t>The command </a:t>
            </a:r>
            <a:r>
              <a:rPr lang="en-US" sz="1600" b="1" dirty="0">
                <a:solidFill>
                  <a:schemeClr val="tx1"/>
                </a:solidFill>
              </a:rPr>
              <a:t>show interface status </a:t>
            </a:r>
            <a:r>
              <a:rPr lang="en-US" sz="1600" dirty="0">
                <a:solidFill>
                  <a:schemeClr val="tx1"/>
                </a:solidFill>
              </a:rPr>
              <a:t>is another useful command for viewing the status of switch ports in a very condensed and simplified manner. </a:t>
            </a:r>
          </a:p>
          <a:p>
            <a:pPr marL="285750" indent="-285750" algn="l">
              <a:buFont typeface="Arial" panose="020B0604020202020204" pitchFamily="34" charset="0"/>
              <a:buChar char="•"/>
            </a:pPr>
            <a:r>
              <a:rPr lang="en-US" sz="1600" b="1" dirty="0">
                <a:solidFill>
                  <a:schemeClr val="tx1"/>
                </a:solidFill>
              </a:rPr>
              <a:t>Port - </a:t>
            </a:r>
            <a:r>
              <a:rPr lang="en-US" sz="1600" dirty="0">
                <a:solidFill>
                  <a:schemeClr val="tx1"/>
                </a:solidFill>
              </a:rPr>
              <a:t>Displays the interface ID or port channel.</a:t>
            </a:r>
          </a:p>
          <a:p>
            <a:pPr marL="285750" indent="-285750" algn="l">
              <a:buFont typeface="Arial" panose="020B0604020202020204" pitchFamily="34" charset="0"/>
              <a:buChar char="•"/>
            </a:pPr>
            <a:r>
              <a:rPr lang="en-US" sz="1600" b="1" dirty="0">
                <a:solidFill>
                  <a:schemeClr val="tx1"/>
                </a:solidFill>
              </a:rPr>
              <a:t>Name - </a:t>
            </a:r>
            <a:r>
              <a:rPr lang="en-US" sz="1600" dirty="0">
                <a:solidFill>
                  <a:schemeClr val="tx1"/>
                </a:solidFill>
              </a:rPr>
              <a:t>Displays the configured interface description.</a:t>
            </a:r>
          </a:p>
          <a:p>
            <a:pPr marL="285750" indent="-285750" algn="l">
              <a:buFont typeface="Arial" panose="020B0604020202020204" pitchFamily="34" charset="0"/>
              <a:buChar char="•"/>
            </a:pPr>
            <a:r>
              <a:rPr lang="en-US" sz="1600" b="1" dirty="0">
                <a:solidFill>
                  <a:schemeClr val="tx1"/>
                </a:solidFill>
              </a:rPr>
              <a:t>Status - </a:t>
            </a:r>
            <a:r>
              <a:rPr lang="en-US" sz="1600" dirty="0">
                <a:solidFill>
                  <a:schemeClr val="tx1"/>
                </a:solidFill>
              </a:rPr>
              <a:t>Displays connected for links where a connection was detected and established to bring up the link. Displays not connect for when a link is not detected and err-disabled when an error has been detected and the switch has disabled the ability to forward traffic out of that port.</a:t>
            </a:r>
            <a:endParaRPr lang="en-US" sz="1500" dirty="0">
              <a:solidFill>
                <a:schemeClr val="tx1"/>
              </a:solidFill>
            </a:endParaRPr>
          </a:p>
        </p:txBody>
      </p:sp>
      <p:pic>
        <p:nvPicPr>
          <p:cNvPr id="2" name="Picture 1">
            <a:extLst>
              <a:ext uri="{FF2B5EF4-FFF2-40B4-BE49-F238E27FC236}">
                <a16:creationId xmlns:a16="http://schemas.microsoft.com/office/drawing/2014/main" id="{A1F29F17-2DEC-4A4B-BEE2-B13F6BD4DA5D}"/>
              </a:ext>
            </a:extLst>
          </p:cNvPr>
          <p:cNvPicPr>
            <a:picLocks noChangeAspect="1"/>
          </p:cNvPicPr>
          <p:nvPr/>
        </p:nvPicPr>
        <p:blipFill>
          <a:blip r:embed="rId3"/>
          <a:stretch>
            <a:fillRect/>
          </a:stretch>
        </p:blipFill>
        <p:spPr>
          <a:xfrm>
            <a:off x="4690152" y="512692"/>
            <a:ext cx="4259557" cy="4146907"/>
          </a:xfrm>
          <a:prstGeom prst="rect">
            <a:avLst/>
          </a:prstGeom>
        </p:spPr>
      </p:pic>
    </p:spTree>
    <p:extLst>
      <p:ext uri="{BB962C8B-B14F-4D97-AF65-F5344CB8AC3E}">
        <p14:creationId xmlns:p14="http://schemas.microsoft.com/office/powerpoint/2010/main" val="6549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0822"/>
            <a:ext cx="8345488" cy="731837"/>
          </a:xfrm>
        </p:spPr>
        <p:txBody>
          <a:bodyPr/>
          <a:lstStyle/>
          <a:p>
            <a:r>
              <a:rPr lang="en-US" sz="1600" dirty="0"/>
              <a:t>Network Device Communication</a:t>
            </a:r>
            <a:br>
              <a:rPr lang="en-US" sz="2400" dirty="0"/>
            </a:br>
            <a:r>
              <a:rPr lang="en-US" sz="2400" dirty="0"/>
              <a:t>Interface Status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4800892" cy="4066976"/>
          </a:xfrm>
        </p:spPr>
        <p:txBody>
          <a:bodyPr/>
          <a:lstStyle/>
          <a:p>
            <a:pPr marL="285750" indent="-285750" algn="l">
              <a:buFont typeface="Arial" panose="020B0604020202020204" pitchFamily="34" charset="0"/>
              <a:buChar char="•"/>
            </a:pPr>
            <a:r>
              <a:rPr lang="en-US" sz="1600" b="1" dirty="0">
                <a:solidFill>
                  <a:schemeClr val="tx1"/>
                </a:solidFill>
              </a:rPr>
              <a:t>VLAN - </a:t>
            </a:r>
            <a:r>
              <a:rPr lang="en-US" sz="1600" dirty="0">
                <a:solidFill>
                  <a:schemeClr val="tx1"/>
                </a:solidFill>
              </a:rPr>
              <a:t>Displays the VLAN number assigned for access ports. Trunk links appear as trunk, and ports configured as Layer 3 interfaces display routed.</a:t>
            </a:r>
          </a:p>
          <a:p>
            <a:pPr marL="285750" indent="-285750" algn="l">
              <a:buFont typeface="Arial" panose="020B0604020202020204" pitchFamily="34" charset="0"/>
              <a:buChar char="•"/>
            </a:pPr>
            <a:r>
              <a:rPr lang="en-US" sz="1600" b="1" dirty="0">
                <a:solidFill>
                  <a:schemeClr val="tx1"/>
                </a:solidFill>
              </a:rPr>
              <a:t>Duplex - </a:t>
            </a:r>
            <a:r>
              <a:rPr lang="en-US" sz="1600" dirty="0">
                <a:solidFill>
                  <a:schemeClr val="tx1"/>
                </a:solidFill>
              </a:rPr>
              <a:t>Displays the duplex of the port. If the duplex auto-negotiated, it is prefixed by a-.</a:t>
            </a:r>
          </a:p>
          <a:p>
            <a:pPr marL="285750" indent="-285750" algn="l">
              <a:buFont typeface="Arial" panose="020B0604020202020204" pitchFamily="34" charset="0"/>
              <a:buChar char="•"/>
            </a:pPr>
            <a:r>
              <a:rPr lang="en-US" sz="1600" b="1" dirty="0">
                <a:solidFill>
                  <a:schemeClr val="tx1"/>
                </a:solidFill>
              </a:rPr>
              <a:t>Speed - </a:t>
            </a:r>
            <a:r>
              <a:rPr lang="en-US" sz="1600" dirty="0">
                <a:solidFill>
                  <a:schemeClr val="tx1"/>
                </a:solidFill>
              </a:rPr>
              <a:t>Displays the speed of the port. If the port speed was auto-negotiated, it is prefixed by a-.</a:t>
            </a:r>
          </a:p>
          <a:p>
            <a:pPr marL="285750" indent="-285750" algn="l">
              <a:buFont typeface="Arial" panose="020B0604020202020204" pitchFamily="34" charset="0"/>
              <a:buChar char="•"/>
            </a:pPr>
            <a:r>
              <a:rPr lang="en-US" sz="1600" b="1" dirty="0">
                <a:solidFill>
                  <a:schemeClr val="tx1"/>
                </a:solidFill>
              </a:rPr>
              <a:t>Type - </a:t>
            </a:r>
            <a:r>
              <a:rPr lang="en-US" sz="1600" dirty="0">
                <a:solidFill>
                  <a:schemeClr val="tx1"/>
                </a:solidFill>
              </a:rPr>
              <a:t>Displays the type of interface for the switch port. If it is a fixed RJ-45 copper port, it includes TX in the description (for example, 10/100/1000BASE-TX). Small form-factor pluggable (SFP)–based ports are listed with the SFP model if there is a driver for it in the software; otherwise, it says unknown.</a:t>
            </a:r>
          </a:p>
          <a:p>
            <a:pPr marL="0" indent="0" algn="l" defTabSz="684213" fontAlgn="base">
              <a:spcBef>
                <a:spcPts val="600"/>
              </a:spcBef>
              <a:spcAft>
                <a:spcPts val="600"/>
              </a:spcAft>
              <a:buClr>
                <a:schemeClr val="tx2"/>
              </a:buClr>
              <a:buSzPct val="90000"/>
            </a:pPr>
            <a:endParaRPr lang="en-US" sz="1600" dirty="0">
              <a:solidFill>
                <a:schemeClr val="tx1"/>
              </a:solidFill>
            </a:endParaRPr>
          </a:p>
          <a:p>
            <a:pPr marL="0" indent="0" algn="l" defTabSz="684213" fontAlgn="base">
              <a:spcBef>
                <a:spcPts val="600"/>
              </a:spcBef>
              <a:spcAft>
                <a:spcPts val="600"/>
              </a:spcAft>
              <a:buClr>
                <a:schemeClr val="tx2"/>
              </a:buClr>
              <a:buSzPct val="90000"/>
            </a:pPr>
            <a:endParaRPr lang="en-US" sz="1600" dirty="0">
              <a:solidFill>
                <a:schemeClr val="tx1"/>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pic>
        <p:nvPicPr>
          <p:cNvPr id="2" name="Picture 1">
            <a:extLst>
              <a:ext uri="{FF2B5EF4-FFF2-40B4-BE49-F238E27FC236}">
                <a16:creationId xmlns:a16="http://schemas.microsoft.com/office/drawing/2014/main" id="{A1F29F17-2DEC-4A4B-BEE2-B13F6BD4DA5D}"/>
              </a:ext>
            </a:extLst>
          </p:cNvPr>
          <p:cNvPicPr>
            <a:picLocks noChangeAspect="1"/>
          </p:cNvPicPr>
          <p:nvPr/>
        </p:nvPicPr>
        <p:blipFill>
          <a:blip r:embed="rId3"/>
          <a:stretch>
            <a:fillRect/>
          </a:stretch>
        </p:blipFill>
        <p:spPr>
          <a:xfrm>
            <a:off x="4979735" y="701015"/>
            <a:ext cx="4164265" cy="4054135"/>
          </a:xfrm>
          <a:prstGeom prst="rect">
            <a:avLst/>
          </a:prstGeom>
        </p:spPr>
      </p:pic>
    </p:spTree>
    <p:extLst>
      <p:ext uri="{BB962C8B-B14F-4D97-AF65-F5344CB8AC3E}">
        <p14:creationId xmlns:p14="http://schemas.microsoft.com/office/powerpoint/2010/main" val="92697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1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Network Device Communication - </a:t>
            </a:r>
            <a:r>
              <a:rPr lang="en-US" sz="1800" dirty="0">
                <a:solidFill>
                  <a:srgbClr val="000000"/>
                </a:solidFill>
              </a:rPr>
              <a:t>This section explains how switches forward traffic from a Layer 2 perspective and routers forward traffic from a Layer 3 perspective.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Forwarding Architectures - </a:t>
            </a:r>
            <a:r>
              <a:rPr lang="en-US" sz="1800" dirty="0">
                <a:solidFill>
                  <a:srgbClr val="000000"/>
                </a:solidFill>
              </a:rPr>
              <a:t>This section examines the mechanisms used in routers and switches to forward network traffic.</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n-US" sz="1600" dirty="0"/>
              <a:t>Network Device Communication</a:t>
            </a:r>
            <a:br>
              <a:rPr lang="en-US" sz="2400" dirty="0"/>
            </a:br>
            <a:r>
              <a:rPr lang="en-US" sz="2400" dirty="0"/>
              <a:t>Layer 3 Forwarding and Local Network Forwarding</a:t>
            </a:r>
          </a:p>
        </p:txBody>
      </p:sp>
      <p:sp>
        <p:nvSpPr>
          <p:cNvPr id="2" name="Content Placeholder 1"/>
          <p:cNvSpPr>
            <a:spLocks noGrp="1"/>
          </p:cNvSpPr>
          <p:nvPr>
            <p:ph idx="1"/>
          </p:nvPr>
        </p:nvSpPr>
        <p:spPr>
          <a:xfrm>
            <a:off x="0" y="803538"/>
            <a:ext cx="9144000" cy="3815596"/>
          </a:xfrm>
        </p:spPr>
        <p:txBody>
          <a:bodyPr/>
          <a:lstStyle/>
          <a:p>
            <a:pPr marL="0" indent="0" algn="l"/>
            <a:r>
              <a:rPr lang="en-US" sz="1600" dirty="0">
                <a:solidFill>
                  <a:schemeClr val="tx1"/>
                </a:solidFill>
              </a:rPr>
              <a:t>Some of the Layer 3 forwarding logic occurs before Layer 2 forwarding. There are two main methodologies for Layer 3 forwarding:</a:t>
            </a:r>
          </a:p>
          <a:p>
            <a:pPr marL="285750" indent="-285750" algn="l">
              <a:buFont typeface="Arial" panose="020B0604020202020204" pitchFamily="34" charset="0"/>
              <a:buChar char="•"/>
            </a:pPr>
            <a:r>
              <a:rPr lang="en-US" sz="1600" dirty="0">
                <a:solidFill>
                  <a:schemeClr val="tx1"/>
                </a:solidFill>
              </a:rPr>
              <a:t>Forwarding traffic to devices on the same subnet</a:t>
            </a:r>
          </a:p>
          <a:p>
            <a:pPr marL="285750" indent="-285750" algn="l">
              <a:buFont typeface="Arial" panose="020B0604020202020204" pitchFamily="34" charset="0"/>
              <a:buChar char="•"/>
            </a:pPr>
            <a:r>
              <a:rPr lang="en-US" sz="1600" dirty="0">
                <a:solidFill>
                  <a:schemeClr val="tx1"/>
                </a:solidFill>
              </a:rPr>
              <a:t>Forwarding traffic to devices on a different subnet</a:t>
            </a:r>
            <a:endParaRPr lang="en-US" sz="1600" b="1" dirty="0">
              <a:solidFill>
                <a:schemeClr val="tx1"/>
              </a:solidFill>
            </a:endParaRPr>
          </a:p>
          <a:p>
            <a:pPr algn="l"/>
            <a:r>
              <a:rPr lang="en-US" sz="1600" b="1" dirty="0">
                <a:solidFill>
                  <a:schemeClr val="tx1"/>
                </a:solidFill>
              </a:rPr>
              <a:t>Local Network forwarding</a:t>
            </a:r>
          </a:p>
          <a:p>
            <a:pPr marL="285750" indent="-285750" algn="l">
              <a:buFont typeface="Arial" panose="020B0604020202020204" pitchFamily="34" charset="0"/>
              <a:buChar char="•"/>
            </a:pPr>
            <a:r>
              <a:rPr lang="en-US" sz="1600" dirty="0">
                <a:solidFill>
                  <a:schemeClr val="tx1"/>
                </a:solidFill>
              </a:rPr>
              <a:t>Two devices that reside on the same subnet communicate locally. As the data is encapsulated with its IP address, the device detects that the destination is on the same network. However, the device still needs to encapsulate the Layer 2 information to the packet. It knows its own MAC address but does not initially know the destination’s MAC address.</a:t>
            </a:r>
          </a:p>
          <a:p>
            <a:pPr marL="285750" indent="-285750" algn="l">
              <a:buFont typeface="Arial" panose="020B0604020202020204" pitchFamily="34" charset="0"/>
              <a:buChar char="•"/>
            </a:pPr>
            <a:r>
              <a:rPr lang="en-US" sz="1600" dirty="0">
                <a:solidFill>
                  <a:schemeClr val="tx1"/>
                </a:solidFill>
              </a:rPr>
              <a:t>The Address Resolution Protocol (ARP) table provides a method of mapping Layer 3 IP addresses to Layer 2 MAC addresses by storing the IP address of a host and its corresponding MAC address. </a:t>
            </a:r>
          </a:p>
          <a:p>
            <a:pPr marL="285750" indent="-285750" algn="l">
              <a:buFont typeface="Arial" panose="020B0604020202020204" pitchFamily="34" charset="0"/>
              <a:buChar char="•"/>
            </a:pPr>
            <a:r>
              <a:rPr lang="en-US" sz="1600" dirty="0">
                <a:solidFill>
                  <a:schemeClr val="tx1"/>
                </a:solidFill>
              </a:rPr>
              <a:t>The ARP table can be viewed with the command </a:t>
            </a:r>
            <a:r>
              <a:rPr lang="en-US" sz="1600" b="1" dirty="0">
                <a:solidFill>
                  <a:schemeClr val="tx1"/>
                </a:solidFill>
              </a:rPr>
              <a:t>show ip arp </a:t>
            </a:r>
            <a:r>
              <a:rPr lang="en-US" sz="1600" dirty="0">
                <a:solidFill>
                  <a:schemeClr val="tx1"/>
                </a:solidFill>
              </a:rPr>
              <a:t>[</a:t>
            </a:r>
            <a:r>
              <a:rPr lang="en-US" sz="1600" i="1" dirty="0">
                <a:solidFill>
                  <a:schemeClr val="tx1"/>
                </a:solidFill>
              </a:rPr>
              <a:t>mac-address | ip-address </a:t>
            </a:r>
            <a:r>
              <a:rPr lang="en-US" sz="1600" dirty="0">
                <a:solidFill>
                  <a:schemeClr val="tx1"/>
                </a:solidFill>
              </a:rPr>
              <a:t>| </a:t>
            </a:r>
            <a:r>
              <a:rPr lang="en-US" sz="1600" b="1" dirty="0">
                <a:solidFill>
                  <a:schemeClr val="tx1"/>
                </a:solidFill>
              </a:rPr>
              <a:t>vlan</a:t>
            </a:r>
            <a:r>
              <a:rPr lang="en-US" sz="1600" dirty="0">
                <a:solidFill>
                  <a:schemeClr val="tx1"/>
                </a:solidFill>
              </a:rPr>
              <a:t> </a:t>
            </a:r>
            <a:r>
              <a:rPr lang="en-US" sz="1600" i="1" dirty="0">
                <a:solidFill>
                  <a:schemeClr val="tx1"/>
                </a:solidFill>
              </a:rPr>
              <a:t>vlan-id </a:t>
            </a:r>
            <a:r>
              <a:rPr lang="en-US" sz="1600" dirty="0">
                <a:solidFill>
                  <a:schemeClr val="tx1"/>
                </a:solidFill>
              </a:rPr>
              <a:t>| </a:t>
            </a:r>
            <a:r>
              <a:rPr lang="en-US" sz="1600" i="1" dirty="0">
                <a:solidFill>
                  <a:schemeClr val="tx1"/>
                </a:solidFill>
              </a:rPr>
              <a:t>interface-id</a:t>
            </a:r>
            <a:r>
              <a:rPr lang="en-US" sz="1600" dirty="0">
                <a:solidFill>
                  <a:schemeClr val="tx1"/>
                </a:solidFill>
              </a:rPr>
              <a:t>]. The optional keywords make it possible to filter the information.</a:t>
            </a:r>
          </a:p>
          <a:p>
            <a:pPr algn="l"/>
            <a:endParaRPr lang="en-US" sz="1600" dirty="0">
              <a:solidFill>
                <a:schemeClr val="tx1"/>
              </a:solidFill>
            </a:endParaRPr>
          </a:p>
        </p:txBody>
      </p:sp>
    </p:spTree>
    <p:extLst>
      <p:ext uri="{BB962C8B-B14F-4D97-AF65-F5344CB8AC3E}">
        <p14:creationId xmlns:p14="http://schemas.microsoft.com/office/powerpoint/2010/main" val="398770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n-US" sz="1600" dirty="0"/>
              <a:t>Network Device Communication</a:t>
            </a:r>
            <a:br>
              <a:rPr lang="en-US" sz="2400" dirty="0"/>
            </a:br>
            <a:r>
              <a:rPr lang="en-US" sz="2400" dirty="0"/>
              <a:t>Packet Routing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8856324" cy="3803026"/>
          </a:xfrm>
        </p:spPr>
        <p:txBody>
          <a:bodyPr/>
          <a:lstStyle/>
          <a:p>
            <a:pPr marL="0" indent="0" algn="l"/>
            <a:r>
              <a:rPr lang="en-US" sz="1600" dirty="0">
                <a:solidFill>
                  <a:schemeClr val="tx1"/>
                </a:solidFill>
              </a:rPr>
              <a:t>Packets must be routed when two devices are on different networks. As the data is encapsulated with its IP address, a device detects that its destination is on a different network and must be routed. The device checks its local routing table to identify its next-hop IP address, which may be learned in one of several ways:</a:t>
            </a:r>
          </a:p>
          <a:p>
            <a:pPr algn="l"/>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From a static route entry, it can get the destination network, subnet mask, and next-hop IP address.</a:t>
            </a:r>
          </a:p>
          <a:p>
            <a:pPr algn="l"/>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A default-gateway is a simplified static default route that just asks for the local next-hop IP address for all network traffic.</a:t>
            </a:r>
          </a:p>
          <a:p>
            <a:pPr algn="l"/>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Routes can be learned from routing protocols.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spTree>
    <p:extLst>
      <p:ext uri="{BB962C8B-B14F-4D97-AF65-F5344CB8AC3E}">
        <p14:creationId xmlns:p14="http://schemas.microsoft.com/office/powerpoint/2010/main" val="144103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44736"/>
          </a:xfrm>
        </p:spPr>
        <p:txBody>
          <a:bodyPr/>
          <a:lstStyle/>
          <a:p>
            <a:r>
              <a:rPr lang="en-US" sz="1600" dirty="0"/>
              <a:t>Network Device Communication</a:t>
            </a:r>
            <a:br>
              <a:rPr lang="en-US" sz="2400" dirty="0"/>
            </a:br>
            <a:r>
              <a:rPr lang="en-US" sz="2400" dirty="0"/>
              <a:t>Packet Routing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36998"/>
            <a:ext cx="9141847" cy="1353889"/>
          </a:xfrm>
        </p:spPr>
        <p:txBody>
          <a:bodyPr/>
          <a:lstStyle/>
          <a:p>
            <a:pPr marL="285750" indent="-285750" algn="l">
              <a:buFont typeface="Arial" panose="020B0604020202020204" pitchFamily="34" charset="0"/>
              <a:buChar char="•"/>
            </a:pPr>
            <a:r>
              <a:rPr lang="en-US" sz="1600" dirty="0">
                <a:solidFill>
                  <a:schemeClr val="tx1"/>
                </a:solidFill>
              </a:rPr>
              <a:t>The source device must add the appropriate Layer 2 headers (source and destination MAC addresses), but the destination MAC address is needed for the next-hop IP address. </a:t>
            </a:r>
          </a:p>
          <a:p>
            <a:pPr marL="742950" lvl="1" indent="-285750">
              <a:buFont typeface="Arial" panose="020B0604020202020204" pitchFamily="34" charset="0"/>
              <a:buChar char="•"/>
            </a:pPr>
            <a:r>
              <a:rPr lang="en-US" sz="1600" dirty="0"/>
              <a:t>The device looks for the next-hop IP addresses entry in the ARP table and uses the MAC address from the next-hop IP address’s entry as the destination MAC address. </a:t>
            </a:r>
          </a:p>
          <a:p>
            <a:pPr marL="742950" lvl="1" indent="-285750">
              <a:buFont typeface="Arial" panose="020B0604020202020204" pitchFamily="34" charset="0"/>
              <a:buChar char="•"/>
            </a:pPr>
            <a:r>
              <a:rPr lang="en-US" sz="1600" dirty="0"/>
              <a:t>The next step is to send the data packet down to Layer 2 for processing and forwarding.</a:t>
            </a:r>
            <a:endParaRPr lang="en-US" sz="1500" dirty="0">
              <a:solidFill>
                <a:schemeClr val="tx1"/>
              </a:solidFill>
            </a:endParaRPr>
          </a:p>
        </p:txBody>
      </p:sp>
      <p:sp>
        <p:nvSpPr>
          <p:cNvPr id="7" name="TextBox 6">
            <a:extLst>
              <a:ext uri="{FF2B5EF4-FFF2-40B4-BE49-F238E27FC236}">
                <a16:creationId xmlns:a16="http://schemas.microsoft.com/office/drawing/2014/main" id="{85668BAB-F7D5-4D74-B124-60CE6EC22AC6}"/>
              </a:ext>
            </a:extLst>
          </p:cNvPr>
          <p:cNvSpPr txBox="1"/>
          <p:nvPr/>
        </p:nvSpPr>
        <p:spPr>
          <a:xfrm>
            <a:off x="-2153" y="2147519"/>
            <a:ext cx="4658498"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next router receives the packet based on the destination MAC address</a:t>
            </a:r>
          </a:p>
          <a:p>
            <a:pPr marL="742950" lvl="1" indent="-285750">
              <a:buFont typeface="Arial" panose="020B0604020202020204" pitchFamily="34" charset="0"/>
              <a:buChar char="•"/>
            </a:pPr>
            <a:r>
              <a:rPr lang="en-US" sz="1600" dirty="0"/>
              <a:t>It analyzes the destination IP address </a:t>
            </a:r>
          </a:p>
          <a:p>
            <a:pPr marL="742950" lvl="1" indent="-285750">
              <a:buFont typeface="Arial" panose="020B0604020202020204" pitchFamily="34" charset="0"/>
              <a:buChar char="•"/>
            </a:pPr>
            <a:r>
              <a:rPr lang="en-US" sz="1600" dirty="0"/>
              <a:t>Locates the appropriate network entry in its routing table</a:t>
            </a:r>
          </a:p>
          <a:p>
            <a:pPr marL="742950" lvl="1" indent="-285750">
              <a:buFont typeface="Arial" panose="020B0604020202020204" pitchFamily="34" charset="0"/>
              <a:buChar char="•"/>
            </a:pPr>
            <a:r>
              <a:rPr lang="en-US" sz="1600" dirty="0"/>
              <a:t>Identifies the outbound interface</a:t>
            </a:r>
          </a:p>
          <a:p>
            <a:pPr marL="742950" lvl="1" indent="-285750">
              <a:buFont typeface="Arial" panose="020B0604020202020204" pitchFamily="34" charset="0"/>
              <a:buChar char="•"/>
            </a:pPr>
            <a:r>
              <a:rPr lang="en-US" sz="1600" dirty="0"/>
              <a:t>Then finds the MAC address for the destination device (or the MAC address for the next-hop address if it needs to be routed further)</a:t>
            </a:r>
          </a:p>
        </p:txBody>
      </p:sp>
      <p:pic>
        <p:nvPicPr>
          <p:cNvPr id="2" name="Picture 1">
            <a:extLst>
              <a:ext uri="{FF2B5EF4-FFF2-40B4-BE49-F238E27FC236}">
                <a16:creationId xmlns:a16="http://schemas.microsoft.com/office/drawing/2014/main" id="{B49B492C-BDF1-4804-ABD8-AE460113BEB6}"/>
              </a:ext>
            </a:extLst>
          </p:cNvPr>
          <p:cNvPicPr>
            <a:picLocks noChangeAspect="1"/>
          </p:cNvPicPr>
          <p:nvPr/>
        </p:nvPicPr>
        <p:blipFill>
          <a:blip r:embed="rId3"/>
          <a:stretch>
            <a:fillRect/>
          </a:stretch>
        </p:blipFill>
        <p:spPr>
          <a:xfrm>
            <a:off x="4656345" y="2215299"/>
            <a:ext cx="4485502" cy="2260147"/>
          </a:xfrm>
          <a:prstGeom prst="rect">
            <a:avLst/>
          </a:prstGeom>
        </p:spPr>
      </p:pic>
    </p:spTree>
    <p:extLst>
      <p:ext uri="{BB962C8B-B14F-4D97-AF65-F5344CB8AC3E}">
        <p14:creationId xmlns:p14="http://schemas.microsoft.com/office/powerpoint/2010/main" val="240160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n-US" sz="1600" dirty="0"/>
              <a:t>Network Device Communication</a:t>
            </a:r>
            <a:br>
              <a:rPr lang="en-US" sz="2400" dirty="0"/>
            </a:br>
            <a:r>
              <a:rPr lang="en-US" sz="2400" dirty="0"/>
              <a:t>Packet Routing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68691" y="860912"/>
            <a:ext cx="8769826" cy="1043302"/>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Finally, the router then modifies the source MAC address to the MAC address of the router’s outbound interface and modifies the destination MAC address to the MAC address for the destination device (or next-hop router).</a:t>
            </a:r>
          </a:p>
        </p:txBody>
      </p:sp>
      <p:pic>
        <p:nvPicPr>
          <p:cNvPr id="2" name="Picture 1">
            <a:extLst>
              <a:ext uri="{FF2B5EF4-FFF2-40B4-BE49-F238E27FC236}">
                <a16:creationId xmlns:a16="http://schemas.microsoft.com/office/drawing/2014/main" id="{B49B492C-BDF1-4804-ABD8-AE460113BEB6}"/>
              </a:ext>
            </a:extLst>
          </p:cNvPr>
          <p:cNvPicPr>
            <a:picLocks noChangeAspect="1"/>
          </p:cNvPicPr>
          <p:nvPr/>
        </p:nvPicPr>
        <p:blipFill>
          <a:blip r:embed="rId3"/>
          <a:stretch>
            <a:fillRect/>
          </a:stretch>
        </p:blipFill>
        <p:spPr>
          <a:xfrm>
            <a:off x="1640378" y="1961588"/>
            <a:ext cx="5732183" cy="2381238"/>
          </a:xfrm>
          <a:prstGeom prst="rect">
            <a:avLst/>
          </a:prstGeom>
        </p:spPr>
      </p:pic>
    </p:spTree>
    <p:extLst>
      <p:ext uri="{BB962C8B-B14F-4D97-AF65-F5344CB8AC3E}">
        <p14:creationId xmlns:p14="http://schemas.microsoft.com/office/powerpoint/2010/main" val="181273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36998"/>
          </a:xfrm>
        </p:spPr>
        <p:txBody>
          <a:bodyPr/>
          <a:lstStyle/>
          <a:p>
            <a:r>
              <a:rPr lang="en-US" sz="1600" dirty="0"/>
              <a:t>Network Device Communication</a:t>
            </a:r>
            <a:br>
              <a:rPr lang="en-US" sz="2400" dirty="0"/>
            </a:br>
            <a:r>
              <a:rPr lang="en-US" sz="2400" dirty="0"/>
              <a:t>IP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9055132" cy="830997"/>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Technologies and mechanisms have been created to allow IPv4 and IPv6 networks to communicate with each other. With either version, an IP address must be assigned to an interface for a router or multilayer switch to route packets.</a:t>
            </a:r>
            <a:endParaRPr lang="en-US" sz="1500" dirty="0">
              <a:solidFill>
                <a:schemeClr val="tx1"/>
              </a:solidFill>
            </a:endParaRPr>
          </a:p>
        </p:txBody>
      </p:sp>
      <p:sp>
        <p:nvSpPr>
          <p:cNvPr id="10" name="Rectangle 9">
            <a:extLst>
              <a:ext uri="{FF2B5EF4-FFF2-40B4-BE49-F238E27FC236}">
                <a16:creationId xmlns:a16="http://schemas.microsoft.com/office/drawing/2014/main" id="{91AF2C72-7332-4AEE-A23E-B75FB3785FBD}"/>
              </a:ext>
            </a:extLst>
          </p:cNvPr>
          <p:cNvSpPr/>
          <p:nvPr/>
        </p:nvSpPr>
        <p:spPr>
          <a:xfrm>
            <a:off x="34422" y="1467996"/>
            <a:ext cx="5054885" cy="3293209"/>
          </a:xfrm>
          <a:prstGeom prst="rect">
            <a:avLst/>
          </a:prstGeom>
        </p:spPr>
        <p:txBody>
          <a:bodyPr wrap="square">
            <a:spAutoFit/>
          </a:bodyPr>
          <a:lstStyle/>
          <a:p>
            <a:pPr marL="285750" indent="-285750">
              <a:buFont typeface="Arial" panose="020B0604020202020204" pitchFamily="34" charset="0"/>
              <a:buChar char="•"/>
            </a:pPr>
            <a:r>
              <a:rPr lang="en-US" sz="1600" dirty="0"/>
              <a:t>An interface with a configured IP address and that is in an up state injects the associated network into the router’s routing table (Routing Information Base [RIB]). </a:t>
            </a:r>
          </a:p>
          <a:p>
            <a:pPr marL="285750" indent="-285750">
              <a:buFont typeface="Arial" panose="020B0604020202020204" pitchFamily="34" charset="0"/>
              <a:buChar char="•"/>
            </a:pPr>
            <a:r>
              <a:rPr lang="en-US" sz="1600" dirty="0"/>
              <a:t>Connected networks or routes have an administrative distance (AD) of zero. </a:t>
            </a:r>
          </a:p>
          <a:p>
            <a:pPr marL="285750" indent="-285750">
              <a:buFont typeface="Arial" panose="020B0604020202020204" pitchFamily="34" charset="0"/>
              <a:buChar char="•"/>
            </a:pPr>
            <a:r>
              <a:rPr lang="en-US" sz="1600" dirty="0"/>
              <a:t>It is possible to attach multiple IPv4 networks to the same interface by attaching a secondary IPv4 address to the same interface with the command </a:t>
            </a:r>
            <a:r>
              <a:rPr lang="en-US" sz="1600" b="1" dirty="0"/>
              <a:t>ip address </a:t>
            </a:r>
            <a:r>
              <a:rPr lang="en-US" sz="1600" i="1" dirty="0"/>
              <a:t>ip-address subnet-mask </a:t>
            </a:r>
            <a:r>
              <a:rPr lang="en-US" sz="1600" b="1" dirty="0"/>
              <a:t>secondary</a:t>
            </a:r>
            <a:r>
              <a:rPr lang="en-US" sz="1600" dirty="0"/>
              <a:t>.</a:t>
            </a:r>
          </a:p>
          <a:p>
            <a:pPr marL="285750" indent="-285750">
              <a:buFont typeface="Arial" panose="020B0604020202020204" pitchFamily="34" charset="0"/>
              <a:buChar char="•"/>
            </a:pPr>
            <a:r>
              <a:rPr lang="en-US" sz="1600" dirty="0"/>
              <a:t>IPv6 addresses are assigned with the interface configuration command </a:t>
            </a:r>
            <a:r>
              <a:rPr lang="en-US" sz="1600" b="1" dirty="0"/>
              <a:t>ipv6 address </a:t>
            </a:r>
            <a:r>
              <a:rPr lang="en-US" sz="1600" i="1" dirty="0"/>
              <a:t>ipv6-address/prefix-length. </a:t>
            </a:r>
          </a:p>
        </p:txBody>
      </p:sp>
      <p:pic>
        <p:nvPicPr>
          <p:cNvPr id="9" name="Picture 8">
            <a:extLst>
              <a:ext uri="{FF2B5EF4-FFF2-40B4-BE49-F238E27FC236}">
                <a16:creationId xmlns:a16="http://schemas.microsoft.com/office/drawing/2014/main" id="{632FFB1E-5B11-402B-BEBC-43670B5543D1}"/>
              </a:ext>
            </a:extLst>
          </p:cNvPr>
          <p:cNvPicPr>
            <a:picLocks noChangeAspect="1"/>
          </p:cNvPicPr>
          <p:nvPr/>
        </p:nvPicPr>
        <p:blipFill>
          <a:blip r:embed="rId3"/>
          <a:stretch>
            <a:fillRect/>
          </a:stretch>
        </p:blipFill>
        <p:spPr>
          <a:xfrm>
            <a:off x="5123729" y="1532012"/>
            <a:ext cx="4013596" cy="2627237"/>
          </a:xfrm>
          <a:prstGeom prst="rect">
            <a:avLst/>
          </a:prstGeom>
        </p:spPr>
      </p:pic>
    </p:spTree>
    <p:extLst>
      <p:ext uri="{BB962C8B-B14F-4D97-AF65-F5344CB8AC3E}">
        <p14:creationId xmlns:p14="http://schemas.microsoft.com/office/powerpoint/2010/main" val="172156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n-US" sz="1600" dirty="0"/>
              <a:t>Network Device Communication</a:t>
            </a:r>
            <a:br>
              <a:rPr lang="en-US" sz="2400" dirty="0"/>
            </a:br>
            <a:r>
              <a:rPr lang="en-US" sz="2400" dirty="0"/>
              <a:t>Routed Subinterfaces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803537"/>
            <a:ext cx="8920405" cy="1082313"/>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It is possible to configuring the switch’s interface as a trunk port and creating logical subinterfaces on a router. A subinterface is created by appending a period and a numeric value after the period. Then the VLAN needs to be associated with the subinterface with the command </a:t>
            </a:r>
            <a:r>
              <a:rPr lang="en-US" sz="1600" b="1" dirty="0">
                <a:solidFill>
                  <a:schemeClr val="tx1"/>
                </a:solidFill>
              </a:rPr>
              <a:t>encapsulation dot1q </a:t>
            </a:r>
            <a:r>
              <a:rPr lang="en-US" sz="1600" i="1" dirty="0">
                <a:solidFill>
                  <a:schemeClr val="tx1"/>
                </a:solidFill>
              </a:rPr>
              <a:t>vlan-id</a:t>
            </a:r>
            <a:r>
              <a:rPr lang="en-US" sz="1600" dirty="0">
                <a:solidFill>
                  <a:schemeClr val="tx1"/>
                </a:solidFill>
              </a:rPr>
              <a:t>.</a:t>
            </a:r>
            <a:endParaRPr lang="en-US" sz="1500" dirty="0">
              <a:solidFill>
                <a:schemeClr val="tx1"/>
              </a:solidFill>
            </a:endParaRPr>
          </a:p>
        </p:txBody>
      </p:sp>
      <p:pic>
        <p:nvPicPr>
          <p:cNvPr id="6" name="Picture 5">
            <a:extLst>
              <a:ext uri="{FF2B5EF4-FFF2-40B4-BE49-F238E27FC236}">
                <a16:creationId xmlns:a16="http://schemas.microsoft.com/office/drawing/2014/main" id="{7F9DAC4A-415D-43EC-AC5A-6735F392A2C8}"/>
              </a:ext>
            </a:extLst>
          </p:cNvPr>
          <p:cNvPicPr>
            <a:picLocks noChangeAspect="1"/>
          </p:cNvPicPr>
          <p:nvPr/>
        </p:nvPicPr>
        <p:blipFill>
          <a:blip r:embed="rId3"/>
          <a:stretch>
            <a:fillRect/>
          </a:stretch>
        </p:blipFill>
        <p:spPr>
          <a:xfrm>
            <a:off x="1099122" y="1993469"/>
            <a:ext cx="6555338" cy="2738787"/>
          </a:xfrm>
          <a:prstGeom prst="rect">
            <a:avLst/>
          </a:prstGeom>
        </p:spPr>
      </p:pic>
    </p:spTree>
    <p:extLst>
      <p:ext uri="{BB962C8B-B14F-4D97-AF65-F5344CB8AC3E}">
        <p14:creationId xmlns:p14="http://schemas.microsoft.com/office/powerpoint/2010/main" val="26336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293"/>
            <a:ext cx="8345488" cy="731837"/>
          </a:xfrm>
        </p:spPr>
        <p:txBody>
          <a:bodyPr/>
          <a:lstStyle/>
          <a:p>
            <a:r>
              <a:rPr lang="en-US" sz="1600" dirty="0"/>
              <a:t>Network Device Communication</a:t>
            </a:r>
            <a:br>
              <a:rPr lang="en-US" sz="2400" dirty="0"/>
            </a:br>
            <a:r>
              <a:rPr lang="en-US" sz="2400" dirty="0"/>
              <a:t>Switched Virtual Interfaces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4865" y="791691"/>
            <a:ext cx="8910978" cy="1832824"/>
          </a:xfrm>
        </p:spPr>
        <p:txBody>
          <a:bodyPr/>
          <a:lstStyle/>
          <a:p>
            <a:pPr marL="285750" indent="-285750" algn="l">
              <a:buFont typeface="Arial" panose="020B0604020202020204" pitchFamily="34" charset="0"/>
              <a:buChar char="•"/>
            </a:pPr>
            <a:r>
              <a:rPr lang="en-US" sz="1600" dirty="0">
                <a:solidFill>
                  <a:schemeClr val="tx1"/>
                </a:solidFill>
              </a:rPr>
              <a:t>With Catalyst switches it is possible to assign an IP address to a switched virtual interface (SVI), also known as a VLAN interface. </a:t>
            </a:r>
          </a:p>
          <a:p>
            <a:pPr marL="285750" indent="-285750" algn="l">
              <a:buFont typeface="Arial" panose="020B0604020202020204" pitchFamily="34" charset="0"/>
              <a:buChar char="•"/>
            </a:pPr>
            <a:r>
              <a:rPr lang="en-US" sz="1600" dirty="0">
                <a:solidFill>
                  <a:schemeClr val="tx1"/>
                </a:solidFill>
              </a:rPr>
              <a:t>An SVI is configured by defining the VLAN on the switch and then defining the VLAN interface with the command </a:t>
            </a:r>
            <a:r>
              <a:rPr lang="en-US" sz="1600" b="1" dirty="0">
                <a:solidFill>
                  <a:schemeClr val="tx1"/>
                </a:solidFill>
              </a:rPr>
              <a:t>interface vlan </a:t>
            </a:r>
            <a:r>
              <a:rPr lang="en-US" sz="1600" i="1" dirty="0">
                <a:solidFill>
                  <a:schemeClr val="tx1"/>
                </a:solidFill>
              </a:rPr>
              <a:t>vlan-id</a:t>
            </a:r>
            <a:r>
              <a:rPr lang="en-US" sz="1600" dirty="0">
                <a:solidFill>
                  <a:schemeClr val="tx1"/>
                </a:solidFill>
              </a:rPr>
              <a:t>. </a:t>
            </a:r>
          </a:p>
          <a:p>
            <a:pPr marL="285750" indent="-285750" algn="l">
              <a:buFont typeface="Arial" panose="020B0604020202020204" pitchFamily="34" charset="0"/>
              <a:buChar char="•"/>
            </a:pPr>
            <a:r>
              <a:rPr lang="en-US" sz="1600" dirty="0">
                <a:solidFill>
                  <a:schemeClr val="tx1"/>
                </a:solidFill>
              </a:rPr>
              <a:t>The switch must have an interface associated to that VLAN in an up state for the SVI to be in an up state. If the switch is a multilayer switch, the SVIs can be used for routing packets between VLANs without the need of an external router.</a:t>
            </a:r>
            <a:endParaRPr lang="en-US" sz="1500" dirty="0">
              <a:solidFill>
                <a:schemeClr val="tx1"/>
              </a:solidFill>
            </a:endParaRPr>
          </a:p>
        </p:txBody>
      </p:sp>
      <p:pic>
        <p:nvPicPr>
          <p:cNvPr id="7" name="Picture 6">
            <a:extLst>
              <a:ext uri="{FF2B5EF4-FFF2-40B4-BE49-F238E27FC236}">
                <a16:creationId xmlns:a16="http://schemas.microsoft.com/office/drawing/2014/main" id="{0542107F-712A-41DA-90AB-DD3D5F153329}"/>
              </a:ext>
            </a:extLst>
          </p:cNvPr>
          <p:cNvPicPr>
            <a:picLocks noChangeAspect="1"/>
          </p:cNvPicPr>
          <p:nvPr/>
        </p:nvPicPr>
        <p:blipFill>
          <a:blip r:embed="rId3"/>
          <a:stretch>
            <a:fillRect/>
          </a:stretch>
        </p:blipFill>
        <p:spPr>
          <a:xfrm>
            <a:off x="1466594" y="2624515"/>
            <a:ext cx="6087521" cy="2347819"/>
          </a:xfrm>
          <a:prstGeom prst="rect">
            <a:avLst/>
          </a:prstGeom>
        </p:spPr>
      </p:pic>
    </p:spTree>
    <p:extLst>
      <p:ext uri="{BB962C8B-B14F-4D97-AF65-F5344CB8AC3E}">
        <p14:creationId xmlns:p14="http://schemas.microsoft.com/office/powerpoint/2010/main" val="112005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Routed Switchports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8995819" cy="2403162"/>
          </a:xfrm>
        </p:spPr>
        <p:txBody>
          <a:bodyPr/>
          <a:lstStyle/>
          <a:p>
            <a:pPr marL="0" indent="0" algn="l"/>
            <a:r>
              <a:rPr lang="en-US" sz="1600" dirty="0">
                <a:solidFill>
                  <a:schemeClr val="tx1"/>
                </a:solidFill>
              </a:rPr>
              <a:t>Some network designs include a point-to-point link between switches for routing. For example, when a switch needs to connect to a router, some would build a transit VLAN (for example, VLAN 2001), associate the port connecting to the router to VLAN 2001, and then build an SVI for VLAN 2001. There is always the potential that VLAN 2001 could exist elsewhere in the Layer 2 realm or that spanning tree could impact the topology.</a:t>
            </a:r>
          </a:p>
          <a:p>
            <a:pPr marL="0" indent="0" algn="l"/>
            <a:endParaRPr lang="en-US" sz="1600" dirty="0">
              <a:solidFill>
                <a:schemeClr val="tx1"/>
              </a:solidFill>
            </a:endParaRPr>
          </a:p>
          <a:p>
            <a:pPr marL="0" indent="0" algn="l"/>
            <a:r>
              <a:rPr lang="en-US" sz="1600" dirty="0">
                <a:solidFill>
                  <a:schemeClr val="tx1"/>
                </a:solidFill>
              </a:rPr>
              <a:t>Instead, the multilayer switch port can be converted from a Layer 2 switch port to a routed switch port with the interface configuration command </a:t>
            </a:r>
            <a:r>
              <a:rPr lang="en-US" sz="1600" b="1" dirty="0">
                <a:solidFill>
                  <a:schemeClr val="tx1"/>
                </a:solidFill>
              </a:rPr>
              <a:t>no switchport</a:t>
            </a:r>
            <a:r>
              <a:rPr lang="en-US" sz="1600" dirty="0">
                <a:solidFill>
                  <a:schemeClr val="tx1"/>
                </a:solidFill>
              </a:rPr>
              <a:t>. Then the IP address can be assigned to it. </a:t>
            </a:r>
            <a:endParaRPr lang="en-US" sz="1500" dirty="0">
              <a:solidFill>
                <a:schemeClr val="tx1"/>
              </a:solidFill>
            </a:endParaRPr>
          </a:p>
        </p:txBody>
      </p:sp>
      <p:pic>
        <p:nvPicPr>
          <p:cNvPr id="7" name="Picture 6"/>
          <p:cNvPicPr>
            <a:picLocks noChangeAspect="1"/>
          </p:cNvPicPr>
          <p:nvPr/>
        </p:nvPicPr>
        <p:blipFill>
          <a:blip r:embed="rId3"/>
          <a:stretch>
            <a:fillRect/>
          </a:stretch>
        </p:blipFill>
        <p:spPr>
          <a:xfrm>
            <a:off x="1932326" y="3040161"/>
            <a:ext cx="5156058" cy="1702772"/>
          </a:xfrm>
          <a:prstGeom prst="rect">
            <a:avLst/>
          </a:prstGeom>
        </p:spPr>
      </p:pic>
    </p:spTree>
    <p:extLst>
      <p:ext uri="{BB962C8B-B14F-4D97-AF65-F5344CB8AC3E}">
        <p14:creationId xmlns:p14="http://schemas.microsoft.com/office/powerpoint/2010/main" val="379477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n-US" sz="1600" dirty="0"/>
              <a:t>Network Device Communication</a:t>
            </a:r>
            <a:br>
              <a:rPr lang="en-US" sz="2400" dirty="0"/>
            </a:br>
            <a:r>
              <a:rPr lang="en-US" sz="2400" dirty="0"/>
              <a:t>Verification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809434"/>
            <a:ext cx="4204567" cy="2724062"/>
          </a:xfrm>
        </p:spPr>
        <p:txBody>
          <a:bodyPr/>
          <a:lstStyle/>
          <a:p>
            <a:pPr marL="0" indent="0" algn="l"/>
            <a:r>
              <a:rPr lang="en-US" sz="1600" dirty="0">
                <a:solidFill>
                  <a:schemeClr val="tx1"/>
                </a:solidFill>
              </a:rPr>
              <a:t>IPv4 addresses can be viewed with the command </a:t>
            </a:r>
            <a:r>
              <a:rPr lang="en-US" sz="1600" b="1" dirty="0">
                <a:solidFill>
                  <a:schemeClr val="tx1"/>
                </a:solidFill>
              </a:rPr>
              <a:t>show ip interface [brief </a:t>
            </a:r>
            <a:r>
              <a:rPr lang="en-US" sz="1600" dirty="0">
                <a:solidFill>
                  <a:schemeClr val="tx1"/>
                </a:solidFill>
              </a:rPr>
              <a:t>| </a:t>
            </a:r>
            <a:r>
              <a:rPr lang="en-US" sz="1600" i="1" dirty="0">
                <a:solidFill>
                  <a:schemeClr val="tx1"/>
                </a:solidFill>
              </a:rPr>
              <a:t>interface-id</a:t>
            </a:r>
            <a:r>
              <a:rPr lang="en-US" sz="1600" dirty="0">
                <a:solidFill>
                  <a:schemeClr val="tx1"/>
                </a:solidFill>
              </a:rPr>
              <a:t> | </a:t>
            </a:r>
            <a:r>
              <a:rPr lang="en-US" sz="1600" b="1" dirty="0">
                <a:solidFill>
                  <a:schemeClr val="tx1"/>
                </a:solidFill>
              </a:rPr>
              <a:t>vlan </a:t>
            </a:r>
            <a:r>
              <a:rPr lang="en-US" sz="1600" i="1" dirty="0">
                <a:solidFill>
                  <a:schemeClr val="tx1"/>
                </a:solidFill>
              </a:rPr>
              <a:t>vlan-id</a:t>
            </a:r>
            <a:r>
              <a:rPr lang="en-US" sz="1600" dirty="0">
                <a:solidFill>
                  <a:schemeClr val="tx1"/>
                </a:solidFill>
              </a:rPr>
              <a:t>]. </a:t>
            </a:r>
          </a:p>
          <a:p>
            <a:pPr algn="l"/>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This command’s output contains: </a:t>
            </a:r>
          </a:p>
          <a:p>
            <a:pPr algn="l"/>
            <a:r>
              <a:rPr lang="en-US" sz="1600" dirty="0">
                <a:solidFill>
                  <a:schemeClr val="tx1"/>
                </a:solidFill>
              </a:rPr>
              <a:t>MTU, DHCP relay, ACLs, and the primary IP address. </a:t>
            </a:r>
          </a:p>
          <a:p>
            <a:pPr algn="l"/>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The optional brief keyword displays the output in a condensed format. </a:t>
            </a:r>
            <a:endParaRPr lang="en-US" sz="1500" dirty="0">
              <a:solidFill>
                <a:schemeClr val="tx1"/>
              </a:solidFill>
            </a:endParaRPr>
          </a:p>
        </p:txBody>
      </p:sp>
      <p:pic>
        <p:nvPicPr>
          <p:cNvPr id="7" name="Picture 6">
            <a:extLst>
              <a:ext uri="{FF2B5EF4-FFF2-40B4-BE49-F238E27FC236}">
                <a16:creationId xmlns:a16="http://schemas.microsoft.com/office/drawing/2014/main" id="{61FA611D-F60A-4546-92C8-36B471155749}"/>
              </a:ext>
            </a:extLst>
          </p:cNvPr>
          <p:cNvPicPr>
            <a:picLocks noChangeAspect="1"/>
          </p:cNvPicPr>
          <p:nvPr/>
        </p:nvPicPr>
        <p:blipFill>
          <a:blip r:embed="rId3"/>
          <a:stretch>
            <a:fillRect/>
          </a:stretch>
        </p:blipFill>
        <p:spPr>
          <a:xfrm>
            <a:off x="4286760" y="765031"/>
            <a:ext cx="4826417" cy="3644742"/>
          </a:xfrm>
          <a:prstGeom prst="rect">
            <a:avLst/>
          </a:prstGeom>
        </p:spPr>
      </p:pic>
      <p:pic>
        <p:nvPicPr>
          <p:cNvPr id="8" name="Picture 7">
            <a:extLst>
              <a:ext uri="{FF2B5EF4-FFF2-40B4-BE49-F238E27FC236}">
                <a16:creationId xmlns:a16="http://schemas.microsoft.com/office/drawing/2014/main" id="{15556FEB-264D-49E1-847D-5A7324C40312}"/>
              </a:ext>
            </a:extLst>
          </p:cNvPr>
          <p:cNvPicPr>
            <a:picLocks noChangeAspect="1"/>
          </p:cNvPicPr>
          <p:nvPr/>
        </p:nvPicPr>
        <p:blipFill>
          <a:blip r:embed="rId4"/>
          <a:stretch>
            <a:fillRect/>
          </a:stretch>
        </p:blipFill>
        <p:spPr>
          <a:xfrm>
            <a:off x="82193" y="3562043"/>
            <a:ext cx="4204567" cy="984696"/>
          </a:xfrm>
          <a:prstGeom prst="rect">
            <a:avLst/>
          </a:prstGeom>
        </p:spPr>
      </p:pic>
    </p:spTree>
    <p:extLst>
      <p:ext uri="{BB962C8B-B14F-4D97-AF65-F5344CB8AC3E}">
        <p14:creationId xmlns:p14="http://schemas.microsoft.com/office/powerpoint/2010/main" val="28135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n-US" sz="1600" dirty="0"/>
              <a:t>Network Device Communication</a:t>
            </a:r>
            <a:br>
              <a:rPr lang="en-US" sz="2400" dirty="0"/>
            </a:br>
            <a:r>
              <a:rPr lang="en-US" sz="2400" dirty="0"/>
              <a:t>Verification of IP Addresses (Contd.)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4" y="803538"/>
            <a:ext cx="4428162" cy="2198177"/>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 same information can be viewed for IPv6 addresses with the command </a:t>
            </a:r>
            <a:r>
              <a:rPr lang="en-US" sz="1600" b="1" dirty="0">
                <a:solidFill>
                  <a:schemeClr val="tx1"/>
                </a:solidFill>
              </a:rPr>
              <a:t>show ipv6 interface [brief </a:t>
            </a:r>
            <a:r>
              <a:rPr lang="en-US" sz="1600" i="1" dirty="0">
                <a:solidFill>
                  <a:schemeClr val="tx1"/>
                </a:solidFill>
              </a:rPr>
              <a:t>| interface-id </a:t>
            </a:r>
            <a:r>
              <a:rPr lang="en-US" sz="1600" b="1" dirty="0">
                <a:solidFill>
                  <a:schemeClr val="tx1"/>
                </a:solidFill>
              </a:rPr>
              <a:t>| vlan </a:t>
            </a:r>
            <a:r>
              <a:rPr lang="en-US" sz="1600" i="1" dirty="0">
                <a:solidFill>
                  <a:schemeClr val="tx1"/>
                </a:solidFill>
              </a:rPr>
              <a:t>vlan-id</a:t>
            </a:r>
            <a:r>
              <a:rPr lang="en-US" sz="1600" dirty="0">
                <a:solidFill>
                  <a:schemeClr val="tx1"/>
                </a:solidFill>
              </a:rPr>
              <a:t>]. </a:t>
            </a:r>
          </a:p>
          <a:p>
            <a:pPr marL="0" indent="0" algn="l" defTabSz="684213" fontAlgn="base">
              <a:spcBef>
                <a:spcPts val="600"/>
              </a:spcBef>
              <a:spcAft>
                <a:spcPts val="600"/>
              </a:spcAft>
              <a:buClr>
                <a:schemeClr val="tx2"/>
              </a:buClr>
              <a:buSzPct val="90000"/>
            </a:pPr>
            <a:r>
              <a:rPr lang="en-US" sz="1600" dirty="0">
                <a:solidFill>
                  <a:schemeClr val="tx1"/>
                </a:solidFill>
              </a:rPr>
              <a:t>Just as with IPv4 addresses, a CLI parser can be used to reduce the information to what is relevant, as demonstrated in Example 1-16.</a:t>
            </a:r>
          </a:p>
          <a:p>
            <a:pPr marL="0" indent="0" algn="l" defTabSz="684213" fontAlgn="base">
              <a:spcBef>
                <a:spcPts val="600"/>
              </a:spcBef>
              <a:spcAft>
                <a:spcPts val="600"/>
              </a:spcAft>
              <a:buClr>
                <a:schemeClr val="tx2"/>
              </a:buClr>
              <a:buSzPct val="90000"/>
            </a:pPr>
            <a:endParaRPr lang="en-US" sz="1600" dirty="0">
              <a:solidFill>
                <a:schemeClr val="tx1"/>
              </a:solidFill>
            </a:endParaRPr>
          </a:p>
        </p:txBody>
      </p:sp>
      <p:pic>
        <p:nvPicPr>
          <p:cNvPr id="6" name="Picture 5">
            <a:extLst>
              <a:ext uri="{FF2B5EF4-FFF2-40B4-BE49-F238E27FC236}">
                <a16:creationId xmlns:a16="http://schemas.microsoft.com/office/drawing/2014/main" id="{0262C895-7CC6-4610-80C6-CCDD7915079A}"/>
              </a:ext>
            </a:extLst>
          </p:cNvPr>
          <p:cNvPicPr>
            <a:picLocks noChangeAspect="1"/>
          </p:cNvPicPr>
          <p:nvPr/>
        </p:nvPicPr>
        <p:blipFill>
          <a:blip r:embed="rId3"/>
          <a:stretch>
            <a:fillRect/>
          </a:stretch>
        </p:blipFill>
        <p:spPr>
          <a:xfrm>
            <a:off x="4421171" y="742221"/>
            <a:ext cx="4098978" cy="2931965"/>
          </a:xfrm>
          <a:prstGeom prst="rect">
            <a:avLst/>
          </a:prstGeom>
        </p:spPr>
      </p:pic>
      <p:pic>
        <p:nvPicPr>
          <p:cNvPr id="9" name="Picture 8">
            <a:extLst>
              <a:ext uri="{FF2B5EF4-FFF2-40B4-BE49-F238E27FC236}">
                <a16:creationId xmlns:a16="http://schemas.microsoft.com/office/drawing/2014/main" id="{69D74B82-228D-4C55-A930-D729E1E91594}"/>
              </a:ext>
            </a:extLst>
          </p:cNvPr>
          <p:cNvPicPr>
            <a:picLocks noChangeAspect="1"/>
          </p:cNvPicPr>
          <p:nvPr/>
        </p:nvPicPr>
        <p:blipFill>
          <a:blip r:embed="rId4"/>
          <a:stretch>
            <a:fillRect/>
          </a:stretch>
        </p:blipFill>
        <p:spPr>
          <a:xfrm>
            <a:off x="4510355" y="3733552"/>
            <a:ext cx="4020192" cy="950418"/>
          </a:xfrm>
          <a:prstGeom prst="rect">
            <a:avLst/>
          </a:prstGeom>
        </p:spPr>
      </p:pic>
    </p:spTree>
    <p:extLst>
      <p:ext uri="{BB962C8B-B14F-4D97-AF65-F5344CB8AC3E}">
        <p14:creationId xmlns:p14="http://schemas.microsoft.com/office/powerpoint/2010/main" val="244744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Network Device Communication</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The primary function of a network is to provide connectivity between devices.</a:t>
            </a:r>
          </a:p>
          <a:p>
            <a:pPr marL="285750" indent="-285750">
              <a:buFont typeface="Arial" panose="020B0604020202020204" pitchFamily="34" charset="0"/>
              <a:buChar char="•"/>
            </a:pPr>
            <a:r>
              <a:rPr lang="en-US" sz="1600" dirty="0">
                <a:solidFill>
                  <a:schemeClr val="accent5">
                    <a:lumMod val="40000"/>
                    <a:lumOff val="60000"/>
                  </a:schemeClr>
                </a:solidFill>
              </a:rPr>
              <a:t>Today most everything is based on Transmission Control Protocol/Internet Protocol (TCP/IP).</a:t>
            </a:r>
            <a:endParaRPr lang="en-US" sz="1600"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Forwarding Architectures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IP packet switching (or IP packet forwarding) is a process for receiving an IP packet on an input interface and determining whether to forward the packet to an output interface or drop it.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Cisco created fast switching and Cisco Express Forwarding (CEF) to optimize the switching process for routers to be able to handle larger packet volumes. </a:t>
            </a: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Forwarding Architectures</a:t>
            </a:r>
            <a:br>
              <a:rPr lang="en-US" sz="2400" dirty="0"/>
            </a:br>
            <a:r>
              <a:rPr lang="en-US" sz="2400" dirty="0"/>
              <a:t>Process Switching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328535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Process switching, also referred to as software switching or slow path, is a switching mechanism in which the general-purpose CPU on a router is in charge of packet switching. </a:t>
            </a:r>
          </a:p>
          <a:p>
            <a:pPr marL="0" indent="0" algn="l" defTabSz="684213" fontAlgn="base">
              <a:spcBef>
                <a:spcPts val="600"/>
              </a:spcBef>
              <a:spcAft>
                <a:spcPts val="600"/>
              </a:spcAft>
              <a:buClr>
                <a:schemeClr val="tx2"/>
              </a:buClr>
              <a:buSzPct val="90000"/>
            </a:pPr>
            <a:r>
              <a:rPr lang="en-US" sz="1600" dirty="0">
                <a:solidFill>
                  <a:srgbClr val="000000"/>
                </a:solidFill>
              </a:rPr>
              <a:t>The types of packets that require software handling include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Packets sourced or destined to the router (using control traffic or routing protocols)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Packets that are too complex for the hardware to handle (IP packets with IP options)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Packets that require extra information that is not currently known (e.g., ARP)</a:t>
            </a:r>
          </a:p>
          <a:p>
            <a:pPr marL="0" indent="0" algn="l" defTabSz="684213" fontAlgn="base">
              <a:spcBef>
                <a:spcPts val="600"/>
              </a:spcBef>
              <a:spcAft>
                <a:spcPts val="600"/>
              </a:spcAft>
              <a:buClr>
                <a:schemeClr val="tx2"/>
              </a:buClr>
              <a:buSzPct val="90000"/>
            </a:pPr>
            <a:r>
              <a:rPr lang="en-US" sz="1600" dirty="0">
                <a:solidFill>
                  <a:srgbClr val="000000"/>
                </a:solidFill>
              </a:rPr>
              <a:t>Software switching is significantly slower than switching done in hardware. The NetIO process is designed to handle a very small percentage of traffic handled by the system. Packets are hardware switched whenever possible.</a:t>
            </a:r>
          </a:p>
          <a:p>
            <a:pPr marL="0" indent="0" algn="l" defTabSz="684213" fontAlgn="base">
              <a:spcBef>
                <a:spcPts val="600"/>
              </a:spcBef>
              <a:spcAft>
                <a:spcPts val="600"/>
              </a:spcAft>
              <a:buClr>
                <a:schemeClr val="tx2"/>
              </a:buClr>
              <a:buSzPct val="90000"/>
            </a:pPr>
            <a:r>
              <a:rPr lang="en-US" sz="1500" dirty="0">
                <a:solidFill>
                  <a:srgbClr val="000000"/>
                </a:solidFill>
              </a:rPr>
              <a:t> </a:t>
            </a:r>
          </a:p>
          <a:p>
            <a:pPr marL="0" indent="0" algn="l" defTabSz="684213" fontAlgn="base">
              <a:spcBef>
                <a:spcPts val="600"/>
              </a:spcBef>
              <a:spcAft>
                <a:spcPts val="600"/>
              </a:spcAft>
              <a:buClr>
                <a:schemeClr val="tx2"/>
              </a:buClr>
              <a:buSzPct val="90000"/>
            </a:pPr>
            <a:r>
              <a:rPr lang="en-US" sz="1500" dirty="0">
                <a:solidFill>
                  <a:srgbClr val="000000"/>
                </a:solidFill>
              </a:rPr>
              <a: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34363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Forwarding Architectures</a:t>
            </a:r>
            <a:br>
              <a:rPr lang="en-US" sz="2400" dirty="0"/>
            </a:br>
            <a:r>
              <a:rPr lang="en-US" sz="2400" dirty="0"/>
              <a:t>Process Switching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9144000" cy="955561"/>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 The routing table, also known as the Routing Information Base (RIB), is built from information obtained from dynamic routing protocols and directly connected and static routes. The ARP table is built from information obtained from the ARP protocol. </a:t>
            </a:r>
          </a:p>
        </p:txBody>
      </p:sp>
      <p:pic>
        <p:nvPicPr>
          <p:cNvPr id="6" name="Picture 5">
            <a:extLst>
              <a:ext uri="{FF2B5EF4-FFF2-40B4-BE49-F238E27FC236}">
                <a16:creationId xmlns:a16="http://schemas.microsoft.com/office/drawing/2014/main" id="{52ABC3C1-10AB-47C0-93BE-64C76C0300BB}"/>
              </a:ext>
            </a:extLst>
          </p:cNvPr>
          <p:cNvPicPr>
            <a:picLocks noChangeAspect="1"/>
          </p:cNvPicPr>
          <p:nvPr/>
        </p:nvPicPr>
        <p:blipFill>
          <a:blip r:embed="rId3"/>
          <a:stretch>
            <a:fillRect/>
          </a:stretch>
        </p:blipFill>
        <p:spPr>
          <a:xfrm>
            <a:off x="1065600" y="1666066"/>
            <a:ext cx="6645600" cy="2925664"/>
          </a:xfrm>
          <a:prstGeom prst="rect">
            <a:avLst/>
          </a:prstGeom>
        </p:spPr>
      </p:pic>
    </p:spTree>
    <p:extLst>
      <p:ext uri="{BB962C8B-B14F-4D97-AF65-F5344CB8AC3E}">
        <p14:creationId xmlns:p14="http://schemas.microsoft.com/office/powerpoint/2010/main" val="235302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Forwarding Architectures</a:t>
            </a:r>
            <a:br>
              <a:rPr lang="en-US" sz="2400" dirty="0"/>
            </a:br>
            <a:r>
              <a:rPr lang="en-US" sz="2400" dirty="0"/>
              <a:t>CEF and TCAM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3547933"/>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Cisco Express Forwarding (CEF) is a Cisco proprietary switching mechanism. It is the default switching mechanism used by all Cisco platforms that use specialized application-specific integrated circuits (ASICs) and network processing units (NPUs) for high packet throughput (hardware-based routers).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switch’s ternary content addressable memory (TCAM) allows for the matching and evaluation of a packet on more than one field.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TCAM entries are stored in Value, Mask, and Result (VMR) format. The value indicates the fields that should be searched, such as the IP address and protocol fields. The mask indicates the field that is of interest and that should be queried. The result indicates the action that should be taken with a match on the value and mask.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 TCAM operates in hardware, providing faster processing and scalability than process switching.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25437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Forwarding Architectures</a:t>
            </a:r>
            <a:br>
              <a:rPr lang="en-US" sz="2400" dirty="0"/>
            </a:br>
            <a:r>
              <a:rPr lang="en-US" sz="2400" dirty="0"/>
              <a:t>Centralized Forwarding and Distributed Forwarding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36612"/>
            <a:ext cx="9144000" cy="2151686"/>
          </a:xfrm>
        </p:spPr>
        <p:txBody>
          <a:bodyPr/>
          <a:lstStyle/>
          <a:p>
            <a:pPr marL="285750" indent="-285750" algn="l">
              <a:buFont typeface="Arial" panose="020B0604020202020204" pitchFamily="34" charset="0"/>
              <a:buChar char="•"/>
            </a:pPr>
            <a:r>
              <a:rPr lang="en-US" sz="1800" dirty="0">
                <a:solidFill>
                  <a:schemeClr val="tx1"/>
                </a:solidFill>
              </a:rPr>
              <a:t>When a route processor (RP) engine is equipped with a forwarding engine so that it can make all the packet switching decisions, this is known as a centralized forwarding  architecture.</a:t>
            </a:r>
          </a:p>
          <a:p>
            <a:pPr marL="285750" indent="-285750" algn="l">
              <a:buFont typeface="Arial" panose="020B0604020202020204" pitchFamily="34" charset="0"/>
              <a:buChar char="•"/>
            </a:pPr>
            <a:r>
              <a:rPr lang="en-US" sz="1800" dirty="0">
                <a:solidFill>
                  <a:schemeClr val="tx1"/>
                </a:solidFill>
              </a:rPr>
              <a:t>For a centralized forwarding architecture, when a packet is received on the ingress line card, it is transmitted to the forwarding engine on the RP. The forwarding engine examines the packet’s headers and determines that the packet will be sent out a port on the egress line card and forwards the packet to the egress line card to be forwarded. </a:t>
            </a:r>
          </a:p>
          <a:p>
            <a:pPr marL="285750" indent="-285750" algn="l">
              <a:buFont typeface="Arial" panose="020B0604020202020204" pitchFamily="34" charset="0"/>
              <a:buChar char="•"/>
            </a:pPr>
            <a:r>
              <a:rPr lang="en-US" sz="1800" dirty="0">
                <a:solidFill>
                  <a:schemeClr val="tx1"/>
                </a:solidFill>
              </a:rPr>
              <a:t>If the line cards are equipped with forwarding engines so that they can make packet switching decisions without intervention of the RP, this is known as a distributed  forwarding architecture.</a:t>
            </a:r>
          </a:p>
        </p:txBody>
      </p:sp>
    </p:spTree>
    <p:extLst>
      <p:ext uri="{BB962C8B-B14F-4D97-AF65-F5344CB8AC3E}">
        <p14:creationId xmlns:p14="http://schemas.microsoft.com/office/powerpoint/2010/main" val="364781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Forwarding Architectures</a:t>
            </a:r>
            <a:br>
              <a:rPr lang="en-US" sz="2400" dirty="0"/>
            </a:br>
            <a:r>
              <a:rPr lang="en-US" sz="2400" dirty="0"/>
              <a:t>Centralized and Distributed Forwarding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36611"/>
            <a:ext cx="3936085" cy="3796627"/>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For a distributed forwarding architecture, when a packet is received on the ingress line card, it is transmitted to the local forwarding engine. </a:t>
            </a:r>
          </a:p>
          <a:p>
            <a:pPr marL="0" indent="0" algn="l" defTabSz="684213" fontAlgn="base">
              <a:spcBef>
                <a:spcPts val="600"/>
              </a:spcBef>
              <a:spcAft>
                <a:spcPts val="600"/>
              </a:spcAft>
              <a:buClr>
                <a:schemeClr val="tx2"/>
              </a:buClr>
              <a:buSzPct val="90000"/>
            </a:pPr>
            <a:r>
              <a:rPr lang="en-US" sz="1600" dirty="0">
                <a:solidFill>
                  <a:schemeClr val="tx1"/>
                </a:solidFill>
              </a:rPr>
              <a:t>The forwarding engine performs a packet lookup, and if it determines that the outbound interface is local, it forwards the packet out a local interface. </a:t>
            </a:r>
          </a:p>
          <a:p>
            <a:pPr marL="0" indent="0" algn="l" defTabSz="684213" fontAlgn="base">
              <a:spcBef>
                <a:spcPts val="600"/>
              </a:spcBef>
              <a:spcAft>
                <a:spcPts val="600"/>
              </a:spcAft>
              <a:buClr>
                <a:schemeClr val="tx2"/>
              </a:buClr>
              <a:buSzPct val="90000"/>
            </a:pPr>
            <a:r>
              <a:rPr lang="en-US" sz="1600" dirty="0">
                <a:solidFill>
                  <a:schemeClr val="tx1"/>
                </a:solidFill>
              </a:rPr>
              <a:t>If the outbound interface is located on a different line card, the packet is sent across the switch fabric, also known as the backplane, directly to the egress line card, bypassing the RP.</a:t>
            </a:r>
          </a:p>
        </p:txBody>
      </p:sp>
      <p:pic>
        <p:nvPicPr>
          <p:cNvPr id="2" name="Picture 1">
            <a:extLst>
              <a:ext uri="{FF2B5EF4-FFF2-40B4-BE49-F238E27FC236}">
                <a16:creationId xmlns:a16="http://schemas.microsoft.com/office/drawing/2014/main" id="{3C88CF76-1A1E-42FA-8616-BFEA41372E7A}"/>
              </a:ext>
            </a:extLst>
          </p:cNvPr>
          <p:cNvPicPr>
            <a:picLocks noChangeAspect="1"/>
          </p:cNvPicPr>
          <p:nvPr/>
        </p:nvPicPr>
        <p:blipFill>
          <a:blip r:embed="rId3"/>
          <a:stretch>
            <a:fillRect/>
          </a:stretch>
        </p:blipFill>
        <p:spPr>
          <a:xfrm>
            <a:off x="4024546" y="1159200"/>
            <a:ext cx="5054653" cy="2502438"/>
          </a:xfrm>
          <a:prstGeom prst="rect">
            <a:avLst/>
          </a:prstGeom>
        </p:spPr>
      </p:pic>
    </p:spTree>
    <p:extLst>
      <p:ext uri="{BB962C8B-B14F-4D97-AF65-F5344CB8AC3E}">
        <p14:creationId xmlns:p14="http://schemas.microsoft.com/office/powerpoint/2010/main" val="278987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Forwarding Architectures</a:t>
            </a:r>
            <a:br>
              <a:rPr lang="en-US" sz="2400" dirty="0"/>
            </a:br>
            <a:r>
              <a:rPr lang="en-US" sz="2400" dirty="0"/>
              <a:t>Software CEF</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36611"/>
            <a:ext cx="9144000" cy="3744816"/>
          </a:xfrm>
        </p:spPr>
        <p:txBody>
          <a:bodyPr/>
          <a:lstStyle/>
          <a:p>
            <a:pPr marL="0" indent="0" algn="l"/>
            <a:r>
              <a:rPr lang="en-US" sz="1800" dirty="0">
                <a:solidFill>
                  <a:schemeClr val="tx1"/>
                </a:solidFill>
              </a:rPr>
              <a:t>Software CEF, also known as the software Forwarding Information Base, consists of the following components:</a:t>
            </a:r>
          </a:p>
          <a:p>
            <a:pPr marL="285750" indent="-285750" algn="l">
              <a:buFont typeface="Arial" panose="020B0604020202020204" pitchFamily="34" charset="0"/>
              <a:buChar char="•"/>
            </a:pPr>
            <a:r>
              <a:rPr lang="en-US" sz="1800" b="1" dirty="0">
                <a:solidFill>
                  <a:schemeClr val="tx1"/>
                </a:solidFill>
              </a:rPr>
              <a:t>Forwarding Information Base - </a:t>
            </a:r>
            <a:r>
              <a:rPr lang="en-US" sz="1800" dirty="0">
                <a:solidFill>
                  <a:schemeClr val="tx1"/>
                </a:solidFill>
              </a:rPr>
              <a:t>The FIB is built directly from the routing table and contains the next-hop IP address for each destination in the network. It keeps a mirror image of the forwarding information contained in the IP routing table. When a routing or topology change occurs in the network, the IP routing table is updated, and these changes are reflected in the FIB. CEF uses the FIB to make IP destination prefix-based switching decisions.</a:t>
            </a:r>
          </a:p>
          <a:p>
            <a:pPr marL="285750" indent="-285750" algn="l">
              <a:buFont typeface="Arial" panose="020B0604020202020204" pitchFamily="34" charset="0"/>
              <a:buChar char="•"/>
            </a:pPr>
            <a:r>
              <a:rPr lang="en-US" sz="1800" b="1" dirty="0">
                <a:solidFill>
                  <a:schemeClr val="tx1"/>
                </a:solidFill>
              </a:rPr>
              <a:t>Adjacency table - </a:t>
            </a:r>
            <a:r>
              <a:rPr lang="en-US" sz="1800" dirty="0">
                <a:solidFill>
                  <a:schemeClr val="tx1"/>
                </a:solidFill>
              </a:rPr>
              <a:t>The adjacency table, also known as the Adjacency Information Base (AIB), contains the directly connected next-hop IP addresses and their corresponding next-hop MAC addresses, as well as the egress interface’s MAC address. The adjacency table is populated with data from the ARP table or other Layer 2 protocol tables.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spTree>
    <p:extLst>
      <p:ext uri="{BB962C8B-B14F-4D97-AF65-F5344CB8AC3E}">
        <p14:creationId xmlns:p14="http://schemas.microsoft.com/office/powerpoint/2010/main" val="40329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Forwarding Architectures</a:t>
            </a:r>
            <a:br>
              <a:rPr lang="en-US" sz="2400" dirty="0"/>
            </a:br>
            <a:r>
              <a:rPr lang="en-US" sz="2400" dirty="0"/>
              <a:t>Software CEF</a:t>
            </a:r>
          </a:p>
        </p:txBody>
      </p:sp>
      <p:sp>
        <p:nvSpPr>
          <p:cNvPr id="5" name="TextBox 4">
            <a:extLst>
              <a:ext uri="{FF2B5EF4-FFF2-40B4-BE49-F238E27FC236}">
                <a16:creationId xmlns:a16="http://schemas.microsoft.com/office/drawing/2014/main" id="{E38C3B19-6BEE-4215-AF2D-B222752C00A2}"/>
              </a:ext>
            </a:extLst>
          </p:cNvPr>
          <p:cNvSpPr txBox="1"/>
          <p:nvPr/>
        </p:nvSpPr>
        <p:spPr>
          <a:xfrm>
            <a:off x="76201" y="852435"/>
            <a:ext cx="4085399" cy="3785652"/>
          </a:xfrm>
          <a:prstGeom prst="rect">
            <a:avLst/>
          </a:prstGeom>
          <a:noFill/>
        </p:spPr>
        <p:txBody>
          <a:bodyPr wrap="square" rtlCol="0">
            <a:spAutoFit/>
          </a:bodyPr>
          <a:lstStyle/>
          <a:p>
            <a:r>
              <a:rPr lang="en-US" sz="1600" dirty="0"/>
              <a:t>Upon receipt of an IP packet, the FIB is checked for a valid entry. </a:t>
            </a:r>
          </a:p>
          <a:p>
            <a:endParaRPr lang="en-US" sz="1600" dirty="0"/>
          </a:p>
          <a:p>
            <a:pPr marL="285750" indent="-285750">
              <a:buFont typeface="Arial" panose="020B0604020202020204" pitchFamily="34" charset="0"/>
              <a:buChar char="•"/>
            </a:pPr>
            <a:r>
              <a:rPr lang="en-US" sz="1600" dirty="0"/>
              <a:t>If an entry is missing, it is a “glean” adjacency in CEF, which means the packet should go to the CPU because CEF is unable to handle it.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Valid FIB entries continue processing by checking the adjacency table for each packet’s destination IP address.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Missing adjacency entries invoke the ARP process. When ARP is resolved, the complete CEF entry can be created.</a:t>
            </a:r>
          </a:p>
        </p:txBody>
      </p:sp>
      <p:pic>
        <p:nvPicPr>
          <p:cNvPr id="4" name="Picture 3">
            <a:extLst>
              <a:ext uri="{FF2B5EF4-FFF2-40B4-BE49-F238E27FC236}">
                <a16:creationId xmlns:a16="http://schemas.microsoft.com/office/drawing/2014/main" id="{0B69B0D0-0512-417A-A7A6-AB13B9542D54}"/>
              </a:ext>
            </a:extLst>
          </p:cNvPr>
          <p:cNvPicPr>
            <a:picLocks noChangeAspect="1"/>
          </p:cNvPicPr>
          <p:nvPr/>
        </p:nvPicPr>
        <p:blipFill>
          <a:blip r:embed="rId3"/>
          <a:stretch>
            <a:fillRect/>
          </a:stretch>
        </p:blipFill>
        <p:spPr>
          <a:xfrm>
            <a:off x="4179611" y="1303200"/>
            <a:ext cx="4888865" cy="2786400"/>
          </a:xfrm>
          <a:prstGeom prst="rect">
            <a:avLst/>
          </a:prstGeom>
        </p:spPr>
      </p:pic>
    </p:spTree>
    <p:extLst>
      <p:ext uri="{BB962C8B-B14F-4D97-AF65-F5344CB8AC3E}">
        <p14:creationId xmlns:p14="http://schemas.microsoft.com/office/powerpoint/2010/main" val="168854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Forwarding Architectures</a:t>
            </a:r>
            <a:br>
              <a:rPr lang="en-US" sz="2400" dirty="0"/>
            </a:br>
            <a:r>
              <a:rPr lang="en-US" sz="2400" dirty="0"/>
              <a:t>Hardware CEF</a:t>
            </a:r>
          </a:p>
        </p:txBody>
      </p:sp>
      <p:sp>
        <p:nvSpPr>
          <p:cNvPr id="2" name="TextBox 1">
            <a:extLst>
              <a:ext uri="{FF2B5EF4-FFF2-40B4-BE49-F238E27FC236}">
                <a16:creationId xmlns:a16="http://schemas.microsoft.com/office/drawing/2014/main" id="{C281E537-0CD8-443D-90D5-74AFDE959004}"/>
              </a:ext>
            </a:extLst>
          </p:cNvPr>
          <p:cNvSpPr txBox="1"/>
          <p:nvPr/>
        </p:nvSpPr>
        <p:spPr>
          <a:xfrm>
            <a:off x="84087" y="836611"/>
            <a:ext cx="866065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ASICs allow for very high packet rates, but they have limited functionality because they are hardwired to perform specific tasks. The routers have NPUs that are designed to overcome the inflexibility of ASICs.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NPUs are programmable, and their firmware can be changed easily.</a:t>
            </a:r>
          </a:p>
          <a:p>
            <a:endParaRPr lang="en-US" dirty="0"/>
          </a:p>
          <a:p>
            <a:pPr marL="285750" indent="-285750">
              <a:buFont typeface="Arial" panose="020B0604020202020204" pitchFamily="34" charset="0"/>
              <a:buChar char="•"/>
            </a:pPr>
            <a:r>
              <a:rPr lang="en-US" dirty="0"/>
              <a:t>Packet switching in distributed architecture platforms is done via distributed CEF (dCEF).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dCEF is a mechanism in which the CEF data structures are downloaded to forwarding ASICs and the CPUs of all line cards so that they can participate in packet switching. This means that switching happens at the distributed level, which increases the packet throughput of the router.</a:t>
            </a:r>
          </a:p>
        </p:txBody>
      </p:sp>
    </p:spTree>
    <p:extLst>
      <p:ext uri="{BB962C8B-B14F-4D97-AF65-F5344CB8AC3E}">
        <p14:creationId xmlns:p14="http://schemas.microsoft.com/office/powerpoint/2010/main" val="90268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Forwarding Architectures</a:t>
            </a:r>
            <a:br>
              <a:rPr lang="en-US" sz="2400" dirty="0"/>
            </a:br>
            <a:r>
              <a:rPr lang="en-US" sz="2400" dirty="0"/>
              <a:t>Stateful Switchover</a:t>
            </a:r>
          </a:p>
        </p:txBody>
      </p:sp>
      <p:sp>
        <p:nvSpPr>
          <p:cNvPr id="2" name="TextBox 1">
            <a:extLst>
              <a:ext uri="{FF2B5EF4-FFF2-40B4-BE49-F238E27FC236}">
                <a16:creationId xmlns:a16="http://schemas.microsoft.com/office/drawing/2014/main" id="{C281E537-0CD8-443D-90D5-74AFDE959004}"/>
              </a:ext>
            </a:extLst>
          </p:cNvPr>
          <p:cNvSpPr txBox="1"/>
          <p:nvPr/>
        </p:nvSpPr>
        <p:spPr>
          <a:xfrm>
            <a:off x="84087" y="836611"/>
            <a:ext cx="892793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 route processor (RP) is responsible for learning the network topology and building the route table (RIB).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RP failure can trigger routing protocol adjacencies to reset, resulting in packet loss and network instability. During an RP failure, it may be more desirable to hide the failure and allow the router to continue forwarding packets using the previously programmed CEF table entries rather than temporarily drop packets.</a:t>
            </a:r>
          </a:p>
          <a:p>
            <a:endParaRPr lang="en-US" dirty="0"/>
          </a:p>
          <a:p>
            <a:pPr marL="285750" indent="-285750">
              <a:buFont typeface="Arial" panose="020B0604020202020204" pitchFamily="34" charset="0"/>
              <a:buChar char="•"/>
            </a:pPr>
            <a:r>
              <a:rPr lang="en-US" dirty="0"/>
              <a:t>Stateful switchover (SSO) is a redundancy feature that allows a Cisco router with two RPs to synchronize router configuration and control plane state information. The process of mirroring information between RPs is referred to as checkpointing. SSO-enabled routers always checkpoint line card operation and Layer 2 protocol states. During a switchover, the standby RP immediately takes control. </a:t>
            </a:r>
          </a:p>
        </p:txBody>
      </p:sp>
    </p:spTree>
    <p:extLst>
      <p:ext uri="{BB962C8B-B14F-4D97-AF65-F5344CB8AC3E}">
        <p14:creationId xmlns:p14="http://schemas.microsoft.com/office/powerpoint/2010/main" val="408227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dirty="0"/>
            </a:br>
            <a:r>
              <a:rPr lang="en-US" sz="2400" dirty="0"/>
              <a:t>OSI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20"/>
            <a:ext cx="8118458" cy="55639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TCP/IP is based on the Open Systems Interconnection (OSI) model composed of seven layers, as shown in the figure.</a:t>
            </a:r>
          </a:p>
        </p:txBody>
      </p:sp>
      <p:pic>
        <p:nvPicPr>
          <p:cNvPr id="5" name="Picture 4">
            <a:extLst>
              <a:ext uri="{FF2B5EF4-FFF2-40B4-BE49-F238E27FC236}">
                <a16:creationId xmlns:a16="http://schemas.microsoft.com/office/drawing/2014/main" id="{1BAAE385-4465-4215-ADC7-CA2D9A4D4FDA}"/>
              </a:ext>
            </a:extLst>
          </p:cNvPr>
          <p:cNvPicPr>
            <a:picLocks noChangeAspect="1"/>
          </p:cNvPicPr>
          <p:nvPr/>
        </p:nvPicPr>
        <p:blipFill>
          <a:blip r:embed="rId3"/>
          <a:stretch>
            <a:fillRect/>
          </a:stretch>
        </p:blipFill>
        <p:spPr>
          <a:xfrm>
            <a:off x="1092458" y="1535397"/>
            <a:ext cx="6772275" cy="2133600"/>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Forwarding Architectures</a:t>
            </a:r>
            <a:br>
              <a:rPr lang="en-US" sz="2400" dirty="0"/>
            </a:br>
            <a:r>
              <a:rPr lang="en-US" sz="2400" dirty="0"/>
              <a:t>SDM Templates</a:t>
            </a:r>
          </a:p>
        </p:txBody>
      </p:sp>
      <p:sp>
        <p:nvSpPr>
          <p:cNvPr id="2" name="TextBox 1">
            <a:extLst>
              <a:ext uri="{FF2B5EF4-FFF2-40B4-BE49-F238E27FC236}">
                <a16:creationId xmlns:a16="http://schemas.microsoft.com/office/drawing/2014/main" id="{C281E537-0CD8-443D-90D5-74AFDE959004}"/>
              </a:ext>
            </a:extLst>
          </p:cNvPr>
          <p:cNvSpPr txBox="1"/>
          <p:nvPr/>
        </p:nvSpPr>
        <p:spPr>
          <a:xfrm>
            <a:off x="76200" y="1021530"/>
            <a:ext cx="866065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MAC addresses that a switch needs, compared to the number of routes that it holds, depends on where it is deployed in the network. The memory for TCAM tables is statically allocated during the bootup sequence of the switch. When a section of a hardware resource is full, all processing overflow is sent to the CPU. This negatively affects switch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allocation ratios between the various TCAM tables are stored and can be modified with Switching Database Manager (SDM) templates. The SDM template can be configured on Catalyst 9000 switches with the global configuration command </a:t>
            </a:r>
            <a:r>
              <a:rPr lang="en-US" b="1" dirty="0"/>
              <a:t>sdm prefer </a:t>
            </a:r>
            <a:r>
              <a:rPr lang="en-US" dirty="0"/>
              <a:t>{</a:t>
            </a:r>
            <a:r>
              <a:rPr lang="en-US" b="1" dirty="0"/>
              <a:t>vlan</a:t>
            </a:r>
            <a:r>
              <a:rPr lang="en-US" dirty="0"/>
              <a:t> | </a:t>
            </a:r>
            <a:r>
              <a:rPr lang="en-US" b="1" dirty="0"/>
              <a:t>advanced</a:t>
            </a:r>
            <a:r>
              <a:rPr lang="en-US" dirty="0"/>
              <a:t>}. The switch must then be restarted with the </a:t>
            </a:r>
            <a:r>
              <a:rPr lang="en-US" b="1" dirty="0"/>
              <a:t>reload</a:t>
            </a:r>
            <a:r>
              <a:rPr lang="en-US" dirty="0"/>
              <a:t> command.</a:t>
            </a:r>
          </a:p>
        </p:txBody>
      </p:sp>
    </p:spTree>
    <p:extLst>
      <p:ext uri="{BB962C8B-B14F-4D97-AF65-F5344CB8AC3E}">
        <p14:creationId xmlns:p14="http://schemas.microsoft.com/office/powerpoint/2010/main" val="235789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4345757" cy="731837"/>
          </a:xfrm>
        </p:spPr>
        <p:txBody>
          <a:bodyPr/>
          <a:lstStyle/>
          <a:p>
            <a:r>
              <a:rPr lang="en-US" sz="1600" dirty="0"/>
              <a:t>Forwarding Architectures</a:t>
            </a:r>
            <a:br>
              <a:rPr lang="en-US" sz="2400" dirty="0"/>
            </a:br>
            <a:r>
              <a:rPr lang="en-US" sz="2400" dirty="0"/>
              <a:t>SDM Templates (Cont.)</a:t>
            </a:r>
          </a:p>
        </p:txBody>
      </p:sp>
      <p:sp>
        <p:nvSpPr>
          <p:cNvPr id="5" name="TextBox 4">
            <a:extLst>
              <a:ext uri="{FF2B5EF4-FFF2-40B4-BE49-F238E27FC236}">
                <a16:creationId xmlns:a16="http://schemas.microsoft.com/office/drawing/2014/main" id="{E38C3B19-6BEE-4215-AF2D-B222752C00A2}"/>
              </a:ext>
            </a:extLst>
          </p:cNvPr>
          <p:cNvSpPr txBox="1"/>
          <p:nvPr/>
        </p:nvSpPr>
        <p:spPr>
          <a:xfrm>
            <a:off x="76201" y="852435"/>
            <a:ext cx="3429000" cy="1077218"/>
          </a:xfrm>
          <a:prstGeom prst="rect">
            <a:avLst/>
          </a:prstGeom>
          <a:noFill/>
        </p:spPr>
        <p:txBody>
          <a:bodyPr wrap="square" rtlCol="0">
            <a:spAutoFit/>
          </a:bodyPr>
          <a:lstStyle/>
          <a:p>
            <a:r>
              <a:rPr lang="en-US" sz="1600" dirty="0"/>
              <a:t>The current SDM template can viewed with the command </a:t>
            </a:r>
            <a:r>
              <a:rPr lang="en-US" sz="1600" b="1" dirty="0"/>
              <a:t>show sdm prefer</a:t>
            </a:r>
            <a:r>
              <a:rPr lang="en-US" sz="1600" dirty="0"/>
              <a:t>, as demonstrated in Example 1-17. </a:t>
            </a:r>
          </a:p>
        </p:txBody>
      </p:sp>
      <p:pic>
        <p:nvPicPr>
          <p:cNvPr id="6" name="Picture 5">
            <a:extLst>
              <a:ext uri="{FF2B5EF4-FFF2-40B4-BE49-F238E27FC236}">
                <a16:creationId xmlns:a16="http://schemas.microsoft.com/office/drawing/2014/main" id="{92612CD7-0C8B-4CFA-9E2F-9462E3F36024}"/>
              </a:ext>
            </a:extLst>
          </p:cNvPr>
          <p:cNvPicPr>
            <a:picLocks noChangeAspect="1"/>
          </p:cNvPicPr>
          <p:nvPr/>
        </p:nvPicPr>
        <p:blipFill>
          <a:blip r:embed="rId3"/>
          <a:stretch>
            <a:fillRect/>
          </a:stretch>
        </p:blipFill>
        <p:spPr>
          <a:xfrm>
            <a:off x="4920792" y="285164"/>
            <a:ext cx="3424696" cy="4458086"/>
          </a:xfrm>
          <a:prstGeom prst="rect">
            <a:avLst/>
          </a:prstGeom>
          <a:ln w="19050">
            <a:solidFill>
              <a:srgbClr val="000000"/>
            </a:solidFill>
          </a:ln>
        </p:spPr>
      </p:pic>
    </p:spTree>
    <p:extLst>
      <p:ext uri="{BB962C8B-B14F-4D97-AF65-F5344CB8AC3E}">
        <p14:creationId xmlns:p14="http://schemas.microsoft.com/office/powerpoint/2010/main" val="101428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a:t>
            </a:r>
          </a:p>
        </p:txBody>
      </p:sp>
      <p:graphicFrame>
        <p:nvGraphicFramePr>
          <p:cNvPr id="2" name="Table 1"/>
          <p:cNvGraphicFramePr>
            <a:graphicFrameLocks noGrp="1"/>
          </p:cNvGraphicFramePr>
          <p:nvPr>
            <p:extLst>
              <p:ext uri="{D42A27DB-BD31-4B8C-83A1-F6EECF244321}">
                <p14:modId xmlns:p14="http://schemas.microsoft.com/office/powerpoint/2010/main" val="3333298762"/>
              </p:ext>
            </p:extLst>
          </p:nvPr>
        </p:nvGraphicFramePr>
        <p:xfrm>
          <a:off x="1945470" y="1088390"/>
          <a:ext cx="4454548" cy="2966720"/>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600" dirty="0"/>
                        <a:t>Collision Domain</a:t>
                      </a:r>
                    </a:p>
                  </a:txBody>
                  <a:tcPr/>
                </a:tc>
                <a:extLst>
                  <a:ext uri="{0D108BD9-81ED-4DB2-BD59-A6C34878D82A}">
                    <a16:rowId xmlns:a16="http://schemas.microsoft.com/office/drawing/2014/main" val="1848938057"/>
                  </a:ext>
                </a:extLst>
              </a:tr>
              <a:tr h="370840">
                <a:tc>
                  <a:txBody>
                    <a:bodyPr/>
                    <a:lstStyle/>
                    <a:p>
                      <a:r>
                        <a:rPr lang="en-US" sz="1600" dirty="0"/>
                        <a:t>Virtual LANs (VLAN</a:t>
                      </a:r>
                      <a:r>
                        <a:rPr lang="en-US" sz="1600" baseline="0" dirty="0"/>
                        <a:t>s)</a:t>
                      </a:r>
                      <a:endParaRPr lang="en-US" sz="1600" dirty="0"/>
                    </a:p>
                  </a:txBody>
                  <a:tcPr/>
                </a:tc>
                <a:extLst>
                  <a:ext uri="{0D108BD9-81ED-4DB2-BD59-A6C34878D82A}">
                    <a16:rowId xmlns:a16="http://schemas.microsoft.com/office/drawing/2014/main" val="3452927939"/>
                  </a:ext>
                </a:extLst>
              </a:tr>
              <a:tr h="370840">
                <a:tc>
                  <a:txBody>
                    <a:bodyPr/>
                    <a:lstStyle/>
                    <a:p>
                      <a:r>
                        <a:rPr lang="en-US" sz="1600" dirty="0"/>
                        <a:t>Access Ports</a:t>
                      </a:r>
                    </a:p>
                  </a:txBody>
                  <a:tcPr/>
                </a:tc>
                <a:extLst>
                  <a:ext uri="{0D108BD9-81ED-4DB2-BD59-A6C34878D82A}">
                    <a16:rowId xmlns:a16="http://schemas.microsoft.com/office/drawing/2014/main" val="2843811788"/>
                  </a:ext>
                </a:extLst>
              </a:tr>
              <a:tr h="370840">
                <a:tc>
                  <a:txBody>
                    <a:bodyPr/>
                    <a:lstStyle/>
                    <a:p>
                      <a:r>
                        <a:rPr lang="en-US" sz="1600" dirty="0"/>
                        <a:t>Trunk Ports</a:t>
                      </a:r>
                    </a:p>
                  </a:txBody>
                  <a:tcPr/>
                </a:tc>
                <a:extLst>
                  <a:ext uri="{0D108BD9-81ED-4DB2-BD59-A6C34878D82A}">
                    <a16:rowId xmlns:a16="http://schemas.microsoft.com/office/drawing/2014/main" val="3877641594"/>
                  </a:ext>
                </a:extLst>
              </a:tr>
              <a:tr h="370840">
                <a:tc>
                  <a:txBody>
                    <a:bodyPr/>
                    <a:lstStyle/>
                    <a:p>
                      <a:r>
                        <a:rPr lang="en-US" sz="1600" dirty="0"/>
                        <a:t>Content Addressable</a:t>
                      </a:r>
                      <a:r>
                        <a:rPr lang="en-US" sz="1600" baseline="0" dirty="0"/>
                        <a:t> Memory</a:t>
                      </a:r>
                      <a:endParaRPr lang="en-US" sz="1600" dirty="0"/>
                    </a:p>
                  </a:txBody>
                  <a:tcPr/>
                </a:tc>
                <a:extLst>
                  <a:ext uri="{0D108BD9-81ED-4DB2-BD59-A6C34878D82A}">
                    <a16:rowId xmlns:a16="http://schemas.microsoft.com/office/drawing/2014/main" val="2359316111"/>
                  </a:ext>
                </a:extLst>
              </a:tr>
              <a:tr h="370840">
                <a:tc>
                  <a:txBody>
                    <a:bodyPr/>
                    <a:lstStyle/>
                    <a:p>
                      <a:r>
                        <a:rPr lang="en-US" sz="1600" dirty="0"/>
                        <a:t>Address Resolution</a:t>
                      </a:r>
                      <a:r>
                        <a:rPr lang="en-US" sz="1600" baseline="0" dirty="0"/>
                        <a:t> Protocol (ARP)</a:t>
                      </a:r>
                      <a:endParaRPr lang="en-US" sz="1600" dirty="0"/>
                    </a:p>
                  </a:txBody>
                  <a:tcPr/>
                </a:tc>
                <a:extLst>
                  <a:ext uri="{0D108BD9-81ED-4DB2-BD59-A6C34878D82A}">
                    <a16:rowId xmlns:a16="http://schemas.microsoft.com/office/drawing/2014/main" val="906729202"/>
                  </a:ext>
                </a:extLst>
              </a:tr>
              <a:tr h="370840">
                <a:tc>
                  <a:txBody>
                    <a:bodyPr/>
                    <a:lstStyle/>
                    <a:p>
                      <a:r>
                        <a:rPr lang="en-US" sz="1600" dirty="0"/>
                        <a:t>Packet Routing</a:t>
                      </a:r>
                    </a:p>
                  </a:txBody>
                  <a:tcPr/>
                </a:tc>
                <a:extLst>
                  <a:ext uri="{0D108BD9-81ED-4DB2-BD59-A6C34878D82A}">
                    <a16:rowId xmlns:a16="http://schemas.microsoft.com/office/drawing/2014/main" val="3298492007"/>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3511456017"/>
              </p:ext>
            </p:extLst>
          </p:nvPr>
        </p:nvGraphicFramePr>
        <p:xfrm>
          <a:off x="1972265" y="1273810"/>
          <a:ext cx="4400957" cy="2595880"/>
        </p:xfrm>
        <a:graphic>
          <a:graphicData uri="http://schemas.openxmlformats.org/drawingml/2006/table">
            <a:tbl>
              <a:tblPr firstRow="1" bandRow="1">
                <a:tableStyleId>{5C22544A-7EE6-4342-B048-85BDC9FD1C3A}</a:tableStyleId>
              </a:tblPr>
              <a:tblGrid>
                <a:gridCol w="4400957">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600" dirty="0"/>
                        <a:t>IP Address Assignment</a:t>
                      </a:r>
                    </a:p>
                  </a:txBody>
                  <a:tcPr/>
                </a:tc>
                <a:extLst>
                  <a:ext uri="{0D108BD9-81ED-4DB2-BD59-A6C34878D82A}">
                    <a16:rowId xmlns:a16="http://schemas.microsoft.com/office/drawing/2014/main" val="1848938057"/>
                  </a:ext>
                </a:extLst>
              </a:tr>
              <a:tr h="370840">
                <a:tc>
                  <a:txBody>
                    <a:bodyPr/>
                    <a:lstStyle/>
                    <a:p>
                      <a:r>
                        <a:rPr lang="en-US" sz="1600" dirty="0"/>
                        <a:t>Process Switching</a:t>
                      </a:r>
                    </a:p>
                  </a:txBody>
                  <a:tcPr/>
                </a:tc>
                <a:extLst>
                  <a:ext uri="{0D108BD9-81ED-4DB2-BD59-A6C34878D82A}">
                    <a16:rowId xmlns:a16="http://schemas.microsoft.com/office/drawing/2014/main" val="3452927939"/>
                  </a:ext>
                </a:extLst>
              </a:tr>
              <a:tr h="370840">
                <a:tc>
                  <a:txBody>
                    <a:bodyPr/>
                    <a:lstStyle/>
                    <a:p>
                      <a:r>
                        <a:rPr lang="en-US" sz="1600" dirty="0"/>
                        <a:t>Cisco Express Forwarding (CEF)</a:t>
                      </a:r>
                    </a:p>
                  </a:txBody>
                  <a:tcPr/>
                </a:tc>
                <a:extLst>
                  <a:ext uri="{0D108BD9-81ED-4DB2-BD59-A6C34878D82A}">
                    <a16:rowId xmlns:a16="http://schemas.microsoft.com/office/drawing/2014/main" val="2843811788"/>
                  </a:ext>
                </a:extLst>
              </a:tr>
              <a:tr h="370840">
                <a:tc>
                  <a:txBody>
                    <a:bodyPr/>
                    <a:lstStyle/>
                    <a:p>
                      <a:r>
                        <a:rPr lang="en-US" sz="1600" dirty="0"/>
                        <a:t>Ternary Content Addressable Memory</a:t>
                      </a:r>
                    </a:p>
                  </a:txBody>
                  <a:tcPr/>
                </a:tc>
                <a:extLst>
                  <a:ext uri="{0D108BD9-81ED-4DB2-BD59-A6C34878D82A}">
                    <a16:rowId xmlns:a16="http://schemas.microsoft.com/office/drawing/2014/main" val="3877641594"/>
                  </a:ext>
                </a:extLst>
              </a:tr>
              <a:tr h="370840">
                <a:tc>
                  <a:txBody>
                    <a:bodyPr/>
                    <a:lstStyle/>
                    <a:p>
                      <a:r>
                        <a:rPr lang="en-US" sz="1600" dirty="0"/>
                        <a:t>Software CEF</a:t>
                      </a:r>
                    </a:p>
                  </a:txBody>
                  <a:tcPr/>
                </a:tc>
                <a:extLst>
                  <a:ext uri="{0D108BD9-81ED-4DB2-BD59-A6C34878D82A}">
                    <a16:rowId xmlns:a16="http://schemas.microsoft.com/office/drawing/2014/main" val="2359316111"/>
                  </a:ext>
                </a:extLst>
              </a:tr>
              <a:tr h="370840">
                <a:tc>
                  <a:txBody>
                    <a:bodyPr/>
                    <a:lstStyle/>
                    <a:p>
                      <a:r>
                        <a:rPr lang="en-US" sz="1600" dirty="0"/>
                        <a:t>SDM Template</a:t>
                      </a:r>
                    </a:p>
                  </a:txBody>
                  <a:tcPr/>
                </a:tc>
                <a:extLst>
                  <a:ext uri="{0D108BD9-81ED-4DB2-BD59-A6C34878D82A}">
                    <a16:rowId xmlns:a16="http://schemas.microsoft.com/office/drawing/2014/main" val="906729202"/>
                  </a:ext>
                </a:extLst>
              </a:tr>
            </a:tbl>
          </a:graphicData>
        </a:graphic>
      </p:graphicFrame>
    </p:spTree>
    <p:extLst>
      <p:ext uri="{BB962C8B-B14F-4D97-AF65-F5344CB8AC3E}">
        <p14:creationId xmlns:p14="http://schemas.microsoft.com/office/powerpoint/2010/main" val="427051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1</a:t>
            </a:r>
          </a:p>
        </p:txBody>
      </p:sp>
      <p:graphicFrame>
        <p:nvGraphicFramePr>
          <p:cNvPr id="2" name="Table 1"/>
          <p:cNvGraphicFramePr>
            <a:graphicFrameLocks noGrp="1"/>
          </p:cNvGraphicFramePr>
          <p:nvPr>
            <p:extLst>
              <p:ext uri="{D42A27DB-BD31-4B8C-83A1-F6EECF244321}">
                <p14:modId xmlns:p14="http://schemas.microsoft.com/office/powerpoint/2010/main" val="1112612014"/>
              </p:ext>
            </p:extLst>
          </p:nvPr>
        </p:nvGraphicFramePr>
        <p:xfrm>
          <a:off x="364435" y="1112749"/>
          <a:ext cx="8415130" cy="3510280"/>
        </p:xfrm>
        <a:graphic>
          <a:graphicData uri="http://schemas.openxmlformats.org/drawingml/2006/table">
            <a:tbl>
              <a:tblPr firstRow="1" bandRow="1">
                <a:tableStyleId>{5C22544A-7EE6-4342-B048-85BDC9FD1C3A}</a:tableStyleId>
              </a:tblPr>
              <a:tblGrid>
                <a:gridCol w="4207565">
                  <a:extLst>
                    <a:ext uri="{9D8B030D-6E8A-4147-A177-3AD203B41FA5}">
                      <a16:colId xmlns:a16="http://schemas.microsoft.com/office/drawing/2014/main" val="3133942819"/>
                    </a:ext>
                  </a:extLst>
                </a:gridCol>
                <a:gridCol w="4207565">
                  <a:extLst>
                    <a:ext uri="{9D8B030D-6E8A-4147-A177-3AD203B41FA5}">
                      <a16:colId xmlns:a16="http://schemas.microsoft.com/office/drawing/2014/main" val="2120057216"/>
                    </a:ext>
                  </a:extLst>
                </a:gridCol>
              </a:tblGrid>
              <a:tr h="370840">
                <a:tc>
                  <a:txBody>
                    <a:bodyPr/>
                    <a:lstStyle/>
                    <a:p>
                      <a:r>
                        <a:rPr lang="en-US" sz="1600" dirty="0"/>
                        <a:t>Key Terms</a:t>
                      </a:r>
                    </a:p>
                  </a:txBody>
                  <a:tcPr/>
                </a:tc>
                <a:tc>
                  <a:txBody>
                    <a:bodyPr/>
                    <a:lstStyle/>
                    <a:p>
                      <a:endParaRPr lang="en-US" sz="1600" dirty="0"/>
                    </a:p>
                  </a:txBody>
                  <a:tcPr/>
                </a:tc>
                <a:extLst>
                  <a:ext uri="{0D108BD9-81ED-4DB2-BD59-A6C34878D82A}">
                    <a16:rowId xmlns:a16="http://schemas.microsoft.com/office/drawing/2014/main" val="2640803396"/>
                  </a:ext>
                </a:extLst>
              </a:tr>
              <a:tr h="370840">
                <a:tc>
                  <a:txBody>
                    <a:bodyPr/>
                    <a:lstStyle/>
                    <a:p>
                      <a:r>
                        <a:rPr lang="en-US" sz="1600" dirty="0"/>
                        <a:t>Access port</a:t>
                      </a:r>
                    </a:p>
                  </a:txBody>
                  <a:tcPr/>
                </a:tc>
                <a:tc>
                  <a:txBody>
                    <a:bodyPr/>
                    <a:lstStyle/>
                    <a:p>
                      <a:r>
                        <a:rPr lang="en-US" sz="1600" b="0" i="0" u="none" strike="noStrike" kern="1200" baseline="0" dirty="0">
                          <a:solidFill>
                            <a:schemeClr val="dk1"/>
                          </a:solidFill>
                          <a:latin typeface="+mn-lt"/>
                          <a:ea typeface="+mn-ea"/>
                          <a:cs typeface="+mn-cs"/>
                        </a:rPr>
                        <a:t>Forwarding Information Base (FIB)</a:t>
                      </a:r>
                      <a:endParaRPr lang="en-US" sz="1600" dirty="0"/>
                    </a:p>
                  </a:txBody>
                  <a:tcPr/>
                </a:tc>
                <a:extLst>
                  <a:ext uri="{0D108BD9-81ED-4DB2-BD59-A6C34878D82A}">
                    <a16:rowId xmlns:a16="http://schemas.microsoft.com/office/drawing/2014/main" val="3303805005"/>
                  </a:ext>
                </a:extLst>
              </a:tr>
              <a:tr h="370840">
                <a:tc>
                  <a:txBody>
                    <a:bodyPr/>
                    <a:lstStyle/>
                    <a:p>
                      <a:r>
                        <a:rPr lang="en-US" sz="1600" dirty="0"/>
                        <a:t>Address Resolution</a:t>
                      </a:r>
                      <a:r>
                        <a:rPr lang="en-US" sz="1600" baseline="0" dirty="0"/>
                        <a:t> Protocol (ARP)</a:t>
                      </a:r>
                      <a:endParaRPr lang="en-US" sz="1600" dirty="0"/>
                    </a:p>
                  </a:txBody>
                  <a:tcPr/>
                </a:tc>
                <a:tc>
                  <a:txBody>
                    <a:bodyPr/>
                    <a:lstStyle/>
                    <a:p>
                      <a:r>
                        <a:rPr lang="en-US" sz="1600" b="0" i="0" u="none" strike="noStrike" kern="1200" baseline="0" dirty="0">
                          <a:solidFill>
                            <a:schemeClr val="dk1"/>
                          </a:solidFill>
                          <a:latin typeface="+mn-lt"/>
                          <a:ea typeface="+mn-ea"/>
                          <a:cs typeface="+mn-cs"/>
                        </a:rPr>
                        <a:t>MAC address table</a:t>
                      </a:r>
                      <a:endParaRPr lang="en-US" sz="1600" dirty="0"/>
                    </a:p>
                  </a:txBody>
                  <a:tcPr/>
                </a:tc>
                <a:extLst>
                  <a:ext uri="{0D108BD9-81ED-4DB2-BD59-A6C34878D82A}">
                    <a16:rowId xmlns:a16="http://schemas.microsoft.com/office/drawing/2014/main" val="1860627843"/>
                  </a:ext>
                </a:extLst>
              </a:tr>
              <a:tr h="370840">
                <a:tc>
                  <a:txBody>
                    <a:bodyPr/>
                    <a:lstStyle/>
                    <a:p>
                      <a:r>
                        <a:rPr lang="en-US" sz="1600" dirty="0"/>
                        <a:t>Broadcast Domain</a:t>
                      </a:r>
                    </a:p>
                  </a:txBody>
                  <a:tcPr/>
                </a:tc>
                <a:tc>
                  <a:txBody>
                    <a:bodyPr/>
                    <a:lstStyle/>
                    <a:p>
                      <a:r>
                        <a:rPr lang="en-US" sz="1600" b="0" i="0" u="none" strike="noStrike" kern="1200" baseline="0" dirty="0">
                          <a:solidFill>
                            <a:schemeClr val="dk1"/>
                          </a:solidFill>
                          <a:latin typeface="+mn-lt"/>
                          <a:ea typeface="+mn-ea"/>
                          <a:cs typeface="+mn-cs"/>
                        </a:rPr>
                        <a:t>native VLAN</a:t>
                      </a:r>
                    </a:p>
                  </a:txBody>
                  <a:tcPr/>
                </a:tc>
                <a:extLst>
                  <a:ext uri="{0D108BD9-81ED-4DB2-BD59-A6C34878D82A}">
                    <a16:rowId xmlns:a16="http://schemas.microsoft.com/office/drawing/2014/main" val="2206863053"/>
                  </a:ext>
                </a:extLst>
              </a:tr>
              <a:tr h="370840">
                <a:tc>
                  <a:txBody>
                    <a:bodyPr/>
                    <a:lstStyle/>
                    <a:p>
                      <a:r>
                        <a:rPr lang="en-US" sz="1600" b="0" i="0" u="none" strike="noStrike" kern="1200" baseline="0" dirty="0">
                          <a:solidFill>
                            <a:schemeClr val="dk1"/>
                          </a:solidFill>
                          <a:latin typeface="+mn-lt"/>
                          <a:ea typeface="+mn-ea"/>
                          <a:cs typeface="+mn-cs"/>
                        </a:rPr>
                        <a:t>Cisco Express Forwarding (CEF)</a:t>
                      </a:r>
                      <a:endParaRPr lang="en-US" sz="1600" dirty="0"/>
                    </a:p>
                  </a:txBody>
                  <a:tcPr/>
                </a:tc>
                <a:tc>
                  <a:txBody>
                    <a:bodyPr/>
                    <a:lstStyle/>
                    <a:p>
                      <a:r>
                        <a:rPr lang="en-US" sz="1600" b="0" i="0" u="none" strike="noStrike" kern="1200" baseline="0" dirty="0">
                          <a:solidFill>
                            <a:schemeClr val="dk1"/>
                          </a:solidFill>
                          <a:latin typeface="+mn-lt"/>
                          <a:ea typeface="+mn-ea"/>
                          <a:cs typeface="+mn-cs"/>
                        </a:rPr>
                        <a:t>process switching</a:t>
                      </a:r>
                      <a:endParaRPr lang="en-US" sz="1600" dirty="0"/>
                    </a:p>
                  </a:txBody>
                  <a:tcPr/>
                </a:tc>
                <a:extLst>
                  <a:ext uri="{0D108BD9-81ED-4DB2-BD59-A6C34878D82A}">
                    <a16:rowId xmlns:a16="http://schemas.microsoft.com/office/drawing/2014/main" val="1924228875"/>
                  </a:ext>
                </a:extLst>
              </a:tr>
              <a:tr h="370840">
                <a:tc>
                  <a:txBody>
                    <a:bodyPr/>
                    <a:lstStyle/>
                    <a:p>
                      <a:r>
                        <a:rPr lang="en-US" sz="1600" b="0" i="0" u="none" strike="noStrike" kern="1200" baseline="0" dirty="0">
                          <a:solidFill>
                            <a:schemeClr val="dk1"/>
                          </a:solidFill>
                          <a:latin typeface="+mn-lt"/>
                          <a:ea typeface="+mn-ea"/>
                          <a:cs typeface="+mn-cs"/>
                        </a:rPr>
                        <a:t>collision domain</a:t>
                      </a:r>
                      <a:endParaRPr lang="en-US" sz="1600" dirty="0"/>
                    </a:p>
                  </a:txBody>
                  <a:tcPr/>
                </a:tc>
                <a:tc>
                  <a:txBody>
                    <a:bodyPr/>
                    <a:lstStyle/>
                    <a:p>
                      <a:r>
                        <a:rPr lang="en-US" sz="1600" b="0" i="0" u="none" strike="noStrike" kern="1200" baseline="0" dirty="0">
                          <a:solidFill>
                            <a:schemeClr val="dk1"/>
                          </a:solidFill>
                          <a:latin typeface="+mn-lt"/>
                          <a:ea typeface="+mn-ea"/>
                          <a:cs typeface="+mn-cs"/>
                        </a:rPr>
                        <a:t>Routing Information Base (RIB)</a:t>
                      </a:r>
                      <a:endParaRPr lang="en-US" sz="1600" dirty="0"/>
                    </a:p>
                  </a:txBody>
                  <a:tcPr/>
                </a:tc>
                <a:extLst>
                  <a:ext uri="{0D108BD9-81ED-4DB2-BD59-A6C34878D82A}">
                    <a16:rowId xmlns:a16="http://schemas.microsoft.com/office/drawing/2014/main" val="844532499"/>
                  </a:ext>
                </a:extLst>
              </a:tr>
              <a:tr h="370840">
                <a:tc>
                  <a:txBody>
                    <a:bodyPr/>
                    <a:lstStyle/>
                    <a:p>
                      <a:r>
                        <a:rPr lang="en-US" sz="1600" b="0" i="0" u="none" strike="noStrike" kern="1200" baseline="0" dirty="0">
                          <a:solidFill>
                            <a:schemeClr val="dk1"/>
                          </a:solidFill>
                          <a:latin typeface="+mn-lt"/>
                          <a:ea typeface="+mn-ea"/>
                          <a:cs typeface="+mn-cs"/>
                        </a:rPr>
                        <a:t>content addressable memory (CAM)</a:t>
                      </a:r>
                      <a:endParaRPr lang="en-US" sz="1600" dirty="0"/>
                    </a:p>
                  </a:txBody>
                  <a:tcPr/>
                </a:tc>
                <a:tc>
                  <a:txBody>
                    <a:bodyPr/>
                    <a:lstStyle/>
                    <a:p>
                      <a:r>
                        <a:rPr lang="en-US" sz="1600" b="0" i="0" u="none" strike="noStrike" kern="1200" baseline="0" dirty="0">
                          <a:solidFill>
                            <a:schemeClr val="dk1"/>
                          </a:solidFill>
                          <a:latin typeface="+mn-lt"/>
                          <a:ea typeface="+mn-ea"/>
                          <a:cs typeface="+mn-cs"/>
                        </a:rPr>
                        <a:t>trunk port</a:t>
                      </a:r>
                      <a:endParaRPr lang="en-US" sz="1600" dirty="0"/>
                    </a:p>
                  </a:txBody>
                  <a:tcPr/>
                </a:tc>
                <a:extLst>
                  <a:ext uri="{0D108BD9-81ED-4DB2-BD59-A6C34878D82A}">
                    <a16:rowId xmlns:a16="http://schemas.microsoft.com/office/drawing/2014/main" val="543536334"/>
                  </a:ext>
                </a:extLst>
              </a:tr>
              <a:tr h="185420">
                <a:tc>
                  <a:txBody>
                    <a:bodyPr/>
                    <a:lstStyle/>
                    <a:p>
                      <a:r>
                        <a:rPr lang="en-US" sz="1600" b="0" i="0" u="none" strike="noStrike" kern="1200" baseline="0" dirty="0">
                          <a:solidFill>
                            <a:schemeClr val="dk1"/>
                          </a:solidFill>
                          <a:latin typeface="+mn-lt"/>
                          <a:ea typeface="+mn-ea"/>
                          <a:cs typeface="+mn-cs"/>
                        </a:rPr>
                        <a:t>Layer 2 forwarding</a:t>
                      </a:r>
                      <a:endParaRPr lang="en-US" sz="1600" dirty="0"/>
                    </a:p>
                  </a:txBody>
                  <a:tcPr/>
                </a:tc>
                <a:tc>
                  <a:txBody>
                    <a:bodyPr/>
                    <a:lstStyle/>
                    <a:p>
                      <a:r>
                        <a:rPr lang="en-US" sz="1600" b="0" i="0" u="none" strike="noStrike" kern="1200" baseline="0" dirty="0">
                          <a:solidFill>
                            <a:schemeClr val="dk1"/>
                          </a:solidFill>
                          <a:latin typeface="+mn-lt"/>
                          <a:ea typeface="+mn-ea"/>
                          <a:cs typeface="+mn-cs"/>
                        </a:rPr>
                        <a:t>ternary content addressable memory (TCAM)</a:t>
                      </a:r>
                      <a:endParaRPr lang="en-US" sz="1600" dirty="0"/>
                    </a:p>
                  </a:txBody>
                  <a:tcPr/>
                </a:tc>
                <a:extLst>
                  <a:ext uri="{0D108BD9-81ED-4DB2-BD59-A6C34878D82A}">
                    <a16:rowId xmlns:a16="http://schemas.microsoft.com/office/drawing/2014/main" val="1936916576"/>
                  </a:ext>
                </a:extLst>
              </a:tr>
              <a:tr h="185420">
                <a:tc>
                  <a:txBody>
                    <a:bodyPr/>
                    <a:lstStyle/>
                    <a:p>
                      <a:r>
                        <a:rPr lang="en-US" sz="1600" b="0" i="0" u="none" strike="noStrike" kern="1200" baseline="0" dirty="0">
                          <a:solidFill>
                            <a:schemeClr val="dk1"/>
                          </a:solidFill>
                          <a:latin typeface="+mn-lt"/>
                          <a:ea typeface="+mn-ea"/>
                          <a:cs typeface="+mn-cs"/>
                        </a:rPr>
                        <a:t>Layer 3 forwarding</a:t>
                      </a:r>
                      <a:endParaRPr lang="en-US" sz="1600" dirty="0"/>
                    </a:p>
                  </a:txBody>
                  <a:tcPr/>
                </a:tc>
                <a:tc>
                  <a:txBody>
                    <a:bodyPr/>
                    <a:lstStyle/>
                    <a:p>
                      <a:r>
                        <a:rPr lang="en-US" sz="1600" b="0" i="0" u="none" strike="noStrike" kern="1200" baseline="0" dirty="0">
                          <a:solidFill>
                            <a:schemeClr val="dk1"/>
                          </a:solidFill>
                          <a:latin typeface="+mn-lt"/>
                          <a:ea typeface="+mn-ea"/>
                          <a:cs typeface="+mn-cs"/>
                        </a:rPr>
                        <a:t>virtual LAN (VLAN)</a:t>
                      </a:r>
                      <a:endParaRPr lang="en-US" sz="1600" dirty="0"/>
                    </a:p>
                  </a:txBody>
                  <a:tcPr/>
                </a:tc>
                <a:extLst>
                  <a:ext uri="{0D108BD9-81ED-4DB2-BD59-A6C34878D82A}">
                    <a16:rowId xmlns:a16="http://schemas.microsoft.com/office/drawing/2014/main" val="1040528287"/>
                  </a:ext>
                </a:extLst>
              </a:tr>
            </a:tbl>
          </a:graphicData>
        </a:graphic>
      </p:graphicFrame>
    </p:spTree>
    <p:extLst>
      <p:ext uri="{BB962C8B-B14F-4D97-AF65-F5344CB8AC3E}">
        <p14:creationId xmlns:p14="http://schemas.microsoft.com/office/powerpoint/2010/main" val="2957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a:t>
            </a:r>
          </a:p>
        </p:txBody>
      </p:sp>
      <p:graphicFrame>
        <p:nvGraphicFramePr>
          <p:cNvPr id="2" name="Table 1"/>
          <p:cNvGraphicFramePr>
            <a:graphicFrameLocks noGrp="1"/>
          </p:cNvGraphicFramePr>
          <p:nvPr>
            <p:extLst>
              <p:ext uri="{D42A27DB-BD31-4B8C-83A1-F6EECF244321}">
                <p14:modId xmlns:p14="http://schemas.microsoft.com/office/powerpoint/2010/main" val="1980233654"/>
              </p:ext>
            </p:extLst>
          </p:nvPr>
        </p:nvGraphicFramePr>
        <p:xfrm>
          <a:off x="121205" y="836611"/>
          <a:ext cx="8613914" cy="3789680"/>
        </p:xfrm>
        <a:graphic>
          <a:graphicData uri="http://schemas.openxmlformats.org/drawingml/2006/table">
            <a:tbl>
              <a:tblPr firstRow="1" bandRow="1">
                <a:tableStyleId>{5C22544A-7EE6-4342-B048-85BDC9FD1C3A}</a:tableStyleId>
              </a:tblPr>
              <a:tblGrid>
                <a:gridCol w="4306957">
                  <a:extLst>
                    <a:ext uri="{9D8B030D-6E8A-4147-A177-3AD203B41FA5}">
                      <a16:colId xmlns:a16="http://schemas.microsoft.com/office/drawing/2014/main" val="3409650697"/>
                    </a:ext>
                  </a:extLst>
                </a:gridCol>
                <a:gridCol w="4306957">
                  <a:extLst>
                    <a:ext uri="{9D8B030D-6E8A-4147-A177-3AD203B41FA5}">
                      <a16:colId xmlns:a16="http://schemas.microsoft.com/office/drawing/2014/main" val="2847699745"/>
                    </a:ext>
                  </a:extLst>
                </a:gridCol>
              </a:tblGrid>
              <a:tr h="370840">
                <a:tc>
                  <a:txBody>
                    <a:bodyPr/>
                    <a:lstStyle/>
                    <a:p>
                      <a:r>
                        <a:rPr lang="en-US" sz="1600" dirty="0"/>
                        <a:t>Task</a:t>
                      </a:r>
                    </a:p>
                  </a:txBody>
                  <a:tcPr/>
                </a:tc>
                <a:tc>
                  <a:txBody>
                    <a:bodyPr/>
                    <a:lstStyle/>
                    <a:p>
                      <a:r>
                        <a:rPr lang="en-US" sz="1600" dirty="0"/>
                        <a:t>Command Syntax</a:t>
                      </a:r>
                    </a:p>
                  </a:txBody>
                  <a:tcPr/>
                </a:tc>
                <a:extLst>
                  <a:ext uri="{0D108BD9-81ED-4DB2-BD59-A6C34878D82A}">
                    <a16:rowId xmlns:a16="http://schemas.microsoft.com/office/drawing/2014/main" val="2881915533"/>
                  </a:ext>
                </a:extLst>
              </a:tr>
              <a:tr h="370840">
                <a:tc>
                  <a:txBody>
                    <a:bodyPr/>
                    <a:lstStyle/>
                    <a:p>
                      <a:r>
                        <a:rPr lang="en-US" sz="1600" dirty="0"/>
                        <a:t>Define a VLAN</a:t>
                      </a:r>
                    </a:p>
                  </a:txBody>
                  <a:tcPr/>
                </a:tc>
                <a:tc>
                  <a:txBody>
                    <a:bodyPr/>
                    <a:lstStyle/>
                    <a:p>
                      <a:r>
                        <a:rPr lang="en-US" sz="1600" b="1" i="0" u="none" strike="noStrike" kern="1200" baseline="0" dirty="0">
                          <a:solidFill>
                            <a:schemeClr val="dk1"/>
                          </a:solidFill>
                          <a:latin typeface="+mn-lt"/>
                          <a:ea typeface="+mn-ea"/>
                          <a:cs typeface="+mn-cs"/>
                        </a:rPr>
                        <a:t>vlan </a:t>
                      </a:r>
                      <a:r>
                        <a:rPr lang="en-US" sz="1600" b="0" i="1" u="none" strike="noStrike" kern="1200" baseline="0" dirty="0">
                          <a:solidFill>
                            <a:schemeClr val="dk1"/>
                          </a:solidFill>
                          <a:latin typeface="+mn-lt"/>
                          <a:ea typeface="+mn-ea"/>
                          <a:cs typeface="+mn-cs"/>
                        </a:rPr>
                        <a:t>vlan-id</a:t>
                      </a:r>
                    </a:p>
                    <a:p>
                      <a:r>
                        <a:rPr lang="en-US" sz="1600" b="1" i="0" u="none" strike="noStrike" kern="1200" baseline="0" dirty="0">
                          <a:solidFill>
                            <a:schemeClr val="dk1"/>
                          </a:solidFill>
                          <a:latin typeface="+mn-lt"/>
                          <a:ea typeface="+mn-ea"/>
                          <a:cs typeface="+mn-cs"/>
                        </a:rPr>
                        <a:t>name </a:t>
                      </a:r>
                      <a:r>
                        <a:rPr lang="en-US" sz="1600" b="0" i="1" u="none" strike="noStrike" kern="1200" baseline="0" dirty="0">
                          <a:solidFill>
                            <a:schemeClr val="dk1"/>
                          </a:solidFill>
                          <a:latin typeface="+mn-lt"/>
                          <a:ea typeface="+mn-ea"/>
                          <a:cs typeface="+mn-cs"/>
                        </a:rPr>
                        <a:t>vlanname</a:t>
                      </a:r>
                      <a:endParaRPr lang="en-US" sz="1600" dirty="0"/>
                    </a:p>
                  </a:txBody>
                  <a:tcPr/>
                </a:tc>
                <a:extLst>
                  <a:ext uri="{0D108BD9-81ED-4DB2-BD59-A6C34878D82A}">
                    <a16:rowId xmlns:a16="http://schemas.microsoft.com/office/drawing/2014/main" val="3700197108"/>
                  </a:ext>
                </a:extLst>
              </a:tr>
              <a:tr h="370840">
                <a:tc>
                  <a:txBody>
                    <a:bodyPr/>
                    <a:lstStyle/>
                    <a:p>
                      <a:r>
                        <a:rPr lang="en-US" sz="1600" dirty="0"/>
                        <a:t>Configure and interface as a trunk port</a:t>
                      </a:r>
                    </a:p>
                  </a:txBody>
                  <a:tcPr/>
                </a:tc>
                <a:tc>
                  <a:txBody>
                    <a:bodyPr/>
                    <a:lstStyle/>
                    <a:p>
                      <a:r>
                        <a:rPr lang="en-US" sz="1600" b="1" i="0" u="none" strike="noStrike" kern="1200" baseline="0" dirty="0">
                          <a:solidFill>
                            <a:schemeClr val="dk1"/>
                          </a:solidFill>
                          <a:latin typeface="+mn-lt"/>
                          <a:ea typeface="+mn-ea"/>
                          <a:cs typeface="+mn-cs"/>
                        </a:rPr>
                        <a:t>switchport mode trunk</a:t>
                      </a:r>
                      <a:endParaRPr lang="en-US" sz="1600" dirty="0"/>
                    </a:p>
                  </a:txBody>
                  <a:tcPr/>
                </a:tc>
                <a:extLst>
                  <a:ext uri="{0D108BD9-81ED-4DB2-BD59-A6C34878D82A}">
                    <a16:rowId xmlns:a16="http://schemas.microsoft.com/office/drawing/2014/main" val="39194219"/>
                  </a:ext>
                </a:extLst>
              </a:tr>
              <a:tr h="370840">
                <a:tc>
                  <a:txBody>
                    <a:bodyPr/>
                    <a:lstStyle/>
                    <a:p>
                      <a:r>
                        <a:rPr lang="en-US" sz="1600" b="0" i="0" u="none" strike="noStrike" kern="1200" baseline="0" dirty="0">
                          <a:solidFill>
                            <a:schemeClr val="dk1"/>
                          </a:solidFill>
                          <a:latin typeface="+mn-lt"/>
                          <a:ea typeface="+mn-ea"/>
                          <a:cs typeface="+mn-cs"/>
                        </a:rPr>
                        <a:t>Configure an interface as an access port</a:t>
                      </a:r>
                    </a:p>
                    <a:p>
                      <a:r>
                        <a:rPr lang="en-US" sz="1600" b="0" i="0" u="none" strike="noStrike" kern="1200" baseline="0" dirty="0">
                          <a:solidFill>
                            <a:schemeClr val="dk1"/>
                          </a:solidFill>
                          <a:latin typeface="+mn-lt"/>
                          <a:ea typeface="+mn-ea"/>
                          <a:cs typeface="+mn-cs"/>
                        </a:rPr>
                        <a:t>assigned to a specific VLAN</a:t>
                      </a:r>
                      <a:endParaRPr lang="en-US" sz="1600" dirty="0"/>
                    </a:p>
                  </a:txBody>
                  <a:tcPr/>
                </a:tc>
                <a:tc>
                  <a:txBody>
                    <a:bodyPr/>
                    <a:lstStyle/>
                    <a:p>
                      <a:r>
                        <a:rPr lang="en-US" sz="1600" b="1" i="0" u="none" strike="noStrike" kern="1200" baseline="0" dirty="0">
                          <a:solidFill>
                            <a:schemeClr val="dk1"/>
                          </a:solidFill>
                          <a:latin typeface="+mn-lt"/>
                          <a:ea typeface="+mn-ea"/>
                          <a:cs typeface="+mn-cs"/>
                        </a:rPr>
                        <a:t>switchport mode access</a:t>
                      </a:r>
                    </a:p>
                    <a:p>
                      <a:r>
                        <a:rPr lang="en-US" sz="1600" b="1" i="0" u="none" strike="noStrike" kern="1200" baseline="0" dirty="0">
                          <a:solidFill>
                            <a:schemeClr val="dk1"/>
                          </a:solidFill>
                          <a:latin typeface="+mn-lt"/>
                          <a:ea typeface="+mn-ea"/>
                          <a:cs typeface="+mn-cs"/>
                        </a:rPr>
                        <a:t>switchport access </a:t>
                      </a:r>
                      <a:r>
                        <a:rPr lang="en-US" sz="1600" b="0" i="0" u="none" strike="noStrike" kern="1200" baseline="0" dirty="0">
                          <a:solidFill>
                            <a:schemeClr val="dk1"/>
                          </a:solidFill>
                          <a:latin typeface="+mn-lt"/>
                          <a:ea typeface="+mn-ea"/>
                          <a:cs typeface="+mn-cs"/>
                        </a:rPr>
                        <a:t>{</a:t>
                      </a:r>
                      <a:r>
                        <a:rPr lang="en-US" sz="1600" b="1" i="0" u="none" strike="noStrike" kern="1200" baseline="0" dirty="0">
                          <a:solidFill>
                            <a:schemeClr val="dk1"/>
                          </a:solidFill>
                          <a:latin typeface="+mn-lt"/>
                          <a:ea typeface="+mn-ea"/>
                          <a:cs typeface="+mn-cs"/>
                        </a:rPr>
                        <a:t>vlan </a:t>
                      </a:r>
                      <a:r>
                        <a:rPr lang="en-US" sz="1600" b="0" i="1" u="none" strike="noStrike" kern="1200" baseline="0" dirty="0">
                          <a:solidFill>
                            <a:schemeClr val="dk1"/>
                          </a:solidFill>
                          <a:latin typeface="+mn-lt"/>
                          <a:ea typeface="+mn-ea"/>
                          <a:cs typeface="+mn-cs"/>
                        </a:rPr>
                        <a:t>vlan-id </a:t>
                      </a:r>
                      <a:r>
                        <a:rPr lang="en-US" sz="1600" b="0" i="0" u="none" strike="noStrike" kern="1200" baseline="0" dirty="0">
                          <a:solidFill>
                            <a:schemeClr val="dk1"/>
                          </a:solidFill>
                          <a:latin typeface="+mn-lt"/>
                          <a:ea typeface="+mn-ea"/>
                          <a:cs typeface="+mn-cs"/>
                        </a:rPr>
                        <a:t>| </a:t>
                      </a:r>
                      <a:r>
                        <a:rPr lang="en-US" sz="1600" b="1" i="0" u="none" strike="noStrike" kern="1200" baseline="0" dirty="0">
                          <a:solidFill>
                            <a:schemeClr val="dk1"/>
                          </a:solidFill>
                          <a:latin typeface="+mn-lt"/>
                          <a:ea typeface="+mn-ea"/>
                          <a:cs typeface="+mn-cs"/>
                        </a:rPr>
                        <a:t>name </a:t>
                      </a:r>
                      <a:r>
                        <a:rPr lang="en-US" sz="1600" b="0" i="1" u="none" strike="noStrike" kern="1200" baseline="0" dirty="0">
                          <a:solidFill>
                            <a:schemeClr val="dk1"/>
                          </a:solidFill>
                          <a:latin typeface="+mn-lt"/>
                          <a:ea typeface="+mn-ea"/>
                          <a:cs typeface="+mn-cs"/>
                        </a:rPr>
                        <a:t>name</a:t>
                      </a:r>
                      <a:r>
                        <a:rPr lang="en-US" sz="1600" b="0" i="0" u="none" strike="noStrike" kern="1200" baseline="0" dirty="0">
                          <a:solidFill>
                            <a:schemeClr val="dk1"/>
                          </a:solidFill>
                          <a:latin typeface="+mn-lt"/>
                          <a:ea typeface="+mn-ea"/>
                          <a:cs typeface="+mn-cs"/>
                        </a:rPr>
                        <a:t>}</a:t>
                      </a:r>
                      <a:endParaRPr lang="en-US" sz="1600" dirty="0"/>
                    </a:p>
                  </a:txBody>
                  <a:tcPr/>
                </a:tc>
                <a:extLst>
                  <a:ext uri="{0D108BD9-81ED-4DB2-BD59-A6C34878D82A}">
                    <a16:rowId xmlns:a16="http://schemas.microsoft.com/office/drawing/2014/main" val="328649326"/>
                  </a:ext>
                </a:extLst>
              </a:tr>
              <a:tr h="370840">
                <a:tc>
                  <a:txBody>
                    <a:bodyPr/>
                    <a:lstStyle/>
                    <a:p>
                      <a:r>
                        <a:rPr lang="en-US" sz="1600" b="0" i="0" u="none" strike="noStrike" kern="1200" baseline="0" dirty="0">
                          <a:solidFill>
                            <a:schemeClr val="dk1"/>
                          </a:solidFill>
                          <a:latin typeface="+mn-lt"/>
                          <a:ea typeface="+mn-ea"/>
                          <a:cs typeface="+mn-cs"/>
                        </a:rPr>
                        <a:t>Configure a static MAC address entry</a:t>
                      </a:r>
                      <a:endParaRPr lang="en-US" sz="1600" dirty="0"/>
                    </a:p>
                  </a:txBody>
                  <a:tcPr/>
                </a:tc>
                <a:tc>
                  <a:txBody>
                    <a:bodyPr/>
                    <a:lstStyle/>
                    <a:p>
                      <a:r>
                        <a:rPr lang="en-US" sz="1600" b="1" i="0" u="none" strike="noStrike" kern="1200" baseline="0" dirty="0">
                          <a:solidFill>
                            <a:schemeClr val="dk1"/>
                          </a:solidFill>
                          <a:latin typeface="+mn-lt"/>
                          <a:ea typeface="+mn-ea"/>
                          <a:cs typeface="+mn-cs"/>
                        </a:rPr>
                        <a:t>mac address-table static mac-address vlan</a:t>
                      </a:r>
                    </a:p>
                    <a:p>
                      <a:r>
                        <a:rPr lang="en-US" sz="1600" b="0" i="1" u="none" strike="noStrike" kern="1200" baseline="0" dirty="0">
                          <a:solidFill>
                            <a:schemeClr val="dk1"/>
                          </a:solidFill>
                          <a:latin typeface="+mn-lt"/>
                          <a:ea typeface="+mn-ea"/>
                          <a:cs typeface="+mn-cs"/>
                        </a:rPr>
                        <a:t>vlan-id </a:t>
                      </a:r>
                      <a:r>
                        <a:rPr lang="en-US" sz="1600" b="1" i="0" u="none" strike="noStrike" kern="1200" baseline="0" dirty="0">
                          <a:solidFill>
                            <a:schemeClr val="dk1"/>
                          </a:solidFill>
                          <a:latin typeface="+mn-lt"/>
                          <a:ea typeface="+mn-ea"/>
                          <a:cs typeface="+mn-cs"/>
                        </a:rPr>
                        <a:t>interface </a:t>
                      </a:r>
                      <a:r>
                        <a:rPr lang="en-US" sz="1600" b="0" i="1" u="none" strike="noStrike" kern="1200" baseline="0" dirty="0">
                          <a:solidFill>
                            <a:schemeClr val="dk1"/>
                          </a:solidFill>
                          <a:latin typeface="+mn-lt"/>
                          <a:ea typeface="+mn-ea"/>
                          <a:cs typeface="+mn-cs"/>
                        </a:rPr>
                        <a:t>interface-id</a:t>
                      </a:r>
                      <a:endParaRPr lang="en-US" sz="1600" dirty="0"/>
                    </a:p>
                  </a:txBody>
                  <a:tcPr/>
                </a:tc>
                <a:extLst>
                  <a:ext uri="{0D108BD9-81ED-4DB2-BD59-A6C34878D82A}">
                    <a16:rowId xmlns:a16="http://schemas.microsoft.com/office/drawing/2014/main" val="1201251293"/>
                  </a:ext>
                </a:extLst>
              </a:tr>
              <a:tr h="370840">
                <a:tc>
                  <a:txBody>
                    <a:bodyPr/>
                    <a:lstStyle/>
                    <a:p>
                      <a:r>
                        <a:rPr lang="en-US" sz="1600" dirty="0"/>
                        <a:t>Clear MAC addresses from the MAC address table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t>clear mac address-table dynamic [{address </a:t>
                      </a:r>
                      <a:r>
                        <a:rPr lang="en-US" sz="1600" i="1" dirty="0"/>
                        <a:t>mac-address</a:t>
                      </a:r>
                      <a:r>
                        <a:rPr lang="en-US" sz="1600" dirty="0"/>
                        <a:t> | </a:t>
                      </a:r>
                      <a:r>
                        <a:rPr lang="en-US" sz="1600" b="1" dirty="0"/>
                        <a:t>interface</a:t>
                      </a:r>
                      <a:r>
                        <a:rPr lang="en-US" sz="1600" dirty="0"/>
                        <a:t> </a:t>
                      </a:r>
                      <a:r>
                        <a:rPr lang="en-US" sz="1600" i="1" dirty="0"/>
                        <a:t>interface-id </a:t>
                      </a:r>
                      <a:r>
                        <a:rPr lang="en-US" sz="1600" dirty="0"/>
                        <a:t>| </a:t>
                      </a:r>
                      <a:r>
                        <a:rPr lang="en-US" sz="1600" b="1" dirty="0"/>
                        <a:t>vlan </a:t>
                      </a:r>
                      <a:r>
                        <a:rPr lang="en-US" sz="1600" i="1" dirty="0"/>
                        <a:t>vlan-id</a:t>
                      </a:r>
                      <a:r>
                        <a:rPr lang="en-US" sz="1600" dirty="0"/>
                        <a:t>}] </a:t>
                      </a:r>
                    </a:p>
                  </a:txBody>
                  <a:tcPr/>
                </a:tc>
                <a:extLst>
                  <a:ext uri="{0D108BD9-81ED-4DB2-BD59-A6C34878D82A}">
                    <a16:rowId xmlns:a16="http://schemas.microsoft.com/office/drawing/2014/main" val="2641723263"/>
                  </a:ext>
                </a:extLst>
              </a:tr>
            </a:tbl>
          </a:graphicData>
        </a:graphic>
      </p:graphicFrame>
    </p:spTree>
    <p:extLst>
      <p:ext uri="{BB962C8B-B14F-4D97-AF65-F5344CB8AC3E}">
        <p14:creationId xmlns:p14="http://schemas.microsoft.com/office/powerpoint/2010/main" val="170325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1902307143"/>
              </p:ext>
            </p:extLst>
          </p:nvPr>
        </p:nvGraphicFramePr>
        <p:xfrm>
          <a:off x="312319" y="980553"/>
          <a:ext cx="8519361" cy="2885440"/>
        </p:xfrm>
        <a:graphic>
          <a:graphicData uri="http://schemas.openxmlformats.org/drawingml/2006/table">
            <a:tbl>
              <a:tblPr firstRow="1" bandRow="1">
                <a:tableStyleId>{5C22544A-7EE6-4342-B048-85BDC9FD1C3A}</a:tableStyleId>
              </a:tblPr>
              <a:tblGrid>
                <a:gridCol w="4212404">
                  <a:extLst>
                    <a:ext uri="{9D8B030D-6E8A-4147-A177-3AD203B41FA5}">
                      <a16:colId xmlns:a16="http://schemas.microsoft.com/office/drawing/2014/main" val="3409650697"/>
                    </a:ext>
                  </a:extLst>
                </a:gridCol>
                <a:gridCol w="4306957">
                  <a:extLst>
                    <a:ext uri="{9D8B030D-6E8A-4147-A177-3AD203B41FA5}">
                      <a16:colId xmlns:a16="http://schemas.microsoft.com/office/drawing/2014/main" val="2847699745"/>
                    </a:ext>
                  </a:extLst>
                </a:gridCol>
              </a:tblGrid>
              <a:tr h="370840">
                <a:tc>
                  <a:txBody>
                    <a:bodyPr/>
                    <a:lstStyle/>
                    <a:p>
                      <a:r>
                        <a:rPr lang="en-US" sz="1600" dirty="0"/>
                        <a:t>Task</a:t>
                      </a:r>
                    </a:p>
                  </a:txBody>
                  <a:tcPr/>
                </a:tc>
                <a:tc>
                  <a:txBody>
                    <a:bodyPr/>
                    <a:lstStyle/>
                    <a:p>
                      <a:r>
                        <a:rPr lang="en-US" sz="1600" dirty="0"/>
                        <a:t>Command Syntax</a:t>
                      </a:r>
                    </a:p>
                  </a:txBody>
                  <a:tcPr/>
                </a:tc>
                <a:extLst>
                  <a:ext uri="{0D108BD9-81ED-4DB2-BD59-A6C34878D82A}">
                    <a16:rowId xmlns:a16="http://schemas.microsoft.com/office/drawing/2014/main" val="2881915533"/>
                  </a:ext>
                </a:extLst>
              </a:tr>
              <a:tr h="370840">
                <a:tc>
                  <a:txBody>
                    <a:bodyPr/>
                    <a:lstStyle/>
                    <a:p>
                      <a:r>
                        <a:rPr lang="en-US" sz="1600" dirty="0"/>
                        <a:t>Assign an IPv4 address to an interface</a:t>
                      </a:r>
                    </a:p>
                  </a:txBody>
                  <a:tcPr/>
                </a:tc>
                <a:tc>
                  <a:txBody>
                    <a:bodyPr/>
                    <a:lstStyle/>
                    <a:p>
                      <a:r>
                        <a:rPr lang="en-US" sz="1600" b="1" dirty="0"/>
                        <a:t>ip address </a:t>
                      </a:r>
                      <a:r>
                        <a:rPr lang="en-US" sz="1600" i="1" dirty="0"/>
                        <a:t>ip-address subnet-mask </a:t>
                      </a:r>
                    </a:p>
                  </a:txBody>
                  <a:tcPr/>
                </a:tc>
                <a:extLst>
                  <a:ext uri="{0D108BD9-81ED-4DB2-BD59-A6C34878D82A}">
                    <a16:rowId xmlns:a16="http://schemas.microsoft.com/office/drawing/2014/main" val="39194219"/>
                  </a:ext>
                </a:extLst>
              </a:tr>
              <a:tr h="370840">
                <a:tc>
                  <a:txBody>
                    <a:bodyPr/>
                    <a:lstStyle/>
                    <a:p>
                      <a:r>
                        <a:rPr lang="en-US" sz="1600" dirty="0"/>
                        <a:t>Assign a secondary IPv4 address to an interface</a:t>
                      </a:r>
                    </a:p>
                  </a:txBody>
                  <a:tcPr/>
                </a:tc>
                <a:tc>
                  <a:txBody>
                    <a:bodyPr/>
                    <a:lstStyle/>
                    <a:p>
                      <a:r>
                        <a:rPr lang="en-US" sz="1600" b="1" dirty="0"/>
                        <a:t>ip address </a:t>
                      </a:r>
                      <a:r>
                        <a:rPr lang="en-US" sz="1600" i="1" dirty="0"/>
                        <a:t>ip-address subnet-mask </a:t>
                      </a:r>
                      <a:r>
                        <a:rPr lang="en-US" sz="1600" b="1" dirty="0"/>
                        <a:t>secondary</a:t>
                      </a:r>
                    </a:p>
                  </a:txBody>
                  <a:tcPr/>
                </a:tc>
                <a:extLst>
                  <a:ext uri="{0D108BD9-81ED-4DB2-BD59-A6C34878D82A}">
                    <a16:rowId xmlns:a16="http://schemas.microsoft.com/office/drawing/2014/main" val="328649326"/>
                  </a:ext>
                </a:extLst>
              </a:tr>
              <a:tr h="370840">
                <a:tc>
                  <a:txBody>
                    <a:bodyPr/>
                    <a:lstStyle/>
                    <a:p>
                      <a:r>
                        <a:rPr lang="en-US" sz="1600" dirty="0"/>
                        <a:t>Assign an IPv6 address to an interface</a:t>
                      </a:r>
                    </a:p>
                  </a:txBody>
                  <a:tcPr/>
                </a:tc>
                <a:tc>
                  <a:txBody>
                    <a:bodyPr/>
                    <a:lstStyle/>
                    <a:p>
                      <a:r>
                        <a:rPr lang="en-US" sz="1600" b="1" dirty="0"/>
                        <a:t>ipv6 address </a:t>
                      </a:r>
                      <a:r>
                        <a:rPr lang="en-US" sz="1600" i="1" dirty="0"/>
                        <a:t>ipv6-address/prefix-length </a:t>
                      </a:r>
                    </a:p>
                  </a:txBody>
                  <a:tcPr/>
                </a:tc>
                <a:extLst>
                  <a:ext uri="{0D108BD9-81ED-4DB2-BD59-A6C34878D82A}">
                    <a16:rowId xmlns:a16="http://schemas.microsoft.com/office/drawing/2014/main" val="1201251293"/>
                  </a:ext>
                </a:extLst>
              </a:tr>
              <a:tr h="370840">
                <a:tc>
                  <a:txBody>
                    <a:bodyPr/>
                    <a:lstStyle/>
                    <a:p>
                      <a:r>
                        <a:rPr lang="en-US" sz="1600" dirty="0"/>
                        <a:t>Modify the SDM database</a:t>
                      </a:r>
                    </a:p>
                  </a:txBody>
                  <a:tcPr/>
                </a:tc>
                <a:tc>
                  <a:txBody>
                    <a:bodyPr/>
                    <a:lstStyle/>
                    <a:p>
                      <a:r>
                        <a:rPr lang="en-US" sz="1600" b="1" dirty="0"/>
                        <a:t>sdm prefer {vlan | advanced</a:t>
                      </a:r>
                      <a:r>
                        <a:rPr lang="en-US" sz="1600" dirty="0"/>
                        <a:t>} </a:t>
                      </a:r>
                    </a:p>
                  </a:txBody>
                  <a:tcPr/>
                </a:tc>
                <a:extLst>
                  <a:ext uri="{0D108BD9-81ED-4DB2-BD59-A6C34878D82A}">
                    <a16:rowId xmlns:a16="http://schemas.microsoft.com/office/drawing/2014/main" val="224247199"/>
                  </a:ext>
                </a:extLst>
              </a:tr>
              <a:tr h="370840">
                <a:tc>
                  <a:txBody>
                    <a:bodyPr/>
                    <a:lstStyle/>
                    <a:p>
                      <a:r>
                        <a:rPr lang="en-US" sz="1600" dirty="0"/>
                        <a:t>Display the interfaces that are configured as a trunk port and all the VLANs that they permit</a:t>
                      </a:r>
                    </a:p>
                  </a:txBody>
                  <a:tcPr/>
                </a:tc>
                <a:tc>
                  <a:txBody>
                    <a:bodyPr/>
                    <a:lstStyle/>
                    <a:p>
                      <a:r>
                        <a:rPr lang="en-US" sz="1600" b="1" dirty="0"/>
                        <a:t>show interfaces trunk</a:t>
                      </a:r>
                    </a:p>
                  </a:txBody>
                  <a:tcPr/>
                </a:tc>
                <a:extLst>
                  <a:ext uri="{0D108BD9-81ED-4DB2-BD59-A6C34878D82A}">
                    <a16:rowId xmlns:a16="http://schemas.microsoft.com/office/drawing/2014/main" val="3682462727"/>
                  </a:ext>
                </a:extLst>
              </a:tr>
            </a:tbl>
          </a:graphicData>
        </a:graphic>
      </p:graphicFrame>
    </p:spTree>
    <p:extLst>
      <p:ext uri="{BB962C8B-B14F-4D97-AF65-F5344CB8AC3E}">
        <p14:creationId xmlns:p14="http://schemas.microsoft.com/office/powerpoint/2010/main" val="30715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1965442554"/>
              </p:ext>
            </p:extLst>
          </p:nvPr>
        </p:nvGraphicFramePr>
        <p:xfrm>
          <a:off x="35959" y="759917"/>
          <a:ext cx="9072081" cy="4013584"/>
        </p:xfrm>
        <a:graphic>
          <a:graphicData uri="http://schemas.openxmlformats.org/drawingml/2006/table">
            <a:tbl>
              <a:tblPr firstRow="1" bandRow="1">
                <a:tableStyleId>{5C22544A-7EE6-4342-B048-85BDC9FD1C3A}</a:tableStyleId>
              </a:tblPr>
              <a:tblGrid>
                <a:gridCol w="4485697">
                  <a:extLst>
                    <a:ext uri="{9D8B030D-6E8A-4147-A177-3AD203B41FA5}">
                      <a16:colId xmlns:a16="http://schemas.microsoft.com/office/drawing/2014/main" val="3409650697"/>
                    </a:ext>
                  </a:extLst>
                </a:gridCol>
                <a:gridCol w="4586384">
                  <a:extLst>
                    <a:ext uri="{9D8B030D-6E8A-4147-A177-3AD203B41FA5}">
                      <a16:colId xmlns:a16="http://schemas.microsoft.com/office/drawing/2014/main" val="2847699745"/>
                    </a:ext>
                  </a:extLst>
                </a:gridCol>
              </a:tblGrid>
              <a:tr h="360872">
                <a:tc>
                  <a:txBody>
                    <a:bodyPr/>
                    <a:lstStyle/>
                    <a:p>
                      <a:r>
                        <a:rPr lang="en-US" sz="1600" dirty="0"/>
                        <a:t>Task</a:t>
                      </a:r>
                    </a:p>
                  </a:txBody>
                  <a:tcPr/>
                </a:tc>
                <a:tc>
                  <a:txBody>
                    <a:bodyPr/>
                    <a:lstStyle/>
                    <a:p>
                      <a:r>
                        <a:rPr lang="en-US" sz="1600" dirty="0"/>
                        <a:t>Command Syntax</a:t>
                      </a:r>
                    </a:p>
                  </a:txBody>
                  <a:tcPr/>
                </a:tc>
                <a:extLst>
                  <a:ext uri="{0D108BD9-81ED-4DB2-BD59-A6C34878D82A}">
                    <a16:rowId xmlns:a16="http://schemas.microsoft.com/office/drawing/2014/main" val="2881915533"/>
                  </a:ext>
                </a:extLst>
              </a:tr>
              <a:tr h="533893">
                <a:tc>
                  <a:txBody>
                    <a:bodyPr/>
                    <a:lstStyle/>
                    <a:p>
                      <a:r>
                        <a:rPr lang="en-US" sz="1500" dirty="0"/>
                        <a:t>Display the list of VLANs and their associated ports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vlan [{brief | id </a:t>
                      </a:r>
                      <a:r>
                        <a:rPr lang="en-US" sz="1500" i="1" dirty="0"/>
                        <a:t>vlan-id</a:t>
                      </a:r>
                      <a:r>
                        <a:rPr lang="en-US" sz="1500" dirty="0"/>
                        <a:t> | name </a:t>
                      </a:r>
                      <a:r>
                        <a:rPr lang="en-US" sz="1500" i="1" dirty="0"/>
                        <a:t>vlanname</a:t>
                      </a:r>
                      <a:r>
                        <a:rPr lang="en-US" sz="1500" dirty="0"/>
                        <a:t> | </a:t>
                      </a:r>
                      <a:r>
                        <a:rPr lang="en-US" sz="1500" b="1" dirty="0"/>
                        <a:t>summary}] </a:t>
                      </a:r>
                    </a:p>
                  </a:txBody>
                  <a:tcPr/>
                </a:tc>
                <a:extLst>
                  <a:ext uri="{0D108BD9-81ED-4DB2-BD59-A6C34878D82A}">
                    <a16:rowId xmlns:a16="http://schemas.microsoft.com/office/drawing/2014/main" val="3700197108"/>
                  </a:ext>
                </a:extLst>
              </a:tr>
              <a:tr h="533893">
                <a:tc>
                  <a:txBody>
                    <a:bodyPr/>
                    <a:lstStyle/>
                    <a:p>
                      <a:r>
                        <a:rPr lang="en-US" sz="1500" dirty="0"/>
                        <a:t>Display the MAC address table for a switch</a:t>
                      </a:r>
                    </a:p>
                    <a:p>
                      <a:endParaRPr lang="en-US" sz="150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mac address-table [address </a:t>
                      </a:r>
                      <a:r>
                        <a:rPr lang="en-US" sz="1500" i="1" dirty="0"/>
                        <a:t>mac-address</a:t>
                      </a:r>
                      <a:r>
                        <a:rPr lang="en-US" sz="1500" dirty="0"/>
                        <a:t> | </a:t>
                      </a:r>
                      <a:r>
                        <a:rPr lang="en-US" sz="1500" b="1" dirty="0"/>
                        <a:t>dynamic | vlan </a:t>
                      </a:r>
                      <a:r>
                        <a:rPr lang="en-US" sz="1500" i="1" dirty="0"/>
                        <a:t>vlan-id</a:t>
                      </a:r>
                      <a:r>
                        <a:rPr lang="en-US" sz="1500" dirty="0"/>
                        <a:t>]</a:t>
                      </a:r>
                    </a:p>
                  </a:txBody>
                  <a:tcPr/>
                </a:tc>
                <a:extLst>
                  <a:ext uri="{0D108BD9-81ED-4DB2-BD59-A6C34878D82A}">
                    <a16:rowId xmlns:a16="http://schemas.microsoft.com/office/drawing/2014/main" val="39194219"/>
                  </a:ext>
                </a:extLst>
              </a:tr>
              <a:tr h="533893">
                <a:tc>
                  <a:txBody>
                    <a:bodyPr/>
                    <a:lstStyle/>
                    <a:p>
                      <a:r>
                        <a:rPr lang="en-US" sz="1500" dirty="0"/>
                        <a:t>Display the current interface state, including duplex, speed, and link state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interfaces</a:t>
                      </a:r>
                    </a:p>
                    <a:p>
                      <a:endParaRPr lang="en-US" sz="1500" dirty="0"/>
                    </a:p>
                  </a:txBody>
                  <a:tcPr/>
                </a:tc>
                <a:extLst>
                  <a:ext uri="{0D108BD9-81ED-4DB2-BD59-A6C34878D82A}">
                    <a16:rowId xmlns:a16="http://schemas.microsoft.com/office/drawing/2014/main" val="328649326"/>
                  </a:ext>
                </a:extLst>
              </a:tr>
              <a:tr h="53389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dirty="0"/>
                        <a:t>Display the Layer 2 configuration information for a specific switchport</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interfaces</a:t>
                      </a:r>
                      <a:r>
                        <a:rPr lang="en-US" sz="1500" b="1" i="1" dirty="0"/>
                        <a:t> </a:t>
                      </a:r>
                      <a:r>
                        <a:rPr lang="en-US" sz="1500" i="1" dirty="0"/>
                        <a:t>interface-id </a:t>
                      </a:r>
                      <a:r>
                        <a:rPr lang="en-US" sz="1500" b="1" dirty="0"/>
                        <a:t>switchport </a:t>
                      </a:r>
                    </a:p>
                  </a:txBody>
                  <a:tcPr/>
                </a:tc>
                <a:extLst>
                  <a:ext uri="{0D108BD9-81ED-4DB2-BD59-A6C34878D82A}">
                    <a16:rowId xmlns:a16="http://schemas.microsoft.com/office/drawing/2014/main" val="1201251293"/>
                  </a:ext>
                </a:extLst>
              </a:tr>
              <a:tr h="533893">
                <a:tc>
                  <a:txBody>
                    <a:bodyPr/>
                    <a:lstStyle/>
                    <a:p>
                      <a:r>
                        <a:rPr lang="en-US" sz="1500" dirty="0"/>
                        <a:t>Display the ARP table</a:t>
                      </a:r>
                    </a:p>
                  </a:txBody>
                  <a:tcPr/>
                </a:tc>
                <a:tc>
                  <a:txBody>
                    <a:bodyPr/>
                    <a:lstStyle/>
                    <a:p>
                      <a:r>
                        <a:rPr lang="en-US" sz="1500" b="1" dirty="0"/>
                        <a:t>show ip arp </a:t>
                      </a:r>
                      <a:r>
                        <a:rPr lang="en-US" sz="1500" dirty="0"/>
                        <a:t>[</a:t>
                      </a:r>
                      <a:r>
                        <a:rPr lang="en-US" sz="1500" i="1" dirty="0"/>
                        <a:t>mac-address | ip-address </a:t>
                      </a:r>
                      <a:r>
                        <a:rPr lang="en-US" sz="1500" b="1" dirty="0"/>
                        <a:t>| vlan </a:t>
                      </a:r>
                      <a:r>
                        <a:rPr lang="en-US" sz="1500" i="1" dirty="0"/>
                        <a:t>vlan-id | interface-id</a:t>
                      </a:r>
                      <a:r>
                        <a:rPr lang="en-US" sz="1500" i="0" dirty="0"/>
                        <a:t>]. </a:t>
                      </a:r>
                    </a:p>
                  </a:txBody>
                  <a:tcPr/>
                </a:tc>
                <a:extLst>
                  <a:ext uri="{0D108BD9-81ED-4DB2-BD59-A6C34878D82A}">
                    <a16:rowId xmlns:a16="http://schemas.microsoft.com/office/drawing/2014/main" val="224247199"/>
                  </a:ext>
                </a:extLst>
              </a:tr>
              <a:tr h="360872">
                <a:tc>
                  <a:txBody>
                    <a:bodyPr/>
                    <a:lstStyle/>
                    <a:p>
                      <a:r>
                        <a:rPr lang="en-US" sz="1500" dirty="0"/>
                        <a:t>Displays the IP interface table</a:t>
                      </a:r>
                    </a:p>
                  </a:txBody>
                  <a:tcPr/>
                </a:tc>
                <a:tc>
                  <a:txBody>
                    <a:bodyPr/>
                    <a:lstStyle/>
                    <a:p>
                      <a:r>
                        <a:rPr lang="en-US" sz="1500" b="1" dirty="0"/>
                        <a:t>show ip interface [brief </a:t>
                      </a:r>
                      <a:r>
                        <a:rPr lang="en-US" sz="1500" dirty="0"/>
                        <a:t>| </a:t>
                      </a:r>
                      <a:r>
                        <a:rPr lang="en-US" sz="1500" i="1" dirty="0"/>
                        <a:t>interface-id</a:t>
                      </a:r>
                      <a:r>
                        <a:rPr lang="en-US" sz="1500" dirty="0"/>
                        <a:t> | </a:t>
                      </a:r>
                      <a:r>
                        <a:rPr lang="en-US" sz="1500" b="1" dirty="0"/>
                        <a:t>vlan</a:t>
                      </a:r>
                      <a:r>
                        <a:rPr lang="en-US" sz="1500" dirty="0"/>
                        <a:t> </a:t>
                      </a:r>
                      <a:r>
                        <a:rPr lang="en-US" sz="1500" i="1" dirty="0"/>
                        <a:t>vlan-id</a:t>
                      </a:r>
                      <a:r>
                        <a:rPr lang="en-US" sz="1500" dirty="0"/>
                        <a:t>]</a:t>
                      </a:r>
                    </a:p>
                  </a:txBody>
                  <a:tcPr/>
                </a:tc>
                <a:extLst>
                  <a:ext uri="{0D108BD9-81ED-4DB2-BD59-A6C34878D82A}">
                    <a16:rowId xmlns:a16="http://schemas.microsoft.com/office/drawing/2014/main" val="3682462727"/>
                  </a:ext>
                </a:extLst>
              </a:tr>
              <a:tr h="53389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dirty="0"/>
                        <a:t>Display the IPv6 interface table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ipv6 interface [brief </a:t>
                      </a:r>
                      <a:r>
                        <a:rPr lang="en-US" sz="1500" dirty="0"/>
                        <a:t>| </a:t>
                      </a:r>
                      <a:r>
                        <a:rPr lang="en-US" sz="1500" i="1" dirty="0"/>
                        <a:t>interface-id</a:t>
                      </a:r>
                      <a:r>
                        <a:rPr lang="en-US" sz="1500" dirty="0"/>
                        <a:t> | </a:t>
                      </a:r>
                      <a:r>
                        <a:rPr lang="en-US" sz="1500" b="1" dirty="0"/>
                        <a:t>vlan</a:t>
                      </a:r>
                      <a:r>
                        <a:rPr lang="en-US" sz="1500" dirty="0"/>
                        <a:t> </a:t>
                      </a:r>
                      <a:r>
                        <a:rPr lang="en-US" sz="1500" i="1" dirty="0"/>
                        <a:t>vlan-id]</a:t>
                      </a:r>
                    </a:p>
                  </a:txBody>
                  <a:tcPr/>
                </a:tc>
                <a:extLst>
                  <a:ext uri="{0D108BD9-81ED-4DB2-BD59-A6C34878D82A}">
                    <a16:rowId xmlns:a16="http://schemas.microsoft.com/office/drawing/2014/main" val="1689252883"/>
                  </a:ext>
                </a:extLst>
              </a:tr>
            </a:tbl>
          </a:graphicData>
        </a:graphic>
      </p:graphicFrame>
    </p:spTree>
    <p:extLst>
      <p:ext uri="{BB962C8B-B14F-4D97-AF65-F5344CB8AC3E}">
        <p14:creationId xmlns:p14="http://schemas.microsoft.com/office/powerpoint/2010/main" val="291157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731836"/>
          </a:xfrm>
        </p:spPr>
        <p:txBody>
          <a:bodyPr/>
          <a:lstStyle/>
          <a:p>
            <a:r>
              <a:rPr lang="en-US" sz="1600" dirty="0"/>
              <a:t>Network Device Communication</a:t>
            </a:r>
            <a:br>
              <a:rPr lang="en-US" sz="2400" dirty="0"/>
            </a:br>
            <a:r>
              <a:rPr lang="en-US" sz="2400" dirty="0"/>
              <a:t>Layer 2 Forwarding and Collision Domains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988" y="658454"/>
            <a:ext cx="8898904" cy="287862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data link layer handles addressing beneath the IP protocol stack so that communication is directed between hosts. </a:t>
            </a:r>
          </a:p>
          <a:p>
            <a:pPr marL="0" indent="0" algn="l" defTabSz="684213" fontAlgn="base">
              <a:spcBef>
                <a:spcPts val="600"/>
              </a:spcBef>
              <a:spcAft>
                <a:spcPts val="600"/>
              </a:spcAft>
              <a:buClr>
                <a:schemeClr val="tx2"/>
              </a:buClr>
              <a:buSzPct val="90000"/>
            </a:pPr>
            <a:r>
              <a:rPr lang="en-US" sz="1600" dirty="0">
                <a:solidFill>
                  <a:srgbClr val="000000"/>
                </a:solidFill>
              </a:rPr>
              <a:t>Ethernet commonly uses media access control addresses (MAC) and other data link layer protocols, such as Frame Relay, use an entirely different method of Layer 2 addressing. This course focused on MAC address for Layer 2 forwarding.</a:t>
            </a:r>
          </a:p>
          <a:p>
            <a:pPr marL="0" indent="0" algn="l" defTabSz="684213" fontAlgn="base">
              <a:spcBef>
                <a:spcPts val="600"/>
              </a:spcBef>
              <a:spcAft>
                <a:spcPts val="600"/>
              </a:spcAft>
              <a:buClr>
                <a:schemeClr val="tx2"/>
              </a:buClr>
              <a:buSzPct val="90000"/>
            </a:pPr>
            <a:r>
              <a:rPr lang="en-US" sz="1600" dirty="0">
                <a:solidFill>
                  <a:srgbClr val="000000"/>
                </a:solidFill>
              </a:rPr>
              <a:t>Collision Domains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Ethernet devices use Carrier Sense multiple Access/Collision Detect (CSMA/CD) to ensure that only one device talks at a time in a collision domain.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can only transmit or receive data at one time (operate a half-duplex).</a:t>
            </a:r>
          </a:p>
        </p:txBody>
      </p:sp>
      <p:pic>
        <p:nvPicPr>
          <p:cNvPr id="5" name="Picture 4">
            <a:extLst>
              <a:ext uri="{FF2B5EF4-FFF2-40B4-BE49-F238E27FC236}">
                <a16:creationId xmlns:a16="http://schemas.microsoft.com/office/drawing/2014/main" id="{7A9FC5D7-932D-47E7-B9F5-17F6A6A50C80}"/>
              </a:ext>
            </a:extLst>
          </p:cNvPr>
          <p:cNvPicPr>
            <a:picLocks noChangeAspect="1"/>
          </p:cNvPicPr>
          <p:nvPr/>
        </p:nvPicPr>
        <p:blipFill>
          <a:blip r:embed="rId3"/>
          <a:stretch>
            <a:fillRect/>
          </a:stretch>
        </p:blipFill>
        <p:spPr>
          <a:xfrm>
            <a:off x="1335639" y="3537083"/>
            <a:ext cx="4495911" cy="1431083"/>
          </a:xfrm>
          <a:prstGeom prst="rect">
            <a:avLst/>
          </a:prstGeom>
        </p:spPr>
      </p:pic>
      <p:sp>
        <p:nvSpPr>
          <p:cNvPr id="6" name="TextBox 5">
            <a:extLst>
              <a:ext uri="{FF2B5EF4-FFF2-40B4-BE49-F238E27FC236}">
                <a16:creationId xmlns:a16="http://schemas.microsoft.com/office/drawing/2014/main" id="{5BB54A55-1EDB-4BA4-B535-C35E9C0A2817}"/>
              </a:ext>
            </a:extLst>
          </p:cNvPr>
          <p:cNvSpPr txBox="1"/>
          <p:nvPr/>
        </p:nvSpPr>
        <p:spPr>
          <a:xfrm>
            <a:off x="6116864" y="3610465"/>
            <a:ext cx="3027136" cy="738664"/>
          </a:xfrm>
          <a:prstGeom prst="rect">
            <a:avLst/>
          </a:prstGeom>
          <a:noFill/>
        </p:spPr>
        <p:txBody>
          <a:bodyPr wrap="square" rtlCol="0">
            <a:spAutoFit/>
          </a:bodyPr>
          <a:lstStyle/>
          <a:p>
            <a:r>
              <a:rPr lang="en-US" sz="1400" b="1" dirty="0"/>
              <a:t>Note</a:t>
            </a:r>
            <a:r>
              <a:rPr lang="en-US" sz="1400" dirty="0"/>
              <a:t>: The terms network device and host are considered interchangeable in this text.</a:t>
            </a:r>
          </a:p>
        </p:txBody>
      </p:sp>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Collision Domains on a Hub Versus a Switch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4803" y="731837"/>
            <a:ext cx="4270891" cy="3788792"/>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Unknown unicast flooding occurs when a packet contains a destination MAC address that is not in the switch’s MAC address table. The switch forwards the packet out of every switch port.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Broadcast traffic is network traffic intended for every host on the LAN and is forwarded out of every switch port interface.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Network broadcasts do not cross Layer 3 boundaries (from one subnet to another).</a:t>
            </a:r>
          </a:p>
        </p:txBody>
      </p:sp>
      <p:pic>
        <p:nvPicPr>
          <p:cNvPr id="6" name="Picture 5">
            <a:extLst>
              <a:ext uri="{FF2B5EF4-FFF2-40B4-BE49-F238E27FC236}">
                <a16:creationId xmlns:a16="http://schemas.microsoft.com/office/drawing/2014/main" id="{D522F238-C1D5-40A3-992D-862058F870AE}"/>
              </a:ext>
            </a:extLst>
          </p:cNvPr>
          <p:cNvPicPr>
            <a:picLocks noChangeAspect="1"/>
          </p:cNvPicPr>
          <p:nvPr/>
        </p:nvPicPr>
        <p:blipFill>
          <a:blip r:embed="rId3"/>
          <a:stretch>
            <a:fillRect/>
          </a:stretch>
        </p:blipFill>
        <p:spPr>
          <a:xfrm>
            <a:off x="4335694" y="996754"/>
            <a:ext cx="4743503" cy="2732765"/>
          </a:xfrm>
          <a:prstGeom prst="rect">
            <a:avLst/>
          </a:prstGeom>
        </p:spPr>
      </p:pic>
    </p:spTree>
    <p:extLst>
      <p:ext uri="{BB962C8B-B14F-4D97-AF65-F5344CB8AC3E}">
        <p14:creationId xmlns:p14="http://schemas.microsoft.com/office/powerpoint/2010/main" val="175244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Virtual LANs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48501" y="731836"/>
            <a:ext cx="8646998" cy="23224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Adding a router between LAN segments helps shrink broadcast domains.</a:t>
            </a:r>
          </a:p>
          <a:p>
            <a:pPr marL="0" indent="0" algn="l" defTabSz="684213" fontAlgn="base">
              <a:spcBef>
                <a:spcPts val="600"/>
              </a:spcBef>
              <a:spcAft>
                <a:spcPts val="600"/>
              </a:spcAft>
              <a:buClr>
                <a:schemeClr val="tx2"/>
              </a:buClr>
              <a:buSzPct val="90000"/>
            </a:pPr>
            <a:r>
              <a:rPr lang="en-US" sz="1600" dirty="0">
                <a:solidFill>
                  <a:srgbClr val="000000"/>
                </a:solidFill>
              </a:rPr>
              <a:t>Virtual LANs (VLANS) provide logical segmentation by creating multiple broadcast domains on the same network switch. VLANs provide higher utilization of switch ports because a port can be associated to the necessary broadcast domain, and multiple broadcast domains can reside on the same switch.</a:t>
            </a:r>
          </a:p>
          <a:p>
            <a:pPr marL="0" indent="0" algn="l" defTabSz="684213" fontAlgn="base">
              <a:spcBef>
                <a:spcPts val="600"/>
              </a:spcBef>
              <a:spcAft>
                <a:spcPts val="600"/>
              </a:spcAft>
              <a:buClr>
                <a:schemeClr val="tx2"/>
              </a:buClr>
              <a:buSzPct val="90000"/>
            </a:pPr>
            <a:r>
              <a:rPr lang="en-US" sz="1600" dirty="0">
                <a:solidFill>
                  <a:srgbClr val="000000"/>
                </a:solidFill>
              </a:rPr>
              <a:t>VLANS are defined in the IEEE 802.1Q standard, which sates that the 32 bits are added to the packet header with the following fields: tag Protocol identifier (TPID), priority code point (PCP), drop eligible indicator (DEI), and VLAN identifier (VLAN ID).</a:t>
            </a: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6" name="Picture 5">
            <a:extLst>
              <a:ext uri="{FF2B5EF4-FFF2-40B4-BE49-F238E27FC236}">
                <a16:creationId xmlns:a16="http://schemas.microsoft.com/office/drawing/2014/main" id="{E853D654-B9B6-4227-A087-D45FEDB2B57E}"/>
              </a:ext>
            </a:extLst>
          </p:cNvPr>
          <p:cNvPicPr>
            <a:picLocks noChangeAspect="1"/>
          </p:cNvPicPr>
          <p:nvPr/>
        </p:nvPicPr>
        <p:blipFill>
          <a:blip r:embed="rId3"/>
          <a:stretch>
            <a:fillRect/>
          </a:stretch>
        </p:blipFill>
        <p:spPr>
          <a:xfrm>
            <a:off x="969046" y="3054285"/>
            <a:ext cx="7700210" cy="1664124"/>
          </a:xfrm>
          <a:prstGeom prst="rect">
            <a:avLst/>
          </a:prstGeom>
        </p:spPr>
      </p:pic>
    </p:spTree>
    <p:extLst>
      <p:ext uri="{BB962C8B-B14F-4D97-AF65-F5344CB8AC3E}">
        <p14:creationId xmlns:p14="http://schemas.microsoft.com/office/powerpoint/2010/main" val="51633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Creating a VLAN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72169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VLANs are created in the global configuration. </a:t>
            </a:r>
          </a:p>
          <a:p>
            <a:pPr marL="0" indent="0" algn="l" defTabSz="684213" fontAlgn="base">
              <a:spcBef>
                <a:spcPts val="600"/>
              </a:spcBef>
              <a:spcAft>
                <a:spcPts val="600"/>
              </a:spcAft>
              <a:buClr>
                <a:schemeClr val="tx2"/>
              </a:buClr>
              <a:buSzPct val="90000"/>
            </a:pPr>
            <a:r>
              <a:rPr lang="en-US" sz="1600" dirty="0">
                <a:solidFill>
                  <a:srgbClr val="000000"/>
                </a:solidFill>
              </a:rPr>
              <a:t>VLANs are named in the VLAN sub-global mode.</a:t>
            </a:r>
          </a:p>
        </p:txBody>
      </p:sp>
      <p:sp>
        <p:nvSpPr>
          <p:cNvPr id="5" name="TextBox 4">
            <a:extLst>
              <a:ext uri="{FF2B5EF4-FFF2-40B4-BE49-F238E27FC236}">
                <a16:creationId xmlns:a16="http://schemas.microsoft.com/office/drawing/2014/main" id="{0DB8BB61-7E8C-48C8-A2D7-71E5A2D93C1D}"/>
              </a:ext>
            </a:extLst>
          </p:cNvPr>
          <p:cNvSpPr txBox="1"/>
          <p:nvPr/>
        </p:nvSpPr>
        <p:spPr>
          <a:xfrm>
            <a:off x="216718" y="3510082"/>
            <a:ext cx="8710564" cy="1077218"/>
          </a:xfrm>
          <a:prstGeom prst="rect">
            <a:avLst/>
          </a:prstGeom>
          <a:noFill/>
        </p:spPr>
        <p:txBody>
          <a:bodyPr wrap="square" rtlCol="0">
            <a:spAutoFit/>
          </a:bodyPr>
          <a:lstStyle/>
          <a:p>
            <a:r>
              <a:rPr lang="en-US" sz="1600" dirty="0"/>
              <a:t>VLANs and their port assignment are verified with the </a:t>
            </a:r>
            <a:r>
              <a:rPr lang="en-US" sz="1600" b="1" dirty="0"/>
              <a:t>show vlan [{brief | id </a:t>
            </a:r>
            <a:r>
              <a:rPr lang="en-US" sz="1600" i="1" dirty="0"/>
              <a:t>vlan-id</a:t>
            </a:r>
            <a:r>
              <a:rPr lang="en-US" sz="1600" dirty="0"/>
              <a:t> | name </a:t>
            </a:r>
            <a:r>
              <a:rPr lang="en-US" sz="1600" i="1" dirty="0"/>
              <a:t>vlanname </a:t>
            </a:r>
            <a:r>
              <a:rPr lang="en-US" sz="1600" dirty="0"/>
              <a:t>| </a:t>
            </a:r>
            <a:r>
              <a:rPr lang="en-US" sz="1600" b="1" dirty="0"/>
              <a:t>summary</a:t>
            </a:r>
            <a:r>
              <a:rPr lang="en-US" sz="1600" dirty="0"/>
              <a:t>}] command. </a:t>
            </a:r>
          </a:p>
          <a:p>
            <a:r>
              <a:rPr lang="en-US" sz="1600" dirty="0"/>
              <a:t>The output is split into four main sections: VLAN-to-port assignments, system MTU, SPAN sessions, and private VLANs. </a:t>
            </a:r>
          </a:p>
        </p:txBody>
      </p:sp>
      <p:pic>
        <p:nvPicPr>
          <p:cNvPr id="7" name="Picture 6">
            <a:extLst>
              <a:ext uri="{FF2B5EF4-FFF2-40B4-BE49-F238E27FC236}">
                <a16:creationId xmlns:a16="http://schemas.microsoft.com/office/drawing/2014/main" id="{8AB77183-DB61-48A8-B847-CBF9B059CFE5}"/>
              </a:ext>
            </a:extLst>
          </p:cNvPr>
          <p:cNvPicPr>
            <a:picLocks noChangeAspect="1"/>
          </p:cNvPicPr>
          <p:nvPr/>
        </p:nvPicPr>
        <p:blipFill>
          <a:blip r:embed="rId3"/>
          <a:stretch>
            <a:fillRect/>
          </a:stretch>
        </p:blipFill>
        <p:spPr>
          <a:xfrm>
            <a:off x="968643" y="1453526"/>
            <a:ext cx="6408202" cy="2056556"/>
          </a:xfrm>
          <a:prstGeom prst="rect">
            <a:avLst/>
          </a:prstGeom>
        </p:spPr>
      </p:pic>
    </p:spTree>
    <p:extLst>
      <p:ext uri="{BB962C8B-B14F-4D97-AF65-F5344CB8AC3E}">
        <p14:creationId xmlns:p14="http://schemas.microsoft.com/office/powerpoint/2010/main" val="293083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Device Communication</a:t>
            </a:r>
            <a:br>
              <a:rPr lang="en-US" sz="2400" dirty="0"/>
            </a:br>
            <a:r>
              <a:rPr lang="en-US" sz="2400" dirty="0"/>
              <a:t>Optional </a:t>
            </a:r>
            <a:r>
              <a:rPr lang="en-US" sz="2400" b="1" dirty="0"/>
              <a:t>show vlan </a:t>
            </a:r>
            <a:r>
              <a:rPr lang="en-US" sz="2400" dirty="0"/>
              <a:t>keywords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328535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Optional </a:t>
            </a:r>
            <a:r>
              <a:rPr lang="en-US" sz="1600" b="1" dirty="0">
                <a:solidFill>
                  <a:srgbClr val="000000"/>
                </a:solidFill>
              </a:rPr>
              <a:t>show vlan </a:t>
            </a:r>
            <a:r>
              <a:rPr lang="en-US" sz="1600" dirty="0">
                <a:solidFill>
                  <a:srgbClr val="000000"/>
                </a:solidFill>
              </a:rPr>
              <a:t>keywords provide the following benefits: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Brief -</a:t>
            </a:r>
            <a:r>
              <a:rPr lang="en-US" sz="1600" dirty="0">
                <a:solidFill>
                  <a:srgbClr val="000000"/>
                </a:solidFill>
              </a:rPr>
              <a:t> Displays only the relevant port-to-VLAN mappings.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Summary - </a:t>
            </a:r>
            <a:r>
              <a:rPr lang="en-US" sz="1600" dirty="0">
                <a:solidFill>
                  <a:srgbClr val="000000"/>
                </a:solidFill>
              </a:rPr>
              <a:t>Displays a count of VLANs, VLANs participating in VTP, and VLANs that in the extended VLAN range.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id </a:t>
            </a:r>
            <a:r>
              <a:rPr lang="en-US" sz="1600" i="1" dirty="0">
                <a:solidFill>
                  <a:srgbClr val="000000"/>
                </a:solidFill>
              </a:rPr>
              <a:t>vlan-id - </a:t>
            </a:r>
            <a:r>
              <a:rPr lang="en-US" sz="1600" dirty="0">
                <a:solidFill>
                  <a:srgbClr val="000000"/>
                </a:solidFill>
              </a:rPr>
              <a:t>Displays all the output from the original command but filtered to only the VLAN number that is specified.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name</a:t>
            </a:r>
            <a:r>
              <a:rPr lang="en-US" sz="1600" dirty="0">
                <a:solidFill>
                  <a:srgbClr val="000000"/>
                </a:solidFill>
              </a:rPr>
              <a:t> </a:t>
            </a:r>
            <a:r>
              <a:rPr lang="en-US" sz="1600" i="1" dirty="0">
                <a:solidFill>
                  <a:srgbClr val="000000"/>
                </a:solidFill>
              </a:rPr>
              <a:t>vlanname - </a:t>
            </a:r>
            <a:r>
              <a:rPr lang="en-US" sz="1600" dirty="0">
                <a:solidFill>
                  <a:srgbClr val="000000"/>
                </a:solidFill>
              </a:rPr>
              <a:t>Displays all the output from the original command but filtered to only the VLAN name that is specified.</a:t>
            </a: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317256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18179</TotalTime>
  <Words>4479</Words>
  <Application>Microsoft Office PowerPoint</Application>
  <PresentationFormat>On-screen Show (16:9)</PresentationFormat>
  <Paragraphs>342</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Cisco-Bold</vt:lpstr>
      <vt:lpstr>CiscoSans ExtraLight</vt:lpstr>
      <vt:lpstr>Default Theme</vt:lpstr>
      <vt:lpstr>Chapter 1: Packet Forwarding</vt:lpstr>
      <vt:lpstr>Chapter 1 Content</vt:lpstr>
      <vt:lpstr>Network Device Communication</vt:lpstr>
      <vt:lpstr>Network Device Communication OSI Model</vt:lpstr>
      <vt:lpstr>Network Device Communication Layer 2 Forwarding and Collision Domains</vt:lpstr>
      <vt:lpstr>Network Device Communication Collision Domains on a Hub Versus a Switch</vt:lpstr>
      <vt:lpstr>Network Device Communication Virtual LANs</vt:lpstr>
      <vt:lpstr>Network Device Communication Creating a VLAN</vt:lpstr>
      <vt:lpstr>Network Device Communication Optional show vlan keywords</vt:lpstr>
      <vt:lpstr>Network Device Communication Access Ports</vt:lpstr>
      <vt:lpstr>Network Device Communication Trunk Ports</vt:lpstr>
      <vt:lpstr>Network Device Communication Trunk Ports (Cont.)</vt:lpstr>
      <vt:lpstr>Network Device Communication Native VLANs</vt:lpstr>
      <vt:lpstr>Network Device Communication Allowed VLANs</vt:lpstr>
      <vt:lpstr>Network Device Communication MAC Address Table</vt:lpstr>
      <vt:lpstr>Network Device Communication MAC Address Table (Cont.)</vt:lpstr>
      <vt:lpstr>Network Device Communication Switch Port Status</vt:lpstr>
      <vt:lpstr>Network Device Communication Interface Status</vt:lpstr>
      <vt:lpstr>Network Device Communication Interface Status (Cont.)</vt:lpstr>
      <vt:lpstr>Network Device Communication Layer 3 Forwarding and Local Network Forwarding</vt:lpstr>
      <vt:lpstr>Network Device Communication Packet Routing</vt:lpstr>
      <vt:lpstr>Network Device Communication Packet Routing (Cont.)</vt:lpstr>
      <vt:lpstr>Network Device Communication Packet Routing (Cont.)</vt:lpstr>
      <vt:lpstr>Network Device Communication IP Address Assignment</vt:lpstr>
      <vt:lpstr>Network Device Communication Routed Subinterfaces</vt:lpstr>
      <vt:lpstr>Network Device Communication Switched Virtual Interfaces</vt:lpstr>
      <vt:lpstr>Network Device Communication Routed Switchports</vt:lpstr>
      <vt:lpstr>Network Device Communication Verification of IP Addresses</vt:lpstr>
      <vt:lpstr>Network Device Communication Verification of IP Addresses (Contd.)</vt:lpstr>
      <vt:lpstr>Forwarding Architectures</vt:lpstr>
      <vt:lpstr>Forwarding Architectures Process Switching</vt:lpstr>
      <vt:lpstr>Forwarding Architectures Process Switching</vt:lpstr>
      <vt:lpstr>Forwarding Architectures CEF and TCAM</vt:lpstr>
      <vt:lpstr>Forwarding Architectures Centralized Forwarding and Distributed Forwarding</vt:lpstr>
      <vt:lpstr>Forwarding Architectures Centralized and Distributed Forwarding</vt:lpstr>
      <vt:lpstr>Forwarding Architectures Software CEF</vt:lpstr>
      <vt:lpstr>Forwarding Architectures Software CEF</vt:lpstr>
      <vt:lpstr>Forwarding Architectures Hardware CEF</vt:lpstr>
      <vt:lpstr>Forwarding Architectures Stateful Switchover</vt:lpstr>
      <vt:lpstr>Forwarding Architectures SDM Templates</vt:lpstr>
      <vt:lpstr>Forwarding Architectures SDM Templates (Cont.)</vt:lpstr>
      <vt:lpstr>Prepare for the Exam</vt:lpstr>
      <vt:lpstr>Prepare for the Exam Key Topics for Chapter 1</vt:lpstr>
      <vt:lpstr>Prepare for the Exam Key Topics for Chapter 1 (Cont.)</vt:lpstr>
      <vt:lpstr>Prepare for the Exam Key Terms for Chapter 1</vt:lpstr>
      <vt:lpstr>Prepare for the Exam Command Reference for Chapter 1</vt:lpstr>
      <vt:lpstr>Prepare for the Exam Command Reference for Chapter 1 (Cont.)</vt:lpstr>
      <vt:lpstr>Prepare for the Exam Command Reference for Chapter 1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335</cp:revision>
  <dcterms:created xsi:type="dcterms:W3CDTF">2019-10-18T06:21:22Z</dcterms:created>
  <dcterms:modified xsi:type="dcterms:W3CDTF">2020-02-07T20:47:32Z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