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2"/>
  </p:notesMasterIdLst>
  <p:sldIdLst>
    <p:sldId id="513" r:id="rId2"/>
    <p:sldId id="1103" r:id="rId3"/>
    <p:sldId id="1144" r:id="rId4"/>
    <p:sldId id="1054" r:id="rId5"/>
    <p:sldId id="1168" r:id="rId6"/>
    <p:sldId id="1091" r:id="rId7"/>
    <p:sldId id="1169" r:id="rId8"/>
    <p:sldId id="1170" r:id="rId9"/>
    <p:sldId id="1146" r:id="rId10"/>
    <p:sldId id="1171" r:id="rId11"/>
    <p:sldId id="1172" r:id="rId12"/>
    <p:sldId id="1174" r:id="rId13"/>
    <p:sldId id="1175" r:id="rId14"/>
    <p:sldId id="1176" r:id="rId15"/>
    <p:sldId id="1177" r:id="rId16"/>
    <p:sldId id="1178" r:id="rId17"/>
    <p:sldId id="1179" r:id="rId18"/>
    <p:sldId id="1180" r:id="rId19"/>
    <p:sldId id="1181" r:id="rId20"/>
    <p:sldId id="1182" r:id="rId21"/>
    <p:sldId id="1167" r:id="rId22"/>
    <p:sldId id="1183" r:id="rId23"/>
    <p:sldId id="1184" r:id="rId24"/>
    <p:sldId id="1185" r:id="rId25"/>
    <p:sldId id="1186" r:id="rId26"/>
    <p:sldId id="1158" r:id="rId27"/>
    <p:sldId id="1159" r:id="rId28"/>
    <p:sldId id="1161" r:id="rId29"/>
    <p:sldId id="1187" r:id="rId30"/>
    <p:sldId id="291" r:id="rId31"/>
  </p:sldIdLst>
  <p:sldSz cx="9144000" cy="5143500" type="screen16x9"/>
  <p:notesSz cx="6858000" cy="91440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2"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9676" autoAdjust="0"/>
  </p:normalViewPr>
  <p:slideViewPr>
    <p:cSldViewPr snapToGrid="0" showGuides="1">
      <p:cViewPr varScale="1">
        <p:scale>
          <a:sx n="79" d="100"/>
          <a:sy n="79" d="100"/>
        </p:scale>
        <p:origin x="920" y="8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31244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102073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458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568480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408221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99247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40875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73889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77487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4058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449333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05701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080690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657786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80216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568789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48970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22324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98165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824502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61064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925024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10: OSPFv3</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791593"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Topology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1438" y="676126"/>
            <a:ext cx="8118458" cy="110860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Figure 10-1 displays a simple four-router topology to demonstrate OSPFv3 configuration.</a:t>
            </a:r>
          </a:p>
          <a:p>
            <a:pPr marL="0" indent="0" algn="l" defTabSz="684213" fontAlgn="base">
              <a:spcBef>
                <a:spcPts val="600"/>
              </a:spcBef>
              <a:spcAft>
                <a:spcPts val="600"/>
              </a:spcAft>
              <a:buClr>
                <a:schemeClr val="tx2"/>
              </a:buClr>
              <a:buSzPct val="90000"/>
            </a:pPr>
            <a:r>
              <a:rPr lang="en-US" sz="1600" dirty="0">
                <a:solidFill>
                  <a:srgbClr val="000000"/>
                </a:solidFill>
              </a:rPr>
              <a:t>Area 0 consists of R1, R2, and R3, and Area 34 contains R3 and R4. R3 is the ABR.</a:t>
            </a:r>
            <a:endParaRPr lang="en-US" sz="1200" dirty="0">
              <a:solidFill>
                <a:srgbClr val="000000"/>
              </a:solidFill>
            </a:endParaRPr>
          </a:p>
        </p:txBody>
      </p:sp>
      <p:pic>
        <p:nvPicPr>
          <p:cNvPr id="2" name="Picture 1"/>
          <p:cNvPicPr>
            <a:picLocks noChangeAspect="1"/>
          </p:cNvPicPr>
          <p:nvPr/>
        </p:nvPicPr>
        <p:blipFill>
          <a:blip r:embed="rId3"/>
          <a:stretch>
            <a:fillRect/>
          </a:stretch>
        </p:blipFill>
        <p:spPr>
          <a:xfrm>
            <a:off x="407192" y="2052121"/>
            <a:ext cx="7932989" cy="1792766"/>
          </a:xfrm>
          <a:prstGeom prst="rect">
            <a:avLst/>
          </a:prstGeom>
        </p:spPr>
      </p:pic>
    </p:spTree>
    <p:extLst>
      <p:ext uri="{BB962C8B-B14F-4D97-AF65-F5344CB8AC3E}">
        <p14:creationId xmlns:p14="http://schemas.microsoft.com/office/powerpoint/2010/main" val="223843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Example OSPFv3 Configuration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13303" y="537883"/>
            <a:ext cx="8634754" cy="113579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Earlier versions of IOS used the commands </a:t>
            </a:r>
            <a:r>
              <a:rPr lang="en-US" sz="1600" b="1" dirty="0">
                <a:solidFill>
                  <a:srgbClr val="000000"/>
                </a:solidFill>
              </a:rPr>
              <a:t>ipv6 router ospf </a:t>
            </a:r>
            <a:r>
              <a:rPr lang="en-US" sz="1600" dirty="0">
                <a:solidFill>
                  <a:srgbClr val="000000"/>
                </a:solidFill>
              </a:rPr>
              <a:t>for initialization of the OSPF process and </a:t>
            </a:r>
            <a:r>
              <a:rPr lang="en-US" sz="1600" b="1" dirty="0">
                <a:solidFill>
                  <a:srgbClr val="000000"/>
                </a:solidFill>
              </a:rPr>
              <a:t>ipv6 ospf </a:t>
            </a:r>
            <a:r>
              <a:rPr lang="en-US" sz="1600" b="1" i="1" dirty="0">
                <a:solidFill>
                  <a:srgbClr val="000000"/>
                </a:solidFill>
              </a:rPr>
              <a:t>process-id </a:t>
            </a:r>
            <a:r>
              <a:rPr lang="en-US" sz="1600" b="1" dirty="0">
                <a:solidFill>
                  <a:srgbClr val="000000"/>
                </a:solidFill>
              </a:rPr>
              <a:t>area</a:t>
            </a:r>
            <a:r>
              <a:rPr lang="en-US" sz="1600" b="1" i="1" dirty="0">
                <a:solidFill>
                  <a:srgbClr val="000000"/>
                </a:solidFill>
              </a:rPr>
              <a:t> area-id </a:t>
            </a:r>
            <a:r>
              <a:rPr lang="en-US" sz="1600" dirty="0">
                <a:solidFill>
                  <a:srgbClr val="000000"/>
                </a:solidFill>
              </a:rPr>
              <a:t>for identification of the interface. These commands are considered legacy and should be migrated to the current practice such as </a:t>
            </a:r>
            <a:r>
              <a:rPr lang="en-US" sz="1600" b="1" dirty="0">
                <a:solidFill>
                  <a:srgbClr val="000000"/>
                </a:solidFill>
              </a:rPr>
              <a:t>ospfv3 </a:t>
            </a:r>
            <a:r>
              <a:rPr lang="en-US" sz="1600" b="1" i="1" dirty="0">
                <a:solidFill>
                  <a:srgbClr val="000000"/>
                </a:solidFill>
              </a:rPr>
              <a:t>process-id </a:t>
            </a:r>
            <a:r>
              <a:rPr lang="en-US" sz="1600" b="1" dirty="0">
                <a:solidFill>
                  <a:srgbClr val="000000"/>
                </a:solidFill>
              </a:rPr>
              <a:t>ipv6</a:t>
            </a:r>
            <a:r>
              <a:rPr lang="en-US" sz="1600" b="1" i="1" dirty="0">
                <a:solidFill>
                  <a:srgbClr val="000000"/>
                </a:solidFill>
              </a:rPr>
              <a:t> </a:t>
            </a:r>
            <a:r>
              <a:rPr lang="en-US" sz="1600" b="1" dirty="0">
                <a:solidFill>
                  <a:srgbClr val="000000"/>
                </a:solidFill>
              </a:rPr>
              <a:t>area</a:t>
            </a:r>
            <a:r>
              <a:rPr lang="en-US" sz="1600" b="1" i="1" dirty="0">
                <a:solidFill>
                  <a:srgbClr val="000000"/>
                </a:solidFill>
              </a:rPr>
              <a:t> area-id </a:t>
            </a:r>
            <a:r>
              <a:rPr lang="en-US" sz="1600" dirty="0">
                <a:solidFill>
                  <a:srgbClr val="000000"/>
                </a:solidFill>
              </a:rPr>
              <a:t>in the R1 &amp; R2 configurations, as highlighted below.</a:t>
            </a:r>
          </a:p>
        </p:txBody>
      </p:sp>
      <p:pic>
        <p:nvPicPr>
          <p:cNvPr id="9" name="Picture 8"/>
          <p:cNvPicPr>
            <a:picLocks noChangeAspect="1"/>
          </p:cNvPicPr>
          <p:nvPr/>
        </p:nvPicPr>
        <p:blipFill>
          <a:blip r:embed="rId3"/>
          <a:stretch>
            <a:fillRect/>
          </a:stretch>
        </p:blipFill>
        <p:spPr>
          <a:xfrm>
            <a:off x="991792" y="1604735"/>
            <a:ext cx="3638888" cy="3186719"/>
          </a:xfrm>
          <a:prstGeom prst="rect">
            <a:avLst/>
          </a:prstGeom>
        </p:spPr>
      </p:pic>
      <p:pic>
        <p:nvPicPr>
          <p:cNvPr id="10" name="Picture 9"/>
          <p:cNvPicPr>
            <a:picLocks noChangeAspect="1"/>
          </p:cNvPicPr>
          <p:nvPr/>
        </p:nvPicPr>
        <p:blipFill>
          <a:blip r:embed="rId4"/>
          <a:stretch>
            <a:fillRect/>
          </a:stretch>
        </p:blipFill>
        <p:spPr>
          <a:xfrm>
            <a:off x="4985254" y="1673679"/>
            <a:ext cx="3013868" cy="3032646"/>
          </a:xfrm>
          <a:prstGeom prst="rect">
            <a:avLst/>
          </a:prstGeom>
        </p:spPr>
      </p:pic>
    </p:spTree>
    <p:extLst>
      <p:ext uri="{BB962C8B-B14F-4D97-AF65-F5344CB8AC3E}">
        <p14:creationId xmlns:p14="http://schemas.microsoft.com/office/powerpoint/2010/main" val="11136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Example OSPFv3 Configuration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0253" y="537883"/>
            <a:ext cx="7442571" cy="398551"/>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R3 &amp; R4 configurations steps are highlighted below.</a:t>
            </a:r>
          </a:p>
        </p:txBody>
      </p:sp>
      <p:pic>
        <p:nvPicPr>
          <p:cNvPr id="5" name="Picture 4"/>
          <p:cNvPicPr>
            <a:picLocks noChangeAspect="1"/>
          </p:cNvPicPr>
          <p:nvPr/>
        </p:nvPicPr>
        <p:blipFill rotWithShape="1">
          <a:blip r:embed="rId3"/>
          <a:srcRect r="48200"/>
          <a:stretch/>
        </p:blipFill>
        <p:spPr>
          <a:xfrm>
            <a:off x="824735" y="1075765"/>
            <a:ext cx="3328626" cy="3605213"/>
          </a:xfrm>
          <a:prstGeom prst="rect">
            <a:avLst/>
          </a:prstGeom>
        </p:spPr>
      </p:pic>
      <p:pic>
        <p:nvPicPr>
          <p:cNvPr id="8" name="Picture 7"/>
          <p:cNvPicPr>
            <a:picLocks noChangeAspect="1"/>
          </p:cNvPicPr>
          <p:nvPr/>
        </p:nvPicPr>
        <p:blipFill rotWithShape="1">
          <a:blip r:embed="rId4"/>
          <a:srcRect r="48371"/>
          <a:stretch/>
        </p:blipFill>
        <p:spPr>
          <a:xfrm>
            <a:off x="4405215" y="1075765"/>
            <a:ext cx="3317609" cy="3622843"/>
          </a:xfrm>
          <a:prstGeom prst="rect">
            <a:avLst/>
          </a:prstGeom>
        </p:spPr>
      </p:pic>
    </p:spTree>
    <p:extLst>
      <p:ext uri="{BB962C8B-B14F-4D97-AF65-F5344CB8AC3E}">
        <p14:creationId xmlns:p14="http://schemas.microsoft.com/office/powerpoint/2010/main" val="406662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Verification – Neighbor Adjacency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0253" y="537883"/>
            <a:ext cx="7442571" cy="115280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To view the R3 OSPFv3 Neighbor Adjacency the </a:t>
            </a:r>
            <a:r>
              <a:rPr lang="en-US" sz="1600" b="1" dirty="0">
                <a:solidFill>
                  <a:srgbClr val="000000"/>
                </a:solidFill>
              </a:rPr>
              <a:t>show opsfv3 ipv6 neighbor </a:t>
            </a:r>
            <a:r>
              <a:rPr lang="en-US" sz="1600" dirty="0">
                <a:solidFill>
                  <a:srgbClr val="000000"/>
                </a:solidFill>
              </a:rPr>
              <a:t>command is used.</a:t>
            </a:r>
          </a:p>
          <a:p>
            <a:pPr marL="0" indent="0" algn="l" defTabSz="684213" fontAlgn="base">
              <a:spcBef>
                <a:spcPts val="600"/>
              </a:spcBef>
              <a:spcAft>
                <a:spcPts val="600"/>
              </a:spcAft>
              <a:buClr>
                <a:schemeClr val="tx2"/>
              </a:buClr>
              <a:buSzPct val="90000"/>
            </a:pPr>
            <a:r>
              <a:rPr lang="en-US" sz="1600" dirty="0">
                <a:solidFill>
                  <a:srgbClr val="000000"/>
                </a:solidFill>
              </a:rPr>
              <a:t>Neighbors router-id is displayed, OSPFv3 priority, state of the connection, and the interface the neighbor is learned on.</a:t>
            </a:r>
          </a:p>
        </p:txBody>
      </p:sp>
      <p:pic>
        <p:nvPicPr>
          <p:cNvPr id="6" name="Picture 5"/>
          <p:cNvPicPr>
            <a:picLocks noChangeAspect="1"/>
          </p:cNvPicPr>
          <p:nvPr/>
        </p:nvPicPr>
        <p:blipFill>
          <a:blip r:embed="rId3"/>
          <a:stretch>
            <a:fillRect/>
          </a:stretch>
        </p:blipFill>
        <p:spPr>
          <a:xfrm>
            <a:off x="394857" y="1888989"/>
            <a:ext cx="8274952" cy="2396571"/>
          </a:xfrm>
          <a:prstGeom prst="rect">
            <a:avLst/>
          </a:prstGeom>
        </p:spPr>
      </p:pic>
    </p:spTree>
    <p:extLst>
      <p:ext uri="{BB962C8B-B14F-4D97-AF65-F5344CB8AC3E}">
        <p14:creationId xmlns:p14="http://schemas.microsoft.com/office/powerpoint/2010/main" val="121868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Verification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03135" y="924133"/>
            <a:ext cx="2689087" cy="351632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Verifying the OSPFv3 interface information provides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Router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DR and Backup DR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Neighbor Adjacency</a:t>
            </a:r>
          </a:p>
        </p:txBody>
      </p:sp>
      <p:grpSp>
        <p:nvGrpSpPr>
          <p:cNvPr id="7" name="Group 6"/>
          <p:cNvGrpSpPr/>
          <p:nvPr/>
        </p:nvGrpSpPr>
        <p:grpSpPr>
          <a:xfrm>
            <a:off x="2947306" y="839670"/>
            <a:ext cx="5796421" cy="3333750"/>
            <a:chOff x="1089120" y="1404937"/>
            <a:chExt cx="5796421" cy="3333750"/>
          </a:xfrm>
        </p:grpSpPr>
        <p:pic>
          <p:nvPicPr>
            <p:cNvPr id="5" name="Picture 4"/>
            <p:cNvPicPr>
              <a:picLocks noChangeAspect="1"/>
            </p:cNvPicPr>
            <p:nvPr/>
          </p:nvPicPr>
          <p:blipFill rotWithShape="1">
            <a:blip r:embed="rId3"/>
            <a:srcRect r="17564"/>
            <a:stretch/>
          </p:blipFill>
          <p:spPr>
            <a:xfrm>
              <a:off x="1090612" y="1404937"/>
              <a:ext cx="5739845" cy="2333625"/>
            </a:xfrm>
            <a:prstGeom prst="rect">
              <a:avLst/>
            </a:prstGeom>
          </p:spPr>
        </p:pic>
        <p:pic>
          <p:nvPicPr>
            <p:cNvPr id="6" name="Picture 5"/>
            <p:cNvPicPr>
              <a:picLocks noChangeAspect="1"/>
            </p:cNvPicPr>
            <p:nvPr/>
          </p:nvPicPr>
          <p:blipFill rotWithShape="1">
            <a:blip r:embed="rId4"/>
            <a:srcRect r="16636"/>
            <a:stretch/>
          </p:blipFill>
          <p:spPr>
            <a:xfrm>
              <a:off x="1089120" y="3738562"/>
              <a:ext cx="5796421" cy="1000125"/>
            </a:xfrm>
            <a:prstGeom prst="rect">
              <a:avLst/>
            </a:prstGeom>
          </p:spPr>
        </p:pic>
      </p:grpSp>
    </p:spTree>
    <p:extLst>
      <p:ext uri="{BB962C8B-B14F-4D97-AF65-F5344CB8AC3E}">
        <p14:creationId xmlns:p14="http://schemas.microsoft.com/office/powerpoint/2010/main" val="223013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Interface Verification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58219" y="680593"/>
            <a:ext cx="8273460" cy="1412612"/>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To show a brief listing of the interfaces participating in OSPFv3 Routing on R3 use the </a:t>
            </a:r>
            <a:r>
              <a:rPr lang="en-US" sz="1800" b="1" dirty="0">
                <a:solidFill>
                  <a:srgbClr val="000000"/>
                </a:solidFill>
              </a:rPr>
              <a:t>show ospfv3 interface brief </a:t>
            </a:r>
            <a:r>
              <a:rPr lang="en-US" sz="1800" dirty="0">
                <a:solidFill>
                  <a:srgbClr val="000000"/>
                </a:solidFill>
              </a:rPr>
              <a:t>command.</a:t>
            </a:r>
          </a:p>
          <a:p>
            <a:pPr marL="0" indent="0" algn="l" defTabSz="684213" fontAlgn="base">
              <a:spcBef>
                <a:spcPts val="600"/>
              </a:spcBef>
              <a:spcAft>
                <a:spcPts val="600"/>
              </a:spcAft>
              <a:buClr>
                <a:schemeClr val="tx2"/>
              </a:buClr>
              <a:buSzPct val="90000"/>
            </a:pPr>
            <a:r>
              <a:rPr lang="en-US" sz="1600" dirty="0">
                <a:solidFill>
                  <a:srgbClr val="000000"/>
                </a:solidFill>
              </a:rPr>
              <a:t>Important information includes the Interface, the area the interface belongs to, and the role of the router on the link (State)</a:t>
            </a:r>
          </a:p>
        </p:txBody>
      </p:sp>
      <p:pic>
        <p:nvPicPr>
          <p:cNvPr id="8" name="Picture 7"/>
          <p:cNvPicPr>
            <a:picLocks noChangeAspect="1"/>
          </p:cNvPicPr>
          <p:nvPr/>
        </p:nvPicPr>
        <p:blipFill>
          <a:blip r:embed="rId3"/>
          <a:stretch>
            <a:fillRect/>
          </a:stretch>
        </p:blipFill>
        <p:spPr>
          <a:xfrm>
            <a:off x="258219" y="2225408"/>
            <a:ext cx="8541526" cy="1972019"/>
          </a:xfrm>
          <a:prstGeom prst="rect">
            <a:avLst/>
          </a:prstGeom>
        </p:spPr>
      </p:pic>
    </p:spTree>
    <p:extLst>
      <p:ext uri="{BB962C8B-B14F-4D97-AF65-F5344CB8AC3E}">
        <p14:creationId xmlns:p14="http://schemas.microsoft.com/office/powerpoint/2010/main" val="331748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Routing Verification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7" y="626018"/>
            <a:ext cx="2960347" cy="4086695"/>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Output from the OSPFv3 routing table showing both Intra-Area routes (O) and Inter-Area routes (OI) using the command </a:t>
            </a:r>
            <a:r>
              <a:rPr lang="en-US" sz="1800" b="1" dirty="0">
                <a:solidFill>
                  <a:srgbClr val="000000"/>
                </a:solidFill>
              </a:rPr>
              <a:t>show ipv6 route ospf.</a:t>
            </a:r>
            <a:endParaRPr lang="en-US" sz="1800" dirty="0">
              <a:solidFill>
                <a:srgbClr val="000000"/>
              </a:solidFill>
            </a:endParaRPr>
          </a:p>
        </p:txBody>
      </p:sp>
      <p:pic>
        <p:nvPicPr>
          <p:cNvPr id="6" name="Picture 5"/>
          <p:cNvPicPr>
            <a:picLocks noChangeAspect="1"/>
          </p:cNvPicPr>
          <p:nvPr/>
        </p:nvPicPr>
        <p:blipFill rotWithShape="1">
          <a:blip r:embed="rId3"/>
          <a:srcRect r="18946"/>
          <a:stretch/>
        </p:blipFill>
        <p:spPr>
          <a:xfrm>
            <a:off x="3371161" y="626018"/>
            <a:ext cx="5453351" cy="4331722"/>
          </a:xfrm>
          <a:prstGeom prst="rect">
            <a:avLst/>
          </a:prstGeom>
        </p:spPr>
      </p:pic>
    </p:spTree>
    <p:extLst>
      <p:ext uri="{BB962C8B-B14F-4D97-AF65-F5344CB8AC3E}">
        <p14:creationId xmlns:p14="http://schemas.microsoft.com/office/powerpoint/2010/main" val="298616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Passive Interface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7" y="626019"/>
            <a:ext cx="8534882" cy="1815102"/>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OSPFv3 supports marking an interface as passive. The command is placed under the OSPFv3 process or under the specific address family. Placing the command under the global process cascades the setting to both address families.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The passive interface can be set explicitly to an interface (R1 configuration).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dirty="0">
                <a:solidFill>
                  <a:srgbClr val="000000"/>
                </a:solidFill>
              </a:rPr>
              <a:t>The passive interface can be set as default (R4 configuration).</a:t>
            </a:r>
          </a:p>
        </p:txBody>
      </p:sp>
      <p:pic>
        <p:nvPicPr>
          <p:cNvPr id="6" name="Picture 5"/>
          <p:cNvPicPr>
            <a:picLocks noChangeAspect="1"/>
          </p:cNvPicPr>
          <p:nvPr/>
        </p:nvPicPr>
        <p:blipFill>
          <a:blip r:embed="rId3"/>
          <a:stretch>
            <a:fillRect/>
          </a:stretch>
        </p:blipFill>
        <p:spPr>
          <a:xfrm>
            <a:off x="1004207" y="2630282"/>
            <a:ext cx="6843259" cy="2059531"/>
          </a:xfrm>
          <a:prstGeom prst="rect">
            <a:avLst/>
          </a:prstGeom>
        </p:spPr>
      </p:pic>
    </p:spTree>
    <p:extLst>
      <p:ext uri="{BB962C8B-B14F-4D97-AF65-F5344CB8AC3E}">
        <p14:creationId xmlns:p14="http://schemas.microsoft.com/office/powerpoint/2010/main" val="41229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Route Summarization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6" y="626017"/>
            <a:ext cx="3863731" cy="177566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Example 10-9 shows the summarization commands applied to R3.</a:t>
            </a:r>
          </a:p>
          <a:p>
            <a:pPr marL="0" indent="0" algn="l" defTabSz="684213" fontAlgn="base">
              <a:spcBef>
                <a:spcPts val="600"/>
              </a:spcBef>
              <a:spcAft>
                <a:spcPts val="600"/>
              </a:spcAft>
              <a:buClr>
                <a:schemeClr val="tx2"/>
              </a:buClr>
              <a:buSzPct val="90000"/>
            </a:pPr>
            <a:r>
              <a:rPr lang="en-US" sz="1600" dirty="0">
                <a:solidFill>
                  <a:srgbClr val="000000"/>
                </a:solidFill>
              </a:rPr>
              <a:t>Route summarization reduces the number of route entries on the neighboring router as shown in examples 10-8 and 10-10. </a:t>
            </a:r>
          </a:p>
        </p:txBody>
      </p:sp>
      <p:pic>
        <p:nvPicPr>
          <p:cNvPr id="8" name="Picture 7"/>
          <p:cNvPicPr>
            <a:picLocks noChangeAspect="1"/>
          </p:cNvPicPr>
          <p:nvPr/>
        </p:nvPicPr>
        <p:blipFill>
          <a:blip r:embed="rId3"/>
          <a:stretch>
            <a:fillRect/>
          </a:stretch>
        </p:blipFill>
        <p:spPr>
          <a:xfrm>
            <a:off x="4145897" y="626017"/>
            <a:ext cx="4667079" cy="1498850"/>
          </a:xfrm>
          <a:prstGeom prst="rect">
            <a:avLst/>
          </a:prstGeom>
        </p:spPr>
      </p:pic>
      <p:pic>
        <p:nvPicPr>
          <p:cNvPr id="9" name="Picture 8"/>
          <p:cNvPicPr>
            <a:picLocks noChangeAspect="1"/>
          </p:cNvPicPr>
          <p:nvPr/>
        </p:nvPicPr>
        <p:blipFill>
          <a:blip r:embed="rId4"/>
          <a:stretch>
            <a:fillRect/>
          </a:stretch>
        </p:blipFill>
        <p:spPr>
          <a:xfrm>
            <a:off x="249411" y="2489811"/>
            <a:ext cx="4212160" cy="1819971"/>
          </a:xfrm>
          <a:prstGeom prst="rect">
            <a:avLst/>
          </a:prstGeom>
        </p:spPr>
      </p:pic>
      <p:pic>
        <p:nvPicPr>
          <p:cNvPr id="10" name="Picture 9"/>
          <p:cNvPicPr>
            <a:picLocks noChangeAspect="1"/>
          </p:cNvPicPr>
          <p:nvPr/>
        </p:nvPicPr>
        <p:blipFill>
          <a:blip r:embed="rId5"/>
          <a:stretch>
            <a:fillRect/>
          </a:stretch>
        </p:blipFill>
        <p:spPr>
          <a:xfrm>
            <a:off x="4640553" y="2489811"/>
            <a:ext cx="4172423" cy="1414650"/>
          </a:xfrm>
          <a:prstGeom prst="rect">
            <a:avLst/>
          </a:prstGeom>
        </p:spPr>
      </p:pic>
    </p:spTree>
    <p:extLst>
      <p:ext uri="{BB962C8B-B14F-4D97-AF65-F5344CB8AC3E}">
        <p14:creationId xmlns:p14="http://schemas.microsoft.com/office/powerpoint/2010/main" val="47455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Verify Network Type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6" y="626016"/>
            <a:ext cx="2626513" cy="213228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Configuration changes may be necessary for a dynamically learned network type. As shown in Example 10-11 the R2 G0/3 interface is shown as a BROADCAST network type.</a:t>
            </a:r>
          </a:p>
          <a:p>
            <a:pPr marL="0" indent="0" algn="l" defTabSz="684213" fontAlgn="base">
              <a:spcBef>
                <a:spcPts val="600"/>
              </a:spcBef>
              <a:spcAft>
                <a:spcPts val="600"/>
              </a:spcAft>
              <a:buClr>
                <a:schemeClr val="tx2"/>
              </a:buClr>
              <a:buSzPct val="90000"/>
            </a:pPr>
            <a:r>
              <a:rPr lang="en-US" sz="1400" dirty="0">
                <a:solidFill>
                  <a:srgbClr val="000000"/>
                </a:solidFill>
              </a:rPr>
              <a:t>Based on the topology it should be a point-to-point.</a:t>
            </a:r>
            <a:endParaRPr lang="en-US" sz="1600" dirty="0">
              <a:solidFill>
                <a:srgbClr val="000000"/>
              </a:solidFill>
            </a:endParaRPr>
          </a:p>
        </p:txBody>
      </p:sp>
      <p:pic>
        <p:nvPicPr>
          <p:cNvPr id="2" name="Picture 1"/>
          <p:cNvPicPr>
            <a:picLocks noChangeAspect="1"/>
          </p:cNvPicPr>
          <p:nvPr/>
        </p:nvPicPr>
        <p:blipFill rotWithShape="1">
          <a:blip r:embed="rId3"/>
          <a:srcRect r="15648"/>
          <a:stretch/>
        </p:blipFill>
        <p:spPr>
          <a:xfrm>
            <a:off x="2816989" y="624700"/>
            <a:ext cx="5897353" cy="2133600"/>
          </a:xfrm>
          <a:prstGeom prst="rect">
            <a:avLst/>
          </a:prstGeom>
        </p:spPr>
      </p:pic>
      <p:pic>
        <p:nvPicPr>
          <p:cNvPr id="11" name="Picture 10"/>
          <p:cNvPicPr>
            <a:picLocks noChangeAspect="1"/>
          </p:cNvPicPr>
          <p:nvPr/>
        </p:nvPicPr>
        <p:blipFill>
          <a:blip r:embed="rId4"/>
          <a:stretch>
            <a:fillRect/>
          </a:stretch>
        </p:blipFill>
        <p:spPr>
          <a:xfrm>
            <a:off x="903383" y="2944488"/>
            <a:ext cx="7527848" cy="1701209"/>
          </a:xfrm>
          <a:prstGeom prst="rect">
            <a:avLst/>
          </a:prstGeom>
        </p:spPr>
      </p:pic>
    </p:spTree>
    <p:extLst>
      <p:ext uri="{BB962C8B-B14F-4D97-AF65-F5344CB8AC3E}">
        <p14:creationId xmlns:p14="http://schemas.microsoft.com/office/powerpoint/2010/main" val="385398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10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0" indent="0" algn="l" defTabSz="684213" fontAlgn="base">
              <a:spcBef>
                <a:spcPts val="600"/>
              </a:spcBef>
              <a:spcAft>
                <a:spcPts val="600"/>
              </a:spcAft>
              <a:buClr>
                <a:schemeClr val="tx2"/>
              </a:buClr>
              <a:buSzPct val="90000"/>
            </a:pPr>
            <a:r>
              <a:rPr lang="en-US" sz="1800" b="1" dirty="0">
                <a:solidFill>
                  <a:srgbClr val="000000"/>
                </a:solidFill>
              </a:rPr>
              <a:t>OSPFv3 Fundamentals:</a:t>
            </a:r>
            <a:r>
              <a:rPr lang="en-US" sz="1800" dirty="0">
                <a:solidFill>
                  <a:srgbClr val="000000"/>
                </a:solidFill>
              </a:rPr>
              <a:t> This section provides an overview of the OSPFv3 routing protocol and the similarities to OSPFv2.</a:t>
            </a:r>
          </a:p>
          <a:p>
            <a:pPr marL="0" indent="0" algn="l" defTabSz="684213" fontAlgn="base">
              <a:spcBef>
                <a:spcPts val="600"/>
              </a:spcBef>
              <a:spcAft>
                <a:spcPts val="600"/>
              </a:spcAft>
              <a:buClr>
                <a:schemeClr val="tx2"/>
              </a:buClr>
              <a:buSzPct val="90000"/>
            </a:pPr>
            <a:r>
              <a:rPr lang="en-US" sz="1800" b="1" dirty="0">
                <a:solidFill>
                  <a:srgbClr val="000000"/>
                </a:solidFill>
              </a:rPr>
              <a:t>OSPFv3 Configurations:</a:t>
            </a:r>
            <a:r>
              <a:rPr lang="en-US" sz="1800" dirty="0">
                <a:solidFill>
                  <a:srgbClr val="000000"/>
                </a:solidFill>
              </a:rPr>
              <a:t> This section demonstrates the configuration and verification of an OSPFv3 environment.</a:t>
            </a:r>
          </a:p>
          <a:p>
            <a:pPr marL="0" indent="0" algn="l" defTabSz="684213" fontAlgn="base">
              <a:spcBef>
                <a:spcPts val="600"/>
              </a:spcBef>
              <a:spcAft>
                <a:spcPts val="600"/>
              </a:spcAft>
              <a:buClr>
                <a:schemeClr val="tx2"/>
              </a:buClr>
              <a:buSzPct val="90000"/>
            </a:pPr>
            <a:r>
              <a:rPr lang="en-US" sz="1800" b="1" dirty="0">
                <a:solidFill>
                  <a:srgbClr val="000000"/>
                </a:solidFill>
              </a:rPr>
              <a:t>IPv4 Support in OSPFv3:</a:t>
            </a:r>
            <a:r>
              <a:rPr lang="en-US" sz="1800" dirty="0">
                <a:solidFill>
                  <a:srgbClr val="000000"/>
                </a:solidFill>
              </a:rPr>
              <a:t> This section explains and demonstrates how OSPFv3 can be used for exchanging IPv4 routes.</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Configurations</a:t>
            </a:r>
            <a:br>
              <a:rPr lang="en-US" sz="1600" dirty="0"/>
            </a:br>
            <a:r>
              <a:rPr lang="en-US" sz="2400" dirty="0"/>
              <a:t>OSPFv3 Change Network Type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6" y="626018"/>
            <a:ext cx="8645052" cy="66295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When changes are made to the network type it is necessary to change both ends of the link to match. The change is made directly on the interface.</a:t>
            </a:r>
          </a:p>
        </p:txBody>
      </p:sp>
      <p:pic>
        <p:nvPicPr>
          <p:cNvPr id="5" name="Picture 4"/>
          <p:cNvPicPr>
            <a:picLocks noChangeAspect="1"/>
          </p:cNvPicPr>
          <p:nvPr/>
        </p:nvPicPr>
        <p:blipFill>
          <a:blip r:embed="rId3"/>
          <a:stretch>
            <a:fillRect/>
          </a:stretch>
        </p:blipFill>
        <p:spPr>
          <a:xfrm>
            <a:off x="190476" y="1288974"/>
            <a:ext cx="6153723" cy="1685951"/>
          </a:xfrm>
          <a:prstGeom prst="rect">
            <a:avLst/>
          </a:prstGeom>
        </p:spPr>
      </p:pic>
      <p:pic>
        <p:nvPicPr>
          <p:cNvPr id="6" name="Picture 5"/>
          <p:cNvPicPr>
            <a:picLocks noChangeAspect="1"/>
          </p:cNvPicPr>
          <p:nvPr/>
        </p:nvPicPr>
        <p:blipFill>
          <a:blip r:embed="rId4"/>
          <a:stretch>
            <a:fillRect/>
          </a:stretch>
        </p:blipFill>
        <p:spPr>
          <a:xfrm>
            <a:off x="1662987" y="3009900"/>
            <a:ext cx="6176317" cy="1892606"/>
          </a:xfrm>
          <a:prstGeom prst="rect">
            <a:avLst/>
          </a:prstGeom>
        </p:spPr>
      </p:pic>
    </p:spTree>
    <p:extLst>
      <p:ext uri="{BB962C8B-B14F-4D97-AF65-F5344CB8AC3E}">
        <p14:creationId xmlns:p14="http://schemas.microsoft.com/office/powerpoint/2010/main" val="37823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IPv4 Support in OSPFv3</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323439"/>
          </a:xfrm>
          <a:prstGeom prst="rect">
            <a:avLst/>
          </a:prstGeom>
          <a:noFill/>
        </p:spPr>
        <p:txBody>
          <a:bodyPr wrap="square" rtlCol="0">
            <a:spAutoFit/>
          </a:bodyPr>
          <a:lstStyle/>
          <a:p>
            <a:r>
              <a:rPr lang="en-US" sz="1600" dirty="0">
                <a:solidFill>
                  <a:schemeClr val="accent5">
                    <a:lumMod val="40000"/>
                    <a:lumOff val="60000"/>
                  </a:schemeClr>
                </a:solidFill>
                <a:latin typeface="+mj-lt"/>
                <a:ea typeface="ＭＳ Ｐゴシック" charset="0"/>
              </a:rPr>
              <a:t>Enabling IPv4 Support</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Step 1. Ensure that the IPv4 interface has an IPv6 address (global or link local) configured.</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Step 2. Enable the OSPFv3 process for IPv4 on the interface with the command </a:t>
            </a:r>
            <a:r>
              <a:rPr lang="en-US" sz="1600" b="1" dirty="0">
                <a:solidFill>
                  <a:schemeClr val="accent5">
                    <a:lumMod val="40000"/>
                    <a:lumOff val="60000"/>
                  </a:schemeClr>
                </a:solidFill>
                <a:latin typeface="+mj-lt"/>
                <a:ea typeface="ＭＳ Ｐゴシック" charset="0"/>
              </a:rPr>
              <a:t>ospfv3 </a:t>
            </a:r>
            <a:r>
              <a:rPr lang="en-US" sz="1600" i="1" dirty="0">
                <a:solidFill>
                  <a:schemeClr val="accent5">
                    <a:lumMod val="40000"/>
                    <a:lumOff val="60000"/>
                  </a:schemeClr>
                </a:solidFill>
                <a:latin typeface="+mj-lt"/>
                <a:ea typeface="ＭＳ Ｐゴシック" charset="0"/>
              </a:rPr>
              <a:t>process-id</a:t>
            </a:r>
            <a:r>
              <a:rPr lang="en-US" sz="1600" b="1" dirty="0">
                <a:solidFill>
                  <a:schemeClr val="accent5">
                    <a:lumMod val="40000"/>
                    <a:lumOff val="60000"/>
                  </a:schemeClr>
                </a:solidFill>
                <a:latin typeface="+mj-lt"/>
                <a:ea typeface="ＭＳ Ｐゴシック" charset="0"/>
              </a:rPr>
              <a:t> ipv4 area </a:t>
            </a:r>
            <a:r>
              <a:rPr lang="en-US" sz="1600" i="1" dirty="0">
                <a:solidFill>
                  <a:schemeClr val="accent5">
                    <a:lumMod val="40000"/>
                    <a:lumOff val="60000"/>
                  </a:schemeClr>
                </a:solidFill>
                <a:latin typeface="+mj-lt"/>
                <a:ea typeface="ＭＳ Ｐゴシック" charset="0"/>
              </a:rPr>
              <a:t>area-id</a:t>
            </a:r>
            <a:r>
              <a:rPr lang="en-US" sz="1600" dirty="0">
                <a:solidFill>
                  <a:schemeClr val="accent5">
                    <a:lumMod val="40000"/>
                    <a:lumOff val="60000"/>
                  </a:schemeClr>
                </a:solidFill>
                <a:latin typeface="+mj-lt"/>
                <a:ea typeface="ＭＳ Ｐゴシック" charset="0"/>
              </a:rPr>
              <a:t>.</a:t>
            </a:r>
          </a:p>
        </p:txBody>
      </p:sp>
    </p:spTree>
    <p:custDataLst>
      <p:tags r:id="rId1"/>
    </p:custDataLst>
    <p:extLst>
      <p:ext uri="{BB962C8B-B14F-4D97-AF65-F5344CB8AC3E}">
        <p14:creationId xmlns:p14="http://schemas.microsoft.com/office/powerpoint/2010/main" val="362329228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IPv4 Support in OSPFv3</a:t>
            </a:r>
            <a:br>
              <a:rPr lang="en-US" sz="1600" dirty="0"/>
            </a:br>
            <a:r>
              <a:rPr lang="en-US" sz="2400" dirty="0"/>
              <a:t>Adding IPv4 support to existing interfaces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6" y="626018"/>
            <a:ext cx="8391664" cy="597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Using the command </a:t>
            </a:r>
            <a:r>
              <a:rPr lang="en-US" sz="1600" b="1" dirty="0">
                <a:solidFill>
                  <a:srgbClr val="000000"/>
                </a:solidFill>
              </a:rPr>
              <a:t>ospfv3 </a:t>
            </a:r>
            <a:r>
              <a:rPr lang="en-US" sz="1600" b="1" i="1" dirty="0">
                <a:solidFill>
                  <a:srgbClr val="000000"/>
                </a:solidFill>
              </a:rPr>
              <a:t>process-id</a:t>
            </a:r>
            <a:r>
              <a:rPr lang="en-US" sz="1600" b="1" dirty="0">
                <a:solidFill>
                  <a:srgbClr val="000000"/>
                </a:solidFill>
              </a:rPr>
              <a:t> ipv4 area </a:t>
            </a:r>
            <a:r>
              <a:rPr lang="en-US" sz="1600" b="1" i="1" dirty="0">
                <a:solidFill>
                  <a:srgbClr val="000000"/>
                </a:solidFill>
              </a:rPr>
              <a:t>area-id</a:t>
            </a:r>
            <a:r>
              <a:rPr lang="en-US" sz="1600" b="1" dirty="0">
                <a:solidFill>
                  <a:srgbClr val="000000"/>
                </a:solidFill>
              </a:rPr>
              <a:t> </a:t>
            </a:r>
            <a:r>
              <a:rPr lang="en-US" sz="1600" dirty="0">
                <a:solidFill>
                  <a:srgbClr val="000000"/>
                </a:solidFill>
              </a:rPr>
              <a:t>on an interface configured for IPv6 adds IPv4 support. The interface must have an IPv6 global or link-local address.</a:t>
            </a:r>
          </a:p>
        </p:txBody>
      </p:sp>
      <p:pic>
        <p:nvPicPr>
          <p:cNvPr id="2" name="Picture 1"/>
          <p:cNvPicPr>
            <a:picLocks noChangeAspect="1"/>
          </p:cNvPicPr>
          <p:nvPr/>
        </p:nvPicPr>
        <p:blipFill rotWithShape="1">
          <a:blip r:embed="rId3"/>
          <a:srcRect b="47564"/>
          <a:stretch/>
        </p:blipFill>
        <p:spPr>
          <a:xfrm>
            <a:off x="286437" y="1410386"/>
            <a:ext cx="4321995" cy="2984621"/>
          </a:xfrm>
          <a:prstGeom prst="rect">
            <a:avLst/>
          </a:prstGeom>
        </p:spPr>
      </p:pic>
      <p:pic>
        <p:nvPicPr>
          <p:cNvPr id="7" name="Picture 6"/>
          <p:cNvPicPr>
            <a:picLocks noChangeAspect="1"/>
          </p:cNvPicPr>
          <p:nvPr/>
        </p:nvPicPr>
        <p:blipFill rotWithShape="1">
          <a:blip r:embed="rId3"/>
          <a:srcRect t="52077"/>
          <a:stretch/>
        </p:blipFill>
        <p:spPr>
          <a:xfrm>
            <a:off x="4650821" y="1693097"/>
            <a:ext cx="4365283" cy="2755096"/>
          </a:xfrm>
          <a:prstGeom prst="rect">
            <a:avLst/>
          </a:prstGeom>
        </p:spPr>
      </p:pic>
    </p:spTree>
    <p:extLst>
      <p:ext uri="{BB962C8B-B14F-4D97-AF65-F5344CB8AC3E}">
        <p14:creationId xmlns:p14="http://schemas.microsoft.com/office/powerpoint/2010/main" val="298673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IPv4 Support in OSPFv3</a:t>
            </a:r>
            <a:br>
              <a:rPr lang="en-US" sz="1600" dirty="0"/>
            </a:br>
            <a:r>
              <a:rPr lang="en-US" sz="2400" dirty="0"/>
              <a:t>Verifying IPv4 Routes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6" y="626017"/>
            <a:ext cx="8391664" cy="80617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Verifying OSPFv3 routes for IPv4 is accomplished using the command </a:t>
            </a:r>
            <a:r>
              <a:rPr lang="en-US" sz="1600" b="1" dirty="0">
                <a:solidFill>
                  <a:srgbClr val="000000"/>
                </a:solidFill>
              </a:rPr>
              <a:t>show ip route ospfv3.</a:t>
            </a:r>
          </a:p>
        </p:txBody>
      </p:sp>
      <p:pic>
        <p:nvPicPr>
          <p:cNvPr id="5" name="Picture 4"/>
          <p:cNvPicPr>
            <a:picLocks noChangeAspect="1"/>
          </p:cNvPicPr>
          <p:nvPr/>
        </p:nvPicPr>
        <p:blipFill>
          <a:blip r:embed="rId3"/>
          <a:stretch>
            <a:fillRect/>
          </a:stretch>
        </p:blipFill>
        <p:spPr>
          <a:xfrm>
            <a:off x="639024" y="1520326"/>
            <a:ext cx="7503999" cy="2820433"/>
          </a:xfrm>
          <a:prstGeom prst="rect">
            <a:avLst/>
          </a:prstGeom>
        </p:spPr>
      </p:pic>
    </p:spTree>
    <p:extLst>
      <p:ext uri="{BB962C8B-B14F-4D97-AF65-F5344CB8AC3E}">
        <p14:creationId xmlns:p14="http://schemas.microsoft.com/office/powerpoint/2010/main" val="70456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IPv4 Support in OSPFv3</a:t>
            </a:r>
            <a:br>
              <a:rPr lang="en-US" sz="1600" dirty="0"/>
            </a:br>
            <a:r>
              <a:rPr lang="en-US" sz="2400" dirty="0"/>
              <a:t>Displaying OSPFv3 Interfaces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6" y="626017"/>
            <a:ext cx="8391664" cy="105956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To display the interfaces configured for OSPFv3 and the respective address family use the command </a:t>
            </a:r>
            <a:r>
              <a:rPr lang="en-US" sz="1600" b="1" dirty="0">
                <a:solidFill>
                  <a:srgbClr val="000000"/>
                </a:solidFill>
              </a:rPr>
              <a:t>show ospfv3 interface brief.</a:t>
            </a:r>
          </a:p>
        </p:txBody>
      </p:sp>
      <p:pic>
        <p:nvPicPr>
          <p:cNvPr id="2" name="Picture 1"/>
          <p:cNvPicPr>
            <a:picLocks noChangeAspect="1"/>
          </p:cNvPicPr>
          <p:nvPr/>
        </p:nvPicPr>
        <p:blipFill>
          <a:blip r:embed="rId3"/>
          <a:stretch>
            <a:fillRect/>
          </a:stretch>
        </p:blipFill>
        <p:spPr>
          <a:xfrm>
            <a:off x="393358" y="1817785"/>
            <a:ext cx="7985900" cy="2589136"/>
          </a:xfrm>
          <a:prstGeom prst="rect">
            <a:avLst/>
          </a:prstGeom>
        </p:spPr>
      </p:pic>
    </p:spTree>
    <p:extLst>
      <p:ext uri="{BB962C8B-B14F-4D97-AF65-F5344CB8AC3E}">
        <p14:creationId xmlns:p14="http://schemas.microsoft.com/office/powerpoint/2010/main" val="303215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IPv4 Support in OSPFv3</a:t>
            </a:r>
            <a:br>
              <a:rPr lang="en-US" sz="1600" dirty="0"/>
            </a:br>
            <a:r>
              <a:rPr lang="en-US" sz="2400" dirty="0"/>
              <a:t>Verifying OSPFv3 Neighbors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476" y="626017"/>
            <a:ext cx="8391664" cy="105956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To verify the OSPFv3 neighbors for both IPv4 and IPv6 use the command </a:t>
            </a:r>
            <a:r>
              <a:rPr lang="en-US" sz="1600" b="1" dirty="0">
                <a:solidFill>
                  <a:srgbClr val="000000"/>
                </a:solidFill>
              </a:rPr>
              <a:t>show ospfv3 neighbor.</a:t>
            </a:r>
          </a:p>
        </p:txBody>
      </p:sp>
      <p:pic>
        <p:nvPicPr>
          <p:cNvPr id="5" name="Picture 4"/>
          <p:cNvPicPr>
            <a:picLocks noChangeAspect="1"/>
          </p:cNvPicPr>
          <p:nvPr/>
        </p:nvPicPr>
        <p:blipFill>
          <a:blip r:embed="rId3"/>
          <a:stretch>
            <a:fillRect/>
          </a:stretch>
        </p:blipFill>
        <p:spPr>
          <a:xfrm>
            <a:off x="904920" y="1773715"/>
            <a:ext cx="6962775" cy="2933700"/>
          </a:xfrm>
          <a:prstGeom prst="rect">
            <a:avLst/>
          </a:prstGeom>
        </p:spPr>
      </p:pic>
    </p:spTree>
    <p:extLst>
      <p:ext uri="{BB962C8B-B14F-4D97-AF65-F5344CB8AC3E}">
        <p14:creationId xmlns:p14="http://schemas.microsoft.com/office/powerpoint/2010/main" val="368133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10</a:t>
            </a:r>
          </a:p>
        </p:txBody>
      </p:sp>
      <p:graphicFrame>
        <p:nvGraphicFramePr>
          <p:cNvPr id="2" name="Table 1"/>
          <p:cNvGraphicFramePr>
            <a:graphicFrameLocks noGrp="1"/>
          </p:cNvGraphicFramePr>
          <p:nvPr>
            <p:extLst>
              <p:ext uri="{D42A27DB-BD31-4B8C-83A1-F6EECF244321}">
                <p14:modId xmlns:p14="http://schemas.microsoft.com/office/powerpoint/2010/main" val="1959823881"/>
              </p:ext>
            </p:extLst>
          </p:nvPr>
        </p:nvGraphicFramePr>
        <p:xfrm>
          <a:off x="2344726" y="1459230"/>
          <a:ext cx="4454548" cy="2225040"/>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600" dirty="0"/>
                        <a:t>OSPFv3 fundamentals</a:t>
                      </a:r>
                    </a:p>
                  </a:txBody>
                  <a:tcPr/>
                </a:tc>
                <a:extLst>
                  <a:ext uri="{0D108BD9-81ED-4DB2-BD59-A6C34878D82A}">
                    <a16:rowId xmlns:a16="http://schemas.microsoft.com/office/drawing/2014/main" val="1848938057"/>
                  </a:ext>
                </a:extLst>
              </a:tr>
              <a:tr h="370840">
                <a:tc>
                  <a:txBody>
                    <a:bodyPr/>
                    <a:lstStyle/>
                    <a:p>
                      <a:r>
                        <a:rPr lang="en-US" sz="1600" dirty="0"/>
                        <a:t>OSPFv3 Packet Types</a:t>
                      </a:r>
                    </a:p>
                  </a:txBody>
                  <a:tcPr/>
                </a:tc>
                <a:extLst>
                  <a:ext uri="{0D108BD9-81ED-4DB2-BD59-A6C34878D82A}">
                    <a16:rowId xmlns:a16="http://schemas.microsoft.com/office/drawing/2014/main" val="3452927939"/>
                  </a:ext>
                </a:extLst>
              </a:tr>
              <a:tr h="370840">
                <a:tc>
                  <a:txBody>
                    <a:bodyPr/>
                    <a:lstStyle/>
                    <a:p>
                      <a:r>
                        <a:rPr lang="en-US" sz="1600" dirty="0"/>
                        <a:t>OSPFv3 verification</a:t>
                      </a:r>
                    </a:p>
                  </a:txBody>
                  <a:tcPr/>
                </a:tc>
                <a:extLst>
                  <a:ext uri="{0D108BD9-81ED-4DB2-BD59-A6C34878D82A}">
                    <a16:rowId xmlns:a16="http://schemas.microsoft.com/office/drawing/2014/main" val="2843811788"/>
                  </a:ext>
                </a:extLst>
              </a:tr>
              <a:tr h="370840">
                <a:tc>
                  <a:txBody>
                    <a:bodyPr/>
                    <a:lstStyle/>
                    <a:p>
                      <a:r>
                        <a:rPr lang="en-US" sz="1600" dirty="0"/>
                        <a:t>OSPFv3 summarization</a:t>
                      </a:r>
                    </a:p>
                  </a:txBody>
                  <a:tcPr/>
                </a:tc>
                <a:extLst>
                  <a:ext uri="{0D108BD9-81ED-4DB2-BD59-A6C34878D82A}">
                    <a16:rowId xmlns:a16="http://schemas.microsoft.com/office/drawing/2014/main" val="3877641594"/>
                  </a:ext>
                </a:extLst>
              </a:tr>
              <a:tr h="370840">
                <a:tc>
                  <a:txBody>
                    <a:bodyPr/>
                    <a:lstStyle/>
                    <a:p>
                      <a:r>
                        <a:rPr lang="en-US" sz="1600" dirty="0"/>
                        <a:t>IPv4 support on OSPFv3</a:t>
                      </a:r>
                    </a:p>
                  </a:txBody>
                  <a:tcPr/>
                </a:tc>
                <a:extLst>
                  <a:ext uri="{0D108BD9-81ED-4DB2-BD59-A6C34878D82A}">
                    <a16:rowId xmlns:a16="http://schemas.microsoft.com/office/drawing/2014/main" val="2359316111"/>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10</a:t>
            </a:r>
          </a:p>
        </p:txBody>
      </p:sp>
      <p:graphicFrame>
        <p:nvGraphicFramePr>
          <p:cNvPr id="2" name="Table 1"/>
          <p:cNvGraphicFramePr>
            <a:graphicFrameLocks noGrp="1"/>
          </p:cNvGraphicFramePr>
          <p:nvPr>
            <p:extLst>
              <p:ext uri="{D42A27DB-BD31-4B8C-83A1-F6EECF244321}">
                <p14:modId xmlns:p14="http://schemas.microsoft.com/office/powerpoint/2010/main" val="502980386"/>
              </p:ext>
            </p:extLst>
          </p:nvPr>
        </p:nvGraphicFramePr>
        <p:xfrm>
          <a:off x="121205" y="836611"/>
          <a:ext cx="8613914" cy="3302000"/>
        </p:xfrm>
        <a:graphic>
          <a:graphicData uri="http://schemas.openxmlformats.org/drawingml/2006/table">
            <a:tbl>
              <a:tblPr firstRow="1" bandRow="1">
                <a:tableStyleId>{5C22544A-7EE6-4342-B048-85BDC9FD1C3A}</a:tableStyleId>
              </a:tblPr>
              <a:tblGrid>
                <a:gridCol w="4131306">
                  <a:extLst>
                    <a:ext uri="{9D8B030D-6E8A-4147-A177-3AD203B41FA5}">
                      <a16:colId xmlns:a16="http://schemas.microsoft.com/office/drawing/2014/main" val="3409650697"/>
                    </a:ext>
                  </a:extLst>
                </a:gridCol>
                <a:gridCol w="4482608">
                  <a:extLst>
                    <a:ext uri="{9D8B030D-6E8A-4147-A177-3AD203B41FA5}">
                      <a16:colId xmlns:a16="http://schemas.microsoft.com/office/drawing/2014/main" val="2847699745"/>
                    </a:ext>
                  </a:extLst>
                </a:gridCol>
              </a:tblGrid>
              <a:tr h="370840">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370840">
                <a:tc>
                  <a:txBody>
                    <a:bodyPr/>
                    <a:lstStyle/>
                    <a:p>
                      <a:r>
                        <a:rPr lang="en-US" sz="1600" dirty="0"/>
                        <a:t>Configure OSPFv3 on a router and enable it on an interface</a:t>
                      </a:r>
                    </a:p>
                  </a:txBody>
                  <a:tcPr/>
                </a:tc>
                <a:tc>
                  <a:txBody>
                    <a:bodyPr/>
                    <a:lstStyle/>
                    <a:p>
                      <a:r>
                        <a:rPr lang="en-US" sz="1600" b="1" i="0" u="none" strike="noStrike" kern="1200" baseline="0" dirty="0">
                          <a:solidFill>
                            <a:schemeClr val="dk1"/>
                          </a:solidFill>
                          <a:latin typeface="+mn-lt"/>
                          <a:ea typeface="+mn-ea"/>
                          <a:cs typeface="+mn-cs"/>
                        </a:rPr>
                        <a:t>router ospfv3 [</a:t>
                      </a:r>
                      <a:r>
                        <a:rPr lang="en-US" sz="1600" b="0" i="1" u="none" strike="noStrike" kern="1200" baseline="0" dirty="0">
                          <a:solidFill>
                            <a:schemeClr val="dk1"/>
                          </a:solidFill>
                          <a:latin typeface="+mn-lt"/>
                          <a:ea typeface="+mn-ea"/>
                          <a:cs typeface="+mn-cs"/>
                        </a:rPr>
                        <a:t>process-id</a:t>
                      </a:r>
                      <a:r>
                        <a:rPr lang="en-US" sz="1600" b="1" i="0" u="none" strike="noStrike" kern="1200" baseline="0" dirty="0">
                          <a:solidFill>
                            <a:schemeClr val="dk1"/>
                          </a:solidFill>
                          <a:latin typeface="+mn-lt"/>
                          <a:ea typeface="+mn-ea"/>
                          <a:cs typeface="+mn-cs"/>
                        </a:rPr>
                        <a:t>]</a:t>
                      </a:r>
                    </a:p>
                    <a:p>
                      <a:r>
                        <a:rPr lang="en-US" sz="1600" b="1" i="0" u="none" strike="noStrike" kern="1200" baseline="0" dirty="0">
                          <a:solidFill>
                            <a:schemeClr val="dk1"/>
                          </a:solidFill>
                          <a:latin typeface="+mn-lt"/>
                          <a:ea typeface="+mn-ea"/>
                          <a:cs typeface="+mn-cs"/>
                        </a:rPr>
                        <a:t>interface </a:t>
                      </a:r>
                      <a:r>
                        <a:rPr lang="en-US" sz="1600" b="0" i="1" u="none" strike="noStrike" kern="1200" baseline="0" dirty="0">
                          <a:solidFill>
                            <a:schemeClr val="dk1"/>
                          </a:solidFill>
                          <a:latin typeface="+mn-lt"/>
                          <a:ea typeface="+mn-ea"/>
                          <a:cs typeface="+mn-cs"/>
                        </a:rPr>
                        <a:t>interface-id</a:t>
                      </a:r>
                    </a:p>
                    <a:p>
                      <a:r>
                        <a:rPr lang="en-US" sz="1600" b="1" i="0" u="none" strike="noStrike" kern="1200" baseline="0" dirty="0">
                          <a:solidFill>
                            <a:schemeClr val="dk1"/>
                          </a:solidFill>
                          <a:latin typeface="+mn-lt"/>
                          <a:ea typeface="+mn-ea"/>
                          <a:cs typeface="+mn-cs"/>
                        </a:rPr>
                        <a:t>ospfv3 </a:t>
                      </a:r>
                      <a:r>
                        <a:rPr lang="en-US" sz="1600" b="0" i="1" u="none" strike="noStrike" kern="1200" baseline="0" dirty="0">
                          <a:solidFill>
                            <a:schemeClr val="dk1"/>
                          </a:solidFill>
                          <a:latin typeface="+mn-lt"/>
                          <a:ea typeface="+mn-ea"/>
                          <a:cs typeface="+mn-cs"/>
                        </a:rPr>
                        <a:t>process-id</a:t>
                      </a:r>
                      <a:r>
                        <a:rPr lang="en-US" sz="1600" b="1" i="0" u="none" strike="noStrike" kern="1200" baseline="0" dirty="0">
                          <a:solidFill>
                            <a:schemeClr val="dk1"/>
                          </a:solidFill>
                          <a:latin typeface="+mn-lt"/>
                          <a:ea typeface="+mn-ea"/>
                          <a:cs typeface="+mn-cs"/>
                        </a:rPr>
                        <a:t> {ipv4 | ipv6} area </a:t>
                      </a:r>
                      <a:r>
                        <a:rPr lang="en-US" sz="1600" b="0" i="1" u="none" strike="noStrike" kern="1200" baseline="0" dirty="0">
                          <a:solidFill>
                            <a:schemeClr val="dk1"/>
                          </a:solidFill>
                          <a:latin typeface="+mn-lt"/>
                          <a:ea typeface="+mn-ea"/>
                          <a:cs typeface="+mn-cs"/>
                        </a:rPr>
                        <a:t>area-id</a:t>
                      </a:r>
                      <a:endParaRPr lang="en-US" sz="1600" b="0" i="1" dirty="0"/>
                    </a:p>
                  </a:txBody>
                  <a:tcPr/>
                </a:tc>
                <a:extLst>
                  <a:ext uri="{0D108BD9-81ED-4DB2-BD59-A6C34878D82A}">
                    <a16:rowId xmlns:a16="http://schemas.microsoft.com/office/drawing/2014/main" val="3700197108"/>
                  </a:ext>
                </a:extLst>
              </a:tr>
              <a:tr h="370840">
                <a:tc>
                  <a:txBody>
                    <a:bodyPr/>
                    <a:lstStyle/>
                    <a:p>
                      <a:r>
                        <a:rPr lang="en-US" sz="1600" dirty="0"/>
                        <a:t>Configure a specific OSPFv3 interface as passive</a:t>
                      </a:r>
                    </a:p>
                  </a:txBody>
                  <a:tcPr/>
                </a:tc>
                <a:tc>
                  <a:txBody>
                    <a:bodyPr/>
                    <a:lstStyle/>
                    <a:p>
                      <a:r>
                        <a:rPr lang="en-US" sz="1600" b="1" i="0" u="none" strike="noStrike" kern="1200" baseline="0" dirty="0">
                          <a:solidFill>
                            <a:schemeClr val="dk1"/>
                          </a:solidFill>
                          <a:latin typeface="+mn-lt"/>
                          <a:ea typeface="+mn-ea"/>
                          <a:cs typeface="+mn-cs"/>
                        </a:rPr>
                        <a:t>passive-interface </a:t>
                      </a:r>
                      <a:r>
                        <a:rPr lang="en-US" sz="1600" b="0" i="1" u="none" strike="noStrike" kern="1200" baseline="0" dirty="0">
                          <a:solidFill>
                            <a:schemeClr val="dk1"/>
                          </a:solidFill>
                          <a:latin typeface="+mn-lt"/>
                          <a:ea typeface="+mn-ea"/>
                          <a:cs typeface="+mn-cs"/>
                        </a:rPr>
                        <a:t>interface-id</a:t>
                      </a:r>
                      <a:endParaRPr lang="en-US" sz="1600" b="0" i="1" dirty="0"/>
                    </a:p>
                  </a:txBody>
                  <a:tcPr/>
                </a:tc>
                <a:extLst>
                  <a:ext uri="{0D108BD9-81ED-4DB2-BD59-A6C34878D82A}">
                    <a16:rowId xmlns:a16="http://schemas.microsoft.com/office/drawing/2014/main" val="39194219"/>
                  </a:ext>
                </a:extLst>
              </a:tr>
              <a:tr h="370840">
                <a:tc>
                  <a:txBody>
                    <a:bodyPr/>
                    <a:lstStyle/>
                    <a:p>
                      <a:r>
                        <a:rPr lang="en-US" sz="1600" b="0" i="0" u="none" strike="noStrike" kern="1200" baseline="0" dirty="0">
                          <a:solidFill>
                            <a:schemeClr val="dk1"/>
                          </a:solidFill>
                          <a:latin typeface="+mn-lt"/>
                          <a:ea typeface="+mn-ea"/>
                          <a:cs typeface="+mn-cs"/>
                        </a:rPr>
                        <a:t>Configure all OSPFv3 interfaces as passive</a:t>
                      </a:r>
                      <a:endParaRPr lang="en-US" sz="1600" dirty="0"/>
                    </a:p>
                  </a:txBody>
                  <a:tcPr/>
                </a:tc>
                <a:tc>
                  <a:txBody>
                    <a:bodyPr/>
                    <a:lstStyle/>
                    <a:p>
                      <a:r>
                        <a:rPr lang="en-US" sz="1600" b="1" i="0" u="none" strike="noStrike" kern="1200" baseline="0" dirty="0">
                          <a:solidFill>
                            <a:schemeClr val="dk1"/>
                          </a:solidFill>
                          <a:latin typeface="+mn-lt"/>
                          <a:ea typeface="+mn-ea"/>
                          <a:cs typeface="+mn-cs"/>
                        </a:rPr>
                        <a:t>passive-interface default</a:t>
                      </a:r>
                      <a:endParaRPr lang="en-US" sz="1600" dirty="0"/>
                    </a:p>
                  </a:txBody>
                  <a:tcPr/>
                </a:tc>
                <a:extLst>
                  <a:ext uri="{0D108BD9-81ED-4DB2-BD59-A6C34878D82A}">
                    <a16:rowId xmlns:a16="http://schemas.microsoft.com/office/drawing/2014/main" val="328649326"/>
                  </a:ext>
                </a:extLst>
              </a:tr>
              <a:tr h="370840">
                <a:tc>
                  <a:txBody>
                    <a:bodyPr/>
                    <a:lstStyle/>
                    <a:p>
                      <a:r>
                        <a:rPr lang="en-US" sz="1600" b="0" i="0" u="none" strike="noStrike" kern="1200" baseline="0" dirty="0">
                          <a:solidFill>
                            <a:schemeClr val="dk1"/>
                          </a:solidFill>
                          <a:latin typeface="+mn-lt"/>
                          <a:ea typeface="+mn-ea"/>
                          <a:cs typeface="+mn-cs"/>
                        </a:rPr>
                        <a:t>Summarize an IPv6 network range on an ABR</a:t>
                      </a:r>
                      <a:endParaRPr lang="en-US" sz="1600" dirty="0"/>
                    </a:p>
                  </a:txBody>
                  <a:tcPr/>
                </a:tc>
                <a:tc>
                  <a:txBody>
                    <a:bodyPr/>
                    <a:lstStyle/>
                    <a:p>
                      <a:r>
                        <a:rPr lang="en-US" sz="1600" b="1" i="0" u="none" strike="noStrike" kern="1200" baseline="0" dirty="0">
                          <a:solidFill>
                            <a:schemeClr val="dk1"/>
                          </a:solidFill>
                          <a:latin typeface="+mn-lt"/>
                          <a:ea typeface="+mn-ea"/>
                          <a:cs typeface="+mn-cs"/>
                        </a:rPr>
                        <a:t>area </a:t>
                      </a:r>
                      <a:r>
                        <a:rPr lang="en-US" sz="1600" b="0" i="1" u="none" strike="noStrike" kern="1200" baseline="0" dirty="0">
                          <a:solidFill>
                            <a:schemeClr val="dk1"/>
                          </a:solidFill>
                          <a:latin typeface="+mn-lt"/>
                          <a:ea typeface="+mn-ea"/>
                          <a:cs typeface="+mn-cs"/>
                        </a:rPr>
                        <a:t>area-id</a:t>
                      </a:r>
                      <a:r>
                        <a:rPr lang="en-US" sz="1600" b="1" i="0" u="none" strike="noStrike" kern="1200" baseline="0" dirty="0">
                          <a:solidFill>
                            <a:schemeClr val="dk1"/>
                          </a:solidFill>
                          <a:latin typeface="+mn-lt"/>
                          <a:ea typeface="+mn-ea"/>
                          <a:cs typeface="+mn-cs"/>
                        </a:rPr>
                        <a:t> range </a:t>
                      </a:r>
                      <a:r>
                        <a:rPr lang="en-US" sz="1600" b="0" i="1" u="none" strike="noStrike" kern="1200" baseline="0" dirty="0">
                          <a:solidFill>
                            <a:schemeClr val="dk1"/>
                          </a:solidFill>
                          <a:latin typeface="+mn-lt"/>
                          <a:ea typeface="+mn-ea"/>
                          <a:cs typeface="+mn-cs"/>
                        </a:rPr>
                        <a:t>prefix/prefix-length</a:t>
                      </a:r>
                      <a:endParaRPr lang="en-US" sz="1600" b="0" i="1" dirty="0"/>
                    </a:p>
                  </a:txBody>
                  <a:tcPr/>
                </a:tc>
                <a:extLst>
                  <a:ext uri="{0D108BD9-81ED-4DB2-BD59-A6C34878D82A}">
                    <a16:rowId xmlns:a16="http://schemas.microsoft.com/office/drawing/2014/main" val="1201251293"/>
                  </a:ext>
                </a:extLst>
              </a:tr>
              <a:tr h="370840">
                <a:tc>
                  <a:txBody>
                    <a:bodyPr/>
                    <a:lstStyle/>
                    <a:p>
                      <a:r>
                        <a:rPr lang="en-US" sz="1600" dirty="0"/>
                        <a:t>Configure an OSPFv3 interface as </a:t>
                      </a:r>
                    </a:p>
                    <a:p>
                      <a:r>
                        <a:rPr lang="en-US" sz="1600" dirty="0"/>
                        <a:t>point-to-point or broadcast network type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t>ospfv3 network {point-to-point | broadcast}</a:t>
                      </a:r>
                      <a:endParaRPr lang="en-US" sz="1600" dirty="0"/>
                    </a:p>
                  </a:txBody>
                  <a:tcPr/>
                </a:tc>
                <a:extLst>
                  <a:ext uri="{0D108BD9-81ED-4DB2-BD59-A6C34878D82A}">
                    <a16:rowId xmlns:a16="http://schemas.microsoft.com/office/drawing/2014/main" val="2641723263"/>
                  </a:ext>
                </a:extLst>
              </a:tr>
            </a:tbl>
          </a:graphicData>
        </a:graphic>
      </p:graphicFrame>
    </p:spTree>
    <p:extLst>
      <p:ext uri="{BB962C8B-B14F-4D97-AF65-F5344CB8AC3E}">
        <p14:creationId xmlns:p14="http://schemas.microsoft.com/office/powerpoint/2010/main" val="17032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10 </a:t>
            </a:r>
            <a:r>
              <a:rPr lang="en-US" sz="2400"/>
              <a:t>(Cont.)</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86064266"/>
              </p:ext>
            </p:extLst>
          </p:nvPr>
        </p:nvGraphicFramePr>
        <p:xfrm>
          <a:off x="121205" y="836611"/>
          <a:ext cx="8613914" cy="2225040"/>
        </p:xfrm>
        <a:graphic>
          <a:graphicData uri="http://schemas.openxmlformats.org/drawingml/2006/table">
            <a:tbl>
              <a:tblPr firstRow="1" bandRow="1">
                <a:tableStyleId>{5C22544A-7EE6-4342-B048-85BDC9FD1C3A}</a:tableStyleId>
              </a:tblPr>
              <a:tblGrid>
                <a:gridCol w="4131306">
                  <a:extLst>
                    <a:ext uri="{9D8B030D-6E8A-4147-A177-3AD203B41FA5}">
                      <a16:colId xmlns:a16="http://schemas.microsoft.com/office/drawing/2014/main" val="3409650697"/>
                    </a:ext>
                  </a:extLst>
                </a:gridCol>
                <a:gridCol w="4482608">
                  <a:extLst>
                    <a:ext uri="{9D8B030D-6E8A-4147-A177-3AD203B41FA5}">
                      <a16:colId xmlns:a16="http://schemas.microsoft.com/office/drawing/2014/main" val="2847699745"/>
                    </a:ext>
                  </a:extLst>
                </a:gridCol>
              </a:tblGrid>
              <a:tr h="370840">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370840">
                <a:tc>
                  <a:txBody>
                    <a:bodyPr/>
                    <a:lstStyle/>
                    <a:p>
                      <a:r>
                        <a:rPr lang="en-US" sz="1600" dirty="0"/>
                        <a:t>Display OSPFv3 interface settings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t>show ospfv3 interface [</a:t>
                      </a:r>
                      <a:r>
                        <a:rPr lang="en-US" sz="1600" b="0" i="1" dirty="0"/>
                        <a:t>interface-id</a:t>
                      </a:r>
                      <a:r>
                        <a:rPr lang="en-US" sz="1600" b="1" dirty="0"/>
                        <a:t>]</a:t>
                      </a:r>
                    </a:p>
                  </a:txBody>
                  <a:tcPr/>
                </a:tc>
                <a:extLst>
                  <a:ext uri="{0D108BD9-81ED-4DB2-BD59-A6C34878D82A}">
                    <a16:rowId xmlns:a16="http://schemas.microsoft.com/office/drawing/2014/main" val="1738543835"/>
                  </a:ext>
                </a:extLst>
              </a:tr>
              <a:tr h="370840">
                <a:tc>
                  <a:txBody>
                    <a:bodyPr/>
                    <a:lstStyle/>
                    <a:p>
                      <a:r>
                        <a:rPr lang="en-US" sz="1600" dirty="0"/>
                        <a:t>Display OSPFv3 IPv6 neighbors</a:t>
                      </a:r>
                    </a:p>
                  </a:txBody>
                  <a:tcPr/>
                </a:tc>
                <a:tc>
                  <a:txBody>
                    <a:bodyPr/>
                    <a:lstStyle/>
                    <a:p>
                      <a:r>
                        <a:rPr lang="en-US" sz="1600" b="1" i="0" u="none" strike="noStrike" kern="1200" baseline="0" dirty="0">
                          <a:solidFill>
                            <a:schemeClr val="dk1"/>
                          </a:solidFill>
                          <a:latin typeface="+mn-lt"/>
                          <a:ea typeface="+mn-ea"/>
                          <a:cs typeface="+mn-cs"/>
                        </a:rPr>
                        <a:t>show ospfv3 ipv6 neighbor</a:t>
                      </a:r>
                      <a:endParaRPr lang="en-US" sz="1600" b="0" i="1" dirty="0"/>
                    </a:p>
                  </a:txBody>
                  <a:tcPr/>
                </a:tc>
                <a:extLst>
                  <a:ext uri="{0D108BD9-81ED-4DB2-BD59-A6C34878D82A}">
                    <a16:rowId xmlns:a16="http://schemas.microsoft.com/office/drawing/2014/main" val="3700197108"/>
                  </a:ext>
                </a:extLst>
              </a:tr>
              <a:tr h="370840">
                <a:tc>
                  <a:txBody>
                    <a:bodyPr/>
                    <a:lstStyle/>
                    <a:p>
                      <a:r>
                        <a:rPr lang="en-US" sz="1600" dirty="0"/>
                        <a:t>Display OSPFv3 router LSAs</a:t>
                      </a:r>
                    </a:p>
                  </a:txBody>
                  <a:tcPr/>
                </a:tc>
                <a:tc>
                  <a:txBody>
                    <a:bodyPr/>
                    <a:lstStyle/>
                    <a:p>
                      <a:r>
                        <a:rPr lang="en-US" sz="1600" b="1" i="0" u="none" strike="noStrike" kern="1200" baseline="0" dirty="0">
                          <a:solidFill>
                            <a:schemeClr val="dk1"/>
                          </a:solidFill>
                          <a:latin typeface="+mn-lt"/>
                          <a:ea typeface="+mn-ea"/>
                          <a:cs typeface="+mn-cs"/>
                        </a:rPr>
                        <a:t>show ospfv3 database router</a:t>
                      </a:r>
                      <a:endParaRPr lang="en-US" sz="1600" b="0" i="1" dirty="0"/>
                    </a:p>
                  </a:txBody>
                  <a:tcPr/>
                </a:tc>
                <a:extLst>
                  <a:ext uri="{0D108BD9-81ED-4DB2-BD59-A6C34878D82A}">
                    <a16:rowId xmlns:a16="http://schemas.microsoft.com/office/drawing/2014/main" val="39194219"/>
                  </a:ext>
                </a:extLst>
              </a:tr>
              <a:tr h="370840">
                <a:tc>
                  <a:txBody>
                    <a:bodyPr/>
                    <a:lstStyle/>
                    <a:p>
                      <a:r>
                        <a:rPr lang="en-US" sz="1600" b="0" i="0" u="none" strike="noStrike" kern="1200" baseline="0" dirty="0">
                          <a:solidFill>
                            <a:schemeClr val="dk1"/>
                          </a:solidFill>
                          <a:latin typeface="+mn-lt"/>
                          <a:ea typeface="+mn-ea"/>
                          <a:cs typeface="+mn-cs"/>
                        </a:rPr>
                        <a:t>Display OSPFv3 network LSAs</a:t>
                      </a:r>
                      <a:endParaRPr lang="en-US" sz="1600" dirty="0"/>
                    </a:p>
                  </a:txBody>
                  <a:tcPr/>
                </a:tc>
                <a:tc>
                  <a:txBody>
                    <a:bodyPr/>
                    <a:lstStyle/>
                    <a:p>
                      <a:r>
                        <a:rPr lang="en-US" sz="1600" b="1" i="0" u="none" strike="noStrike" kern="1200" baseline="0" dirty="0">
                          <a:solidFill>
                            <a:schemeClr val="dk1"/>
                          </a:solidFill>
                          <a:latin typeface="+mn-lt"/>
                          <a:ea typeface="+mn-ea"/>
                          <a:cs typeface="+mn-cs"/>
                        </a:rPr>
                        <a:t>show ospfv3 database network</a:t>
                      </a:r>
                      <a:endParaRPr lang="en-US" sz="1600" dirty="0"/>
                    </a:p>
                  </a:txBody>
                  <a:tcPr/>
                </a:tc>
                <a:extLst>
                  <a:ext uri="{0D108BD9-81ED-4DB2-BD59-A6C34878D82A}">
                    <a16:rowId xmlns:a16="http://schemas.microsoft.com/office/drawing/2014/main" val="328649326"/>
                  </a:ext>
                </a:extLst>
              </a:tr>
              <a:tr h="370840">
                <a:tc>
                  <a:txBody>
                    <a:bodyPr/>
                    <a:lstStyle/>
                    <a:p>
                      <a:r>
                        <a:rPr lang="en-US" sz="1600" b="0" i="0" u="none" strike="noStrike" kern="1200" baseline="0" dirty="0">
                          <a:solidFill>
                            <a:schemeClr val="dk1"/>
                          </a:solidFill>
                          <a:latin typeface="+mn-lt"/>
                          <a:ea typeface="+mn-ea"/>
                          <a:cs typeface="+mn-cs"/>
                        </a:rPr>
                        <a:t>Display OSPFv3 link LSAs</a:t>
                      </a:r>
                      <a:endParaRPr lang="en-US" sz="1600" dirty="0"/>
                    </a:p>
                  </a:txBody>
                  <a:tcPr/>
                </a:tc>
                <a:tc>
                  <a:txBody>
                    <a:bodyPr/>
                    <a:lstStyle/>
                    <a:p>
                      <a:r>
                        <a:rPr lang="en-US" sz="1600" b="1" i="0" u="none" strike="noStrike" kern="1200" baseline="0" dirty="0">
                          <a:solidFill>
                            <a:schemeClr val="dk1"/>
                          </a:solidFill>
                          <a:latin typeface="+mn-lt"/>
                          <a:ea typeface="+mn-ea"/>
                          <a:cs typeface="+mn-cs"/>
                        </a:rPr>
                        <a:t>show ospfv3 database link</a:t>
                      </a:r>
                    </a:p>
                  </a:txBody>
                  <a:tcPr/>
                </a:tc>
                <a:extLst>
                  <a:ext uri="{0D108BD9-81ED-4DB2-BD59-A6C34878D82A}">
                    <a16:rowId xmlns:a16="http://schemas.microsoft.com/office/drawing/2014/main" val="1201251293"/>
                  </a:ext>
                </a:extLst>
              </a:tr>
            </a:tbl>
          </a:graphicData>
        </a:graphic>
      </p:graphicFrame>
    </p:spTree>
    <p:extLst>
      <p:ext uri="{BB962C8B-B14F-4D97-AF65-F5344CB8AC3E}">
        <p14:creationId xmlns:p14="http://schemas.microsoft.com/office/powerpoint/2010/main" val="392531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47845" y="238125"/>
            <a:ext cx="7598042" cy="882016"/>
          </a:xfrm>
        </p:spPr>
        <p:txBody>
          <a:bodyPr/>
          <a:lstStyle/>
          <a:p>
            <a:r>
              <a:rPr lang="en-US" sz="4800" dirty="0">
                <a:solidFill>
                  <a:schemeClr val="accent5">
                    <a:lumMod val="40000"/>
                    <a:lumOff val="60000"/>
                  </a:schemeClr>
                </a:solidFill>
              </a:rPr>
              <a:t>OSPFv3 Fundamentals</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347845" y="1350645"/>
            <a:ext cx="8277832" cy="280076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OSPFv3 supports IPv4 and IPv6 address families.</a:t>
            </a:r>
          </a:p>
          <a:p>
            <a:pPr marL="285750" indent="-285750">
              <a:buFont typeface="Arial" panose="020B0604020202020204" pitchFamily="34" charset="0"/>
              <a:buChar char="•"/>
            </a:pPr>
            <a:r>
              <a:rPr lang="en-US" dirty="0">
                <a:solidFill>
                  <a:schemeClr val="accent5">
                    <a:lumMod val="40000"/>
                    <a:lumOff val="60000"/>
                  </a:schemeClr>
                </a:solidFill>
              </a:rPr>
              <a:t>New LSA types have been created to carry IPv6 prefixes. </a:t>
            </a:r>
          </a:p>
          <a:p>
            <a:pPr marL="285750" indent="-285750">
              <a:buFont typeface="Arial" panose="020B0604020202020204" pitchFamily="34" charset="0"/>
              <a:buChar char="•"/>
            </a:pPr>
            <a:r>
              <a:rPr lang="en-US" dirty="0">
                <a:solidFill>
                  <a:schemeClr val="accent5">
                    <a:lumMod val="40000"/>
                    <a:lumOff val="60000"/>
                  </a:schemeClr>
                </a:solidFill>
              </a:rPr>
              <a:t>The IP prefix information is carried as LSA payload information, making the protocol essentially address family independent.</a:t>
            </a:r>
          </a:p>
          <a:p>
            <a:pPr marL="285750" indent="-285750">
              <a:buFont typeface="Arial" panose="020B0604020202020204" pitchFamily="34" charset="0"/>
              <a:buChar char="•"/>
            </a:pPr>
            <a:r>
              <a:rPr lang="en-US" dirty="0">
                <a:solidFill>
                  <a:schemeClr val="accent5">
                    <a:lumMod val="40000"/>
                    <a:lumOff val="60000"/>
                  </a:schemeClr>
                </a:solidFill>
              </a:rPr>
              <a:t>Includes a new link-state type field that is used to determine the flooding scope of LSA, as well as the handling of unknown LSA types.</a:t>
            </a:r>
          </a:p>
          <a:p>
            <a:pPr marL="285750" indent="-285750">
              <a:buFont typeface="Arial" panose="020B0604020202020204" pitchFamily="34" charset="0"/>
              <a:buChar char="•"/>
            </a:pPr>
            <a:r>
              <a:rPr lang="en-US" dirty="0">
                <a:solidFill>
                  <a:schemeClr val="accent5">
                    <a:lumMod val="40000"/>
                    <a:lumOff val="60000"/>
                  </a:schemeClr>
                </a:solidFill>
              </a:rPr>
              <a:t>OSPFv3 runs directly over IPv6, and the number of fields in the packet header has been reduced.</a:t>
            </a:r>
            <a:endParaRPr lang="en-US" sz="1600" dirty="0">
              <a:solidFill>
                <a:schemeClr val="accent5">
                  <a:lumMod val="40000"/>
                  <a:lumOff val="60000"/>
                </a:schemeClr>
              </a:solidFill>
            </a:endParaRPr>
          </a:p>
          <a:p>
            <a:endParaRPr lang="en-US" sz="1600" dirty="0">
              <a:solidFill>
                <a:schemeClr val="accent5">
                  <a:lumMod val="40000"/>
                  <a:lumOff val="60000"/>
                </a:schemeClr>
              </a:solidFill>
            </a:endParaRPr>
          </a:p>
          <a:p>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Fundamentals</a:t>
            </a:r>
            <a:br>
              <a:rPr lang="en-US" sz="1600" dirty="0"/>
            </a:br>
            <a:r>
              <a:rPr lang="en-US" sz="2400" dirty="0"/>
              <a:t>Features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1438" y="676125"/>
            <a:ext cx="8118458" cy="3949663"/>
          </a:xfrm>
        </p:spPr>
        <p:txBody>
          <a:bodyPr/>
          <a:lstStyle/>
          <a:p>
            <a:pPr marL="285750" indent="-285750" algn="l">
              <a:buFont typeface="Arial" panose="020B0604020202020204" pitchFamily="34" charset="0"/>
              <a:buChar char="•"/>
            </a:pPr>
            <a:r>
              <a:rPr lang="en-US" sz="1800" b="1" dirty="0">
                <a:solidFill>
                  <a:schemeClr val="tx1"/>
                </a:solidFill>
              </a:rPr>
              <a:t>Router ID -</a:t>
            </a:r>
            <a:r>
              <a:rPr lang="en-US" sz="1800" dirty="0">
                <a:solidFill>
                  <a:schemeClr val="tx1"/>
                </a:solidFill>
              </a:rPr>
              <a:t> The router ID is used to identify neighbors, regardless of the network type in OSPFv3. The router ID must always be manually assigned in the routing process.</a:t>
            </a:r>
          </a:p>
          <a:p>
            <a:pPr marL="285750" indent="-285750" algn="l">
              <a:buFont typeface="Arial" panose="020B0604020202020204" pitchFamily="34" charset="0"/>
              <a:buChar char="•"/>
            </a:pPr>
            <a:r>
              <a:rPr lang="en-US" sz="1800" b="1" dirty="0">
                <a:solidFill>
                  <a:schemeClr val="tx1"/>
                </a:solidFill>
              </a:rPr>
              <a:t>Authentication - </a:t>
            </a:r>
            <a:r>
              <a:rPr lang="en-US" sz="1800" dirty="0">
                <a:solidFill>
                  <a:schemeClr val="tx1"/>
                </a:solidFill>
              </a:rPr>
              <a:t>Neighbor authentication has been removed from the OSPF protocol and is now performed through IPsec extension headers in the IPv6 packet.</a:t>
            </a:r>
          </a:p>
          <a:p>
            <a:pPr marL="285750" indent="-285750" algn="l">
              <a:buFont typeface="Arial" panose="020B0604020202020204" pitchFamily="34" charset="0"/>
              <a:buChar char="•"/>
            </a:pPr>
            <a:r>
              <a:rPr lang="en-US" sz="1800" b="1" dirty="0">
                <a:solidFill>
                  <a:schemeClr val="tx1"/>
                </a:solidFill>
              </a:rPr>
              <a:t>Neighbor adjacencies -</a:t>
            </a:r>
            <a:r>
              <a:rPr lang="en-US" sz="1800" dirty="0">
                <a:solidFill>
                  <a:schemeClr val="tx1"/>
                </a:solidFill>
              </a:rPr>
              <a:t> OSPFv3 inter-router communication is handled by IPv6 link-local addressing. </a:t>
            </a:r>
          </a:p>
          <a:p>
            <a:pPr marL="285750" indent="-285750" algn="l">
              <a:buFont typeface="Arial" panose="020B0604020202020204" pitchFamily="34" charset="0"/>
              <a:buChar char="•"/>
            </a:pPr>
            <a:r>
              <a:rPr lang="en-US" sz="1800" b="1" dirty="0">
                <a:solidFill>
                  <a:schemeClr val="tx1"/>
                </a:solidFill>
              </a:rPr>
              <a:t>Multiple subnets on an interface - </a:t>
            </a:r>
            <a:r>
              <a:rPr lang="en-US" sz="1800" dirty="0">
                <a:solidFill>
                  <a:schemeClr val="tx1"/>
                </a:solidFill>
              </a:rPr>
              <a:t>Allows for neighbor adjacency to form even if the two routers do not share a common subnet.</a:t>
            </a:r>
          </a:p>
          <a:p>
            <a:pPr marL="285750" indent="-285750" algn="l">
              <a:buFont typeface="Arial" panose="020B0604020202020204" pitchFamily="34" charset="0"/>
              <a:buChar char="•"/>
            </a:pPr>
            <a:r>
              <a:rPr lang="en-US" sz="1800" b="1" dirty="0">
                <a:solidFill>
                  <a:schemeClr val="tx1"/>
                </a:solidFill>
              </a:rPr>
              <a:t>Multiple instances - </a:t>
            </a:r>
            <a:r>
              <a:rPr lang="en-US" sz="1800" dirty="0">
                <a:solidFill>
                  <a:schemeClr val="tx1"/>
                </a:solidFill>
              </a:rPr>
              <a:t>OSPFv3 packets include an instance ID field that may be used to manipulate which routers on a network segment are allowed to form adjacencies.</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Fundamentals</a:t>
            </a:r>
            <a:br>
              <a:rPr lang="en-US" sz="1600" dirty="0"/>
            </a:br>
            <a:r>
              <a:rPr lang="en-US" sz="2400" dirty="0"/>
              <a:t>OSPFv3 Link-State Advertisement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1438" y="676125"/>
            <a:ext cx="8118458" cy="3949663"/>
          </a:xfrm>
        </p:spPr>
        <p:txBody>
          <a:bodyPr/>
          <a:lstStyle/>
          <a:p>
            <a:pPr marL="285750" indent="-285750" algn="l">
              <a:buFont typeface="Arial" panose="020B0604020202020204" pitchFamily="34" charset="0"/>
              <a:buChar char="•"/>
            </a:pPr>
            <a:r>
              <a:rPr lang="en-US" sz="1600" dirty="0">
                <a:solidFill>
                  <a:schemeClr val="tx1"/>
                </a:solidFill>
              </a:rPr>
              <a:t>OSPFv3 packets use protocol ID 89.</a:t>
            </a:r>
          </a:p>
          <a:p>
            <a:pPr marL="285750" indent="-285750" algn="l">
              <a:buFont typeface="Arial" panose="020B0604020202020204" pitchFamily="34" charset="0"/>
              <a:buChar char="•"/>
            </a:pPr>
            <a:r>
              <a:rPr lang="en-US" sz="1600" dirty="0">
                <a:solidFill>
                  <a:schemeClr val="tx1"/>
                </a:solidFill>
              </a:rPr>
              <a:t>Routers communicate with each other using the link-local address. </a:t>
            </a:r>
          </a:p>
          <a:p>
            <a:pPr marL="285750" indent="-285750" algn="l">
              <a:buFont typeface="Arial" panose="020B0604020202020204" pitchFamily="34" charset="0"/>
              <a:buChar char="•"/>
            </a:pPr>
            <a:r>
              <a:rPr lang="en-US" sz="1600" dirty="0">
                <a:solidFill>
                  <a:schemeClr val="tx1"/>
                </a:solidFill>
              </a:rPr>
              <a:t>OSPFv3 modifies the structure of the router LSA (type 1).</a:t>
            </a:r>
          </a:p>
          <a:p>
            <a:pPr marL="285750" indent="-285750" algn="l">
              <a:buFont typeface="Arial" panose="020B0604020202020204" pitchFamily="34" charset="0"/>
              <a:buChar char="•"/>
            </a:pPr>
            <a:r>
              <a:rPr lang="en-US" sz="1600" dirty="0">
                <a:solidFill>
                  <a:schemeClr val="tx1"/>
                </a:solidFill>
              </a:rPr>
              <a:t>It renames the network summary LSA to the interarea prefix LSA.</a:t>
            </a:r>
          </a:p>
          <a:p>
            <a:pPr marL="285750" indent="-285750" algn="l">
              <a:buFont typeface="Arial" panose="020B0604020202020204" pitchFamily="34" charset="0"/>
              <a:buChar char="•"/>
            </a:pPr>
            <a:r>
              <a:rPr lang="en-US" sz="1600" dirty="0">
                <a:solidFill>
                  <a:schemeClr val="tx1"/>
                </a:solidFill>
              </a:rPr>
              <a:t>It renames the ASBR summary LSA to the interarea router LSA. </a:t>
            </a:r>
          </a:p>
          <a:p>
            <a:pPr marL="285750" indent="-285750" algn="l">
              <a:buFont typeface="Arial" panose="020B0604020202020204" pitchFamily="34" charset="0"/>
              <a:buChar char="•"/>
            </a:pPr>
            <a:r>
              <a:rPr lang="en-US" sz="1600" dirty="0">
                <a:solidFill>
                  <a:schemeClr val="tx1"/>
                </a:solidFill>
              </a:rPr>
              <a:t>Router LSA is responsible for announcing interface parameters such as the interface type and metric.</a:t>
            </a:r>
          </a:p>
          <a:p>
            <a:pPr marL="285750" indent="-285750" algn="l">
              <a:buFont typeface="Arial" panose="020B0604020202020204" pitchFamily="34" charset="0"/>
              <a:buChar char="•"/>
            </a:pPr>
            <a:r>
              <a:rPr lang="en-US" sz="1600" dirty="0">
                <a:solidFill>
                  <a:schemeClr val="tx1"/>
                </a:solidFill>
              </a:rPr>
              <a:t>IP address information is advertised independently by two new LSA types:</a:t>
            </a:r>
          </a:p>
          <a:p>
            <a:pPr marL="358835" lvl="1" indent="-285750">
              <a:buFont typeface="Arial" panose="020B0604020202020204" pitchFamily="34" charset="0"/>
              <a:buChar char="•"/>
            </a:pPr>
            <a:r>
              <a:rPr lang="pt-BR" dirty="0"/>
              <a:t>Intra-area prefix LSA</a:t>
            </a:r>
          </a:p>
          <a:p>
            <a:pPr marL="358835" lvl="1" indent="-285750">
              <a:buFont typeface="Arial" panose="020B0604020202020204" pitchFamily="34" charset="0"/>
              <a:buChar char="•"/>
            </a:pPr>
            <a:r>
              <a:rPr lang="pt-BR" dirty="0"/>
              <a:t>Link-local LSA</a:t>
            </a:r>
            <a:endParaRPr lang="en-US" sz="1000" dirty="0">
              <a:solidFill>
                <a:schemeClr val="tx1"/>
              </a:solidFill>
            </a:endParaRPr>
          </a:p>
          <a:p>
            <a:pPr marL="285750" indent="-285750" algn="l">
              <a:buFont typeface="Arial" panose="020B0604020202020204" pitchFamily="34" charset="0"/>
              <a:buChar char="•"/>
            </a:pPr>
            <a:r>
              <a:rPr lang="en-US" sz="1600" dirty="0">
                <a:solidFill>
                  <a:schemeClr val="tx1"/>
                </a:solidFill>
              </a:rPr>
              <a:t>Link-state database(LSDB) creates a shortest path topology tree based on links instead of networks. Since IP address information is advertised using new LSA types there is no longer a need to run SPF calculations every time a new address prefix is added or changed on an interface.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60994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731836"/>
          </a:xfrm>
        </p:spPr>
        <p:txBody>
          <a:bodyPr/>
          <a:lstStyle/>
          <a:p>
            <a:r>
              <a:rPr lang="en-US" sz="1600" dirty="0"/>
              <a:t>OSPFv3 Fundamentals</a:t>
            </a:r>
            <a:br>
              <a:rPr lang="en-US" sz="2400" dirty="0"/>
            </a:br>
            <a:r>
              <a:rPr lang="en-US" sz="2400" dirty="0"/>
              <a:t>OSPFv3 Link-State Advertisement</a:t>
            </a:r>
          </a:p>
        </p:txBody>
      </p:sp>
      <p:graphicFrame>
        <p:nvGraphicFramePr>
          <p:cNvPr id="4" name="Table 4">
            <a:extLst>
              <a:ext uri="{FF2B5EF4-FFF2-40B4-BE49-F238E27FC236}">
                <a16:creationId xmlns:a16="http://schemas.microsoft.com/office/drawing/2014/main" id="{FD3D1DD6-E74C-40E8-8F27-2646CAED67C9}"/>
              </a:ext>
            </a:extLst>
          </p:cNvPr>
          <p:cNvGraphicFramePr>
            <a:graphicFrameLocks noGrp="1"/>
          </p:cNvGraphicFramePr>
          <p:nvPr>
            <p:extLst>
              <p:ext uri="{D42A27DB-BD31-4B8C-83A1-F6EECF244321}">
                <p14:modId xmlns:p14="http://schemas.microsoft.com/office/powerpoint/2010/main" val="1615239931"/>
              </p:ext>
            </p:extLst>
          </p:nvPr>
        </p:nvGraphicFramePr>
        <p:xfrm>
          <a:off x="145657" y="686839"/>
          <a:ext cx="8852686" cy="3952240"/>
        </p:xfrm>
        <a:graphic>
          <a:graphicData uri="http://schemas.openxmlformats.org/drawingml/2006/table">
            <a:tbl>
              <a:tblPr firstRow="1" bandRow="1">
                <a:tableStyleId>{5C22544A-7EE6-4342-B048-85BDC9FD1C3A}</a:tableStyleId>
              </a:tblPr>
              <a:tblGrid>
                <a:gridCol w="965466">
                  <a:extLst>
                    <a:ext uri="{9D8B030D-6E8A-4147-A177-3AD203B41FA5}">
                      <a16:colId xmlns:a16="http://schemas.microsoft.com/office/drawing/2014/main" val="1379352103"/>
                    </a:ext>
                  </a:extLst>
                </a:gridCol>
                <a:gridCol w="1410308">
                  <a:extLst>
                    <a:ext uri="{9D8B030D-6E8A-4147-A177-3AD203B41FA5}">
                      <a16:colId xmlns:a16="http://schemas.microsoft.com/office/drawing/2014/main" val="312260058"/>
                    </a:ext>
                  </a:extLst>
                </a:gridCol>
                <a:gridCol w="6476912">
                  <a:extLst>
                    <a:ext uri="{9D8B030D-6E8A-4147-A177-3AD203B41FA5}">
                      <a16:colId xmlns:a16="http://schemas.microsoft.com/office/drawing/2014/main" val="3185152242"/>
                    </a:ext>
                  </a:extLst>
                </a:gridCol>
              </a:tblGrid>
              <a:tr h="370840">
                <a:tc>
                  <a:txBody>
                    <a:bodyPr/>
                    <a:lstStyle/>
                    <a:p>
                      <a:r>
                        <a:rPr lang="en-US" dirty="0"/>
                        <a:t>LS Type</a:t>
                      </a:r>
                    </a:p>
                  </a:txBody>
                  <a:tcPr/>
                </a:tc>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4103364212"/>
                  </a:ext>
                </a:extLst>
              </a:tr>
              <a:tr h="370840">
                <a:tc>
                  <a:txBody>
                    <a:bodyPr/>
                    <a:lstStyle/>
                    <a:p>
                      <a:r>
                        <a:rPr lang="en-US" sz="1100" dirty="0"/>
                        <a:t>0x2001</a:t>
                      </a:r>
                    </a:p>
                  </a:txBody>
                  <a:tcPr/>
                </a:tc>
                <a:tc>
                  <a:txBody>
                    <a:bodyPr/>
                    <a:lstStyle/>
                    <a:p>
                      <a:r>
                        <a:rPr lang="en-US" sz="1100" dirty="0"/>
                        <a:t>Router</a:t>
                      </a:r>
                    </a:p>
                  </a:txBody>
                  <a:tcPr/>
                </a:tc>
                <a:tc>
                  <a:txBody>
                    <a:bodyPr/>
                    <a:lstStyle/>
                    <a:p>
                      <a:r>
                        <a:rPr lang="en-US" sz="1100" dirty="0"/>
                        <a:t>Every router generates router LSAs that describe the state and cost of the router’s interfaces to the area.</a:t>
                      </a:r>
                    </a:p>
                  </a:txBody>
                  <a:tcPr/>
                </a:tc>
                <a:extLst>
                  <a:ext uri="{0D108BD9-81ED-4DB2-BD59-A6C34878D82A}">
                    <a16:rowId xmlns:a16="http://schemas.microsoft.com/office/drawing/2014/main" val="2046143928"/>
                  </a:ext>
                </a:extLst>
              </a:tr>
              <a:tr h="370840">
                <a:tc>
                  <a:txBody>
                    <a:bodyPr/>
                    <a:lstStyle/>
                    <a:p>
                      <a:r>
                        <a:rPr lang="en-US" sz="1100" dirty="0"/>
                        <a:t>0x2002</a:t>
                      </a:r>
                    </a:p>
                  </a:txBody>
                  <a:tcPr/>
                </a:tc>
                <a:tc>
                  <a:txBody>
                    <a:bodyPr/>
                    <a:lstStyle/>
                    <a:p>
                      <a:r>
                        <a:rPr lang="en-US" sz="1100" dirty="0"/>
                        <a:t>Network</a:t>
                      </a:r>
                    </a:p>
                  </a:txBody>
                  <a:tcPr/>
                </a:tc>
                <a:tc>
                  <a:txBody>
                    <a:bodyPr/>
                    <a:lstStyle/>
                    <a:p>
                      <a:r>
                        <a:rPr lang="en-US" sz="1100" dirty="0"/>
                        <a:t>A designated router generates network LSAs to announce all of the routers attached to the link, including itself.</a:t>
                      </a:r>
                    </a:p>
                  </a:txBody>
                  <a:tcPr/>
                </a:tc>
                <a:extLst>
                  <a:ext uri="{0D108BD9-81ED-4DB2-BD59-A6C34878D82A}">
                    <a16:rowId xmlns:a16="http://schemas.microsoft.com/office/drawing/2014/main" val="2438579366"/>
                  </a:ext>
                </a:extLst>
              </a:tr>
              <a:tr h="370840">
                <a:tc>
                  <a:txBody>
                    <a:bodyPr/>
                    <a:lstStyle/>
                    <a:p>
                      <a:r>
                        <a:rPr lang="en-US" sz="1100" dirty="0"/>
                        <a:t>0x2003</a:t>
                      </a:r>
                    </a:p>
                  </a:txBody>
                  <a:tcPr/>
                </a:tc>
                <a:tc>
                  <a:txBody>
                    <a:bodyPr/>
                    <a:lstStyle/>
                    <a:p>
                      <a:r>
                        <a:rPr lang="en-US" sz="1100" dirty="0"/>
                        <a:t>Interarea Prefix</a:t>
                      </a:r>
                    </a:p>
                  </a:txBody>
                  <a:tcPr/>
                </a:tc>
                <a:tc>
                  <a:txBody>
                    <a:bodyPr/>
                    <a:lstStyle/>
                    <a:p>
                      <a:r>
                        <a:rPr lang="en-US" sz="1100" dirty="0"/>
                        <a:t>Area border routers generate interarea prefix LSAs to describe routes to IPv6 address prefixes that belong to other areas.</a:t>
                      </a:r>
                    </a:p>
                  </a:txBody>
                  <a:tcPr/>
                </a:tc>
                <a:extLst>
                  <a:ext uri="{0D108BD9-81ED-4DB2-BD59-A6C34878D82A}">
                    <a16:rowId xmlns:a16="http://schemas.microsoft.com/office/drawing/2014/main" val="2590788669"/>
                  </a:ext>
                </a:extLst>
              </a:tr>
              <a:tr h="370840">
                <a:tc>
                  <a:txBody>
                    <a:bodyPr/>
                    <a:lstStyle/>
                    <a:p>
                      <a:r>
                        <a:rPr lang="en-US" sz="1100" dirty="0"/>
                        <a:t>0x2004</a:t>
                      </a:r>
                    </a:p>
                  </a:txBody>
                  <a:tcPr/>
                </a:tc>
                <a:tc>
                  <a:txBody>
                    <a:bodyPr/>
                    <a:lstStyle/>
                    <a:p>
                      <a:r>
                        <a:rPr lang="en-US" sz="1100" dirty="0"/>
                        <a:t>Interarea router</a:t>
                      </a:r>
                    </a:p>
                  </a:txBody>
                  <a:tcPr/>
                </a:tc>
                <a:tc>
                  <a:txBody>
                    <a:bodyPr/>
                    <a:lstStyle/>
                    <a:p>
                      <a:r>
                        <a:rPr lang="en-US" sz="1100" dirty="0"/>
                        <a:t>Area border routers generate interarea router LSAs to announce the addresses of autonomous system boundary routers in other areas.</a:t>
                      </a:r>
                    </a:p>
                  </a:txBody>
                  <a:tcPr/>
                </a:tc>
                <a:extLst>
                  <a:ext uri="{0D108BD9-81ED-4DB2-BD59-A6C34878D82A}">
                    <a16:rowId xmlns:a16="http://schemas.microsoft.com/office/drawing/2014/main" val="2915787295"/>
                  </a:ext>
                </a:extLst>
              </a:tr>
              <a:tr h="370840">
                <a:tc>
                  <a:txBody>
                    <a:bodyPr/>
                    <a:lstStyle/>
                    <a:p>
                      <a:r>
                        <a:rPr lang="en-US" sz="1100" dirty="0"/>
                        <a:t>0x4005</a:t>
                      </a:r>
                    </a:p>
                  </a:txBody>
                  <a:tcPr/>
                </a:tc>
                <a:tc>
                  <a:txBody>
                    <a:bodyPr/>
                    <a:lstStyle/>
                    <a:p>
                      <a:r>
                        <a:rPr lang="en-US" sz="1100" dirty="0"/>
                        <a:t>AS external</a:t>
                      </a:r>
                    </a:p>
                  </a:txBody>
                  <a:tcPr/>
                </a:tc>
                <a:tc>
                  <a:txBody>
                    <a:bodyPr/>
                    <a:lstStyle/>
                    <a:p>
                      <a:r>
                        <a:rPr lang="en-US" sz="1100" dirty="0"/>
                        <a:t>Autonomous system boundary routers advertise AS external LSAs to announce default routes or routes learned through redistribution from other protocols.</a:t>
                      </a:r>
                    </a:p>
                  </a:txBody>
                  <a:tcPr/>
                </a:tc>
                <a:extLst>
                  <a:ext uri="{0D108BD9-81ED-4DB2-BD59-A6C34878D82A}">
                    <a16:rowId xmlns:a16="http://schemas.microsoft.com/office/drawing/2014/main" val="973216235"/>
                  </a:ext>
                </a:extLst>
              </a:tr>
              <a:tr h="370840">
                <a:tc>
                  <a:txBody>
                    <a:bodyPr/>
                    <a:lstStyle/>
                    <a:p>
                      <a:r>
                        <a:rPr lang="en-US" sz="1100" dirty="0"/>
                        <a:t>0x2007</a:t>
                      </a:r>
                    </a:p>
                  </a:txBody>
                  <a:tcPr/>
                </a:tc>
                <a:tc>
                  <a:txBody>
                    <a:bodyPr/>
                    <a:lstStyle/>
                    <a:p>
                      <a:r>
                        <a:rPr lang="en-US" sz="1100" dirty="0"/>
                        <a:t>NSSA</a:t>
                      </a:r>
                    </a:p>
                  </a:txBody>
                  <a:tcPr/>
                </a:tc>
                <a:tc>
                  <a:txBody>
                    <a:bodyPr/>
                    <a:lstStyle/>
                    <a:p>
                      <a:r>
                        <a:rPr lang="en-US" sz="1100" dirty="0"/>
                        <a:t>Autonomous system boundary routers that are located in a not-so-stubby area advertise NSSA LSAs for routes redistributed into the area.</a:t>
                      </a:r>
                    </a:p>
                  </a:txBody>
                  <a:tcPr/>
                </a:tc>
                <a:extLst>
                  <a:ext uri="{0D108BD9-81ED-4DB2-BD59-A6C34878D82A}">
                    <a16:rowId xmlns:a16="http://schemas.microsoft.com/office/drawing/2014/main" val="195308065"/>
                  </a:ext>
                </a:extLst>
              </a:tr>
              <a:tr h="370840">
                <a:tc>
                  <a:txBody>
                    <a:bodyPr/>
                    <a:lstStyle/>
                    <a:p>
                      <a:r>
                        <a:rPr lang="en-US" sz="1100" dirty="0"/>
                        <a:t>0x0008</a:t>
                      </a:r>
                    </a:p>
                  </a:txBody>
                  <a:tcPr/>
                </a:tc>
                <a:tc>
                  <a:txBody>
                    <a:bodyPr/>
                    <a:lstStyle/>
                    <a:p>
                      <a:r>
                        <a:rPr lang="en-US" sz="1100" dirty="0"/>
                        <a:t>Link</a:t>
                      </a:r>
                    </a:p>
                  </a:txBody>
                  <a:tcPr/>
                </a:tc>
                <a:tc>
                  <a:txBody>
                    <a:bodyPr/>
                    <a:lstStyle/>
                    <a:p>
                      <a:r>
                        <a:rPr lang="en-US" sz="1100" dirty="0"/>
                        <a:t>The link LSA maps all of the global unicast address prefixes associated with an interface to the link-local interface IP address of the router. The link LSA is shared only between neighbors on the same link. </a:t>
                      </a:r>
                    </a:p>
                  </a:txBody>
                  <a:tcPr/>
                </a:tc>
                <a:extLst>
                  <a:ext uri="{0D108BD9-81ED-4DB2-BD59-A6C34878D82A}">
                    <a16:rowId xmlns:a16="http://schemas.microsoft.com/office/drawing/2014/main" val="294461442"/>
                  </a:ext>
                </a:extLst>
              </a:tr>
              <a:tr h="307225">
                <a:tc>
                  <a:txBody>
                    <a:bodyPr/>
                    <a:lstStyle/>
                    <a:p>
                      <a:r>
                        <a:rPr lang="en-US" sz="1100" dirty="0"/>
                        <a:t>0x2009</a:t>
                      </a:r>
                    </a:p>
                  </a:txBody>
                  <a:tcPr/>
                </a:tc>
                <a:tc>
                  <a:txBody>
                    <a:bodyPr/>
                    <a:lstStyle/>
                    <a:p>
                      <a:r>
                        <a:rPr lang="en-US" sz="1100" dirty="0"/>
                        <a:t>Intra-area prefix</a:t>
                      </a:r>
                    </a:p>
                  </a:txBody>
                  <a:tcPr/>
                </a:tc>
                <a:tc>
                  <a:txBody>
                    <a:bodyPr/>
                    <a:lstStyle/>
                    <a:p>
                      <a:r>
                        <a:rPr lang="en-US" sz="1100" dirty="0"/>
                        <a:t>The intra-area prefix LSA is used to advertise one or more IPv6 prefixes that are associated with a router, stub, or transit network segment. </a:t>
                      </a:r>
                    </a:p>
                  </a:txBody>
                  <a:tcPr/>
                </a:tc>
                <a:extLst>
                  <a:ext uri="{0D108BD9-81ED-4DB2-BD59-A6C34878D82A}">
                    <a16:rowId xmlns:a16="http://schemas.microsoft.com/office/drawing/2014/main" val="1536590872"/>
                  </a:ext>
                </a:extLst>
              </a:tr>
            </a:tbl>
          </a:graphicData>
        </a:graphic>
      </p:graphicFrame>
      <p:sp>
        <p:nvSpPr>
          <p:cNvPr id="6" name="TextBox 5">
            <a:extLst>
              <a:ext uri="{FF2B5EF4-FFF2-40B4-BE49-F238E27FC236}">
                <a16:creationId xmlns:a16="http://schemas.microsoft.com/office/drawing/2014/main" id="{C8A0A778-8AA6-4099-A56C-31A06BE1F93E}"/>
              </a:ext>
            </a:extLst>
          </p:cNvPr>
          <p:cNvSpPr txBox="1"/>
          <p:nvPr/>
        </p:nvSpPr>
        <p:spPr>
          <a:xfrm>
            <a:off x="946768" y="4639079"/>
            <a:ext cx="2840305" cy="246221"/>
          </a:xfrm>
          <a:prstGeom prst="rect">
            <a:avLst/>
          </a:prstGeom>
          <a:noFill/>
        </p:spPr>
        <p:txBody>
          <a:bodyPr wrap="square" rtlCol="0">
            <a:spAutoFit/>
          </a:bodyPr>
          <a:lstStyle/>
          <a:p>
            <a:r>
              <a:rPr lang="en-US" sz="1000" dirty="0"/>
              <a:t>Table 10-2 OSPFv3 LSA Types</a:t>
            </a:r>
          </a:p>
        </p:txBody>
      </p:sp>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OSPFv3 Fundamentals</a:t>
            </a:r>
            <a:br>
              <a:rPr lang="en-US" sz="1600" dirty="0"/>
            </a:br>
            <a:r>
              <a:rPr lang="en-US" sz="2400" dirty="0"/>
              <a:t>OSPFv3 Communication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01438" y="676125"/>
            <a:ext cx="8118458" cy="394966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Destination address is either a unicast link-local address or a multicast link-local scoped address:</a:t>
            </a:r>
          </a:p>
          <a:p>
            <a:pPr marL="0" indent="0" algn="l" defTabSz="684213" fontAlgn="base">
              <a:spcBef>
                <a:spcPts val="600"/>
              </a:spcBef>
              <a:spcAft>
                <a:spcPts val="600"/>
              </a:spcAft>
              <a:buClr>
                <a:schemeClr val="tx2"/>
              </a:buClr>
              <a:buSzPct val="90000"/>
            </a:pPr>
            <a:r>
              <a:rPr lang="en-US" sz="1600" b="1" dirty="0">
                <a:solidFill>
                  <a:srgbClr val="000000"/>
                </a:solidFill>
              </a:rPr>
              <a:t>FF02::05: OSPFv3 AllSPFRouters</a:t>
            </a:r>
          </a:p>
          <a:p>
            <a:pPr marL="73085" lvl="1" indent="0">
              <a:spcAft>
                <a:spcPts val="600"/>
              </a:spcAft>
              <a:buSzPct val="90000"/>
              <a:buNone/>
            </a:pPr>
            <a:r>
              <a:rPr lang="en-US" dirty="0">
                <a:solidFill>
                  <a:srgbClr val="000000"/>
                </a:solidFill>
              </a:rPr>
              <a:t>Every router uses AllSPFRouters multicast address to send OSPF hello messages to routers on the same link. </a:t>
            </a:r>
          </a:p>
          <a:p>
            <a:pPr marL="73085" lvl="1" indent="0">
              <a:spcAft>
                <a:spcPts val="600"/>
              </a:spcAft>
              <a:buSzPct val="90000"/>
              <a:buNone/>
            </a:pPr>
            <a:r>
              <a:rPr lang="en-US" dirty="0">
                <a:solidFill>
                  <a:srgbClr val="000000"/>
                </a:solidFill>
              </a:rPr>
              <a:t>Hello messages are used for neighbor discovery and detecting whether a neighbor relationship is down. </a:t>
            </a:r>
          </a:p>
          <a:p>
            <a:pPr marL="73085" lvl="1" indent="0">
              <a:spcAft>
                <a:spcPts val="600"/>
              </a:spcAft>
              <a:buSzPct val="90000"/>
              <a:buNone/>
            </a:pPr>
            <a:r>
              <a:rPr lang="en-US" dirty="0">
                <a:solidFill>
                  <a:srgbClr val="000000"/>
                </a:solidFill>
              </a:rPr>
              <a:t>DR and BDR routers also use this address to send link-state update and flooding acknowledgment messages to all routers.</a:t>
            </a:r>
            <a:endParaRPr lang="en-US" sz="1000" dirty="0">
              <a:solidFill>
                <a:srgbClr val="000000"/>
              </a:solidFill>
            </a:endParaRPr>
          </a:p>
          <a:p>
            <a:pPr marL="0" indent="0" algn="l" defTabSz="684213" fontAlgn="base">
              <a:spcBef>
                <a:spcPts val="600"/>
              </a:spcBef>
              <a:spcAft>
                <a:spcPts val="600"/>
              </a:spcAft>
              <a:buClr>
                <a:schemeClr val="tx2"/>
              </a:buClr>
              <a:buSzPct val="90000"/>
            </a:pPr>
            <a:r>
              <a:rPr lang="en-US" sz="1600" b="1" dirty="0">
                <a:solidFill>
                  <a:srgbClr val="000000"/>
                </a:solidFill>
              </a:rPr>
              <a:t>FF02::06: OSPFv3 AllDRouters designated router (DR)</a:t>
            </a:r>
          </a:p>
          <a:p>
            <a:pPr marL="73085" lvl="1" indent="0">
              <a:spcAft>
                <a:spcPts val="600"/>
              </a:spcAft>
              <a:buSzPct val="90000"/>
              <a:buNone/>
            </a:pPr>
            <a:r>
              <a:rPr lang="en-US" dirty="0">
                <a:solidFill>
                  <a:srgbClr val="000000"/>
                </a:solidFill>
              </a:rPr>
              <a:t>Non-DR/BDR routers send an update or link-state acknowledgment message to the DR and BDR by using the AllDRouters.</a:t>
            </a:r>
          </a:p>
          <a:p>
            <a:pPr marL="73085" lvl="1" indent="0">
              <a:spcAft>
                <a:spcPts val="600"/>
              </a:spcAft>
              <a:buSzPct val="90000"/>
              <a:buNone/>
            </a:pPr>
            <a:r>
              <a:rPr lang="en-US" dirty="0">
                <a:solidFill>
                  <a:srgbClr val="000000"/>
                </a:solidFill>
              </a:rPr>
              <a:t>OSPFv3 uses the same five packet types and logic as OSPFv2.</a:t>
            </a:r>
            <a:endParaRPr lang="en-US" sz="1200" dirty="0">
              <a:solidFill>
                <a:srgbClr val="000000"/>
              </a:solidFill>
            </a:endParaRPr>
          </a:p>
        </p:txBody>
      </p:sp>
    </p:spTree>
    <p:extLst>
      <p:ext uri="{BB962C8B-B14F-4D97-AF65-F5344CB8AC3E}">
        <p14:creationId xmlns:p14="http://schemas.microsoft.com/office/powerpoint/2010/main" val="125440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731836"/>
          </a:xfrm>
        </p:spPr>
        <p:txBody>
          <a:bodyPr/>
          <a:lstStyle/>
          <a:p>
            <a:r>
              <a:rPr lang="en-US" sz="1600" dirty="0"/>
              <a:t>OSPFv3 Fundamentals</a:t>
            </a:r>
            <a:br>
              <a:rPr lang="en-US" sz="2400" dirty="0"/>
            </a:br>
            <a:r>
              <a:rPr lang="en-US" sz="2400" dirty="0"/>
              <a:t>OSPFv3 Packet Types</a:t>
            </a:r>
          </a:p>
        </p:txBody>
      </p:sp>
      <p:pic>
        <p:nvPicPr>
          <p:cNvPr id="4" name="Picture 3"/>
          <p:cNvPicPr>
            <a:picLocks noChangeAspect="1"/>
          </p:cNvPicPr>
          <p:nvPr/>
        </p:nvPicPr>
        <p:blipFill>
          <a:blip r:embed="rId3"/>
          <a:stretch>
            <a:fillRect/>
          </a:stretch>
        </p:blipFill>
        <p:spPr>
          <a:xfrm>
            <a:off x="1806485" y="625176"/>
            <a:ext cx="4602406" cy="4163484"/>
          </a:xfrm>
          <a:prstGeom prst="rect">
            <a:avLst/>
          </a:prstGeom>
        </p:spPr>
      </p:pic>
    </p:spTree>
    <p:extLst>
      <p:ext uri="{BB962C8B-B14F-4D97-AF65-F5344CB8AC3E}">
        <p14:creationId xmlns:p14="http://schemas.microsoft.com/office/powerpoint/2010/main" val="222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OSPFv3 Configurations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631216"/>
          </a:xfrm>
          <a:prstGeom prst="rect">
            <a:avLst/>
          </a:prstGeom>
          <a:noFill/>
        </p:spPr>
        <p:txBody>
          <a:bodyPr wrap="square" rtlCol="0">
            <a:spAutoFit/>
          </a:bodyPr>
          <a:lstStyle/>
          <a:p>
            <a:r>
              <a:rPr lang="en-US" sz="2000" dirty="0">
                <a:solidFill>
                  <a:schemeClr val="accent5">
                    <a:lumMod val="40000"/>
                    <a:lumOff val="60000"/>
                  </a:schemeClr>
                </a:solidFill>
                <a:latin typeface="+mj-lt"/>
                <a:ea typeface="ＭＳ Ｐゴシック" charset="0"/>
              </a:rPr>
              <a:t>Configuration Steps:</a:t>
            </a:r>
            <a:endParaRPr lang="en-US" sz="1600" dirty="0">
              <a:solidFill>
                <a:schemeClr val="accent5">
                  <a:lumMod val="40000"/>
                  <a:lumOff val="60000"/>
                </a:schemeClr>
              </a:solidFill>
              <a:latin typeface="+mj-lt"/>
              <a:ea typeface="ＭＳ Ｐゴシック" charset="0"/>
            </a:endParaRP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Step 1. Initialize the routing process with the command 'ipv6 unicast-routing'.</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Step 2. Define the 32-bit router ID within the OSPFv3 router process.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Step 3. (Optional) Initialize the address family - enabled automatically when OSPFv3 is enabled on an interface.</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Step 4. Enable OSPFv3 on an interface using a process-id and area-id.</a:t>
            </a: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24711</TotalTime>
  <Words>1580</Words>
  <Application>Microsoft Office PowerPoint</Application>
  <PresentationFormat>On-screen Show (16:9)</PresentationFormat>
  <Paragraphs>188</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Cisco-Bold</vt:lpstr>
      <vt:lpstr>CiscoSans ExtraLight</vt:lpstr>
      <vt:lpstr>Default Theme</vt:lpstr>
      <vt:lpstr>Chapter 10: OSPFv3</vt:lpstr>
      <vt:lpstr>Chapter 10 Content</vt:lpstr>
      <vt:lpstr>OSPFv3 Fundamentals</vt:lpstr>
      <vt:lpstr>OSPFv3 Fundamentals Features</vt:lpstr>
      <vt:lpstr>OSPFv3 Fundamentals OSPFv3 Link-State Advertisement</vt:lpstr>
      <vt:lpstr>OSPFv3 Fundamentals OSPFv3 Link-State Advertisement</vt:lpstr>
      <vt:lpstr>OSPFv3 Fundamentals OSPFv3 Communication</vt:lpstr>
      <vt:lpstr>OSPFv3 Fundamentals OSPFv3 Packet Types</vt:lpstr>
      <vt:lpstr>OSPFv3 Configurations</vt:lpstr>
      <vt:lpstr>OSPFv3 Configurations OSPFv3 Topology</vt:lpstr>
      <vt:lpstr>OSPFv3 Configurations Example OSPFv3 Configuration</vt:lpstr>
      <vt:lpstr>OSPFv3 Configurations Example OSPFv3 Configuration (Cont.)</vt:lpstr>
      <vt:lpstr>OSPFv3 Configurations OSPFv3 Verification – Neighbor Adjacency</vt:lpstr>
      <vt:lpstr>OSPFv3 Configurations OSPFv3 Verification</vt:lpstr>
      <vt:lpstr>OSPFv3 Configurations OSPFv3 Interface Verification</vt:lpstr>
      <vt:lpstr>OSPFv3 Configurations OSPFv3 Routing Verification</vt:lpstr>
      <vt:lpstr>OSPFv3 Configurations OSPFv3 Passive Interface</vt:lpstr>
      <vt:lpstr>OSPFv3 Configurations OSPFv3 Route Summarization</vt:lpstr>
      <vt:lpstr>OSPFv3 Configurations OSPFv3 Verify Network Type</vt:lpstr>
      <vt:lpstr>OSPFv3 Configurations OSPFv3 Change Network Type</vt:lpstr>
      <vt:lpstr>IPv4 Support in OSPFv3</vt:lpstr>
      <vt:lpstr>IPv4 Support in OSPFv3 Adding IPv4 support to existing interfaces</vt:lpstr>
      <vt:lpstr>IPv4 Support in OSPFv3 Verifying IPv4 Routes</vt:lpstr>
      <vt:lpstr>IPv4 Support in OSPFv3 Displaying OSPFv3 Interfaces</vt:lpstr>
      <vt:lpstr>IPv4 Support in OSPFv3 Verifying OSPFv3 Neighbors</vt:lpstr>
      <vt:lpstr>Prepare for the Exam</vt:lpstr>
      <vt:lpstr>Prepare for the Exam Key Topics for Chapter 10</vt:lpstr>
      <vt:lpstr>Prepare for the Exam Command Reference for Chapter 10</vt:lpstr>
      <vt:lpstr>Prepare for the Exam Command Reference for Chapter 10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388</cp:revision>
  <dcterms:created xsi:type="dcterms:W3CDTF">2019-10-18T06:21:22Z</dcterms:created>
  <dcterms:modified xsi:type="dcterms:W3CDTF">2020-02-21T18:01:39Z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