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8.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9.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10.xml" ContentType="application/vnd.openxmlformats-officedocument.presentationml.tags+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3"/>
  </p:notesMasterIdLst>
  <p:sldIdLst>
    <p:sldId id="513" r:id="rId2"/>
    <p:sldId id="1103" r:id="rId3"/>
    <p:sldId id="1144" r:id="rId4"/>
    <p:sldId id="1168" r:id="rId5"/>
    <p:sldId id="1091" r:id="rId6"/>
    <p:sldId id="1169" r:id="rId7"/>
    <p:sldId id="1170" r:id="rId8"/>
    <p:sldId id="1146" r:id="rId9"/>
    <p:sldId id="1147" r:id="rId10"/>
    <p:sldId id="1171" r:id="rId11"/>
    <p:sldId id="1172" r:id="rId12"/>
    <p:sldId id="1173" r:id="rId13"/>
    <p:sldId id="1174" r:id="rId14"/>
    <p:sldId id="1175" r:id="rId15"/>
    <p:sldId id="1176" r:id="rId16"/>
    <p:sldId id="1177" r:id="rId17"/>
    <p:sldId id="1178" r:id="rId18"/>
    <p:sldId id="1179" r:id="rId19"/>
    <p:sldId id="1180" r:id="rId20"/>
    <p:sldId id="1181" r:id="rId21"/>
    <p:sldId id="1148" r:id="rId22"/>
    <p:sldId id="1182" r:id="rId23"/>
    <p:sldId id="1183" r:id="rId24"/>
    <p:sldId id="1185" r:id="rId25"/>
    <p:sldId id="1187" r:id="rId26"/>
    <p:sldId id="1188" r:id="rId27"/>
    <p:sldId id="1189" r:id="rId28"/>
    <p:sldId id="1190" r:id="rId29"/>
    <p:sldId id="1192" r:id="rId30"/>
    <p:sldId id="1193" r:id="rId31"/>
    <p:sldId id="1194" r:id="rId32"/>
    <p:sldId id="1195" r:id="rId33"/>
    <p:sldId id="1196" r:id="rId34"/>
    <p:sldId id="1198" r:id="rId35"/>
    <p:sldId id="1199" r:id="rId36"/>
    <p:sldId id="1201" r:id="rId37"/>
    <p:sldId id="1202" r:id="rId38"/>
    <p:sldId id="1203" r:id="rId39"/>
    <p:sldId id="1204" r:id="rId40"/>
    <p:sldId id="1205" r:id="rId41"/>
    <p:sldId id="1207" r:id="rId42"/>
    <p:sldId id="1209" r:id="rId43"/>
    <p:sldId id="1211" r:id="rId44"/>
    <p:sldId id="1213" r:id="rId45"/>
    <p:sldId id="1214" r:id="rId46"/>
    <p:sldId id="1216" r:id="rId47"/>
    <p:sldId id="1217" r:id="rId48"/>
    <p:sldId id="1206" r:id="rId49"/>
    <p:sldId id="1208" r:id="rId50"/>
    <p:sldId id="1210" r:id="rId51"/>
    <p:sldId id="1219" r:id="rId52"/>
    <p:sldId id="1221" r:id="rId53"/>
    <p:sldId id="1220" r:id="rId54"/>
    <p:sldId id="1222" r:id="rId55"/>
    <p:sldId id="1223" r:id="rId56"/>
    <p:sldId id="1224" r:id="rId57"/>
    <p:sldId id="1225" r:id="rId58"/>
    <p:sldId id="1226" r:id="rId59"/>
    <p:sldId id="1227" r:id="rId60"/>
    <p:sldId id="1228" r:id="rId61"/>
    <p:sldId id="1229" r:id="rId62"/>
    <p:sldId id="1230" r:id="rId63"/>
    <p:sldId id="1231" r:id="rId64"/>
    <p:sldId id="1158" r:id="rId65"/>
    <p:sldId id="1159" r:id="rId66"/>
    <p:sldId id="1191" r:id="rId67"/>
    <p:sldId id="1160" r:id="rId68"/>
    <p:sldId id="1161" r:id="rId69"/>
    <p:sldId id="1165" r:id="rId70"/>
    <p:sldId id="1166" r:id="rId71"/>
    <p:sldId id="291" r:id="rId72"/>
  </p:sldIdLst>
  <p:sldSz cx="9144000" cy="5143500" type="screen16x9"/>
  <p:notesSz cx="6858000" cy="9144000"/>
  <p:custDataLst>
    <p:tags r:id="rId7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7" name="Dan Alberghetti" initials="DA" lastIdx="5" clrIdx="7">
    <p:extLst>
      <p:ext uri="{19B8F6BF-5375-455C-9EA6-DF929625EA0E}">
        <p15:presenceInfo xmlns:p15="http://schemas.microsoft.com/office/powerpoint/2012/main" userId="cdab2692885f1b07" providerId="Windows Live"/>
      </p:ext>
    </p:extLst>
  </p:cmAuthor>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32"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User" initials="U" lastIdx="2" clrIdx="5">
    <p:extLst>
      <p:ext uri="{19B8F6BF-5375-455C-9EA6-DF929625EA0E}">
        <p15:presenceInfo xmlns:p15="http://schemas.microsoft.com/office/powerpoint/2012/main" userId="ca4b5d97ed7ab9c9" providerId="Windows Live"/>
      </p:ext>
    </p:extLst>
  </p:cmAuthor>
  <p:cmAuthor id="6" name="Information Technology Education" initials="ITE" lastIdx="19" clrIdx="6">
    <p:extLst>
      <p:ext uri="{19B8F6BF-5375-455C-9EA6-DF929625EA0E}">
        <p15:presenceInfo xmlns:p15="http://schemas.microsoft.com/office/powerpoint/2012/main" userId="Information Technology Educ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autoAdjust="0"/>
    <p:restoredTop sz="91148" autoAdjust="0"/>
  </p:normalViewPr>
  <p:slideViewPr>
    <p:cSldViewPr snapToGrid="0" showGuides="1">
      <p:cViewPr varScale="1">
        <p:scale>
          <a:sx n="89" d="100"/>
          <a:sy n="89" d="100"/>
        </p:scale>
        <p:origin x="620" y="4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99740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85452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674362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193780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873297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31030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84817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8805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7387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123941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Basic Router Configuration</a:t>
            </a:r>
          </a:p>
          <a:p>
            <a:r>
              <a:rPr lang="en-US" dirty="0"/>
              <a:t>10.1 – Configure Initial Router Settings</a:t>
            </a:r>
          </a:p>
          <a:p>
            <a:r>
              <a:rPr lang="en-US" dirty="0"/>
              <a:t>10.1.4 – Packet Tracer – Configure Initial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413541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870923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323677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417808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407484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731494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657498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95633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753219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295902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887081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184814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595647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931240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03242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786086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655203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792265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598044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753958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19655762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5339710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9779051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89796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9195470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6407259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8000740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5730601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0070759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5838425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282881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9816579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2057446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0967328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40490411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0039303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4184931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1740585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5671534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33024845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7771755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858305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937828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1464627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21518633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28849721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1277621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5867335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11669679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76251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8597273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10325328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92502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033165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12: Advanced BGP</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595172" cy="902174"/>
          </a:xfrm>
        </p:spPr>
        <p:txBody>
          <a:bodyPr/>
          <a:lstStyle/>
          <a:p>
            <a:r>
              <a:rPr lang="en-US" dirty="0">
                <a:solidFill>
                  <a:schemeClr val="accent5">
                    <a:lumMod val="40000"/>
                    <a:lumOff val="60000"/>
                  </a:schemeClr>
                </a:solidFill>
              </a:rPr>
              <a:t>CCNP Enterprise: Core Networking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Conditional Matching</a:t>
            </a:r>
            <a:br>
              <a:rPr lang="en-US" sz="2400" dirty="0"/>
            </a:br>
            <a:r>
              <a:rPr lang="en-US" sz="2400" dirty="0"/>
              <a:t>Standard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731836"/>
            <a:ext cx="9013371" cy="230092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Standard ACLS use a numbered entry 1–99, 1300–1999, or a named ACL. The following is the process for defining a standard ACL:</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Step 1</a:t>
            </a:r>
            <a:r>
              <a:rPr lang="en-US" sz="1600" dirty="0">
                <a:solidFill>
                  <a:srgbClr val="000000"/>
                </a:solidFill>
              </a:rPr>
              <a:t>. Define the ACL by using the command </a:t>
            </a:r>
            <a:r>
              <a:rPr lang="en-US" sz="1600" b="1" dirty="0">
                <a:solidFill>
                  <a:srgbClr val="000000"/>
                </a:solidFill>
              </a:rPr>
              <a:t>ip access-list standard </a:t>
            </a:r>
            <a:r>
              <a:rPr lang="en-US" sz="1600" i="1" dirty="0">
                <a:solidFill>
                  <a:srgbClr val="000000"/>
                </a:solidFill>
              </a:rPr>
              <a:t>{acl-number | acl-name} </a:t>
            </a:r>
            <a:r>
              <a:rPr lang="en-US" sz="1600" dirty="0">
                <a:solidFill>
                  <a:srgbClr val="000000"/>
                </a:solidFill>
              </a:rPr>
              <a:t>and placing the CLI in ACL configuration mode.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Step 2</a:t>
            </a:r>
            <a:r>
              <a:rPr lang="en-US" sz="1600" dirty="0">
                <a:solidFill>
                  <a:srgbClr val="000000"/>
                </a:solidFill>
              </a:rPr>
              <a:t>. Configure the specific ACE entry with the command </a:t>
            </a:r>
            <a:r>
              <a:rPr lang="en-US" sz="1600" i="1" dirty="0">
                <a:solidFill>
                  <a:srgbClr val="000000"/>
                </a:solidFill>
              </a:rPr>
              <a:t>[sequence] {</a:t>
            </a:r>
            <a:r>
              <a:rPr lang="en-US" sz="1600" b="1" dirty="0">
                <a:solidFill>
                  <a:srgbClr val="000000"/>
                </a:solidFill>
              </a:rPr>
              <a:t>permit | deny </a:t>
            </a:r>
            <a:r>
              <a:rPr lang="en-US" sz="1600" i="1" dirty="0">
                <a:solidFill>
                  <a:srgbClr val="000000"/>
                </a:solidFill>
              </a:rPr>
              <a:t>} source source-wildcard</a:t>
            </a:r>
            <a:r>
              <a:rPr lang="en-US" sz="1600" dirty="0">
                <a:solidFill>
                  <a:srgbClr val="000000"/>
                </a:solidFill>
              </a:rPr>
              <a:t>. In lieu of using source source-wildcard, the keyword </a:t>
            </a:r>
            <a:r>
              <a:rPr lang="en-US" sz="1600" i="1" dirty="0">
                <a:solidFill>
                  <a:srgbClr val="000000"/>
                </a:solidFill>
              </a:rPr>
              <a:t>any</a:t>
            </a:r>
            <a:r>
              <a:rPr lang="en-US" sz="1600" dirty="0">
                <a:solidFill>
                  <a:srgbClr val="000000"/>
                </a:solidFill>
              </a:rPr>
              <a:t> replaces 0.0.0.0 0.0.0.0, and use of the </a:t>
            </a:r>
            <a:r>
              <a:rPr lang="en-US" sz="1600" i="1" dirty="0">
                <a:solidFill>
                  <a:srgbClr val="000000"/>
                </a:solidFill>
              </a:rPr>
              <a:t>host</a:t>
            </a:r>
            <a:r>
              <a:rPr lang="en-US" sz="1600" dirty="0">
                <a:solidFill>
                  <a:srgbClr val="000000"/>
                </a:solidFill>
              </a:rPr>
              <a:t> keyword refers to a /32 IP address so that the source-wildcard can be omitted.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2" name="TextBox 1"/>
          <p:cNvSpPr txBox="1"/>
          <p:nvPr/>
        </p:nvSpPr>
        <p:spPr>
          <a:xfrm>
            <a:off x="639065" y="3191434"/>
            <a:ext cx="3212867" cy="276999"/>
          </a:xfrm>
          <a:prstGeom prst="rect">
            <a:avLst/>
          </a:prstGeom>
          <a:noFill/>
        </p:spPr>
        <p:txBody>
          <a:bodyPr wrap="none" rtlCol="0">
            <a:spAutoFit/>
          </a:bodyPr>
          <a:lstStyle/>
          <a:p>
            <a:r>
              <a:rPr lang="en-US" sz="1200" b="1" dirty="0"/>
              <a:t>Table 12-2 </a:t>
            </a:r>
            <a:r>
              <a:rPr lang="en-US" sz="1200" dirty="0"/>
              <a:t>Standard ACL-to-Network Entries</a:t>
            </a:r>
          </a:p>
        </p:txBody>
      </p:sp>
      <p:graphicFrame>
        <p:nvGraphicFramePr>
          <p:cNvPr id="5" name="Table 4">
            <a:extLst>
              <a:ext uri="{FF2B5EF4-FFF2-40B4-BE49-F238E27FC236}">
                <a16:creationId xmlns:a16="http://schemas.microsoft.com/office/drawing/2014/main" id="{3F80A476-0C9F-4491-BC16-A98BFB429CD4}"/>
              </a:ext>
            </a:extLst>
          </p:cNvPr>
          <p:cNvGraphicFramePr>
            <a:graphicFrameLocks noGrp="1"/>
          </p:cNvGraphicFramePr>
          <p:nvPr>
            <p:extLst>
              <p:ext uri="{D42A27DB-BD31-4B8C-83A1-F6EECF244321}">
                <p14:modId xmlns:p14="http://schemas.microsoft.com/office/powerpoint/2010/main" val="1977726048"/>
              </p:ext>
            </p:extLst>
          </p:nvPr>
        </p:nvGraphicFramePr>
        <p:xfrm>
          <a:off x="639065" y="3468433"/>
          <a:ext cx="7497356" cy="1321580"/>
        </p:xfrm>
        <a:graphic>
          <a:graphicData uri="http://schemas.openxmlformats.org/drawingml/2006/table">
            <a:tbl>
              <a:tblPr firstRow="1" bandRow="1">
                <a:tableStyleId>{5C22544A-7EE6-4342-B048-85BDC9FD1C3A}</a:tableStyleId>
              </a:tblPr>
              <a:tblGrid>
                <a:gridCol w="3358855">
                  <a:extLst>
                    <a:ext uri="{9D8B030D-6E8A-4147-A177-3AD203B41FA5}">
                      <a16:colId xmlns:a16="http://schemas.microsoft.com/office/drawing/2014/main" val="3133942819"/>
                    </a:ext>
                  </a:extLst>
                </a:gridCol>
                <a:gridCol w="4138501">
                  <a:extLst>
                    <a:ext uri="{9D8B030D-6E8A-4147-A177-3AD203B41FA5}">
                      <a16:colId xmlns:a16="http://schemas.microsoft.com/office/drawing/2014/main" val="2120057216"/>
                    </a:ext>
                  </a:extLst>
                </a:gridCol>
              </a:tblGrid>
              <a:tr h="330395">
                <a:tc>
                  <a:txBody>
                    <a:bodyPr/>
                    <a:lstStyle/>
                    <a:p>
                      <a:r>
                        <a:rPr lang="en-US" sz="1400" dirty="0"/>
                        <a:t>ACE Entry</a:t>
                      </a:r>
                    </a:p>
                  </a:txBody>
                  <a:tcPr marL="81468" marR="81468" marT="40734" marB="40734"/>
                </a:tc>
                <a:tc>
                  <a:txBody>
                    <a:bodyPr/>
                    <a:lstStyle/>
                    <a:p>
                      <a:r>
                        <a:rPr lang="en-US" sz="1400" dirty="0"/>
                        <a:t>Networks</a:t>
                      </a:r>
                    </a:p>
                  </a:txBody>
                  <a:tcPr marL="81468" marR="81468" marT="40734" marB="40734"/>
                </a:tc>
                <a:extLst>
                  <a:ext uri="{0D108BD9-81ED-4DB2-BD59-A6C34878D82A}">
                    <a16:rowId xmlns:a16="http://schemas.microsoft.com/office/drawing/2014/main" val="2640803396"/>
                  </a:ext>
                </a:extLst>
              </a:tr>
              <a:tr h="330395">
                <a:tc>
                  <a:txBody>
                    <a:bodyPr/>
                    <a:lstStyle/>
                    <a:p>
                      <a:r>
                        <a:rPr lang="en-US" sz="1400" dirty="0">
                          <a:solidFill>
                            <a:srgbClr val="000000"/>
                          </a:solidFill>
                        </a:rPr>
                        <a:t>permit any</a:t>
                      </a:r>
                    </a:p>
                  </a:txBody>
                  <a:tcPr marL="81468" marR="81468" marT="40734" marB="40734"/>
                </a:tc>
                <a:tc>
                  <a:txBody>
                    <a:bodyPr/>
                    <a:lstStyle/>
                    <a:p>
                      <a:r>
                        <a:rPr lang="en-US" sz="1400" dirty="0">
                          <a:solidFill>
                            <a:srgbClr val="000000"/>
                          </a:solidFill>
                        </a:rPr>
                        <a:t>Permits all networks</a:t>
                      </a:r>
                    </a:p>
                  </a:txBody>
                  <a:tcPr marL="81468" marR="81468" marT="40734" marB="40734"/>
                </a:tc>
                <a:extLst>
                  <a:ext uri="{0D108BD9-81ED-4DB2-BD59-A6C34878D82A}">
                    <a16:rowId xmlns:a16="http://schemas.microsoft.com/office/drawing/2014/main" val="3303805005"/>
                  </a:ext>
                </a:extLst>
              </a:tr>
              <a:tr h="330395">
                <a:tc>
                  <a:txBody>
                    <a:bodyPr/>
                    <a:lstStyle/>
                    <a:p>
                      <a:r>
                        <a:rPr lang="en-US" sz="1400" dirty="0">
                          <a:solidFill>
                            <a:srgbClr val="000000"/>
                          </a:solidFill>
                        </a:rPr>
                        <a:t>permit 172.16.0.0 0.0.255.255 </a:t>
                      </a:r>
                    </a:p>
                  </a:txBody>
                  <a:tcPr marL="81468" marR="81468" marT="40734" marB="40734"/>
                </a:tc>
                <a:tc>
                  <a:txBody>
                    <a:bodyPr/>
                    <a:lstStyle/>
                    <a:p>
                      <a:r>
                        <a:rPr lang="en-US" sz="1400" dirty="0">
                          <a:solidFill>
                            <a:srgbClr val="000000"/>
                          </a:solidFill>
                        </a:rPr>
                        <a:t>Permits all networks in the 172.16.0.0 range</a:t>
                      </a:r>
                    </a:p>
                  </a:txBody>
                  <a:tcPr marL="81468" marR="81468" marT="40734" marB="40734"/>
                </a:tc>
                <a:extLst>
                  <a:ext uri="{0D108BD9-81ED-4DB2-BD59-A6C34878D82A}">
                    <a16:rowId xmlns:a16="http://schemas.microsoft.com/office/drawing/2014/main" val="1860627843"/>
                  </a:ext>
                </a:extLst>
              </a:tr>
              <a:tr h="330395">
                <a:tc>
                  <a:txBody>
                    <a:bodyPr/>
                    <a:lstStyle/>
                    <a:p>
                      <a:r>
                        <a:rPr lang="en-US" sz="1400" dirty="0">
                          <a:solidFill>
                            <a:srgbClr val="000000"/>
                          </a:solidFill>
                        </a:rPr>
                        <a:t>permit host 192.168.1.1</a:t>
                      </a:r>
                    </a:p>
                  </a:txBody>
                  <a:tcPr marL="81468" marR="81468" marT="40734" marB="40734"/>
                </a:tc>
                <a:tc>
                  <a:txBody>
                    <a:bodyPr/>
                    <a:lstStyle/>
                    <a:p>
                      <a:r>
                        <a:rPr lang="en-US" sz="1400" b="0" i="0" u="none" strike="noStrike" kern="1200" baseline="0" dirty="0">
                          <a:solidFill>
                            <a:srgbClr val="000000"/>
                          </a:solidFill>
                          <a:latin typeface="+mn-lt"/>
                          <a:ea typeface="+mn-ea"/>
                          <a:cs typeface="+mn-cs"/>
                        </a:rPr>
                        <a:t>Permits only the 192.168.1.1/32 network</a:t>
                      </a:r>
                    </a:p>
                  </a:txBody>
                  <a:tcPr marL="81468" marR="81468" marT="40734" marB="40734"/>
                </a:tc>
                <a:extLst>
                  <a:ext uri="{0D108BD9-81ED-4DB2-BD59-A6C34878D82A}">
                    <a16:rowId xmlns:a16="http://schemas.microsoft.com/office/drawing/2014/main" val="2206863053"/>
                  </a:ext>
                </a:extLst>
              </a:tr>
            </a:tbl>
          </a:graphicData>
        </a:graphic>
      </p:graphicFrame>
    </p:spTree>
    <p:extLst>
      <p:ext uri="{BB962C8B-B14F-4D97-AF65-F5344CB8AC3E}">
        <p14:creationId xmlns:p14="http://schemas.microsoft.com/office/powerpoint/2010/main" val="273589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Conditional Matching</a:t>
            </a:r>
            <a:br>
              <a:rPr lang="en-US" sz="2400" dirty="0"/>
            </a:br>
            <a:r>
              <a:rPr lang="en-US" sz="2400" dirty="0"/>
              <a:t>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19201"/>
            <a:ext cx="9144000" cy="2109132"/>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Extended ACLs use a numbered entry 100–199, 2000–2699</a:t>
            </a:r>
          </a:p>
          <a:p>
            <a:pPr marL="0" indent="0" algn="l" defTabSz="684213" fontAlgn="base">
              <a:spcBef>
                <a:spcPts val="600"/>
              </a:spcBef>
              <a:spcAft>
                <a:spcPts val="600"/>
              </a:spcAft>
              <a:buClr>
                <a:schemeClr val="tx2"/>
              </a:buClr>
              <a:buSzPct val="90000"/>
            </a:pPr>
            <a:r>
              <a:rPr lang="en-US" sz="1400" dirty="0">
                <a:solidFill>
                  <a:srgbClr val="000000"/>
                </a:solidFill>
              </a:rPr>
              <a:t>The following is the process for defining an extended ACL:</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Step 1.</a:t>
            </a:r>
            <a:r>
              <a:rPr lang="en-US" sz="1400" dirty="0">
                <a:solidFill>
                  <a:srgbClr val="000000"/>
                </a:solidFill>
              </a:rPr>
              <a:t> Define the ACL by using the command </a:t>
            </a:r>
            <a:r>
              <a:rPr lang="en-US" sz="1400" b="1" dirty="0">
                <a:solidFill>
                  <a:srgbClr val="000000"/>
                </a:solidFill>
              </a:rPr>
              <a:t>ip access-list extended</a:t>
            </a:r>
            <a:r>
              <a:rPr lang="en-US" sz="1400" i="1" dirty="0">
                <a:solidFill>
                  <a:srgbClr val="000000"/>
                </a:solidFill>
              </a:rPr>
              <a:t> {acl-number | acl-name} </a:t>
            </a:r>
            <a:r>
              <a:rPr lang="en-US" sz="1400" dirty="0">
                <a:solidFill>
                  <a:srgbClr val="000000"/>
                </a:solidFill>
              </a:rPr>
              <a:t>and placing the CLI in ACL configuration mode.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Step 2.</a:t>
            </a:r>
            <a:r>
              <a:rPr lang="en-US" sz="1400" dirty="0">
                <a:solidFill>
                  <a:srgbClr val="000000"/>
                </a:solidFill>
              </a:rPr>
              <a:t> Configure the specific ACE entry with the command </a:t>
            </a:r>
            <a:r>
              <a:rPr lang="en-US" sz="1400" i="1" dirty="0">
                <a:solidFill>
                  <a:srgbClr val="000000"/>
                </a:solidFill>
              </a:rPr>
              <a:t>[sequence] {</a:t>
            </a:r>
            <a:r>
              <a:rPr lang="en-US" sz="1400" b="1" dirty="0">
                <a:solidFill>
                  <a:srgbClr val="000000"/>
                </a:solidFill>
              </a:rPr>
              <a:t>permit | deny</a:t>
            </a:r>
            <a:r>
              <a:rPr lang="en-US" sz="1400" i="1" dirty="0">
                <a:solidFill>
                  <a:srgbClr val="000000"/>
                </a:solidFill>
              </a:rPr>
              <a:t>} protocol source source-wildcard destination destination-wildcard</a:t>
            </a:r>
            <a:r>
              <a:rPr lang="en-US" sz="1400" dirty="0">
                <a:solidFill>
                  <a:srgbClr val="000000"/>
                </a:solidFill>
              </a:rPr>
              <a:t>. The behavior for selecting a network prefix with an extended ACL varies depending on whether the protocol is an IGP (EIGRP, OSPF, or IS-IS) or BGP.</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graphicFrame>
        <p:nvGraphicFramePr>
          <p:cNvPr id="5" name="Table 4">
            <a:extLst>
              <a:ext uri="{FF2B5EF4-FFF2-40B4-BE49-F238E27FC236}">
                <a16:creationId xmlns:a16="http://schemas.microsoft.com/office/drawing/2014/main" id="{3F80A476-0C9F-4491-BC16-A98BFB429CD4}"/>
              </a:ext>
            </a:extLst>
          </p:cNvPr>
          <p:cNvGraphicFramePr>
            <a:graphicFrameLocks noGrp="1"/>
          </p:cNvGraphicFramePr>
          <p:nvPr>
            <p:extLst>
              <p:ext uri="{D42A27DB-BD31-4B8C-83A1-F6EECF244321}">
                <p14:modId xmlns:p14="http://schemas.microsoft.com/office/powerpoint/2010/main" val="1038523357"/>
              </p:ext>
            </p:extLst>
          </p:nvPr>
        </p:nvGraphicFramePr>
        <p:xfrm>
          <a:off x="568960" y="2847134"/>
          <a:ext cx="8006079" cy="1321580"/>
        </p:xfrm>
        <a:graphic>
          <a:graphicData uri="http://schemas.openxmlformats.org/drawingml/2006/table">
            <a:tbl>
              <a:tblPr firstRow="1" bandRow="1">
                <a:tableStyleId>{5C22544A-7EE6-4342-B048-85BDC9FD1C3A}</a:tableStyleId>
              </a:tblPr>
              <a:tblGrid>
                <a:gridCol w="3847253">
                  <a:extLst>
                    <a:ext uri="{9D8B030D-6E8A-4147-A177-3AD203B41FA5}">
                      <a16:colId xmlns:a16="http://schemas.microsoft.com/office/drawing/2014/main" val="3133942819"/>
                    </a:ext>
                  </a:extLst>
                </a:gridCol>
                <a:gridCol w="4158826">
                  <a:extLst>
                    <a:ext uri="{9D8B030D-6E8A-4147-A177-3AD203B41FA5}">
                      <a16:colId xmlns:a16="http://schemas.microsoft.com/office/drawing/2014/main" val="2120057216"/>
                    </a:ext>
                  </a:extLst>
                </a:gridCol>
              </a:tblGrid>
              <a:tr h="330395">
                <a:tc>
                  <a:txBody>
                    <a:bodyPr/>
                    <a:lstStyle/>
                    <a:p>
                      <a:r>
                        <a:rPr lang="en-US" sz="1400" dirty="0"/>
                        <a:t>ACE Entry</a:t>
                      </a:r>
                    </a:p>
                  </a:txBody>
                  <a:tcPr marL="81468" marR="81468" marT="40734" marB="40734"/>
                </a:tc>
                <a:tc>
                  <a:txBody>
                    <a:bodyPr/>
                    <a:lstStyle/>
                    <a:p>
                      <a:r>
                        <a:rPr lang="en-US" sz="1400" dirty="0"/>
                        <a:t>Networks</a:t>
                      </a:r>
                    </a:p>
                  </a:txBody>
                  <a:tcPr marL="81468" marR="81468" marT="40734" marB="40734"/>
                </a:tc>
                <a:extLst>
                  <a:ext uri="{0D108BD9-81ED-4DB2-BD59-A6C34878D82A}">
                    <a16:rowId xmlns:a16="http://schemas.microsoft.com/office/drawing/2014/main" val="2640803396"/>
                  </a:ext>
                </a:extLst>
              </a:tr>
              <a:tr h="330395">
                <a:tc>
                  <a:txBody>
                    <a:bodyPr/>
                    <a:lstStyle/>
                    <a:p>
                      <a:r>
                        <a:rPr lang="en-US" sz="1400" dirty="0">
                          <a:solidFill>
                            <a:srgbClr val="000000"/>
                          </a:solidFill>
                        </a:rPr>
                        <a:t>permit any</a:t>
                      </a:r>
                    </a:p>
                  </a:txBody>
                  <a:tcPr marL="81468" marR="81468" marT="40734" marB="40734"/>
                </a:tc>
                <a:tc>
                  <a:txBody>
                    <a:bodyPr/>
                    <a:lstStyle/>
                    <a:p>
                      <a:r>
                        <a:rPr lang="en-US" sz="1400" dirty="0">
                          <a:solidFill>
                            <a:srgbClr val="000000"/>
                          </a:solidFill>
                        </a:rPr>
                        <a:t>Permits all networks</a:t>
                      </a:r>
                    </a:p>
                  </a:txBody>
                  <a:tcPr marL="81468" marR="81468" marT="40734" marB="40734"/>
                </a:tc>
                <a:extLst>
                  <a:ext uri="{0D108BD9-81ED-4DB2-BD59-A6C34878D82A}">
                    <a16:rowId xmlns:a16="http://schemas.microsoft.com/office/drawing/2014/main" val="3303805005"/>
                  </a:ext>
                </a:extLst>
              </a:tr>
              <a:tr h="330395">
                <a:tc>
                  <a:txBody>
                    <a:bodyPr/>
                    <a:lstStyle/>
                    <a:p>
                      <a:r>
                        <a:rPr lang="en-US" sz="1400" dirty="0">
                          <a:solidFill>
                            <a:srgbClr val="000000"/>
                          </a:solidFill>
                        </a:rPr>
                        <a:t>permit ip 172.16.0.0 0.0.255.255</a:t>
                      </a:r>
                    </a:p>
                  </a:txBody>
                  <a:tcPr marL="81468" marR="81468" marT="40734" marB="40734"/>
                </a:tc>
                <a:tc>
                  <a:txBody>
                    <a:bodyPr/>
                    <a:lstStyle/>
                    <a:p>
                      <a:r>
                        <a:rPr lang="en-US" sz="1400" dirty="0">
                          <a:solidFill>
                            <a:srgbClr val="000000"/>
                          </a:solidFill>
                        </a:rPr>
                        <a:t>Permits the network 172.16.0.0 range</a:t>
                      </a:r>
                    </a:p>
                  </a:txBody>
                  <a:tcPr marL="81468" marR="81468" marT="40734" marB="40734"/>
                </a:tc>
                <a:extLst>
                  <a:ext uri="{0D108BD9-81ED-4DB2-BD59-A6C34878D82A}">
                    <a16:rowId xmlns:a16="http://schemas.microsoft.com/office/drawing/2014/main" val="1860627843"/>
                  </a:ext>
                </a:extLst>
              </a:tr>
              <a:tr h="330395">
                <a:tc>
                  <a:txBody>
                    <a:bodyPr/>
                    <a:lstStyle/>
                    <a:p>
                      <a:r>
                        <a:rPr lang="en-US" sz="1400" dirty="0">
                          <a:solidFill>
                            <a:srgbClr val="000000"/>
                          </a:solidFill>
                        </a:rPr>
                        <a:t>permit ip host 92.168.1.1</a:t>
                      </a:r>
                    </a:p>
                  </a:txBody>
                  <a:tcPr marL="81468" marR="81468" marT="40734" marB="40734"/>
                </a:tc>
                <a:tc>
                  <a:txBody>
                    <a:bodyPr/>
                    <a:lstStyle/>
                    <a:p>
                      <a:r>
                        <a:rPr lang="en-US" sz="1400" b="0" i="0" u="none" strike="noStrike" kern="1200" baseline="0" dirty="0">
                          <a:solidFill>
                            <a:srgbClr val="000000"/>
                          </a:solidFill>
                          <a:latin typeface="+mn-lt"/>
                          <a:ea typeface="+mn-ea"/>
                          <a:cs typeface="+mn-cs"/>
                        </a:rPr>
                        <a:t>Permits only 192.168.1.1/32</a:t>
                      </a:r>
                    </a:p>
                  </a:txBody>
                  <a:tcPr marL="81468" marR="81468" marT="40734" marB="40734"/>
                </a:tc>
                <a:extLst>
                  <a:ext uri="{0D108BD9-81ED-4DB2-BD59-A6C34878D82A}">
                    <a16:rowId xmlns:a16="http://schemas.microsoft.com/office/drawing/2014/main" val="2206863053"/>
                  </a:ext>
                </a:extLst>
              </a:tr>
            </a:tbl>
          </a:graphicData>
        </a:graphic>
      </p:graphicFrame>
    </p:spTree>
    <p:extLst>
      <p:ext uri="{BB962C8B-B14F-4D97-AF65-F5344CB8AC3E}">
        <p14:creationId xmlns:p14="http://schemas.microsoft.com/office/powerpoint/2010/main" val="128909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Conditional Matching</a:t>
            </a:r>
            <a:br>
              <a:rPr lang="en-US" sz="2400" dirty="0"/>
            </a:br>
            <a:r>
              <a:rPr lang="en-US" sz="2400" dirty="0"/>
              <a:t>Extended ACL IGP Network Selection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1438935"/>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When ACLS are used for IGP network selection, the source fields of the ACL are used to identify the network, and the destination fields identify the smallest prefix length allowed in the network range. </a:t>
            </a:r>
          </a:p>
          <a:p>
            <a:pPr marL="0" indent="0" algn="l" defTabSz="684213" fontAlgn="base">
              <a:spcBef>
                <a:spcPts val="600"/>
              </a:spcBef>
              <a:spcAft>
                <a:spcPts val="600"/>
              </a:spcAft>
              <a:buClr>
                <a:schemeClr val="tx2"/>
              </a:buClr>
              <a:buSzPct val="90000"/>
            </a:pPr>
            <a:r>
              <a:rPr lang="en-US" sz="1400" dirty="0">
                <a:solidFill>
                  <a:srgbClr val="000000"/>
                </a:solidFill>
              </a:rPr>
              <a:t>The table provides sample ACL entries and specifies the networks that would match with the extended ACL. Notice that the subtle difference in the destination wildcard for the 172.16.0.0 network affects the network ranges that are permitted in the second and third rows of the table.</a:t>
            </a:r>
          </a:p>
        </p:txBody>
      </p:sp>
      <p:sp>
        <p:nvSpPr>
          <p:cNvPr id="2" name="Rectangle 1"/>
          <p:cNvSpPr/>
          <p:nvPr/>
        </p:nvSpPr>
        <p:spPr>
          <a:xfrm>
            <a:off x="414000" y="2246079"/>
            <a:ext cx="4572000" cy="276999"/>
          </a:xfrm>
          <a:prstGeom prst="rect">
            <a:avLst/>
          </a:prstGeom>
        </p:spPr>
        <p:txBody>
          <a:bodyPr>
            <a:spAutoFit/>
          </a:bodyPr>
          <a:lstStyle/>
          <a:p>
            <a:r>
              <a:rPr lang="en-US" sz="1200" b="1" dirty="0"/>
              <a:t>Table 12-3 </a:t>
            </a:r>
            <a:r>
              <a:rPr lang="en-US" sz="1200" dirty="0"/>
              <a:t>Extended ACL for IGP Route Selection</a:t>
            </a:r>
          </a:p>
        </p:txBody>
      </p:sp>
      <p:graphicFrame>
        <p:nvGraphicFramePr>
          <p:cNvPr id="5" name="Table 4">
            <a:extLst>
              <a:ext uri="{FF2B5EF4-FFF2-40B4-BE49-F238E27FC236}">
                <a16:creationId xmlns:a16="http://schemas.microsoft.com/office/drawing/2014/main" id="{3F80A476-0C9F-4491-BC16-A98BFB429CD4}"/>
              </a:ext>
            </a:extLst>
          </p:cNvPr>
          <p:cNvGraphicFramePr>
            <a:graphicFrameLocks noGrp="1"/>
          </p:cNvGraphicFramePr>
          <p:nvPr>
            <p:extLst>
              <p:ext uri="{D42A27DB-BD31-4B8C-83A1-F6EECF244321}">
                <p14:modId xmlns:p14="http://schemas.microsoft.com/office/powerpoint/2010/main" val="2746728990"/>
              </p:ext>
            </p:extLst>
          </p:nvPr>
        </p:nvGraphicFramePr>
        <p:xfrm>
          <a:off x="514773" y="2523079"/>
          <a:ext cx="7965439" cy="1957481"/>
        </p:xfrm>
        <a:graphic>
          <a:graphicData uri="http://schemas.openxmlformats.org/drawingml/2006/table">
            <a:tbl>
              <a:tblPr firstRow="1" bandRow="1">
                <a:tableStyleId>{5C22544A-7EE6-4342-B048-85BDC9FD1C3A}</a:tableStyleId>
              </a:tblPr>
              <a:tblGrid>
                <a:gridCol w="3568559">
                  <a:extLst>
                    <a:ext uri="{9D8B030D-6E8A-4147-A177-3AD203B41FA5}">
                      <a16:colId xmlns:a16="http://schemas.microsoft.com/office/drawing/2014/main" val="3133942819"/>
                    </a:ext>
                  </a:extLst>
                </a:gridCol>
                <a:gridCol w="4396880">
                  <a:extLst>
                    <a:ext uri="{9D8B030D-6E8A-4147-A177-3AD203B41FA5}">
                      <a16:colId xmlns:a16="http://schemas.microsoft.com/office/drawing/2014/main" val="2120057216"/>
                    </a:ext>
                  </a:extLst>
                </a:gridCol>
              </a:tblGrid>
              <a:tr h="322153">
                <a:tc>
                  <a:txBody>
                    <a:bodyPr/>
                    <a:lstStyle/>
                    <a:p>
                      <a:r>
                        <a:rPr lang="en-US" sz="1400" dirty="0"/>
                        <a:t>ACE Entry</a:t>
                      </a:r>
                    </a:p>
                  </a:txBody>
                  <a:tcPr marL="81468" marR="81468" marT="40734" marB="40734"/>
                </a:tc>
                <a:tc>
                  <a:txBody>
                    <a:bodyPr/>
                    <a:lstStyle/>
                    <a:p>
                      <a:r>
                        <a:rPr lang="en-US" sz="1400" dirty="0"/>
                        <a:t>Networks</a:t>
                      </a:r>
                    </a:p>
                  </a:txBody>
                  <a:tcPr marL="81468" marR="81468" marT="40734" marB="40734"/>
                </a:tc>
                <a:extLst>
                  <a:ext uri="{0D108BD9-81ED-4DB2-BD59-A6C34878D82A}">
                    <a16:rowId xmlns:a16="http://schemas.microsoft.com/office/drawing/2014/main" val="2640803396"/>
                  </a:ext>
                </a:extLst>
              </a:tr>
              <a:tr h="322153">
                <a:tc>
                  <a:txBody>
                    <a:bodyPr/>
                    <a:lstStyle/>
                    <a:p>
                      <a:r>
                        <a:rPr lang="en-US" sz="1400" dirty="0">
                          <a:solidFill>
                            <a:srgbClr val="000000"/>
                          </a:solidFill>
                        </a:rPr>
                        <a:t>permit ip any any</a:t>
                      </a:r>
                    </a:p>
                  </a:txBody>
                  <a:tcPr marL="81468" marR="81468" marT="40734" marB="40734"/>
                </a:tc>
                <a:tc>
                  <a:txBody>
                    <a:bodyPr/>
                    <a:lstStyle/>
                    <a:p>
                      <a:r>
                        <a:rPr lang="en-US" sz="1400" dirty="0">
                          <a:solidFill>
                            <a:srgbClr val="000000"/>
                          </a:solidFill>
                        </a:rPr>
                        <a:t>Permits all networks</a:t>
                      </a:r>
                    </a:p>
                  </a:txBody>
                  <a:tcPr marL="81468" marR="81468" marT="40734" marB="40734"/>
                </a:tc>
                <a:extLst>
                  <a:ext uri="{0D108BD9-81ED-4DB2-BD59-A6C34878D82A}">
                    <a16:rowId xmlns:a16="http://schemas.microsoft.com/office/drawing/2014/main" val="3303805005"/>
                  </a:ext>
                </a:extLst>
              </a:tr>
              <a:tr h="495511">
                <a:tc>
                  <a:txBody>
                    <a:bodyPr/>
                    <a:lstStyle/>
                    <a:p>
                      <a:r>
                        <a:rPr lang="en-US" sz="1400" dirty="0">
                          <a:solidFill>
                            <a:srgbClr val="000000"/>
                          </a:solidFill>
                        </a:rPr>
                        <a:t>permit ip host 172.16.0.0 host 255.240.0.0 </a:t>
                      </a:r>
                    </a:p>
                  </a:txBody>
                  <a:tcPr marL="81468" marR="81468" marT="40734" marB="40734"/>
                </a:tc>
                <a:tc>
                  <a:txBody>
                    <a:bodyPr/>
                    <a:lstStyle/>
                    <a:p>
                      <a:r>
                        <a:rPr lang="en-US" sz="1400" dirty="0">
                          <a:solidFill>
                            <a:srgbClr val="000000"/>
                          </a:solidFill>
                        </a:rPr>
                        <a:t>Permits all networks in the 172.16.0.0/12 range</a:t>
                      </a:r>
                    </a:p>
                  </a:txBody>
                  <a:tcPr marL="81468" marR="81468" marT="40734" marB="40734"/>
                </a:tc>
                <a:extLst>
                  <a:ext uri="{0D108BD9-81ED-4DB2-BD59-A6C34878D82A}">
                    <a16:rowId xmlns:a16="http://schemas.microsoft.com/office/drawing/2014/main" val="1860627843"/>
                  </a:ext>
                </a:extLst>
              </a:tr>
              <a:tr h="495511">
                <a:tc>
                  <a:txBody>
                    <a:bodyPr/>
                    <a:lstStyle/>
                    <a:p>
                      <a:r>
                        <a:rPr lang="en-US" sz="1400" dirty="0">
                          <a:solidFill>
                            <a:srgbClr val="000000"/>
                          </a:solidFill>
                        </a:rPr>
                        <a:t>permit ip host 172.16.0.0 host 255.255.0.0 </a:t>
                      </a:r>
                    </a:p>
                  </a:txBody>
                  <a:tcPr marL="81468" marR="81468" marT="40734" marB="40734"/>
                </a:tc>
                <a:tc>
                  <a:txBody>
                    <a:bodyPr/>
                    <a:lstStyle/>
                    <a:p>
                      <a:r>
                        <a:rPr lang="en-US" sz="1400" dirty="0">
                          <a:solidFill>
                            <a:srgbClr val="000000"/>
                          </a:solidFill>
                        </a:rPr>
                        <a:t>Permits all networks in the 172.16.0.0/16 range</a:t>
                      </a:r>
                    </a:p>
                  </a:txBody>
                  <a:tcPr marL="81468" marR="81468" marT="40734" marB="40734"/>
                </a:tc>
                <a:extLst>
                  <a:ext uri="{0D108BD9-81ED-4DB2-BD59-A6C34878D82A}">
                    <a16:rowId xmlns:a16="http://schemas.microsoft.com/office/drawing/2014/main" val="2206863053"/>
                  </a:ext>
                </a:extLst>
              </a:tr>
              <a:tr h="322153">
                <a:tc>
                  <a:txBody>
                    <a:bodyPr/>
                    <a:lstStyle/>
                    <a:p>
                      <a:r>
                        <a:rPr lang="en-US" sz="1400" dirty="0">
                          <a:solidFill>
                            <a:srgbClr val="000000"/>
                          </a:solidFill>
                        </a:rPr>
                        <a:t>permit host 192.168.1.1</a:t>
                      </a:r>
                    </a:p>
                  </a:txBody>
                  <a:tcPr marL="81468" marR="81468" marT="40734" marB="40734"/>
                </a:tc>
                <a:tc>
                  <a:txBody>
                    <a:bodyPr/>
                    <a:lstStyle/>
                    <a:p>
                      <a:r>
                        <a:rPr lang="en-US" sz="1400" b="0" i="0" u="none" strike="noStrike" kern="1200" baseline="0" dirty="0">
                          <a:solidFill>
                            <a:srgbClr val="000000"/>
                          </a:solidFill>
                          <a:latin typeface="+mn-lt"/>
                          <a:ea typeface="+mn-ea"/>
                          <a:cs typeface="+mn-cs"/>
                        </a:rPr>
                        <a:t>Permits only the 192.168.1.1/32 network</a:t>
                      </a:r>
                    </a:p>
                  </a:txBody>
                  <a:tcPr marL="81468" marR="81468" marT="40734" marB="40734"/>
                </a:tc>
                <a:extLst>
                  <a:ext uri="{0D108BD9-81ED-4DB2-BD59-A6C34878D82A}">
                    <a16:rowId xmlns:a16="http://schemas.microsoft.com/office/drawing/2014/main" val="987564232"/>
                  </a:ext>
                </a:extLst>
              </a:tr>
            </a:tbl>
          </a:graphicData>
        </a:graphic>
      </p:graphicFrame>
    </p:spTree>
    <p:extLst>
      <p:ext uri="{BB962C8B-B14F-4D97-AF65-F5344CB8AC3E}">
        <p14:creationId xmlns:p14="http://schemas.microsoft.com/office/powerpoint/2010/main" val="296963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Conditional Matching</a:t>
            </a:r>
            <a:br>
              <a:rPr lang="en-US" sz="2400" dirty="0"/>
            </a:br>
            <a:r>
              <a:rPr lang="en-US" sz="2400" dirty="0"/>
              <a:t>Extended ACL BGP Network Selection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6426" y="731836"/>
            <a:ext cx="8947573" cy="961497"/>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Extended ACLs react differently when matching BGP routes than when matching IGP routes. </a:t>
            </a:r>
          </a:p>
          <a:p>
            <a:pPr marL="0" indent="0" algn="l" defTabSz="684213" fontAlgn="base">
              <a:spcBef>
                <a:spcPts val="600"/>
              </a:spcBef>
              <a:spcAft>
                <a:spcPts val="600"/>
              </a:spcAft>
              <a:buClr>
                <a:schemeClr val="tx2"/>
              </a:buClr>
              <a:buSzPct val="90000"/>
            </a:pPr>
            <a:r>
              <a:rPr lang="en-US" sz="1400" dirty="0">
                <a:solidFill>
                  <a:srgbClr val="000000"/>
                </a:solidFill>
              </a:rPr>
              <a:t>The source fields match against the network portion of the route, and the destination fields match against the network mask. </a:t>
            </a:r>
          </a:p>
        </p:txBody>
      </p:sp>
      <p:sp>
        <p:nvSpPr>
          <p:cNvPr id="6" name="Content Placeholder 3">
            <a:extLst>
              <a:ext uri="{FF2B5EF4-FFF2-40B4-BE49-F238E27FC236}">
                <a16:creationId xmlns:a16="http://schemas.microsoft.com/office/drawing/2014/main" id="{3B8728A7-A7F3-4DF9-A6BC-07B8D29C8107}"/>
              </a:ext>
            </a:extLst>
          </p:cNvPr>
          <p:cNvSpPr txBox="1">
            <a:spLocks/>
          </p:cNvSpPr>
          <p:nvPr/>
        </p:nvSpPr>
        <p:spPr>
          <a:xfrm>
            <a:off x="1312749" y="1630989"/>
            <a:ext cx="5892800" cy="73183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b="1" i="1" dirty="0">
                <a:solidFill>
                  <a:srgbClr val="000000"/>
                </a:solidFill>
              </a:rPr>
              <a:t>permit</a:t>
            </a:r>
            <a:r>
              <a:rPr lang="en-US" sz="1400" i="1" dirty="0">
                <a:solidFill>
                  <a:srgbClr val="000000"/>
                </a:solidFill>
              </a:rPr>
              <a:t> protocol source source-wildcard destination destination-wildcard</a:t>
            </a:r>
          </a:p>
          <a:p>
            <a:pPr marL="0" indent="0" algn="l" defTabSz="684213" fontAlgn="base">
              <a:spcBef>
                <a:spcPts val="600"/>
              </a:spcBef>
              <a:spcAft>
                <a:spcPts val="600"/>
              </a:spcAft>
              <a:buClr>
                <a:schemeClr val="tx2"/>
              </a:buClr>
              <a:buSzPct val="90000"/>
            </a:pPr>
            <a:r>
              <a:rPr lang="en-US" sz="1400" dirty="0">
                <a:solidFill>
                  <a:srgbClr val="000000"/>
                </a:solidFill>
              </a:rPr>
              <a:t>                            </a:t>
            </a:r>
            <a:r>
              <a:rPr lang="en-US" sz="1400" b="1" dirty="0">
                <a:solidFill>
                  <a:srgbClr val="000000"/>
                </a:solidFill>
              </a:rPr>
              <a:t>Matches Networks          Matches Network Mask</a:t>
            </a:r>
          </a:p>
        </p:txBody>
      </p:sp>
      <p:sp>
        <p:nvSpPr>
          <p:cNvPr id="2" name="Left Brace 1">
            <a:extLst>
              <a:ext uri="{FF2B5EF4-FFF2-40B4-BE49-F238E27FC236}">
                <a16:creationId xmlns:a16="http://schemas.microsoft.com/office/drawing/2014/main" id="{384D411B-0394-49DE-8FFB-727522721F5D}"/>
              </a:ext>
            </a:extLst>
          </p:cNvPr>
          <p:cNvSpPr/>
          <p:nvPr/>
        </p:nvSpPr>
        <p:spPr>
          <a:xfrm rot="16200000">
            <a:off x="3527102" y="1061609"/>
            <a:ext cx="159554" cy="180832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Left Brace 6">
            <a:extLst>
              <a:ext uri="{FF2B5EF4-FFF2-40B4-BE49-F238E27FC236}">
                <a16:creationId xmlns:a16="http://schemas.microsoft.com/office/drawing/2014/main" id="{60A58825-3B52-4FC5-9A81-044272DD17F9}"/>
              </a:ext>
            </a:extLst>
          </p:cNvPr>
          <p:cNvSpPr/>
          <p:nvPr/>
        </p:nvSpPr>
        <p:spPr>
          <a:xfrm rot="16200000">
            <a:off x="5740287" y="717864"/>
            <a:ext cx="159555" cy="248904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le 7"/>
          <p:cNvSpPr/>
          <p:nvPr/>
        </p:nvSpPr>
        <p:spPr>
          <a:xfrm>
            <a:off x="416718" y="2482899"/>
            <a:ext cx="4572000" cy="276999"/>
          </a:xfrm>
          <a:prstGeom prst="rect">
            <a:avLst/>
          </a:prstGeom>
        </p:spPr>
        <p:txBody>
          <a:bodyPr>
            <a:spAutoFit/>
          </a:bodyPr>
          <a:lstStyle/>
          <a:p>
            <a:r>
              <a:rPr lang="en-US" sz="1200" b="1" dirty="0"/>
              <a:t>Table 12-4 </a:t>
            </a:r>
            <a:r>
              <a:rPr lang="en-US" sz="1200" dirty="0"/>
              <a:t>Extended ACL for BGP Route Selection</a:t>
            </a:r>
          </a:p>
        </p:txBody>
      </p:sp>
      <p:graphicFrame>
        <p:nvGraphicFramePr>
          <p:cNvPr id="5" name="Table 4">
            <a:extLst>
              <a:ext uri="{FF2B5EF4-FFF2-40B4-BE49-F238E27FC236}">
                <a16:creationId xmlns:a16="http://schemas.microsoft.com/office/drawing/2014/main" id="{3F80A476-0C9F-4491-BC16-A98BFB429CD4}"/>
              </a:ext>
            </a:extLst>
          </p:cNvPr>
          <p:cNvGraphicFramePr>
            <a:graphicFrameLocks noGrp="1"/>
          </p:cNvGraphicFramePr>
          <p:nvPr>
            <p:extLst>
              <p:ext uri="{D42A27DB-BD31-4B8C-83A1-F6EECF244321}">
                <p14:modId xmlns:p14="http://schemas.microsoft.com/office/powerpoint/2010/main" val="2868775422"/>
              </p:ext>
            </p:extLst>
          </p:nvPr>
        </p:nvGraphicFramePr>
        <p:xfrm>
          <a:off x="504613" y="2751544"/>
          <a:ext cx="8012854" cy="2185354"/>
        </p:xfrm>
        <a:graphic>
          <a:graphicData uri="http://schemas.openxmlformats.org/drawingml/2006/table">
            <a:tbl>
              <a:tblPr firstRow="1" bandRow="1">
                <a:tableStyleId>{5C22544A-7EE6-4342-B048-85BDC9FD1C3A}</a:tableStyleId>
              </a:tblPr>
              <a:tblGrid>
                <a:gridCol w="3711787">
                  <a:extLst>
                    <a:ext uri="{9D8B030D-6E8A-4147-A177-3AD203B41FA5}">
                      <a16:colId xmlns:a16="http://schemas.microsoft.com/office/drawing/2014/main" val="3133942819"/>
                    </a:ext>
                  </a:extLst>
                </a:gridCol>
                <a:gridCol w="4301067">
                  <a:extLst>
                    <a:ext uri="{9D8B030D-6E8A-4147-A177-3AD203B41FA5}">
                      <a16:colId xmlns:a16="http://schemas.microsoft.com/office/drawing/2014/main" val="2120057216"/>
                    </a:ext>
                  </a:extLst>
                </a:gridCol>
              </a:tblGrid>
              <a:tr h="330395">
                <a:tc>
                  <a:txBody>
                    <a:bodyPr/>
                    <a:lstStyle/>
                    <a:p>
                      <a:r>
                        <a:rPr lang="en-US" sz="1400" dirty="0"/>
                        <a:t>Extended ACL</a:t>
                      </a:r>
                    </a:p>
                  </a:txBody>
                  <a:tcPr marL="81468" marR="81468" marT="40734" marB="40734"/>
                </a:tc>
                <a:tc>
                  <a:txBody>
                    <a:bodyPr/>
                    <a:lstStyle/>
                    <a:p>
                      <a:r>
                        <a:rPr lang="en-US" sz="1400" dirty="0"/>
                        <a:t>Matches These Networks</a:t>
                      </a:r>
                    </a:p>
                  </a:txBody>
                  <a:tcPr marL="81468" marR="81468" marT="40734" marB="40734"/>
                </a:tc>
                <a:extLst>
                  <a:ext uri="{0D108BD9-81ED-4DB2-BD59-A6C34878D82A}">
                    <a16:rowId xmlns:a16="http://schemas.microsoft.com/office/drawing/2014/main" val="2640803396"/>
                  </a:ext>
                </a:extLst>
              </a:tr>
              <a:tr h="330395">
                <a:tc>
                  <a:txBody>
                    <a:bodyPr/>
                    <a:lstStyle/>
                    <a:p>
                      <a:r>
                        <a:rPr lang="en-US" sz="1400" dirty="0">
                          <a:solidFill>
                            <a:srgbClr val="000000"/>
                          </a:solidFill>
                        </a:rPr>
                        <a:t>permit ip 10.0.0.0 0.0.0.0 255.255.0.0 0.0.0.0</a:t>
                      </a:r>
                    </a:p>
                  </a:txBody>
                  <a:tcPr marL="81468" marR="81468" marT="40734" marB="40734"/>
                </a:tc>
                <a:tc>
                  <a:txBody>
                    <a:bodyPr/>
                    <a:lstStyle/>
                    <a:p>
                      <a:r>
                        <a:rPr lang="en-US" sz="1400" dirty="0">
                          <a:solidFill>
                            <a:srgbClr val="000000"/>
                          </a:solidFill>
                        </a:rPr>
                        <a:t>Permits only the 10.0.0.0/16 network</a:t>
                      </a:r>
                    </a:p>
                  </a:txBody>
                  <a:tcPr marL="81468" marR="81468" marT="40734" marB="40734"/>
                </a:tc>
                <a:extLst>
                  <a:ext uri="{0D108BD9-81ED-4DB2-BD59-A6C34878D82A}">
                    <a16:rowId xmlns:a16="http://schemas.microsoft.com/office/drawing/2014/main" val="3303805005"/>
                  </a:ext>
                </a:extLst>
              </a:tr>
              <a:tr h="330395">
                <a:tc>
                  <a:txBody>
                    <a:bodyPr/>
                    <a:lstStyle/>
                    <a:p>
                      <a:r>
                        <a:rPr lang="en-US" sz="1400" dirty="0">
                          <a:solidFill>
                            <a:srgbClr val="000000"/>
                          </a:solidFill>
                        </a:rPr>
                        <a:t>permit ip 10.0.0.0 0.0.255.0 255.255.255.0 0.0.0.0</a:t>
                      </a:r>
                    </a:p>
                  </a:txBody>
                  <a:tcPr marL="81468" marR="81468" marT="40734" marB="40734"/>
                </a:tc>
                <a:tc>
                  <a:txBody>
                    <a:bodyPr/>
                    <a:lstStyle/>
                    <a:p>
                      <a:r>
                        <a:rPr lang="en-US" sz="1400" dirty="0">
                          <a:solidFill>
                            <a:srgbClr val="000000"/>
                          </a:solidFill>
                        </a:rPr>
                        <a:t>Permits any 10.0.x.0 network with a /24 prefix length</a:t>
                      </a:r>
                    </a:p>
                  </a:txBody>
                  <a:tcPr marL="81468" marR="81468" marT="40734" marB="40734"/>
                </a:tc>
                <a:extLst>
                  <a:ext uri="{0D108BD9-81ED-4DB2-BD59-A6C34878D82A}">
                    <a16:rowId xmlns:a16="http://schemas.microsoft.com/office/drawing/2014/main" val="1860627843"/>
                  </a:ext>
                </a:extLst>
              </a:tr>
              <a:tr h="330395">
                <a:tc>
                  <a:txBody>
                    <a:bodyPr/>
                    <a:lstStyle/>
                    <a:p>
                      <a:r>
                        <a:rPr lang="en-US" sz="1400" dirty="0">
                          <a:solidFill>
                            <a:srgbClr val="000000"/>
                          </a:solidFill>
                        </a:rPr>
                        <a:t>permit ip 172.16.0.0 0.0.255.255 255.255.255.0 0.0.0.255</a:t>
                      </a:r>
                    </a:p>
                  </a:txBody>
                  <a:tcPr marL="81468" marR="81468" marT="40734" marB="40734"/>
                </a:tc>
                <a:tc>
                  <a:txBody>
                    <a:bodyPr/>
                    <a:lstStyle/>
                    <a:p>
                      <a:r>
                        <a:rPr lang="en-US" sz="1400" dirty="0">
                          <a:solidFill>
                            <a:srgbClr val="000000"/>
                          </a:solidFill>
                        </a:rPr>
                        <a:t>Permits any 172.16.x.x network with a /24 network to /32 prefix length</a:t>
                      </a:r>
                    </a:p>
                  </a:txBody>
                  <a:tcPr marL="81468" marR="81468" marT="40734" marB="40734"/>
                </a:tc>
                <a:extLst>
                  <a:ext uri="{0D108BD9-81ED-4DB2-BD59-A6C34878D82A}">
                    <a16:rowId xmlns:a16="http://schemas.microsoft.com/office/drawing/2014/main" val="2206863053"/>
                  </a:ext>
                </a:extLst>
              </a:tr>
              <a:tr h="330395">
                <a:tc>
                  <a:txBody>
                    <a:bodyPr/>
                    <a:lstStyle/>
                    <a:p>
                      <a:r>
                        <a:rPr lang="en-US" sz="1400" dirty="0">
                          <a:solidFill>
                            <a:srgbClr val="000000"/>
                          </a:solidFill>
                        </a:rPr>
                        <a:t>permit ip 172.16.0.0 0.0.255.255 255.255.255.128 0.0.0.127</a:t>
                      </a:r>
                    </a:p>
                  </a:txBody>
                  <a:tcPr marL="81468" marR="81468" marT="40734" marB="40734"/>
                </a:tc>
                <a:tc>
                  <a:txBody>
                    <a:bodyPr/>
                    <a:lstStyle/>
                    <a:p>
                      <a:r>
                        <a:rPr lang="en-US" sz="1400" dirty="0">
                          <a:solidFill>
                            <a:srgbClr val="000000"/>
                          </a:solidFill>
                        </a:rPr>
                        <a:t>Permits any 172.16.x.x network with a /25 network to /32 prefix length</a:t>
                      </a:r>
                    </a:p>
                  </a:txBody>
                  <a:tcPr marL="81468" marR="81468" marT="40734" marB="40734"/>
                </a:tc>
                <a:extLst>
                  <a:ext uri="{0D108BD9-81ED-4DB2-BD59-A6C34878D82A}">
                    <a16:rowId xmlns:a16="http://schemas.microsoft.com/office/drawing/2014/main" val="987564232"/>
                  </a:ext>
                </a:extLst>
              </a:tr>
            </a:tbl>
          </a:graphicData>
        </a:graphic>
      </p:graphicFrame>
    </p:spTree>
    <p:extLst>
      <p:ext uri="{BB962C8B-B14F-4D97-AF65-F5344CB8AC3E}">
        <p14:creationId xmlns:p14="http://schemas.microsoft.com/office/powerpoint/2010/main" val="100022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Conditional Matching</a:t>
            </a:r>
            <a:br>
              <a:rPr lang="en-US" sz="2400" dirty="0"/>
            </a:br>
            <a:r>
              <a:rPr lang="en-US" sz="2400" dirty="0"/>
              <a:t>Prefix Match Specifications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6426" y="731836"/>
            <a:ext cx="4219787" cy="3718244"/>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A prefix list identifies a specific IP address, network, or network range and allows for the selection of multiple networks with a variety of prefix lengths by using a prefix match specification.</a:t>
            </a:r>
          </a:p>
          <a:p>
            <a:pPr marL="0" indent="0" algn="l" defTabSz="684213" fontAlgn="base">
              <a:spcBef>
                <a:spcPts val="600"/>
              </a:spcBef>
              <a:spcAft>
                <a:spcPts val="600"/>
              </a:spcAft>
              <a:buClr>
                <a:schemeClr val="tx2"/>
              </a:buClr>
              <a:buSzPct val="90000"/>
            </a:pPr>
            <a:r>
              <a:rPr lang="en-US" sz="1400" dirty="0">
                <a:solidFill>
                  <a:srgbClr val="000000"/>
                </a:solidFill>
              </a:rPr>
              <a:t>Many network engineers prefer this over the ACL network selection method. </a:t>
            </a:r>
          </a:p>
          <a:p>
            <a:pPr marL="0" indent="0" algn="l" defTabSz="684213" fontAlgn="base">
              <a:spcBef>
                <a:spcPts val="600"/>
              </a:spcBef>
              <a:spcAft>
                <a:spcPts val="600"/>
              </a:spcAft>
              <a:buClr>
                <a:schemeClr val="tx2"/>
              </a:buClr>
              <a:buSzPct val="90000"/>
            </a:pPr>
            <a:r>
              <a:rPr lang="en-US" sz="1400" dirty="0">
                <a:solidFill>
                  <a:srgbClr val="000000"/>
                </a:solidFill>
              </a:rPr>
              <a:t>A prefix match specification contains two parts: a high-order bit pattern and a high-order bit count, which determines the high-order bits in the bit pattern to be matched. </a:t>
            </a:r>
          </a:p>
          <a:p>
            <a:pPr marL="0" indent="0" algn="l" defTabSz="684213" fontAlgn="base">
              <a:spcBef>
                <a:spcPts val="600"/>
              </a:spcBef>
              <a:spcAft>
                <a:spcPts val="600"/>
              </a:spcAft>
              <a:buClr>
                <a:schemeClr val="tx2"/>
              </a:buClr>
              <a:buSzPct val="90000"/>
            </a:pPr>
            <a:r>
              <a:rPr lang="en-US" sz="1400" dirty="0">
                <a:solidFill>
                  <a:srgbClr val="000000"/>
                </a:solidFill>
              </a:rPr>
              <a:t>Some documentation refers to the high-order bit pattern as the address or network, and the high-order bit count as the mask length.</a:t>
            </a:r>
          </a:p>
        </p:txBody>
      </p:sp>
      <p:pic>
        <p:nvPicPr>
          <p:cNvPr id="9" name="Picture 8" descr="A screenshot of a cell phone&#10;&#10;Description automatically generated">
            <a:extLst>
              <a:ext uri="{FF2B5EF4-FFF2-40B4-BE49-F238E27FC236}">
                <a16:creationId xmlns:a16="http://schemas.microsoft.com/office/drawing/2014/main" id="{211A127F-3EFA-40A9-9051-705A9DDDEC79}"/>
              </a:ext>
            </a:extLst>
          </p:cNvPr>
          <p:cNvPicPr>
            <a:picLocks noChangeAspect="1"/>
          </p:cNvPicPr>
          <p:nvPr/>
        </p:nvPicPr>
        <p:blipFill>
          <a:blip r:embed="rId3"/>
          <a:stretch>
            <a:fillRect/>
          </a:stretch>
        </p:blipFill>
        <p:spPr>
          <a:xfrm>
            <a:off x="4524588" y="1170414"/>
            <a:ext cx="4549534" cy="2423370"/>
          </a:xfrm>
          <a:prstGeom prst="rect">
            <a:avLst/>
          </a:prstGeom>
        </p:spPr>
      </p:pic>
    </p:spTree>
    <p:extLst>
      <p:ext uri="{BB962C8B-B14F-4D97-AF65-F5344CB8AC3E}">
        <p14:creationId xmlns:p14="http://schemas.microsoft.com/office/powerpoint/2010/main" val="16154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Conditional Matching</a:t>
            </a:r>
            <a:br>
              <a:rPr lang="en-US" sz="2400" dirty="0"/>
            </a:br>
            <a:r>
              <a:rPr lang="en-US" sz="2400" dirty="0"/>
              <a:t>Prefix Matching with Length Parameters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6426" y="731836"/>
            <a:ext cx="4219787" cy="371824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power of prefix matching comes in using matching length parameters to identify multiple networks with specific prefix lengths with one statement. </a:t>
            </a:r>
          </a:p>
          <a:p>
            <a:pPr marL="0" indent="0" algn="l" defTabSz="684213" fontAlgn="base">
              <a:spcBef>
                <a:spcPts val="600"/>
              </a:spcBef>
              <a:spcAft>
                <a:spcPts val="600"/>
              </a:spcAft>
              <a:buClr>
                <a:schemeClr val="tx2"/>
              </a:buClr>
              <a:buSzPct val="90000"/>
            </a:pPr>
            <a:r>
              <a:rPr lang="en-US" sz="1600" dirty="0">
                <a:solidFill>
                  <a:srgbClr val="000000"/>
                </a:solidFill>
              </a:rPr>
              <a:t>The matching length parameter options are: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le: Less than or equal to, &lt;=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ge: Greater than or equal to, &gt;=</a:t>
            </a:r>
          </a:p>
          <a:p>
            <a:pPr marL="0" indent="0" algn="l" defTabSz="684213" fontAlgn="base">
              <a:spcBef>
                <a:spcPts val="600"/>
              </a:spcBef>
              <a:spcAft>
                <a:spcPts val="600"/>
              </a:spcAft>
              <a:buClr>
                <a:schemeClr val="tx2"/>
              </a:buClr>
              <a:buSzPct val="90000"/>
            </a:pPr>
            <a:r>
              <a:rPr lang="en-US" sz="1600" dirty="0">
                <a:solidFill>
                  <a:srgbClr val="000000"/>
                </a:solidFill>
              </a:rPr>
              <a:t>Figure 12-7 demonstrates the prefix match specification with the high-order bit pattern 10.168.0.0 and high-order bit count 13. In this example, the matching length of the prefix must be greater than or equal to 24.</a:t>
            </a:r>
          </a:p>
        </p:txBody>
      </p:sp>
      <p:pic>
        <p:nvPicPr>
          <p:cNvPr id="9" name="Picture 8">
            <a:extLst>
              <a:ext uri="{FF2B5EF4-FFF2-40B4-BE49-F238E27FC236}">
                <a16:creationId xmlns:a16="http://schemas.microsoft.com/office/drawing/2014/main" id="{211A127F-3EFA-40A9-9051-705A9DDDEC79}"/>
              </a:ext>
            </a:extLst>
          </p:cNvPr>
          <p:cNvPicPr>
            <a:picLocks noChangeAspect="1"/>
          </p:cNvPicPr>
          <p:nvPr/>
        </p:nvPicPr>
        <p:blipFill>
          <a:blip r:embed="rId3"/>
          <a:srcRect/>
          <a:stretch/>
        </p:blipFill>
        <p:spPr>
          <a:xfrm>
            <a:off x="4532538" y="805411"/>
            <a:ext cx="4519160" cy="3102805"/>
          </a:xfrm>
          <a:prstGeom prst="rect">
            <a:avLst/>
          </a:prstGeom>
        </p:spPr>
      </p:pic>
    </p:spTree>
    <p:extLst>
      <p:ext uri="{BB962C8B-B14F-4D97-AF65-F5344CB8AC3E}">
        <p14:creationId xmlns:p14="http://schemas.microsoft.com/office/powerpoint/2010/main" val="274029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Conditional Matching</a:t>
            </a:r>
            <a:br>
              <a:rPr lang="en-US" sz="2400" dirty="0"/>
            </a:br>
            <a:r>
              <a:rPr lang="en-US" sz="2400" dirty="0"/>
              <a:t>Prefix Matching with Length Parameters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6425" y="786020"/>
            <a:ext cx="3854027" cy="3800380"/>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Figure 12-8 demonstrates a prefix match specification with the high-order bit pattern 10.0.0.0, high-order bit count 8, and matching length between 22 and 26.</a:t>
            </a:r>
          </a:p>
          <a:p>
            <a:pPr marL="0" indent="0" algn="l" defTabSz="684213" fontAlgn="base">
              <a:spcBef>
                <a:spcPts val="600"/>
              </a:spcBef>
              <a:spcAft>
                <a:spcPts val="600"/>
              </a:spcAft>
              <a:buClr>
                <a:schemeClr val="tx2"/>
              </a:buClr>
              <a:buSzPct val="90000"/>
            </a:pPr>
            <a:r>
              <a:rPr lang="en-US" sz="1400" dirty="0">
                <a:solidFill>
                  <a:srgbClr val="000000"/>
                </a:solidFill>
              </a:rPr>
              <a:t>The 10.0.0.0/8 prefix does not match because the prefix length is too short. The 10.0.0.0/24 network qualifies because the bit pattern matches, and the prefix length is between 22 and 26. The 10.0.0.0/30 prefix does not match because the bit pattern is too long. Any prefix that starts with 10 in the first octet and has a prefix length between 22 and 26 will match.</a:t>
            </a:r>
          </a:p>
          <a:p>
            <a:pPr marL="0" indent="0" algn="l" defTabSz="684213" fontAlgn="base">
              <a:spcBef>
                <a:spcPts val="600"/>
              </a:spcBef>
              <a:spcAft>
                <a:spcPts val="600"/>
              </a:spcAft>
              <a:buClr>
                <a:schemeClr val="tx2"/>
              </a:buClr>
              <a:buSzPct val="90000"/>
            </a:pPr>
            <a:r>
              <a:rPr lang="en-US" sz="1400" dirty="0">
                <a:solidFill>
                  <a:srgbClr val="000000"/>
                </a:solidFill>
              </a:rPr>
              <a:t>Matching to a specific prefix length that is higher than the high-order bit count requires that the ge-value and le-value match.</a:t>
            </a:r>
          </a:p>
          <a:p>
            <a:pPr marL="0" indent="0" algn="l" defTabSz="684213" fontAlgn="base">
              <a:spcBef>
                <a:spcPts val="600"/>
              </a:spcBef>
              <a:spcAft>
                <a:spcPts val="600"/>
              </a:spcAft>
              <a:buClr>
                <a:schemeClr val="tx2"/>
              </a:buClr>
              <a:buSzPct val="90000"/>
            </a:pPr>
            <a:endParaRPr lang="en-US" sz="1400" dirty="0">
              <a:solidFill>
                <a:srgbClr val="000000"/>
              </a:solidFill>
            </a:endParaRPr>
          </a:p>
        </p:txBody>
      </p:sp>
      <p:pic>
        <p:nvPicPr>
          <p:cNvPr id="9" name="Picture 8">
            <a:extLst>
              <a:ext uri="{FF2B5EF4-FFF2-40B4-BE49-F238E27FC236}">
                <a16:creationId xmlns:a16="http://schemas.microsoft.com/office/drawing/2014/main" id="{211A127F-3EFA-40A9-9051-705A9DDDEC79}"/>
              </a:ext>
            </a:extLst>
          </p:cNvPr>
          <p:cNvPicPr>
            <a:picLocks noChangeAspect="1"/>
          </p:cNvPicPr>
          <p:nvPr/>
        </p:nvPicPr>
        <p:blipFill>
          <a:blip r:embed="rId3"/>
          <a:srcRect/>
          <a:stretch/>
        </p:blipFill>
        <p:spPr>
          <a:xfrm>
            <a:off x="4050453" y="819992"/>
            <a:ext cx="4964853" cy="3585728"/>
          </a:xfrm>
          <a:prstGeom prst="rect">
            <a:avLst/>
          </a:prstGeom>
        </p:spPr>
      </p:pic>
    </p:spTree>
    <p:extLst>
      <p:ext uri="{BB962C8B-B14F-4D97-AF65-F5344CB8AC3E}">
        <p14:creationId xmlns:p14="http://schemas.microsoft.com/office/powerpoint/2010/main" val="81734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Conditional Matching</a:t>
            </a:r>
            <a:br>
              <a:rPr lang="en-US" sz="2400" dirty="0"/>
            </a:br>
            <a:r>
              <a:rPr lang="en-US" sz="2400" dirty="0"/>
              <a:t>Prefix Lists –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6426" y="731836"/>
            <a:ext cx="8663094" cy="2587097"/>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Prefix lists can contain multiple prefix matching specification entries that contain a permit or deny action. </a:t>
            </a:r>
          </a:p>
          <a:p>
            <a:pPr marL="0" indent="0" algn="l" defTabSz="684213" fontAlgn="base">
              <a:spcBef>
                <a:spcPts val="600"/>
              </a:spcBef>
              <a:spcAft>
                <a:spcPts val="600"/>
              </a:spcAft>
              <a:buClr>
                <a:schemeClr val="tx2"/>
              </a:buClr>
              <a:buSzPct val="90000"/>
            </a:pPr>
            <a:r>
              <a:rPr lang="en-US" sz="1400" dirty="0">
                <a:solidFill>
                  <a:srgbClr val="000000"/>
                </a:solidFill>
              </a:rPr>
              <a:t>Prefix lists process in sequential order in a top-down fashion, and the first prefix match processes with a permit or deny action.</a:t>
            </a:r>
          </a:p>
          <a:p>
            <a:pPr marL="0" indent="0" algn="l" defTabSz="684213" fontAlgn="base">
              <a:spcBef>
                <a:spcPts val="600"/>
              </a:spcBef>
              <a:spcAft>
                <a:spcPts val="600"/>
              </a:spcAft>
              <a:buClr>
                <a:schemeClr val="tx2"/>
              </a:buClr>
              <a:buSzPct val="90000"/>
            </a:pPr>
            <a:r>
              <a:rPr lang="en-US" sz="1400" dirty="0">
                <a:solidFill>
                  <a:srgbClr val="000000"/>
                </a:solidFill>
              </a:rPr>
              <a:t>Prefix lists are configured with the command </a:t>
            </a:r>
            <a:r>
              <a:rPr lang="en-US" sz="1400" b="1" i="1" dirty="0">
                <a:solidFill>
                  <a:srgbClr val="000000"/>
                </a:solidFill>
              </a:rPr>
              <a:t>ip prefix-list </a:t>
            </a:r>
            <a:r>
              <a:rPr lang="en-US" sz="1400" i="1" dirty="0">
                <a:solidFill>
                  <a:srgbClr val="000000"/>
                </a:solidFill>
              </a:rPr>
              <a:t>prefix-listname [</a:t>
            </a:r>
            <a:r>
              <a:rPr lang="en-US" sz="1400" b="1" dirty="0">
                <a:solidFill>
                  <a:srgbClr val="000000"/>
                </a:solidFill>
              </a:rPr>
              <a:t>seq</a:t>
            </a:r>
            <a:r>
              <a:rPr lang="en-US" sz="1400" i="1" dirty="0">
                <a:solidFill>
                  <a:srgbClr val="000000"/>
                </a:solidFill>
              </a:rPr>
              <a:t> sequence-number] {</a:t>
            </a:r>
            <a:r>
              <a:rPr lang="en-US" sz="1400" b="1" dirty="0">
                <a:solidFill>
                  <a:srgbClr val="000000"/>
                </a:solidFill>
              </a:rPr>
              <a:t>permit</a:t>
            </a:r>
            <a:r>
              <a:rPr lang="en-US" sz="1400" i="1" dirty="0">
                <a:solidFill>
                  <a:srgbClr val="000000"/>
                </a:solidFill>
              </a:rPr>
              <a:t> | </a:t>
            </a:r>
            <a:r>
              <a:rPr lang="en-US" sz="1400" b="1" dirty="0">
                <a:solidFill>
                  <a:srgbClr val="000000"/>
                </a:solidFill>
              </a:rPr>
              <a:t>deny</a:t>
            </a:r>
            <a:r>
              <a:rPr lang="en-US" sz="1400" i="1" dirty="0">
                <a:solidFill>
                  <a:srgbClr val="000000"/>
                </a:solidFill>
              </a:rPr>
              <a:t>} high-order-bit-pattern/high-order-bit-count [</a:t>
            </a:r>
            <a:r>
              <a:rPr lang="en-US" sz="1400" b="1" dirty="0">
                <a:solidFill>
                  <a:srgbClr val="000000"/>
                </a:solidFill>
              </a:rPr>
              <a:t>ge</a:t>
            </a:r>
            <a:r>
              <a:rPr lang="en-US" sz="1400" i="1" dirty="0">
                <a:solidFill>
                  <a:srgbClr val="000000"/>
                </a:solidFill>
              </a:rPr>
              <a:t> ge-value] [</a:t>
            </a:r>
            <a:r>
              <a:rPr lang="en-US" sz="1400" b="1" dirty="0">
                <a:solidFill>
                  <a:srgbClr val="000000"/>
                </a:solidFill>
              </a:rPr>
              <a:t>le</a:t>
            </a:r>
            <a:r>
              <a:rPr lang="en-US" sz="1400" i="1" dirty="0">
                <a:solidFill>
                  <a:srgbClr val="000000"/>
                </a:solidFill>
              </a:rPr>
              <a:t> le-value]</a:t>
            </a:r>
          </a:p>
          <a:p>
            <a:pPr marL="0" indent="0" algn="l" defTabSz="684213" fontAlgn="base">
              <a:spcBef>
                <a:spcPts val="600"/>
              </a:spcBef>
              <a:spcAft>
                <a:spcPts val="600"/>
              </a:spcAft>
              <a:buClr>
                <a:schemeClr val="tx2"/>
              </a:buClr>
              <a:buSzPct val="90000"/>
            </a:pPr>
            <a:r>
              <a:rPr lang="en-US" sz="1400" dirty="0">
                <a:solidFill>
                  <a:srgbClr val="000000"/>
                </a:solidFill>
              </a:rPr>
              <a:t>The sequence number auto-increments by 5, based on the highest sequence number. The first entry is 5.</a:t>
            </a:r>
          </a:p>
          <a:p>
            <a:pPr marL="0" indent="0" algn="l" defTabSz="684213" fontAlgn="base">
              <a:spcBef>
                <a:spcPts val="600"/>
              </a:spcBef>
              <a:spcAft>
                <a:spcPts val="600"/>
              </a:spcAft>
              <a:buClr>
                <a:schemeClr val="tx2"/>
              </a:buClr>
              <a:buSzPct val="90000"/>
            </a:pPr>
            <a:r>
              <a:rPr lang="en-US" sz="1400" dirty="0">
                <a:solidFill>
                  <a:srgbClr val="000000"/>
                </a:solidFill>
              </a:rPr>
              <a:t>IOS and IOS XE require that the ge-value be greater than the high-order bit count and that the le-value be greater than or equal to the ge-value: </a:t>
            </a:r>
            <a:r>
              <a:rPr lang="en-US" sz="1400" b="1" dirty="0">
                <a:solidFill>
                  <a:srgbClr val="000000"/>
                </a:solidFill>
              </a:rPr>
              <a:t>high-order bit count &lt; ge-value &lt;= le-value</a:t>
            </a:r>
          </a:p>
        </p:txBody>
      </p:sp>
      <p:pic>
        <p:nvPicPr>
          <p:cNvPr id="5" name="Picture 4" descr="A screenshot of a cell phone&#10;&#10;Description automatically generated">
            <a:extLst>
              <a:ext uri="{FF2B5EF4-FFF2-40B4-BE49-F238E27FC236}">
                <a16:creationId xmlns:a16="http://schemas.microsoft.com/office/drawing/2014/main" id="{A9A2A10C-0F75-4DA6-88A3-079F77569368}"/>
              </a:ext>
            </a:extLst>
          </p:cNvPr>
          <p:cNvPicPr>
            <a:picLocks noChangeAspect="1"/>
          </p:cNvPicPr>
          <p:nvPr/>
        </p:nvPicPr>
        <p:blipFill>
          <a:blip r:embed="rId3"/>
          <a:stretch>
            <a:fillRect/>
          </a:stretch>
        </p:blipFill>
        <p:spPr>
          <a:xfrm>
            <a:off x="1245581" y="3189328"/>
            <a:ext cx="6652837" cy="1501270"/>
          </a:xfrm>
          <a:prstGeom prst="rect">
            <a:avLst/>
          </a:prstGeom>
        </p:spPr>
      </p:pic>
    </p:spTree>
    <p:extLst>
      <p:ext uri="{BB962C8B-B14F-4D97-AF65-F5344CB8AC3E}">
        <p14:creationId xmlns:p14="http://schemas.microsoft.com/office/powerpoint/2010/main" val="73716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Conditional Matching</a:t>
            </a:r>
            <a:br>
              <a:rPr lang="en-US" sz="2400" dirty="0"/>
            </a:br>
            <a:r>
              <a:rPr lang="en-US" sz="2400" dirty="0"/>
              <a:t>Prefix Lists –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6426" y="731836"/>
            <a:ext cx="8663094" cy="2099417"/>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prefix matching logic works exactly the same for IPv6 networks as for IPv4 networks.</a:t>
            </a:r>
          </a:p>
          <a:p>
            <a:pPr marL="0" indent="0" algn="l" defTabSz="684213" fontAlgn="base">
              <a:spcBef>
                <a:spcPts val="600"/>
              </a:spcBef>
              <a:spcAft>
                <a:spcPts val="600"/>
              </a:spcAft>
              <a:buClr>
                <a:schemeClr val="tx2"/>
              </a:buClr>
              <a:buSzPct val="90000"/>
            </a:pPr>
            <a:r>
              <a:rPr lang="en-US" sz="1400" dirty="0">
                <a:solidFill>
                  <a:srgbClr val="000000"/>
                </a:solidFill>
              </a:rPr>
              <a:t>The most important thing to remember is that IPv6 networks are notated in hex and not in binary when identifying ranges. Ultimately, however, everything functions at the binary level.</a:t>
            </a:r>
          </a:p>
          <a:p>
            <a:pPr marL="0" indent="0" algn="l" defTabSz="684213" fontAlgn="base">
              <a:spcBef>
                <a:spcPts val="600"/>
              </a:spcBef>
              <a:spcAft>
                <a:spcPts val="600"/>
              </a:spcAft>
              <a:buClr>
                <a:schemeClr val="tx2"/>
              </a:buClr>
              <a:buSzPct val="90000"/>
            </a:pPr>
            <a:r>
              <a:rPr lang="en-US" sz="1400" dirty="0">
                <a:solidFill>
                  <a:srgbClr val="000000"/>
                </a:solidFill>
              </a:rPr>
              <a:t>IPv6 prefix lists are configured with the global configuration command </a:t>
            </a:r>
            <a:r>
              <a:rPr lang="en-US" sz="1400" b="1" dirty="0">
                <a:solidFill>
                  <a:srgbClr val="000000"/>
                </a:solidFill>
              </a:rPr>
              <a:t>ipv6 prefix-list </a:t>
            </a:r>
            <a:r>
              <a:rPr lang="en-US" sz="1400" i="1" dirty="0">
                <a:solidFill>
                  <a:srgbClr val="000000"/>
                </a:solidFill>
              </a:rPr>
              <a:t>prefix-list-name [</a:t>
            </a:r>
            <a:r>
              <a:rPr lang="en-US" sz="1400" b="1" dirty="0">
                <a:solidFill>
                  <a:srgbClr val="000000"/>
                </a:solidFill>
              </a:rPr>
              <a:t>seq</a:t>
            </a:r>
            <a:r>
              <a:rPr lang="en-US" sz="1400" i="1" dirty="0">
                <a:solidFill>
                  <a:srgbClr val="000000"/>
                </a:solidFill>
              </a:rPr>
              <a:t> sequence-number] {</a:t>
            </a:r>
            <a:r>
              <a:rPr lang="en-US" sz="1400" b="1" dirty="0">
                <a:solidFill>
                  <a:srgbClr val="000000"/>
                </a:solidFill>
              </a:rPr>
              <a:t>permit</a:t>
            </a:r>
            <a:r>
              <a:rPr lang="en-US" sz="1400" i="1" dirty="0">
                <a:solidFill>
                  <a:srgbClr val="000000"/>
                </a:solidFill>
              </a:rPr>
              <a:t> | </a:t>
            </a:r>
            <a:r>
              <a:rPr lang="en-US" sz="1400" b="1" dirty="0">
                <a:solidFill>
                  <a:srgbClr val="000000"/>
                </a:solidFill>
              </a:rPr>
              <a:t>deny</a:t>
            </a:r>
            <a:r>
              <a:rPr lang="en-US" sz="1400" i="1" dirty="0">
                <a:solidFill>
                  <a:srgbClr val="000000"/>
                </a:solidFill>
              </a:rPr>
              <a:t>} high-order-bit-pattern/highorder-bit-count [</a:t>
            </a:r>
            <a:r>
              <a:rPr lang="en-US" sz="1400" b="1" dirty="0">
                <a:solidFill>
                  <a:srgbClr val="000000"/>
                </a:solidFill>
              </a:rPr>
              <a:t>ge</a:t>
            </a:r>
            <a:r>
              <a:rPr lang="en-US" sz="1400" i="1" dirty="0">
                <a:solidFill>
                  <a:srgbClr val="000000"/>
                </a:solidFill>
              </a:rPr>
              <a:t> ge-value] [</a:t>
            </a:r>
            <a:r>
              <a:rPr lang="en-US" sz="1400" b="1" dirty="0">
                <a:solidFill>
                  <a:srgbClr val="000000"/>
                </a:solidFill>
              </a:rPr>
              <a:t>le</a:t>
            </a:r>
            <a:r>
              <a:rPr lang="en-US" sz="1400" i="1" dirty="0">
                <a:solidFill>
                  <a:srgbClr val="000000"/>
                </a:solidFill>
              </a:rPr>
              <a:t> le-value].</a:t>
            </a:r>
          </a:p>
          <a:p>
            <a:pPr marL="0" indent="0" algn="l" defTabSz="684213" fontAlgn="base">
              <a:spcBef>
                <a:spcPts val="600"/>
              </a:spcBef>
              <a:spcAft>
                <a:spcPts val="600"/>
              </a:spcAft>
              <a:buClr>
                <a:schemeClr val="tx2"/>
              </a:buClr>
              <a:buSzPct val="90000"/>
            </a:pPr>
            <a:r>
              <a:rPr lang="en-US" sz="1400" dirty="0">
                <a:solidFill>
                  <a:srgbClr val="000000"/>
                </a:solidFill>
              </a:rPr>
              <a:t>Example 12-2 provides a sample prefix list named PRIVATE-IPV6.</a:t>
            </a:r>
            <a:endParaRPr lang="en-US" sz="1400" b="1" dirty="0">
              <a:solidFill>
                <a:srgbClr val="000000"/>
              </a:solidFill>
            </a:endParaRPr>
          </a:p>
        </p:txBody>
      </p:sp>
      <p:pic>
        <p:nvPicPr>
          <p:cNvPr id="5" name="Picture 4">
            <a:extLst>
              <a:ext uri="{FF2B5EF4-FFF2-40B4-BE49-F238E27FC236}">
                <a16:creationId xmlns:a16="http://schemas.microsoft.com/office/drawing/2014/main" id="{A9A2A10C-0F75-4DA6-88A3-079F77569368}"/>
              </a:ext>
            </a:extLst>
          </p:cNvPr>
          <p:cNvPicPr>
            <a:picLocks noChangeAspect="1"/>
          </p:cNvPicPr>
          <p:nvPr/>
        </p:nvPicPr>
        <p:blipFill>
          <a:blip r:embed="rId3"/>
          <a:srcRect/>
          <a:stretch/>
        </p:blipFill>
        <p:spPr>
          <a:xfrm>
            <a:off x="596669" y="2963637"/>
            <a:ext cx="7950661" cy="1281792"/>
          </a:xfrm>
          <a:prstGeom prst="rect">
            <a:avLst/>
          </a:prstGeom>
        </p:spPr>
      </p:pic>
    </p:spTree>
    <p:extLst>
      <p:ext uri="{BB962C8B-B14F-4D97-AF65-F5344CB8AC3E}">
        <p14:creationId xmlns:p14="http://schemas.microsoft.com/office/powerpoint/2010/main" val="212637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Conditional Matching</a:t>
            </a:r>
            <a:br>
              <a:rPr lang="en-US" sz="2400" dirty="0"/>
            </a:br>
            <a:r>
              <a:rPr lang="en-US" sz="2400" dirty="0"/>
              <a:t>Regular Expressions (regex)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6427" y="631036"/>
            <a:ext cx="8947573" cy="1923314"/>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There may be times when conditionally matching on network prefixes may be too complicated, and identifying all routes from a specific organization is preferred. In such a case, path selection can be made by using a BGP AS_Path.</a:t>
            </a:r>
          </a:p>
          <a:p>
            <a:pPr marL="0" indent="0" algn="l" defTabSz="684213" fontAlgn="base">
              <a:spcBef>
                <a:spcPts val="600"/>
              </a:spcBef>
              <a:spcAft>
                <a:spcPts val="600"/>
              </a:spcAft>
              <a:buClr>
                <a:schemeClr val="tx2"/>
              </a:buClr>
              <a:buSzPct val="90000"/>
            </a:pPr>
            <a:r>
              <a:rPr lang="en-US" sz="1400" dirty="0">
                <a:solidFill>
                  <a:srgbClr val="000000"/>
                </a:solidFill>
              </a:rPr>
              <a:t>Regular expressions (regex) are used to parse through the large number of available ASNs (4,294,967,295). The BGP table can be parsed with regex by using the command </a:t>
            </a:r>
            <a:r>
              <a:rPr lang="en-US" sz="1400" b="1" dirty="0">
                <a:solidFill>
                  <a:srgbClr val="000000"/>
                </a:solidFill>
              </a:rPr>
              <a:t>show bgp </a:t>
            </a:r>
            <a:r>
              <a:rPr lang="en-US" sz="1400" i="1" dirty="0">
                <a:solidFill>
                  <a:srgbClr val="000000"/>
                </a:solidFill>
              </a:rPr>
              <a:t>afi safi </a:t>
            </a:r>
            <a:r>
              <a:rPr lang="en-US" sz="1400" b="1" dirty="0">
                <a:solidFill>
                  <a:srgbClr val="000000"/>
                </a:solidFill>
              </a:rPr>
              <a:t>regexp</a:t>
            </a:r>
            <a:r>
              <a:rPr lang="en-US" sz="1400" dirty="0">
                <a:solidFill>
                  <a:srgbClr val="000000"/>
                </a:solidFill>
              </a:rPr>
              <a:t> </a:t>
            </a:r>
            <a:r>
              <a:rPr lang="en-US" sz="1400" i="1" dirty="0">
                <a:solidFill>
                  <a:srgbClr val="000000"/>
                </a:solidFill>
              </a:rPr>
              <a:t>regex-pattern</a:t>
            </a:r>
            <a:r>
              <a:rPr lang="en-US" sz="1400" dirty="0">
                <a:solidFill>
                  <a:srgbClr val="000000"/>
                </a:solidFill>
              </a:rPr>
              <a:t>.</a:t>
            </a:r>
          </a:p>
          <a:p>
            <a:pPr marL="0" indent="0" algn="l" defTabSz="684213" fontAlgn="base">
              <a:spcBef>
                <a:spcPts val="600"/>
              </a:spcBef>
              <a:spcAft>
                <a:spcPts val="600"/>
              </a:spcAft>
              <a:buClr>
                <a:schemeClr val="tx2"/>
              </a:buClr>
              <a:buSzPct val="90000"/>
            </a:pPr>
            <a:r>
              <a:rPr lang="en-US" sz="1400" b="1" dirty="0">
                <a:solidFill>
                  <a:srgbClr val="000000"/>
                </a:solidFill>
              </a:rPr>
              <a:t>^</a:t>
            </a:r>
            <a:r>
              <a:rPr lang="en-US" sz="1400" dirty="0">
                <a:solidFill>
                  <a:srgbClr val="000000"/>
                </a:solidFill>
              </a:rPr>
              <a:t> indicates the start of a string, </a:t>
            </a:r>
            <a:r>
              <a:rPr lang="en-US" sz="1400" b="1" dirty="0">
                <a:solidFill>
                  <a:srgbClr val="000000"/>
                </a:solidFill>
              </a:rPr>
              <a:t>$</a:t>
            </a:r>
            <a:r>
              <a:rPr lang="en-US" sz="1400" dirty="0">
                <a:solidFill>
                  <a:srgbClr val="000000"/>
                </a:solidFill>
              </a:rPr>
              <a:t> indicates the end of a string, </a:t>
            </a:r>
            <a:r>
              <a:rPr lang="en-US" sz="1400" b="1" dirty="0">
                <a:solidFill>
                  <a:srgbClr val="000000"/>
                </a:solidFill>
              </a:rPr>
              <a:t>_</a:t>
            </a:r>
            <a:r>
              <a:rPr lang="en-US" sz="1400" dirty="0">
                <a:solidFill>
                  <a:srgbClr val="000000"/>
                </a:solidFill>
              </a:rPr>
              <a:t> matches a space, </a:t>
            </a:r>
            <a:r>
              <a:rPr lang="en-US" sz="1400" b="1" dirty="0">
                <a:solidFill>
                  <a:srgbClr val="000000"/>
                </a:solidFill>
              </a:rPr>
              <a:t>+</a:t>
            </a:r>
            <a:r>
              <a:rPr lang="en-US" sz="1400" dirty="0">
                <a:solidFill>
                  <a:srgbClr val="000000"/>
                </a:solidFill>
              </a:rPr>
              <a:t> matches one or more instance, </a:t>
            </a:r>
            <a:r>
              <a:rPr lang="en-US" sz="1400" b="1" dirty="0">
                <a:solidFill>
                  <a:srgbClr val="000000"/>
                </a:solidFill>
              </a:rPr>
              <a:t>?</a:t>
            </a:r>
            <a:r>
              <a:rPr lang="en-US" sz="1400" dirty="0">
                <a:solidFill>
                  <a:srgbClr val="000000"/>
                </a:solidFill>
              </a:rPr>
              <a:t> matches one or no instances, </a:t>
            </a:r>
            <a:r>
              <a:rPr lang="en-US" sz="1400" b="1" dirty="0">
                <a:solidFill>
                  <a:srgbClr val="000000"/>
                </a:solidFill>
              </a:rPr>
              <a:t>[ ] </a:t>
            </a:r>
            <a:r>
              <a:rPr lang="en-US" sz="1400" dirty="0">
                <a:solidFill>
                  <a:srgbClr val="000000"/>
                </a:solidFill>
              </a:rPr>
              <a:t>match a single character or nesting within a range, </a:t>
            </a:r>
            <a:r>
              <a:rPr lang="en-US" sz="1400" b="1" dirty="0">
                <a:solidFill>
                  <a:srgbClr val="000000"/>
                </a:solidFill>
              </a:rPr>
              <a:t>-</a:t>
            </a:r>
            <a:r>
              <a:rPr lang="en-US" sz="1400" dirty="0">
                <a:solidFill>
                  <a:srgbClr val="000000"/>
                </a:solidFill>
              </a:rPr>
              <a:t> is for a range  </a:t>
            </a:r>
          </a:p>
        </p:txBody>
      </p:sp>
      <p:sp>
        <p:nvSpPr>
          <p:cNvPr id="2" name="TextBox 1"/>
          <p:cNvSpPr txBox="1"/>
          <p:nvPr/>
        </p:nvSpPr>
        <p:spPr>
          <a:xfrm>
            <a:off x="396000" y="2346335"/>
            <a:ext cx="3388492" cy="461665"/>
          </a:xfrm>
          <a:prstGeom prst="rect">
            <a:avLst/>
          </a:prstGeom>
          <a:noFill/>
        </p:spPr>
        <p:txBody>
          <a:bodyPr wrap="none" rtlCol="0">
            <a:spAutoFit/>
          </a:bodyPr>
          <a:lstStyle/>
          <a:p>
            <a:endParaRPr lang="en-US" sz="1200" dirty="0"/>
          </a:p>
          <a:p>
            <a:r>
              <a:rPr lang="en-US" sz="1200" b="1" dirty="0"/>
              <a:t>Table 12-6 </a:t>
            </a:r>
            <a:r>
              <a:rPr lang="en-US" sz="1200" dirty="0"/>
              <a:t>Common BGP Regular Expressions</a:t>
            </a:r>
          </a:p>
        </p:txBody>
      </p:sp>
      <p:graphicFrame>
        <p:nvGraphicFramePr>
          <p:cNvPr id="5" name="Table 4">
            <a:extLst>
              <a:ext uri="{FF2B5EF4-FFF2-40B4-BE49-F238E27FC236}">
                <a16:creationId xmlns:a16="http://schemas.microsoft.com/office/drawing/2014/main" id="{3F80A476-0C9F-4491-BC16-A98BFB429CD4}"/>
              </a:ext>
            </a:extLst>
          </p:cNvPr>
          <p:cNvGraphicFramePr>
            <a:graphicFrameLocks noGrp="1"/>
          </p:cNvGraphicFramePr>
          <p:nvPr>
            <p:extLst>
              <p:ext uri="{D42A27DB-BD31-4B8C-83A1-F6EECF244321}">
                <p14:modId xmlns:p14="http://schemas.microsoft.com/office/powerpoint/2010/main" val="2405539961"/>
              </p:ext>
            </p:extLst>
          </p:nvPr>
        </p:nvGraphicFramePr>
        <p:xfrm>
          <a:off x="494453" y="2808000"/>
          <a:ext cx="8012854" cy="1887120"/>
        </p:xfrm>
        <a:graphic>
          <a:graphicData uri="http://schemas.openxmlformats.org/drawingml/2006/table">
            <a:tbl>
              <a:tblPr firstRow="1" bandRow="1">
                <a:tableStyleId>{5C22544A-7EE6-4342-B048-85BDC9FD1C3A}</a:tableStyleId>
              </a:tblPr>
              <a:tblGrid>
                <a:gridCol w="3711787">
                  <a:extLst>
                    <a:ext uri="{9D8B030D-6E8A-4147-A177-3AD203B41FA5}">
                      <a16:colId xmlns:a16="http://schemas.microsoft.com/office/drawing/2014/main" val="3133942819"/>
                    </a:ext>
                  </a:extLst>
                </a:gridCol>
                <a:gridCol w="4301067">
                  <a:extLst>
                    <a:ext uri="{9D8B030D-6E8A-4147-A177-3AD203B41FA5}">
                      <a16:colId xmlns:a16="http://schemas.microsoft.com/office/drawing/2014/main" val="2120057216"/>
                    </a:ext>
                  </a:extLst>
                </a:gridCol>
              </a:tblGrid>
              <a:tr h="314520">
                <a:tc>
                  <a:txBody>
                    <a:bodyPr/>
                    <a:lstStyle/>
                    <a:p>
                      <a:r>
                        <a:rPr lang="en-US" sz="1400" dirty="0"/>
                        <a:t>Regular Expression</a:t>
                      </a:r>
                    </a:p>
                  </a:txBody>
                  <a:tcPr marL="81468" marR="81468" marT="40734" marB="40734"/>
                </a:tc>
                <a:tc>
                  <a:txBody>
                    <a:bodyPr/>
                    <a:lstStyle/>
                    <a:p>
                      <a:r>
                        <a:rPr lang="en-US" sz="1400" dirty="0"/>
                        <a:t>Meaning</a:t>
                      </a:r>
                    </a:p>
                  </a:txBody>
                  <a:tcPr marL="81468" marR="81468" marT="40734" marB="40734"/>
                </a:tc>
                <a:extLst>
                  <a:ext uri="{0D108BD9-81ED-4DB2-BD59-A6C34878D82A}">
                    <a16:rowId xmlns:a16="http://schemas.microsoft.com/office/drawing/2014/main" val="2640803396"/>
                  </a:ext>
                </a:extLst>
              </a:tr>
              <a:tr h="314520">
                <a:tc>
                  <a:txBody>
                    <a:bodyPr/>
                    <a:lstStyle/>
                    <a:p>
                      <a:r>
                        <a:rPr lang="en-US" sz="1400" dirty="0">
                          <a:solidFill>
                            <a:srgbClr val="000000"/>
                          </a:solidFill>
                        </a:rPr>
                        <a:t>^$</a:t>
                      </a:r>
                    </a:p>
                  </a:txBody>
                  <a:tcPr marL="81468" marR="81468" marT="40734" marB="40734"/>
                </a:tc>
                <a:tc>
                  <a:txBody>
                    <a:bodyPr/>
                    <a:lstStyle/>
                    <a:p>
                      <a:r>
                        <a:rPr lang="en-US" sz="1400" dirty="0">
                          <a:solidFill>
                            <a:srgbClr val="000000"/>
                          </a:solidFill>
                        </a:rPr>
                        <a:t>Local originating routes</a:t>
                      </a:r>
                    </a:p>
                  </a:txBody>
                  <a:tcPr marL="81468" marR="81468" marT="40734" marB="40734"/>
                </a:tc>
                <a:extLst>
                  <a:ext uri="{0D108BD9-81ED-4DB2-BD59-A6C34878D82A}">
                    <a16:rowId xmlns:a16="http://schemas.microsoft.com/office/drawing/2014/main" val="3303805005"/>
                  </a:ext>
                </a:extLst>
              </a:tr>
              <a:tr h="314520">
                <a:tc>
                  <a:txBody>
                    <a:bodyPr/>
                    <a:lstStyle/>
                    <a:p>
                      <a:r>
                        <a:rPr lang="en-US" sz="1400" dirty="0">
                          <a:solidFill>
                            <a:srgbClr val="000000"/>
                          </a:solidFill>
                        </a:rPr>
                        <a:t>permit ^200_</a:t>
                      </a:r>
                    </a:p>
                  </a:txBody>
                  <a:tcPr marL="81468" marR="81468" marT="40734" marB="40734"/>
                </a:tc>
                <a:tc>
                  <a:txBody>
                    <a:bodyPr/>
                    <a:lstStyle/>
                    <a:p>
                      <a:r>
                        <a:rPr lang="en-US" sz="1400" dirty="0">
                          <a:solidFill>
                            <a:srgbClr val="000000"/>
                          </a:solidFill>
                        </a:rPr>
                        <a:t>Only routes from neighbor AS 200</a:t>
                      </a:r>
                    </a:p>
                  </a:txBody>
                  <a:tcPr marL="81468" marR="81468" marT="40734" marB="40734"/>
                </a:tc>
                <a:extLst>
                  <a:ext uri="{0D108BD9-81ED-4DB2-BD59-A6C34878D82A}">
                    <a16:rowId xmlns:a16="http://schemas.microsoft.com/office/drawing/2014/main" val="1860627843"/>
                  </a:ext>
                </a:extLst>
              </a:tr>
              <a:tr h="314520">
                <a:tc>
                  <a:txBody>
                    <a:bodyPr/>
                    <a:lstStyle/>
                    <a:p>
                      <a:r>
                        <a:rPr lang="en-US" sz="1400" dirty="0">
                          <a:solidFill>
                            <a:srgbClr val="000000"/>
                          </a:solidFill>
                        </a:rPr>
                        <a:t>permit _200$</a:t>
                      </a:r>
                    </a:p>
                  </a:txBody>
                  <a:tcPr marL="81468" marR="81468" marT="40734" marB="40734"/>
                </a:tc>
                <a:tc>
                  <a:txBody>
                    <a:bodyPr/>
                    <a:lstStyle/>
                    <a:p>
                      <a:r>
                        <a:rPr lang="en-US" sz="1400" dirty="0">
                          <a:solidFill>
                            <a:srgbClr val="000000"/>
                          </a:solidFill>
                        </a:rPr>
                        <a:t>Only routes originating from AS 200</a:t>
                      </a:r>
                    </a:p>
                  </a:txBody>
                  <a:tcPr marL="81468" marR="81468" marT="40734" marB="40734"/>
                </a:tc>
                <a:extLst>
                  <a:ext uri="{0D108BD9-81ED-4DB2-BD59-A6C34878D82A}">
                    <a16:rowId xmlns:a16="http://schemas.microsoft.com/office/drawing/2014/main" val="2206863053"/>
                  </a:ext>
                </a:extLst>
              </a:tr>
              <a:tr h="314520">
                <a:tc>
                  <a:txBody>
                    <a:bodyPr/>
                    <a:lstStyle/>
                    <a:p>
                      <a:r>
                        <a:rPr lang="en-US" sz="1400" dirty="0">
                          <a:solidFill>
                            <a:srgbClr val="000000"/>
                          </a:solidFill>
                        </a:rPr>
                        <a:t>permit _200_</a:t>
                      </a:r>
                    </a:p>
                  </a:txBody>
                  <a:tcPr marL="81468" marR="81468" marT="40734" marB="40734"/>
                </a:tc>
                <a:tc>
                  <a:txBody>
                    <a:bodyPr/>
                    <a:lstStyle/>
                    <a:p>
                      <a:r>
                        <a:rPr lang="en-US" sz="1400" dirty="0">
                          <a:solidFill>
                            <a:srgbClr val="000000"/>
                          </a:solidFill>
                        </a:rPr>
                        <a:t>Only routes that pass through AS 200</a:t>
                      </a:r>
                    </a:p>
                  </a:txBody>
                  <a:tcPr marL="81468" marR="81468" marT="40734" marB="40734"/>
                </a:tc>
                <a:extLst>
                  <a:ext uri="{0D108BD9-81ED-4DB2-BD59-A6C34878D82A}">
                    <a16:rowId xmlns:a16="http://schemas.microsoft.com/office/drawing/2014/main" val="987564232"/>
                  </a:ext>
                </a:extLst>
              </a:tr>
              <a:tr h="314520">
                <a:tc>
                  <a:txBody>
                    <a:bodyPr/>
                    <a:lstStyle/>
                    <a:p>
                      <a:r>
                        <a:rPr lang="en-US" sz="1400" dirty="0">
                          <a:solidFill>
                            <a:srgbClr val="000000"/>
                          </a:solidFill>
                        </a:rPr>
                        <a:t>permit ^[0-9]+ [0-9]+ [0-9]+?</a:t>
                      </a:r>
                    </a:p>
                  </a:txBody>
                  <a:tcPr marL="81468" marR="81468" marT="40734" marB="40734"/>
                </a:tc>
                <a:tc>
                  <a:txBody>
                    <a:bodyPr/>
                    <a:lstStyle/>
                    <a:p>
                      <a:r>
                        <a:rPr lang="en-US" sz="1400" dirty="0">
                          <a:solidFill>
                            <a:srgbClr val="000000"/>
                          </a:solidFill>
                        </a:rPr>
                        <a:t>Routes with three or fewer AS_Path entries</a:t>
                      </a:r>
                    </a:p>
                  </a:txBody>
                  <a:tcPr marL="81468" marR="81468" marT="40734" marB="40734"/>
                </a:tc>
                <a:extLst>
                  <a:ext uri="{0D108BD9-81ED-4DB2-BD59-A6C34878D82A}">
                    <a16:rowId xmlns:a16="http://schemas.microsoft.com/office/drawing/2014/main" val="3586912497"/>
                  </a:ext>
                </a:extLst>
              </a:tr>
            </a:tbl>
          </a:graphicData>
        </a:graphic>
      </p:graphicFrame>
    </p:spTree>
    <p:extLst>
      <p:ext uri="{BB962C8B-B14F-4D97-AF65-F5344CB8AC3E}">
        <p14:creationId xmlns:p14="http://schemas.microsoft.com/office/powerpoint/2010/main" val="30346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12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5506" y="541097"/>
            <a:ext cx="8948481" cy="3945182"/>
          </a:xfrm>
        </p:spPr>
        <p:txBody>
          <a:bodyPr/>
          <a:lstStyle/>
          <a:p>
            <a:pPr marL="0" indent="0" algn="l" defTabSz="684213" fontAlgn="base">
              <a:spcBef>
                <a:spcPts val="600"/>
              </a:spcBef>
              <a:spcAft>
                <a:spcPts val="600"/>
              </a:spcAft>
              <a:buClr>
                <a:schemeClr val="tx2"/>
              </a:buClr>
              <a:buSzPct val="90000"/>
            </a:pPr>
            <a:r>
              <a:rPr lang="en-US" sz="1500" b="1" dirty="0">
                <a:solidFill>
                  <a:srgbClr val="000000"/>
                </a:solidFill>
              </a:rPr>
              <a:t>This chapter covers the following content:</a:t>
            </a:r>
          </a:p>
          <a:p>
            <a:pPr marL="0" indent="0" algn="l" defTabSz="684213" fontAlgn="base">
              <a:spcBef>
                <a:spcPts val="600"/>
              </a:spcBef>
              <a:spcAft>
                <a:spcPts val="600"/>
              </a:spcAft>
              <a:buClr>
                <a:schemeClr val="tx2"/>
              </a:buClr>
              <a:buSzPct val="90000"/>
            </a:pPr>
            <a:r>
              <a:rPr lang="en-US" sz="1400" b="1" dirty="0">
                <a:solidFill>
                  <a:srgbClr val="000000"/>
                </a:solidFill>
              </a:rPr>
              <a:t>BGP Multihoming - </a:t>
            </a:r>
            <a:r>
              <a:rPr lang="en-US" sz="1400" dirty="0">
                <a:solidFill>
                  <a:srgbClr val="000000"/>
                </a:solidFill>
              </a:rPr>
              <a:t>This section reviews the methods of providing resiliency through redundant BGP connections, along with desired and undesired design considerations for Internet and MPLS connections (branch and data center).</a:t>
            </a:r>
          </a:p>
          <a:p>
            <a:pPr marL="0" indent="0" algn="l" defTabSz="684213" fontAlgn="base">
              <a:spcBef>
                <a:spcPts val="600"/>
              </a:spcBef>
              <a:spcAft>
                <a:spcPts val="600"/>
              </a:spcAft>
              <a:buClr>
                <a:schemeClr val="tx2"/>
              </a:buClr>
              <a:buSzPct val="90000"/>
            </a:pPr>
            <a:r>
              <a:rPr lang="en-US" sz="1400" b="1" dirty="0">
                <a:solidFill>
                  <a:srgbClr val="000000"/>
                </a:solidFill>
              </a:rPr>
              <a:t>Conditional Matching - </a:t>
            </a:r>
            <a:r>
              <a:rPr lang="en-US" sz="1400" dirty="0">
                <a:solidFill>
                  <a:srgbClr val="000000"/>
                </a:solidFill>
              </a:rPr>
              <a:t>This section provides an overview of how network prefixes can be conditionally matched with ACLs, prefix lists, and regular expressions.</a:t>
            </a:r>
          </a:p>
          <a:p>
            <a:pPr marL="0" indent="0" algn="l" defTabSz="684213" fontAlgn="base">
              <a:spcBef>
                <a:spcPts val="600"/>
              </a:spcBef>
              <a:spcAft>
                <a:spcPts val="600"/>
              </a:spcAft>
              <a:buClr>
                <a:schemeClr val="tx2"/>
              </a:buClr>
              <a:buSzPct val="90000"/>
            </a:pPr>
            <a:r>
              <a:rPr lang="en-US" sz="1400" b="1" dirty="0">
                <a:solidFill>
                  <a:srgbClr val="000000"/>
                </a:solidFill>
              </a:rPr>
              <a:t>Route Maps -</a:t>
            </a:r>
            <a:r>
              <a:rPr lang="en-US" sz="1400" dirty="0">
                <a:solidFill>
                  <a:srgbClr val="000000"/>
                </a:solidFill>
              </a:rPr>
              <a:t> This section explains the structure of a route map and how conditional matching and conditional actions can be combined to filter or manipulate routes.</a:t>
            </a:r>
          </a:p>
          <a:p>
            <a:pPr marL="0" indent="0" algn="l" defTabSz="684213" fontAlgn="base">
              <a:spcBef>
                <a:spcPts val="600"/>
              </a:spcBef>
              <a:spcAft>
                <a:spcPts val="600"/>
              </a:spcAft>
              <a:buClr>
                <a:schemeClr val="tx2"/>
              </a:buClr>
              <a:buSzPct val="90000"/>
            </a:pPr>
            <a:r>
              <a:rPr lang="en-US" sz="1400" b="1" dirty="0">
                <a:solidFill>
                  <a:srgbClr val="000000"/>
                </a:solidFill>
              </a:rPr>
              <a:t>BGP Route Filtering and Manipulation - </a:t>
            </a:r>
            <a:r>
              <a:rPr lang="en-US" sz="1400" dirty="0">
                <a:solidFill>
                  <a:srgbClr val="000000"/>
                </a:solidFill>
              </a:rPr>
              <a:t>This section expands on how conditional matching and route maps work by applying real-world use cases to demonstrate the filtering or manipulation of BGP routes.</a:t>
            </a:r>
          </a:p>
          <a:p>
            <a:pPr marL="0" indent="0" algn="l" defTabSz="684213" fontAlgn="base">
              <a:spcBef>
                <a:spcPts val="600"/>
              </a:spcBef>
              <a:spcAft>
                <a:spcPts val="600"/>
              </a:spcAft>
              <a:buClr>
                <a:schemeClr val="tx2"/>
              </a:buClr>
              <a:buSzPct val="90000"/>
            </a:pPr>
            <a:r>
              <a:rPr lang="en-US" sz="1400" b="1" dirty="0">
                <a:solidFill>
                  <a:srgbClr val="000000"/>
                </a:solidFill>
              </a:rPr>
              <a:t>BGP Communities - </a:t>
            </a:r>
            <a:r>
              <a:rPr lang="en-US" sz="1400" dirty="0">
                <a:solidFill>
                  <a:srgbClr val="000000"/>
                </a:solidFill>
              </a:rPr>
              <a:t>This section explains the BGP well-known mandatory path attribute and how it can be used to tag a prefix to have route policies applied by routers in the same autonomous system or in an external autonomous system.</a:t>
            </a:r>
          </a:p>
          <a:p>
            <a:pPr marL="0" indent="0" algn="l" defTabSz="684213" fontAlgn="base">
              <a:spcBef>
                <a:spcPts val="600"/>
              </a:spcBef>
              <a:spcAft>
                <a:spcPts val="600"/>
              </a:spcAft>
              <a:buClr>
                <a:schemeClr val="tx2"/>
              </a:buClr>
              <a:buSzPct val="90000"/>
            </a:pPr>
            <a:r>
              <a:rPr lang="en-US" sz="1400" b="1" dirty="0">
                <a:solidFill>
                  <a:srgbClr val="000000"/>
                </a:solidFill>
              </a:rPr>
              <a:t>Understanding BGP Path Selection -</a:t>
            </a:r>
            <a:r>
              <a:rPr lang="en-US" sz="1400" dirty="0">
                <a:solidFill>
                  <a:srgbClr val="000000"/>
                </a:solidFill>
              </a:rPr>
              <a:t> This section describes the logic used by BGP to identify the best path when multiple routes are installed in the BGP table.</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Route Maps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Route maps can filter networks much the same way as ACLs, but they also provide additional capability through the addition or modification of network attributes.</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To influence a routing protocol, a route map must be referenced from the routing protocol.</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Route maps are critical to BGP because they are the main component in modifying a unique routing policy on a neighbor-by-neighbor basis.</a:t>
            </a:r>
          </a:p>
        </p:txBody>
      </p:sp>
    </p:spTree>
    <p:custDataLst>
      <p:tags r:id="rId1"/>
    </p:custDataLst>
    <p:extLst>
      <p:ext uri="{BB962C8B-B14F-4D97-AF65-F5344CB8AC3E}">
        <p14:creationId xmlns:p14="http://schemas.microsoft.com/office/powerpoint/2010/main" val="158484036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 Maps</a:t>
            </a:r>
            <a:br>
              <a:rPr lang="en-US" sz="2400" dirty="0"/>
            </a:br>
            <a:r>
              <a:rPr lang="en-US" sz="2400" dirty="0"/>
              <a:t>Route Map Components and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6" y="731836"/>
            <a:ext cx="8961120" cy="4246563"/>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A route map has four components: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chemeClr val="tx1"/>
                </a:solidFill>
              </a:rPr>
              <a:t>Sequence number - </a:t>
            </a:r>
            <a:r>
              <a:rPr lang="en-US" sz="1400" dirty="0">
                <a:solidFill>
                  <a:schemeClr val="tx1"/>
                </a:solidFill>
              </a:rPr>
              <a:t>Dictates the processing order of the route map.</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chemeClr val="tx1"/>
                </a:solidFill>
              </a:rPr>
              <a:t>Conditional matching criteria - </a:t>
            </a:r>
            <a:r>
              <a:rPr lang="en-US" sz="1400" dirty="0">
                <a:solidFill>
                  <a:schemeClr val="tx1"/>
                </a:solidFill>
              </a:rPr>
              <a:t>Identifies prefix characteristics (network, BGP path attribute, next hop,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chemeClr val="tx1"/>
                </a:solidFill>
              </a:rPr>
              <a:t>Processing action - </a:t>
            </a:r>
            <a:r>
              <a:rPr lang="en-US" sz="1400" dirty="0">
                <a:solidFill>
                  <a:schemeClr val="tx1"/>
                </a:solidFill>
              </a:rPr>
              <a:t>Permits or denies the prefix.</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chemeClr val="tx1"/>
                </a:solidFill>
              </a:rPr>
              <a:t>Optional action -</a:t>
            </a:r>
            <a:r>
              <a:rPr lang="en-US" sz="1400" dirty="0">
                <a:solidFill>
                  <a:schemeClr val="tx1"/>
                </a:solidFill>
              </a:rPr>
              <a:t> Allows for manipulations, depending on how the route map is referenced on the router. Actions can include modification, addition, or removal of route characteristics.</a:t>
            </a:r>
          </a:p>
          <a:p>
            <a:pPr marL="0" indent="0" algn="l" defTabSz="684213" fontAlgn="base">
              <a:spcBef>
                <a:spcPts val="600"/>
              </a:spcBef>
              <a:spcAft>
                <a:spcPts val="600"/>
              </a:spcAft>
              <a:buClr>
                <a:schemeClr val="tx2"/>
              </a:buClr>
              <a:buSzPct val="90000"/>
            </a:pPr>
            <a:r>
              <a:rPr lang="en-US" sz="1400" dirty="0">
                <a:solidFill>
                  <a:schemeClr val="tx1"/>
                </a:solidFill>
              </a:rPr>
              <a:t>A route map uses the command syntax: </a:t>
            </a:r>
            <a:r>
              <a:rPr lang="en-US" sz="1400" b="1" dirty="0">
                <a:solidFill>
                  <a:schemeClr val="tx1"/>
                </a:solidFill>
              </a:rPr>
              <a:t>route-map</a:t>
            </a:r>
            <a:r>
              <a:rPr lang="en-US" sz="1400" b="1" i="1" dirty="0">
                <a:solidFill>
                  <a:schemeClr val="tx1"/>
                </a:solidFill>
              </a:rPr>
              <a:t> </a:t>
            </a:r>
            <a:r>
              <a:rPr lang="en-US" sz="1400" i="1" dirty="0">
                <a:solidFill>
                  <a:schemeClr val="tx1"/>
                </a:solidFill>
              </a:rPr>
              <a:t>route-map-name</a:t>
            </a:r>
            <a:r>
              <a:rPr lang="en-US" sz="1400" b="1" i="1" dirty="0">
                <a:solidFill>
                  <a:schemeClr val="tx1"/>
                </a:solidFill>
              </a:rPr>
              <a:t> [</a:t>
            </a:r>
            <a:r>
              <a:rPr lang="en-US" sz="1400" b="1" dirty="0">
                <a:solidFill>
                  <a:schemeClr val="tx1"/>
                </a:solidFill>
              </a:rPr>
              <a:t>permit | deny</a:t>
            </a:r>
            <a:r>
              <a:rPr lang="en-US" sz="1400" b="1" i="1" dirty="0">
                <a:solidFill>
                  <a:schemeClr val="tx1"/>
                </a:solidFill>
              </a:rPr>
              <a:t>] [</a:t>
            </a:r>
            <a:r>
              <a:rPr lang="en-US" sz="1400" i="1" dirty="0">
                <a:solidFill>
                  <a:schemeClr val="tx1"/>
                </a:solidFill>
              </a:rPr>
              <a:t>sequence-number</a:t>
            </a:r>
            <a:r>
              <a:rPr lang="en-US" sz="1400" b="1" i="1" dirty="0">
                <a:solidFill>
                  <a:schemeClr val="tx1"/>
                </a:solidFill>
              </a:rPr>
              <a:t>]</a:t>
            </a:r>
            <a:endParaRPr lang="en-US" sz="1400" b="1" dirty="0">
              <a:solidFill>
                <a:schemeClr val="tx1"/>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If a processing action is not provided, the default value permit is used.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If a sequence number is not provided, the sequence number is incremented by 10 automatically.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If a matching statement is not included, an implied all prefixes is associated with the statement.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Processing within a route map stops after all optional actions have processed (if configured) after matching a conditional matching criterion.</a:t>
            </a:r>
          </a:p>
        </p:txBody>
      </p:sp>
    </p:spTree>
    <p:extLst>
      <p:ext uri="{BB962C8B-B14F-4D97-AF65-F5344CB8AC3E}">
        <p14:creationId xmlns:p14="http://schemas.microsoft.com/office/powerpoint/2010/main" val="235302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 Maps</a:t>
            </a:r>
            <a:br>
              <a:rPr lang="en-US" sz="2400" dirty="0"/>
            </a:br>
            <a:r>
              <a:rPr lang="en-US" sz="2400" dirty="0"/>
              <a:t>Route Map Components and Syntax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5" y="731836"/>
            <a:ext cx="3156377" cy="3819844"/>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Example 12-3 provides a sample route map to demonstrate the four components of a route map. </a:t>
            </a:r>
          </a:p>
          <a:p>
            <a:pPr marL="0" indent="0" algn="l" defTabSz="684213" fontAlgn="base">
              <a:spcBef>
                <a:spcPts val="600"/>
              </a:spcBef>
              <a:spcAft>
                <a:spcPts val="600"/>
              </a:spcAft>
              <a:buClr>
                <a:schemeClr val="tx2"/>
              </a:buClr>
              <a:buSzPct val="90000"/>
            </a:pPr>
            <a:r>
              <a:rPr lang="en-US" sz="1400" dirty="0">
                <a:solidFill>
                  <a:schemeClr val="tx1"/>
                </a:solidFill>
              </a:rPr>
              <a:t>The conditional matching criterion is based on network ranges specified in an ACL. </a:t>
            </a:r>
          </a:p>
          <a:p>
            <a:pPr marL="0" indent="0" algn="l" defTabSz="684213" fontAlgn="base">
              <a:spcBef>
                <a:spcPts val="600"/>
              </a:spcBef>
              <a:spcAft>
                <a:spcPts val="600"/>
              </a:spcAft>
              <a:buClr>
                <a:schemeClr val="tx2"/>
              </a:buClr>
              <a:buSzPct val="90000"/>
            </a:pPr>
            <a:r>
              <a:rPr lang="en-US" sz="1400" dirty="0">
                <a:solidFill>
                  <a:schemeClr val="tx1"/>
                </a:solidFill>
              </a:rPr>
              <a:t>Comments have been added to this example to explain the behavior of the route map in each sequence.</a:t>
            </a:r>
          </a:p>
        </p:txBody>
      </p:sp>
      <p:pic>
        <p:nvPicPr>
          <p:cNvPr id="5" name="Picture 4" descr="A screenshot of a social media post&#10;&#10;Description automatically generated">
            <a:extLst>
              <a:ext uri="{FF2B5EF4-FFF2-40B4-BE49-F238E27FC236}">
                <a16:creationId xmlns:a16="http://schemas.microsoft.com/office/drawing/2014/main" id="{C654E9D5-11FC-4451-887E-10B9E2B3C57C}"/>
              </a:ext>
            </a:extLst>
          </p:cNvPr>
          <p:cNvPicPr>
            <a:picLocks noChangeAspect="1"/>
          </p:cNvPicPr>
          <p:nvPr/>
        </p:nvPicPr>
        <p:blipFill>
          <a:blip r:embed="rId3"/>
          <a:stretch>
            <a:fillRect/>
          </a:stretch>
        </p:blipFill>
        <p:spPr>
          <a:xfrm>
            <a:off x="3372409" y="765204"/>
            <a:ext cx="5656446" cy="3647857"/>
          </a:xfrm>
          <a:prstGeom prst="rect">
            <a:avLst/>
          </a:prstGeom>
        </p:spPr>
      </p:pic>
    </p:spTree>
    <p:extLst>
      <p:ext uri="{BB962C8B-B14F-4D97-AF65-F5344CB8AC3E}">
        <p14:creationId xmlns:p14="http://schemas.microsoft.com/office/powerpoint/2010/main" val="13921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 Maps</a:t>
            </a:r>
            <a:br>
              <a:rPr lang="en-US" sz="2400" dirty="0"/>
            </a:br>
            <a:r>
              <a:rPr lang="en-US" sz="2400" dirty="0"/>
              <a:t>Route Map Conditional Matching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5" y="616691"/>
            <a:ext cx="8568272" cy="365444"/>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Command syntax for common methods for conditionally matching prefixes and their usage.</a:t>
            </a:r>
          </a:p>
        </p:txBody>
      </p:sp>
      <p:sp>
        <p:nvSpPr>
          <p:cNvPr id="2" name="Rectangle 1"/>
          <p:cNvSpPr/>
          <p:nvPr/>
        </p:nvSpPr>
        <p:spPr>
          <a:xfrm>
            <a:off x="81275" y="874967"/>
            <a:ext cx="4572000" cy="276999"/>
          </a:xfrm>
          <a:prstGeom prst="rect">
            <a:avLst/>
          </a:prstGeom>
        </p:spPr>
        <p:txBody>
          <a:bodyPr wrap="square">
            <a:spAutoFit/>
          </a:bodyPr>
          <a:lstStyle/>
          <a:p>
            <a:r>
              <a:rPr lang="en-US" sz="1200" dirty="0"/>
              <a:t>Table 12-7 Conditional Match Options</a:t>
            </a:r>
          </a:p>
        </p:txBody>
      </p:sp>
      <p:graphicFrame>
        <p:nvGraphicFramePr>
          <p:cNvPr id="6" name="Table 5">
            <a:extLst>
              <a:ext uri="{FF2B5EF4-FFF2-40B4-BE49-F238E27FC236}">
                <a16:creationId xmlns:a16="http://schemas.microsoft.com/office/drawing/2014/main" id="{25DAF99A-9C60-4465-907F-228D57644789}"/>
              </a:ext>
            </a:extLst>
          </p:cNvPr>
          <p:cNvGraphicFramePr>
            <a:graphicFrameLocks noGrp="1"/>
          </p:cNvGraphicFramePr>
          <p:nvPr>
            <p:extLst>
              <p:ext uri="{D42A27DB-BD31-4B8C-83A1-F6EECF244321}">
                <p14:modId xmlns:p14="http://schemas.microsoft.com/office/powerpoint/2010/main" val="855264391"/>
              </p:ext>
            </p:extLst>
          </p:nvPr>
        </p:nvGraphicFramePr>
        <p:xfrm>
          <a:off x="169325" y="1121063"/>
          <a:ext cx="8642782" cy="3597060"/>
        </p:xfrm>
        <a:graphic>
          <a:graphicData uri="http://schemas.openxmlformats.org/drawingml/2006/table">
            <a:tbl>
              <a:tblPr firstRow="1" bandRow="1">
                <a:tableStyleId>{5C22544A-7EE6-4342-B048-85BDC9FD1C3A}</a:tableStyleId>
              </a:tblPr>
              <a:tblGrid>
                <a:gridCol w="3552770">
                  <a:extLst>
                    <a:ext uri="{9D8B030D-6E8A-4147-A177-3AD203B41FA5}">
                      <a16:colId xmlns:a16="http://schemas.microsoft.com/office/drawing/2014/main" val="3133942819"/>
                    </a:ext>
                  </a:extLst>
                </a:gridCol>
                <a:gridCol w="5090012">
                  <a:extLst>
                    <a:ext uri="{9D8B030D-6E8A-4147-A177-3AD203B41FA5}">
                      <a16:colId xmlns:a16="http://schemas.microsoft.com/office/drawing/2014/main" val="2120057216"/>
                    </a:ext>
                  </a:extLst>
                </a:gridCol>
              </a:tblGrid>
              <a:tr h="263902">
                <a:tc>
                  <a:txBody>
                    <a:bodyPr/>
                    <a:lstStyle/>
                    <a:p>
                      <a:r>
                        <a:rPr lang="en-US" sz="1400" dirty="0"/>
                        <a:t>Match Command</a:t>
                      </a:r>
                    </a:p>
                  </a:txBody>
                  <a:tcPr marL="81468" marR="81468" marT="40734" marB="40734"/>
                </a:tc>
                <a:tc>
                  <a:txBody>
                    <a:bodyPr/>
                    <a:lstStyle/>
                    <a:p>
                      <a:r>
                        <a:rPr lang="en-US" sz="1400" dirty="0"/>
                        <a:t>Description</a:t>
                      </a:r>
                    </a:p>
                  </a:txBody>
                  <a:tcPr marL="81468" marR="81468" marT="40734" marB="40734"/>
                </a:tc>
                <a:extLst>
                  <a:ext uri="{0D108BD9-81ED-4DB2-BD59-A6C34878D82A}">
                    <a16:rowId xmlns:a16="http://schemas.microsoft.com/office/drawing/2014/main" val="2640803396"/>
                  </a:ext>
                </a:extLst>
              </a:tr>
              <a:tr h="836842">
                <a:tc>
                  <a:txBody>
                    <a:bodyPr/>
                    <a:lstStyle/>
                    <a:p>
                      <a:r>
                        <a:rPr lang="en-US" sz="1200" dirty="0">
                          <a:solidFill>
                            <a:srgbClr val="000000"/>
                          </a:solidFill>
                        </a:rPr>
                        <a:t>match as-path </a:t>
                      </a:r>
                      <a:r>
                        <a:rPr lang="en-US" sz="1200" i="1" dirty="0">
                          <a:solidFill>
                            <a:srgbClr val="000000"/>
                          </a:solidFill>
                        </a:rPr>
                        <a:t>acl-number</a:t>
                      </a:r>
                    </a:p>
                  </a:txBody>
                  <a:tcPr marL="81468" marR="81468" marT="40734" marB="40734"/>
                </a:tc>
                <a:tc>
                  <a:txBody>
                    <a:bodyPr/>
                    <a:lstStyle/>
                    <a:p>
                      <a:r>
                        <a:rPr lang="en-US" sz="1200" dirty="0">
                          <a:solidFill>
                            <a:srgbClr val="000000"/>
                          </a:solidFill>
                        </a:rPr>
                        <a:t>Selects prefixes based on a regex query to isolate the ASN in the BGP path attribute (PA) AS path. The AS path ACLs are numbered 1-500. This command allows for multiple match variables.</a:t>
                      </a:r>
                    </a:p>
                  </a:txBody>
                  <a:tcPr marL="81468" marR="81468" marT="40734" marB="40734"/>
                </a:tc>
                <a:extLst>
                  <a:ext uri="{0D108BD9-81ED-4DB2-BD59-A6C34878D82A}">
                    <a16:rowId xmlns:a16="http://schemas.microsoft.com/office/drawing/2014/main" val="3303805005"/>
                  </a:ext>
                </a:extLst>
              </a:tr>
              <a:tr h="454882">
                <a:tc>
                  <a:txBody>
                    <a:bodyPr/>
                    <a:lstStyle/>
                    <a:p>
                      <a:r>
                        <a:rPr lang="en-US" sz="1200" dirty="0">
                          <a:solidFill>
                            <a:srgbClr val="000000"/>
                          </a:solidFill>
                        </a:rPr>
                        <a:t>match ip address </a:t>
                      </a:r>
                      <a:r>
                        <a:rPr lang="en-US" sz="1200" i="0" dirty="0">
                          <a:solidFill>
                            <a:srgbClr val="000000"/>
                          </a:solidFill>
                        </a:rPr>
                        <a:t>{</a:t>
                      </a:r>
                      <a:r>
                        <a:rPr lang="en-US" sz="1200" i="1" dirty="0">
                          <a:solidFill>
                            <a:srgbClr val="000000"/>
                          </a:solidFill>
                        </a:rPr>
                        <a:t>acl-number | acl-name</a:t>
                      </a:r>
                      <a:r>
                        <a:rPr lang="en-US" sz="1200" i="0" dirty="0">
                          <a:solidFill>
                            <a:srgbClr val="000000"/>
                          </a:solidFill>
                        </a:rPr>
                        <a:t>}</a:t>
                      </a:r>
                    </a:p>
                  </a:txBody>
                  <a:tcPr marL="81468" marR="81468" marT="40734" marB="40734"/>
                </a:tc>
                <a:tc>
                  <a:txBody>
                    <a:bodyPr/>
                    <a:lstStyle/>
                    <a:p>
                      <a:r>
                        <a:rPr lang="en-US" sz="1200" dirty="0">
                          <a:solidFill>
                            <a:srgbClr val="000000"/>
                          </a:solidFill>
                        </a:rPr>
                        <a:t>Selects prefixes based on network selection criteria defined in the ACL. This command allows for multiple match variables.</a:t>
                      </a:r>
                    </a:p>
                  </a:txBody>
                  <a:tcPr marL="81468" marR="81468" marT="40734" marB="40734"/>
                </a:tc>
                <a:extLst>
                  <a:ext uri="{0D108BD9-81ED-4DB2-BD59-A6C34878D82A}">
                    <a16:rowId xmlns:a16="http://schemas.microsoft.com/office/drawing/2014/main" val="1860627843"/>
                  </a:ext>
                </a:extLst>
              </a:tr>
              <a:tr h="454882">
                <a:tc>
                  <a:txBody>
                    <a:bodyPr/>
                    <a:lstStyle/>
                    <a:p>
                      <a:r>
                        <a:rPr lang="en-US" sz="1200" dirty="0">
                          <a:solidFill>
                            <a:srgbClr val="000000"/>
                          </a:solidFill>
                        </a:rPr>
                        <a:t>match ip address prefix-list </a:t>
                      </a:r>
                      <a:r>
                        <a:rPr lang="en-US" sz="1200" i="1" dirty="0">
                          <a:solidFill>
                            <a:srgbClr val="000000"/>
                          </a:solidFill>
                        </a:rPr>
                        <a:t>prefix-list-name</a:t>
                      </a:r>
                    </a:p>
                  </a:txBody>
                  <a:tcPr marL="81468" marR="81468" marT="40734" marB="40734"/>
                </a:tc>
                <a:tc>
                  <a:txBody>
                    <a:bodyPr/>
                    <a:lstStyle/>
                    <a:p>
                      <a:r>
                        <a:rPr lang="en-US" sz="1200" dirty="0">
                          <a:solidFill>
                            <a:srgbClr val="000000"/>
                          </a:solidFill>
                        </a:rPr>
                        <a:t>Selects prefixes based on prefix selection criteria. This command allows for multiple match variables.</a:t>
                      </a:r>
                    </a:p>
                  </a:txBody>
                  <a:tcPr marL="81468" marR="81468" marT="40734" marB="40734"/>
                </a:tc>
                <a:extLst>
                  <a:ext uri="{0D108BD9-81ED-4DB2-BD59-A6C34878D82A}">
                    <a16:rowId xmlns:a16="http://schemas.microsoft.com/office/drawing/2014/main" val="2206863053"/>
                  </a:ext>
                </a:extLst>
              </a:tr>
              <a:tr h="454882">
                <a:tc>
                  <a:txBody>
                    <a:bodyPr/>
                    <a:lstStyle/>
                    <a:p>
                      <a:r>
                        <a:rPr lang="en-US" sz="1200" dirty="0">
                          <a:solidFill>
                            <a:srgbClr val="000000"/>
                          </a:solidFill>
                        </a:rPr>
                        <a:t>match local-preference </a:t>
                      </a:r>
                      <a:r>
                        <a:rPr lang="en-US" sz="1200" i="1" dirty="0">
                          <a:solidFill>
                            <a:srgbClr val="000000"/>
                          </a:solidFill>
                        </a:rPr>
                        <a:t>local-preference</a:t>
                      </a:r>
                    </a:p>
                  </a:txBody>
                  <a:tcPr marL="81468" marR="81468" marT="40734" marB="40734"/>
                </a:tc>
                <a:tc>
                  <a:txBody>
                    <a:bodyPr/>
                    <a:lstStyle/>
                    <a:p>
                      <a:r>
                        <a:rPr lang="en-US" sz="1200" dirty="0">
                          <a:solidFill>
                            <a:srgbClr val="000000"/>
                          </a:solidFill>
                        </a:rPr>
                        <a:t>Selects prefixes based on the BGP attribute local preference. This command allows for multiple match variables.</a:t>
                      </a:r>
                    </a:p>
                  </a:txBody>
                  <a:tcPr marL="81468" marR="81468" marT="40734" marB="40734"/>
                </a:tc>
                <a:extLst>
                  <a:ext uri="{0D108BD9-81ED-4DB2-BD59-A6C34878D82A}">
                    <a16:rowId xmlns:a16="http://schemas.microsoft.com/office/drawing/2014/main" val="987564232"/>
                  </a:ext>
                </a:extLst>
              </a:tr>
              <a:tr h="454882">
                <a:tc>
                  <a:txBody>
                    <a:bodyPr/>
                    <a:lstStyle/>
                    <a:p>
                      <a:r>
                        <a:rPr lang="en-US" sz="1200" dirty="0">
                          <a:solidFill>
                            <a:srgbClr val="000000"/>
                          </a:solidFill>
                        </a:rPr>
                        <a:t>match metric </a:t>
                      </a:r>
                      <a:r>
                        <a:rPr lang="en-US" sz="1200" i="0" dirty="0">
                          <a:solidFill>
                            <a:srgbClr val="000000"/>
                          </a:solidFill>
                        </a:rPr>
                        <a:t>{</a:t>
                      </a:r>
                      <a:r>
                        <a:rPr lang="en-US" sz="1200" i="1" dirty="0">
                          <a:solidFill>
                            <a:srgbClr val="000000"/>
                          </a:solidFill>
                        </a:rPr>
                        <a:t>1-4294967295 </a:t>
                      </a:r>
                      <a:r>
                        <a:rPr lang="en-US" sz="1200" i="0" dirty="0">
                          <a:solidFill>
                            <a:srgbClr val="000000"/>
                          </a:solidFill>
                        </a:rPr>
                        <a:t>|</a:t>
                      </a:r>
                      <a:r>
                        <a:rPr lang="en-US" sz="1200" i="1" dirty="0">
                          <a:solidFill>
                            <a:srgbClr val="000000"/>
                          </a:solidFill>
                        </a:rPr>
                        <a:t> </a:t>
                      </a:r>
                      <a:r>
                        <a:rPr lang="en-US" sz="1200" i="0" dirty="0">
                          <a:solidFill>
                            <a:srgbClr val="000000"/>
                          </a:solidFill>
                        </a:rPr>
                        <a:t>external</a:t>
                      </a:r>
                      <a:r>
                        <a:rPr lang="en-US" sz="1200" i="1" dirty="0">
                          <a:solidFill>
                            <a:srgbClr val="000000"/>
                          </a:solidFill>
                        </a:rPr>
                        <a:t> 1-4294967295}</a:t>
                      </a:r>
                      <a:r>
                        <a:rPr lang="en-US" sz="1200" i="0" dirty="0">
                          <a:solidFill>
                            <a:srgbClr val="000000"/>
                          </a:solidFill>
                        </a:rPr>
                        <a:t>[+-</a:t>
                      </a:r>
                      <a:r>
                        <a:rPr lang="en-US" sz="1200" i="1" dirty="0">
                          <a:solidFill>
                            <a:srgbClr val="000000"/>
                          </a:solidFill>
                        </a:rPr>
                        <a:t> deviation</a:t>
                      </a:r>
                      <a:r>
                        <a:rPr lang="en-US" sz="1200" i="0" dirty="0">
                          <a:solidFill>
                            <a:srgbClr val="000000"/>
                          </a:solidFill>
                        </a:rPr>
                        <a:t>]</a:t>
                      </a:r>
                    </a:p>
                  </a:txBody>
                  <a:tcPr marL="81468" marR="81468" marT="40734" marB="40734"/>
                </a:tc>
                <a:tc>
                  <a:txBody>
                    <a:bodyPr/>
                    <a:lstStyle/>
                    <a:p>
                      <a:r>
                        <a:rPr lang="en-US" sz="1200" dirty="0">
                          <a:solidFill>
                            <a:srgbClr val="000000"/>
                          </a:solidFill>
                        </a:rPr>
                        <a:t>Selects prefixes based on a metric that can be exact, a range, or within acceptable deviation.</a:t>
                      </a:r>
                    </a:p>
                  </a:txBody>
                  <a:tcPr marL="81468" marR="81468" marT="40734" marB="40734"/>
                </a:tc>
                <a:extLst>
                  <a:ext uri="{0D108BD9-81ED-4DB2-BD59-A6C34878D82A}">
                    <a16:rowId xmlns:a16="http://schemas.microsoft.com/office/drawing/2014/main" val="3798498005"/>
                  </a:ext>
                </a:extLst>
              </a:tr>
              <a:tr h="645862">
                <a:tc>
                  <a:txBody>
                    <a:bodyPr/>
                    <a:lstStyle/>
                    <a:p>
                      <a:r>
                        <a:rPr lang="en-US" sz="1200" dirty="0">
                          <a:solidFill>
                            <a:srgbClr val="000000"/>
                          </a:solidFill>
                        </a:rPr>
                        <a:t>match tag </a:t>
                      </a:r>
                      <a:r>
                        <a:rPr lang="en-US" sz="1200" i="1" dirty="0">
                          <a:solidFill>
                            <a:srgbClr val="000000"/>
                          </a:solidFill>
                        </a:rPr>
                        <a:t>tag-value</a:t>
                      </a:r>
                      <a:r>
                        <a:rPr lang="en-US" sz="1200" dirty="0">
                          <a:solidFill>
                            <a:srgbClr val="000000"/>
                          </a:solidFill>
                        </a:rPr>
                        <a:t> </a:t>
                      </a:r>
                      <a:endParaRPr lang="en-US" sz="1200" i="0" dirty="0">
                        <a:solidFill>
                          <a:srgbClr val="000000"/>
                        </a:solidFill>
                      </a:endParaRPr>
                    </a:p>
                  </a:txBody>
                  <a:tcPr marL="81468" marR="81468" marT="40734" marB="40734"/>
                </a:tc>
                <a:tc>
                  <a:txBody>
                    <a:bodyPr/>
                    <a:lstStyle/>
                    <a:p>
                      <a:r>
                        <a:rPr lang="en-US" sz="1200" dirty="0">
                          <a:solidFill>
                            <a:srgbClr val="000000"/>
                          </a:solidFill>
                        </a:rPr>
                        <a:t>Selects prefixes based on a numeric tag (0 to 4294967295) that was set by another router. This command allows for multiple match variables.</a:t>
                      </a:r>
                    </a:p>
                  </a:txBody>
                  <a:tcPr marL="81468" marR="81468" marT="40734" marB="40734"/>
                </a:tc>
                <a:extLst>
                  <a:ext uri="{0D108BD9-81ED-4DB2-BD59-A6C34878D82A}">
                    <a16:rowId xmlns:a16="http://schemas.microsoft.com/office/drawing/2014/main" val="4039623820"/>
                  </a:ext>
                </a:extLst>
              </a:tr>
            </a:tbl>
          </a:graphicData>
        </a:graphic>
      </p:graphicFrame>
    </p:spTree>
    <p:extLst>
      <p:ext uri="{BB962C8B-B14F-4D97-AF65-F5344CB8AC3E}">
        <p14:creationId xmlns:p14="http://schemas.microsoft.com/office/powerpoint/2010/main" val="11049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 Maps</a:t>
            </a:r>
            <a:br>
              <a:rPr lang="en-US" sz="2400" dirty="0"/>
            </a:br>
            <a:r>
              <a:rPr lang="en-US" sz="2400" dirty="0"/>
              <a:t>Route Map Multiple Match Variables and Options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5" y="731836"/>
            <a:ext cx="4245796" cy="2464847"/>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If there are multiple variables (ACLs, prefix lists, tags, and so on) configured for a specific route map sequence, only one variable must match for the prefix to qualify. The Boolean logic uses an OR operator for this configuration.</a:t>
            </a:r>
          </a:p>
          <a:p>
            <a:pPr marL="0" indent="0" algn="l" defTabSz="684213" fontAlgn="base">
              <a:spcBef>
                <a:spcPts val="600"/>
              </a:spcBef>
              <a:spcAft>
                <a:spcPts val="600"/>
              </a:spcAft>
              <a:buClr>
                <a:schemeClr val="tx2"/>
              </a:buClr>
              <a:buSzPct val="90000"/>
            </a:pPr>
            <a:r>
              <a:rPr lang="en-US" sz="1500" dirty="0">
                <a:solidFill>
                  <a:schemeClr val="tx1"/>
                </a:solidFill>
              </a:rPr>
              <a:t>In Example 12-4, sequence 10 requires that a prefix pass ACL-ONE or ACL-TWO. Notice that sequence 20 does not have a match statement, so all prefixes that are not passed in sequence 10 will qualify and are denied.</a:t>
            </a:r>
          </a:p>
        </p:txBody>
      </p:sp>
      <p:sp>
        <p:nvSpPr>
          <p:cNvPr id="5" name="Rectangle 4">
            <a:extLst>
              <a:ext uri="{FF2B5EF4-FFF2-40B4-BE49-F238E27FC236}">
                <a16:creationId xmlns:a16="http://schemas.microsoft.com/office/drawing/2014/main" id="{F94995D9-F8EE-43EC-8043-FBBAFDD760BC}"/>
              </a:ext>
            </a:extLst>
          </p:cNvPr>
          <p:cNvSpPr/>
          <p:nvPr/>
        </p:nvSpPr>
        <p:spPr>
          <a:xfrm>
            <a:off x="81275" y="3337779"/>
            <a:ext cx="4098839" cy="1246495"/>
          </a:xfrm>
          <a:prstGeom prst="rect">
            <a:avLst/>
          </a:prstGeom>
        </p:spPr>
        <p:txBody>
          <a:bodyPr wrap="square">
            <a:spAutoFit/>
          </a:bodyPr>
          <a:lstStyle/>
          <a:p>
            <a:pPr defTabSz="684213">
              <a:spcBef>
                <a:spcPts val="600"/>
              </a:spcBef>
              <a:spcAft>
                <a:spcPts val="600"/>
              </a:spcAft>
              <a:buClr>
                <a:schemeClr val="tx2"/>
              </a:buClr>
              <a:buSzPct val="90000"/>
            </a:pPr>
            <a:r>
              <a:rPr lang="en-US" sz="1500" dirty="0"/>
              <a:t>If there are multiple match options configured for a specific route map sequence, both match options must be met for the prefix to qualify for that sequence. The Boolean logic uses an AND operator for this configuration.</a:t>
            </a:r>
          </a:p>
        </p:txBody>
      </p:sp>
      <p:sp>
        <p:nvSpPr>
          <p:cNvPr id="6" name="Rectangle 5">
            <a:extLst>
              <a:ext uri="{FF2B5EF4-FFF2-40B4-BE49-F238E27FC236}">
                <a16:creationId xmlns:a16="http://schemas.microsoft.com/office/drawing/2014/main" id="{1D655341-F999-4B98-80D6-D0E995E07806}"/>
              </a:ext>
            </a:extLst>
          </p:cNvPr>
          <p:cNvSpPr/>
          <p:nvPr/>
        </p:nvSpPr>
        <p:spPr>
          <a:xfrm>
            <a:off x="4384221" y="3257549"/>
            <a:ext cx="4434709" cy="1384995"/>
          </a:xfrm>
          <a:prstGeom prst="rect">
            <a:avLst/>
          </a:prstGeom>
        </p:spPr>
        <p:txBody>
          <a:bodyPr wrap="square">
            <a:spAutoFit/>
          </a:bodyPr>
          <a:lstStyle/>
          <a:p>
            <a:pPr defTabSz="684213">
              <a:spcBef>
                <a:spcPts val="600"/>
              </a:spcBef>
              <a:spcAft>
                <a:spcPts val="600"/>
              </a:spcAft>
              <a:buClr>
                <a:schemeClr val="tx2"/>
              </a:buClr>
              <a:buSzPct val="90000"/>
            </a:pPr>
            <a:r>
              <a:rPr lang="en-US" sz="1400" dirty="0"/>
              <a:t>In Example 12-5, sequence 10 requires that the prefix match ACL-ONE and that the metric be a value between 500 and 600. If the prefix does not qualify for both match options, the prefix does not qualify for sequence 10 and is denied because another sequence does not exist with a permit action.</a:t>
            </a:r>
          </a:p>
        </p:txBody>
      </p:sp>
      <p:pic>
        <p:nvPicPr>
          <p:cNvPr id="2" name="Picture 1">
            <a:extLst>
              <a:ext uri="{FF2B5EF4-FFF2-40B4-BE49-F238E27FC236}">
                <a16:creationId xmlns:a16="http://schemas.microsoft.com/office/drawing/2014/main" id="{F5CC99C1-E7B4-4EDD-BCEF-DF561755D4BB}"/>
              </a:ext>
            </a:extLst>
          </p:cNvPr>
          <p:cNvPicPr>
            <a:picLocks noChangeAspect="1"/>
          </p:cNvPicPr>
          <p:nvPr/>
        </p:nvPicPr>
        <p:blipFill>
          <a:blip r:embed="rId3"/>
          <a:stretch>
            <a:fillRect/>
          </a:stretch>
        </p:blipFill>
        <p:spPr>
          <a:xfrm>
            <a:off x="4327071" y="1070018"/>
            <a:ext cx="4787278" cy="947975"/>
          </a:xfrm>
          <a:prstGeom prst="rect">
            <a:avLst/>
          </a:prstGeom>
        </p:spPr>
      </p:pic>
      <p:pic>
        <p:nvPicPr>
          <p:cNvPr id="7" name="Picture 6">
            <a:extLst>
              <a:ext uri="{FF2B5EF4-FFF2-40B4-BE49-F238E27FC236}">
                <a16:creationId xmlns:a16="http://schemas.microsoft.com/office/drawing/2014/main" id="{A04174F3-CD35-46CE-9235-56FC702B251E}"/>
              </a:ext>
            </a:extLst>
          </p:cNvPr>
          <p:cNvPicPr>
            <a:picLocks noChangeAspect="1"/>
          </p:cNvPicPr>
          <p:nvPr/>
        </p:nvPicPr>
        <p:blipFill>
          <a:blip r:embed="rId4"/>
          <a:srcRect/>
          <a:stretch/>
        </p:blipFill>
        <p:spPr>
          <a:xfrm>
            <a:off x="4279404" y="2314536"/>
            <a:ext cx="4882611" cy="810972"/>
          </a:xfrm>
          <a:prstGeom prst="rect">
            <a:avLst/>
          </a:prstGeom>
        </p:spPr>
      </p:pic>
    </p:spTree>
    <p:extLst>
      <p:ext uri="{BB962C8B-B14F-4D97-AF65-F5344CB8AC3E}">
        <p14:creationId xmlns:p14="http://schemas.microsoft.com/office/powerpoint/2010/main" val="42766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 Maps</a:t>
            </a:r>
            <a:br>
              <a:rPr lang="en-US" sz="2400" dirty="0"/>
            </a:br>
            <a:r>
              <a:rPr lang="en-US" sz="2400" dirty="0"/>
              <a:t>Route Map Complex Matching Problems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5" y="731837"/>
            <a:ext cx="8934031" cy="1740430"/>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Route maps process using an order of evaluation: the sequence, conditional match criteria, processing action, and optional action in that order. Any deny statements in the match component are isolated and excluded from the route map sequence action.</a:t>
            </a:r>
          </a:p>
          <a:p>
            <a:pPr marL="0" indent="0" algn="l" defTabSz="684213" fontAlgn="base">
              <a:spcBef>
                <a:spcPts val="600"/>
              </a:spcBef>
              <a:spcAft>
                <a:spcPts val="600"/>
              </a:spcAft>
              <a:buClr>
                <a:schemeClr val="tx2"/>
              </a:buClr>
              <a:buSzPct val="90000"/>
            </a:pPr>
            <a:r>
              <a:rPr lang="en-US" sz="1400" dirty="0">
                <a:solidFill>
                  <a:schemeClr val="tx1"/>
                </a:solidFill>
              </a:rPr>
              <a:t>The prefix 172.16.1.0/24 is denied by ACL-ONE, which implies that there is not a match in sequences 10 and 20; therefore, the processing action (permit or deny) is not needed. Sequence 30 does not contain a match clause, so any remaining routes are permitted. The prefix 172.16.1.0/24 would pass on sequence 30 with the metric set to 20. The prefix 172.16.2.0/24 would match ACL-ONE and would pass in sequence 10.</a:t>
            </a:r>
          </a:p>
        </p:txBody>
      </p:sp>
      <p:pic>
        <p:nvPicPr>
          <p:cNvPr id="6" name="Picture 5" descr="A screenshot of a social media post&#10;&#10;Description automatically generated">
            <a:extLst>
              <a:ext uri="{FF2B5EF4-FFF2-40B4-BE49-F238E27FC236}">
                <a16:creationId xmlns:a16="http://schemas.microsoft.com/office/drawing/2014/main" id="{BE4A53AF-38AE-44FD-A379-AB2A8CD5CFE6}"/>
              </a:ext>
            </a:extLst>
          </p:cNvPr>
          <p:cNvPicPr>
            <a:picLocks noChangeAspect="1"/>
          </p:cNvPicPr>
          <p:nvPr/>
        </p:nvPicPr>
        <p:blipFill>
          <a:blip r:embed="rId3"/>
          <a:stretch>
            <a:fillRect/>
          </a:stretch>
        </p:blipFill>
        <p:spPr>
          <a:xfrm>
            <a:off x="1849119" y="2523302"/>
            <a:ext cx="5100321" cy="2313005"/>
          </a:xfrm>
          <a:prstGeom prst="rect">
            <a:avLst/>
          </a:prstGeom>
        </p:spPr>
      </p:pic>
    </p:spTree>
    <p:extLst>
      <p:ext uri="{BB962C8B-B14F-4D97-AF65-F5344CB8AC3E}">
        <p14:creationId xmlns:p14="http://schemas.microsoft.com/office/powerpoint/2010/main" val="176593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 Maps</a:t>
            </a:r>
            <a:br>
              <a:rPr lang="en-US" sz="2400" dirty="0"/>
            </a:br>
            <a:r>
              <a:rPr lang="en-US" sz="2400" dirty="0"/>
              <a:t>Route Map Optional Actions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5" y="731837"/>
            <a:ext cx="8568272" cy="365444"/>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In addition to permitting the prefix to pass, route maps can modify route attributes. The table provides a brief overview of the most popular attribute modifications.</a:t>
            </a:r>
          </a:p>
        </p:txBody>
      </p:sp>
      <p:sp>
        <p:nvSpPr>
          <p:cNvPr id="2" name="TextBox 1"/>
          <p:cNvSpPr txBox="1"/>
          <p:nvPr/>
        </p:nvSpPr>
        <p:spPr>
          <a:xfrm>
            <a:off x="366987" y="1238465"/>
            <a:ext cx="2505942" cy="276999"/>
          </a:xfrm>
          <a:prstGeom prst="rect">
            <a:avLst/>
          </a:prstGeom>
          <a:noFill/>
        </p:spPr>
        <p:txBody>
          <a:bodyPr wrap="none" rtlCol="0">
            <a:spAutoFit/>
          </a:bodyPr>
          <a:lstStyle/>
          <a:p>
            <a:r>
              <a:rPr lang="en-US" sz="1200" dirty="0"/>
              <a:t>Table 12-8 Route Map Set Actions</a:t>
            </a:r>
          </a:p>
        </p:txBody>
      </p:sp>
      <p:graphicFrame>
        <p:nvGraphicFramePr>
          <p:cNvPr id="6" name="Table 5">
            <a:extLst>
              <a:ext uri="{FF2B5EF4-FFF2-40B4-BE49-F238E27FC236}">
                <a16:creationId xmlns:a16="http://schemas.microsoft.com/office/drawing/2014/main" id="{25DAF99A-9C60-4465-907F-228D57644789}"/>
              </a:ext>
            </a:extLst>
          </p:cNvPr>
          <p:cNvGraphicFramePr>
            <a:graphicFrameLocks noGrp="1"/>
          </p:cNvGraphicFramePr>
          <p:nvPr>
            <p:extLst>
              <p:ext uri="{D42A27DB-BD31-4B8C-83A1-F6EECF244321}">
                <p14:modId xmlns:p14="http://schemas.microsoft.com/office/powerpoint/2010/main" val="2068352038"/>
              </p:ext>
            </p:extLst>
          </p:nvPr>
        </p:nvGraphicFramePr>
        <p:xfrm>
          <a:off x="453386" y="1515464"/>
          <a:ext cx="8395413" cy="3134620"/>
        </p:xfrm>
        <a:graphic>
          <a:graphicData uri="http://schemas.openxmlformats.org/drawingml/2006/table">
            <a:tbl>
              <a:tblPr firstRow="1" bandRow="1">
                <a:tableStyleId>{5C22544A-7EE6-4342-B048-85BDC9FD1C3A}</a:tableStyleId>
              </a:tblPr>
              <a:tblGrid>
                <a:gridCol w="3528214">
                  <a:extLst>
                    <a:ext uri="{9D8B030D-6E8A-4147-A177-3AD203B41FA5}">
                      <a16:colId xmlns:a16="http://schemas.microsoft.com/office/drawing/2014/main" val="3133942819"/>
                    </a:ext>
                  </a:extLst>
                </a:gridCol>
                <a:gridCol w="4867199">
                  <a:extLst>
                    <a:ext uri="{9D8B030D-6E8A-4147-A177-3AD203B41FA5}">
                      <a16:colId xmlns:a16="http://schemas.microsoft.com/office/drawing/2014/main" val="2120057216"/>
                    </a:ext>
                  </a:extLst>
                </a:gridCol>
              </a:tblGrid>
              <a:tr h="309011">
                <a:tc>
                  <a:txBody>
                    <a:bodyPr/>
                    <a:lstStyle/>
                    <a:p>
                      <a:r>
                        <a:rPr lang="en-US" sz="1300" dirty="0"/>
                        <a:t>Match Command</a:t>
                      </a:r>
                    </a:p>
                  </a:txBody>
                  <a:tcPr marL="78404" marR="78404" marT="39202" marB="39202"/>
                </a:tc>
                <a:tc>
                  <a:txBody>
                    <a:bodyPr/>
                    <a:lstStyle/>
                    <a:p>
                      <a:r>
                        <a:rPr lang="en-US" sz="1300" dirty="0"/>
                        <a:t>Description</a:t>
                      </a:r>
                    </a:p>
                  </a:txBody>
                  <a:tcPr marL="78404" marR="78404" marT="39202" marB="39202"/>
                </a:tc>
                <a:extLst>
                  <a:ext uri="{0D108BD9-81ED-4DB2-BD59-A6C34878D82A}">
                    <a16:rowId xmlns:a16="http://schemas.microsoft.com/office/drawing/2014/main" val="2640803396"/>
                  </a:ext>
                </a:extLst>
              </a:tr>
              <a:tr h="441480">
                <a:tc>
                  <a:txBody>
                    <a:bodyPr/>
                    <a:lstStyle/>
                    <a:p>
                      <a:r>
                        <a:rPr lang="en-US" sz="1300" dirty="0">
                          <a:solidFill>
                            <a:srgbClr val="000000"/>
                          </a:solidFill>
                        </a:rPr>
                        <a:t>set as-path prepend {</a:t>
                      </a:r>
                      <a:r>
                        <a:rPr lang="en-US" sz="1300" i="1" dirty="0">
                          <a:solidFill>
                            <a:srgbClr val="000000"/>
                          </a:solidFill>
                        </a:rPr>
                        <a:t>as-number-pattern</a:t>
                      </a:r>
                      <a:r>
                        <a:rPr lang="en-US" sz="1300" dirty="0">
                          <a:solidFill>
                            <a:srgbClr val="000000"/>
                          </a:solidFill>
                        </a:rPr>
                        <a:t> | last-as </a:t>
                      </a:r>
                      <a:r>
                        <a:rPr lang="en-US" sz="1300" i="1" dirty="0">
                          <a:solidFill>
                            <a:srgbClr val="000000"/>
                          </a:solidFill>
                        </a:rPr>
                        <a:t>1-10</a:t>
                      </a:r>
                      <a:r>
                        <a:rPr lang="en-US" sz="1300" dirty="0">
                          <a:solidFill>
                            <a:srgbClr val="000000"/>
                          </a:solidFill>
                        </a:rPr>
                        <a:t>}</a:t>
                      </a:r>
                      <a:endParaRPr lang="en-US" sz="1300" i="1" dirty="0">
                        <a:solidFill>
                          <a:srgbClr val="000000"/>
                        </a:solidFill>
                      </a:endParaRPr>
                    </a:p>
                  </a:txBody>
                  <a:tcPr marL="78404" marR="78404" marT="39202" marB="39202"/>
                </a:tc>
                <a:tc>
                  <a:txBody>
                    <a:bodyPr/>
                    <a:lstStyle/>
                    <a:p>
                      <a:r>
                        <a:rPr lang="en-US" sz="1300" dirty="0">
                          <a:solidFill>
                            <a:srgbClr val="000000"/>
                          </a:solidFill>
                        </a:rPr>
                        <a:t>Prepends the AS path for the network prefix with the pattern specified or from multiple iterations from a neighboring AS.</a:t>
                      </a:r>
                    </a:p>
                  </a:txBody>
                  <a:tcPr marL="78404" marR="78404" marT="39202" marB="39202"/>
                </a:tc>
                <a:extLst>
                  <a:ext uri="{0D108BD9-81ED-4DB2-BD59-A6C34878D82A}">
                    <a16:rowId xmlns:a16="http://schemas.microsoft.com/office/drawing/2014/main" val="3303805005"/>
                  </a:ext>
                </a:extLst>
              </a:tr>
              <a:tr h="436516">
                <a:tc>
                  <a:txBody>
                    <a:bodyPr/>
                    <a:lstStyle/>
                    <a:p>
                      <a:r>
                        <a:rPr lang="en-US" sz="1300" dirty="0">
                          <a:solidFill>
                            <a:srgbClr val="000000"/>
                          </a:solidFill>
                        </a:rPr>
                        <a:t>set ip next-hop </a:t>
                      </a:r>
                      <a:r>
                        <a:rPr lang="en-US" sz="1300" i="1" dirty="0">
                          <a:solidFill>
                            <a:srgbClr val="000000"/>
                          </a:solidFill>
                        </a:rPr>
                        <a:t>{ ip-address </a:t>
                      </a:r>
                      <a:r>
                        <a:rPr lang="en-US" sz="1300" dirty="0">
                          <a:solidFill>
                            <a:srgbClr val="000000"/>
                          </a:solidFill>
                        </a:rPr>
                        <a:t>| </a:t>
                      </a:r>
                      <a:r>
                        <a:rPr lang="en-US" sz="1300" i="0" dirty="0">
                          <a:solidFill>
                            <a:srgbClr val="000000"/>
                          </a:solidFill>
                        </a:rPr>
                        <a:t>peer-address</a:t>
                      </a:r>
                      <a:r>
                        <a:rPr lang="en-US" sz="1300" i="1" dirty="0">
                          <a:solidFill>
                            <a:srgbClr val="000000"/>
                          </a:solidFill>
                        </a:rPr>
                        <a:t> </a:t>
                      </a:r>
                      <a:r>
                        <a:rPr lang="en-US" sz="1300" dirty="0">
                          <a:solidFill>
                            <a:srgbClr val="000000"/>
                          </a:solidFill>
                        </a:rPr>
                        <a:t>| </a:t>
                      </a:r>
                      <a:r>
                        <a:rPr lang="en-US" sz="1300" i="0" dirty="0">
                          <a:solidFill>
                            <a:srgbClr val="000000"/>
                          </a:solidFill>
                        </a:rPr>
                        <a:t>self</a:t>
                      </a:r>
                      <a:r>
                        <a:rPr lang="en-US" sz="1300" dirty="0">
                          <a:solidFill>
                            <a:srgbClr val="000000"/>
                          </a:solidFill>
                        </a:rPr>
                        <a:t> }</a:t>
                      </a:r>
                      <a:endParaRPr lang="en-US" sz="1300" i="0" dirty="0">
                        <a:solidFill>
                          <a:srgbClr val="000000"/>
                        </a:solidFill>
                      </a:endParaRPr>
                    </a:p>
                  </a:txBody>
                  <a:tcPr marL="78404" marR="78404" marT="39202" marB="39202"/>
                </a:tc>
                <a:tc>
                  <a:txBody>
                    <a:bodyPr/>
                    <a:lstStyle/>
                    <a:p>
                      <a:r>
                        <a:rPr lang="en-US" sz="1300" dirty="0">
                          <a:solidFill>
                            <a:srgbClr val="000000"/>
                          </a:solidFill>
                        </a:rPr>
                        <a:t>Sets the next-hop IP address for any matching prefix. BGP dynamic manipulation uses the peer-address or self keywords.</a:t>
                      </a:r>
                    </a:p>
                  </a:txBody>
                  <a:tcPr marL="78404" marR="78404" marT="39202" marB="39202"/>
                </a:tc>
                <a:extLst>
                  <a:ext uri="{0D108BD9-81ED-4DB2-BD59-A6C34878D82A}">
                    <a16:rowId xmlns:a16="http://schemas.microsoft.com/office/drawing/2014/main" val="1860627843"/>
                  </a:ext>
                </a:extLst>
              </a:tr>
              <a:tr h="309011">
                <a:tc>
                  <a:txBody>
                    <a:bodyPr/>
                    <a:lstStyle/>
                    <a:p>
                      <a:r>
                        <a:rPr lang="en-US" sz="1300" dirty="0">
                          <a:solidFill>
                            <a:srgbClr val="000000"/>
                          </a:solidFill>
                        </a:rPr>
                        <a:t>set local-preference </a:t>
                      </a:r>
                      <a:r>
                        <a:rPr lang="en-US" sz="1300" i="1" dirty="0">
                          <a:solidFill>
                            <a:srgbClr val="000000"/>
                          </a:solidFill>
                        </a:rPr>
                        <a:t>0-4294967295</a:t>
                      </a:r>
                    </a:p>
                  </a:txBody>
                  <a:tcPr marL="78404" marR="78404" marT="39202" marB="39202"/>
                </a:tc>
                <a:tc>
                  <a:txBody>
                    <a:bodyPr/>
                    <a:lstStyle/>
                    <a:p>
                      <a:r>
                        <a:rPr lang="en-US" sz="1300" dirty="0">
                          <a:solidFill>
                            <a:srgbClr val="000000"/>
                          </a:solidFill>
                        </a:rPr>
                        <a:t>Sets the BGP PA local preference.</a:t>
                      </a:r>
                    </a:p>
                  </a:txBody>
                  <a:tcPr marL="78404" marR="78404" marT="39202" marB="39202"/>
                </a:tc>
                <a:extLst>
                  <a:ext uri="{0D108BD9-81ED-4DB2-BD59-A6C34878D82A}">
                    <a16:rowId xmlns:a16="http://schemas.microsoft.com/office/drawing/2014/main" val="2206863053"/>
                  </a:ext>
                </a:extLst>
              </a:tr>
              <a:tr h="454658">
                <a:tc>
                  <a:txBody>
                    <a:bodyPr/>
                    <a:lstStyle/>
                    <a:p>
                      <a:r>
                        <a:rPr lang="en-US" sz="1300" dirty="0">
                          <a:solidFill>
                            <a:srgbClr val="000000"/>
                          </a:solidFill>
                        </a:rPr>
                        <a:t>set metric {+</a:t>
                      </a:r>
                      <a:r>
                        <a:rPr lang="en-US" sz="1300" i="1" dirty="0">
                          <a:solidFill>
                            <a:srgbClr val="000000"/>
                          </a:solidFill>
                        </a:rPr>
                        <a:t>value</a:t>
                      </a:r>
                      <a:r>
                        <a:rPr lang="en-US" sz="1300" dirty="0">
                          <a:solidFill>
                            <a:srgbClr val="000000"/>
                          </a:solidFill>
                        </a:rPr>
                        <a:t> | -</a:t>
                      </a:r>
                      <a:r>
                        <a:rPr lang="en-US" sz="1300" i="1" dirty="0">
                          <a:solidFill>
                            <a:srgbClr val="000000"/>
                          </a:solidFill>
                        </a:rPr>
                        <a:t>value</a:t>
                      </a:r>
                      <a:r>
                        <a:rPr lang="en-US" sz="1300" dirty="0">
                          <a:solidFill>
                            <a:srgbClr val="000000"/>
                          </a:solidFill>
                        </a:rPr>
                        <a:t> | </a:t>
                      </a:r>
                      <a:r>
                        <a:rPr lang="en-US" sz="1300" i="1" dirty="0">
                          <a:solidFill>
                            <a:srgbClr val="000000"/>
                          </a:solidFill>
                        </a:rPr>
                        <a:t>value</a:t>
                      </a:r>
                      <a:r>
                        <a:rPr lang="en-US" sz="1300" dirty="0">
                          <a:solidFill>
                            <a:srgbClr val="000000"/>
                          </a:solidFill>
                        </a:rPr>
                        <a:t>} </a:t>
                      </a:r>
                      <a:br>
                        <a:rPr lang="en-US" sz="1300" dirty="0">
                          <a:solidFill>
                            <a:srgbClr val="000000"/>
                          </a:solidFill>
                        </a:rPr>
                      </a:br>
                      <a:r>
                        <a:rPr lang="en-US" sz="1300" dirty="0">
                          <a:solidFill>
                            <a:srgbClr val="000000"/>
                          </a:solidFill>
                        </a:rPr>
                        <a:t>(where value parameters are 0–4294967295)</a:t>
                      </a:r>
                      <a:endParaRPr lang="en-US" sz="1300" i="1" dirty="0">
                        <a:solidFill>
                          <a:srgbClr val="000000"/>
                        </a:solidFill>
                      </a:endParaRPr>
                    </a:p>
                  </a:txBody>
                  <a:tcPr marL="78404" marR="78404" marT="39202" marB="39202"/>
                </a:tc>
                <a:tc>
                  <a:txBody>
                    <a:bodyPr/>
                    <a:lstStyle/>
                    <a:p>
                      <a:r>
                        <a:rPr lang="en-US" sz="1300" dirty="0">
                          <a:solidFill>
                            <a:srgbClr val="000000"/>
                          </a:solidFill>
                        </a:rPr>
                        <a:t>Modifies the existing metric or sets the metric for a route.</a:t>
                      </a:r>
                    </a:p>
                  </a:txBody>
                  <a:tcPr marL="78404" marR="78404" marT="39202" marB="39202"/>
                </a:tc>
                <a:extLst>
                  <a:ext uri="{0D108BD9-81ED-4DB2-BD59-A6C34878D82A}">
                    <a16:rowId xmlns:a16="http://schemas.microsoft.com/office/drawing/2014/main" val="987564232"/>
                  </a:ext>
                </a:extLst>
              </a:tr>
              <a:tr h="309011">
                <a:tc>
                  <a:txBody>
                    <a:bodyPr/>
                    <a:lstStyle/>
                    <a:p>
                      <a:r>
                        <a:rPr lang="en-US" sz="1300" i="0" dirty="0">
                          <a:solidFill>
                            <a:srgbClr val="000000"/>
                          </a:solidFill>
                        </a:rPr>
                        <a:t>set origin {igp | incomplete}</a:t>
                      </a:r>
                    </a:p>
                  </a:txBody>
                  <a:tcPr marL="78404" marR="78404" marT="39202" marB="39202"/>
                </a:tc>
                <a:tc>
                  <a:txBody>
                    <a:bodyPr/>
                    <a:lstStyle/>
                    <a:p>
                      <a:r>
                        <a:rPr lang="en-US" sz="1300" dirty="0">
                          <a:solidFill>
                            <a:srgbClr val="000000"/>
                          </a:solidFill>
                        </a:rPr>
                        <a:t>Sets the BGP PA origin.</a:t>
                      </a:r>
                    </a:p>
                  </a:txBody>
                  <a:tcPr marL="78404" marR="78404" marT="39202" marB="39202"/>
                </a:tc>
                <a:extLst>
                  <a:ext uri="{0D108BD9-81ED-4DB2-BD59-A6C34878D82A}">
                    <a16:rowId xmlns:a16="http://schemas.microsoft.com/office/drawing/2014/main" val="1477381197"/>
                  </a:ext>
                </a:extLst>
              </a:tr>
              <a:tr h="309011">
                <a:tc>
                  <a:txBody>
                    <a:bodyPr/>
                    <a:lstStyle/>
                    <a:p>
                      <a:r>
                        <a:rPr lang="en-US" sz="1300" i="0" dirty="0">
                          <a:solidFill>
                            <a:srgbClr val="000000"/>
                          </a:solidFill>
                        </a:rPr>
                        <a:t>set tag </a:t>
                      </a:r>
                      <a:r>
                        <a:rPr lang="en-US" sz="1300" i="1" dirty="0">
                          <a:solidFill>
                            <a:srgbClr val="000000"/>
                          </a:solidFill>
                        </a:rPr>
                        <a:t>tag-value</a:t>
                      </a:r>
                    </a:p>
                  </a:txBody>
                  <a:tcPr marL="78404" marR="78404" marT="39202" marB="39202"/>
                </a:tc>
                <a:tc>
                  <a:txBody>
                    <a:bodyPr/>
                    <a:lstStyle/>
                    <a:p>
                      <a:r>
                        <a:rPr lang="en-US" sz="1300" dirty="0">
                          <a:solidFill>
                            <a:srgbClr val="000000"/>
                          </a:solidFill>
                        </a:rPr>
                        <a:t>Sets a numeric tag (0–4294967295) for identification of networks by other routers</a:t>
                      </a:r>
                    </a:p>
                  </a:txBody>
                  <a:tcPr marL="78404" marR="78404" marT="39202" marB="39202"/>
                </a:tc>
                <a:extLst>
                  <a:ext uri="{0D108BD9-81ED-4DB2-BD59-A6C34878D82A}">
                    <a16:rowId xmlns:a16="http://schemas.microsoft.com/office/drawing/2014/main" val="4121385222"/>
                  </a:ext>
                </a:extLst>
              </a:tr>
              <a:tr h="309011">
                <a:tc>
                  <a:txBody>
                    <a:bodyPr/>
                    <a:lstStyle/>
                    <a:p>
                      <a:r>
                        <a:rPr lang="en-US" sz="1300" i="0" dirty="0">
                          <a:solidFill>
                            <a:srgbClr val="000000"/>
                          </a:solidFill>
                        </a:rPr>
                        <a:t>set weight </a:t>
                      </a:r>
                      <a:r>
                        <a:rPr lang="en-US" sz="1300" i="1" dirty="0">
                          <a:solidFill>
                            <a:srgbClr val="000000"/>
                          </a:solidFill>
                        </a:rPr>
                        <a:t>0-65535</a:t>
                      </a:r>
                    </a:p>
                  </a:txBody>
                  <a:tcPr marL="78404" marR="78404" marT="39202" marB="39202"/>
                </a:tc>
                <a:tc>
                  <a:txBody>
                    <a:bodyPr/>
                    <a:lstStyle/>
                    <a:p>
                      <a:r>
                        <a:rPr lang="en-US" sz="1300" dirty="0">
                          <a:solidFill>
                            <a:srgbClr val="000000"/>
                          </a:solidFill>
                        </a:rPr>
                        <a:t>Set the BGP PA weight.</a:t>
                      </a:r>
                    </a:p>
                  </a:txBody>
                  <a:tcPr marL="78404" marR="78404" marT="39202" marB="39202"/>
                </a:tc>
                <a:extLst>
                  <a:ext uri="{0D108BD9-81ED-4DB2-BD59-A6C34878D82A}">
                    <a16:rowId xmlns:a16="http://schemas.microsoft.com/office/drawing/2014/main" val="3633558151"/>
                  </a:ext>
                </a:extLst>
              </a:tr>
            </a:tbl>
          </a:graphicData>
        </a:graphic>
      </p:graphicFrame>
    </p:spTree>
    <p:extLst>
      <p:ext uri="{BB962C8B-B14F-4D97-AF65-F5344CB8AC3E}">
        <p14:creationId xmlns:p14="http://schemas.microsoft.com/office/powerpoint/2010/main" val="103998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 Maps</a:t>
            </a:r>
            <a:br>
              <a:rPr lang="en-US" sz="2400" dirty="0"/>
            </a:br>
            <a:r>
              <a:rPr lang="en-US" sz="2400" dirty="0"/>
              <a:t>Route Map continue Keyword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5" y="731836"/>
            <a:ext cx="4172378" cy="3914671"/>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The route map is processed in order, and upon the first match, it executes the processing action, performs any optional action (if feasible), and stops processing. This prevents multiple route map sequences from processing.</a:t>
            </a:r>
          </a:p>
          <a:p>
            <a:pPr marL="0" indent="0" algn="l" defTabSz="684213" fontAlgn="base">
              <a:spcBef>
                <a:spcPts val="600"/>
              </a:spcBef>
              <a:spcAft>
                <a:spcPts val="600"/>
              </a:spcAft>
              <a:buClr>
                <a:schemeClr val="tx2"/>
              </a:buClr>
              <a:buSzPct val="90000"/>
            </a:pPr>
            <a:r>
              <a:rPr lang="en-US" sz="1400" dirty="0">
                <a:solidFill>
                  <a:schemeClr val="tx1"/>
                </a:solidFill>
              </a:rPr>
              <a:t>Adding the keyword </a:t>
            </a:r>
            <a:r>
              <a:rPr lang="en-US" sz="1400" b="1" dirty="0">
                <a:solidFill>
                  <a:schemeClr val="tx1"/>
                </a:solidFill>
              </a:rPr>
              <a:t>continue</a:t>
            </a:r>
            <a:r>
              <a:rPr lang="en-US" sz="1400" dirty="0">
                <a:solidFill>
                  <a:schemeClr val="tx1"/>
                </a:solidFill>
              </a:rPr>
              <a:t> to a route map allows the route map to continue processing other route map sequences. </a:t>
            </a:r>
          </a:p>
          <a:p>
            <a:pPr marL="0" indent="0" algn="l" defTabSz="684213" fontAlgn="base">
              <a:spcBef>
                <a:spcPts val="600"/>
              </a:spcBef>
              <a:spcAft>
                <a:spcPts val="600"/>
              </a:spcAft>
              <a:buClr>
                <a:schemeClr val="tx2"/>
              </a:buClr>
              <a:buSzPct val="90000"/>
            </a:pPr>
            <a:r>
              <a:rPr lang="en-US" sz="1400" dirty="0">
                <a:solidFill>
                  <a:schemeClr val="tx1"/>
                </a:solidFill>
              </a:rPr>
              <a:t>Example 12-7: The network prefix 192.168.1.1 matches in sequences 10, 20, and 30. Because the keyword continue was added to sequence 10, sequence 20 processes, but sequence 30 does not because a continue command was not present in sequence 20. The 192.168.1.1 prefix is permitted, and it is modified so that the metric is 20, with the next-hop address 10.12.1.1.</a:t>
            </a:r>
          </a:p>
        </p:txBody>
      </p:sp>
      <p:sp>
        <p:nvSpPr>
          <p:cNvPr id="7" name="Content Placeholder 3">
            <a:extLst>
              <a:ext uri="{FF2B5EF4-FFF2-40B4-BE49-F238E27FC236}">
                <a16:creationId xmlns:a16="http://schemas.microsoft.com/office/drawing/2014/main" id="{E4482499-1B7F-424F-8195-D42A3EECDAAD}"/>
              </a:ext>
            </a:extLst>
          </p:cNvPr>
          <p:cNvSpPr txBox="1">
            <a:spLocks/>
          </p:cNvSpPr>
          <p:nvPr/>
        </p:nvSpPr>
        <p:spPr>
          <a:xfrm>
            <a:off x="4355624" y="3860799"/>
            <a:ext cx="4558084" cy="87376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b="1" dirty="0">
                <a:solidFill>
                  <a:srgbClr val="000000"/>
                </a:solidFill>
              </a:rPr>
              <a:t>Note: </a:t>
            </a:r>
            <a:r>
              <a:rPr lang="en-US" sz="1400" dirty="0">
                <a:solidFill>
                  <a:srgbClr val="000000"/>
                </a:solidFill>
              </a:rPr>
              <a:t>The continue command is not commonly used because it adds complexity when troubleshooting route maps.</a:t>
            </a:r>
          </a:p>
        </p:txBody>
      </p:sp>
      <p:pic>
        <p:nvPicPr>
          <p:cNvPr id="5" name="Picture 4" descr="A screenshot of a social media post&#10;&#10;Description automatically generated">
            <a:extLst>
              <a:ext uri="{FF2B5EF4-FFF2-40B4-BE49-F238E27FC236}">
                <a16:creationId xmlns:a16="http://schemas.microsoft.com/office/drawing/2014/main" id="{16B5678D-D0B1-4B2C-9C07-171A560F45A9}"/>
              </a:ext>
            </a:extLst>
          </p:cNvPr>
          <p:cNvPicPr>
            <a:picLocks noChangeAspect="1"/>
          </p:cNvPicPr>
          <p:nvPr/>
        </p:nvPicPr>
        <p:blipFill>
          <a:blip r:embed="rId3"/>
          <a:stretch>
            <a:fillRect/>
          </a:stretch>
        </p:blipFill>
        <p:spPr>
          <a:xfrm>
            <a:off x="4355623" y="617641"/>
            <a:ext cx="4705215" cy="3187057"/>
          </a:xfrm>
          <a:prstGeom prst="rect">
            <a:avLst/>
          </a:prstGeom>
        </p:spPr>
      </p:pic>
    </p:spTree>
    <p:extLst>
      <p:ext uri="{BB962C8B-B14F-4D97-AF65-F5344CB8AC3E}">
        <p14:creationId xmlns:p14="http://schemas.microsoft.com/office/powerpoint/2010/main" val="339362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BGP Route Filtering and Manipulation</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Route filtering is a method of selectively identifying routes that are advertised or received from neighbor routers.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Route filtering may be used to manipulate traffic flows, reduce memory utilization, or improve security.</a:t>
            </a:r>
          </a:p>
        </p:txBody>
      </p:sp>
    </p:spTree>
    <p:custDataLst>
      <p:tags r:id="rId1"/>
    </p:custDataLst>
    <p:extLst>
      <p:ext uri="{BB962C8B-B14F-4D97-AF65-F5344CB8AC3E}">
        <p14:creationId xmlns:p14="http://schemas.microsoft.com/office/powerpoint/2010/main" val="73409088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Route Filtering and Manipulation</a:t>
            </a:r>
            <a:br>
              <a:rPr lang="en-US" sz="2400" dirty="0"/>
            </a:br>
            <a:r>
              <a:rPr lang="en-US" sz="2400" dirty="0"/>
              <a:t>BGP Route Filtering Concepts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3111" y="601210"/>
            <a:ext cx="8874946" cy="4019776"/>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Route filtering selectively identifies routes that are advertised or received from neighbor routers. Route filtering may be used to manipulate traffic flows, reduce memory utilization, or improve security. </a:t>
            </a:r>
          </a:p>
          <a:p>
            <a:pPr marL="0" indent="0" algn="l" defTabSz="684213" fontAlgn="base">
              <a:spcBef>
                <a:spcPts val="600"/>
              </a:spcBef>
              <a:spcAft>
                <a:spcPts val="600"/>
              </a:spcAft>
              <a:buClr>
                <a:schemeClr val="tx2"/>
              </a:buClr>
              <a:buSzPct val="90000"/>
            </a:pPr>
            <a:r>
              <a:rPr lang="en-US" sz="1400" dirty="0">
                <a:solidFill>
                  <a:schemeClr val="tx1"/>
                </a:solidFill>
              </a:rPr>
              <a:t>ISPs commonly deploy route filters on BGP peerings to customers. Ensuring that only the customer routes are allowed over the peering link prevents the customer from accidentally becoming a transit AS on the internet.</a:t>
            </a:r>
          </a:p>
          <a:p>
            <a:pPr marL="0" indent="0" algn="l" defTabSz="684213" fontAlgn="base">
              <a:spcBef>
                <a:spcPts val="600"/>
              </a:spcBef>
              <a:spcAft>
                <a:spcPts val="600"/>
              </a:spcAft>
              <a:buClr>
                <a:schemeClr val="tx2"/>
              </a:buClr>
              <a:buSzPct val="90000"/>
            </a:pPr>
            <a:r>
              <a:rPr lang="en-US" sz="1400" dirty="0">
                <a:solidFill>
                  <a:schemeClr val="tx1"/>
                </a:solidFill>
              </a:rPr>
              <a:t>IOS XE has four methods of filtering routes inbound or outbound for a specific BGP peer:</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chemeClr val="tx1"/>
                </a:solidFill>
              </a:rPr>
              <a:t>Distribute list - </a:t>
            </a:r>
            <a:r>
              <a:rPr lang="en-US" sz="1400" dirty="0">
                <a:solidFill>
                  <a:schemeClr val="tx1"/>
                </a:solidFill>
              </a:rPr>
              <a:t>This</a:t>
            </a:r>
            <a:r>
              <a:rPr lang="en-US" sz="1400" b="1" dirty="0">
                <a:solidFill>
                  <a:schemeClr val="tx1"/>
                </a:solidFill>
              </a:rPr>
              <a:t> </a:t>
            </a:r>
            <a:r>
              <a:rPr lang="en-US" sz="1400" dirty="0">
                <a:solidFill>
                  <a:schemeClr val="tx1"/>
                </a:solidFill>
              </a:rPr>
              <a:t>filters network prefixes based on a standard or extended ACL. An implicit deny implied for any prefix not permitted.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chemeClr val="tx1"/>
                </a:solidFill>
              </a:rPr>
              <a:t>Prefix list - </a:t>
            </a:r>
            <a:r>
              <a:rPr lang="en-US" sz="1400" dirty="0">
                <a:solidFill>
                  <a:schemeClr val="tx1"/>
                </a:solidFill>
              </a:rPr>
              <a:t>The</a:t>
            </a:r>
            <a:r>
              <a:rPr lang="en-US" sz="1400" b="1" dirty="0">
                <a:solidFill>
                  <a:schemeClr val="tx1"/>
                </a:solidFill>
              </a:rPr>
              <a:t> </a:t>
            </a:r>
            <a:r>
              <a:rPr lang="en-US" sz="1400" dirty="0">
                <a:solidFill>
                  <a:schemeClr val="tx1"/>
                </a:solidFill>
              </a:rPr>
              <a:t>prefix-matching specifications permit or deny network prefixes in a top-down fashion. An implicit deny for any prefix not permitted.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chemeClr val="tx1"/>
                </a:solidFill>
              </a:rPr>
              <a:t>AS path ACL/filtering - </a:t>
            </a:r>
            <a:r>
              <a:rPr lang="en-US" sz="1400" dirty="0">
                <a:solidFill>
                  <a:schemeClr val="tx1"/>
                </a:solidFill>
              </a:rPr>
              <a:t>A list of regex commands allow for the permit or deny of a network prefix based on the current AS path values. An implicit deny for any prefix not permitted.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chemeClr val="tx1"/>
                </a:solidFill>
              </a:rPr>
              <a:t>Route maps - </a:t>
            </a:r>
            <a:r>
              <a:rPr lang="en-US" sz="1400" dirty="0">
                <a:solidFill>
                  <a:schemeClr val="tx1"/>
                </a:solidFill>
              </a:rPr>
              <a:t>These</a:t>
            </a:r>
            <a:r>
              <a:rPr lang="en-US" sz="1400" b="1" dirty="0">
                <a:solidFill>
                  <a:schemeClr val="tx1"/>
                </a:solidFill>
              </a:rPr>
              <a:t> </a:t>
            </a:r>
            <a:r>
              <a:rPr lang="en-US" sz="1400" dirty="0">
                <a:solidFill>
                  <a:schemeClr val="tx1"/>
                </a:solidFill>
              </a:rPr>
              <a:t>provide a method of conditional matching on a variety of prefix attributes and taking a variety of actions. Actions could be a simple permit or deny; or could include the modification of BGP path attributes. An implicit deny for any prefix that is not permitted.</a:t>
            </a:r>
          </a:p>
        </p:txBody>
      </p:sp>
    </p:spTree>
    <p:extLst>
      <p:ext uri="{BB962C8B-B14F-4D97-AF65-F5344CB8AC3E}">
        <p14:creationId xmlns:p14="http://schemas.microsoft.com/office/powerpoint/2010/main" val="148963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BGP Multihoming</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An organization must incorporate redundancies in the network architecture to ensure that there are not any single points of failure (SPOF).</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The simplest method of providing redundancy is to provide a second circuit.</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Adding a second circuit and establishing a second BGP session is known as BGP multihoming.</a:t>
            </a: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920480" cy="731837"/>
          </a:xfrm>
        </p:spPr>
        <p:txBody>
          <a:bodyPr/>
          <a:lstStyle/>
          <a:p>
            <a:r>
              <a:rPr lang="en-US" sz="1600" dirty="0"/>
              <a:t>BGP Route Filtering and Manipulation</a:t>
            </a:r>
            <a:br>
              <a:rPr lang="en-US" sz="2400" dirty="0"/>
            </a:br>
            <a:r>
              <a:rPr lang="en-US" sz="2400" dirty="0"/>
              <a:t>BGP Route Filtering Concepts (begin routing table reference)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74688"/>
            <a:ext cx="8997412" cy="1211262"/>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The following slides explain each of the route filtering techniques in more detail. Imagine a simple scenario with R1 (AS 65100) that has a single eBGP peering with R2 (AS 65200), which then may peer with other autonomous systems (such as AS 65300). The relevant portion of the topology is that R1 peers with R2 and focuses on R1’s BGP table, as shown in Example 12-8, with an emphasis on the network prefix and the AS path.</a:t>
            </a:r>
          </a:p>
        </p:txBody>
      </p:sp>
      <p:pic>
        <p:nvPicPr>
          <p:cNvPr id="5" name="Picture 4" descr="A screenshot of a cell phone&#10;&#10;Description automatically generated">
            <a:extLst>
              <a:ext uri="{FF2B5EF4-FFF2-40B4-BE49-F238E27FC236}">
                <a16:creationId xmlns:a16="http://schemas.microsoft.com/office/drawing/2014/main" id="{B77D619D-7D16-4600-A25C-9F1E32EA667A}"/>
              </a:ext>
            </a:extLst>
          </p:cNvPr>
          <p:cNvPicPr>
            <a:picLocks noChangeAspect="1"/>
          </p:cNvPicPr>
          <p:nvPr/>
        </p:nvPicPr>
        <p:blipFill>
          <a:blip r:embed="rId3"/>
          <a:stretch>
            <a:fillRect/>
          </a:stretch>
        </p:blipFill>
        <p:spPr>
          <a:xfrm>
            <a:off x="1221090" y="1932287"/>
            <a:ext cx="6477831" cy="2908717"/>
          </a:xfrm>
          <a:prstGeom prst="rect">
            <a:avLst/>
          </a:prstGeom>
        </p:spPr>
      </p:pic>
    </p:spTree>
    <p:extLst>
      <p:ext uri="{BB962C8B-B14F-4D97-AF65-F5344CB8AC3E}">
        <p14:creationId xmlns:p14="http://schemas.microsoft.com/office/powerpoint/2010/main" val="407937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Route Filtering and Manipulation</a:t>
            </a:r>
            <a:br>
              <a:rPr lang="en-US" sz="2400" dirty="0"/>
            </a:br>
            <a:r>
              <a:rPr lang="en-US" sz="2400" dirty="0"/>
              <a:t>BGP Distribute List Filtering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74688"/>
            <a:ext cx="8997412" cy="1562326"/>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Distribute lists allow the filtering of network prefixes on a neighbor-by-neighbor basis, using standard or extended ACLs. Configuring a distribute list requires using the BGP address family configuration command </a:t>
            </a:r>
            <a:r>
              <a:rPr lang="en-US" sz="1400" b="1" dirty="0">
                <a:solidFill>
                  <a:schemeClr val="tx1"/>
                </a:solidFill>
              </a:rPr>
              <a:t>                       neighbor ip-address distribute-list {</a:t>
            </a:r>
            <a:r>
              <a:rPr lang="en-US" sz="1400" i="1" dirty="0">
                <a:solidFill>
                  <a:schemeClr val="tx1"/>
                </a:solidFill>
              </a:rPr>
              <a:t>acl-number </a:t>
            </a:r>
            <a:r>
              <a:rPr lang="en-US" sz="1400" dirty="0">
                <a:solidFill>
                  <a:schemeClr val="tx1"/>
                </a:solidFill>
              </a:rPr>
              <a:t>| </a:t>
            </a:r>
            <a:r>
              <a:rPr lang="en-US" sz="1400" i="1" dirty="0">
                <a:solidFill>
                  <a:schemeClr val="tx1"/>
                </a:solidFill>
              </a:rPr>
              <a:t>acl-name</a:t>
            </a:r>
            <a:r>
              <a:rPr lang="en-US" sz="1400" b="1" dirty="0">
                <a:solidFill>
                  <a:schemeClr val="tx1"/>
                </a:solidFill>
              </a:rPr>
              <a:t>} {in|out}.</a:t>
            </a:r>
          </a:p>
          <a:p>
            <a:pPr marL="0" indent="0" algn="l" defTabSz="684213" fontAlgn="base">
              <a:spcBef>
                <a:spcPts val="600"/>
              </a:spcBef>
              <a:spcAft>
                <a:spcPts val="600"/>
              </a:spcAft>
              <a:buClr>
                <a:schemeClr val="tx2"/>
              </a:buClr>
              <a:buSzPct val="90000"/>
            </a:pPr>
            <a:r>
              <a:rPr lang="en-US" sz="1400" dirty="0">
                <a:solidFill>
                  <a:schemeClr val="tx1"/>
                </a:solidFill>
              </a:rPr>
              <a:t>Remember that extended ACLs for BGP use the source fields to match the network portion and the destination fields to match against the network mask.</a:t>
            </a:r>
          </a:p>
        </p:txBody>
      </p:sp>
      <p:pic>
        <p:nvPicPr>
          <p:cNvPr id="6" name="Picture 5" descr="A screenshot of a cell phone&#10;&#10;Description automatically generated">
            <a:extLst>
              <a:ext uri="{FF2B5EF4-FFF2-40B4-BE49-F238E27FC236}">
                <a16:creationId xmlns:a16="http://schemas.microsoft.com/office/drawing/2014/main" id="{F8E2E92A-9A63-4476-86FD-5F8BB93B7C7A}"/>
              </a:ext>
            </a:extLst>
          </p:cNvPr>
          <p:cNvPicPr>
            <a:picLocks noChangeAspect="1"/>
          </p:cNvPicPr>
          <p:nvPr/>
        </p:nvPicPr>
        <p:blipFill>
          <a:blip r:embed="rId3"/>
          <a:stretch>
            <a:fillRect/>
          </a:stretch>
        </p:blipFill>
        <p:spPr>
          <a:xfrm>
            <a:off x="1193330" y="2368227"/>
            <a:ext cx="6426687" cy="2061529"/>
          </a:xfrm>
          <a:prstGeom prst="rect">
            <a:avLst/>
          </a:prstGeom>
        </p:spPr>
      </p:pic>
    </p:spTree>
    <p:extLst>
      <p:ext uri="{BB962C8B-B14F-4D97-AF65-F5344CB8AC3E}">
        <p14:creationId xmlns:p14="http://schemas.microsoft.com/office/powerpoint/2010/main" val="77524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Route Filtering and Manipulation</a:t>
            </a:r>
            <a:br>
              <a:rPr lang="en-US" sz="2400" dirty="0"/>
            </a:br>
            <a:r>
              <a:rPr lang="en-US" sz="2400" dirty="0"/>
              <a:t>BGP Distribute List Filtering (routing table result)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74688"/>
            <a:ext cx="8997412" cy="1562326"/>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Example 12-10 displays the routing table of R1 after BGP distribute list filtering. </a:t>
            </a:r>
          </a:p>
          <a:p>
            <a:pPr marL="0" indent="0" algn="l" defTabSz="684213" fontAlgn="base">
              <a:spcBef>
                <a:spcPts val="600"/>
              </a:spcBef>
              <a:spcAft>
                <a:spcPts val="600"/>
              </a:spcAft>
              <a:buClr>
                <a:schemeClr val="tx2"/>
              </a:buClr>
              <a:buSzPct val="90000"/>
            </a:pPr>
            <a:r>
              <a:rPr lang="en-US" sz="1400" dirty="0">
                <a:solidFill>
                  <a:schemeClr val="tx1"/>
                </a:solidFill>
              </a:rPr>
              <a:t>Two local routes are injected into the BGP table by R1 (10.12.1.0/24 and 192.168.1.1/32). The two loopback networks from R2 (AS 65200) and R3 (AS 65300) are allowed because they are within the first ACL-ALLOW entry, and two of the networks in the 100.64.x.0 pattern (100.64.2.0/25 and 100.64.3.0/25) are accepted. The 100.64.2.192/26 network is rejected because the prefix length does not match the second ACL-ALLOW entry.</a:t>
            </a:r>
          </a:p>
        </p:txBody>
      </p:sp>
      <p:pic>
        <p:nvPicPr>
          <p:cNvPr id="6" name="Picture 5">
            <a:extLst>
              <a:ext uri="{FF2B5EF4-FFF2-40B4-BE49-F238E27FC236}">
                <a16:creationId xmlns:a16="http://schemas.microsoft.com/office/drawing/2014/main" id="{F8E2E92A-9A63-4476-86FD-5F8BB93B7C7A}"/>
              </a:ext>
            </a:extLst>
          </p:cNvPr>
          <p:cNvPicPr>
            <a:picLocks noChangeAspect="1"/>
          </p:cNvPicPr>
          <p:nvPr/>
        </p:nvPicPr>
        <p:blipFill>
          <a:blip r:embed="rId3"/>
          <a:srcRect/>
          <a:stretch/>
        </p:blipFill>
        <p:spPr>
          <a:xfrm>
            <a:off x="1010172" y="2305859"/>
            <a:ext cx="6793511" cy="2233483"/>
          </a:xfrm>
          <a:prstGeom prst="rect">
            <a:avLst/>
          </a:prstGeom>
        </p:spPr>
      </p:pic>
    </p:spTree>
    <p:extLst>
      <p:ext uri="{BB962C8B-B14F-4D97-AF65-F5344CB8AC3E}">
        <p14:creationId xmlns:p14="http://schemas.microsoft.com/office/powerpoint/2010/main" val="10809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Route Filtering and Manipulation</a:t>
            </a:r>
            <a:br>
              <a:rPr lang="en-US" sz="2400" dirty="0"/>
            </a:br>
            <a:r>
              <a:rPr lang="en-US" sz="2400" dirty="0"/>
              <a:t>BGP Prefix List Filtering and Routing Table Result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74688"/>
            <a:ext cx="3511012" cy="3950064"/>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Prefix lists allow the filtering of network prefixes on a neighbor-by-neighbor basis, using a prefix list. Configuring a prefix list involves using the BGP address family configuration command </a:t>
            </a:r>
            <a:r>
              <a:rPr lang="en-US" sz="1400" b="1" dirty="0">
                <a:solidFill>
                  <a:schemeClr val="tx1"/>
                </a:solidFill>
              </a:rPr>
              <a:t>neighbor </a:t>
            </a:r>
            <a:r>
              <a:rPr lang="en-US" sz="1400" i="1" dirty="0">
                <a:solidFill>
                  <a:schemeClr val="tx1"/>
                </a:solidFill>
              </a:rPr>
              <a:t>ip-address</a:t>
            </a:r>
            <a:r>
              <a:rPr lang="en-US" sz="1400" b="1" dirty="0">
                <a:solidFill>
                  <a:schemeClr val="tx1"/>
                </a:solidFill>
              </a:rPr>
              <a:t> prefix-list </a:t>
            </a:r>
            <a:r>
              <a:rPr lang="en-US" sz="1400" i="1" dirty="0">
                <a:solidFill>
                  <a:schemeClr val="tx1"/>
                </a:solidFill>
              </a:rPr>
              <a:t>prefix-list-name</a:t>
            </a:r>
            <a:r>
              <a:rPr lang="en-US" sz="1400" b="1" dirty="0">
                <a:solidFill>
                  <a:schemeClr val="tx1"/>
                </a:solidFill>
              </a:rPr>
              <a:t> {in | out}.</a:t>
            </a:r>
            <a:endParaRPr lang="en-US" sz="1400" dirty="0">
              <a:solidFill>
                <a:schemeClr val="tx1"/>
              </a:solidFill>
            </a:endParaRPr>
          </a:p>
          <a:p>
            <a:pPr marL="0" indent="0" algn="l" defTabSz="684213" fontAlgn="base">
              <a:spcBef>
                <a:spcPts val="600"/>
              </a:spcBef>
              <a:spcAft>
                <a:spcPts val="600"/>
              </a:spcAft>
              <a:buClr>
                <a:schemeClr val="tx2"/>
              </a:buClr>
              <a:buSzPct val="90000"/>
            </a:pPr>
            <a:r>
              <a:rPr lang="en-US" sz="1400" dirty="0">
                <a:solidFill>
                  <a:schemeClr val="tx1"/>
                </a:solidFill>
              </a:rPr>
              <a:t>Example 12-11 demonstrates the use of a prefix list filter to allow only routes within the RFC 1918 space. The prefix-list is applied on R1’s peering to R2 (AS 65200).</a:t>
            </a:r>
          </a:p>
          <a:p>
            <a:pPr marL="0" indent="0" algn="l" defTabSz="684213" fontAlgn="base">
              <a:spcBef>
                <a:spcPts val="600"/>
              </a:spcBef>
              <a:spcAft>
                <a:spcPts val="600"/>
              </a:spcAft>
              <a:buClr>
                <a:schemeClr val="tx2"/>
              </a:buClr>
              <a:buSzPct val="90000"/>
            </a:pPr>
            <a:r>
              <a:rPr lang="en-US" sz="1400" dirty="0">
                <a:solidFill>
                  <a:schemeClr val="tx1"/>
                </a:solidFill>
              </a:rPr>
              <a:t>The BGP table can be examined on R1, as shown in Example 12-12. Notice that the 100.64.2.0/25, 100.64.2.192/26, and 100.64.3.0/25 networks were filtered as they did not fall within the prefix list matching criteria.</a:t>
            </a:r>
          </a:p>
          <a:p>
            <a:pPr marL="0" indent="0" algn="l" defTabSz="684213" fontAlgn="base">
              <a:spcBef>
                <a:spcPts val="600"/>
              </a:spcBef>
              <a:spcAft>
                <a:spcPts val="600"/>
              </a:spcAft>
              <a:buClr>
                <a:schemeClr val="tx2"/>
              </a:buClr>
              <a:buSzPct val="90000"/>
            </a:pPr>
            <a:endParaRPr lang="en-US" sz="1400" dirty="0">
              <a:solidFill>
                <a:schemeClr val="tx1"/>
              </a:solidFill>
            </a:endParaRPr>
          </a:p>
        </p:txBody>
      </p:sp>
      <p:pic>
        <p:nvPicPr>
          <p:cNvPr id="6" name="Picture 5">
            <a:extLst>
              <a:ext uri="{FF2B5EF4-FFF2-40B4-BE49-F238E27FC236}">
                <a16:creationId xmlns:a16="http://schemas.microsoft.com/office/drawing/2014/main" id="{F8E2E92A-9A63-4476-86FD-5F8BB93B7C7A}"/>
              </a:ext>
            </a:extLst>
          </p:cNvPr>
          <p:cNvPicPr>
            <a:picLocks noChangeAspect="1"/>
          </p:cNvPicPr>
          <p:nvPr/>
        </p:nvPicPr>
        <p:blipFill>
          <a:blip r:embed="rId3"/>
          <a:srcRect/>
          <a:stretch/>
        </p:blipFill>
        <p:spPr>
          <a:xfrm>
            <a:off x="3535135" y="731837"/>
            <a:ext cx="5367500" cy="2084287"/>
          </a:xfrm>
          <a:prstGeom prst="rect">
            <a:avLst/>
          </a:prstGeom>
        </p:spPr>
      </p:pic>
      <p:pic>
        <p:nvPicPr>
          <p:cNvPr id="5" name="Picture 4">
            <a:extLst>
              <a:ext uri="{FF2B5EF4-FFF2-40B4-BE49-F238E27FC236}">
                <a16:creationId xmlns:a16="http://schemas.microsoft.com/office/drawing/2014/main" id="{67257CBD-4098-43E1-8036-A5BCE67D45D9}"/>
              </a:ext>
            </a:extLst>
          </p:cNvPr>
          <p:cNvPicPr>
            <a:picLocks noChangeAspect="1"/>
          </p:cNvPicPr>
          <p:nvPr/>
        </p:nvPicPr>
        <p:blipFill>
          <a:blip r:embed="rId4"/>
          <a:srcRect/>
          <a:stretch/>
        </p:blipFill>
        <p:spPr>
          <a:xfrm>
            <a:off x="3752172" y="2873273"/>
            <a:ext cx="4933426" cy="1751479"/>
          </a:xfrm>
          <a:prstGeom prst="rect">
            <a:avLst/>
          </a:prstGeom>
        </p:spPr>
      </p:pic>
    </p:spTree>
    <p:extLst>
      <p:ext uri="{BB962C8B-B14F-4D97-AF65-F5344CB8AC3E}">
        <p14:creationId xmlns:p14="http://schemas.microsoft.com/office/powerpoint/2010/main" val="99733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Route Filtering and Manipulation</a:t>
            </a:r>
            <a:br>
              <a:rPr lang="en-US" sz="2400" dirty="0"/>
            </a:br>
            <a:r>
              <a:rPr lang="en-US" sz="2400" dirty="0"/>
              <a:t>BGP AS Path ACL Filtering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5" y="699180"/>
            <a:ext cx="3110961" cy="2533876"/>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Selecting routes from a BGP neighbor by using the AS path requires the definition of an AS path access control list (AS path ACL). </a:t>
            </a:r>
          </a:p>
          <a:p>
            <a:pPr marL="0" indent="0" algn="l" defTabSz="684213" fontAlgn="base">
              <a:spcBef>
                <a:spcPts val="600"/>
              </a:spcBef>
              <a:spcAft>
                <a:spcPts val="600"/>
              </a:spcAft>
              <a:buClr>
                <a:schemeClr val="tx2"/>
              </a:buClr>
              <a:buSzPct val="90000"/>
            </a:pPr>
            <a:r>
              <a:rPr lang="en-US" sz="1400" dirty="0">
                <a:solidFill>
                  <a:schemeClr val="tx1"/>
                </a:solidFill>
              </a:rPr>
              <a:t>Regular expressions, introduced earlier in this chapter, are a component of AS_Path filtering.</a:t>
            </a:r>
          </a:p>
          <a:p>
            <a:pPr marL="0" indent="0" algn="l" defTabSz="684213" fontAlgn="base">
              <a:spcBef>
                <a:spcPts val="600"/>
              </a:spcBef>
              <a:spcAft>
                <a:spcPts val="600"/>
              </a:spcAft>
              <a:buClr>
                <a:schemeClr val="tx2"/>
              </a:buClr>
              <a:buSzPct val="90000"/>
            </a:pPr>
            <a:r>
              <a:rPr lang="en-US" sz="1400" dirty="0">
                <a:solidFill>
                  <a:schemeClr val="tx1"/>
                </a:solidFill>
              </a:rPr>
              <a:t>Example 12-13 shows the routes that R2 (AS 65200) is advertising toward R1 (AS 65100).</a:t>
            </a:r>
          </a:p>
        </p:txBody>
      </p:sp>
      <p:sp>
        <p:nvSpPr>
          <p:cNvPr id="5" name="Content Placeholder 3">
            <a:extLst>
              <a:ext uri="{FF2B5EF4-FFF2-40B4-BE49-F238E27FC236}">
                <a16:creationId xmlns:a16="http://schemas.microsoft.com/office/drawing/2014/main" id="{D9F86C08-B2A7-4C0B-80FA-04CA1C702064}"/>
              </a:ext>
            </a:extLst>
          </p:cNvPr>
          <p:cNvSpPr txBox="1">
            <a:spLocks/>
          </p:cNvSpPr>
          <p:nvPr/>
        </p:nvSpPr>
        <p:spPr>
          <a:xfrm>
            <a:off x="81274" y="3437161"/>
            <a:ext cx="8997412" cy="147399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chemeClr val="tx1"/>
                </a:solidFill>
              </a:rPr>
              <a:t>R2 is advertising the routes learned from R3 (AS 65300) to R1. In essence, R2 provides transit connectivity between the autonomous systems. If this were an Internet connection and R2 were an enterprise, it would not want to advertise routes learned from other ASs. </a:t>
            </a:r>
          </a:p>
          <a:p>
            <a:pPr marL="0" indent="0" algn="l" defTabSz="684213" fontAlgn="base">
              <a:spcBef>
                <a:spcPts val="600"/>
              </a:spcBef>
              <a:spcAft>
                <a:spcPts val="600"/>
              </a:spcAft>
              <a:buClr>
                <a:schemeClr val="tx2"/>
              </a:buClr>
              <a:buSzPct val="90000"/>
            </a:pPr>
            <a:r>
              <a:rPr lang="en-US" sz="1400" dirty="0">
                <a:solidFill>
                  <a:schemeClr val="tx1"/>
                </a:solidFill>
              </a:rPr>
              <a:t>Using an AS path access list to restrict the advertisement of only AS 65200 routes is recommended.</a:t>
            </a:r>
          </a:p>
        </p:txBody>
      </p:sp>
      <p:pic>
        <p:nvPicPr>
          <p:cNvPr id="6" name="Picture 5">
            <a:extLst>
              <a:ext uri="{FF2B5EF4-FFF2-40B4-BE49-F238E27FC236}">
                <a16:creationId xmlns:a16="http://schemas.microsoft.com/office/drawing/2014/main" id="{F8E2E92A-9A63-4476-86FD-5F8BB93B7C7A}"/>
              </a:ext>
            </a:extLst>
          </p:cNvPr>
          <p:cNvPicPr>
            <a:picLocks noChangeAspect="1"/>
          </p:cNvPicPr>
          <p:nvPr/>
        </p:nvPicPr>
        <p:blipFill>
          <a:blip r:embed="rId3"/>
          <a:srcRect/>
          <a:stretch/>
        </p:blipFill>
        <p:spPr>
          <a:xfrm>
            <a:off x="3255433" y="699180"/>
            <a:ext cx="5823253" cy="2599191"/>
          </a:xfrm>
          <a:prstGeom prst="rect">
            <a:avLst/>
          </a:prstGeom>
        </p:spPr>
      </p:pic>
    </p:spTree>
    <p:extLst>
      <p:ext uri="{BB962C8B-B14F-4D97-AF65-F5344CB8AC3E}">
        <p14:creationId xmlns:p14="http://schemas.microsoft.com/office/powerpoint/2010/main" val="390307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Route Filtering and Manipulation</a:t>
            </a:r>
            <a:br>
              <a:rPr lang="en-US" sz="2400" dirty="0"/>
            </a:br>
            <a:r>
              <a:rPr lang="en-US" sz="2400" dirty="0"/>
              <a:t>BGP AS Path ACL Filtering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0"/>
            <a:ext cx="3412775" cy="3333977"/>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IOS supports up to 500 AS path ACLs and uses the command </a:t>
            </a:r>
            <a:r>
              <a:rPr lang="en-US" sz="1500" b="1" dirty="0">
                <a:solidFill>
                  <a:schemeClr val="tx1"/>
                </a:solidFill>
              </a:rPr>
              <a:t>ip as-path access-list </a:t>
            </a:r>
            <a:r>
              <a:rPr lang="en-US" sz="1500" i="1" dirty="0">
                <a:solidFill>
                  <a:schemeClr val="tx1"/>
                </a:solidFill>
              </a:rPr>
              <a:t>acl-number</a:t>
            </a:r>
            <a:r>
              <a:rPr lang="en-US" sz="1500" b="1" dirty="0">
                <a:solidFill>
                  <a:schemeClr val="tx1"/>
                </a:solidFill>
              </a:rPr>
              <a:t> {deny | permit} </a:t>
            </a:r>
            <a:r>
              <a:rPr lang="en-US" sz="1500" i="1" dirty="0">
                <a:solidFill>
                  <a:schemeClr val="tx1"/>
                </a:solidFill>
              </a:rPr>
              <a:t>regex-query</a:t>
            </a:r>
            <a:r>
              <a:rPr lang="en-US" sz="1500" b="1" i="1" dirty="0">
                <a:solidFill>
                  <a:schemeClr val="tx1"/>
                </a:solidFill>
              </a:rPr>
              <a:t>  </a:t>
            </a:r>
            <a:r>
              <a:rPr lang="en-US" sz="1500" dirty="0">
                <a:solidFill>
                  <a:schemeClr val="tx1"/>
                </a:solidFill>
              </a:rPr>
              <a:t>for creating an AS path ACL. The ACL is then applied with the command                                </a:t>
            </a:r>
            <a:r>
              <a:rPr lang="en-US" sz="1500" b="1" dirty="0">
                <a:solidFill>
                  <a:schemeClr val="tx1"/>
                </a:solidFill>
              </a:rPr>
              <a:t>neighbor </a:t>
            </a:r>
            <a:r>
              <a:rPr lang="en-US" sz="1500" i="1" dirty="0">
                <a:solidFill>
                  <a:schemeClr val="tx1"/>
                </a:solidFill>
              </a:rPr>
              <a:t>ip-address</a:t>
            </a:r>
            <a:r>
              <a:rPr lang="en-US" sz="1500" b="1" dirty="0">
                <a:solidFill>
                  <a:schemeClr val="tx1"/>
                </a:solidFill>
              </a:rPr>
              <a:t> filter-list </a:t>
            </a:r>
            <a:r>
              <a:rPr lang="en-US" sz="1500" i="1" dirty="0">
                <a:solidFill>
                  <a:schemeClr val="tx1"/>
                </a:solidFill>
              </a:rPr>
              <a:t>acl-number </a:t>
            </a:r>
            <a:r>
              <a:rPr lang="en-US" sz="1500" b="1" dirty="0">
                <a:solidFill>
                  <a:schemeClr val="tx1"/>
                </a:solidFill>
              </a:rPr>
              <a:t>{in|out}.</a:t>
            </a:r>
            <a:endParaRPr lang="en-US" sz="1500" dirty="0">
              <a:solidFill>
                <a:schemeClr val="tx1"/>
              </a:solidFill>
            </a:endParaRPr>
          </a:p>
          <a:p>
            <a:pPr marL="0" indent="0" algn="l" defTabSz="684213" fontAlgn="base">
              <a:spcBef>
                <a:spcPts val="600"/>
              </a:spcBef>
              <a:spcAft>
                <a:spcPts val="600"/>
              </a:spcAft>
              <a:buClr>
                <a:schemeClr val="tx2"/>
              </a:buClr>
              <a:buSzPct val="90000"/>
            </a:pPr>
            <a:r>
              <a:rPr lang="en-US" sz="1500" dirty="0">
                <a:solidFill>
                  <a:schemeClr val="tx1"/>
                </a:solidFill>
              </a:rPr>
              <a:t>Example 12-14 shows the configuration on R2 using an AS path ACL to restrict traffic to only locally originated traffic, using the regex pattern ^$ to ensure completeness, the AS path ACL is applied on all eBGP neighborships.</a:t>
            </a:r>
          </a:p>
          <a:p>
            <a:pPr marL="0" indent="0" algn="l" defTabSz="684213" fontAlgn="base">
              <a:spcBef>
                <a:spcPts val="600"/>
              </a:spcBef>
              <a:spcAft>
                <a:spcPts val="600"/>
              </a:spcAft>
              <a:buClr>
                <a:schemeClr val="tx2"/>
              </a:buClr>
              <a:buSzPct val="90000"/>
            </a:pPr>
            <a:endParaRPr lang="en-US" sz="1400" dirty="0">
              <a:solidFill>
                <a:schemeClr val="tx1"/>
              </a:solidFill>
            </a:endParaRPr>
          </a:p>
        </p:txBody>
      </p:sp>
      <p:sp>
        <p:nvSpPr>
          <p:cNvPr id="2" name="Rectangle 1">
            <a:extLst>
              <a:ext uri="{FF2B5EF4-FFF2-40B4-BE49-F238E27FC236}">
                <a16:creationId xmlns:a16="http://schemas.microsoft.com/office/drawing/2014/main" id="{616E8239-EEAC-44A4-8E17-35317C0F198F}"/>
              </a:ext>
            </a:extLst>
          </p:cNvPr>
          <p:cNvSpPr/>
          <p:nvPr/>
        </p:nvSpPr>
        <p:spPr>
          <a:xfrm>
            <a:off x="3355521" y="3943890"/>
            <a:ext cx="5519058" cy="1015663"/>
          </a:xfrm>
          <a:prstGeom prst="rect">
            <a:avLst/>
          </a:prstGeom>
        </p:spPr>
        <p:txBody>
          <a:bodyPr wrap="square">
            <a:spAutoFit/>
          </a:bodyPr>
          <a:lstStyle/>
          <a:p>
            <a:pPr defTabSz="684213">
              <a:spcBef>
                <a:spcPts val="600"/>
              </a:spcBef>
              <a:spcAft>
                <a:spcPts val="600"/>
              </a:spcAft>
              <a:buClr>
                <a:schemeClr val="tx2"/>
              </a:buClr>
              <a:buSzPct val="90000"/>
            </a:pPr>
            <a:r>
              <a:rPr lang="en-US" sz="1500" dirty="0"/>
              <a:t>Example 12-15 displays the routes being advertised to R1. Notice that all the routes do not have an AS path, confirming that only locally originating routes are being advertised externally.</a:t>
            </a:r>
          </a:p>
        </p:txBody>
      </p:sp>
      <p:pic>
        <p:nvPicPr>
          <p:cNvPr id="7" name="Picture 6" descr="A screenshot of a social media post&#10;&#10;Description automatically generated">
            <a:extLst>
              <a:ext uri="{FF2B5EF4-FFF2-40B4-BE49-F238E27FC236}">
                <a16:creationId xmlns:a16="http://schemas.microsoft.com/office/drawing/2014/main" id="{877579F9-DD6C-43D7-A0E9-8A5B41AA9C99}"/>
              </a:ext>
            </a:extLst>
          </p:cNvPr>
          <p:cNvPicPr>
            <a:picLocks noChangeAspect="1"/>
          </p:cNvPicPr>
          <p:nvPr/>
        </p:nvPicPr>
        <p:blipFill>
          <a:blip r:embed="rId3"/>
          <a:stretch>
            <a:fillRect/>
          </a:stretch>
        </p:blipFill>
        <p:spPr>
          <a:xfrm>
            <a:off x="3616410" y="699180"/>
            <a:ext cx="5339811" cy="1546704"/>
          </a:xfrm>
          <a:prstGeom prst="rect">
            <a:avLst/>
          </a:prstGeom>
        </p:spPr>
      </p:pic>
      <p:pic>
        <p:nvPicPr>
          <p:cNvPr id="6" name="Picture 5">
            <a:extLst>
              <a:ext uri="{FF2B5EF4-FFF2-40B4-BE49-F238E27FC236}">
                <a16:creationId xmlns:a16="http://schemas.microsoft.com/office/drawing/2014/main" id="{438E6C02-E579-4D7C-89E4-81185F75DBB4}"/>
              </a:ext>
            </a:extLst>
          </p:cNvPr>
          <p:cNvPicPr>
            <a:picLocks noChangeAspect="1"/>
          </p:cNvPicPr>
          <p:nvPr/>
        </p:nvPicPr>
        <p:blipFill>
          <a:blip r:embed="rId4"/>
          <a:srcRect/>
          <a:stretch/>
        </p:blipFill>
        <p:spPr>
          <a:xfrm>
            <a:off x="4000314" y="2287446"/>
            <a:ext cx="4572001" cy="1614881"/>
          </a:xfrm>
          <a:prstGeom prst="rect">
            <a:avLst/>
          </a:prstGeom>
        </p:spPr>
      </p:pic>
    </p:spTree>
    <p:extLst>
      <p:ext uri="{BB962C8B-B14F-4D97-AF65-F5344CB8AC3E}">
        <p14:creationId xmlns:p14="http://schemas.microsoft.com/office/powerpoint/2010/main" val="111687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Route Filtering and Manipulation</a:t>
            </a:r>
            <a:br>
              <a:rPr lang="en-US" sz="2400" dirty="0"/>
            </a:br>
            <a:r>
              <a:rPr lang="en-US" sz="2400" dirty="0"/>
              <a:t>BGP Route Map Filtering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1"/>
            <a:ext cx="8956589" cy="1325562"/>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Route maps provide additional functionality over pure filtering. Route maps can manipulate BGP path attributes as well. Route maps are applied on a BGP neighbor for routes that are advertised or received. A different route map can be used for each direction. The route map is associated with the BGP neighbor under the specific address family, with the command </a:t>
            </a:r>
            <a:r>
              <a:rPr lang="en-US" sz="1400" b="1" dirty="0">
                <a:solidFill>
                  <a:schemeClr val="tx1"/>
                </a:solidFill>
              </a:rPr>
              <a:t>neighbor </a:t>
            </a:r>
            <a:r>
              <a:rPr lang="en-US" sz="1400" i="1" dirty="0">
                <a:solidFill>
                  <a:schemeClr val="tx1"/>
                </a:solidFill>
              </a:rPr>
              <a:t>ip-address</a:t>
            </a:r>
            <a:r>
              <a:rPr lang="en-US" sz="1400" b="1" dirty="0">
                <a:solidFill>
                  <a:schemeClr val="tx1"/>
                </a:solidFill>
              </a:rPr>
              <a:t> route-map </a:t>
            </a:r>
            <a:r>
              <a:rPr lang="en-US" sz="1400" i="1" dirty="0">
                <a:solidFill>
                  <a:schemeClr val="tx1"/>
                </a:solidFill>
              </a:rPr>
              <a:t>route-map-name</a:t>
            </a:r>
            <a:r>
              <a:rPr lang="en-US" sz="1400" b="1" dirty="0">
                <a:solidFill>
                  <a:schemeClr val="tx1"/>
                </a:solidFill>
              </a:rPr>
              <a:t> {in|out}.</a:t>
            </a:r>
          </a:p>
        </p:txBody>
      </p:sp>
      <p:sp>
        <p:nvSpPr>
          <p:cNvPr id="11" name="Content Placeholder 3">
            <a:extLst>
              <a:ext uri="{FF2B5EF4-FFF2-40B4-BE49-F238E27FC236}">
                <a16:creationId xmlns:a16="http://schemas.microsoft.com/office/drawing/2014/main" id="{90886A5A-85B0-4847-86C2-702E32319995}"/>
              </a:ext>
            </a:extLst>
          </p:cNvPr>
          <p:cNvSpPr txBox="1">
            <a:spLocks/>
          </p:cNvSpPr>
          <p:nvPr/>
        </p:nvSpPr>
        <p:spPr>
          <a:xfrm>
            <a:off x="166575" y="3118758"/>
            <a:ext cx="2722880" cy="125126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chemeClr val="tx1"/>
                </a:solidFill>
              </a:rPr>
              <a:t>Example 12-16 shows the BGP routing table of R1, which is used here to demonstrate the power of a route map.</a:t>
            </a:r>
            <a:endParaRPr lang="en-US" sz="1400" b="1" dirty="0">
              <a:solidFill>
                <a:schemeClr val="tx1"/>
              </a:solidFill>
            </a:endParaRPr>
          </a:p>
        </p:txBody>
      </p:sp>
      <p:grpSp>
        <p:nvGrpSpPr>
          <p:cNvPr id="9" name="Group 8">
            <a:extLst>
              <a:ext uri="{FF2B5EF4-FFF2-40B4-BE49-F238E27FC236}">
                <a16:creationId xmlns:a16="http://schemas.microsoft.com/office/drawing/2014/main" id="{E5B9F4A6-9B5E-4094-8AB9-678B1827834F}"/>
              </a:ext>
            </a:extLst>
          </p:cNvPr>
          <p:cNvGrpSpPr/>
          <p:nvPr/>
        </p:nvGrpSpPr>
        <p:grpSpPr>
          <a:xfrm>
            <a:off x="2889455" y="1753141"/>
            <a:ext cx="5968092" cy="2882778"/>
            <a:chOff x="1228167" y="2088326"/>
            <a:chExt cx="6657819" cy="3241363"/>
          </a:xfrm>
        </p:grpSpPr>
        <p:pic>
          <p:nvPicPr>
            <p:cNvPr id="5" name="Picture 4" descr="A screenshot of a cell phone&#10;&#10;Description automatically generated">
              <a:extLst>
                <a:ext uri="{FF2B5EF4-FFF2-40B4-BE49-F238E27FC236}">
                  <a16:creationId xmlns:a16="http://schemas.microsoft.com/office/drawing/2014/main" id="{4DFBDCB4-E355-4AF2-B404-FD9B2B59AE6C}"/>
                </a:ext>
              </a:extLst>
            </p:cNvPr>
            <p:cNvPicPr>
              <a:picLocks noChangeAspect="1"/>
            </p:cNvPicPr>
            <p:nvPr/>
          </p:nvPicPr>
          <p:blipFill>
            <a:blip r:embed="rId3"/>
            <a:stretch>
              <a:fillRect/>
            </a:stretch>
          </p:blipFill>
          <p:spPr>
            <a:xfrm>
              <a:off x="1233149" y="2088326"/>
              <a:ext cx="6652837" cy="2354784"/>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A6F1032C-91C7-4833-9CBD-EEC709DC6A00}"/>
                </a:ext>
              </a:extLst>
            </p:cNvPr>
            <p:cNvPicPr>
              <a:picLocks noChangeAspect="1"/>
            </p:cNvPicPr>
            <p:nvPr/>
          </p:nvPicPr>
          <p:blipFill>
            <a:blip r:embed="rId4"/>
            <a:stretch>
              <a:fillRect/>
            </a:stretch>
          </p:blipFill>
          <p:spPr>
            <a:xfrm>
              <a:off x="1228167" y="4369486"/>
              <a:ext cx="6622354" cy="960203"/>
            </a:xfrm>
            <a:prstGeom prst="rect">
              <a:avLst/>
            </a:prstGeom>
          </p:spPr>
        </p:pic>
      </p:grpSp>
    </p:spTree>
    <p:extLst>
      <p:ext uri="{BB962C8B-B14F-4D97-AF65-F5344CB8AC3E}">
        <p14:creationId xmlns:p14="http://schemas.microsoft.com/office/powerpoint/2010/main" val="364226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Route Filtering and Manipulation</a:t>
            </a:r>
            <a:br>
              <a:rPr lang="en-US" sz="2400" dirty="0"/>
            </a:br>
            <a:r>
              <a:rPr lang="en-US" sz="2400" dirty="0"/>
              <a:t>BGP Route Map Filtering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0"/>
            <a:ext cx="3996273" cy="4238579"/>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This route map consists of four steps:</a:t>
            </a:r>
          </a:p>
          <a:p>
            <a:pPr marL="0" indent="0" algn="l" defTabSz="684213" fontAlgn="base">
              <a:spcBef>
                <a:spcPts val="600"/>
              </a:spcBef>
              <a:spcAft>
                <a:spcPts val="600"/>
              </a:spcAft>
              <a:buClr>
                <a:schemeClr val="tx2"/>
              </a:buClr>
              <a:buSzPct val="90000"/>
            </a:pPr>
            <a:r>
              <a:rPr lang="en-US" sz="1400" dirty="0">
                <a:solidFill>
                  <a:schemeClr val="tx1"/>
                </a:solidFill>
              </a:rPr>
              <a:t>1. Deny any routes that are in the 192.168.0.0/16 network by using a prefix list.</a:t>
            </a:r>
          </a:p>
          <a:p>
            <a:pPr marL="0" indent="0" algn="l" defTabSz="684213" fontAlgn="base">
              <a:spcBef>
                <a:spcPts val="600"/>
              </a:spcBef>
              <a:spcAft>
                <a:spcPts val="600"/>
              </a:spcAft>
              <a:buClr>
                <a:schemeClr val="tx2"/>
              </a:buClr>
              <a:buSzPct val="90000"/>
            </a:pPr>
            <a:r>
              <a:rPr lang="en-US" sz="1400" dirty="0">
                <a:solidFill>
                  <a:schemeClr val="tx1"/>
                </a:solidFill>
              </a:rPr>
              <a:t>2. Match any routes originating from AS 65200 that are within the 100.64.0.0/10 network range and set the BGP local preference to 222.</a:t>
            </a:r>
          </a:p>
          <a:p>
            <a:pPr marL="0" indent="0" algn="l" defTabSz="684213" fontAlgn="base">
              <a:spcBef>
                <a:spcPts val="600"/>
              </a:spcBef>
              <a:spcAft>
                <a:spcPts val="600"/>
              </a:spcAft>
              <a:buClr>
                <a:schemeClr val="tx2"/>
              </a:buClr>
              <a:buSzPct val="90000"/>
            </a:pPr>
            <a:r>
              <a:rPr lang="en-US" sz="1400" dirty="0">
                <a:solidFill>
                  <a:schemeClr val="tx1"/>
                </a:solidFill>
              </a:rPr>
              <a:t>3. Match any routes originating from AS 65200 that did not match step 2 and set the BGP weight to 65200.</a:t>
            </a:r>
          </a:p>
          <a:p>
            <a:pPr marL="0" indent="0" algn="l" defTabSz="684213" fontAlgn="base">
              <a:spcBef>
                <a:spcPts val="600"/>
              </a:spcBef>
              <a:spcAft>
                <a:spcPts val="600"/>
              </a:spcAft>
              <a:buClr>
                <a:schemeClr val="tx2"/>
              </a:buClr>
              <a:buSzPct val="90000"/>
            </a:pPr>
            <a:r>
              <a:rPr lang="en-US" sz="1400" dirty="0">
                <a:solidFill>
                  <a:schemeClr val="tx1"/>
                </a:solidFill>
              </a:rPr>
              <a:t>4. Permit all other routes to process.</a:t>
            </a:r>
          </a:p>
          <a:p>
            <a:pPr marL="0" indent="0" algn="l" defTabSz="684213" fontAlgn="base">
              <a:spcBef>
                <a:spcPts val="600"/>
              </a:spcBef>
              <a:spcAft>
                <a:spcPts val="600"/>
              </a:spcAft>
              <a:buClr>
                <a:schemeClr val="tx2"/>
              </a:buClr>
              <a:buSzPct val="90000"/>
            </a:pPr>
            <a:r>
              <a:rPr lang="en-US" sz="1400" dirty="0">
                <a:solidFill>
                  <a:schemeClr val="tx1"/>
                </a:solidFill>
              </a:rPr>
              <a:t>Example 12-17 demonstrates R1’s configuration, where multiple prefix lists are referenced along with an AS path ACL.</a:t>
            </a:r>
            <a:endParaRPr lang="en-US" sz="1400" b="1" dirty="0">
              <a:solidFill>
                <a:schemeClr val="tx1"/>
              </a:solidFill>
            </a:endParaRPr>
          </a:p>
        </p:txBody>
      </p:sp>
      <p:pic>
        <p:nvPicPr>
          <p:cNvPr id="6" name="Picture 5" descr="A screenshot of a social media post&#10;&#10;Description automatically generated">
            <a:extLst>
              <a:ext uri="{FF2B5EF4-FFF2-40B4-BE49-F238E27FC236}">
                <a16:creationId xmlns:a16="http://schemas.microsoft.com/office/drawing/2014/main" id="{745113B5-E2DB-4346-8AAE-DF7D1A591649}"/>
              </a:ext>
            </a:extLst>
          </p:cNvPr>
          <p:cNvPicPr>
            <a:picLocks noChangeAspect="1"/>
          </p:cNvPicPr>
          <p:nvPr/>
        </p:nvPicPr>
        <p:blipFill>
          <a:blip r:embed="rId3"/>
          <a:stretch>
            <a:fillRect/>
          </a:stretch>
        </p:blipFill>
        <p:spPr>
          <a:xfrm>
            <a:off x="4187718" y="699181"/>
            <a:ext cx="4850145" cy="4313086"/>
          </a:xfrm>
          <a:prstGeom prst="rect">
            <a:avLst/>
          </a:prstGeom>
        </p:spPr>
      </p:pic>
    </p:spTree>
    <p:extLst>
      <p:ext uri="{BB962C8B-B14F-4D97-AF65-F5344CB8AC3E}">
        <p14:creationId xmlns:p14="http://schemas.microsoft.com/office/powerpoint/2010/main" val="109472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Route Filtering and Manipulation</a:t>
            </a:r>
            <a:br>
              <a:rPr lang="en-US" sz="2400" dirty="0"/>
            </a:br>
            <a:r>
              <a:rPr lang="en-US" sz="2400" dirty="0"/>
              <a:t>BGP Route Map Filtering (routing table result)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1"/>
            <a:ext cx="3955633" cy="3954100"/>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Example 12-18 displays R1’s BGP routing table. The following actions have occurred: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The 192.168.2.2/32 and 192.168.3.3/32 routes were discarded. The 192.168.1.1/32 route is a locally generated route.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The 100.64.2.0/25 and 100.64.2.192/26 networks had the local preference modified to 222 because they originated from AS 65200 and are within the 100.64.0.0/10 network range.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The 10.12.1.0/24 and 10.23.1.0/24 routes from R2 were assigned the locally significant BGP attribute weight 65200.</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All other routes were received and not modified.</a:t>
            </a:r>
            <a:endParaRPr lang="en-US" sz="1400" b="1" dirty="0">
              <a:solidFill>
                <a:schemeClr val="tx1"/>
              </a:solidFill>
            </a:endParaRPr>
          </a:p>
        </p:txBody>
      </p:sp>
      <p:sp>
        <p:nvSpPr>
          <p:cNvPr id="5" name="Content Placeholder 3">
            <a:extLst>
              <a:ext uri="{FF2B5EF4-FFF2-40B4-BE49-F238E27FC236}">
                <a16:creationId xmlns:a16="http://schemas.microsoft.com/office/drawing/2014/main" id="{3DCD46B2-A0B0-4A0F-94F0-3B1C7600AA00}"/>
              </a:ext>
            </a:extLst>
          </p:cNvPr>
          <p:cNvSpPr txBox="1">
            <a:spLocks/>
          </p:cNvSpPr>
          <p:nvPr/>
        </p:nvSpPr>
        <p:spPr>
          <a:xfrm>
            <a:off x="4326721" y="3059063"/>
            <a:ext cx="4564856" cy="8737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chemeClr val="tx1"/>
                </a:solidFill>
              </a:rPr>
              <a:t>It is considered a best practice to use a different route policy for inbound and outbound prefixes for each BGP neighbor.</a:t>
            </a:r>
          </a:p>
        </p:txBody>
      </p:sp>
      <p:pic>
        <p:nvPicPr>
          <p:cNvPr id="6" name="Picture 5">
            <a:extLst>
              <a:ext uri="{FF2B5EF4-FFF2-40B4-BE49-F238E27FC236}">
                <a16:creationId xmlns:a16="http://schemas.microsoft.com/office/drawing/2014/main" id="{745113B5-E2DB-4346-8AAE-DF7D1A591649}"/>
              </a:ext>
            </a:extLst>
          </p:cNvPr>
          <p:cNvPicPr>
            <a:picLocks noChangeAspect="1"/>
          </p:cNvPicPr>
          <p:nvPr/>
        </p:nvPicPr>
        <p:blipFill>
          <a:blip r:embed="rId3"/>
          <a:srcRect/>
          <a:stretch/>
        </p:blipFill>
        <p:spPr>
          <a:xfrm>
            <a:off x="4074299" y="731837"/>
            <a:ext cx="5069701" cy="2153603"/>
          </a:xfrm>
          <a:prstGeom prst="rect">
            <a:avLst/>
          </a:prstGeom>
        </p:spPr>
      </p:pic>
    </p:spTree>
    <p:extLst>
      <p:ext uri="{BB962C8B-B14F-4D97-AF65-F5344CB8AC3E}">
        <p14:creationId xmlns:p14="http://schemas.microsoft.com/office/powerpoint/2010/main" val="16462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Route Filtering and Manipulation</a:t>
            </a:r>
            <a:br>
              <a:rPr lang="en-US" sz="2400" dirty="0"/>
            </a:br>
            <a:r>
              <a:rPr lang="en-US" sz="2400" dirty="0"/>
              <a:t>Clearing BGP Connections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1"/>
            <a:ext cx="8690193" cy="3960872"/>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Depending on the change to the BGP route manipulation technique, a BGP session may need to be refreshed in order to take effect. </a:t>
            </a:r>
          </a:p>
          <a:p>
            <a:pPr marL="0" indent="0" algn="l" defTabSz="684213" fontAlgn="base">
              <a:spcBef>
                <a:spcPts val="600"/>
              </a:spcBef>
              <a:spcAft>
                <a:spcPts val="600"/>
              </a:spcAft>
              <a:buClr>
                <a:schemeClr val="tx2"/>
              </a:buClr>
              <a:buSzPct val="90000"/>
            </a:pPr>
            <a:r>
              <a:rPr lang="en-US" sz="1400" dirty="0">
                <a:solidFill>
                  <a:schemeClr val="tx1"/>
                </a:solidFill>
              </a:rPr>
              <a:t>BGP supports two methods of clearing a BGP session: </a:t>
            </a:r>
          </a:p>
          <a:p>
            <a:pPr marL="342900" indent="-342900" algn="l" defTabSz="684213" fontAlgn="base">
              <a:spcBef>
                <a:spcPts val="600"/>
              </a:spcBef>
              <a:spcAft>
                <a:spcPts val="600"/>
              </a:spcAft>
              <a:buClr>
                <a:schemeClr val="tx2"/>
              </a:buClr>
              <a:buSzPct val="90000"/>
              <a:buFont typeface="+mj-lt"/>
              <a:buAutoNum type="arabicPeriod"/>
            </a:pPr>
            <a:r>
              <a:rPr lang="en-US" sz="1400" dirty="0">
                <a:solidFill>
                  <a:schemeClr val="tx1"/>
                </a:solidFill>
              </a:rPr>
              <a:t>Hard reset tears down the BGP session, removes BGP routes from the peer, and is the most disruptive. </a:t>
            </a:r>
          </a:p>
          <a:p>
            <a:pPr marL="342900" indent="-342900" algn="l" defTabSz="684213" fontAlgn="base">
              <a:spcBef>
                <a:spcPts val="600"/>
              </a:spcBef>
              <a:spcAft>
                <a:spcPts val="600"/>
              </a:spcAft>
              <a:buClr>
                <a:schemeClr val="tx2"/>
              </a:buClr>
              <a:buSzPct val="90000"/>
              <a:buFont typeface="+mj-lt"/>
              <a:buAutoNum type="arabicPeriod"/>
            </a:pPr>
            <a:r>
              <a:rPr lang="en-US" sz="1400" dirty="0">
                <a:solidFill>
                  <a:schemeClr val="tx1"/>
                </a:solidFill>
              </a:rPr>
              <a:t>Soft reset invalidates the BGP cache and requests a full advertisement from its BGP peer.</a:t>
            </a:r>
          </a:p>
          <a:p>
            <a:pPr marL="0" indent="0" algn="l" defTabSz="684213" fontAlgn="base">
              <a:spcBef>
                <a:spcPts val="600"/>
              </a:spcBef>
              <a:spcAft>
                <a:spcPts val="600"/>
              </a:spcAft>
              <a:buClr>
                <a:schemeClr val="tx2"/>
              </a:buClr>
              <a:buSzPct val="90000"/>
            </a:pPr>
            <a:r>
              <a:rPr lang="en-US" sz="1400" dirty="0">
                <a:solidFill>
                  <a:schemeClr val="tx1"/>
                </a:solidFill>
              </a:rPr>
              <a:t>Routers initiate a hard reset with the command: </a:t>
            </a:r>
            <a:r>
              <a:rPr lang="en-US" sz="1400" b="1" dirty="0">
                <a:solidFill>
                  <a:schemeClr val="tx1"/>
                </a:solidFill>
              </a:rPr>
              <a:t>clear ip bgp </a:t>
            </a:r>
            <a:r>
              <a:rPr lang="en-US" sz="1400" i="1" dirty="0">
                <a:solidFill>
                  <a:schemeClr val="tx1"/>
                </a:solidFill>
              </a:rPr>
              <a:t>ip-address</a:t>
            </a:r>
            <a:r>
              <a:rPr lang="en-US" sz="1400" b="1" dirty="0">
                <a:solidFill>
                  <a:schemeClr val="tx1"/>
                </a:solidFill>
              </a:rPr>
              <a:t> [soft] </a:t>
            </a:r>
            <a:r>
              <a:rPr lang="en-US" sz="1400" dirty="0">
                <a:solidFill>
                  <a:schemeClr val="tx1"/>
                </a:solidFill>
              </a:rPr>
              <a:t>and a soft reset by using the optional </a:t>
            </a:r>
            <a:r>
              <a:rPr lang="en-US" sz="1400" b="1" dirty="0">
                <a:solidFill>
                  <a:schemeClr val="tx1"/>
                </a:solidFill>
              </a:rPr>
              <a:t>soft</a:t>
            </a:r>
            <a:r>
              <a:rPr lang="en-US" sz="1400" dirty="0">
                <a:solidFill>
                  <a:schemeClr val="tx1"/>
                </a:solidFill>
              </a:rPr>
              <a:t> keyword. All of a router’s BGP sessions can be cleared by using an asterisk </a:t>
            </a:r>
            <a:r>
              <a:rPr lang="en-US" sz="1400" b="1" dirty="0">
                <a:solidFill>
                  <a:schemeClr val="tx1"/>
                </a:solidFill>
              </a:rPr>
              <a:t>*</a:t>
            </a:r>
            <a:r>
              <a:rPr lang="en-US" sz="1400" dirty="0">
                <a:solidFill>
                  <a:schemeClr val="tx1"/>
                </a:solidFill>
              </a:rPr>
              <a:t> in lieu of the peer’s IP address.</a:t>
            </a:r>
          </a:p>
          <a:p>
            <a:pPr marL="0" indent="0" algn="l" defTabSz="684213" fontAlgn="base">
              <a:spcBef>
                <a:spcPts val="600"/>
              </a:spcBef>
              <a:spcAft>
                <a:spcPts val="600"/>
              </a:spcAft>
              <a:buClr>
                <a:schemeClr val="tx2"/>
              </a:buClr>
              <a:buSzPct val="90000"/>
            </a:pPr>
            <a:r>
              <a:rPr lang="en-US" sz="1400" dirty="0">
                <a:solidFill>
                  <a:schemeClr val="tx1"/>
                </a:solidFill>
              </a:rPr>
              <a:t>Soft resets can be performed for a specific address family with the command </a:t>
            </a:r>
            <a:r>
              <a:rPr lang="en-US" sz="1400" b="1" dirty="0">
                <a:solidFill>
                  <a:schemeClr val="tx1"/>
                </a:solidFill>
              </a:rPr>
              <a:t>clear bgp </a:t>
            </a:r>
            <a:r>
              <a:rPr lang="en-US" sz="1400" i="1" dirty="0">
                <a:solidFill>
                  <a:schemeClr val="tx1"/>
                </a:solidFill>
              </a:rPr>
              <a:t>afi</a:t>
            </a:r>
            <a:r>
              <a:rPr lang="en-US" sz="1400" b="1" i="1" dirty="0">
                <a:solidFill>
                  <a:schemeClr val="tx1"/>
                </a:solidFill>
              </a:rPr>
              <a:t> </a:t>
            </a:r>
            <a:r>
              <a:rPr lang="en-US" sz="1400" i="1" dirty="0">
                <a:solidFill>
                  <a:schemeClr val="tx1"/>
                </a:solidFill>
              </a:rPr>
              <a:t>safi</a:t>
            </a:r>
            <a:r>
              <a:rPr lang="en-US" sz="1400" b="1" i="1" dirty="0">
                <a:solidFill>
                  <a:schemeClr val="tx1"/>
                </a:solidFill>
              </a:rPr>
              <a:t> </a:t>
            </a:r>
            <a:r>
              <a:rPr lang="en-US" sz="1400" b="1" dirty="0">
                <a:solidFill>
                  <a:schemeClr val="tx1"/>
                </a:solidFill>
              </a:rPr>
              <a:t>{</a:t>
            </a:r>
            <a:r>
              <a:rPr lang="en-US" sz="1400" i="1" dirty="0">
                <a:solidFill>
                  <a:schemeClr val="tx1"/>
                </a:solidFill>
              </a:rPr>
              <a:t>ip-address</a:t>
            </a:r>
            <a:r>
              <a:rPr lang="en-US" sz="1400" b="1" dirty="0">
                <a:solidFill>
                  <a:schemeClr val="tx1"/>
                </a:solidFill>
              </a:rPr>
              <a:t>|*} soft [in | out]</a:t>
            </a:r>
          </a:p>
          <a:p>
            <a:pPr marL="0" indent="0" algn="l" defTabSz="684213" fontAlgn="base">
              <a:spcBef>
                <a:spcPts val="600"/>
              </a:spcBef>
              <a:spcAft>
                <a:spcPts val="600"/>
              </a:spcAft>
              <a:buClr>
                <a:schemeClr val="tx2"/>
              </a:buClr>
              <a:buSzPct val="90000"/>
            </a:pPr>
            <a:r>
              <a:rPr lang="en-US" sz="1400" dirty="0">
                <a:solidFill>
                  <a:schemeClr val="tx1"/>
                </a:solidFill>
              </a:rPr>
              <a:t>Soft resets reduce the number of routes that must be exchanged if multiple address families are configured with a single BGP peer.</a:t>
            </a:r>
          </a:p>
        </p:txBody>
      </p:sp>
    </p:spTree>
    <p:extLst>
      <p:ext uri="{BB962C8B-B14F-4D97-AF65-F5344CB8AC3E}">
        <p14:creationId xmlns:p14="http://schemas.microsoft.com/office/powerpoint/2010/main" val="853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Multihoming</a:t>
            </a:r>
            <a:br>
              <a:rPr lang="en-US" dirty="0"/>
            </a:br>
            <a:r>
              <a:rPr lang="en-US" sz="2400" dirty="0"/>
              <a:t>Resiliency in Service Providers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7"/>
            <a:ext cx="4051610" cy="3759877"/>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By using a different SP, if one SP has problems in its network, network traffic can still flow across the other SP. In addition, adding more SPs means traffic can select an optimal path between devices due to the BGP best-path algorithm</a:t>
            </a:r>
          </a:p>
          <a:p>
            <a:pPr marL="0" indent="0" algn="l" defTabSz="684213" fontAlgn="base">
              <a:spcBef>
                <a:spcPts val="600"/>
              </a:spcBef>
              <a:spcAft>
                <a:spcPts val="600"/>
              </a:spcAft>
              <a:buClr>
                <a:schemeClr val="tx2"/>
              </a:buClr>
              <a:buSzPct val="90000"/>
            </a:pPr>
            <a:r>
              <a:rPr lang="en-US" sz="1500" b="1" dirty="0">
                <a:solidFill>
                  <a:srgbClr val="000000"/>
                </a:solidFill>
              </a:rPr>
              <a:t>Scenario 1: </a:t>
            </a:r>
            <a:r>
              <a:rPr lang="en-US" sz="1500" dirty="0">
                <a:solidFill>
                  <a:srgbClr val="000000"/>
                </a:solidFill>
              </a:rPr>
              <a:t>Same SP. This design accounts for link failures. However, a failure on either router or within SP1’s network results in a network failure.</a:t>
            </a:r>
          </a:p>
          <a:p>
            <a:pPr marL="0" indent="0" algn="l" defTabSz="684213" fontAlgn="base">
              <a:spcBef>
                <a:spcPts val="600"/>
              </a:spcBef>
              <a:spcAft>
                <a:spcPts val="600"/>
              </a:spcAft>
              <a:buClr>
                <a:schemeClr val="tx2"/>
              </a:buClr>
              <a:buSzPct val="90000"/>
            </a:pPr>
            <a:r>
              <a:rPr lang="en-US" sz="1500" b="1" dirty="0">
                <a:solidFill>
                  <a:srgbClr val="000000"/>
                </a:solidFill>
              </a:rPr>
              <a:t>Scenario 2: </a:t>
            </a:r>
            <a:r>
              <a:rPr lang="en-US" sz="1500" dirty="0">
                <a:solidFill>
                  <a:srgbClr val="000000"/>
                </a:solidFill>
              </a:rPr>
              <a:t>Same SP. This design accounts for link failures, However, a failure on R1 or within SP1’s network results in a network failure.</a:t>
            </a:r>
          </a:p>
        </p:txBody>
      </p:sp>
      <p:sp>
        <p:nvSpPr>
          <p:cNvPr id="7" name="Content Placeholder 3">
            <a:extLst>
              <a:ext uri="{FF2B5EF4-FFF2-40B4-BE49-F238E27FC236}">
                <a16:creationId xmlns:a16="http://schemas.microsoft.com/office/drawing/2014/main" id="{62CCDC51-A762-43F9-B166-5DC44C6147B2}"/>
              </a:ext>
            </a:extLst>
          </p:cNvPr>
          <p:cNvSpPr txBox="1">
            <a:spLocks/>
          </p:cNvSpPr>
          <p:nvPr/>
        </p:nvSpPr>
        <p:spPr>
          <a:xfrm>
            <a:off x="3914775" y="2648861"/>
            <a:ext cx="5229225" cy="225024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50" b="1" dirty="0">
                <a:solidFill>
                  <a:srgbClr val="000000"/>
                </a:solidFill>
              </a:rPr>
              <a:t>Scenario 3: </a:t>
            </a:r>
            <a:r>
              <a:rPr lang="en-US" sz="1450" dirty="0">
                <a:solidFill>
                  <a:srgbClr val="000000"/>
                </a:solidFill>
              </a:rPr>
              <a:t>Different SPs. This design accounts for link failures and failures in either SP’s network, and it can optimize routing traffic. However, a failure on R1 results in a network failure.</a:t>
            </a:r>
          </a:p>
          <a:p>
            <a:pPr marL="0" indent="0" algn="l" defTabSz="684213" fontAlgn="base">
              <a:spcBef>
                <a:spcPts val="600"/>
              </a:spcBef>
              <a:spcAft>
                <a:spcPts val="600"/>
              </a:spcAft>
              <a:buClr>
                <a:schemeClr val="tx2"/>
              </a:buClr>
              <a:buSzPct val="90000"/>
            </a:pPr>
            <a:r>
              <a:rPr lang="en-US" sz="1450" b="1" dirty="0">
                <a:solidFill>
                  <a:srgbClr val="000000"/>
                </a:solidFill>
              </a:rPr>
              <a:t>Scenario 4: </a:t>
            </a:r>
            <a:r>
              <a:rPr lang="en-US" sz="1450" dirty="0">
                <a:solidFill>
                  <a:srgbClr val="000000"/>
                </a:solidFill>
              </a:rPr>
              <a:t>Different SPs. Design accounts for link failures and failures in either SP’s network, and it can optimize routing traffic. Also it accounts for network failure on the interior Network by having R1 and R2 form an iBGP session with each other. </a:t>
            </a:r>
          </a:p>
        </p:txBody>
      </p:sp>
      <p:pic>
        <p:nvPicPr>
          <p:cNvPr id="8" name="Picture 7" descr="A close up of a logo&#10;&#10;Description automatically generated">
            <a:extLst>
              <a:ext uri="{FF2B5EF4-FFF2-40B4-BE49-F238E27FC236}">
                <a16:creationId xmlns:a16="http://schemas.microsoft.com/office/drawing/2014/main" id="{CF008042-E0C8-47DA-9D19-FAEC7F42751D}"/>
              </a:ext>
            </a:extLst>
          </p:cNvPr>
          <p:cNvPicPr>
            <a:picLocks noChangeAspect="1"/>
          </p:cNvPicPr>
          <p:nvPr/>
        </p:nvPicPr>
        <p:blipFill>
          <a:blip r:embed="rId3"/>
          <a:stretch>
            <a:fillRect/>
          </a:stretch>
        </p:blipFill>
        <p:spPr>
          <a:xfrm>
            <a:off x="4051610" y="651785"/>
            <a:ext cx="4782772" cy="1997076"/>
          </a:xfrm>
          <a:prstGeom prst="rect">
            <a:avLst/>
          </a:prstGeom>
        </p:spPr>
      </p:pic>
    </p:spTree>
    <p:extLst>
      <p:ext uri="{BB962C8B-B14F-4D97-AF65-F5344CB8AC3E}">
        <p14:creationId xmlns:p14="http://schemas.microsoft.com/office/powerpoint/2010/main" val="60071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BGP Communities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231106"/>
          </a:xfrm>
          <a:prstGeom prst="rect">
            <a:avLst/>
          </a:prstGeom>
          <a:noFill/>
        </p:spPr>
        <p:txBody>
          <a:bodyPr wrap="square" rtlCol="0">
            <a:spAutoFit/>
          </a:bodyPr>
          <a:lstStyle/>
          <a:p>
            <a:pPr marL="285750" indent="-285750" defTabSz="684213">
              <a:spcBef>
                <a:spcPts val="600"/>
              </a:spcBef>
              <a:spcAft>
                <a:spcPts val="600"/>
              </a:spcAft>
              <a:buClr>
                <a:schemeClr val="tx2"/>
              </a:buClr>
              <a:buSzPct val="90000"/>
              <a:buFont typeface="Arial" panose="020B0604020202020204" pitchFamily="34" charset="0"/>
              <a:buChar char="•"/>
            </a:pPr>
            <a:r>
              <a:rPr lang="en-US" sz="1600" dirty="0">
                <a:solidFill>
                  <a:schemeClr val="accent5">
                    <a:lumMod val="40000"/>
                    <a:lumOff val="60000"/>
                  </a:schemeClr>
                </a:solidFill>
              </a:rPr>
              <a:t>BGP communities provide additional capability for tagging routes and for modifying BGP routing policy on upstream and downstream routers. </a:t>
            </a:r>
          </a:p>
          <a:p>
            <a:pPr marL="285750" indent="-285750" defTabSz="684213">
              <a:spcBef>
                <a:spcPts val="600"/>
              </a:spcBef>
              <a:spcAft>
                <a:spcPts val="600"/>
              </a:spcAft>
              <a:buClr>
                <a:schemeClr val="tx2"/>
              </a:buClr>
              <a:buSzPct val="90000"/>
              <a:buFont typeface="Arial" panose="020B0604020202020204" pitchFamily="34" charset="0"/>
              <a:buChar char="•"/>
            </a:pPr>
            <a:r>
              <a:rPr lang="en-US" sz="1600" dirty="0">
                <a:solidFill>
                  <a:schemeClr val="accent5">
                    <a:lumMod val="40000"/>
                    <a:lumOff val="60000"/>
                  </a:schemeClr>
                </a:solidFill>
              </a:rPr>
              <a:t>BGP communities can be appended, removed, or modified selectively on each attribute as a route travels from router to router.</a:t>
            </a:r>
          </a:p>
        </p:txBody>
      </p:sp>
    </p:spTree>
    <p:custDataLst>
      <p:tags r:id="rId1"/>
    </p:custDataLst>
    <p:extLst>
      <p:ext uri="{BB962C8B-B14F-4D97-AF65-F5344CB8AC3E}">
        <p14:creationId xmlns:p14="http://schemas.microsoft.com/office/powerpoint/2010/main" val="48474152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Communities</a:t>
            </a:r>
            <a:br>
              <a:rPr lang="en-US" sz="2400" dirty="0"/>
            </a:br>
            <a:r>
              <a:rPr lang="en-US" sz="2400" dirty="0"/>
              <a:t>BGP Communities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1"/>
            <a:ext cx="8690193" cy="3960872"/>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BGP communities are an optional transitive BGP attribute that can traverse from AS to AS. </a:t>
            </a:r>
          </a:p>
          <a:p>
            <a:pPr marL="0" indent="0" algn="l" defTabSz="684213" fontAlgn="base">
              <a:spcBef>
                <a:spcPts val="600"/>
              </a:spcBef>
              <a:spcAft>
                <a:spcPts val="600"/>
              </a:spcAft>
              <a:buClr>
                <a:schemeClr val="tx2"/>
              </a:buClr>
              <a:buSzPct val="90000"/>
            </a:pPr>
            <a:r>
              <a:rPr lang="en-US" sz="1400" dirty="0">
                <a:solidFill>
                  <a:schemeClr val="tx1"/>
                </a:solidFill>
              </a:rPr>
              <a:t>A BGP community is a 32-bit number that can be included with a route. </a:t>
            </a:r>
          </a:p>
          <a:p>
            <a:pPr marL="0" indent="0" algn="l" defTabSz="684213" fontAlgn="base">
              <a:spcBef>
                <a:spcPts val="600"/>
              </a:spcBef>
              <a:spcAft>
                <a:spcPts val="600"/>
              </a:spcAft>
              <a:buClr>
                <a:schemeClr val="tx2"/>
              </a:buClr>
              <a:buSzPct val="90000"/>
            </a:pPr>
            <a:r>
              <a:rPr lang="en-US" sz="1400" dirty="0">
                <a:solidFill>
                  <a:schemeClr val="tx1"/>
                </a:solidFill>
              </a:rPr>
              <a:t>A BGP community can be displayed as a full 32-bit number (0–4,294,967,295) or as two 16-bit numbers (0–65535):(0–65535), commonly referred to as new format.</a:t>
            </a:r>
          </a:p>
          <a:p>
            <a:pPr marL="0" indent="0" algn="l" defTabSz="684213" fontAlgn="base">
              <a:spcBef>
                <a:spcPts val="600"/>
              </a:spcBef>
              <a:spcAft>
                <a:spcPts val="600"/>
              </a:spcAft>
              <a:buClr>
                <a:schemeClr val="tx2"/>
              </a:buClr>
              <a:buSzPct val="90000"/>
            </a:pPr>
            <a:r>
              <a:rPr lang="en-US" sz="1400" dirty="0">
                <a:solidFill>
                  <a:schemeClr val="tx1"/>
                </a:solidFill>
              </a:rPr>
              <a:t>Private BGP communities follow a particular convention where the first 16 bits represent the AS of the community origination, and the second 16 bits represent a pattern defined by the originating AS.</a:t>
            </a:r>
          </a:p>
          <a:p>
            <a:pPr marL="0" indent="0" algn="l" defTabSz="684213" fontAlgn="base">
              <a:spcBef>
                <a:spcPts val="600"/>
              </a:spcBef>
              <a:spcAft>
                <a:spcPts val="600"/>
              </a:spcAft>
              <a:buClr>
                <a:schemeClr val="tx2"/>
              </a:buClr>
              <a:buSzPct val="90000"/>
            </a:pPr>
            <a:r>
              <a:rPr lang="en-US" sz="1400" dirty="0">
                <a:solidFill>
                  <a:schemeClr val="tx1"/>
                </a:solidFill>
              </a:rPr>
              <a:t>In 2006, RFC 4360 expanded BGP communities’ capabilities by providing an extended format. Extended BGP communities provide structure for various classes of information and are commonly used for VPN services. RFC 8092 provides support for communities larger than 32 bits (which are beyond the scope of this course).</a:t>
            </a:r>
          </a:p>
        </p:txBody>
      </p:sp>
    </p:spTree>
    <p:extLst>
      <p:ext uri="{BB962C8B-B14F-4D97-AF65-F5344CB8AC3E}">
        <p14:creationId xmlns:p14="http://schemas.microsoft.com/office/powerpoint/2010/main" val="203982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Communities</a:t>
            </a:r>
            <a:br>
              <a:rPr lang="en-US" sz="2400" dirty="0"/>
            </a:br>
            <a:r>
              <a:rPr lang="en-US" sz="2400" dirty="0"/>
              <a:t>Well-Known Communities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1"/>
            <a:ext cx="8690193" cy="3960872"/>
          </a:xfrm>
        </p:spPr>
        <p:txBody>
          <a:bodyPr/>
          <a:lstStyle/>
          <a:p>
            <a:pPr marL="0" indent="0" algn="l" defTabSz="684213" fontAlgn="base">
              <a:spcBef>
                <a:spcPts val="600"/>
              </a:spcBef>
              <a:spcAft>
                <a:spcPts val="600"/>
              </a:spcAft>
              <a:buClr>
                <a:schemeClr val="tx2"/>
              </a:buClr>
              <a:buSzPct val="90000"/>
            </a:pPr>
            <a:r>
              <a:rPr lang="en-US" sz="1400" b="1" dirty="0">
                <a:solidFill>
                  <a:schemeClr val="tx1"/>
                </a:solidFill>
              </a:rPr>
              <a:t>Well-known communities </a:t>
            </a:r>
            <a:r>
              <a:rPr lang="en-US" sz="1400" dirty="0">
                <a:solidFill>
                  <a:schemeClr val="tx1"/>
                </a:solidFill>
              </a:rPr>
              <a:t>are implemented by all routers that are capable of sending/receiving BGP communities. </a:t>
            </a:r>
          </a:p>
          <a:p>
            <a:pPr marL="0" indent="0" algn="l" defTabSz="684213" fontAlgn="base">
              <a:spcBef>
                <a:spcPts val="600"/>
              </a:spcBef>
              <a:spcAft>
                <a:spcPts val="600"/>
              </a:spcAft>
              <a:buClr>
                <a:schemeClr val="tx2"/>
              </a:buClr>
              <a:buSzPct val="90000"/>
            </a:pPr>
            <a:r>
              <a:rPr lang="en-US" sz="1400" dirty="0">
                <a:solidFill>
                  <a:schemeClr val="tx1"/>
                </a:solidFill>
              </a:rPr>
              <a:t>Three common well-known communities:</a:t>
            </a:r>
          </a:p>
          <a:p>
            <a:pPr marL="0" indent="0" algn="l" defTabSz="684213" fontAlgn="base">
              <a:spcBef>
                <a:spcPts val="600"/>
              </a:spcBef>
              <a:spcAft>
                <a:spcPts val="600"/>
              </a:spcAft>
              <a:buClr>
                <a:schemeClr val="tx2"/>
              </a:buClr>
              <a:buSzPct val="90000"/>
            </a:pPr>
            <a:r>
              <a:rPr lang="en-US" sz="1400" b="1" dirty="0">
                <a:solidFill>
                  <a:schemeClr val="tx1"/>
                </a:solidFill>
              </a:rPr>
              <a:t>Internet: </a:t>
            </a:r>
            <a:r>
              <a:rPr lang="en-US" sz="1400" dirty="0">
                <a:solidFill>
                  <a:schemeClr val="tx1"/>
                </a:solidFill>
              </a:rPr>
              <a:t>This is a standardized community for identifying routes that should be advertised on the internet. In larger networks that deploy BGP into the core, advertised routes should be advertised to the Internet and should have this community set. This allows for the edge BGP routers to only allow the advertisement of BGP routes with the internet community to the Internet. Filtering is not automatic but can be done with an outbound route map.</a:t>
            </a:r>
          </a:p>
          <a:p>
            <a:pPr marL="0" indent="0" algn="l" defTabSz="684213" fontAlgn="base">
              <a:spcBef>
                <a:spcPts val="600"/>
              </a:spcBef>
              <a:spcAft>
                <a:spcPts val="600"/>
              </a:spcAft>
              <a:buClr>
                <a:schemeClr val="tx2"/>
              </a:buClr>
              <a:buSzPct val="90000"/>
            </a:pPr>
            <a:r>
              <a:rPr lang="en-US" sz="1400" b="1" dirty="0">
                <a:solidFill>
                  <a:schemeClr val="tx1"/>
                </a:solidFill>
              </a:rPr>
              <a:t>No_Advertise: </a:t>
            </a:r>
            <a:r>
              <a:rPr lang="en-US" sz="1400" dirty="0">
                <a:solidFill>
                  <a:schemeClr val="tx1"/>
                </a:solidFill>
              </a:rPr>
              <a:t>Routes with this community should not be advertised to any BGP peer (iBGP or eBGP).</a:t>
            </a:r>
          </a:p>
          <a:p>
            <a:pPr marL="0" indent="0" algn="l" defTabSz="684213" fontAlgn="base">
              <a:spcBef>
                <a:spcPts val="600"/>
              </a:spcBef>
              <a:spcAft>
                <a:spcPts val="600"/>
              </a:spcAft>
              <a:buClr>
                <a:schemeClr val="tx2"/>
              </a:buClr>
              <a:buSzPct val="90000"/>
            </a:pPr>
            <a:r>
              <a:rPr lang="en-US" sz="1400" b="1" dirty="0">
                <a:solidFill>
                  <a:schemeClr val="tx1"/>
                </a:solidFill>
              </a:rPr>
              <a:t>No_Export: </a:t>
            </a:r>
            <a:r>
              <a:rPr lang="en-US" sz="1400" dirty="0">
                <a:solidFill>
                  <a:schemeClr val="tx1"/>
                </a:solidFill>
              </a:rPr>
              <a:t>When a route with this community is received, the route is not advertised to any eBGP peer. Routes with this community can be advertised to iBGP peers.</a:t>
            </a:r>
          </a:p>
        </p:txBody>
      </p:sp>
    </p:spTree>
    <p:extLst>
      <p:ext uri="{BB962C8B-B14F-4D97-AF65-F5344CB8AC3E}">
        <p14:creationId xmlns:p14="http://schemas.microsoft.com/office/powerpoint/2010/main" val="302459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Communities</a:t>
            </a:r>
            <a:br>
              <a:rPr lang="en-US" sz="2400" dirty="0"/>
            </a:br>
            <a:r>
              <a:rPr lang="en-US" sz="2400" dirty="0"/>
              <a:t>Enabling BGP Community Support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706270"/>
            <a:ext cx="8690193" cy="1969511"/>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IOS and IOS XE routers do not advertise BGP communities to peers by default. Communities are enabled on a neighbor-by-neighbor basis with the BGP address family configuration command. If a keyword is not specified, standard communities are sent by default.: </a:t>
            </a:r>
          </a:p>
          <a:p>
            <a:pPr marL="0" indent="0" algn="l" defTabSz="684213" fontAlgn="base">
              <a:spcBef>
                <a:spcPts val="600"/>
              </a:spcBef>
              <a:spcAft>
                <a:spcPts val="600"/>
              </a:spcAft>
              <a:buClr>
                <a:schemeClr val="tx2"/>
              </a:buClr>
              <a:buSzPct val="90000"/>
            </a:pPr>
            <a:r>
              <a:rPr lang="en-US" sz="1400" b="1" dirty="0">
                <a:solidFill>
                  <a:schemeClr val="tx1"/>
                </a:solidFill>
              </a:rPr>
              <a:t>                             neighbor </a:t>
            </a:r>
            <a:r>
              <a:rPr lang="en-US" sz="1400" i="1" dirty="0">
                <a:solidFill>
                  <a:schemeClr val="tx1"/>
                </a:solidFill>
              </a:rPr>
              <a:t>ip-address</a:t>
            </a:r>
            <a:r>
              <a:rPr lang="en-US" sz="1400" b="1" dirty="0">
                <a:solidFill>
                  <a:schemeClr val="tx1"/>
                </a:solidFill>
              </a:rPr>
              <a:t> send-community [standard | extended | both]</a:t>
            </a:r>
            <a:r>
              <a:rPr lang="en-US" sz="1400" dirty="0">
                <a:solidFill>
                  <a:schemeClr val="tx1"/>
                </a:solidFill>
              </a:rPr>
              <a:t> </a:t>
            </a:r>
          </a:p>
          <a:p>
            <a:pPr marL="0" indent="0" algn="l" defTabSz="684213" fontAlgn="base">
              <a:spcBef>
                <a:spcPts val="600"/>
              </a:spcBef>
              <a:spcAft>
                <a:spcPts val="600"/>
              </a:spcAft>
              <a:buClr>
                <a:schemeClr val="tx2"/>
              </a:buClr>
              <a:buSzPct val="90000"/>
            </a:pPr>
            <a:r>
              <a:rPr lang="en-US" sz="1400" dirty="0">
                <a:solidFill>
                  <a:schemeClr val="tx1"/>
                </a:solidFill>
              </a:rPr>
              <a:t>IOS XE nodes can display communities in new format, with the global configuration command: </a:t>
            </a:r>
          </a:p>
          <a:p>
            <a:pPr marL="0" indent="0" algn="l" defTabSz="684213" fontAlgn="base">
              <a:spcBef>
                <a:spcPts val="600"/>
              </a:spcBef>
              <a:spcAft>
                <a:spcPts val="600"/>
              </a:spcAft>
              <a:buClr>
                <a:schemeClr val="tx2"/>
              </a:buClr>
              <a:buSzPct val="90000"/>
            </a:pPr>
            <a:r>
              <a:rPr lang="en-US" sz="1400" dirty="0">
                <a:solidFill>
                  <a:schemeClr val="tx1"/>
                </a:solidFill>
              </a:rPr>
              <a:t>                                                        </a:t>
            </a:r>
            <a:r>
              <a:rPr lang="en-US" sz="1400" b="1" dirty="0">
                <a:solidFill>
                  <a:schemeClr val="tx1"/>
                </a:solidFill>
              </a:rPr>
              <a:t>ip bgp-community new-format </a:t>
            </a:r>
            <a:endParaRPr lang="en-US" sz="1400" dirty="0">
              <a:solidFill>
                <a:schemeClr val="tx1"/>
              </a:solidFill>
            </a:endParaRPr>
          </a:p>
        </p:txBody>
      </p:sp>
      <p:sp>
        <p:nvSpPr>
          <p:cNvPr id="6" name="Content Placeholder 3">
            <a:extLst>
              <a:ext uri="{FF2B5EF4-FFF2-40B4-BE49-F238E27FC236}">
                <a16:creationId xmlns:a16="http://schemas.microsoft.com/office/drawing/2014/main" id="{8FE9453D-1A8B-4AF1-A21D-B2DCEADE8FFD}"/>
              </a:ext>
            </a:extLst>
          </p:cNvPr>
          <p:cNvSpPr txBox="1">
            <a:spLocks/>
          </p:cNvSpPr>
          <p:nvPr/>
        </p:nvSpPr>
        <p:spPr>
          <a:xfrm>
            <a:off x="203573" y="3304292"/>
            <a:ext cx="3122134" cy="115671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chemeClr val="tx1"/>
                </a:solidFill>
              </a:rPr>
              <a:t>Example 12-19 displays the BGP community in decimal format first, followed by the new format.</a:t>
            </a:r>
          </a:p>
        </p:txBody>
      </p:sp>
      <p:pic>
        <p:nvPicPr>
          <p:cNvPr id="5" name="Picture 4" descr="A screenshot of a cell phone&#10;&#10;Description automatically generated">
            <a:extLst>
              <a:ext uri="{FF2B5EF4-FFF2-40B4-BE49-F238E27FC236}">
                <a16:creationId xmlns:a16="http://schemas.microsoft.com/office/drawing/2014/main" id="{88D7989A-1210-4FFF-87BF-679016A991A3}"/>
              </a:ext>
            </a:extLst>
          </p:cNvPr>
          <p:cNvPicPr>
            <a:picLocks noChangeAspect="1"/>
          </p:cNvPicPr>
          <p:nvPr/>
        </p:nvPicPr>
        <p:blipFill>
          <a:blip r:embed="rId3"/>
          <a:stretch>
            <a:fillRect/>
          </a:stretch>
        </p:blipFill>
        <p:spPr>
          <a:xfrm>
            <a:off x="3373115" y="2768385"/>
            <a:ext cx="5549345" cy="2228526"/>
          </a:xfrm>
          <a:prstGeom prst="rect">
            <a:avLst/>
          </a:prstGeom>
        </p:spPr>
      </p:pic>
    </p:spTree>
    <p:extLst>
      <p:ext uri="{BB962C8B-B14F-4D97-AF65-F5344CB8AC3E}">
        <p14:creationId xmlns:p14="http://schemas.microsoft.com/office/powerpoint/2010/main" val="286364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Communities</a:t>
            </a:r>
            <a:br>
              <a:rPr lang="en-US" sz="2400" dirty="0"/>
            </a:br>
            <a:r>
              <a:rPr lang="en-US" sz="2400" dirty="0"/>
              <a:t>BGP Community List - Conditional Matching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77919"/>
            <a:ext cx="8690193" cy="1916428"/>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Conditionally matching requires the creation of a community list with a similar structure to an ACL.</a:t>
            </a:r>
          </a:p>
          <a:p>
            <a:pPr marL="0" indent="0" algn="l" defTabSz="684213" fontAlgn="base">
              <a:spcBef>
                <a:spcPts val="600"/>
              </a:spcBef>
              <a:spcAft>
                <a:spcPts val="600"/>
              </a:spcAft>
              <a:buClr>
                <a:schemeClr val="tx2"/>
              </a:buClr>
              <a:buSzPct val="90000"/>
            </a:pPr>
            <a:r>
              <a:rPr lang="en-US" sz="1400" dirty="0">
                <a:solidFill>
                  <a:schemeClr val="tx1"/>
                </a:solidFill>
              </a:rPr>
              <a:t>Standard community lists are numbered 1 to 99 and match either well-known communities or a private community number (as-number:16-bit-number). </a:t>
            </a:r>
          </a:p>
          <a:p>
            <a:pPr marL="0" indent="0" algn="l" defTabSz="684213" fontAlgn="base">
              <a:spcBef>
                <a:spcPts val="600"/>
              </a:spcBef>
              <a:spcAft>
                <a:spcPts val="600"/>
              </a:spcAft>
              <a:buClr>
                <a:schemeClr val="tx2"/>
              </a:buClr>
              <a:buSzPct val="90000"/>
            </a:pPr>
            <a:r>
              <a:rPr lang="en-US" sz="1400" dirty="0">
                <a:solidFill>
                  <a:schemeClr val="tx1"/>
                </a:solidFill>
              </a:rPr>
              <a:t>Expanded community lists are numbered 100 to 500 and use regex patterns.</a:t>
            </a:r>
          </a:p>
          <a:p>
            <a:pPr marL="0" indent="0" algn="l" defTabSz="684213" fontAlgn="base">
              <a:spcBef>
                <a:spcPts val="600"/>
              </a:spcBef>
              <a:spcAft>
                <a:spcPts val="600"/>
              </a:spcAft>
              <a:buClr>
                <a:schemeClr val="tx2"/>
              </a:buClr>
              <a:buSzPct val="90000"/>
            </a:pPr>
            <a:r>
              <a:rPr lang="en-US" sz="1400" dirty="0">
                <a:solidFill>
                  <a:schemeClr val="tx1"/>
                </a:solidFill>
              </a:rPr>
              <a:t>The configuration syntax for a community list is: </a:t>
            </a:r>
            <a:r>
              <a:rPr lang="en-US" sz="1400" b="1" dirty="0">
                <a:solidFill>
                  <a:schemeClr val="tx1"/>
                </a:solidFill>
              </a:rPr>
              <a:t>ip community-list {</a:t>
            </a:r>
            <a:r>
              <a:rPr lang="en-US" sz="1400" b="1" i="1" dirty="0">
                <a:solidFill>
                  <a:schemeClr val="tx1"/>
                </a:solidFill>
              </a:rPr>
              <a:t>1-500</a:t>
            </a:r>
            <a:r>
              <a:rPr lang="en-US" sz="1400" b="1" dirty="0">
                <a:solidFill>
                  <a:schemeClr val="tx1"/>
                </a:solidFill>
              </a:rPr>
              <a:t> | standard </a:t>
            </a:r>
            <a:r>
              <a:rPr lang="en-US" sz="1400" b="1" i="1" dirty="0">
                <a:solidFill>
                  <a:schemeClr val="tx1"/>
                </a:solidFill>
              </a:rPr>
              <a:t>list-name</a:t>
            </a:r>
            <a:r>
              <a:rPr lang="en-US" sz="1400" b="1" dirty="0">
                <a:solidFill>
                  <a:schemeClr val="tx1"/>
                </a:solidFill>
              </a:rPr>
              <a:t> | expanded </a:t>
            </a:r>
            <a:r>
              <a:rPr lang="en-US" sz="1400" b="1" i="1" dirty="0">
                <a:solidFill>
                  <a:schemeClr val="tx1"/>
                </a:solidFill>
              </a:rPr>
              <a:t>list-name</a:t>
            </a:r>
            <a:r>
              <a:rPr lang="en-US" sz="1400" b="1" dirty="0">
                <a:solidFill>
                  <a:schemeClr val="tx1"/>
                </a:solidFill>
              </a:rPr>
              <a:t>} {permit | deny} </a:t>
            </a:r>
            <a:r>
              <a:rPr lang="en-US" sz="1400" b="1" i="1" dirty="0">
                <a:solidFill>
                  <a:schemeClr val="tx1"/>
                </a:solidFill>
              </a:rPr>
              <a:t>community-pattern</a:t>
            </a:r>
            <a:endParaRPr lang="en-US" sz="1400" b="1" dirty="0">
              <a:solidFill>
                <a:schemeClr val="tx1"/>
              </a:solidFill>
            </a:endParaRPr>
          </a:p>
          <a:p>
            <a:pPr marL="0" indent="0" algn="l" defTabSz="684213" fontAlgn="base">
              <a:spcBef>
                <a:spcPts val="600"/>
              </a:spcBef>
              <a:spcAft>
                <a:spcPts val="600"/>
              </a:spcAft>
              <a:buClr>
                <a:schemeClr val="tx2"/>
              </a:buClr>
              <a:buSzPct val="90000"/>
            </a:pPr>
            <a:endParaRPr lang="en-US" sz="1400" dirty="0">
              <a:solidFill>
                <a:schemeClr val="tx1"/>
              </a:solidFill>
            </a:endParaRPr>
          </a:p>
        </p:txBody>
      </p:sp>
      <p:sp>
        <p:nvSpPr>
          <p:cNvPr id="6" name="Content Placeholder 3">
            <a:extLst>
              <a:ext uri="{FF2B5EF4-FFF2-40B4-BE49-F238E27FC236}">
                <a16:creationId xmlns:a16="http://schemas.microsoft.com/office/drawing/2014/main" id="{8FE9453D-1A8B-4AF1-A21D-B2DCEADE8FFD}"/>
              </a:ext>
            </a:extLst>
          </p:cNvPr>
          <p:cNvSpPr txBox="1">
            <a:spLocks/>
          </p:cNvSpPr>
          <p:nvPr/>
        </p:nvSpPr>
        <p:spPr>
          <a:xfrm>
            <a:off x="81273" y="2721931"/>
            <a:ext cx="3874039" cy="204145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chemeClr val="tx1"/>
                </a:solidFill>
              </a:rPr>
              <a:t>Example 12-23 creates a BGP community list 100 that matches on the community 333:333. Then it is used in the first sequence of </a:t>
            </a:r>
            <a:r>
              <a:rPr lang="en-US" sz="1400" i="1" dirty="0">
                <a:solidFill>
                  <a:schemeClr val="tx1"/>
                </a:solidFill>
              </a:rPr>
              <a:t>route-map </a:t>
            </a:r>
            <a:r>
              <a:rPr lang="en-US" sz="1400" dirty="0">
                <a:solidFill>
                  <a:schemeClr val="tx1"/>
                </a:solidFill>
              </a:rPr>
              <a:t>COMMUNITY-CHECK, which denies any routes with that community. The second route map sequence allows for all other BGP routes and sets the BGP weight (locally significant) to 111. The route map is then applied on routes advertised from R2 toward R1.</a:t>
            </a:r>
          </a:p>
        </p:txBody>
      </p:sp>
      <p:pic>
        <p:nvPicPr>
          <p:cNvPr id="5" name="Picture 4">
            <a:extLst>
              <a:ext uri="{FF2B5EF4-FFF2-40B4-BE49-F238E27FC236}">
                <a16:creationId xmlns:a16="http://schemas.microsoft.com/office/drawing/2014/main" id="{88D7989A-1210-4FFF-87BF-679016A991A3}"/>
              </a:ext>
            </a:extLst>
          </p:cNvPr>
          <p:cNvPicPr>
            <a:picLocks noChangeAspect="1"/>
          </p:cNvPicPr>
          <p:nvPr/>
        </p:nvPicPr>
        <p:blipFill>
          <a:blip r:embed="rId3"/>
          <a:srcRect/>
          <a:stretch/>
        </p:blipFill>
        <p:spPr>
          <a:xfrm>
            <a:off x="4036586" y="2483478"/>
            <a:ext cx="4867734" cy="2339831"/>
          </a:xfrm>
          <a:prstGeom prst="rect">
            <a:avLst/>
          </a:prstGeom>
        </p:spPr>
      </p:pic>
    </p:spTree>
    <p:extLst>
      <p:ext uri="{BB962C8B-B14F-4D97-AF65-F5344CB8AC3E}">
        <p14:creationId xmlns:p14="http://schemas.microsoft.com/office/powerpoint/2010/main" val="427862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US" sz="1600" dirty="0"/>
              <a:t>BGP Communities</a:t>
            </a:r>
            <a:br>
              <a:rPr lang="en-US" sz="2400" dirty="0"/>
            </a:br>
            <a:r>
              <a:rPr lang="en-US" sz="2400" dirty="0"/>
              <a:t>BGP Community List - Conditional Matching (routing table result)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41005" y="1053600"/>
            <a:ext cx="7797209" cy="731837"/>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Example 12-24 shows the BGP table after the route map has been applied to the neighbor. The 10.23.1.0/24 network prefix was discarded, and all the other routes learned from AS 65200 had the BGP weight set to 111.</a:t>
            </a:r>
          </a:p>
        </p:txBody>
      </p:sp>
      <p:pic>
        <p:nvPicPr>
          <p:cNvPr id="5" name="Picture 4">
            <a:extLst>
              <a:ext uri="{FF2B5EF4-FFF2-40B4-BE49-F238E27FC236}">
                <a16:creationId xmlns:a16="http://schemas.microsoft.com/office/drawing/2014/main" id="{88D7989A-1210-4FFF-87BF-679016A991A3}"/>
              </a:ext>
            </a:extLst>
          </p:cNvPr>
          <p:cNvPicPr>
            <a:picLocks noChangeAspect="1"/>
          </p:cNvPicPr>
          <p:nvPr/>
        </p:nvPicPr>
        <p:blipFill>
          <a:blip r:embed="rId3"/>
          <a:srcRect/>
          <a:stretch/>
        </p:blipFill>
        <p:spPr>
          <a:xfrm>
            <a:off x="1249527" y="2077024"/>
            <a:ext cx="6492093" cy="2087798"/>
          </a:xfrm>
          <a:prstGeom prst="rect">
            <a:avLst/>
          </a:prstGeom>
        </p:spPr>
      </p:pic>
    </p:spTree>
    <p:extLst>
      <p:ext uri="{BB962C8B-B14F-4D97-AF65-F5344CB8AC3E}">
        <p14:creationId xmlns:p14="http://schemas.microsoft.com/office/powerpoint/2010/main" val="299934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Communities</a:t>
            </a:r>
            <a:br>
              <a:rPr lang="en-US" sz="2400" dirty="0"/>
            </a:br>
            <a:r>
              <a:rPr lang="en-US" sz="2400" dirty="0"/>
              <a:t>Setting Private BGP Communities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77919"/>
            <a:ext cx="8991842" cy="1030379"/>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A private BGP community is set in a route map with the command </a:t>
            </a:r>
            <a:r>
              <a:rPr lang="en-US" sz="1400" b="1" dirty="0">
                <a:solidFill>
                  <a:schemeClr val="tx1"/>
                </a:solidFill>
              </a:rPr>
              <a:t>set community </a:t>
            </a:r>
            <a:r>
              <a:rPr lang="en-US" sz="1400" b="1" i="1" dirty="0">
                <a:solidFill>
                  <a:schemeClr val="tx1"/>
                </a:solidFill>
              </a:rPr>
              <a:t>bgp-community</a:t>
            </a:r>
            <a:r>
              <a:rPr lang="en-US" sz="1400" b="1" dirty="0">
                <a:solidFill>
                  <a:schemeClr val="tx1"/>
                </a:solidFill>
              </a:rPr>
              <a:t> [additive]</a:t>
            </a:r>
            <a:r>
              <a:rPr lang="en-US" sz="1400" dirty="0">
                <a:solidFill>
                  <a:schemeClr val="tx1"/>
                </a:solidFill>
              </a:rPr>
              <a:t>. </a:t>
            </a:r>
          </a:p>
          <a:p>
            <a:pPr marL="0" indent="0" algn="l" defTabSz="684213" fontAlgn="base">
              <a:spcBef>
                <a:spcPts val="600"/>
              </a:spcBef>
              <a:spcAft>
                <a:spcPts val="600"/>
              </a:spcAft>
              <a:buClr>
                <a:schemeClr val="tx2"/>
              </a:buClr>
              <a:buSzPct val="90000"/>
            </a:pPr>
            <a:r>
              <a:rPr lang="en-US" sz="1400" dirty="0">
                <a:solidFill>
                  <a:schemeClr val="tx1"/>
                </a:solidFill>
              </a:rPr>
              <a:t>By default, when setting a community, any existing communities are over-written but can be preserved by using the optional </a:t>
            </a:r>
            <a:r>
              <a:rPr lang="en-US" sz="1400" b="1" dirty="0">
                <a:solidFill>
                  <a:schemeClr val="tx1"/>
                </a:solidFill>
              </a:rPr>
              <a:t>additive</a:t>
            </a:r>
            <a:r>
              <a:rPr lang="en-US" sz="1400" dirty="0">
                <a:solidFill>
                  <a:schemeClr val="tx1"/>
                </a:solidFill>
              </a:rPr>
              <a:t> keyword.</a:t>
            </a:r>
          </a:p>
        </p:txBody>
      </p:sp>
      <p:sp>
        <p:nvSpPr>
          <p:cNvPr id="6" name="Content Placeholder 3">
            <a:extLst>
              <a:ext uri="{FF2B5EF4-FFF2-40B4-BE49-F238E27FC236}">
                <a16:creationId xmlns:a16="http://schemas.microsoft.com/office/drawing/2014/main" id="{8FE9453D-1A8B-4AF1-A21D-B2DCEADE8FFD}"/>
              </a:ext>
            </a:extLst>
          </p:cNvPr>
          <p:cNvSpPr txBox="1">
            <a:spLocks/>
          </p:cNvSpPr>
          <p:nvPr/>
        </p:nvSpPr>
        <p:spPr>
          <a:xfrm>
            <a:off x="211326" y="2540345"/>
            <a:ext cx="2971353" cy="154526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chemeClr val="tx1"/>
                </a:solidFill>
              </a:rPr>
              <a:t>Example 12-25 shows the BGP table entries for the 10.23.1.0/24 network, which has the 333:333 and 65300:333 BGP communities. The 10.3.3.0/24 network has the 65300:300 community.</a:t>
            </a:r>
          </a:p>
        </p:txBody>
      </p:sp>
      <p:grpSp>
        <p:nvGrpSpPr>
          <p:cNvPr id="8" name="Group 7">
            <a:extLst>
              <a:ext uri="{FF2B5EF4-FFF2-40B4-BE49-F238E27FC236}">
                <a16:creationId xmlns:a16="http://schemas.microsoft.com/office/drawing/2014/main" id="{5316B18C-C0E6-46CC-BB82-7FC3CB1C3BB6}"/>
              </a:ext>
            </a:extLst>
          </p:cNvPr>
          <p:cNvGrpSpPr/>
          <p:nvPr/>
        </p:nvGrpSpPr>
        <p:grpSpPr>
          <a:xfrm>
            <a:off x="3381157" y="1722681"/>
            <a:ext cx="5642343" cy="3118676"/>
            <a:chOff x="3571215" y="2183275"/>
            <a:chExt cx="5327778" cy="2815390"/>
          </a:xfrm>
        </p:grpSpPr>
        <p:pic>
          <p:nvPicPr>
            <p:cNvPr id="5" name="Picture 4">
              <a:extLst>
                <a:ext uri="{FF2B5EF4-FFF2-40B4-BE49-F238E27FC236}">
                  <a16:creationId xmlns:a16="http://schemas.microsoft.com/office/drawing/2014/main" id="{88D7989A-1210-4FFF-87BF-679016A991A3}"/>
                </a:ext>
              </a:extLst>
            </p:cNvPr>
            <p:cNvPicPr>
              <a:picLocks noChangeAspect="1"/>
            </p:cNvPicPr>
            <p:nvPr/>
          </p:nvPicPr>
          <p:blipFill>
            <a:blip r:embed="rId3"/>
            <a:srcRect/>
            <a:stretch/>
          </p:blipFill>
          <p:spPr>
            <a:xfrm>
              <a:off x="3578302" y="2183275"/>
              <a:ext cx="5320691" cy="1916428"/>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9103D42A-7F1A-43C8-AAE3-BC1A1AED0AE2}"/>
                </a:ext>
              </a:extLst>
            </p:cNvPr>
            <p:cNvPicPr>
              <a:picLocks noChangeAspect="1"/>
            </p:cNvPicPr>
            <p:nvPr/>
          </p:nvPicPr>
          <p:blipFill>
            <a:blip r:embed="rId4"/>
            <a:stretch>
              <a:fillRect/>
            </a:stretch>
          </p:blipFill>
          <p:spPr>
            <a:xfrm>
              <a:off x="3571215" y="4055588"/>
              <a:ext cx="5327777" cy="943077"/>
            </a:xfrm>
            <a:prstGeom prst="rect">
              <a:avLst/>
            </a:prstGeom>
          </p:spPr>
        </p:pic>
      </p:grpSp>
    </p:spTree>
    <p:extLst>
      <p:ext uri="{BB962C8B-B14F-4D97-AF65-F5344CB8AC3E}">
        <p14:creationId xmlns:p14="http://schemas.microsoft.com/office/powerpoint/2010/main" val="155355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BGP Communities</a:t>
            </a:r>
            <a:br>
              <a:rPr lang="en-US" sz="2400" dirty="0"/>
            </a:br>
            <a:r>
              <a:rPr lang="en-US" sz="2400" dirty="0"/>
              <a:t>Setting Private BGP Communities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77919"/>
            <a:ext cx="3984540" cy="4027896"/>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Example 12-26 shows the configuration where the BGP community is set to the 10.23.1.0/24 network. The additive keyword is not used, so the previous community values 333:333 and 65300:333 are overwritten with the 10:23 community. The 10.3.3.0/24 network has the communities 3:0, 3:3, and 10:10 added to the existing communities. The route map is then associated to R2 (AS 65200).</a:t>
            </a:r>
          </a:p>
          <a:p>
            <a:pPr marL="0" indent="0" algn="l" defTabSz="684213" fontAlgn="base">
              <a:spcBef>
                <a:spcPts val="600"/>
              </a:spcBef>
              <a:spcAft>
                <a:spcPts val="600"/>
              </a:spcAft>
              <a:buClr>
                <a:schemeClr val="tx2"/>
              </a:buClr>
              <a:buSzPct val="90000"/>
            </a:pPr>
            <a:r>
              <a:rPr lang="en-US" sz="1500" dirty="0">
                <a:solidFill>
                  <a:schemeClr val="tx1"/>
                </a:solidFill>
              </a:rPr>
              <a:t>Example 12-27 shows that after the route map has been applied and the routes have been refreshed, the path attributes can be examined. As anticipated, the previous BGP communities were removed for the 10.23.1.0/24 network but were maintained for the 10.3.3.0/24 network.</a:t>
            </a:r>
          </a:p>
          <a:p>
            <a:pPr marL="0" indent="0" algn="l" defTabSz="684213" fontAlgn="base">
              <a:spcBef>
                <a:spcPts val="600"/>
              </a:spcBef>
              <a:spcAft>
                <a:spcPts val="600"/>
              </a:spcAft>
              <a:buClr>
                <a:schemeClr val="tx2"/>
              </a:buClr>
              <a:buSzPct val="90000"/>
            </a:pPr>
            <a:endParaRPr lang="en-US" sz="1400" dirty="0">
              <a:solidFill>
                <a:schemeClr val="tx1"/>
              </a:solidFill>
            </a:endParaRPr>
          </a:p>
        </p:txBody>
      </p:sp>
      <p:pic>
        <p:nvPicPr>
          <p:cNvPr id="9" name="Picture 8" descr="A screenshot of a social media post&#10;&#10;Description automatically generated">
            <a:extLst>
              <a:ext uri="{FF2B5EF4-FFF2-40B4-BE49-F238E27FC236}">
                <a16:creationId xmlns:a16="http://schemas.microsoft.com/office/drawing/2014/main" id="{A68F4780-CB51-4433-9B95-09412BB26B7A}"/>
              </a:ext>
            </a:extLst>
          </p:cNvPr>
          <p:cNvPicPr>
            <a:picLocks noChangeAspect="1"/>
          </p:cNvPicPr>
          <p:nvPr/>
        </p:nvPicPr>
        <p:blipFill>
          <a:blip r:embed="rId3"/>
          <a:stretch>
            <a:fillRect/>
          </a:stretch>
        </p:blipFill>
        <p:spPr>
          <a:xfrm>
            <a:off x="4002047" y="791936"/>
            <a:ext cx="3936246" cy="2024743"/>
          </a:xfrm>
          <a:prstGeom prst="rect">
            <a:avLst/>
          </a:prstGeom>
        </p:spPr>
      </p:pic>
      <p:pic>
        <p:nvPicPr>
          <p:cNvPr id="5" name="Picture 4">
            <a:extLst>
              <a:ext uri="{FF2B5EF4-FFF2-40B4-BE49-F238E27FC236}">
                <a16:creationId xmlns:a16="http://schemas.microsoft.com/office/drawing/2014/main" id="{C9F86307-CFEC-4198-8A05-CD3C26956604}"/>
              </a:ext>
            </a:extLst>
          </p:cNvPr>
          <p:cNvPicPr>
            <a:picLocks noChangeAspect="1"/>
          </p:cNvPicPr>
          <p:nvPr/>
        </p:nvPicPr>
        <p:blipFill>
          <a:blip r:embed="rId4"/>
          <a:srcRect/>
          <a:stretch/>
        </p:blipFill>
        <p:spPr>
          <a:xfrm>
            <a:off x="4126780" y="2839756"/>
            <a:ext cx="3936246" cy="1968124"/>
          </a:xfrm>
          <a:prstGeom prst="rect">
            <a:avLst/>
          </a:prstGeom>
        </p:spPr>
      </p:pic>
    </p:spTree>
    <p:extLst>
      <p:ext uri="{BB962C8B-B14F-4D97-AF65-F5344CB8AC3E}">
        <p14:creationId xmlns:p14="http://schemas.microsoft.com/office/powerpoint/2010/main" val="407160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Understanding BGP Path Selection</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The BGP best-path selection algorithm influences how traffic enters or leaves an AS.</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Some router configurations modify the BGP attributes to influence inbound traffic, outbound traffic, or inbound and outbound traffic, depending on the network design requirements.</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This section explains the logic used by a router that uses BGP when forwarding packets.</a:t>
            </a:r>
          </a:p>
        </p:txBody>
      </p:sp>
    </p:spTree>
    <p:custDataLst>
      <p:tags r:id="rId1"/>
    </p:custDataLst>
    <p:extLst>
      <p:ext uri="{BB962C8B-B14F-4D97-AF65-F5344CB8AC3E}">
        <p14:creationId xmlns:p14="http://schemas.microsoft.com/office/powerpoint/2010/main" val="202969705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BGP Path Selection</a:t>
            </a:r>
            <a:br>
              <a:rPr lang="en-US" sz="2400" dirty="0"/>
            </a:br>
            <a:r>
              <a:rPr lang="en-US" sz="2400" dirty="0"/>
              <a:t>Routing Path Selections Using Longest Match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1"/>
            <a:ext cx="5894223" cy="4198884"/>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Routers always select the path by examining the prefix length of a network entry. The path selected is chosen where the longest prefix length is always preferred.</a:t>
            </a:r>
          </a:p>
          <a:p>
            <a:pPr marL="0" indent="0" algn="l" defTabSz="684213" fontAlgn="base">
              <a:spcBef>
                <a:spcPts val="600"/>
              </a:spcBef>
              <a:spcAft>
                <a:spcPts val="600"/>
              </a:spcAft>
              <a:buClr>
                <a:schemeClr val="tx2"/>
              </a:buClr>
              <a:buSzPct val="90000"/>
            </a:pPr>
            <a:r>
              <a:rPr lang="en-US" sz="1400" dirty="0">
                <a:solidFill>
                  <a:schemeClr val="tx1"/>
                </a:solidFill>
              </a:rPr>
              <a:t>This logic can be used to influence path selection in BGP. Assume that an organization owns the 100.64.0.0/16 network range but only needs to advertise two subnets (100.64.1.0/24 and 100.64.2.0/24). It could advertise both prefixes (100.64.1.0/24 and 100.64.2.0/24) from all its routers, but how can it distribute the load for each subnet if all traffic comes in on one router (such as R1)?</a:t>
            </a:r>
          </a:p>
          <a:p>
            <a:pPr marL="0" indent="0" algn="l" defTabSz="684213" fontAlgn="base">
              <a:spcBef>
                <a:spcPts val="600"/>
              </a:spcBef>
              <a:spcAft>
                <a:spcPts val="600"/>
              </a:spcAft>
              <a:buClr>
                <a:schemeClr val="tx2"/>
              </a:buClr>
              <a:buSzPct val="90000"/>
            </a:pPr>
            <a:r>
              <a:rPr lang="en-US" sz="1400" dirty="0">
                <a:solidFill>
                  <a:schemeClr val="tx1"/>
                </a:solidFill>
              </a:rPr>
              <a:t>The organization could modify various BGP path attributes (PAs) that are advertised externally, but an SP could have a BGP routing policy that ignores path attributes, resulting in random receipt of network traffic.</a:t>
            </a:r>
          </a:p>
          <a:p>
            <a:pPr marL="0" indent="0" algn="l" defTabSz="684213" fontAlgn="base">
              <a:spcBef>
                <a:spcPts val="600"/>
              </a:spcBef>
              <a:spcAft>
                <a:spcPts val="600"/>
              </a:spcAft>
              <a:buClr>
                <a:schemeClr val="tx2"/>
              </a:buClr>
              <a:buSzPct val="90000"/>
            </a:pPr>
            <a:r>
              <a:rPr lang="en-US" sz="1400" dirty="0">
                <a:solidFill>
                  <a:schemeClr val="tx1"/>
                </a:solidFill>
              </a:rPr>
              <a:t>A way that guarantees that paths are selected deterministically outside the organization is to advertise a summary prefix (100.64.0.0/16) out both routers. Then the organization can advertise a longer matching prefix out the router that should receive network traffic for that prefix. </a:t>
            </a:r>
          </a:p>
        </p:txBody>
      </p:sp>
      <p:sp>
        <p:nvSpPr>
          <p:cNvPr id="5" name="Content Placeholder 3">
            <a:extLst>
              <a:ext uri="{FF2B5EF4-FFF2-40B4-BE49-F238E27FC236}">
                <a16:creationId xmlns:a16="http://schemas.microsoft.com/office/drawing/2014/main" id="{31923F95-99A4-4E85-A928-6BE5C46697A9}"/>
              </a:ext>
            </a:extLst>
          </p:cNvPr>
          <p:cNvSpPr txBox="1">
            <a:spLocks/>
          </p:cNvSpPr>
          <p:nvPr/>
        </p:nvSpPr>
        <p:spPr>
          <a:xfrm>
            <a:off x="6063018" y="621214"/>
            <a:ext cx="3052628" cy="111543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chemeClr val="tx1"/>
                </a:solidFill>
              </a:rPr>
              <a:t>The Figure shows R1 advertising the 100.64.1.0/24 prefix, R2 advertising the 100.64.2.0/24 prefix, and both routers advertising the 100.64.0.0/16 summary prefix.</a:t>
            </a:r>
          </a:p>
        </p:txBody>
      </p:sp>
      <p:pic>
        <p:nvPicPr>
          <p:cNvPr id="8" name="Picture 7" descr="A close up of a logo&#10;&#10;Description automatically generated">
            <a:extLst>
              <a:ext uri="{FF2B5EF4-FFF2-40B4-BE49-F238E27FC236}">
                <a16:creationId xmlns:a16="http://schemas.microsoft.com/office/drawing/2014/main" id="{0E85A853-7880-4BEE-8BBE-7CC2C613A6A6}"/>
              </a:ext>
            </a:extLst>
          </p:cNvPr>
          <p:cNvPicPr>
            <a:picLocks noChangeAspect="1"/>
          </p:cNvPicPr>
          <p:nvPr/>
        </p:nvPicPr>
        <p:blipFill>
          <a:blip r:embed="rId3"/>
          <a:stretch>
            <a:fillRect/>
          </a:stretch>
        </p:blipFill>
        <p:spPr>
          <a:xfrm>
            <a:off x="6251728" y="1840154"/>
            <a:ext cx="2367732" cy="3212040"/>
          </a:xfrm>
          <a:prstGeom prst="rect">
            <a:avLst/>
          </a:prstGeom>
        </p:spPr>
      </p:pic>
    </p:spTree>
    <p:extLst>
      <p:ext uri="{BB962C8B-B14F-4D97-AF65-F5344CB8AC3E}">
        <p14:creationId xmlns:p14="http://schemas.microsoft.com/office/powerpoint/2010/main" val="288275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731836"/>
          </a:xfrm>
        </p:spPr>
        <p:txBody>
          <a:bodyPr/>
          <a:lstStyle/>
          <a:p>
            <a:r>
              <a:rPr lang="en-US" sz="1600" dirty="0"/>
              <a:t>BGP Multihoming</a:t>
            </a:r>
            <a:br>
              <a:rPr lang="en-US" sz="2400" dirty="0"/>
            </a:br>
            <a:r>
              <a:rPr lang="en-US" sz="2400" dirty="0"/>
              <a:t>Internet Transit Routing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5988" y="658454"/>
            <a:ext cx="4438279" cy="3771306"/>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Using BGP to connect with more than one SP, runs the risk of the autonomous system (AS) becoming a transit AS. </a:t>
            </a:r>
          </a:p>
          <a:p>
            <a:pPr marL="0" indent="0" algn="l" defTabSz="684213" fontAlgn="base">
              <a:spcBef>
                <a:spcPts val="600"/>
              </a:spcBef>
              <a:spcAft>
                <a:spcPts val="600"/>
              </a:spcAft>
              <a:buClr>
                <a:schemeClr val="tx2"/>
              </a:buClr>
              <a:buSzPct val="90000"/>
            </a:pPr>
            <a:r>
              <a:rPr lang="en-US" sz="1400" dirty="0">
                <a:solidFill>
                  <a:srgbClr val="000000"/>
                </a:solidFill>
              </a:rPr>
              <a:t>A user that connects to SP3 (AS 300) routes through the enterprise network (AS 500) to reach a server that attaches to SP4 (AS 400) because the AS_Path is much shorter than going through SP1 and SP2’s networks.</a:t>
            </a:r>
          </a:p>
          <a:p>
            <a:pPr marL="0" indent="0" algn="l" defTabSz="684213" fontAlgn="base">
              <a:spcBef>
                <a:spcPts val="600"/>
              </a:spcBef>
              <a:spcAft>
                <a:spcPts val="600"/>
              </a:spcAft>
              <a:buClr>
                <a:schemeClr val="tx2"/>
              </a:buClr>
              <a:buSzPct val="90000"/>
            </a:pPr>
            <a:r>
              <a:rPr lang="en-US" sz="1400" dirty="0">
                <a:solidFill>
                  <a:srgbClr val="000000"/>
                </a:solidFill>
              </a:rPr>
              <a:t>The AS 500 network is providing transit routing to everyone on the Internet, which can saturate AS 500’s peering links. </a:t>
            </a:r>
          </a:p>
          <a:p>
            <a:pPr marL="0" indent="0" algn="l" defTabSz="684213" fontAlgn="base">
              <a:spcBef>
                <a:spcPts val="600"/>
              </a:spcBef>
              <a:spcAft>
                <a:spcPts val="600"/>
              </a:spcAft>
              <a:buClr>
                <a:schemeClr val="tx2"/>
              </a:buClr>
              <a:buSzPct val="90000"/>
            </a:pPr>
            <a:r>
              <a:rPr lang="en-US" sz="1400" dirty="0">
                <a:solidFill>
                  <a:srgbClr val="000000"/>
                </a:solidFill>
              </a:rPr>
              <a:t>Instead of using the default BGP routing policy transit routing can be avoided by applying outbound BGP route policies that only allow for local BGP routes to be advertised to other autonomous systems.</a:t>
            </a:r>
          </a:p>
        </p:txBody>
      </p:sp>
      <p:pic>
        <p:nvPicPr>
          <p:cNvPr id="7" name="Picture 6" descr="A close up of a logo&#10;&#10;Description automatically generated">
            <a:extLst>
              <a:ext uri="{FF2B5EF4-FFF2-40B4-BE49-F238E27FC236}">
                <a16:creationId xmlns:a16="http://schemas.microsoft.com/office/drawing/2014/main" id="{F28D8A1B-7D92-448D-B7F2-C6B56A3F68B3}"/>
              </a:ext>
            </a:extLst>
          </p:cNvPr>
          <p:cNvPicPr>
            <a:picLocks noChangeAspect="1"/>
          </p:cNvPicPr>
          <p:nvPr/>
        </p:nvPicPr>
        <p:blipFill>
          <a:blip r:embed="rId3"/>
          <a:stretch>
            <a:fillRect/>
          </a:stretch>
        </p:blipFill>
        <p:spPr>
          <a:xfrm>
            <a:off x="4578773" y="972687"/>
            <a:ext cx="4499239" cy="3136399"/>
          </a:xfrm>
          <a:prstGeom prst="rect">
            <a:avLst/>
          </a:prstGeom>
        </p:spPr>
      </p:pic>
    </p:spTree>
    <p:extLst>
      <p:ext uri="{BB962C8B-B14F-4D97-AF65-F5344CB8AC3E}">
        <p14:creationId xmlns:p14="http://schemas.microsoft.com/office/powerpoint/2010/main" val="320332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BGP Path Selection</a:t>
            </a:r>
            <a:br>
              <a:rPr lang="en-US" sz="2400" dirty="0"/>
            </a:br>
            <a:r>
              <a:rPr lang="en-US" sz="2400" dirty="0"/>
              <a:t>BGP Best-Path Algorithm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4978" y="649174"/>
            <a:ext cx="8914043" cy="4177619"/>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In BGP, route advertisements consist of Network Layer Reachability Information (NLRI) and path attributes (PAs). The NLRI consists of the network prefix and prefix length, and the BGP attributes such as AS_Path, origin, and so on are stored in the PAs. </a:t>
            </a:r>
          </a:p>
          <a:p>
            <a:pPr marL="0" indent="0" algn="l" defTabSz="684213" fontAlgn="base">
              <a:spcBef>
                <a:spcPts val="600"/>
              </a:spcBef>
              <a:spcAft>
                <a:spcPts val="600"/>
              </a:spcAft>
              <a:buClr>
                <a:schemeClr val="tx2"/>
              </a:buClr>
              <a:buSzPct val="90000"/>
            </a:pPr>
            <a:r>
              <a:rPr lang="en-US" sz="1400" dirty="0">
                <a:solidFill>
                  <a:schemeClr val="tx1"/>
                </a:solidFill>
              </a:rPr>
              <a:t>A BGP route may contain multiple paths to the same destination network. Every path’s attributes impact the desirability of the route. A BGP router advertises only the best path to the neighboring routers.</a:t>
            </a:r>
          </a:p>
          <a:p>
            <a:pPr marL="0" indent="0" algn="l" defTabSz="684213" fontAlgn="base">
              <a:spcBef>
                <a:spcPts val="600"/>
              </a:spcBef>
              <a:spcAft>
                <a:spcPts val="600"/>
              </a:spcAft>
              <a:buClr>
                <a:schemeClr val="tx2"/>
              </a:buClr>
              <a:buSzPct val="90000"/>
            </a:pPr>
            <a:r>
              <a:rPr lang="en-US" sz="1400" dirty="0">
                <a:solidFill>
                  <a:schemeClr val="tx1"/>
                </a:solidFill>
              </a:rPr>
              <a:t>The best path is installed in the RIB. If the best path is no longer available, the router can use the existing paths to identify a new best path. BGP recalculates the best path for a prefix upon four possible events: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chemeClr val="tx1"/>
                </a:solidFill>
              </a:rPr>
              <a:t>BGP next-hop reachability change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chemeClr val="tx1"/>
                </a:solidFill>
              </a:rPr>
              <a:t>Failure of an interface connected to an eBGP peer</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chemeClr val="tx1"/>
                </a:solidFill>
              </a:rPr>
              <a:t>Redistribution change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chemeClr val="tx1"/>
                </a:solidFill>
              </a:rPr>
              <a:t>Reception of new or removed paths for a route</a:t>
            </a:r>
          </a:p>
          <a:p>
            <a:pPr marL="0" indent="0" algn="l" defTabSz="684213" fontAlgn="base">
              <a:spcBef>
                <a:spcPts val="600"/>
              </a:spcBef>
              <a:spcAft>
                <a:spcPts val="600"/>
              </a:spcAft>
              <a:buClr>
                <a:schemeClr val="tx2"/>
              </a:buClr>
              <a:buSzPct val="90000"/>
            </a:pPr>
            <a:r>
              <a:rPr lang="en-US" sz="1400" dirty="0">
                <a:solidFill>
                  <a:schemeClr val="tx1"/>
                </a:solidFill>
              </a:rPr>
              <a:t>BGP automatically installs the first received path as the best path. When additional paths are received for the same network prefix length, the newer paths are compared against the current best path. If there is a tie, processing continues until a best-path winner is identified.</a:t>
            </a:r>
          </a:p>
        </p:txBody>
      </p:sp>
    </p:spTree>
    <p:extLst>
      <p:ext uri="{BB962C8B-B14F-4D97-AF65-F5344CB8AC3E}">
        <p14:creationId xmlns:p14="http://schemas.microsoft.com/office/powerpoint/2010/main" val="408740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BGP Path Selection</a:t>
            </a:r>
            <a:br>
              <a:rPr lang="en-US" sz="2400" dirty="0"/>
            </a:br>
            <a:r>
              <a:rPr lang="en-US" sz="2400" dirty="0"/>
              <a:t>BGP Best-Path Algorithm</a:t>
            </a:r>
          </a:p>
        </p:txBody>
      </p:sp>
      <p:sp>
        <p:nvSpPr>
          <p:cNvPr id="2" name="TextBox 1"/>
          <p:cNvSpPr txBox="1"/>
          <p:nvPr/>
        </p:nvSpPr>
        <p:spPr>
          <a:xfrm>
            <a:off x="62046" y="609437"/>
            <a:ext cx="8221395" cy="369332"/>
          </a:xfrm>
          <a:prstGeom prst="rect">
            <a:avLst/>
          </a:prstGeom>
          <a:noFill/>
        </p:spPr>
        <p:txBody>
          <a:bodyPr wrap="square" rtlCol="0">
            <a:spAutoFit/>
          </a:bodyPr>
          <a:lstStyle/>
          <a:p>
            <a:pPr defTabSz="684213">
              <a:spcBef>
                <a:spcPts val="600"/>
              </a:spcBef>
              <a:spcAft>
                <a:spcPts val="600"/>
              </a:spcAft>
              <a:buClr>
                <a:schemeClr val="tx2"/>
              </a:buClr>
              <a:buSzPct val="90000"/>
            </a:pPr>
            <a:r>
              <a:rPr lang="en-US" sz="1400" dirty="0"/>
              <a:t>The BGP best-path algorithm uses the following attributes, in the order shown, for best-path selection</a:t>
            </a:r>
            <a:r>
              <a:rPr lang="en-US" dirty="0"/>
              <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1908" y="1059181"/>
            <a:ext cx="8476092" cy="3606420"/>
          </a:xfrm>
        </p:spPr>
        <p:txBody>
          <a:bodyPr/>
          <a:lstStyle/>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chemeClr val="tx1"/>
                </a:solidFill>
              </a:rPr>
              <a:t>Weight</a:t>
            </a:r>
            <a:r>
              <a:rPr lang="en-US" sz="1400" dirty="0">
                <a:solidFill>
                  <a:schemeClr val="tx1"/>
                </a:solidFill>
              </a:rPr>
              <a:t> – BGP weight is a Cisco-defined attribute. The path with the higher weight is preferred.  Influences only outbound routes from a router or an AS. Not advertised to peers.</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chemeClr val="tx1"/>
                </a:solidFill>
              </a:rPr>
              <a:t>Local preference </a:t>
            </a:r>
            <a:r>
              <a:rPr lang="en-US" sz="1400" dirty="0">
                <a:solidFill>
                  <a:schemeClr val="tx1"/>
                </a:solidFill>
              </a:rPr>
              <a:t>– (LOCAL_PREF) is a well-known path attribute included with path advertisements within the  AS.  Not advertised between eBGP peers.</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chemeClr val="tx1"/>
                </a:solidFill>
              </a:rPr>
              <a:t>Local originated </a:t>
            </a:r>
            <a:r>
              <a:rPr lang="en-US" sz="1400" dirty="0">
                <a:solidFill>
                  <a:schemeClr val="tx1"/>
                </a:solidFill>
              </a:rPr>
              <a:t>(network statement, redistribution, or aggregation) – determination as to whether the route originated within the AS. Preference is given to routes advertised or aggregated locally.</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chemeClr val="tx1"/>
                </a:solidFill>
              </a:rPr>
              <a:t>Accumulated Interior Gateway Protocol (AIGP) </a:t>
            </a:r>
            <a:r>
              <a:rPr lang="en-US" sz="1400" dirty="0">
                <a:solidFill>
                  <a:schemeClr val="tx1"/>
                </a:solidFill>
              </a:rPr>
              <a:t>– provides the ability for BGP to make routing decisions based on IGP path metrics.</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chemeClr val="tx1"/>
                </a:solidFill>
              </a:rPr>
              <a:t>Shortest AS_Path – </a:t>
            </a:r>
            <a:r>
              <a:rPr lang="en-US" sz="1400" dirty="0">
                <a:solidFill>
                  <a:schemeClr val="tx1"/>
                </a:solidFill>
              </a:rPr>
              <a:t>AS path length typically correlates to the AS hop count. A shorter AS path is preferred over a longer AS path.</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chemeClr val="tx1"/>
                </a:solidFill>
              </a:rPr>
              <a:t>Origin type </a:t>
            </a:r>
            <a:r>
              <a:rPr lang="en-US" sz="1400" dirty="0">
                <a:solidFill>
                  <a:schemeClr val="tx1"/>
                </a:solidFill>
              </a:rPr>
              <a:t>- The next best-path decision factor is the well-known mandatory BGP attribute named </a:t>
            </a:r>
            <a:r>
              <a:rPr lang="en-US" sz="1400" i="1" dirty="0">
                <a:solidFill>
                  <a:schemeClr val="tx1"/>
                </a:solidFill>
              </a:rPr>
              <a:t>origin</a:t>
            </a:r>
            <a:r>
              <a:rPr lang="en-US" sz="1400" dirty="0">
                <a:solidFill>
                  <a:schemeClr val="tx1"/>
                </a:solidFill>
              </a:rPr>
              <a:t>. Routes with IGP origin are preferred over those with EGP or incomplete origin (least preferred).</a:t>
            </a:r>
          </a:p>
          <a:p>
            <a:pPr marL="342900" indent="-342900" algn="l" defTabSz="684213" fontAlgn="base">
              <a:spcBef>
                <a:spcPts val="600"/>
              </a:spcBef>
              <a:spcAft>
                <a:spcPts val="600"/>
              </a:spcAft>
              <a:buClr>
                <a:schemeClr val="tx2"/>
              </a:buClr>
              <a:buSzPct val="90000"/>
              <a:buFont typeface="+mj-lt"/>
              <a:buAutoNum type="arabicPeriod"/>
            </a:pPr>
            <a:endParaRPr lang="en-US" sz="1400" b="1" dirty="0">
              <a:solidFill>
                <a:schemeClr val="tx1"/>
              </a:solidFill>
            </a:endParaRPr>
          </a:p>
        </p:txBody>
      </p:sp>
    </p:spTree>
    <p:extLst>
      <p:ext uri="{BB962C8B-B14F-4D97-AF65-F5344CB8AC3E}">
        <p14:creationId xmlns:p14="http://schemas.microsoft.com/office/powerpoint/2010/main" val="207261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BGP Path Selection</a:t>
            </a:r>
            <a:br>
              <a:rPr lang="en-US" sz="2400" dirty="0"/>
            </a:br>
            <a:r>
              <a:rPr lang="en-US" sz="2400" dirty="0"/>
              <a:t>BGP Best-Path Algorithm (Cont.)</a:t>
            </a:r>
          </a:p>
        </p:txBody>
      </p:sp>
      <p:sp>
        <p:nvSpPr>
          <p:cNvPr id="5" name="Content Placeholder 3">
            <a:extLst>
              <a:ext uri="{FF2B5EF4-FFF2-40B4-BE49-F238E27FC236}">
                <a16:creationId xmlns:a16="http://schemas.microsoft.com/office/drawing/2014/main" id="{74BFA487-14DD-4354-A1F7-869D09883502}"/>
              </a:ext>
            </a:extLst>
          </p:cNvPr>
          <p:cNvSpPr txBox="1">
            <a:spLocks/>
          </p:cNvSpPr>
          <p:nvPr/>
        </p:nvSpPr>
        <p:spPr>
          <a:xfrm>
            <a:off x="276010" y="731837"/>
            <a:ext cx="8867990" cy="412972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defTabSz="684213" fontAlgn="base">
              <a:spcBef>
                <a:spcPts val="600"/>
              </a:spcBef>
              <a:spcAft>
                <a:spcPts val="600"/>
              </a:spcAft>
              <a:buClr>
                <a:schemeClr val="tx2"/>
              </a:buClr>
              <a:buSzPct val="90000"/>
              <a:buFont typeface="+mj-lt"/>
              <a:buAutoNum type="arabicPeriod" startAt="7"/>
            </a:pPr>
            <a:r>
              <a:rPr lang="en-US" sz="1400" b="1" dirty="0">
                <a:solidFill>
                  <a:schemeClr val="tx1"/>
                </a:solidFill>
              </a:rPr>
              <a:t>Lowest MED - </a:t>
            </a:r>
            <a:r>
              <a:rPr lang="en-US" sz="1400" dirty="0">
                <a:solidFill>
                  <a:schemeClr val="tx1"/>
                </a:solidFill>
              </a:rPr>
              <a:t>The next BGP best-path decision factor is the non-transitive BGP attribute named </a:t>
            </a:r>
            <a:r>
              <a:rPr lang="en-US" sz="1400" i="1" dirty="0">
                <a:solidFill>
                  <a:schemeClr val="tx1"/>
                </a:solidFill>
              </a:rPr>
              <a:t>multiple-exit discriminator</a:t>
            </a:r>
            <a:r>
              <a:rPr lang="en-US" sz="1400" dirty="0">
                <a:solidFill>
                  <a:schemeClr val="tx1"/>
                </a:solidFill>
              </a:rPr>
              <a:t> (MED).  A lower MED is preferred over a higher MED.</a:t>
            </a:r>
          </a:p>
          <a:p>
            <a:pPr marL="342900" indent="-342900" algn="l" defTabSz="684213" fontAlgn="base">
              <a:spcBef>
                <a:spcPts val="600"/>
              </a:spcBef>
              <a:spcAft>
                <a:spcPts val="600"/>
              </a:spcAft>
              <a:buClr>
                <a:schemeClr val="tx2"/>
              </a:buClr>
              <a:buSzPct val="90000"/>
              <a:buFont typeface="+mj-lt"/>
              <a:buAutoNum type="arabicPeriod" startAt="7"/>
            </a:pPr>
            <a:r>
              <a:rPr lang="en-US" sz="1400" b="1" dirty="0">
                <a:solidFill>
                  <a:schemeClr val="tx1"/>
                </a:solidFill>
              </a:rPr>
              <a:t>eBGP over iBGP </a:t>
            </a:r>
            <a:r>
              <a:rPr lang="en-US" sz="1400" dirty="0">
                <a:solidFill>
                  <a:schemeClr val="tx1"/>
                </a:solidFill>
              </a:rPr>
              <a:t>– The best path selection route source preference order is:  eBGP peers (most desirable), confederation member AS peers, and iBGP peers (less desirable)..</a:t>
            </a:r>
          </a:p>
          <a:p>
            <a:pPr marL="342900" indent="-342900" algn="l" defTabSz="684213" fontAlgn="base">
              <a:spcBef>
                <a:spcPts val="600"/>
              </a:spcBef>
              <a:spcAft>
                <a:spcPts val="600"/>
              </a:spcAft>
              <a:buClr>
                <a:schemeClr val="tx2"/>
              </a:buClr>
              <a:buSzPct val="90000"/>
              <a:buFont typeface="+mj-lt"/>
              <a:buAutoNum type="arabicPeriod" startAt="7"/>
            </a:pPr>
            <a:r>
              <a:rPr lang="en-US" sz="1400" b="1" dirty="0">
                <a:solidFill>
                  <a:schemeClr val="tx1"/>
                </a:solidFill>
              </a:rPr>
              <a:t>Lowest IGP next hop- </a:t>
            </a:r>
            <a:r>
              <a:rPr lang="en-US" sz="1400" dirty="0">
                <a:solidFill>
                  <a:schemeClr val="tx1"/>
                </a:solidFill>
              </a:rPr>
              <a:t>The next decision step is to use the lowest IGP cost to the BGP next-hop address.</a:t>
            </a:r>
          </a:p>
          <a:p>
            <a:pPr marL="342900" indent="-342900" algn="l" defTabSz="684213" fontAlgn="base">
              <a:spcBef>
                <a:spcPts val="600"/>
              </a:spcBef>
              <a:spcAft>
                <a:spcPts val="600"/>
              </a:spcAft>
              <a:buClr>
                <a:schemeClr val="tx2"/>
              </a:buClr>
              <a:buSzPct val="90000"/>
              <a:buFont typeface="+mj-lt"/>
              <a:buAutoNum type="arabicPeriod" startAt="10"/>
            </a:pPr>
            <a:r>
              <a:rPr lang="en-US" sz="1400" b="1" dirty="0">
                <a:solidFill>
                  <a:schemeClr val="tx1"/>
                </a:solidFill>
              </a:rPr>
              <a:t>Oldest eBGP Path</a:t>
            </a:r>
            <a:r>
              <a:rPr lang="en-US" sz="1400" dirty="0">
                <a:solidFill>
                  <a:schemeClr val="tx1"/>
                </a:solidFill>
              </a:rPr>
              <a:t> - BGP maintains stability in a network by preferring the path from the oldest (established) BGP session. The downfall of this technique is that it does not lead to a deterministic method of identifying the BGP best path from a design perspective.</a:t>
            </a:r>
          </a:p>
          <a:p>
            <a:pPr marL="342900" indent="-342900" algn="l" defTabSz="684213" fontAlgn="base">
              <a:spcBef>
                <a:spcPts val="600"/>
              </a:spcBef>
              <a:spcAft>
                <a:spcPts val="600"/>
              </a:spcAft>
              <a:buClr>
                <a:schemeClr val="tx2"/>
              </a:buClr>
              <a:buSzPct val="90000"/>
              <a:buFont typeface="+mj-lt"/>
              <a:buAutoNum type="arabicPeriod" startAt="10"/>
            </a:pPr>
            <a:r>
              <a:rPr lang="en-US" sz="1400" b="1" dirty="0">
                <a:solidFill>
                  <a:schemeClr val="tx1"/>
                </a:solidFill>
              </a:rPr>
              <a:t>Router ID </a:t>
            </a:r>
            <a:r>
              <a:rPr lang="en-US" sz="1400" dirty="0">
                <a:solidFill>
                  <a:schemeClr val="tx1"/>
                </a:solidFill>
              </a:rPr>
              <a:t>- Prefer the route that comes from the BGP peer with the lower router ID (RID)</a:t>
            </a:r>
          </a:p>
          <a:p>
            <a:pPr marL="342900" indent="-342900" algn="l" defTabSz="684213" fontAlgn="base">
              <a:spcBef>
                <a:spcPts val="600"/>
              </a:spcBef>
              <a:spcAft>
                <a:spcPts val="600"/>
              </a:spcAft>
              <a:buClr>
                <a:schemeClr val="tx2"/>
              </a:buClr>
              <a:buSzPct val="90000"/>
              <a:buFont typeface="+mj-lt"/>
              <a:buAutoNum type="arabicPeriod" startAt="10"/>
            </a:pPr>
            <a:r>
              <a:rPr lang="en-US" sz="1400" b="1" dirty="0">
                <a:solidFill>
                  <a:schemeClr val="tx1"/>
                </a:solidFill>
              </a:rPr>
              <a:t>Minimum Cluster List Length </a:t>
            </a:r>
            <a:r>
              <a:rPr lang="en-US" sz="1400" dirty="0">
                <a:solidFill>
                  <a:schemeClr val="tx1"/>
                </a:solidFill>
              </a:rPr>
              <a:t>- Prefer the route with the minimum cluster list length. In simplest terms, this step locates the path that has traveled the lowest number of iBGP advertisement hops.</a:t>
            </a:r>
          </a:p>
          <a:p>
            <a:pPr marL="342900" indent="-342900" algn="l" defTabSz="684213" fontAlgn="base">
              <a:spcBef>
                <a:spcPts val="600"/>
              </a:spcBef>
              <a:spcAft>
                <a:spcPts val="600"/>
              </a:spcAft>
              <a:buClr>
                <a:schemeClr val="tx2"/>
              </a:buClr>
              <a:buSzPct val="90000"/>
              <a:buFont typeface="+mj-lt"/>
              <a:buAutoNum type="arabicPeriod" startAt="10"/>
            </a:pPr>
            <a:r>
              <a:rPr lang="en-US" sz="1400" b="1" dirty="0">
                <a:solidFill>
                  <a:schemeClr val="tx1"/>
                </a:solidFill>
              </a:rPr>
              <a:t>Lowest neighbor address - </a:t>
            </a:r>
            <a:r>
              <a:rPr lang="en-US" sz="1400" dirty="0">
                <a:solidFill>
                  <a:schemeClr val="tx1"/>
                </a:solidFill>
              </a:rPr>
              <a:t>The last step is to use the path that comes from the lowest BGP neighbor address. This step is limited to iBGP peerings because eBGP peerings used the oldest received path as the tie breaker.</a:t>
            </a:r>
          </a:p>
          <a:p>
            <a:pPr marL="0" indent="0" algn="l" defTabSz="684213" fontAlgn="base">
              <a:spcBef>
                <a:spcPts val="600"/>
              </a:spcBef>
              <a:spcAft>
                <a:spcPts val="600"/>
              </a:spcAft>
              <a:buClr>
                <a:schemeClr val="tx2"/>
              </a:buClr>
              <a:buSzPct val="90000"/>
            </a:pPr>
            <a:endParaRPr lang="en-US" sz="1400" dirty="0">
              <a:solidFill>
                <a:schemeClr val="tx1"/>
              </a:solidFill>
            </a:endParaRPr>
          </a:p>
        </p:txBody>
      </p:sp>
    </p:spTree>
    <p:extLst>
      <p:ext uri="{BB962C8B-B14F-4D97-AF65-F5344CB8AC3E}">
        <p14:creationId xmlns:p14="http://schemas.microsoft.com/office/powerpoint/2010/main" val="27517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BGP Path Selection</a:t>
            </a:r>
            <a:br>
              <a:rPr lang="en-US" sz="2400" dirty="0"/>
            </a:br>
            <a:r>
              <a:rPr lang="en-US" sz="2400" dirty="0"/>
              <a:t>Weight Attribute (Cisco-defined)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5451" y="699181"/>
            <a:ext cx="8885516" cy="1923517"/>
          </a:xfrm>
        </p:spPr>
        <p:txBody>
          <a:bodyPr/>
          <a:lstStyle/>
          <a:p>
            <a:pPr marL="0" indent="0" algn="l" defTabSz="684213" fontAlgn="base">
              <a:spcBef>
                <a:spcPts val="600"/>
              </a:spcBef>
              <a:spcAft>
                <a:spcPts val="600"/>
              </a:spcAft>
              <a:buClr>
                <a:schemeClr val="tx2"/>
              </a:buClr>
              <a:buSzPct val="90000"/>
            </a:pPr>
            <a:r>
              <a:rPr lang="en-US" sz="1400" b="1" dirty="0">
                <a:solidFill>
                  <a:schemeClr val="tx1"/>
                </a:solidFill>
              </a:rPr>
              <a:t>Weight - </a:t>
            </a:r>
            <a:r>
              <a:rPr lang="en-US" sz="1400" dirty="0">
                <a:solidFill>
                  <a:schemeClr val="tx1"/>
                </a:solidFill>
              </a:rPr>
              <a:t>BGP weight is a Cisco-defined attribute and the first step for selecting the BGP best path. Weight is a 16-bit value (0 to 65,535) assigned locally on the router; it is not advertised to other routers. </a:t>
            </a:r>
          </a:p>
          <a:p>
            <a:pPr marL="0" indent="0" algn="l" defTabSz="684213" fontAlgn="base">
              <a:spcBef>
                <a:spcPts val="600"/>
              </a:spcBef>
              <a:spcAft>
                <a:spcPts val="600"/>
              </a:spcAft>
              <a:buClr>
                <a:schemeClr val="tx2"/>
              </a:buClr>
              <a:buSzPct val="90000"/>
            </a:pPr>
            <a:r>
              <a:rPr lang="en-US" sz="1400" dirty="0">
                <a:solidFill>
                  <a:schemeClr val="tx1"/>
                </a:solidFill>
              </a:rPr>
              <a:t>The path with the higher weight is preferred. Weight can be set for specific routes with an inbound route map or for all routes learned from a specific neighbor. </a:t>
            </a:r>
          </a:p>
          <a:p>
            <a:pPr marL="0" indent="0" algn="l" defTabSz="684213" fontAlgn="base">
              <a:spcBef>
                <a:spcPts val="600"/>
              </a:spcBef>
              <a:spcAft>
                <a:spcPts val="600"/>
              </a:spcAft>
              <a:buClr>
                <a:schemeClr val="tx2"/>
              </a:buClr>
              <a:buSzPct val="90000"/>
            </a:pPr>
            <a:r>
              <a:rPr lang="en-US" sz="1400" dirty="0">
                <a:solidFill>
                  <a:schemeClr val="tx1"/>
                </a:solidFill>
              </a:rPr>
              <a:t>Weight is not advertised to peers and only influences outbound traffic from a router or an AS. Because it is the first step in the best-path algorithm, it should be used when other attributes should not influence the best path for a specific network.</a:t>
            </a:r>
          </a:p>
        </p:txBody>
      </p:sp>
      <p:pic>
        <p:nvPicPr>
          <p:cNvPr id="6" name="Picture 5" descr="A screenshot of a social media post&#10;&#10;Description automatically generated">
            <a:extLst>
              <a:ext uri="{FF2B5EF4-FFF2-40B4-BE49-F238E27FC236}">
                <a16:creationId xmlns:a16="http://schemas.microsoft.com/office/drawing/2014/main" id="{130627C7-56F6-40CD-9115-0101A6AB0E46}"/>
              </a:ext>
            </a:extLst>
          </p:cNvPr>
          <p:cNvPicPr>
            <a:picLocks noChangeAspect="1"/>
          </p:cNvPicPr>
          <p:nvPr/>
        </p:nvPicPr>
        <p:blipFill>
          <a:blip r:embed="rId3"/>
          <a:stretch>
            <a:fillRect/>
          </a:stretch>
        </p:blipFill>
        <p:spPr>
          <a:xfrm>
            <a:off x="1594882" y="2714449"/>
            <a:ext cx="5473741" cy="2278125"/>
          </a:xfrm>
          <a:prstGeom prst="rect">
            <a:avLst/>
          </a:prstGeom>
        </p:spPr>
      </p:pic>
    </p:spTree>
    <p:extLst>
      <p:ext uri="{BB962C8B-B14F-4D97-AF65-F5344CB8AC3E}">
        <p14:creationId xmlns:p14="http://schemas.microsoft.com/office/powerpoint/2010/main" val="295116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BGP Path Selection</a:t>
            </a:r>
            <a:br>
              <a:rPr lang="en-US" sz="2400" dirty="0"/>
            </a:br>
            <a:r>
              <a:rPr lang="en-US" sz="2400" dirty="0"/>
              <a:t>Local Preference Attribute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5451" y="699181"/>
            <a:ext cx="8885516" cy="2455499"/>
          </a:xfrm>
        </p:spPr>
        <p:txBody>
          <a:bodyPr/>
          <a:lstStyle/>
          <a:p>
            <a:pPr marL="0" indent="0" algn="l" defTabSz="684213" fontAlgn="base">
              <a:spcBef>
                <a:spcPts val="600"/>
              </a:spcBef>
              <a:spcAft>
                <a:spcPts val="600"/>
              </a:spcAft>
              <a:buClr>
                <a:schemeClr val="tx2"/>
              </a:buClr>
              <a:buSzPct val="90000"/>
            </a:pPr>
            <a:r>
              <a:rPr lang="en-US" sz="1400" b="1" dirty="0">
                <a:solidFill>
                  <a:schemeClr val="tx1"/>
                </a:solidFill>
              </a:rPr>
              <a:t>Local Preference </a:t>
            </a:r>
            <a:r>
              <a:rPr lang="en-US" sz="1400" dirty="0">
                <a:solidFill>
                  <a:schemeClr val="tx1"/>
                </a:solidFill>
              </a:rPr>
              <a:t>- (LOCAL_PREF) is a discretionary path attribute included with path advertisements throughout an AS. The local preference attribute is a 32-bit value (0 to 4,294,967,295) that indicates the preference for exiting the AS to the destination network. </a:t>
            </a:r>
          </a:p>
          <a:p>
            <a:pPr marL="0" indent="0" algn="l" defTabSz="684213" fontAlgn="base">
              <a:spcBef>
                <a:spcPts val="600"/>
              </a:spcBef>
              <a:spcAft>
                <a:spcPts val="600"/>
              </a:spcAft>
              <a:buClr>
                <a:schemeClr val="tx2"/>
              </a:buClr>
              <a:buSzPct val="90000"/>
            </a:pPr>
            <a:r>
              <a:rPr lang="en-US" sz="1400" dirty="0">
                <a:solidFill>
                  <a:schemeClr val="tx1"/>
                </a:solidFill>
              </a:rPr>
              <a:t>The local preference is not advertised between eBGP peers and is typically used to influence the next-hop address for outbound traffic leaving an autonomous system. </a:t>
            </a:r>
          </a:p>
          <a:p>
            <a:pPr marL="0" indent="0" algn="l" defTabSz="684213" fontAlgn="base">
              <a:spcBef>
                <a:spcPts val="600"/>
              </a:spcBef>
              <a:spcAft>
                <a:spcPts val="600"/>
              </a:spcAft>
              <a:buClr>
                <a:schemeClr val="tx2"/>
              </a:buClr>
              <a:buSzPct val="90000"/>
            </a:pPr>
            <a:r>
              <a:rPr lang="en-US" sz="1400" dirty="0">
                <a:solidFill>
                  <a:schemeClr val="tx1"/>
                </a:solidFill>
              </a:rPr>
              <a:t>A higher value is preferred over a lower value. The default local preference value of 100 is used during best-path calculation, and is included in advertisements to other iBGP peers.</a:t>
            </a:r>
          </a:p>
          <a:p>
            <a:pPr marL="0" indent="0" algn="l" defTabSz="684213" fontAlgn="base">
              <a:spcBef>
                <a:spcPts val="600"/>
              </a:spcBef>
              <a:spcAft>
                <a:spcPts val="600"/>
              </a:spcAft>
              <a:buClr>
                <a:schemeClr val="tx2"/>
              </a:buClr>
              <a:buSzPct val="90000"/>
            </a:pPr>
            <a:r>
              <a:rPr lang="en-US" sz="1400" dirty="0">
                <a:solidFill>
                  <a:schemeClr val="tx1"/>
                </a:solidFill>
              </a:rPr>
              <a:t>Local preference can influence path selection on other iBGP peers without impacting eBGP peers because local preference is not advertised outside the autonomous system.</a:t>
            </a:r>
          </a:p>
        </p:txBody>
      </p:sp>
      <p:sp>
        <p:nvSpPr>
          <p:cNvPr id="7" name="Content Placeholder 3">
            <a:extLst>
              <a:ext uri="{FF2B5EF4-FFF2-40B4-BE49-F238E27FC236}">
                <a16:creationId xmlns:a16="http://schemas.microsoft.com/office/drawing/2014/main" id="{6C68DC8A-50B9-433E-8BD9-A6D0EEB7F84B}"/>
              </a:ext>
            </a:extLst>
          </p:cNvPr>
          <p:cNvSpPr txBox="1">
            <a:spLocks/>
          </p:cNvSpPr>
          <p:nvPr/>
        </p:nvSpPr>
        <p:spPr>
          <a:xfrm>
            <a:off x="94453" y="3266042"/>
            <a:ext cx="5018567" cy="173159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chemeClr val="tx1"/>
                </a:solidFill>
              </a:rPr>
              <a:t>Example 12-29 shows the BGP table for the 172.16.1.0/24 network prefix on R2. On the third line of the output, the router indicates that two paths exist, and the first path is the best path. The BGP weight does not exist, so then the local preference is used. The path learned through AS 65300 is the best path because it has a local preference of 333.</a:t>
            </a:r>
          </a:p>
        </p:txBody>
      </p:sp>
      <p:pic>
        <p:nvPicPr>
          <p:cNvPr id="6" name="Picture 5">
            <a:extLst>
              <a:ext uri="{FF2B5EF4-FFF2-40B4-BE49-F238E27FC236}">
                <a16:creationId xmlns:a16="http://schemas.microsoft.com/office/drawing/2014/main" id="{130627C7-56F6-40CD-9115-0101A6AB0E46}"/>
              </a:ext>
            </a:extLst>
          </p:cNvPr>
          <p:cNvPicPr>
            <a:picLocks noChangeAspect="1"/>
          </p:cNvPicPr>
          <p:nvPr/>
        </p:nvPicPr>
        <p:blipFill>
          <a:blip r:embed="rId3"/>
          <a:srcRect/>
          <a:stretch/>
        </p:blipFill>
        <p:spPr>
          <a:xfrm>
            <a:off x="5181600" y="3154259"/>
            <a:ext cx="3799367" cy="1843382"/>
          </a:xfrm>
          <a:prstGeom prst="rect">
            <a:avLst/>
          </a:prstGeom>
        </p:spPr>
      </p:pic>
    </p:spTree>
    <p:extLst>
      <p:ext uri="{BB962C8B-B14F-4D97-AF65-F5344CB8AC3E}">
        <p14:creationId xmlns:p14="http://schemas.microsoft.com/office/powerpoint/2010/main" val="380672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BGP Path Selection</a:t>
            </a:r>
            <a:br>
              <a:rPr lang="en-US" sz="2400" dirty="0"/>
            </a:br>
            <a:r>
              <a:rPr lang="en-US" sz="2400" dirty="0"/>
              <a:t>Locally Originated Attribute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5451" y="699181"/>
            <a:ext cx="8885516" cy="245549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 third decision point in the best-path algorithm is to determine whether the route </a:t>
            </a:r>
            <a:r>
              <a:rPr lang="en-US" sz="1600" b="1" dirty="0">
                <a:solidFill>
                  <a:schemeClr val="tx1"/>
                </a:solidFill>
              </a:rPr>
              <a:t>originated locally</a:t>
            </a:r>
            <a:r>
              <a:rPr lang="en-US" sz="1600" dirty="0">
                <a:solidFill>
                  <a:schemeClr val="tx1"/>
                </a:solidFill>
              </a:rPr>
              <a:t>. </a:t>
            </a:r>
          </a:p>
          <a:p>
            <a:pPr marL="0" indent="0" algn="l" defTabSz="684213" fontAlgn="base">
              <a:spcBef>
                <a:spcPts val="600"/>
              </a:spcBef>
              <a:spcAft>
                <a:spcPts val="600"/>
              </a:spcAft>
              <a:buClr>
                <a:schemeClr val="tx2"/>
              </a:buClr>
              <a:buSzPct val="90000"/>
            </a:pPr>
            <a:r>
              <a:rPr lang="en-US" sz="1600" dirty="0">
                <a:solidFill>
                  <a:schemeClr val="tx1"/>
                </a:solidFill>
              </a:rPr>
              <a:t>Preference is given in the following order:</a:t>
            </a:r>
          </a:p>
          <a:p>
            <a:pPr marL="342900" indent="-342900" algn="l" defTabSz="684213" fontAlgn="base">
              <a:spcBef>
                <a:spcPts val="600"/>
              </a:spcBef>
              <a:spcAft>
                <a:spcPts val="600"/>
              </a:spcAft>
              <a:buClr>
                <a:schemeClr val="tx2"/>
              </a:buClr>
              <a:buSzPct val="90000"/>
              <a:buFont typeface="+mj-lt"/>
              <a:buAutoNum type="arabicPeriod"/>
            </a:pPr>
            <a:r>
              <a:rPr lang="en-US" sz="1600" b="1" dirty="0">
                <a:solidFill>
                  <a:schemeClr val="tx1"/>
                </a:solidFill>
              </a:rPr>
              <a:t>Routes that were advertised locally</a:t>
            </a:r>
          </a:p>
          <a:p>
            <a:pPr marL="342900" indent="-342900" algn="l" defTabSz="684213" fontAlgn="base">
              <a:spcBef>
                <a:spcPts val="600"/>
              </a:spcBef>
              <a:spcAft>
                <a:spcPts val="600"/>
              </a:spcAft>
              <a:buClr>
                <a:schemeClr val="tx2"/>
              </a:buClr>
              <a:buSzPct val="90000"/>
              <a:buFont typeface="+mj-lt"/>
              <a:buAutoNum type="arabicPeriod"/>
            </a:pPr>
            <a:r>
              <a:rPr lang="en-US" sz="1600" b="1" dirty="0">
                <a:solidFill>
                  <a:schemeClr val="tx1"/>
                </a:solidFill>
              </a:rPr>
              <a:t>Networks that have been aggregated locally</a:t>
            </a:r>
          </a:p>
          <a:p>
            <a:pPr marL="342900" indent="-342900" algn="l" defTabSz="684213" fontAlgn="base">
              <a:spcBef>
                <a:spcPts val="600"/>
              </a:spcBef>
              <a:spcAft>
                <a:spcPts val="600"/>
              </a:spcAft>
              <a:buClr>
                <a:schemeClr val="tx2"/>
              </a:buClr>
              <a:buSzPct val="90000"/>
              <a:buFont typeface="+mj-lt"/>
              <a:buAutoNum type="arabicPeriod"/>
            </a:pPr>
            <a:r>
              <a:rPr lang="en-US" sz="1600" b="1" dirty="0">
                <a:solidFill>
                  <a:schemeClr val="tx1"/>
                </a:solidFill>
              </a:rPr>
              <a:t>Routes received by BGP peers</a:t>
            </a:r>
          </a:p>
        </p:txBody>
      </p:sp>
    </p:spTree>
    <p:extLst>
      <p:ext uri="{BB962C8B-B14F-4D97-AF65-F5344CB8AC3E}">
        <p14:creationId xmlns:p14="http://schemas.microsoft.com/office/powerpoint/2010/main" val="111200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03827" cy="731837"/>
          </a:xfrm>
        </p:spPr>
        <p:txBody>
          <a:bodyPr/>
          <a:lstStyle/>
          <a:p>
            <a:r>
              <a:rPr lang="en-US" sz="1600" dirty="0"/>
              <a:t>Understanding BGP Path Selection</a:t>
            </a:r>
            <a:br>
              <a:rPr lang="en-US" sz="2400" dirty="0"/>
            </a:br>
            <a:r>
              <a:rPr lang="en-US" sz="2400" dirty="0"/>
              <a:t>Accumulated Interior Gateway Protocol (AIGP) Attribute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5451" y="699181"/>
            <a:ext cx="5335005" cy="2143079"/>
          </a:xfrm>
        </p:spPr>
        <p:txBody>
          <a:bodyPr/>
          <a:lstStyle/>
          <a:p>
            <a:pPr marL="0" indent="0" algn="l" defTabSz="684213" fontAlgn="base">
              <a:spcBef>
                <a:spcPts val="600"/>
              </a:spcBef>
              <a:spcAft>
                <a:spcPts val="600"/>
              </a:spcAft>
              <a:buClr>
                <a:schemeClr val="tx2"/>
              </a:buClr>
              <a:buSzPct val="90000"/>
            </a:pPr>
            <a:r>
              <a:rPr lang="en-US" sz="1400" b="1" dirty="0">
                <a:solidFill>
                  <a:schemeClr val="tx1"/>
                </a:solidFill>
              </a:rPr>
              <a:t>Accumulated Interior Gateway Protocol (AIGP)</a:t>
            </a:r>
            <a:r>
              <a:rPr lang="en-US" sz="1400" dirty="0">
                <a:solidFill>
                  <a:schemeClr val="tx1"/>
                </a:solidFill>
              </a:rPr>
              <a:t> - is an optional nontransitive path attribute that is included with advertisements throughout an AS. </a:t>
            </a:r>
          </a:p>
          <a:p>
            <a:pPr marL="0" indent="0" algn="l" defTabSz="684213" fontAlgn="base">
              <a:spcBef>
                <a:spcPts val="600"/>
              </a:spcBef>
              <a:spcAft>
                <a:spcPts val="600"/>
              </a:spcAft>
              <a:buClr>
                <a:schemeClr val="tx2"/>
              </a:buClr>
              <a:buSzPct val="90000"/>
            </a:pPr>
            <a:r>
              <a:rPr lang="en-US" sz="1400" dirty="0">
                <a:solidFill>
                  <a:schemeClr val="tx1"/>
                </a:solidFill>
              </a:rPr>
              <a:t>BGP does not use path metric due to scalability issues combined with the notion that each AS may use a different routing policy to calculate metrics. The ability for BGP to make routing decisions based on a path metric is a viable option because all the ASs are under the control of a single domain, with consistent routing policies for BGP and IGPs. IGPs are redistributed into BGP.</a:t>
            </a:r>
          </a:p>
        </p:txBody>
      </p:sp>
      <p:sp>
        <p:nvSpPr>
          <p:cNvPr id="7" name="Content Placeholder 3">
            <a:extLst>
              <a:ext uri="{FF2B5EF4-FFF2-40B4-BE49-F238E27FC236}">
                <a16:creationId xmlns:a16="http://schemas.microsoft.com/office/drawing/2014/main" id="{6C68DC8A-50B9-433E-8BD9-A6D0EEB7F84B}"/>
              </a:ext>
            </a:extLst>
          </p:cNvPr>
          <p:cNvSpPr txBox="1">
            <a:spLocks/>
          </p:cNvSpPr>
          <p:nvPr/>
        </p:nvSpPr>
        <p:spPr>
          <a:xfrm>
            <a:off x="140173" y="2951147"/>
            <a:ext cx="8791063" cy="193327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A path with an AIGP metric is preferred to a path without an AIGP metric.</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If the next-hop address requires a recursive lookup, the AIGP path needs to calculate a derived metric to include the distance to the next-hop address. The formula is: Derived AIGP metric = (Original AIGP metric + Next-hop AIGRP metric)</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If multiple AIGP paths exist and one next-hop address contains an AIGP metric and the other does not, the non-AIGP path is not used.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The next-hop AIGP metric is recursively added if multiple lookups are performed.</a:t>
            </a:r>
          </a:p>
        </p:txBody>
      </p:sp>
      <p:pic>
        <p:nvPicPr>
          <p:cNvPr id="6" name="Picture 5">
            <a:extLst>
              <a:ext uri="{FF2B5EF4-FFF2-40B4-BE49-F238E27FC236}">
                <a16:creationId xmlns:a16="http://schemas.microsoft.com/office/drawing/2014/main" id="{130627C7-56F6-40CD-9115-0101A6AB0E46}"/>
              </a:ext>
            </a:extLst>
          </p:cNvPr>
          <p:cNvPicPr>
            <a:picLocks noChangeAspect="1"/>
          </p:cNvPicPr>
          <p:nvPr/>
        </p:nvPicPr>
        <p:blipFill>
          <a:blip r:embed="rId3"/>
          <a:srcRect/>
          <a:stretch/>
        </p:blipFill>
        <p:spPr>
          <a:xfrm>
            <a:off x="5488805" y="731837"/>
            <a:ext cx="3560742" cy="1989241"/>
          </a:xfrm>
          <a:prstGeom prst="rect">
            <a:avLst/>
          </a:prstGeom>
        </p:spPr>
      </p:pic>
    </p:spTree>
    <p:extLst>
      <p:ext uri="{BB962C8B-B14F-4D97-AF65-F5344CB8AC3E}">
        <p14:creationId xmlns:p14="http://schemas.microsoft.com/office/powerpoint/2010/main" val="416701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03827" cy="731837"/>
          </a:xfrm>
        </p:spPr>
        <p:txBody>
          <a:bodyPr/>
          <a:lstStyle/>
          <a:p>
            <a:r>
              <a:rPr lang="en-US" sz="1600" dirty="0"/>
              <a:t>Understanding BGP Path Selection</a:t>
            </a:r>
            <a:br>
              <a:rPr lang="en-US" sz="2400" dirty="0"/>
            </a:br>
            <a:r>
              <a:rPr lang="en-US" sz="2400" dirty="0"/>
              <a:t>Shortest AS Path Attribute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534262"/>
            <a:ext cx="8908375" cy="2328999"/>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The path length typically correlates to the AS hop count. A shorter AS path is preferred over a longer AS path. </a:t>
            </a:r>
          </a:p>
          <a:p>
            <a:pPr marL="0" indent="0" algn="l" defTabSz="684213" fontAlgn="base">
              <a:spcBef>
                <a:spcPts val="600"/>
              </a:spcBef>
              <a:spcAft>
                <a:spcPts val="600"/>
              </a:spcAft>
              <a:buClr>
                <a:schemeClr val="tx2"/>
              </a:buClr>
              <a:buSzPct val="90000"/>
            </a:pPr>
            <a:r>
              <a:rPr lang="en-US" sz="1500" dirty="0">
                <a:solidFill>
                  <a:schemeClr val="tx1"/>
                </a:solidFill>
              </a:rPr>
              <a:t>Prepending ASNs to the AS path makes it longer, thereby making that path less desirable compared to other paths. Typically, the AS path is prepended with the network owner’s ASN.</a:t>
            </a:r>
          </a:p>
          <a:p>
            <a:pPr marL="0" indent="0" algn="l" defTabSz="684213" fontAlgn="base">
              <a:spcBef>
                <a:spcPts val="600"/>
              </a:spcBef>
              <a:spcAft>
                <a:spcPts val="600"/>
              </a:spcAft>
              <a:buClr>
                <a:schemeClr val="tx2"/>
              </a:buClr>
              <a:buSzPct val="90000"/>
            </a:pPr>
            <a:r>
              <a:rPr lang="en-US" sz="1500" dirty="0">
                <a:solidFill>
                  <a:schemeClr val="tx1"/>
                </a:solidFill>
              </a:rPr>
              <a:t>In general, a path that has had the AS path prepended is not selected as the BGP best path because the AS path is longer than the non-prepended path advertisement. </a:t>
            </a:r>
          </a:p>
          <a:p>
            <a:pPr marL="0" indent="0" algn="l" defTabSz="684213" fontAlgn="base">
              <a:spcBef>
                <a:spcPts val="600"/>
              </a:spcBef>
              <a:spcAft>
                <a:spcPts val="600"/>
              </a:spcAft>
              <a:buClr>
                <a:schemeClr val="tx2"/>
              </a:buClr>
              <a:buSzPct val="90000"/>
            </a:pPr>
            <a:r>
              <a:rPr lang="en-US" sz="1500" dirty="0">
                <a:solidFill>
                  <a:schemeClr val="tx1"/>
                </a:solidFill>
              </a:rPr>
              <a:t>Inbound traffic is influenced by prepending AS path length in advertisements to other ASs, and outbound traffic is influenced by prepending advertisements received from other ASs.</a:t>
            </a:r>
          </a:p>
          <a:p>
            <a:pPr marL="0" indent="0" algn="l" defTabSz="684213" fontAlgn="base">
              <a:spcBef>
                <a:spcPts val="600"/>
              </a:spcBef>
              <a:spcAft>
                <a:spcPts val="600"/>
              </a:spcAft>
              <a:buClr>
                <a:schemeClr val="tx2"/>
              </a:buClr>
              <a:buSzPct val="90000"/>
            </a:pPr>
            <a:endParaRPr lang="en-US" sz="1400" dirty="0">
              <a:solidFill>
                <a:schemeClr val="tx1"/>
              </a:solidFill>
            </a:endParaRPr>
          </a:p>
          <a:p>
            <a:pPr marL="0" indent="0" algn="l" defTabSz="684213" fontAlgn="base">
              <a:spcBef>
                <a:spcPts val="600"/>
              </a:spcBef>
              <a:spcAft>
                <a:spcPts val="600"/>
              </a:spcAft>
              <a:buClr>
                <a:schemeClr val="tx2"/>
              </a:buClr>
              <a:buSzPct val="90000"/>
            </a:pPr>
            <a:endParaRPr lang="en-US" sz="1400" dirty="0">
              <a:solidFill>
                <a:schemeClr val="tx1"/>
              </a:solidFill>
            </a:endParaRPr>
          </a:p>
        </p:txBody>
      </p:sp>
      <p:sp>
        <p:nvSpPr>
          <p:cNvPr id="8" name="Content Placeholder 3">
            <a:extLst>
              <a:ext uri="{FF2B5EF4-FFF2-40B4-BE49-F238E27FC236}">
                <a16:creationId xmlns:a16="http://schemas.microsoft.com/office/drawing/2014/main" id="{05612A12-ECE1-4DA2-AE33-10DA9A3D0A59}"/>
              </a:ext>
            </a:extLst>
          </p:cNvPr>
          <p:cNvSpPr txBox="1">
            <a:spLocks/>
          </p:cNvSpPr>
          <p:nvPr/>
        </p:nvSpPr>
        <p:spPr>
          <a:xfrm>
            <a:off x="103073" y="3011758"/>
            <a:ext cx="4468928" cy="165168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chemeClr val="tx1"/>
                </a:solidFill>
              </a:rPr>
              <a:t>Example 12-30 shows the BGP table for the 172.16.1.0/24 network prefix on R2. The second route learned through AS 65100 is the best path. There is not a weight set on either path, and the local preference is identical. The second path has an AS path length of 1, while the first path has an AS path length of 2 (65300 and 65300).</a:t>
            </a:r>
          </a:p>
        </p:txBody>
      </p:sp>
      <p:pic>
        <p:nvPicPr>
          <p:cNvPr id="6" name="Picture 5">
            <a:extLst>
              <a:ext uri="{FF2B5EF4-FFF2-40B4-BE49-F238E27FC236}">
                <a16:creationId xmlns:a16="http://schemas.microsoft.com/office/drawing/2014/main" id="{130627C7-56F6-40CD-9115-0101A6AB0E46}"/>
              </a:ext>
            </a:extLst>
          </p:cNvPr>
          <p:cNvPicPr>
            <a:picLocks noChangeAspect="1"/>
          </p:cNvPicPr>
          <p:nvPr/>
        </p:nvPicPr>
        <p:blipFill>
          <a:blip r:embed="rId3"/>
          <a:srcRect/>
          <a:stretch/>
        </p:blipFill>
        <p:spPr>
          <a:xfrm>
            <a:off x="4667454" y="2863261"/>
            <a:ext cx="4446217" cy="2175555"/>
          </a:xfrm>
          <a:prstGeom prst="rect">
            <a:avLst/>
          </a:prstGeom>
        </p:spPr>
      </p:pic>
    </p:spTree>
    <p:extLst>
      <p:ext uri="{BB962C8B-B14F-4D97-AF65-F5344CB8AC3E}">
        <p14:creationId xmlns:p14="http://schemas.microsoft.com/office/powerpoint/2010/main" val="110488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03827" cy="731837"/>
          </a:xfrm>
        </p:spPr>
        <p:txBody>
          <a:bodyPr/>
          <a:lstStyle/>
          <a:p>
            <a:r>
              <a:rPr lang="en-US" sz="1600" dirty="0"/>
              <a:t>Understanding BGP Path Selection</a:t>
            </a:r>
            <a:br>
              <a:rPr lang="en-US" sz="2400" dirty="0"/>
            </a:br>
            <a:r>
              <a:rPr lang="en-US" sz="2400" dirty="0"/>
              <a:t>Origin Type Path Attribute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5452" y="699180"/>
            <a:ext cx="4045814" cy="3461339"/>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The next BGP best-path decision factor is the well-known mandatory BGP attribute named </a:t>
            </a:r>
            <a:r>
              <a:rPr lang="en-US" sz="1400" b="1" dirty="0">
                <a:solidFill>
                  <a:schemeClr val="tx1"/>
                </a:solidFill>
              </a:rPr>
              <a:t>origin</a:t>
            </a:r>
            <a:r>
              <a:rPr lang="en-US" sz="1400" dirty="0">
                <a:solidFill>
                  <a:schemeClr val="tx1"/>
                </a:solidFill>
              </a:rPr>
              <a:t>. </a:t>
            </a:r>
          </a:p>
          <a:p>
            <a:pPr marL="0" indent="0" algn="l" defTabSz="684213" fontAlgn="base">
              <a:spcBef>
                <a:spcPts val="600"/>
              </a:spcBef>
              <a:spcAft>
                <a:spcPts val="600"/>
              </a:spcAft>
              <a:buClr>
                <a:schemeClr val="tx2"/>
              </a:buClr>
              <a:buSzPct val="90000"/>
            </a:pPr>
            <a:r>
              <a:rPr lang="en-US" sz="1400" dirty="0">
                <a:solidFill>
                  <a:schemeClr val="tx1"/>
                </a:solidFill>
              </a:rPr>
              <a:t>By default, networks that are advertised through the network statement are set with the IGP or i origin, and redistributed networks are assigned the Incomplete or ? origin attribute. </a:t>
            </a:r>
          </a:p>
          <a:p>
            <a:pPr marL="0" indent="0" algn="l" defTabSz="684213" fontAlgn="base">
              <a:spcBef>
                <a:spcPts val="600"/>
              </a:spcBef>
              <a:spcAft>
                <a:spcPts val="600"/>
              </a:spcAft>
              <a:buClr>
                <a:schemeClr val="tx2"/>
              </a:buClr>
              <a:buSzPct val="90000"/>
            </a:pPr>
            <a:r>
              <a:rPr lang="en-US" sz="1400" dirty="0">
                <a:solidFill>
                  <a:schemeClr val="tx1"/>
                </a:solidFill>
              </a:rPr>
              <a:t>The origin preference order is:</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chemeClr val="tx1"/>
                </a:solidFill>
              </a:rPr>
              <a:t>IGP origin (most)</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chemeClr val="tx1"/>
                </a:solidFill>
              </a:rPr>
              <a:t>EGP origin</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chemeClr val="tx1"/>
                </a:solidFill>
              </a:rPr>
              <a:t>Incomplete origin (least)</a:t>
            </a:r>
          </a:p>
          <a:p>
            <a:pPr marL="0" indent="0" algn="l" defTabSz="684213" fontAlgn="base">
              <a:spcBef>
                <a:spcPts val="600"/>
              </a:spcBef>
              <a:spcAft>
                <a:spcPts val="600"/>
              </a:spcAft>
              <a:buClr>
                <a:schemeClr val="tx2"/>
              </a:buClr>
              <a:buSzPct val="90000"/>
            </a:pPr>
            <a:endParaRPr lang="en-US" sz="1400" dirty="0">
              <a:solidFill>
                <a:schemeClr val="tx1"/>
              </a:solidFill>
            </a:endParaRPr>
          </a:p>
          <a:p>
            <a:pPr marL="0" indent="0" algn="l" defTabSz="684213" fontAlgn="base">
              <a:spcBef>
                <a:spcPts val="600"/>
              </a:spcBef>
              <a:spcAft>
                <a:spcPts val="600"/>
              </a:spcAft>
              <a:buClr>
                <a:schemeClr val="tx2"/>
              </a:buClr>
              <a:buSzPct val="90000"/>
            </a:pPr>
            <a:endParaRPr lang="en-US" sz="1400" dirty="0">
              <a:solidFill>
                <a:schemeClr val="tx1"/>
              </a:solidFill>
            </a:endParaRPr>
          </a:p>
        </p:txBody>
      </p:sp>
      <p:sp>
        <p:nvSpPr>
          <p:cNvPr id="8" name="Content Placeholder 3">
            <a:extLst>
              <a:ext uri="{FF2B5EF4-FFF2-40B4-BE49-F238E27FC236}">
                <a16:creationId xmlns:a16="http://schemas.microsoft.com/office/drawing/2014/main" id="{05612A12-ECE1-4DA2-AE33-10DA9A3D0A59}"/>
              </a:ext>
            </a:extLst>
          </p:cNvPr>
          <p:cNvSpPr txBox="1">
            <a:spLocks/>
          </p:cNvSpPr>
          <p:nvPr/>
        </p:nvSpPr>
        <p:spPr>
          <a:xfrm>
            <a:off x="4759304" y="3061406"/>
            <a:ext cx="4045814" cy="14325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chemeClr val="tx1"/>
                </a:solidFill>
              </a:rPr>
              <a:t>Example 12-31 shows the BGP table for the 172.16.1.0/24 network prefix on R2. The second path learned through AS 65100 is the best path because it has an origin of IGP, while first path has an origin of incomplete, which is the least preferred.</a:t>
            </a:r>
          </a:p>
        </p:txBody>
      </p:sp>
      <p:pic>
        <p:nvPicPr>
          <p:cNvPr id="6" name="Picture 5">
            <a:extLst>
              <a:ext uri="{FF2B5EF4-FFF2-40B4-BE49-F238E27FC236}">
                <a16:creationId xmlns:a16="http://schemas.microsoft.com/office/drawing/2014/main" id="{130627C7-56F6-40CD-9115-0101A6AB0E46}"/>
              </a:ext>
            </a:extLst>
          </p:cNvPr>
          <p:cNvPicPr>
            <a:picLocks noChangeAspect="1"/>
          </p:cNvPicPr>
          <p:nvPr/>
        </p:nvPicPr>
        <p:blipFill>
          <a:blip r:embed="rId3"/>
          <a:srcRect/>
          <a:stretch/>
        </p:blipFill>
        <p:spPr>
          <a:xfrm>
            <a:off x="4141266" y="657697"/>
            <a:ext cx="4993951" cy="2423925"/>
          </a:xfrm>
          <a:prstGeom prst="rect">
            <a:avLst/>
          </a:prstGeom>
        </p:spPr>
      </p:pic>
    </p:spTree>
    <p:extLst>
      <p:ext uri="{BB962C8B-B14F-4D97-AF65-F5344CB8AC3E}">
        <p14:creationId xmlns:p14="http://schemas.microsoft.com/office/powerpoint/2010/main" val="290405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03827" cy="731837"/>
          </a:xfrm>
        </p:spPr>
        <p:txBody>
          <a:bodyPr/>
          <a:lstStyle/>
          <a:p>
            <a:r>
              <a:rPr lang="en-US" sz="1600" dirty="0"/>
              <a:t>Understanding BGP Path Selection</a:t>
            </a:r>
            <a:br>
              <a:rPr lang="en-US" sz="2400" dirty="0"/>
            </a:br>
            <a:r>
              <a:rPr lang="en-US" sz="2400" dirty="0"/>
              <a:t>Multi-Exit Discriminator (MED) Path Attribute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7950" y="699181"/>
            <a:ext cx="4869329" cy="4261439"/>
          </a:xfrm>
        </p:spPr>
        <p:txBody>
          <a:bodyPr/>
          <a:lstStyle/>
          <a:p>
            <a:pPr marL="0" indent="0" algn="l" defTabSz="684213" fontAlgn="base">
              <a:spcBef>
                <a:spcPts val="600"/>
              </a:spcBef>
              <a:spcAft>
                <a:spcPts val="600"/>
              </a:spcAft>
              <a:buClr>
                <a:schemeClr val="tx2"/>
              </a:buClr>
              <a:buSzPct val="90000"/>
            </a:pPr>
            <a:r>
              <a:rPr lang="en-US" sz="1400" b="1" dirty="0">
                <a:solidFill>
                  <a:schemeClr val="tx1"/>
                </a:solidFill>
              </a:rPr>
              <a:t>Multiple-Exit discriminator (MED) - </a:t>
            </a:r>
            <a:r>
              <a:rPr lang="en-US" sz="1400" dirty="0">
                <a:solidFill>
                  <a:schemeClr val="tx1"/>
                </a:solidFill>
              </a:rPr>
              <a:t>is a non-transitive BGP attribute. MED uses a 32-bit value called a metric. BGP sets the MED automatically to the IGP path metric during network advertisement or redistribution. </a:t>
            </a:r>
          </a:p>
          <a:p>
            <a:pPr marL="0" indent="0" algn="l" defTabSz="684213" fontAlgn="base">
              <a:spcBef>
                <a:spcPts val="600"/>
              </a:spcBef>
              <a:spcAft>
                <a:spcPts val="600"/>
              </a:spcAft>
              <a:buClr>
                <a:schemeClr val="tx2"/>
              </a:buClr>
              <a:buSzPct val="90000"/>
            </a:pPr>
            <a:r>
              <a:rPr lang="en-US" sz="1400" dirty="0">
                <a:solidFill>
                  <a:schemeClr val="tx1"/>
                </a:solidFill>
              </a:rPr>
              <a:t>If the MED is received from an eBGP session, it can be advertised to other iBGP peers, but it should not be sent to other eBGP peers outside the AS that received it.</a:t>
            </a:r>
          </a:p>
          <a:p>
            <a:pPr marL="0" indent="0" algn="l" defTabSz="684213" fontAlgn="base">
              <a:spcBef>
                <a:spcPts val="600"/>
              </a:spcBef>
              <a:spcAft>
                <a:spcPts val="600"/>
              </a:spcAft>
              <a:buClr>
                <a:schemeClr val="tx2"/>
              </a:buClr>
              <a:buSzPct val="90000"/>
            </a:pPr>
            <a:r>
              <a:rPr lang="en-US" sz="1400" dirty="0">
                <a:solidFill>
                  <a:schemeClr val="tx1"/>
                </a:solidFill>
              </a:rPr>
              <a:t>A lower MED is preferred over a higher MED. For MED to be an effective decision factor, the paths being decided upon must come from the same ASN.</a:t>
            </a:r>
          </a:p>
          <a:p>
            <a:pPr marL="0" indent="0" algn="l" defTabSz="684213" fontAlgn="base">
              <a:spcBef>
                <a:spcPts val="600"/>
              </a:spcBef>
              <a:spcAft>
                <a:spcPts val="600"/>
              </a:spcAft>
              <a:buClr>
                <a:schemeClr val="tx2"/>
              </a:buClr>
              <a:buSzPct val="90000"/>
            </a:pPr>
            <a:r>
              <a:rPr lang="en-US" sz="1400" dirty="0">
                <a:solidFill>
                  <a:schemeClr val="tx1"/>
                </a:solidFill>
              </a:rPr>
              <a:t>RFC 4451 guidelines state that a prefix without a MED value should be given priority and, in essence, should be compared with a value of 0.</a:t>
            </a:r>
          </a:p>
          <a:p>
            <a:pPr marL="0" indent="0" algn="l" defTabSz="684213" fontAlgn="base">
              <a:spcBef>
                <a:spcPts val="600"/>
              </a:spcBef>
              <a:spcAft>
                <a:spcPts val="600"/>
              </a:spcAft>
              <a:buClr>
                <a:schemeClr val="tx2"/>
              </a:buClr>
              <a:buSzPct val="90000"/>
            </a:pPr>
            <a:r>
              <a:rPr lang="en-US" sz="1400" dirty="0">
                <a:solidFill>
                  <a:schemeClr val="tx1"/>
                </a:solidFill>
              </a:rPr>
              <a:t>If the MED is missing from a prefix learned from an eBGP peer, devices use a MED of 0 for the best-path calculation. IOS routers advertise a MED of 0 to iBGP peers.</a:t>
            </a:r>
          </a:p>
          <a:p>
            <a:pPr marL="0" indent="0" algn="l" defTabSz="684213" fontAlgn="base">
              <a:spcBef>
                <a:spcPts val="600"/>
              </a:spcBef>
              <a:spcAft>
                <a:spcPts val="600"/>
              </a:spcAft>
              <a:buClr>
                <a:schemeClr val="tx2"/>
              </a:buClr>
              <a:buSzPct val="90000"/>
            </a:pPr>
            <a:endParaRPr lang="en-US" sz="1400" dirty="0">
              <a:solidFill>
                <a:schemeClr val="tx1"/>
              </a:solidFill>
            </a:endParaRPr>
          </a:p>
          <a:p>
            <a:pPr marL="0" indent="0" algn="l" defTabSz="684213" fontAlgn="base">
              <a:spcBef>
                <a:spcPts val="600"/>
              </a:spcBef>
              <a:spcAft>
                <a:spcPts val="600"/>
              </a:spcAft>
              <a:buClr>
                <a:schemeClr val="tx2"/>
              </a:buClr>
              <a:buSzPct val="90000"/>
            </a:pPr>
            <a:endParaRPr lang="en-US" sz="1400" dirty="0">
              <a:solidFill>
                <a:schemeClr val="tx1"/>
              </a:solidFill>
            </a:endParaRPr>
          </a:p>
        </p:txBody>
      </p:sp>
      <p:sp>
        <p:nvSpPr>
          <p:cNvPr id="8" name="Content Placeholder 3">
            <a:extLst>
              <a:ext uri="{FF2B5EF4-FFF2-40B4-BE49-F238E27FC236}">
                <a16:creationId xmlns:a16="http://schemas.microsoft.com/office/drawing/2014/main" id="{05612A12-ECE1-4DA2-AE33-10DA9A3D0A59}"/>
              </a:ext>
            </a:extLst>
          </p:cNvPr>
          <p:cNvSpPr txBox="1">
            <a:spLocks/>
          </p:cNvSpPr>
          <p:nvPr/>
        </p:nvSpPr>
        <p:spPr>
          <a:xfrm>
            <a:off x="4968240" y="3087958"/>
            <a:ext cx="3878580" cy="165168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chemeClr val="tx1"/>
                </a:solidFill>
              </a:rPr>
              <a:t>Example 12-32 shows the BGP table for the 172.16.1.0/24 network prefix on R2. Notice that R2 is peering only with AS 65300 for MED to be eligible for the best-path selection process. The first path has a MED of 0, and the second path has a MED of 33. The first path is preferred as the MED is lower.</a:t>
            </a:r>
          </a:p>
        </p:txBody>
      </p:sp>
      <p:pic>
        <p:nvPicPr>
          <p:cNvPr id="6" name="Picture 5">
            <a:extLst>
              <a:ext uri="{FF2B5EF4-FFF2-40B4-BE49-F238E27FC236}">
                <a16:creationId xmlns:a16="http://schemas.microsoft.com/office/drawing/2014/main" id="{130627C7-56F6-40CD-9115-0101A6AB0E46}"/>
              </a:ext>
            </a:extLst>
          </p:cNvPr>
          <p:cNvPicPr>
            <a:picLocks noChangeAspect="1"/>
          </p:cNvPicPr>
          <p:nvPr/>
        </p:nvPicPr>
        <p:blipFill>
          <a:blip r:embed="rId3"/>
          <a:srcRect/>
          <a:stretch/>
        </p:blipFill>
        <p:spPr>
          <a:xfrm>
            <a:off x="4972238" y="786993"/>
            <a:ext cx="4133811" cy="2017167"/>
          </a:xfrm>
          <a:prstGeom prst="rect">
            <a:avLst/>
          </a:prstGeom>
        </p:spPr>
      </p:pic>
    </p:spTree>
    <p:extLst>
      <p:ext uri="{BB962C8B-B14F-4D97-AF65-F5344CB8AC3E}">
        <p14:creationId xmlns:p14="http://schemas.microsoft.com/office/powerpoint/2010/main" val="110402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731836"/>
          </a:xfrm>
        </p:spPr>
        <p:txBody>
          <a:bodyPr/>
          <a:lstStyle/>
          <a:p>
            <a:r>
              <a:rPr lang="en-US" sz="1600" dirty="0"/>
              <a:t>BGP Multihoming</a:t>
            </a:r>
            <a:br>
              <a:rPr lang="en-US" sz="2400" dirty="0"/>
            </a:br>
            <a:r>
              <a:rPr lang="en-US" sz="2400" dirty="0"/>
              <a:t>Branch Transit Routing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5988" y="658454"/>
            <a:ext cx="4438279" cy="3771306"/>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Figure 12-3 shows a multihomed design. All the routers are configured to prefer the MPLS SP2 transport over the MPLS SP1 transport (active/passive). </a:t>
            </a:r>
          </a:p>
          <a:p>
            <a:pPr marL="0" indent="0" algn="l" defTabSz="684213" fontAlgn="base">
              <a:spcBef>
                <a:spcPts val="600"/>
              </a:spcBef>
              <a:spcAft>
                <a:spcPts val="600"/>
              </a:spcAft>
              <a:buClr>
                <a:schemeClr val="tx2"/>
              </a:buClr>
              <a:buSzPct val="90000"/>
            </a:pPr>
            <a:r>
              <a:rPr lang="en-US" sz="1400" dirty="0">
                <a:solidFill>
                  <a:srgbClr val="000000"/>
                </a:solidFill>
              </a:rPr>
              <a:t>All the routers peer and advertise all the routes via eBGP to the SP routers. All the routers set the local preference for MPLS SP2 to a higher value to route traffic through it.</a:t>
            </a:r>
          </a:p>
          <a:p>
            <a:pPr marL="0" indent="0" algn="l" defTabSz="684213" fontAlgn="base">
              <a:spcBef>
                <a:spcPts val="600"/>
              </a:spcBef>
              <a:spcAft>
                <a:spcPts val="600"/>
              </a:spcAft>
              <a:buClr>
                <a:schemeClr val="tx2"/>
              </a:buClr>
              <a:buSzPct val="90000"/>
            </a:pPr>
            <a:r>
              <a:rPr lang="en-US" sz="1400" dirty="0">
                <a:solidFill>
                  <a:srgbClr val="000000"/>
                </a:solidFill>
              </a:rPr>
              <a:t>The traffic between the sites uses the preferred SP network (MPLS SP2) in both directions. This simplifies troubleshooting when the traffic flow is symmetric (same path in both directions) as opposed to asymmetric forwarding (a different path for each direction). The path is considered deterministic when the flow between sites is predetermined and predictable.</a:t>
            </a:r>
          </a:p>
        </p:txBody>
      </p:sp>
      <p:pic>
        <p:nvPicPr>
          <p:cNvPr id="7" name="Picture 6">
            <a:extLst>
              <a:ext uri="{FF2B5EF4-FFF2-40B4-BE49-F238E27FC236}">
                <a16:creationId xmlns:a16="http://schemas.microsoft.com/office/drawing/2014/main" id="{F28D8A1B-7D92-448D-B7F2-C6B56A3F68B3}"/>
              </a:ext>
            </a:extLst>
          </p:cNvPr>
          <p:cNvPicPr>
            <a:picLocks noChangeAspect="1"/>
          </p:cNvPicPr>
          <p:nvPr/>
        </p:nvPicPr>
        <p:blipFill>
          <a:blip r:embed="rId3"/>
          <a:srcRect/>
          <a:stretch/>
        </p:blipFill>
        <p:spPr>
          <a:xfrm>
            <a:off x="4571829" y="873761"/>
            <a:ext cx="4572171" cy="3255646"/>
          </a:xfrm>
          <a:prstGeom prst="rect">
            <a:avLst/>
          </a:prstGeom>
        </p:spPr>
      </p:pic>
    </p:spTree>
    <p:extLst>
      <p:ext uri="{BB962C8B-B14F-4D97-AF65-F5344CB8AC3E}">
        <p14:creationId xmlns:p14="http://schemas.microsoft.com/office/powerpoint/2010/main" val="223220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03827" cy="731837"/>
          </a:xfrm>
        </p:spPr>
        <p:txBody>
          <a:bodyPr/>
          <a:lstStyle/>
          <a:p>
            <a:r>
              <a:rPr lang="en-US" sz="1600" dirty="0"/>
              <a:t>Understanding BGP Path Selection</a:t>
            </a:r>
            <a:br>
              <a:rPr lang="en-US" sz="2400" dirty="0"/>
            </a:br>
            <a:r>
              <a:rPr lang="en-US" sz="2400" dirty="0"/>
              <a:t>eBGP over iBGP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7950" y="699181"/>
            <a:ext cx="8808870" cy="2089739"/>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The next BGP best-path decision factor is whether the route comes from an </a:t>
            </a:r>
            <a:r>
              <a:rPr lang="en-US" sz="1400" b="1" dirty="0">
                <a:solidFill>
                  <a:schemeClr val="tx1"/>
                </a:solidFill>
              </a:rPr>
              <a:t>iBGP, eBGP, or confederation member AS </a:t>
            </a:r>
            <a:r>
              <a:rPr lang="en-US" sz="1400" dirty="0">
                <a:solidFill>
                  <a:schemeClr val="tx1"/>
                </a:solidFill>
              </a:rPr>
              <a:t>(sub-AS) peering. The best-path selection order is:</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chemeClr val="tx1"/>
                </a:solidFill>
              </a:rPr>
              <a:t>eBGP peers (most desirable)</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chemeClr val="tx1"/>
                </a:solidFill>
              </a:rPr>
              <a:t>Confederation member AS peers</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chemeClr val="tx1"/>
                </a:solidFill>
              </a:rPr>
              <a:t>iBGP peers (least desirable)</a:t>
            </a:r>
          </a:p>
          <a:p>
            <a:pPr marL="0" indent="0" algn="l" defTabSz="684213" fontAlgn="base">
              <a:spcBef>
                <a:spcPts val="600"/>
              </a:spcBef>
              <a:spcAft>
                <a:spcPts val="600"/>
              </a:spcAft>
              <a:buClr>
                <a:schemeClr val="tx2"/>
              </a:buClr>
              <a:buSzPct val="90000"/>
            </a:pPr>
            <a:r>
              <a:rPr lang="en-US" sz="1400" b="1" dirty="0">
                <a:solidFill>
                  <a:schemeClr val="tx1"/>
                </a:solidFill>
              </a:rPr>
              <a:t>Note: </a:t>
            </a:r>
            <a:r>
              <a:rPr lang="en-US" sz="1400" dirty="0">
                <a:solidFill>
                  <a:schemeClr val="tx1"/>
                </a:solidFill>
              </a:rPr>
              <a:t>BGP confederations are beyond the scope of the CCNP and CCIE Enterprise Core</a:t>
            </a:r>
          </a:p>
          <a:p>
            <a:pPr marL="0" indent="0" algn="l" defTabSz="684213" fontAlgn="base">
              <a:spcBef>
                <a:spcPts val="600"/>
              </a:spcBef>
              <a:spcAft>
                <a:spcPts val="600"/>
              </a:spcAft>
              <a:buClr>
                <a:schemeClr val="tx2"/>
              </a:buClr>
              <a:buSzPct val="90000"/>
            </a:pPr>
            <a:endParaRPr lang="en-US" sz="1400" dirty="0">
              <a:solidFill>
                <a:schemeClr val="tx1"/>
              </a:solidFill>
            </a:endParaRPr>
          </a:p>
        </p:txBody>
      </p:sp>
    </p:spTree>
    <p:extLst>
      <p:ext uri="{BB962C8B-B14F-4D97-AF65-F5344CB8AC3E}">
        <p14:creationId xmlns:p14="http://schemas.microsoft.com/office/powerpoint/2010/main" val="375423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03827" cy="731837"/>
          </a:xfrm>
        </p:spPr>
        <p:txBody>
          <a:bodyPr/>
          <a:lstStyle/>
          <a:p>
            <a:r>
              <a:rPr lang="en-US" sz="1600" dirty="0"/>
              <a:t>Understanding BGP Path Selection</a:t>
            </a:r>
            <a:br>
              <a:rPr lang="en-US" sz="2400" dirty="0"/>
            </a:br>
            <a:r>
              <a:rPr lang="en-US" sz="2400" dirty="0"/>
              <a:t>Lowest IGP Metric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7950" y="699181"/>
            <a:ext cx="4604140" cy="3933779"/>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The next decision step is to use the </a:t>
            </a:r>
            <a:r>
              <a:rPr lang="en-US" sz="1400" b="1" dirty="0">
                <a:solidFill>
                  <a:schemeClr val="tx1"/>
                </a:solidFill>
              </a:rPr>
              <a:t>lowest IGP cost </a:t>
            </a:r>
            <a:r>
              <a:rPr lang="en-US" sz="1400" dirty="0">
                <a:solidFill>
                  <a:schemeClr val="tx1"/>
                </a:solidFill>
              </a:rPr>
              <a:t>to the BGP next-hop address. </a:t>
            </a:r>
          </a:p>
          <a:p>
            <a:pPr marL="0" indent="0" algn="l" defTabSz="684213" fontAlgn="base">
              <a:spcBef>
                <a:spcPts val="600"/>
              </a:spcBef>
              <a:spcAft>
                <a:spcPts val="600"/>
              </a:spcAft>
              <a:buClr>
                <a:schemeClr val="tx2"/>
              </a:buClr>
              <a:buSzPct val="90000"/>
            </a:pPr>
            <a:r>
              <a:rPr lang="en-US" sz="1400" dirty="0">
                <a:solidFill>
                  <a:schemeClr val="tx1"/>
                </a:solidFill>
              </a:rPr>
              <a:t>Figure 12-12 illustrates a topology where R2, R3, R4, and R5 are in AS 400. </a:t>
            </a:r>
          </a:p>
          <a:p>
            <a:pPr marL="0" indent="0" algn="l" defTabSz="684213" fontAlgn="base">
              <a:spcBef>
                <a:spcPts val="600"/>
              </a:spcBef>
              <a:spcAft>
                <a:spcPts val="600"/>
              </a:spcAft>
              <a:buClr>
                <a:schemeClr val="tx2"/>
              </a:buClr>
              <a:buSzPct val="90000"/>
            </a:pPr>
            <a:r>
              <a:rPr lang="en-US" sz="1400" dirty="0">
                <a:solidFill>
                  <a:schemeClr val="tx1"/>
                </a:solidFill>
              </a:rPr>
              <a:t>AS 400 peers in a full mesh and establishes BGP sessions using Loopback 0 interfaces. R1 advertises the 172.16.0.0/24 network prefix to R2 and R4.</a:t>
            </a:r>
          </a:p>
          <a:p>
            <a:pPr marL="0" indent="0" algn="l" defTabSz="684213" fontAlgn="base">
              <a:spcBef>
                <a:spcPts val="600"/>
              </a:spcBef>
              <a:spcAft>
                <a:spcPts val="600"/>
              </a:spcAft>
              <a:buClr>
                <a:schemeClr val="tx2"/>
              </a:buClr>
              <a:buSzPct val="90000"/>
            </a:pPr>
            <a:r>
              <a:rPr lang="en-US" sz="1400" dirty="0">
                <a:solidFill>
                  <a:schemeClr val="tx1"/>
                </a:solidFill>
              </a:rPr>
              <a:t>R3 prefers the path from R2 compared to the iBGP path from R4 because the metric to reach the next-hop address is lower. </a:t>
            </a:r>
          </a:p>
          <a:p>
            <a:pPr marL="0" indent="0" algn="l" defTabSz="684213" fontAlgn="base">
              <a:spcBef>
                <a:spcPts val="600"/>
              </a:spcBef>
              <a:spcAft>
                <a:spcPts val="600"/>
              </a:spcAft>
              <a:buClr>
                <a:schemeClr val="tx2"/>
              </a:buClr>
              <a:buSzPct val="90000"/>
            </a:pPr>
            <a:r>
              <a:rPr lang="en-US" sz="1400" dirty="0">
                <a:solidFill>
                  <a:schemeClr val="tx1"/>
                </a:solidFill>
              </a:rPr>
              <a:t>R5 prefers the path from R4 compared to the iBGP path from R2 because the metric to reach the next-hop address is lower.</a:t>
            </a:r>
          </a:p>
        </p:txBody>
      </p:sp>
      <p:pic>
        <p:nvPicPr>
          <p:cNvPr id="6" name="Picture 5">
            <a:extLst>
              <a:ext uri="{FF2B5EF4-FFF2-40B4-BE49-F238E27FC236}">
                <a16:creationId xmlns:a16="http://schemas.microsoft.com/office/drawing/2014/main" id="{130627C7-56F6-40CD-9115-0101A6AB0E46}"/>
              </a:ext>
            </a:extLst>
          </p:cNvPr>
          <p:cNvPicPr>
            <a:picLocks noChangeAspect="1"/>
          </p:cNvPicPr>
          <p:nvPr/>
        </p:nvPicPr>
        <p:blipFill>
          <a:blip r:embed="rId3"/>
          <a:srcRect/>
          <a:stretch/>
        </p:blipFill>
        <p:spPr>
          <a:xfrm>
            <a:off x="4861560" y="476847"/>
            <a:ext cx="4142266" cy="3087219"/>
          </a:xfrm>
          <a:prstGeom prst="rect">
            <a:avLst/>
          </a:prstGeom>
        </p:spPr>
      </p:pic>
    </p:spTree>
    <p:extLst>
      <p:ext uri="{BB962C8B-B14F-4D97-AF65-F5344CB8AC3E}">
        <p14:creationId xmlns:p14="http://schemas.microsoft.com/office/powerpoint/2010/main" val="280769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03827" cy="731837"/>
          </a:xfrm>
        </p:spPr>
        <p:txBody>
          <a:bodyPr/>
          <a:lstStyle/>
          <a:p>
            <a:r>
              <a:rPr lang="en-US" sz="1600" dirty="0"/>
              <a:t>Understanding BGP Path Selection</a:t>
            </a:r>
            <a:br>
              <a:rPr lang="en-US" sz="2400" dirty="0"/>
            </a:br>
            <a:r>
              <a:rPr lang="en-US" sz="2400" dirty="0"/>
              <a:t>Oldest eBGP Path, Router ID, and Minimum Cluster List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7950" y="699181"/>
            <a:ext cx="8786010" cy="3933779"/>
          </a:xfrm>
        </p:spPr>
        <p:txBody>
          <a:bodyPr/>
          <a:lstStyle/>
          <a:p>
            <a:pPr marL="0" indent="0" algn="l" defTabSz="684213" fontAlgn="base">
              <a:spcBef>
                <a:spcPts val="600"/>
              </a:spcBef>
              <a:spcAft>
                <a:spcPts val="600"/>
              </a:spcAft>
              <a:buClr>
                <a:schemeClr val="tx2"/>
              </a:buClr>
              <a:buSzPct val="90000"/>
            </a:pPr>
            <a:r>
              <a:rPr lang="en-US" sz="1400" b="1" dirty="0">
                <a:solidFill>
                  <a:schemeClr val="tx1"/>
                </a:solidFill>
              </a:rPr>
              <a:t>Oldest eBGP Path </a:t>
            </a:r>
            <a:r>
              <a:rPr lang="en-US" sz="1400" dirty="0">
                <a:solidFill>
                  <a:schemeClr val="tx1"/>
                </a:solidFill>
              </a:rPr>
              <a:t>- BGP can maintain large routing tables, and unstable sessions result in the BGP best-path calculation executing frequently. BGP maintains stability in a network by preferring the path from the oldest (established) BGP session. The downfall of this technique is that it does not lead to a deterministic method of identifying the BGP best path from a design perspective.</a:t>
            </a:r>
          </a:p>
          <a:p>
            <a:pPr marL="0" indent="0" algn="l" defTabSz="684213" fontAlgn="base">
              <a:spcBef>
                <a:spcPts val="600"/>
              </a:spcBef>
              <a:spcAft>
                <a:spcPts val="600"/>
              </a:spcAft>
              <a:buClr>
                <a:schemeClr val="tx2"/>
              </a:buClr>
              <a:buSzPct val="90000"/>
            </a:pPr>
            <a:r>
              <a:rPr lang="en-US" sz="1400" b="1" dirty="0">
                <a:solidFill>
                  <a:schemeClr val="tx1"/>
                </a:solidFill>
              </a:rPr>
              <a:t>Router ID </a:t>
            </a:r>
            <a:r>
              <a:rPr lang="en-US" sz="1400" dirty="0">
                <a:solidFill>
                  <a:schemeClr val="tx1"/>
                </a:solidFill>
              </a:rPr>
              <a:t>- The next step for the BGP best-path algorithm is to select the best path using the lowest router ID of the advertising eBGP router. If the route was received by a route reflector, then the originator ID is substituted for the router ID.</a:t>
            </a:r>
          </a:p>
          <a:p>
            <a:pPr marL="0" indent="0" algn="l" defTabSz="684213" fontAlgn="base">
              <a:spcBef>
                <a:spcPts val="600"/>
              </a:spcBef>
              <a:spcAft>
                <a:spcPts val="600"/>
              </a:spcAft>
              <a:buClr>
                <a:schemeClr val="tx2"/>
              </a:buClr>
              <a:buSzPct val="90000"/>
            </a:pPr>
            <a:r>
              <a:rPr lang="en-US" sz="1400" b="1" dirty="0">
                <a:solidFill>
                  <a:schemeClr val="tx1"/>
                </a:solidFill>
              </a:rPr>
              <a:t>Minimum Cluster List Length </a:t>
            </a:r>
            <a:r>
              <a:rPr lang="en-US" sz="1400" dirty="0">
                <a:solidFill>
                  <a:schemeClr val="tx1"/>
                </a:solidFill>
              </a:rPr>
              <a:t>- The next step in the BGP best-path algorithm is to select the best path using the lowest cluster list length. The cluster list is a non-transitive BGP attribute that is appended (not overwritten) by a route reflector with its cluster ID. Route reflectors use the cluster ID attribute as a loop-prevention mechanism. The cluster ID is not advertised between ASs and is locally significant. In simplest terms, this step locates the path that has traveled the lowest number of iBGP advertisement hops.</a:t>
            </a:r>
          </a:p>
        </p:txBody>
      </p:sp>
    </p:spTree>
    <p:extLst>
      <p:ext uri="{BB962C8B-B14F-4D97-AF65-F5344CB8AC3E}">
        <p14:creationId xmlns:p14="http://schemas.microsoft.com/office/powerpoint/2010/main" val="426093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03827" cy="731837"/>
          </a:xfrm>
        </p:spPr>
        <p:txBody>
          <a:bodyPr/>
          <a:lstStyle/>
          <a:p>
            <a:r>
              <a:rPr lang="en-US" sz="1600" dirty="0"/>
              <a:t>Understanding BGP Path Selection</a:t>
            </a:r>
            <a:br>
              <a:rPr lang="en-US" sz="2400" dirty="0"/>
            </a:br>
            <a:r>
              <a:rPr lang="en-US" sz="2400" dirty="0"/>
              <a:t>Lowest Neighbor Address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7950" y="699181"/>
            <a:ext cx="8824110" cy="2112599"/>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The last step of the BGP best-path algorithm is to select the path that comes from the lowest BGP neighbor address. </a:t>
            </a:r>
          </a:p>
          <a:p>
            <a:pPr marL="0" indent="0" algn="l" defTabSz="684213" fontAlgn="base">
              <a:spcBef>
                <a:spcPts val="600"/>
              </a:spcBef>
              <a:spcAft>
                <a:spcPts val="600"/>
              </a:spcAft>
              <a:buClr>
                <a:schemeClr val="tx2"/>
              </a:buClr>
              <a:buSzPct val="90000"/>
            </a:pPr>
            <a:r>
              <a:rPr lang="en-US" sz="1400" dirty="0">
                <a:solidFill>
                  <a:schemeClr val="tx1"/>
                </a:solidFill>
              </a:rPr>
              <a:t>This step is limited to iBGP peerings because eBGP peerings use the oldest received path as the tie breaker.</a:t>
            </a:r>
          </a:p>
          <a:p>
            <a:pPr marL="0" indent="0" algn="l" defTabSz="684213" fontAlgn="base">
              <a:spcBef>
                <a:spcPts val="600"/>
              </a:spcBef>
              <a:spcAft>
                <a:spcPts val="600"/>
              </a:spcAft>
              <a:buClr>
                <a:schemeClr val="tx2"/>
              </a:buClr>
              <a:buSzPct val="90000"/>
            </a:pPr>
            <a:r>
              <a:rPr lang="en-US" sz="1400" dirty="0">
                <a:solidFill>
                  <a:schemeClr val="tx1"/>
                </a:solidFill>
              </a:rPr>
              <a:t>Figure 12-13 demonstrates the concept of choosing the router with the lowest neighbor address. R1 is advertising the 172.16.0.0/24 network prefix to R2. R1 and R2 have established two BGP sessions using the 10.12.1.0/24 and 10.12.2.0/24 networks. R2 selects the path advertised from 10.12.1.1 as it is the lower IP address.</a:t>
            </a:r>
          </a:p>
        </p:txBody>
      </p:sp>
      <p:pic>
        <p:nvPicPr>
          <p:cNvPr id="6" name="Picture 5">
            <a:extLst>
              <a:ext uri="{FF2B5EF4-FFF2-40B4-BE49-F238E27FC236}">
                <a16:creationId xmlns:a16="http://schemas.microsoft.com/office/drawing/2014/main" id="{130627C7-56F6-40CD-9115-0101A6AB0E46}"/>
              </a:ext>
            </a:extLst>
          </p:cNvPr>
          <p:cNvPicPr>
            <a:picLocks noChangeAspect="1"/>
          </p:cNvPicPr>
          <p:nvPr/>
        </p:nvPicPr>
        <p:blipFill>
          <a:blip r:embed="rId3"/>
          <a:srcRect/>
          <a:stretch/>
        </p:blipFill>
        <p:spPr>
          <a:xfrm>
            <a:off x="2278381" y="2987040"/>
            <a:ext cx="4652686" cy="1851660"/>
          </a:xfrm>
          <a:prstGeom prst="rect">
            <a:avLst/>
          </a:prstGeom>
        </p:spPr>
      </p:pic>
    </p:spTree>
    <p:extLst>
      <p:ext uri="{BB962C8B-B14F-4D97-AF65-F5344CB8AC3E}">
        <p14:creationId xmlns:p14="http://schemas.microsoft.com/office/powerpoint/2010/main" val="37123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Prepare for the Exam</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12</a:t>
            </a:r>
          </a:p>
        </p:txBody>
      </p:sp>
      <p:graphicFrame>
        <p:nvGraphicFramePr>
          <p:cNvPr id="2" name="Table 1"/>
          <p:cNvGraphicFramePr>
            <a:graphicFrameLocks noGrp="1"/>
          </p:cNvGraphicFramePr>
          <p:nvPr>
            <p:extLst>
              <p:ext uri="{D42A27DB-BD31-4B8C-83A1-F6EECF244321}">
                <p14:modId xmlns:p14="http://schemas.microsoft.com/office/powerpoint/2010/main" val="1400470773"/>
              </p:ext>
            </p:extLst>
          </p:nvPr>
        </p:nvGraphicFramePr>
        <p:xfrm>
          <a:off x="2043438" y="843465"/>
          <a:ext cx="4454548" cy="3818112"/>
        </p:xfrm>
        <a:graphic>
          <a:graphicData uri="http://schemas.openxmlformats.org/drawingml/2006/table">
            <a:tbl>
              <a:tblPr firstRow="1" bandRow="1">
                <a:tableStyleId>{5C22544A-7EE6-4342-B048-85BDC9FD1C3A}</a:tableStyleId>
              </a:tblPr>
              <a:tblGrid>
                <a:gridCol w="4454548">
                  <a:extLst>
                    <a:ext uri="{9D8B030D-6E8A-4147-A177-3AD203B41FA5}">
                      <a16:colId xmlns:a16="http://schemas.microsoft.com/office/drawing/2014/main" val="1451595926"/>
                    </a:ext>
                  </a:extLst>
                </a:gridCol>
              </a:tblGrid>
              <a:tr h="318176">
                <a:tc>
                  <a:txBody>
                    <a:bodyPr/>
                    <a:lstStyle/>
                    <a:p>
                      <a:r>
                        <a:rPr lang="en-US" sz="1400" b="1" i="0" u="none" strike="noStrike" baseline="0" dirty="0">
                          <a:solidFill>
                            <a:srgbClr val="FFFFFF"/>
                          </a:solidFill>
                          <a:latin typeface="Cisco-Bold"/>
                        </a:rPr>
                        <a:t>Description</a:t>
                      </a:r>
                      <a:endParaRPr lang="en-US" sz="1400" dirty="0"/>
                    </a:p>
                  </a:txBody>
                  <a:tcPr/>
                </a:tc>
                <a:extLst>
                  <a:ext uri="{0D108BD9-81ED-4DB2-BD59-A6C34878D82A}">
                    <a16:rowId xmlns:a16="http://schemas.microsoft.com/office/drawing/2014/main" val="3585919831"/>
                  </a:ext>
                </a:extLst>
              </a:tr>
              <a:tr h="318176">
                <a:tc>
                  <a:txBody>
                    <a:bodyPr/>
                    <a:lstStyle/>
                    <a:p>
                      <a:r>
                        <a:rPr lang="en-US" sz="1400" dirty="0"/>
                        <a:t>Resiliency in service providers</a:t>
                      </a:r>
                    </a:p>
                  </a:txBody>
                  <a:tcPr/>
                </a:tc>
                <a:extLst>
                  <a:ext uri="{0D108BD9-81ED-4DB2-BD59-A6C34878D82A}">
                    <a16:rowId xmlns:a16="http://schemas.microsoft.com/office/drawing/2014/main" val="1848938057"/>
                  </a:ext>
                </a:extLst>
              </a:tr>
              <a:tr h="318176">
                <a:tc>
                  <a:txBody>
                    <a:bodyPr/>
                    <a:lstStyle/>
                    <a:p>
                      <a:r>
                        <a:rPr lang="en-US" sz="1400" dirty="0"/>
                        <a:t>Internet transit routing</a:t>
                      </a:r>
                    </a:p>
                  </a:txBody>
                  <a:tcPr/>
                </a:tc>
                <a:extLst>
                  <a:ext uri="{0D108BD9-81ED-4DB2-BD59-A6C34878D82A}">
                    <a16:rowId xmlns:a16="http://schemas.microsoft.com/office/drawing/2014/main" val="3452927939"/>
                  </a:ext>
                </a:extLst>
              </a:tr>
              <a:tr h="318176">
                <a:tc>
                  <a:txBody>
                    <a:bodyPr/>
                    <a:lstStyle/>
                    <a:p>
                      <a:r>
                        <a:rPr lang="en-US" sz="1400" dirty="0"/>
                        <a:t>Extended ACL IGP network selection</a:t>
                      </a:r>
                    </a:p>
                  </a:txBody>
                  <a:tcPr/>
                </a:tc>
                <a:extLst>
                  <a:ext uri="{0D108BD9-81ED-4DB2-BD59-A6C34878D82A}">
                    <a16:rowId xmlns:a16="http://schemas.microsoft.com/office/drawing/2014/main" val="2843811788"/>
                  </a:ext>
                </a:extLst>
              </a:tr>
              <a:tr h="318176">
                <a:tc>
                  <a:txBody>
                    <a:bodyPr/>
                    <a:lstStyle/>
                    <a:p>
                      <a:r>
                        <a:rPr lang="en-US" sz="1400" dirty="0"/>
                        <a:t>Extended ACL BGP network selection</a:t>
                      </a:r>
                    </a:p>
                  </a:txBody>
                  <a:tcPr/>
                </a:tc>
                <a:extLst>
                  <a:ext uri="{0D108BD9-81ED-4DB2-BD59-A6C34878D82A}">
                    <a16:rowId xmlns:a16="http://schemas.microsoft.com/office/drawing/2014/main" val="3877641594"/>
                  </a:ext>
                </a:extLst>
              </a:tr>
              <a:tr h="318176">
                <a:tc>
                  <a:txBody>
                    <a:bodyPr/>
                    <a:lstStyle/>
                    <a:p>
                      <a:r>
                        <a:rPr lang="en-US" sz="1400" dirty="0"/>
                        <a:t>Prefix match specifications</a:t>
                      </a:r>
                    </a:p>
                  </a:txBody>
                  <a:tcPr/>
                </a:tc>
                <a:extLst>
                  <a:ext uri="{0D108BD9-81ED-4DB2-BD59-A6C34878D82A}">
                    <a16:rowId xmlns:a16="http://schemas.microsoft.com/office/drawing/2014/main" val="2359316111"/>
                  </a:ext>
                </a:extLst>
              </a:tr>
              <a:tr h="318176">
                <a:tc>
                  <a:txBody>
                    <a:bodyPr/>
                    <a:lstStyle/>
                    <a:p>
                      <a:r>
                        <a:rPr lang="en-US" sz="1400" dirty="0"/>
                        <a:t>Prefix matching with length parameters</a:t>
                      </a:r>
                    </a:p>
                  </a:txBody>
                  <a:tcPr/>
                </a:tc>
                <a:extLst>
                  <a:ext uri="{0D108BD9-81ED-4DB2-BD59-A6C34878D82A}">
                    <a16:rowId xmlns:a16="http://schemas.microsoft.com/office/drawing/2014/main" val="906729202"/>
                  </a:ext>
                </a:extLst>
              </a:tr>
              <a:tr h="318176">
                <a:tc>
                  <a:txBody>
                    <a:bodyPr/>
                    <a:lstStyle/>
                    <a:p>
                      <a:r>
                        <a:rPr lang="en-US" sz="1400" dirty="0"/>
                        <a:t>Prefix lists</a:t>
                      </a:r>
                    </a:p>
                  </a:txBody>
                  <a:tcPr/>
                </a:tc>
                <a:extLst>
                  <a:ext uri="{0D108BD9-81ED-4DB2-BD59-A6C34878D82A}">
                    <a16:rowId xmlns:a16="http://schemas.microsoft.com/office/drawing/2014/main" val="3298492007"/>
                  </a:ext>
                </a:extLst>
              </a:tr>
              <a:tr h="318176">
                <a:tc>
                  <a:txBody>
                    <a:bodyPr/>
                    <a:lstStyle/>
                    <a:p>
                      <a:r>
                        <a:rPr lang="en-US" sz="1400" dirty="0"/>
                        <a:t>Regular expressions</a:t>
                      </a:r>
                    </a:p>
                  </a:txBody>
                  <a:tcPr/>
                </a:tc>
                <a:extLst>
                  <a:ext uri="{0D108BD9-81ED-4DB2-BD59-A6C34878D82A}">
                    <a16:rowId xmlns:a16="http://schemas.microsoft.com/office/drawing/2014/main" val="1633990456"/>
                  </a:ext>
                </a:extLst>
              </a:tr>
              <a:tr h="318176">
                <a:tc>
                  <a:txBody>
                    <a:bodyPr/>
                    <a:lstStyle/>
                    <a:p>
                      <a:r>
                        <a:rPr lang="en-US" sz="1400" dirty="0"/>
                        <a:t>Route map components</a:t>
                      </a:r>
                    </a:p>
                  </a:txBody>
                  <a:tcPr/>
                </a:tc>
                <a:extLst>
                  <a:ext uri="{0D108BD9-81ED-4DB2-BD59-A6C34878D82A}">
                    <a16:rowId xmlns:a16="http://schemas.microsoft.com/office/drawing/2014/main" val="183330300"/>
                  </a:ext>
                </a:extLst>
              </a:tr>
              <a:tr h="318176">
                <a:tc>
                  <a:txBody>
                    <a:bodyPr/>
                    <a:lstStyle/>
                    <a:p>
                      <a:r>
                        <a:rPr lang="en-US" sz="1400" dirty="0"/>
                        <a:t>Route map syntax and processing</a:t>
                      </a:r>
                    </a:p>
                  </a:txBody>
                  <a:tcPr/>
                </a:tc>
                <a:extLst>
                  <a:ext uri="{0D108BD9-81ED-4DB2-BD59-A6C34878D82A}">
                    <a16:rowId xmlns:a16="http://schemas.microsoft.com/office/drawing/2014/main" val="1952400240"/>
                  </a:ext>
                </a:extLst>
              </a:tr>
              <a:tr h="318176">
                <a:tc>
                  <a:txBody>
                    <a:bodyPr/>
                    <a:lstStyle/>
                    <a:p>
                      <a:r>
                        <a:rPr lang="en-US" sz="1400" dirty="0"/>
                        <a:t>Route map conditional matching</a:t>
                      </a:r>
                    </a:p>
                  </a:txBody>
                  <a:tcPr/>
                </a:tc>
                <a:extLst>
                  <a:ext uri="{0D108BD9-81ED-4DB2-BD59-A6C34878D82A}">
                    <a16:rowId xmlns:a16="http://schemas.microsoft.com/office/drawing/2014/main" val="2582185378"/>
                  </a:ext>
                </a:extLst>
              </a:tr>
            </a:tbl>
          </a:graphicData>
        </a:graphic>
      </p:graphicFrame>
    </p:spTree>
    <p:extLst>
      <p:ext uri="{BB962C8B-B14F-4D97-AF65-F5344CB8AC3E}">
        <p14:creationId xmlns:p14="http://schemas.microsoft.com/office/powerpoint/2010/main" val="8909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12 (Cont.)</a:t>
            </a:r>
          </a:p>
        </p:txBody>
      </p:sp>
      <p:graphicFrame>
        <p:nvGraphicFramePr>
          <p:cNvPr id="2" name="Table 1"/>
          <p:cNvGraphicFramePr>
            <a:graphicFrameLocks noGrp="1"/>
          </p:cNvGraphicFramePr>
          <p:nvPr>
            <p:extLst>
              <p:ext uri="{D42A27DB-BD31-4B8C-83A1-F6EECF244321}">
                <p14:modId xmlns:p14="http://schemas.microsoft.com/office/powerpoint/2010/main" val="3058871059"/>
              </p:ext>
            </p:extLst>
          </p:nvPr>
        </p:nvGraphicFramePr>
        <p:xfrm>
          <a:off x="1945470" y="745493"/>
          <a:ext cx="4454548" cy="4136288"/>
        </p:xfrm>
        <a:graphic>
          <a:graphicData uri="http://schemas.openxmlformats.org/drawingml/2006/table">
            <a:tbl>
              <a:tblPr firstRow="1" bandRow="1">
                <a:tableStyleId>{5C22544A-7EE6-4342-B048-85BDC9FD1C3A}</a:tableStyleId>
              </a:tblPr>
              <a:tblGrid>
                <a:gridCol w="4454548">
                  <a:extLst>
                    <a:ext uri="{9D8B030D-6E8A-4147-A177-3AD203B41FA5}">
                      <a16:colId xmlns:a16="http://schemas.microsoft.com/office/drawing/2014/main" val="1451595926"/>
                    </a:ext>
                  </a:extLst>
                </a:gridCol>
              </a:tblGrid>
              <a:tr h="318176">
                <a:tc>
                  <a:txBody>
                    <a:bodyPr/>
                    <a:lstStyle/>
                    <a:p>
                      <a:r>
                        <a:rPr lang="en-US" sz="1400" b="1" i="0" u="none" strike="noStrike" baseline="0" dirty="0">
                          <a:solidFill>
                            <a:srgbClr val="FFFFFF"/>
                          </a:solidFill>
                          <a:latin typeface="Cisco-Bold"/>
                        </a:rPr>
                        <a:t>Description</a:t>
                      </a:r>
                      <a:endParaRPr lang="en-US" sz="1400" dirty="0"/>
                    </a:p>
                  </a:txBody>
                  <a:tcPr/>
                </a:tc>
                <a:extLst>
                  <a:ext uri="{0D108BD9-81ED-4DB2-BD59-A6C34878D82A}">
                    <a16:rowId xmlns:a16="http://schemas.microsoft.com/office/drawing/2014/main" val="3585919831"/>
                  </a:ext>
                </a:extLst>
              </a:tr>
              <a:tr h="318176">
                <a:tc>
                  <a:txBody>
                    <a:bodyPr/>
                    <a:lstStyle/>
                    <a:p>
                      <a:r>
                        <a:rPr lang="en-US" sz="1400" dirty="0"/>
                        <a:t>Route map matching with multiple conditions</a:t>
                      </a:r>
                    </a:p>
                  </a:txBody>
                  <a:tcPr/>
                </a:tc>
                <a:extLst>
                  <a:ext uri="{0D108BD9-81ED-4DB2-BD59-A6C34878D82A}">
                    <a16:rowId xmlns:a16="http://schemas.microsoft.com/office/drawing/2014/main" val="1848938057"/>
                  </a:ext>
                </a:extLst>
              </a:tr>
              <a:tr h="318176">
                <a:tc>
                  <a:txBody>
                    <a:bodyPr/>
                    <a:lstStyle/>
                    <a:p>
                      <a:r>
                        <a:rPr lang="en-US" sz="1400" dirty="0"/>
                        <a:t>Route map optional actions</a:t>
                      </a:r>
                    </a:p>
                  </a:txBody>
                  <a:tcPr/>
                </a:tc>
                <a:extLst>
                  <a:ext uri="{0D108BD9-81ED-4DB2-BD59-A6C34878D82A}">
                    <a16:rowId xmlns:a16="http://schemas.microsoft.com/office/drawing/2014/main" val="3452927939"/>
                  </a:ext>
                </a:extLst>
              </a:tr>
              <a:tr h="318176">
                <a:tc>
                  <a:txBody>
                    <a:bodyPr/>
                    <a:lstStyle/>
                    <a:p>
                      <a:r>
                        <a:rPr lang="en-US" sz="1400" dirty="0"/>
                        <a:t>BGP distribute list filtering</a:t>
                      </a:r>
                    </a:p>
                  </a:txBody>
                  <a:tcPr/>
                </a:tc>
                <a:extLst>
                  <a:ext uri="{0D108BD9-81ED-4DB2-BD59-A6C34878D82A}">
                    <a16:rowId xmlns:a16="http://schemas.microsoft.com/office/drawing/2014/main" val="2843811788"/>
                  </a:ext>
                </a:extLst>
              </a:tr>
              <a:tr h="318176">
                <a:tc>
                  <a:txBody>
                    <a:bodyPr/>
                    <a:lstStyle/>
                    <a:p>
                      <a:r>
                        <a:rPr lang="en-US" sz="1400" dirty="0"/>
                        <a:t>BGP prefix list filtering</a:t>
                      </a:r>
                    </a:p>
                  </a:txBody>
                  <a:tcPr/>
                </a:tc>
                <a:extLst>
                  <a:ext uri="{0D108BD9-81ED-4DB2-BD59-A6C34878D82A}">
                    <a16:rowId xmlns:a16="http://schemas.microsoft.com/office/drawing/2014/main" val="3877641594"/>
                  </a:ext>
                </a:extLst>
              </a:tr>
              <a:tr h="318176">
                <a:tc>
                  <a:txBody>
                    <a:bodyPr/>
                    <a:lstStyle/>
                    <a:p>
                      <a:r>
                        <a:rPr lang="en-US" sz="1400" dirty="0"/>
                        <a:t>BGP AS path ACL/filtering</a:t>
                      </a:r>
                    </a:p>
                  </a:txBody>
                  <a:tcPr/>
                </a:tc>
                <a:extLst>
                  <a:ext uri="{0D108BD9-81ED-4DB2-BD59-A6C34878D82A}">
                    <a16:rowId xmlns:a16="http://schemas.microsoft.com/office/drawing/2014/main" val="2359316111"/>
                  </a:ext>
                </a:extLst>
              </a:tr>
              <a:tr h="318176">
                <a:tc>
                  <a:txBody>
                    <a:bodyPr/>
                    <a:lstStyle/>
                    <a:p>
                      <a:r>
                        <a:rPr lang="en-US" sz="1400" dirty="0"/>
                        <a:t>BGP route maps for neighbors</a:t>
                      </a:r>
                    </a:p>
                  </a:txBody>
                  <a:tcPr/>
                </a:tc>
                <a:extLst>
                  <a:ext uri="{0D108BD9-81ED-4DB2-BD59-A6C34878D82A}">
                    <a16:rowId xmlns:a16="http://schemas.microsoft.com/office/drawing/2014/main" val="906729202"/>
                  </a:ext>
                </a:extLst>
              </a:tr>
              <a:tr h="318176">
                <a:tc>
                  <a:txBody>
                    <a:bodyPr/>
                    <a:lstStyle/>
                    <a:p>
                      <a:r>
                        <a:rPr lang="en-US" sz="1400" dirty="0"/>
                        <a:t>BGP communities</a:t>
                      </a:r>
                    </a:p>
                  </a:txBody>
                  <a:tcPr/>
                </a:tc>
                <a:extLst>
                  <a:ext uri="{0D108BD9-81ED-4DB2-BD59-A6C34878D82A}">
                    <a16:rowId xmlns:a16="http://schemas.microsoft.com/office/drawing/2014/main" val="3298492007"/>
                  </a:ext>
                </a:extLst>
              </a:tr>
              <a:tr h="318176">
                <a:tc>
                  <a:txBody>
                    <a:bodyPr/>
                    <a:lstStyle/>
                    <a:p>
                      <a:r>
                        <a:rPr lang="en-US" sz="1400" dirty="0"/>
                        <a:t>Enabling BGP community support</a:t>
                      </a:r>
                    </a:p>
                  </a:txBody>
                  <a:tcPr/>
                </a:tc>
                <a:extLst>
                  <a:ext uri="{0D108BD9-81ED-4DB2-BD59-A6C34878D82A}">
                    <a16:rowId xmlns:a16="http://schemas.microsoft.com/office/drawing/2014/main" val="1633990456"/>
                  </a:ext>
                </a:extLst>
              </a:tr>
              <a:tr h="318176">
                <a:tc>
                  <a:txBody>
                    <a:bodyPr/>
                    <a:lstStyle/>
                    <a:p>
                      <a:r>
                        <a:rPr lang="en-US" sz="1400" dirty="0"/>
                        <a:t>BGP community list</a:t>
                      </a:r>
                    </a:p>
                  </a:txBody>
                  <a:tcPr/>
                </a:tc>
                <a:extLst>
                  <a:ext uri="{0D108BD9-81ED-4DB2-BD59-A6C34878D82A}">
                    <a16:rowId xmlns:a16="http://schemas.microsoft.com/office/drawing/2014/main" val="183330300"/>
                  </a:ext>
                </a:extLst>
              </a:tr>
              <a:tr h="318176">
                <a:tc>
                  <a:txBody>
                    <a:bodyPr/>
                    <a:lstStyle/>
                    <a:p>
                      <a:r>
                        <a:rPr lang="en-US" sz="1400" dirty="0"/>
                        <a:t>Setting private BGP communities</a:t>
                      </a:r>
                    </a:p>
                  </a:txBody>
                  <a:tcPr/>
                </a:tc>
                <a:extLst>
                  <a:ext uri="{0D108BD9-81ED-4DB2-BD59-A6C34878D82A}">
                    <a16:rowId xmlns:a16="http://schemas.microsoft.com/office/drawing/2014/main" val="1952400240"/>
                  </a:ext>
                </a:extLst>
              </a:tr>
              <a:tr h="318176">
                <a:tc>
                  <a:txBody>
                    <a:bodyPr/>
                    <a:lstStyle/>
                    <a:p>
                      <a:r>
                        <a:rPr lang="en-US" sz="1400" dirty="0"/>
                        <a:t>Routing path selection using longest match</a:t>
                      </a:r>
                    </a:p>
                  </a:txBody>
                  <a:tcPr/>
                </a:tc>
                <a:extLst>
                  <a:ext uri="{0D108BD9-81ED-4DB2-BD59-A6C34878D82A}">
                    <a16:rowId xmlns:a16="http://schemas.microsoft.com/office/drawing/2014/main" val="2582185378"/>
                  </a:ext>
                </a:extLst>
              </a:tr>
              <a:tr h="318176">
                <a:tc>
                  <a:txBody>
                    <a:bodyPr/>
                    <a:lstStyle/>
                    <a:p>
                      <a:r>
                        <a:rPr lang="en-US" sz="1400" dirty="0"/>
                        <a:t>BGP best-path algorithm</a:t>
                      </a:r>
                    </a:p>
                  </a:txBody>
                  <a:tcPr/>
                </a:tc>
                <a:extLst>
                  <a:ext uri="{0D108BD9-81ED-4DB2-BD59-A6C34878D82A}">
                    <a16:rowId xmlns:a16="http://schemas.microsoft.com/office/drawing/2014/main" val="2110731705"/>
                  </a:ext>
                </a:extLst>
              </a:tr>
            </a:tbl>
          </a:graphicData>
        </a:graphic>
      </p:graphicFrame>
    </p:spTree>
    <p:extLst>
      <p:ext uri="{BB962C8B-B14F-4D97-AF65-F5344CB8AC3E}">
        <p14:creationId xmlns:p14="http://schemas.microsoft.com/office/powerpoint/2010/main" val="37894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12</a:t>
            </a:r>
          </a:p>
        </p:txBody>
      </p:sp>
      <p:graphicFrame>
        <p:nvGraphicFramePr>
          <p:cNvPr id="2" name="Table 1"/>
          <p:cNvGraphicFramePr>
            <a:graphicFrameLocks noGrp="1"/>
          </p:cNvGraphicFramePr>
          <p:nvPr>
            <p:extLst>
              <p:ext uri="{D42A27DB-BD31-4B8C-83A1-F6EECF244321}">
                <p14:modId xmlns:p14="http://schemas.microsoft.com/office/powerpoint/2010/main" val="3863480288"/>
              </p:ext>
            </p:extLst>
          </p:nvPr>
        </p:nvGraphicFramePr>
        <p:xfrm>
          <a:off x="2068961" y="1186531"/>
          <a:ext cx="4207565" cy="2770437"/>
        </p:xfrm>
        <a:graphic>
          <a:graphicData uri="http://schemas.openxmlformats.org/drawingml/2006/table">
            <a:tbl>
              <a:tblPr firstRow="1" bandRow="1">
                <a:tableStyleId>{5C22544A-7EE6-4342-B048-85BDC9FD1C3A}</a:tableStyleId>
              </a:tblPr>
              <a:tblGrid>
                <a:gridCol w="4207565">
                  <a:extLst>
                    <a:ext uri="{9D8B030D-6E8A-4147-A177-3AD203B41FA5}">
                      <a16:colId xmlns:a16="http://schemas.microsoft.com/office/drawing/2014/main" val="3133942819"/>
                    </a:ext>
                  </a:extLst>
                </a:gridCol>
              </a:tblGrid>
              <a:tr h="308691">
                <a:tc>
                  <a:txBody>
                    <a:bodyPr/>
                    <a:lstStyle/>
                    <a:p>
                      <a:r>
                        <a:rPr lang="en-US" sz="1400" dirty="0"/>
                        <a:t>Key Terms</a:t>
                      </a:r>
                    </a:p>
                  </a:txBody>
                  <a:tcPr/>
                </a:tc>
                <a:extLst>
                  <a:ext uri="{0D108BD9-81ED-4DB2-BD59-A6C34878D82A}">
                    <a16:rowId xmlns:a16="http://schemas.microsoft.com/office/drawing/2014/main" val="2640803396"/>
                  </a:ext>
                </a:extLst>
              </a:tr>
              <a:tr h="308691">
                <a:tc>
                  <a:txBody>
                    <a:bodyPr/>
                    <a:lstStyle/>
                    <a:p>
                      <a:r>
                        <a:rPr lang="en-US" sz="1400" dirty="0"/>
                        <a:t>AS path access control list (ACL)</a:t>
                      </a:r>
                    </a:p>
                  </a:txBody>
                  <a:tcPr/>
                </a:tc>
                <a:extLst>
                  <a:ext uri="{0D108BD9-81ED-4DB2-BD59-A6C34878D82A}">
                    <a16:rowId xmlns:a16="http://schemas.microsoft.com/office/drawing/2014/main" val="3303805005"/>
                  </a:ext>
                </a:extLst>
              </a:tr>
              <a:tr h="308691">
                <a:tc>
                  <a:txBody>
                    <a:bodyPr/>
                    <a:lstStyle/>
                    <a:p>
                      <a:r>
                        <a:rPr lang="en-US" sz="1400" dirty="0"/>
                        <a:t>BGP Community</a:t>
                      </a:r>
                    </a:p>
                  </a:txBody>
                  <a:tcPr/>
                </a:tc>
                <a:extLst>
                  <a:ext uri="{0D108BD9-81ED-4DB2-BD59-A6C34878D82A}">
                    <a16:rowId xmlns:a16="http://schemas.microsoft.com/office/drawing/2014/main" val="1860627843"/>
                  </a:ext>
                </a:extLst>
              </a:tr>
              <a:tr h="308691">
                <a:tc>
                  <a:txBody>
                    <a:bodyPr/>
                    <a:lstStyle/>
                    <a:p>
                      <a:r>
                        <a:rPr lang="en-US" sz="1400" dirty="0"/>
                        <a:t>BGP Multihoming</a:t>
                      </a:r>
                    </a:p>
                  </a:txBody>
                  <a:tcPr/>
                </a:tc>
                <a:extLst>
                  <a:ext uri="{0D108BD9-81ED-4DB2-BD59-A6C34878D82A}">
                    <a16:rowId xmlns:a16="http://schemas.microsoft.com/office/drawing/2014/main" val="2206863053"/>
                  </a:ext>
                </a:extLst>
              </a:tr>
              <a:tr h="308691">
                <a:tc>
                  <a:txBody>
                    <a:bodyPr/>
                    <a:lstStyle/>
                    <a:p>
                      <a:r>
                        <a:rPr lang="en-US" sz="1400" b="0" i="0" u="none" strike="noStrike" kern="1200" baseline="0" dirty="0">
                          <a:solidFill>
                            <a:schemeClr val="dk1"/>
                          </a:solidFill>
                          <a:latin typeface="+mn-lt"/>
                          <a:ea typeface="+mn-ea"/>
                          <a:cs typeface="+mn-cs"/>
                        </a:rPr>
                        <a:t>distribute list</a:t>
                      </a:r>
                      <a:endParaRPr lang="en-US" sz="1400" dirty="0"/>
                    </a:p>
                  </a:txBody>
                  <a:tcPr/>
                </a:tc>
                <a:extLst>
                  <a:ext uri="{0D108BD9-81ED-4DB2-BD59-A6C34878D82A}">
                    <a16:rowId xmlns:a16="http://schemas.microsoft.com/office/drawing/2014/main" val="1924228875"/>
                  </a:ext>
                </a:extLst>
              </a:tr>
              <a:tr h="308691">
                <a:tc>
                  <a:txBody>
                    <a:bodyPr/>
                    <a:lstStyle/>
                    <a:p>
                      <a:r>
                        <a:rPr lang="en-US" sz="1400" b="0" i="0" u="none" strike="noStrike" kern="1200" baseline="0" dirty="0">
                          <a:solidFill>
                            <a:schemeClr val="dk1"/>
                          </a:solidFill>
                          <a:latin typeface="+mn-lt"/>
                          <a:ea typeface="+mn-ea"/>
                          <a:cs typeface="+mn-cs"/>
                        </a:rPr>
                        <a:t>prefix list</a:t>
                      </a:r>
                      <a:endParaRPr lang="en-US" sz="1400" dirty="0"/>
                    </a:p>
                  </a:txBody>
                  <a:tcPr/>
                </a:tc>
                <a:extLst>
                  <a:ext uri="{0D108BD9-81ED-4DB2-BD59-A6C34878D82A}">
                    <a16:rowId xmlns:a16="http://schemas.microsoft.com/office/drawing/2014/main" val="844532499"/>
                  </a:ext>
                </a:extLst>
              </a:tr>
              <a:tr h="308691">
                <a:tc>
                  <a:txBody>
                    <a:bodyPr/>
                    <a:lstStyle/>
                    <a:p>
                      <a:r>
                        <a:rPr lang="en-US" sz="1400" b="0" i="0" u="none" strike="noStrike" kern="1200" baseline="0" dirty="0">
                          <a:solidFill>
                            <a:schemeClr val="dk1"/>
                          </a:solidFill>
                          <a:latin typeface="+mn-lt"/>
                          <a:ea typeface="+mn-ea"/>
                          <a:cs typeface="+mn-cs"/>
                        </a:rPr>
                        <a:t>regular expression (regex)</a:t>
                      </a:r>
                      <a:endParaRPr lang="en-US" sz="1400" dirty="0"/>
                    </a:p>
                  </a:txBody>
                  <a:tcPr/>
                </a:tc>
                <a:extLst>
                  <a:ext uri="{0D108BD9-81ED-4DB2-BD59-A6C34878D82A}">
                    <a16:rowId xmlns:a16="http://schemas.microsoft.com/office/drawing/2014/main" val="543536334"/>
                  </a:ext>
                </a:extLst>
              </a:tr>
              <a:tr h="253718">
                <a:tc>
                  <a:txBody>
                    <a:bodyPr/>
                    <a:lstStyle/>
                    <a:p>
                      <a:r>
                        <a:rPr lang="en-US" sz="1400" b="0" i="0" u="none" strike="noStrike" kern="1200" baseline="0" dirty="0">
                          <a:solidFill>
                            <a:schemeClr val="dk1"/>
                          </a:solidFill>
                          <a:latin typeface="+mn-lt"/>
                          <a:ea typeface="+mn-ea"/>
                          <a:cs typeface="+mn-cs"/>
                        </a:rPr>
                        <a:t>route map</a:t>
                      </a:r>
                      <a:endParaRPr lang="en-US" sz="1400" dirty="0"/>
                    </a:p>
                  </a:txBody>
                  <a:tcPr/>
                </a:tc>
                <a:extLst>
                  <a:ext uri="{0D108BD9-81ED-4DB2-BD59-A6C34878D82A}">
                    <a16:rowId xmlns:a16="http://schemas.microsoft.com/office/drawing/2014/main" val="1936916576"/>
                  </a:ext>
                </a:extLst>
              </a:tr>
              <a:tr h="253718">
                <a:tc>
                  <a:txBody>
                    <a:bodyPr/>
                    <a:lstStyle/>
                    <a:p>
                      <a:r>
                        <a:rPr lang="en-US" sz="1400" b="0" i="0" u="none" strike="noStrike" kern="1200" baseline="0" dirty="0">
                          <a:solidFill>
                            <a:schemeClr val="dk1"/>
                          </a:solidFill>
                          <a:latin typeface="+mn-lt"/>
                          <a:ea typeface="+mn-ea"/>
                          <a:cs typeface="+mn-cs"/>
                        </a:rPr>
                        <a:t>transit routing</a:t>
                      </a:r>
                      <a:endParaRPr lang="en-US" sz="1400" dirty="0"/>
                    </a:p>
                  </a:txBody>
                  <a:tcPr/>
                </a:tc>
                <a:extLst>
                  <a:ext uri="{0D108BD9-81ED-4DB2-BD59-A6C34878D82A}">
                    <a16:rowId xmlns:a16="http://schemas.microsoft.com/office/drawing/2014/main" val="1040528287"/>
                  </a:ext>
                </a:extLst>
              </a:tr>
            </a:tbl>
          </a:graphicData>
        </a:graphic>
      </p:graphicFrame>
    </p:spTree>
    <p:extLst>
      <p:ext uri="{BB962C8B-B14F-4D97-AF65-F5344CB8AC3E}">
        <p14:creationId xmlns:p14="http://schemas.microsoft.com/office/powerpoint/2010/main" val="295768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12</a:t>
            </a:r>
          </a:p>
        </p:txBody>
      </p:sp>
      <p:graphicFrame>
        <p:nvGraphicFramePr>
          <p:cNvPr id="2" name="Table 1"/>
          <p:cNvGraphicFramePr>
            <a:graphicFrameLocks noGrp="1"/>
          </p:cNvGraphicFramePr>
          <p:nvPr>
            <p:extLst>
              <p:ext uri="{D42A27DB-BD31-4B8C-83A1-F6EECF244321}">
                <p14:modId xmlns:p14="http://schemas.microsoft.com/office/powerpoint/2010/main" val="305858901"/>
              </p:ext>
            </p:extLst>
          </p:nvPr>
        </p:nvGraphicFramePr>
        <p:xfrm>
          <a:off x="243123" y="870476"/>
          <a:ext cx="8613914" cy="3647628"/>
        </p:xfrm>
        <a:graphic>
          <a:graphicData uri="http://schemas.openxmlformats.org/drawingml/2006/table">
            <a:tbl>
              <a:tblPr firstRow="1" bandRow="1">
                <a:tableStyleId>{5C22544A-7EE6-4342-B048-85BDC9FD1C3A}</a:tableStyleId>
              </a:tblPr>
              <a:tblGrid>
                <a:gridCol w="3956344">
                  <a:extLst>
                    <a:ext uri="{9D8B030D-6E8A-4147-A177-3AD203B41FA5}">
                      <a16:colId xmlns:a16="http://schemas.microsoft.com/office/drawing/2014/main" val="3409650697"/>
                    </a:ext>
                  </a:extLst>
                </a:gridCol>
                <a:gridCol w="4657570">
                  <a:extLst>
                    <a:ext uri="{9D8B030D-6E8A-4147-A177-3AD203B41FA5}">
                      <a16:colId xmlns:a16="http://schemas.microsoft.com/office/drawing/2014/main" val="2847699745"/>
                    </a:ext>
                  </a:extLst>
                </a:gridCol>
              </a:tblGrid>
              <a:tr h="325308">
                <a:tc>
                  <a:txBody>
                    <a:bodyPr/>
                    <a:lstStyle/>
                    <a:p>
                      <a:r>
                        <a:rPr lang="en-US" sz="1400" dirty="0"/>
                        <a:t>Task</a:t>
                      </a:r>
                    </a:p>
                  </a:txBody>
                  <a:tcPr/>
                </a:tc>
                <a:tc>
                  <a:txBody>
                    <a:bodyPr/>
                    <a:lstStyle/>
                    <a:p>
                      <a:r>
                        <a:rPr lang="en-US" sz="1400" dirty="0"/>
                        <a:t>Command Syntax</a:t>
                      </a:r>
                    </a:p>
                  </a:txBody>
                  <a:tcPr/>
                </a:tc>
                <a:extLst>
                  <a:ext uri="{0D108BD9-81ED-4DB2-BD59-A6C34878D82A}">
                    <a16:rowId xmlns:a16="http://schemas.microsoft.com/office/drawing/2014/main" val="2881915533"/>
                  </a:ext>
                </a:extLst>
              </a:tr>
              <a:tr h="454540">
                <a:tc>
                  <a:txBody>
                    <a:bodyPr/>
                    <a:lstStyle/>
                    <a:p>
                      <a:r>
                        <a:rPr lang="en-US" sz="1400" dirty="0"/>
                        <a:t>Configure a prefix list</a:t>
                      </a:r>
                    </a:p>
                  </a:txBody>
                  <a:tcPr/>
                </a:tc>
                <a:tc>
                  <a:txBody>
                    <a:bodyPr/>
                    <a:lstStyle/>
                    <a:p>
                      <a:r>
                        <a:rPr lang="en-US" sz="1400" b="1" i="0" u="none" strike="noStrike" kern="1200" baseline="0" dirty="0">
                          <a:solidFill>
                            <a:schemeClr val="dk1"/>
                          </a:solidFill>
                          <a:latin typeface="+mn-lt"/>
                          <a:ea typeface="+mn-ea"/>
                          <a:cs typeface="+mn-cs"/>
                        </a:rPr>
                        <a:t>{ip | ipv6} prefix-list </a:t>
                      </a:r>
                      <a:r>
                        <a:rPr lang="en-US" sz="1400" b="1" i="1" u="none" strike="noStrike" kern="1200" baseline="0" dirty="0">
                          <a:solidFill>
                            <a:schemeClr val="dk1"/>
                          </a:solidFill>
                          <a:latin typeface="+mn-lt"/>
                          <a:ea typeface="+mn-ea"/>
                          <a:cs typeface="+mn-cs"/>
                        </a:rPr>
                        <a:t>prefix-list-name</a:t>
                      </a:r>
                      <a:r>
                        <a:rPr lang="en-US" sz="1400" b="1" i="0" u="none" strike="noStrike" kern="1200" baseline="0" dirty="0">
                          <a:solidFill>
                            <a:schemeClr val="dk1"/>
                          </a:solidFill>
                          <a:latin typeface="+mn-lt"/>
                          <a:ea typeface="+mn-ea"/>
                          <a:cs typeface="+mn-cs"/>
                        </a:rPr>
                        <a:t> [seq </a:t>
                      </a:r>
                      <a:r>
                        <a:rPr lang="en-US" sz="1400" b="1" i="1" u="none" strike="noStrike" kern="1200" baseline="0" dirty="0">
                          <a:solidFill>
                            <a:schemeClr val="dk1"/>
                          </a:solidFill>
                          <a:latin typeface="+mn-lt"/>
                          <a:ea typeface="+mn-ea"/>
                          <a:cs typeface="+mn-cs"/>
                        </a:rPr>
                        <a:t>sequence-number</a:t>
                      </a:r>
                      <a:r>
                        <a:rPr lang="en-US" sz="1400" b="1" i="0" u="none" strike="noStrike" kern="1200" baseline="0" dirty="0">
                          <a:solidFill>
                            <a:schemeClr val="dk1"/>
                          </a:solidFill>
                          <a:latin typeface="+mn-lt"/>
                          <a:ea typeface="+mn-ea"/>
                          <a:cs typeface="+mn-cs"/>
                        </a:rPr>
                        <a:t>] {permit | deny} </a:t>
                      </a:r>
                      <a:r>
                        <a:rPr lang="en-US" sz="1400" b="1" i="1" u="none" strike="noStrike" kern="1200" baseline="0" dirty="0">
                          <a:solidFill>
                            <a:schemeClr val="dk1"/>
                          </a:solidFill>
                          <a:latin typeface="+mn-lt"/>
                          <a:ea typeface="+mn-ea"/>
                          <a:cs typeface="+mn-cs"/>
                        </a:rPr>
                        <a:t>high-orderbit-pattern/high-order-bit-count</a:t>
                      </a:r>
                      <a:r>
                        <a:rPr lang="en-US" sz="1400" b="1" i="0" u="none" strike="noStrike" kern="1200" baseline="0" dirty="0">
                          <a:solidFill>
                            <a:schemeClr val="dk1"/>
                          </a:solidFill>
                          <a:latin typeface="+mn-lt"/>
                          <a:ea typeface="+mn-ea"/>
                          <a:cs typeface="+mn-cs"/>
                        </a:rPr>
                        <a:t> [ge </a:t>
                      </a:r>
                      <a:r>
                        <a:rPr lang="en-US" sz="1400" b="1" i="1" u="none" strike="noStrike" kern="1200" baseline="0" dirty="0">
                          <a:solidFill>
                            <a:schemeClr val="dk1"/>
                          </a:solidFill>
                          <a:latin typeface="+mn-lt"/>
                          <a:ea typeface="+mn-ea"/>
                          <a:cs typeface="+mn-cs"/>
                        </a:rPr>
                        <a:t>ge-value</a:t>
                      </a:r>
                      <a:r>
                        <a:rPr lang="en-US" sz="1400" b="1" i="0" u="none" strike="noStrike" kern="1200" baseline="0" dirty="0">
                          <a:solidFill>
                            <a:schemeClr val="dk1"/>
                          </a:solidFill>
                          <a:latin typeface="+mn-lt"/>
                          <a:ea typeface="+mn-ea"/>
                          <a:cs typeface="+mn-cs"/>
                        </a:rPr>
                        <a:t>][le </a:t>
                      </a:r>
                      <a:r>
                        <a:rPr lang="en-US" sz="1400" b="1" i="1" u="none" strike="noStrike" kern="1200" baseline="0" dirty="0">
                          <a:solidFill>
                            <a:schemeClr val="dk1"/>
                          </a:solidFill>
                          <a:latin typeface="+mn-lt"/>
                          <a:ea typeface="+mn-ea"/>
                          <a:cs typeface="+mn-cs"/>
                        </a:rPr>
                        <a:t>le-value</a:t>
                      </a:r>
                      <a:r>
                        <a:rPr lang="en-US" sz="1400" b="1" i="0" u="none" strike="noStrike" kern="1200" baseline="0" dirty="0">
                          <a:solidFill>
                            <a:schemeClr val="dk1"/>
                          </a:solidFill>
                          <a:latin typeface="+mn-lt"/>
                          <a:ea typeface="+mn-ea"/>
                          <a:cs typeface="+mn-cs"/>
                        </a:rPr>
                        <a:t>]</a:t>
                      </a:r>
                      <a:endParaRPr lang="en-US" sz="1400" dirty="0"/>
                    </a:p>
                  </a:txBody>
                  <a:tcPr/>
                </a:tc>
                <a:extLst>
                  <a:ext uri="{0D108BD9-81ED-4DB2-BD59-A6C34878D82A}">
                    <a16:rowId xmlns:a16="http://schemas.microsoft.com/office/drawing/2014/main" val="3700197108"/>
                  </a:ext>
                </a:extLst>
              </a:tr>
              <a:tr h="325308">
                <a:tc>
                  <a:txBody>
                    <a:bodyPr/>
                    <a:lstStyle/>
                    <a:p>
                      <a:r>
                        <a:rPr lang="en-US" sz="1400" dirty="0"/>
                        <a:t>Create a route map entry</a:t>
                      </a:r>
                    </a:p>
                  </a:txBody>
                  <a:tcPr/>
                </a:tc>
                <a:tc>
                  <a:txBody>
                    <a:bodyPr/>
                    <a:lstStyle/>
                    <a:p>
                      <a:r>
                        <a:rPr lang="en-US" sz="1400" b="1" dirty="0"/>
                        <a:t>route-map </a:t>
                      </a:r>
                      <a:r>
                        <a:rPr lang="en-US" sz="1400" b="1" i="1" dirty="0"/>
                        <a:t>route-map-name</a:t>
                      </a:r>
                      <a:r>
                        <a:rPr lang="en-US" sz="1400" b="1" dirty="0"/>
                        <a:t> [permit | deny][</a:t>
                      </a:r>
                      <a:r>
                        <a:rPr lang="en-US" sz="1400" b="1" i="1" dirty="0"/>
                        <a:t>sequence-number</a:t>
                      </a:r>
                      <a:r>
                        <a:rPr lang="en-US" sz="1400" b="1" dirty="0"/>
                        <a:t>]</a:t>
                      </a:r>
                    </a:p>
                  </a:txBody>
                  <a:tcPr/>
                </a:tc>
                <a:extLst>
                  <a:ext uri="{0D108BD9-81ED-4DB2-BD59-A6C34878D82A}">
                    <a16:rowId xmlns:a16="http://schemas.microsoft.com/office/drawing/2014/main" val="39194219"/>
                  </a:ext>
                </a:extLst>
              </a:tr>
              <a:tr h="454540">
                <a:tc>
                  <a:txBody>
                    <a:bodyPr/>
                    <a:lstStyle/>
                    <a:p>
                      <a:r>
                        <a:rPr lang="en-US" sz="1400" b="0" i="0" u="none" strike="noStrike" kern="1200" baseline="0" dirty="0">
                          <a:solidFill>
                            <a:schemeClr val="dk1"/>
                          </a:solidFill>
                          <a:latin typeface="+mn-lt"/>
                          <a:ea typeface="+mn-ea"/>
                          <a:cs typeface="+mn-cs"/>
                        </a:rPr>
                        <a:t>Conditionally match in a route map by using the AS path</a:t>
                      </a:r>
                    </a:p>
                  </a:txBody>
                  <a:tcPr/>
                </a:tc>
                <a:tc>
                  <a:txBody>
                    <a:bodyPr/>
                    <a:lstStyle/>
                    <a:p>
                      <a:r>
                        <a:rPr lang="en-US" sz="1400" b="1" dirty="0"/>
                        <a:t>match as-path </a:t>
                      </a:r>
                      <a:r>
                        <a:rPr lang="en-US" sz="1400" b="1" i="1" dirty="0"/>
                        <a:t>acl-number</a:t>
                      </a:r>
                    </a:p>
                  </a:txBody>
                  <a:tcPr/>
                </a:tc>
                <a:extLst>
                  <a:ext uri="{0D108BD9-81ED-4DB2-BD59-A6C34878D82A}">
                    <a16:rowId xmlns:a16="http://schemas.microsoft.com/office/drawing/2014/main" val="328649326"/>
                  </a:ext>
                </a:extLst>
              </a:tr>
              <a:tr h="454540">
                <a:tc>
                  <a:txBody>
                    <a:bodyPr/>
                    <a:lstStyle/>
                    <a:p>
                      <a:r>
                        <a:rPr lang="en-US" sz="1400" b="0" i="0" u="none" strike="noStrike" kern="1200" baseline="0" dirty="0">
                          <a:solidFill>
                            <a:schemeClr val="dk1"/>
                          </a:solidFill>
                          <a:latin typeface="+mn-lt"/>
                          <a:ea typeface="+mn-ea"/>
                          <a:cs typeface="+mn-cs"/>
                        </a:rPr>
                        <a:t>Conditionally match in a route map by using an ACL</a:t>
                      </a:r>
                    </a:p>
                  </a:txBody>
                  <a:tcPr/>
                </a:tc>
                <a:tc>
                  <a:txBody>
                    <a:bodyPr/>
                    <a:lstStyle/>
                    <a:p>
                      <a:r>
                        <a:rPr lang="en-US" sz="1400" b="1" dirty="0"/>
                        <a:t>match ip address {</a:t>
                      </a:r>
                      <a:r>
                        <a:rPr lang="en-US" sz="1400" b="1" i="1" dirty="0"/>
                        <a:t>acl-number</a:t>
                      </a:r>
                      <a:r>
                        <a:rPr lang="en-US" sz="1400" b="1" i="0" dirty="0"/>
                        <a:t> | </a:t>
                      </a:r>
                      <a:r>
                        <a:rPr lang="en-US" sz="1400" b="1" i="1" dirty="0"/>
                        <a:t>acl-name</a:t>
                      </a:r>
                      <a:r>
                        <a:rPr lang="en-US" sz="1400" b="1" i="0" dirty="0"/>
                        <a:t>}</a:t>
                      </a:r>
                    </a:p>
                  </a:txBody>
                  <a:tcPr/>
                </a:tc>
                <a:extLst>
                  <a:ext uri="{0D108BD9-81ED-4DB2-BD59-A6C34878D82A}">
                    <a16:rowId xmlns:a16="http://schemas.microsoft.com/office/drawing/2014/main" val="1201251293"/>
                  </a:ext>
                </a:extLst>
              </a:tr>
              <a:tr h="454540">
                <a:tc>
                  <a:txBody>
                    <a:bodyPr/>
                    <a:lstStyle/>
                    <a:p>
                      <a:r>
                        <a:rPr lang="en-US" sz="1400" b="0" i="0" u="none" strike="noStrike" kern="1200" baseline="0" dirty="0">
                          <a:solidFill>
                            <a:schemeClr val="dk1"/>
                          </a:solidFill>
                          <a:latin typeface="+mn-lt"/>
                          <a:ea typeface="+mn-ea"/>
                          <a:cs typeface="+mn-cs"/>
                        </a:rPr>
                        <a:t>Conditionally match in a route map by using a prefix list</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dirty="0"/>
                        <a:t>match ip address prefix-list </a:t>
                      </a:r>
                      <a:r>
                        <a:rPr lang="en-US" sz="1400" b="1" i="1" dirty="0"/>
                        <a:t>prefix-list-name</a:t>
                      </a:r>
                      <a:r>
                        <a:rPr lang="en-US" sz="1400" i="1" dirty="0"/>
                        <a:t> </a:t>
                      </a:r>
                    </a:p>
                  </a:txBody>
                  <a:tcPr/>
                </a:tc>
                <a:extLst>
                  <a:ext uri="{0D108BD9-81ED-4DB2-BD59-A6C34878D82A}">
                    <a16:rowId xmlns:a16="http://schemas.microsoft.com/office/drawing/2014/main" val="2641723263"/>
                  </a:ext>
                </a:extLst>
              </a:tr>
              <a:tr h="454540">
                <a:tc>
                  <a:txBody>
                    <a:bodyPr/>
                    <a:lstStyle/>
                    <a:p>
                      <a:r>
                        <a:rPr lang="en-US" sz="1400" b="0" i="0" u="none" strike="noStrike" kern="1200" baseline="0" dirty="0">
                          <a:solidFill>
                            <a:schemeClr val="dk1"/>
                          </a:solidFill>
                          <a:latin typeface="+mn-lt"/>
                          <a:ea typeface="+mn-ea"/>
                          <a:cs typeface="+mn-cs"/>
                        </a:rPr>
                        <a:t>Conditionally match in a route map by using a local preference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dirty="0"/>
                        <a:t>match local-preference </a:t>
                      </a:r>
                      <a:r>
                        <a:rPr lang="en-US" sz="1400" b="1" i="1" dirty="0"/>
                        <a:t>local-preference</a:t>
                      </a:r>
                    </a:p>
                  </a:txBody>
                  <a:tcPr/>
                </a:tc>
                <a:extLst>
                  <a:ext uri="{0D108BD9-81ED-4DB2-BD59-A6C34878D82A}">
                    <a16:rowId xmlns:a16="http://schemas.microsoft.com/office/drawing/2014/main" val="462423857"/>
                  </a:ext>
                </a:extLst>
              </a:tr>
            </a:tbl>
          </a:graphicData>
        </a:graphic>
      </p:graphicFrame>
    </p:spTree>
    <p:extLst>
      <p:ext uri="{BB962C8B-B14F-4D97-AF65-F5344CB8AC3E}">
        <p14:creationId xmlns:p14="http://schemas.microsoft.com/office/powerpoint/2010/main" val="170325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12 (Cont.)</a:t>
            </a:r>
          </a:p>
        </p:txBody>
      </p:sp>
      <p:graphicFrame>
        <p:nvGraphicFramePr>
          <p:cNvPr id="2" name="Table 1"/>
          <p:cNvGraphicFramePr>
            <a:graphicFrameLocks noGrp="1"/>
          </p:cNvGraphicFramePr>
          <p:nvPr>
            <p:extLst>
              <p:ext uri="{D42A27DB-BD31-4B8C-83A1-F6EECF244321}">
                <p14:modId xmlns:p14="http://schemas.microsoft.com/office/powerpoint/2010/main" val="3133402530"/>
              </p:ext>
            </p:extLst>
          </p:nvPr>
        </p:nvGraphicFramePr>
        <p:xfrm>
          <a:off x="305546" y="953461"/>
          <a:ext cx="8519361" cy="3643379"/>
        </p:xfrm>
        <a:graphic>
          <a:graphicData uri="http://schemas.openxmlformats.org/drawingml/2006/table">
            <a:tbl>
              <a:tblPr firstRow="1" bandRow="1">
                <a:tableStyleId>{5C22544A-7EE6-4342-B048-85BDC9FD1C3A}</a:tableStyleId>
              </a:tblPr>
              <a:tblGrid>
                <a:gridCol w="4212404">
                  <a:extLst>
                    <a:ext uri="{9D8B030D-6E8A-4147-A177-3AD203B41FA5}">
                      <a16:colId xmlns:a16="http://schemas.microsoft.com/office/drawing/2014/main" val="3409650697"/>
                    </a:ext>
                  </a:extLst>
                </a:gridCol>
                <a:gridCol w="4306957">
                  <a:extLst>
                    <a:ext uri="{9D8B030D-6E8A-4147-A177-3AD203B41FA5}">
                      <a16:colId xmlns:a16="http://schemas.microsoft.com/office/drawing/2014/main" val="2847699745"/>
                    </a:ext>
                  </a:extLst>
                </a:gridCol>
              </a:tblGrid>
              <a:tr h="321059">
                <a:tc>
                  <a:txBody>
                    <a:bodyPr/>
                    <a:lstStyle/>
                    <a:p>
                      <a:r>
                        <a:rPr lang="en-US" sz="1400" dirty="0"/>
                        <a:t>Task</a:t>
                      </a:r>
                    </a:p>
                  </a:txBody>
                  <a:tcPr/>
                </a:tc>
                <a:tc>
                  <a:txBody>
                    <a:bodyPr/>
                    <a:lstStyle/>
                    <a:p>
                      <a:r>
                        <a:rPr lang="en-US" sz="1400" dirty="0"/>
                        <a:t>Command Syntax</a:t>
                      </a:r>
                    </a:p>
                  </a:txBody>
                  <a:tcPr/>
                </a:tc>
                <a:extLst>
                  <a:ext uri="{0D108BD9-81ED-4DB2-BD59-A6C34878D82A}">
                    <a16:rowId xmlns:a16="http://schemas.microsoft.com/office/drawing/2014/main" val="2881915533"/>
                  </a:ext>
                </a:extLst>
              </a:tr>
              <a:tr h="321059">
                <a:tc>
                  <a:txBody>
                    <a:bodyPr/>
                    <a:lstStyle/>
                    <a:p>
                      <a:r>
                        <a:rPr lang="en-US" sz="1400" dirty="0"/>
                        <a:t>Filter routes to a BGP neighbor by using an ACL</a:t>
                      </a:r>
                    </a:p>
                  </a:txBody>
                  <a:tcPr/>
                </a:tc>
                <a:tc>
                  <a:txBody>
                    <a:bodyPr/>
                    <a:lstStyle/>
                    <a:p>
                      <a:r>
                        <a:rPr lang="en-US" sz="1400" b="1" dirty="0"/>
                        <a:t>neighbor </a:t>
                      </a:r>
                      <a:r>
                        <a:rPr lang="en-US" sz="1400" b="1" i="1" dirty="0"/>
                        <a:t>ip-address</a:t>
                      </a:r>
                      <a:r>
                        <a:rPr lang="en-US" sz="1400" b="1" dirty="0"/>
                        <a:t> distribute-list {</a:t>
                      </a:r>
                      <a:r>
                        <a:rPr lang="en-US" sz="1400" b="1" i="1" dirty="0"/>
                        <a:t>acl-number</a:t>
                      </a:r>
                      <a:r>
                        <a:rPr lang="en-US" sz="1400" b="1" dirty="0"/>
                        <a:t> | </a:t>
                      </a:r>
                      <a:r>
                        <a:rPr lang="en-US" sz="1400" b="1" i="1" dirty="0"/>
                        <a:t>acl-name</a:t>
                      </a:r>
                      <a:r>
                        <a:rPr lang="en-US" sz="1400" b="1" dirty="0"/>
                        <a:t>} {in|out}</a:t>
                      </a:r>
                    </a:p>
                  </a:txBody>
                  <a:tcPr/>
                </a:tc>
                <a:extLst>
                  <a:ext uri="{0D108BD9-81ED-4DB2-BD59-A6C34878D82A}">
                    <a16:rowId xmlns:a16="http://schemas.microsoft.com/office/drawing/2014/main" val="39194219"/>
                  </a:ext>
                </a:extLst>
              </a:tr>
              <a:tr h="32105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Filter routes to a BGP neighbor by using a prefix list</a:t>
                      </a:r>
                    </a:p>
                  </a:txBody>
                  <a:tcPr/>
                </a:tc>
                <a:tc>
                  <a:txBody>
                    <a:bodyPr/>
                    <a:lstStyle/>
                    <a:p>
                      <a:r>
                        <a:rPr lang="en-US" sz="1400" b="1" dirty="0"/>
                        <a:t>neighbor </a:t>
                      </a:r>
                      <a:r>
                        <a:rPr lang="en-US" sz="1400" b="1" i="1" dirty="0"/>
                        <a:t>ip-address</a:t>
                      </a:r>
                      <a:r>
                        <a:rPr lang="en-US" sz="1400" b="1" dirty="0"/>
                        <a:t> prefix-list </a:t>
                      </a:r>
                      <a:r>
                        <a:rPr lang="en-US" sz="1400" b="1" i="1" dirty="0"/>
                        <a:t>prefix-list-name</a:t>
                      </a:r>
                      <a:r>
                        <a:rPr lang="en-US" sz="1400" b="1" dirty="0"/>
                        <a:t> {in | out}</a:t>
                      </a:r>
                    </a:p>
                  </a:txBody>
                  <a:tcPr/>
                </a:tc>
                <a:extLst>
                  <a:ext uri="{0D108BD9-81ED-4DB2-BD59-A6C34878D82A}">
                    <a16:rowId xmlns:a16="http://schemas.microsoft.com/office/drawing/2014/main" val="328649326"/>
                  </a:ext>
                </a:extLst>
              </a:tr>
              <a:tr h="321059">
                <a:tc>
                  <a:txBody>
                    <a:bodyPr/>
                    <a:lstStyle/>
                    <a:p>
                      <a:r>
                        <a:rPr lang="en-US" sz="1400" dirty="0"/>
                        <a:t>Create an ACL based on the BGP AS path</a:t>
                      </a:r>
                    </a:p>
                  </a:txBody>
                  <a:tcPr/>
                </a:tc>
                <a:tc>
                  <a:txBody>
                    <a:bodyPr/>
                    <a:lstStyle/>
                    <a:p>
                      <a:r>
                        <a:rPr lang="en-US" sz="1400" b="1" dirty="0"/>
                        <a:t>ip as-path access-list </a:t>
                      </a:r>
                      <a:r>
                        <a:rPr lang="en-US" sz="1400" b="1" i="1" dirty="0"/>
                        <a:t>acl-number</a:t>
                      </a:r>
                      <a:r>
                        <a:rPr lang="en-US" sz="1400" b="1" dirty="0"/>
                        <a:t> {deny | permit} </a:t>
                      </a:r>
                      <a:r>
                        <a:rPr lang="en-US" sz="1400" b="1" i="1" dirty="0"/>
                        <a:t>regex-query</a:t>
                      </a:r>
                    </a:p>
                  </a:txBody>
                  <a:tcPr/>
                </a:tc>
                <a:extLst>
                  <a:ext uri="{0D108BD9-81ED-4DB2-BD59-A6C34878D82A}">
                    <a16:rowId xmlns:a16="http://schemas.microsoft.com/office/drawing/2014/main" val="1201251293"/>
                  </a:ext>
                </a:extLst>
              </a:tr>
              <a:tr h="32105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Filter routes to a BGP neighbor by using an AS path ACL</a:t>
                      </a:r>
                    </a:p>
                  </a:txBody>
                  <a:tcPr/>
                </a:tc>
                <a:tc>
                  <a:txBody>
                    <a:bodyPr/>
                    <a:lstStyle/>
                    <a:p>
                      <a:r>
                        <a:rPr lang="en-US" sz="1400" b="1" dirty="0"/>
                        <a:t>neighbor </a:t>
                      </a:r>
                      <a:r>
                        <a:rPr lang="en-US" sz="1400" b="1" i="1" dirty="0"/>
                        <a:t>ip-address</a:t>
                      </a:r>
                      <a:r>
                        <a:rPr lang="en-US" sz="1400" b="1" dirty="0"/>
                        <a:t> filter-list </a:t>
                      </a:r>
                      <a:r>
                        <a:rPr lang="en-US" sz="1400" b="1" i="1" dirty="0"/>
                        <a:t>acl-number </a:t>
                      </a:r>
                      <a:r>
                        <a:rPr lang="en-US" sz="1400" b="1" dirty="0"/>
                        <a:t>{in|out}</a:t>
                      </a:r>
                      <a:endParaRPr lang="en-US" sz="1400" dirty="0"/>
                    </a:p>
                  </a:txBody>
                  <a:tcPr/>
                </a:tc>
                <a:extLst>
                  <a:ext uri="{0D108BD9-81ED-4DB2-BD59-A6C34878D82A}">
                    <a16:rowId xmlns:a16="http://schemas.microsoft.com/office/drawing/2014/main" val="224247199"/>
                  </a:ext>
                </a:extLst>
              </a:tr>
              <a:tr h="448603">
                <a:tc>
                  <a:txBody>
                    <a:bodyPr/>
                    <a:lstStyle/>
                    <a:p>
                      <a:r>
                        <a:rPr lang="en-US" sz="1400" dirty="0"/>
                        <a:t>Associate an inbound or outbound route map with a specific BGP neighbor</a:t>
                      </a:r>
                    </a:p>
                  </a:txBody>
                  <a:tcPr/>
                </a:tc>
                <a:tc>
                  <a:txBody>
                    <a:bodyPr/>
                    <a:lstStyle/>
                    <a:p>
                      <a:r>
                        <a:rPr lang="en-US" sz="1400" b="1" dirty="0"/>
                        <a:t>neighbor </a:t>
                      </a:r>
                      <a:r>
                        <a:rPr lang="en-US" sz="1400" b="1" i="1" dirty="0"/>
                        <a:t>ip-address</a:t>
                      </a:r>
                      <a:r>
                        <a:rPr lang="en-US" sz="1400" b="1" dirty="0"/>
                        <a:t> route-map </a:t>
                      </a:r>
                      <a:r>
                        <a:rPr lang="en-US" sz="1400" b="1" i="1" dirty="0"/>
                        <a:t>route-map-name</a:t>
                      </a:r>
                      <a:r>
                        <a:rPr lang="en-US" sz="1400" b="1" dirty="0"/>
                        <a:t> {in|out}</a:t>
                      </a:r>
                    </a:p>
                  </a:txBody>
                  <a:tcPr/>
                </a:tc>
                <a:extLst>
                  <a:ext uri="{0D108BD9-81ED-4DB2-BD59-A6C34878D82A}">
                    <a16:rowId xmlns:a16="http://schemas.microsoft.com/office/drawing/2014/main" val="3682462727"/>
                  </a:ext>
                </a:extLst>
              </a:tr>
              <a:tr h="448603">
                <a:tc>
                  <a:txBody>
                    <a:bodyPr/>
                    <a:lstStyle/>
                    <a:p>
                      <a:r>
                        <a:rPr lang="en-US" sz="1400" dirty="0"/>
                        <a:t>Configure IOS-based routers to display the community in new format for easier readability of BGP communities</a:t>
                      </a:r>
                    </a:p>
                  </a:txBody>
                  <a:tcPr/>
                </a:tc>
                <a:tc>
                  <a:txBody>
                    <a:bodyPr/>
                    <a:lstStyle/>
                    <a:p>
                      <a:r>
                        <a:rPr lang="en-US" sz="1400" b="1" dirty="0"/>
                        <a:t>ip bgp-community new-format</a:t>
                      </a:r>
                    </a:p>
                  </a:txBody>
                  <a:tcPr/>
                </a:tc>
                <a:extLst>
                  <a:ext uri="{0D108BD9-81ED-4DB2-BD59-A6C34878D82A}">
                    <a16:rowId xmlns:a16="http://schemas.microsoft.com/office/drawing/2014/main" val="4227440232"/>
                  </a:ext>
                </a:extLst>
              </a:tr>
            </a:tbl>
          </a:graphicData>
        </a:graphic>
      </p:graphicFrame>
    </p:spTree>
    <p:extLst>
      <p:ext uri="{BB962C8B-B14F-4D97-AF65-F5344CB8AC3E}">
        <p14:creationId xmlns:p14="http://schemas.microsoft.com/office/powerpoint/2010/main" val="307153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731836"/>
          </a:xfrm>
        </p:spPr>
        <p:txBody>
          <a:bodyPr/>
          <a:lstStyle/>
          <a:p>
            <a:r>
              <a:rPr lang="en-US" sz="1600" dirty="0"/>
              <a:t>BGP Multihoming</a:t>
            </a:r>
            <a:br>
              <a:rPr lang="en-US" sz="2400" dirty="0"/>
            </a:br>
            <a:r>
              <a:rPr lang="en-US" sz="2400" dirty="0"/>
              <a:t>Branch Transit Routing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5987" y="658454"/>
            <a:ext cx="4776945" cy="4008374"/>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Figure 12-4 shows a failure scenario with the R41 branch router providing transit connectivity between Site 3 and Site 5. Unplanned transit presents the following issues: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The transit router’s circuits can become oversaturated.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The routing patterns can become unpredictable and nondeterministic. In this scenario, traffic from R31 may flow through R41, but the return traffic may take a different return path. This prevents deterministic routing, and complicates troubleshooting.</a:t>
            </a:r>
          </a:p>
          <a:p>
            <a:pPr marL="0" indent="0" algn="l" defTabSz="684213" fontAlgn="base">
              <a:spcBef>
                <a:spcPts val="600"/>
              </a:spcBef>
              <a:spcAft>
                <a:spcPts val="600"/>
              </a:spcAft>
              <a:buClr>
                <a:schemeClr val="tx2"/>
              </a:buClr>
              <a:buSzPct val="90000"/>
            </a:pPr>
            <a:r>
              <a:rPr lang="en-US" sz="1400" dirty="0">
                <a:solidFill>
                  <a:srgbClr val="000000"/>
                </a:solidFill>
              </a:rPr>
              <a:t>Multihomed environments should be configured so that branch routers cannot act as transit routers. Transit routing can be avoided by configuring outbound route filtering at each branch site. Branch sites do not advertise what they learn from the WAN but advertise only networks that face the LAN.</a:t>
            </a:r>
          </a:p>
        </p:txBody>
      </p:sp>
      <p:sp>
        <p:nvSpPr>
          <p:cNvPr id="6" name="Content Placeholder 3">
            <a:extLst>
              <a:ext uri="{FF2B5EF4-FFF2-40B4-BE49-F238E27FC236}">
                <a16:creationId xmlns:a16="http://schemas.microsoft.com/office/drawing/2014/main" id="{74B5EA38-2286-40BF-9400-E083FC2E6F1D}"/>
              </a:ext>
            </a:extLst>
          </p:cNvPr>
          <p:cNvSpPr txBox="1">
            <a:spLocks/>
          </p:cNvSpPr>
          <p:nvPr/>
        </p:nvSpPr>
        <p:spPr>
          <a:xfrm>
            <a:off x="4893042" y="3860799"/>
            <a:ext cx="4020665" cy="87376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b="1" dirty="0">
                <a:solidFill>
                  <a:srgbClr val="000000"/>
                </a:solidFill>
              </a:rPr>
              <a:t>Note: </a:t>
            </a:r>
            <a:r>
              <a:rPr lang="en-US" sz="1400" dirty="0">
                <a:solidFill>
                  <a:srgbClr val="000000"/>
                </a:solidFill>
              </a:rPr>
              <a:t>Transit routing at the data center or other planned locations is normal in enterprise designs as they have accounted for the bandwidth.</a:t>
            </a:r>
          </a:p>
        </p:txBody>
      </p:sp>
      <p:pic>
        <p:nvPicPr>
          <p:cNvPr id="7" name="Picture 6">
            <a:extLst>
              <a:ext uri="{FF2B5EF4-FFF2-40B4-BE49-F238E27FC236}">
                <a16:creationId xmlns:a16="http://schemas.microsoft.com/office/drawing/2014/main" id="{F28D8A1B-7D92-448D-B7F2-C6B56A3F68B3}"/>
              </a:ext>
            </a:extLst>
          </p:cNvPr>
          <p:cNvPicPr>
            <a:picLocks noChangeAspect="1"/>
          </p:cNvPicPr>
          <p:nvPr/>
        </p:nvPicPr>
        <p:blipFill>
          <a:blip r:embed="rId3"/>
          <a:srcRect/>
          <a:stretch/>
        </p:blipFill>
        <p:spPr>
          <a:xfrm>
            <a:off x="4944902" y="675420"/>
            <a:ext cx="4199098" cy="2968637"/>
          </a:xfrm>
          <a:prstGeom prst="rect">
            <a:avLst/>
          </a:prstGeom>
        </p:spPr>
      </p:pic>
    </p:spTree>
    <p:extLst>
      <p:ext uri="{BB962C8B-B14F-4D97-AF65-F5344CB8AC3E}">
        <p14:creationId xmlns:p14="http://schemas.microsoft.com/office/powerpoint/2010/main" val="231398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12 (Cont.)</a:t>
            </a:r>
          </a:p>
        </p:txBody>
      </p:sp>
      <p:graphicFrame>
        <p:nvGraphicFramePr>
          <p:cNvPr id="2" name="Table 1"/>
          <p:cNvGraphicFramePr>
            <a:graphicFrameLocks noGrp="1"/>
          </p:cNvGraphicFramePr>
          <p:nvPr>
            <p:extLst>
              <p:ext uri="{D42A27DB-BD31-4B8C-83A1-F6EECF244321}">
                <p14:modId xmlns:p14="http://schemas.microsoft.com/office/powerpoint/2010/main" val="1430231028"/>
              </p:ext>
            </p:extLst>
          </p:nvPr>
        </p:nvGraphicFramePr>
        <p:xfrm>
          <a:off x="270932" y="915704"/>
          <a:ext cx="8663095" cy="2982518"/>
        </p:xfrm>
        <a:graphic>
          <a:graphicData uri="http://schemas.openxmlformats.org/drawingml/2006/table">
            <a:tbl>
              <a:tblPr firstRow="1" bandRow="1">
                <a:tableStyleId>{5C22544A-7EE6-4342-B048-85BDC9FD1C3A}</a:tableStyleId>
              </a:tblPr>
              <a:tblGrid>
                <a:gridCol w="4165601">
                  <a:extLst>
                    <a:ext uri="{9D8B030D-6E8A-4147-A177-3AD203B41FA5}">
                      <a16:colId xmlns:a16="http://schemas.microsoft.com/office/drawing/2014/main" val="3409650697"/>
                    </a:ext>
                  </a:extLst>
                </a:gridCol>
                <a:gridCol w="4497494">
                  <a:extLst>
                    <a:ext uri="{9D8B030D-6E8A-4147-A177-3AD203B41FA5}">
                      <a16:colId xmlns:a16="http://schemas.microsoft.com/office/drawing/2014/main" val="2847699745"/>
                    </a:ext>
                  </a:extLst>
                </a:gridCol>
              </a:tblGrid>
              <a:tr h="267611">
                <a:tc>
                  <a:txBody>
                    <a:bodyPr/>
                    <a:lstStyle/>
                    <a:p>
                      <a:r>
                        <a:rPr lang="en-US" sz="1400" dirty="0"/>
                        <a:t>Task</a:t>
                      </a:r>
                    </a:p>
                  </a:txBody>
                  <a:tcPr/>
                </a:tc>
                <a:tc>
                  <a:txBody>
                    <a:bodyPr/>
                    <a:lstStyle/>
                    <a:p>
                      <a:r>
                        <a:rPr lang="en-US" sz="1400" dirty="0"/>
                        <a:t>Command Syntax</a:t>
                      </a:r>
                    </a:p>
                  </a:txBody>
                  <a:tcPr/>
                </a:tc>
                <a:extLst>
                  <a:ext uri="{0D108BD9-81ED-4DB2-BD59-A6C34878D82A}">
                    <a16:rowId xmlns:a16="http://schemas.microsoft.com/office/drawing/2014/main" val="2881915533"/>
                  </a:ext>
                </a:extLst>
              </a:tr>
              <a:tr h="454939">
                <a:tc>
                  <a:txBody>
                    <a:bodyPr/>
                    <a:lstStyle/>
                    <a:p>
                      <a:r>
                        <a:rPr lang="en-US" sz="1400" dirty="0"/>
                        <a:t>Create a BGP community list for conditional route matching</a:t>
                      </a:r>
                    </a:p>
                  </a:txBody>
                  <a:tcPr/>
                </a:tc>
                <a:tc>
                  <a:txBody>
                    <a:bodyPr/>
                    <a:lstStyle/>
                    <a:p>
                      <a:r>
                        <a:rPr lang="en-US" sz="1400" b="1" dirty="0"/>
                        <a:t>ip community-list {</a:t>
                      </a:r>
                      <a:r>
                        <a:rPr lang="en-US" sz="1400" b="1" i="1" dirty="0"/>
                        <a:t>1-500</a:t>
                      </a:r>
                      <a:r>
                        <a:rPr lang="en-US" sz="1400" b="1" dirty="0"/>
                        <a:t> | standard </a:t>
                      </a:r>
                      <a:r>
                        <a:rPr lang="en-US" sz="1400" b="1" i="1" dirty="0"/>
                        <a:t>listname</a:t>
                      </a:r>
                      <a:r>
                        <a:rPr lang="en-US" sz="1400" b="1" dirty="0"/>
                        <a:t> | expanded </a:t>
                      </a:r>
                      <a:r>
                        <a:rPr lang="en-US" sz="1400" b="1" i="1" dirty="0"/>
                        <a:t>list-name</a:t>
                      </a:r>
                      <a:r>
                        <a:rPr lang="en-US" sz="1400" b="1" dirty="0"/>
                        <a:t>} {permit | deny} </a:t>
                      </a:r>
                      <a:r>
                        <a:rPr lang="en-US" sz="1400" b="1" i="1" dirty="0"/>
                        <a:t>community-pattern</a:t>
                      </a:r>
                    </a:p>
                  </a:txBody>
                  <a:tcPr/>
                </a:tc>
                <a:extLst>
                  <a:ext uri="{0D108BD9-81ED-4DB2-BD59-A6C34878D82A}">
                    <a16:rowId xmlns:a16="http://schemas.microsoft.com/office/drawing/2014/main" val="3700197108"/>
                  </a:ext>
                </a:extLst>
              </a:tr>
              <a:tr h="454939">
                <a:tc>
                  <a:txBody>
                    <a:bodyPr/>
                    <a:lstStyle/>
                    <a:p>
                      <a:r>
                        <a:rPr lang="en-US" sz="1400" b="0" i="0" u="none" strike="noStrike" baseline="0" dirty="0">
                          <a:latin typeface="+mj-lt"/>
                        </a:rPr>
                        <a:t>Set BGP communities in a route map</a:t>
                      </a:r>
                      <a:endParaRPr lang="en-US" sz="1400" dirty="0">
                        <a:latin typeface="+mj-lt"/>
                      </a:endParaRP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u="none" strike="noStrike" baseline="0" dirty="0">
                          <a:latin typeface="+mj-lt"/>
                        </a:rPr>
                        <a:t>set community </a:t>
                      </a:r>
                      <a:r>
                        <a:rPr lang="en-US" sz="1400" b="1" i="1" u="none" strike="noStrike" baseline="0" dirty="0">
                          <a:latin typeface="+mj-lt"/>
                        </a:rPr>
                        <a:t>bgp-community</a:t>
                      </a:r>
                      <a:r>
                        <a:rPr lang="en-US" sz="1400" b="0" i="1" u="none" strike="noStrike" baseline="0" dirty="0">
                          <a:latin typeface="+mj-lt"/>
                        </a:rPr>
                        <a:t> </a:t>
                      </a:r>
                      <a:r>
                        <a:rPr lang="en-US" sz="1400" b="0" i="0" u="none" strike="noStrike" baseline="0" dirty="0">
                          <a:latin typeface="+mj-lt"/>
                        </a:rPr>
                        <a:t>[</a:t>
                      </a:r>
                      <a:r>
                        <a:rPr lang="en-US" sz="1400" b="1" i="0" u="none" strike="noStrike" baseline="0" dirty="0">
                          <a:latin typeface="+mj-lt"/>
                        </a:rPr>
                        <a:t>additive</a:t>
                      </a:r>
                      <a:r>
                        <a:rPr lang="en-US" sz="1400" b="0" i="0" u="none" strike="noStrike" baseline="0" dirty="0">
                          <a:latin typeface="+mj-lt"/>
                        </a:rPr>
                        <a:t>]</a:t>
                      </a:r>
                      <a:endParaRPr lang="en-US" sz="1400" dirty="0">
                        <a:latin typeface="+mj-lt"/>
                      </a:endParaRPr>
                    </a:p>
                  </a:txBody>
                  <a:tcPr/>
                </a:tc>
                <a:extLst>
                  <a:ext uri="{0D108BD9-81ED-4DB2-BD59-A6C34878D82A}">
                    <a16:rowId xmlns:a16="http://schemas.microsoft.com/office/drawing/2014/main" val="39194219"/>
                  </a:ext>
                </a:extLst>
              </a:tr>
              <a:tr h="454939">
                <a:tc>
                  <a:txBody>
                    <a:bodyPr/>
                    <a:lstStyle/>
                    <a:p>
                      <a:r>
                        <a:rPr lang="en-US" sz="1400" dirty="0"/>
                        <a:t>Initiate a route refresh for a specific BGP peer</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dirty="0"/>
                        <a:t>clear bgp </a:t>
                      </a:r>
                      <a:r>
                        <a:rPr lang="en-US" sz="1400" b="1" i="1" dirty="0"/>
                        <a:t>afi safi </a:t>
                      </a:r>
                      <a:r>
                        <a:rPr lang="en-US" sz="1400" b="1" dirty="0"/>
                        <a:t>{</a:t>
                      </a:r>
                      <a:r>
                        <a:rPr lang="en-US" sz="1400" b="1" i="1" dirty="0"/>
                        <a:t>ip-address</a:t>
                      </a:r>
                      <a:r>
                        <a:rPr lang="en-US" sz="1400" b="1" dirty="0"/>
                        <a:t>|*} soft [in | out]</a:t>
                      </a:r>
                      <a:endParaRPr lang="en-US" sz="1400" dirty="0"/>
                    </a:p>
                  </a:txBody>
                  <a:tcPr/>
                </a:tc>
                <a:extLst>
                  <a:ext uri="{0D108BD9-81ED-4DB2-BD59-A6C34878D82A}">
                    <a16:rowId xmlns:a16="http://schemas.microsoft.com/office/drawing/2014/main" val="328649326"/>
                  </a:ext>
                </a:extLst>
              </a:tr>
              <a:tr h="45493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Display the current BGP table, based on routes that meet a specified AS path regex pattern</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dirty="0"/>
                        <a:t>show bgp </a:t>
                      </a:r>
                      <a:r>
                        <a:rPr lang="en-US" sz="1400" b="1" i="1" dirty="0"/>
                        <a:t>afi safi </a:t>
                      </a:r>
                      <a:r>
                        <a:rPr lang="en-US" sz="1400" b="1" dirty="0"/>
                        <a:t>regexp </a:t>
                      </a:r>
                      <a:r>
                        <a:rPr lang="en-US" sz="1400" b="1" i="1" dirty="0"/>
                        <a:t>regex-pattern</a:t>
                      </a:r>
                    </a:p>
                  </a:txBody>
                  <a:tcPr/>
                </a:tc>
                <a:extLst>
                  <a:ext uri="{0D108BD9-81ED-4DB2-BD59-A6C34878D82A}">
                    <a16:rowId xmlns:a16="http://schemas.microsoft.com/office/drawing/2014/main" val="1201251293"/>
                  </a:ext>
                </a:extLst>
              </a:tr>
              <a:tr h="454939">
                <a:tc>
                  <a:txBody>
                    <a:bodyPr/>
                    <a:lstStyle/>
                    <a:p>
                      <a:r>
                        <a:rPr lang="en-US" sz="1400" dirty="0"/>
                        <a:t>Display the current BGP table, based on routes that meet a specified BGP community</a:t>
                      </a:r>
                    </a:p>
                  </a:txBody>
                  <a:tcPr/>
                </a:tc>
                <a:tc>
                  <a:txBody>
                    <a:bodyPr/>
                    <a:lstStyle/>
                    <a:p>
                      <a:r>
                        <a:rPr lang="en-US" sz="1400" b="1" dirty="0"/>
                        <a:t>show bgp </a:t>
                      </a:r>
                      <a:r>
                        <a:rPr lang="en-US" sz="1400" b="1" i="1" dirty="0"/>
                        <a:t>afi safi </a:t>
                      </a:r>
                      <a:r>
                        <a:rPr lang="en-US" sz="1400" b="1" dirty="0"/>
                        <a:t>community </a:t>
                      </a:r>
                      <a:r>
                        <a:rPr lang="en-US" sz="1400" b="1" i="1" dirty="0"/>
                        <a:t>community</a:t>
                      </a:r>
                    </a:p>
                  </a:txBody>
                  <a:tcPr/>
                </a:tc>
                <a:extLst>
                  <a:ext uri="{0D108BD9-81ED-4DB2-BD59-A6C34878D82A}">
                    <a16:rowId xmlns:a16="http://schemas.microsoft.com/office/drawing/2014/main" val="224247199"/>
                  </a:ext>
                </a:extLst>
              </a:tr>
            </a:tbl>
          </a:graphicData>
        </a:graphic>
      </p:graphicFrame>
    </p:spTree>
    <p:extLst>
      <p:ext uri="{BB962C8B-B14F-4D97-AF65-F5344CB8AC3E}">
        <p14:creationId xmlns:p14="http://schemas.microsoft.com/office/powerpoint/2010/main" val="291157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Conditional Matching</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Applying bulk changes to routes on a neighbor-by-neighbor basis (or interface-by-interface basis for IGPs) does not easily allow for tuning of the network.</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This section reviews some of the common techniques used to conditionally match a route—using access control lists (ACLs), prefix lists, regular expressions (regex), and AS path ACLs.</a:t>
            </a:r>
          </a:p>
        </p:txBody>
      </p:sp>
    </p:spTree>
    <p:custDataLst>
      <p:tags r:id="rId1"/>
    </p:custDataLst>
    <p:extLst>
      <p:ext uri="{BB962C8B-B14F-4D97-AF65-F5344CB8AC3E}">
        <p14:creationId xmlns:p14="http://schemas.microsoft.com/office/powerpoint/2010/main" val="421133559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Conditional Matching</a:t>
            </a:r>
            <a:br>
              <a:rPr lang="en-US" sz="2400" dirty="0"/>
            </a:br>
            <a:r>
              <a:rPr lang="en-US" sz="2400" dirty="0"/>
              <a:t>Access Control Lists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4123699"/>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Originally, access control lists (ACLs) were intended to filter packets flowing in or out of a network interface, similar to a firewall. Today, ACLs provide packet classification for a variety of features, such as quality of service (QoS), or for identifying networks within routing protocols.</a:t>
            </a:r>
          </a:p>
          <a:p>
            <a:pPr marL="0" indent="0" algn="l" defTabSz="684213" fontAlgn="base">
              <a:spcBef>
                <a:spcPts val="600"/>
              </a:spcBef>
              <a:spcAft>
                <a:spcPts val="600"/>
              </a:spcAft>
              <a:buClr>
                <a:schemeClr val="tx2"/>
              </a:buClr>
              <a:buSzPct val="90000"/>
            </a:pPr>
            <a:r>
              <a:rPr lang="en-US" sz="1400" dirty="0">
                <a:solidFill>
                  <a:srgbClr val="000000"/>
                </a:solidFill>
              </a:rPr>
              <a:t>ACLs are composed of access control entries (ACEs), which are entries in the ACL that identify the action to be taken (permit or deny) and the relevant packet classification.  ACE placement within an ACL is important, and unintended consequences may result from ACEs being out of order.</a:t>
            </a:r>
          </a:p>
          <a:p>
            <a:pPr marL="0" indent="0" algn="l" defTabSz="684213" fontAlgn="base">
              <a:spcBef>
                <a:spcPts val="600"/>
              </a:spcBef>
              <a:spcAft>
                <a:spcPts val="600"/>
              </a:spcAft>
              <a:buClr>
                <a:schemeClr val="tx2"/>
              </a:buClr>
              <a:buSzPct val="90000"/>
            </a:pPr>
            <a:r>
              <a:rPr lang="en-US" sz="1400" dirty="0">
                <a:solidFill>
                  <a:srgbClr val="000000"/>
                </a:solidFill>
              </a:rPr>
              <a:t>ACLs are classified into two categories Standard and Extended: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Standard ACLs - </a:t>
            </a:r>
            <a:r>
              <a:rPr lang="en-US" sz="1400" dirty="0">
                <a:solidFill>
                  <a:srgbClr val="000000"/>
                </a:solidFill>
              </a:rPr>
              <a:t>Define packets based solely on the source network.</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Extended ACLs - </a:t>
            </a:r>
            <a:r>
              <a:rPr lang="en-US" sz="1400" dirty="0">
                <a:solidFill>
                  <a:srgbClr val="000000"/>
                </a:solidFill>
              </a:rPr>
              <a:t>Define packets based on source, destination, protocol, port, or a combination of other packet attributes.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Named ACLs - </a:t>
            </a:r>
            <a:r>
              <a:rPr lang="en-US" sz="1400" dirty="0">
                <a:solidFill>
                  <a:srgbClr val="000000"/>
                </a:solidFill>
              </a:rPr>
              <a:t>provide relevance to the functionality of the ACL, can be used with standard or extended ACLs, and are generally preferred. </a:t>
            </a:r>
          </a:p>
          <a:p>
            <a:pPr marL="0" indent="0" algn="l" defTabSz="684213" fontAlgn="base">
              <a:spcBef>
                <a:spcPts val="600"/>
              </a:spcBef>
              <a:spcAft>
                <a:spcPts val="600"/>
              </a:spcAft>
              <a:buClr>
                <a:schemeClr val="tx2"/>
              </a:buClr>
              <a:buSzPct val="90000"/>
            </a:pPr>
            <a:r>
              <a:rPr lang="en-US" sz="1400" b="1" dirty="0">
                <a:solidFill>
                  <a:srgbClr val="000000"/>
                </a:solidFill>
              </a:rPr>
              <a:t>Note: </a:t>
            </a:r>
            <a:r>
              <a:rPr lang="en-US" sz="1400" dirty="0">
                <a:solidFill>
                  <a:srgbClr val="000000"/>
                </a:solidFill>
              </a:rPr>
              <a:t>This course is concerned with routing and limits the scope of ACLs to source, destination, and protocol.</a:t>
            </a:r>
          </a:p>
          <a:p>
            <a:pPr marL="0" indent="0" algn="l" defTabSz="684213" fontAlgn="base">
              <a:spcBef>
                <a:spcPts val="600"/>
              </a:spcBef>
              <a:spcAft>
                <a:spcPts val="600"/>
              </a:spcAft>
              <a:buClr>
                <a:schemeClr val="tx2"/>
              </a:buClr>
              <a:buSzPct val="90000"/>
            </a:pPr>
            <a:r>
              <a:rPr lang="en-US" sz="1400" dirty="0">
                <a:solidFill>
                  <a:srgbClr val="000000"/>
                </a:solidFill>
              </a:rPr>
              <a:t>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43639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21970</TotalTime>
  <Words>8912</Words>
  <Application>Microsoft Office PowerPoint</Application>
  <PresentationFormat>On-screen Show (16:9)</PresentationFormat>
  <Paragraphs>565</Paragraphs>
  <Slides>71</Slides>
  <Notes>71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Cisco-Bold</vt:lpstr>
      <vt:lpstr>CiscoSans ExtraLight</vt:lpstr>
      <vt:lpstr>Default Theme</vt:lpstr>
      <vt:lpstr>Chapter 12: Advanced BGP</vt:lpstr>
      <vt:lpstr>Chapter 12 Content</vt:lpstr>
      <vt:lpstr>BGP Multihoming</vt:lpstr>
      <vt:lpstr>BGP Multihoming Resiliency in Service Providers</vt:lpstr>
      <vt:lpstr>BGP Multihoming Internet Transit Routing</vt:lpstr>
      <vt:lpstr>BGP Multihoming Branch Transit Routing</vt:lpstr>
      <vt:lpstr>BGP Multihoming Branch Transit Routing (Cont.)</vt:lpstr>
      <vt:lpstr>Conditional Matching</vt:lpstr>
      <vt:lpstr>Conditional Matching Access Control Lists</vt:lpstr>
      <vt:lpstr>Conditional Matching Standard ACLs</vt:lpstr>
      <vt:lpstr>Conditional Matching Extended ACLs</vt:lpstr>
      <vt:lpstr>Conditional Matching Extended ACL IGP Network Selection</vt:lpstr>
      <vt:lpstr>Conditional Matching Extended ACL BGP Network Selection</vt:lpstr>
      <vt:lpstr>Conditional Matching Prefix Match Specifications</vt:lpstr>
      <vt:lpstr>Conditional Matching Prefix Matching with Length Parameters</vt:lpstr>
      <vt:lpstr>Conditional Matching Prefix Matching with Length Parameters (Cont.)</vt:lpstr>
      <vt:lpstr>Conditional Matching Prefix Lists – IPv4</vt:lpstr>
      <vt:lpstr>Conditional Matching Prefix Lists – IPv6</vt:lpstr>
      <vt:lpstr>Conditional Matching Regular Expressions (regex)</vt:lpstr>
      <vt:lpstr>Route Maps</vt:lpstr>
      <vt:lpstr>Route Maps Route Map Components and Syntax</vt:lpstr>
      <vt:lpstr>Route Maps Route Map Components and Syntax (example)</vt:lpstr>
      <vt:lpstr>Route Maps Route Map Conditional Matching </vt:lpstr>
      <vt:lpstr>Route Maps Route Map Multiple Match Variables and Options </vt:lpstr>
      <vt:lpstr>Route Maps Route Map Complex Matching Problems </vt:lpstr>
      <vt:lpstr>Route Maps Route Map Optional Actions </vt:lpstr>
      <vt:lpstr>Route Maps Route Map continue Keyword </vt:lpstr>
      <vt:lpstr>BGP Route Filtering and Manipulation</vt:lpstr>
      <vt:lpstr>BGP Route Filtering and Manipulation BGP Route Filtering Concepts </vt:lpstr>
      <vt:lpstr>BGP Route Filtering and Manipulation BGP Route Filtering Concepts (begin routing table reference) </vt:lpstr>
      <vt:lpstr>BGP Route Filtering and Manipulation BGP Distribute List Filtering </vt:lpstr>
      <vt:lpstr>BGP Route Filtering and Manipulation BGP Distribute List Filtering (routing table result) </vt:lpstr>
      <vt:lpstr>BGP Route Filtering and Manipulation BGP Prefix List Filtering and Routing Table Result</vt:lpstr>
      <vt:lpstr>BGP Route Filtering and Manipulation BGP AS Path ACL Filtering</vt:lpstr>
      <vt:lpstr>BGP Route Filtering and Manipulation BGP AS Path ACL Filtering (Cont.)</vt:lpstr>
      <vt:lpstr>BGP Route Filtering and Manipulation BGP Route Map Filtering</vt:lpstr>
      <vt:lpstr>BGP Route Filtering and Manipulation BGP Route Map Filtering (Cont.)</vt:lpstr>
      <vt:lpstr>BGP Route Filtering and Manipulation BGP Route Map Filtering (routing table result)</vt:lpstr>
      <vt:lpstr>BGP Route Filtering and Manipulation Clearing BGP Connections</vt:lpstr>
      <vt:lpstr>BGP Communities</vt:lpstr>
      <vt:lpstr>BGP Communities BGP Communities</vt:lpstr>
      <vt:lpstr>BGP Communities Well-Known Communities</vt:lpstr>
      <vt:lpstr>BGP Communities Enabling BGP Community Support</vt:lpstr>
      <vt:lpstr>BGP Communities BGP Community List - Conditional Matching</vt:lpstr>
      <vt:lpstr>BGP Communities BGP Community List - Conditional Matching (routing table result)</vt:lpstr>
      <vt:lpstr>BGP Communities Setting Private BGP Communities</vt:lpstr>
      <vt:lpstr>BGP Communities Setting Private BGP Communities (cont.)</vt:lpstr>
      <vt:lpstr>Understanding BGP Path Selection</vt:lpstr>
      <vt:lpstr>Understanding BGP Path Selection Routing Path Selections Using Longest Match</vt:lpstr>
      <vt:lpstr>Understanding BGP Path Selection BGP Best-Path Algorithm</vt:lpstr>
      <vt:lpstr>Understanding BGP Path Selection BGP Best-Path Algorithm</vt:lpstr>
      <vt:lpstr>Understanding BGP Path Selection BGP Best-Path Algorithm (Cont.)</vt:lpstr>
      <vt:lpstr>Understanding BGP Path Selection Weight Attribute (Cisco-defined)</vt:lpstr>
      <vt:lpstr>Understanding BGP Path Selection Local Preference Attribute</vt:lpstr>
      <vt:lpstr>Understanding BGP Path Selection Locally Originated Attribute</vt:lpstr>
      <vt:lpstr>Understanding BGP Path Selection Accumulated Interior Gateway Protocol (AIGP) Attribute</vt:lpstr>
      <vt:lpstr>Understanding BGP Path Selection Shortest AS Path Attribute</vt:lpstr>
      <vt:lpstr>Understanding BGP Path Selection Origin Type Path Attribute</vt:lpstr>
      <vt:lpstr>Understanding BGP Path Selection Multi-Exit Discriminator (MED) Path Attribute</vt:lpstr>
      <vt:lpstr>Understanding BGP Path Selection eBGP over iBGP</vt:lpstr>
      <vt:lpstr>Understanding BGP Path Selection Lowest IGP Metric</vt:lpstr>
      <vt:lpstr>Understanding BGP Path Selection Oldest eBGP Path, Router ID, and Minimum Cluster List Length</vt:lpstr>
      <vt:lpstr>Understanding BGP Path Selection Lowest Neighbor Address</vt:lpstr>
      <vt:lpstr>Prepare for the Exam</vt:lpstr>
      <vt:lpstr>Prepare for the Exam Key Topics for Chapter 12</vt:lpstr>
      <vt:lpstr>Prepare for the Exam Key Topics for Chapter 12 (Cont.)</vt:lpstr>
      <vt:lpstr>Prepare for the Exam Key Terms for Chapter 12</vt:lpstr>
      <vt:lpstr>Prepare for the Exam Command Reference for Chapter 12</vt:lpstr>
      <vt:lpstr>Prepare for the Exam Command Reference for Chapter 12 (Cont.)</vt:lpstr>
      <vt:lpstr>Prepare for the Exam Command Reference for Chapter 12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503</cp:revision>
  <dcterms:created xsi:type="dcterms:W3CDTF">2019-10-18T06:21:22Z</dcterms:created>
  <dcterms:modified xsi:type="dcterms:W3CDTF">2020-02-21T18:05:53Z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