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0"/>
  </p:notesMasterIdLst>
  <p:sldIdLst>
    <p:sldId id="513" r:id="rId2"/>
    <p:sldId id="1327" r:id="rId3"/>
    <p:sldId id="1324" r:id="rId4"/>
    <p:sldId id="1425" r:id="rId5"/>
    <p:sldId id="1328" r:id="rId6"/>
    <p:sldId id="1329" r:id="rId7"/>
    <p:sldId id="1330" r:id="rId8"/>
    <p:sldId id="1331" r:id="rId9"/>
    <p:sldId id="1333" r:id="rId10"/>
    <p:sldId id="1256" r:id="rId11"/>
    <p:sldId id="1342" r:id="rId12"/>
    <p:sldId id="1343" r:id="rId13"/>
    <p:sldId id="1344" r:id="rId14"/>
    <p:sldId id="1345" r:id="rId15"/>
    <p:sldId id="1321" r:id="rId16"/>
    <p:sldId id="1346" r:id="rId17"/>
    <p:sldId id="1354" r:id="rId18"/>
    <p:sldId id="1355" r:id="rId19"/>
    <p:sldId id="1356" r:id="rId20"/>
    <p:sldId id="1357" r:id="rId21"/>
    <p:sldId id="1359" r:id="rId22"/>
    <p:sldId id="1358" r:id="rId23"/>
    <p:sldId id="1361" r:id="rId24"/>
    <p:sldId id="1363" r:id="rId25"/>
    <p:sldId id="1364" r:id="rId26"/>
    <p:sldId id="1365" r:id="rId27"/>
    <p:sldId id="1366" r:id="rId28"/>
    <p:sldId id="1367" r:id="rId29"/>
    <p:sldId id="1368" r:id="rId30"/>
    <p:sldId id="1369" r:id="rId31"/>
    <p:sldId id="1370" r:id="rId32"/>
    <p:sldId id="1371" r:id="rId33"/>
    <p:sldId id="1372" r:id="rId34"/>
    <p:sldId id="1373" r:id="rId35"/>
    <p:sldId id="1255" r:id="rId36"/>
    <p:sldId id="1383" r:id="rId37"/>
    <p:sldId id="1384" r:id="rId38"/>
    <p:sldId id="1385" r:id="rId39"/>
    <p:sldId id="1386" r:id="rId40"/>
    <p:sldId id="1387" r:id="rId41"/>
    <p:sldId id="1388" r:id="rId42"/>
    <p:sldId id="1389" r:id="rId43"/>
    <p:sldId id="1390" r:id="rId44"/>
    <p:sldId id="1391" r:id="rId45"/>
    <p:sldId id="1393" r:id="rId46"/>
    <p:sldId id="1394" r:id="rId47"/>
    <p:sldId id="1395" r:id="rId48"/>
    <p:sldId id="1396" r:id="rId49"/>
    <p:sldId id="1397" r:id="rId50"/>
    <p:sldId id="1398" r:id="rId51"/>
    <p:sldId id="1399" r:id="rId52"/>
    <p:sldId id="1401" r:id="rId53"/>
    <p:sldId id="1402" r:id="rId54"/>
    <p:sldId id="1400" r:id="rId55"/>
    <p:sldId id="1403" r:id="rId56"/>
    <p:sldId id="1322" r:id="rId57"/>
    <p:sldId id="1404" r:id="rId58"/>
    <p:sldId id="1418" r:id="rId59"/>
    <p:sldId id="1419" r:id="rId60"/>
    <p:sldId id="1420" r:id="rId61"/>
    <p:sldId id="1421" r:id="rId62"/>
    <p:sldId id="1422" r:id="rId63"/>
    <p:sldId id="1423" r:id="rId64"/>
    <p:sldId id="1254" r:id="rId65"/>
    <p:sldId id="1250" r:id="rId66"/>
    <p:sldId id="1424" r:id="rId67"/>
    <p:sldId id="1251" r:id="rId68"/>
    <p:sldId id="1253" r:id="rId69"/>
  </p:sldIdLst>
  <p:sldSz cx="9144000" cy="5143500" type="screen16x9"/>
  <p:notesSz cx="6858000" cy="9144000"/>
  <p:custDataLst>
    <p:tags r:id="rId7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15" clrIdx="3"/>
  <p:cmAuthor id="4" name="jagibbon" initials="jmg" lastIdx="8" clrIdx="4"/>
  <p:cmAuthor id="5" name="Stiles, Steve" initials="SS" lastIdx="2" clrIdx="5">
    <p:extLst>
      <p:ext uri="{19B8F6BF-5375-455C-9EA6-DF929625EA0E}">
        <p15:presenceInfo xmlns:p15="http://schemas.microsoft.com/office/powerpoint/2012/main" userId="S-1-5-21-2000478354-179605362-1606980848-19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1941" autoAdjust="0"/>
  </p:normalViewPr>
  <p:slideViewPr>
    <p:cSldViewPr snapToGrid="0" showGuides="1">
      <p:cViewPr varScale="1">
        <p:scale>
          <a:sx n="89" d="100"/>
          <a:sy n="89" d="100"/>
        </p:scale>
        <p:origin x="644" y="4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42216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930184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052790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769867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914912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3566138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14: QoS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2788053" cy="902174"/>
          </a:xfrm>
        </p:spPr>
        <p:txBody>
          <a:bodyPr/>
          <a:lstStyle/>
          <a:p>
            <a:r>
              <a:rPr lang="en-US" dirty="0">
                <a:solidFill>
                  <a:schemeClr val="accent5">
                    <a:lumMod val="40000"/>
                    <a:lumOff val="60000"/>
                  </a:schemeClr>
                </a:solidFill>
              </a:rPr>
              <a:t>CCNP Enterprise: Core Networking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sz="4800" dirty="0">
                <a:solidFill>
                  <a:schemeClr val="accent5">
                    <a:lumMod val="40000"/>
                    <a:lumOff val="60000"/>
                  </a:schemeClr>
                </a:solidFill>
              </a:rPr>
              <a:t>QoS Models</a:t>
            </a:r>
            <a:endParaRPr lang="en-US" dirty="0">
              <a:solidFill>
                <a:schemeClr val="accent5">
                  <a:lumMod val="40000"/>
                  <a:lumOff val="60000"/>
                </a:schemeClr>
              </a:solidFill>
            </a:endParaRPr>
          </a:p>
        </p:txBody>
      </p:sp>
      <p:sp>
        <p:nvSpPr>
          <p:cNvPr id="6" name="TextBox 5">
            <a:extLst>
              <a:ext uri="{FF2B5EF4-FFF2-40B4-BE49-F238E27FC236}">
                <a16:creationId xmlns:a16="http://schemas.microsoft.com/office/drawing/2014/main" id="{E2BFA70F-DC0C-41D5-868E-C8FBC661D58F}"/>
              </a:ext>
            </a:extLst>
          </p:cNvPr>
          <p:cNvSpPr txBox="1"/>
          <p:nvPr/>
        </p:nvSpPr>
        <p:spPr>
          <a:xfrm>
            <a:off x="359275" y="1869787"/>
            <a:ext cx="8277832" cy="2154436"/>
          </a:xfrm>
          <a:prstGeom prst="rect">
            <a:avLst/>
          </a:prstGeom>
          <a:noFill/>
        </p:spPr>
        <p:txBody>
          <a:bodyPr wrap="square" rtlCol="0">
            <a:spAutoFit/>
          </a:bodyPr>
          <a:lstStyle/>
          <a:p>
            <a:r>
              <a:rPr lang="en-US" b="1" dirty="0">
                <a:solidFill>
                  <a:schemeClr val="accent5">
                    <a:lumMod val="40000"/>
                    <a:lumOff val="60000"/>
                  </a:schemeClr>
                </a:solidFill>
              </a:rPr>
              <a:t>Three different QoS implementation models:</a:t>
            </a:r>
          </a:p>
          <a:p>
            <a:pPr marL="285750" indent="-285750">
              <a:spcBef>
                <a:spcPts val="800"/>
              </a:spcBef>
              <a:buFont typeface="Arial" panose="020B0604020202020204" pitchFamily="34" charset="0"/>
              <a:buChar char="•"/>
            </a:pPr>
            <a:r>
              <a:rPr lang="en-US" sz="1600" b="1" dirty="0">
                <a:solidFill>
                  <a:schemeClr val="accent5">
                    <a:lumMod val="40000"/>
                    <a:lumOff val="60000"/>
                  </a:schemeClr>
                </a:solidFill>
              </a:rPr>
              <a:t>Best effort - </a:t>
            </a:r>
            <a:r>
              <a:rPr lang="en-US" sz="1600" dirty="0">
                <a:solidFill>
                  <a:schemeClr val="accent5">
                    <a:lumMod val="40000"/>
                    <a:lumOff val="60000"/>
                  </a:schemeClr>
                </a:solidFill>
              </a:rPr>
              <a:t>QoS is not enabled for this model. It is used for traffic that does not require any special treatment.</a:t>
            </a:r>
          </a:p>
          <a:p>
            <a:pPr marL="285750" indent="-285750">
              <a:spcBef>
                <a:spcPts val="800"/>
              </a:spcBef>
              <a:buFont typeface="Arial" panose="020B0604020202020204" pitchFamily="34" charset="0"/>
              <a:buChar char="•"/>
            </a:pPr>
            <a:r>
              <a:rPr lang="en-US" sz="1600" b="1" dirty="0">
                <a:solidFill>
                  <a:schemeClr val="accent5">
                    <a:lumMod val="40000"/>
                    <a:lumOff val="60000"/>
                  </a:schemeClr>
                </a:solidFill>
              </a:rPr>
              <a:t>Integrated Services (IntServ) - </a:t>
            </a:r>
            <a:r>
              <a:rPr lang="en-US" sz="1600" dirty="0">
                <a:solidFill>
                  <a:schemeClr val="accent5">
                    <a:lumMod val="40000"/>
                    <a:lumOff val="60000"/>
                  </a:schemeClr>
                </a:solidFill>
              </a:rPr>
              <a:t>Applications signal the network to make a bandwidth reservation and to indicate that they require special QoS treatment.</a:t>
            </a:r>
          </a:p>
          <a:p>
            <a:pPr marL="285750" indent="-285750">
              <a:spcBef>
                <a:spcPts val="800"/>
              </a:spcBef>
              <a:buFont typeface="Arial" panose="020B0604020202020204" pitchFamily="34" charset="0"/>
              <a:buChar char="•"/>
            </a:pPr>
            <a:r>
              <a:rPr lang="en-US" sz="1600" b="1" dirty="0">
                <a:solidFill>
                  <a:schemeClr val="accent5">
                    <a:lumMod val="40000"/>
                    <a:lumOff val="60000"/>
                  </a:schemeClr>
                </a:solidFill>
              </a:rPr>
              <a:t>Differentiated Services (DiffServ) - </a:t>
            </a:r>
            <a:r>
              <a:rPr lang="en-US" sz="1600" dirty="0">
                <a:solidFill>
                  <a:schemeClr val="accent5">
                    <a:lumMod val="40000"/>
                    <a:lumOff val="60000"/>
                  </a:schemeClr>
                </a:solidFill>
              </a:rPr>
              <a:t>The network identifies classes that require special QoS treatment.</a:t>
            </a:r>
          </a:p>
        </p:txBody>
      </p:sp>
    </p:spTree>
    <p:custDataLst>
      <p:tags r:id="rId1"/>
    </p:custDataLst>
    <p:extLst>
      <p:ext uri="{BB962C8B-B14F-4D97-AF65-F5344CB8AC3E}">
        <p14:creationId xmlns:p14="http://schemas.microsoft.com/office/powerpoint/2010/main" val="264691706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QoS Models</a:t>
            </a:r>
            <a:br>
              <a:rPr lang="en-US" dirty="0"/>
            </a:br>
            <a:r>
              <a:rPr lang="en-US" dirty="0"/>
              <a:t>IntServ Model</a:t>
            </a:r>
          </a:p>
        </p:txBody>
      </p:sp>
      <p:sp>
        <p:nvSpPr>
          <p:cNvPr id="2" name="Content Placeholder 1"/>
          <p:cNvSpPr>
            <a:spLocks noGrp="1"/>
          </p:cNvSpPr>
          <p:nvPr>
            <p:ph idx="1"/>
          </p:nvPr>
        </p:nvSpPr>
        <p:spPr>
          <a:xfrm>
            <a:off x="84221" y="641992"/>
            <a:ext cx="8813593" cy="4013984"/>
          </a:xfrm>
        </p:spPr>
        <p:txBody>
          <a:bodyPr/>
          <a:lstStyle/>
          <a:p>
            <a:pPr marL="0" indent="0">
              <a:buNone/>
            </a:pPr>
            <a:r>
              <a:rPr lang="en-US" sz="1600" dirty="0"/>
              <a:t>IntServ was created for real-time applications such as voice and video that require bandwidth, delay, and packet-loss guarantees to ensure both predictable and guaranteed service levels. </a:t>
            </a:r>
          </a:p>
          <a:p>
            <a:pPr marL="0" indent="0">
              <a:buNone/>
            </a:pPr>
            <a:r>
              <a:rPr lang="en-US" sz="1600" dirty="0"/>
              <a:t>The network reserves the end-to-end resources (such as bandwidth) the application requires to provide an acceptable user experience. </a:t>
            </a:r>
          </a:p>
          <a:p>
            <a:pPr>
              <a:buFont typeface="Arial" panose="020B0604020202020204" pitchFamily="34" charset="0"/>
              <a:buChar char="•"/>
            </a:pPr>
            <a:r>
              <a:rPr lang="en-US" sz="1600" dirty="0"/>
              <a:t>Resource Reservation Protocol (RSVP): </a:t>
            </a:r>
          </a:p>
          <a:p>
            <a:pPr lvl="1">
              <a:buFont typeface="Arial" panose="020B0604020202020204" pitchFamily="34" charset="0"/>
              <a:buChar char="•"/>
            </a:pPr>
            <a:r>
              <a:rPr lang="en-US" sz="1500" dirty="0"/>
              <a:t>Used to reserve resources throughout a network </a:t>
            </a:r>
          </a:p>
          <a:p>
            <a:pPr lvl="1">
              <a:buFont typeface="Arial" panose="020B0604020202020204" pitchFamily="34" charset="0"/>
              <a:buChar char="•"/>
            </a:pPr>
            <a:r>
              <a:rPr lang="en-US" sz="1500" dirty="0"/>
              <a:t>Provides call admission control (CAC) to guarantee that no other IP traffic can use the reserved bandwidth</a:t>
            </a:r>
          </a:p>
          <a:p>
            <a:pPr lvl="1">
              <a:buFont typeface="Arial" panose="020B0604020202020204" pitchFamily="34" charset="0"/>
              <a:buChar char="•"/>
            </a:pPr>
            <a:r>
              <a:rPr lang="en-US" sz="1500" dirty="0"/>
              <a:t>Any bandwidth reserved and not used is wasted</a:t>
            </a:r>
          </a:p>
          <a:p>
            <a:pPr>
              <a:buFont typeface="Arial" panose="020B0604020202020204" pitchFamily="34" charset="0"/>
              <a:buChar char="•"/>
            </a:pPr>
            <a:r>
              <a:rPr lang="en-US" sz="1600" dirty="0"/>
              <a:t>End-to-end QoS requires all nodes, including the endpoints running the applications, to support, build, and maintain RSVP path state for every single flow. </a:t>
            </a:r>
          </a:p>
          <a:p>
            <a:pPr>
              <a:buFont typeface="Arial" panose="020B0604020202020204" pitchFamily="34" charset="0"/>
              <a:buChar char="•"/>
            </a:pPr>
            <a:r>
              <a:rPr lang="en-US" sz="1600" dirty="0"/>
              <a:t>Intserv does not scale well on large networks that might have thousands or millions of flows due to the large number of RSVP flows that would need to be maintained.</a:t>
            </a:r>
          </a:p>
        </p:txBody>
      </p:sp>
    </p:spTree>
    <p:extLst>
      <p:ext uri="{BB962C8B-B14F-4D97-AF65-F5344CB8AC3E}">
        <p14:creationId xmlns:p14="http://schemas.microsoft.com/office/powerpoint/2010/main" val="42350343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3387013" cy="661737"/>
          </a:xfrm>
        </p:spPr>
        <p:txBody>
          <a:bodyPr/>
          <a:lstStyle/>
          <a:p>
            <a:r>
              <a:rPr lang="en-US" sz="1600" dirty="0"/>
              <a:t>QoS Models</a:t>
            </a:r>
            <a:br>
              <a:rPr lang="en-US" dirty="0"/>
            </a:br>
            <a:r>
              <a:rPr lang="en-US" dirty="0"/>
              <a:t>RSVP Reservation</a:t>
            </a:r>
          </a:p>
        </p:txBody>
      </p:sp>
      <p:sp>
        <p:nvSpPr>
          <p:cNvPr id="2" name="Content Placeholder 1"/>
          <p:cNvSpPr>
            <a:spLocks noGrp="1"/>
          </p:cNvSpPr>
          <p:nvPr>
            <p:ph idx="1"/>
          </p:nvPr>
        </p:nvSpPr>
        <p:spPr>
          <a:xfrm>
            <a:off x="84221" y="641991"/>
            <a:ext cx="3638693" cy="3850109"/>
          </a:xfrm>
        </p:spPr>
        <p:txBody>
          <a:bodyPr/>
          <a:lstStyle/>
          <a:p>
            <a:pPr>
              <a:spcAft>
                <a:spcPts val="0"/>
              </a:spcAft>
              <a:buFont typeface="Arial" panose="020B0604020202020204" pitchFamily="34" charset="0"/>
              <a:buChar char="•"/>
            </a:pPr>
            <a:r>
              <a:rPr lang="en-US" sz="1600" dirty="0"/>
              <a:t>Hosts on the left side (senders) are attempting to establish a one-to-one bandwidth reservation to each of the hosts on the right side (receivers). </a:t>
            </a:r>
          </a:p>
          <a:p>
            <a:pPr>
              <a:spcAft>
                <a:spcPts val="0"/>
              </a:spcAft>
              <a:buFont typeface="Arial" panose="020B0604020202020204" pitchFamily="34" charset="0"/>
              <a:buChar char="•"/>
            </a:pPr>
            <a:r>
              <a:rPr lang="en-US" sz="1600" dirty="0"/>
              <a:t>The senders start by sending RSVP PATH messages to the receivers. </a:t>
            </a:r>
          </a:p>
          <a:p>
            <a:pPr>
              <a:spcAft>
                <a:spcPts val="0"/>
              </a:spcAft>
              <a:buFont typeface="Arial" panose="020B0604020202020204" pitchFamily="34" charset="0"/>
              <a:buChar char="•"/>
            </a:pPr>
            <a:r>
              <a:rPr lang="en-US" sz="1600" dirty="0"/>
              <a:t>RSVP PATH messages carry the receiver source address, the destination address, and the bandwidth they wish to reserve. </a:t>
            </a:r>
          </a:p>
          <a:p>
            <a:pPr>
              <a:buFont typeface="Arial" panose="020B0604020202020204" pitchFamily="34" charset="0"/>
              <a:buChar char="•"/>
            </a:pPr>
            <a:r>
              <a:rPr lang="en-US" sz="1600" dirty="0"/>
              <a:t>This information is stored in the RSVP path state of each node</a:t>
            </a:r>
            <a:r>
              <a:rPr lang="en-US" dirty="0"/>
              <a:t>. </a:t>
            </a:r>
          </a:p>
        </p:txBody>
      </p:sp>
      <p:pic>
        <p:nvPicPr>
          <p:cNvPr id="4" name="Picture 3"/>
          <p:cNvPicPr>
            <a:picLocks noChangeAspect="1"/>
          </p:cNvPicPr>
          <p:nvPr/>
        </p:nvPicPr>
        <p:blipFill>
          <a:blip r:embed="rId2"/>
          <a:stretch>
            <a:fillRect/>
          </a:stretch>
        </p:blipFill>
        <p:spPr>
          <a:xfrm>
            <a:off x="3722914" y="248518"/>
            <a:ext cx="5259122" cy="4512703"/>
          </a:xfrm>
          <a:prstGeom prst="rect">
            <a:avLst/>
          </a:prstGeom>
        </p:spPr>
      </p:pic>
    </p:spTree>
    <p:extLst>
      <p:ext uri="{BB962C8B-B14F-4D97-AF65-F5344CB8AC3E}">
        <p14:creationId xmlns:p14="http://schemas.microsoft.com/office/powerpoint/2010/main" val="22190501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3793959" cy="661737"/>
          </a:xfrm>
        </p:spPr>
        <p:txBody>
          <a:bodyPr/>
          <a:lstStyle/>
          <a:p>
            <a:r>
              <a:rPr lang="en-US" sz="1600" dirty="0"/>
              <a:t>QoS Models</a:t>
            </a:r>
            <a:br>
              <a:rPr lang="en-US" dirty="0"/>
            </a:br>
            <a:r>
              <a:rPr lang="en-US" dirty="0"/>
              <a:t>RSVP Reservation (Cont.)</a:t>
            </a:r>
          </a:p>
        </p:txBody>
      </p:sp>
      <p:sp>
        <p:nvSpPr>
          <p:cNvPr id="2" name="Content Placeholder 1"/>
          <p:cNvSpPr>
            <a:spLocks noGrp="1"/>
          </p:cNvSpPr>
          <p:nvPr>
            <p:ph idx="1"/>
          </p:nvPr>
        </p:nvSpPr>
        <p:spPr>
          <a:xfrm>
            <a:off x="84221" y="641992"/>
            <a:ext cx="3638693" cy="4013984"/>
          </a:xfrm>
        </p:spPr>
        <p:txBody>
          <a:bodyPr/>
          <a:lstStyle/>
          <a:p>
            <a:pPr>
              <a:buFont typeface="Arial" panose="020B0604020202020204" pitchFamily="34" charset="0"/>
              <a:buChar char="•"/>
            </a:pPr>
            <a:r>
              <a:rPr lang="en-US" dirty="0"/>
              <a:t>Once the RSVP PATH messages reach the receivers, each receiver sends RSVP reservation request (RESV) messages in the reverse path of the data flow toward the receivers, hop-by-hop. </a:t>
            </a:r>
          </a:p>
          <a:p>
            <a:pPr>
              <a:buFont typeface="Arial" panose="020B0604020202020204" pitchFamily="34" charset="0"/>
              <a:buChar char="•"/>
            </a:pPr>
            <a:r>
              <a:rPr lang="en-US" dirty="0"/>
              <a:t>At each hop, the IP destination address of a RESV message is the IP address of the previous-hop node, obtained from the RSVP path state of each node. </a:t>
            </a:r>
          </a:p>
          <a:p>
            <a:pPr>
              <a:buFont typeface="Arial" panose="020B0604020202020204" pitchFamily="34" charset="0"/>
              <a:buChar char="•"/>
            </a:pPr>
            <a:r>
              <a:rPr lang="en-US" dirty="0"/>
              <a:t>As RSVP RESV messages cross each hop, they reserve bandwidth on each of the links for the traffic flowing from the receiver hosts to the sender hosts. </a:t>
            </a:r>
          </a:p>
        </p:txBody>
      </p:sp>
      <p:pic>
        <p:nvPicPr>
          <p:cNvPr id="4" name="Picture 3"/>
          <p:cNvPicPr>
            <a:picLocks noChangeAspect="1"/>
          </p:cNvPicPr>
          <p:nvPr/>
        </p:nvPicPr>
        <p:blipFill>
          <a:blip r:embed="rId2"/>
          <a:stretch>
            <a:fillRect/>
          </a:stretch>
        </p:blipFill>
        <p:spPr>
          <a:xfrm>
            <a:off x="3722914" y="248518"/>
            <a:ext cx="5259122" cy="4512703"/>
          </a:xfrm>
          <a:prstGeom prst="rect">
            <a:avLst/>
          </a:prstGeom>
        </p:spPr>
      </p:pic>
    </p:spTree>
    <p:extLst>
      <p:ext uri="{BB962C8B-B14F-4D97-AF65-F5344CB8AC3E}">
        <p14:creationId xmlns:p14="http://schemas.microsoft.com/office/powerpoint/2010/main" val="165421633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QoS Models</a:t>
            </a:r>
            <a:br>
              <a:rPr lang="en-US" dirty="0"/>
            </a:br>
            <a:r>
              <a:rPr lang="en-US" dirty="0"/>
              <a:t>DiffServ Model</a:t>
            </a:r>
          </a:p>
        </p:txBody>
      </p:sp>
      <p:sp>
        <p:nvSpPr>
          <p:cNvPr id="2" name="Content Placeholder 1"/>
          <p:cNvSpPr>
            <a:spLocks noGrp="1"/>
          </p:cNvSpPr>
          <p:nvPr>
            <p:ph idx="1"/>
          </p:nvPr>
        </p:nvSpPr>
        <p:spPr>
          <a:xfrm>
            <a:off x="84221" y="641992"/>
            <a:ext cx="8813593" cy="3404714"/>
          </a:xfrm>
        </p:spPr>
        <p:txBody>
          <a:bodyPr/>
          <a:lstStyle/>
          <a:p>
            <a:pPr marL="0" indent="0">
              <a:buNone/>
            </a:pPr>
            <a:r>
              <a:rPr lang="en-US" sz="1600" dirty="0"/>
              <a:t>DiffServ addresses the limitations of the best-effort and IntServ models. </a:t>
            </a:r>
          </a:p>
          <a:p>
            <a:pPr lvl="1"/>
            <a:r>
              <a:rPr lang="en-US" sz="1600" dirty="0"/>
              <a:t>There is no need for a signaling protocol.</a:t>
            </a:r>
          </a:p>
          <a:p>
            <a:pPr lvl="1"/>
            <a:r>
              <a:rPr lang="en-US" sz="1600" dirty="0"/>
              <a:t>It is highly scalable since there is no RSVP flow state to maintain.</a:t>
            </a:r>
          </a:p>
          <a:p>
            <a:pPr lvl="1"/>
            <a:r>
              <a:rPr lang="en-US" sz="1600" dirty="0"/>
              <a:t>QoS characteristics (such as bandwidth and delay) are managed on a hop-by-hop basis. </a:t>
            </a:r>
          </a:p>
          <a:p>
            <a:pPr lvl="1"/>
            <a:r>
              <a:rPr lang="en-US" sz="1600" dirty="0"/>
              <a:t>QoS policies are defined independently at each device in the network. </a:t>
            </a:r>
          </a:p>
          <a:p>
            <a:pPr lvl="1"/>
            <a:r>
              <a:rPr lang="en-US" sz="1600" dirty="0"/>
              <a:t>DiffServ is not considered an end-to-end QoS solution because end-to-end QoS guarantees cannot be enforced.</a:t>
            </a:r>
          </a:p>
          <a:p>
            <a:pPr lvl="1"/>
            <a:r>
              <a:rPr lang="en-US" sz="1600" dirty="0"/>
              <a:t>DiffServ divides IP traffic into classes and marks it based on business requirements.</a:t>
            </a:r>
          </a:p>
          <a:p>
            <a:pPr lvl="1"/>
            <a:r>
              <a:rPr lang="en-US" sz="1600" dirty="0"/>
              <a:t>Each of the classes can be assigned a different level of service. </a:t>
            </a:r>
          </a:p>
          <a:p>
            <a:pPr lvl="1"/>
            <a:r>
              <a:rPr lang="en-US" sz="1600" dirty="0"/>
              <a:t>Each of the network devices identifies the packet class by its marking and services the packets according to this class. </a:t>
            </a:r>
          </a:p>
        </p:txBody>
      </p:sp>
    </p:spTree>
    <p:extLst>
      <p:ext uri="{BB962C8B-B14F-4D97-AF65-F5344CB8AC3E}">
        <p14:creationId xmlns:p14="http://schemas.microsoft.com/office/powerpoint/2010/main" val="8801261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sz="4800" dirty="0">
                <a:solidFill>
                  <a:schemeClr val="accent5">
                    <a:lumMod val="40000"/>
                    <a:lumOff val="60000"/>
                  </a:schemeClr>
                </a:solidFill>
              </a:rPr>
              <a:t>Classification and Marking</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359275" y="2215048"/>
            <a:ext cx="8277832"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40000"/>
                    <a:lumOff val="60000"/>
                  </a:schemeClr>
                </a:solidFill>
              </a:rPr>
              <a:t>IP traffic must first be identified and categorized into different classes, based on business requirements.</a:t>
            </a:r>
          </a:p>
          <a:p>
            <a:pPr marL="285750" indent="-285750">
              <a:buFont typeface="Arial" panose="020B0604020202020204" pitchFamily="34" charset="0"/>
              <a:buChar char="•"/>
            </a:pPr>
            <a:r>
              <a:rPr lang="en-US" dirty="0">
                <a:solidFill>
                  <a:schemeClr val="accent5">
                    <a:lumMod val="40000"/>
                    <a:lumOff val="60000"/>
                  </a:schemeClr>
                </a:solidFill>
              </a:rPr>
              <a:t>Network devices use classification to identify IP traffic as belonging to a specific class.</a:t>
            </a:r>
          </a:p>
          <a:p>
            <a:pPr marL="285750" indent="-285750">
              <a:buFont typeface="Arial" panose="020B0604020202020204" pitchFamily="34" charset="0"/>
              <a:buChar char="•"/>
            </a:pPr>
            <a:r>
              <a:rPr lang="en-US" dirty="0">
                <a:solidFill>
                  <a:schemeClr val="accent5">
                    <a:lumMod val="40000"/>
                    <a:lumOff val="60000"/>
                  </a:schemeClr>
                </a:solidFill>
              </a:rPr>
              <a:t>Marking can be used to mark or color individual packets so that other network devices can apply QoS mechanisms to those packets.</a:t>
            </a:r>
          </a:p>
        </p:txBody>
      </p:sp>
    </p:spTree>
    <p:custDataLst>
      <p:tags r:id="rId1"/>
    </p:custDataLst>
    <p:extLst>
      <p:ext uri="{BB962C8B-B14F-4D97-AF65-F5344CB8AC3E}">
        <p14:creationId xmlns:p14="http://schemas.microsoft.com/office/powerpoint/2010/main" val="123645169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Classification and Marking</a:t>
            </a:r>
            <a:br>
              <a:rPr lang="en-US" dirty="0"/>
            </a:br>
            <a:r>
              <a:rPr lang="en-US" dirty="0"/>
              <a:t>Classification</a:t>
            </a:r>
          </a:p>
        </p:txBody>
      </p:sp>
      <p:sp>
        <p:nvSpPr>
          <p:cNvPr id="2" name="Content Placeholder 1"/>
          <p:cNvSpPr>
            <a:spLocks noGrp="1"/>
          </p:cNvSpPr>
          <p:nvPr>
            <p:ph idx="1"/>
          </p:nvPr>
        </p:nvSpPr>
        <p:spPr>
          <a:xfrm>
            <a:off x="84221" y="641992"/>
            <a:ext cx="8813593" cy="4013984"/>
          </a:xfrm>
        </p:spPr>
        <p:txBody>
          <a:bodyPr/>
          <a:lstStyle/>
          <a:p>
            <a:pPr marL="0" indent="0">
              <a:buNone/>
            </a:pPr>
            <a:r>
              <a:rPr lang="en-US" sz="1600" dirty="0"/>
              <a:t>Once an IP packet is classified, packets can then be marked/re-marked, queued, policed, shaped, or any combination of these and other actions.</a:t>
            </a:r>
          </a:p>
          <a:p>
            <a:pPr marL="0" indent="0">
              <a:buNone/>
            </a:pPr>
            <a:r>
              <a:rPr lang="en-US" sz="1600" dirty="0"/>
              <a:t>The following traffic descriptors are typically used for classification:</a:t>
            </a:r>
          </a:p>
          <a:p>
            <a:pPr>
              <a:buFont typeface="Arial" panose="020B0604020202020204" pitchFamily="34" charset="0"/>
              <a:buChar char="•"/>
            </a:pPr>
            <a:r>
              <a:rPr lang="en-US" sz="1600" b="1" dirty="0"/>
              <a:t>Internal - </a:t>
            </a:r>
            <a:r>
              <a:rPr lang="en-US" sz="1600" dirty="0"/>
              <a:t>QoS groups (locally significant to a router)</a:t>
            </a:r>
          </a:p>
          <a:p>
            <a:pPr>
              <a:buFont typeface="Arial" panose="020B0604020202020204" pitchFamily="34" charset="0"/>
              <a:buChar char="•"/>
            </a:pPr>
            <a:r>
              <a:rPr lang="en-US" sz="1600" b="1" dirty="0"/>
              <a:t>Layer 1 - </a:t>
            </a:r>
            <a:r>
              <a:rPr lang="en-US" sz="1600" dirty="0"/>
              <a:t>Physical interface, subinterface, or port</a:t>
            </a:r>
          </a:p>
          <a:p>
            <a:pPr>
              <a:buFont typeface="Arial" panose="020B0604020202020204" pitchFamily="34" charset="0"/>
              <a:buChar char="•"/>
            </a:pPr>
            <a:r>
              <a:rPr lang="en-US" sz="1600" b="1" dirty="0"/>
              <a:t>Layer 2 - </a:t>
            </a:r>
            <a:r>
              <a:rPr lang="en-US" sz="1600" dirty="0"/>
              <a:t>MAC address and 802.1Q/p Class of Service (CoS) bits</a:t>
            </a:r>
          </a:p>
          <a:p>
            <a:pPr>
              <a:buFont typeface="Arial" panose="020B0604020202020204" pitchFamily="34" charset="0"/>
              <a:buChar char="•"/>
            </a:pPr>
            <a:r>
              <a:rPr lang="en-US" sz="1600" b="1" dirty="0"/>
              <a:t>Layer 2.5 - </a:t>
            </a:r>
            <a:r>
              <a:rPr lang="en-US" sz="1600" dirty="0"/>
              <a:t>MPLS Experimental (EXP) bits</a:t>
            </a:r>
          </a:p>
          <a:p>
            <a:pPr>
              <a:buFont typeface="Arial" panose="020B0604020202020204" pitchFamily="34" charset="0"/>
              <a:buChar char="•"/>
            </a:pPr>
            <a:r>
              <a:rPr lang="en-US" sz="1600" b="1" dirty="0"/>
              <a:t>Layer 3 - </a:t>
            </a:r>
            <a:r>
              <a:rPr lang="en-US" sz="1600" dirty="0"/>
              <a:t>Differentiated Services Code Points (DSCP), IP Precedence (IPP), and source/destination IP address</a:t>
            </a:r>
          </a:p>
          <a:p>
            <a:pPr>
              <a:buFont typeface="Arial" panose="020B0604020202020204" pitchFamily="34" charset="0"/>
              <a:buChar char="•"/>
            </a:pPr>
            <a:r>
              <a:rPr lang="en-US" sz="1600" b="1" dirty="0"/>
              <a:t>Layer 4 - </a:t>
            </a:r>
            <a:r>
              <a:rPr lang="en-US" sz="1600" dirty="0"/>
              <a:t>TCP or UDP ports</a:t>
            </a:r>
          </a:p>
          <a:p>
            <a:pPr>
              <a:buFont typeface="Arial" panose="020B0604020202020204" pitchFamily="34" charset="0"/>
              <a:buChar char="•"/>
            </a:pPr>
            <a:r>
              <a:rPr lang="en-US" sz="1600" b="1" dirty="0"/>
              <a:t>Layer 7 - </a:t>
            </a:r>
            <a:r>
              <a:rPr lang="en-US" sz="1600" dirty="0"/>
              <a:t>Next Generation Network-Based Application Recognition (NBAR2)</a:t>
            </a:r>
          </a:p>
        </p:txBody>
      </p:sp>
    </p:spTree>
    <p:extLst>
      <p:ext uri="{BB962C8B-B14F-4D97-AF65-F5344CB8AC3E}">
        <p14:creationId xmlns:p14="http://schemas.microsoft.com/office/powerpoint/2010/main" val="121491688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Classification and Marking</a:t>
            </a:r>
            <a:br>
              <a:rPr lang="en-US" dirty="0"/>
            </a:br>
            <a:r>
              <a:rPr lang="en-US" dirty="0"/>
              <a:t>Layer 7 Classification</a:t>
            </a:r>
          </a:p>
        </p:txBody>
      </p:sp>
      <p:sp>
        <p:nvSpPr>
          <p:cNvPr id="2" name="Content Placeholder 1"/>
          <p:cNvSpPr>
            <a:spLocks noGrp="1"/>
          </p:cNvSpPr>
          <p:nvPr>
            <p:ph idx="1"/>
          </p:nvPr>
        </p:nvSpPr>
        <p:spPr>
          <a:xfrm>
            <a:off x="84221" y="641992"/>
            <a:ext cx="8813593" cy="4013984"/>
          </a:xfrm>
        </p:spPr>
        <p:txBody>
          <a:bodyPr/>
          <a:lstStyle/>
          <a:p>
            <a:pPr marL="0" indent="0">
              <a:buNone/>
            </a:pPr>
            <a:r>
              <a:rPr lang="en-US" sz="1600" dirty="0"/>
              <a:t>NBAR2 is a deep packet inspection engine that can classify and identify a wide variety of protocols and applications using Layer 3 to Layer 7 data.</a:t>
            </a:r>
          </a:p>
          <a:p>
            <a:pPr marL="0" indent="0">
              <a:buNone/>
            </a:pPr>
            <a:r>
              <a:rPr lang="en-US" sz="1600" dirty="0"/>
              <a:t>NBAR2 can recognize more than 1000 applications, and monthly protocol packs are provided for recognition of new and emerging applications, without requiring an IOS upgrade or router reload.</a:t>
            </a:r>
          </a:p>
          <a:p>
            <a:pPr marL="0" indent="0">
              <a:buNone/>
            </a:pPr>
            <a:r>
              <a:rPr lang="en-US" sz="1600" dirty="0"/>
              <a:t>NBAR2 has two modes of operation:</a:t>
            </a:r>
          </a:p>
          <a:p>
            <a:pPr>
              <a:buFont typeface="Arial" panose="020B0604020202020204" pitchFamily="34" charset="0"/>
              <a:buChar char="•"/>
            </a:pPr>
            <a:r>
              <a:rPr lang="en-US" sz="1600" b="1" dirty="0"/>
              <a:t>Protocol Discovery - </a:t>
            </a:r>
            <a:r>
              <a:rPr lang="en-US" sz="1600" dirty="0"/>
              <a:t>Protocol Discovery enables NBAR2 to discover and get real-time statistics on applications currently running in the network. These statistics from the Protocol Discovery mode can be used to define QoS classes and policies using MQC configuration.</a:t>
            </a:r>
          </a:p>
          <a:p>
            <a:pPr>
              <a:buFont typeface="Arial" panose="020B0604020202020204" pitchFamily="34" charset="0"/>
              <a:buChar char="•"/>
            </a:pPr>
            <a:r>
              <a:rPr lang="en-US" sz="1600" b="1" dirty="0"/>
              <a:t>Modular QoS CLI (MQC) - </a:t>
            </a:r>
            <a:r>
              <a:rPr lang="en-US" sz="1600" dirty="0"/>
              <a:t>Using MQC, network traffic matching a specific network protocol such as Cisco Webex can be placed into one traffic class, while traffic that matches a different network protocol such as YouTube can be placed into another traffic class. After traffic has been classified in this way, different QoS policies can be applied to the different classes of traffic.</a:t>
            </a:r>
          </a:p>
        </p:txBody>
      </p:sp>
    </p:spTree>
    <p:extLst>
      <p:ext uri="{BB962C8B-B14F-4D97-AF65-F5344CB8AC3E}">
        <p14:creationId xmlns:p14="http://schemas.microsoft.com/office/powerpoint/2010/main" val="12282452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Classification and Marking</a:t>
            </a:r>
            <a:br>
              <a:rPr lang="en-US" dirty="0"/>
            </a:br>
            <a:r>
              <a:rPr lang="en-US" dirty="0"/>
              <a:t>Marking</a:t>
            </a:r>
          </a:p>
        </p:txBody>
      </p:sp>
      <p:sp>
        <p:nvSpPr>
          <p:cNvPr id="2" name="Content Placeholder 1"/>
          <p:cNvSpPr>
            <a:spLocks noGrp="1"/>
          </p:cNvSpPr>
          <p:nvPr>
            <p:ph idx="1"/>
          </p:nvPr>
        </p:nvSpPr>
        <p:spPr>
          <a:xfrm>
            <a:off x="42111" y="634344"/>
            <a:ext cx="9059778" cy="3093985"/>
          </a:xfrm>
        </p:spPr>
        <p:txBody>
          <a:bodyPr/>
          <a:lstStyle/>
          <a:p>
            <a:pPr marL="0" indent="0">
              <a:buNone/>
            </a:pPr>
            <a:r>
              <a:rPr lang="en-US" sz="1600" dirty="0"/>
              <a:t>Packet marking</a:t>
            </a:r>
            <a:r>
              <a:rPr lang="en-US" sz="1600" i="1" dirty="0"/>
              <a:t> </a:t>
            </a:r>
            <a:r>
              <a:rPr lang="en-US" sz="1600" dirty="0"/>
              <a:t>is a QoS mechanism that colors a packet by changing a field within a packet or a frame header with a traffic descriptor so it is distinguished from other packets during the application of other QoS mechanisms (such as re-marking, policing, queuing, or congestion avoidance).</a:t>
            </a:r>
          </a:p>
          <a:p>
            <a:pPr marL="0" indent="0">
              <a:buNone/>
            </a:pPr>
            <a:r>
              <a:rPr lang="en-US" sz="1600" dirty="0"/>
              <a:t>The following traffic descriptors are used for marking traffic:</a:t>
            </a:r>
          </a:p>
          <a:p>
            <a:pPr>
              <a:buFont typeface="Arial" panose="020B0604020202020204" pitchFamily="34" charset="0"/>
              <a:buChar char="•"/>
            </a:pPr>
            <a:r>
              <a:rPr lang="en-US" sz="1600" b="1" dirty="0"/>
              <a:t>Internal - </a:t>
            </a:r>
            <a:r>
              <a:rPr lang="en-US" sz="1600" dirty="0"/>
              <a:t>QoS groups</a:t>
            </a:r>
          </a:p>
          <a:p>
            <a:pPr>
              <a:buFont typeface="Arial" panose="020B0604020202020204" pitchFamily="34" charset="0"/>
              <a:buChar char="•"/>
            </a:pPr>
            <a:r>
              <a:rPr lang="en-US" sz="1600" b="1" dirty="0"/>
              <a:t>Layer 2 - </a:t>
            </a:r>
            <a:r>
              <a:rPr lang="en-US" sz="1600" dirty="0"/>
              <a:t>802.1Q/p Class of Service (CoS) bits</a:t>
            </a:r>
          </a:p>
          <a:p>
            <a:pPr>
              <a:buFont typeface="Arial" panose="020B0604020202020204" pitchFamily="34" charset="0"/>
              <a:buChar char="•"/>
            </a:pPr>
            <a:r>
              <a:rPr lang="en-US" sz="1600" b="1" dirty="0"/>
              <a:t>Layer 2.5 - </a:t>
            </a:r>
            <a:r>
              <a:rPr lang="en-US" sz="1600" dirty="0"/>
              <a:t>MPLS Experimental (EXP) bits</a:t>
            </a:r>
          </a:p>
          <a:p>
            <a:pPr>
              <a:buFont typeface="Arial" panose="020B0604020202020204" pitchFamily="34" charset="0"/>
              <a:buChar char="•"/>
            </a:pPr>
            <a:r>
              <a:rPr lang="en-US" sz="1600" b="1" dirty="0"/>
              <a:t>Layer 3 - </a:t>
            </a:r>
            <a:r>
              <a:rPr lang="en-US" sz="1600" dirty="0"/>
              <a:t>Differentiated Services Code Points (DSCP) and IP Precedence (IPP)</a:t>
            </a:r>
          </a:p>
        </p:txBody>
      </p:sp>
      <p:sp>
        <p:nvSpPr>
          <p:cNvPr id="7" name="TextBox 6"/>
          <p:cNvSpPr txBox="1"/>
          <p:nvPr/>
        </p:nvSpPr>
        <p:spPr>
          <a:xfrm>
            <a:off x="42111" y="3728329"/>
            <a:ext cx="8975556" cy="1077218"/>
          </a:xfrm>
          <a:prstGeom prst="rect">
            <a:avLst/>
          </a:prstGeom>
          <a:noFill/>
        </p:spPr>
        <p:txBody>
          <a:bodyPr wrap="square" rtlCol="0">
            <a:spAutoFit/>
          </a:bodyPr>
          <a:lstStyle/>
          <a:p>
            <a:r>
              <a:rPr lang="en-US" sz="1600" dirty="0"/>
              <a:t>QoS groups are used to mark packets as they are received and processed internally within the router and are automatically removed when packets egress the router. They are used only in special cases in which traffic descriptors marked or received on an ingress interface would not be visible for packet classification on egress interfaces due to encapsulation or de-encapsulation.</a:t>
            </a:r>
          </a:p>
        </p:txBody>
      </p:sp>
    </p:spTree>
    <p:extLst>
      <p:ext uri="{BB962C8B-B14F-4D97-AF65-F5344CB8AC3E}">
        <p14:creationId xmlns:p14="http://schemas.microsoft.com/office/powerpoint/2010/main" val="22825765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4422710" cy="661737"/>
          </a:xfrm>
        </p:spPr>
        <p:txBody>
          <a:bodyPr/>
          <a:lstStyle/>
          <a:p>
            <a:r>
              <a:rPr lang="en-US" sz="1600" dirty="0"/>
              <a:t>Classification and Marking</a:t>
            </a:r>
            <a:br>
              <a:rPr lang="en-US" dirty="0"/>
            </a:br>
            <a:r>
              <a:rPr lang="en-US" dirty="0"/>
              <a:t>Layer 2 Marking</a:t>
            </a:r>
          </a:p>
        </p:txBody>
      </p:sp>
      <p:sp>
        <p:nvSpPr>
          <p:cNvPr id="2" name="Content Placeholder 1"/>
          <p:cNvSpPr>
            <a:spLocks noGrp="1"/>
          </p:cNvSpPr>
          <p:nvPr>
            <p:ph idx="1"/>
          </p:nvPr>
        </p:nvSpPr>
        <p:spPr>
          <a:xfrm>
            <a:off x="84222" y="641991"/>
            <a:ext cx="4338487" cy="2116125"/>
          </a:xfrm>
        </p:spPr>
        <p:txBody>
          <a:bodyPr/>
          <a:lstStyle/>
          <a:p>
            <a:pPr>
              <a:buFont typeface="Arial" panose="020B0604020202020204" pitchFamily="34" charset="0"/>
              <a:buChar char="•"/>
            </a:pPr>
            <a:r>
              <a:rPr lang="en-US" sz="1600" dirty="0"/>
              <a:t>The 802.1Q standard is an IEEE specification for implementing VLANs in Layer 2 switched networks. The 802.1Q specification defines two 2-byte fields: Tag Protocol Identifier (TPID) and Tag Control Information (TCI), which are inserted within an Ethernet frame following the Source Address field, as illustrated in Figure 14-2.</a:t>
            </a:r>
          </a:p>
        </p:txBody>
      </p:sp>
      <p:sp>
        <p:nvSpPr>
          <p:cNvPr id="7" name="TextBox 6"/>
          <p:cNvSpPr txBox="1"/>
          <p:nvPr/>
        </p:nvSpPr>
        <p:spPr>
          <a:xfrm>
            <a:off x="4506931" y="449793"/>
            <a:ext cx="4562422"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TPID value is a 16-bit field assigned the value 0x8100 that identifies it as an 802.1Q tagged frame.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TCI field is a 16-bit field composed of the following three fields:</a:t>
            </a:r>
          </a:p>
          <a:p>
            <a:pPr marL="742950" lvl="1" indent="-285750">
              <a:buFont typeface="Arial" panose="020B0604020202020204" pitchFamily="34" charset="0"/>
              <a:buChar char="•"/>
            </a:pPr>
            <a:r>
              <a:rPr lang="en-US" sz="1600" dirty="0"/>
              <a:t>Priority Code Point (PCP) field (3 bits)</a:t>
            </a:r>
          </a:p>
          <a:p>
            <a:pPr marL="742950" lvl="1" indent="-285750">
              <a:buFont typeface="Arial" panose="020B0604020202020204" pitchFamily="34" charset="0"/>
              <a:buChar char="•"/>
            </a:pPr>
            <a:r>
              <a:rPr lang="en-US" sz="1600" dirty="0"/>
              <a:t>Drop Eligible Indicator (DEI) field (1 bit)</a:t>
            </a:r>
          </a:p>
          <a:p>
            <a:pPr marL="742950" lvl="1" indent="-285750">
              <a:buFont typeface="Arial" panose="020B0604020202020204" pitchFamily="34" charset="0"/>
              <a:buChar char="•"/>
            </a:pPr>
            <a:r>
              <a:rPr lang="en-US" sz="1600" dirty="0"/>
              <a:t>VLAN Identifier (VLAN ID) field (12 bits)</a:t>
            </a:r>
            <a:endParaRPr lang="en-US" dirty="0"/>
          </a:p>
        </p:txBody>
      </p:sp>
      <p:pic>
        <p:nvPicPr>
          <p:cNvPr id="4" name="Picture 3"/>
          <p:cNvPicPr>
            <a:picLocks noChangeAspect="1"/>
          </p:cNvPicPr>
          <p:nvPr/>
        </p:nvPicPr>
        <p:blipFill>
          <a:blip r:embed="rId2"/>
          <a:stretch>
            <a:fillRect/>
          </a:stretch>
        </p:blipFill>
        <p:spPr>
          <a:xfrm>
            <a:off x="1994471" y="2758116"/>
            <a:ext cx="5155058" cy="1981834"/>
          </a:xfrm>
          <a:prstGeom prst="rect">
            <a:avLst/>
          </a:prstGeom>
        </p:spPr>
      </p:pic>
    </p:spTree>
    <p:extLst>
      <p:ext uri="{BB962C8B-B14F-4D97-AF65-F5344CB8AC3E}">
        <p14:creationId xmlns:p14="http://schemas.microsoft.com/office/powerpoint/2010/main" val="20046383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dirty="0"/>
              <a:t>Chapter 14 Content</a:t>
            </a:r>
          </a:p>
        </p:txBody>
      </p:sp>
      <p:sp>
        <p:nvSpPr>
          <p:cNvPr id="2" name="Content Placeholder 1"/>
          <p:cNvSpPr>
            <a:spLocks noGrp="1"/>
          </p:cNvSpPr>
          <p:nvPr>
            <p:ph idx="1"/>
          </p:nvPr>
        </p:nvSpPr>
        <p:spPr>
          <a:xfrm>
            <a:off x="84221" y="641992"/>
            <a:ext cx="8813593" cy="3665313"/>
          </a:xfrm>
        </p:spPr>
        <p:txBody>
          <a:bodyPr/>
          <a:lstStyle/>
          <a:p>
            <a:pPr marL="0" indent="0">
              <a:buNone/>
            </a:pPr>
            <a:r>
              <a:rPr lang="en-US" sz="1600" b="1" dirty="0"/>
              <a:t>This chapter covers the following content:</a:t>
            </a:r>
          </a:p>
          <a:p>
            <a:pPr marL="0" indent="0">
              <a:buNone/>
            </a:pPr>
            <a:r>
              <a:rPr lang="en-US" sz="1600" b="1" dirty="0"/>
              <a:t>The Need for QoS - </a:t>
            </a:r>
            <a:r>
              <a:rPr lang="en-US" sz="1600" dirty="0"/>
              <a:t>This section describes the leading causes of poor quality of service and how they can be alleviated by using QoS tools and mechanisms.</a:t>
            </a:r>
          </a:p>
          <a:p>
            <a:pPr marL="0" indent="0">
              <a:buNone/>
            </a:pPr>
            <a:r>
              <a:rPr lang="en-US" sz="1600" b="1" dirty="0"/>
              <a:t>QoS Models - </a:t>
            </a:r>
            <a:r>
              <a:rPr lang="en-US" sz="1600" dirty="0"/>
              <a:t>Three different models available for implementing QoS in a network: best effort, Integrated Services (IntServ), and Differentiated Services (DiffServ).</a:t>
            </a:r>
          </a:p>
          <a:p>
            <a:pPr marL="0" indent="0">
              <a:buNone/>
            </a:pPr>
            <a:r>
              <a:rPr lang="en-US" sz="1600" b="1" dirty="0"/>
              <a:t>Classification and Marking - </a:t>
            </a:r>
            <a:r>
              <a:rPr lang="en-US" sz="1600" dirty="0"/>
              <a:t>Classification is used to identify and assign IP traffic into different traffic classes. Marking is used to mark packets with a specified priority based on classification or traffic conditioning policies.</a:t>
            </a:r>
          </a:p>
          <a:p>
            <a:pPr marL="0" indent="0">
              <a:buNone/>
            </a:pPr>
            <a:r>
              <a:rPr lang="en-US" sz="1600" b="1" dirty="0"/>
              <a:t>Policing and Shaping - </a:t>
            </a:r>
            <a:r>
              <a:rPr lang="en-US" sz="1600" dirty="0"/>
              <a:t>Used to enforce rate limiting, where excess IP traffic is either dropped, marked, or delayed.</a:t>
            </a:r>
          </a:p>
          <a:p>
            <a:pPr marL="0" indent="0">
              <a:buNone/>
            </a:pPr>
            <a:r>
              <a:rPr lang="en-US" sz="1600" b="1" dirty="0"/>
              <a:t>Congestion Management and Avoidance - </a:t>
            </a:r>
            <a:r>
              <a:rPr lang="en-US" sz="1600" dirty="0"/>
              <a:t>A queueing mechanism is used to prioritize and protect IP traffic. Congestion avoidance involves discarding IP traffic to avoid network congestion.</a:t>
            </a:r>
          </a:p>
        </p:txBody>
      </p:sp>
    </p:spTree>
    <p:extLst>
      <p:ext uri="{BB962C8B-B14F-4D97-AF65-F5344CB8AC3E}">
        <p14:creationId xmlns:p14="http://schemas.microsoft.com/office/powerpoint/2010/main" val="284716544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61737"/>
          </a:xfrm>
        </p:spPr>
        <p:txBody>
          <a:bodyPr/>
          <a:lstStyle/>
          <a:p>
            <a:r>
              <a:rPr lang="en-US" sz="1600" dirty="0"/>
              <a:t>Classification and Marking</a:t>
            </a:r>
            <a:br>
              <a:rPr lang="en-US" dirty="0"/>
            </a:br>
            <a:r>
              <a:rPr lang="en-US" dirty="0"/>
              <a:t>Priority Code Point (PCP)</a:t>
            </a:r>
          </a:p>
        </p:txBody>
      </p:sp>
      <p:sp>
        <p:nvSpPr>
          <p:cNvPr id="2" name="Content Placeholder 1"/>
          <p:cNvSpPr>
            <a:spLocks noGrp="1"/>
          </p:cNvSpPr>
          <p:nvPr>
            <p:ph idx="1"/>
          </p:nvPr>
        </p:nvSpPr>
        <p:spPr>
          <a:xfrm>
            <a:off x="84222" y="661737"/>
            <a:ext cx="3133283" cy="3783828"/>
          </a:xfrm>
        </p:spPr>
        <p:txBody>
          <a:bodyPr/>
          <a:lstStyle/>
          <a:p>
            <a:pPr>
              <a:buFont typeface="Arial" panose="020B0604020202020204" pitchFamily="34" charset="0"/>
              <a:buChar char="•"/>
            </a:pPr>
            <a:r>
              <a:rPr lang="en-US" sz="1600" dirty="0"/>
              <a:t>The specifications of the 3-bit PCP field are defined by the IEEE 802.1p specification. </a:t>
            </a:r>
          </a:p>
          <a:p>
            <a:pPr>
              <a:buFont typeface="Arial" panose="020B0604020202020204" pitchFamily="34" charset="0"/>
              <a:buChar char="•"/>
            </a:pPr>
            <a:r>
              <a:rPr lang="en-US" sz="1600" dirty="0"/>
              <a:t>This field is used to mark packets as belonging to a specific CoS.  </a:t>
            </a:r>
          </a:p>
          <a:p>
            <a:pPr>
              <a:buFont typeface="Arial" panose="020B0604020202020204" pitchFamily="34" charset="0"/>
              <a:buChar char="•"/>
            </a:pPr>
            <a:r>
              <a:rPr lang="en-US" sz="1600" dirty="0"/>
              <a:t>The CoS marking allows a Layer 2 Ethernet frame to be marked with eight different levels of priority values, 0 to 7, where 0 is the lowest priority and 7 is the highest.</a:t>
            </a:r>
          </a:p>
        </p:txBody>
      </p:sp>
      <p:graphicFrame>
        <p:nvGraphicFramePr>
          <p:cNvPr id="5" name="Table 4"/>
          <p:cNvGraphicFramePr>
            <a:graphicFrameLocks noGrp="1"/>
          </p:cNvGraphicFramePr>
          <p:nvPr>
            <p:extLst>
              <p:ext uri="{D42A27DB-BD31-4B8C-83A1-F6EECF244321}">
                <p14:modId xmlns:p14="http://schemas.microsoft.com/office/powerpoint/2010/main" val="2079506960"/>
              </p:ext>
            </p:extLst>
          </p:nvPr>
        </p:nvGraphicFramePr>
        <p:xfrm>
          <a:off x="3217505" y="877251"/>
          <a:ext cx="5795868" cy="3352800"/>
        </p:xfrm>
        <a:graphic>
          <a:graphicData uri="http://schemas.openxmlformats.org/drawingml/2006/table">
            <a:tbl>
              <a:tblPr firstRow="1" bandRow="1">
                <a:tableStyleId>{5C22544A-7EE6-4342-B048-85BDC9FD1C3A}</a:tableStyleId>
              </a:tblPr>
              <a:tblGrid>
                <a:gridCol w="1373156">
                  <a:extLst>
                    <a:ext uri="{9D8B030D-6E8A-4147-A177-3AD203B41FA5}">
                      <a16:colId xmlns:a16="http://schemas.microsoft.com/office/drawing/2014/main" val="324149019"/>
                    </a:ext>
                  </a:extLst>
                </a:gridCol>
                <a:gridCol w="1138335">
                  <a:extLst>
                    <a:ext uri="{9D8B030D-6E8A-4147-A177-3AD203B41FA5}">
                      <a16:colId xmlns:a16="http://schemas.microsoft.com/office/drawing/2014/main" val="1784717264"/>
                    </a:ext>
                  </a:extLst>
                </a:gridCol>
                <a:gridCol w="3284377">
                  <a:extLst>
                    <a:ext uri="{9D8B030D-6E8A-4147-A177-3AD203B41FA5}">
                      <a16:colId xmlns:a16="http://schemas.microsoft.com/office/drawing/2014/main" val="3914353158"/>
                    </a:ext>
                  </a:extLst>
                </a:gridCol>
              </a:tblGrid>
              <a:tr h="370840">
                <a:tc>
                  <a:txBody>
                    <a:bodyPr/>
                    <a:lstStyle/>
                    <a:p>
                      <a:r>
                        <a:rPr lang="en-US" dirty="0"/>
                        <a:t>PCP Value/Priority</a:t>
                      </a:r>
                    </a:p>
                  </a:txBody>
                  <a:tcPr/>
                </a:tc>
                <a:tc>
                  <a:txBody>
                    <a:bodyPr/>
                    <a:lstStyle/>
                    <a:p>
                      <a:r>
                        <a:rPr lang="en-US" dirty="0"/>
                        <a:t>Acronym</a:t>
                      </a:r>
                    </a:p>
                  </a:txBody>
                  <a:tcPr/>
                </a:tc>
                <a:tc>
                  <a:txBody>
                    <a:bodyPr/>
                    <a:lstStyle/>
                    <a:p>
                      <a:r>
                        <a:rPr lang="en-US" dirty="0"/>
                        <a:t>Traffic Type</a:t>
                      </a:r>
                    </a:p>
                  </a:txBody>
                  <a:tcPr/>
                </a:tc>
                <a:extLst>
                  <a:ext uri="{0D108BD9-81ED-4DB2-BD59-A6C34878D82A}">
                    <a16:rowId xmlns:a16="http://schemas.microsoft.com/office/drawing/2014/main" val="1484679250"/>
                  </a:ext>
                </a:extLst>
              </a:tr>
              <a:tr h="370840">
                <a:tc>
                  <a:txBody>
                    <a:bodyPr/>
                    <a:lstStyle/>
                    <a:p>
                      <a:r>
                        <a:rPr lang="en-US" dirty="0"/>
                        <a:t>0 (lowest)</a:t>
                      </a:r>
                    </a:p>
                  </a:txBody>
                  <a:tcPr/>
                </a:tc>
                <a:tc>
                  <a:txBody>
                    <a:bodyPr/>
                    <a:lstStyle/>
                    <a:p>
                      <a:r>
                        <a:rPr lang="en-US" dirty="0"/>
                        <a:t>BK</a:t>
                      </a:r>
                    </a:p>
                  </a:txBody>
                  <a:tcPr/>
                </a:tc>
                <a:tc>
                  <a:txBody>
                    <a:bodyPr/>
                    <a:lstStyle/>
                    <a:p>
                      <a:r>
                        <a:rPr lang="en-US" dirty="0"/>
                        <a:t>Background</a:t>
                      </a:r>
                    </a:p>
                  </a:txBody>
                  <a:tcPr/>
                </a:tc>
                <a:extLst>
                  <a:ext uri="{0D108BD9-81ED-4DB2-BD59-A6C34878D82A}">
                    <a16:rowId xmlns:a16="http://schemas.microsoft.com/office/drawing/2014/main" val="2551198922"/>
                  </a:ext>
                </a:extLst>
              </a:tr>
              <a:tr h="370840">
                <a:tc>
                  <a:txBody>
                    <a:bodyPr/>
                    <a:lstStyle/>
                    <a:p>
                      <a:r>
                        <a:rPr lang="en-US" dirty="0"/>
                        <a:t>1</a:t>
                      </a:r>
                    </a:p>
                  </a:txBody>
                  <a:tcPr/>
                </a:tc>
                <a:tc>
                  <a:txBody>
                    <a:bodyPr/>
                    <a:lstStyle/>
                    <a:p>
                      <a:r>
                        <a:rPr lang="en-US" dirty="0"/>
                        <a:t>BE</a:t>
                      </a:r>
                    </a:p>
                  </a:txBody>
                  <a:tcPr/>
                </a:tc>
                <a:tc>
                  <a:txBody>
                    <a:bodyPr/>
                    <a:lstStyle/>
                    <a:p>
                      <a:r>
                        <a:rPr lang="en-US" dirty="0"/>
                        <a:t>Best Effort</a:t>
                      </a:r>
                    </a:p>
                  </a:txBody>
                  <a:tcPr/>
                </a:tc>
                <a:extLst>
                  <a:ext uri="{0D108BD9-81ED-4DB2-BD59-A6C34878D82A}">
                    <a16:rowId xmlns:a16="http://schemas.microsoft.com/office/drawing/2014/main" val="785001508"/>
                  </a:ext>
                </a:extLst>
              </a:tr>
              <a:tr h="370840">
                <a:tc>
                  <a:txBody>
                    <a:bodyPr/>
                    <a:lstStyle/>
                    <a:p>
                      <a:r>
                        <a:rPr lang="en-US" dirty="0"/>
                        <a:t>2</a:t>
                      </a:r>
                    </a:p>
                  </a:txBody>
                  <a:tcPr/>
                </a:tc>
                <a:tc>
                  <a:txBody>
                    <a:bodyPr/>
                    <a:lstStyle/>
                    <a:p>
                      <a:r>
                        <a:rPr lang="en-US" dirty="0"/>
                        <a:t>EE</a:t>
                      </a:r>
                    </a:p>
                  </a:txBody>
                  <a:tcPr/>
                </a:tc>
                <a:tc>
                  <a:txBody>
                    <a:bodyPr/>
                    <a:lstStyle/>
                    <a:p>
                      <a:r>
                        <a:rPr lang="en-US" dirty="0"/>
                        <a:t>Excellent Effort</a:t>
                      </a:r>
                    </a:p>
                  </a:txBody>
                  <a:tcPr/>
                </a:tc>
                <a:extLst>
                  <a:ext uri="{0D108BD9-81ED-4DB2-BD59-A6C34878D82A}">
                    <a16:rowId xmlns:a16="http://schemas.microsoft.com/office/drawing/2014/main" val="3154422714"/>
                  </a:ext>
                </a:extLst>
              </a:tr>
              <a:tr h="370840">
                <a:tc>
                  <a:txBody>
                    <a:bodyPr/>
                    <a:lstStyle/>
                    <a:p>
                      <a:r>
                        <a:rPr lang="en-US" dirty="0"/>
                        <a:t>3</a:t>
                      </a:r>
                    </a:p>
                  </a:txBody>
                  <a:tcPr/>
                </a:tc>
                <a:tc>
                  <a:txBody>
                    <a:bodyPr/>
                    <a:lstStyle/>
                    <a:p>
                      <a:r>
                        <a:rPr lang="en-US" dirty="0"/>
                        <a:t>CA</a:t>
                      </a:r>
                    </a:p>
                  </a:txBody>
                  <a:tcPr/>
                </a:tc>
                <a:tc>
                  <a:txBody>
                    <a:bodyPr/>
                    <a:lstStyle/>
                    <a:p>
                      <a:r>
                        <a:rPr lang="en-US" dirty="0"/>
                        <a:t>Critical Application</a:t>
                      </a:r>
                    </a:p>
                  </a:txBody>
                  <a:tcPr/>
                </a:tc>
                <a:extLst>
                  <a:ext uri="{0D108BD9-81ED-4DB2-BD59-A6C34878D82A}">
                    <a16:rowId xmlns:a16="http://schemas.microsoft.com/office/drawing/2014/main" val="3505388677"/>
                  </a:ext>
                </a:extLst>
              </a:tr>
              <a:tr h="370840">
                <a:tc>
                  <a:txBody>
                    <a:bodyPr/>
                    <a:lstStyle/>
                    <a:p>
                      <a:r>
                        <a:rPr lang="en-US" dirty="0"/>
                        <a:t>4</a:t>
                      </a:r>
                    </a:p>
                  </a:txBody>
                  <a:tcPr/>
                </a:tc>
                <a:tc>
                  <a:txBody>
                    <a:bodyPr/>
                    <a:lstStyle/>
                    <a:p>
                      <a:r>
                        <a:rPr lang="en-US" dirty="0"/>
                        <a:t>VI</a:t>
                      </a:r>
                    </a:p>
                  </a:txBody>
                  <a:tcPr/>
                </a:tc>
                <a:tc>
                  <a:txBody>
                    <a:bodyPr/>
                    <a:lstStyle/>
                    <a:p>
                      <a:r>
                        <a:rPr lang="en-US" dirty="0"/>
                        <a:t>Video</a:t>
                      </a:r>
                      <a:r>
                        <a:rPr lang="en-US" baseline="0" dirty="0"/>
                        <a:t> with &lt; 100 ms latency and jitter</a:t>
                      </a:r>
                      <a:endParaRPr lang="en-US" dirty="0"/>
                    </a:p>
                  </a:txBody>
                  <a:tcPr/>
                </a:tc>
                <a:extLst>
                  <a:ext uri="{0D108BD9-81ED-4DB2-BD59-A6C34878D82A}">
                    <a16:rowId xmlns:a16="http://schemas.microsoft.com/office/drawing/2014/main" val="3737459537"/>
                  </a:ext>
                </a:extLst>
              </a:tr>
              <a:tr h="370840">
                <a:tc>
                  <a:txBody>
                    <a:bodyPr/>
                    <a:lstStyle/>
                    <a:p>
                      <a:r>
                        <a:rPr lang="en-US" dirty="0"/>
                        <a:t>5</a:t>
                      </a:r>
                    </a:p>
                  </a:txBody>
                  <a:tcPr/>
                </a:tc>
                <a:tc>
                  <a:txBody>
                    <a:bodyPr/>
                    <a:lstStyle/>
                    <a:p>
                      <a:r>
                        <a:rPr lang="en-US" dirty="0"/>
                        <a:t>VO</a:t>
                      </a:r>
                    </a:p>
                  </a:txBody>
                  <a:tcP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dirty="0"/>
                        <a:t>Voice</a:t>
                      </a:r>
                      <a:r>
                        <a:rPr lang="en-US" baseline="0" dirty="0"/>
                        <a:t> with &lt; 10 ms latency and jitter</a:t>
                      </a:r>
                      <a:endParaRPr lang="en-US" dirty="0"/>
                    </a:p>
                  </a:txBody>
                  <a:tcPr/>
                </a:tc>
                <a:extLst>
                  <a:ext uri="{0D108BD9-81ED-4DB2-BD59-A6C34878D82A}">
                    <a16:rowId xmlns:a16="http://schemas.microsoft.com/office/drawing/2014/main" val="1574205941"/>
                  </a:ext>
                </a:extLst>
              </a:tr>
              <a:tr h="185420">
                <a:tc>
                  <a:txBody>
                    <a:bodyPr/>
                    <a:lstStyle/>
                    <a:p>
                      <a:r>
                        <a:rPr lang="en-US" dirty="0"/>
                        <a:t>6</a:t>
                      </a:r>
                    </a:p>
                  </a:txBody>
                  <a:tcPr/>
                </a:tc>
                <a:tc>
                  <a:txBody>
                    <a:bodyPr/>
                    <a:lstStyle/>
                    <a:p>
                      <a:r>
                        <a:rPr lang="en-US" dirty="0"/>
                        <a:t>IC</a:t>
                      </a:r>
                    </a:p>
                  </a:txBody>
                  <a:tcPr/>
                </a:tc>
                <a:tc>
                  <a:txBody>
                    <a:bodyPr/>
                    <a:lstStyle/>
                    <a:p>
                      <a:r>
                        <a:rPr lang="en-US" dirty="0"/>
                        <a:t>Internetwork Control</a:t>
                      </a:r>
                    </a:p>
                  </a:txBody>
                  <a:tcPr/>
                </a:tc>
                <a:extLst>
                  <a:ext uri="{0D108BD9-81ED-4DB2-BD59-A6C34878D82A}">
                    <a16:rowId xmlns:a16="http://schemas.microsoft.com/office/drawing/2014/main" val="1938406605"/>
                  </a:ext>
                </a:extLst>
              </a:tr>
              <a:tr h="185420">
                <a:tc>
                  <a:txBody>
                    <a:bodyPr/>
                    <a:lstStyle/>
                    <a:p>
                      <a:r>
                        <a:rPr lang="en-US" dirty="0"/>
                        <a:t>7 (highest)</a:t>
                      </a:r>
                    </a:p>
                  </a:txBody>
                  <a:tcPr/>
                </a:tc>
                <a:tc>
                  <a:txBody>
                    <a:bodyPr/>
                    <a:lstStyle/>
                    <a:p>
                      <a:r>
                        <a:rPr lang="en-US" dirty="0"/>
                        <a:t>NC</a:t>
                      </a:r>
                    </a:p>
                  </a:txBody>
                  <a:tcPr/>
                </a:tc>
                <a:tc>
                  <a:txBody>
                    <a:bodyPr/>
                    <a:lstStyle/>
                    <a:p>
                      <a:r>
                        <a:rPr lang="en-US" dirty="0"/>
                        <a:t>Network</a:t>
                      </a:r>
                      <a:r>
                        <a:rPr lang="en-US" baseline="0" dirty="0"/>
                        <a:t> Control</a:t>
                      </a:r>
                      <a:endParaRPr lang="en-US" dirty="0"/>
                    </a:p>
                  </a:txBody>
                  <a:tcPr/>
                </a:tc>
                <a:extLst>
                  <a:ext uri="{0D108BD9-81ED-4DB2-BD59-A6C34878D82A}">
                    <a16:rowId xmlns:a16="http://schemas.microsoft.com/office/drawing/2014/main" val="2765939740"/>
                  </a:ext>
                </a:extLst>
              </a:tr>
            </a:tbl>
          </a:graphicData>
        </a:graphic>
      </p:graphicFrame>
    </p:spTree>
    <p:extLst>
      <p:ext uri="{BB962C8B-B14F-4D97-AF65-F5344CB8AC3E}">
        <p14:creationId xmlns:p14="http://schemas.microsoft.com/office/powerpoint/2010/main" val="206411925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61737"/>
          </a:xfrm>
        </p:spPr>
        <p:txBody>
          <a:bodyPr/>
          <a:lstStyle/>
          <a:p>
            <a:r>
              <a:rPr lang="en-US" sz="1600" dirty="0"/>
              <a:t>Classification and Marking</a:t>
            </a:r>
            <a:br>
              <a:rPr lang="en-US" dirty="0"/>
            </a:br>
            <a:r>
              <a:rPr lang="en-US" dirty="0"/>
              <a:t>Priority Code Point (PCP) (Cont.)</a:t>
            </a:r>
          </a:p>
        </p:txBody>
      </p:sp>
      <p:sp>
        <p:nvSpPr>
          <p:cNvPr id="2" name="Content Placeholder 1"/>
          <p:cNvSpPr>
            <a:spLocks noGrp="1"/>
          </p:cNvSpPr>
          <p:nvPr>
            <p:ph idx="1"/>
          </p:nvPr>
        </p:nvSpPr>
        <p:spPr>
          <a:xfrm>
            <a:off x="84222" y="661737"/>
            <a:ext cx="8677223" cy="3581400"/>
          </a:xfrm>
        </p:spPr>
        <p:txBody>
          <a:bodyPr/>
          <a:lstStyle/>
          <a:p>
            <a:pPr marL="0" indent="0">
              <a:buNone/>
            </a:pPr>
            <a:r>
              <a:rPr lang="en-US" sz="1600" dirty="0"/>
              <a:t>One drawback of using CoS is that frames lose their CoS markings when traversing a non-802.1Q link or a Layer 3 network. For this reason, packets should be marked with other higher-layer markings. This is typically accomplished by mapping a CoS marking into another marking.</a:t>
            </a:r>
          </a:p>
          <a:p>
            <a:pPr marL="0" indent="0">
              <a:buNone/>
            </a:pPr>
            <a:r>
              <a:rPr lang="en-US" sz="1600" dirty="0"/>
              <a:t>For example, the CoS priority levels correspond directly to IPv4’s IP Precedence Type of Service (ToS) values so they can be mapped directly to each other.</a:t>
            </a:r>
          </a:p>
          <a:p>
            <a:pPr marL="0" indent="0">
              <a:buNone/>
            </a:pPr>
            <a:r>
              <a:rPr lang="en-US" sz="1600" dirty="0"/>
              <a:t>Drop Eligible Indicator (DEI): The DEI field is a 1-bit field that can be used independently or in conjunction with PCP to indicate frames that are eligible to be dropped during times of congestion. The default value for this field is 0 = not drop eligible; set to 1 = is drop eligible.</a:t>
            </a:r>
          </a:p>
          <a:p>
            <a:pPr marL="0" indent="0">
              <a:buNone/>
            </a:pPr>
            <a:r>
              <a:rPr lang="en-US" sz="1600" dirty="0"/>
              <a:t>VLAN Identifier (VLAN ID): The VLAN ID field is a 12-bit field that defines the VLAN used by 802.1Q. </a:t>
            </a:r>
          </a:p>
        </p:txBody>
      </p:sp>
    </p:spTree>
    <p:extLst>
      <p:ext uri="{BB962C8B-B14F-4D97-AF65-F5344CB8AC3E}">
        <p14:creationId xmlns:p14="http://schemas.microsoft.com/office/powerpoint/2010/main" val="219304722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61737"/>
          </a:xfrm>
        </p:spPr>
        <p:txBody>
          <a:bodyPr/>
          <a:lstStyle/>
          <a:p>
            <a:r>
              <a:rPr lang="en-US" sz="1600" dirty="0"/>
              <a:t>Classification and Marking</a:t>
            </a:r>
            <a:br>
              <a:rPr lang="en-US" dirty="0"/>
            </a:br>
            <a:r>
              <a:rPr lang="en-US" dirty="0"/>
              <a:t>Layer 3 Marking</a:t>
            </a:r>
          </a:p>
        </p:txBody>
      </p:sp>
      <p:sp>
        <p:nvSpPr>
          <p:cNvPr id="2" name="Content Placeholder 1"/>
          <p:cNvSpPr>
            <a:spLocks noGrp="1"/>
          </p:cNvSpPr>
          <p:nvPr>
            <p:ph idx="1"/>
          </p:nvPr>
        </p:nvSpPr>
        <p:spPr>
          <a:xfrm>
            <a:off x="130876" y="661736"/>
            <a:ext cx="3091296" cy="3654231"/>
          </a:xfrm>
        </p:spPr>
        <p:txBody>
          <a:bodyPr/>
          <a:lstStyle/>
          <a:p>
            <a:pPr marL="0" indent="0">
              <a:buNone/>
            </a:pPr>
            <a:r>
              <a:rPr lang="en-US" dirty="0"/>
              <a:t>Using marking at Layer 3 provides a more persistent marker that is preserved end-to-end.</a:t>
            </a:r>
          </a:p>
          <a:p>
            <a:pPr marL="0" indent="0">
              <a:buNone/>
            </a:pPr>
            <a:r>
              <a:rPr lang="en-US" dirty="0"/>
              <a:t>The ToS field is an 8-bit field. Only the first 3 bits of the ToS field, referred to as IP Precedence (IPP</a:t>
            </a:r>
            <a:r>
              <a:rPr lang="en-US" i="1" dirty="0"/>
              <a:t>)</a:t>
            </a:r>
            <a:r>
              <a:rPr lang="en-US" dirty="0"/>
              <a:t>, are used for marking, and the rest of the bits are unused. IPP values, which range from 0 to 7, allow the traffic to be partitioned in up to six usable classes of service; IPP 6 and 7 are reserved for internal network use.</a:t>
            </a:r>
          </a:p>
          <a:p>
            <a:endParaRPr lang="en-US" sz="1600" dirty="0"/>
          </a:p>
        </p:txBody>
      </p:sp>
      <p:sp>
        <p:nvSpPr>
          <p:cNvPr id="5" name="Rectangle 4">
            <a:extLst>
              <a:ext uri="{FF2B5EF4-FFF2-40B4-BE49-F238E27FC236}">
                <a16:creationId xmlns:a16="http://schemas.microsoft.com/office/drawing/2014/main" id="{F9C100B4-4339-4FDD-865F-91C6A468DC78}"/>
              </a:ext>
            </a:extLst>
          </p:cNvPr>
          <p:cNvSpPr/>
          <p:nvPr/>
        </p:nvSpPr>
        <p:spPr>
          <a:xfrm>
            <a:off x="3222172" y="2857490"/>
            <a:ext cx="5784567" cy="2800767"/>
          </a:xfrm>
          <a:prstGeom prst="rect">
            <a:avLst/>
          </a:prstGeom>
        </p:spPr>
        <p:txBody>
          <a:bodyPr wrap="square">
            <a:spAutoFit/>
          </a:bodyPr>
          <a:lstStyle/>
          <a:p>
            <a:pPr marL="0" indent="0">
              <a:buNone/>
            </a:pPr>
            <a:r>
              <a:rPr lang="en-US" sz="1500" dirty="0"/>
              <a:t>Newer standards have redefined the IPv4 ToS and the IPv6 Traffic Class fields as an 8-bit Differentiated Services (DiffServ) field. The DiffServ field uses the same 8 bits that were previously used for the IPv4 ToS and the IPv6 Traffic Class fields, and this allows it to be backward compatible with IP Precedence. The DiffServ field uses the same 8 bits that were previously used for the IPv4 ToS and the IPv6 Traffic Class fields, and this allows it to be backward compatible with IP Precedence. </a:t>
            </a:r>
          </a:p>
          <a:p>
            <a:pPr marL="0" indent="0">
              <a:buNone/>
            </a:pPr>
            <a:r>
              <a:rPr lang="en-US" dirty="0"/>
              <a:t> </a:t>
            </a:r>
          </a:p>
          <a:p>
            <a:pPr marL="0" indent="0">
              <a:buNone/>
            </a:pPr>
            <a:endParaRPr lang="en-US" dirty="0"/>
          </a:p>
          <a:p>
            <a:pPr marL="0" indent="0">
              <a:buNone/>
            </a:pPr>
            <a:endParaRPr lang="en-US" sz="2000" dirty="0"/>
          </a:p>
        </p:txBody>
      </p:sp>
      <p:pic>
        <p:nvPicPr>
          <p:cNvPr id="4" name="Picture 3"/>
          <p:cNvPicPr>
            <a:picLocks noChangeAspect="1"/>
          </p:cNvPicPr>
          <p:nvPr/>
        </p:nvPicPr>
        <p:blipFill>
          <a:blip r:embed="rId2"/>
          <a:stretch>
            <a:fillRect/>
          </a:stretch>
        </p:blipFill>
        <p:spPr>
          <a:xfrm>
            <a:off x="3359432" y="661737"/>
            <a:ext cx="5784568" cy="1864583"/>
          </a:xfrm>
          <a:prstGeom prst="rect">
            <a:avLst/>
          </a:prstGeom>
        </p:spPr>
      </p:pic>
    </p:spTree>
    <p:extLst>
      <p:ext uri="{BB962C8B-B14F-4D97-AF65-F5344CB8AC3E}">
        <p14:creationId xmlns:p14="http://schemas.microsoft.com/office/powerpoint/2010/main" val="3932025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61737"/>
          </a:xfrm>
        </p:spPr>
        <p:txBody>
          <a:bodyPr/>
          <a:lstStyle/>
          <a:p>
            <a:r>
              <a:rPr lang="en-US" sz="1600" dirty="0"/>
              <a:t>Classification and Marking</a:t>
            </a:r>
            <a:br>
              <a:rPr lang="en-US" dirty="0"/>
            </a:br>
            <a:r>
              <a:rPr lang="en-US" dirty="0"/>
              <a:t>DSCP Per-Hop Behaviors</a:t>
            </a:r>
          </a:p>
        </p:txBody>
      </p:sp>
      <p:sp>
        <p:nvSpPr>
          <p:cNvPr id="2" name="Content Placeholder 1"/>
          <p:cNvSpPr>
            <a:spLocks noGrp="1"/>
          </p:cNvSpPr>
          <p:nvPr>
            <p:ph idx="1"/>
          </p:nvPr>
        </p:nvSpPr>
        <p:spPr>
          <a:xfrm>
            <a:off x="130874" y="661736"/>
            <a:ext cx="8947811" cy="2720308"/>
          </a:xfrm>
        </p:spPr>
        <p:txBody>
          <a:bodyPr/>
          <a:lstStyle/>
          <a:p>
            <a:pPr marL="142875" lvl="1" indent="0">
              <a:buNone/>
            </a:pPr>
            <a:r>
              <a:rPr lang="en-US" sz="1450" dirty="0">
                <a:latin typeface="+mj-lt"/>
              </a:rPr>
              <a:t>The DiffServ field is used to mark packets according to their classification into DiffServ Behavior Aggregates (BAs). A DiffServ BA is a collection of packets with the same DiffServ value crossing a link in a particular direction. Per-hop behavior (PHB) is the externally observable forwarding behavior (forwarding treatment) applied at a DiffServ-compliant node to a collection of packets with the same DiffServ value crossing a link in a particular direction (DiffServ BA).</a:t>
            </a:r>
          </a:p>
          <a:p>
            <a:pPr marL="142875" lvl="1" indent="0">
              <a:buNone/>
            </a:pPr>
            <a:endParaRPr lang="en-US" sz="1450" dirty="0">
              <a:latin typeface="+mj-lt"/>
            </a:endParaRPr>
          </a:p>
          <a:p>
            <a:pPr marL="0" lvl="0" indent="0" defTabSz="457200">
              <a:spcBef>
                <a:spcPct val="0"/>
              </a:spcBef>
              <a:spcAft>
                <a:spcPct val="0"/>
              </a:spcAft>
              <a:buClrTx/>
              <a:buSzTx/>
              <a:buNone/>
            </a:pPr>
            <a:r>
              <a:rPr lang="en-US" sz="1450" dirty="0">
                <a:latin typeface="+mj-lt"/>
              </a:rPr>
              <a:t>PHB is expediting, delaying, or dropping a collection of packets by one or multiple QoS mechanisms on a per-hop basis, based on the DSCP value. A DiffServ BA could be multiple applications marked with the same DSCP value. </a:t>
            </a:r>
          </a:p>
          <a:p>
            <a:pPr marL="0" lvl="0" indent="0" defTabSz="457200">
              <a:spcBef>
                <a:spcPct val="0"/>
              </a:spcBef>
              <a:spcAft>
                <a:spcPct val="0"/>
              </a:spcAft>
              <a:buClrTx/>
              <a:buSzTx/>
              <a:buNone/>
            </a:pPr>
            <a:endParaRPr lang="en-US" sz="1450" dirty="0">
              <a:solidFill>
                <a:srgbClr val="58585B"/>
              </a:solidFill>
              <a:latin typeface="+mj-lt"/>
              <a:ea typeface="ＭＳ Ｐゴシック" pitchFamily="34" charset="-128"/>
              <a:cs typeface="+mn-cs"/>
            </a:endParaRPr>
          </a:p>
          <a:p>
            <a:pPr marL="0" lvl="0" indent="0" defTabSz="457200">
              <a:spcBef>
                <a:spcPct val="0"/>
              </a:spcBef>
              <a:spcAft>
                <a:spcPct val="0"/>
              </a:spcAft>
              <a:buClrTx/>
              <a:buSzTx/>
              <a:buNone/>
            </a:pPr>
            <a:r>
              <a:rPr lang="en-US" sz="1450" dirty="0">
                <a:solidFill>
                  <a:srgbClr val="58585B"/>
                </a:solidFill>
                <a:latin typeface="+mj-lt"/>
                <a:ea typeface="ＭＳ Ｐゴシック" pitchFamily="34" charset="-128"/>
                <a:cs typeface="+mn-cs"/>
              </a:rPr>
              <a:t>Four PHBs have been defined and characterized for general use:</a:t>
            </a:r>
          </a:p>
          <a:p>
            <a:pPr marL="0" lvl="0" indent="0" defTabSz="457200">
              <a:spcBef>
                <a:spcPct val="0"/>
              </a:spcBef>
              <a:spcAft>
                <a:spcPct val="0"/>
              </a:spcAft>
              <a:buClrTx/>
              <a:buSzTx/>
              <a:buFont typeface="Arial" panose="020B0604020202020204" pitchFamily="34" charset="0"/>
              <a:buChar char="•"/>
            </a:pPr>
            <a:r>
              <a:rPr lang="en-US" sz="1450" b="1" dirty="0">
                <a:solidFill>
                  <a:srgbClr val="58585B"/>
                </a:solidFill>
                <a:latin typeface="+mj-lt"/>
                <a:ea typeface="ＭＳ Ｐゴシック" pitchFamily="34" charset="-128"/>
                <a:cs typeface="+mn-cs"/>
              </a:rPr>
              <a:t>Class Selector (CS) PHB - </a:t>
            </a:r>
            <a:r>
              <a:rPr lang="en-US" sz="1450" dirty="0">
                <a:solidFill>
                  <a:srgbClr val="58585B"/>
                </a:solidFill>
                <a:latin typeface="+mj-lt"/>
                <a:ea typeface="ＭＳ Ｐゴシック" pitchFamily="34" charset="-128"/>
                <a:cs typeface="+mn-cs"/>
              </a:rPr>
              <a:t>The first 3 bits of the DSCP field are used as CS bits. The CS bits make DSCP backward compatible with IP Precedence because IP Precedence uses the same 3 bits to determine class.</a:t>
            </a:r>
          </a:p>
          <a:p>
            <a:pPr marL="0" lvl="0" indent="0" defTabSz="457200">
              <a:spcBef>
                <a:spcPct val="0"/>
              </a:spcBef>
              <a:spcAft>
                <a:spcPct val="0"/>
              </a:spcAft>
              <a:buClrTx/>
              <a:buSzTx/>
              <a:buFont typeface="Arial" panose="020B0604020202020204" pitchFamily="34" charset="0"/>
              <a:buChar char="•"/>
            </a:pPr>
            <a:r>
              <a:rPr lang="en-US" sz="1450" b="1" dirty="0">
                <a:solidFill>
                  <a:srgbClr val="58585B"/>
                </a:solidFill>
                <a:latin typeface="+mj-lt"/>
                <a:ea typeface="ＭＳ Ｐゴシック" pitchFamily="34" charset="-128"/>
                <a:cs typeface="+mn-cs"/>
              </a:rPr>
              <a:t>Default Forwarding (DF) PHB - </a:t>
            </a:r>
            <a:r>
              <a:rPr lang="en-US" sz="1450" dirty="0">
                <a:solidFill>
                  <a:srgbClr val="58585B"/>
                </a:solidFill>
                <a:latin typeface="+mj-lt"/>
                <a:ea typeface="ＭＳ Ｐゴシック" pitchFamily="34" charset="-128"/>
                <a:cs typeface="+mn-cs"/>
              </a:rPr>
              <a:t>Used for best-effort service.</a:t>
            </a:r>
          </a:p>
          <a:p>
            <a:pPr marL="0" lvl="0" indent="0" defTabSz="457200">
              <a:spcBef>
                <a:spcPct val="0"/>
              </a:spcBef>
              <a:spcAft>
                <a:spcPct val="0"/>
              </a:spcAft>
              <a:buClrTx/>
              <a:buSzTx/>
              <a:buFont typeface="Arial" panose="020B0604020202020204" pitchFamily="34" charset="0"/>
              <a:buChar char="•"/>
            </a:pPr>
            <a:r>
              <a:rPr lang="en-US" sz="1450" b="1" dirty="0">
                <a:solidFill>
                  <a:srgbClr val="58585B"/>
                </a:solidFill>
                <a:latin typeface="+mj-lt"/>
                <a:ea typeface="ＭＳ Ｐゴシック" pitchFamily="34" charset="-128"/>
                <a:cs typeface="+mn-cs"/>
              </a:rPr>
              <a:t>Assured Forwarding (AF) PHB - </a:t>
            </a:r>
            <a:r>
              <a:rPr lang="en-US" sz="1450" dirty="0">
                <a:solidFill>
                  <a:srgbClr val="58585B"/>
                </a:solidFill>
                <a:latin typeface="+mj-lt"/>
                <a:ea typeface="ＭＳ Ｐゴシック" pitchFamily="34" charset="-128"/>
                <a:cs typeface="+mn-cs"/>
              </a:rPr>
              <a:t>Used for guaranteed bandwidth service.</a:t>
            </a:r>
          </a:p>
          <a:p>
            <a:pPr marL="0" lvl="0" indent="0" defTabSz="457200">
              <a:spcBef>
                <a:spcPct val="0"/>
              </a:spcBef>
              <a:spcAft>
                <a:spcPct val="0"/>
              </a:spcAft>
              <a:buClrTx/>
              <a:buSzTx/>
              <a:buFont typeface="Arial" panose="020B0604020202020204" pitchFamily="34" charset="0"/>
              <a:buChar char="•"/>
            </a:pPr>
            <a:r>
              <a:rPr lang="en-US" sz="1450" b="1" dirty="0">
                <a:solidFill>
                  <a:srgbClr val="58585B"/>
                </a:solidFill>
                <a:latin typeface="+mj-lt"/>
                <a:ea typeface="ＭＳ Ｐゴシック" pitchFamily="34" charset="-128"/>
                <a:cs typeface="+mn-cs"/>
              </a:rPr>
              <a:t>Expedited Forwarding (EF) PHB - </a:t>
            </a:r>
            <a:r>
              <a:rPr lang="en-US" sz="1450" dirty="0">
                <a:solidFill>
                  <a:srgbClr val="58585B"/>
                </a:solidFill>
                <a:latin typeface="+mj-lt"/>
                <a:ea typeface="ＭＳ Ｐゴシック" pitchFamily="34" charset="-128"/>
                <a:cs typeface="+mn-cs"/>
              </a:rPr>
              <a:t>Used for low-delay service.</a:t>
            </a:r>
          </a:p>
          <a:p>
            <a:pPr marL="0" indent="0">
              <a:buNone/>
            </a:pPr>
            <a:endParaRPr lang="en-US" sz="6600" dirty="0"/>
          </a:p>
        </p:txBody>
      </p:sp>
    </p:spTree>
    <p:extLst>
      <p:ext uri="{BB962C8B-B14F-4D97-AF65-F5344CB8AC3E}">
        <p14:creationId xmlns:p14="http://schemas.microsoft.com/office/powerpoint/2010/main" val="268101678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144000" cy="578498"/>
          </a:xfrm>
        </p:spPr>
        <p:txBody>
          <a:bodyPr/>
          <a:lstStyle/>
          <a:p>
            <a:r>
              <a:rPr lang="en-US" sz="1600" dirty="0"/>
              <a:t>Classification and Marking</a:t>
            </a:r>
            <a:br>
              <a:rPr lang="en-US" dirty="0"/>
            </a:br>
            <a:r>
              <a:rPr lang="en-US" dirty="0"/>
              <a:t>Class Selector PHB</a:t>
            </a:r>
          </a:p>
        </p:txBody>
      </p:sp>
      <p:sp>
        <p:nvSpPr>
          <p:cNvPr id="2" name="Content Placeholder 1"/>
          <p:cNvSpPr>
            <a:spLocks noGrp="1"/>
          </p:cNvSpPr>
          <p:nvPr>
            <p:ph idx="1"/>
          </p:nvPr>
        </p:nvSpPr>
        <p:spPr>
          <a:xfrm>
            <a:off x="98094" y="578499"/>
            <a:ext cx="4548551" cy="4012162"/>
          </a:xfrm>
        </p:spPr>
        <p:txBody>
          <a:bodyPr/>
          <a:lstStyle/>
          <a:p>
            <a:pPr marL="0" indent="0">
              <a:buNone/>
            </a:pPr>
            <a:r>
              <a:rPr lang="en-US" sz="1600" dirty="0"/>
              <a:t>Class Selector (CS) PHB RFC 2474 made the ToS field obsolete by introducing the DiffServ field, and the Class Selector (CS) PHB was defined to provide backward compatibility for DSCP with IP Precedence. </a:t>
            </a:r>
          </a:p>
          <a:p>
            <a:pPr>
              <a:buFont typeface="Arial" panose="020B0604020202020204" pitchFamily="34" charset="0"/>
              <a:buChar char="•"/>
            </a:pPr>
            <a:r>
              <a:rPr lang="en-US" sz="1600" dirty="0"/>
              <a:t>The last 3 bits of the DSCP (bits 2 to 4), when set to 0, identify a Class Selector PHB, but the Class Selector bits 5 to 7 are the ones where IP Precedence is set. Bits 2 to 4 are ignored by non-DiffServ-compliant devices performing classification based on IP Precedence.</a:t>
            </a:r>
          </a:p>
          <a:p>
            <a:pPr>
              <a:buFont typeface="Arial" panose="020B0604020202020204" pitchFamily="34" charset="0"/>
              <a:buChar char="•"/>
            </a:pPr>
            <a:r>
              <a:rPr lang="en-US" sz="1600" dirty="0"/>
              <a:t>There are eight CS classes, ranging from CS0 to CS7, that correspond directly with the eight IP Precedence values.</a:t>
            </a:r>
          </a:p>
          <a:p>
            <a:pPr marL="0" indent="0">
              <a:buNone/>
            </a:pPr>
            <a:endParaRPr lang="en-US" sz="1600" dirty="0"/>
          </a:p>
        </p:txBody>
      </p:sp>
      <p:pic>
        <p:nvPicPr>
          <p:cNvPr id="4" name="Picture 3"/>
          <p:cNvPicPr>
            <a:picLocks noChangeAspect="1"/>
          </p:cNvPicPr>
          <p:nvPr/>
        </p:nvPicPr>
        <p:blipFill>
          <a:blip r:embed="rId2"/>
          <a:stretch>
            <a:fillRect/>
          </a:stretch>
        </p:blipFill>
        <p:spPr>
          <a:xfrm>
            <a:off x="4646645" y="1609900"/>
            <a:ext cx="4418044" cy="1949359"/>
          </a:xfrm>
          <a:prstGeom prst="rect">
            <a:avLst/>
          </a:prstGeom>
        </p:spPr>
      </p:pic>
    </p:spTree>
    <p:extLst>
      <p:ext uri="{BB962C8B-B14F-4D97-AF65-F5344CB8AC3E}">
        <p14:creationId xmlns:p14="http://schemas.microsoft.com/office/powerpoint/2010/main" val="269555967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144000" cy="578498"/>
          </a:xfrm>
        </p:spPr>
        <p:txBody>
          <a:bodyPr/>
          <a:lstStyle/>
          <a:p>
            <a:r>
              <a:rPr lang="en-US" sz="1600" dirty="0"/>
              <a:t>Classification and Marking</a:t>
            </a:r>
            <a:br>
              <a:rPr lang="en-US" dirty="0"/>
            </a:br>
            <a:r>
              <a:rPr lang="en-US" dirty="0"/>
              <a:t>Default Forwarding (DF) PHB</a:t>
            </a:r>
          </a:p>
        </p:txBody>
      </p:sp>
      <p:sp>
        <p:nvSpPr>
          <p:cNvPr id="2" name="Content Placeholder 1"/>
          <p:cNvSpPr>
            <a:spLocks noGrp="1"/>
          </p:cNvSpPr>
          <p:nvPr>
            <p:ph idx="1"/>
          </p:nvPr>
        </p:nvSpPr>
        <p:spPr>
          <a:xfrm>
            <a:off x="98094" y="805270"/>
            <a:ext cx="4548551" cy="4012162"/>
          </a:xfrm>
        </p:spPr>
        <p:txBody>
          <a:bodyPr/>
          <a:lstStyle/>
          <a:p>
            <a:pPr marL="0" indent="0">
              <a:buNone/>
            </a:pPr>
            <a:r>
              <a:rPr lang="en-US" sz="1600" dirty="0"/>
              <a:t>Default Forwarding (DF) PHB Default Forwarding (DF) and Class Selector 0 (CS0) provide best-effort behavior and use the DS value 000000. </a:t>
            </a:r>
          </a:p>
          <a:p>
            <a:pPr>
              <a:buFont typeface="Arial" panose="020B0604020202020204" pitchFamily="34" charset="0"/>
              <a:buChar char="•"/>
            </a:pPr>
            <a:r>
              <a:rPr lang="en-US" sz="1600" dirty="0"/>
              <a:t>Default best-effort forwarding is also applied to packets that cannot be classified by a QoS mechanism such as queueing, shaping, or policing. </a:t>
            </a:r>
          </a:p>
          <a:p>
            <a:pPr>
              <a:buFont typeface="Arial" panose="020B0604020202020204" pitchFamily="34" charset="0"/>
              <a:buChar char="•"/>
            </a:pPr>
            <a:r>
              <a:rPr lang="en-US" sz="1600" dirty="0"/>
              <a:t>This usually happens when a QoS policy on the node is incomplete or when DSCP values are outside the ones that have been defined for the CS, AF, and EF PHBs.</a:t>
            </a:r>
          </a:p>
        </p:txBody>
      </p:sp>
      <p:pic>
        <p:nvPicPr>
          <p:cNvPr id="5" name="Picture 4"/>
          <p:cNvPicPr>
            <a:picLocks noChangeAspect="1"/>
          </p:cNvPicPr>
          <p:nvPr/>
        </p:nvPicPr>
        <p:blipFill>
          <a:blip r:embed="rId2"/>
          <a:stretch>
            <a:fillRect/>
          </a:stretch>
        </p:blipFill>
        <p:spPr>
          <a:xfrm>
            <a:off x="4646645" y="1689122"/>
            <a:ext cx="4399261" cy="1790915"/>
          </a:xfrm>
          <a:prstGeom prst="rect">
            <a:avLst/>
          </a:prstGeom>
        </p:spPr>
      </p:pic>
    </p:spTree>
    <p:extLst>
      <p:ext uri="{BB962C8B-B14F-4D97-AF65-F5344CB8AC3E}">
        <p14:creationId xmlns:p14="http://schemas.microsoft.com/office/powerpoint/2010/main" val="147131762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144000" cy="578498"/>
          </a:xfrm>
        </p:spPr>
        <p:txBody>
          <a:bodyPr/>
          <a:lstStyle/>
          <a:p>
            <a:r>
              <a:rPr lang="en-US" sz="1600" dirty="0"/>
              <a:t>Classification and Marking</a:t>
            </a:r>
            <a:br>
              <a:rPr lang="en-US" dirty="0"/>
            </a:br>
            <a:r>
              <a:rPr lang="en-US" dirty="0"/>
              <a:t>Assured Forwarding (AF) PHB</a:t>
            </a:r>
          </a:p>
        </p:txBody>
      </p:sp>
      <p:sp>
        <p:nvSpPr>
          <p:cNvPr id="2" name="Content Placeholder 1"/>
          <p:cNvSpPr>
            <a:spLocks noGrp="1"/>
          </p:cNvSpPr>
          <p:nvPr>
            <p:ph idx="1"/>
          </p:nvPr>
        </p:nvSpPr>
        <p:spPr>
          <a:xfrm>
            <a:off x="98094" y="578498"/>
            <a:ext cx="4548551" cy="4142791"/>
          </a:xfrm>
        </p:spPr>
        <p:txBody>
          <a:bodyPr/>
          <a:lstStyle/>
          <a:p>
            <a:pPr marL="0" indent="0">
              <a:buNone/>
            </a:pPr>
            <a:r>
              <a:rPr lang="en-US" sz="1600" dirty="0"/>
              <a:t>The AF PHB guarantees a certain amount of bandwidth to an AF class and allows access to extra bandwidth, if available. </a:t>
            </a:r>
          </a:p>
          <a:p>
            <a:pPr marL="0" indent="0">
              <a:buNone/>
            </a:pPr>
            <a:r>
              <a:rPr lang="en-US" sz="1600" dirty="0"/>
              <a:t>Packets requiring AF PHB should be marked with DSCP value aaadd0, where aaa is the binary value of the AF class (bits 5 to 7), and dd (bits 2 to 4) is the drop probability where bit 2 is unused and always set to 0. Figure 14-6 illustrates the AF PHB.</a:t>
            </a:r>
          </a:p>
          <a:p>
            <a:pPr marL="0" indent="0">
              <a:buNone/>
            </a:pPr>
            <a:r>
              <a:rPr lang="en-US" sz="1600" dirty="0"/>
              <a:t>There are four standard-defined AF classes: AF1, AF2, AF3, and AF4. </a:t>
            </a:r>
          </a:p>
          <a:p>
            <a:pPr marL="0" indent="0">
              <a:buNone/>
            </a:pPr>
            <a:r>
              <a:rPr lang="en-US" sz="1600" dirty="0"/>
              <a:t>The AF class number does not represent precedence. AF4 does not get any preferential treatment over AF1. Each class should be treated independently.</a:t>
            </a:r>
          </a:p>
        </p:txBody>
      </p:sp>
      <p:pic>
        <p:nvPicPr>
          <p:cNvPr id="6" name="Picture 5"/>
          <p:cNvPicPr>
            <a:picLocks noChangeAspect="1"/>
          </p:cNvPicPr>
          <p:nvPr/>
        </p:nvPicPr>
        <p:blipFill>
          <a:blip r:embed="rId2"/>
          <a:stretch>
            <a:fillRect/>
          </a:stretch>
        </p:blipFill>
        <p:spPr>
          <a:xfrm>
            <a:off x="4646645" y="1036330"/>
            <a:ext cx="4417532" cy="3096500"/>
          </a:xfrm>
          <a:prstGeom prst="rect">
            <a:avLst/>
          </a:prstGeom>
        </p:spPr>
      </p:pic>
    </p:spTree>
    <p:extLst>
      <p:ext uri="{BB962C8B-B14F-4D97-AF65-F5344CB8AC3E}">
        <p14:creationId xmlns:p14="http://schemas.microsoft.com/office/powerpoint/2010/main" val="12928906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20190"/>
            <a:ext cx="6035040" cy="578498"/>
          </a:xfrm>
        </p:spPr>
        <p:txBody>
          <a:bodyPr/>
          <a:lstStyle/>
          <a:p>
            <a:r>
              <a:rPr lang="en-US" sz="1600" dirty="0"/>
              <a:t>Classification and Marking</a:t>
            </a:r>
            <a:br>
              <a:rPr lang="en-US" dirty="0"/>
            </a:br>
            <a:r>
              <a:rPr lang="en-US" dirty="0"/>
              <a:t>Assured Forwarding (AF) PHB (Cont.)</a:t>
            </a:r>
          </a:p>
        </p:txBody>
      </p:sp>
      <p:sp>
        <p:nvSpPr>
          <p:cNvPr id="2" name="Content Placeholder 1"/>
          <p:cNvSpPr>
            <a:spLocks noGrp="1"/>
          </p:cNvSpPr>
          <p:nvPr>
            <p:ph idx="1"/>
          </p:nvPr>
        </p:nvSpPr>
        <p:spPr>
          <a:xfrm>
            <a:off x="98094" y="1097280"/>
            <a:ext cx="3735071" cy="3624009"/>
          </a:xfrm>
        </p:spPr>
        <p:txBody>
          <a:bodyPr/>
          <a:lstStyle/>
          <a:p>
            <a:pPr marL="0" indent="0">
              <a:buNone/>
            </a:pPr>
            <a:r>
              <a:rPr lang="en-US" sz="1400" dirty="0"/>
              <a:t>Table 14-3 illustrates how each AF class is assigned an IP Precedence (under AF Class Value Bin) and has three drop probabilities: low, medium, and high.</a:t>
            </a:r>
          </a:p>
          <a:p>
            <a:pPr>
              <a:buFont typeface="Arial" panose="020B0604020202020204" pitchFamily="34" charset="0"/>
              <a:buChar char="•"/>
            </a:pPr>
            <a:r>
              <a:rPr lang="en-US" sz="1400" dirty="0"/>
              <a:t>The AF Name (</a:t>
            </a:r>
            <a:r>
              <a:rPr lang="en-US" sz="1400" dirty="0" err="1"/>
              <a:t>AF</a:t>
            </a:r>
            <a:r>
              <a:rPr lang="en-US" sz="1400" i="1" dirty="0" err="1"/>
              <a:t>xy</a:t>
            </a:r>
            <a:r>
              <a:rPr lang="en-US" sz="1400" dirty="0"/>
              <a:t>) is composed of the AF IP Precedence value in decimal (</a:t>
            </a:r>
            <a:r>
              <a:rPr lang="en-US" sz="1400" i="1" dirty="0"/>
              <a:t>x</a:t>
            </a:r>
            <a:r>
              <a:rPr lang="en-US" sz="1400" dirty="0"/>
              <a:t>) and the Drop Probability value in decimal (</a:t>
            </a:r>
            <a:r>
              <a:rPr lang="en-US" sz="1400" i="1" dirty="0"/>
              <a:t>y</a:t>
            </a:r>
            <a:r>
              <a:rPr lang="en-US" sz="1400" dirty="0"/>
              <a:t>). </a:t>
            </a:r>
          </a:p>
          <a:p>
            <a:pPr>
              <a:buFont typeface="Arial" panose="020B0604020202020204" pitchFamily="34" charset="0"/>
              <a:buChar char="•"/>
            </a:pPr>
            <a:r>
              <a:rPr lang="en-US" sz="1400" dirty="0"/>
              <a:t>For example, AF41 is a combination of IP Precedence 4 and Drop Probability 1.</a:t>
            </a:r>
          </a:p>
          <a:p>
            <a:pPr>
              <a:buFont typeface="Arial" panose="020B0604020202020204" pitchFamily="34" charset="0"/>
              <a:buChar char="•"/>
            </a:pPr>
            <a:r>
              <a:rPr lang="en-US" sz="1400" dirty="0"/>
              <a:t>To quickly convert the AF Name into a DSCP value in decimal, use the formula 8</a:t>
            </a:r>
            <a:r>
              <a:rPr lang="en-US" sz="1400" i="1" dirty="0"/>
              <a:t>x </a:t>
            </a:r>
            <a:r>
              <a:rPr lang="en-US" sz="1400" dirty="0"/>
              <a:t>+ 2</a:t>
            </a:r>
            <a:r>
              <a:rPr lang="en-US" sz="1400" i="1" dirty="0"/>
              <a:t>y</a:t>
            </a:r>
            <a:r>
              <a:rPr lang="en-US" sz="1400" dirty="0"/>
              <a:t>. For example, the DSCP value for AF41 is 8(4) + 2(1) = 34.</a:t>
            </a:r>
          </a:p>
        </p:txBody>
      </p:sp>
      <p:graphicFrame>
        <p:nvGraphicFramePr>
          <p:cNvPr id="6" name="Table 6">
            <a:extLst>
              <a:ext uri="{FF2B5EF4-FFF2-40B4-BE49-F238E27FC236}">
                <a16:creationId xmlns:a16="http://schemas.microsoft.com/office/drawing/2014/main" id="{DECD866B-83A9-45CB-A43B-DD5B1D6A24D0}"/>
              </a:ext>
            </a:extLst>
          </p:cNvPr>
          <p:cNvGraphicFramePr>
            <a:graphicFrameLocks noGrp="1"/>
          </p:cNvGraphicFramePr>
          <p:nvPr>
            <p:extLst>
              <p:ext uri="{D42A27DB-BD31-4B8C-83A1-F6EECF244321}">
                <p14:modId xmlns:p14="http://schemas.microsoft.com/office/powerpoint/2010/main" val="1869636014"/>
              </p:ext>
            </p:extLst>
          </p:nvPr>
        </p:nvGraphicFramePr>
        <p:xfrm>
          <a:off x="3833165" y="1097280"/>
          <a:ext cx="5146905" cy="3325417"/>
        </p:xfrm>
        <a:graphic>
          <a:graphicData uri="http://schemas.openxmlformats.org/drawingml/2006/table">
            <a:tbl>
              <a:tblPr firstRow="1" bandRow="1">
                <a:tableStyleId>{5C22544A-7EE6-4342-B048-85BDC9FD1C3A}</a:tableStyleId>
              </a:tblPr>
              <a:tblGrid>
                <a:gridCol w="571878">
                  <a:extLst>
                    <a:ext uri="{9D8B030D-6E8A-4147-A177-3AD203B41FA5}">
                      <a16:colId xmlns:a16="http://schemas.microsoft.com/office/drawing/2014/main" val="2927459049"/>
                    </a:ext>
                  </a:extLst>
                </a:gridCol>
                <a:gridCol w="615195">
                  <a:extLst>
                    <a:ext uri="{9D8B030D-6E8A-4147-A177-3AD203B41FA5}">
                      <a16:colId xmlns:a16="http://schemas.microsoft.com/office/drawing/2014/main" val="3986662958"/>
                    </a:ext>
                  </a:extLst>
                </a:gridCol>
                <a:gridCol w="627865">
                  <a:extLst>
                    <a:ext uri="{9D8B030D-6E8A-4147-A177-3AD203B41FA5}">
                      <a16:colId xmlns:a16="http://schemas.microsoft.com/office/drawing/2014/main" val="1622983588"/>
                    </a:ext>
                  </a:extLst>
                </a:gridCol>
                <a:gridCol w="647766">
                  <a:extLst>
                    <a:ext uri="{9D8B030D-6E8A-4147-A177-3AD203B41FA5}">
                      <a16:colId xmlns:a16="http://schemas.microsoft.com/office/drawing/2014/main" val="1083201871"/>
                    </a:ext>
                  </a:extLst>
                </a:gridCol>
                <a:gridCol w="639770">
                  <a:extLst>
                    <a:ext uri="{9D8B030D-6E8A-4147-A177-3AD203B41FA5}">
                      <a16:colId xmlns:a16="http://schemas.microsoft.com/office/drawing/2014/main" val="3221335084"/>
                    </a:ext>
                  </a:extLst>
                </a:gridCol>
                <a:gridCol w="639770">
                  <a:extLst>
                    <a:ext uri="{9D8B030D-6E8A-4147-A177-3AD203B41FA5}">
                      <a16:colId xmlns:a16="http://schemas.microsoft.com/office/drawing/2014/main" val="502044461"/>
                    </a:ext>
                  </a:extLst>
                </a:gridCol>
                <a:gridCol w="519813">
                  <a:extLst>
                    <a:ext uri="{9D8B030D-6E8A-4147-A177-3AD203B41FA5}">
                      <a16:colId xmlns:a16="http://schemas.microsoft.com/office/drawing/2014/main" val="3247527926"/>
                    </a:ext>
                  </a:extLst>
                </a:gridCol>
                <a:gridCol w="581415">
                  <a:extLst>
                    <a:ext uri="{9D8B030D-6E8A-4147-A177-3AD203B41FA5}">
                      <a16:colId xmlns:a16="http://schemas.microsoft.com/office/drawing/2014/main" val="3311875227"/>
                    </a:ext>
                  </a:extLst>
                </a:gridCol>
                <a:gridCol w="303433">
                  <a:extLst>
                    <a:ext uri="{9D8B030D-6E8A-4147-A177-3AD203B41FA5}">
                      <a16:colId xmlns:a16="http://schemas.microsoft.com/office/drawing/2014/main" val="780437095"/>
                    </a:ext>
                  </a:extLst>
                </a:gridCol>
              </a:tblGrid>
              <a:tr h="503506">
                <a:tc>
                  <a:txBody>
                    <a:bodyPr/>
                    <a:lstStyle/>
                    <a:p>
                      <a:r>
                        <a:rPr lang="en-US" sz="600" dirty="0"/>
                        <a:t>AF Class Name</a:t>
                      </a:r>
                    </a:p>
                  </a:txBody>
                  <a:tcPr/>
                </a:tc>
                <a:tc>
                  <a:txBody>
                    <a:bodyPr/>
                    <a:lstStyle/>
                    <a:p>
                      <a:r>
                        <a:rPr lang="en-US" sz="600" dirty="0"/>
                        <a:t>AF IP Procedure Dec (x)</a:t>
                      </a:r>
                    </a:p>
                  </a:txBody>
                  <a:tcPr/>
                </a:tc>
                <a:tc>
                  <a:txBody>
                    <a:bodyPr/>
                    <a:lstStyle/>
                    <a:p>
                      <a:r>
                        <a:rPr lang="en-US" sz="600" dirty="0"/>
                        <a:t>AF IP Procedure Bin</a:t>
                      </a:r>
                    </a:p>
                  </a:txBody>
                  <a:tcPr/>
                </a:tc>
                <a:tc>
                  <a:txBody>
                    <a:bodyPr/>
                    <a:lstStyle/>
                    <a:p>
                      <a:r>
                        <a:rPr lang="en-US" sz="600" dirty="0"/>
                        <a:t>Drop Probability</a:t>
                      </a:r>
                    </a:p>
                  </a:txBody>
                  <a:tcPr/>
                </a:tc>
                <a:tc>
                  <a:txBody>
                    <a:bodyPr/>
                    <a:lstStyle/>
                    <a:p>
                      <a:r>
                        <a:rPr lang="en-US" sz="600" dirty="0"/>
                        <a:t>Drop Probability Value Bin</a:t>
                      </a:r>
                    </a:p>
                  </a:txBody>
                  <a:tcPr/>
                </a:tc>
                <a:tc>
                  <a:txBody>
                    <a:bodyPr/>
                    <a:lstStyle/>
                    <a:p>
                      <a:r>
                        <a:rPr lang="en-US" sz="600" dirty="0"/>
                        <a:t>Drop Probability Value Dec (y)</a:t>
                      </a:r>
                    </a:p>
                  </a:txBody>
                  <a:tcPr/>
                </a:tc>
                <a:tc>
                  <a:txBody>
                    <a:bodyPr/>
                    <a:lstStyle/>
                    <a:p>
                      <a:r>
                        <a:rPr lang="en-US" sz="600" dirty="0"/>
                        <a:t>AF Name (Afxy)</a:t>
                      </a:r>
                    </a:p>
                  </a:txBody>
                  <a:tcPr/>
                </a:tc>
                <a:tc>
                  <a:txBody>
                    <a:bodyPr/>
                    <a:lstStyle/>
                    <a:p>
                      <a:r>
                        <a:rPr lang="en-US" sz="600" dirty="0"/>
                        <a:t>DSCP Value Bin</a:t>
                      </a:r>
                    </a:p>
                  </a:txBody>
                  <a:tcPr/>
                </a:tc>
                <a:tc>
                  <a:txBody>
                    <a:bodyPr/>
                    <a:lstStyle/>
                    <a:p>
                      <a:r>
                        <a:rPr lang="en-US" sz="600" dirty="0"/>
                        <a:t>DSCP Value Dec</a:t>
                      </a:r>
                    </a:p>
                  </a:txBody>
                  <a:tcPr/>
                </a:tc>
                <a:extLst>
                  <a:ext uri="{0D108BD9-81ED-4DB2-BD59-A6C34878D82A}">
                    <a16:rowId xmlns:a16="http://schemas.microsoft.com/office/drawing/2014/main" val="799194177"/>
                  </a:ext>
                </a:extLst>
              </a:tr>
              <a:tr h="195808">
                <a:tc>
                  <a:txBody>
                    <a:bodyPr/>
                    <a:lstStyle/>
                    <a:p>
                      <a:r>
                        <a:rPr lang="en-US" sz="800" dirty="0"/>
                        <a:t>AF1</a:t>
                      </a:r>
                    </a:p>
                  </a:txBody>
                  <a:tcPr/>
                </a:tc>
                <a:tc>
                  <a:txBody>
                    <a:bodyPr/>
                    <a:lstStyle/>
                    <a:p>
                      <a:r>
                        <a:rPr lang="en-US" sz="800" dirty="0"/>
                        <a:t>1</a:t>
                      </a:r>
                    </a:p>
                  </a:txBody>
                  <a:tcPr/>
                </a:tc>
                <a:tc>
                  <a:txBody>
                    <a:bodyPr/>
                    <a:lstStyle/>
                    <a:p>
                      <a:r>
                        <a:rPr lang="en-US" sz="800" dirty="0"/>
                        <a:t>001</a:t>
                      </a:r>
                    </a:p>
                  </a:txBody>
                  <a:tcPr/>
                </a:tc>
                <a:tc>
                  <a:txBody>
                    <a:bodyPr/>
                    <a:lstStyle/>
                    <a:p>
                      <a:r>
                        <a:rPr lang="en-US" sz="800" dirty="0"/>
                        <a:t>Low</a:t>
                      </a:r>
                    </a:p>
                  </a:txBody>
                  <a:tcPr/>
                </a:tc>
                <a:tc>
                  <a:txBody>
                    <a:bodyPr/>
                    <a:lstStyle/>
                    <a:p>
                      <a:r>
                        <a:rPr lang="en-US" sz="800" dirty="0"/>
                        <a:t>01</a:t>
                      </a:r>
                    </a:p>
                  </a:txBody>
                  <a:tcPr/>
                </a:tc>
                <a:tc>
                  <a:txBody>
                    <a:bodyPr/>
                    <a:lstStyle/>
                    <a:p>
                      <a:r>
                        <a:rPr lang="en-US" sz="800" dirty="0"/>
                        <a:t>1</a:t>
                      </a:r>
                    </a:p>
                  </a:txBody>
                  <a:tcPr/>
                </a:tc>
                <a:tc>
                  <a:txBody>
                    <a:bodyPr/>
                    <a:lstStyle/>
                    <a:p>
                      <a:r>
                        <a:rPr lang="en-US" sz="800" dirty="0"/>
                        <a:t>AF11</a:t>
                      </a:r>
                    </a:p>
                  </a:txBody>
                  <a:tcPr/>
                </a:tc>
                <a:tc>
                  <a:txBody>
                    <a:bodyPr/>
                    <a:lstStyle/>
                    <a:p>
                      <a:r>
                        <a:rPr lang="en-US" sz="800" dirty="0"/>
                        <a:t>001010</a:t>
                      </a:r>
                    </a:p>
                  </a:txBody>
                  <a:tcPr/>
                </a:tc>
                <a:tc>
                  <a:txBody>
                    <a:bodyPr/>
                    <a:lstStyle/>
                    <a:p>
                      <a:r>
                        <a:rPr lang="en-US" sz="800" dirty="0"/>
                        <a:t>10</a:t>
                      </a:r>
                    </a:p>
                  </a:txBody>
                  <a:tcPr/>
                </a:tc>
                <a:extLst>
                  <a:ext uri="{0D108BD9-81ED-4DB2-BD59-A6C34878D82A}">
                    <a16:rowId xmlns:a16="http://schemas.microsoft.com/office/drawing/2014/main" val="2734751204"/>
                  </a:ext>
                </a:extLst>
              </a:tr>
              <a:tr h="195808">
                <a:tc>
                  <a:txBody>
                    <a:bodyPr/>
                    <a:lstStyle/>
                    <a:p>
                      <a:r>
                        <a:rPr lang="en-US" sz="800" dirty="0"/>
                        <a:t>AF1</a:t>
                      </a:r>
                    </a:p>
                  </a:txBody>
                  <a:tcPr/>
                </a:tc>
                <a:tc>
                  <a:txBody>
                    <a:bodyPr/>
                    <a:lstStyle/>
                    <a:p>
                      <a:r>
                        <a:rPr lang="en-US" sz="800" dirty="0"/>
                        <a:t>1</a:t>
                      </a:r>
                    </a:p>
                  </a:txBody>
                  <a:tcPr/>
                </a:tc>
                <a:tc>
                  <a:txBody>
                    <a:bodyPr/>
                    <a:lstStyle/>
                    <a:p>
                      <a:r>
                        <a:rPr lang="en-US" sz="800" dirty="0"/>
                        <a:t>001</a:t>
                      </a:r>
                    </a:p>
                  </a:txBody>
                  <a:tcPr/>
                </a:tc>
                <a:tc>
                  <a:txBody>
                    <a:bodyPr/>
                    <a:lstStyle/>
                    <a:p>
                      <a:r>
                        <a:rPr lang="en-US" sz="800" dirty="0"/>
                        <a:t>Medium</a:t>
                      </a:r>
                    </a:p>
                  </a:txBody>
                  <a:tcPr/>
                </a:tc>
                <a:tc>
                  <a:txBody>
                    <a:bodyPr/>
                    <a:lstStyle/>
                    <a:p>
                      <a:r>
                        <a:rPr lang="en-US" sz="800" dirty="0"/>
                        <a:t>10 </a:t>
                      </a:r>
                    </a:p>
                  </a:txBody>
                  <a:tcPr/>
                </a:tc>
                <a:tc>
                  <a:txBody>
                    <a:bodyPr/>
                    <a:lstStyle/>
                    <a:p>
                      <a:r>
                        <a:rPr lang="en-US" sz="800" dirty="0"/>
                        <a:t>2</a:t>
                      </a:r>
                    </a:p>
                  </a:txBody>
                  <a:tcPr/>
                </a:tc>
                <a:tc>
                  <a:txBody>
                    <a:bodyPr/>
                    <a:lstStyle/>
                    <a:p>
                      <a:r>
                        <a:rPr lang="en-US" sz="800" dirty="0"/>
                        <a:t>AF12</a:t>
                      </a:r>
                    </a:p>
                  </a:txBody>
                  <a:tcPr/>
                </a:tc>
                <a:tc>
                  <a:txBody>
                    <a:bodyPr/>
                    <a:lstStyle/>
                    <a:p>
                      <a:r>
                        <a:rPr lang="en-US" sz="800" dirty="0"/>
                        <a:t>001100</a:t>
                      </a:r>
                    </a:p>
                  </a:txBody>
                  <a:tcPr/>
                </a:tc>
                <a:tc>
                  <a:txBody>
                    <a:bodyPr/>
                    <a:lstStyle/>
                    <a:p>
                      <a:r>
                        <a:rPr lang="en-US" sz="800" dirty="0"/>
                        <a:t>12</a:t>
                      </a:r>
                    </a:p>
                  </a:txBody>
                  <a:tcPr/>
                </a:tc>
                <a:extLst>
                  <a:ext uri="{0D108BD9-81ED-4DB2-BD59-A6C34878D82A}">
                    <a16:rowId xmlns:a16="http://schemas.microsoft.com/office/drawing/2014/main" val="2317201172"/>
                  </a:ext>
                </a:extLst>
              </a:tr>
              <a:tr h="231500">
                <a:tc>
                  <a:txBody>
                    <a:bodyPr/>
                    <a:lstStyle/>
                    <a:p>
                      <a:r>
                        <a:rPr lang="en-US" sz="800" dirty="0"/>
                        <a:t>AF1</a:t>
                      </a:r>
                    </a:p>
                  </a:txBody>
                  <a:tcPr/>
                </a:tc>
                <a:tc>
                  <a:txBody>
                    <a:bodyPr/>
                    <a:lstStyle/>
                    <a:p>
                      <a:r>
                        <a:rPr lang="en-US" sz="800" dirty="0"/>
                        <a:t>1</a:t>
                      </a:r>
                    </a:p>
                  </a:txBody>
                  <a:tcPr/>
                </a:tc>
                <a:tc>
                  <a:txBody>
                    <a:bodyPr/>
                    <a:lstStyle/>
                    <a:p>
                      <a:r>
                        <a:rPr lang="en-US" sz="800" dirty="0"/>
                        <a:t>001</a:t>
                      </a:r>
                    </a:p>
                  </a:txBody>
                  <a:tcPr/>
                </a:tc>
                <a:tc>
                  <a:txBody>
                    <a:bodyPr/>
                    <a:lstStyle/>
                    <a:p>
                      <a:r>
                        <a:rPr lang="en-US" sz="800" dirty="0"/>
                        <a:t>High</a:t>
                      </a:r>
                    </a:p>
                  </a:txBody>
                  <a:tcPr/>
                </a:tc>
                <a:tc>
                  <a:txBody>
                    <a:bodyPr/>
                    <a:lstStyle/>
                    <a:p>
                      <a:r>
                        <a:rPr lang="en-US" sz="800" dirty="0"/>
                        <a:t>11</a:t>
                      </a:r>
                    </a:p>
                  </a:txBody>
                  <a:tcPr/>
                </a:tc>
                <a:tc>
                  <a:txBody>
                    <a:bodyPr/>
                    <a:lstStyle/>
                    <a:p>
                      <a:r>
                        <a:rPr lang="en-US" sz="800" dirty="0"/>
                        <a:t>3</a:t>
                      </a:r>
                    </a:p>
                  </a:txBody>
                  <a:tcPr/>
                </a:tc>
                <a:tc>
                  <a:txBody>
                    <a:bodyPr/>
                    <a:lstStyle/>
                    <a:p>
                      <a:r>
                        <a:rPr lang="en-US" sz="800" dirty="0"/>
                        <a:t>AF13</a:t>
                      </a:r>
                    </a:p>
                  </a:txBody>
                  <a:tcPr/>
                </a:tc>
                <a:tc>
                  <a:txBody>
                    <a:bodyPr/>
                    <a:lstStyle/>
                    <a:p>
                      <a:r>
                        <a:rPr lang="en-US" sz="800" dirty="0"/>
                        <a:t>001110</a:t>
                      </a:r>
                    </a:p>
                  </a:txBody>
                  <a:tcPr/>
                </a:tc>
                <a:tc>
                  <a:txBody>
                    <a:bodyPr/>
                    <a:lstStyle/>
                    <a:p>
                      <a:r>
                        <a:rPr lang="en-US" sz="800" dirty="0"/>
                        <a:t>14</a:t>
                      </a:r>
                    </a:p>
                  </a:txBody>
                  <a:tcPr/>
                </a:tc>
                <a:extLst>
                  <a:ext uri="{0D108BD9-81ED-4DB2-BD59-A6C34878D82A}">
                    <a16:rowId xmlns:a16="http://schemas.microsoft.com/office/drawing/2014/main" val="249015370"/>
                  </a:ext>
                </a:extLst>
              </a:tr>
              <a:tr h="195808">
                <a:tc>
                  <a:txBody>
                    <a:bodyPr/>
                    <a:lstStyle/>
                    <a:p>
                      <a:r>
                        <a:rPr lang="en-US" sz="800" dirty="0"/>
                        <a:t>AF2</a:t>
                      </a:r>
                    </a:p>
                  </a:txBody>
                  <a:tcPr/>
                </a:tc>
                <a:tc>
                  <a:txBody>
                    <a:bodyPr/>
                    <a:lstStyle/>
                    <a:p>
                      <a:r>
                        <a:rPr lang="en-US" sz="800" dirty="0"/>
                        <a:t>2</a:t>
                      </a:r>
                    </a:p>
                  </a:txBody>
                  <a:tcPr/>
                </a:tc>
                <a:tc>
                  <a:txBody>
                    <a:bodyPr/>
                    <a:lstStyle/>
                    <a:p>
                      <a:r>
                        <a:rPr lang="en-US" sz="800" dirty="0"/>
                        <a:t>010</a:t>
                      </a:r>
                    </a:p>
                  </a:txBody>
                  <a:tcPr/>
                </a:tc>
                <a:tc>
                  <a:txBody>
                    <a:bodyPr/>
                    <a:lstStyle/>
                    <a:p>
                      <a:r>
                        <a:rPr lang="en-US" sz="800" dirty="0"/>
                        <a:t>Low</a:t>
                      </a:r>
                    </a:p>
                  </a:txBody>
                  <a:tcPr/>
                </a:tc>
                <a:tc>
                  <a:txBody>
                    <a:bodyPr/>
                    <a:lstStyle/>
                    <a:p>
                      <a:r>
                        <a:rPr lang="en-US" sz="800" dirty="0"/>
                        <a:t>01</a:t>
                      </a:r>
                    </a:p>
                  </a:txBody>
                  <a:tcPr/>
                </a:tc>
                <a:tc>
                  <a:txBody>
                    <a:bodyPr/>
                    <a:lstStyle/>
                    <a:p>
                      <a:r>
                        <a:rPr lang="en-US" sz="800" dirty="0"/>
                        <a:t>1</a:t>
                      </a:r>
                    </a:p>
                  </a:txBody>
                  <a:tcPr/>
                </a:tc>
                <a:tc>
                  <a:txBody>
                    <a:bodyPr/>
                    <a:lstStyle/>
                    <a:p>
                      <a:r>
                        <a:rPr lang="en-US" sz="800" dirty="0"/>
                        <a:t>AF21</a:t>
                      </a:r>
                    </a:p>
                  </a:txBody>
                  <a:tcPr/>
                </a:tc>
                <a:tc>
                  <a:txBody>
                    <a:bodyPr/>
                    <a:lstStyle/>
                    <a:p>
                      <a:r>
                        <a:rPr lang="en-US" sz="800" dirty="0"/>
                        <a:t>010010</a:t>
                      </a:r>
                    </a:p>
                  </a:txBody>
                  <a:tcPr/>
                </a:tc>
                <a:tc>
                  <a:txBody>
                    <a:bodyPr/>
                    <a:lstStyle/>
                    <a:p>
                      <a:r>
                        <a:rPr lang="en-US" sz="800" dirty="0"/>
                        <a:t>18</a:t>
                      </a:r>
                    </a:p>
                  </a:txBody>
                  <a:tcPr/>
                </a:tc>
                <a:extLst>
                  <a:ext uri="{0D108BD9-81ED-4DB2-BD59-A6C34878D82A}">
                    <a16:rowId xmlns:a16="http://schemas.microsoft.com/office/drawing/2014/main" val="725967674"/>
                  </a:ext>
                </a:extLst>
              </a:tr>
              <a:tr h="231500">
                <a:tc>
                  <a:txBody>
                    <a:bodyPr/>
                    <a:lstStyle/>
                    <a:p>
                      <a:r>
                        <a:rPr lang="en-US" sz="800" dirty="0"/>
                        <a:t>AF2</a:t>
                      </a:r>
                    </a:p>
                  </a:txBody>
                  <a:tcPr/>
                </a:tc>
                <a:tc>
                  <a:txBody>
                    <a:bodyPr/>
                    <a:lstStyle/>
                    <a:p>
                      <a:r>
                        <a:rPr lang="en-US" sz="800" dirty="0"/>
                        <a:t>2</a:t>
                      </a:r>
                    </a:p>
                  </a:txBody>
                  <a:tcPr/>
                </a:tc>
                <a:tc>
                  <a:txBody>
                    <a:bodyPr/>
                    <a:lstStyle/>
                    <a:p>
                      <a:r>
                        <a:rPr lang="en-US" sz="800" dirty="0"/>
                        <a:t>010</a:t>
                      </a:r>
                    </a:p>
                  </a:txBody>
                  <a:tcPr/>
                </a:tc>
                <a:tc>
                  <a:txBody>
                    <a:bodyPr/>
                    <a:lstStyle/>
                    <a:p>
                      <a:r>
                        <a:rPr lang="en-US" sz="800" dirty="0"/>
                        <a:t>Medium</a:t>
                      </a:r>
                    </a:p>
                  </a:txBody>
                  <a:tcPr/>
                </a:tc>
                <a:tc>
                  <a:txBody>
                    <a:bodyPr/>
                    <a:lstStyle/>
                    <a:p>
                      <a:r>
                        <a:rPr lang="en-US" sz="800" dirty="0"/>
                        <a:t>10</a:t>
                      </a:r>
                    </a:p>
                  </a:txBody>
                  <a:tcPr/>
                </a:tc>
                <a:tc>
                  <a:txBody>
                    <a:bodyPr/>
                    <a:lstStyle/>
                    <a:p>
                      <a:r>
                        <a:rPr lang="en-US" sz="800" dirty="0"/>
                        <a:t>2</a:t>
                      </a:r>
                    </a:p>
                  </a:txBody>
                  <a:tcPr/>
                </a:tc>
                <a:tc>
                  <a:txBody>
                    <a:bodyPr/>
                    <a:lstStyle/>
                    <a:p>
                      <a:r>
                        <a:rPr lang="en-US" sz="800" dirty="0"/>
                        <a:t>AF22</a:t>
                      </a:r>
                    </a:p>
                  </a:txBody>
                  <a:tcPr/>
                </a:tc>
                <a:tc>
                  <a:txBody>
                    <a:bodyPr/>
                    <a:lstStyle/>
                    <a:p>
                      <a:r>
                        <a:rPr lang="en-US" sz="800" dirty="0"/>
                        <a:t>010100</a:t>
                      </a:r>
                    </a:p>
                  </a:txBody>
                  <a:tcPr/>
                </a:tc>
                <a:tc>
                  <a:txBody>
                    <a:bodyPr/>
                    <a:lstStyle/>
                    <a:p>
                      <a:r>
                        <a:rPr lang="en-US" sz="800" dirty="0"/>
                        <a:t>20</a:t>
                      </a:r>
                    </a:p>
                  </a:txBody>
                  <a:tcPr/>
                </a:tc>
                <a:extLst>
                  <a:ext uri="{0D108BD9-81ED-4DB2-BD59-A6C34878D82A}">
                    <a16:rowId xmlns:a16="http://schemas.microsoft.com/office/drawing/2014/main" val="708122439"/>
                  </a:ext>
                </a:extLst>
              </a:tr>
              <a:tr h="195808">
                <a:tc>
                  <a:txBody>
                    <a:bodyPr/>
                    <a:lstStyle/>
                    <a:p>
                      <a:r>
                        <a:rPr lang="en-US" sz="800" dirty="0"/>
                        <a:t>AF2</a:t>
                      </a:r>
                    </a:p>
                  </a:txBody>
                  <a:tcPr/>
                </a:tc>
                <a:tc>
                  <a:txBody>
                    <a:bodyPr/>
                    <a:lstStyle/>
                    <a:p>
                      <a:r>
                        <a:rPr lang="en-US" sz="800" dirty="0"/>
                        <a:t>2</a:t>
                      </a:r>
                    </a:p>
                  </a:txBody>
                  <a:tcPr/>
                </a:tc>
                <a:tc>
                  <a:txBody>
                    <a:bodyPr/>
                    <a:lstStyle/>
                    <a:p>
                      <a:r>
                        <a:rPr lang="en-US" sz="800" dirty="0"/>
                        <a:t>010</a:t>
                      </a:r>
                    </a:p>
                  </a:txBody>
                  <a:tcPr/>
                </a:tc>
                <a:tc>
                  <a:txBody>
                    <a:bodyPr/>
                    <a:lstStyle/>
                    <a:p>
                      <a:r>
                        <a:rPr lang="en-US" sz="800" dirty="0"/>
                        <a:t>High</a:t>
                      </a:r>
                    </a:p>
                  </a:txBody>
                  <a:tcPr/>
                </a:tc>
                <a:tc>
                  <a:txBody>
                    <a:bodyPr/>
                    <a:lstStyle/>
                    <a:p>
                      <a:r>
                        <a:rPr lang="en-US" sz="800" dirty="0"/>
                        <a:t>11</a:t>
                      </a:r>
                    </a:p>
                  </a:txBody>
                  <a:tcPr/>
                </a:tc>
                <a:tc>
                  <a:txBody>
                    <a:bodyPr/>
                    <a:lstStyle/>
                    <a:p>
                      <a:r>
                        <a:rPr lang="en-US" sz="800" dirty="0"/>
                        <a:t>3</a:t>
                      </a:r>
                    </a:p>
                  </a:txBody>
                  <a:tcPr/>
                </a:tc>
                <a:tc>
                  <a:txBody>
                    <a:bodyPr/>
                    <a:lstStyle/>
                    <a:p>
                      <a:r>
                        <a:rPr lang="en-US" sz="800" dirty="0"/>
                        <a:t>AF23</a:t>
                      </a:r>
                    </a:p>
                  </a:txBody>
                  <a:tcPr/>
                </a:tc>
                <a:tc>
                  <a:txBody>
                    <a:bodyPr/>
                    <a:lstStyle/>
                    <a:p>
                      <a:r>
                        <a:rPr lang="en-US" sz="800" dirty="0"/>
                        <a:t>010110</a:t>
                      </a:r>
                    </a:p>
                  </a:txBody>
                  <a:tcPr/>
                </a:tc>
                <a:tc>
                  <a:txBody>
                    <a:bodyPr/>
                    <a:lstStyle/>
                    <a:p>
                      <a:r>
                        <a:rPr lang="en-US" sz="800" dirty="0"/>
                        <a:t>22</a:t>
                      </a:r>
                    </a:p>
                  </a:txBody>
                  <a:tcPr/>
                </a:tc>
                <a:extLst>
                  <a:ext uri="{0D108BD9-81ED-4DB2-BD59-A6C34878D82A}">
                    <a16:rowId xmlns:a16="http://schemas.microsoft.com/office/drawing/2014/main" val="1810768947"/>
                  </a:ext>
                </a:extLst>
              </a:tr>
              <a:tr h="231500">
                <a:tc>
                  <a:txBody>
                    <a:bodyPr/>
                    <a:lstStyle/>
                    <a:p>
                      <a:r>
                        <a:rPr lang="en-US" sz="800" dirty="0"/>
                        <a:t>AF3</a:t>
                      </a:r>
                    </a:p>
                  </a:txBody>
                  <a:tcPr/>
                </a:tc>
                <a:tc>
                  <a:txBody>
                    <a:bodyPr/>
                    <a:lstStyle/>
                    <a:p>
                      <a:r>
                        <a:rPr lang="en-US" sz="800" dirty="0"/>
                        <a:t>3</a:t>
                      </a:r>
                    </a:p>
                  </a:txBody>
                  <a:tcPr/>
                </a:tc>
                <a:tc>
                  <a:txBody>
                    <a:bodyPr/>
                    <a:lstStyle/>
                    <a:p>
                      <a:r>
                        <a:rPr lang="en-US" sz="800" dirty="0"/>
                        <a:t>011</a:t>
                      </a:r>
                    </a:p>
                  </a:txBody>
                  <a:tcPr/>
                </a:tc>
                <a:tc>
                  <a:txBody>
                    <a:bodyPr/>
                    <a:lstStyle/>
                    <a:p>
                      <a:r>
                        <a:rPr lang="en-US" sz="800" dirty="0"/>
                        <a:t>Low</a:t>
                      </a:r>
                    </a:p>
                  </a:txBody>
                  <a:tcPr/>
                </a:tc>
                <a:tc>
                  <a:txBody>
                    <a:bodyPr/>
                    <a:lstStyle/>
                    <a:p>
                      <a:r>
                        <a:rPr lang="en-US" sz="800" dirty="0"/>
                        <a:t>01</a:t>
                      </a:r>
                    </a:p>
                  </a:txBody>
                  <a:tcPr/>
                </a:tc>
                <a:tc>
                  <a:txBody>
                    <a:bodyPr/>
                    <a:lstStyle/>
                    <a:p>
                      <a:r>
                        <a:rPr lang="en-US" sz="800" dirty="0"/>
                        <a:t>1</a:t>
                      </a:r>
                    </a:p>
                  </a:txBody>
                  <a:tcPr/>
                </a:tc>
                <a:tc>
                  <a:txBody>
                    <a:bodyPr/>
                    <a:lstStyle/>
                    <a:p>
                      <a:r>
                        <a:rPr lang="en-US" sz="800" dirty="0"/>
                        <a:t>AF31</a:t>
                      </a:r>
                    </a:p>
                  </a:txBody>
                  <a:tcPr/>
                </a:tc>
                <a:tc>
                  <a:txBody>
                    <a:bodyPr/>
                    <a:lstStyle/>
                    <a:p>
                      <a:r>
                        <a:rPr lang="en-US" sz="800" dirty="0"/>
                        <a:t>011010</a:t>
                      </a:r>
                    </a:p>
                  </a:txBody>
                  <a:tcPr/>
                </a:tc>
                <a:tc>
                  <a:txBody>
                    <a:bodyPr/>
                    <a:lstStyle/>
                    <a:p>
                      <a:r>
                        <a:rPr lang="en-US" sz="800" dirty="0"/>
                        <a:t>26</a:t>
                      </a:r>
                    </a:p>
                  </a:txBody>
                  <a:tcPr/>
                </a:tc>
                <a:extLst>
                  <a:ext uri="{0D108BD9-81ED-4DB2-BD59-A6C34878D82A}">
                    <a16:rowId xmlns:a16="http://schemas.microsoft.com/office/drawing/2014/main" val="11775226"/>
                  </a:ext>
                </a:extLst>
              </a:tr>
              <a:tr h="195808">
                <a:tc>
                  <a:txBody>
                    <a:bodyPr/>
                    <a:lstStyle/>
                    <a:p>
                      <a:r>
                        <a:rPr lang="en-US" sz="800" dirty="0"/>
                        <a:t>AF3</a:t>
                      </a:r>
                    </a:p>
                  </a:txBody>
                  <a:tcPr/>
                </a:tc>
                <a:tc>
                  <a:txBody>
                    <a:bodyPr/>
                    <a:lstStyle/>
                    <a:p>
                      <a:r>
                        <a:rPr lang="en-US" sz="800" dirty="0"/>
                        <a:t>3</a:t>
                      </a:r>
                    </a:p>
                  </a:txBody>
                  <a:tcPr/>
                </a:tc>
                <a:tc>
                  <a:txBody>
                    <a:bodyPr/>
                    <a:lstStyle/>
                    <a:p>
                      <a:r>
                        <a:rPr lang="en-US" sz="800" dirty="0"/>
                        <a:t>011</a:t>
                      </a:r>
                    </a:p>
                  </a:txBody>
                  <a:tcPr/>
                </a:tc>
                <a:tc>
                  <a:txBody>
                    <a:bodyPr/>
                    <a:lstStyle/>
                    <a:p>
                      <a:r>
                        <a:rPr lang="en-US" sz="800" dirty="0"/>
                        <a:t>Medium</a:t>
                      </a:r>
                    </a:p>
                  </a:txBody>
                  <a:tcPr/>
                </a:tc>
                <a:tc>
                  <a:txBody>
                    <a:bodyPr/>
                    <a:lstStyle/>
                    <a:p>
                      <a:r>
                        <a:rPr lang="en-US" sz="800" dirty="0"/>
                        <a:t>10</a:t>
                      </a:r>
                    </a:p>
                  </a:txBody>
                  <a:tcPr/>
                </a:tc>
                <a:tc>
                  <a:txBody>
                    <a:bodyPr/>
                    <a:lstStyle/>
                    <a:p>
                      <a:r>
                        <a:rPr lang="en-US" sz="800" dirty="0"/>
                        <a:t>2</a:t>
                      </a:r>
                    </a:p>
                  </a:txBody>
                  <a:tcPr/>
                </a:tc>
                <a:tc>
                  <a:txBody>
                    <a:bodyPr/>
                    <a:lstStyle/>
                    <a:p>
                      <a:r>
                        <a:rPr lang="en-US" sz="800" dirty="0"/>
                        <a:t>AF32</a:t>
                      </a:r>
                    </a:p>
                  </a:txBody>
                  <a:tcPr/>
                </a:tc>
                <a:tc>
                  <a:txBody>
                    <a:bodyPr/>
                    <a:lstStyle/>
                    <a:p>
                      <a:r>
                        <a:rPr lang="en-US" sz="800" dirty="0"/>
                        <a:t>011100</a:t>
                      </a:r>
                    </a:p>
                  </a:txBody>
                  <a:tcPr/>
                </a:tc>
                <a:tc>
                  <a:txBody>
                    <a:bodyPr/>
                    <a:lstStyle/>
                    <a:p>
                      <a:r>
                        <a:rPr lang="en-US" sz="800" dirty="0"/>
                        <a:t>28</a:t>
                      </a:r>
                    </a:p>
                  </a:txBody>
                  <a:tcPr/>
                </a:tc>
                <a:extLst>
                  <a:ext uri="{0D108BD9-81ED-4DB2-BD59-A6C34878D82A}">
                    <a16:rowId xmlns:a16="http://schemas.microsoft.com/office/drawing/2014/main" val="4211920971"/>
                  </a:ext>
                </a:extLst>
              </a:tr>
              <a:tr h="231500">
                <a:tc>
                  <a:txBody>
                    <a:bodyPr/>
                    <a:lstStyle/>
                    <a:p>
                      <a:r>
                        <a:rPr lang="en-US" sz="800" dirty="0"/>
                        <a:t>AF3</a:t>
                      </a:r>
                    </a:p>
                  </a:txBody>
                  <a:tcPr/>
                </a:tc>
                <a:tc>
                  <a:txBody>
                    <a:bodyPr/>
                    <a:lstStyle/>
                    <a:p>
                      <a:r>
                        <a:rPr lang="en-US" sz="800" dirty="0"/>
                        <a:t>3</a:t>
                      </a:r>
                    </a:p>
                  </a:txBody>
                  <a:tcPr/>
                </a:tc>
                <a:tc>
                  <a:txBody>
                    <a:bodyPr/>
                    <a:lstStyle/>
                    <a:p>
                      <a:r>
                        <a:rPr lang="en-US" sz="800" dirty="0"/>
                        <a:t>011</a:t>
                      </a:r>
                    </a:p>
                  </a:txBody>
                  <a:tcPr/>
                </a:tc>
                <a:tc>
                  <a:txBody>
                    <a:bodyPr/>
                    <a:lstStyle/>
                    <a:p>
                      <a:r>
                        <a:rPr lang="en-US" sz="800" dirty="0"/>
                        <a:t>High</a:t>
                      </a:r>
                    </a:p>
                  </a:txBody>
                  <a:tcPr/>
                </a:tc>
                <a:tc>
                  <a:txBody>
                    <a:bodyPr/>
                    <a:lstStyle/>
                    <a:p>
                      <a:r>
                        <a:rPr lang="en-US" sz="800" dirty="0"/>
                        <a:t>11</a:t>
                      </a:r>
                    </a:p>
                  </a:txBody>
                  <a:tcPr/>
                </a:tc>
                <a:tc>
                  <a:txBody>
                    <a:bodyPr/>
                    <a:lstStyle/>
                    <a:p>
                      <a:r>
                        <a:rPr lang="en-US" sz="800" dirty="0"/>
                        <a:t>3</a:t>
                      </a:r>
                    </a:p>
                  </a:txBody>
                  <a:tcPr/>
                </a:tc>
                <a:tc>
                  <a:txBody>
                    <a:bodyPr/>
                    <a:lstStyle/>
                    <a:p>
                      <a:r>
                        <a:rPr lang="en-US" sz="800" dirty="0"/>
                        <a:t>AF33</a:t>
                      </a:r>
                    </a:p>
                  </a:txBody>
                  <a:tcPr/>
                </a:tc>
                <a:tc>
                  <a:txBody>
                    <a:bodyPr/>
                    <a:lstStyle/>
                    <a:p>
                      <a:r>
                        <a:rPr lang="en-US" sz="800" dirty="0"/>
                        <a:t>011110</a:t>
                      </a:r>
                    </a:p>
                  </a:txBody>
                  <a:tcPr/>
                </a:tc>
                <a:tc>
                  <a:txBody>
                    <a:bodyPr/>
                    <a:lstStyle/>
                    <a:p>
                      <a:r>
                        <a:rPr lang="en-US" sz="800" dirty="0"/>
                        <a:t>30</a:t>
                      </a:r>
                    </a:p>
                  </a:txBody>
                  <a:tcPr/>
                </a:tc>
                <a:extLst>
                  <a:ext uri="{0D108BD9-81ED-4DB2-BD59-A6C34878D82A}">
                    <a16:rowId xmlns:a16="http://schemas.microsoft.com/office/drawing/2014/main" val="3650395892"/>
                  </a:ext>
                </a:extLst>
              </a:tr>
              <a:tr h="231500">
                <a:tc>
                  <a:txBody>
                    <a:bodyPr/>
                    <a:lstStyle/>
                    <a:p>
                      <a:r>
                        <a:rPr lang="en-US" sz="800" dirty="0"/>
                        <a:t>AF4</a:t>
                      </a:r>
                    </a:p>
                  </a:txBody>
                  <a:tcPr/>
                </a:tc>
                <a:tc>
                  <a:txBody>
                    <a:bodyPr/>
                    <a:lstStyle/>
                    <a:p>
                      <a:r>
                        <a:rPr lang="en-US" sz="800" dirty="0"/>
                        <a:t>4</a:t>
                      </a:r>
                    </a:p>
                  </a:txBody>
                  <a:tcPr/>
                </a:tc>
                <a:tc>
                  <a:txBody>
                    <a:bodyPr/>
                    <a:lstStyle/>
                    <a:p>
                      <a:r>
                        <a:rPr lang="en-US" sz="800" dirty="0"/>
                        <a:t>100</a:t>
                      </a:r>
                    </a:p>
                  </a:txBody>
                  <a:tcPr/>
                </a:tc>
                <a:tc>
                  <a:txBody>
                    <a:bodyPr/>
                    <a:lstStyle/>
                    <a:p>
                      <a:r>
                        <a:rPr lang="en-US" sz="800" dirty="0"/>
                        <a:t>Low</a:t>
                      </a:r>
                    </a:p>
                  </a:txBody>
                  <a:tcPr/>
                </a:tc>
                <a:tc>
                  <a:txBody>
                    <a:bodyPr/>
                    <a:lstStyle/>
                    <a:p>
                      <a:r>
                        <a:rPr lang="en-US" sz="800" dirty="0"/>
                        <a:t>01</a:t>
                      </a:r>
                    </a:p>
                  </a:txBody>
                  <a:tcPr/>
                </a:tc>
                <a:tc>
                  <a:txBody>
                    <a:bodyPr/>
                    <a:lstStyle/>
                    <a:p>
                      <a:r>
                        <a:rPr lang="en-US" sz="800" dirty="0"/>
                        <a:t>1</a:t>
                      </a:r>
                    </a:p>
                  </a:txBody>
                  <a:tcPr/>
                </a:tc>
                <a:tc>
                  <a:txBody>
                    <a:bodyPr/>
                    <a:lstStyle/>
                    <a:p>
                      <a:r>
                        <a:rPr lang="en-US" sz="800" dirty="0"/>
                        <a:t>AF41</a:t>
                      </a:r>
                    </a:p>
                  </a:txBody>
                  <a:tcPr/>
                </a:tc>
                <a:tc>
                  <a:txBody>
                    <a:bodyPr/>
                    <a:lstStyle/>
                    <a:p>
                      <a:r>
                        <a:rPr lang="en-US" sz="800" dirty="0"/>
                        <a:t>100010</a:t>
                      </a:r>
                    </a:p>
                  </a:txBody>
                  <a:tcPr/>
                </a:tc>
                <a:tc>
                  <a:txBody>
                    <a:bodyPr/>
                    <a:lstStyle/>
                    <a:p>
                      <a:r>
                        <a:rPr lang="en-US" sz="800" dirty="0"/>
                        <a:t>34</a:t>
                      </a:r>
                    </a:p>
                  </a:txBody>
                  <a:tcPr/>
                </a:tc>
                <a:extLst>
                  <a:ext uri="{0D108BD9-81ED-4DB2-BD59-A6C34878D82A}">
                    <a16:rowId xmlns:a16="http://schemas.microsoft.com/office/drawing/2014/main" val="2291566688"/>
                  </a:ext>
                </a:extLst>
              </a:tr>
              <a:tr h="229537">
                <a:tc>
                  <a:txBody>
                    <a:bodyPr/>
                    <a:lstStyle/>
                    <a:p>
                      <a:r>
                        <a:rPr lang="en-US" sz="800" dirty="0"/>
                        <a:t>AF4</a:t>
                      </a:r>
                    </a:p>
                  </a:txBody>
                  <a:tcPr/>
                </a:tc>
                <a:tc>
                  <a:txBody>
                    <a:bodyPr/>
                    <a:lstStyle/>
                    <a:p>
                      <a:r>
                        <a:rPr lang="en-US" sz="800" dirty="0"/>
                        <a:t>4</a:t>
                      </a:r>
                    </a:p>
                  </a:txBody>
                  <a:tcPr/>
                </a:tc>
                <a:tc>
                  <a:txBody>
                    <a:bodyPr/>
                    <a:lstStyle/>
                    <a:p>
                      <a:r>
                        <a:rPr lang="en-US" sz="800" dirty="0"/>
                        <a:t>100</a:t>
                      </a:r>
                    </a:p>
                  </a:txBody>
                  <a:tcPr/>
                </a:tc>
                <a:tc>
                  <a:txBody>
                    <a:bodyPr/>
                    <a:lstStyle/>
                    <a:p>
                      <a:r>
                        <a:rPr lang="en-US" sz="800" dirty="0"/>
                        <a:t>Medium</a:t>
                      </a:r>
                    </a:p>
                  </a:txBody>
                  <a:tcPr/>
                </a:tc>
                <a:tc>
                  <a:txBody>
                    <a:bodyPr/>
                    <a:lstStyle/>
                    <a:p>
                      <a:r>
                        <a:rPr lang="en-US" sz="800" dirty="0"/>
                        <a:t>10</a:t>
                      </a:r>
                    </a:p>
                  </a:txBody>
                  <a:tcPr/>
                </a:tc>
                <a:tc>
                  <a:txBody>
                    <a:bodyPr/>
                    <a:lstStyle/>
                    <a:p>
                      <a:r>
                        <a:rPr lang="en-US" sz="800" dirty="0"/>
                        <a:t>2</a:t>
                      </a:r>
                    </a:p>
                  </a:txBody>
                  <a:tcPr/>
                </a:tc>
                <a:tc>
                  <a:txBody>
                    <a:bodyPr/>
                    <a:lstStyle/>
                    <a:p>
                      <a:r>
                        <a:rPr lang="en-US" sz="800" dirty="0"/>
                        <a:t>AF42</a:t>
                      </a:r>
                    </a:p>
                  </a:txBody>
                  <a:tcPr/>
                </a:tc>
                <a:tc>
                  <a:txBody>
                    <a:bodyPr/>
                    <a:lstStyle/>
                    <a:p>
                      <a:r>
                        <a:rPr lang="en-US" sz="800" dirty="0"/>
                        <a:t>100100</a:t>
                      </a:r>
                    </a:p>
                  </a:txBody>
                  <a:tcPr/>
                </a:tc>
                <a:tc>
                  <a:txBody>
                    <a:bodyPr/>
                    <a:lstStyle/>
                    <a:p>
                      <a:r>
                        <a:rPr lang="en-US" sz="800" dirty="0"/>
                        <a:t>36</a:t>
                      </a:r>
                    </a:p>
                  </a:txBody>
                  <a:tcPr/>
                </a:tc>
                <a:extLst>
                  <a:ext uri="{0D108BD9-81ED-4DB2-BD59-A6C34878D82A}">
                    <a16:rowId xmlns:a16="http://schemas.microsoft.com/office/drawing/2014/main" val="2027863472"/>
                  </a:ext>
                </a:extLst>
              </a:tr>
              <a:tr h="231500">
                <a:tc>
                  <a:txBody>
                    <a:bodyPr/>
                    <a:lstStyle/>
                    <a:p>
                      <a:r>
                        <a:rPr lang="en-US" sz="800" dirty="0"/>
                        <a:t>AF4</a:t>
                      </a:r>
                    </a:p>
                  </a:txBody>
                  <a:tcPr/>
                </a:tc>
                <a:tc>
                  <a:txBody>
                    <a:bodyPr/>
                    <a:lstStyle/>
                    <a:p>
                      <a:r>
                        <a:rPr lang="en-US" sz="800" dirty="0"/>
                        <a:t>4</a:t>
                      </a:r>
                    </a:p>
                  </a:txBody>
                  <a:tcPr/>
                </a:tc>
                <a:tc>
                  <a:txBody>
                    <a:bodyPr/>
                    <a:lstStyle/>
                    <a:p>
                      <a:r>
                        <a:rPr lang="en-US" sz="800" dirty="0"/>
                        <a:t>100</a:t>
                      </a:r>
                    </a:p>
                  </a:txBody>
                  <a:tcPr/>
                </a:tc>
                <a:tc>
                  <a:txBody>
                    <a:bodyPr/>
                    <a:lstStyle/>
                    <a:p>
                      <a:r>
                        <a:rPr lang="en-US" sz="800" dirty="0"/>
                        <a:t>High</a:t>
                      </a:r>
                    </a:p>
                  </a:txBody>
                  <a:tcPr/>
                </a:tc>
                <a:tc>
                  <a:txBody>
                    <a:bodyPr/>
                    <a:lstStyle/>
                    <a:p>
                      <a:r>
                        <a:rPr lang="en-US" sz="800" dirty="0"/>
                        <a:t>11</a:t>
                      </a:r>
                    </a:p>
                  </a:txBody>
                  <a:tcPr/>
                </a:tc>
                <a:tc>
                  <a:txBody>
                    <a:bodyPr/>
                    <a:lstStyle/>
                    <a:p>
                      <a:r>
                        <a:rPr lang="en-US" sz="800" dirty="0"/>
                        <a:t>3</a:t>
                      </a:r>
                    </a:p>
                  </a:txBody>
                  <a:tcPr/>
                </a:tc>
                <a:tc>
                  <a:txBody>
                    <a:bodyPr/>
                    <a:lstStyle/>
                    <a:p>
                      <a:r>
                        <a:rPr lang="en-US" sz="800" dirty="0"/>
                        <a:t>AF43</a:t>
                      </a:r>
                    </a:p>
                  </a:txBody>
                  <a:tcPr/>
                </a:tc>
                <a:tc>
                  <a:txBody>
                    <a:bodyPr/>
                    <a:lstStyle/>
                    <a:p>
                      <a:r>
                        <a:rPr lang="en-US" sz="800" dirty="0"/>
                        <a:t>100110</a:t>
                      </a:r>
                    </a:p>
                  </a:txBody>
                  <a:tcPr/>
                </a:tc>
                <a:tc>
                  <a:txBody>
                    <a:bodyPr/>
                    <a:lstStyle/>
                    <a:p>
                      <a:r>
                        <a:rPr lang="en-US" sz="800" dirty="0"/>
                        <a:t>38</a:t>
                      </a:r>
                    </a:p>
                  </a:txBody>
                  <a:tcPr/>
                </a:tc>
                <a:extLst>
                  <a:ext uri="{0D108BD9-81ED-4DB2-BD59-A6C34878D82A}">
                    <a16:rowId xmlns:a16="http://schemas.microsoft.com/office/drawing/2014/main" val="3803696152"/>
                  </a:ext>
                </a:extLst>
              </a:tr>
            </a:tbl>
          </a:graphicData>
        </a:graphic>
      </p:graphicFrame>
    </p:spTree>
    <p:extLst>
      <p:ext uri="{BB962C8B-B14F-4D97-AF65-F5344CB8AC3E}">
        <p14:creationId xmlns:p14="http://schemas.microsoft.com/office/powerpoint/2010/main" val="427992434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144000" cy="578498"/>
          </a:xfrm>
        </p:spPr>
        <p:txBody>
          <a:bodyPr/>
          <a:lstStyle/>
          <a:p>
            <a:r>
              <a:rPr lang="en-US" sz="1600" dirty="0"/>
              <a:t>Classification and Marking</a:t>
            </a:r>
            <a:br>
              <a:rPr lang="en-US" dirty="0"/>
            </a:br>
            <a:r>
              <a:rPr lang="en-US" dirty="0"/>
              <a:t>Assured Forwarding (AF) and WRED</a:t>
            </a:r>
          </a:p>
        </p:txBody>
      </p:sp>
      <p:sp>
        <p:nvSpPr>
          <p:cNvPr id="2" name="Content Placeholder 1"/>
          <p:cNvSpPr>
            <a:spLocks noGrp="1"/>
          </p:cNvSpPr>
          <p:nvPr>
            <p:ph idx="1"/>
          </p:nvPr>
        </p:nvSpPr>
        <p:spPr>
          <a:xfrm>
            <a:off x="98094" y="813631"/>
            <a:ext cx="9045906" cy="3079102"/>
          </a:xfrm>
        </p:spPr>
        <p:txBody>
          <a:bodyPr/>
          <a:lstStyle/>
          <a:p>
            <a:pPr>
              <a:buFont typeface="Arial" panose="020B0604020202020204" pitchFamily="34" charset="0"/>
              <a:buChar char="•"/>
            </a:pPr>
            <a:r>
              <a:rPr lang="en-US" sz="1600" dirty="0"/>
              <a:t>An AF implementation must detect and respond to long-term congestion within each class by dropping packets using a congestion-avoidance algorithm such as weighted random early detection (WRED). </a:t>
            </a:r>
          </a:p>
          <a:p>
            <a:pPr>
              <a:buFont typeface="Arial" panose="020B0604020202020204" pitchFamily="34" charset="0"/>
              <a:buChar char="•"/>
            </a:pPr>
            <a:r>
              <a:rPr lang="en-US" sz="1600" dirty="0"/>
              <a:t>WRED uses the AF Drop Probability value within each class—where 1 is the lowest possible value, and 3 is the highest possible—to determine which packets should be dropped first during periods of congestion. </a:t>
            </a:r>
          </a:p>
          <a:p>
            <a:pPr>
              <a:buFont typeface="Arial" panose="020B0604020202020204" pitchFamily="34" charset="0"/>
              <a:buChar char="•"/>
            </a:pPr>
            <a:r>
              <a:rPr lang="en-US" sz="1600" dirty="0"/>
              <a:t>It should also be able to handle short-term congestion resulting from bursts if each class is placed in a separate queue, using a queueing algorithm such as class-based weighted fair queueing (CBWFQ). The AF specification does not define the use of any particular algorithms to use for queueing and congestion avoidance, but it does specify the requirements and properties of such algorithms.</a:t>
            </a:r>
          </a:p>
        </p:txBody>
      </p:sp>
    </p:spTree>
    <p:extLst>
      <p:ext uri="{BB962C8B-B14F-4D97-AF65-F5344CB8AC3E}">
        <p14:creationId xmlns:p14="http://schemas.microsoft.com/office/powerpoint/2010/main" val="80562203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144000" cy="578498"/>
          </a:xfrm>
        </p:spPr>
        <p:txBody>
          <a:bodyPr/>
          <a:lstStyle/>
          <a:p>
            <a:r>
              <a:rPr lang="en-US" sz="1600" dirty="0"/>
              <a:t>Classification and Marking</a:t>
            </a:r>
            <a:br>
              <a:rPr lang="en-US" dirty="0"/>
            </a:br>
            <a:r>
              <a:rPr lang="en-US" dirty="0"/>
              <a:t>Expedited Forwarding (EF) PHB</a:t>
            </a:r>
          </a:p>
        </p:txBody>
      </p:sp>
      <p:sp>
        <p:nvSpPr>
          <p:cNvPr id="2" name="Content Placeholder 1"/>
          <p:cNvSpPr>
            <a:spLocks noGrp="1"/>
          </p:cNvSpPr>
          <p:nvPr>
            <p:ph idx="1"/>
          </p:nvPr>
        </p:nvSpPr>
        <p:spPr>
          <a:xfrm>
            <a:off x="200025" y="714958"/>
            <a:ext cx="8293894" cy="3713584"/>
          </a:xfrm>
        </p:spPr>
        <p:txBody>
          <a:bodyPr/>
          <a:lstStyle/>
          <a:p>
            <a:pPr marL="0" indent="0">
              <a:buNone/>
            </a:pPr>
            <a:r>
              <a:rPr lang="en-US" dirty="0"/>
              <a:t>The EF PHB can be used to build a low-loss, low-latency, low-jitter, assured bandwidth, end-to-end service. </a:t>
            </a:r>
          </a:p>
          <a:p>
            <a:pPr>
              <a:buFont typeface="Arial" panose="020B0604020202020204" pitchFamily="34" charset="0"/>
              <a:buChar char="•"/>
            </a:pPr>
            <a:r>
              <a:rPr lang="en-US" dirty="0"/>
              <a:t>The EF PHB guarantees bandwidth by ensuring a minimum departure rate and provides the lowest possible delay by implementing low-latency queueing. </a:t>
            </a:r>
          </a:p>
          <a:p>
            <a:pPr>
              <a:buFont typeface="Arial" panose="020B0604020202020204" pitchFamily="34" charset="0"/>
              <a:buChar char="•"/>
            </a:pPr>
            <a:r>
              <a:rPr lang="en-US" dirty="0"/>
              <a:t>It also prevents starvation of other applications or classes that are not using the EF PHB by policing EF traffic when congestion occurs.</a:t>
            </a:r>
          </a:p>
          <a:p>
            <a:pPr>
              <a:buFont typeface="Arial" panose="020B0604020202020204" pitchFamily="34" charset="0"/>
              <a:buChar char="•"/>
            </a:pPr>
            <a:r>
              <a:rPr lang="en-US" dirty="0"/>
              <a:t>Packets requiring EF should be marked with DSCP binary value 101110 (46 in decimal). Bits 5 to 7 (101) of the EF DSCP value map directly to IP Precedence 5 for backward compatibility .</a:t>
            </a:r>
            <a:endParaRPr lang="en-US" sz="1600" dirty="0"/>
          </a:p>
        </p:txBody>
      </p:sp>
    </p:spTree>
    <p:extLst>
      <p:ext uri="{BB962C8B-B14F-4D97-AF65-F5344CB8AC3E}">
        <p14:creationId xmlns:p14="http://schemas.microsoft.com/office/powerpoint/2010/main" val="173144156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94109" y="336095"/>
            <a:ext cx="7598042" cy="1351755"/>
          </a:xfrm>
        </p:spPr>
        <p:txBody>
          <a:bodyPr/>
          <a:lstStyle/>
          <a:p>
            <a:r>
              <a:rPr lang="en-US" sz="4400" dirty="0">
                <a:solidFill>
                  <a:schemeClr val="accent5">
                    <a:lumMod val="40000"/>
                    <a:lumOff val="60000"/>
                  </a:schemeClr>
                </a:solidFill>
              </a:rPr>
              <a:t>The Need for QoS</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72059" y="1687850"/>
            <a:ext cx="8277832"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QoS is a network infrastructure technology that relies on a set of tools and mechanisms to assign different levels of priority to different IP traffic flows and provides special treatment to higher-priority IP traffic flows.</a:t>
            </a:r>
          </a:p>
          <a:p>
            <a:pPr marL="285750" indent="-285750">
              <a:buFont typeface="Arial" panose="020B0604020202020204" pitchFamily="34" charset="0"/>
              <a:buChar char="•"/>
            </a:pPr>
            <a:r>
              <a:rPr lang="en-US" sz="1600" dirty="0">
                <a:solidFill>
                  <a:schemeClr val="accent5">
                    <a:lumMod val="40000"/>
                    <a:lumOff val="60000"/>
                  </a:schemeClr>
                </a:solidFill>
              </a:rPr>
              <a:t>For higher-priority IP traffic flows, it reduces packet loss during times of network congestion and also helps control delay (latency) and delay variation (jitter); for low-priority IP traffic flows, it provides a best-effort delivery service.</a:t>
            </a:r>
          </a:p>
          <a:p>
            <a:pPr marL="285750" indent="-285750">
              <a:buFont typeface="Arial" panose="020B0604020202020204" pitchFamily="34" charset="0"/>
              <a:buChar char="•"/>
            </a:pPr>
            <a:r>
              <a:rPr lang="en-US" sz="1600" dirty="0">
                <a:solidFill>
                  <a:schemeClr val="accent5">
                    <a:lumMod val="40000"/>
                    <a:lumOff val="60000"/>
                  </a:schemeClr>
                </a:solidFill>
              </a:rPr>
              <a:t>Mechanisms used to achieve QoS goals include</a:t>
            </a:r>
            <a:r>
              <a:rPr lang="en-US" sz="1600" b="1" dirty="0">
                <a:solidFill>
                  <a:schemeClr val="accent5">
                    <a:lumMod val="40000"/>
                    <a:lumOff val="60000"/>
                  </a:schemeClr>
                </a:solidFill>
              </a:rPr>
              <a:t> c</a:t>
            </a:r>
            <a:r>
              <a:rPr lang="en-US" sz="1600" dirty="0">
                <a:solidFill>
                  <a:schemeClr val="accent5">
                    <a:lumMod val="40000"/>
                    <a:lumOff val="60000"/>
                  </a:schemeClr>
                </a:solidFill>
              </a:rPr>
              <a:t>lassification and marking, policing and shaping, congestion management and avoidance.</a:t>
            </a:r>
          </a:p>
          <a:p>
            <a:endParaRPr lang="en-US" sz="1600" dirty="0">
              <a:solidFill>
                <a:schemeClr val="accent5">
                  <a:lumMod val="40000"/>
                  <a:lumOff val="60000"/>
                </a:schemeClr>
              </a:solidFill>
            </a:endParaRPr>
          </a:p>
          <a:p>
            <a:endParaRPr lang="en-US" sz="1600"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4263699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144000" cy="578498"/>
          </a:xfrm>
        </p:spPr>
        <p:txBody>
          <a:bodyPr/>
          <a:lstStyle/>
          <a:p>
            <a:r>
              <a:rPr lang="en-US" sz="1600" dirty="0"/>
              <a:t>Classification and Marking</a:t>
            </a:r>
            <a:br>
              <a:rPr lang="en-US" dirty="0"/>
            </a:br>
            <a:r>
              <a:rPr lang="en-US" dirty="0"/>
              <a:t>Scavenger Class</a:t>
            </a:r>
          </a:p>
        </p:txBody>
      </p:sp>
      <p:sp>
        <p:nvSpPr>
          <p:cNvPr id="2" name="Content Placeholder 1"/>
          <p:cNvSpPr>
            <a:spLocks noGrp="1"/>
          </p:cNvSpPr>
          <p:nvPr>
            <p:ph idx="1"/>
          </p:nvPr>
        </p:nvSpPr>
        <p:spPr>
          <a:xfrm>
            <a:off x="-1" y="578499"/>
            <a:ext cx="9013371" cy="3862872"/>
          </a:xfrm>
        </p:spPr>
        <p:txBody>
          <a:bodyPr/>
          <a:lstStyle/>
          <a:p>
            <a:pPr marL="0" indent="0">
              <a:buNone/>
            </a:pPr>
            <a:r>
              <a:rPr lang="en-US" sz="1600" dirty="0"/>
              <a:t>The scavenger class is intended to provide less than best-effort services. </a:t>
            </a:r>
          </a:p>
          <a:p>
            <a:pPr marL="0" indent="0">
              <a:buNone/>
            </a:pPr>
            <a:r>
              <a:rPr lang="en-US" sz="1600" dirty="0"/>
              <a:t>Applications assigned to the scavenger class have little or no contribution to the business objectives of an organization and are typically entertainment-related applications. These include: </a:t>
            </a:r>
          </a:p>
          <a:p>
            <a:pPr lvl="1"/>
            <a:r>
              <a:rPr lang="en-US" sz="1600" dirty="0"/>
              <a:t>peer-to-peer applications (such as Torrent), </a:t>
            </a:r>
          </a:p>
          <a:p>
            <a:pPr lvl="1"/>
            <a:r>
              <a:rPr lang="en-US" sz="1600" dirty="0"/>
              <a:t>gaming applications (for example, Minecraft, Fortnite), and </a:t>
            </a:r>
          </a:p>
          <a:p>
            <a:pPr lvl="1"/>
            <a:r>
              <a:rPr lang="en-US" sz="1600" dirty="0"/>
              <a:t>entertainment video applications (for example, YouTube, Vimeo, Netflix). </a:t>
            </a:r>
          </a:p>
          <a:p>
            <a:pPr marL="0" indent="0">
              <a:buNone/>
            </a:pPr>
            <a:r>
              <a:rPr lang="en-US" sz="1600" dirty="0"/>
              <a:t>These types of applications are usually heavily rate limited or blocked entirely.</a:t>
            </a:r>
          </a:p>
          <a:p>
            <a:pPr>
              <a:buFont typeface="Arial" panose="020B0604020202020204" pitchFamily="34" charset="0"/>
              <a:buChar char="•"/>
            </a:pPr>
            <a:r>
              <a:rPr lang="en-US" sz="1600" dirty="0"/>
              <a:t>Something very peculiar about the scavenger class is that it is intended to be lower in priority than a best-effort service. </a:t>
            </a:r>
          </a:p>
          <a:p>
            <a:pPr>
              <a:buFont typeface="Arial" panose="020B0604020202020204" pitchFamily="34" charset="0"/>
              <a:buChar char="•"/>
            </a:pPr>
            <a:r>
              <a:rPr lang="en-US" sz="1600" dirty="0"/>
              <a:t>Best-effort traffic uses a DF PHB with a DSCP value of 000000 (CS0). Since there are no negative DSCP values, it was decided to use CS1 as the marking for scavenger traffic. This is defined in RFC 4594.</a:t>
            </a:r>
          </a:p>
        </p:txBody>
      </p:sp>
    </p:spTree>
    <p:extLst>
      <p:ext uri="{BB962C8B-B14F-4D97-AF65-F5344CB8AC3E}">
        <p14:creationId xmlns:p14="http://schemas.microsoft.com/office/powerpoint/2010/main" val="165254386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144000" cy="578498"/>
          </a:xfrm>
        </p:spPr>
        <p:txBody>
          <a:bodyPr/>
          <a:lstStyle/>
          <a:p>
            <a:r>
              <a:rPr lang="en-US" sz="1600" dirty="0"/>
              <a:t>Classification and Marking</a:t>
            </a:r>
            <a:br>
              <a:rPr lang="en-US" dirty="0"/>
            </a:br>
            <a:r>
              <a:rPr lang="en-US" dirty="0"/>
              <a:t>Trust Boundary</a:t>
            </a:r>
          </a:p>
        </p:txBody>
      </p:sp>
      <p:sp>
        <p:nvSpPr>
          <p:cNvPr id="2" name="Content Placeholder 1"/>
          <p:cNvSpPr>
            <a:spLocks noGrp="1"/>
          </p:cNvSpPr>
          <p:nvPr>
            <p:ph idx="1"/>
          </p:nvPr>
        </p:nvSpPr>
        <p:spPr>
          <a:xfrm>
            <a:off x="-1" y="578499"/>
            <a:ext cx="9013371" cy="4287012"/>
          </a:xfrm>
        </p:spPr>
        <p:txBody>
          <a:bodyPr/>
          <a:lstStyle/>
          <a:p>
            <a:pPr marL="0" indent="0">
              <a:buNone/>
            </a:pPr>
            <a:r>
              <a:rPr lang="en-US" dirty="0"/>
              <a:t>Packets should be marked by the endpoint or as close to the endpoint as possible. </a:t>
            </a:r>
          </a:p>
          <a:p>
            <a:pPr>
              <a:buFont typeface="Arial" panose="020B0604020202020204" pitchFamily="34" charset="0"/>
              <a:buChar char="•"/>
            </a:pPr>
            <a:r>
              <a:rPr lang="en-US" dirty="0"/>
              <a:t>When an endpoint marks a frame or a packet with a CoS or DSCP value, the switch port it is attached to can be configured to accept or reject the CoS or DSCP values. </a:t>
            </a:r>
          </a:p>
          <a:p>
            <a:pPr lvl="1"/>
            <a:r>
              <a:rPr lang="en-US" sz="1500" dirty="0"/>
              <a:t>If the switch accepts the values, it means it trusts the endpoint and does not need to do any packet reclassification and re-marking for the received endpoint’s packets. </a:t>
            </a:r>
          </a:p>
          <a:p>
            <a:pPr lvl="1"/>
            <a:r>
              <a:rPr lang="en-US" sz="1500" dirty="0"/>
              <a:t>If the switch does not trust the endpoint, it rejects the markings and reclassifies and re-marks the received packets with the appropriate CoS or DSCP value.</a:t>
            </a:r>
          </a:p>
          <a:p>
            <a:pPr>
              <a:buFont typeface="Arial" panose="020B0604020202020204" pitchFamily="34" charset="0"/>
              <a:buChar char="•"/>
            </a:pPr>
            <a:r>
              <a:rPr lang="en-US" dirty="0"/>
              <a:t>For example, consider a campus network with IP telephony and host endpoints; the IP phones by default mark voice traffic with a CoS value of 5 and a DSCP value of 46 (EF), while incoming traffic from an endpoint (such as a PC) attached to the IP phone’s switch port is re-marked to a CoS value of 0 and a DSCP value of 0. </a:t>
            </a:r>
          </a:p>
          <a:p>
            <a:pPr>
              <a:buFont typeface="Arial" panose="020B0604020202020204" pitchFamily="34" charset="0"/>
              <a:buChar char="•"/>
            </a:pPr>
            <a:r>
              <a:rPr lang="en-US" dirty="0"/>
              <a:t>Even if the endpoint is sending tagged frames with a specific CoS or DSCP value, the default behavior for Cisco IP phones is to not trust the endpoint and zero out the CoS and DSCP values before sending the frames to the switch. When the IP phone sends voice and data traffic to the switch, the switch can classify voice traffic as higher priority than the data traffic, thanks to the high-priority CoS and DSCP markings for voice traffic.</a:t>
            </a:r>
          </a:p>
        </p:txBody>
      </p:sp>
    </p:spTree>
    <p:extLst>
      <p:ext uri="{BB962C8B-B14F-4D97-AF65-F5344CB8AC3E}">
        <p14:creationId xmlns:p14="http://schemas.microsoft.com/office/powerpoint/2010/main" val="168802167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144000" cy="578498"/>
          </a:xfrm>
        </p:spPr>
        <p:txBody>
          <a:bodyPr/>
          <a:lstStyle/>
          <a:p>
            <a:r>
              <a:rPr lang="en-US" sz="1600" dirty="0"/>
              <a:t>Classification and Marking</a:t>
            </a:r>
            <a:br>
              <a:rPr lang="en-US" dirty="0"/>
            </a:br>
            <a:r>
              <a:rPr lang="en-US" dirty="0"/>
              <a:t>Trust Boundary Example (Cont.)</a:t>
            </a:r>
          </a:p>
        </p:txBody>
      </p:sp>
      <p:sp>
        <p:nvSpPr>
          <p:cNvPr id="2" name="Content Placeholder 1"/>
          <p:cNvSpPr>
            <a:spLocks noGrp="1"/>
          </p:cNvSpPr>
          <p:nvPr>
            <p:ph idx="1"/>
          </p:nvPr>
        </p:nvSpPr>
        <p:spPr>
          <a:xfrm>
            <a:off x="-1" y="578499"/>
            <a:ext cx="5840966" cy="4040154"/>
          </a:xfrm>
        </p:spPr>
        <p:txBody>
          <a:bodyPr/>
          <a:lstStyle/>
          <a:p>
            <a:pPr>
              <a:buFont typeface="Arial" panose="020B0604020202020204" pitchFamily="34" charset="0"/>
              <a:buChar char="•"/>
            </a:pPr>
            <a:r>
              <a:rPr lang="en-US" dirty="0"/>
              <a:t>The IP phones by default mark voice traffic with a CoS value of 5 and a DSCP value of 46 (EF), while incoming traffic from an endpoint (such as a PC) attached to the IP phone’s switch port is re-marked to a CoS value of 0 and a DSCP value of 0. </a:t>
            </a:r>
          </a:p>
          <a:p>
            <a:pPr>
              <a:buFont typeface="Arial" panose="020B0604020202020204" pitchFamily="34" charset="0"/>
              <a:buChar char="•"/>
            </a:pPr>
            <a:r>
              <a:rPr lang="en-US" dirty="0"/>
              <a:t>Even if the endpoint is sending tagged frames with a specific CoS or DSCP value, the default behavior for Cisco IP phones is to not trust the endpoint and zero out the CoS and DSCP values before sending the frames to the switch. When the IP phone sends voice and data traffic to the switch, the switch can classify voice traffic as higher priority than the data traffic, thanks to the high-priority CoS and DSCP markings for voice traffic.</a:t>
            </a:r>
          </a:p>
          <a:p>
            <a:pPr>
              <a:buFont typeface="Arial" panose="020B0604020202020204" pitchFamily="34" charset="0"/>
              <a:buChar char="•"/>
            </a:pPr>
            <a:r>
              <a:rPr lang="en-US" dirty="0"/>
              <a:t>Figure 14-7 illustrates trust boundaries at different points in a campus network, where 1 and 2 are optimal, and 3 is acceptable only when the access switch is not capable of performing classification.</a:t>
            </a:r>
            <a:endParaRPr lang="en-US" sz="1600" dirty="0"/>
          </a:p>
        </p:txBody>
      </p:sp>
      <p:pic>
        <p:nvPicPr>
          <p:cNvPr id="4" name="Picture 3"/>
          <p:cNvPicPr>
            <a:picLocks noChangeAspect="1"/>
          </p:cNvPicPr>
          <p:nvPr/>
        </p:nvPicPr>
        <p:blipFill>
          <a:blip r:embed="rId2"/>
          <a:stretch>
            <a:fillRect/>
          </a:stretch>
        </p:blipFill>
        <p:spPr>
          <a:xfrm>
            <a:off x="5840965" y="755781"/>
            <a:ext cx="3303035" cy="3862872"/>
          </a:xfrm>
          <a:prstGeom prst="rect">
            <a:avLst/>
          </a:prstGeom>
        </p:spPr>
      </p:pic>
    </p:spTree>
    <p:extLst>
      <p:ext uri="{BB962C8B-B14F-4D97-AF65-F5344CB8AC3E}">
        <p14:creationId xmlns:p14="http://schemas.microsoft.com/office/powerpoint/2010/main" val="21093851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144000" cy="578498"/>
          </a:xfrm>
        </p:spPr>
        <p:txBody>
          <a:bodyPr/>
          <a:lstStyle/>
          <a:p>
            <a:r>
              <a:rPr lang="en-US" sz="1600" dirty="0"/>
              <a:t>Classification and Marking</a:t>
            </a:r>
            <a:br>
              <a:rPr lang="en-US" dirty="0"/>
            </a:br>
            <a:r>
              <a:rPr lang="en-US" dirty="0"/>
              <a:t>A Practical Example: Wireless QoS</a:t>
            </a:r>
          </a:p>
        </p:txBody>
      </p:sp>
      <p:sp>
        <p:nvSpPr>
          <p:cNvPr id="2" name="Content Placeholder 1"/>
          <p:cNvSpPr>
            <a:spLocks noGrp="1"/>
          </p:cNvSpPr>
          <p:nvPr>
            <p:ph idx="1"/>
          </p:nvPr>
        </p:nvSpPr>
        <p:spPr>
          <a:xfrm>
            <a:off x="-2" y="578499"/>
            <a:ext cx="9144001" cy="2295330"/>
          </a:xfrm>
        </p:spPr>
        <p:txBody>
          <a:bodyPr/>
          <a:lstStyle/>
          <a:p>
            <a:pPr marL="0" indent="0">
              <a:buNone/>
            </a:pPr>
            <a:r>
              <a:rPr lang="en-US" sz="1600" dirty="0"/>
              <a:t>A wireless network can be configured to leverage the QoS mechanisms. For example, a wireless LAN controller (WLC) sits at the boundary between wireless and wired networks, so it becomes a natural location for a QoS trust boundary.</a:t>
            </a:r>
          </a:p>
          <a:p>
            <a:pPr>
              <a:buFont typeface="Arial" panose="020B0604020202020204" pitchFamily="34" charset="0"/>
              <a:buChar char="•"/>
            </a:pPr>
            <a:r>
              <a:rPr lang="en-US" sz="1600" dirty="0"/>
              <a:t>Traffic entering and exiting the WLC can be classified and marked so that it can be handled appropriately as it is transmitted over the air and onto the wired network.</a:t>
            </a:r>
          </a:p>
          <a:p>
            <a:pPr>
              <a:buFont typeface="Arial" panose="020B0604020202020204" pitchFamily="34" charset="0"/>
              <a:buChar char="•"/>
            </a:pPr>
            <a:r>
              <a:rPr lang="en-US" sz="1600" dirty="0"/>
              <a:t>Wireless QoS can be uniquely defined on each wireless LAN (WLAN), using the four traffic categories listed in table below. Notice that the category names are human-readable words that translate to specific 802.1p and DSCP values.</a:t>
            </a:r>
          </a:p>
        </p:txBody>
      </p:sp>
      <p:graphicFrame>
        <p:nvGraphicFramePr>
          <p:cNvPr id="5" name="Table 4"/>
          <p:cNvGraphicFramePr>
            <a:graphicFrameLocks noGrp="1"/>
          </p:cNvGraphicFramePr>
          <p:nvPr>
            <p:extLst>
              <p:ext uri="{D42A27DB-BD31-4B8C-83A1-F6EECF244321}">
                <p14:modId xmlns:p14="http://schemas.microsoft.com/office/powerpoint/2010/main" val="97328697"/>
              </p:ext>
            </p:extLst>
          </p:nvPr>
        </p:nvGraphicFramePr>
        <p:xfrm>
          <a:off x="1716831" y="2873829"/>
          <a:ext cx="5710334" cy="1854200"/>
        </p:xfrm>
        <a:graphic>
          <a:graphicData uri="http://schemas.openxmlformats.org/drawingml/2006/table">
            <a:tbl>
              <a:tblPr firstRow="1" bandRow="1">
                <a:tableStyleId>{5C22544A-7EE6-4342-B048-85BDC9FD1C3A}</a:tableStyleId>
              </a:tblPr>
              <a:tblGrid>
                <a:gridCol w="1399591">
                  <a:extLst>
                    <a:ext uri="{9D8B030D-6E8A-4147-A177-3AD203B41FA5}">
                      <a16:colId xmlns:a16="http://schemas.microsoft.com/office/drawing/2014/main" val="1094991344"/>
                    </a:ext>
                  </a:extLst>
                </a:gridCol>
                <a:gridCol w="1800808">
                  <a:extLst>
                    <a:ext uri="{9D8B030D-6E8A-4147-A177-3AD203B41FA5}">
                      <a16:colId xmlns:a16="http://schemas.microsoft.com/office/drawing/2014/main" val="3793369052"/>
                    </a:ext>
                  </a:extLst>
                </a:gridCol>
                <a:gridCol w="1231641">
                  <a:extLst>
                    <a:ext uri="{9D8B030D-6E8A-4147-A177-3AD203B41FA5}">
                      <a16:colId xmlns:a16="http://schemas.microsoft.com/office/drawing/2014/main" val="3540891395"/>
                    </a:ext>
                  </a:extLst>
                </a:gridCol>
                <a:gridCol w="1278294">
                  <a:extLst>
                    <a:ext uri="{9D8B030D-6E8A-4147-A177-3AD203B41FA5}">
                      <a16:colId xmlns:a16="http://schemas.microsoft.com/office/drawing/2014/main" val="797986266"/>
                    </a:ext>
                  </a:extLst>
                </a:gridCol>
              </a:tblGrid>
              <a:tr h="370840">
                <a:tc>
                  <a:txBody>
                    <a:bodyPr/>
                    <a:lstStyle/>
                    <a:p>
                      <a:r>
                        <a:rPr lang="en-US" dirty="0"/>
                        <a:t>QoS Category</a:t>
                      </a:r>
                    </a:p>
                  </a:txBody>
                  <a:tcPr/>
                </a:tc>
                <a:tc>
                  <a:txBody>
                    <a:bodyPr/>
                    <a:lstStyle/>
                    <a:p>
                      <a:r>
                        <a:rPr lang="en-US" dirty="0"/>
                        <a:t>Traffic Type</a:t>
                      </a:r>
                    </a:p>
                  </a:txBody>
                  <a:tcPr/>
                </a:tc>
                <a:tc>
                  <a:txBody>
                    <a:bodyPr/>
                    <a:lstStyle/>
                    <a:p>
                      <a:r>
                        <a:rPr lang="en-US" dirty="0"/>
                        <a:t>8021.p</a:t>
                      </a:r>
                      <a:r>
                        <a:rPr lang="en-US" baseline="0" dirty="0"/>
                        <a:t> Tag</a:t>
                      </a:r>
                      <a:endParaRPr lang="en-US" dirty="0"/>
                    </a:p>
                  </a:txBody>
                  <a:tcPr/>
                </a:tc>
                <a:tc>
                  <a:txBody>
                    <a:bodyPr/>
                    <a:lstStyle/>
                    <a:p>
                      <a:r>
                        <a:rPr lang="en-US" dirty="0"/>
                        <a:t>DSCP Value</a:t>
                      </a:r>
                    </a:p>
                  </a:txBody>
                  <a:tcPr/>
                </a:tc>
                <a:extLst>
                  <a:ext uri="{0D108BD9-81ED-4DB2-BD59-A6C34878D82A}">
                    <a16:rowId xmlns:a16="http://schemas.microsoft.com/office/drawing/2014/main" val="3670132853"/>
                  </a:ext>
                </a:extLst>
              </a:tr>
              <a:tr h="370840">
                <a:tc>
                  <a:txBody>
                    <a:bodyPr/>
                    <a:lstStyle/>
                    <a:p>
                      <a:r>
                        <a:rPr lang="en-US" dirty="0"/>
                        <a:t>Platinum</a:t>
                      </a:r>
                    </a:p>
                  </a:txBody>
                  <a:tcPr/>
                </a:tc>
                <a:tc>
                  <a:txBody>
                    <a:bodyPr/>
                    <a:lstStyle/>
                    <a:p>
                      <a:r>
                        <a:rPr lang="en-US" dirty="0"/>
                        <a:t>Voice</a:t>
                      </a:r>
                    </a:p>
                  </a:txBody>
                  <a:tcPr/>
                </a:tc>
                <a:tc>
                  <a:txBody>
                    <a:bodyPr/>
                    <a:lstStyle/>
                    <a:p>
                      <a:r>
                        <a:rPr lang="en-US" dirty="0"/>
                        <a:t>5</a:t>
                      </a:r>
                    </a:p>
                  </a:txBody>
                  <a:tcPr/>
                </a:tc>
                <a:tc>
                  <a:txBody>
                    <a:bodyPr/>
                    <a:lstStyle/>
                    <a:p>
                      <a:r>
                        <a:rPr lang="en-US" dirty="0"/>
                        <a:t>46 (EF)</a:t>
                      </a:r>
                    </a:p>
                  </a:txBody>
                  <a:tcPr/>
                </a:tc>
                <a:extLst>
                  <a:ext uri="{0D108BD9-81ED-4DB2-BD59-A6C34878D82A}">
                    <a16:rowId xmlns:a16="http://schemas.microsoft.com/office/drawing/2014/main" val="2762103704"/>
                  </a:ext>
                </a:extLst>
              </a:tr>
              <a:tr h="370840">
                <a:tc>
                  <a:txBody>
                    <a:bodyPr/>
                    <a:lstStyle/>
                    <a:p>
                      <a:r>
                        <a:rPr lang="en-US" dirty="0"/>
                        <a:t>Gold</a:t>
                      </a:r>
                    </a:p>
                  </a:txBody>
                  <a:tcPr/>
                </a:tc>
                <a:tc>
                  <a:txBody>
                    <a:bodyPr/>
                    <a:lstStyle/>
                    <a:p>
                      <a:r>
                        <a:rPr lang="en-US" dirty="0"/>
                        <a:t>Video</a:t>
                      </a:r>
                    </a:p>
                  </a:txBody>
                  <a:tcPr/>
                </a:tc>
                <a:tc>
                  <a:txBody>
                    <a:bodyPr/>
                    <a:lstStyle/>
                    <a:p>
                      <a:r>
                        <a:rPr lang="en-US" dirty="0"/>
                        <a:t>4</a:t>
                      </a:r>
                    </a:p>
                  </a:txBody>
                  <a:tcPr/>
                </a:tc>
                <a:tc>
                  <a:txBody>
                    <a:bodyPr/>
                    <a:lstStyle/>
                    <a:p>
                      <a:r>
                        <a:rPr lang="en-US" dirty="0"/>
                        <a:t>34</a:t>
                      </a:r>
                      <a:r>
                        <a:rPr lang="en-US" baseline="0" dirty="0"/>
                        <a:t> (AF41)</a:t>
                      </a:r>
                      <a:endParaRPr lang="en-US" dirty="0"/>
                    </a:p>
                  </a:txBody>
                  <a:tcPr/>
                </a:tc>
                <a:extLst>
                  <a:ext uri="{0D108BD9-81ED-4DB2-BD59-A6C34878D82A}">
                    <a16:rowId xmlns:a16="http://schemas.microsoft.com/office/drawing/2014/main" val="3775577892"/>
                  </a:ext>
                </a:extLst>
              </a:tr>
              <a:tr h="370840">
                <a:tc>
                  <a:txBody>
                    <a:bodyPr/>
                    <a:lstStyle/>
                    <a:p>
                      <a:r>
                        <a:rPr lang="en-US" dirty="0"/>
                        <a:t>Silver</a:t>
                      </a:r>
                    </a:p>
                  </a:txBody>
                  <a:tcPr/>
                </a:tc>
                <a:tc>
                  <a:txBody>
                    <a:bodyPr/>
                    <a:lstStyle/>
                    <a:p>
                      <a:r>
                        <a:rPr lang="en-US" dirty="0"/>
                        <a:t>Best Effort (Default)</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445076798"/>
                  </a:ext>
                </a:extLst>
              </a:tr>
              <a:tr h="370840">
                <a:tc>
                  <a:txBody>
                    <a:bodyPr/>
                    <a:lstStyle/>
                    <a:p>
                      <a:r>
                        <a:rPr lang="en-US" dirty="0"/>
                        <a:t>Bronze</a:t>
                      </a:r>
                    </a:p>
                  </a:txBody>
                  <a:tcPr/>
                </a:tc>
                <a:tc>
                  <a:txBody>
                    <a:bodyPr/>
                    <a:lstStyle/>
                    <a:p>
                      <a:r>
                        <a:rPr lang="en-US" dirty="0"/>
                        <a:t>Background</a:t>
                      </a:r>
                    </a:p>
                  </a:txBody>
                  <a:tcPr/>
                </a:tc>
                <a:tc>
                  <a:txBody>
                    <a:bodyPr/>
                    <a:lstStyle/>
                    <a:p>
                      <a:r>
                        <a:rPr lang="en-US" dirty="0"/>
                        <a:t>1</a:t>
                      </a:r>
                    </a:p>
                  </a:txBody>
                  <a:tcPr/>
                </a:tc>
                <a:tc>
                  <a:txBody>
                    <a:bodyPr/>
                    <a:lstStyle/>
                    <a:p>
                      <a:r>
                        <a:rPr lang="en-US" dirty="0"/>
                        <a:t>10 (AF11)</a:t>
                      </a:r>
                    </a:p>
                  </a:txBody>
                  <a:tcPr/>
                </a:tc>
                <a:extLst>
                  <a:ext uri="{0D108BD9-81ED-4DB2-BD59-A6C34878D82A}">
                    <a16:rowId xmlns:a16="http://schemas.microsoft.com/office/drawing/2014/main" val="2861874842"/>
                  </a:ext>
                </a:extLst>
              </a:tr>
            </a:tbl>
          </a:graphicData>
        </a:graphic>
      </p:graphicFrame>
    </p:spTree>
    <p:extLst>
      <p:ext uri="{BB962C8B-B14F-4D97-AF65-F5344CB8AC3E}">
        <p14:creationId xmlns:p14="http://schemas.microsoft.com/office/powerpoint/2010/main" val="99340315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144000" cy="578498"/>
          </a:xfrm>
        </p:spPr>
        <p:txBody>
          <a:bodyPr/>
          <a:lstStyle/>
          <a:p>
            <a:r>
              <a:rPr lang="en-US" sz="1600" dirty="0"/>
              <a:t>Classification and Marking</a:t>
            </a:r>
            <a:br>
              <a:rPr lang="en-US" dirty="0"/>
            </a:br>
            <a:r>
              <a:rPr lang="en-US" dirty="0"/>
              <a:t>A Practical Example: Wireless QoS (Cont.)</a:t>
            </a:r>
          </a:p>
        </p:txBody>
      </p:sp>
      <p:sp>
        <p:nvSpPr>
          <p:cNvPr id="2" name="Content Placeholder 1"/>
          <p:cNvSpPr>
            <a:spLocks noGrp="1"/>
          </p:cNvSpPr>
          <p:nvPr>
            <p:ph idx="1"/>
          </p:nvPr>
        </p:nvSpPr>
        <p:spPr>
          <a:xfrm>
            <a:off x="-2" y="578499"/>
            <a:ext cx="9144001" cy="1134891"/>
          </a:xfrm>
        </p:spPr>
        <p:txBody>
          <a:bodyPr/>
          <a:lstStyle/>
          <a:p>
            <a:pPr>
              <a:spcBef>
                <a:spcPts val="0"/>
              </a:spcBef>
              <a:buFont typeface="Arial" panose="020B0604020202020204" pitchFamily="34" charset="0"/>
              <a:buChar char="•"/>
            </a:pPr>
            <a:r>
              <a:rPr lang="en-US" sz="1600" dirty="0"/>
              <a:t>When you create a new WLAN, its QoS policy defaults to Silver, or best-effort handling.</a:t>
            </a:r>
          </a:p>
          <a:p>
            <a:pPr>
              <a:spcBef>
                <a:spcPts val="0"/>
              </a:spcBef>
              <a:buFont typeface="Arial" panose="020B0604020202020204" pitchFamily="34" charset="0"/>
              <a:buChar char="•"/>
            </a:pPr>
            <a:r>
              <a:rPr lang="en-US" sz="1600" dirty="0"/>
              <a:t>In Figure 14-8, a WLAN named ‘voice’ has been created to carry voice traffic, so its QoS policy has been set to Platinum. Wireless voice traffic will then be classified for low latency and low jitter and marked with an 802.1p CoS value of 5 and a DSCP value of 46 (EF).</a:t>
            </a:r>
          </a:p>
        </p:txBody>
      </p:sp>
      <p:sp>
        <p:nvSpPr>
          <p:cNvPr id="5" name="TextBox 4"/>
          <p:cNvSpPr txBox="1"/>
          <p:nvPr/>
        </p:nvSpPr>
        <p:spPr>
          <a:xfrm>
            <a:off x="990600" y="4570815"/>
            <a:ext cx="4523995" cy="307777"/>
          </a:xfrm>
          <a:prstGeom prst="rect">
            <a:avLst/>
          </a:prstGeom>
          <a:noFill/>
        </p:spPr>
        <p:txBody>
          <a:bodyPr wrap="none" rtlCol="0">
            <a:spAutoFit/>
          </a:bodyPr>
          <a:lstStyle/>
          <a:p>
            <a:r>
              <a:rPr lang="en-US" sz="1400" b="1" dirty="0">
                <a:solidFill>
                  <a:srgbClr val="000000"/>
                </a:solidFill>
                <a:latin typeface="+mn-lt"/>
                <a:ea typeface="ＭＳ Ｐゴシック" charset="0"/>
                <a:cs typeface="CiscoSans"/>
              </a:rPr>
              <a:t>Figure 14-8 </a:t>
            </a:r>
            <a:r>
              <a:rPr lang="en-US" sz="1400" i="1" dirty="0">
                <a:solidFill>
                  <a:srgbClr val="000000"/>
                </a:solidFill>
                <a:latin typeface="+mn-lt"/>
                <a:ea typeface="ＭＳ Ｐゴシック" charset="0"/>
                <a:cs typeface="CiscoSans"/>
              </a:rPr>
              <a:t>Setting the QoS Policy for a Wireless LAN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056" y="1719285"/>
            <a:ext cx="8054056" cy="2857892"/>
          </a:xfrm>
          <a:prstGeom prst="rect">
            <a:avLst/>
          </a:prstGeom>
        </p:spPr>
      </p:pic>
    </p:spTree>
    <p:extLst>
      <p:ext uri="{BB962C8B-B14F-4D97-AF65-F5344CB8AC3E}">
        <p14:creationId xmlns:p14="http://schemas.microsoft.com/office/powerpoint/2010/main" val="109457858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800" dirty="0">
                <a:solidFill>
                  <a:schemeClr val="accent5">
                    <a:lumMod val="40000"/>
                    <a:lumOff val="60000"/>
                  </a:schemeClr>
                </a:solidFill>
              </a:rPr>
              <a:t>Policing and Shaping</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68341" y="1968611"/>
            <a:ext cx="8277832" cy="2554545"/>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accent5">
                    <a:lumMod val="40000"/>
                    <a:lumOff val="60000"/>
                  </a:schemeClr>
                </a:solidFill>
              </a:rPr>
              <a:t>Traffic policers and shapers </a:t>
            </a:r>
            <a:r>
              <a:rPr lang="en-US" sz="1600" dirty="0">
                <a:solidFill>
                  <a:schemeClr val="accent5">
                    <a:lumMod val="40000"/>
                    <a:lumOff val="60000"/>
                  </a:schemeClr>
                </a:solidFill>
              </a:rPr>
              <a:t>are traffic-conditioning QoS mechanisms used to classify traffic and enforce other QoS mechanisms such as rate limiting.</a:t>
            </a:r>
          </a:p>
          <a:p>
            <a:pPr marL="285750" indent="-285750">
              <a:buFont typeface="Arial" panose="020B0604020202020204" pitchFamily="34" charset="0"/>
              <a:buChar char="•"/>
            </a:pPr>
            <a:r>
              <a:rPr lang="en-US" sz="1600" i="1" dirty="0">
                <a:solidFill>
                  <a:schemeClr val="accent5">
                    <a:lumMod val="40000"/>
                    <a:lumOff val="60000"/>
                  </a:schemeClr>
                </a:solidFill>
              </a:rPr>
              <a:t>Traffic policers and shapers </a:t>
            </a:r>
            <a:r>
              <a:rPr lang="en-US" sz="1600" dirty="0">
                <a:solidFill>
                  <a:schemeClr val="accent5">
                    <a:lumMod val="40000"/>
                    <a:lumOff val="60000"/>
                  </a:schemeClr>
                </a:solidFill>
              </a:rPr>
              <a:t>classify traffic in an  identical manner but differ in their implementation.</a:t>
            </a:r>
          </a:p>
          <a:p>
            <a:pPr marL="285750" indent="-285750">
              <a:buFont typeface="Arial" panose="020B0604020202020204" pitchFamily="34" charset="0"/>
              <a:buChar char="•"/>
            </a:pPr>
            <a:r>
              <a:rPr lang="en-US" sz="1600" dirty="0">
                <a:solidFill>
                  <a:schemeClr val="accent5">
                    <a:lumMod val="40000"/>
                    <a:lumOff val="60000"/>
                  </a:schemeClr>
                </a:solidFill>
              </a:rPr>
              <a:t>Policers</a:t>
            </a:r>
            <a:r>
              <a:rPr lang="en-US" sz="1600" b="1" dirty="0">
                <a:solidFill>
                  <a:schemeClr val="accent5">
                    <a:lumMod val="40000"/>
                    <a:lumOff val="60000"/>
                  </a:schemeClr>
                </a:solidFill>
              </a:rPr>
              <a:t>: </a:t>
            </a:r>
            <a:r>
              <a:rPr lang="en-US" sz="1600" dirty="0">
                <a:solidFill>
                  <a:schemeClr val="accent5">
                    <a:lumMod val="40000"/>
                    <a:lumOff val="60000"/>
                  </a:schemeClr>
                </a:solidFill>
              </a:rPr>
              <a:t>Drop or re-mark incoming or outgoing traffic that goes beyond a desired traffic rate.</a:t>
            </a:r>
          </a:p>
          <a:p>
            <a:pPr marL="285750" indent="-285750">
              <a:buFont typeface="Arial" panose="020B0604020202020204" pitchFamily="34" charset="0"/>
              <a:buChar char="•"/>
            </a:pPr>
            <a:r>
              <a:rPr lang="en-US" sz="1600" dirty="0">
                <a:solidFill>
                  <a:schemeClr val="accent5">
                    <a:lumMod val="40000"/>
                    <a:lumOff val="60000"/>
                  </a:schemeClr>
                </a:solidFill>
              </a:rPr>
              <a:t>Shapers</a:t>
            </a:r>
            <a:r>
              <a:rPr lang="en-US" sz="1600" b="1" dirty="0">
                <a:solidFill>
                  <a:schemeClr val="accent5">
                    <a:lumMod val="40000"/>
                    <a:lumOff val="60000"/>
                  </a:schemeClr>
                </a:solidFill>
              </a:rPr>
              <a:t>: </a:t>
            </a:r>
            <a:r>
              <a:rPr lang="en-US" sz="1600" dirty="0">
                <a:solidFill>
                  <a:schemeClr val="accent5">
                    <a:lumMod val="40000"/>
                    <a:lumOff val="60000"/>
                  </a:schemeClr>
                </a:solidFill>
              </a:rPr>
              <a:t>Buffer and delay egress traffic rates that momentarily peak above the desired rate until the egress traffic rate drops below the defined traffic rate. If the egress traffic rate is below the desired rate, the traffic is sent immediately.</a:t>
            </a:r>
          </a:p>
          <a:p>
            <a:endParaRPr lang="en-US" sz="1600"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8860823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Placing Policers and Shapers in the Network</a:t>
            </a:r>
          </a:p>
        </p:txBody>
      </p:sp>
      <p:sp>
        <p:nvSpPr>
          <p:cNvPr id="2" name="Content Placeholder 1"/>
          <p:cNvSpPr>
            <a:spLocks noGrp="1"/>
          </p:cNvSpPr>
          <p:nvPr>
            <p:ph idx="1"/>
          </p:nvPr>
        </p:nvSpPr>
        <p:spPr>
          <a:xfrm>
            <a:off x="84222" y="641991"/>
            <a:ext cx="5898568" cy="4047051"/>
          </a:xfrm>
        </p:spPr>
        <p:txBody>
          <a:bodyPr/>
          <a:lstStyle/>
          <a:p>
            <a:pPr marL="0" indent="0">
              <a:buNone/>
            </a:pPr>
            <a:r>
              <a:rPr lang="en-US" sz="1450" dirty="0"/>
              <a:t>Policers for incoming traffic are most optimally deployed at the edge of the network to keep traffic from wasting valuable bandwidth in the core of the network. </a:t>
            </a:r>
          </a:p>
          <a:p>
            <a:pPr lvl="1"/>
            <a:r>
              <a:rPr lang="en-US" sz="1450" dirty="0"/>
              <a:t>Policers for outbound traffic are most optimally deployed at the edge of the network or core-facing interfaces on network edge devices. </a:t>
            </a:r>
          </a:p>
          <a:p>
            <a:pPr lvl="1"/>
            <a:r>
              <a:rPr lang="en-US" sz="1450" dirty="0"/>
              <a:t>A downside of policing is that it causes TCP retransmissions when it drops traffic.</a:t>
            </a:r>
          </a:p>
          <a:p>
            <a:pPr marL="0" indent="0">
              <a:buNone/>
            </a:pPr>
            <a:r>
              <a:rPr lang="en-US" sz="1450" dirty="0"/>
              <a:t>Shapers are used for egress traffic and typically deployed by enterprise networks on service provider (SP)–facing interfaces. </a:t>
            </a:r>
          </a:p>
          <a:p>
            <a:pPr lvl="1"/>
            <a:r>
              <a:rPr lang="en-US" sz="1450" dirty="0"/>
              <a:t>Shaping is useful in cases where SPs are policing incoming traffic or when SPs are not policing traffic but do have a maximum traffic rate SLA, which, if violated, could incur monetary penalties. </a:t>
            </a:r>
          </a:p>
          <a:p>
            <a:pPr lvl="1"/>
            <a:r>
              <a:rPr lang="en-US" sz="1450" dirty="0"/>
              <a:t>Shaping buffers and delays traffic rather than dropping it, and this causes fewer TCP retransmissions compared to policing</a:t>
            </a:r>
            <a:r>
              <a:rPr lang="en-US" sz="1500" dirty="0"/>
              <a:t>.</a:t>
            </a:r>
          </a:p>
        </p:txBody>
      </p:sp>
      <p:sp>
        <p:nvSpPr>
          <p:cNvPr id="5" name="Rectangle 4">
            <a:extLst>
              <a:ext uri="{FF2B5EF4-FFF2-40B4-BE49-F238E27FC236}">
                <a16:creationId xmlns:a16="http://schemas.microsoft.com/office/drawing/2014/main" id="{8C4B3C91-2D04-4347-A3D5-9527D7829B3B}"/>
              </a:ext>
            </a:extLst>
          </p:cNvPr>
          <p:cNvSpPr/>
          <p:nvPr/>
        </p:nvSpPr>
        <p:spPr>
          <a:xfrm>
            <a:off x="5691051" y="3999517"/>
            <a:ext cx="3368727" cy="830997"/>
          </a:xfrm>
          <a:prstGeom prst="rect">
            <a:avLst/>
          </a:prstGeom>
        </p:spPr>
        <p:txBody>
          <a:bodyPr wrap="square">
            <a:spAutoFit/>
          </a:bodyPr>
          <a:lstStyle/>
          <a:p>
            <a:pPr marL="0" indent="0">
              <a:buNone/>
            </a:pPr>
            <a:r>
              <a:rPr lang="en-US" sz="1200" dirty="0"/>
              <a:t>Figure 14-9 illustrates the difference between traffic policing and shaping. Policers drop or re-mark excess traffic, while shapers buffer and delay excess traffic.</a:t>
            </a:r>
          </a:p>
        </p:txBody>
      </p:sp>
      <p:pic>
        <p:nvPicPr>
          <p:cNvPr id="4" name="Picture 3">
            <a:extLst>
              <a:ext uri="{FF2B5EF4-FFF2-40B4-BE49-F238E27FC236}">
                <a16:creationId xmlns:a16="http://schemas.microsoft.com/office/drawing/2014/main" id="{CA46B481-E064-4322-B830-F41690111628}"/>
              </a:ext>
            </a:extLst>
          </p:cNvPr>
          <p:cNvPicPr>
            <a:picLocks noChangeAspect="1"/>
          </p:cNvPicPr>
          <p:nvPr/>
        </p:nvPicPr>
        <p:blipFill>
          <a:blip r:embed="rId2"/>
          <a:stretch>
            <a:fillRect/>
          </a:stretch>
        </p:blipFill>
        <p:spPr>
          <a:xfrm>
            <a:off x="5982790" y="845507"/>
            <a:ext cx="3076988" cy="3154010"/>
          </a:xfrm>
          <a:prstGeom prst="rect">
            <a:avLst/>
          </a:prstGeom>
        </p:spPr>
      </p:pic>
    </p:spTree>
    <p:extLst>
      <p:ext uri="{BB962C8B-B14F-4D97-AF65-F5344CB8AC3E}">
        <p14:creationId xmlns:p14="http://schemas.microsoft.com/office/powerpoint/2010/main" val="322441805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Markdown</a:t>
            </a:r>
          </a:p>
        </p:txBody>
      </p:sp>
      <p:sp>
        <p:nvSpPr>
          <p:cNvPr id="2" name="Content Placeholder 1"/>
          <p:cNvSpPr>
            <a:spLocks noGrp="1"/>
          </p:cNvSpPr>
          <p:nvPr>
            <p:ph idx="1"/>
          </p:nvPr>
        </p:nvSpPr>
        <p:spPr>
          <a:xfrm>
            <a:off x="84221" y="863934"/>
            <a:ext cx="8813593" cy="3113262"/>
          </a:xfrm>
        </p:spPr>
        <p:txBody>
          <a:bodyPr/>
          <a:lstStyle/>
          <a:p>
            <a:pPr marL="0" indent="0">
              <a:buNone/>
            </a:pPr>
            <a:r>
              <a:rPr lang="en-US" sz="1600" dirty="0"/>
              <a:t>When a desired traffic rate is exceeded, a policer can take one of the following actions:</a:t>
            </a:r>
          </a:p>
          <a:p>
            <a:pPr lvl="1"/>
            <a:r>
              <a:rPr lang="en-US" sz="1600" dirty="0"/>
              <a:t>Drop the traffic.</a:t>
            </a:r>
          </a:p>
          <a:p>
            <a:pPr lvl="1"/>
            <a:r>
              <a:rPr lang="en-US" sz="1600" dirty="0"/>
              <a:t>Mark down the excess traffic with a lower priority.</a:t>
            </a:r>
          </a:p>
          <a:p>
            <a:pPr marL="0" indent="0">
              <a:buNone/>
            </a:pPr>
            <a:r>
              <a:rPr lang="en-US" sz="1600" dirty="0"/>
              <a:t>Marking down excess traffic involves re-marking the packets with a lower-priority class value: </a:t>
            </a:r>
          </a:p>
          <a:p>
            <a:pPr lvl="1"/>
            <a:r>
              <a:rPr lang="en-US" sz="1600" dirty="0"/>
              <a:t>For example, excess traffic marked with AFx1 should be marked down to AFx2 (or AFx3 if using two-rate policing). </a:t>
            </a:r>
          </a:p>
          <a:p>
            <a:pPr lvl="1"/>
            <a:r>
              <a:rPr lang="en-US" sz="1600" dirty="0"/>
              <a:t>After marking down the traffic, congestion avoidance mechanisms, such as DSCP-based weighted random early detection (WRED), should be configured throughout the network to drop AFx3 more aggressively than AFx2 and drop AFx2 more aggressively than AFx1.</a:t>
            </a:r>
          </a:p>
        </p:txBody>
      </p:sp>
    </p:spTree>
    <p:extLst>
      <p:ext uri="{BB962C8B-B14F-4D97-AF65-F5344CB8AC3E}">
        <p14:creationId xmlns:p14="http://schemas.microsoft.com/office/powerpoint/2010/main" val="247625471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Token Bucket Algorithms</a:t>
            </a:r>
          </a:p>
        </p:txBody>
      </p:sp>
      <p:sp>
        <p:nvSpPr>
          <p:cNvPr id="2" name="Content Placeholder 1"/>
          <p:cNvSpPr>
            <a:spLocks noGrp="1"/>
          </p:cNvSpPr>
          <p:nvPr>
            <p:ph idx="1"/>
          </p:nvPr>
        </p:nvSpPr>
        <p:spPr>
          <a:xfrm>
            <a:off x="146365" y="890565"/>
            <a:ext cx="8813593" cy="3090253"/>
          </a:xfrm>
        </p:spPr>
        <p:txBody>
          <a:bodyPr/>
          <a:lstStyle/>
          <a:p>
            <a:pPr marL="0" indent="0">
              <a:buNone/>
            </a:pPr>
            <a:r>
              <a:rPr lang="en-US" sz="1600" dirty="0"/>
              <a:t>Cisco IOS policers and shapers are based on token bucket algorithms. The following list includes definitions that are used to explain how token bucket algorithms operate:</a:t>
            </a:r>
          </a:p>
          <a:p>
            <a:pPr lvl="1"/>
            <a:r>
              <a:rPr lang="en-US" sz="1600" b="1" dirty="0"/>
              <a:t>Committed Information Rate (CIR) - </a:t>
            </a:r>
            <a:r>
              <a:rPr lang="en-US" sz="1600" dirty="0"/>
              <a:t>The policed traffic rate, in bits per second (bps), defined in the traffic contract.</a:t>
            </a:r>
          </a:p>
          <a:p>
            <a:pPr lvl="1"/>
            <a:r>
              <a:rPr lang="en-US" sz="1600" b="1" dirty="0"/>
              <a:t>Committed Time Interval (Tc) - </a:t>
            </a:r>
            <a:r>
              <a:rPr lang="en-US" sz="1600" dirty="0"/>
              <a:t>The time interval, in milliseconds (ms), over which the committed burst (Bc) is sent. Tc can be calculated with the formula Tc = (Bc [bits] / CIR [bps]) × 1000.</a:t>
            </a:r>
          </a:p>
          <a:p>
            <a:pPr lvl="1"/>
            <a:r>
              <a:rPr lang="en-US" sz="1600" b="1" dirty="0"/>
              <a:t>Committed Burst Size (Bc) - </a:t>
            </a:r>
            <a:r>
              <a:rPr lang="en-US" sz="1600" dirty="0"/>
              <a:t>The maximum size of the CIR token bucket, measured in bytes, and the maximum amount of traffic that can be sent within a Tc. Bc can be calculated with the formula Bc = CIR × (Tc / 1000).</a:t>
            </a:r>
          </a:p>
          <a:p>
            <a:pPr lvl="1"/>
            <a:r>
              <a:rPr lang="en-US" sz="1600" b="1" dirty="0"/>
              <a:t>Token - </a:t>
            </a:r>
            <a:r>
              <a:rPr lang="en-US" sz="1600" dirty="0"/>
              <a:t>A single token represents 1 byte or 8 bits.</a:t>
            </a:r>
          </a:p>
        </p:txBody>
      </p:sp>
    </p:spTree>
    <p:extLst>
      <p:ext uri="{BB962C8B-B14F-4D97-AF65-F5344CB8AC3E}">
        <p14:creationId xmlns:p14="http://schemas.microsoft.com/office/powerpoint/2010/main" val="423388964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Token Bucket Algorithms (Cont.)</a:t>
            </a:r>
          </a:p>
        </p:txBody>
      </p:sp>
      <p:sp>
        <p:nvSpPr>
          <p:cNvPr id="2" name="Content Placeholder 1"/>
          <p:cNvSpPr>
            <a:spLocks noGrp="1"/>
          </p:cNvSpPr>
          <p:nvPr>
            <p:ph idx="1"/>
          </p:nvPr>
        </p:nvSpPr>
        <p:spPr>
          <a:xfrm>
            <a:off x="42109" y="964209"/>
            <a:ext cx="8813593" cy="3006277"/>
          </a:xfrm>
        </p:spPr>
        <p:txBody>
          <a:bodyPr/>
          <a:lstStyle/>
          <a:p>
            <a:pPr marL="142875" lvl="1" indent="0">
              <a:buNone/>
            </a:pPr>
            <a:r>
              <a:rPr lang="en-US" sz="1600" b="1" dirty="0"/>
              <a:t>Token bucket: </a:t>
            </a:r>
            <a:r>
              <a:rPr lang="en-US" sz="1600" dirty="0"/>
              <a:t>A bucket that accumulates tokens until a maximum predefined number of tokens is reached (such as the Bc when using a single token bucket). These tokens are added into the bucket at a fixed rate (the CIR). Each packet is checked for conformance to the defined rate and takes tokens from the bucket equal to its packet size. For example, if the packet size is 1500 bytes, it takes 12,000 bits (1500 × 8) from the bucket. </a:t>
            </a:r>
          </a:p>
          <a:p>
            <a:pPr marL="142875" lvl="1" indent="0">
              <a:buNone/>
            </a:pPr>
            <a:r>
              <a:rPr lang="en-US" sz="1600" dirty="0"/>
              <a:t>If there are not enough tokens in the token bucket to send the packet, the traffic conditioning mechanism can take one of the following actions:</a:t>
            </a:r>
          </a:p>
          <a:p>
            <a:pPr lvl="4"/>
            <a:r>
              <a:rPr lang="en-US" sz="1600" dirty="0">
                <a:solidFill>
                  <a:srgbClr val="000000"/>
                </a:solidFill>
              </a:rPr>
              <a:t>Buffer the packets while waiting for enough tokens to accumulate in the token bucket (traffic shaping)</a:t>
            </a:r>
          </a:p>
          <a:p>
            <a:pPr lvl="4"/>
            <a:r>
              <a:rPr lang="en-US" sz="1600" dirty="0">
                <a:solidFill>
                  <a:srgbClr val="000000"/>
                </a:solidFill>
              </a:rPr>
              <a:t>Drop the packets (traffic policing)</a:t>
            </a:r>
          </a:p>
          <a:p>
            <a:pPr lvl="4"/>
            <a:r>
              <a:rPr lang="en-US" sz="1600" dirty="0">
                <a:solidFill>
                  <a:srgbClr val="000000"/>
                </a:solidFill>
              </a:rPr>
              <a:t>Mark down the packets (traffic policing)</a:t>
            </a:r>
          </a:p>
        </p:txBody>
      </p:sp>
    </p:spTree>
    <p:extLst>
      <p:ext uri="{BB962C8B-B14F-4D97-AF65-F5344CB8AC3E}">
        <p14:creationId xmlns:p14="http://schemas.microsoft.com/office/powerpoint/2010/main" val="39573008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The Need for QoS</a:t>
            </a:r>
            <a:br>
              <a:rPr lang="en-US" dirty="0"/>
            </a:br>
            <a:r>
              <a:rPr lang="en-US" dirty="0"/>
              <a:t>Causes and Results of Quality Issues</a:t>
            </a:r>
          </a:p>
        </p:txBody>
      </p:sp>
      <p:sp>
        <p:nvSpPr>
          <p:cNvPr id="2" name="Content Placeholder 1"/>
          <p:cNvSpPr>
            <a:spLocks noGrp="1"/>
          </p:cNvSpPr>
          <p:nvPr>
            <p:ph idx="1"/>
          </p:nvPr>
        </p:nvSpPr>
        <p:spPr>
          <a:xfrm>
            <a:off x="84221" y="641992"/>
            <a:ext cx="8813593" cy="3665313"/>
          </a:xfrm>
        </p:spPr>
        <p:txBody>
          <a:bodyPr/>
          <a:lstStyle/>
          <a:p>
            <a:pPr marL="0" indent="0">
              <a:buNone/>
            </a:pPr>
            <a:r>
              <a:rPr lang="en-US" sz="1600" dirty="0"/>
              <a:t>When packets are delivered using a best-effort delivery model, they may not arrive in order or in a timely manner, and they may be dropped. </a:t>
            </a:r>
          </a:p>
          <a:p>
            <a:pPr>
              <a:buFont typeface="Arial" panose="020B0604020202020204" pitchFamily="34" charset="0"/>
              <a:buChar char="•"/>
            </a:pPr>
            <a:r>
              <a:rPr lang="en-US" sz="1600" dirty="0"/>
              <a:t>For video, this can result in pixelization of the image, pausing, choppy video, audio and video being out of sync, or no video at all. </a:t>
            </a:r>
          </a:p>
          <a:p>
            <a:pPr>
              <a:buFont typeface="Arial" panose="020B0604020202020204" pitchFamily="34" charset="0"/>
              <a:buChar char="•"/>
            </a:pPr>
            <a:r>
              <a:rPr lang="en-US" sz="1600" dirty="0"/>
              <a:t>For audio, it could cause echo, talker overlap (a walkie-talkie effect where only one person can speak at a time), unintelligible and distorted speech, voice breakups, long silence gaps, and call drops. </a:t>
            </a:r>
          </a:p>
          <a:p>
            <a:pPr marL="0" indent="0">
              <a:buNone/>
            </a:pPr>
            <a:r>
              <a:rPr lang="en-US" sz="1600" dirty="0"/>
              <a:t>The following are the leading causes of quality issues:</a:t>
            </a:r>
          </a:p>
          <a:p>
            <a:pPr>
              <a:buFont typeface="Arial" panose="020B0604020202020204" pitchFamily="34" charset="0"/>
              <a:buChar char="•"/>
            </a:pPr>
            <a:r>
              <a:rPr lang="en-US" sz="1600" dirty="0"/>
              <a:t>Lack of bandwidth</a:t>
            </a:r>
          </a:p>
          <a:p>
            <a:pPr>
              <a:buFont typeface="Arial" panose="020B0604020202020204" pitchFamily="34" charset="0"/>
              <a:buChar char="•"/>
            </a:pPr>
            <a:r>
              <a:rPr lang="en-US" sz="1600" dirty="0"/>
              <a:t>Latency and jitter</a:t>
            </a:r>
          </a:p>
          <a:p>
            <a:pPr>
              <a:buFont typeface="Arial" panose="020B0604020202020204" pitchFamily="34" charset="0"/>
              <a:buChar char="•"/>
            </a:pPr>
            <a:r>
              <a:rPr lang="en-US" sz="1600" dirty="0"/>
              <a:t>Packet loss</a:t>
            </a:r>
          </a:p>
        </p:txBody>
      </p:sp>
    </p:spTree>
    <p:extLst>
      <p:ext uri="{BB962C8B-B14F-4D97-AF65-F5344CB8AC3E}">
        <p14:creationId xmlns:p14="http://schemas.microsoft.com/office/powerpoint/2010/main" val="337338106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Single Token Bucket Algorithm</a:t>
            </a:r>
          </a:p>
        </p:txBody>
      </p:sp>
      <p:sp>
        <p:nvSpPr>
          <p:cNvPr id="2" name="Content Placeholder 1"/>
          <p:cNvSpPr>
            <a:spLocks noGrp="1"/>
          </p:cNvSpPr>
          <p:nvPr>
            <p:ph idx="1"/>
          </p:nvPr>
        </p:nvSpPr>
        <p:spPr>
          <a:xfrm>
            <a:off x="52249" y="641991"/>
            <a:ext cx="6235339" cy="4088628"/>
          </a:xfrm>
        </p:spPr>
        <p:txBody>
          <a:bodyPr/>
          <a:lstStyle/>
          <a:p>
            <a:pPr marL="0" indent="0">
              <a:buNone/>
            </a:pPr>
            <a:r>
              <a:rPr lang="en-US" sz="1600" dirty="0"/>
              <a:t>It is recommended for the Bc value to be larger than or equal to the size of the largest possible IP packet in a traffic stream. Otherwise, there will never be enough tokens in the token bucket for larger packets, and they will always exceed the defined rate. </a:t>
            </a:r>
          </a:p>
          <a:p>
            <a:pPr>
              <a:buFont typeface="Arial" panose="020B0604020202020204" pitchFamily="34" charset="0"/>
              <a:buChar char="•"/>
            </a:pPr>
            <a:r>
              <a:rPr lang="en-US" sz="1600" dirty="0"/>
              <a:t>If the bucket fills up to the maximum capacity, newly added tokens are discarded. Discarded tokens are not available for use in future packets. </a:t>
            </a:r>
          </a:p>
          <a:p>
            <a:pPr>
              <a:buFont typeface="Arial" panose="020B0604020202020204" pitchFamily="34" charset="0"/>
              <a:buChar char="•"/>
            </a:pPr>
            <a:r>
              <a:rPr lang="en-US" sz="1600" dirty="0"/>
              <a:t>Token bucket algorithms may use one or multiple token buckets. </a:t>
            </a:r>
          </a:p>
          <a:p>
            <a:pPr>
              <a:buFont typeface="Arial" panose="020B0604020202020204" pitchFamily="34" charset="0"/>
              <a:buChar char="•"/>
            </a:pPr>
            <a:r>
              <a:rPr lang="en-US" sz="1600" dirty="0"/>
              <a:t>For single token bucket algorithms, the measured traffic rate can conform to or exceed the defined traffic rate. The measured traffic rate is conforming if there are enough tokens in the token bucket to transmit the traffic. The measured traffic rate is exceeding if there are not enough tokens in the token bucket to transmit the traffic.</a:t>
            </a:r>
            <a:endParaRPr lang="en-US" sz="3600" dirty="0">
              <a:solidFill>
                <a:srgbClr val="000000"/>
              </a:solidFill>
            </a:endParaRPr>
          </a:p>
        </p:txBody>
      </p:sp>
      <p:pic>
        <p:nvPicPr>
          <p:cNvPr id="4" name="Picture 3"/>
          <p:cNvPicPr>
            <a:picLocks noChangeAspect="1"/>
          </p:cNvPicPr>
          <p:nvPr/>
        </p:nvPicPr>
        <p:blipFill>
          <a:blip r:embed="rId2"/>
          <a:stretch>
            <a:fillRect/>
          </a:stretch>
        </p:blipFill>
        <p:spPr>
          <a:xfrm>
            <a:off x="6358570" y="1547838"/>
            <a:ext cx="2643747" cy="2276933"/>
          </a:xfrm>
          <a:prstGeom prst="rect">
            <a:avLst/>
          </a:prstGeom>
        </p:spPr>
      </p:pic>
    </p:spTree>
    <p:extLst>
      <p:ext uri="{BB962C8B-B14F-4D97-AF65-F5344CB8AC3E}">
        <p14:creationId xmlns:p14="http://schemas.microsoft.com/office/powerpoint/2010/main" val="386672458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Single Token Bucket Operation</a:t>
            </a:r>
          </a:p>
        </p:txBody>
      </p:sp>
      <p:sp>
        <p:nvSpPr>
          <p:cNvPr id="2" name="Content Placeholder 1"/>
          <p:cNvSpPr>
            <a:spLocks noGrp="1"/>
          </p:cNvSpPr>
          <p:nvPr>
            <p:ph idx="1"/>
          </p:nvPr>
        </p:nvSpPr>
        <p:spPr>
          <a:xfrm>
            <a:off x="84221" y="641992"/>
            <a:ext cx="6169845" cy="4088628"/>
          </a:xfrm>
        </p:spPr>
        <p:txBody>
          <a:bodyPr/>
          <a:lstStyle/>
          <a:p>
            <a:pPr marL="0" indent="0">
              <a:buNone/>
            </a:pPr>
            <a:r>
              <a:rPr lang="en-US" sz="1600" dirty="0"/>
              <a:t>To understand how the single token bucket algorithms operate in more detail, assume that a 1 Gbps interface is configured with a policer defined with a CIR of 120 Mbps and a Bc of 12 Mb. </a:t>
            </a:r>
          </a:p>
          <a:p>
            <a:pPr marL="0" indent="0">
              <a:buNone/>
            </a:pPr>
            <a:r>
              <a:rPr lang="en-US" sz="1600" dirty="0"/>
              <a:t>The Tc value cannot be explicitly defined in IOS, but it can be calculated as follows:</a:t>
            </a:r>
          </a:p>
          <a:p>
            <a:pPr marL="0" indent="0">
              <a:buNone/>
            </a:pPr>
            <a:r>
              <a:rPr lang="en-US" sz="1600" dirty="0"/>
              <a:t>Tc = (Bc [bits] / CIR [bps]) × 1000</a:t>
            </a:r>
          </a:p>
          <a:p>
            <a:pPr marL="0" indent="0">
              <a:buNone/>
            </a:pPr>
            <a:r>
              <a:rPr lang="en-US" sz="1600" dirty="0"/>
              <a:t>Tc = (12 Mb / 120 Mbps) × 1000</a:t>
            </a:r>
          </a:p>
          <a:p>
            <a:pPr marL="0" indent="0">
              <a:buNone/>
            </a:pPr>
            <a:r>
              <a:rPr lang="en-US" sz="1600" dirty="0"/>
              <a:t>Tc = (12,000,000 bits / 120,000,000 bps) × 1000 = 100 ms</a:t>
            </a:r>
          </a:p>
          <a:p>
            <a:pPr marL="0" indent="0">
              <a:buNone/>
            </a:pPr>
            <a:r>
              <a:rPr lang="en-US" sz="1600" dirty="0"/>
              <a:t>Once the Tc value is known, the number of Tcs within a second can be calculated as follows:</a:t>
            </a:r>
          </a:p>
          <a:p>
            <a:pPr marL="0" indent="0">
              <a:buNone/>
            </a:pPr>
            <a:r>
              <a:rPr lang="it-IT" sz="1600" dirty="0"/>
              <a:t>Tcs per second = 1000 / Tc</a:t>
            </a:r>
          </a:p>
          <a:p>
            <a:pPr marL="0" indent="0">
              <a:buNone/>
            </a:pPr>
            <a:r>
              <a:rPr lang="en-US" sz="1600" dirty="0"/>
              <a:t>Tcs per second = 1000 ms / 100 ms = 10 Tcs</a:t>
            </a:r>
            <a:endParaRPr lang="en-US" sz="1600" dirty="0">
              <a:solidFill>
                <a:srgbClr val="000000"/>
              </a:solidFill>
            </a:endParaRPr>
          </a:p>
        </p:txBody>
      </p:sp>
      <p:pic>
        <p:nvPicPr>
          <p:cNvPr id="4" name="Picture 3"/>
          <p:cNvPicPr>
            <a:picLocks noChangeAspect="1"/>
          </p:cNvPicPr>
          <p:nvPr/>
        </p:nvPicPr>
        <p:blipFill>
          <a:blip r:embed="rId2"/>
          <a:stretch>
            <a:fillRect/>
          </a:stretch>
        </p:blipFill>
        <p:spPr>
          <a:xfrm>
            <a:off x="6254067" y="1547839"/>
            <a:ext cx="2643747" cy="2276933"/>
          </a:xfrm>
          <a:prstGeom prst="rect">
            <a:avLst/>
          </a:prstGeom>
        </p:spPr>
      </p:pic>
    </p:spTree>
    <p:extLst>
      <p:ext uri="{BB962C8B-B14F-4D97-AF65-F5344CB8AC3E}">
        <p14:creationId xmlns:p14="http://schemas.microsoft.com/office/powerpoint/2010/main" val="17120268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Single Token Bucket Operation (Cont.)</a:t>
            </a:r>
          </a:p>
        </p:txBody>
      </p:sp>
      <p:sp>
        <p:nvSpPr>
          <p:cNvPr id="2" name="Content Placeholder 1"/>
          <p:cNvSpPr>
            <a:spLocks noGrp="1"/>
          </p:cNvSpPr>
          <p:nvPr>
            <p:ph idx="1"/>
          </p:nvPr>
        </p:nvSpPr>
        <p:spPr>
          <a:xfrm>
            <a:off x="98094" y="855398"/>
            <a:ext cx="8947812" cy="3432703"/>
          </a:xfrm>
        </p:spPr>
        <p:txBody>
          <a:bodyPr/>
          <a:lstStyle/>
          <a:p>
            <a:pPr marL="0" indent="0">
              <a:buNone/>
            </a:pPr>
            <a:r>
              <a:rPr lang="en-US" sz="1600" dirty="0"/>
              <a:t>If a continuous stream of 1500-byte (12,000-bit) packets is processed by the token algorithm, only a Bc of 12 Mb can be taken by the packets within each Tc (100 ms). The number of packets that conform to the traffic rate and are allowed to be transmitted can be calculated as follows:</a:t>
            </a:r>
          </a:p>
          <a:p>
            <a:pPr>
              <a:buFont typeface="Arial" panose="020B0604020202020204" pitchFamily="34" charset="0"/>
              <a:buChar char="•"/>
            </a:pPr>
            <a:r>
              <a:rPr lang="en-US" sz="1600" dirty="0"/>
              <a:t>Number of packets that conform within each Tc = Bc / packet size in bits (rounded down)</a:t>
            </a:r>
          </a:p>
          <a:p>
            <a:pPr>
              <a:buFont typeface="Arial" panose="020B0604020202020204" pitchFamily="34" charset="0"/>
              <a:buChar char="•"/>
            </a:pPr>
            <a:r>
              <a:rPr lang="en-US" sz="1600" dirty="0"/>
              <a:t>Number of packets that conform within each Tc = 12,000,000 bits / 12,000 bits = 1000 packets</a:t>
            </a:r>
          </a:p>
          <a:p>
            <a:pPr marL="0" indent="0">
              <a:buNone/>
            </a:pPr>
            <a:r>
              <a:rPr lang="en-US" sz="1600" dirty="0"/>
              <a:t>Any additional packets beyond 1000 will either be dropped or marked down.</a:t>
            </a:r>
          </a:p>
          <a:p>
            <a:pPr marL="0" indent="0">
              <a:buNone/>
            </a:pPr>
            <a:r>
              <a:rPr lang="en-US" sz="1600" dirty="0"/>
              <a:t>To figure out how many packets would be sent in one second, the following formula can be used:</a:t>
            </a:r>
          </a:p>
          <a:p>
            <a:pPr>
              <a:buFont typeface="Arial" panose="020B0604020202020204" pitchFamily="34" charset="0"/>
              <a:buChar char="•"/>
            </a:pPr>
            <a:r>
              <a:rPr lang="en-US" sz="1600" dirty="0"/>
              <a:t>Packets per second = Number of packets that conform within each Tc × Tcs per second</a:t>
            </a:r>
          </a:p>
          <a:p>
            <a:pPr>
              <a:buFont typeface="Arial" panose="020B0604020202020204" pitchFamily="34" charset="0"/>
              <a:buChar char="•"/>
            </a:pPr>
            <a:r>
              <a:rPr lang="en-US" sz="1600" dirty="0"/>
              <a:t>Packets per second = 1000 packets × 10 intervals = 10,000 packets</a:t>
            </a:r>
            <a:endParaRPr lang="en-US" sz="1600" dirty="0">
              <a:solidFill>
                <a:srgbClr val="000000"/>
              </a:solidFill>
            </a:endParaRPr>
          </a:p>
        </p:txBody>
      </p:sp>
    </p:spTree>
    <p:extLst>
      <p:ext uri="{BB962C8B-B14F-4D97-AF65-F5344CB8AC3E}">
        <p14:creationId xmlns:p14="http://schemas.microsoft.com/office/powerpoint/2010/main" val="74827912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CIR Calculation</a:t>
            </a:r>
          </a:p>
        </p:txBody>
      </p:sp>
      <p:sp>
        <p:nvSpPr>
          <p:cNvPr id="2" name="Content Placeholder 1"/>
          <p:cNvSpPr>
            <a:spLocks noGrp="1"/>
          </p:cNvSpPr>
          <p:nvPr>
            <p:ph idx="1"/>
          </p:nvPr>
        </p:nvSpPr>
        <p:spPr>
          <a:xfrm>
            <a:off x="98094" y="905339"/>
            <a:ext cx="8947812" cy="2967482"/>
          </a:xfrm>
        </p:spPr>
        <p:txBody>
          <a:bodyPr/>
          <a:lstStyle/>
          <a:p>
            <a:pPr marL="0" indent="0">
              <a:buNone/>
            </a:pPr>
            <a:r>
              <a:rPr lang="en-US" sz="1600" dirty="0"/>
              <a:t>To calculate the CIR for the 10,000, the following formula can be used:</a:t>
            </a:r>
          </a:p>
          <a:p>
            <a:pPr>
              <a:buFont typeface="Arial" panose="020B0604020202020204" pitchFamily="34" charset="0"/>
              <a:buChar char="•"/>
            </a:pPr>
            <a:r>
              <a:rPr lang="en-US" sz="1600" dirty="0"/>
              <a:t>CIR = Packets per second × Packet size in bits</a:t>
            </a:r>
          </a:p>
          <a:p>
            <a:pPr>
              <a:buFont typeface="Arial" panose="020B0604020202020204" pitchFamily="34" charset="0"/>
              <a:buChar char="•"/>
            </a:pPr>
            <a:r>
              <a:rPr lang="en-US" sz="1600" dirty="0"/>
              <a:t>CIR = 10,000 packets per second × 12,000 bits = 120,000,000 bps = 120 Mbps</a:t>
            </a:r>
          </a:p>
          <a:p>
            <a:pPr marL="0" indent="0">
              <a:buNone/>
            </a:pPr>
            <a:r>
              <a:rPr lang="en-US" sz="1600" dirty="0"/>
              <a:t>To calculate the time interval it would take for the 1000 packets to be sent at interface line rate, the following formula can be used:</a:t>
            </a:r>
          </a:p>
          <a:p>
            <a:pPr>
              <a:buFont typeface="Arial" panose="020B0604020202020204" pitchFamily="34" charset="0"/>
              <a:buChar char="•"/>
            </a:pPr>
            <a:r>
              <a:rPr lang="en-US" sz="1600" dirty="0"/>
              <a:t>Time interval at line rate = (Bc [bits] / Interface speed [bps]) × 1000</a:t>
            </a:r>
          </a:p>
          <a:p>
            <a:pPr>
              <a:buFont typeface="Arial" panose="020B0604020202020204" pitchFamily="34" charset="0"/>
              <a:buChar char="•"/>
            </a:pPr>
            <a:r>
              <a:rPr lang="en-US" sz="1600" dirty="0"/>
              <a:t>Time interval at line rate = (12 Mb / 1 Gbps) × 1000</a:t>
            </a:r>
          </a:p>
          <a:p>
            <a:pPr>
              <a:buFont typeface="Arial" panose="020B0604020202020204" pitchFamily="34" charset="0"/>
              <a:buChar char="•"/>
            </a:pPr>
            <a:r>
              <a:rPr lang="en-US" sz="1600" dirty="0"/>
              <a:t>Time interval at line rate = (12,000,000 bits / 1000,000,000 bps) × 1000 = 12 ms</a:t>
            </a:r>
          </a:p>
        </p:txBody>
      </p:sp>
    </p:spTree>
    <p:extLst>
      <p:ext uri="{BB962C8B-B14F-4D97-AF65-F5344CB8AC3E}">
        <p14:creationId xmlns:p14="http://schemas.microsoft.com/office/powerpoint/2010/main" val="53989507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CIR Calculation (Cont.)</a:t>
            </a:r>
          </a:p>
        </p:txBody>
      </p:sp>
      <p:sp>
        <p:nvSpPr>
          <p:cNvPr id="2" name="Content Placeholder 1"/>
          <p:cNvSpPr>
            <a:spLocks noGrp="1"/>
          </p:cNvSpPr>
          <p:nvPr>
            <p:ph idx="1"/>
          </p:nvPr>
        </p:nvSpPr>
        <p:spPr>
          <a:xfrm>
            <a:off x="84221" y="641992"/>
            <a:ext cx="8947812" cy="832245"/>
          </a:xfrm>
        </p:spPr>
        <p:txBody>
          <a:bodyPr/>
          <a:lstStyle/>
          <a:p>
            <a:pPr marL="0" indent="0">
              <a:buNone/>
            </a:pPr>
            <a:r>
              <a:rPr lang="en-US" sz="1600" dirty="0"/>
              <a:t>Figure 14-11 illustrates how the Bc (1000 packets at 1500 bytes each, or 12Mb) is sent every Tc interval. After the Bc is sent, there is an interpacket delay of 113 ms (125 ms minus 12 ms) within the Tc where there is no data transmitted.</a:t>
            </a:r>
            <a:endParaRPr lang="en-US" sz="1600" dirty="0">
              <a:solidFill>
                <a:srgbClr val="000000"/>
              </a:solidFill>
            </a:endParaRPr>
          </a:p>
        </p:txBody>
      </p:sp>
      <p:sp>
        <p:nvSpPr>
          <p:cNvPr id="5" name="TextBox 4"/>
          <p:cNvSpPr txBox="1"/>
          <p:nvPr/>
        </p:nvSpPr>
        <p:spPr>
          <a:xfrm>
            <a:off x="84221" y="3871901"/>
            <a:ext cx="8947812" cy="830997"/>
          </a:xfrm>
          <a:prstGeom prst="rect">
            <a:avLst/>
          </a:prstGeom>
          <a:noFill/>
        </p:spPr>
        <p:txBody>
          <a:bodyPr wrap="square" rtlCol="0">
            <a:spAutoFit/>
          </a:bodyPr>
          <a:lstStyle/>
          <a:p>
            <a:r>
              <a:rPr lang="en-US" sz="1600" dirty="0">
                <a:solidFill>
                  <a:srgbClr val="000000"/>
                </a:solidFill>
              </a:rPr>
              <a:t>The recommended values for Tc range from 8 ms to 125 ms. Shorter Tcs, such as 8 ms to 10 ms, are necessary to reduce interpacket delay for real-time traffic such as voice. Tcs longer than 125 ms are not recommended for most networks because the interpacket delay becomes too large.</a:t>
            </a:r>
          </a:p>
        </p:txBody>
      </p:sp>
      <p:pic>
        <p:nvPicPr>
          <p:cNvPr id="4" name="Picture 3"/>
          <p:cNvPicPr>
            <a:picLocks noChangeAspect="1"/>
          </p:cNvPicPr>
          <p:nvPr/>
        </p:nvPicPr>
        <p:blipFill>
          <a:blip r:embed="rId2"/>
          <a:stretch>
            <a:fillRect/>
          </a:stretch>
        </p:blipFill>
        <p:spPr>
          <a:xfrm>
            <a:off x="1719403" y="1474237"/>
            <a:ext cx="5450589" cy="2397664"/>
          </a:xfrm>
          <a:prstGeom prst="rect">
            <a:avLst/>
          </a:prstGeom>
        </p:spPr>
      </p:pic>
    </p:spTree>
    <p:extLst>
      <p:ext uri="{BB962C8B-B14F-4D97-AF65-F5344CB8AC3E}">
        <p14:creationId xmlns:p14="http://schemas.microsoft.com/office/powerpoint/2010/main" val="415330942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Single Rate Two-Color Markers/Policers</a:t>
            </a:r>
          </a:p>
        </p:txBody>
      </p:sp>
      <p:sp>
        <p:nvSpPr>
          <p:cNvPr id="2" name="Content Placeholder 1"/>
          <p:cNvSpPr>
            <a:spLocks noGrp="1"/>
          </p:cNvSpPr>
          <p:nvPr>
            <p:ph idx="1"/>
          </p:nvPr>
        </p:nvSpPr>
        <p:spPr>
          <a:xfrm>
            <a:off x="84221" y="641993"/>
            <a:ext cx="8947812" cy="1369687"/>
          </a:xfrm>
        </p:spPr>
        <p:txBody>
          <a:bodyPr/>
          <a:lstStyle/>
          <a:p>
            <a:pPr marL="0" indent="0">
              <a:buNone/>
            </a:pPr>
            <a:r>
              <a:rPr lang="en-US" sz="1600" dirty="0"/>
              <a:t>There are different policing algorithms, including single-rate two-color marker/policer, single-rate three-color marker/policer (srTCM), two-rate three-color marker/policer (trTCM). Single-rate, two-color model is based on the single token bucket algorithm. For this type of policer, traffic can be either conforming to or exceeding the CIR. Marking down or dropping actions can be performed for each of the two states.</a:t>
            </a:r>
          </a:p>
        </p:txBody>
      </p:sp>
      <p:sp>
        <p:nvSpPr>
          <p:cNvPr id="5" name="Rectangle 4">
            <a:extLst>
              <a:ext uri="{FF2B5EF4-FFF2-40B4-BE49-F238E27FC236}">
                <a16:creationId xmlns:a16="http://schemas.microsoft.com/office/drawing/2014/main" id="{BF0F434B-366C-4BF0-83FA-D8C3D690C84E}"/>
              </a:ext>
            </a:extLst>
          </p:cNvPr>
          <p:cNvSpPr/>
          <p:nvPr/>
        </p:nvSpPr>
        <p:spPr>
          <a:xfrm>
            <a:off x="111967" y="1946962"/>
            <a:ext cx="3634479" cy="2800767"/>
          </a:xfrm>
          <a:prstGeom prst="rect">
            <a:avLst/>
          </a:prstGeom>
        </p:spPr>
        <p:txBody>
          <a:bodyPr wrap="square">
            <a:spAutoFit/>
          </a:bodyPr>
          <a:lstStyle/>
          <a:p>
            <a:pPr marL="0" indent="0">
              <a:buNone/>
            </a:pPr>
            <a:r>
              <a:rPr lang="en-US" sz="1600" dirty="0"/>
              <a:t>Figure 14-12 illustrates different actions that the single-rate two-color policer can take. </a:t>
            </a:r>
          </a:p>
          <a:p>
            <a:pPr marL="285750" indent="-285750">
              <a:buFont typeface="Arial" panose="020B0604020202020204" pitchFamily="34" charset="0"/>
              <a:buChar char="•"/>
            </a:pPr>
            <a:r>
              <a:rPr lang="en-US" sz="1600" dirty="0"/>
              <a:t>The section above the dotted line on the left side of the figure represents traffic that exceeded the CIR and was marked down. </a:t>
            </a:r>
          </a:p>
          <a:p>
            <a:pPr marL="285750" indent="-285750">
              <a:buFont typeface="Arial" panose="020B0604020202020204" pitchFamily="34" charset="0"/>
              <a:buChar char="•"/>
            </a:pPr>
            <a:r>
              <a:rPr lang="en-US" sz="1600" dirty="0"/>
              <a:t>The section above the dotted line on the right side of the figure represents traffic that exceeded the CIR and was dropped. </a:t>
            </a:r>
            <a:endParaRPr lang="en-US" dirty="0"/>
          </a:p>
        </p:txBody>
      </p:sp>
      <p:pic>
        <p:nvPicPr>
          <p:cNvPr id="4" name="Picture 3"/>
          <p:cNvPicPr>
            <a:picLocks noChangeAspect="1"/>
          </p:cNvPicPr>
          <p:nvPr/>
        </p:nvPicPr>
        <p:blipFill>
          <a:blip r:embed="rId2"/>
          <a:stretch>
            <a:fillRect/>
          </a:stretch>
        </p:blipFill>
        <p:spPr>
          <a:xfrm>
            <a:off x="3877075" y="2238103"/>
            <a:ext cx="5166306" cy="2063553"/>
          </a:xfrm>
          <a:prstGeom prst="rect">
            <a:avLst/>
          </a:prstGeom>
        </p:spPr>
      </p:pic>
    </p:spTree>
    <p:extLst>
      <p:ext uri="{BB962C8B-B14F-4D97-AF65-F5344CB8AC3E}">
        <p14:creationId xmlns:p14="http://schemas.microsoft.com/office/powerpoint/2010/main" val="4605184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Single Rate Three-Color Markers/Policers</a:t>
            </a:r>
          </a:p>
        </p:txBody>
      </p:sp>
      <p:sp>
        <p:nvSpPr>
          <p:cNvPr id="2" name="Content Placeholder 1"/>
          <p:cNvSpPr>
            <a:spLocks noGrp="1"/>
          </p:cNvSpPr>
          <p:nvPr>
            <p:ph idx="1"/>
          </p:nvPr>
        </p:nvSpPr>
        <p:spPr>
          <a:xfrm>
            <a:off x="98094" y="844792"/>
            <a:ext cx="8947812" cy="3453915"/>
          </a:xfrm>
        </p:spPr>
        <p:txBody>
          <a:bodyPr/>
          <a:lstStyle/>
          <a:p>
            <a:pPr marL="0" indent="0">
              <a:buNone/>
            </a:pPr>
            <a:r>
              <a:rPr lang="en-US" sz="1600" dirty="0"/>
              <a:t>Single-rate three-color policer algorithms are based on RFC 2697. </a:t>
            </a:r>
          </a:p>
          <a:p>
            <a:pPr marL="0" indent="0">
              <a:buNone/>
            </a:pPr>
            <a:r>
              <a:rPr lang="en-US" sz="1600" dirty="0"/>
              <a:t>This type of policer uses two token buckets, and the traffic can be classified as either conforming to, exceeding, or violating the CIR. Marking down or dropping actions are performed for each of the three states of traffic.</a:t>
            </a:r>
          </a:p>
          <a:p>
            <a:pPr marL="0" indent="0">
              <a:buNone/>
            </a:pPr>
            <a:r>
              <a:rPr lang="en-US" sz="1600" dirty="0"/>
              <a:t>The first token bucket operates very similarly to the single-rate two-color system; with a few differences:</a:t>
            </a:r>
          </a:p>
          <a:p>
            <a:pPr lvl="1"/>
            <a:r>
              <a:rPr lang="en-US" sz="1600" dirty="0"/>
              <a:t>If there are any tokens left over in the bucket after each time period due to low or no activity, instead of discarding the excess tokens (overflow), the algorithm places them in a second bucket to be used later for temporary bursts that might exceed the CIR. </a:t>
            </a:r>
          </a:p>
          <a:p>
            <a:pPr lvl="1"/>
            <a:r>
              <a:rPr lang="en-US" sz="1600" dirty="0"/>
              <a:t>Tokens placed in this second bucket are referred to as the </a:t>
            </a:r>
            <a:r>
              <a:rPr lang="en-US" sz="1600" i="1" dirty="0"/>
              <a:t>excess burst (Be)</a:t>
            </a:r>
            <a:r>
              <a:rPr lang="en-US" sz="1600" dirty="0"/>
              <a:t>, and Be is the maximum number of bits that can exceed the Bc burst size.</a:t>
            </a:r>
          </a:p>
        </p:txBody>
      </p:sp>
    </p:spTree>
    <p:extLst>
      <p:ext uri="{BB962C8B-B14F-4D97-AF65-F5344CB8AC3E}">
        <p14:creationId xmlns:p14="http://schemas.microsoft.com/office/powerpoint/2010/main" val="415508765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Single Rate Three-Color Markers/Policers (Cont.)</a:t>
            </a:r>
          </a:p>
        </p:txBody>
      </p:sp>
      <p:sp>
        <p:nvSpPr>
          <p:cNvPr id="2" name="Content Placeholder 1"/>
          <p:cNvSpPr>
            <a:spLocks noGrp="1"/>
          </p:cNvSpPr>
          <p:nvPr>
            <p:ph idx="1"/>
          </p:nvPr>
        </p:nvSpPr>
        <p:spPr>
          <a:xfrm>
            <a:off x="84221" y="641992"/>
            <a:ext cx="8947812" cy="2033195"/>
          </a:xfrm>
        </p:spPr>
        <p:txBody>
          <a:bodyPr/>
          <a:lstStyle/>
          <a:p>
            <a:pPr marL="0" indent="0">
              <a:buNone/>
            </a:pPr>
            <a:r>
              <a:rPr lang="en-US" sz="1600" dirty="0"/>
              <a:t>Traffic can be classified in three colors or states, as follows:</a:t>
            </a:r>
          </a:p>
          <a:p>
            <a:pPr lvl="1"/>
            <a:r>
              <a:rPr lang="en-US" sz="1600" b="1" dirty="0"/>
              <a:t>Conform - </a:t>
            </a:r>
            <a:r>
              <a:rPr lang="en-US" sz="1600" dirty="0"/>
              <a:t>Traffic under Bc is classified as conforming and green. Conforming traffic is usually transmitted and can be optionally re-marked.</a:t>
            </a:r>
          </a:p>
          <a:p>
            <a:pPr lvl="1"/>
            <a:r>
              <a:rPr lang="en-US" sz="1600" b="1" dirty="0"/>
              <a:t>Exceed - </a:t>
            </a:r>
            <a:r>
              <a:rPr lang="en-US" sz="1600" dirty="0"/>
              <a:t>Traffic over Bc but under Be is classified as exceeding and yellow. Exceeding traffic can be dropped or marked down and transmitted.</a:t>
            </a:r>
          </a:p>
          <a:p>
            <a:pPr lvl="1"/>
            <a:r>
              <a:rPr lang="en-US" sz="1600" b="1" dirty="0"/>
              <a:t>Violate - </a:t>
            </a:r>
            <a:r>
              <a:rPr lang="en-US" sz="1600" dirty="0"/>
              <a:t>Traffic over Be is classified as violating and red. This type of traffic is usually dropped but can be optionally marked down and transmitted.</a:t>
            </a:r>
          </a:p>
        </p:txBody>
      </p:sp>
      <p:pic>
        <p:nvPicPr>
          <p:cNvPr id="4" name="Picture 3"/>
          <p:cNvPicPr>
            <a:picLocks noChangeAspect="1"/>
          </p:cNvPicPr>
          <p:nvPr/>
        </p:nvPicPr>
        <p:blipFill>
          <a:blip r:embed="rId2"/>
          <a:stretch>
            <a:fillRect/>
          </a:stretch>
        </p:blipFill>
        <p:spPr>
          <a:xfrm>
            <a:off x="1691390" y="2675187"/>
            <a:ext cx="5515032" cy="2042797"/>
          </a:xfrm>
          <a:prstGeom prst="rect">
            <a:avLst/>
          </a:prstGeom>
        </p:spPr>
      </p:pic>
    </p:spTree>
    <p:extLst>
      <p:ext uri="{BB962C8B-B14F-4D97-AF65-F5344CB8AC3E}">
        <p14:creationId xmlns:p14="http://schemas.microsoft.com/office/powerpoint/2010/main" val="232183467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Single Rate Three-Color Markers/Policers (Cont.)</a:t>
            </a:r>
          </a:p>
        </p:txBody>
      </p:sp>
      <p:sp>
        <p:nvSpPr>
          <p:cNvPr id="2" name="Content Placeholder 1"/>
          <p:cNvSpPr>
            <a:spLocks noGrp="1"/>
          </p:cNvSpPr>
          <p:nvPr>
            <p:ph idx="1"/>
          </p:nvPr>
        </p:nvSpPr>
        <p:spPr>
          <a:xfrm>
            <a:off x="0" y="661737"/>
            <a:ext cx="5220810" cy="3930008"/>
          </a:xfrm>
        </p:spPr>
        <p:txBody>
          <a:bodyPr/>
          <a:lstStyle/>
          <a:p>
            <a:pPr>
              <a:buFont typeface="Arial" panose="020B0604020202020204" pitchFamily="34" charset="0"/>
              <a:buChar char="•"/>
            </a:pPr>
            <a:r>
              <a:rPr lang="en-US" dirty="0"/>
              <a:t>Figure 14-13 illustrates different actions that a single-rate three-color policer can take. </a:t>
            </a:r>
          </a:p>
          <a:p>
            <a:pPr>
              <a:buFont typeface="Arial" panose="020B0604020202020204" pitchFamily="34" charset="0"/>
              <a:buChar char="•"/>
            </a:pPr>
            <a:r>
              <a:rPr lang="en-US" dirty="0"/>
              <a:t>The section below the straight dotted line on the left side of the figure represents the traffic that conformed to the CIR, the section right above the straight dotted line represents the exceeding traffic that was marked down, and the top section represents the violating traffic that was also marked down. </a:t>
            </a:r>
          </a:p>
          <a:p>
            <a:pPr>
              <a:buFont typeface="Arial" panose="020B0604020202020204" pitchFamily="34" charset="0"/>
              <a:buChar char="•"/>
            </a:pPr>
            <a:r>
              <a:rPr lang="en-US" dirty="0"/>
              <a:t>The exceeding and violating traffic rates vary because they rely on random tokens spilling over from the Bc bucket into the Be. </a:t>
            </a:r>
          </a:p>
          <a:p>
            <a:pPr>
              <a:buFont typeface="Arial" panose="020B0604020202020204" pitchFamily="34" charset="0"/>
              <a:buChar char="•"/>
            </a:pPr>
            <a:r>
              <a:rPr lang="en-US" dirty="0"/>
              <a:t>The section right above the straight dotted line on the right side of the figure represents traffic that exceeded the CIR and was marked down and the top section represents traffic that violated the CIR and was dropped.</a:t>
            </a:r>
            <a:endParaRPr lang="en-US" sz="1600" dirty="0"/>
          </a:p>
        </p:txBody>
      </p:sp>
      <p:pic>
        <p:nvPicPr>
          <p:cNvPr id="4" name="Picture 3"/>
          <p:cNvPicPr>
            <a:picLocks noChangeAspect="1"/>
          </p:cNvPicPr>
          <p:nvPr/>
        </p:nvPicPr>
        <p:blipFill>
          <a:blip r:embed="rId2"/>
          <a:stretch>
            <a:fillRect/>
          </a:stretch>
        </p:blipFill>
        <p:spPr>
          <a:xfrm>
            <a:off x="5220810" y="1905382"/>
            <a:ext cx="3894971" cy="1442717"/>
          </a:xfrm>
          <a:prstGeom prst="rect">
            <a:avLst/>
          </a:prstGeom>
        </p:spPr>
      </p:pic>
    </p:spTree>
    <p:extLst>
      <p:ext uri="{BB962C8B-B14F-4D97-AF65-F5344CB8AC3E}">
        <p14:creationId xmlns:p14="http://schemas.microsoft.com/office/powerpoint/2010/main" val="415925829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Single Rate Three-Color Markers/Policers Parameters</a:t>
            </a:r>
          </a:p>
        </p:txBody>
      </p:sp>
      <p:sp>
        <p:nvSpPr>
          <p:cNvPr id="2" name="Content Placeholder 1"/>
          <p:cNvSpPr>
            <a:spLocks noGrp="1"/>
          </p:cNvSpPr>
          <p:nvPr>
            <p:ph idx="1"/>
          </p:nvPr>
        </p:nvSpPr>
        <p:spPr>
          <a:xfrm>
            <a:off x="-1" y="661737"/>
            <a:ext cx="8977745" cy="3292642"/>
          </a:xfrm>
        </p:spPr>
        <p:txBody>
          <a:bodyPr/>
          <a:lstStyle/>
          <a:p>
            <a:pPr marL="0" indent="0">
              <a:buNone/>
            </a:pPr>
            <a:r>
              <a:rPr lang="en-US" sz="1600" dirty="0"/>
              <a:t>The single-rate three-color marker/policer uses the following parameters to meter the traffic stream:</a:t>
            </a:r>
          </a:p>
          <a:p>
            <a:pPr lvl="1"/>
            <a:r>
              <a:rPr lang="en-US" sz="1600" b="1" dirty="0"/>
              <a:t>Committed Information Rate (CIR) - </a:t>
            </a:r>
            <a:r>
              <a:rPr lang="en-US" sz="1600" dirty="0"/>
              <a:t>The policed rate.</a:t>
            </a:r>
          </a:p>
          <a:p>
            <a:pPr lvl="1"/>
            <a:r>
              <a:rPr lang="en-US" sz="1600" b="1" dirty="0"/>
              <a:t>Committed Burst Size (Bc) - </a:t>
            </a:r>
            <a:r>
              <a:rPr lang="en-US" sz="1600" dirty="0"/>
              <a:t>The maximum size of the CIR token bucket, measured in bytes. Referred to as </a:t>
            </a:r>
            <a:r>
              <a:rPr lang="en-US" sz="1600" i="1" dirty="0"/>
              <a:t>Committed Burst Size (CBS) </a:t>
            </a:r>
            <a:r>
              <a:rPr lang="en-US" sz="1600" dirty="0"/>
              <a:t>in RFC 2697.</a:t>
            </a:r>
          </a:p>
          <a:p>
            <a:pPr lvl="1"/>
            <a:r>
              <a:rPr lang="en-US" sz="1600" b="1" dirty="0"/>
              <a:t>Excess Burst Size (Be) - </a:t>
            </a:r>
            <a:r>
              <a:rPr lang="en-US" sz="1600" dirty="0"/>
              <a:t>The maximum size of the excess token bucket, measured in bytes. Referred to as </a:t>
            </a:r>
            <a:r>
              <a:rPr lang="en-US" sz="1600" i="1" dirty="0"/>
              <a:t>Excess Burst Size (EBS) </a:t>
            </a:r>
            <a:r>
              <a:rPr lang="en-US" sz="1600" dirty="0"/>
              <a:t>in RFC 2697.</a:t>
            </a:r>
          </a:p>
          <a:p>
            <a:pPr lvl="1"/>
            <a:r>
              <a:rPr lang="en-US" sz="1600" b="1" dirty="0"/>
              <a:t>Bc Bucket Token Count (Tc) - </a:t>
            </a:r>
            <a:r>
              <a:rPr lang="en-US" sz="1600" dirty="0"/>
              <a:t>The number of tokens in the Bc bucket. Not to be confused with the committed time interval Tc.</a:t>
            </a:r>
          </a:p>
          <a:p>
            <a:pPr lvl="1"/>
            <a:r>
              <a:rPr lang="en-US" sz="1600" b="1" dirty="0"/>
              <a:t>Be Bucket Token Count (Te) - </a:t>
            </a:r>
            <a:r>
              <a:rPr lang="en-US" sz="1600" dirty="0"/>
              <a:t>The number of tokens in the Be bucket.</a:t>
            </a:r>
          </a:p>
          <a:p>
            <a:pPr lvl="1"/>
            <a:r>
              <a:rPr lang="en-US" sz="1600" b="1" dirty="0"/>
              <a:t>Incoming Packet Length (B) - </a:t>
            </a:r>
            <a:r>
              <a:rPr lang="en-US" sz="1600" dirty="0"/>
              <a:t>The packet length of the incoming packet, in bits.</a:t>
            </a:r>
          </a:p>
        </p:txBody>
      </p:sp>
    </p:spTree>
    <p:extLst>
      <p:ext uri="{BB962C8B-B14F-4D97-AF65-F5344CB8AC3E}">
        <p14:creationId xmlns:p14="http://schemas.microsoft.com/office/powerpoint/2010/main" val="184830408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The Need for QoS</a:t>
            </a:r>
            <a:br>
              <a:rPr lang="en-US" dirty="0"/>
            </a:br>
            <a:r>
              <a:rPr lang="en-US" dirty="0"/>
              <a:t>Lack of Bandwidth</a:t>
            </a:r>
          </a:p>
        </p:txBody>
      </p:sp>
      <p:sp>
        <p:nvSpPr>
          <p:cNvPr id="2" name="Content Placeholder 1"/>
          <p:cNvSpPr>
            <a:spLocks noGrp="1"/>
          </p:cNvSpPr>
          <p:nvPr>
            <p:ph idx="1"/>
          </p:nvPr>
        </p:nvSpPr>
        <p:spPr>
          <a:xfrm>
            <a:off x="84221" y="641992"/>
            <a:ext cx="8813593" cy="3801671"/>
          </a:xfrm>
        </p:spPr>
        <p:txBody>
          <a:bodyPr/>
          <a:lstStyle/>
          <a:p>
            <a:pPr marL="0" indent="0">
              <a:buNone/>
            </a:pPr>
            <a:r>
              <a:rPr lang="en-US" sz="1600" dirty="0"/>
              <a:t>The available bandwidth on the data path from a source to a destination equals the capacity of the lowest-bandwidth link. </a:t>
            </a:r>
          </a:p>
          <a:p>
            <a:pPr marL="0" indent="0">
              <a:buNone/>
            </a:pPr>
            <a:r>
              <a:rPr lang="en-US" sz="1600" dirty="0"/>
              <a:t>When the maximum capacity of the lowest-bandwidth link is surpassed, link congestion takes place, resulting in traffic drops. </a:t>
            </a:r>
          </a:p>
          <a:p>
            <a:pPr marL="0" indent="0">
              <a:buNone/>
            </a:pPr>
            <a:r>
              <a:rPr lang="en-US" sz="1600" dirty="0"/>
              <a:t>The solution to this type of problem:</a:t>
            </a:r>
          </a:p>
          <a:p>
            <a:pPr>
              <a:buFont typeface="Arial" panose="020B0604020202020204" pitchFamily="34" charset="0"/>
              <a:buChar char="•"/>
            </a:pPr>
            <a:r>
              <a:rPr lang="en-US" sz="1600" dirty="0"/>
              <a:t>Increase the link bandwidth capacity, but this is not always possible, due to budgetary or technological constraints. </a:t>
            </a:r>
          </a:p>
          <a:p>
            <a:pPr>
              <a:buFont typeface="Arial" panose="020B0604020202020204" pitchFamily="34" charset="0"/>
              <a:buChar char="•"/>
            </a:pPr>
            <a:r>
              <a:rPr lang="en-US" sz="1600" dirty="0"/>
              <a:t>Implement QoS mechanisms such as policing and queueing to prioritize traffic according to level of importance. </a:t>
            </a:r>
          </a:p>
          <a:p>
            <a:pPr lvl="1"/>
            <a:r>
              <a:rPr lang="en-US" sz="1600" dirty="0"/>
              <a:t>Voice, video, and business-critical traffic should get prioritized forwarding and sufficient bandwidth to support their application requirements.</a:t>
            </a:r>
          </a:p>
          <a:p>
            <a:pPr lvl="1"/>
            <a:r>
              <a:rPr lang="en-US" sz="1600" dirty="0"/>
              <a:t>The least important traffic should be allocated the remaining bandwidth.</a:t>
            </a:r>
          </a:p>
        </p:txBody>
      </p:sp>
    </p:spTree>
    <p:extLst>
      <p:ext uri="{BB962C8B-B14F-4D97-AF65-F5344CB8AC3E}">
        <p14:creationId xmlns:p14="http://schemas.microsoft.com/office/powerpoint/2010/main" val="118269150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Single Rate Three-Color Marker Uses</a:t>
            </a:r>
          </a:p>
        </p:txBody>
      </p:sp>
      <p:sp>
        <p:nvSpPr>
          <p:cNvPr id="2" name="Content Placeholder 1"/>
          <p:cNvSpPr>
            <a:spLocks noGrp="1"/>
          </p:cNvSpPr>
          <p:nvPr>
            <p:ph idx="1"/>
          </p:nvPr>
        </p:nvSpPr>
        <p:spPr>
          <a:xfrm>
            <a:off x="-1" y="913397"/>
            <a:ext cx="5210306" cy="3316705"/>
          </a:xfrm>
        </p:spPr>
        <p:txBody>
          <a:bodyPr/>
          <a:lstStyle/>
          <a:p>
            <a:pPr>
              <a:buFont typeface="Arial" panose="020B0604020202020204" pitchFamily="34" charset="0"/>
              <a:buChar char="•"/>
            </a:pPr>
            <a:r>
              <a:rPr lang="en-US" sz="1600" dirty="0"/>
              <a:t>The single-rate three-color policer’s two bucket algorithm causes fewer TCP retransmissions and is more efficient for bandwidth utilization. </a:t>
            </a:r>
          </a:p>
          <a:p>
            <a:pPr>
              <a:buFont typeface="Arial" panose="020B0604020202020204" pitchFamily="34" charset="0"/>
              <a:buChar char="•"/>
            </a:pPr>
            <a:r>
              <a:rPr lang="en-US" sz="1600" dirty="0"/>
              <a:t>It is the perfect policer to be used with AF classes (AFx1, AFx2, and AFx3). </a:t>
            </a:r>
          </a:p>
          <a:p>
            <a:pPr>
              <a:buFont typeface="Arial" panose="020B0604020202020204" pitchFamily="34" charset="0"/>
              <a:buChar char="•"/>
            </a:pPr>
            <a:r>
              <a:rPr lang="en-US" sz="1600" dirty="0"/>
              <a:t>Using a three-color policer makes sense only if the actions taken for each color differ. </a:t>
            </a:r>
          </a:p>
          <a:p>
            <a:pPr>
              <a:buFont typeface="Arial" panose="020B0604020202020204" pitchFamily="34" charset="0"/>
              <a:buChar char="•"/>
            </a:pPr>
            <a:r>
              <a:rPr lang="en-US" sz="1600" dirty="0"/>
              <a:t>If the actions for two or more colors are the same, for example, conform and exceed both transmit without re-marking, the single-rate two-color policer is recommended to keep things simpler.</a:t>
            </a:r>
          </a:p>
        </p:txBody>
      </p:sp>
      <p:pic>
        <p:nvPicPr>
          <p:cNvPr id="4" name="Picture 3"/>
          <p:cNvPicPr>
            <a:picLocks noChangeAspect="1"/>
          </p:cNvPicPr>
          <p:nvPr/>
        </p:nvPicPr>
        <p:blipFill>
          <a:blip r:embed="rId2"/>
          <a:stretch>
            <a:fillRect/>
          </a:stretch>
        </p:blipFill>
        <p:spPr>
          <a:xfrm>
            <a:off x="5210307" y="661737"/>
            <a:ext cx="3687508" cy="4114303"/>
          </a:xfrm>
          <a:prstGeom prst="rect">
            <a:avLst/>
          </a:prstGeom>
        </p:spPr>
      </p:pic>
    </p:spTree>
    <p:extLst>
      <p:ext uri="{BB962C8B-B14F-4D97-AF65-F5344CB8AC3E}">
        <p14:creationId xmlns:p14="http://schemas.microsoft.com/office/powerpoint/2010/main" val="77190438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Two Rate Three-Color Markers/Policers</a:t>
            </a:r>
          </a:p>
        </p:txBody>
      </p:sp>
      <p:sp>
        <p:nvSpPr>
          <p:cNvPr id="2" name="Content Placeholder 1"/>
          <p:cNvSpPr>
            <a:spLocks noGrp="1"/>
          </p:cNvSpPr>
          <p:nvPr>
            <p:ph idx="1"/>
          </p:nvPr>
        </p:nvSpPr>
        <p:spPr>
          <a:xfrm>
            <a:off x="0" y="661737"/>
            <a:ext cx="8897814" cy="3372852"/>
          </a:xfrm>
        </p:spPr>
        <p:txBody>
          <a:bodyPr/>
          <a:lstStyle/>
          <a:p>
            <a:pPr>
              <a:buFont typeface="Arial" panose="020B0604020202020204" pitchFamily="34" charset="0"/>
              <a:buChar char="•"/>
            </a:pPr>
            <a:r>
              <a:rPr lang="en-US" sz="1600" dirty="0"/>
              <a:t>The two-rate three-color marker/policer is based on RFC 2698 and is similar to the single-rate three-color policer. </a:t>
            </a:r>
          </a:p>
          <a:p>
            <a:pPr>
              <a:buFont typeface="Arial" panose="020B0604020202020204" pitchFamily="34" charset="0"/>
              <a:buChar char="•"/>
            </a:pPr>
            <a:r>
              <a:rPr lang="en-US" sz="1600" dirty="0"/>
              <a:t>The difference is that single-rate three-color policers rely on excess tokens from the Bc bucket, which introduces a certain level of variability and unpredictability in traffic flows.</a:t>
            </a:r>
          </a:p>
          <a:p>
            <a:pPr>
              <a:buFont typeface="Arial" panose="020B0604020202020204" pitchFamily="34" charset="0"/>
              <a:buChar char="•"/>
            </a:pPr>
            <a:r>
              <a:rPr lang="en-US" sz="1600" dirty="0"/>
              <a:t>The two-rate three-color marker/policers address this issue by using two distinct rates: </a:t>
            </a:r>
          </a:p>
          <a:p>
            <a:pPr lvl="1">
              <a:buFont typeface="Arial" panose="020B0604020202020204" pitchFamily="34" charset="0"/>
              <a:buChar char="•"/>
            </a:pPr>
            <a:r>
              <a:rPr lang="en-US" sz="1600" dirty="0"/>
              <a:t>the CIR  </a:t>
            </a:r>
          </a:p>
          <a:p>
            <a:pPr lvl="1">
              <a:buFont typeface="Arial" panose="020B0604020202020204" pitchFamily="34" charset="0"/>
              <a:buChar char="•"/>
            </a:pPr>
            <a:r>
              <a:rPr lang="en-US" sz="1600" dirty="0"/>
              <a:t>the Peak Information Rate (PIR) </a:t>
            </a:r>
          </a:p>
          <a:p>
            <a:pPr>
              <a:buFont typeface="Arial" panose="020B0604020202020204" pitchFamily="34" charset="0"/>
              <a:buChar char="•"/>
            </a:pPr>
            <a:r>
              <a:rPr lang="en-US" sz="1600" dirty="0"/>
              <a:t>The two-rate three-color marker/policer allows for a sustained excess rate based on the PIR that allows for different actions for the traffic exceeding the different burst values. For example, violating traffic can be dropped at a defined rate, and this is something that is not possible with the single-rate three-color policer. </a:t>
            </a:r>
          </a:p>
        </p:txBody>
      </p:sp>
    </p:spTree>
    <p:extLst>
      <p:ext uri="{BB962C8B-B14F-4D97-AF65-F5344CB8AC3E}">
        <p14:creationId xmlns:p14="http://schemas.microsoft.com/office/powerpoint/2010/main" val="177614010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Two Rate Three-Color Markers/Policers (Cont.)</a:t>
            </a:r>
          </a:p>
        </p:txBody>
      </p:sp>
      <p:sp>
        <p:nvSpPr>
          <p:cNvPr id="2" name="Content Placeholder 1"/>
          <p:cNvSpPr>
            <a:spLocks noGrp="1"/>
          </p:cNvSpPr>
          <p:nvPr>
            <p:ph idx="1"/>
          </p:nvPr>
        </p:nvSpPr>
        <p:spPr>
          <a:xfrm>
            <a:off x="0" y="661737"/>
            <a:ext cx="8897814" cy="1207168"/>
          </a:xfrm>
        </p:spPr>
        <p:txBody>
          <a:bodyPr/>
          <a:lstStyle/>
          <a:p>
            <a:pPr>
              <a:buFont typeface="Arial" panose="020B0604020202020204" pitchFamily="34" charset="0"/>
              <a:buChar char="•"/>
            </a:pPr>
            <a:r>
              <a:rPr lang="en-US" sz="1600" dirty="0"/>
              <a:t>Figure 14-15 illustrates how violating traffic that exceeds the PIR can either be marked down (on the left side of the figure) or dropped (on the right side of the figure). </a:t>
            </a:r>
          </a:p>
          <a:p>
            <a:pPr>
              <a:buFont typeface="Arial" panose="020B0604020202020204" pitchFamily="34" charset="0"/>
              <a:buChar char="•"/>
            </a:pPr>
            <a:r>
              <a:rPr lang="en-US" sz="1600" dirty="0"/>
              <a:t>Compare Figure 14-15 to Figure 14-13 to see the difference between the two-rate three-color policer and the single-rate three-color policer.</a:t>
            </a:r>
          </a:p>
        </p:txBody>
      </p:sp>
      <p:pic>
        <p:nvPicPr>
          <p:cNvPr id="6" name="Picture 5"/>
          <p:cNvPicPr>
            <a:picLocks noChangeAspect="1"/>
          </p:cNvPicPr>
          <p:nvPr/>
        </p:nvPicPr>
        <p:blipFill>
          <a:blip r:embed="rId2"/>
          <a:stretch>
            <a:fillRect/>
          </a:stretch>
        </p:blipFill>
        <p:spPr>
          <a:xfrm>
            <a:off x="91790" y="2693606"/>
            <a:ext cx="4357116" cy="1613898"/>
          </a:xfrm>
          <a:prstGeom prst="rect">
            <a:avLst/>
          </a:prstGeom>
        </p:spPr>
      </p:pic>
      <p:pic>
        <p:nvPicPr>
          <p:cNvPr id="5" name="Picture 4"/>
          <p:cNvPicPr>
            <a:picLocks noChangeAspect="1"/>
          </p:cNvPicPr>
          <p:nvPr/>
        </p:nvPicPr>
        <p:blipFill>
          <a:blip r:embed="rId3"/>
          <a:stretch>
            <a:fillRect/>
          </a:stretch>
        </p:blipFill>
        <p:spPr>
          <a:xfrm>
            <a:off x="4716526" y="2693606"/>
            <a:ext cx="4303727" cy="1613898"/>
          </a:xfrm>
          <a:prstGeom prst="rect">
            <a:avLst/>
          </a:prstGeom>
        </p:spPr>
      </p:pic>
    </p:spTree>
    <p:extLst>
      <p:ext uri="{BB962C8B-B14F-4D97-AF65-F5344CB8AC3E}">
        <p14:creationId xmlns:p14="http://schemas.microsoft.com/office/powerpoint/2010/main" val="39908268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Two Rate Three-Color Markers/Policers Parameters</a:t>
            </a:r>
          </a:p>
        </p:txBody>
      </p:sp>
      <p:sp>
        <p:nvSpPr>
          <p:cNvPr id="2" name="Content Placeholder 1"/>
          <p:cNvSpPr>
            <a:spLocks noGrp="1"/>
          </p:cNvSpPr>
          <p:nvPr>
            <p:ph idx="1"/>
          </p:nvPr>
        </p:nvSpPr>
        <p:spPr>
          <a:xfrm>
            <a:off x="0" y="661737"/>
            <a:ext cx="8897814" cy="4023618"/>
          </a:xfrm>
        </p:spPr>
        <p:txBody>
          <a:bodyPr/>
          <a:lstStyle/>
          <a:p>
            <a:pPr marL="0" indent="0">
              <a:buNone/>
            </a:pPr>
            <a:r>
              <a:rPr lang="en-US" sz="1600" dirty="0"/>
              <a:t>The two-rate three-color marker/policer uses the following parameters to meter the traffic stream:</a:t>
            </a:r>
          </a:p>
          <a:p>
            <a:pPr lvl="1"/>
            <a:r>
              <a:rPr lang="en-US" sz="1600" b="1" dirty="0"/>
              <a:t>Committed Information Rate (CIR) - </a:t>
            </a:r>
            <a:r>
              <a:rPr lang="en-US" sz="1600" dirty="0"/>
              <a:t>The policed rate.</a:t>
            </a:r>
          </a:p>
          <a:p>
            <a:pPr lvl="1"/>
            <a:r>
              <a:rPr lang="en-US" sz="1600" b="1" dirty="0"/>
              <a:t>Peak Information Rate (PIR) - </a:t>
            </a:r>
            <a:r>
              <a:rPr lang="en-US" sz="1600" dirty="0"/>
              <a:t>The maximum rate of traffic allowed. PIR should be equal to or greater than the CIR.</a:t>
            </a:r>
          </a:p>
          <a:p>
            <a:pPr lvl="1"/>
            <a:r>
              <a:rPr lang="en-US" sz="1600" b="1" dirty="0"/>
              <a:t>Committed Burst Size (Bc) - </a:t>
            </a:r>
            <a:r>
              <a:rPr lang="en-US" sz="1600" dirty="0"/>
              <a:t>The maximum size of the second token bucket, measured in bytes. Referred to as </a:t>
            </a:r>
            <a:r>
              <a:rPr lang="en-US" sz="1600" i="1" dirty="0"/>
              <a:t>Committed Burst Size (CBS) </a:t>
            </a:r>
            <a:r>
              <a:rPr lang="en-US" sz="1600" dirty="0"/>
              <a:t>in RFC 2698.</a:t>
            </a:r>
          </a:p>
          <a:p>
            <a:pPr lvl="1"/>
            <a:r>
              <a:rPr lang="en-US" sz="1600" b="1" dirty="0"/>
              <a:t>Peak Burst Size (Be) - </a:t>
            </a:r>
            <a:r>
              <a:rPr lang="en-US" sz="1600" dirty="0"/>
              <a:t>The maximum size of the PIR token bucket, measured in bytes. Referred to as </a:t>
            </a:r>
            <a:r>
              <a:rPr lang="en-US" sz="1600" i="1" dirty="0"/>
              <a:t>Peak Burst Size (PBS) </a:t>
            </a:r>
            <a:r>
              <a:rPr lang="en-US" sz="1600" dirty="0"/>
              <a:t>in RFC 2698. Be should be equal to or greater than Bc.</a:t>
            </a:r>
          </a:p>
          <a:p>
            <a:pPr lvl="1"/>
            <a:r>
              <a:rPr lang="en-US" sz="1600" b="1" dirty="0"/>
              <a:t>Bc Bucket Token Count (Tc) - </a:t>
            </a:r>
            <a:r>
              <a:rPr lang="en-US" sz="1600" dirty="0"/>
              <a:t>The number of tokens in the Bc bucket. Not to be confused with the committed time interval Tc.</a:t>
            </a:r>
          </a:p>
          <a:p>
            <a:pPr lvl="1"/>
            <a:r>
              <a:rPr lang="en-US" sz="1600" b="1" dirty="0"/>
              <a:t>Bp Bucket Token Count (Tp) - </a:t>
            </a:r>
            <a:r>
              <a:rPr lang="en-US" sz="1600" dirty="0"/>
              <a:t>The number of tokens in the Bp bucket.</a:t>
            </a:r>
          </a:p>
          <a:p>
            <a:pPr lvl="1"/>
            <a:r>
              <a:rPr lang="en-US" sz="1600" b="1" dirty="0"/>
              <a:t>Incoming Packet Length (B) - </a:t>
            </a:r>
            <a:r>
              <a:rPr lang="en-US" sz="1600" dirty="0"/>
              <a:t>The packet length of the incoming packet, in bits.</a:t>
            </a:r>
          </a:p>
        </p:txBody>
      </p:sp>
    </p:spTree>
    <p:extLst>
      <p:ext uri="{BB962C8B-B14F-4D97-AF65-F5344CB8AC3E}">
        <p14:creationId xmlns:p14="http://schemas.microsoft.com/office/powerpoint/2010/main" val="279747373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Two Rate Three-Color Markers/Policers</a:t>
            </a:r>
          </a:p>
        </p:txBody>
      </p:sp>
      <p:sp>
        <p:nvSpPr>
          <p:cNvPr id="2" name="Content Placeholder 1"/>
          <p:cNvSpPr>
            <a:spLocks noGrp="1"/>
          </p:cNvSpPr>
          <p:nvPr>
            <p:ph idx="1"/>
          </p:nvPr>
        </p:nvSpPr>
        <p:spPr>
          <a:xfrm>
            <a:off x="0" y="661737"/>
            <a:ext cx="5210306" cy="3976250"/>
          </a:xfrm>
        </p:spPr>
        <p:txBody>
          <a:bodyPr/>
          <a:lstStyle/>
          <a:p>
            <a:pPr>
              <a:buFont typeface="Arial" panose="020B0604020202020204" pitchFamily="34" charset="0"/>
              <a:buChar char="•"/>
            </a:pPr>
            <a:r>
              <a:rPr lang="en-US" dirty="0"/>
              <a:t>The two-rate three-color policer also uses two token buckets. </a:t>
            </a:r>
          </a:p>
          <a:p>
            <a:pPr>
              <a:buFont typeface="Arial" panose="020B0604020202020204" pitchFamily="34" charset="0"/>
              <a:buChar char="•"/>
            </a:pPr>
            <a:r>
              <a:rPr lang="en-US" dirty="0"/>
              <a:t>Instead of transferring unused tokens from the Bc bucket to the Be bucket, this policer has two separate buckets that are filled with two separate token rates. </a:t>
            </a:r>
          </a:p>
          <a:p>
            <a:pPr>
              <a:buFont typeface="Arial" panose="020B0604020202020204" pitchFamily="34" charset="0"/>
              <a:buChar char="•"/>
            </a:pPr>
            <a:r>
              <a:rPr lang="en-US" dirty="0"/>
              <a:t>The Be bucket is filled with the PIR tokens, and the Bc bucket is filled with the CIR tokens. In this model, the Be represents the peak limit of traffic that can be sent during a subsecond interval.</a:t>
            </a:r>
          </a:p>
          <a:p>
            <a:pPr>
              <a:buFont typeface="Arial" panose="020B0604020202020204" pitchFamily="34" charset="0"/>
              <a:buChar char="•"/>
            </a:pPr>
            <a:r>
              <a:rPr lang="en-US" dirty="0"/>
              <a:t>The logic varies further in that the initial check is to see whether the traffic is within the PIR. Only then is the traffic compared against the CIR. In other words, a violate condition is checked first, then an exceed condition, and finally a conform condition, which is the reverse of the logic of the single-rate three-color policer. </a:t>
            </a:r>
          </a:p>
        </p:txBody>
      </p:sp>
      <p:pic>
        <p:nvPicPr>
          <p:cNvPr id="5" name="Picture 4"/>
          <p:cNvPicPr>
            <a:picLocks noChangeAspect="1"/>
          </p:cNvPicPr>
          <p:nvPr/>
        </p:nvPicPr>
        <p:blipFill>
          <a:blip r:embed="rId2"/>
          <a:stretch>
            <a:fillRect/>
          </a:stretch>
        </p:blipFill>
        <p:spPr>
          <a:xfrm>
            <a:off x="5210306" y="825227"/>
            <a:ext cx="3880795" cy="3649270"/>
          </a:xfrm>
          <a:prstGeom prst="rect">
            <a:avLst/>
          </a:prstGeom>
        </p:spPr>
      </p:pic>
    </p:spTree>
    <p:extLst>
      <p:ext uri="{BB962C8B-B14F-4D97-AF65-F5344CB8AC3E}">
        <p14:creationId xmlns:p14="http://schemas.microsoft.com/office/powerpoint/2010/main" val="50425304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Policing and Shaping</a:t>
            </a:r>
            <a:br>
              <a:rPr lang="en-US" dirty="0"/>
            </a:br>
            <a:r>
              <a:rPr lang="en-US" dirty="0"/>
              <a:t>Two Rate Three-Color Markers/Policers (Cont.)</a:t>
            </a:r>
          </a:p>
        </p:txBody>
      </p:sp>
      <p:sp>
        <p:nvSpPr>
          <p:cNvPr id="2" name="Content Placeholder 1"/>
          <p:cNvSpPr>
            <a:spLocks noGrp="1"/>
          </p:cNvSpPr>
          <p:nvPr>
            <p:ph idx="1"/>
          </p:nvPr>
        </p:nvSpPr>
        <p:spPr>
          <a:xfrm>
            <a:off x="0" y="661737"/>
            <a:ext cx="9144000" cy="918410"/>
          </a:xfrm>
        </p:spPr>
        <p:txBody>
          <a:bodyPr/>
          <a:lstStyle/>
          <a:p>
            <a:pPr>
              <a:buFont typeface="Arial" panose="020B0604020202020204" pitchFamily="34" charset="0"/>
              <a:buChar char="•"/>
            </a:pPr>
            <a:r>
              <a:rPr lang="en-US" sz="1600" dirty="0"/>
              <a:t>Figure 14-16 illustrates the token bucket algorithm for the two-rate three-color marker/policer. </a:t>
            </a:r>
          </a:p>
          <a:p>
            <a:pPr>
              <a:buFont typeface="Arial" panose="020B0604020202020204" pitchFamily="34" charset="0"/>
              <a:buChar char="•"/>
            </a:pPr>
            <a:r>
              <a:rPr lang="en-US" sz="1600" dirty="0"/>
              <a:t>Compare it to the token bucket algorithm of the single-rate three-color marker/policer in Figure 14-14 to see the differences between the two.</a:t>
            </a:r>
          </a:p>
        </p:txBody>
      </p:sp>
      <p:pic>
        <p:nvPicPr>
          <p:cNvPr id="4" name="Picture 3"/>
          <p:cNvPicPr>
            <a:picLocks noChangeAspect="1"/>
          </p:cNvPicPr>
          <p:nvPr/>
        </p:nvPicPr>
        <p:blipFill>
          <a:blip r:embed="rId2"/>
          <a:stretch>
            <a:fillRect/>
          </a:stretch>
        </p:blipFill>
        <p:spPr>
          <a:xfrm>
            <a:off x="964538" y="1580146"/>
            <a:ext cx="2849991" cy="3179852"/>
          </a:xfrm>
          <a:prstGeom prst="rect">
            <a:avLst/>
          </a:prstGeom>
        </p:spPr>
      </p:pic>
      <p:pic>
        <p:nvPicPr>
          <p:cNvPr id="5" name="Picture 4"/>
          <p:cNvPicPr>
            <a:picLocks noChangeAspect="1"/>
          </p:cNvPicPr>
          <p:nvPr/>
        </p:nvPicPr>
        <p:blipFill>
          <a:blip r:embed="rId3"/>
          <a:stretch>
            <a:fillRect/>
          </a:stretch>
        </p:blipFill>
        <p:spPr>
          <a:xfrm>
            <a:off x="4779066" y="1580146"/>
            <a:ext cx="3381594" cy="3179851"/>
          </a:xfrm>
          <a:prstGeom prst="rect">
            <a:avLst/>
          </a:prstGeom>
        </p:spPr>
      </p:pic>
    </p:spTree>
    <p:extLst>
      <p:ext uri="{BB962C8B-B14F-4D97-AF65-F5344CB8AC3E}">
        <p14:creationId xmlns:p14="http://schemas.microsoft.com/office/powerpoint/2010/main" val="27724438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800" dirty="0">
                <a:solidFill>
                  <a:schemeClr val="accent5">
                    <a:lumMod val="40000"/>
                    <a:lumOff val="60000"/>
                  </a:schemeClr>
                </a:solidFill>
              </a:rPr>
              <a:t>Congestion Management and Avoidance</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466975"/>
            <a:ext cx="827783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40000"/>
                    <a:lumOff val="60000"/>
                  </a:schemeClr>
                </a:solidFill>
              </a:rPr>
              <a:t>This section explores the queuing algorithms used for congestion management as well as packet drop techniques that can be used for congestion avoidance. </a:t>
            </a:r>
          </a:p>
          <a:p>
            <a:pPr marL="285750" indent="-285750">
              <a:buFont typeface="Arial" panose="020B0604020202020204" pitchFamily="34" charset="0"/>
              <a:buChar char="•"/>
            </a:pPr>
            <a:r>
              <a:rPr lang="en-US" dirty="0">
                <a:solidFill>
                  <a:schemeClr val="accent5">
                    <a:lumMod val="40000"/>
                    <a:lumOff val="60000"/>
                  </a:schemeClr>
                </a:solidFill>
              </a:rPr>
              <a:t>These tools provide a way of managing excessive traffic during periods of congestion.</a:t>
            </a:r>
            <a:endParaRPr lang="en-US" sz="1600"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076778541"/>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Congestion Management and Avoidance</a:t>
            </a:r>
            <a:br>
              <a:rPr lang="en-US" dirty="0"/>
            </a:br>
            <a:r>
              <a:rPr lang="en-US" dirty="0"/>
              <a:t>Congestion Management</a:t>
            </a:r>
          </a:p>
        </p:txBody>
      </p:sp>
      <p:sp>
        <p:nvSpPr>
          <p:cNvPr id="2" name="Content Placeholder 1"/>
          <p:cNvSpPr>
            <a:spLocks noGrp="1"/>
          </p:cNvSpPr>
          <p:nvPr>
            <p:ph idx="1"/>
          </p:nvPr>
        </p:nvSpPr>
        <p:spPr>
          <a:xfrm>
            <a:off x="0" y="661736"/>
            <a:ext cx="9144000" cy="3541296"/>
          </a:xfrm>
        </p:spPr>
        <p:txBody>
          <a:bodyPr/>
          <a:lstStyle/>
          <a:p>
            <a:pPr marL="0" indent="0">
              <a:buNone/>
            </a:pPr>
            <a:r>
              <a:rPr lang="en-US" sz="1600" dirty="0"/>
              <a:t>Congestion management involves a combination of queuing and scheduling. </a:t>
            </a:r>
          </a:p>
          <a:p>
            <a:pPr>
              <a:buFont typeface="Arial" panose="020B0604020202020204" pitchFamily="34" charset="0"/>
              <a:buChar char="•"/>
            </a:pPr>
            <a:r>
              <a:rPr lang="en-US" sz="1600" dirty="0"/>
              <a:t>Queuing (also known as buffering) is the temporary storage of excess packets. </a:t>
            </a:r>
          </a:p>
          <a:p>
            <a:pPr>
              <a:buFont typeface="Arial" panose="020B0604020202020204" pitchFamily="34" charset="0"/>
              <a:buChar char="•"/>
            </a:pPr>
            <a:r>
              <a:rPr lang="en-US" sz="1600" dirty="0"/>
              <a:t>Queuing is activated when an output interface is experiencing congestion and deactivated when congestion clears.</a:t>
            </a:r>
          </a:p>
          <a:p>
            <a:pPr lvl="1"/>
            <a:r>
              <a:rPr lang="en-US" sz="1600" dirty="0"/>
              <a:t>Congestion is detected by the queuing algorithm when a Layer 1 hardware queue present on physical interfaces, known as the transmit ring (Tx-ring or TxQ), is full. </a:t>
            </a:r>
          </a:p>
          <a:p>
            <a:pPr lvl="1"/>
            <a:r>
              <a:rPr lang="en-US" sz="1600" dirty="0"/>
              <a:t>When the Tx-ring is not full anymore, this indicates that there is no congestion on the interface, and queueing is deactivated. </a:t>
            </a:r>
          </a:p>
          <a:p>
            <a:pPr>
              <a:buFont typeface="Arial" panose="020B0604020202020204" pitchFamily="34" charset="0"/>
              <a:buChar char="•"/>
            </a:pPr>
            <a:r>
              <a:rPr lang="en-US" sz="1600" dirty="0"/>
              <a:t>Congestion can occur for one of these two reasons:</a:t>
            </a:r>
          </a:p>
          <a:p>
            <a:pPr lvl="1"/>
            <a:r>
              <a:rPr lang="en-US" sz="1600" dirty="0"/>
              <a:t>The input interface is faster than the output interface.</a:t>
            </a:r>
          </a:p>
          <a:p>
            <a:pPr lvl="1"/>
            <a:r>
              <a:rPr lang="en-US" sz="1600" dirty="0"/>
              <a:t>The output interface is receiving packets from multiple input interfaces.</a:t>
            </a:r>
          </a:p>
        </p:txBody>
      </p:sp>
    </p:spTree>
    <p:extLst>
      <p:ext uri="{BB962C8B-B14F-4D97-AF65-F5344CB8AC3E}">
        <p14:creationId xmlns:p14="http://schemas.microsoft.com/office/powerpoint/2010/main" val="26906474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Congestion Management and Avoidance</a:t>
            </a:r>
            <a:br>
              <a:rPr lang="en-US" dirty="0"/>
            </a:br>
            <a:r>
              <a:rPr lang="en-US" dirty="0"/>
              <a:t>Congestion Management: Legacy Queuing</a:t>
            </a:r>
          </a:p>
        </p:txBody>
      </p:sp>
      <p:sp>
        <p:nvSpPr>
          <p:cNvPr id="2" name="Content Placeholder 1"/>
          <p:cNvSpPr>
            <a:spLocks noGrp="1"/>
          </p:cNvSpPr>
          <p:nvPr>
            <p:ph idx="1"/>
          </p:nvPr>
        </p:nvSpPr>
        <p:spPr>
          <a:xfrm>
            <a:off x="0" y="661736"/>
            <a:ext cx="9144000" cy="2065422"/>
          </a:xfrm>
        </p:spPr>
        <p:txBody>
          <a:bodyPr/>
          <a:lstStyle/>
          <a:p>
            <a:pPr>
              <a:buFont typeface="Arial" panose="020B0604020202020204" pitchFamily="34" charset="0"/>
              <a:buChar char="•"/>
            </a:pPr>
            <a:r>
              <a:rPr lang="en-US" sz="1600" dirty="0"/>
              <a:t>When congestion is taking place, the queues fill up, and packets can be reordered by some of the queuing algorithms so that higher-priority packets exit sooner than lower-priority ones. </a:t>
            </a:r>
          </a:p>
          <a:p>
            <a:pPr>
              <a:buFont typeface="Arial" panose="020B0604020202020204" pitchFamily="34" charset="0"/>
              <a:buChar char="•"/>
            </a:pPr>
            <a:r>
              <a:rPr lang="en-US" sz="1600" dirty="0"/>
              <a:t>A scheduling algorithm decides which packet to transmit next. Scheduling is always active, regardless of whether the interface is experiencing congestion.</a:t>
            </a:r>
          </a:p>
          <a:p>
            <a:pPr>
              <a:buFont typeface="Arial" panose="020B0604020202020204" pitchFamily="34" charset="0"/>
              <a:buChar char="•"/>
            </a:pPr>
            <a:r>
              <a:rPr lang="en-US" sz="1600" dirty="0"/>
              <a:t>There are many queuing algorithms available, but most of them are not adequate for modern rich-media networks. The legacy queuing algorithms that predate the MQC architecture include the following:</a:t>
            </a:r>
          </a:p>
        </p:txBody>
      </p:sp>
      <p:graphicFrame>
        <p:nvGraphicFramePr>
          <p:cNvPr id="6" name="Table 5"/>
          <p:cNvGraphicFramePr>
            <a:graphicFrameLocks noGrp="1"/>
          </p:cNvGraphicFramePr>
          <p:nvPr>
            <p:extLst>
              <p:ext uri="{D42A27DB-BD31-4B8C-83A1-F6EECF244321}">
                <p14:modId xmlns:p14="http://schemas.microsoft.com/office/powerpoint/2010/main" val="3423506305"/>
              </p:ext>
            </p:extLst>
          </p:nvPr>
        </p:nvGraphicFramePr>
        <p:xfrm>
          <a:off x="256673" y="3074402"/>
          <a:ext cx="8641140" cy="1112520"/>
        </p:xfrm>
        <a:graphic>
          <a:graphicData uri="http://schemas.openxmlformats.org/drawingml/2006/table">
            <a:tbl>
              <a:tblPr firstRow="1" bandRow="1">
                <a:tableStyleId>{5C22544A-7EE6-4342-B048-85BDC9FD1C3A}</a:tableStyleId>
              </a:tblPr>
              <a:tblGrid>
                <a:gridCol w="2880380">
                  <a:extLst>
                    <a:ext uri="{9D8B030D-6E8A-4147-A177-3AD203B41FA5}">
                      <a16:colId xmlns:a16="http://schemas.microsoft.com/office/drawing/2014/main" val="3216612080"/>
                    </a:ext>
                  </a:extLst>
                </a:gridCol>
                <a:gridCol w="2880380">
                  <a:extLst>
                    <a:ext uri="{9D8B030D-6E8A-4147-A177-3AD203B41FA5}">
                      <a16:colId xmlns:a16="http://schemas.microsoft.com/office/drawing/2014/main" val="492733459"/>
                    </a:ext>
                  </a:extLst>
                </a:gridCol>
                <a:gridCol w="2880380">
                  <a:extLst>
                    <a:ext uri="{9D8B030D-6E8A-4147-A177-3AD203B41FA5}">
                      <a16:colId xmlns:a16="http://schemas.microsoft.com/office/drawing/2014/main" val="38956998"/>
                    </a:ext>
                  </a:extLst>
                </a:gridCol>
              </a:tblGrid>
              <a:tr h="370840">
                <a:tc gridSpan="3">
                  <a:txBody>
                    <a:bodyPr/>
                    <a:lstStyle/>
                    <a:p>
                      <a:pPr algn="ctr"/>
                      <a:r>
                        <a:rPr lang="en-US" dirty="0"/>
                        <a:t>Legacy Queuing</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48345073"/>
                  </a:ext>
                </a:extLst>
              </a:tr>
              <a:tr h="370840">
                <a:tc>
                  <a:txBody>
                    <a:bodyPr/>
                    <a:lstStyle/>
                    <a:p>
                      <a:pPr marL="0" indent="0">
                        <a:buFont typeface="Arial" panose="020B0604020202020204" pitchFamily="34" charset="0"/>
                        <a:buNone/>
                      </a:pPr>
                      <a:r>
                        <a:rPr lang="en-US" sz="1400" b="1" i="0" u="none" strike="noStrike" kern="1200" baseline="0" dirty="0">
                          <a:solidFill>
                            <a:schemeClr val="dk1"/>
                          </a:solidFill>
                          <a:latin typeface="+mn-lt"/>
                          <a:ea typeface="+mn-ea"/>
                          <a:cs typeface="+mn-cs"/>
                        </a:rPr>
                        <a:t>First-in, first-out queuing (FIFO)</a:t>
                      </a:r>
                      <a:endParaRPr lang="en-US" dirty="0"/>
                    </a:p>
                  </a:txBody>
                  <a:tcPr/>
                </a:tc>
                <a:tc>
                  <a:txBody>
                    <a:bodyPr/>
                    <a:lstStyle/>
                    <a:p>
                      <a:pPr marL="0" indent="0">
                        <a:buFont typeface="Arial" panose="020B0604020202020204" pitchFamily="34" charset="0"/>
                        <a:buNone/>
                      </a:pPr>
                      <a:r>
                        <a:rPr lang="en-US" sz="1400" b="1" i="0" u="none" strike="noStrike" kern="1200" baseline="0" dirty="0">
                          <a:solidFill>
                            <a:schemeClr val="dk1"/>
                          </a:solidFill>
                          <a:latin typeface="+mn-lt"/>
                          <a:ea typeface="+mn-ea"/>
                          <a:cs typeface="+mn-cs"/>
                        </a:rPr>
                        <a:t>Weighted round robin (WRR)</a:t>
                      </a:r>
                      <a:endParaRPr lang="en-US" dirty="0"/>
                    </a:p>
                  </a:txBody>
                  <a:tcPr/>
                </a:tc>
                <a:tc>
                  <a:txBody>
                    <a:bodyPr/>
                    <a:lstStyle/>
                    <a:p>
                      <a:pPr marL="0" indent="0">
                        <a:buFont typeface="Arial" panose="020B0604020202020204" pitchFamily="34" charset="0"/>
                        <a:buNone/>
                      </a:pPr>
                      <a:r>
                        <a:rPr lang="en-US" sz="1400" b="1" i="0" u="none" strike="noStrike" kern="1200" baseline="0" dirty="0">
                          <a:solidFill>
                            <a:schemeClr val="dk1"/>
                          </a:solidFill>
                          <a:latin typeface="+mn-lt"/>
                          <a:ea typeface="+mn-ea"/>
                          <a:cs typeface="+mn-cs"/>
                        </a:rPr>
                        <a:t>Priority queuing (PQ)</a:t>
                      </a:r>
                      <a:endParaRPr lang="en-US" dirty="0"/>
                    </a:p>
                  </a:txBody>
                  <a:tcPr/>
                </a:tc>
                <a:extLst>
                  <a:ext uri="{0D108BD9-81ED-4DB2-BD59-A6C34878D82A}">
                    <a16:rowId xmlns:a16="http://schemas.microsoft.com/office/drawing/2014/main" val="2392681502"/>
                  </a:ext>
                </a:extLst>
              </a:tr>
              <a:tr h="370840">
                <a:tc>
                  <a:txBody>
                    <a:bodyPr/>
                    <a:lstStyle/>
                    <a:p>
                      <a:pPr marL="0" indent="0">
                        <a:buFont typeface="Arial" panose="020B0604020202020204" pitchFamily="34" charset="0"/>
                        <a:buNone/>
                      </a:pPr>
                      <a:r>
                        <a:rPr lang="en-US" sz="1400" b="1" i="0" u="none" strike="noStrike" kern="1200" baseline="0" dirty="0">
                          <a:solidFill>
                            <a:schemeClr val="dk1"/>
                          </a:solidFill>
                          <a:latin typeface="+mn-lt"/>
                          <a:ea typeface="+mn-ea"/>
                          <a:cs typeface="+mn-cs"/>
                        </a:rPr>
                        <a:t>Round robin</a:t>
                      </a:r>
                      <a:endParaRPr lang="en-US" dirty="0"/>
                    </a:p>
                  </a:txBody>
                  <a:tcPr/>
                </a:tc>
                <a:tc>
                  <a:txBody>
                    <a:bodyPr/>
                    <a:lstStyle/>
                    <a:p>
                      <a:pPr marL="0" indent="0">
                        <a:buFont typeface="Arial" panose="020B0604020202020204" pitchFamily="34" charset="0"/>
                        <a:buNone/>
                      </a:pPr>
                      <a:r>
                        <a:rPr lang="en-US" sz="1400" b="1" i="0" u="none" strike="noStrike" kern="1200" baseline="0" dirty="0">
                          <a:solidFill>
                            <a:schemeClr val="dk1"/>
                          </a:solidFill>
                          <a:latin typeface="+mn-lt"/>
                          <a:ea typeface="+mn-ea"/>
                          <a:cs typeface="+mn-cs"/>
                        </a:rPr>
                        <a:t>Custom queuing (CQ)</a:t>
                      </a:r>
                      <a:endParaRPr lang="en-US" dirty="0"/>
                    </a:p>
                  </a:txBody>
                  <a:tcPr/>
                </a:tc>
                <a:tc>
                  <a:txBody>
                    <a:bodyPr/>
                    <a:lstStyle/>
                    <a:p>
                      <a:pPr marL="0" indent="0">
                        <a:buFont typeface="Arial" panose="020B0604020202020204" pitchFamily="34" charset="0"/>
                        <a:buNone/>
                      </a:pPr>
                      <a:r>
                        <a:rPr lang="en-US" sz="1400" b="1" i="0" u="none" strike="noStrike" kern="1200" baseline="0" dirty="0">
                          <a:solidFill>
                            <a:schemeClr val="dk1"/>
                          </a:solidFill>
                          <a:latin typeface="+mn-lt"/>
                          <a:ea typeface="+mn-ea"/>
                          <a:cs typeface="+mn-cs"/>
                        </a:rPr>
                        <a:t>Weighted fair queuing (WFQ)</a:t>
                      </a:r>
                      <a:endParaRPr lang="en-US" dirty="0"/>
                    </a:p>
                  </a:txBody>
                  <a:tcPr/>
                </a:tc>
                <a:extLst>
                  <a:ext uri="{0D108BD9-81ED-4DB2-BD59-A6C34878D82A}">
                    <a16:rowId xmlns:a16="http://schemas.microsoft.com/office/drawing/2014/main" val="1582845606"/>
                  </a:ext>
                </a:extLst>
              </a:tr>
            </a:tbl>
          </a:graphicData>
        </a:graphic>
      </p:graphicFrame>
    </p:spTree>
    <p:extLst>
      <p:ext uri="{BB962C8B-B14F-4D97-AF65-F5344CB8AC3E}">
        <p14:creationId xmlns:p14="http://schemas.microsoft.com/office/powerpoint/2010/main" val="159660336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Congestion Management and Avoidance</a:t>
            </a:r>
            <a:br>
              <a:rPr lang="en-US" dirty="0"/>
            </a:br>
            <a:r>
              <a:rPr lang="en-US" dirty="0"/>
              <a:t>Congestion Management: Current Queuing</a:t>
            </a:r>
          </a:p>
        </p:txBody>
      </p:sp>
      <p:sp>
        <p:nvSpPr>
          <p:cNvPr id="2" name="Content Placeholder 1"/>
          <p:cNvSpPr>
            <a:spLocks noGrp="1"/>
          </p:cNvSpPr>
          <p:nvPr>
            <p:ph idx="1"/>
          </p:nvPr>
        </p:nvSpPr>
        <p:spPr>
          <a:xfrm>
            <a:off x="0" y="857336"/>
            <a:ext cx="9144000" cy="1030706"/>
          </a:xfrm>
        </p:spPr>
        <p:txBody>
          <a:bodyPr/>
          <a:lstStyle/>
          <a:p>
            <a:pPr marL="0" indent="0">
              <a:buNone/>
            </a:pPr>
            <a:r>
              <a:rPr lang="en-US" sz="1600" dirty="0"/>
              <a:t>The current queuing algorithms recommended for rich-media networks (and supported by MQC) combine the best features of the legacy algorithms. These algorithms provide real-time, delay-sensitive traffic bandwidth and delay guarantees while not starving other types of traffic. The recommended queuing algorithms include the following:</a:t>
            </a:r>
          </a:p>
        </p:txBody>
      </p:sp>
      <p:graphicFrame>
        <p:nvGraphicFramePr>
          <p:cNvPr id="6" name="Table 5"/>
          <p:cNvGraphicFramePr>
            <a:graphicFrameLocks noGrp="1"/>
          </p:cNvGraphicFramePr>
          <p:nvPr>
            <p:extLst>
              <p:ext uri="{D42A27DB-BD31-4B8C-83A1-F6EECF244321}">
                <p14:modId xmlns:p14="http://schemas.microsoft.com/office/powerpoint/2010/main" val="1549065463"/>
              </p:ext>
            </p:extLst>
          </p:nvPr>
        </p:nvGraphicFramePr>
        <p:xfrm>
          <a:off x="140368" y="2083642"/>
          <a:ext cx="8863264" cy="1833880"/>
        </p:xfrm>
        <a:graphic>
          <a:graphicData uri="http://schemas.openxmlformats.org/drawingml/2006/table">
            <a:tbl>
              <a:tblPr firstRow="1" bandRow="1">
                <a:tableStyleId>{5C22544A-7EE6-4342-B048-85BDC9FD1C3A}</a:tableStyleId>
              </a:tblPr>
              <a:tblGrid>
                <a:gridCol w="2954421">
                  <a:extLst>
                    <a:ext uri="{9D8B030D-6E8A-4147-A177-3AD203B41FA5}">
                      <a16:colId xmlns:a16="http://schemas.microsoft.com/office/drawing/2014/main" val="3216612080"/>
                    </a:ext>
                  </a:extLst>
                </a:gridCol>
                <a:gridCol w="5908843">
                  <a:extLst>
                    <a:ext uri="{9D8B030D-6E8A-4147-A177-3AD203B41FA5}">
                      <a16:colId xmlns:a16="http://schemas.microsoft.com/office/drawing/2014/main" val="492733459"/>
                    </a:ext>
                  </a:extLst>
                </a:gridCol>
              </a:tblGrid>
              <a:tr h="370840">
                <a:tc gridSpan="2">
                  <a:txBody>
                    <a:bodyPr/>
                    <a:lstStyle/>
                    <a:p>
                      <a:pPr algn="ctr"/>
                      <a:r>
                        <a:rPr lang="en-US" dirty="0"/>
                        <a:t>Current Queuing</a:t>
                      </a:r>
                    </a:p>
                  </a:txBody>
                  <a:tcPr/>
                </a:tc>
                <a:tc hMerge="1">
                  <a:txBody>
                    <a:bodyPr/>
                    <a:lstStyle/>
                    <a:p>
                      <a:endParaRPr lang="en-US" dirty="0"/>
                    </a:p>
                  </a:txBody>
                  <a:tcPr/>
                </a:tc>
                <a:extLst>
                  <a:ext uri="{0D108BD9-81ED-4DB2-BD59-A6C34878D82A}">
                    <a16:rowId xmlns:a16="http://schemas.microsoft.com/office/drawing/2014/main" val="2348345073"/>
                  </a:ext>
                </a:extLst>
              </a:tr>
              <a:tr h="370840">
                <a:tc>
                  <a:txBody>
                    <a:bodyPr/>
                    <a:lstStyle/>
                    <a:p>
                      <a:pPr marL="0" indent="0">
                        <a:buFont typeface="Arial" panose="020B0604020202020204" pitchFamily="34" charset="0"/>
                        <a:buNone/>
                      </a:pPr>
                      <a:r>
                        <a:rPr lang="en-US" sz="1400" b="1" i="0" u="none" strike="noStrike" kern="1200" baseline="0" dirty="0">
                          <a:solidFill>
                            <a:schemeClr val="dk1"/>
                          </a:solidFill>
                          <a:latin typeface="+mn-lt"/>
                          <a:ea typeface="+mn-ea"/>
                          <a:cs typeface="+mn-cs"/>
                        </a:rPr>
                        <a:t>Class-based weighted fair queuing (CBWFQ)</a:t>
                      </a:r>
                      <a:endParaRPr lang="en-US" dirty="0"/>
                    </a:p>
                  </a:txBody>
                  <a:tcPr/>
                </a:tc>
                <a:tc>
                  <a:txBody>
                    <a:bodyPr/>
                    <a:lstStyle/>
                    <a:p>
                      <a:r>
                        <a:rPr lang="en-US" sz="1400" b="0" i="0" u="none" strike="noStrike" kern="1200" baseline="0" dirty="0">
                          <a:solidFill>
                            <a:schemeClr val="dk1"/>
                          </a:solidFill>
                          <a:latin typeface="+mn-lt"/>
                          <a:ea typeface="+mn-ea"/>
                          <a:cs typeface="+mn-cs"/>
                        </a:rPr>
                        <a:t>CBWFQ enables the creation of up to 256 queues, serving up to 256 traffic classes. </a:t>
                      </a:r>
                    </a:p>
                    <a:p>
                      <a:r>
                        <a:rPr lang="en-US" sz="1400" b="0" i="0" u="none" strike="noStrike" kern="1200" baseline="0" dirty="0">
                          <a:solidFill>
                            <a:schemeClr val="dk1"/>
                          </a:solidFill>
                          <a:latin typeface="+mn-lt"/>
                          <a:ea typeface="+mn-ea"/>
                          <a:cs typeface="+mn-cs"/>
                        </a:rPr>
                        <a:t>Each queue is serviced based on the bandwidth assigned to that class.</a:t>
                      </a:r>
                      <a:endParaRPr lang="en-US" dirty="0"/>
                    </a:p>
                  </a:txBody>
                  <a:tcPr/>
                </a:tc>
                <a:extLst>
                  <a:ext uri="{0D108BD9-81ED-4DB2-BD59-A6C34878D82A}">
                    <a16:rowId xmlns:a16="http://schemas.microsoft.com/office/drawing/2014/main" val="2392681502"/>
                  </a:ext>
                </a:extLst>
              </a:tr>
              <a:tr h="370840">
                <a:tc>
                  <a:txBody>
                    <a:bodyPr/>
                    <a:lstStyle/>
                    <a:p>
                      <a:pPr marL="0" indent="0">
                        <a:buFont typeface="Arial" panose="020B0604020202020204" pitchFamily="34" charset="0"/>
                        <a:buNone/>
                      </a:pPr>
                      <a:r>
                        <a:rPr lang="en-US" sz="1400" b="1" i="0" u="none" strike="noStrike" kern="1200" baseline="0" dirty="0">
                          <a:solidFill>
                            <a:schemeClr val="dk1"/>
                          </a:solidFill>
                          <a:latin typeface="+mn-lt"/>
                          <a:ea typeface="+mn-ea"/>
                          <a:cs typeface="+mn-cs"/>
                        </a:rPr>
                        <a:t>Low-latency queuing (LLQ)</a:t>
                      </a:r>
                      <a:endParaRPr lang="en-US" dirty="0"/>
                    </a:p>
                  </a:txBody>
                  <a:tcPr/>
                </a:tc>
                <a:tc>
                  <a:txBody>
                    <a:bodyPr/>
                    <a:lstStyle/>
                    <a:p>
                      <a:r>
                        <a:rPr lang="en-US" sz="1400" b="0" i="0" u="none" strike="noStrike" kern="1200" baseline="0" dirty="0">
                          <a:solidFill>
                            <a:schemeClr val="dk1"/>
                          </a:solidFill>
                          <a:latin typeface="+mn-lt"/>
                          <a:ea typeface="+mn-ea"/>
                          <a:cs typeface="+mn-cs"/>
                        </a:rPr>
                        <a:t>LLQ is CBWFQ combined with priority queueing (PQ)</a:t>
                      </a:r>
                    </a:p>
                    <a:p>
                      <a:r>
                        <a:rPr lang="en-US" sz="1400" b="0" i="0" u="none" strike="noStrike" kern="1200" baseline="0" dirty="0">
                          <a:solidFill>
                            <a:schemeClr val="dk1"/>
                          </a:solidFill>
                          <a:latin typeface="+mn-lt"/>
                          <a:ea typeface="+mn-ea"/>
                          <a:cs typeface="+mn-cs"/>
                        </a:rPr>
                        <a:t>and it was developed to meet the requirements of real-time traffic, such as voice.</a:t>
                      </a:r>
                      <a:endParaRPr lang="en-US" dirty="0"/>
                    </a:p>
                  </a:txBody>
                  <a:tcPr/>
                </a:tc>
                <a:extLst>
                  <a:ext uri="{0D108BD9-81ED-4DB2-BD59-A6C34878D82A}">
                    <a16:rowId xmlns:a16="http://schemas.microsoft.com/office/drawing/2014/main" val="1582845606"/>
                  </a:ext>
                </a:extLst>
              </a:tr>
            </a:tbl>
          </a:graphicData>
        </a:graphic>
      </p:graphicFrame>
    </p:spTree>
    <p:extLst>
      <p:ext uri="{BB962C8B-B14F-4D97-AF65-F5344CB8AC3E}">
        <p14:creationId xmlns:p14="http://schemas.microsoft.com/office/powerpoint/2010/main" val="16977968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The Need for QoS</a:t>
            </a:r>
            <a:br>
              <a:rPr lang="en-US" dirty="0"/>
            </a:br>
            <a:r>
              <a:rPr lang="en-US" dirty="0"/>
              <a:t>Latency and Jitter</a:t>
            </a:r>
          </a:p>
        </p:txBody>
      </p:sp>
      <p:sp>
        <p:nvSpPr>
          <p:cNvPr id="2" name="Content Placeholder 1"/>
          <p:cNvSpPr>
            <a:spLocks noGrp="1"/>
          </p:cNvSpPr>
          <p:nvPr>
            <p:ph idx="1"/>
          </p:nvPr>
        </p:nvSpPr>
        <p:spPr>
          <a:xfrm>
            <a:off x="84221" y="641991"/>
            <a:ext cx="8813593" cy="4017557"/>
          </a:xfrm>
        </p:spPr>
        <p:txBody>
          <a:bodyPr/>
          <a:lstStyle/>
          <a:p>
            <a:pPr marL="0" indent="0">
              <a:buNone/>
            </a:pPr>
            <a:r>
              <a:rPr lang="en-US" sz="1600" dirty="0"/>
              <a:t>One-way end-to-end delay, also known as network latency, is the time it takes for packets to travel across a network from a source to a destination. </a:t>
            </a:r>
          </a:p>
          <a:p>
            <a:pPr marL="0" indent="0">
              <a:buNone/>
            </a:pPr>
            <a:r>
              <a:rPr lang="en-US" sz="1600" dirty="0"/>
              <a:t>Regardless of the application type, ITU Recommendation G.114 recommends: </a:t>
            </a:r>
          </a:p>
          <a:p>
            <a:pPr>
              <a:buFont typeface="Arial" panose="020B0604020202020204" pitchFamily="34" charset="0"/>
              <a:buChar char="•"/>
            </a:pPr>
            <a:r>
              <a:rPr lang="en-US" sz="1600" dirty="0"/>
              <a:t>A network latency of 400 ms should not be exceeded, </a:t>
            </a:r>
          </a:p>
          <a:p>
            <a:pPr>
              <a:buFont typeface="Arial" panose="020B0604020202020204" pitchFamily="34" charset="0"/>
              <a:buChar char="•"/>
            </a:pPr>
            <a:r>
              <a:rPr lang="en-US" sz="1600" dirty="0"/>
              <a:t>For real-time traffic, network latency should be less than 150 ms; however the </a:t>
            </a:r>
            <a:r>
              <a:rPr lang="en-US" dirty="0"/>
              <a:t>ITU and Cisco have demonstrated that real-time traffic quality does not begin to significantly degrade until network latency exceeds 200 ms.</a:t>
            </a:r>
            <a:endParaRPr lang="en-US" sz="1600" dirty="0"/>
          </a:p>
          <a:p>
            <a:pPr marL="0" indent="0">
              <a:buNone/>
            </a:pPr>
            <a:r>
              <a:rPr lang="en-US" sz="1600" dirty="0"/>
              <a:t>Network latency can be broken down into fixed and variable latency:</a:t>
            </a:r>
          </a:p>
          <a:p>
            <a:pPr lvl="1">
              <a:buFont typeface="Arial" panose="020B0604020202020204" pitchFamily="34" charset="0"/>
              <a:buChar char="•"/>
            </a:pPr>
            <a:r>
              <a:rPr lang="en-US" sz="1600" dirty="0"/>
              <a:t>Propagation delay (fixed)</a:t>
            </a:r>
          </a:p>
          <a:p>
            <a:pPr lvl="1">
              <a:buFont typeface="Arial" panose="020B0604020202020204" pitchFamily="34" charset="0"/>
              <a:buChar char="•"/>
            </a:pPr>
            <a:r>
              <a:rPr lang="en-US" sz="1600" dirty="0"/>
              <a:t>Serialization delay (fixed)</a:t>
            </a:r>
          </a:p>
          <a:p>
            <a:pPr lvl="1">
              <a:buFont typeface="Arial" panose="020B0604020202020204" pitchFamily="34" charset="0"/>
              <a:buChar char="•"/>
            </a:pPr>
            <a:r>
              <a:rPr lang="en-US" sz="1600" dirty="0"/>
              <a:t>Processing delay (fixed)</a:t>
            </a:r>
          </a:p>
          <a:p>
            <a:pPr lvl="1">
              <a:buFont typeface="Arial" panose="020B0604020202020204" pitchFamily="34" charset="0"/>
              <a:buChar char="•"/>
            </a:pPr>
            <a:r>
              <a:rPr lang="en-US" sz="1600" dirty="0"/>
              <a:t>Delay variation (variable)</a:t>
            </a:r>
          </a:p>
        </p:txBody>
      </p:sp>
    </p:spTree>
    <p:extLst>
      <p:ext uri="{BB962C8B-B14F-4D97-AF65-F5344CB8AC3E}">
        <p14:creationId xmlns:p14="http://schemas.microsoft.com/office/powerpoint/2010/main" val="4164050357"/>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Congestion Management and Avoidance</a:t>
            </a:r>
            <a:br>
              <a:rPr lang="en-US" dirty="0"/>
            </a:br>
            <a:r>
              <a:rPr lang="en-US" dirty="0"/>
              <a:t>CBWFQ with LLQ</a:t>
            </a:r>
          </a:p>
        </p:txBody>
      </p:sp>
      <p:sp>
        <p:nvSpPr>
          <p:cNvPr id="2" name="Content Placeholder 1"/>
          <p:cNvSpPr>
            <a:spLocks noGrp="1"/>
          </p:cNvSpPr>
          <p:nvPr>
            <p:ph idx="1"/>
          </p:nvPr>
        </p:nvSpPr>
        <p:spPr>
          <a:xfrm>
            <a:off x="-1" y="829985"/>
            <a:ext cx="9144000" cy="3228475"/>
          </a:xfrm>
        </p:spPr>
        <p:txBody>
          <a:bodyPr/>
          <a:lstStyle/>
          <a:p>
            <a:pPr>
              <a:buFont typeface="Arial" panose="020B0604020202020204" pitchFamily="34" charset="0"/>
              <a:buChar char="•"/>
            </a:pPr>
            <a:r>
              <a:rPr lang="en-US" dirty="0"/>
              <a:t>CBWFQ in combination with LLQ create queues into which traffic classes are classified.</a:t>
            </a:r>
          </a:p>
          <a:p>
            <a:pPr>
              <a:buFont typeface="Arial" panose="020B0604020202020204" pitchFamily="34" charset="0"/>
              <a:buChar char="•"/>
            </a:pPr>
            <a:r>
              <a:rPr lang="en-US" dirty="0"/>
              <a:t>The CBWFQ queues are scheduled with a CBWFQ scheduler that guarantees bandwidth to each class. LLQ creates a high-priority queue that is always serviced first. </a:t>
            </a:r>
          </a:p>
          <a:p>
            <a:pPr>
              <a:buFont typeface="Arial" panose="020B0604020202020204" pitchFamily="34" charset="0"/>
              <a:buChar char="•"/>
            </a:pPr>
            <a:r>
              <a:rPr lang="en-US" dirty="0"/>
              <a:t>During times of congestion, LLQ priority classes are policed to prevent the PQ from starving the CBWFQ non-priority classes (as legacy PQ does). </a:t>
            </a:r>
          </a:p>
          <a:p>
            <a:pPr>
              <a:buFont typeface="Arial" panose="020B0604020202020204" pitchFamily="34" charset="0"/>
              <a:buChar char="•"/>
            </a:pPr>
            <a:r>
              <a:rPr lang="en-US" dirty="0"/>
              <a:t>When LLQ is configured, the policing rate must be specified as either a fixed amount of bandwidth or as a percentage of the interface bandwidth.</a:t>
            </a:r>
          </a:p>
          <a:p>
            <a:pPr>
              <a:buFont typeface="Arial" panose="020B0604020202020204" pitchFamily="34" charset="0"/>
              <a:buChar char="•"/>
            </a:pPr>
            <a:r>
              <a:rPr lang="en-US" dirty="0"/>
              <a:t>LLQ allows for two different traffic classes to be assigned to it so that different policing rates can be applied to different types of high-priority traffic. For example, voice traffic could be policed during times of congestion to 10 Mbps, while video could be policed to 100 Mbps. This would not be possible with only one traffic class and a single policer.</a:t>
            </a:r>
            <a:endParaRPr lang="en-US" sz="1600" dirty="0"/>
          </a:p>
        </p:txBody>
      </p:sp>
    </p:spTree>
    <p:extLst>
      <p:ext uri="{BB962C8B-B14F-4D97-AF65-F5344CB8AC3E}">
        <p14:creationId xmlns:p14="http://schemas.microsoft.com/office/powerpoint/2010/main" val="379903599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Congestion Management and Avoidance</a:t>
            </a:r>
            <a:br>
              <a:rPr lang="en-US" dirty="0"/>
            </a:br>
            <a:r>
              <a:rPr lang="en-US" dirty="0"/>
              <a:t>CBWFQ with LLQ (Cont.)</a:t>
            </a:r>
          </a:p>
        </p:txBody>
      </p:sp>
      <p:sp>
        <p:nvSpPr>
          <p:cNvPr id="2" name="Content Placeholder 1"/>
          <p:cNvSpPr>
            <a:spLocks noGrp="1"/>
          </p:cNvSpPr>
          <p:nvPr>
            <p:ph idx="1"/>
          </p:nvPr>
        </p:nvSpPr>
        <p:spPr>
          <a:xfrm>
            <a:off x="0" y="661736"/>
            <a:ext cx="9144000" cy="340896"/>
          </a:xfrm>
        </p:spPr>
        <p:txBody>
          <a:bodyPr/>
          <a:lstStyle/>
          <a:p>
            <a:pPr marL="0" indent="0">
              <a:buNone/>
            </a:pPr>
            <a:r>
              <a:rPr lang="en-US" dirty="0"/>
              <a:t>Figure 14-17 illustrates the architecture of CBWFQ in combination with LLQ.</a:t>
            </a:r>
            <a:endParaRPr lang="en-US" sz="1600" dirty="0"/>
          </a:p>
        </p:txBody>
      </p:sp>
      <p:pic>
        <p:nvPicPr>
          <p:cNvPr id="4" name="Picture 3"/>
          <p:cNvPicPr>
            <a:picLocks noChangeAspect="1"/>
          </p:cNvPicPr>
          <p:nvPr/>
        </p:nvPicPr>
        <p:blipFill>
          <a:blip r:embed="rId2"/>
          <a:stretch>
            <a:fillRect/>
          </a:stretch>
        </p:blipFill>
        <p:spPr>
          <a:xfrm>
            <a:off x="1484124" y="1002632"/>
            <a:ext cx="6084561" cy="3701042"/>
          </a:xfrm>
          <a:prstGeom prst="rect">
            <a:avLst/>
          </a:prstGeom>
        </p:spPr>
      </p:pic>
    </p:spTree>
    <p:extLst>
      <p:ext uri="{BB962C8B-B14F-4D97-AF65-F5344CB8AC3E}">
        <p14:creationId xmlns:p14="http://schemas.microsoft.com/office/powerpoint/2010/main" val="399329447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553453"/>
          </a:xfrm>
        </p:spPr>
        <p:txBody>
          <a:bodyPr/>
          <a:lstStyle/>
          <a:p>
            <a:r>
              <a:rPr lang="en-US" sz="1600" dirty="0"/>
              <a:t>Congestion Management and Avoidance</a:t>
            </a:r>
            <a:br>
              <a:rPr lang="en-US" dirty="0"/>
            </a:br>
            <a:r>
              <a:rPr lang="en-US" dirty="0"/>
              <a:t>Congestion Avoidance Tools: RED</a:t>
            </a:r>
          </a:p>
        </p:txBody>
      </p:sp>
      <p:sp>
        <p:nvSpPr>
          <p:cNvPr id="2" name="Content Placeholder 1"/>
          <p:cNvSpPr>
            <a:spLocks noGrp="1"/>
          </p:cNvSpPr>
          <p:nvPr>
            <p:ph idx="1"/>
          </p:nvPr>
        </p:nvSpPr>
        <p:spPr>
          <a:xfrm>
            <a:off x="120317" y="553452"/>
            <a:ext cx="8943472" cy="4170947"/>
          </a:xfrm>
        </p:spPr>
        <p:txBody>
          <a:bodyPr/>
          <a:lstStyle/>
          <a:p>
            <a:pPr marL="0" indent="0">
              <a:buNone/>
            </a:pPr>
            <a:r>
              <a:rPr lang="en-US" dirty="0"/>
              <a:t>Congestion-avoidance techniques monitor network traffic loads to anticipate and avoid congestion by dropping packets. </a:t>
            </a:r>
          </a:p>
          <a:p>
            <a:pPr marL="0" indent="0">
              <a:buNone/>
            </a:pPr>
            <a:r>
              <a:rPr lang="en-US" dirty="0"/>
              <a:t>The default packet dropping mechanism is tail drop. </a:t>
            </a:r>
          </a:p>
          <a:p>
            <a:pPr lvl="1"/>
            <a:r>
              <a:rPr lang="en-US" sz="1500" dirty="0"/>
              <a:t>Tail drop treats all traffic equally and does not differentiate between classes of service. When the output queue buffers are full, all packets trying to enter the queue are dropped, regardless of their priority. </a:t>
            </a:r>
          </a:p>
          <a:p>
            <a:pPr lvl="1"/>
            <a:r>
              <a:rPr lang="en-US" sz="1500" dirty="0"/>
              <a:t>Tail drop should be avoided for TCP traffic because it can cause TCP global synchronization, which results in significant link underutilization.</a:t>
            </a:r>
          </a:p>
          <a:p>
            <a:pPr marL="0" indent="0">
              <a:buNone/>
            </a:pPr>
            <a:r>
              <a:rPr lang="en-US" dirty="0"/>
              <a:t>A better approach is to use a mechanism known as </a:t>
            </a:r>
            <a:r>
              <a:rPr lang="en-US" i="1" dirty="0"/>
              <a:t>random early detection (RED)</a:t>
            </a:r>
            <a:r>
              <a:rPr lang="en-US" dirty="0"/>
              <a:t>. </a:t>
            </a:r>
          </a:p>
          <a:p>
            <a:pPr lvl="1"/>
            <a:r>
              <a:rPr lang="en-US" sz="1500" dirty="0"/>
              <a:t>RED provides congestion avoidance by randomly dropping packets before the queue buffers are full. </a:t>
            </a:r>
          </a:p>
          <a:p>
            <a:pPr lvl="1"/>
            <a:r>
              <a:rPr lang="en-US" sz="1500" dirty="0"/>
              <a:t>Randomly dropping packets instead of dropping them all at once, as with tail drop, avoids global synchronization of TCP streams. </a:t>
            </a:r>
          </a:p>
          <a:p>
            <a:pPr lvl="1"/>
            <a:r>
              <a:rPr lang="en-US" sz="1500" dirty="0"/>
              <a:t>RED monitors the buffer depth and performs early drops on random packets when the minimum defined queue threshold is exceeded.</a:t>
            </a:r>
          </a:p>
        </p:txBody>
      </p:sp>
    </p:spTree>
    <p:extLst>
      <p:ext uri="{BB962C8B-B14F-4D97-AF65-F5344CB8AC3E}">
        <p14:creationId xmlns:p14="http://schemas.microsoft.com/office/powerpoint/2010/main" val="138257940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Congestion Management and Avoidance</a:t>
            </a:r>
            <a:br>
              <a:rPr lang="en-US" dirty="0"/>
            </a:br>
            <a:r>
              <a:rPr lang="en-US" dirty="0"/>
              <a:t>Congestion Avoidance Tools: WRED</a:t>
            </a:r>
          </a:p>
        </p:txBody>
      </p:sp>
      <p:sp>
        <p:nvSpPr>
          <p:cNvPr id="2" name="Content Placeholder 1"/>
          <p:cNvSpPr>
            <a:spLocks noGrp="1"/>
          </p:cNvSpPr>
          <p:nvPr>
            <p:ph idx="1"/>
          </p:nvPr>
        </p:nvSpPr>
        <p:spPr>
          <a:xfrm>
            <a:off x="100264" y="973555"/>
            <a:ext cx="8943472" cy="3196390"/>
          </a:xfrm>
        </p:spPr>
        <p:txBody>
          <a:bodyPr/>
          <a:lstStyle/>
          <a:p>
            <a:pPr>
              <a:buFont typeface="Arial" panose="020B0604020202020204" pitchFamily="34" charset="0"/>
              <a:buChar char="•"/>
            </a:pPr>
            <a:r>
              <a:rPr lang="en-US" sz="1600" dirty="0"/>
              <a:t>The Cisco implementation of RED is known as Weighted RED (WRED). </a:t>
            </a:r>
          </a:p>
          <a:p>
            <a:pPr>
              <a:buFont typeface="Arial" panose="020B0604020202020204" pitchFamily="34" charset="0"/>
              <a:buChar char="•"/>
            </a:pPr>
            <a:r>
              <a:rPr lang="en-US" sz="1600" dirty="0"/>
              <a:t>The difference between RED and WRED is that the randomness of packet drops can be manipulated by traffic weights denoted by either IP Precedence (IPP) or DSCP. </a:t>
            </a:r>
          </a:p>
          <a:p>
            <a:pPr lvl="1"/>
            <a:r>
              <a:rPr lang="en-US" sz="1600" dirty="0"/>
              <a:t>Packets with a lower IPP value are dropped more aggressively than are higher IPP values. </a:t>
            </a:r>
          </a:p>
          <a:p>
            <a:pPr lvl="1"/>
            <a:r>
              <a:rPr lang="en-US" sz="1600" dirty="0"/>
              <a:t>For example, IPP 3 would be dropped more aggressively than IPP 5 or DSCP, AFx3 would be dropped more aggressively than AFx2, and AFx2 would be dropped more aggressively than AFx1.</a:t>
            </a:r>
          </a:p>
          <a:p>
            <a:pPr>
              <a:buFont typeface="Arial" panose="020B0604020202020204" pitchFamily="34" charset="0"/>
              <a:buChar char="•"/>
            </a:pPr>
            <a:r>
              <a:rPr lang="en-US" sz="1600" dirty="0"/>
              <a:t>WRED can also be used to set the IP Explicit Congestion Notification (ECN) bits to indicate that congestion was experienced in transit. ECN is an extension to WRED that allows for signaling to be sent to ECN-enabled endpoints, instructing them to reduce their packet transmission rates.</a:t>
            </a:r>
          </a:p>
        </p:txBody>
      </p:sp>
    </p:spTree>
    <p:extLst>
      <p:ext uri="{BB962C8B-B14F-4D97-AF65-F5344CB8AC3E}">
        <p14:creationId xmlns:p14="http://schemas.microsoft.com/office/powerpoint/2010/main" val="144136976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800" dirty="0">
                <a:solidFill>
                  <a:schemeClr val="accent5">
                    <a:lumMod val="40000"/>
                    <a:lumOff val="60000"/>
                  </a:schemeClr>
                </a:solidFill>
              </a:rPr>
              <a:t>Prepare for the Exam</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859374897"/>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4267199" cy="731837"/>
          </a:xfrm>
        </p:spPr>
        <p:txBody>
          <a:bodyPr/>
          <a:lstStyle/>
          <a:p>
            <a:r>
              <a:rPr lang="en-US" sz="1600" dirty="0"/>
              <a:t>Prepare for the Exam</a:t>
            </a:r>
            <a:br>
              <a:rPr lang="en-US" sz="2400" dirty="0"/>
            </a:br>
            <a:r>
              <a:rPr lang="en-US" sz="2400" dirty="0"/>
              <a:t>Key Topics for Chapter 14</a:t>
            </a:r>
          </a:p>
        </p:txBody>
      </p:sp>
      <p:graphicFrame>
        <p:nvGraphicFramePr>
          <p:cNvPr id="6" name="Table 5"/>
          <p:cNvGraphicFramePr>
            <a:graphicFrameLocks noGrp="1"/>
          </p:cNvGraphicFramePr>
          <p:nvPr>
            <p:extLst>
              <p:ext uri="{D42A27DB-BD31-4B8C-83A1-F6EECF244321}">
                <p14:modId xmlns:p14="http://schemas.microsoft.com/office/powerpoint/2010/main" val="3252454024"/>
              </p:ext>
            </p:extLst>
          </p:nvPr>
        </p:nvGraphicFramePr>
        <p:xfrm>
          <a:off x="935869" y="880110"/>
          <a:ext cx="7272262" cy="3383280"/>
        </p:xfrm>
        <a:graphic>
          <a:graphicData uri="http://schemas.openxmlformats.org/drawingml/2006/table">
            <a:tbl>
              <a:tblPr firstRow="1" bandRow="1">
                <a:tableStyleId>{5C22544A-7EE6-4342-B048-85BDC9FD1C3A}</a:tableStyleId>
              </a:tblPr>
              <a:tblGrid>
                <a:gridCol w="3636131">
                  <a:extLst>
                    <a:ext uri="{9D8B030D-6E8A-4147-A177-3AD203B41FA5}">
                      <a16:colId xmlns:a16="http://schemas.microsoft.com/office/drawing/2014/main" val="20000"/>
                    </a:ext>
                  </a:extLst>
                </a:gridCol>
                <a:gridCol w="3636131">
                  <a:extLst>
                    <a:ext uri="{9D8B030D-6E8A-4147-A177-3AD203B41FA5}">
                      <a16:colId xmlns:a16="http://schemas.microsoft.com/office/drawing/2014/main" val="2719096771"/>
                    </a:ext>
                  </a:extLst>
                </a:gridCol>
              </a:tblGrid>
              <a:tr h="370840">
                <a:tc>
                  <a:txBody>
                    <a:bodyPr/>
                    <a:lstStyle/>
                    <a:p>
                      <a:r>
                        <a:rPr lang="en-US" sz="1400" b="1" i="0" u="none" strike="noStrike" kern="1200" baseline="0" dirty="0">
                          <a:solidFill>
                            <a:schemeClr val="lt1"/>
                          </a:solidFill>
                          <a:latin typeface="+mn-lt"/>
                          <a:ea typeface="+mn-ea"/>
                          <a:cs typeface="+mn-cs"/>
                        </a:rPr>
                        <a:t>Description</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QoS models</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Marking traffic descriptors</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Integrated Services (IntServ)</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802.1Q/p</a:t>
                      </a:r>
                      <a:endParaRPr lang="en-US" sz="16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rgbClr val="000000"/>
                          </a:solidFill>
                          <a:latin typeface="+mn-lt"/>
                          <a:ea typeface="+mn-ea"/>
                          <a:cs typeface="+mn-cs"/>
                        </a:rPr>
                        <a:t>Differentiated Services (DiffServ)</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802.1Q Tag Control Information (TCI) field</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Classification</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Priority Code Point (PCP) field</a:t>
                      </a:r>
                      <a:endParaRPr lang="en-US" sz="160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sz="1600" b="0" i="0" u="none" strike="noStrike" kern="1200" baseline="0" dirty="0">
                          <a:solidFill>
                            <a:srgbClr val="000000"/>
                          </a:solidFill>
                          <a:latin typeface="+mn-lt"/>
                          <a:ea typeface="+mn-ea"/>
                          <a:cs typeface="+mn-cs"/>
                        </a:rPr>
                        <a:t>Classification traffic descriptors</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Type of Service (ToS) field</a:t>
                      </a:r>
                      <a:endParaRPr lang="en-US" sz="1600" dirty="0">
                        <a:solidFill>
                          <a:srgbClr val="000000"/>
                        </a:solidFill>
                      </a:endParaRPr>
                    </a:p>
                  </a:txBody>
                  <a:tcPr/>
                </a:tc>
                <a:extLst>
                  <a:ext uri="{0D108BD9-81ED-4DB2-BD59-A6C34878D82A}">
                    <a16:rowId xmlns:a16="http://schemas.microsoft.com/office/drawing/2014/main" val="10005"/>
                  </a:ext>
                </a:extLst>
              </a:tr>
              <a:tr h="370840">
                <a:tc>
                  <a:txBody>
                    <a:bodyPr/>
                    <a:lstStyle/>
                    <a:p>
                      <a:r>
                        <a:rPr lang="en-US" sz="1600" b="0" i="0" u="none" strike="noStrike" kern="1200" baseline="0" dirty="0">
                          <a:solidFill>
                            <a:srgbClr val="000000"/>
                          </a:solidFill>
                          <a:latin typeface="+mn-lt"/>
                          <a:ea typeface="+mn-ea"/>
                          <a:cs typeface="+mn-cs"/>
                        </a:rPr>
                        <a:t>Next Generation Network Based Application Recognition (NBAR2)</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Differentiated Service Code Point (DSCP) field</a:t>
                      </a:r>
                      <a:endParaRPr lang="en-US" sz="1600" dirty="0">
                        <a:solidFill>
                          <a:srgbClr val="000000"/>
                        </a:solidFill>
                      </a:endParaRPr>
                    </a:p>
                  </a:txBody>
                  <a:tcPr/>
                </a:tc>
                <a:extLst>
                  <a:ext uri="{0D108BD9-81ED-4DB2-BD59-A6C34878D82A}">
                    <a16:rowId xmlns:a16="http://schemas.microsoft.com/office/drawing/2014/main" val="2073818639"/>
                  </a:ext>
                </a:extLst>
              </a:tr>
              <a:tr h="370840">
                <a:tc>
                  <a:txBody>
                    <a:bodyPr/>
                    <a:lstStyle/>
                    <a:p>
                      <a:r>
                        <a:rPr lang="en-US" sz="1600" b="0" i="0" u="none" strike="noStrike" kern="1200" baseline="0" dirty="0">
                          <a:solidFill>
                            <a:srgbClr val="000000"/>
                          </a:solidFill>
                          <a:latin typeface="+mn-lt"/>
                          <a:ea typeface="+mn-ea"/>
                          <a:cs typeface="+mn-cs"/>
                        </a:rPr>
                        <a:t>Marking</a:t>
                      </a:r>
                      <a:endParaRPr lang="en-US" sz="1600" dirty="0">
                        <a:solidFill>
                          <a:srgbClr val="000000"/>
                        </a:solidFill>
                      </a:endParaRPr>
                    </a:p>
                  </a:txBody>
                  <a:tcPr/>
                </a:tc>
                <a:tc>
                  <a:txBody>
                    <a:bodyPr/>
                    <a:lstStyle/>
                    <a:p>
                      <a:endParaRPr lang="en-US" sz="1600" dirty="0">
                        <a:solidFill>
                          <a:srgbClr val="000000"/>
                        </a:solidFill>
                      </a:endParaRPr>
                    </a:p>
                  </a:txBody>
                  <a:tcPr/>
                </a:tc>
                <a:extLst>
                  <a:ext uri="{0D108BD9-81ED-4DB2-BD59-A6C34878D82A}">
                    <a16:rowId xmlns:a16="http://schemas.microsoft.com/office/drawing/2014/main" val="1992955872"/>
                  </a:ext>
                </a:extLst>
              </a:tr>
            </a:tbl>
          </a:graphicData>
        </a:graphic>
      </p:graphicFrame>
    </p:spTree>
    <p:extLst>
      <p:ext uri="{BB962C8B-B14F-4D97-AF65-F5344CB8AC3E}">
        <p14:creationId xmlns:p14="http://schemas.microsoft.com/office/powerpoint/2010/main" val="87559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5364956" cy="731837"/>
          </a:xfrm>
        </p:spPr>
        <p:txBody>
          <a:bodyPr/>
          <a:lstStyle/>
          <a:p>
            <a:r>
              <a:rPr lang="en-US" sz="1600" dirty="0"/>
              <a:t>Prepare for the Exam</a:t>
            </a:r>
            <a:br>
              <a:rPr lang="en-US" sz="2400" dirty="0"/>
            </a:br>
            <a:r>
              <a:rPr lang="en-US" sz="2400" dirty="0"/>
              <a:t>Key Topics for Chapter 14 (Cont.)</a:t>
            </a:r>
          </a:p>
        </p:txBody>
      </p:sp>
      <p:graphicFrame>
        <p:nvGraphicFramePr>
          <p:cNvPr id="6" name="Table 5"/>
          <p:cNvGraphicFramePr>
            <a:graphicFrameLocks noGrp="1"/>
          </p:cNvGraphicFramePr>
          <p:nvPr>
            <p:extLst>
              <p:ext uri="{D42A27DB-BD31-4B8C-83A1-F6EECF244321}">
                <p14:modId xmlns:p14="http://schemas.microsoft.com/office/powerpoint/2010/main" val="913334709"/>
              </p:ext>
            </p:extLst>
          </p:nvPr>
        </p:nvGraphicFramePr>
        <p:xfrm>
          <a:off x="821531" y="1355090"/>
          <a:ext cx="7500938" cy="2433320"/>
        </p:xfrm>
        <a:graphic>
          <a:graphicData uri="http://schemas.openxmlformats.org/drawingml/2006/table">
            <a:tbl>
              <a:tblPr firstRow="1" bandRow="1">
                <a:tableStyleId>{5C22544A-7EE6-4342-B048-85BDC9FD1C3A}</a:tableStyleId>
              </a:tblPr>
              <a:tblGrid>
                <a:gridCol w="3750469">
                  <a:extLst>
                    <a:ext uri="{9D8B030D-6E8A-4147-A177-3AD203B41FA5}">
                      <a16:colId xmlns:a16="http://schemas.microsoft.com/office/drawing/2014/main" val="20000"/>
                    </a:ext>
                  </a:extLst>
                </a:gridCol>
                <a:gridCol w="3750469">
                  <a:extLst>
                    <a:ext uri="{9D8B030D-6E8A-4147-A177-3AD203B41FA5}">
                      <a16:colId xmlns:a16="http://schemas.microsoft.com/office/drawing/2014/main" val="158474259"/>
                    </a:ext>
                  </a:extLst>
                </a:gridCol>
              </a:tblGrid>
              <a:tr h="370840">
                <a:tc>
                  <a:txBody>
                    <a:bodyPr/>
                    <a:lstStyle/>
                    <a:p>
                      <a:r>
                        <a:rPr lang="en-US" sz="1400" b="1" i="0" u="none" strike="noStrike" kern="1200" baseline="0" dirty="0">
                          <a:solidFill>
                            <a:schemeClr val="lt1"/>
                          </a:solidFill>
                          <a:latin typeface="+mn-lt"/>
                          <a:ea typeface="+mn-ea"/>
                          <a:cs typeface="+mn-cs"/>
                        </a:rPr>
                        <a:t>Description</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Per-hop behavior (PHB) definition</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Token bucket algorithm key definitions</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Available PHBs</a:t>
                      </a:r>
                      <a:endParaRPr lang="en-US" sz="1600" dirty="0">
                        <a:solidFill>
                          <a:srgbClr val="000000"/>
                        </a:solidFill>
                      </a:endParaRPr>
                    </a:p>
                  </a:txBody>
                  <a:tcPr/>
                </a:tc>
                <a:tc>
                  <a:txBody>
                    <a:bodyPr/>
                    <a:lstStyle/>
                    <a:p>
                      <a:r>
                        <a:rPr lang="en-US" sz="1600" dirty="0">
                          <a:solidFill>
                            <a:srgbClr val="000000"/>
                          </a:solidFill>
                        </a:rPr>
                        <a:t>Policing Algorithms</a:t>
                      </a:r>
                    </a:p>
                  </a:txBody>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rgbClr val="000000"/>
                          </a:solidFill>
                          <a:latin typeface="+mn-lt"/>
                          <a:ea typeface="+mn-ea"/>
                          <a:cs typeface="+mn-cs"/>
                        </a:rPr>
                        <a:t>Trust boundary</a:t>
                      </a:r>
                      <a:endParaRPr lang="en-US" sz="1600" dirty="0">
                        <a:solidFill>
                          <a:srgbClr val="000000"/>
                        </a:solidFill>
                      </a:endParaRPr>
                    </a:p>
                  </a:txBody>
                  <a:tcPr/>
                </a:tc>
                <a:tc>
                  <a:txBody>
                    <a:bodyPr/>
                    <a:lstStyle/>
                    <a:p>
                      <a:r>
                        <a:rPr lang="en-US" sz="1600" dirty="0">
                          <a:solidFill>
                            <a:srgbClr val="000000"/>
                          </a:solidFill>
                        </a:rPr>
                        <a:t>Legacy queuing algorithms</a:t>
                      </a: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Policing and shaping definition</a:t>
                      </a:r>
                      <a:endParaRPr lang="en-US" sz="1600" dirty="0">
                        <a:solidFill>
                          <a:srgbClr val="000000"/>
                        </a:solidFill>
                      </a:endParaRPr>
                    </a:p>
                  </a:txBody>
                  <a:tcPr/>
                </a:tc>
                <a:tc>
                  <a:txBody>
                    <a:bodyPr/>
                    <a:lstStyle/>
                    <a:p>
                      <a:r>
                        <a:rPr lang="en-US" sz="1600" dirty="0">
                          <a:solidFill>
                            <a:srgbClr val="000000"/>
                          </a:solidFill>
                        </a:rPr>
                        <a:t>Current queuing</a:t>
                      </a:r>
                      <a:r>
                        <a:rPr lang="en-US" sz="1600" baseline="0" dirty="0">
                          <a:solidFill>
                            <a:srgbClr val="000000"/>
                          </a:solidFill>
                        </a:rPr>
                        <a:t> algorithms</a:t>
                      </a:r>
                      <a:endParaRPr lang="en-US" sz="1600" dirty="0">
                        <a:solidFill>
                          <a:srgbClr val="000000"/>
                        </a:solidFill>
                      </a:endParaRPr>
                    </a:p>
                  </a:txBody>
                  <a:tcPr/>
                </a:tc>
                <a:extLst>
                  <a:ext uri="{0D108BD9-81ED-4DB2-BD59-A6C34878D82A}">
                    <a16:rowId xmlns:a16="http://schemas.microsoft.com/office/drawing/2014/main" val="10004"/>
                  </a:ext>
                </a:extLst>
              </a:tr>
              <a:tr h="0">
                <a:tc>
                  <a:txBody>
                    <a:bodyPr/>
                    <a:lstStyle/>
                    <a:p>
                      <a:r>
                        <a:rPr lang="en-US" sz="1600" b="0" i="0" u="none" strike="noStrike" kern="1200" baseline="0" dirty="0">
                          <a:solidFill>
                            <a:srgbClr val="000000"/>
                          </a:solidFill>
                          <a:latin typeface="+mn-lt"/>
                          <a:ea typeface="+mn-ea"/>
                          <a:cs typeface="+mn-cs"/>
                        </a:rPr>
                        <a:t>Markdown</a:t>
                      </a:r>
                      <a:endParaRPr lang="en-US" sz="1600" dirty="0">
                        <a:solidFill>
                          <a:srgbClr val="000000"/>
                        </a:solidFill>
                      </a:endParaRPr>
                    </a:p>
                  </a:txBody>
                  <a:tcPr/>
                </a:tc>
                <a:tc>
                  <a:txBody>
                    <a:bodyPr/>
                    <a:lstStyle/>
                    <a:p>
                      <a:r>
                        <a:rPr lang="en-US" sz="1600" dirty="0">
                          <a:solidFill>
                            <a:srgbClr val="000000"/>
                          </a:solidFill>
                        </a:rPr>
                        <a:t>Weighted Random Early Detection (WRED)</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5707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45959"/>
          </a:xfrm>
        </p:spPr>
        <p:txBody>
          <a:bodyPr/>
          <a:lstStyle/>
          <a:p>
            <a:r>
              <a:rPr lang="en-US" sz="1600" dirty="0"/>
              <a:t>Prepare for the Exam</a:t>
            </a:r>
            <a:br>
              <a:rPr lang="en-US" sz="2400" dirty="0"/>
            </a:br>
            <a:r>
              <a:rPr lang="en-US" sz="2400" dirty="0"/>
              <a:t>Key Terms for Chapter 14</a:t>
            </a:r>
          </a:p>
        </p:txBody>
      </p:sp>
      <p:graphicFrame>
        <p:nvGraphicFramePr>
          <p:cNvPr id="2" name="Table 1"/>
          <p:cNvGraphicFramePr>
            <a:graphicFrameLocks noGrp="1"/>
          </p:cNvGraphicFramePr>
          <p:nvPr>
            <p:extLst>
              <p:ext uri="{D42A27DB-BD31-4B8C-83A1-F6EECF244321}">
                <p14:modId xmlns:p14="http://schemas.microsoft.com/office/powerpoint/2010/main" val="1283242509"/>
              </p:ext>
            </p:extLst>
          </p:nvPr>
        </p:nvGraphicFramePr>
        <p:xfrm>
          <a:off x="2366542" y="1289080"/>
          <a:ext cx="4892902" cy="2595880"/>
        </p:xfrm>
        <a:graphic>
          <a:graphicData uri="http://schemas.openxmlformats.org/drawingml/2006/table">
            <a:tbl>
              <a:tblPr firstRow="1" bandRow="1">
                <a:tableStyleId>{5C22544A-7EE6-4342-B048-85BDC9FD1C3A}</a:tableStyleId>
              </a:tblPr>
              <a:tblGrid>
                <a:gridCol w="4892902">
                  <a:extLst>
                    <a:ext uri="{9D8B030D-6E8A-4147-A177-3AD203B41FA5}">
                      <a16:colId xmlns:a16="http://schemas.microsoft.com/office/drawing/2014/main" val="20000"/>
                    </a:ext>
                  </a:extLst>
                </a:gridCol>
              </a:tblGrid>
              <a:tr h="370840">
                <a:tc>
                  <a:txBody>
                    <a:bodyPr/>
                    <a:lstStyle/>
                    <a:p>
                      <a:pPr algn="l"/>
                      <a:r>
                        <a:rPr lang="en-US" dirty="0"/>
                        <a:t> Key Terms</a:t>
                      </a:r>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802.1Q</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802.1p</a:t>
                      </a:r>
                      <a:endParaRPr lang="en-US" sz="16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rgbClr val="000000"/>
                          </a:solidFill>
                          <a:latin typeface="+mn-lt"/>
                          <a:ea typeface="+mn-ea"/>
                          <a:cs typeface="+mn-cs"/>
                        </a:rPr>
                        <a:t>Differentiated Services (DiffServ)</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Differentiated Services Code Point (DSCP)</a:t>
                      </a:r>
                    </a:p>
                  </a:txBody>
                  <a:tcPr/>
                </a:tc>
                <a:extLst>
                  <a:ext uri="{0D108BD9-81ED-4DB2-BD59-A6C34878D82A}">
                    <a16:rowId xmlns:a16="http://schemas.microsoft.com/office/drawing/2014/main" val="10004"/>
                  </a:ext>
                </a:extLst>
              </a:tr>
              <a:tr h="370840">
                <a:tc>
                  <a:txBody>
                    <a:bodyPr/>
                    <a:lstStyle/>
                    <a:p>
                      <a:r>
                        <a:rPr lang="en-US" sz="1600" b="0" i="0" u="none" strike="noStrike" kern="1200" baseline="0" dirty="0">
                          <a:solidFill>
                            <a:srgbClr val="000000"/>
                          </a:solidFill>
                          <a:latin typeface="+mn-lt"/>
                          <a:ea typeface="+mn-ea"/>
                          <a:cs typeface="+mn-cs"/>
                        </a:rPr>
                        <a:t>per-hop behavior (PHB)</a:t>
                      </a:r>
                      <a:endParaRPr lang="en-US" sz="1600" dirty="0">
                        <a:solidFill>
                          <a:srgbClr val="000000"/>
                        </a:solidFill>
                      </a:endParaRPr>
                    </a:p>
                  </a:txBody>
                  <a:tcPr/>
                </a:tc>
                <a:extLst>
                  <a:ext uri="{0D108BD9-81ED-4DB2-BD59-A6C34878D82A}">
                    <a16:rowId xmlns:a16="http://schemas.microsoft.com/office/drawing/2014/main" val="10005"/>
                  </a:ext>
                </a:extLst>
              </a:tr>
              <a:tr h="370840">
                <a:tc>
                  <a:txBody>
                    <a:bodyPr/>
                    <a:lstStyle/>
                    <a:p>
                      <a:r>
                        <a:rPr lang="en-US" sz="1600" b="0" i="0" u="none" strike="noStrike" kern="1200" baseline="0" dirty="0">
                          <a:solidFill>
                            <a:srgbClr val="000000"/>
                          </a:solidFill>
                          <a:latin typeface="+mn-lt"/>
                          <a:ea typeface="+mn-ea"/>
                          <a:cs typeface="+mn-cs"/>
                        </a:rPr>
                        <a:t>Type of Service (TOS)</a:t>
                      </a:r>
                      <a:endParaRPr lang="en-US" sz="1600" dirty="0">
                        <a:solidFill>
                          <a:srgbClr val="000000"/>
                        </a:solidFill>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0191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9479016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The Need for QoS</a:t>
            </a:r>
            <a:br>
              <a:rPr lang="en-US" dirty="0"/>
            </a:br>
            <a:r>
              <a:rPr lang="en-US" dirty="0"/>
              <a:t>Propagation Delay</a:t>
            </a:r>
          </a:p>
        </p:txBody>
      </p:sp>
      <p:sp>
        <p:nvSpPr>
          <p:cNvPr id="2" name="Content Placeholder 1"/>
          <p:cNvSpPr>
            <a:spLocks noGrp="1"/>
          </p:cNvSpPr>
          <p:nvPr>
            <p:ph idx="1"/>
          </p:nvPr>
        </p:nvSpPr>
        <p:spPr>
          <a:xfrm>
            <a:off x="84221" y="641991"/>
            <a:ext cx="8813593" cy="4069967"/>
          </a:xfrm>
        </p:spPr>
        <p:txBody>
          <a:bodyPr/>
          <a:lstStyle/>
          <a:p>
            <a:pPr marL="0" indent="0">
              <a:buNone/>
            </a:pPr>
            <a:r>
              <a:rPr lang="en-US" sz="1600" dirty="0"/>
              <a:t>Propagation delay is the time it takes for a packet to travel from the source to a destination at the speed of light over a medium such as fiber-optic cables or copper wires. </a:t>
            </a:r>
          </a:p>
          <a:p>
            <a:pPr>
              <a:buFont typeface="Arial" panose="020B0604020202020204" pitchFamily="34" charset="0"/>
              <a:buChar char="•"/>
            </a:pPr>
            <a:r>
              <a:rPr lang="en-US" sz="1600" dirty="0"/>
              <a:t>The speed of light is 299,792,458 meters per second in a vacuum. </a:t>
            </a:r>
          </a:p>
          <a:p>
            <a:pPr>
              <a:buFont typeface="Arial" panose="020B0604020202020204" pitchFamily="34" charset="0"/>
              <a:buChar char="•"/>
            </a:pPr>
            <a:r>
              <a:rPr lang="en-US" sz="1600" dirty="0"/>
              <a:t>The lack of vacuum conditions in a fiber-optic cable or a copper wire slows down the speed of light by a ratio known as the </a:t>
            </a:r>
            <a:r>
              <a:rPr lang="en-US" sz="1600" i="1" dirty="0"/>
              <a:t>refractive index</a:t>
            </a:r>
            <a:r>
              <a:rPr lang="en-US" sz="1600" dirty="0"/>
              <a:t>; the larger the refractive index value, the slower light travels.</a:t>
            </a:r>
          </a:p>
          <a:p>
            <a:pPr>
              <a:buFont typeface="Arial" panose="020B0604020202020204" pitchFamily="34" charset="0"/>
              <a:buChar char="•"/>
            </a:pPr>
            <a:r>
              <a:rPr lang="en-US" sz="1600" dirty="0"/>
              <a:t>The average refractive index value of an optical fiber is about 1.5. The speed of light through a medium </a:t>
            </a:r>
            <a:r>
              <a:rPr lang="en-US" sz="1600" i="1" dirty="0"/>
              <a:t>v </a:t>
            </a:r>
            <a:r>
              <a:rPr lang="en-US" sz="1600" dirty="0"/>
              <a:t>is equal to the speed of light in a vacuum </a:t>
            </a:r>
            <a:r>
              <a:rPr lang="en-US" sz="1600" i="1" dirty="0"/>
              <a:t>c </a:t>
            </a:r>
            <a:r>
              <a:rPr lang="en-US" sz="1600" dirty="0"/>
              <a:t>divided by the refractive index </a:t>
            </a:r>
            <a:r>
              <a:rPr lang="en-US" sz="1600" i="1" dirty="0"/>
              <a:t>n</a:t>
            </a:r>
            <a:r>
              <a:rPr lang="en-US" sz="1600" dirty="0"/>
              <a:t>, or  </a:t>
            </a:r>
            <a:r>
              <a:rPr lang="en-US" sz="1600" i="1" dirty="0"/>
              <a:t>v </a:t>
            </a:r>
            <a:r>
              <a:rPr lang="en-US" sz="1600" dirty="0"/>
              <a:t>= </a:t>
            </a:r>
            <a:r>
              <a:rPr lang="en-US" sz="1600" i="1" dirty="0"/>
              <a:t>c </a:t>
            </a:r>
            <a:r>
              <a:rPr lang="en-US" sz="1600" dirty="0"/>
              <a:t>/ </a:t>
            </a:r>
            <a:r>
              <a:rPr lang="en-US" sz="1600" i="1" dirty="0"/>
              <a:t>n</a:t>
            </a:r>
            <a:r>
              <a:rPr lang="en-US" sz="1600" dirty="0"/>
              <a:t>. This means the speed of light through a fiber-optic cable with a refractive index of 1.5 is approximately 200,000,000 meters per second (that is, 300,000,000 / 1.5).</a:t>
            </a:r>
          </a:p>
          <a:p>
            <a:pPr>
              <a:buFont typeface="Arial" panose="020B0604020202020204" pitchFamily="34" charset="0"/>
              <a:buChar char="•"/>
            </a:pPr>
            <a:r>
              <a:rPr lang="en-US" sz="1600" dirty="0"/>
              <a:t>If a single fiber-optic cable with a refractive index of 1.5 were laid out around the equatorial circumference of Earth, which is about 40,075 km, the propagation delay would be equal to the equatorial circumference of Earth divided by 200,000,000 meters per second. This is approximately 200 ms.</a:t>
            </a:r>
          </a:p>
        </p:txBody>
      </p:sp>
    </p:spTree>
    <p:extLst>
      <p:ext uri="{BB962C8B-B14F-4D97-AF65-F5344CB8AC3E}">
        <p14:creationId xmlns:p14="http://schemas.microsoft.com/office/powerpoint/2010/main" val="187103753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The Need for QoS</a:t>
            </a:r>
            <a:br>
              <a:rPr lang="en-US" dirty="0"/>
            </a:br>
            <a:r>
              <a:rPr lang="en-US" dirty="0"/>
              <a:t>Serialization Delay/Processing Delay</a:t>
            </a:r>
          </a:p>
        </p:txBody>
      </p:sp>
      <p:sp>
        <p:nvSpPr>
          <p:cNvPr id="2" name="Content Placeholder 1"/>
          <p:cNvSpPr>
            <a:spLocks noGrp="1"/>
          </p:cNvSpPr>
          <p:nvPr>
            <p:ph idx="1"/>
          </p:nvPr>
        </p:nvSpPr>
        <p:spPr>
          <a:xfrm>
            <a:off x="84221" y="641992"/>
            <a:ext cx="8813593" cy="3488850"/>
          </a:xfrm>
        </p:spPr>
        <p:txBody>
          <a:bodyPr/>
          <a:lstStyle/>
          <a:p>
            <a:pPr marL="0" indent="0">
              <a:buNone/>
            </a:pPr>
            <a:r>
              <a:rPr lang="en-US" sz="1600" dirty="0"/>
              <a:t>Serialization delay is the time it takes to place all the bits of a packet onto a link. </a:t>
            </a:r>
          </a:p>
          <a:p>
            <a:pPr>
              <a:buFont typeface="Arial" panose="020B0604020202020204" pitchFamily="34" charset="0"/>
              <a:buChar char="•"/>
            </a:pPr>
            <a:r>
              <a:rPr lang="en-US" sz="1600" dirty="0"/>
              <a:t>It is a fixed value that depends on the link speed; the higher the link speed, the lower the delay. </a:t>
            </a:r>
          </a:p>
          <a:p>
            <a:pPr>
              <a:buFont typeface="Arial" panose="020B0604020202020204" pitchFamily="34" charset="0"/>
              <a:buChar char="•"/>
            </a:pPr>
            <a:r>
              <a:rPr lang="en-US" sz="1600" dirty="0"/>
              <a:t>The serialization delay </a:t>
            </a:r>
            <a:r>
              <a:rPr lang="en-US" sz="1600" i="1" dirty="0"/>
              <a:t>s </a:t>
            </a:r>
            <a:r>
              <a:rPr lang="en-US" sz="1600" dirty="0"/>
              <a:t>is equal to the packet size in bits divided by the line speed in bits per second. </a:t>
            </a:r>
          </a:p>
          <a:p>
            <a:pPr marL="0" indent="0">
              <a:buNone/>
            </a:pPr>
            <a:r>
              <a:rPr lang="en-US" sz="1600" dirty="0"/>
              <a:t>Processing delay is the fixed amount of time it takes for a networking device to take the packet from an input interface and place the packet onto the output queue of the output interface. </a:t>
            </a:r>
          </a:p>
          <a:p>
            <a:pPr marL="0" indent="0">
              <a:buNone/>
            </a:pPr>
            <a:endParaRPr lang="en-US" sz="1600" dirty="0"/>
          </a:p>
        </p:txBody>
      </p:sp>
      <p:sp>
        <p:nvSpPr>
          <p:cNvPr id="4" name="Rectangle 3">
            <a:extLst>
              <a:ext uri="{FF2B5EF4-FFF2-40B4-BE49-F238E27FC236}">
                <a16:creationId xmlns:a16="http://schemas.microsoft.com/office/drawing/2014/main" id="{7A9B1915-AF55-44C0-8551-EC9A89CF3922}"/>
              </a:ext>
            </a:extLst>
          </p:cNvPr>
          <p:cNvSpPr/>
          <p:nvPr/>
        </p:nvSpPr>
        <p:spPr>
          <a:xfrm>
            <a:off x="84221" y="2918813"/>
            <a:ext cx="8720145" cy="1569660"/>
          </a:xfrm>
          <a:prstGeom prst="rect">
            <a:avLst/>
          </a:prstGeom>
        </p:spPr>
        <p:txBody>
          <a:bodyPr wrap="square">
            <a:spAutoFit/>
          </a:bodyPr>
          <a:lstStyle/>
          <a:p>
            <a:pPr marL="0" indent="0">
              <a:buNone/>
            </a:pPr>
            <a:r>
              <a:rPr lang="en-US" sz="1600" dirty="0"/>
              <a:t>The processing delay depends on factors such as the following:</a:t>
            </a:r>
          </a:p>
          <a:p>
            <a:pPr lvl="1"/>
            <a:r>
              <a:rPr lang="en-US" sz="1600" dirty="0"/>
              <a:t>CPU speed (for software-based platforms)</a:t>
            </a:r>
          </a:p>
          <a:p>
            <a:pPr lvl="1"/>
            <a:r>
              <a:rPr lang="en-US" sz="1600" dirty="0"/>
              <a:t>CPU utilization (load)</a:t>
            </a:r>
          </a:p>
          <a:p>
            <a:pPr lvl="1"/>
            <a:r>
              <a:rPr lang="en-US" sz="1600" dirty="0"/>
              <a:t>IP packet switching mode (process switching, software CEF, or hardware CEF)</a:t>
            </a:r>
          </a:p>
          <a:p>
            <a:pPr lvl="1"/>
            <a:r>
              <a:rPr lang="en-US" sz="1600" dirty="0"/>
              <a:t>Router architecture (centralized or distributed)</a:t>
            </a:r>
          </a:p>
          <a:p>
            <a:pPr lvl="1"/>
            <a:r>
              <a:rPr lang="en-US" sz="1600" dirty="0"/>
              <a:t>Configured features on both input and output interfaces</a:t>
            </a:r>
          </a:p>
        </p:txBody>
      </p:sp>
    </p:spTree>
    <p:extLst>
      <p:ext uri="{BB962C8B-B14F-4D97-AF65-F5344CB8AC3E}">
        <p14:creationId xmlns:p14="http://schemas.microsoft.com/office/powerpoint/2010/main" val="5996651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1"/>
            <a:ext cx="8897815" cy="641992"/>
          </a:xfrm>
        </p:spPr>
        <p:txBody>
          <a:bodyPr/>
          <a:lstStyle/>
          <a:p>
            <a:r>
              <a:rPr lang="en-US" sz="1600" dirty="0"/>
              <a:t>The Need for QoS</a:t>
            </a:r>
            <a:br>
              <a:rPr lang="en-US" dirty="0"/>
            </a:br>
            <a:r>
              <a:rPr lang="en-US" dirty="0"/>
              <a:t>Delay Variation/Packet Loss</a:t>
            </a:r>
          </a:p>
        </p:txBody>
      </p:sp>
      <p:sp>
        <p:nvSpPr>
          <p:cNvPr id="2" name="Content Placeholder 1"/>
          <p:cNvSpPr>
            <a:spLocks noGrp="1"/>
          </p:cNvSpPr>
          <p:nvPr>
            <p:ph idx="1"/>
          </p:nvPr>
        </p:nvSpPr>
        <p:spPr>
          <a:xfrm>
            <a:off x="-1" y="630842"/>
            <a:ext cx="9144001" cy="3987811"/>
          </a:xfrm>
        </p:spPr>
        <p:txBody>
          <a:bodyPr/>
          <a:lstStyle/>
          <a:p>
            <a:pPr marL="0" indent="0">
              <a:buNone/>
            </a:pPr>
            <a:r>
              <a:rPr lang="en-US" sz="1600" dirty="0"/>
              <a:t>Delay variation, also referred to as jitter, is the difference in the latency between packets in a single flow.  For example, if one packet takes 50 ms to traverse the network from the source to destination, and the following packet takes 70 ms, the jitter is 20 ms. </a:t>
            </a:r>
          </a:p>
          <a:p>
            <a:pPr marL="0" indent="0">
              <a:buNone/>
            </a:pPr>
            <a:r>
              <a:rPr lang="en-US" sz="1600" dirty="0"/>
              <a:t>The major factors affecting variable delays are queuing delay, dejitter buffers, and variable packet sizes. Jitter is experienced due to the queueing delay experienced during periods of network congestion. </a:t>
            </a:r>
          </a:p>
          <a:p>
            <a:pPr marL="0" indent="0">
              <a:buNone/>
            </a:pPr>
            <a:r>
              <a:rPr lang="en-US" sz="1600" dirty="0"/>
              <a:t>Packet loss is usually a result of congestion on an interface, and can be prevented by implementing one of the following approaches:</a:t>
            </a:r>
          </a:p>
          <a:p>
            <a:pPr lvl="1"/>
            <a:r>
              <a:rPr lang="en-US" sz="1600" dirty="0"/>
              <a:t>Increase link speed.</a:t>
            </a:r>
          </a:p>
          <a:p>
            <a:pPr lvl="1"/>
            <a:r>
              <a:rPr lang="en-US" sz="1600" dirty="0"/>
              <a:t>Implement QoS congestion-avoidance and congestion-management mechanism.</a:t>
            </a:r>
          </a:p>
          <a:p>
            <a:pPr lvl="1"/>
            <a:r>
              <a:rPr lang="en-US" sz="1600" dirty="0"/>
              <a:t>Implement traffic policing to drop low-priority packets and allow high-priority traffic through.</a:t>
            </a:r>
          </a:p>
          <a:p>
            <a:pPr lvl="1"/>
            <a:r>
              <a:rPr lang="en-US" sz="1600" dirty="0"/>
              <a:t>Implement traffic shaping to delay packets instead of dropping them since traffic may burst and exceed the capacity of an interface buffer. Traffic shaping is not recommended for real-time traffic because it relies on queuing that can cause jitter.</a:t>
            </a:r>
          </a:p>
          <a:p>
            <a:pPr marL="0" indent="0">
              <a:buNone/>
            </a:pPr>
            <a:endParaRPr lang="en-US" sz="1600" dirty="0"/>
          </a:p>
        </p:txBody>
      </p:sp>
    </p:spTree>
    <p:extLst>
      <p:ext uri="{BB962C8B-B14F-4D97-AF65-F5344CB8AC3E}">
        <p14:creationId xmlns:p14="http://schemas.microsoft.com/office/powerpoint/2010/main" val="202099207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18913</TotalTime>
  <Words>8565</Words>
  <Application>Microsoft Office PowerPoint</Application>
  <PresentationFormat>On-screen Show (16:9)</PresentationFormat>
  <Paragraphs>605</Paragraphs>
  <Slides>68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CiscoSans ExtraLight</vt:lpstr>
      <vt:lpstr>Wingdings</vt:lpstr>
      <vt:lpstr>Default Theme</vt:lpstr>
      <vt:lpstr>Chapter 14: QoS</vt:lpstr>
      <vt:lpstr>Chapter 14 Content</vt:lpstr>
      <vt:lpstr>The Need for QoS</vt:lpstr>
      <vt:lpstr>The Need for QoS Causes and Results of Quality Issues</vt:lpstr>
      <vt:lpstr>The Need for QoS Lack of Bandwidth</vt:lpstr>
      <vt:lpstr>The Need for QoS Latency and Jitter</vt:lpstr>
      <vt:lpstr>The Need for QoS Propagation Delay</vt:lpstr>
      <vt:lpstr>The Need for QoS Serialization Delay/Processing Delay</vt:lpstr>
      <vt:lpstr>The Need for QoS Delay Variation/Packet Loss</vt:lpstr>
      <vt:lpstr>QoS Models</vt:lpstr>
      <vt:lpstr>QoS Models IntServ Model</vt:lpstr>
      <vt:lpstr>QoS Models RSVP Reservation</vt:lpstr>
      <vt:lpstr>QoS Models RSVP Reservation (Cont.)</vt:lpstr>
      <vt:lpstr>QoS Models DiffServ Model</vt:lpstr>
      <vt:lpstr>Classification and Marking</vt:lpstr>
      <vt:lpstr>Classification and Marking Classification</vt:lpstr>
      <vt:lpstr>Classification and Marking Layer 7 Classification</vt:lpstr>
      <vt:lpstr>Classification and Marking Marking</vt:lpstr>
      <vt:lpstr>Classification and Marking Layer 2 Marking</vt:lpstr>
      <vt:lpstr>Classification and Marking Priority Code Point (PCP)</vt:lpstr>
      <vt:lpstr>Classification and Marking Priority Code Point (PCP) (Cont.)</vt:lpstr>
      <vt:lpstr>Classification and Marking Layer 3 Marking</vt:lpstr>
      <vt:lpstr>Classification and Marking DSCP Per-Hop Behaviors</vt:lpstr>
      <vt:lpstr>Classification and Marking Class Selector PHB</vt:lpstr>
      <vt:lpstr>Classification and Marking Default Forwarding (DF) PHB</vt:lpstr>
      <vt:lpstr>Classification and Marking Assured Forwarding (AF) PHB</vt:lpstr>
      <vt:lpstr>Classification and Marking Assured Forwarding (AF) PHB (Cont.)</vt:lpstr>
      <vt:lpstr>Classification and Marking Assured Forwarding (AF) and WRED</vt:lpstr>
      <vt:lpstr>Classification and Marking Expedited Forwarding (EF) PHB</vt:lpstr>
      <vt:lpstr>Classification and Marking Scavenger Class</vt:lpstr>
      <vt:lpstr>Classification and Marking Trust Boundary</vt:lpstr>
      <vt:lpstr>Classification and Marking Trust Boundary Example (Cont.)</vt:lpstr>
      <vt:lpstr>Classification and Marking A Practical Example: Wireless QoS</vt:lpstr>
      <vt:lpstr>Classification and Marking A Practical Example: Wireless QoS (Cont.)</vt:lpstr>
      <vt:lpstr>Policing and Shaping</vt:lpstr>
      <vt:lpstr>Policing and Shaping Placing Policers and Shapers in the Network</vt:lpstr>
      <vt:lpstr>Policing and Shaping Markdown</vt:lpstr>
      <vt:lpstr>Policing and Shaping Token Bucket Algorithms</vt:lpstr>
      <vt:lpstr>Policing and Shaping Token Bucket Algorithms (Cont.)</vt:lpstr>
      <vt:lpstr>Policing and Shaping Single Token Bucket Algorithm</vt:lpstr>
      <vt:lpstr>Policing and Shaping Single Token Bucket Operation</vt:lpstr>
      <vt:lpstr>Policing and Shaping Single Token Bucket Operation (Cont.)</vt:lpstr>
      <vt:lpstr>Policing and Shaping CIR Calculation</vt:lpstr>
      <vt:lpstr>Policing and Shaping CIR Calculation (Cont.)</vt:lpstr>
      <vt:lpstr>Policing and Shaping Single Rate Two-Color Markers/Policers</vt:lpstr>
      <vt:lpstr>Policing and Shaping Single Rate Three-Color Markers/Policers</vt:lpstr>
      <vt:lpstr>Policing and Shaping Single Rate Three-Color Markers/Policers (Cont.)</vt:lpstr>
      <vt:lpstr>Policing and Shaping Single Rate Three-Color Markers/Policers (Cont.)</vt:lpstr>
      <vt:lpstr>Policing and Shaping Single Rate Three-Color Markers/Policers Parameters</vt:lpstr>
      <vt:lpstr>Policing and Shaping Single Rate Three-Color Marker Uses</vt:lpstr>
      <vt:lpstr>Policing and Shaping Two Rate Three-Color Markers/Policers</vt:lpstr>
      <vt:lpstr>Policing and Shaping Two Rate Three-Color Markers/Policers (Cont.)</vt:lpstr>
      <vt:lpstr>Policing and Shaping Two Rate Three-Color Markers/Policers Parameters</vt:lpstr>
      <vt:lpstr>Policing and Shaping Two Rate Three-Color Markers/Policers</vt:lpstr>
      <vt:lpstr>Policing and Shaping Two Rate Three-Color Markers/Policers (Cont.)</vt:lpstr>
      <vt:lpstr>Congestion Management and Avoidance</vt:lpstr>
      <vt:lpstr>Congestion Management and Avoidance Congestion Management</vt:lpstr>
      <vt:lpstr>Congestion Management and Avoidance Congestion Management: Legacy Queuing</vt:lpstr>
      <vt:lpstr>Congestion Management and Avoidance Congestion Management: Current Queuing</vt:lpstr>
      <vt:lpstr>Congestion Management and Avoidance CBWFQ with LLQ</vt:lpstr>
      <vt:lpstr>Congestion Management and Avoidance CBWFQ with LLQ (Cont.)</vt:lpstr>
      <vt:lpstr>Congestion Management and Avoidance Congestion Avoidance Tools: RED</vt:lpstr>
      <vt:lpstr>Congestion Management and Avoidance Congestion Avoidance Tools: WRED</vt:lpstr>
      <vt:lpstr>Prepare for the Exam</vt:lpstr>
      <vt:lpstr>Prepare for the Exam Key Topics for Chapter 14</vt:lpstr>
      <vt:lpstr>Prepare for the Exam Key Topics for Chapter 14 (Cont.)</vt:lpstr>
      <vt:lpstr>Prepare for the Exam Key Terms for Chapter 14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639</cp:revision>
  <dcterms:created xsi:type="dcterms:W3CDTF">2019-10-18T06:21:22Z</dcterms:created>
  <dcterms:modified xsi:type="dcterms:W3CDTF">2020-02-21T18:10:44Z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