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6.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8.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7"/>
  </p:notesMasterIdLst>
  <p:sldIdLst>
    <p:sldId id="513" r:id="rId2"/>
    <p:sldId id="1103" r:id="rId3"/>
    <p:sldId id="1144" r:id="rId4"/>
    <p:sldId id="1054" r:id="rId5"/>
    <p:sldId id="1091" r:id="rId6"/>
    <p:sldId id="1108" r:id="rId7"/>
    <p:sldId id="1109" r:id="rId8"/>
    <p:sldId id="1110" r:id="rId9"/>
    <p:sldId id="1111" r:id="rId10"/>
    <p:sldId id="1112" r:id="rId11"/>
    <p:sldId id="1114" r:id="rId12"/>
    <p:sldId id="1163" r:id="rId13"/>
    <p:sldId id="1162" r:id="rId14"/>
    <p:sldId id="1115" r:id="rId15"/>
    <p:sldId id="1164" r:id="rId16"/>
    <p:sldId id="1116" r:id="rId17"/>
    <p:sldId id="1165" r:id="rId18"/>
    <p:sldId id="1117" r:id="rId19"/>
    <p:sldId id="1166" r:id="rId20"/>
    <p:sldId id="1167" r:id="rId21"/>
    <p:sldId id="1118" r:id="rId22"/>
    <p:sldId id="1169" r:id="rId23"/>
    <p:sldId id="1188" r:id="rId24"/>
    <p:sldId id="1189" r:id="rId25"/>
    <p:sldId id="1190" r:id="rId26"/>
    <p:sldId id="1191" r:id="rId27"/>
    <p:sldId id="1192" r:id="rId28"/>
    <p:sldId id="1193" r:id="rId29"/>
    <p:sldId id="1194" r:id="rId30"/>
    <p:sldId id="1195" r:id="rId31"/>
    <p:sldId id="1196" r:id="rId32"/>
    <p:sldId id="1197" r:id="rId33"/>
    <p:sldId id="1198" r:id="rId34"/>
    <p:sldId id="1199" r:id="rId35"/>
    <p:sldId id="1146" r:id="rId36"/>
    <p:sldId id="1170" r:id="rId37"/>
    <p:sldId id="1184" r:id="rId38"/>
    <p:sldId id="1171" r:id="rId39"/>
    <p:sldId id="1185" r:id="rId40"/>
    <p:sldId id="1200" r:id="rId41"/>
    <p:sldId id="1186" r:id="rId42"/>
    <p:sldId id="1183" r:id="rId43"/>
    <p:sldId id="1182" r:id="rId44"/>
    <p:sldId id="1158" r:id="rId45"/>
    <p:sldId id="1174" r:id="rId46"/>
    <p:sldId id="1175" r:id="rId47"/>
    <p:sldId id="1176" r:id="rId48"/>
    <p:sldId id="1173" r:id="rId49"/>
    <p:sldId id="1177" r:id="rId50"/>
    <p:sldId id="1159" r:id="rId51"/>
    <p:sldId id="1178" r:id="rId52"/>
    <p:sldId id="1179" r:id="rId53"/>
    <p:sldId id="1180" r:id="rId54"/>
    <p:sldId id="1181" r:id="rId55"/>
    <p:sldId id="291" r:id="rId56"/>
  </p:sldIdLst>
  <p:sldSz cx="9144000" cy="5143500" type="screen16x9"/>
  <p:notesSz cx="6858000" cy="9144000"/>
  <p:custDataLst>
    <p:tags r:id="rId5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83047" autoAdjust="0"/>
  </p:normalViewPr>
  <p:slideViewPr>
    <p:cSldViewPr snapToGrid="0" showGuides="1">
      <p:cViewPr varScale="1">
        <p:scale>
          <a:sx n="74" d="100"/>
          <a:sy n="74" d="100"/>
        </p:scale>
        <p:origin x="1060"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39536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68444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332894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71159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012077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930592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709051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727961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46170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92955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404131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05161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052187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102945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88037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010149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349887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266073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422674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51979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66416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481045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69272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6912844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25024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950739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909544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450962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73120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704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954734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9860907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8106640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740032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3147447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3557680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560870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359399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9816579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623076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4432030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821271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763798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859809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73706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47468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119306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16: Overlay Tunnels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696397"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Generic Routing Encapsulation (GRE) Tunnels</a:t>
            </a:r>
            <a:br>
              <a:rPr lang="en-US" sz="1600" dirty="0"/>
            </a:br>
            <a:r>
              <a:rPr lang="en-US" sz="2400" dirty="0"/>
              <a:t>GRE Tunnel Verification (Cont.)</a:t>
            </a:r>
          </a:p>
        </p:txBody>
      </p:sp>
      <p:sp>
        <p:nvSpPr>
          <p:cNvPr id="2" name="Content Placeholder 1"/>
          <p:cNvSpPr>
            <a:spLocks noGrp="1"/>
          </p:cNvSpPr>
          <p:nvPr>
            <p:ph idx="1"/>
          </p:nvPr>
        </p:nvSpPr>
        <p:spPr>
          <a:xfrm>
            <a:off x="235670" y="593889"/>
            <a:ext cx="8519049" cy="1074657"/>
          </a:xfrm>
        </p:spPr>
        <p:txBody>
          <a:bodyPr/>
          <a:lstStyle/>
          <a:p>
            <a:pPr indent="0" algn="l"/>
            <a:r>
              <a:rPr lang="en-US" sz="1800" dirty="0">
                <a:solidFill>
                  <a:srgbClr val="000000"/>
                </a:solidFill>
              </a:rPr>
              <a:t>Additional commands to verify the status of a GRE tunnel include  </a:t>
            </a:r>
            <a:r>
              <a:rPr lang="en-US" sz="1800" b="1" dirty="0">
                <a:solidFill>
                  <a:srgbClr val="000000"/>
                </a:solidFill>
              </a:rPr>
              <a:t>show ip route </a:t>
            </a:r>
            <a:r>
              <a:rPr lang="en-US" sz="1800" dirty="0">
                <a:solidFill>
                  <a:srgbClr val="000000"/>
                </a:solidFill>
              </a:rPr>
              <a:t>and </a:t>
            </a:r>
            <a:r>
              <a:rPr lang="en-US" sz="1800" b="1" dirty="0">
                <a:solidFill>
                  <a:srgbClr val="000000"/>
                </a:solidFill>
              </a:rPr>
              <a:t>traceroute.  </a:t>
            </a:r>
            <a:r>
              <a:rPr lang="en-US" sz="1800" dirty="0">
                <a:solidFill>
                  <a:srgbClr val="000000"/>
                </a:solidFill>
              </a:rPr>
              <a:t>Examples 16-4 and 16-5 show the output of these commands when the GRE tunnel is active.</a:t>
            </a:r>
            <a:endParaRPr lang="en-US" sz="1800" b="1" dirty="0">
              <a:solidFill>
                <a:srgbClr val="000000"/>
              </a:solidFill>
            </a:endParaRPr>
          </a:p>
        </p:txBody>
      </p:sp>
      <p:pic>
        <p:nvPicPr>
          <p:cNvPr id="8" name="Picture 7"/>
          <p:cNvPicPr>
            <a:picLocks noChangeAspect="1"/>
          </p:cNvPicPr>
          <p:nvPr/>
        </p:nvPicPr>
        <p:blipFill>
          <a:blip r:embed="rId3"/>
          <a:stretch>
            <a:fillRect/>
          </a:stretch>
        </p:blipFill>
        <p:spPr>
          <a:xfrm>
            <a:off x="78736" y="1668545"/>
            <a:ext cx="4021924" cy="3022038"/>
          </a:xfrm>
          <a:prstGeom prst="rect">
            <a:avLst/>
          </a:prstGeom>
        </p:spPr>
      </p:pic>
      <p:pic>
        <p:nvPicPr>
          <p:cNvPr id="9" name="Picture 8"/>
          <p:cNvPicPr>
            <a:picLocks noChangeAspect="1"/>
          </p:cNvPicPr>
          <p:nvPr/>
        </p:nvPicPr>
        <p:blipFill>
          <a:blip r:embed="rId4"/>
          <a:stretch>
            <a:fillRect/>
          </a:stretch>
        </p:blipFill>
        <p:spPr>
          <a:xfrm>
            <a:off x="4100660" y="2449818"/>
            <a:ext cx="4967926" cy="837834"/>
          </a:xfrm>
          <a:prstGeom prst="rect">
            <a:avLst/>
          </a:prstGeom>
        </p:spPr>
      </p:pic>
    </p:spTree>
    <p:extLst>
      <p:ext uri="{BB962C8B-B14F-4D97-AF65-F5344CB8AC3E}">
        <p14:creationId xmlns:p14="http://schemas.microsoft.com/office/powerpoint/2010/main" val="34186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Generic Routing Encapsulation (GRE) Tunnels</a:t>
            </a:r>
            <a:br>
              <a:rPr lang="en-US" sz="1600" dirty="0"/>
            </a:br>
            <a:r>
              <a:rPr lang="en-US" sz="2400" dirty="0"/>
              <a:t>Problems with Overlay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731836"/>
            <a:ext cx="8743309" cy="2548692"/>
          </a:xfrm>
        </p:spPr>
        <p:txBody>
          <a:bodyPr/>
          <a:lstStyle/>
          <a:p>
            <a:pPr marL="0" indent="0" algn="l" defTabSz="684213" fontAlgn="base">
              <a:spcBef>
                <a:spcPts val="600"/>
              </a:spcBef>
              <a:spcAft>
                <a:spcPts val="600"/>
              </a:spcAft>
              <a:buClr>
                <a:schemeClr val="tx2"/>
              </a:buClr>
              <a:buSzPct val="90000"/>
            </a:pPr>
            <a:r>
              <a:rPr lang="en-US" dirty="0">
                <a:solidFill>
                  <a:srgbClr val="000000"/>
                </a:solidFill>
              </a:rPr>
              <a:t>Recursive routing and outbound interface selection are two common problems with tunnel or overlay networks.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dirty="0">
                <a:solidFill>
                  <a:srgbClr val="000000"/>
                </a:solidFill>
              </a:rPr>
              <a:t>Recursive routing can occur when the transport network is advertised into the same routing protocol that runs on the overlay network.</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dirty="0">
                <a:solidFill>
                  <a:srgbClr val="000000"/>
                </a:solidFill>
              </a:rPr>
              <a:t>Routers detect recursive route and generate syslog messages.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dirty="0">
                <a:solidFill>
                  <a:srgbClr val="000000"/>
                </a:solidFill>
              </a:rPr>
              <a:t>Recursive routing problems are remediated by preventing the tunnel endpoint address from being advertised across the tunnel network.</a:t>
            </a:r>
          </a:p>
        </p:txBody>
      </p:sp>
    </p:spTree>
    <p:extLst>
      <p:ext uri="{BB962C8B-B14F-4D97-AF65-F5344CB8AC3E}">
        <p14:creationId xmlns:p14="http://schemas.microsoft.com/office/powerpoint/2010/main" val="29355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105995" cy="1351755"/>
          </a:xfrm>
        </p:spPr>
        <p:txBody>
          <a:bodyPr/>
          <a:lstStyle/>
          <a:p>
            <a:r>
              <a:rPr lang="en-US" dirty="0">
                <a:solidFill>
                  <a:schemeClr val="accent5">
                    <a:lumMod val="40000"/>
                    <a:lumOff val="60000"/>
                  </a:schemeClr>
                </a:solidFill>
              </a:rPr>
              <a:t>IPsec Fundamentals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IPsec is a framework of open standards for creating highly secure virtual private networks (VPNs). </a:t>
            </a:r>
          </a:p>
          <a:p>
            <a:pPr marL="285750" indent="-285750">
              <a:buFont typeface="Arial" panose="020B0604020202020204" pitchFamily="34" charset="0"/>
              <a:buChar char="•"/>
            </a:pPr>
            <a:r>
              <a:rPr lang="en-US" sz="1600" dirty="0">
                <a:solidFill>
                  <a:schemeClr val="accent5">
                    <a:lumMod val="40000"/>
                    <a:lumOff val="60000"/>
                  </a:schemeClr>
                </a:solidFill>
              </a:rPr>
              <a:t>IPsec provides security services such as peer authentication, data confidentiality, data integrity and replay detection</a:t>
            </a:r>
            <a:r>
              <a:rPr lang="en-US" sz="1600" dirty="0">
                <a:solidFill>
                  <a:schemeClr val="accent5">
                    <a:lumMod val="40000"/>
                    <a:lumOff val="60000"/>
                  </a:schemeClr>
                </a:solidFill>
                <a:latin typeface="+mj-lt"/>
                <a:ea typeface="ＭＳ Ｐゴシック" charset="0"/>
              </a:rPr>
              <a:t>.</a:t>
            </a:r>
          </a:p>
        </p:txBody>
      </p:sp>
    </p:spTree>
    <p:custDataLst>
      <p:tags r:id="rId1"/>
    </p:custDataLst>
    <p:extLst>
      <p:ext uri="{BB962C8B-B14F-4D97-AF65-F5344CB8AC3E}">
        <p14:creationId xmlns:p14="http://schemas.microsoft.com/office/powerpoint/2010/main" val="124607475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058" y="12648"/>
            <a:ext cx="8345488" cy="554233"/>
          </a:xfrm>
        </p:spPr>
        <p:txBody>
          <a:bodyPr/>
          <a:lstStyle/>
          <a:p>
            <a:r>
              <a:rPr lang="en-US" sz="1600" dirty="0"/>
              <a:t>IPsec Fundamentals</a:t>
            </a:r>
            <a:br>
              <a:rPr lang="en-US" sz="1600" dirty="0"/>
            </a:br>
            <a:r>
              <a:rPr lang="en-US" sz="2400" dirty="0"/>
              <a:t>IPSec Security Services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19736217"/>
              </p:ext>
            </p:extLst>
          </p:nvPr>
        </p:nvGraphicFramePr>
        <p:xfrm>
          <a:off x="161058" y="905435"/>
          <a:ext cx="8898904" cy="3778948"/>
        </p:xfrm>
        <a:graphic>
          <a:graphicData uri="http://schemas.openxmlformats.org/drawingml/2006/table">
            <a:tbl>
              <a:tblPr firstRow="1" bandRow="1">
                <a:tableStyleId>{5C22544A-7EE6-4342-B048-85BDC9FD1C3A}</a:tableStyleId>
              </a:tblPr>
              <a:tblGrid>
                <a:gridCol w="1472064">
                  <a:extLst>
                    <a:ext uri="{9D8B030D-6E8A-4147-A177-3AD203B41FA5}">
                      <a16:colId xmlns:a16="http://schemas.microsoft.com/office/drawing/2014/main" val="1258084005"/>
                    </a:ext>
                  </a:extLst>
                </a:gridCol>
                <a:gridCol w="3129378">
                  <a:extLst>
                    <a:ext uri="{9D8B030D-6E8A-4147-A177-3AD203B41FA5}">
                      <a16:colId xmlns:a16="http://schemas.microsoft.com/office/drawing/2014/main" val="17829113"/>
                    </a:ext>
                  </a:extLst>
                </a:gridCol>
                <a:gridCol w="4297462">
                  <a:extLst>
                    <a:ext uri="{9D8B030D-6E8A-4147-A177-3AD203B41FA5}">
                      <a16:colId xmlns:a16="http://schemas.microsoft.com/office/drawing/2014/main" val="3368043246"/>
                    </a:ext>
                  </a:extLst>
                </a:gridCol>
              </a:tblGrid>
              <a:tr h="301062">
                <a:tc>
                  <a:txBody>
                    <a:bodyPr/>
                    <a:lstStyle/>
                    <a:p>
                      <a:pPr marL="0" marR="0">
                        <a:lnSpc>
                          <a:spcPct val="107000"/>
                        </a:lnSpc>
                        <a:spcBef>
                          <a:spcPts val="0"/>
                        </a:spcBef>
                        <a:spcAft>
                          <a:spcPts val="0"/>
                        </a:spcAft>
                      </a:pPr>
                      <a:r>
                        <a:rPr lang="en-US" sz="1300" dirty="0">
                          <a:effectLst/>
                        </a:rPr>
                        <a:t>Security Service</a:t>
                      </a:r>
                      <a:endParaRPr lang="en-US" sz="13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9343" marR="49343" marT="24672" marB="24672"/>
                </a:tc>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300" dirty="0">
                          <a:effectLst/>
                        </a:rPr>
                        <a:t>Description</a:t>
                      </a:r>
                      <a:endParaRPr lang="en-US" sz="13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9343" marR="49343" marT="24672" marB="24672"/>
                </a:tc>
                <a:tc>
                  <a:txBody>
                    <a:bodyPr/>
                    <a:lstStyle/>
                    <a:p>
                      <a:pPr marL="0" marR="0">
                        <a:lnSpc>
                          <a:spcPct val="107000"/>
                        </a:lnSpc>
                        <a:spcBef>
                          <a:spcPts val="0"/>
                        </a:spcBef>
                        <a:spcAft>
                          <a:spcPts val="0"/>
                        </a:spcAft>
                      </a:pPr>
                      <a:r>
                        <a:rPr lang="en-US" sz="1300" dirty="0">
                          <a:effectLst/>
                        </a:rPr>
                        <a:t>Methods</a:t>
                      </a:r>
                      <a:r>
                        <a:rPr lang="en-US" sz="1300" spc="-15" dirty="0">
                          <a:effectLst/>
                        </a:rPr>
                        <a:t> </a:t>
                      </a:r>
                      <a:r>
                        <a:rPr lang="en-US" sz="1300" dirty="0">
                          <a:effectLst/>
                        </a:rPr>
                        <a:t>Used</a:t>
                      </a:r>
                      <a:endParaRPr lang="en-US" sz="13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9343" marR="49343" marT="24672" marB="24672"/>
                </a:tc>
                <a:extLst>
                  <a:ext uri="{0D108BD9-81ED-4DB2-BD59-A6C34878D82A}">
                    <a16:rowId xmlns:a16="http://schemas.microsoft.com/office/drawing/2014/main" val="770709257"/>
                  </a:ext>
                </a:extLst>
              </a:tr>
              <a:tr h="569069">
                <a:tc>
                  <a:txBody>
                    <a:bodyPr/>
                    <a:lstStyle/>
                    <a:p>
                      <a:pPr marL="38100" marR="0">
                        <a:lnSpc>
                          <a:spcPct val="107000"/>
                        </a:lnSpc>
                        <a:spcBef>
                          <a:spcPts val="335"/>
                        </a:spcBef>
                        <a:spcAft>
                          <a:spcPts val="0"/>
                        </a:spcAft>
                      </a:pPr>
                      <a:r>
                        <a:rPr lang="en-US" sz="1400" dirty="0">
                          <a:effectLst/>
                        </a:rPr>
                        <a:t>Peer authentication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43" marR="49343" marT="24672" marB="24672"/>
                </a:tc>
                <a:tc>
                  <a:txBody>
                    <a:bodyPr/>
                    <a:lstStyle/>
                    <a:p>
                      <a:pPr marL="37465" marR="167640">
                        <a:lnSpc>
                          <a:spcPct val="90000"/>
                        </a:lnSpc>
                        <a:spcBef>
                          <a:spcPts val="420"/>
                        </a:spcBef>
                        <a:spcAft>
                          <a:spcPts val="0"/>
                        </a:spcAft>
                      </a:pPr>
                      <a:r>
                        <a:rPr lang="en-US" sz="1400" dirty="0">
                          <a:effectLst/>
                        </a:rPr>
                        <a:t>Verifies the identity of the VPN peer through authentication.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43" marR="49343" marT="24672" marB="24672"/>
                </a:tc>
                <a:tc>
                  <a:txBody>
                    <a:bodyPr/>
                    <a:lstStyle/>
                    <a:p>
                      <a:pPr marL="285750" marR="0" lvl="0" indent="-285750">
                        <a:lnSpc>
                          <a:spcPct val="107000"/>
                        </a:lnSpc>
                        <a:spcBef>
                          <a:spcPts val="335"/>
                        </a:spcBef>
                        <a:spcAft>
                          <a:spcPts val="0"/>
                        </a:spcAft>
                        <a:buClr>
                          <a:srgbClr val="0B0B0B"/>
                        </a:buClr>
                        <a:buSzPts val="700"/>
                        <a:buFont typeface="Arial" panose="020B0604020202020204" pitchFamily="34" charset="0"/>
                        <a:buChar char="•"/>
                        <a:tabLst>
                          <a:tab pos="191135" algn="l"/>
                        </a:tabLst>
                      </a:pPr>
                      <a:r>
                        <a:rPr lang="en-US" sz="1400" dirty="0">
                          <a:effectLst/>
                        </a:rPr>
                        <a:t>Pre-Shared Key</a:t>
                      </a:r>
                      <a:r>
                        <a:rPr lang="en-US" sz="1400" spc="10" dirty="0">
                          <a:effectLst/>
                        </a:rPr>
                        <a:t> </a:t>
                      </a:r>
                      <a:r>
                        <a:rPr lang="en-US" sz="1400" dirty="0">
                          <a:effectLst/>
                        </a:rPr>
                        <a:t>(PSK)</a:t>
                      </a:r>
                    </a:p>
                    <a:p>
                      <a:pPr marL="285750" marR="0" lvl="0" indent="-285750">
                        <a:lnSpc>
                          <a:spcPct val="107000"/>
                        </a:lnSpc>
                        <a:spcBef>
                          <a:spcPts val="185"/>
                        </a:spcBef>
                        <a:spcAft>
                          <a:spcPts val="0"/>
                        </a:spcAft>
                        <a:buClr>
                          <a:srgbClr val="0B0B0B"/>
                        </a:buClr>
                        <a:buSzPts val="700"/>
                        <a:buFont typeface="Arial" panose="020B0604020202020204" pitchFamily="34" charset="0"/>
                        <a:buChar char="•"/>
                        <a:tabLst>
                          <a:tab pos="191135" algn="l"/>
                        </a:tabLst>
                      </a:pPr>
                      <a:r>
                        <a:rPr lang="en-US" sz="1400" dirty="0">
                          <a:effectLst/>
                        </a:rPr>
                        <a:t>Digital</a:t>
                      </a:r>
                      <a:r>
                        <a:rPr lang="en-US" sz="1400" spc="15" dirty="0">
                          <a:effectLst/>
                        </a:rPr>
                        <a:t> </a:t>
                      </a:r>
                      <a:r>
                        <a:rPr lang="en-US" sz="1400" dirty="0">
                          <a:effectLst/>
                        </a:rPr>
                        <a:t>certificates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9343" marR="49343" marT="24672" marB="24672"/>
                </a:tc>
                <a:extLst>
                  <a:ext uri="{0D108BD9-81ED-4DB2-BD59-A6C34878D82A}">
                    <a16:rowId xmlns:a16="http://schemas.microsoft.com/office/drawing/2014/main" val="3329479617"/>
                  </a:ext>
                </a:extLst>
              </a:tr>
              <a:tr h="873232">
                <a:tc>
                  <a:txBody>
                    <a:bodyPr/>
                    <a:lstStyle/>
                    <a:p>
                      <a:pPr marL="37465" marR="0">
                        <a:lnSpc>
                          <a:spcPct val="107000"/>
                        </a:lnSpc>
                        <a:spcBef>
                          <a:spcPts val="310"/>
                        </a:spcBef>
                        <a:spcAft>
                          <a:spcPts val="0"/>
                        </a:spcAft>
                      </a:pPr>
                      <a:r>
                        <a:rPr lang="en-US" sz="1400" dirty="0">
                          <a:effectLst/>
                        </a:rPr>
                        <a:t>Data confidentiality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13335">
                        <a:lnSpc>
                          <a:spcPct val="90000"/>
                        </a:lnSpc>
                        <a:spcBef>
                          <a:spcPts val="395"/>
                        </a:spcBef>
                        <a:spcAft>
                          <a:spcPts val="0"/>
                        </a:spcAft>
                      </a:pPr>
                      <a:r>
                        <a:rPr lang="en-US" sz="1400" dirty="0">
                          <a:effectLst/>
                        </a:rPr>
                        <a:t>Protects data from eavesdropping attacks through encryption algorithms. Changes plaintext into encrypted ciphertext.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750" marR="0" lvl="0" indent="-285750">
                        <a:lnSpc>
                          <a:spcPct val="107000"/>
                        </a:lnSpc>
                        <a:spcBef>
                          <a:spcPts val="310"/>
                        </a:spcBef>
                        <a:spcAft>
                          <a:spcPts val="0"/>
                        </a:spcAft>
                        <a:buClr>
                          <a:srgbClr val="0B0B0B"/>
                        </a:buClr>
                        <a:buSzPts val="700"/>
                        <a:buFont typeface="Arial" panose="020B0604020202020204" pitchFamily="34" charset="0"/>
                        <a:buChar char="•"/>
                        <a:tabLst>
                          <a:tab pos="191135" algn="l"/>
                        </a:tabLst>
                      </a:pPr>
                      <a:r>
                        <a:rPr lang="en-US" sz="1400" dirty="0">
                          <a:effectLst/>
                        </a:rPr>
                        <a:t>Data Encryption Standard</a:t>
                      </a:r>
                      <a:r>
                        <a:rPr lang="en-US" sz="1400" spc="-130" dirty="0">
                          <a:effectLst/>
                        </a:rPr>
                        <a:t> </a:t>
                      </a:r>
                      <a:r>
                        <a:rPr lang="en-US" sz="1400" dirty="0">
                          <a:effectLst/>
                        </a:rPr>
                        <a:t>(DES)</a:t>
                      </a:r>
                    </a:p>
                    <a:p>
                      <a:pPr marL="285750" marR="0" lvl="0" indent="-285750">
                        <a:lnSpc>
                          <a:spcPct val="107000"/>
                        </a:lnSpc>
                        <a:spcBef>
                          <a:spcPts val="185"/>
                        </a:spcBef>
                        <a:spcAft>
                          <a:spcPts val="0"/>
                        </a:spcAft>
                        <a:buClr>
                          <a:srgbClr val="0B0B0B"/>
                        </a:buClr>
                        <a:buSzPts val="700"/>
                        <a:buFont typeface="Arial" panose="020B0604020202020204" pitchFamily="34" charset="0"/>
                        <a:buChar char="•"/>
                        <a:tabLst>
                          <a:tab pos="191135" algn="l"/>
                        </a:tabLst>
                      </a:pPr>
                      <a:r>
                        <a:rPr lang="en-US" sz="1400" spc="-20" dirty="0">
                          <a:effectLst/>
                        </a:rPr>
                        <a:t>Triple </a:t>
                      </a:r>
                      <a:r>
                        <a:rPr lang="en-US" sz="1400" dirty="0">
                          <a:effectLst/>
                        </a:rPr>
                        <a:t>DES</a:t>
                      </a:r>
                      <a:r>
                        <a:rPr lang="en-US" sz="1400" spc="55" dirty="0">
                          <a:effectLst/>
                        </a:rPr>
                        <a:t> </a:t>
                      </a:r>
                      <a:r>
                        <a:rPr lang="en-US" sz="1400" spc="-15" dirty="0">
                          <a:effectLst/>
                        </a:rPr>
                        <a:t>(3DES)</a:t>
                      </a:r>
                      <a:endParaRPr lang="en-US" sz="1400" dirty="0">
                        <a:effectLst/>
                      </a:endParaRPr>
                    </a:p>
                    <a:p>
                      <a:pPr marL="285750" marR="127000" lvl="0" indent="-285750">
                        <a:lnSpc>
                          <a:spcPct val="90000"/>
                        </a:lnSpc>
                        <a:spcBef>
                          <a:spcPts val="270"/>
                        </a:spcBef>
                        <a:spcAft>
                          <a:spcPts val="0"/>
                        </a:spcAft>
                        <a:buClr>
                          <a:srgbClr val="0B0B0B"/>
                        </a:buClr>
                        <a:buSzPts val="700"/>
                        <a:buFont typeface="Arial" panose="020B0604020202020204" pitchFamily="34" charset="0"/>
                        <a:buChar char="•"/>
                        <a:tabLst>
                          <a:tab pos="191135" algn="l"/>
                        </a:tabLst>
                      </a:pPr>
                      <a:r>
                        <a:rPr lang="en-US" sz="1400" dirty="0">
                          <a:effectLst/>
                        </a:rPr>
                        <a:t>Advanced</a:t>
                      </a:r>
                      <a:r>
                        <a:rPr lang="en-US" sz="1400" spc="-125" dirty="0">
                          <a:effectLst/>
                        </a:rPr>
                        <a:t> </a:t>
                      </a:r>
                      <a:r>
                        <a:rPr lang="en-US" sz="1400" dirty="0">
                          <a:effectLst/>
                        </a:rPr>
                        <a:t>Encryption</a:t>
                      </a:r>
                      <a:r>
                        <a:rPr lang="en-US" sz="1400" spc="-120" dirty="0">
                          <a:effectLst/>
                        </a:rPr>
                        <a:t> </a:t>
                      </a:r>
                      <a:r>
                        <a:rPr lang="en-US" sz="1400" spc="-20" dirty="0">
                          <a:effectLst/>
                        </a:rPr>
                        <a:t>Standard </a:t>
                      </a:r>
                      <a:r>
                        <a:rPr lang="en-US" sz="1400" dirty="0">
                          <a:effectLst/>
                        </a:rPr>
                        <a:t>(AES)</a:t>
                      </a:r>
                    </a:p>
                    <a:p>
                      <a:pPr marL="38100" marR="227965" indent="0">
                        <a:lnSpc>
                          <a:spcPct val="90000"/>
                        </a:lnSpc>
                        <a:spcBef>
                          <a:spcPts val="290"/>
                        </a:spcBef>
                        <a:spcAft>
                          <a:spcPts val="0"/>
                        </a:spcAft>
                        <a:buFont typeface="Arial" panose="020B0604020202020204" pitchFamily="34" charset="0"/>
                        <a:buNone/>
                      </a:pPr>
                      <a:r>
                        <a:rPr lang="en-US" sz="1400" dirty="0">
                          <a:effectLst/>
                        </a:rPr>
                        <a:t>The use of DES and 3DES is not recommended.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83757247"/>
                  </a:ext>
                </a:extLst>
              </a:tr>
              <a:tr h="888290">
                <a:tc>
                  <a:txBody>
                    <a:bodyPr/>
                    <a:lstStyle/>
                    <a:p>
                      <a:pPr marL="37465" marR="0">
                        <a:lnSpc>
                          <a:spcPct val="107000"/>
                        </a:lnSpc>
                        <a:spcBef>
                          <a:spcPts val="310"/>
                        </a:spcBef>
                        <a:spcAft>
                          <a:spcPts val="0"/>
                        </a:spcAft>
                      </a:pPr>
                      <a:r>
                        <a:rPr lang="en-US" sz="1400" dirty="0">
                          <a:effectLst/>
                        </a:rPr>
                        <a:t>Data integrity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43" marR="49343" marT="24672" marB="24672"/>
                </a:tc>
                <a:tc>
                  <a:txBody>
                    <a:bodyPr/>
                    <a:lstStyle/>
                    <a:p>
                      <a:pPr marL="37465" marR="170815">
                        <a:lnSpc>
                          <a:spcPct val="90000"/>
                        </a:lnSpc>
                        <a:spcBef>
                          <a:spcPts val="425"/>
                        </a:spcBef>
                        <a:spcAft>
                          <a:spcPts val="0"/>
                        </a:spcAft>
                      </a:pPr>
                      <a:r>
                        <a:rPr lang="en-US" sz="1400" dirty="0">
                          <a:effectLst/>
                        </a:rPr>
                        <a:t>Prevents man-in-the-middle (MitM) attacks by ensuring that data has not been</a:t>
                      </a:r>
                      <a:r>
                        <a:rPr lang="en-US" sz="1400" spc="-135" dirty="0">
                          <a:effectLst/>
                        </a:rPr>
                        <a:t> </a:t>
                      </a:r>
                      <a:r>
                        <a:rPr lang="en-US" sz="1400" spc="-20" dirty="0">
                          <a:effectLst/>
                        </a:rPr>
                        <a:t>tampered </a:t>
                      </a:r>
                      <a:r>
                        <a:rPr lang="en-US" sz="1400" dirty="0">
                          <a:effectLst/>
                        </a:rPr>
                        <a:t>with</a:t>
                      </a:r>
                      <a:r>
                        <a:rPr lang="en-US" sz="1400" spc="-50" dirty="0">
                          <a:effectLst/>
                        </a:rPr>
                        <a:t> </a:t>
                      </a:r>
                      <a:r>
                        <a:rPr lang="en-US" sz="1400" dirty="0">
                          <a:effectLst/>
                        </a:rPr>
                        <a:t>during</a:t>
                      </a:r>
                      <a:r>
                        <a:rPr lang="en-US" sz="1400" spc="-50" dirty="0">
                          <a:effectLst/>
                        </a:rPr>
                        <a:t> </a:t>
                      </a:r>
                      <a:r>
                        <a:rPr lang="en-US" sz="1400" dirty="0">
                          <a:effectLst/>
                        </a:rPr>
                        <a:t>its</a:t>
                      </a:r>
                      <a:r>
                        <a:rPr lang="en-US" sz="1400" spc="-45" dirty="0">
                          <a:effectLst/>
                        </a:rPr>
                        <a:t> </a:t>
                      </a:r>
                      <a:r>
                        <a:rPr lang="en-US" sz="1400" dirty="0">
                          <a:effectLst/>
                        </a:rPr>
                        <a:t>transit</a:t>
                      </a:r>
                      <a:r>
                        <a:rPr lang="en-US" sz="1400" spc="-50" dirty="0">
                          <a:effectLst/>
                        </a:rPr>
                        <a:t> </a:t>
                      </a:r>
                      <a:r>
                        <a:rPr lang="en-US" sz="1400" dirty="0">
                          <a:effectLst/>
                        </a:rPr>
                        <a:t>across</a:t>
                      </a:r>
                      <a:r>
                        <a:rPr lang="en-US" sz="1400" spc="-45" dirty="0">
                          <a:effectLst/>
                        </a:rPr>
                        <a:t> </a:t>
                      </a:r>
                      <a:r>
                        <a:rPr lang="en-US" sz="1400" dirty="0">
                          <a:effectLst/>
                        </a:rPr>
                        <a:t>an unsecure</a:t>
                      </a:r>
                      <a:r>
                        <a:rPr lang="en-US" sz="1400" spc="10" dirty="0">
                          <a:effectLst/>
                        </a:rPr>
                        <a:t> </a:t>
                      </a:r>
                      <a:r>
                        <a:rPr lang="en-US" sz="1400" dirty="0">
                          <a:effectLst/>
                        </a:rPr>
                        <a:t>network.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43" marR="49343" marT="24672" marB="24672"/>
                </a:tc>
                <a:tc>
                  <a:txBody>
                    <a:bodyPr/>
                    <a:lstStyle/>
                    <a:p>
                      <a:pPr marL="38100" marR="10160" indent="0" algn="l">
                        <a:lnSpc>
                          <a:spcPct val="90000"/>
                        </a:lnSpc>
                        <a:spcBef>
                          <a:spcPts val="395"/>
                        </a:spcBef>
                        <a:spcAft>
                          <a:spcPts val="0"/>
                        </a:spcAft>
                        <a:buFont typeface="Arial" panose="020B0604020202020204" pitchFamily="34" charset="0"/>
                        <a:buNone/>
                      </a:pPr>
                      <a:r>
                        <a:rPr lang="en-US" sz="1400" dirty="0">
                          <a:effectLst/>
                        </a:rPr>
                        <a:t>Hash Message Authentication Code (HMAC)</a:t>
                      </a:r>
                      <a:r>
                        <a:rPr lang="en-US" sz="1400" baseline="0" dirty="0">
                          <a:effectLst/>
                        </a:rPr>
                        <a:t>: </a:t>
                      </a:r>
                    </a:p>
                    <a:p>
                      <a:pPr marL="323850" marR="10160" indent="-285750" algn="l">
                        <a:lnSpc>
                          <a:spcPct val="90000"/>
                        </a:lnSpc>
                        <a:spcBef>
                          <a:spcPts val="395"/>
                        </a:spcBef>
                        <a:spcAft>
                          <a:spcPts val="0"/>
                        </a:spcAft>
                        <a:buFont typeface="Arial" panose="020B0604020202020204" pitchFamily="34" charset="0"/>
                        <a:buChar char="•"/>
                      </a:pPr>
                      <a:r>
                        <a:rPr lang="en-US" sz="1400" dirty="0">
                          <a:effectLst/>
                        </a:rPr>
                        <a:t>Message Digest 5 </a:t>
                      </a:r>
                      <a:r>
                        <a:rPr lang="en-US" sz="1400" spc="-15" dirty="0">
                          <a:effectLst/>
                        </a:rPr>
                        <a:t>(MD5) </a:t>
                      </a:r>
                      <a:r>
                        <a:rPr lang="en-US" sz="1400" dirty="0">
                          <a:effectLst/>
                        </a:rPr>
                        <a:t>algorithm</a:t>
                      </a:r>
                    </a:p>
                    <a:p>
                      <a:pPr marL="323850" marR="10160" indent="-285750" algn="l">
                        <a:lnSpc>
                          <a:spcPct val="90000"/>
                        </a:lnSpc>
                        <a:spcBef>
                          <a:spcPts val="395"/>
                        </a:spcBef>
                        <a:spcAft>
                          <a:spcPts val="0"/>
                        </a:spcAft>
                        <a:buFont typeface="Arial" panose="020B0604020202020204" pitchFamily="34" charset="0"/>
                        <a:buChar char="•"/>
                      </a:pPr>
                      <a:r>
                        <a:rPr lang="en-US" sz="1400" dirty="0">
                          <a:effectLst/>
                        </a:rPr>
                        <a:t>Secure Hash Algorithm</a:t>
                      </a:r>
                      <a:r>
                        <a:rPr lang="en-US" sz="1400" spc="-125" dirty="0">
                          <a:effectLst/>
                        </a:rPr>
                        <a:t> </a:t>
                      </a:r>
                      <a:r>
                        <a:rPr lang="en-US" sz="1400" spc="-20" dirty="0">
                          <a:effectLst/>
                        </a:rPr>
                        <a:t>(SHA-1)</a:t>
                      </a:r>
                      <a:endParaRPr lang="en-US" sz="1400" dirty="0">
                        <a:effectLst/>
                      </a:endParaRPr>
                    </a:p>
                    <a:p>
                      <a:pPr marL="38100" marR="227965">
                        <a:lnSpc>
                          <a:spcPct val="90000"/>
                        </a:lnSpc>
                        <a:spcBef>
                          <a:spcPts val="270"/>
                        </a:spcBef>
                        <a:spcAft>
                          <a:spcPts val="0"/>
                        </a:spcAft>
                      </a:pPr>
                      <a:r>
                        <a:rPr lang="en-US" sz="1400" dirty="0">
                          <a:effectLst/>
                        </a:rPr>
                        <a:t>The use of MD5 is not recommended.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43" marR="49343" marT="24672" marB="24672"/>
                </a:tc>
                <a:extLst>
                  <a:ext uri="{0D108BD9-81ED-4DB2-BD59-A6C34878D82A}">
                    <a16:rowId xmlns:a16="http://schemas.microsoft.com/office/drawing/2014/main" val="3718224733"/>
                  </a:ext>
                </a:extLst>
              </a:tr>
              <a:tr h="869057">
                <a:tc>
                  <a:txBody>
                    <a:bodyPr/>
                    <a:lstStyle/>
                    <a:p>
                      <a:pPr marL="37465" marR="0">
                        <a:lnSpc>
                          <a:spcPct val="107000"/>
                        </a:lnSpc>
                        <a:spcBef>
                          <a:spcPts val="310"/>
                        </a:spcBef>
                        <a:spcAft>
                          <a:spcPts val="0"/>
                        </a:spcAft>
                      </a:pPr>
                      <a:r>
                        <a:rPr lang="en-US" sz="1400" dirty="0">
                          <a:effectLst/>
                        </a:rPr>
                        <a:t>Replay detection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43" marR="49343" marT="24672" marB="24672"/>
                </a:tc>
                <a:tc>
                  <a:txBody>
                    <a:bodyPr/>
                    <a:lstStyle/>
                    <a:p>
                      <a:pPr marL="37465" marR="127000">
                        <a:lnSpc>
                          <a:spcPct val="90000"/>
                        </a:lnSpc>
                        <a:spcBef>
                          <a:spcPts val="395"/>
                        </a:spcBef>
                        <a:spcAft>
                          <a:spcPts val="0"/>
                        </a:spcAft>
                      </a:pPr>
                      <a:r>
                        <a:rPr lang="en-US" sz="1400" dirty="0">
                          <a:effectLst/>
                        </a:rPr>
                        <a:t>Prevents MitM attacks where an attacker captures VPN traffic</a:t>
                      </a:r>
                    </a:p>
                    <a:p>
                      <a:pPr marL="37465" marR="13335">
                        <a:lnSpc>
                          <a:spcPct val="90000"/>
                        </a:lnSpc>
                        <a:spcBef>
                          <a:spcPts val="0"/>
                        </a:spcBef>
                        <a:spcAft>
                          <a:spcPts val="0"/>
                        </a:spcAft>
                      </a:pPr>
                      <a:r>
                        <a:rPr lang="en-US" sz="1400" dirty="0">
                          <a:effectLst/>
                        </a:rPr>
                        <a:t>and replays it back to a VPN peer with the intention of building an illegitimate VPN tunnel.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43" marR="49343" marT="24672" marB="24672"/>
                </a:tc>
                <a:tc>
                  <a:txBody>
                    <a:bodyPr/>
                    <a:lstStyle/>
                    <a:p>
                      <a:pPr marL="38100" marR="10160">
                        <a:lnSpc>
                          <a:spcPct val="90000"/>
                        </a:lnSpc>
                        <a:spcBef>
                          <a:spcPts val="395"/>
                        </a:spcBef>
                        <a:spcAft>
                          <a:spcPts val="0"/>
                        </a:spcAft>
                      </a:pPr>
                      <a:r>
                        <a:rPr lang="en-US" sz="1400" dirty="0">
                          <a:effectLst/>
                        </a:rPr>
                        <a:t>Every packet is marked with a unique sequence number. A VPN device keeps track of the sequence number and does not accept a packet with a sequence number it has already processed.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43" marR="49343" marT="24672" marB="24672"/>
                </a:tc>
                <a:extLst>
                  <a:ext uri="{0D108BD9-81ED-4DB2-BD59-A6C34878D82A}">
                    <a16:rowId xmlns:a16="http://schemas.microsoft.com/office/drawing/2014/main" val="3298383942"/>
                  </a:ext>
                </a:extLst>
              </a:tr>
            </a:tbl>
          </a:graphicData>
        </a:graphic>
      </p:graphicFrame>
      <p:sp>
        <p:nvSpPr>
          <p:cNvPr id="7" name="TextBox 6"/>
          <p:cNvSpPr txBox="1"/>
          <p:nvPr/>
        </p:nvSpPr>
        <p:spPr>
          <a:xfrm>
            <a:off x="161058" y="566881"/>
            <a:ext cx="3385029" cy="338554"/>
          </a:xfrm>
          <a:prstGeom prst="rect">
            <a:avLst/>
          </a:prstGeom>
          <a:noFill/>
        </p:spPr>
        <p:txBody>
          <a:bodyPr wrap="none" rtlCol="0">
            <a:spAutoFit/>
          </a:bodyPr>
          <a:lstStyle/>
          <a:p>
            <a:r>
              <a:rPr lang="en-US" sz="1600" b="1" dirty="0"/>
              <a:t>Table 16-3 </a:t>
            </a:r>
            <a:r>
              <a:rPr lang="en-US" sz="1600" i="1" dirty="0"/>
              <a:t>IPsec Security Services</a:t>
            </a:r>
          </a:p>
        </p:txBody>
      </p:sp>
    </p:spTree>
    <p:extLst>
      <p:ext uri="{BB962C8B-B14F-4D97-AF65-F5344CB8AC3E}">
        <p14:creationId xmlns:p14="http://schemas.microsoft.com/office/powerpoint/2010/main" val="399357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66" y="0"/>
            <a:ext cx="8345488" cy="731837"/>
          </a:xfrm>
        </p:spPr>
        <p:txBody>
          <a:bodyPr/>
          <a:lstStyle/>
          <a:p>
            <a:r>
              <a:rPr lang="en-US" sz="1600" dirty="0"/>
              <a:t>IPsec Fundamentals</a:t>
            </a:r>
            <a:br>
              <a:rPr lang="en-US" sz="1600" dirty="0"/>
            </a:br>
            <a:r>
              <a:rPr lang="en-US" sz="2400" dirty="0"/>
              <a:t>IPSec Packet Headers</a:t>
            </a:r>
            <a:endParaRPr lang="en-US" dirty="0"/>
          </a:p>
        </p:txBody>
      </p:sp>
      <p:sp>
        <p:nvSpPr>
          <p:cNvPr id="6" name="Content Placeholder 5"/>
          <p:cNvSpPr>
            <a:spLocks noGrp="1"/>
          </p:cNvSpPr>
          <p:nvPr>
            <p:ph idx="1"/>
          </p:nvPr>
        </p:nvSpPr>
        <p:spPr>
          <a:xfrm>
            <a:off x="388937" y="731837"/>
            <a:ext cx="8280057" cy="2700338"/>
          </a:xfrm>
        </p:spPr>
        <p:txBody>
          <a:bodyPr/>
          <a:lstStyle/>
          <a:p>
            <a:pPr algn="l"/>
            <a:r>
              <a:rPr lang="en-US" sz="1800" dirty="0">
                <a:solidFill>
                  <a:srgbClr val="000000"/>
                </a:solidFill>
              </a:rPr>
              <a:t>IPsec uses two different packet headers to deliver security: </a:t>
            </a:r>
          </a:p>
          <a:p>
            <a:pPr algn="l"/>
            <a:r>
              <a:rPr lang="en-US" sz="1800" dirty="0">
                <a:solidFill>
                  <a:srgbClr val="000000"/>
                </a:solidFill>
              </a:rPr>
              <a:t>•	</a:t>
            </a:r>
            <a:r>
              <a:rPr lang="en-US" sz="1800" b="1" dirty="0">
                <a:solidFill>
                  <a:srgbClr val="000000"/>
                </a:solidFill>
              </a:rPr>
              <a:t>Authentication Header </a:t>
            </a:r>
            <a:r>
              <a:rPr lang="en-US" sz="1800" dirty="0">
                <a:solidFill>
                  <a:srgbClr val="000000"/>
                </a:solidFill>
              </a:rPr>
              <a:t>-</a:t>
            </a:r>
            <a:r>
              <a:rPr lang="en-US" sz="1800" b="1" dirty="0">
                <a:solidFill>
                  <a:srgbClr val="000000"/>
                </a:solidFill>
              </a:rPr>
              <a:t> </a:t>
            </a:r>
            <a:r>
              <a:rPr lang="en-US" sz="1800" dirty="0">
                <a:solidFill>
                  <a:srgbClr val="000000"/>
                </a:solidFill>
              </a:rPr>
              <a:t>The authentication header ensures that the original data packet (before encapsulation) has not been modified during transport on the public network.  The authentication header does not support encryption, and is not recommended unless authentication is all that is desired.</a:t>
            </a:r>
          </a:p>
          <a:p>
            <a:pPr algn="l"/>
            <a:r>
              <a:rPr lang="en-US" sz="1800" dirty="0">
                <a:solidFill>
                  <a:srgbClr val="000000"/>
                </a:solidFill>
              </a:rPr>
              <a:t>•	</a:t>
            </a:r>
            <a:r>
              <a:rPr lang="en-US" sz="1800" b="1" dirty="0">
                <a:solidFill>
                  <a:srgbClr val="000000"/>
                </a:solidFill>
              </a:rPr>
              <a:t>Encapsulating Security Payload (ESP) </a:t>
            </a:r>
            <a:r>
              <a:rPr lang="en-US" sz="1800" dirty="0">
                <a:solidFill>
                  <a:srgbClr val="000000"/>
                </a:solidFill>
              </a:rPr>
              <a:t>- ESP ensures that the original payload (before encapsulation) maintains data confidentiality by encrypting the payload and adding a new set of headers during transport across a public network.</a:t>
            </a:r>
          </a:p>
        </p:txBody>
      </p:sp>
    </p:spTree>
    <p:extLst>
      <p:ext uri="{BB962C8B-B14F-4D97-AF65-F5344CB8AC3E}">
        <p14:creationId xmlns:p14="http://schemas.microsoft.com/office/powerpoint/2010/main" val="351494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55" y="126620"/>
            <a:ext cx="8345488" cy="731837"/>
          </a:xfrm>
        </p:spPr>
        <p:txBody>
          <a:bodyPr/>
          <a:lstStyle/>
          <a:p>
            <a:r>
              <a:rPr lang="en-US" sz="1600" dirty="0"/>
              <a:t>IPsec Fundamentals</a:t>
            </a:r>
            <a:br>
              <a:rPr lang="en-US" sz="1600" dirty="0"/>
            </a:br>
            <a:r>
              <a:rPr lang="en-US" sz="2400" dirty="0"/>
              <a:t>IPSec Packet Transport</a:t>
            </a:r>
            <a:endParaRPr lang="en-US" dirty="0"/>
          </a:p>
        </p:txBody>
      </p:sp>
      <p:sp>
        <p:nvSpPr>
          <p:cNvPr id="6" name="Content Placeholder 5"/>
          <p:cNvSpPr>
            <a:spLocks noGrp="1"/>
          </p:cNvSpPr>
          <p:nvPr>
            <p:ph idx="1"/>
          </p:nvPr>
        </p:nvSpPr>
        <p:spPr>
          <a:xfrm>
            <a:off x="474663" y="942680"/>
            <a:ext cx="7981180" cy="1008668"/>
          </a:xfrm>
        </p:spPr>
        <p:txBody>
          <a:bodyPr/>
          <a:lstStyle/>
          <a:p>
            <a:pPr marL="0" algn="l">
              <a:spcBef>
                <a:spcPts val="0"/>
              </a:spcBef>
            </a:pPr>
            <a:r>
              <a:rPr lang="en-US" sz="1600" dirty="0">
                <a:solidFill>
                  <a:srgbClr val="000000"/>
                </a:solidFill>
                <a:latin typeface="Arial" panose="020B0604020202020204" pitchFamily="34" charset="0"/>
                <a:ea typeface="Calibri" panose="020F0502020204030204" pitchFamily="34" charset="0"/>
                <a:cs typeface="Arial" panose="020B0604020202020204" pitchFamily="34" charset="0"/>
              </a:rPr>
              <a:t>Traditional IPsec provides two modes of packet transport:</a:t>
            </a:r>
            <a:endParaRPr lang="en-US" sz="1600" dirty="0">
              <a:latin typeface="Arial" panose="020B0604020202020204" pitchFamily="34" charset="0"/>
              <a:ea typeface="Calibri" panose="020F0502020204030204" pitchFamily="34" charset="0"/>
              <a:cs typeface="Arial" panose="020B0604020202020204" pitchFamily="34" charset="0"/>
            </a:endParaRPr>
          </a:p>
          <a:p>
            <a:pPr marL="285750" indent="-285750" algn="l">
              <a:spcBef>
                <a:spcPts val="0"/>
              </a:spcBef>
              <a:buFont typeface="Arial" panose="020B0604020202020204" pitchFamily="34" charset="0"/>
              <a:buChar char="•"/>
            </a:pPr>
            <a:r>
              <a:rPr lang="en-US" sz="1600" b="1" dirty="0">
                <a:solidFill>
                  <a:srgbClr val="000000"/>
                </a:solidFill>
                <a:latin typeface="Arial" panose="020B0604020202020204" pitchFamily="34" charset="0"/>
                <a:ea typeface="Calibri" panose="020F0502020204030204" pitchFamily="34" charset="0"/>
                <a:cs typeface="Arial" panose="020B0604020202020204" pitchFamily="34" charset="0"/>
              </a:rPr>
              <a:t>Tunnel mode </a:t>
            </a:r>
            <a:r>
              <a:rPr lang="en-US" sz="16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sz="1600" b="1"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sz="1600" dirty="0">
                <a:solidFill>
                  <a:srgbClr val="000000"/>
                </a:solidFill>
                <a:latin typeface="Arial" panose="020B0604020202020204" pitchFamily="34" charset="0"/>
                <a:ea typeface="Calibri" panose="020F0502020204030204" pitchFamily="34" charset="0"/>
                <a:cs typeface="Arial" panose="020B0604020202020204" pitchFamily="34" charset="0"/>
              </a:rPr>
              <a:t>Encrypts the entire original packet and adds a new set of IPsec headers.  These new headers are used to route the packet and also provide overlay functions.</a:t>
            </a:r>
            <a:endParaRPr lang="en-US" sz="1600" dirty="0">
              <a:latin typeface="Arial" panose="020B0604020202020204" pitchFamily="34" charset="0"/>
              <a:ea typeface="Palatino Linotype" panose="02040502050505030304" pitchFamily="18" charset="0"/>
              <a:cs typeface="Arial" panose="020B0604020202020204" pitchFamily="34" charset="0"/>
            </a:endParaRPr>
          </a:p>
          <a:p>
            <a:pPr algn="l"/>
            <a:endParaRPr lang="en-US" dirty="0">
              <a:solidFill>
                <a:srgbClr val="000000"/>
              </a:solidFill>
            </a:endParaRPr>
          </a:p>
        </p:txBody>
      </p:sp>
      <p:sp>
        <p:nvSpPr>
          <p:cNvPr id="5" name="TextBox 4"/>
          <p:cNvSpPr txBox="1"/>
          <p:nvPr/>
        </p:nvSpPr>
        <p:spPr>
          <a:xfrm>
            <a:off x="474663" y="2035571"/>
            <a:ext cx="3959258" cy="2308324"/>
          </a:xfrm>
          <a:prstGeom prst="rect">
            <a:avLst/>
          </a:prstGeom>
          <a:noFill/>
        </p:spPr>
        <p:txBody>
          <a:bodyPr wrap="square" rtlCol="0">
            <a:spAutoFit/>
          </a:bodyPr>
          <a:lstStyle/>
          <a:p>
            <a:pPr marL="285750" indent="-285750">
              <a:spcBef>
                <a:spcPts val="0"/>
              </a:spcBef>
              <a:buFont typeface="Arial" panose="020B0604020202020204" pitchFamily="34" charset="0"/>
              <a:buChar char="•"/>
            </a:pPr>
            <a:r>
              <a:rPr lang="en-US" sz="1600" b="1" dirty="0">
                <a:solidFill>
                  <a:srgbClr val="000000"/>
                </a:solidFill>
                <a:latin typeface="Arial" panose="020B0604020202020204" pitchFamily="34" charset="0"/>
                <a:ea typeface="Calibri" panose="020F0502020204030204" pitchFamily="34" charset="0"/>
                <a:cs typeface="Arial" panose="020B0604020202020204" pitchFamily="34" charset="0"/>
              </a:rPr>
              <a:t>Transport mode </a:t>
            </a:r>
            <a:r>
              <a:rPr lang="en-US" sz="16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sz="1600" b="1"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sz="1600" dirty="0">
                <a:solidFill>
                  <a:srgbClr val="000000"/>
                </a:solidFill>
                <a:latin typeface="Arial" panose="020B0604020202020204" pitchFamily="34" charset="0"/>
                <a:ea typeface="Calibri" panose="020F0502020204030204" pitchFamily="34" charset="0"/>
                <a:cs typeface="Arial" panose="020B0604020202020204" pitchFamily="34" charset="0"/>
              </a:rPr>
              <a:t>Encrypts and authenticates only the packet payload. This mode does not provide overlay functions and routes based on the original IP headers.</a:t>
            </a:r>
          </a:p>
          <a:p>
            <a:pPr marL="57210" indent="-342900">
              <a:spcBef>
                <a:spcPts val="0"/>
              </a:spcBef>
              <a:buFont typeface="Arial" panose="020B0604020202020204" pitchFamily="34" charset="0"/>
              <a:buChar char="•"/>
            </a:pPr>
            <a:endParaRPr lang="en-US" sz="1600" dirty="0">
              <a:latin typeface="Arial" panose="020B0604020202020204" pitchFamily="34" charset="0"/>
              <a:ea typeface="Palatino Linotype" panose="02040502050505030304" pitchFamily="18" charset="0"/>
              <a:cs typeface="Arial" panose="020B0604020202020204" pitchFamily="34" charset="0"/>
            </a:endParaRPr>
          </a:p>
          <a:p>
            <a:pPr>
              <a:spcBef>
                <a:spcPts val="0"/>
              </a:spcBef>
            </a:pPr>
            <a:r>
              <a:rPr lang="en-US" sz="1600" dirty="0">
                <a:solidFill>
                  <a:srgbClr val="000000"/>
                </a:solidFill>
                <a:latin typeface="Arial" panose="020B0604020202020204" pitchFamily="34" charset="0"/>
                <a:ea typeface="Calibri" panose="020F0502020204030204" pitchFamily="34" charset="0"/>
                <a:cs typeface="Arial" panose="020B0604020202020204" pitchFamily="34" charset="0"/>
              </a:rPr>
              <a:t>Figure 16-3 shows an original packet, an IPsec packet in transport mode, and an IPsec packet in tunnel mode.</a:t>
            </a:r>
            <a:endParaRPr lang="en-US" sz="1600" dirty="0">
              <a:latin typeface="Arial" panose="020B0604020202020204" pitchFamily="34" charset="0"/>
              <a:ea typeface="Palatino Linotype" panose="02040502050505030304" pitchFamily="18"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433015" y="1951348"/>
            <a:ext cx="4710985" cy="2814421"/>
          </a:xfrm>
          <a:prstGeom prst="rect">
            <a:avLst/>
          </a:prstGeom>
        </p:spPr>
      </p:pic>
    </p:spTree>
    <p:extLst>
      <p:ext uri="{BB962C8B-B14F-4D97-AF65-F5344CB8AC3E}">
        <p14:creationId xmlns:p14="http://schemas.microsoft.com/office/powerpoint/2010/main" val="165441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0" y="122238"/>
            <a:ext cx="8345488" cy="731837"/>
          </a:xfrm>
        </p:spPr>
        <p:txBody>
          <a:bodyPr/>
          <a:lstStyle/>
          <a:p>
            <a:r>
              <a:rPr lang="en-US" sz="1600" dirty="0"/>
              <a:t>IPsec Fundamentals</a:t>
            </a:r>
            <a:br>
              <a:rPr lang="en-US" sz="1600" dirty="0"/>
            </a:br>
            <a:r>
              <a:rPr lang="en-US" sz="2400" dirty="0"/>
              <a:t>IPSec Encryption, Hashing and Keying</a:t>
            </a:r>
            <a:endParaRPr lang="en-US" dirty="0"/>
          </a:p>
        </p:txBody>
      </p:sp>
      <p:sp>
        <p:nvSpPr>
          <p:cNvPr id="5" name="Content Placeholder 4"/>
          <p:cNvSpPr>
            <a:spLocks noGrp="1"/>
          </p:cNvSpPr>
          <p:nvPr>
            <p:ph idx="1"/>
          </p:nvPr>
        </p:nvSpPr>
        <p:spPr>
          <a:xfrm>
            <a:off x="311085" y="961534"/>
            <a:ext cx="8663233" cy="3648566"/>
          </a:xfrm>
        </p:spPr>
        <p:txBody>
          <a:bodyPr/>
          <a:lstStyle/>
          <a:p>
            <a:pPr indent="0" algn="l">
              <a:spcBef>
                <a:spcPts val="0"/>
              </a:spcBef>
            </a:pPr>
            <a:r>
              <a:rPr lang="en-US" sz="1600" dirty="0">
                <a:solidFill>
                  <a:srgbClr val="000000"/>
                </a:solidFill>
              </a:rPr>
              <a:t>IPsec supports encryption, hashing, and keying methods to provide security services:</a:t>
            </a:r>
          </a:p>
          <a:p>
            <a:pPr marL="571440" indent="-285750" algn="l">
              <a:spcBef>
                <a:spcPts val="0"/>
              </a:spcBef>
              <a:buFont typeface="Arial" panose="020B0604020202020204" pitchFamily="34" charset="0"/>
              <a:buChar char="•"/>
            </a:pPr>
            <a:r>
              <a:rPr lang="en-US" sz="1600" b="1" dirty="0">
                <a:solidFill>
                  <a:srgbClr val="000000"/>
                </a:solidFill>
              </a:rPr>
              <a:t>Data Encryption Standard (DES) - </a:t>
            </a:r>
            <a:r>
              <a:rPr lang="en-US" sz="1600" dirty="0">
                <a:solidFill>
                  <a:srgbClr val="000000"/>
                </a:solidFill>
              </a:rPr>
              <a:t>A 56-bit symmetric data encryption algorithm that can encrypt the data sent over a VPN. This algorithm is very weak and should be avoided.</a:t>
            </a:r>
          </a:p>
          <a:p>
            <a:pPr marL="571440" indent="-285750" algn="l">
              <a:spcBef>
                <a:spcPts val="0"/>
              </a:spcBef>
              <a:buFont typeface="Arial" panose="020B0604020202020204" pitchFamily="34" charset="0"/>
              <a:buChar char="•"/>
            </a:pPr>
            <a:r>
              <a:rPr lang="en-US" sz="1600" b="1" dirty="0">
                <a:solidFill>
                  <a:srgbClr val="000000"/>
                </a:solidFill>
              </a:rPr>
              <a:t>Triple DES (3DES) - </a:t>
            </a:r>
            <a:r>
              <a:rPr lang="en-US" sz="1600" dirty="0">
                <a:solidFill>
                  <a:srgbClr val="000000"/>
                </a:solidFill>
              </a:rPr>
              <a:t>A data encryption algorithm that runs the DES algorithm three times with three different 56-bit keys. Using this algorithm is no longer recommended. The more advanced and more efficient AES should be used instead.</a:t>
            </a:r>
          </a:p>
          <a:p>
            <a:pPr marL="571440" indent="-285750" algn="l">
              <a:spcBef>
                <a:spcPts val="0"/>
              </a:spcBef>
              <a:buFont typeface="Arial" panose="020B0604020202020204" pitchFamily="34" charset="0"/>
              <a:buChar char="•"/>
            </a:pPr>
            <a:r>
              <a:rPr lang="en-US" sz="1600" b="1" dirty="0">
                <a:solidFill>
                  <a:srgbClr val="000000"/>
                </a:solidFill>
              </a:rPr>
              <a:t>Advanced Encryption Standard (AES) - </a:t>
            </a:r>
            <a:r>
              <a:rPr lang="en-US" sz="1600" dirty="0">
                <a:solidFill>
                  <a:srgbClr val="000000"/>
                </a:solidFill>
              </a:rPr>
              <a:t>A symmetric encryption algorithm used for data encryption that was developed to replace DES and 3DES. AES supports key lengths of 128 bits, 192 bits, or 256 bits and is based on the Rijndael algorithm.</a:t>
            </a:r>
          </a:p>
          <a:p>
            <a:pPr algn="l"/>
            <a:endParaRPr lang="en-US" dirty="0">
              <a:solidFill>
                <a:srgbClr val="000000"/>
              </a:solidFill>
            </a:endParaRPr>
          </a:p>
        </p:txBody>
      </p:sp>
    </p:spTree>
    <p:extLst>
      <p:ext uri="{BB962C8B-B14F-4D97-AF65-F5344CB8AC3E}">
        <p14:creationId xmlns:p14="http://schemas.microsoft.com/office/powerpoint/2010/main" val="242351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16" y="0"/>
            <a:ext cx="8345488" cy="731837"/>
          </a:xfrm>
        </p:spPr>
        <p:txBody>
          <a:bodyPr/>
          <a:lstStyle/>
          <a:p>
            <a:r>
              <a:rPr lang="en-US" sz="1600" dirty="0"/>
              <a:t>IPsec Fundamentals</a:t>
            </a:r>
            <a:br>
              <a:rPr lang="en-US" sz="1600" dirty="0"/>
            </a:br>
            <a:r>
              <a:rPr lang="en-US" sz="2400" dirty="0"/>
              <a:t>IPSec Encryption, Hashing and Keying (Cont.)</a:t>
            </a:r>
            <a:endParaRPr lang="en-US" dirty="0"/>
          </a:p>
        </p:txBody>
      </p:sp>
      <p:sp>
        <p:nvSpPr>
          <p:cNvPr id="5" name="Content Placeholder 4"/>
          <p:cNvSpPr>
            <a:spLocks noGrp="1"/>
          </p:cNvSpPr>
          <p:nvPr>
            <p:ph idx="1"/>
          </p:nvPr>
        </p:nvSpPr>
        <p:spPr>
          <a:xfrm>
            <a:off x="187260" y="731837"/>
            <a:ext cx="8663233" cy="3460200"/>
          </a:xfrm>
        </p:spPr>
        <p:txBody>
          <a:bodyPr/>
          <a:lstStyle/>
          <a:p>
            <a:pPr marL="571440" indent="-285750" algn="l">
              <a:spcBef>
                <a:spcPts val="0"/>
              </a:spcBef>
              <a:buFont typeface="Arial" panose="020B0604020202020204" pitchFamily="34" charset="0"/>
              <a:buChar char="•"/>
            </a:pPr>
            <a:r>
              <a:rPr lang="en-US" sz="1600" b="1" dirty="0">
                <a:solidFill>
                  <a:srgbClr val="000000"/>
                </a:solidFill>
              </a:rPr>
              <a:t>Message Digest 5 (MD5) - </a:t>
            </a:r>
            <a:r>
              <a:rPr lang="en-US" sz="1600" dirty="0">
                <a:solidFill>
                  <a:srgbClr val="000000"/>
                </a:solidFill>
              </a:rPr>
              <a:t>A one-way, 128-bit hash algorithm used for data authentication. Cisco devices use MD5 HMAC, which provides an additional level of protection against MitM attacks. Using this algorithm is no longer recommended, and SHA should be used instead.</a:t>
            </a:r>
          </a:p>
          <a:p>
            <a:pPr marL="571440" indent="-285750" algn="l">
              <a:spcBef>
                <a:spcPts val="0"/>
              </a:spcBef>
              <a:buFont typeface="Arial" panose="020B0604020202020204" pitchFamily="34" charset="0"/>
              <a:buChar char="•"/>
            </a:pPr>
            <a:r>
              <a:rPr lang="en-US" sz="1600" b="1" dirty="0">
                <a:solidFill>
                  <a:srgbClr val="000000"/>
                </a:solidFill>
              </a:rPr>
              <a:t>Secure Hash Algorithm (SHA) - </a:t>
            </a:r>
            <a:r>
              <a:rPr lang="en-US" sz="1600" dirty="0">
                <a:solidFill>
                  <a:srgbClr val="000000"/>
                </a:solidFill>
              </a:rPr>
              <a:t>A one-way, 160-bit hash algorithm used for data authentication. Cisco devices use the SHA-1 HMAC, which provides additional pro- tection against MitM attacks.</a:t>
            </a:r>
          </a:p>
          <a:p>
            <a:pPr marL="571440" indent="-285750" algn="l">
              <a:spcBef>
                <a:spcPts val="0"/>
              </a:spcBef>
              <a:buFont typeface="Arial" panose="020B0604020202020204" pitchFamily="34" charset="0"/>
              <a:buChar char="•"/>
            </a:pPr>
            <a:r>
              <a:rPr lang="en-US" sz="1600" b="1" dirty="0">
                <a:solidFill>
                  <a:srgbClr val="000000"/>
                </a:solidFill>
              </a:rPr>
              <a:t>Diffie-Hellman (DH) - </a:t>
            </a:r>
            <a:r>
              <a:rPr lang="en-US" sz="1600" dirty="0">
                <a:solidFill>
                  <a:srgbClr val="000000"/>
                </a:solidFill>
              </a:rPr>
              <a:t>An asymmetric key exchange protocol that enables two peers to establish a shared secret key used by encryption algorithms such as AES over an unsecure communications channel. </a:t>
            </a:r>
          </a:p>
          <a:p>
            <a:pPr marL="571440" indent="-285750" algn="l">
              <a:spcBef>
                <a:spcPts val="0"/>
              </a:spcBef>
              <a:buFont typeface="Arial" panose="020B0604020202020204" pitchFamily="34" charset="0"/>
              <a:buChar char="•"/>
            </a:pPr>
            <a:r>
              <a:rPr lang="en-US" sz="1600" b="1" dirty="0">
                <a:solidFill>
                  <a:srgbClr val="000000"/>
                </a:solidFill>
              </a:rPr>
              <a:t>RSA signatures - </a:t>
            </a:r>
            <a:r>
              <a:rPr lang="en-US" sz="1600" dirty="0">
                <a:solidFill>
                  <a:srgbClr val="000000"/>
                </a:solidFill>
              </a:rPr>
              <a:t>A public-key (digital certificates) cryptographic system used to mutually authenticate the peers.</a:t>
            </a:r>
          </a:p>
          <a:p>
            <a:pPr marL="571440" indent="-285750" algn="l">
              <a:spcBef>
                <a:spcPts val="0"/>
              </a:spcBef>
              <a:buFont typeface="Arial" panose="020B0604020202020204" pitchFamily="34" charset="0"/>
              <a:buChar char="•"/>
            </a:pPr>
            <a:r>
              <a:rPr lang="en-US" sz="1600" b="1" dirty="0">
                <a:solidFill>
                  <a:srgbClr val="000000"/>
                </a:solidFill>
              </a:rPr>
              <a:t>Pre-Shared Key -</a:t>
            </a:r>
            <a:r>
              <a:rPr lang="en-US" sz="1600" dirty="0">
                <a:solidFill>
                  <a:srgbClr val="000000"/>
                </a:solidFill>
              </a:rPr>
              <a:t> A security mechanism in which a locally configured key is used as a credential to mutually authenticate the peers</a:t>
            </a:r>
          </a:p>
        </p:txBody>
      </p:sp>
    </p:spTree>
    <p:extLst>
      <p:ext uri="{BB962C8B-B14F-4D97-AF65-F5344CB8AC3E}">
        <p14:creationId xmlns:p14="http://schemas.microsoft.com/office/powerpoint/2010/main" val="388689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0141" y="49665"/>
            <a:ext cx="8345488" cy="633394"/>
          </a:xfrm>
        </p:spPr>
        <p:txBody>
          <a:bodyPr/>
          <a:lstStyle/>
          <a:p>
            <a:r>
              <a:rPr lang="en-US" sz="1600" dirty="0"/>
              <a:t>IPsec Fundamentals</a:t>
            </a:r>
            <a:br>
              <a:rPr lang="en-US" sz="1600" dirty="0"/>
            </a:br>
            <a:r>
              <a:rPr lang="en-US" sz="2400" dirty="0"/>
              <a:t>Transform Sets</a:t>
            </a:r>
            <a:endParaRPr lang="en-US" dirty="0"/>
          </a:p>
        </p:txBody>
      </p:sp>
      <p:sp>
        <p:nvSpPr>
          <p:cNvPr id="10" name="TextBox 9"/>
          <p:cNvSpPr txBox="1"/>
          <p:nvPr/>
        </p:nvSpPr>
        <p:spPr>
          <a:xfrm>
            <a:off x="143467" y="683059"/>
            <a:ext cx="8766927" cy="830997"/>
          </a:xfrm>
          <a:prstGeom prst="rect">
            <a:avLst/>
          </a:prstGeom>
          <a:noFill/>
        </p:spPr>
        <p:txBody>
          <a:bodyPr wrap="square" rtlCol="0">
            <a:spAutoFit/>
          </a:bodyPr>
          <a:lstStyle/>
          <a:p>
            <a:r>
              <a:rPr lang="en-US" sz="1600" dirty="0"/>
              <a:t>A transform set is a combination of security protocols and algorithms. During the IPsec SA negotiation, the peers agree to use a particular transform set for protecting a particular data flow.</a:t>
            </a:r>
          </a:p>
        </p:txBody>
      </p:sp>
      <p:graphicFrame>
        <p:nvGraphicFramePr>
          <p:cNvPr id="8" name="Table 7"/>
          <p:cNvGraphicFramePr>
            <a:graphicFrameLocks noGrp="1"/>
          </p:cNvGraphicFramePr>
          <p:nvPr>
            <p:extLst>
              <p:ext uri="{D42A27DB-BD31-4B8C-83A1-F6EECF244321}">
                <p14:modId xmlns:p14="http://schemas.microsoft.com/office/powerpoint/2010/main" val="2323670191"/>
              </p:ext>
            </p:extLst>
          </p:nvPr>
        </p:nvGraphicFramePr>
        <p:xfrm>
          <a:off x="298429" y="1499856"/>
          <a:ext cx="8611965" cy="2879285"/>
        </p:xfrm>
        <a:graphic>
          <a:graphicData uri="http://schemas.openxmlformats.org/drawingml/2006/table">
            <a:tbl>
              <a:tblPr firstRow="1" bandRow="1">
                <a:tableStyleId>{5C22544A-7EE6-4342-B048-85BDC9FD1C3A}</a:tableStyleId>
              </a:tblPr>
              <a:tblGrid>
                <a:gridCol w="2870655">
                  <a:extLst>
                    <a:ext uri="{9D8B030D-6E8A-4147-A177-3AD203B41FA5}">
                      <a16:colId xmlns:a16="http://schemas.microsoft.com/office/drawing/2014/main" val="1280236243"/>
                    </a:ext>
                  </a:extLst>
                </a:gridCol>
                <a:gridCol w="2103654">
                  <a:extLst>
                    <a:ext uri="{9D8B030D-6E8A-4147-A177-3AD203B41FA5}">
                      <a16:colId xmlns:a16="http://schemas.microsoft.com/office/drawing/2014/main" val="2028808460"/>
                    </a:ext>
                  </a:extLst>
                </a:gridCol>
                <a:gridCol w="3637656">
                  <a:extLst>
                    <a:ext uri="{9D8B030D-6E8A-4147-A177-3AD203B41FA5}">
                      <a16:colId xmlns:a16="http://schemas.microsoft.com/office/drawing/2014/main" val="1169985645"/>
                    </a:ext>
                  </a:extLst>
                </a:gridCol>
              </a:tblGrid>
              <a:tr h="281319">
                <a:tc>
                  <a:txBody>
                    <a:bodyPr/>
                    <a:lstStyle/>
                    <a:p>
                      <a:pPr marL="38100" marR="0">
                        <a:lnSpc>
                          <a:spcPct val="107000"/>
                        </a:lnSpc>
                        <a:spcBef>
                          <a:spcPts val="335"/>
                        </a:spcBef>
                        <a:spcAft>
                          <a:spcPts val="0"/>
                        </a:spcAft>
                      </a:pPr>
                      <a:r>
                        <a:rPr lang="en-US" sz="1200" dirty="0">
                          <a:effectLst/>
                          <a:latin typeface="+mn-lt"/>
                          <a:ea typeface="Times New Roman" panose="02020603050405020304" pitchFamily="18" charset="0"/>
                          <a:cs typeface="Times New Roman" panose="02020603050405020304" pitchFamily="18" charset="0"/>
                        </a:rPr>
                        <a:t>Transform</a:t>
                      </a:r>
                      <a:r>
                        <a:rPr lang="en-US" sz="1200" baseline="0" dirty="0">
                          <a:effectLst/>
                          <a:latin typeface="+mn-lt"/>
                          <a:ea typeface="Times New Roman" panose="02020603050405020304" pitchFamily="18" charset="0"/>
                          <a:cs typeface="Times New Roman" panose="02020603050405020304" pitchFamily="18" charset="0"/>
                        </a:rPr>
                        <a:t> Type</a:t>
                      </a:r>
                      <a:endParaRPr lang="en-US" sz="1200" dirty="0">
                        <a:effectLst/>
                        <a:latin typeface="+mn-lt"/>
                        <a:ea typeface="Times New Roman" panose="02020603050405020304" pitchFamily="18" charset="0"/>
                        <a:cs typeface="Times New Roman" panose="02020603050405020304" pitchFamily="18" charset="0"/>
                      </a:endParaRPr>
                    </a:p>
                  </a:txBody>
                  <a:tcPr marL="8438" marR="8438" marT="8438" marB="0"/>
                </a:tc>
                <a:tc>
                  <a:txBody>
                    <a:bodyPr/>
                    <a:lstStyle/>
                    <a:p>
                      <a:pPr marL="38100" marR="0">
                        <a:lnSpc>
                          <a:spcPct val="107000"/>
                        </a:lnSpc>
                        <a:spcBef>
                          <a:spcPts val="335"/>
                        </a:spcBef>
                        <a:spcAft>
                          <a:spcPts val="0"/>
                        </a:spcAft>
                      </a:pPr>
                      <a:r>
                        <a:rPr lang="en-US" sz="1200" dirty="0">
                          <a:effectLst/>
                          <a:latin typeface="+mn-lt"/>
                          <a:ea typeface="Times New Roman" panose="02020603050405020304" pitchFamily="18" charset="0"/>
                          <a:cs typeface="Times New Roman" panose="02020603050405020304" pitchFamily="18" charset="0"/>
                        </a:rPr>
                        <a:t>Transform</a:t>
                      </a:r>
                    </a:p>
                  </a:txBody>
                  <a:tcPr marL="8438" marR="8438" marT="8438" marB="0"/>
                </a:tc>
                <a:tc>
                  <a:txBody>
                    <a:bodyPr/>
                    <a:lstStyle/>
                    <a:p>
                      <a:pPr marL="38100" marR="277495">
                        <a:lnSpc>
                          <a:spcPct val="90000"/>
                        </a:lnSpc>
                        <a:spcBef>
                          <a:spcPts val="420"/>
                        </a:spcBef>
                        <a:spcAft>
                          <a:spcPts val="0"/>
                        </a:spcAft>
                      </a:pPr>
                      <a:r>
                        <a:rPr lang="en-US" sz="1200" dirty="0">
                          <a:effectLst/>
                          <a:latin typeface="+mn-lt"/>
                          <a:ea typeface="Times New Roman" panose="02020603050405020304" pitchFamily="18" charset="0"/>
                          <a:cs typeface="Times New Roman" panose="02020603050405020304" pitchFamily="18" charset="0"/>
                        </a:rPr>
                        <a:t>Description</a:t>
                      </a:r>
                    </a:p>
                  </a:txBody>
                  <a:tcPr marL="8438" marR="8438" marT="8438" marB="0"/>
                </a:tc>
                <a:extLst>
                  <a:ext uri="{0D108BD9-81ED-4DB2-BD59-A6C34878D82A}">
                    <a16:rowId xmlns:a16="http://schemas.microsoft.com/office/drawing/2014/main" val="2973127530"/>
                  </a:ext>
                </a:extLst>
              </a:tr>
              <a:tr h="510777">
                <a:tc rowSpan="5">
                  <a:txBody>
                    <a:bodyPr/>
                    <a:lstStyle/>
                    <a:p>
                      <a:pPr marL="38100" marR="0">
                        <a:lnSpc>
                          <a:spcPct val="107000"/>
                        </a:lnSpc>
                        <a:spcBef>
                          <a:spcPts val="335"/>
                        </a:spcBef>
                        <a:spcAft>
                          <a:spcPts val="0"/>
                        </a:spcAft>
                      </a:pPr>
                      <a:r>
                        <a:rPr lang="en-US" sz="1600" dirty="0">
                          <a:effectLst/>
                          <a:latin typeface="+mn-lt"/>
                          <a:ea typeface="Times New Roman" panose="02020603050405020304" pitchFamily="18" charset="0"/>
                          <a:cs typeface="Times New Roman" panose="02020603050405020304" pitchFamily="18" charset="0"/>
                        </a:rPr>
                        <a:t>Authentication header</a:t>
                      </a:r>
                      <a:r>
                        <a:rPr lang="en-US" sz="1600" baseline="0" dirty="0">
                          <a:effectLst/>
                          <a:latin typeface="+mn-lt"/>
                          <a:ea typeface="Times New Roman" panose="02020603050405020304" pitchFamily="18" charset="0"/>
                          <a:cs typeface="Times New Roman" panose="02020603050405020304" pitchFamily="18" charset="0"/>
                        </a:rPr>
                        <a:t> transform (only one allowed)</a:t>
                      </a:r>
                      <a:endParaRPr lang="en-US" sz="1600" dirty="0">
                        <a:effectLst/>
                        <a:latin typeface="+mn-lt"/>
                        <a:ea typeface="Times New Roman" panose="02020603050405020304" pitchFamily="18" charset="0"/>
                        <a:cs typeface="Times New Roman" panose="02020603050405020304" pitchFamily="18" charset="0"/>
                      </a:endParaRPr>
                    </a:p>
                  </a:txBody>
                  <a:tcPr marL="8438" marR="8438" marT="8438" marB="0"/>
                </a:tc>
                <a:tc>
                  <a:txBody>
                    <a:bodyPr/>
                    <a:lstStyle/>
                    <a:p>
                      <a:pPr marL="38100" marR="0">
                        <a:lnSpc>
                          <a:spcPct val="107000"/>
                        </a:lnSpc>
                        <a:spcBef>
                          <a:spcPts val="335"/>
                        </a:spcBef>
                        <a:spcAft>
                          <a:spcPts val="0"/>
                        </a:spcAft>
                      </a:pPr>
                      <a:r>
                        <a:rPr lang="en-US" sz="1600" dirty="0">
                          <a:effectLst/>
                          <a:latin typeface="+mn-lt"/>
                        </a:rPr>
                        <a:t>ah-md5-hmac</a:t>
                      </a:r>
                      <a:endParaRPr lang="en-US" sz="1600" dirty="0">
                        <a:effectLst/>
                        <a:latin typeface="+mn-lt"/>
                        <a:ea typeface="Times New Roman" panose="02020603050405020304" pitchFamily="18" charset="0"/>
                        <a:cs typeface="Times New Roman" panose="02020603050405020304" pitchFamily="18" charset="0"/>
                      </a:endParaRPr>
                    </a:p>
                  </a:txBody>
                  <a:tcPr marL="8438" marR="8438" marT="8438" marB="0"/>
                </a:tc>
                <a:tc>
                  <a:txBody>
                    <a:bodyPr/>
                    <a:lstStyle/>
                    <a:p>
                      <a:pPr marL="38100" marR="277495">
                        <a:lnSpc>
                          <a:spcPct val="90000"/>
                        </a:lnSpc>
                        <a:spcBef>
                          <a:spcPts val="420"/>
                        </a:spcBef>
                        <a:spcAft>
                          <a:spcPts val="0"/>
                        </a:spcAft>
                      </a:pPr>
                      <a:r>
                        <a:rPr lang="en-US" sz="1600" dirty="0">
                          <a:effectLst/>
                          <a:latin typeface="+mn-lt"/>
                        </a:rPr>
                        <a:t>Authentication header with the MD5 authentication algorithm (not recommended)</a:t>
                      </a:r>
                      <a:endParaRPr lang="en-US" sz="1600" dirty="0">
                        <a:effectLst/>
                        <a:latin typeface="+mn-lt"/>
                        <a:ea typeface="Times New Roman" panose="02020603050405020304" pitchFamily="18" charset="0"/>
                        <a:cs typeface="Times New Roman" panose="02020603050405020304" pitchFamily="18" charset="0"/>
                      </a:endParaRPr>
                    </a:p>
                  </a:txBody>
                  <a:tcPr marL="8438" marR="8438" marT="8438" marB="0"/>
                </a:tc>
                <a:extLst>
                  <a:ext uri="{0D108BD9-81ED-4DB2-BD59-A6C34878D82A}">
                    <a16:rowId xmlns:a16="http://schemas.microsoft.com/office/drawing/2014/main" val="1894146335"/>
                  </a:ext>
                </a:extLst>
              </a:tr>
              <a:tr h="409659">
                <a:tc vMerge="1">
                  <a:txBody>
                    <a:bodyPr/>
                    <a:lstStyle/>
                    <a:p>
                      <a:pPr marL="38100" marR="0">
                        <a:lnSpc>
                          <a:spcPct val="107000"/>
                        </a:lnSpc>
                        <a:spcBef>
                          <a:spcPts val="310"/>
                        </a:spcBef>
                        <a:spcAft>
                          <a:spcPts val="0"/>
                        </a:spcAft>
                      </a:pPr>
                      <a:endParaRPr lang="en-US" sz="1300" dirty="0">
                        <a:effectLst/>
                        <a:latin typeface="+mn-lt"/>
                        <a:ea typeface="Times New Roman" panose="02020603050405020304" pitchFamily="18" charset="0"/>
                        <a:cs typeface="Times New Roman" panose="02020603050405020304" pitchFamily="18" charset="0"/>
                      </a:endParaRPr>
                    </a:p>
                  </a:txBody>
                  <a:tcPr marL="43878" marR="43878" marT="21939" marB="21939"/>
                </a:tc>
                <a:tc>
                  <a:txBody>
                    <a:bodyPr/>
                    <a:lstStyle/>
                    <a:p>
                      <a:pPr marL="38100" marR="0">
                        <a:lnSpc>
                          <a:spcPct val="107000"/>
                        </a:lnSpc>
                        <a:spcBef>
                          <a:spcPts val="310"/>
                        </a:spcBef>
                        <a:spcAft>
                          <a:spcPts val="0"/>
                        </a:spcAft>
                      </a:pPr>
                      <a:r>
                        <a:rPr lang="en-US" sz="1600" dirty="0">
                          <a:effectLst/>
                          <a:latin typeface="+mn-lt"/>
                        </a:rPr>
                        <a:t>ah-sha-hmac</a:t>
                      </a:r>
                      <a:endParaRPr lang="en-US" sz="1600" dirty="0">
                        <a:effectLst/>
                        <a:latin typeface="+mn-lt"/>
                        <a:ea typeface="Times New Roman" panose="02020603050405020304" pitchFamily="18" charset="0"/>
                        <a:cs typeface="Times New Roman" panose="02020603050405020304" pitchFamily="18" charset="0"/>
                      </a:endParaRPr>
                    </a:p>
                  </a:txBody>
                  <a:tcPr marL="43878" marR="43878" marT="21939" marB="21939"/>
                </a:tc>
                <a:tc>
                  <a:txBody>
                    <a:bodyPr/>
                    <a:lstStyle/>
                    <a:p>
                      <a:pPr marL="38100" marR="206375">
                        <a:lnSpc>
                          <a:spcPct val="90000"/>
                        </a:lnSpc>
                        <a:spcBef>
                          <a:spcPts val="395"/>
                        </a:spcBef>
                        <a:spcAft>
                          <a:spcPts val="0"/>
                        </a:spcAft>
                      </a:pPr>
                      <a:r>
                        <a:rPr lang="en-US" sz="1600" dirty="0">
                          <a:effectLst/>
                          <a:latin typeface="+mn-lt"/>
                        </a:rPr>
                        <a:t>Authentication header with the SHA authentication algorithm</a:t>
                      </a:r>
                      <a:endParaRPr lang="en-US" sz="1600" dirty="0">
                        <a:effectLst/>
                        <a:latin typeface="+mn-lt"/>
                        <a:ea typeface="Times New Roman" panose="02020603050405020304" pitchFamily="18" charset="0"/>
                        <a:cs typeface="Times New Roman" panose="02020603050405020304" pitchFamily="18" charset="0"/>
                      </a:endParaRPr>
                    </a:p>
                  </a:txBody>
                  <a:tcPr marL="43878" marR="43878" marT="21939" marB="21939"/>
                </a:tc>
                <a:extLst>
                  <a:ext uri="{0D108BD9-81ED-4DB2-BD59-A6C34878D82A}">
                    <a16:rowId xmlns:a16="http://schemas.microsoft.com/office/drawing/2014/main" val="2289231585"/>
                  </a:ext>
                </a:extLst>
              </a:tr>
              <a:tr h="409659">
                <a:tc vMerge="1">
                  <a:txBody>
                    <a:bodyPr/>
                    <a:lstStyle/>
                    <a:p>
                      <a:pPr marL="38100" marR="0">
                        <a:lnSpc>
                          <a:spcPct val="107000"/>
                        </a:lnSpc>
                        <a:spcBef>
                          <a:spcPts val="310"/>
                        </a:spcBef>
                        <a:spcAft>
                          <a:spcPts val="0"/>
                        </a:spcAft>
                      </a:pPr>
                      <a:endParaRPr lang="en-US" sz="1300">
                        <a:effectLst/>
                        <a:latin typeface="+mn-lt"/>
                        <a:ea typeface="Times New Roman" panose="02020603050405020304" pitchFamily="18" charset="0"/>
                        <a:cs typeface="Times New Roman" panose="02020603050405020304" pitchFamily="18" charset="0"/>
                      </a:endParaRPr>
                    </a:p>
                  </a:txBody>
                  <a:tcPr marL="43878" marR="43878" marT="21939" marB="21939"/>
                </a:tc>
                <a:tc>
                  <a:txBody>
                    <a:bodyPr/>
                    <a:lstStyle/>
                    <a:p>
                      <a:pPr marL="38100" marR="0">
                        <a:lnSpc>
                          <a:spcPct val="107000"/>
                        </a:lnSpc>
                        <a:spcBef>
                          <a:spcPts val="310"/>
                        </a:spcBef>
                        <a:spcAft>
                          <a:spcPts val="0"/>
                        </a:spcAft>
                      </a:pPr>
                      <a:r>
                        <a:rPr lang="en-US" sz="1600" dirty="0">
                          <a:effectLst/>
                          <a:latin typeface="+mn-lt"/>
                        </a:rPr>
                        <a:t>ah-sha256-hmac</a:t>
                      </a:r>
                      <a:endParaRPr lang="en-US" sz="1600" dirty="0">
                        <a:effectLst/>
                        <a:latin typeface="+mn-lt"/>
                        <a:ea typeface="Times New Roman" panose="02020603050405020304" pitchFamily="18" charset="0"/>
                        <a:cs typeface="Times New Roman" panose="02020603050405020304" pitchFamily="18" charset="0"/>
                      </a:endParaRPr>
                    </a:p>
                  </a:txBody>
                  <a:tcPr marL="43878" marR="43878" marT="21939" marB="21939"/>
                </a:tc>
                <a:tc>
                  <a:txBody>
                    <a:bodyPr/>
                    <a:lstStyle/>
                    <a:p>
                      <a:pPr marL="38100" marR="0">
                        <a:lnSpc>
                          <a:spcPct val="90000"/>
                        </a:lnSpc>
                        <a:spcBef>
                          <a:spcPts val="395"/>
                        </a:spcBef>
                        <a:spcAft>
                          <a:spcPts val="0"/>
                        </a:spcAft>
                      </a:pPr>
                      <a:r>
                        <a:rPr lang="en-US" sz="1600" dirty="0">
                          <a:effectLst/>
                          <a:latin typeface="+mn-lt"/>
                        </a:rPr>
                        <a:t>Authentication header with the 256-bit AES authentication algorithm</a:t>
                      </a:r>
                      <a:endParaRPr lang="en-US" sz="1600" dirty="0">
                        <a:effectLst/>
                        <a:latin typeface="+mn-lt"/>
                        <a:ea typeface="Times New Roman" panose="02020603050405020304" pitchFamily="18" charset="0"/>
                        <a:cs typeface="Times New Roman" panose="02020603050405020304" pitchFamily="18" charset="0"/>
                      </a:endParaRPr>
                    </a:p>
                  </a:txBody>
                  <a:tcPr marL="43878" marR="43878" marT="21939" marB="21939"/>
                </a:tc>
                <a:extLst>
                  <a:ext uri="{0D108BD9-81ED-4DB2-BD59-A6C34878D82A}">
                    <a16:rowId xmlns:a16="http://schemas.microsoft.com/office/drawing/2014/main" val="2750655271"/>
                  </a:ext>
                </a:extLst>
              </a:tr>
              <a:tr h="409659">
                <a:tc vMerge="1">
                  <a:txBody>
                    <a:bodyPr/>
                    <a:lstStyle/>
                    <a:p>
                      <a:pPr marL="38100" marR="0">
                        <a:lnSpc>
                          <a:spcPct val="107000"/>
                        </a:lnSpc>
                        <a:spcBef>
                          <a:spcPts val="310"/>
                        </a:spcBef>
                        <a:spcAft>
                          <a:spcPts val="0"/>
                        </a:spcAft>
                      </a:pPr>
                      <a:endParaRPr lang="en-US" sz="1300">
                        <a:effectLst/>
                        <a:latin typeface="+mn-lt"/>
                        <a:ea typeface="Times New Roman" panose="02020603050405020304" pitchFamily="18" charset="0"/>
                        <a:cs typeface="Times New Roman" panose="02020603050405020304" pitchFamily="18" charset="0"/>
                      </a:endParaRPr>
                    </a:p>
                  </a:txBody>
                  <a:tcPr marL="43878" marR="43878" marT="21939" marB="21939"/>
                </a:tc>
                <a:tc>
                  <a:txBody>
                    <a:bodyPr/>
                    <a:lstStyle/>
                    <a:p>
                      <a:pPr marL="38100" marR="0">
                        <a:lnSpc>
                          <a:spcPct val="107000"/>
                        </a:lnSpc>
                        <a:spcBef>
                          <a:spcPts val="310"/>
                        </a:spcBef>
                        <a:spcAft>
                          <a:spcPts val="0"/>
                        </a:spcAft>
                      </a:pPr>
                      <a:r>
                        <a:rPr lang="en-US" sz="1600" dirty="0">
                          <a:effectLst/>
                          <a:latin typeface="+mn-lt"/>
                        </a:rPr>
                        <a:t>ah-sha384-hmac</a:t>
                      </a:r>
                      <a:endParaRPr lang="en-US" sz="1600" dirty="0">
                        <a:effectLst/>
                        <a:latin typeface="+mn-lt"/>
                        <a:ea typeface="Times New Roman" panose="02020603050405020304" pitchFamily="18" charset="0"/>
                        <a:cs typeface="Times New Roman" panose="02020603050405020304" pitchFamily="18" charset="0"/>
                      </a:endParaRPr>
                    </a:p>
                  </a:txBody>
                  <a:tcPr marL="43878" marR="43878" marT="21939" marB="21939"/>
                </a:tc>
                <a:tc>
                  <a:txBody>
                    <a:bodyPr/>
                    <a:lstStyle/>
                    <a:p>
                      <a:pPr marL="38100" marR="0">
                        <a:lnSpc>
                          <a:spcPct val="90000"/>
                        </a:lnSpc>
                        <a:spcBef>
                          <a:spcPts val="395"/>
                        </a:spcBef>
                        <a:spcAft>
                          <a:spcPts val="0"/>
                        </a:spcAft>
                      </a:pPr>
                      <a:r>
                        <a:rPr lang="en-US" sz="1600" dirty="0">
                          <a:effectLst/>
                          <a:latin typeface="+mn-lt"/>
                        </a:rPr>
                        <a:t>Authentication header with the 384-bit AES authentication algorithm</a:t>
                      </a:r>
                      <a:endParaRPr lang="en-US" sz="1600" dirty="0">
                        <a:effectLst/>
                        <a:latin typeface="+mn-lt"/>
                        <a:ea typeface="Times New Roman" panose="02020603050405020304" pitchFamily="18" charset="0"/>
                        <a:cs typeface="Times New Roman" panose="02020603050405020304" pitchFamily="18" charset="0"/>
                      </a:endParaRPr>
                    </a:p>
                  </a:txBody>
                  <a:tcPr marL="43878" marR="43878" marT="21939" marB="21939"/>
                </a:tc>
                <a:extLst>
                  <a:ext uri="{0D108BD9-81ED-4DB2-BD59-A6C34878D82A}">
                    <a16:rowId xmlns:a16="http://schemas.microsoft.com/office/drawing/2014/main" val="1053397223"/>
                  </a:ext>
                </a:extLst>
              </a:tr>
              <a:tr h="409659">
                <a:tc vMerge="1">
                  <a:txBody>
                    <a:bodyPr/>
                    <a:lstStyle/>
                    <a:p>
                      <a:pPr marL="38100" marR="0">
                        <a:lnSpc>
                          <a:spcPct val="107000"/>
                        </a:lnSpc>
                        <a:spcBef>
                          <a:spcPts val="310"/>
                        </a:spcBef>
                        <a:spcAft>
                          <a:spcPts val="0"/>
                        </a:spcAft>
                      </a:pPr>
                      <a:endParaRPr lang="en-US" sz="1300" dirty="0">
                        <a:effectLst/>
                        <a:latin typeface="+mn-lt"/>
                        <a:ea typeface="Times New Roman" panose="02020603050405020304" pitchFamily="18" charset="0"/>
                        <a:cs typeface="Times New Roman" panose="02020603050405020304" pitchFamily="18" charset="0"/>
                      </a:endParaRPr>
                    </a:p>
                  </a:txBody>
                  <a:tcPr marL="43878" marR="43878" marT="21939" marB="21939"/>
                </a:tc>
                <a:tc>
                  <a:txBody>
                    <a:bodyPr/>
                    <a:lstStyle/>
                    <a:p>
                      <a:pPr marL="38100" marR="0">
                        <a:lnSpc>
                          <a:spcPct val="107000"/>
                        </a:lnSpc>
                        <a:spcBef>
                          <a:spcPts val="310"/>
                        </a:spcBef>
                        <a:spcAft>
                          <a:spcPts val="0"/>
                        </a:spcAft>
                      </a:pPr>
                      <a:r>
                        <a:rPr lang="en-US" sz="1600" dirty="0">
                          <a:effectLst/>
                          <a:latin typeface="+mn-lt"/>
                        </a:rPr>
                        <a:t>ah-sha512-hmac</a:t>
                      </a:r>
                      <a:endParaRPr lang="en-US" sz="1600" dirty="0">
                        <a:effectLst/>
                        <a:latin typeface="+mn-lt"/>
                        <a:ea typeface="Times New Roman" panose="02020603050405020304" pitchFamily="18" charset="0"/>
                        <a:cs typeface="Times New Roman" panose="02020603050405020304" pitchFamily="18" charset="0"/>
                      </a:endParaRPr>
                    </a:p>
                  </a:txBody>
                  <a:tcPr marL="43878" marR="43878" marT="21939" marB="21939"/>
                </a:tc>
                <a:tc>
                  <a:txBody>
                    <a:bodyPr/>
                    <a:lstStyle/>
                    <a:p>
                      <a:pPr marL="38100" marR="0">
                        <a:lnSpc>
                          <a:spcPct val="90000"/>
                        </a:lnSpc>
                        <a:spcBef>
                          <a:spcPts val="395"/>
                        </a:spcBef>
                        <a:spcAft>
                          <a:spcPts val="0"/>
                        </a:spcAft>
                      </a:pPr>
                      <a:r>
                        <a:rPr lang="en-US" sz="1600" dirty="0">
                          <a:effectLst/>
                          <a:latin typeface="+mn-lt"/>
                        </a:rPr>
                        <a:t>Authentication header with the 512-bit AES authentication algorithm</a:t>
                      </a:r>
                      <a:endParaRPr lang="en-US" sz="1600" dirty="0">
                        <a:effectLst/>
                        <a:latin typeface="+mn-lt"/>
                        <a:ea typeface="Times New Roman" panose="02020603050405020304" pitchFamily="18" charset="0"/>
                        <a:cs typeface="Times New Roman" panose="02020603050405020304" pitchFamily="18" charset="0"/>
                      </a:endParaRPr>
                    </a:p>
                  </a:txBody>
                  <a:tcPr marL="43878" marR="43878" marT="21939" marB="21939"/>
                </a:tc>
                <a:extLst>
                  <a:ext uri="{0D108BD9-81ED-4DB2-BD59-A6C34878D82A}">
                    <a16:rowId xmlns:a16="http://schemas.microsoft.com/office/drawing/2014/main" val="1362315328"/>
                  </a:ext>
                </a:extLst>
              </a:tr>
            </a:tbl>
          </a:graphicData>
        </a:graphic>
      </p:graphicFrame>
      <p:sp>
        <p:nvSpPr>
          <p:cNvPr id="11" name="TextBox 10"/>
          <p:cNvSpPr txBox="1"/>
          <p:nvPr/>
        </p:nvSpPr>
        <p:spPr>
          <a:xfrm>
            <a:off x="216816" y="4379141"/>
            <a:ext cx="4603183" cy="338554"/>
          </a:xfrm>
          <a:prstGeom prst="rect">
            <a:avLst/>
          </a:prstGeom>
          <a:noFill/>
        </p:spPr>
        <p:txBody>
          <a:bodyPr wrap="none" rtlCol="0">
            <a:spAutoFit/>
          </a:bodyPr>
          <a:lstStyle/>
          <a:p>
            <a:r>
              <a:rPr lang="en-US" sz="1600" b="1" dirty="0"/>
              <a:t>Table 16-4 </a:t>
            </a:r>
            <a:r>
              <a:rPr lang="en-US" sz="1600" dirty="0"/>
              <a:t>Allowed Transform Set Combinations</a:t>
            </a:r>
          </a:p>
        </p:txBody>
      </p:sp>
    </p:spTree>
    <p:extLst>
      <p:ext uri="{BB962C8B-B14F-4D97-AF65-F5344CB8AC3E}">
        <p14:creationId xmlns:p14="http://schemas.microsoft.com/office/powerpoint/2010/main" val="62341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8345488" cy="771050"/>
          </a:xfrm>
        </p:spPr>
        <p:txBody>
          <a:bodyPr/>
          <a:lstStyle/>
          <a:p>
            <a:r>
              <a:rPr lang="en-US" sz="1600" dirty="0"/>
              <a:t>IPsec Fundamentals</a:t>
            </a:r>
            <a:br>
              <a:rPr lang="en-US" sz="1600" dirty="0"/>
            </a:br>
            <a:r>
              <a:rPr lang="en-US" sz="2400" dirty="0"/>
              <a:t>Transform Sets (Cont.)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79784461"/>
              </p:ext>
            </p:extLst>
          </p:nvPr>
        </p:nvGraphicFramePr>
        <p:xfrm>
          <a:off x="216816" y="771050"/>
          <a:ext cx="8679534" cy="3331464"/>
        </p:xfrm>
        <a:graphic>
          <a:graphicData uri="http://schemas.openxmlformats.org/drawingml/2006/table">
            <a:tbl>
              <a:tblPr firstRow="1" bandRow="1">
                <a:tableStyleId>{5C22544A-7EE6-4342-B048-85BDC9FD1C3A}</a:tableStyleId>
              </a:tblPr>
              <a:tblGrid>
                <a:gridCol w="2097759">
                  <a:extLst>
                    <a:ext uri="{9D8B030D-6E8A-4147-A177-3AD203B41FA5}">
                      <a16:colId xmlns:a16="http://schemas.microsoft.com/office/drawing/2014/main" val="1063938521"/>
                    </a:ext>
                  </a:extLst>
                </a:gridCol>
                <a:gridCol w="1571625">
                  <a:extLst>
                    <a:ext uri="{9D8B030D-6E8A-4147-A177-3AD203B41FA5}">
                      <a16:colId xmlns:a16="http://schemas.microsoft.com/office/drawing/2014/main" val="1476532853"/>
                    </a:ext>
                  </a:extLst>
                </a:gridCol>
                <a:gridCol w="5010150">
                  <a:extLst>
                    <a:ext uri="{9D8B030D-6E8A-4147-A177-3AD203B41FA5}">
                      <a16:colId xmlns:a16="http://schemas.microsoft.com/office/drawing/2014/main" val="3703068596"/>
                    </a:ext>
                  </a:extLst>
                </a:gridCol>
              </a:tblGrid>
              <a:tr h="370840">
                <a:tc>
                  <a:txBody>
                    <a:bodyPr/>
                    <a:lstStyle/>
                    <a:p>
                      <a:pPr marL="38100" marR="0">
                        <a:lnSpc>
                          <a:spcPct val="107000"/>
                        </a:lnSpc>
                        <a:spcBef>
                          <a:spcPts val="335"/>
                        </a:spcBef>
                        <a:spcAft>
                          <a:spcPts val="0"/>
                        </a:spcAft>
                      </a:pPr>
                      <a:r>
                        <a:rPr lang="en-US" sz="1200" dirty="0">
                          <a:effectLst/>
                          <a:latin typeface="+mn-lt"/>
                          <a:ea typeface="Times New Roman" panose="02020603050405020304" pitchFamily="18" charset="0"/>
                          <a:cs typeface="Times New Roman" panose="02020603050405020304" pitchFamily="18" charset="0"/>
                        </a:rPr>
                        <a:t>Transform</a:t>
                      </a:r>
                      <a:r>
                        <a:rPr lang="en-US" sz="1200" baseline="0" dirty="0">
                          <a:effectLst/>
                          <a:latin typeface="+mn-lt"/>
                          <a:ea typeface="Times New Roman" panose="02020603050405020304" pitchFamily="18" charset="0"/>
                          <a:cs typeface="Times New Roman" panose="02020603050405020304" pitchFamily="18" charset="0"/>
                        </a:rPr>
                        <a:t> Type</a:t>
                      </a:r>
                      <a:endParaRPr lang="en-US" sz="1200" dirty="0">
                        <a:effectLst/>
                        <a:latin typeface="+mn-lt"/>
                        <a:ea typeface="Times New Roman" panose="02020603050405020304" pitchFamily="18" charset="0"/>
                        <a:cs typeface="Times New Roman" panose="02020603050405020304" pitchFamily="18" charset="0"/>
                      </a:endParaRPr>
                    </a:p>
                  </a:txBody>
                  <a:tcPr marL="8438" marR="8438" marT="8438" marB="0"/>
                </a:tc>
                <a:tc>
                  <a:txBody>
                    <a:bodyPr/>
                    <a:lstStyle/>
                    <a:p>
                      <a:pPr marL="38100" marR="0">
                        <a:lnSpc>
                          <a:spcPct val="107000"/>
                        </a:lnSpc>
                        <a:spcBef>
                          <a:spcPts val="335"/>
                        </a:spcBef>
                        <a:spcAft>
                          <a:spcPts val="0"/>
                        </a:spcAft>
                      </a:pPr>
                      <a:r>
                        <a:rPr lang="en-US" sz="1200" dirty="0">
                          <a:effectLst/>
                          <a:latin typeface="+mn-lt"/>
                          <a:ea typeface="Times New Roman" panose="02020603050405020304" pitchFamily="18" charset="0"/>
                          <a:cs typeface="Times New Roman" panose="02020603050405020304" pitchFamily="18" charset="0"/>
                        </a:rPr>
                        <a:t>Transform</a:t>
                      </a:r>
                    </a:p>
                  </a:txBody>
                  <a:tcPr marL="8438" marR="8438" marT="8438" marB="0"/>
                </a:tc>
                <a:tc>
                  <a:txBody>
                    <a:bodyPr/>
                    <a:lstStyle/>
                    <a:p>
                      <a:pPr marL="38100" marR="277495">
                        <a:lnSpc>
                          <a:spcPct val="90000"/>
                        </a:lnSpc>
                        <a:spcBef>
                          <a:spcPts val="420"/>
                        </a:spcBef>
                        <a:spcAft>
                          <a:spcPts val="0"/>
                        </a:spcAft>
                      </a:pPr>
                      <a:r>
                        <a:rPr lang="en-US" sz="1200" dirty="0">
                          <a:effectLst/>
                          <a:latin typeface="+mn-lt"/>
                          <a:ea typeface="Times New Roman" panose="02020603050405020304" pitchFamily="18" charset="0"/>
                          <a:cs typeface="Times New Roman" panose="02020603050405020304" pitchFamily="18" charset="0"/>
                        </a:rPr>
                        <a:t>Description</a:t>
                      </a:r>
                    </a:p>
                  </a:txBody>
                  <a:tcPr marL="8438" marR="8438" marT="8438" marB="0"/>
                </a:tc>
                <a:extLst>
                  <a:ext uri="{0D108BD9-81ED-4DB2-BD59-A6C34878D82A}">
                    <a16:rowId xmlns:a16="http://schemas.microsoft.com/office/drawing/2014/main" val="4213843864"/>
                  </a:ext>
                </a:extLst>
              </a:tr>
              <a:tr h="370840">
                <a:tc rowSpan="7">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600" dirty="0">
                          <a:effectLst/>
                        </a:rPr>
                        <a:t>ES ESP encryption transform (only one allowed)</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a:tc>
                <a:tc>
                  <a:txBody>
                    <a:bodyPr/>
                    <a:lstStyle/>
                    <a:p>
                      <a:pPr marL="38100" marR="0">
                        <a:lnSpc>
                          <a:spcPct val="107000"/>
                        </a:lnSpc>
                        <a:spcBef>
                          <a:spcPts val="310"/>
                        </a:spcBef>
                        <a:spcAft>
                          <a:spcPts val="0"/>
                        </a:spcAft>
                      </a:pPr>
                      <a:r>
                        <a:rPr lang="en-US" sz="1600" dirty="0">
                          <a:effectLst/>
                        </a:rPr>
                        <a:t>esp-aes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tc>
                  <a:txBody>
                    <a:bodyPr/>
                    <a:lstStyle/>
                    <a:p>
                      <a:pPr marL="38100" marR="206375">
                        <a:lnSpc>
                          <a:spcPct val="90000"/>
                        </a:lnSpc>
                        <a:spcBef>
                          <a:spcPts val="395"/>
                        </a:spcBef>
                        <a:spcAft>
                          <a:spcPts val="0"/>
                        </a:spcAft>
                      </a:pPr>
                      <a:r>
                        <a:rPr lang="en-US" sz="1600" dirty="0">
                          <a:effectLst/>
                        </a:rPr>
                        <a:t>ESP with the 128-bit AES encryption algorithm</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extLst>
                  <a:ext uri="{0D108BD9-81ED-4DB2-BD59-A6C34878D82A}">
                    <a16:rowId xmlns:a16="http://schemas.microsoft.com/office/drawing/2014/main" val="1752450874"/>
                  </a:ext>
                </a:extLst>
              </a:tr>
              <a:tr h="370840">
                <a:tc vMerge="1">
                  <a:txBody>
                    <a:bodyPr/>
                    <a:lstStyle/>
                    <a:p>
                      <a:endParaRPr lang="en-US" dirty="0"/>
                    </a:p>
                  </a:txBody>
                  <a:tcPr/>
                </a:tc>
                <a:tc>
                  <a:txBody>
                    <a:bodyPr/>
                    <a:lstStyle/>
                    <a:p>
                      <a:pPr marL="38100" marR="0">
                        <a:lnSpc>
                          <a:spcPct val="107000"/>
                        </a:lnSpc>
                        <a:spcBef>
                          <a:spcPts val="110"/>
                        </a:spcBef>
                        <a:spcAft>
                          <a:spcPts val="0"/>
                        </a:spcAft>
                      </a:pPr>
                      <a:r>
                        <a:rPr lang="en-US" sz="1600" dirty="0">
                          <a:effectLst/>
                        </a:rPr>
                        <a:t>esp-gcm</a:t>
                      </a:r>
                    </a:p>
                    <a:p>
                      <a:pPr marL="38100" marR="0">
                        <a:lnSpc>
                          <a:spcPct val="107000"/>
                        </a:lnSpc>
                        <a:spcBef>
                          <a:spcPts val="310"/>
                        </a:spcBef>
                        <a:spcAft>
                          <a:spcPts val="0"/>
                        </a:spcAft>
                      </a:pPr>
                      <a:r>
                        <a:rPr lang="en-US" sz="1600" dirty="0">
                          <a:effectLst/>
                        </a:rPr>
                        <a:t>esp-gmac</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tc>
                  <a:txBody>
                    <a:bodyPr/>
                    <a:lstStyle/>
                    <a:p>
                      <a:pPr marL="38100" marR="0">
                        <a:lnSpc>
                          <a:spcPct val="90000"/>
                        </a:lnSpc>
                        <a:spcBef>
                          <a:spcPts val="395"/>
                        </a:spcBef>
                        <a:spcAft>
                          <a:spcPts val="0"/>
                        </a:spcAft>
                      </a:pPr>
                      <a:r>
                        <a:rPr lang="en-US" sz="1600" dirty="0">
                          <a:effectLst/>
                        </a:rPr>
                        <a:t>ESP with either a 128-bit (default) or a 256-bit encryption algorithm</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extLst>
                  <a:ext uri="{0D108BD9-81ED-4DB2-BD59-A6C34878D82A}">
                    <a16:rowId xmlns:a16="http://schemas.microsoft.com/office/drawing/2014/main" val="2569735489"/>
                  </a:ext>
                </a:extLst>
              </a:tr>
              <a:tr h="370840">
                <a:tc vMerge="1">
                  <a:txBody>
                    <a:bodyPr/>
                    <a:lstStyle/>
                    <a:p>
                      <a:endParaRPr lang="en-US" dirty="0"/>
                    </a:p>
                  </a:txBody>
                  <a:tcPr/>
                </a:tc>
                <a:tc>
                  <a:txBody>
                    <a:bodyPr/>
                    <a:lstStyle/>
                    <a:p>
                      <a:pPr marL="38100" marR="0">
                        <a:lnSpc>
                          <a:spcPct val="107000"/>
                        </a:lnSpc>
                        <a:spcBef>
                          <a:spcPts val="310"/>
                        </a:spcBef>
                        <a:spcAft>
                          <a:spcPts val="0"/>
                        </a:spcAft>
                      </a:pPr>
                      <a:r>
                        <a:rPr lang="en-US" sz="1600" dirty="0">
                          <a:effectLst/>
                        </a:rPr>
                        <a:t>esp-aes 192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tc>
                  <a:txBody>
                    <a:bodyPr/>
                    <a:lstStyle/>
                    <a:p>
                      <a:pPr marL="38100" marR="0">
                        <a:lnSpc>
                          <a:spcPct val="90000"/>
                        </a:lnSpc>
                        <a:spcBef>
                          <a:spcPts val="395"/>
                        </a:spcBef>
                        <a:spcAft>
                          <a:spcPts val="0"/>
                        </a:spcAft>
                      </a:pPr>
                      <a:r>
                        <a:rPr lang="en-US" sz="1600" dirty="0">
                          <a:effectLst/>
                        </a:rPr>
                        <a:t>ESP with the 192-bit AES encryption algorithm</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extLst>
                  <a:ext uri="{0D108BD9-81ED-4DB2-BD59-A6C34878D82A}">
                    <a16:rowId xmlns:a16="http://schemas.microsoft.com/office/drawing/2014/main" val="4178132718"/>
                  </a:ext>
                </a:extLst>
              </a:tr>
              <a:tr h="370840">
                <a:tc vMerge="1">
                  <a:txBody>
                    <a:bodyPr/>
                    <a:lstStyle/>
                    <a:p>
                      <a:endParaRPr lang="en-US" dirty="0"/>
                    </a:p>
                  </a:txBody>
                  <a:tcPr/>
                </a:tc>
                <a:tc>
                  <a:txBody>
                    <a:bodyPr/>
                    <a:lstStyle/>
                    <a:p>
                      <a:pPr marL="38100" marR="0">
                        <a:lnSpc>
                          <a:spcPct val="107000"/>
                        </a:lnSpc>
                        <a:spcBef>
                          <a:spcPts val="310"/>
                        </a:spcBef>
                        <a:spcAft>
                          <a:spcPts val="0"/>
                        </a:spcAft>
                      </a:pPr>
                      <a:r>
                        <a:rPr lang="en-US" sz="1600" dirty="0">
                          <a:effectLst/>
                        </a:rPr>
                        <a:t>esp-aes 256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tc>
                  <a:txBody>
                    <a:bodyPr/>
                    <a:lstStyle/>
                    <a:p>
                      <a:pPr marL="38100" marR="0">
                        <a:lnSpc>
                          <a:spcPct val="90000"/>
                        </a:lnSpc>
                        <a:spcBef>
                          <a:spcPts val="395"/>
                        </a:spcBef>
                        <a:spcAft>
                          <a:spcPts val="0"/>
                        </a:spcAft>
                      </a:pPr>
                      <a:r>
                        <a:rPr lang="en-US" sz="1600" dirty="0">
                          <a:effectLst/>
                        </a:rPr>
                        <a:t>ESP with the 256-bit AES encryption algorithm</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extLst>
                  <a:ext uri="{0D108BD9-81ED-4DB2-BD59-A6C34878D82A}">
                    <a16:rowId xmlns:a16="http://schemas.microsoft.com/office/drawing/2014/main" val="2603852906"/>
                  </a:ext>
                </a:extLst>
              </a:tr>
              <a:tr h="370840">
                <a:tc vMerge="1">
                  <a:txBody>
                    <a:bodyPr/>
                    <a:lstStyle/>
                    <a:p>
                      <a:endParaRPr lang="en-US" dirty="0"/>
                    </a:p>
                  </a:txBody>
                  <a:tcPr/>
                </a:tc>
                <a:tc>
                  <a:txBody>
                    <a:bodyPr/>
                    <a:lstStyle/>
                    <a:p>
                      <a:pPr marL="38100" marR="0">
                        <a:lnSpc>
                          <a:spcPct val="107000"/>
                        </a:lnSpc>
                        <a:spcBef>
                          <a:spcPts val="110"/>
                        </a:spcBef>
                        <a:spcAft>
                          <a:spcPts val="0"/>
                        </a:spcAft>
                      </a:pPr>
                      <a:r>
                        <a:rPr lang="en-US" sz="1600" dirty="0">
                          <a:effectLst/>
                        </a:rPr>
                        <a:t>esp-des</a:t>
                      </a:r>
                    </a:p>
                    <a:p>
                      <a:pPr marL="38100" marR="0">
                        <a:lnSpc>
                          <a:spcPts val="1120"/>
                        </a:lnSpc>
                        <a:spcBef>
                          <a:spcPts val="485"/>
                        </a:spcBef>
                        <a:spcAft>
                          <a:spcPts val="0"/>
                        </a:spcAft>
                      </a:pPr>
                      <a:r>
                        <a:rPr lang="en-US" sz="1600" dirty="0">
                          <a:effectLst/>
                        </a:rPr>
                        <a:t>esp-3des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tc>
                  <a:txBody>
                    <a:bodyPr/>
                    <a:lstStyle/>
                    <a:p>
                      <a:pPr marL="38100" marR="168910">
                        <a:lnSpc>
                          <a:spcPct val="90000"/>
                        </a:lnSpc>
                        <a:spcBef>
                          <a:spcPts val="195"/>
                        </a:spcBef>
                        <a:spcAft>
                          <a:spcPts val="0"/>
                        </a:spcAft>
                      </a:pPr>
                      <a:r>
                        <a:rPr lang="en-US" sz="1600" dirty="0">
                          <a:effectLst/>
                        </a:rPr>
                        <a:t>ESPs with 56-bit and 168-bit DES encryption (no longer recommended)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extLst>
                  <a:ext uri="{0D108BD9-81ED-4DB2-BD59-A6C34878D82A}">
                    <a16:rowId xmlns:a16="http://schemas.microsoft.com/office/drawing/2014/main" val="2538310007"/>
                  </a:ext>
                </a:extLst>
              </a:tr>
              <a:tr h="370840">
                <a:tc vMerge="1">
                  <a:txBody>
                    <a:bodyPr/>
                    <a:lstStyle/>
                    <a:p>
                      <a:endParaRPr lang="en-US" dirty="0"/>
                    </a:p>
                  </a:txBody>
                  <a:tcPr/>
                </a:tc>
                <a:tc>
                  <a:txBody>
                    <a:bodyPr/>
                    <a:lstStyle/>
                    <a:p>
                      <a:pPr marL="38100" marR="0">
                        <a:lnSpc>
                          <a:spcPts val="1120"/>
                        </a:lnSpc>
                        <a:spcBef>
                          <a:spcPts val="110"/>
                        </a:spcBef>
                        <a:spcAft>
                          <a:spcPts val="0"/>
                        </a:spcAft>
                      </a:pPr>
                      <a:r>
                        <a:rPr lang="en-US" sz="1600" dirty="0">
                          <a:effectLst/>
                        </a:rPr>
                        <a:t>esp-null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tc>
                  <a:txBody>
                    <a:bodyPr/>
                    <a:lstStyle/>
                    <a:p>
                      <a:pPr marL="38100" marR="0">
                        <a:lnSpc>
                          <a:spcPts val="1120"/>
                        </a:lnSpc>
                        <a:spcBef>
                          <a:spcPts val="110"/>
                        </a:spcBef>
                        <a:spcAft>
                          <a:spcPts val="0"/>
                        </a:spcAft>
                      </a:pPr>
                      <a:r>
                        <a:rPr lang="en-US" sz="1600" dirty="0">
                          <a:effectLst/>
                        </a:rPr>
                        <a:t>Null encryption algorithm</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extLst>
                  <a:ext uri="{0D108BD9-81ED-4DB2-BD59-A6C34878D82A}">
                    <a16:rowId xmlns:a16="http://schemas.microsoft.com/office/drawing/2014/main" val="3123970344"/>
                  </a:ext>
                </a:extLst>
              </a:tr>
              <a:tr h="370840">
                <a:tc vMerge="1">
                  <a:txBody>
                    <a:bodyPr/>
                    <a:lstStyle/>
                    <a:p>
                      <a:endParaRPr lang="en-US" dirty="0"/>
                    </a:p>
                  </a:txBody>
                  <a:tcPr/>
                </a:tc>
                <a:tc>
                  <a:txBody>
                    <a:bodyPr/>
                    <a:lstStyle/>
                    <a:p>
                      <a:pPr marL="38100" marR="0">
                        <a:lnSpc>
                          <a:spcPct val="107000"/>
                        </a:lnSpc>
                        <a:spcBef>
                          <a:spcPts val="110"/>
                        </a:spcBef>
                        <a:spcAft>
                          <a:spcPts val="0"/>
                        </a:spcAft>
                      </a:pPr>
                      <a:r>
                        <a:rPr lang="en-US" sz="1600" dirty="0">
                          <a:effectLst/>
                        </a:rPr>
                        <a:t>esp-seal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tc>
                  <a:txBody>
                    <a:bodyPr/>
                    <a:lstStyle/>
                    <a:p>
                      <a:pPr marL="38100" marR="0">
                        <a:lnSpc>
                          <a:spcPts val="1100"/>
                        </a:lnSpc>
                        <a:spcBef>
                          <a:spcPts val="175"/>
                        </a:spcBef>
                        <a:spcAft>
                          <a:spcPts val="0"/>
                        </a:spcAft>
                      </a:pPr>
                      <a:r>
                        <a:rPr lang="en-US" sz="1600" dirty="0">
                          <a:effectLst/>
                        </a:rPr>
                        <a:t>ESP with the 160-bit SEAL encryption algorithm</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878" marR="43878" marT="21939" marB="21939" anchor="ctr"/>
                </a:tc>
                <a:extLst>
                  <a:ext uri="{0D108BD9-81ED-4DB2-BD59-A6C34878D82A}">
                    <a16:rowId xmlns:a16="http://schemas.microsoft.com/office/drawing/2014/main" val="871778924"/>
                  </a:ext>
                </a:extLst>
              </a:tr>
            </a:tbl>
          </a:graphicData>
        </a:graphic>
      </p:graphicFrame>
      <p:sp>
        <p:nvSpPr>
          <p:cNvPr id="11" name="TextBox 10"/>
          <p:cNvSpPr txBox="1"/>
          <p:nvPr/>
        </p:nvSpPr>
        <p:spPr>
          <a:xfrm>
            <a:off x="216816" y="4102514"/>
            <a:ext cx="4603183" cy="338554"/>
          </a:xfrm>
          <a:prstGeom prst="rect">
            <a:avLst/>
          </a:prstGeom>
          <a:noFill/>
        </p:spPr>
        <p:txBody>
          <a:bodyPr wrap="none" rtlCol="0">
            <a:spAutoFit/>
          </a:bodyPr>
          <a:lstStyle/>
          <a:p>
            <a:r>
              <a:rPr lang="en-US" sz="1600" b="1" dirty="0"/>
              <a:t>Table 16-4 </a:t>
            </a:r>
            <a:r>
              <a:rPr lang="en-US" sz="1600" dirty="0"/>
              <a:t>Allowed Transform Set Combinations</a:t>
            </a:r>
          </a:p>
        </p:txBody>
      </p:sp>
    </p:spTree>
    <p:extLst>
      <p:ext uri="{BB962C8B-B14F-4D97-AF65-F5344CB8AC3E}">
        <p14:creationId xmlns:p14="http://schemas.microsoft.com/office/powerpoint/2010/main" val="21967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16 Content</a:t>
            </a:r>
          </a:p>
        </p:txBody>
      </p:sp>
      <p:sp>
        <p:nvSpPr>
          <p:cNvPr id="2" name="Content Placeholder 1"/>
          <p:cNvSpPr>
            <a:spLocks noGrp="1"/>
          </p:cNvSpPr>
          <p:nvPr>
            <p:ph idx="1"/>
          </p:nvPr>
        </p:nvSpPr>
        <p:spPr>
          <a:xfrm>
            <a:off x="336640" y="627327"/>
            <a:ext cx="8280057" cy="3761294"/>
          </a:xfrm>
        </p:spPr>
        <p:txBody>
          <a:bodyPr/>
          <a:lstStyle/>
          <a:p>
            <a:pPr algn="l"/>
            <a:r>
              <a:rPr lang="en-US" sz="1600" b="1" dirty="0">
                <a:solidFill>
                  <a:srgbClr val="000000"/>
                </a:solidFill>
              </a:rPr>
              <a:t>This chapter covers the following content:</a:t>
            </a:r>
          </a:p>
          <a:p>
            <a:pPr algn="l"/>
            <a:endParaRPr lang="en-US" sz="1600" dirty="0">
              <a:solidFill>
                <a:srgbClr val="000000"/>
              </a:solidFill>
            </a:endParaRPr>
          </a:p>
          <a:p>
            <a:pPr algn="l"/>
            <a:r>
              <a:rPr lang="en-US" sz="1600" b="1" dirty="0">
                <a:solidFill>
                  <a:srgbClr val="000000"/>
                </a:solidFill>
              </a:rPr>
              <a:t>Generic Routing Encapsulation (GRE) Tunnels - </a:t>
            </a:r>
            <a:r>
              <a:rPr lang="en-US" sz="1600" dirty="0">
                <a:solidFill>
                  <a:srgbClr val="000000"/>
                </a:solidFill>
              </a:rPr>
              <a:t>This section explains GRE and how to configure and verify GRE tunnels.</a:t>
            </a:r>
          </a:p>
          <a:p>
            <a:pPr algn="l"/>
            <a:endParaRPr lang="en-US" sz="1600" dirty="0">
              <a:solidFill>
                <a:srgbClr val="000000"/>
              </a:solidFill>
            </a:endParaRPr>
          </a:p>
          <a:p>
            <a:pPr algn="l"/>
            <a:r>
              <a:rPr lang="en-US" sz="1600" b="1" dirty="0">
                <a:solidFill>
                  <a:srgbClr val="000000"/>
                </a:solidFill>
              </a:rPr>
              <a:t>IPsec Fundamentals - </a:t>
            </a:r>
            <a:r>
              <a:rPr lang="en-US" sz="1600" dirty="0">
                <a:solidFill>
                  <a:srgbClr val="000000"/>
                </a:solidFill>
              </a:rPr>
              <a:t>This section explains IPsec fundamentals and how to configure and verify IPsec.</a:t>
            </a:r>
          </a:p>
          <a:p>
            <a:pPr algn="l"/>
            <a:endParaRPr lang="en-US" sz="1600" dirty="0">
              <a:solidFill>
                <a:srgbClr val="000000"/>
              </a:solidFill>
            </a:endParaRPr>
          </a:p>
          <a:p>
            <a:pPr algn="l"/>
            <a:r>
              <a:rPr lang="en-US" sz="1600" b="1" dirty="0">
                <a:solidFill>
                  <a:srgbClr val="000000"/>
                </a:solidFill>
              </a:rPr>
              <a:t>Cisco Location/ID Separation Protocol (LISP) - </a:t>
            </a:r>
            <a:r>
              <a:rPr lang="en-US" sz="1600" dirty="0">
                <a:solidFill>
                  <a:srgbClr val="000000"/>
                </a:solidFill>
              </a:rPr>
              <a:t>This section describes the architecture, protocols, and operation of LISP.</a:t>
            </a:r>
          </a:p>
          <a:p>
            <a:pPr algn="l"/>
            <a:endParaRPr lang="en-US" sz="1600" dirty="0">
              <a:solidFill>
                <a:srgbClr val="000000"/>
              </a:solidFill>
            </a:endParaRPr>
          </a:p>
          <a:p>
            <a:pPr algn="l"/>
            <a:r>
              <a:rPr lang="en-US" sz="1600" b="1" dirty="0">
                <a:solidFill>
                  <a:srgbClr val="000000"/>
                </a:solidFill>
              </a:rPr>
              <a:t>Virtual Extensible Local Area Network (VXLAN) - </a:t>
            </a:r>
            <a:r>
              <a:rPr lang="en-US" sz="1600" dirty="0">
                <a:solidFill>
                  <a:srgbClr val="000000"/>
                </a:solidFill>
              </a:rPr>
              <a:t>This section describes VXLAN as a data plane protocol that is open to operate with any control plane protocol.</a:t>
            </a:r>
          </a:p>
          <a:p>
            <a:pPr algn="l"/>
            <a:endParaRPr lang="en-US" dirty="0"/>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6223" y="0"/>
            <a:ext cx="8345488" cy="771050"/>
          </a:xfrm>
        </p:spPr>
        <p:txBody>
          <a:bodyPr/>
          <a:lstStyle/>
          <a:p>
            <a:r>
              <a:rPr lang="en-US" sz="1600" dirty="0"/>
              <a:t>IPsec Fundamentals</a:t>
            </a:r>
            <a:br>
              <a:rPr lang="en-US" sz="1600" dirty="0"/>
            </a:br>
            <a:r>
              <a:rPr lang="en-US" sz="2400" dirty="0"/>
              <a:t>Transform Sets (Cont.)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44287968"/>
              </p:ext>
            </p:extLst>
          </p:nvPr>
        </p:nvGraphicFramePr>
        <p:xfrm>
          <a:off x="86223" y="1311990"/>
          <a:ext cx="8606674" cy="2209354"/>
        </p:xfrm>
        <a:graphic>
          <a:graphicData uri="http://schemas.openxmlformats.org/drawingml/2006/table">
            <a:tbl>
              <a:tblPr firstRow="1" bandRow="1">
                <a:tableStyleId>{5C22544A-7EE6-4342-B048-85BDC9FD1C3A}</a:tableStyleId>
              </a:tblPr>
              <a:tblGrid>
                <a:gridCol w="1862720">
                  <a:extLst>
                    <a:ext uri="{9D8B030D-6E8A-4147-A177-3AD203B41FA5}">
                      <a16:colId xmlns:a16="http://schemas.microsoft.com/office/drawing/2014/main" val="3000240973"/>
                    </a:ext>
                  </a:extLst>
                </a:gridCol>
                <a:gridCol w="3371977">
                  <a:extLst>
                    <a:ext uri="{9D8B030D-6E8A-4147-A177-3AD203B41FA5}">
                      <a16:colId xmlns:a16="http://schemas.microsoft.com/office/drawing/2014/main" val="1825650101"/>
                    </a:ext>
                  </a:extLst>
                </a:gridCol>
                <a:gridCol w="3371977">
                  <a:extLst>
                    <a:ext uri="{9D8B030D-6E8A-4147-A177-3AD203B41FA5}">
                      <a16:colId xmlns:a16="http://schemas.microsoft.com/office/drawing/2014/main" val="3946838426"/>
                    </a:ext>
                  </a:extLst>
                </a:gridCol>
              </a:tblGrid>
              <a:tr h="266640">
                <a:tc>
                  <a:txBody>
                    <a:bodyPr/>
                    <a:lstStyle/>
                    <a:p>
                      <a:pPr marL="36830" marR="0">
                        <a:lnSpc>
                          <a:spcPct val="106000"/>
                        </a:lnSpc>
                        <a:spcBef>
                          <a:spcPts val="335"/>
                        </a:spcBef>
                        <a:spcAft>
                          <a:spcPts val="0"/>
                        </a:spcAft>
                      </a:pPr>
                      <a:r>
                        <a:rPr lang="en-US" sz="1600" dirty="0">
                          <a:effectLst/>
                        </a:rPr>
                        <a:t>Transform Type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3877" marR="43877" marT="21939" marB="21939"/>
                </a:tc>
                <a:tc>
                  <a:txBody>
                    <a:bodyPr/>
                    <a:lstStyle/>
                    <a:p>
                      <a:pPr marL="0" marR="1562100">
                        <a:lnSpc>
                          <a:spcPct val="98000"/>
                        </a:lnSpc>
                        <a:spcBef>
                          <a:spcPts val="595"/>
                        </a:spcBef>
                        <a:spcAft>
                          <a:spcPts val="0"/>
                        </a:spcAft>
                        <a:tabLst>
                          <a:tab pos="2025650" algn="l"/>
                        </a:tabLst>
                      </a:pPr>
                      <a:r>
                        <a:rPr lang="en-US" sz="1600" dirty="0">
                          <a:effectLst/>
                        </a:rPr>
                        <a:t>Transform</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tc>
                  <a:txBody>
                    <a:bodyPr/>
                    <a:lstStyle/>
                    <a:p>
                      <a:pPr marL="0" marR="1562100">
                        <a:lnSpc>
                          <a:spcPct val="98000"/>
                        </a:lnSpc>
                        <a:spcBef>
                          <a:spcPts val="595"/>
                        </a:spcBef>
                        <a:spcAft>
                          <a:spcPts val="0"/>
                        </a:spcAft>
                        <a:tabLst>
                          <a:tab pos="2025650" algn="l"/>
                        </a:tabLst>
                      </a:pPr>
                      <a:r>
                        <a:rPr lang="en-US" sz="1600" dirty="0">
                          <a:effectLst/>
                        </a:rPr>
                        <a:t>Description</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extLst>
                  <a:ext uri="{0D108BD9-81ED-4DB2-BD59-A6C34878D82A}">
                    <a16:rowId xmlns:a16="http://schemas.microsoft.com/office/drawing/2014/main" val="359502172"/>
                  </a:ext>
                </a:extLst>
              </a:tr>
              <a:tr h="390622">
                <a:tc rowSpan="2">
                  <a:txBody>
                    <a:bodyPr/>
                    <a:lstStyle/>
                    <a:p>
                      <a:pPr marL="0" marR="0">
                        <a:lnSpc>
                          <a:spcPct val="107000"/>
                        </a:lnSpc>
                        <a:spcBef>
                          <a:spcPts val="0"/>
                        </a:spcBef>
                        <a:spcAft>
                          <a:spcPts val="0"/>
                        </a:spcAft>
                      </a:pPr>
                      <a:r>
                        <a:rPr lang="en-US" sz="1600" dirty="0">
                          <a:effectLst/>
                        </a:rPr>
                        <a:t>ESP authentication transform (only one allowed)</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tc>
                  <a:txBody>
                    <a:bodyPr/>
                    <a:lstStyle/>
                    <a:p>
                      <a:pPr marL="0" marR="0">
                        <a:lnSpc>
                          <a:spcPct val="107000"/>
                        </a:lnSpc>
                        <a:spcBef>
                          <a:spcPts val="0"/>
                        </a:spcBef>
                        <a:spcAft>
                          <a:spcPts val="0"/>
                        </a:spcAft>
                      </a:pPr>
                      <a:r>
                        <a:rPr lang="en-US" sz="1600" dirty="0">
                          <a:effectLst/>
                        </a:rPr>
                        <a:t>esp-md5-hmac</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tc>
                  <a:txBody>
                    <a:bodyPr/>
                    <a:lstStyle/>
                    <a:p>
                      <a:pPr marL="0" marR="0">
                        <a:lnSpc>
                          <a:spcPct val="107000"/>
                        </a:lnSpc>
                        <a:spcBef>
                          <a:spcPts val="0"/>
                        </a:spcBef>
                        <a:spcAft>
                          <a:spcPts val="0"/>
                        </a:spcAft>
                      </a:pPr>
                      <a:r>
                        <a:rPr lang="en-US" sz="1600" dirty="0">
                          <a:effectLst/>
                        </a:rPr>
                        <a:t>ESP with the MD5 (HMAC variant) authentication algorithm (no longer recommended)</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extLst>
                  <a:ext uri="{0D108BD9-81ED-4DB2-BD59-A6C34878D82A}">
                    <a16:rowId xmlns:a16="http://schemas.microsoft.com/office/drawing/2014/main" val="3974092652"/>
                  </a:ext>
                </a:extLst>
              </a:tr>
              <a:tr h="390622">
                <a:tc vMerge="1">
                  <a:txBody>
                    <a:bodyPr/>
                    <a:lstStyle/>
                    <a:p>
                      <a:endParaRPr lang="en-US"/>
                    </a:p>
                  </a:txBody>
                  <a:tcPr/>
                </a:tc>
                <a:tc>
                  <a:txBody>
                    <a:bodyPr/>
                    <a:lstStyle/>
                    <a:p>
                      <a:pPr marL="0" marR="0">
                        <a:lnSpc>
                          <a:spcPct val="107000"/>
                        </a:lnSpc>
                        <a:spcBef>
                          <a:spcPts val="0"/>
                        </a:spcBef>
                        <a:spcAft>
                          <a:spcPts val="0"/>
                        </a:spcAft>
                      </a:pPr>
                      <a:r>
                        <a:rPr lang="en-US" sz="1600" dirty="0">
                          <a:effectLst/>
                        </a:rPr>
                        <a:t>esp-sha-hmac</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tc>
                  <a:txBody>
                    <a:bodyPr/>
                    <a:lstStyle/>
                    <a:p>
                      <a:pPr marL="0" marR="0">
                        <a:lnSpc>
                          <a:spcPct val="107000"/>
                        </a:lnSpc>
                        <a:spcBef>
                          <a:spcPts val="0"/>
                        </a:spcBef>
                        <a:spcAft>
                          <a:spcPts val="0"/>
                        </a:spcAft>
                      </a:pPr>
                      <a:r>
                        <a:rPr lang="en-US" sz="1600" dirty="0">
                          <a:effectLst/>
                        </a:rPr>
                        <a:t>ESP with the SHA (HMAC variant) authentication algorithm</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extLst>
                  <a:ext uri="{0D108BD9-81ED-4DB2-BD59-A6C34878D82A}">
                    <a16:rowId xmlns:a16="http://schemas.microsoft.com/office/drawing/2014/main" val="594769286"/>
                  </a:ext>
                </a:extLst>
              </a:tr>
              <a:tr h="390622">
                <a:tc>
                  <a:txBody>
                    <a:bodyPr/>
                    <a:lstStyle/>
                    <a:p>
                      <a:pPr marL="0" marR="0">
                        <a:lnSpc>
                          <a:spcPct val="107000"/>
                        </a:lnSpc>
                        <a:spcBef>
                          <a:spcPts val="0"/>
                        </a:spcBef>
                        <a:spcAft>
                          <a:spcPts val="0"/>
                        </a:spcAft>
                      </a:pPr>
                      <a:r>
                        <a:rPr lang="en-US" sz="1600" dirty="0">
                          <a:effectLst/>
                        </a:rPr>
                        <a:t>IP compression transform</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tc>
                  <a:txBody>
                    <a:bodyPr/>
                    <a:lstStyle/>
                    <a:p>
                      <a:pPr marL="0" marR="0">
                        <a:lnSpc>
                          <a:spcPct val="107000"/>
                        </a:lnSpc>
                        <a:spcBef>
                          <a:spcPts val="0"/>
                        </a:spcBef>
                        <a:spcAft>
                          <a:spcPts val="0"/>
                        </a:spcAft>
                      </a:pPr>
                      <a:r>
                        <a:rPr lang="en-US" sz="1600" dirty="0">
                          <a:effectLst/>
                        </a:rPr>
                        <a:t>comp-lzs</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tc>
                  <a:txBody>
                    <a:bodyPr/>
                    <a:lstStyle/>
                    <a:p>
                      <a:pPr marL="0" marR="0">
                        <a:lnSpc>
                          <a:spcPct val="107000"/>
                        </a:lnSpc>
                        <a:spcBef>
                          <a:spcPts val="0"/>
                        </a:spcBef>
                        <a:spcAft>
                          <a:spcPts val="0"/>
                        </a:spcAft>
                      </a:pPr>
                      <a:r>
                        <a:rPr lang="en-US" sz="1600" dirty="0">
                          <a:effectLst/>
                        </a:rPr>
                        <a:t>IP compression with the Lempel-Ziv-Stac (LZS) algorithm</a:t>
                      </a:r>
                      <a:endParaRPr lang="en-US" sz="16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43877" marR="43877" marT="21939" marB="21939"/>
                </a:tc>
                <a:extLst>
                  <a:ext uri="{0D108BD9-81ED-4DB2-BD59-A6C34878D82A}">
                    <a16:rowId xmlns:a16="http://schemas.microsoft.com/office/drawing/2014/main" val="96259855"/>
                  </a:ext>
                </a:extLst>
              </a:tr>
            </a:tbl>
          </a:graphicData>
        </a:graphic>
      </p:graphicFrame>
      <p:sp>
        <p:nvSpPr>
          <p:cNvPr id="11" name="TextBox 10"/>
          <p:cNvSpPr txBox="1"/>
          <p:nvPr/>
        </p:nvSpPr>
        <p:spPr>
          <a:xfrm>
            <a:off x="0" y="3591612"/>
            <a:ext cx="4603183" cy="584775"/>
          </a:xfrm>
          <a:prstGeom prst="rect">
            <a:avLst/>
          </a:prstGeom>
          <a:noFill/>
        </p:spPr>
        <p:txBody>
          <a:bodyPr wrap="none" rtlCol="0">
            <a:spAutoFit/>
          </a:bodyPr>
          <a:lstStyle/>
          <a:p>
            <a:r>
              <a:rPr lang="en-US" sz="1600" b="1" dirty="0"/>
              <a:t>Table 16-4 </a:t>
            </a:r>
            <a:r>
              <a:rPr lang="en-US" sz="1600" dirty="0"/>
              <a:t>Allowed Transform Set Combinations</a:t>
            </a:r>
          </a:p>
          <a:p>
            <a:endParaRPr lang="en-US" sz="1600" dirty="0"/>
          </a:p>
        </p:txBody>
      </p:sp>
    </p:spTree>
    <p:extLst>
      <p:ext uri="{BB962C8B-B14F-4D97-AF65-F5344CB8AC3E}">
        <p14:creationId xmlns:p14="http://schemas.microsoft.com/office/powerpoint/2010/main" val="405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 Fundamentals</a:t>
            </a:r>
            <a:br>
              <a:rPr lang="en-US" sz="1600" dirty="0"/>
            </a:br>
            <a:r>
              <a:rPr lang="en-US" sz="2400" dirty="0"/>
              <a:t>Internet Key Exchange</a:t>
            </a:r>
          </a:p>
        </p:txBody>
      </p:sp>
      <p:sp>
        <p:nvSpPr>
          <p:cNvPr id="2" name="Content Placeholder 1"/>
          <p:cNvSpPr>
            <a:spLocks noGrp="1"/>
          </p:cNvSpPr>
          <p:nvPr>
            <p:ph idx="1"/>
          </p:nvPr>
        </p:nvSpPr>
        <p:spPr>
          <a:xfrm>
            <a:off x="0" y="731837"/>
            <a:ext cx="8754719" cy="3689897"/>
          </a:xfrm>
        </p:spPr>
        <p:txBody>
          <a:bodyPr/>
          <a:lstStyle/>
          <a:p>
            <a:pPr marL="628590" indent="-342900" algn="l">
              <a:buFont typeface="Arial" panose="020B0604020202020204" pitchFamily="34" charset="0"/>
              <a:buChar char="•"/>
            </a:pPr>
            <a:r>
              <a:rPr lang="en-US" dirty="0">
                <a:solidFill>
                  <a:srgbClr val="000000"/>
                </a:solidFill>
                <a:latin typeface="Arial" panose="020B0604020202020204" pitchFamily="34" charset="0"/>
                <a:ea typeface="Palatino Linotype" panose="02040502050505030304" pitchFamily="18" charset="0"/>
              </a:rPr>
              <a:t>Internet Key Exchange (IKE) is a protocol that performs authentication between two end- points to establish security associations (SAs), also known as IKE tunnels.</a:t>
            </a:r>
          </a:p>
          <a:p>
            <a:pPr marL="628590" indent="-342900" algn="l">
              <a:buFont typeface="Arial" panose="020B0604020202020204" pitchFamily="34" charset="0"/>
              <a:buChar char="•"/>
            </a:pPr>
            <a:r>
              <a:rPr lang="en-US" spc="-15" dirty="0">
                <a:solidFill>
                  <a:srgbClr val="000000"/>
                </a:solidFill>
                <a:latin typeface="Arial" panose="020B0604020202020204" pitchFamily="34" charset="0"/>
                <a:ea typeface="Palatino Linotype" panose="02040502050505030304" pitchFamily="18" charset="0"/>
              </a:rPr>
              <a:t>There </a:t>
            </a:r>
            <a:r>
              <a:rPr lang="en-US" dirty="0">
                <a:solidFill>
                  <a:srgbClr val="000000"/>
                </a:solidFill>
                <a:latin typeface="Arial" panose="020B0604020202020204" pitchFamily="34" charset="0"/>
                <a:ea typeface="Palatino Linotype" panose="02040502050505030304" pitchFamily="18" charset="0"/>
              </a:rPr>
              <a:t>are two versions of IKE: </a:t>
            </a:r>
            <a:r>
              <a:rPr lang="en-US" spc="-15" dirty="0">
                <a:solidFill>
                  <a:srgbClr val="000000"/>
                </a:solidFill>
                <a:latin typeface="Arial" panose="020B0604020202020204" pitchFamily="34" charset="0"/>
                <a:ea typeface="Palatino Linotype" panose="02040502050505030304" pitchFamily="18" charset="0"/>
              </a:rPr>
              <a:t>IKEv1 </a:t>
            </a:r>
            <a:r>
              <a:rPr lang="en-US" dirty="0">
                <a:solidFill>
                  <a:srgbClr val="000000"/>
                </a:solidFill>
                <a:latin typeface="Arial" panose="020B0604020202020204" pitchFamily="34" charset="0"/>
                <a:ea typeface="Palatino Linotype" panose="02040502050505030304" pitchFamily="18" charset="0"/>
              </a:rPr>
              <a:t>(specified in RFC 2409) and IKEv2 (specified in RFC</a:t>
            </a:r>
            <a:r>
              <a:rPr lang="en-US" spc="-20" dirty="0">
                <a:solidFill>
                  <a:srgbClr val="000000"/>
                </a:solidFill>
                <a:latin typeface="Arial" panose="020B0604020202020204" pitchFamily="34" charset="0"/>
                <a:ea typeface="Palatino Linotype" panose="02040502050505030304" pitchFamily="18" charset="0"/>
              </a:rPr>
              <a:t> </a:t>
            </a:r>
            <a:r>
              <a:rPr lang="en-US" dirty="0">
                <a:solidFill>
                  <a:srgbClr val="000000"/>
                </a:solidFill>
                <a:latin typeface="Arial" panose="020B0604020202020204" pitchFamily="34" charset="0"/>
                <a:ea typeface="Palatino Linotype" panose="02040502050505030304" pitchFamily="18" charset="0"/>
              </a:rPr>
              <a:t>7296).</a:t>
            </a:r>
            <a:r>
              <a:rPr lang="en-US" spc="-20" dirty="0">
                <a:solidFill>
                  <a:srgbClr val="000000"/>
                </a:solidFill>
                <a:latin typeface="Arial" panose="020B0604020202020204" pitchFamily="34" charset="0"/>
                <a:ea typeface="Palatino Linotype" panose="02040502050505030304" pitchFamily="18" charset="0"/>
              </a:rPr>
              <a:t> </a:t>
            </a:r>
          </a:p>
          <a:p>
            <a:pPr marL="628590" indent="-342900" algn="l">
              <a:buFont typeface="Arial" panose="020B0604020202020204" pitchFamily="34" charset="0"/>
              <a:buChar char="•"/>
            </a:pPr>
            <a:r>
              <a:rPr lang="en-US" dirty="0">
                <a:solidFill>
                  <a:srgbClr val="000000"/>
                </a:solidFill>
                <a:latin typeface="Arial" panose="020B0604020202020204" pitchFamily="34" charset="0"/>
                <a:ea typeface="Palatino Linotype" panose="02040502050505030304" pitchFamily="18" charset="0"/>
              </a:rPr>
              <a:t>Internet Security Association Key Management Protocol (ISAKMP) is a framework for authentication and key exchange between two peers to establish, modify, and tear down SAs.</a:t>
            </a:r>
          </a:p>
          <a:p>
            <a:pPr marL="628590" indent="-342900" algn="l">
              <a:buFont typeface="Arial" panose="020B0604020202020204" pitchFamily="34" charset="0"/>
              <a:buChar char="•"/>
            </a:pPr>
            <a:r>
              <a:rPr lang="en-US" spc="-25" dirty="0">
                <a:solidFill>
                  <a:srgbClr val="000000"/>
                </a:solidFill>
                <a:latin typeface="Arial" panose="020B0604020202020204" pitchFamily="34" charset="0"/>
                <a:ea typeface="Palatino Linotype" panose="02040502050505030304" pitchFamily="18" charset="0"/>
              </a:rPr>
              <a:t>For </a:t>
            </a:r>
            <a:r>
              <a:rPr lang="en-US" dirty="0">
                <a:solidFill>
                  <a:srgbClr val="000000"/>
                </a:solidFill>
                <a:latin typeface="Arial" panose="020B0604020202020204" pitchFamily="34" charset="0"/>
                <a:ea typeface="Palatino Linotype" panose="02040502050505030304" pitchFamily="18" charset="0"/>
              </a:rPr>
              <a:t>Cisco platforms, IKE is analogous </a:t>
            </a:r>
            <a:r>
              <a:rPr lang="en-US" spc="-15" dirty="0">
                <a:solidFill>
                  <a:srgbClr val="000000"/>
                </a:solidFill>
                <a:latin typeface="Arial" panose="020B0604020202020204" pitchFamily="34" charset="0"/>
                <a:ea typeface="Palatino Linotype" panose="02040502050505030304" pitchFamily="18" charset="0"/>
              </a:rPr>
              <a:t>to </a:t>
            </a:r>
            <a:r>
              <a:rPr lang="en-US" spc="-20" dirty="0">
                <a:solidFill>
                  <a:srgbClr val="000000"/>
                </a:solidFill>
                <a:latin typeface="Arial" panose="020B0604020202020204" pitchFamily="34" charset="0"/>
                <a:ea typeface="Palatino Linotype" panose="02040502050505030304" pitchFamily="18" charset="0"/>
              </a:rPr>
              <a:t>ISAKMP, </a:t>
            </a:r>
            <a:r>
              <a:rPr lang="en-US" dirty="0">
                <a:solidFill>
                  <a:srgbClr val="000000"/>
                </a:solidFill>
                <a:latin typeface="Arial" panose="020B0604020202020204" pitchFamily="34" charset="0"/>
                <a:ea typeface="Palatino Linotype" panose="02040502050505030304" pitchFamily="18" charset="0"/>
              </a:rPr>
              <a:t>and the two terms are used </a:t>
            </a:r>
            <a:r>
              <a:rPr lang="en-US" spc="-15" dirty="0">
                <a:solidFill>
                  <a:srgbClr val="000000"/>
                </a:solidFill>
                <a:latin typeface="Arial" panose="020B0604020202020204" pitchFamily="34" charset="0"/>
                <a:ea typeface="Palatino Linotype" panose="02040502050505030304" pitchFamily="18" charset="0"/>
              </a:rPr>
              <a:t>interchangeably.</a:t>
            </a:r>
            <a:endParaRPr lang="en-US" dirty="0"/>
          </a:p>
        </p:txBody>
      </p:sp>
    </p:spTree>
    <p:extLst>
      <p:ext uri="{BB962C8B-B14F-4D97-AF65-F5344CB8AC3E}">
        <p14:creationId xmlns:p14="http://schemas.microsoft.com/office/powerpoint/2010/main" val="18634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 Fundamentals</a:t>
            </a:r>
            <a:br>
              <a:rPr lang="en-US" sz="1600" dirty="0"/>
            </a:br>
            <a:r>
              <a:rPr lang="en-US" sz="2400" dirty="0"/>
              <a:t>Internet Key Exchange (Cont.)</a:t>
            </a:r>
          </a:p>
        </p:txBody>
      </p:sp>
      <p:sp>
        <p:nvSpPr>
          <p:cNvPr id="2" name="Content Placeholder 1"/>
          <p:cNvSpPr>
            <a:spLocks noGrp="1"/>
          </p:cNvSpPr>
          <p:nvPr>
            <p:ph idx="1"/>
          </p:nvPr>
        </p:nvSpPr>
        <p:spPr>
          <a:xfrm>
            <a:off x="292233" y="731837"/>
            <a:ext cx="8851768" cy="3849590"/>
          </a:xfrm>
        </p:spPr>
        <p:txBody>
          <a:bodyPr/>
          <a:lstStyle/>
          <a:p>
            <a:pPr marL="0" marR="1562100" algn="l">
              <a:lnSpc>
                <a:spcPct val="98000"/>
              </a:lnSpc>
              <a:spcBef>
                <a:spcPts val="595"/>
              </a:spcBef>
              <a:tabLst>
                <a:tab pos="2025650" algn="l"/>
              </a:tabLst>
            </a:pP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IKEv1 defines two phases of key negotiation for IKE and IPsec SA establishment:</a:t>
            </a:r>
          </a:p>
          <a:p>
            <a:pPr marL="342900" marR="1562100" indent="-342900" algn="l">
              <a:lnSpc>
                <a:spcPct val="98000"/>
              </a:lnSpc>
              <a:spcBef>
                <a:spcPts val="595"/>
              </a:spcBef>
              <a:buFont typeface="Arial" panose="020B0604020202020204" pitchFamily="34" charset="0"/>
              <a:buChar char="•"/>
              <a:tabLst>
                <a:tab pos="2025650" algn="l"/>
              </a:tabLst>
            </a:pPr>
            <a:r>
              <a:rPr lang="en-US" b="1"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Phase 1 -</a:t>
            </a: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 Establishes a bidirectional SA between two IKE peers, known as an </a:t>
            </a:r>
            <a:r>
              <a:rPr lang="en-US" b="1"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ISAKMP SA</a:t>
            </a: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 Because the SA is bidirectional, once it is established, either peer may initiate negotiations for phase 2.</a:t>
            </a:r>
          </a:p>
          <a:p>
            <a:pPr marL="342900" marR="1562100" indent="-342900" algn="l">
              <a:lnSpc>
                <a:spcPct val="98000"/>
              </a:lnSpc>
              <a:spcBef>
                <a:spcPts val="595"/>
              </a:spcBef>
              <a:buFont typeface="Arial" panose="020B0604020202020204" pitchFamily="34" charset="0"/>
              <a:buChar char="•"/>
              <a:tabLst>
                <a:tab pos="2025650" algn="l"/>
              </a:tabLst>
            </a:pPr>
            <a:r>
              <a:rPr lang="en-US" b="1"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Phase 2 - </a:t>
            </a: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Establishes unidirectional IPsec SAs, leveraging the ISAKMP SA established in phase 1 for the negotiation.</a:t>
            </a:r>
          </a:p>
          <a:p>
            <a:pPr marL="0" marR="1562100" algn="l">
              <a:lnSpc>
                <a:spcPct val="98000"/>
              </a:lnSpc>
              <a:spcBef>
                <a:spcPts val="595"/>
              </a:spcBef>
              <a:tabLst>
                <a:tab pos="2025650" algn="l"/>
              </a:tabLst>
            </a:pP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Phase 1 negotiation can occur using </a:t>
            </a:r>
            <a:r>
              <a:rPr lang="en-US" b="1"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main mode (MM) </a:t>
            </a: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or </a:t>
            </a:r>
            <a:r>
              <a:rPr lang="en-US" b="1"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aggressive mode (AM). </a:t>
            </a: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The peer that initiates the SA negotiation process is known as the initiator, and the other peer is known as the responder. </a:t>
            </a:r>
            <a:endParaRPr lang="en-US" sz="1600" dirty="0">
              <a:latin typeface="Palatino Linotype" panose="02040502050505030304" pitchFamily="18" charset="0"/>
              <a:ea typeface="Palatino Linotype" panose="02040502050505030304" pitchFamily="18" charset="0"/>
              <a:cs typeface="Palatino Linotype" panose="02040502050505030304" pitchFamily="18" charset="0"/>
            </a:endParaRPr>
          </a:p>
          <a:p>
            <a:pPr indent="0" algn="l"/>
            <a:endParaRPr lang="en-US" dirty="0"/>
          </a:p>
        </p:txBody>
      </p:sp>
    </p:spTree>
    <p:extLst>
      <p:ext uri="{BB962C8B-B14F-4D97-AF65-F5344CB8AC3E}">
        <p14:creationId xmlns:p14="http://schemas.microsoft.com/office/powerpoint/2010/main" val="287111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 Fundamentals</a:t>
            </a:r>
            <a:br>
              <a:rPr lang="en-US" sz="1600" dirty="0"/>
            </a:br>
            <a:r>
              <a:rPr lang="en-US" sz="2400" dirty="0"/>
              <a:t>IKE Phase 1 Negotiation Modes</a:t>
            </a:r>
          </a:p>
        </p:txBody>
      </p:sp>
      <p:sp>
        <p:nvSpPr>
          <p:cNvPr id="2" name="Content Placeholder 1"/>
          <p:cNvSpPr>
            <a:spLocks noGrp="1"/>
          </p:cNvSpPr>
          <p:nvPr>
            <p:ph idx="1"/>
          </p:nvPr>
        </p:nvSpPr>
        <p:spPr>
          <a:xfrm>
            <a:off x="292233" y="731837"/>
            <a:ext cx="8861194" cy="3849590"/>
          </a:xfrm>
        </p:spPr>
        <p:txBody>
          <a:bodyPr/>
          <a:lstStyle/>
          <a:p>
            <a:pPr marL="0" marR="1562100" algn="l">
              <a:lnSpc>
                <a:spcPct val="98000"/>
              </a:lnSpc>
              <a:spcBef>
                <a:spcPts val="595"/>
              </a:spcBef>
              <a:tabLst>
                <a:tab pos="2025650" algn="l"/>
              </a:tabLst>
            </a:pPr>
            <a:r>
              <a:rPr lang="en-US" sz="1800" b="1" dirty="0">
                <a:solidFill>
                  <a:srgbClr val="000000"/>
                </a:solidFill>
                <a:ea typeface="Palatino Linotype" panose="02040502050505030304" pitchFamily="18" charset="0"/>
                <a:cs typeface="Palatino Linotype" panose="02040502050505030304" pitchFamily="18" charset="0"/>
              </a:rPr>
              <a:t>Main mode (MM) </a:t>
            </a:r>
            <a:r>
              <a:rPr lang="en-US" sz="1800" dirty="0">
                <a:solidFill>
                  <a:srgbClr val="000000"/>
                </a:solidFill>
                <a:ea typeface="Palatino Linotype" panose="02040502050505030304" pitchFamily="18" charset="0"/>
                <a:cs typeface="Palatino Linotype" panose="02040502050505030304" pitchFamily="18" charset="0"/>
              </a:rPr>
              <a:t>consists of six message exchanges and protects information during the negotiation so as not to expose it to eavesdropping.</a:t>
            </a:r>
          </a:p>
          <a:p>
            <a:pPr marL="0" marR="1562100" algn="l">
              <a:lnSpc>
                <a:spcPct val="98000"/>
              </a:lnSpc>
              <a:spcBef>
                <a:spcPts val="595"/>
              </a:spcBef>
              <a:tabLst>
                <a:tab pos="2025650" algn="l"/>
              </a:tabLst>
            </a:pPr>
            <a:r>
              <a:rPr lang="en-US" sz="1800" dirty="0">
                <a:solidFill>
                  <a:srgbClr val="000000"/>
                </a:solidFill>
                <a:ea typeface="Palatino Linotype" panose="02040502050505030304" pitchFamily="18" charset="0"/>
                <a:cs typeface="Palatino Linotype" panose="02040502050505030304" pitchFamily="18" charset="0"/>
              </a:rPr>
              <a:t>The six MM message exchanges:</a:t>
            </a:r>
          </a:p>
          <a:p>
            <a:pPr marL="60" marR="1562100" indent="-285750" algn="l">
              <a:lnSpc>
                <a:spcPct val="98000"/>
              </a:lnSpc>
              <a:spcBef>
                <a:spcPts val="595"/>
              </a:spcBef>
              <a:buFont typeface="Arial" panose="020B0604020202020204" pitchFamily="34" charset="0"/>
              <a:buChar char="•"/>
              <a:tabLst>
                <a:tab pos="2025650" algn="l"/>
              </a:tabLst>
            </a:pPr>
            <a:r>
              <a:rPr lang="en-US" sz="1800" b="1" dirty="0">
                <a:solidFill>
                  <a:srgbClr val="000000"/>
                </a:solidFill>
                <a:ea typeface="Palatino Linotype" panose="02040502050505030304" pitchFamily="18" charset="0"/>
                <a:cs typeface="Palatino Linotype" panose="02040502050505030304" pitchFamily="18" charset="0"/>
              </a:rPr>
              <a:t>MM1 -</a:t>
            </a:r>
            <a:r>
              <a:rPr lang="en-US" sz="1800" dirty="0">
                <a:solidFill>
                  <a:srgbClr val="000000"/>
                </a:solidFill>
                <a:ea typeface="Palatino Linotype" panose="02040502050505030304" pitchFamily="18" charset="0"/>
                <a:cs typeface="Palatino Linotype" panose="02040502050505030304" pitchFamily="18" charset="0"/>
              </a:rPr>
              <a:t>  First message containing the SA proposals.</a:t>
            </a:r>
          </a:p>
          <a:p>
            <a:pPr marL="60" marR="1562100" indent="-285750" algn="l">
              <a:lnSpc>
                <a:spcPct val="98000"/>
              </a:lnSpc>
              <a:spcBef>
                <a:spcPts val="595"/>
              </a:spcBef>
              <a:buFont typeface="Arial" panose="020B0604020202020204" pitchFamily="34" charset="0"/>
              <a:buChar char="•"/>
              <a:tabLst>
                <a:tab pos="2025650" algn="l"/>
              </a:tabLst>
            </a:pPr>
            <a:r>
              <a:rPr lang="en-US" sz="1800" b="1" dirty="0">
                <a:solidFill>
                  <a:srgbClr val="000000"/>
                </a:solidFill>
                <a:ea typeface="Palatino Linotype" panose="02040502050505030304" pitchFamily="18" charset="0"/>
                <a:cs typeface="Palatino Linotype" panose="02040502050505030304" pitchFamily="18" charset="0"/>
              </a:rPr>
              <a:t>MM2 -</a:t>
            </a:r>
            <a:r>
              <a:rPr lang="en-US" sz="1800" dirty="0">
                <a:solidFill>
                  <a:srgbClr val="000000"/>
                </a:solidFill>
                <a:ea typeface="Palatino Linotype" panose="02040502050505030304" pitchFamily="18" charset="0"/>
                <a:cs typeface="Palatino Linotype" panose="02040502050505030304" pitchFamily="18" charset="0"/>
              </a:rPr>
              <a:t>  Sent from the responder with the matching SA proposal.</a:t>
            </a:r>
          </a:p>
          <a:p>
            <a:pPr marL="60" marR="1562100" indent="-285750" algn="l">
              <a:lnSpc>
                <a:spcPct val="98000"/>
              </a:lnSpc>
              <a:spcBef>
                <a:spcPts val="595"/>
              </a:spcBef>
              <a:buFont typeface="Arial" panose="020B0604020202020204" pitchFamily="34" charset="0"/>
              <a:buChar char="•"/>
              <a:tabLst>
                <a:tab pos="2025650" algn="l"/>
              </a:tabLst>
            </a:pPr>
            <a:r>
              <a:rPr lang="en-US" sz="1800" b="1" dirty="0">
                <a:solidFill>
                  <a:srgbClr val="000000"/>
                </a:solidFill>
                <a:ea typeface="Palatino Linotype" panose="02040502050505030304" pitchFamily="18" charset="0"/>
                <a:cs typeface="Palatino Linotype" panose="02040502050505030304" pitchFamily="18" charset="0"/>
              </a:rPr>
              <a:t>MM3 -</a:t>
            </a:r>
            <a:r>
              <a:rPr lang="en-US" sz="1800" dirty="0">
                <a:solidFill>
                  <a:srgbClr val="000000"/>
                </a:solidFill>
                <a:ea typeface="Palatino Linotype" panose="02040502050505030304" pitchFamily="18" charset="0"/>
                <a:cs typeface="Palatino Linotype" panose="02040502050505030304" pitchFamily="18" charset="0"/>
              </a:rPr>
              <a:t>  Initiator starts the DH key exchange.</a:t>
            </a:r>
          </a:p>
          <a:p>
            <a:pPr marL="60" marR="1562100" indent="-285750" algn="l">
              <a:lnSpc>
                <a:spcPct val="98000"/>
              </a:lnSpc>
              <a:spcBef>
                <a:spcPts val="595"/>
              </a:spcBef>
              <a:buFont typeface="Arial" panose="020B0604020202020204" pitchFamily="34" charset="0"/>
              <a:buChar char="•"/>
              <a:tabLst>
                <a:tab pos="2025650" algn="l"/>
              </a:tabLst>
            </a:pPr>
            <a:r>
              <a:rPr lang="en-US" sz="1800" b="1" dirty="0">
                <a:solidFill>
                  <a:srgbClr val="000000"/>
                </a:solidFill>
                <a:ea typeface="Palatino Linotype" panose="02040502050505030304" pitchFamily="18" charset="0"/>
                <a:cs typeface="Palatino Linotype" panose="02040502050505030304" pitchFamily="18" charset="0"/>
              </a:rPr>
              <a:t>MM4 -</a:t>
            </a:r>
            <a:r>
              <a:rPr lang="en-US" sz="1800" dirty="0">
                <a:solidFill>
                  <a:srgbClr val="000000"/>
                </a:solidFill>
                <a:ea typeface="Palatino Linotype" panose="02040502050505030304" pitchFamily="18" charset="0"/>
                <a:cs typeface="Palatino Linotype" panose="02040502050505030304" pitchFamily="18" charset="0"/>
              </a:rPr>
              <a:t>  Responder sends its own key to the initiator.</a:t>
            </a:r>
          </a:p>
          <a:p>
            <a:pPr marL="60" marR="1562100" indent="-285750" algn="l">
              <a:lnSpc>
                <a:spcPct val="98000"/>
              </a:lnSpc>
              <a:spcBef>
                <a:spcPts val="595"/>
              </a:spcBef>
              <a:buFont typeface="Arial" panose="020B0604020202020204" pitchFamily="34" charset="0"/>
              <a:buChar char="•"/>
              <a:tabLst>
                <a:tab pos="2025650" algn="l"/>
              </a:tabLst>
            </a:pPr>
            <a:r>
              <a:rPr lang="en-US" sz="1800" b="1" dirty="0">
                <a:solidFill>
                  <a:srgbClr val="000000"/>
                </a:solidFill>
                <a:ea typeface="Palatino Linotype" panose="02040502050505030304" pitchFamily="18" charset="0"/>
                <a:cs typeface="Palatino Linotype" panose="02040502050505030304" pitchFamily="18" charset="0"/>
              </a:rPr>
              <a:t>MM5 -</a:t>
            </a:r>
            <a:r>
              <a:rPr lang="en-US" sz="1800" dirty="0">
                <a:solidFill>
                  <a:srgbClr val="000000"/>
                </a:solidFill>
                <a:ea typeface="Palatino Linotype" panose="02040502050505030304" pitchFamily="18" charset="0"/>
                <a:cs typeface="Palatino Linotype" panose="02040502050505030304" pitchFamily="18" charset="0"/>
              </a:rPr>
              <a:t>  Initiator starts authentication by sending peer its IP address.</a:t>
            </a:r>
          </a:p>
          <a:p>
            <a:pPr marL="60" marR="1562100" indent="-285750" algn="l">
              <a:lnSpc>
                <a:spcPct val="98000"/>
              </a:lnSpc>
              <a:spcBef>
                <a:spcPts val="595"/>
              </a:spcBef>
              <a:buFont typeface="Arial" panose="020B0604020202020204" pitchFamily="34" charset="0"/>
              <a:buChar char="•"/>
              <a:tabLst>
                <a:tab pos="2025650" algn="l"/>
              </a:tabLst>
            </a:pPr>
            <a:r>
              <a:rPr lang="en-US" sz="1800" b="1" dirty="0">
                <a:solidFill>
                  <a:srgbClr val="000000"/>
                </a:solidFill>
                <a:ea typeface="Palatino Linotype" panose="02040502050505030304" pitchFamily="18" charset="0"/>
                <a:cs typeface="Palatino Linotype" panose="02040502050505030304" pitchFamily="18" charset="0"/>
              </a:rPr>
              <a:t>MM6 -</a:t>
            </a:r>
            <a:r>
              <a:rPr lang="en-US" sz="1800" dirty="0">
                <a:solidFill>
                  <a:srgbClr val="000000"/>
                </a:solidFill>
                <a:ea typeface="Palatino Linotype" panose="02040502050505030304" pitchFamily="18" charset="0"/>
                <a:cs typeface="Palatino Linotype" panose="02040502050505030304" pitchFamily="18" charset="0"/>
              </a:rPr>
              <a:t>  Responder sends back a similar packet and authenticates the session.  At this point, the ISAKMP SA is established.</a:t>
            </a:r>
            <a:endParaRPr lang="en-US" sz="1800" dirty="0">
              <a:ea typeface="Palatino Linotype" panose="02040502050505030304" pitchFamily="18" charset="0"/>
              <a:cs typeface="Palatino Linotype" panose="02040502050505030304" pitchFamily="18" charset="0"/>
            </a:endParaRPr>
          </a:p>
          <a:p>
            <a:pPr marL="62859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38526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 Fundamentals</a:t>
            </a:r>
            <a:br>
              <a:rPr lang="en-US" sz="1600" dirty="0"/>
            </a:br>
            <a:r>
              <a:rPr lang="en-US" sz="2400" dirty="0"/>
              <a:t>IKE Phase 1 Negotiation Modes (Cont.)</a:t>
            </a:r>
          </a:p>
        </p:txBody>
      </p:sp>
      <p:sp>
        <p:nvSpPr>
          <p:cNvPr id="2" name="Content Placeholder 1"/>
          <p:cNvSpPr>
            <a:spLocks noGrp="1"/>
          </p:cNvSpPr>
          <p:nvPr>
            <p:ph idx="1"/>
          </p:nvPr>
        </p:nvSpPr>
        <p:spPr>
          <a:xfrm>
            <a:off x="94270" y="923827"/>
            <a:ext cx="8861194" cy="3657600"/>
          </a:xfrm>
        </p:spPr>
        <p:txBody>
          <a:bodyPr/>
          <a:lstStyle/>
          <a:p>
            <a:pPr indent="0" algn="l"/>
            <a:r>
              <a:rPr lang="en-US" sz="1800" b="1" dirty="0">
                <a:solidFill>
                  <a:srgbClr val="000000"/>
                </a:solidFill>
              </a:rPr>
              <a:t>Aggressive mode (AM) </a:t>
            </a:r>
            <a:r>
              <a:rPr lang="en-US" sz="1800" dirty="0">
                <a:solidFill>
                  <a:srgbClr val="000000"/>
                </a:solidFill>
              </a:rPr>
              <a:t>consists of a three-message exchange and takes less time to negotiate keys between peers. However, it doesn’t offer the same level of encryption security provided by MM negotiation, and the identities of the two peers trying to establish a security association are exposed to eavesdropping. These are the three aggressive mode messages:</a:t>
            </a:r>
          </a:p>
          <a:p>
            <a:pPr marL="628590" indent="-342900" algn="l">
              <a:buFont typeface="Arial" panose="020B0604020202020204" pitchFamily="34" charset="0"/>
              <a:buChar char="•"/>
            </a:pPr>
            <a:r>
              <a:rPr lang="en-US" sz="1800" b="1" dirty="0">
                <a:solidFill>
                  <a:srgbClr val="000000"/>
                </a:solidFill>
              </a:rPr>
              <a:t>AM1 - </a:t>
            </a:r>
            <a:r>
              <a:rPr lang="en-US" sz="1800" dirty="0">
                <a:solidFill>
                  <a:srgbClr val="000000"/>
                </a:solidFill>
              </a:rPr>
              <a:t>In this message, the initiator sends all the information contained in MM1 through MM3 and MM5.</a:t>
            </a:r>
          </a:p>
          <a:p>
            <a:pPr marL="628590" indent="-342900" algn="l">
              <a:buFont typeface="Arial" panose="020B0604020202020204" pitchFamily="34" charset="0"/>
              <a:buChar char="•"/>
            </a:pPr>
            <a:r>
              <a:rPr lang="en-US" sz="1800" b="1" dirty="0">
                <a:solidFill>
                  <a:srgbClr val="000000"/>
                </a:solidFill>
              </a:rPr>
              <a:t>AM2  - </a:t>
            </a:r>
            <a:r>
              <a:rPr lang="en-US" sz="1800" dirty="0">
                <a:solidFill>
                  <a:srgbClr val="000000"/>
                </a:solidFill>
              </a:rPr>
              <a:t>This message sends all the same information contained in MM2, MM4, and MM6.</a:t>
            </a:r>
          </a:p>
          <a:p>
            <a:pPr marL="628590" indent="-342900" algn="l">
              <a:buFont typeface="Arial" panose="020B0604020202020204" pitchFamily="34" charset="0"/>
              <a:buChar char="•"/>
            </a:pPr>
            <a:r>
              <a:rPr lang="en-US" sz="1800" b="1" dirty="0">
                <a:solidFill>
                  <a:srgbClr val="000000"/>
                </a:solidFill>
              </a:rPr>
              <a:t>AM3 - </a:t>
            </a:r>
            <a:r>
              <a:rPr lang="en-US" sz="1800" dirty="0">
                <a:solidFill>
                  <a:srgbClr val="000000"/>
                </a:solidFill>
              </a:rPr>
              <a:t>This message sends the authentication that is contained in MM5.</a:t>
            </a:r>
          </a:p>
          <a:p>
            <a:pPr indent="0" algn="l"/>
            <a:endParaRPr lang="en-US" dirty="0">
              <a:solidFill>
                <a:srgbClr val="000000"/>
              </a:solidFill>
            </a:endParaRPr>
          </a:p>
        </p:txBody>
      </p:sp>
    </p:spTree>
    <p:extLst>
      <p:ext uri="{BB962C8B-B14F-4D97-AF65-F5344CB8AC3E}">
        <p14:creationId xmlns:p14="http://schemas.microsoft.com/office/powerpoint/2010/main" val="39120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 Fundamentals</a:t>
            </a:r>
            <a:br>
              <a:rPr lang="en-US" sz="1600" dirty="0"/>
            </a:br>
            <a:r>
              <a:rPr lang="en-US" sz="2400" dirty="0"/>
              <a:t>IKE Phase 2 Session Establishment</a:t>
            </a:r>
          </a:p>
        </p:txBody>
      </p:sp>
      <p:sp>
        <p:nvSpPr>
          <p:cNvPr id="2" name="Content Placeholder 1"/>
          <p:cNvSpPr>
            <a:spLocks noGrp="1"/>
          </p:cNvSpPr>
          <p:nvPr>
            <p:ph idx="1"/>
          </p:nvPr>
        </p:nvSpPr>
        <p:spPr>
          <a:xfrm>
            <a:off x="94270" y="631596"/>
            <a:ext cx="8861194" cy="3949831"/>
          </a:xfrm>
        </p:spPr>
        <p:txBody>
          <a:bodyPr/>
          <a:lstStyle/>
          <a:p>
            <a:pPr indent="0" algn="l"/>
            <a:r>
              <a:rPr lang="en-US" sz="1600" dirty="0">
                <a:solidFill>
                  <a:srgbClr val="000000"/>
                </a:solidFill>
              </a:rPr>
              <a:t>Phase 2 uses the existing bidirectional IKE SA to securely exchange messages to establish one or more IPsec SAs between the two peers. The method used to establish the IPsec SA is known as </a:t>
            </a:r>
            <a:r>
              <a:rPr lang="en-US" sz="1600" b="1" dirty="0">
                <a:solidFill>
                  <a:srgbClr val="000000"/>
                </a:solidFill>
              </a:rPr>
              <a:t>quick mode (QM)</a:t>
            </a:r>
            <a:r>
              <a:rPr lang="en-US" sz="1600" dirty="0">
                <a:solidFill>
                  <a:srgbClr val="000000"/>
                </a:solidFill>
              </a:rPr>
              <a:t>. Quick mode uses a three-message exchange:</a:t>
            </a:r>
          </a:p>
          <a:p>
            <a:pPr marL="571440" indent="-285750" algn="l">
              <a:buFont typeface="Arial" panose="020B0604020202020204" pitchFamily="34" charset="0"/>
              <a:buChar char="•"/>
            </a:pPr>
            <a:r>
              <a:rPr lang="en-US" sz="1600" b="1" dirty="0">
                <a:solidFill>
                  <a:srgbClr val="000000"/>
                </a:solidFill>
              </a:rPr>
              <a:t>QM1 - </a:t>
            </a:r>
            <a:r>
              <a:rPr lang="en-US" sz="1600" dirty="0">
                <a:solidFill>
                  <a:srgbClr val="000000"/>
                </a:solidFill>
              </a:rPr>
              <a:t>The initiator (which could be either peer) can start multiple IPsec SAs in a single exchange message. This message includes agreed-upon algorithms for encryption and integrity decided as part of phase 1, as well as what traffic is to be encrypted or secured.</a:t>
            </a:r>
          </a:p>
          <a:p>
            <a:pPr marL="571440" indent="-285750" algn="l">
              <a:buFont typeface="Arial" panose="020B0604020202020204" pitchFamily="34" charset="0"/>
              <a:buChar char="•"/>
            </a:pPr>
            <a:r>
              <a:rPr lang="en-US" sz="1600" b="1" dirty="0">
                <a:solidFill>
                  <a:srgbClr val="000000"/>
                </a:solidFill>
              </a:rPr>
              <a:t>QM2 - </a:t>
            </a:r>
            <a:r>
              <a:rPr lang="en-US" sz="1600" dirty="0">
                <a:solidFill>
                  <a:srgbClr val="000000"/>
                </a:solidFill>
              </a:rPr>
              <a:t>This message from the responder has matching IPsec parameters.</a:t>
            </a:r>
          </a:p>
          <a:p>
            <a:pPr marL="571440" indent="-285750" algn="l">
              <a:buFont typeface="Arial" panose="020B0604020202020204" pitchFamily="34" charset="0"/>
              <a:buChar char="•"/>
            </a:pPr>
            <a:r>
              <a:rPr lang="en-US" sz="1600" b="1" dirty="0">
                <a:solidFill>
                  <a:srgbClr val="000000"/>
                </a:solidFill>
              </a:rPr>
              <a:t>QM3 - </a:t>
            </a:r>
            <a:r>
              <a:rPr lang="en-US" sz="1600" dirty="0">
                <a:solidFill>
                  <a:srgbClr val="000000"/>
                </a:solidFill>
              </a:rPr>
              <a:t>After this message, there should be two unidirectional IPsec SAs between the two peers.</a:t>
            </a:r>
          </a:p>
          <a:p>
            <a:pPr indent="0" algn="l"/>
            <a:r>
              <a:rPr lang="en-US" sz="1600" b="1" dirty="0">
                <a:solidFill>
                  <a:srgbClr val="000000"/>
                </a:solidFill>
              </a:rPr>
              <a:t>Perfect Forward Secrecy (PFS) </a:t>
            </a:r>
            <a:r>
              <a:rPr lang="en-US" sz="1600" dirty="0">
                <a:solidFill>
                  <a:srgbClr val="000000"/>
                </a:solidFill>
              </a:rPr>
              <a:t>is an additional function for phase  2  that  is  recommended but is optional because it requires additional DH exchanges that consume additional CPU cycles. The goal of this function is to create greater resistance to crypto attacks and maintain the privacy of the IPsec tunnels by deriving session keys independently of any previous key.</a:t>
            </a:r>
          </a:p>
        </p:txBody>
      </p:sp>
    </p:spTree>
    <p:extLst>
      <p:ext uri="{BB962C8B-B14F-4D97-AF65-F5344CB8AC3E}">
        <p14:creationId xmlns:p14="http://schemas.microsoft.com/office/powerpoint/2010/main" val="274032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 Fundamentals</a:t>
            </a:r>
            <a:br>
              <a:rPr lang="en-US" sz="1600" dirty="0"/>
            </a:br>
            <a:r>
              <a:rPr lang="en-US" sz="2400" dirty="0"/>
              <a:t>IKEv2</a:t>
            </a:r>
          </a:p>
        </p:txBody>
      </p:sp>
      <p:sp>
        <p:nvSpPr>
          <p:cNvPr id="2" name="Content Placeholder 1"/>
          <p:cNvSpPr>
            <a:spLocks noGrp="1"/>
          </p:cNvSpPr>
          <p:nvPr>
            <p:ph idx="1"/>
          </p:nvPr>
        </p:nvSpPr>
        <p:spPr>
          <a:xfrm>
            <a:off x="75220" y="731837"/>
            <a:ext cx="8861194" cy="3657600"/>
          </a:xfrm>
        </p:spPr>
        <p:txBody>
          <a:bodyPr/>
          <a:lstStyle/>
          <a:p>
            <a:pPr indent="0" algn="l"/>
            <a:r>
              <a:rPr lang="en-US" sz="1800" b="1" dirty="0">
                <a:solidFill>
                  <a:srgbClr val="000000"/>
                </a:solidFill>
              </a:rPr>
              <a:t>IKEv2</a:t>
            </a:r>
            <a:r>
              <a:rPr lang="en-US" sz="1800" dirty="0">
                <a:solidFill>
                  <a:srgbClr val="000000"/>
                </a:solidFill>
              </a:rPr>
              <a:t> is an evolution of IKEv1 that includes many changes and improvements. In IKEv2, communications consist of request and response pairs called exchanges and are sometimes just called request/response pairs.</a:t>
            </a:r>
          </a:p>
          <a:p>
            <a:pPr marL="628590" indent="-342900" algn="l">
              <a:buFont typeface="+mj-lt"/>
              <a:buAutoNum type="arabicPeriod"/>
            </a:pPr>
            <a:r>
              <a:rPr lang="en-US" sz="1800" b="1" dirty="0">
                <a:solidFill>
                  <a:srgbClr val="000000"/>
                </a:solidFill>
              </a:rPr>
              <a:t>IKE_SA_INIT</a:t>
            </a:r>
            <a:r>
              <a:rPr lang="en-US" sz="1800" dirty="0">
                <a:solidFill>
                  <a:srgbClr val="000000"/>
                </a:solidFill>
              </a:rPr>
              <a:t> negotiates cryptographic algorithms, exchanges nonces, and performs a DH exchange. This single exchange is equivalent to IKEv1’s first two pairs of messages MM1 to MM4.</a:t>
            </a:r>
          </a:p>
          <a:p>
            <a:pPr marL="628590" indent="-342900" algn="l">
              <a:buFont typeface="+mj-lt"/>
              <a:buAutoNum type="arabicPeriod"/>
            </a:pPr>
            <a:r>
              <a:rPr lang="en-US" sz="1800" b="1" dirty="0">
                <a:solidFill>
                  <a:srgbClr val="000000"/>
                </a:solidFill>
              </a:rPr>
              <a:t>IKE_AUTH</a:t>
            </a:r>
            <a:r>
              <a:rPr lang="en-US" sz="1800" dirty="0">
                <a:solidFill>
                  <a:srgbClr val="000000"/>
                </a:solidFill>
              </a:rPr>
              <a:t> authenticates the previous messages and exchanges identities and certificates. Then it establishes an IKE SA and a child SA (the IPsec SA). This is equivalent to IKEv1’s MM5 to MM6 as well as QM1 and QM2.</a:t>
            </a:r>
          </a:p>
          <a:p>
            <a:pPr indent="0" algn="l"/>
            <a:r>
              <a:rPr lang="en-US" sz="1800" dirty="0">
                <a:solidFill>
                  <a:srgbClr val="000000"/>
                </a:solidFill>
              </a:rPr>
              <a:t>It takes a total of four messages to bring up the bidirectional IKE SA and the unidirectional IPsec SAs, as opposed to six with IKEv1 aggressive mode or nine with main mode.</a:t>
            </a:r>
          </a:p>
          <a:p>
            <a:pPr indent="0" algn="l"/>
            <a:endParaRPr lang="en-US" sz="1600" dirty="0">
              <a:solidFill>
                <a:srgbClr val="000000"/>
              </a:solidFill>
            </a:endParaRPr>
          </a:p>
          <a:p>
            <a:pPr indent="0" algn="l"/>
            <a:endParaRPr lang="en-US" sz="1600" dirty="0">
              <a:solidFill>
                <a:srgbClr val="000000"/>
              </a:solidFill>
            </a:endParaRPr>
          </a:p>
          <a:p>
            <a:pPr indent="0" algn="l"/>
            <a:r>
              <a:rPr lang="en-US" sz="1600" dirty="0">
                <a:solidFill>
                  <a:srgbClr val="000000"/>
                </a:solidFill>
              </a:rPr>
              <a:t> </a:t>
            </a:r>
          </a:p>
        </p:txBody>
      </p:sp>
    </p:spTree>
    <p:extLst>
      <p:ext uri="{BB962C8B-B14F-4D97-AF65-F5344CB8AC3E}">
        <p14:creationId xmlns:p14="http://schemas.microsoft.com/office/powerpoint/2010/main" val="89719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90550"/>
          </a:xfrm>
        </p:spPr>
        <p:txBody>
          <a:bodyPr/>
          <a:lstStyle/>
          <a:p>
            <a:r>
              <a:rPr lang="en-US" sz="1600" dirty="0"/>
              <a:t>IPsec Fundamentals</a:t>
            </a:r>
            <a:br>
              <a:rPr lang="en-US" sz="1600" dirty="0"/>
            </a:br>
            <a:r>
              <a:rPr lang="en-US" sz="2400" dirty="0"/>
              <a:t>Differences Between IKEv1 and IKEv2</a:t>
            </a:r>
          </a:p>
        </p:txBody>
      </p:sp>
      <p:graphicFrame>
        <p:nvGraphicFramePr>
          <p:cNvPr id="5" name="Table 4">
            <a:extLst>
              <a:ext uri="{FF2B5EF4-FFF2-40B4-BE49-F238E27FC236}">
                <a16:creationId xmlns:a16="http://schemas.microsoft.com/office/drawing/2014/main" id="{B33121E1-7066-4ADC-8D22-444797D4123C}"/>
              </a:ext>
            </a:extLst>
          </p:cNvPr>
          <p:cNvGraphicFramePr>
            <a:graphicFrameLocks noGrp="1"/>
          </p:cNvGraphicFramePr>
          <p:nvPr>
            <p:extLst>
              <p:ext uri="{D42A27DB-BD31-4B8C-83A1-F6EECF244321}">
                <p14:modId xmlns:p14="http://schemas.microsoft.com/office/powerpoint/2010/main" val="295704016"/>
              </p:ext>
            </p:extLst>
          </p:nvPr>
        </p:nvGraphicFramePr>
        <p:xfrm>
          <a:off x="202223" y="747117"/>
          <a:ext cx="8554916" cy="4018374"/>
        </p:xfrm>
        <a:graphic>
          <a:graphicData uri="http://schemas.openxmlformats.org/drawingml/2006/table">
            <a:tbl>
              <a:tblPr firstRow="1" bandRow="1">
                <a:tableStyleId>{5C22544A-7EE6-4342-B048-85BDC9FD1C3A}</a:tableStyleId>
              </a:tblPr>
              <a:tblGrid>
                <a:gridCol w="3848449">
                  <a:extLst>
                    <a:ext uri="{9D8B030D-6E8A-4147-A177-3AD203B41FA5}">
                      <a16:colId xmlns:a16="http://schemas.microsoft.com/office/drawing/2014/main" val="4074083003"/>
                    </a:ext>
                  </a:extLst>
                </a:gridCol>
                <a:gridCol w="4706467">
                  <a:extLst>
                    <a:ext uri="{9D8B030D-6E8A-4147-A177-3AD203B41FA5}">
                      <a16:colId xmlns:a16="http://schemas.microsoft.com/office/drawing/2014/main" val="2666331841"/>
                    </a:ext>
                  </a:extLst>
                </a:gridCol>
              </a:tblGrid>
              <a:tr h="259131">
                <a:tc>
                  <a:txBody>
                    <a:bodyPr/>
                    <a:lstStyle/>
                    <a:p>
                      <a:pPr marL="0" marR="0">
                        <a:lnSpc>
                          <a:spcPct val="100000"/>
                        </a:lnSpc>
                        <a:spcBef>
                          <a:spcPts val="0"/>
                        </a:spcBef>
                        <a:spcAft>
                          <a:spcPts val="800"/>
                        </a:spcAft>
                      </a:pPr>
                      <a:r>
                        <a:rPr lang="en-US" sz="1200" dirty="0">
                          <a:effectLst/>
                        </a:rPr>
                        <a:t>IKEv1 </a:t>
                      </a:r>
                    </a:p>
                  </a:txBody>
                  <a:tcPr marL="65230" marR="65230" marT="32615" marB="32615"/>
                </a:tc>
                <a:tc>
                  <a:txBody>
                    <a:bodyPr/>
                    <a:lstStyle/>
                    <a:p>
                      <a:pPr marL="0" marR="0">
                        <a:lnSpc>
                          <a:spcPct val="107000"/>
                        </a:lnSpc>
                        <a:spcBef>
                          <a:spcPts val="0"/>
                        </a:spcBef>
                        <a:spcAft>
                          <a:spcPts val="800"/>
                        </a:spcAft>
                      </a:pPr>
                      <a:r>
                        <a:rPr lang="en-US" sz="1200" dirty="0">
                          <a:effectLst/>
                        </a:rPr>
                        <a:t>IKEv2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230" marR="65230" marT="32615" marB="32615"/>
                </a:tc>
                <a:extLst>
                  <a:ext uri="{0D108BD9-81ED-4DB2-BD59-A6C34878D82A}">
                    <a16:rowId xmlns:a16="http://schemas.microsoft.com/office/drawing/2014/main" val="671302231"/>
                  </a:ext>
                </a:extLst>
              </a:tr>
              <a:tr h="294873">
                <a:tc gridSpan="2">
                  <a:txBody>
                    <a:bodyPr/>
                    <a:lstStyle/>
                    <a:p>
                      <a:pPr marL="0" marR="0" lvl="0" indent="0" algn="l" defTabSz="685777" rtl="0" eaLnBrk="1" fontAlgn="auto" latinLnBrk="0" hangingPunct="1">
                        <a:lnSpc>
                          <a:spcPct val="107000"/>
                        </a:lnSpc>
                        <a:spcBef>
                          <a:spcPts val="0"/>
                        </a:spcBef>
                        <a:spcAft>
                          <a:spcPts val="8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mn-lt"/>
                          <a:ea typeface="Calibri" panose="020F0502020204030204" pitchFamily="34" charset="0"/>
                          <a:cs typeface="Times New Roman" panose="02020603050405020304" pitchFamily="18" charset="0"/>
                        </a:rPr>
                        <a:t>Exchange Modes</a:t>
                      </a:r>
                    </a:p>
                  </a:txBody>
                  <a:tcPr marL="65230" marR="65230" marT="32615" marB="32615"/>
                </a:tc>
                <a:tc hMerge="1">
                  <a:txBody>
                    <a:bodyPr/>
                    <a:lstStyle/>
                    <a:p>
                      <a:pPr marL="0" marR="0" lvl="0" indent="0" algn="l" defTabSz="685777" rtl="0" eaLnBrk="1" fontAlgn="auto" latinLnBrk="0" hangingPunct="1">
                        <a:lnSpc>
                          <a:spcPct val="107000"/>
                        </a:lnSpc>
                        <a:spcBef>
                          <a:spcPts val="0"/>
                        </a:spcBef>
                        <a:spcAft>
                          <a:spcPts val="800"/>
                        </a:spcAft>
                        <a:buClrTx/>
                        <a:buSzTx/>
                        <a:buFontTx/>
                        <a:buNone/>
                        <a:tabLst/>
                        <a:defRPr/>
                      </a:pPr>
                      <a:endParaRPr kumimoji="0" lang="en-US" sz="1200" b="1" i="0" u="none" strike="noStrike" kern="1200" cap="none" spc="0" normalizeH="0" baseline="0" noProof="0" dirty="0">
                        <a:ln>
                          <a:noFill/>
                        </a:ln>
                        <a:solidFill>
                          <a:srgbClr val="58585B"/>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5230" marR="65230" marT="32615" marB="32615"/>
                </a:tc>
                <a:extLst>
                  <a:ext uri="{0D108BD9-81ED-4DB2-BD59-A6C34878D82A}">
                    <a16:rowId xmlns:a16="http://schemas.microsoft.com/office/drawing/2014/main" val="2798266227"/>
                  </a:ext>
                </a:extLst>
              </a:tr>
              <a:tr h="831771">
                <a:tc>
                  <a:txBody>
                    <a:bodyPr/>
                    <a:lstStyle/>
                    <a:p>
                      <a:pPr marL="0" marR="0">
                        <a:lnSpc>
                          <a:spcPct val="115000"/>
                        </a:lnSpc>
                        <a:spcBef>
                          <a:spcPts val="0"/>
                        </a:spcBef>
                        <a:spcAft>
                          <a:spcPts val="0"/>
                        </a:spcAft>
                      </a:pPr>
                      <a:r>
                        <a:rPr lang="en-US" sz="1400" dirty="0">
                          <a:solidFill>
                            <a:srgbClr val="000000"/>
                          </a:solidFill>
                          <a:effectLst/>
                          <a:latin typeface="+mn-lt"/>
                          <a:ea typeface="Calibri" panose="020F0502020204030204" pitchFamily="34" charset="0"/>
                          <a:cs typeface="Times New Roman" panose="02020603050405020304" pitchFamily="18" charset="0"/>
                        </a:rPr>
                        <a:t>Main Mode</a:t>
                      </a:r>
                    </a:p>
                    <a:p>
                      <a:pPr marL="0" marR="0">
                        <a:lnSpc>
                          <a:spcPct val="115000"/>
                        </a:lnSpc>
                        <a:spcBef>
                          <a:spcPts val="0"/>
                        </a:spcBef>
                        <a:spcAft>
                          <a:spcPts val="0"/>
                        </a:spcAft>
                      </a:pPr>
                      <a:r>
                        <a:rPr lang="en-US" sz="1400" dirty="0">
                          <a:solidFill>
                            <a:srgbClr val="000000"/>
                          </a:solidFill>
                          <a:effectLst/>
                          <a:latin typeface="+mn-lt"/>
                          <a:ea typeface="Calibri" panose="020F0502020204030204" pitchFamily="34" charset="0"/>
                          <a:cs typeface="Times New Roman" panose="02020603050405020304" pitchFamily="18" charset="0"/>
                        </a:rPr>
                        <a:t>Aggressive Mode</a:t>
                      </a:r>
                    </a:p>
                    <a:p>
                      <a:pPr marL="0" marR="0">
                        <a:lnSpc>
                          <a:spcPct val="115000"/>
                        </a:lnSpc>
                        <a:spcBef>
                          <a:spcPts val="0"/>
                        </a:spcBef>
                        <a:spcAft>
                          <a:spcPts val="0"/>
                        </a:spcAft>
                      </a:pPr>
                      <a:r>
                        <a:rPr lang="en-US" sz="1400" dirty="0">
                          <a:solidFill>
                            <a:srgbClr val="000000"/>
                          </a:solidFill>
                          <a:effectLst/>
                          <a:latin typeface="+mn-lt"/>
                          <a:ea typeface="Calibri" panose="020F0502020204030204" pitchFamily="34" charset="0"/>
                          <a:cs typeface="Times New Roman" panose="02020603050405020304" pitchFamily="18" charset="0"/>
                        </a:rPr>
                        <a:t>Quick Mode</a:t>
                      </a:r>
                    </a:p>
                  </a:txBody>
                  <a:tcPr marL="65230" marR="65230" marT="32615" marB="32615"/>
                </a:tc>
                <a:tc>
                  <a:txBody>
                    <a:bodyPr/>
                    <a:lstStyle/>
                    <a:p>
                      <a:r>
                        <a:rPr lang="en-US" sz="1400" dirty="0">
                          <a:solidFill>
                            <a:srgbClr val="000000"/>
                          </a:solidFill>
                          <a:effectLst/>
                          <a:latin typeface="+mn-lt"/>
                          <a:ea typeface="Calibri" panose="020F0502020204030204" pitchFamily="34" charset="0"/>
                          <a:cs typeface="Times New Roman" panose="02020603050405020304" pitchFamily="18" charset="0"/>
                        </a:rPr>
                        <a:t>IKE Security Association Initialization (SA_INIT)</a:t>
                      </a:r>
                    </a:p>
                    <a:p>
                      <a:r>
                        <a:rPr lang="en-US" sz="1400" dirty="0">
                          <a:solidFill>
                            <a:srgbClr val="000000"/>
                          </a:solidFill>
                          <a:effectLst/>
                          <a:latin typeface="+mn-lt"/>
                          <a:ea typeface="Calibri" panose="020F0502020204030204" pitchFamily="34" charset="0"/>
                          <a:cs typeface="Times New Roman" panose="02020603050405020304" pitchFamily="18" charset="0"/>
                        </a:rPr>
                        <a:t>IKE_Auth</a:t>
                      </a:r>
                    </a:p>
                    <a:p>
                      <a:r>
                        <a:rPr lang="en-US" sz="1400" dirty="0">
                          <a:solidFill>
                            <a:srgbClr val="000000"/>
                          </a:solidFill>
                          <a:effectLst/>
                          <a:latin typeface="+mn-lt"/>
                          <a:ea typeface="Calibri" panose="020F0502020204030204" pitchFamily="34" charset="0"/>
                          <a:cs typeface="Times New Roman" panose="02020603050405020304" pitchFamily="18" charset="0"/>
                        </a:rPr>
                        <a:t>CREATE_CHILD_SA</a:t>
                      </a:r>
                    </a:p>
                  </a:txBody>
                  <a:tcPr marL="65230" marR="65230" marT="32615" marB="32615"/>
                </a:tc>
                <a:extLst>
                  <a:ext uri="{0D108BD9-81ED-4DB2-BD59-A6C34878D82A}">
                    <a16:rowId xmlns:a16="http://schemas.microsoft.com/office/drawing/2014/main" val="1863385459"/>
                  </a:ext>
                </a:extLst>
              </a:tr>
              <a:tr h="262507">
                <a:tc gridSpan="2">
                  <a:txBody>
                    <a:bodyPr/>
                    <a:lstStyle/>
                    <a:p>
                      <a:pPr marL="0" marR="0">
                        <a:lnSpc>
                          <a:spcPct val="107000"/>
                        </a:lnSpc>
                        <a:spcBef>
                          <a:spcPts val="0"/>
                        </a:spcBef>
                        <a:spcAft>
                          <a:spcPts val="800"/>
                        </a:spcAft>
                      </a:pPr>
                      <a:r>
                        <a:rPr lang="en-US" sz="1400" b="1" dirty="0">
                          <a:solidFill>
                            <a:srgbClr val="000000"/>
                          </a:solidFill>
                          <a:effectLst/>
                          <a:latin typeface="+mn-lt"/>
                          <a:ea typeface="Calibri" panose="020F0502020204030204" pitchFamily="34" charset="0"/>
                          <a:cs typeface="Times New Roman" panose="02020603050405020304" pitchFamily="18" charset="0"/>
                        </a:rPr>
                        <a:t>Minimum Number of Messages Needed to Establish IPsec SAs</a:t>
                      </a:r>
                    </a:p>
                  </a:txBody>
                  <a:tcPr marL="65230" marR="65230" marT="32615" marB="32615" anchor="ctr"/>
                </a:tc>
                <a:tc hMerge="1">
                  <a:txBody>
                    <a:bodyPr/>
                    <a:lstStyle/>
                    <a:p>
                      <a:endParaRPr lang="en-US"/>
                    </a:p>
                  </a:txBody>
                  <a:tcPr/>
                </a:tc>
                <a:extLst>
                  <a:ext uri="{0D108BD9-81ED-4DB2-BD59-A6C34878D82A}">
                    <a16:rowId xmlns:a16="http://schemas.microsoft.com/office/drawing/2014/main" val="65883558"/>
                  </a:ext>
                </a:extLst>
              </a:tr>
              <a:tr h="503738">
                <a:tc>
                  <a:txBody>
                    <a:bodyPr/>
                    <a:lstStyle/>
                    <a:p>
                      <a:pPr marL="0" marR="0">
                        <a:lnSpc>
                          <a:spcPct val="107000"/>
                        </a:lnSpc>
                        <a:spcBef>
                          <a:spcPts val="0"/>
                        </a:spcBef>
                        <a:spcAft>
                          <a:spcPts val="0"/>
                        </a:spcAft>
                      </a:pPr>
                      <a:r>
                        <a:rPr lang="en-US" sz="1400" dirty="0">
                          <a:solidFill>
                            <a:srgbClr val="000000"/>
                          </a:solidFill>
                          <a:effectLst/>
                          <a:latin typeface="+mn-lt"/>
                          <a:ea typeface="Calibri" panose="020F0502020204030204" pitchFamily="34" charset="0"/>
                          <a:cs typeface="Times New Roman" panose="02020603050405020304" pitchFamily="18" charset="0"/>
                        </a:rPr>
                        <a:t>Nine with main mode</a:t>
                      </a:r>
                    </a:p>
                    <a:p>
                      <a:pPr marL="0" marR="0">
                        <a:lnSpc>
                          <a:spcPct val="107000"/>
                        </a:lnSpc>
                        <a:spcBef>
                          <a:spcPts val="0"/>
                        </a:spcBef>
                        <a:spcAft>
                          <a:spcPts val="800"/>
                        </a:spcAft>
                      </a:pPr>
                      <a:r>
                        <a:rPr lang="en-US" sz="1400" dirty="0">
                          <a:solidFill>
                            <a:srgbClr val="000000"/>
                          </a:solidFill>
                          <a:effectLst/>
                          <a:latin typeface="+mn-lt"/>
                          <a:ea typeface="Calibri" panose="020F0502020204030204" pitchFamily="34" charset="0"/>
                          <a:cs typeface="Times New Roman" panose="02020603050405020304" pitchFamily="18" charset="0"/>
                        </a:rPr>
                        <a:t>Six with aggressive mode</a:t>
                      </a:r>
                    </a:p>
                  </a:txBody>
                  <a:tcPr/>
                </a:tc>
                <a:tc>
                  <a:txBody>
                    <a:bodyPr/>
                    <a:lstStyle/>
                    <a:p>
                      <a:r>
                        <a:rPr lang="en-US" sz="1400" kern="1200" dirty="0">
                          <a:solidFill>
                            <a:srgbClr val="000000"/>
                          </a:solidFill>
                          <a:effectLst/>
                          <a:latin typeface="+mn-lt"/>
                          <a:ea typeface="+mn-ea"/>
                          <a:cs typeface="+mn-cs"/>
                        </a:rPr>
                        <a:t>Four</a:t>
                      </a:r>
                    </a:p>
                    <a:p>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5230" marR="65230" marT="32615" marB="32615"/>
                </a:tc>
                <a:extLst>
                  <a:ext uri="{0D108BD9-81ED-4DB2-BD59-A6C34878D82A}">
                    <a16:rowId xmlns:a16="http://schemas.microsoft.com/office/drawing/2014/main" val="3492726316"/>
                  </a:ext>
                </a:extLst>
              </a:tr>
              <a:tr h="267929">
                <a:tc>
                  <a:txBody>
                    <a:bodyPr/>
                    <a:lstStyle/>
                    <a:p>
                      <a:pPr marL="0" marR="0">
                        <a:lnSpc>
                          <a:spcPct val="107000"/>
                        </a:lnSpc>
                        <a:spcBef>
                          <a:spcPts val="0"/>
                        </a:spcBef>
                        <a:spcAft>
                          <a:spcPts val="800"/>
                        </a:spcAft>
                      </a:pPr>
                      <a:r>
                        <a:rPr lang="en-US" sz="1400" dirty="0">
                          <a:solidFill>
                            <a:srgbClr val="000000"/>
                          </a:solidFill>
                          <a:effectLst/>
                          <a:latin typeface="+mn-lt"/>
                          <a:ea typeface="Calibri" panose="020F0502020204030204" pitchFamily="34" charset="0"/>
                          <a:cs typeface="Times New Roman" panose="02020603050405020304" pitchFamily="18" charset="0"/>
                        </a:rPr>
                        <a:t>Supported Authentication Methods</a:t>
                      </a:r>
                    </a:p>
                  </a:txBody>
                  <a:tcPr/>
                </a:tc>
                <a:tc>
                  <a:txBody>
                    <a:bodyPr/>
                    <a:lstStyle/>
                    <a:p>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5230" marR="65230" marT="32615" marB="32615"/>
                </a:tc>
                <a:extLst>
                  <a:ext uri="{0D108BD9-81ED-4DB2-BD59-A6C34878D82A}">
                    <a16:rowId xmlns:a16="http://schemas.microsoft.com/office/drawing/2014/main" val="3808571747"/>
                  </a:ext>
                </a:extLst>
              </a:tr>
              <a:tr h="406772">
                <a:tc>
                  <a:txBody>
                    <a:bodyPr/>
                    <a:lstStyle/>
                    <a:p>
                      <a:pPr marL="0" marR="0">
                        <a:lnSpc>
                          <a:spcPct val="107000"/>
                        </a:lnSpc>
                        <a:spcBef>
                          <a:spcPts val="0"/>
                        </a:spcBef>
                        <a:spcAft>
                          <a:spcPts val="800"/>
                        </a:spcAft>
                      </a:pPr>
                      <a:r>
                        <a:rPr lang="en-US" sz="1400" dirty="0">
                          <a:solidFill>
                            <a:srgbClr val="000000"/>
                          </a:solidFill>
                          <a:effectLst/>
                          <a:latin typeface="+mn-lt"/>
                          <a:ea typeface="Calibri" panose="020F0502020204030204" pitchFamily="34" charset="0"/>
                          <a:cs typeface="Times New Roman" panose="02020603050405020304" pitchFamily="18" charset="0"/>
                        </a:rPr>
                        <a:t>Pre-Shared Key (PSK)</a:t>
                      </a:r>
                    </a:p>
                    <a:p>
                      <a:pPr marL="0" marR="0">
                        <a:lnSpc>
                          <a:spcPct val="107000"/>
                        </a:lnSpc>
                        <a:spcBef>
                          <a:spcPts val="0"/>
                        </a:spcBef>
                        <a:spcAft>
                          <a:spcPts val="800"/>
                        </a:spcAft>
                      </a:pPr>
                      <a:r>
                        <a:rPr lang="en-US" sz="1400" dirty="0">
                          <a:solidFill>
                            <a:srgbClr val="000000"/>
                          </a:solidFill>
                          <a:effectLst/>
                          <a:latin typeface="+mn-lt"/>
                          <a:ea typeface="Calibri" panose="020F0502020204030204" pitchFamily="34" charset="0"/>
                          <a:cs typeface="Times New Roman" panose="02020603050405020304" pitchFamily="18" charset="0"/>
                        </a:rPr>
                        <a:t>Digital RSA Cert (RSA-SIG)</a:t>
                      </a:r>
                    </a:p>
                    <a:p>
                      <a:pPr marL="0" marR="0">
                        <a:lnSpc>
                          <a:spcPct val="107000"/>
                        </a:lnSpc>
                        <a:spcBef>
                          <a:spcPts val="0"/>
                        </a:spcBef>
                        <a:spcAft>
                          <a:spcPts val="800"/>
                        </a:spcAft>
                      </a:pPr>
                      <a:r>
                        <a:rPr lang="en-US" sz="1400" dirty="0">
                          <a:solidFill>
                            <a:srgbClr val="000000"/>
                          </a:solidFill>
                          <a:effectLst/>
                          <a:latin typeface="+mn-lt"/>
                          <a:ea typeface="Calibri" panose="020F0502020204030204" pitchFamily="34" charset="0"/>
                          <a:cs typeface="Times New Roman" panose="02020603050405020304" pitchFamily="18" charset="0"/>
                        </a:rPr>
                        <a:t>Public Key</a:t>
                      </a:r>
                    </a:p>
                    <a:p>
                      <a:pPr marL="0" marR="0">
                        <a:lnSpc>
                          <a:spcPct val="107000"/>
                        </a:lnSpc>
                        <a:spcBef>
                          <a:spcPts val="0"/>
                        </a:spcBef>
                        <a:spcAft>
                          <a:spcPts val="800"/>
                        </a:spcAft>
                      </a:pPr>
                      <a:r>
                        <a:rPr lang="en-US" sz="1400" dirty="0">
                          <a:solidFill>
                            <a:srgbClr val="000000"/>
                          </a:solidFill>
                          <a:effectLst/>
                          <a:latin typeface="+mn-lt"/>
                          <a:ea typeface="Calibri" panose="020F0502020204030204" pitchFamily="34" charset="0"/>
                          <a:cs typeface="Times New Roman" panose="02020603050405020304" pitchFamily="18" charset="0"/>
                        </a:rPr>
                        <a:t>Both peers must use the same authentication method</a:t>
                      </a:r>
                    </a:p>
                  </a:txBody>
                  <a:tcPr/>
                </a:tc>
                <a:tc>
                  <a:txBody>
                    <a:bodyPr/>
                    <a:lstStyle/>
                    <a:p>
                      <a:r>
                        <a:rPr lang="en-US" sz="1400" dirty="0">
                          <a:solidFill>
                            <a:srgbClr val="000000"/>
                          </a:solidFill>
                          <a:effectLst/>
                          <a:latin typeface="+mn-lt"/>
                          <a:ea typeface="Calibri" panose="020F0502020204030204" pitchFamily="34" charset="0"/>
                          <a:cs typeface="Times New Roman" panose="02020603050405020304" pitchFamily="18" charset="0"/>
                        </a:rPr>
                        <a:t>Pre-Shared Key</a:t>
                      </a:r>
                    </a:p>
                    <a:p>
                      <a:r>
                        <a:rPr lang="en-US" sz="1400" dirty="0">
                          <a:solidFill>
                            <a:srgbClr val="000000"/>
                          </a:solidFill>
                          <a:effectLst/>
                          <a:latin typeface="+mn-lt"/>
                          <a:ea typeface="Calibri" panose="020F0502020204030204" pitchFamily="34" charset="0"/>
                          <a:cs typeface="Times New Roman" panose="02020603050405020304" pitchFamily="18" charset="0"/>
                        </a:rPr>
                        <a:t>(RSA-SIG)</a:t>
                      </a:r>
                    </a:p>
                    <a:p>
                      <a:r>
                        <a:rPr lang="en-US" sz="1400" dirty="0">
                          <a:solidFill>
                            <a:srgbClr val="000000"/>
                          </a:solidFill>
                          <a:effectLst/>
                          <a:latin typeface="+mn-lt"/>
                          <a:ea typeface="Calibri" panose="020F0502020204030204" pitchFamily="34" charset="0"/>
                          <a:cs typeface="Times New Roman" panose="02020603050405020304" pitchFamily="18" charset="0"/>
                        </a:rPr>
                        <a:t>Elliptic Curve Digital Signature Cert (ECDSA-SIG)</a:t>
                      </a:r>
                    </a:p>
                    <a:p>
                      <a:r>
                        <a:rPr lang="en-US" sz="1400" dirty="0">
                          <a:solidFill>
                            <a:srgbClr val="000000"/>
                          </a:solidFill>
                          <a:effectLst/>
                          <a:latin typeface="+mn-lt"/>
                          <a:ea typeface="Calibri" panose="020F0502020204030204" pitchFamily="34" charset="0"/>
                          <a:cs typeface="Times New Roman" panose="02020603050405020304" pitchFamily="18" charset="0"/>
                        </a:rPr>
                        <a:t>Asymetric authentication is supported. Authentication method can be specified during the IKE_AUTH exchange.</a:t>
                      </a:r>
                    </a:p>
                  </a:txBody>
                  <a:tcPr marL="65230" marR="65230" marT="32615" marB="32615"/>
                </a:tc>
                <a:extLst>
                  <a:ext uri="{0D108BD9-81ED-4DB2-BD59-A6C34878D82A}">
                    <a16:rowId xmlns:a16="http://schemas.microsoft.com/office/drawing/2014/main" val="996534960"/>
                  </a:ext>
                </a:extLst>
              </a:tr>
            </a:tbl>
          </a:graphicData>
        </a:graphic>
      </p:graphicFrame>
    </p:spTree>
    <p:extLst>
      <p:ext uri="{BB962C8B-B14F-4D97-AF65-F5344CB8AC3E}">
        <p14:creationId xmlns:p14="http://schemas.microsoft.com/office/powerpoint/2010/main" val="124821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52450"/>
          </a:xfrm>
        </p:spPr>
        <p:txBody>
          <a:bodyPr/>
          <a:lstStyle/>
          <a:p>
            <a:r>
              <a:rPr lang="en-US" sz="1600" dirty="0"/>
              <a:t>IPsec Fundamentals</a:t>
            </a:r>
            <a:br>
              <a:rPr lang="en-US" sz="1600" dirty="0"/>
            </a:br>
            <a:r>
              <a:rPr lang="en-US" sz="2400" dirty="0"/>
              <a:t>Differences Between IKEv1 and IKEv2 (Cont.)</a:t>
            </a:r>
          </a:p>
        </p:txBody>
      </p:sp>
      <p:graphicFrame>
        <p:nvGraphicFramePr>
          <p:cNvPr id="5" name="Table 4"/>
          <p:cNvGraphicFramePr>
            <a:graphicFrameLocks noGrp="1"/>
          </p:cNvGraphicFramePr>
          <p:nvPr>
            <p:extLst>
              <p:ext uri="{D42A27DB-BD31-4B8C-83A1-F6EECF244321}">
                <p14:modId xmlns:p14="http://schemas.microsoft.com/office/powerpoint/2010/main" val="2580991674"/>
              </p:ext>
            </p:extLst>
          </p:nvPr>
        </p:nvGraphicFramePr>
        <p:xfrm>
          <a:off x="1055802" y="659194"/>
          <a:ext cx="7192652" cy="3704327"/>
        </p:xfrm>
        <a:graphic>
          <a:graphicData uri="http://schemas.openxmlformats.org/drawingml/2006/table">
            <a:tbl>
              <a:tblPr firstRow="1" bandRow="1">
                <a:tableStyleId>{5C22544A-7EE6-4342-B048-85BDC9FD1C3A}</a:tableStyleId>
              </a:tblPr>
              <a:tblGrid>
                <a:gridCol w="3235632">
                  <a:extLst>
                    <a:ext uri="{9D8B030D-6E8A-4147-A177-3AD203B41FA5}">
                      <a16:colId xmlns:a16="http://schemas.microsoft.com/office/drawing/2014/main" val="4074083003"/>
                    </a:ext>
                  </a:extLst>
                </a:gridCol>
                <a:gridCol w="3957020">
                  <a:extLst>
                    <a:ext uri="{9D8B030D-6E8A-4147-A177-3AD203B41FA5}">
                      <a16:colId xmlns:a16="http://schemas.microsoft.com/office/drawing/2014/main" val="2666331841"/>
                    </a:ext>
                  </a:extLst>
                </a:gridCol>
              </a:tblGrid>
              <a:tr h="273377">
                <a:tc>
                  <a:txBody>
                    <a:bodyPr/>
                    <a:lstStyle/>
                    <a:p>
                      <a:pPr marL="0" marR="0">
                        <a:lnSpc>
                          <a:spcPct val="100000"/>
                        </a:lnSpc>
                        <a:spcBef>
                          <a:spcPts val="0"/>
                        </a:spcBef>
                        <a:spcAft>
                          <a:spcPts val="800"/>
                        </a:spcAft>
                      </a:pPr>
                      <a:r>
                        <a:rPr lang="en-US" sz="1200" dirty="0">
                          <a:effectLst/>
                        </a:rPr>
                        <a:t>IKEv1 </a:t>
                      </a:r>
                    </a:p>
                  </a:txBody>
                  <a:tcPr marL="65230" marR="65230" marT="32615" marB="32615"/>
                </a:tc>
                <a:tc>
                  <a:txBody>
                    <a:bodyPr/>
                    <a:lstStyle/>
                    <a:p>
                      <a:pPr marL="0" marR="0">
                        <a:lnSpc>
                          <a:spcPct val="107000"/>
                        </a:lnSpc>
                        <a:spcBef>
                          <a:spcPts val="0"/>
                        </a:spcBef>
                        <a:spcAft>
                          <a:spcPts val="800"/>
                        </a:spcAft>
                      </a:pPr>
                      <a:r>
                        <a:rPr lang="en-US" sz="1200" dirty="0">
                          <a:effectLst/>
                        </a:rPr>
                        <a:t>IKEv2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230" marR="65230" marT="32615" marB="32615"/>
                </a:tc>
                <a:extLst>
                  <a:ext uri="{0D108BD9-81ED-4DB2-BD59-A6C34878D82A}">
                    <a16:rowId xmlns:a16="http://schemas.microsoft.com/office/drawing/2014/main" val="671302231"/>
                  </a:ext>
                </a:extLst>
              </a:tr>
              <a:tr h="311085">
                <a:tc gridSpan="2">
                  <a:txBody>
                    <a:bodyPr/>
                    <a:lstStyle/>
                    <a:p>
                      <a:pPr marL="0" marR="0" lvl="0" indent="0" algn="l" defTabSz="685777" rtl="0" eaLnBrk="1" fontAlgn="auto" latinLnBrk="0" hangingPunct="1">
                        <a:lnSpc>
                          <a:spcPct val="107000"/>
                        </a:lnSpc>
                        <a:spcBef>
                          <a:spcPts val="0"/>
                        </a:spcBef>
                        <a:spcAft>
                          <a:spcPts val="8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Calibri" panose="020F0502020204030204" pitchFamily="34" charset="0"/>
                          <a:cs typeface="Times New Roman" panose="02020603050405020304" pitchFamily="18" charset="0"/>
                        </a:rPr>
                        <a:t>Next  Generation Encryption (NGE)</a:t>
                      </a:r>
                    </a:p>
                  </a:txBody>
                  <a:tcPr marL="65230" marR="65230" marT="32615" marB="32615"/>
                </a:tc>
                <a:tc hMerge="1">
                  <a:txBody>
                    <a:bodyPr/>
                    <a:lstStyle/>
                    <a:p>
                      <a:pPr marL="0" marR="0" lvl="0" indent="0" algn="l" defTabSz="685777" rtl="0" eaLnBrk="1" fontAlgn="auto" latinLnBrk="0" hangingPunct="1">
                        <a:lnSpc>
                          <a:spcPct val="107000"/>
                        </a:lnSpc>
                        <a:spcBef>
                          <a:spcPts val="0"/>
                        </a:spcBef>
                        <a:spcAft>
                          <a:spcPts val="800"/>
                        </a:spcAft>
                        <a:buClrTx/>
                        <a:buSzTx/>
                        <a:buFontTx/>
                        <a:buNone/>
                        <a:tabLst/>
                        <a:defRPr/>
                      </a:pPr>
                      <a:endParaRPr kumimoji="0" lang="en-US" sz="1200" b="1" i="0" u="none" strike="noStrike" kern="1200" cap="none" spc="0" normalizeH="0" baseline="0" noProof="0" dirty="0">
                        <a:ln>
                          <a:noFill/>
                        </a:ln>
                        <a:solidFill>
                          <a:srgbClr val="58585B"/>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5230" marR="65230" marT="32615" marB="32615"/>
                </a:tc>
                <a:extLst>
                  <a:ext uri="{0D108BD9-81ED-4DB2-BD59-A6C34878D82A}">
                    <a16:rowId xmlns:a16="http://schemas.microsoft.com/office/drawing/2014/main" val="2798266227"/>
                  </a:ext>
                </a:extLst>
              </a:tr>
              <a:tr h="877500">
                <a:tc>
                  <a:txBody>
                    <a:bodyPr/>
                    <a:lstStyle/>
                    <a:p>
                      <a:pPr marL="0" marR="0">
                        <a:lnSpc>
                          <a:spcPct val="115000"/>
                        </a:lnSpc>
                        <a:spcBef>
                          <a:spcPts val="0"/>
                        </a:spcBef>
                        <a:spcAft>
                          <a:spcPts val="0"/>
                        </a:spcAft>
                      </a:pPr>
                      <a:r>
                        <a:rPr lang="en-US" sz="1600" dirty="0">
                          <a:solidFill>
                            <a:srgbClr val="000000"/>
                          </a:solidFill>
                          <a:effectLst/>
                          <a:latin typeface="+mn-lt"/>
                        </a:rPr>
                        <a:t>Not Supported.</a:t>
                      </a:r>
                      <a:endParaRPr lang="en-US" sz="1600" dirty="0">
                        <a:solidFill>
                          <a:srgbClr val="000000"/>
                        </a:solidFill>
                        <a:effectLst/>
                        <a:latin typeface="+mn-lt"/>
                        <a:ea typeface="Calibri" panose="020F0502020204030204" pitchFamily="34" charset="0"/>
                        <a:cs typeface="Times New Roman" panose="02020603050405020304" pitchFamily="18" charset="0"/>
                      </a:endParaRPr>
                    </a:p>
                  </a:txBody>
                  <a:tcPr marL="65230" marR="65230" marT="32615" marB="32615"/>
                </a:tc>
                <a:tc>
                  <a:txBody>
                    <a:bodyPr/>
                    <a:lstStyle/>
                    <a:p>
                      <a:r>
                        <a:rPr lang="en-US" sz="1600" kern="1200" dirty="0">
                          <a:solidFill>
                            <a:srgbClr val="000000"/>
                          </a:solidFill>
                          <a:effectLst/>
                          <a:latin typeface="+mn-lt"/>
                          <a:ea typeface="+mn-ea"/>
                          <a:cs typeface="+mn-cs"/>
                        </a:rPr>
                        <a:t>AES-GCM (Galois/Counter Mode) mode</a:t>
                      </a:r>
                    </a:p>
                    <a:p>
                      <a:r>
                        <a:rPr lang="en-US" sz="1600" kern="1200" dirty="0">
                          <a:solidFill>
                            <a:srgbClr val="000000"/>
                          </a:solidFill>
                          <a:effectLst/>
                          <a:latin typeface="+mn-lt"/>
                          <a:ea typeface="+mn-ea"/>
                          <a:cs typeface="+mn-cs"/>
                        </a:rPr>
                        <a:t>SHA-256</a:t>
                      </a:r>
                    </a:p>
                    <a:p>
                      <a:r>
                        <a:rPr lang="en-US" sz="1600" kern="1200" dirty="0">
                          <a:solidFill>
                            <a:srgbClr val="000000"/>
                          </a:solidFill>
                          <a:effectLst/>
                          <a:latin typeface="+mn-lt"/>
                          <a:ea typeface="+mn-ea"/>
                          <a:cs typeface="+mn-cs"/>
                        </a:rPr>
                        <a:t>SHA-384</a:t>
                      </a:r>
                    </a:p>
                    <a:p>
                      <a:r>
                        <a:rPr lang="en-US" sz="1600" kern="1200" dirty="0">
                          <a:solidFill>
                            <a:srgbClr val="000000"/>
                          </a:solidFill>
                          <a:effectLst/>
                          <a:latin typeface="+mn-lt"/>
                          <a:ea typeface="+mn-ea"/>
                          <a:cs typeface="+mn-cs"/>
                        </a:rPr>
                        <a:t>SHA-512</a:t>
                      </a:r>
                    </a:p>
                    <a:p>
                      <a:r>
                        <a:rPr lang="en-US" sz="1600" kern="1200" dirty="0">
                          <a:solidFill>
                            <a:srgbClr val="000000"/>
                          </a:solidFill>
                          <a:effectLst/>
                          <a:latin typeface="+mn-lt"/>
                          <a:ea typeface="+mn-ea"/>
                          <a:cs typeface="+mn-cs"/>
                        </a:rPr>
                        <a:t>HMAC-SHA-256</a:t>
                      </a:r>
                    </a:p>
                    <a:p>
                      <a:r>
                        <a:rPr lang="en-US" sz="1600" kern="1200" dirty="0">
                          <a:solidFill>
                            <a:srgbClr val="000000"/>
                          </a:solidFill>
                          <a:effectLst/>
                          <a:latin typeface="+mn-lt"/>
                          <a:ea typeface="+mn-ea"/>
                          <a:cs typeface="+mn-cs"/>
                        </a:rPr>
                        <a:t>Elliptic Curve Diffie-Hellman (ECDH)</a:t>
                      </a:r>
                    </a:p>
                    <a:p>
                      <a:r>
                        <a:rPr lang="en-US" sz="1600" kern="1200" dirty="0">
                          <a:solidFill>
                            <a:srgbClr val="000000"/>
                          </a:solidFill>
                          <a:effectLst/>
                          <a:latin typeface="+mn-lt"/>
                          <a:ea typeface="+mn-ea"/>
                          <a:cs typeface="+mn-cs"/>
                        </a:rPr>
                        <a:t>ECDH-384</a:t>
                      </a:r>
                    </a:p>
                    <a:p>
                      <a:r>
                        <a:rPr lang="en-US" sz="1600" kern="1200" dirty="0">
                          <a:solidFill>
                            <a:srgbClr val="000000"/>
                          </a:solidFill>
                          <a:effectLst/>
                          <a:latin typeface="+mn-lt"/>
                          <a:ea typeface="+mn-ea"/>
                          <a:cs typeface="+mn-cs"/>
                        </a:rPr>
                        <a:t>ECDSA-384</a:t>
                      </a:r>
                      <a:endParaRPr lang="en-US" sz="1600" dirty="0">
                        <a:solidFill>
                          <a:srgbClr val="000000"/>
                        </a:solidFill>
                        <a:effectLst/>
                        <a:latin typeface="+mn-lt"/>
                        <a:ea typeface="Calibri" panose="020F0502020204030204" pitchFamily="34" charset="0"/>
                        <a:cs typeface="Times New Roman" panose="02020603050405020304" pitchFamily="18" charset="0"/>
                      </a:endParaRPr>
                    </a:p>
                  </a:txBody>
                  <a:tcPr marL="65230" marR="65230" marT="32615" marB="32615"/>
                </a:tc>
                <a:extLst>
                  <a:ext uri="{0D108BD9-81ED-4DB2-BD59-A6C34878D82A}">
                    <a16:rowId xmlns:a16="http://schemas.microsoft.com/office/drawing/2014/main" val="1863385459"/>
                  </a:ext>
                </a:extLst>
              </a:tr>
              <a:tr h="246750">
                <a:tc gridSpan="2">
                  <a:txBody>
                    <a:bodyPr/>
                    <a:lstStyle/>
                    <a:p>
                      <a:pPr marL="0" marR="0">
                        <a:lnSpc>
                          <a:spcPct val="107000"/>
                        </a:lnSpc>
                        <a:spcBef>
                          <a:spcPts val="0"/>
                        </a:spcBef>
                        <a:spcAft>
                          <a:spcPts val="800"/>
                        </a:spcAft>
                      </a:pPr>
                      <a:r>
                        <a:rPr lang="en-US" sz="1600" b="1" dirty="0">
                          <a:solidFill>
                            <a:srgbClr val="000000"/>
                          </a:solidFill>
                          <a:effectLst/>
                          <a:latin typeface="+mn-lt"/>
                          <a:ea typeface="Calibri" panose="020F0502020204030204" pitchFamily="34" charset="0"/>
                          <a:cs typeface="Times New Roman" panose="02020603050405020304" pitchFamily="18" charset="0"/>
                        </a:rPr>
                        <a:t>Attack Protection</a:t>
                      </a:r>
                    </a:p>
                  </a:txBody>
                  <a:tcPr marL="65230" marR="65230" marT="32615" marB="32615" anchor="ctr"/>
                </a:tc>
                <a:tc hMerge="1">
                  <a:txBody>
                    <a:bodyPr/>
                    <a:lstStyle/>
                    <a:p>
                      <a:endParaRPr lang="en-US"/>
                    </a:p>
                  </a:txBody>
                  <a:tcPr/>
                </a:tc>
                <a:extLst>
                  <a:ext uri="{0D108BD9-81ED-4DB2-BD59-A6C34878D82A}">
                    <a16:rowId xmlns:a16="http://schemas.microsoft.com/office/drawing/2014/main" val="65883558"/>
                  </a:ext>
                </a:extLst>
              </a:tr>
              <a:tr h="464155">
                <a:tc>
                  <a:txBody>
                    <a:bodyPr/>
                    <a:lstStyle/>
                    <a:p>
                      <a:pPr marL="0" marR="0">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MitM protection</a:t>
                      </a:r>
                    </a:p>
                    <a:p>
                      <a:pPr marL="0" marR="0">
                        <a:lnSpc>
                          <a:spcPct val="107000"/>
                        </a:lnSpc>
                        <a:spcBef>
                          <a:spcPts val="0"/>
                        </a:spcBef>
                        <a:spcAft>
                          <a:spcPts val="800"/>
                        </a:spcAft>
                      </a:pPr>
                      <a:r>
                        <a:rPr lang="en-US" sz="1600" dirty="0">
                          <a:solidFill>
                            <a:srgbClr val="000000"/>
                          </a:solidFill>
                          <a:effectLst/>
                          <a:latin typeface="+mn-lt"/>
                          <a:ea typeface="Calibri" panose="020F0502020204030204" pitchFamily="34" charset="0"/>
                          <a:cs typeface="Times New Roman" panose="02020603050405020304" pitchFamily="18" charset="0"/>
                        </a:rPr>
                        <a:t>Eavesdropping protection</a:t>
                      </a:r>
                    </a:p>
                  </a:txBody>
                  <a:tcPr/>
                </a:tc>
                <a:tc>
                  <a:txBody>
                    <a:bodyPr/>
                    <a:lstStyle/>
                    <a:p>
                      <a:r>
                        <a:rPr lang="en-US" sz="1600" kern="1200" dirty="0">
                          <a:solidFill>
                            <a:srgbClr val="000000"/>
                          </a:solidFill>
                          <a:effectLst/>
                          <a:latin typeface="+mn-lt"/>
                          <a:ea typeface="+mn-ea"/>
                          <a:cs typeface="+mn-cs"/>
                        </a:rPr>
                        <a:t>MitM protection</a:t>
                      </a:r>
                    </a:p>
                    <a:p>
                      <a:r>
                        <a:rPr lang="en-US" sz="1600" kern="1200" dirty="0">
                          <a:solidFill>
                            <a:srgbClr val="000000"/>
                          </a:solidFill>
                          <a:effectLst/>
                          <a:latin typeface="+mn-lt"/>
                          <a:ea typeface="+mn-ea"/>
                          <a:cs typeface="+mn-cs"/>
                        </a:rPr>
                        <a:t>Eavesdropping protection</a:t>
                      </a:r>
                    </a:p>
                    <a:p>
                      <a:r>
                        <a:rPr lang="en-US" sz="1600" kern="1200" dirty="0">
                          <a:solidFill>
                            <a:srgbClr val="000000"/>
                          </a:solidFill>
                          <a:effectLst/>
                          <a:latin typeface="+mn-lt"/>
                          <a:ea typeface="+mn-ea"/>
                          <a:cs typeface="+mn-cs"/>
                        </a:rPr>
                        <a:t>Anti-DoS protection</a:t>
                      </a:r>
                      <a:endParaRPr lang="en-US" sz="1600" dirty="0">
                        <a:solidFill>
                          <a:srgbClr val="000000"/>
                        </a:solidFill>
                        <a:effectLst/>
                        <a:latin typeface="+mn-lt"/>
                        <a:ea typeface="Calibri" panose="020F0502020204030204" pitchFamily="34" charset="0"/>
                        <a:cs typeface="Times New Roman" panose="02020603050405020304" pitchFamily="18" charset="0"/>
                      </a:endParaRPr>
                    </a:p>
                  </a:txBody>
                  <a:tcPr marL="65230" marR="65230" marT="32615" marB="32615"/>
                </a:tc>
                <a:extLst>
                  <a:ext uri="{0D108BD9-81ED-4DB2-BD59-A6C34878D82A}">
                    <a16:rowId xmlns:a16="http://schemas.microsoft.com/office/drawing/2014/main" val="3492726316"/>
                  </a:ext>
                </a:extLst>
              </a:tr>
            </a:tbl>
          </a:graphicData>
        </a:graphic>
      </p:graphicFrame>
      <p:sp>
        <p:nvSpPr>
          <p:cNvPr id="4" name="TextBox 3"/>
          <p:cNvSpPr txBox="1"/>
          <p:nvPr/>
        </p:nvSpPr>
        <p:spPr>
          <a:xfrm>
            <a:off x="1055802" y="4373678"/>
            <a:ext cx="5296899" cy="338554"/>
          </a:xfrm>
          <a:prstGeom prst="rect">
            <a:avLst/>
          </a:prstGeom>
          <a:noFill/>
        </p:spPr>
        <p:txBody>
          <a:bodyPr wrap="none" rtlCol="0">
            <a:spAutoFit/>
          </a:bodyPr>
          <a:lstStyle/>
          <a:p>
            <a:r>
              <a:rPr lang="en-US" sz="1600" b="1" dirty="0">
                <a:solidFill>
                  <a:srgbClr val="000000"/>
                </a:solidFill>
              </a:rPr>
              <a:t>Table 16-5 </a:t>
            </a:r>
            <a:r>
              <a:rPr lang="en-US" sz="1600" dirty="0">
                <a:solidFill>
                  <a:srgbClr val="000000"/>
                </a:solidFill>
              </a:rPr>
              <a:t>Major Differences Between IKEv1 and IKEv2</a:t>
            </a:r>
          </a:p>
        </p:txBody>
      </p:sp>
    </p:spTree>
    <p:extLst>
      <p:ext uri="{BB962C8B-B14F-4D97-AF65-F5344CB8AC3E}">
        <p14:creationId xmlns:p14="http://schemas.microsoft.com/office/powerpoint/2010/main" val="103092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141402"/>
            <a:ext cx="8345488" cy="731837"/>
          </a:xfrm>
        </p:spPr>
        <p:txBody>
          <a:bodyPr/>
          <a:lstStyle/>
          <a:p>
            <a:r>
              <a:rPr lang="en-US" sz="1600" dirty="0"/>
              <a:t>IPsec Fundamentals</a:t>
            </a:r>
            <a:br>
              <a:rPr lang="en-US" sz="1600" dirty="0"/>
            </a:br>
            <a:r>
              <a:rPr lang="en-US" sz="2800" dirty="0"/>
              <a:t>IPsec VPN Solutions</a:t>
            </a:r>
            <a:endParaRPr lang="en-US" sz="2400" dirty="0"/>
          </a:p>
        </p:txBody>
      </p:sp>
      <p:sp>
        <p:nvSpPr>
          <p:cNvPr id="2" name="Content Placeholder 1"/>
          <p:cNvSpPr>
            <a:spLocks noGrp="1"/>
          </p:cNvSpPr>
          <p:nvPr>
            <p:ph idx="1"/>
          </p:nvPr>
        </p:nvSpPr>
        <p:spPr>
          <a:xfrm>
            <a:off x="94268" y="788398"/>
            <a:ext cx="8842342" cy="3916952"/>
          </a:xfrm>
        </p:spPr>
        <p:txBody>
          <a:bodyPr/>
          <a:lstStyle/>
          <a:p>
            <a:pPr indent="0" algn="l"/>
            <a:r>
              <a:rPr lang="en-US" sz="1600" dirty="0">
                <a:solidFill>
                  <a:srgbClr val="000000"/>
                </a:solidFill>
              </a:rPr>
              <a:t>Cisco IPsec VPN Solutions:</a:t>
            </a:r>
          </a:p>
          <a:p>
            <a:pPr marL="571440" indent="-285750" algn="l">
              <a:buFont typeface="Arial" panose="020B0604020202020204" pitchFamily="34" charset="0"/>
              <a:buChar char="•"/>
            </a:pPr>
            <a:r>
              <a:rPr lang="en-US" sz="1400" b="1" dirty="0">
                <a:solidFill>
                  <a:srgbClr val="000000"/>
                </a:solidFill>
              </a:rPr>
              <a:t>Site-to-Site (LAN-to-LAN) IPsec VPNs - </a:t>
            </a:r>
            <a:r>
              <a:rPr lang="en-US" sz="1400" dirty="0">
                <a:solidFill>
                  <a:srgbClr val="000000"/>
                </a:solidFill>
              </a:rPr>
              <a:t>Site-to-site IPsec VPNs are the most versatile solution for site-to-site encryption because they are the only solution to allow for multivendor interoperability. Difficult to manage in large networks.</a:t>
            </a:r>
          </a:p>
          <a:p>
            <a:pPr marL="571440" indent="-285750" algn="l">
              <a:buFont typeface="Arial" panose="020B0604020202020204" pitchFamily="34" charset="0"/>
              <a:buChar char="•"/>
            </a:pPr>
            <a:r>
              <a:rPr lang="en-US" sz="1400" b="1" dirty="0">
                <a:solidFill>
                  <a:srgbClr val="000000"/>
                </a:solidFill>
              </a:rPr>
              <a:t>Cisco Dynamic Multipoint VPN (DMVPN) - </a:t>
            </a:r>
            <a:r>
              <a:rPr lang="en-US" sz="1400" dirty="0">
                <a:solidFill>
                  <a:srgbClr val="000000"/>
                </a:solidFill>
              </a:rPr>
              <a:t>Simplifies configuration for hub-and-spoke and spoke-to-spoke VPNs in Cisco networks. It accomplishes this by combining multipoint GRE (mGRE) tunnels, IPsec, and Next Hop Resolution Protocol (NHRP).</a:t>
            </a:r>
          </a:p>
          <a:p>
            <a:pPr marL="571440" indent="-285750" algn="l">
              <a:buFont typeface="Arial" panose="020B0604020202020204" pitchFamily="34" charset="0"/>
              <a:buChar char="•"/>
            </a:pPr>
            <a:r>
              <a:rPr lang="en-US" sz="1400" b="1" dirty="0">
                <a:solidFill>
                  <a:srgbClr val="000000"/>
                </a:solidFill>
              </a:rPr>
              <a:t>Cisco Group Encrypted Transport VPN (GET VPN) - </a:t>
            </a:r>
            <a:r>
              <a:rPr lang="en-US" sz="1400" dirty="0">
                <a:solidFill>
                  <a:srgbClr val="000000"/>
                </a:solidFill>
              </a:rPr>
              <a:t>Developed specifically for enterprises to build any-to-any tunnel-less VPNs (where the original IP header is used) across service provider MPLS networks or private WANs. Provides encryption over private networks which addresses regulatory-compliance guidelines. </a:t>
            </a:r>
          </a:p>
          <a:p>
            <a:pPr marL="571440" indent="-285750" algn="l">
              <a:buFont typeface="Arial" panose="020B0604020202020204" pitchFamily="34" charset="0"/>
              <a:buChar char="•"/>
            </a:pPr>
            <a:r>
              <a:rPr lang="en-US" sz="1400" b="1" dirty="0">
                <a:solidFill>
                  <a:srgbClr val="000000"/>
                </a:solidFill>
              </a:rPr>
              <a:t>Cisco FlexVPN - </a:t>
            </a:r>
            <a:r>
              <a:rPr lang="en-US" sz="1400" dirty="0">
                <a:solidFill>
                  <a:srgbClr val="000000"/>
                </a:solidFill>
              </a:rPr>
              <a:t>FlexVPN is Cisco’s implementation of the IKEv2 standard, featuring a unified VPN solution that combines site-to-site, remote access, hub-and-spoke topologies and partial meshes (spoke-to-spoke direct). Remains compatible with legacy VPN implementations using crypto maps.</a:t>
            </a:r>
          </a:p>
          <a:p>
            <a:pPr marL="571440" indent="-285750" algn="l">
              <a:buFont typeface="Arial" panose="020B0604020202020204" pitchFamily="34" charset="0"/>
              <a:buChar char="•"/>
            </a:pPr>
            <a:r>
              <a:rPr lang="en-US" sz="1400" b="1" dirty="0">
                <a:solidFill>
                  <a:srgbClr val="000000"/>
                </a:solidFill>
              </a:rPr>
              <a:t>Remote VPN Access - </a:t>
            </a:r>
            <a:r>
              <a:rPr lang="en-US" sz="1400" dirty="0">
                <a:solidFill>
                  <a:srgbClr val="000000"/>
                </a:solidFill>
              </a:rPr>
              <a:t>Remote VPN access allows remote users to securely VPN into a corporate network. It is supported on IOS with FlexVPN (IKEv2 only) and on ASA 5500-X and FirePOWER firewalls.</a:t>
            </a:r>
          </a:p>
          <a:p>
            <a:pPr indent="0" algn="l"/>
            <a:endParaRPr lang="en-US" sz="1600" dirty="0">
              <a:solidFill>
                <a:srgbClr val="000000"/>
              </a:solidFill>
            </a:endParaRPr>
          </a:p>
        </p:txBody>
      </p:sp>
    </p:spTree>
    <p:extLst>
      <p:ext uri="{BB962C8B-B14F-4D97-AF65-F5344CB8AC3E}">
        <p14:creationId xmlns:p14="http://schemas.microsoft.com/office/powerpoint/2010/main" val="158687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105995" cy="1351755"/>
          </a:xfrm>
        </p:spPr>
        <p:txBody>
          <a:bodyPr/>
          <a:lstStyle/>
          <a:p>
            <a:r>
              <a:rPr lang="en-US" dirty="0">
                <a:solidFill>
                  <a:schemeClr val="accent5">
                    <a:lumMod val="40000"/>
                    <a:lumOff val="60000"/>
                  </a:schemeClr>
                </a:solidFill>
              </a:rPr>
              <a:t>Generic Routing Encapsulation (GRE) Tunnels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GRE is a tunneling protocol that provides connectivity to a wide variety of network-layer protocols by encapsulating and forwarding packets over an IP-based network. </a:t>
            </a:r>
          </a:p>
          <a:p>
            <a:pPr marL="285750" indent="-285750">
              <a:buFont typeface="Arial" panose="020B0604020202020204" pitchFamily="34" charset="0"/>
              <a:buChar char="•"/>
            </a:pPr>
            <a:r>
              <a:rPr lang="en-US" sz="1600" dirty="0">
                <a:solidFill>
                  <a:schemeClr val="accent5">
                    <a:lumMod val="40000"/>
                    <a:lumOff val="60000"/>
                  </a:schemeClr>
                </a:solidFill>
              </a:rPr>
              <a:t>GRE can be used to tunnel traffic through a firewall or an ACL or to connect discontiguous networks.</a:t>
            </a:r>
          </a:p>
          <a:p>
            <a:pPr marL="285750" indent="-285750">
              <a:buFont typeface="Arial" panose="020B0604020202020204" pitchFamily="34" charset="0"/>
              <a:buChar char="•"/>
            </a:pPr>
            <a:r>
              <a:rPr lang="en-US" sz="1600" dirty="0">
                <a:solidFill>
                  <a:schemeClr val="accent5">
                    <a:lumMod val="40000"/>
                    <a:lumOff val="60000"/>
                  </a:schemeClr>
                </a:solidFill>
              </a:rPr>
              <a:t>The most important application of GRE tunnels is that they can be used to create VPNs.</a:t>
            </a:r>
          </a:p>
          <a:p>
            <a:pPr marL="285750" indent="-285750">
              <a:buFont typeface="Arial" panose="020B0604020202020204" pitchFamily="34" charset="0"/>
              <a:buChar char="•"/>
            </a:pPr>
            <a:endParaRPr lang="en-US" sz="1600" dirty="0">
              <a:solidFill>
                <a:schemeClr val="accent5"/>
              </a:solidFill>
              <a:latin typeface="+mj-lt"/>
              <a:ea typeface="ＭＳ Ｐゴシック" charset="0"/>
            </a:endParaRP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28650"/>
          </a:xfrm>
        </p:spPr>
        <p:txBody>
          <a:bodyPr/>
          <a:lstStyle/>
          <a:p>
            <a:r>
              <a:rPr lang="en-US" sz="1600" dirty="0"/>
              <a:t>IPsec Fundamentals</a:t>
            </a:r>
            <a:br>
              <a:rPr lang="en-US" sz="1600" dirty="0"/>
            </a:br>
            <a:r>
              <a:rPr lang="en-US" sz="2800" dirty="0"/>
              <a:t>Configuring IPsec VPNs</a:t>
            </a:r>
            <a:endParaRPr lang="en-US" sz="2400" dirty="0"/>
          </a:p>
        </p:txBody>
      </p:sp>
      <p:sp>
        <p:nvSpPr>
          <p:cNvPr id="2" name="Content Placeholder 1"/>
          <p:cNvSpPr>
            <a:spLocks noGrp="1"/>
          </p:cNvSpPr>
          <p:nvPr>
            <p:ph idx="1"/>
          </p:nvPr>
        </p:nvSpPr>
        <p:spPr>
          <a:xfrm>
            <a:off x="0" y="628651"/>
            <a:ext cx="9144000" cy="4114799"/>
          </a:xfrm>
        </p:spPr>
        <p:txBody>
          <a:bodyPr/>
          <a:lstStyle/>
          <a:p>
            <a:pPr indent="0" algn="l"/>
            <a:r>
              <a:rPr lang="en-US" sz="1600" dirty="0">
                <a:solidFill>
                  <a:srgbClr val="000000"/>
                </a:solidFill>
              </a:rPr>
              <a:t>Even though crypto maps are no longer recommended for tunnels, they are still widely deployed and should be understood.  The steps to enable IPsec over GRE using crypto maps are as follows:</a:t>
            </a:r>
          </a:p>
          <a:p>
            <a:pPr marL="57144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Configure a crypto ACL to classify VPN traffic by using these commands:</a:t>
            </a:r>
          </a:p>
          <a:p>
            <a:pPr indent="0" algn="l"/>
            <a:r>
              <a:rPr lang="en-US" sz="1600" b="1" dirty="0">
                <a:solidFill>
                  <a:srgbClr val="000000"/>
                </a:solidFill>
              </a:rPr>
              <a:t>	ip access-list extended </a:t>
            </a:r>
            <a:r>
              <a:rPr lang="en-US" sz="1600" i="1" dirty="0">
                <a:solidFill>
                  <a:srgbClr val="000000"/>
                </a:solidFill>
              </a:rPr>
              <a:t>acl _name</a:t>
            </a:r>
          </a:p>
          <a:p>
            <a:pPr indent="0" algn="l"/>
            <a:r>
              <a:rPr lang="en-US" sz="1600" b="1" dirty="0">
                <a:solidFill>
                  <a:srgbClr val="000000"/>
                </a:solidFill>
              </a:rPr>
              <a:t> 	   permit gre host </a:t>
            </a:r>
            <a:r>
              <a:rPr lang="en-US" sz="1600" dirty="0">
                <a:solidFill>
                  <a:srgbClr val="000000"/>
                </a:solidFill>
              </a:rPr>
              <a:t>{</a:t>
            </a:r>
            <a:r>
              <a:rPr lang="en-US" sz="1600" i="1" dirty="0">
                <a:solidFill>
                  <a:srgbClr val="000000"/>
                </a:solidFill>
              </a:rPr>
              <a:t>tunnel-source IP</a:t>
            </a:r>
            <a:r>
              <a:rPr lang="en-US" sz="1600" dirty="0">
                <a:solidFill>
                  <a:srgbClr val="000000"/>
                </a:solidFill>
              </a:rPr>
              <a:t>}  </a:t>
            </a:r>
            <a:r>
              <a:rPr lang="en-US" sz="1600" b="1" dirty="0">
                <a:solidFill>
                  <a:srgbClr val="000000"/>
                </a:solidFill>
              </a:rPr>
              <a:t>host</a:t>
            </a:r>
            <a:r>
              <a:rPr lang="en-US" sz="1600" dirty="0">
                <a:solidFill>
                  <a:srgbClr val="000000"/>
                </a:solidFill>
              </a:rPr>
              <a:t> {</a:t>
            </a:r>
            <a:r>
              <a:rPr lang="en-US" sz="1600" i="1" dirty="0">
                <a:solidFill>
                  <a:srgbClr val="000000"/>
                </a:solidFill>
              </a:rPr>
              <a:t>tunnel-destination IP</a:t>
            </a:r>
            <a:r>
              <a:rPr lang="en-US" sz="1600" dirty="0">
                <a:solidFill>
                  <a:srgbClr val="000000"/>
                </a:solidFill>
              </a:rPr>
              <a:t>}</a:t>
            </a:r>
          </a:p>
          <a:p>
            <a:pPr marL="571440" indent="-285750" algn="l">
              <a:buFont typeface="Arial" panose="020B0604020202020204" pitchFamily="34" charset="0"/>
              <a:buChar char="•"/>
            </a:pPr>
            <a:r>
              <a:rPr lang="en-US" sz="1600" b="1" dirty="0">
                <a:solidFill>
                  <a:srgbClr val="000000"/>
                </a:solidFill>
              </a:rPr>
              <a:t>Step 2.  </a:t>
            </a:r>
            <a:r>
              <a:rPr lang="en-US" sz="1600" dirty="0">
                <a:solidFill>
                  <a:srgbClr val="000000"/>
                </a:solidFill>
              </a:rPr>
              <a:t>Configure an ISAKMP policy for IKE SA by using the command </a:t>
            </a:r>
            <a:r>
              <a:rPr lang="en-US" sz="1600" b="1" dirty="0">
                <a:solidFill>
                  <a:srgbClr val="000000"/>
                </a:solidFill>
              </a:rPr>
              <a:t>crypto isakmp policy </a:t>
            </a:r>
            <a:r>
              <a:rPr lang="en-US" sz="1600" i="1" dirty="0">
                <a:solidFill>
                  <a:srgbClr val="000000"/>
                </a:solidFill>
              </a:rPr>
              <a:t>priority</a:t>
            </a:r>
            <a:r>
              <a:rPr lang="en-US" sz="1600" dirty="0">
                <a:solidFill>
                  <a:srgbClr val="000000"/>
                </a:solidFill>
              </a:rPr>
              <a:t>. Within the ISAKMP policy configuration mode, encryption, hash, authentication, and the DH group can be specified with the following commands:</a:t>
            </a:r>
          </a:p>
          <a:p>
            <a:pPr indent="0" algn="l"/>
            <a:r>
              <a:rPr lang="en-US" sz="1600" b="1" dirty="0">
                <a:solidFill>
                  <a:srgbClr val="000000"/>
                </a:solidFill>
              </a:rPr>
              <a:t>		encryption</a:t>
            </a:r>
            <a:r>
              <a:rPr lang="en-US" sz="1600" dirty="0">
                <a:solidFill>
                  <a:srgbClr val="000000"/>
                </a:solidFill>
              </a:rPr>
              <a:t> {des |  3des  |  aes  |  aes 192  |  aes 256} </a:t>
            </a:r>
          </a:p>
          <a:p>
            <a:pPr indent="0" algn="l"/>
            <a:r>
              <a:rPr lang="en-US" sz="1600" b="1" dirty="0">
                <a:solidFill>
                  <a:srgbClr val="000000"/>
                </a:solidFill>
              </a:rPr>
              <a:t>		hash</a:t>
            </a:r>
            <a:r>
              <a:rPr lang="en-US" sz="1600" dirty="0">
                <a:solidFill>
                  <a:srgbClr val="000000"/>
                </a:solidFill>
              </a:rPr>
              <a:t> {sha | sha256 | sha384 | md5}</a:t>
            </a:r>
          </a:p>
          <a:p>
            <a:pPr indent="0" algn="l"/>
            <a:r>
              <a:rPr lang="en-US" sz="1600" b="1" dirty="0">
                <a:solidFill>
                  <a:srgbClr val="000000"/>
                </a:solidFill>
              </a:rPr>
              <a:t>		authentication</a:t>
            </a:r>
            <a:r>
              <a:rPr lang="en-US" sz="1600" dirty="0">
                <a:solidFill>
                  <a:srgbClr val="000000"/>
                </a:solidFill>
              </a:rPr>
              <a:t>  {rsa-sig  |  rsa-encr  |   pre-share} </a:t>
            </a:r>
          </a:p>
          <a:p>
            <a:pPr indent="0" algn="l"/>
            <a:r>
              <a:rPr lang="en-US" sz="1600" b="1" dirty="0">
                <a:solidFill>
                  <a:srgbClr val="000000"/>
                </a:solidFill>
              </a:rPr>
              <a:t>		group</a:t>
            </a:r>
            <a:r>
              <a:rPr lang="en-US" sz="1600" dirty="0">
                <a:solidFill>
                  <a:srgbClr val="000000"/>
                </a:solidFill>
              </a:rPr>
              <a:t> {1 | 2 | 5 | 14 | 15 | 16 | 19 | 20 | 24}</a:t>
            </a:r>
          </a:p>
          <a:p>
            <a:pPr indent="0" algn="l"/>
            <a:r>
              <a:rPr lang="en-US" sz="1600" dirty="0">
                <a:solidFill>
                  <a:srgbClr val="000000"/>
                </a:solidFill>
              </a:rPr>
              <a:t>The keyword </a:t>
            </a:r>
            <a:r>
              <a:rPr lang="en-US" sz="1600" b="1" dirty="0">
                <a:solidFill>
                  <a:srgbClr val="000000"/>
                </a:solidFill>
              </a:rPr>
              <a:t>priority</a:t>
            </a:r>
            <a:r>
              <a:rPr lang="en-US" sz="1600" dirty="0">
                <a:solidFill>
                  <a:srgbClr val="000000"/>
                </a:solidFill>
              </a:rPr>
              <a:t> uniquely identifies the IKE policy and assigns a priority to the policy, where 1 is the highest priority.</a:t>
            </a:r>
          </a:p>
        </p:txBody>
      </p:sp>
    </p:spTree>
    <p:extLst>
      <p:ext uri="{BB962C8B-B14F-4D97-AF65-F5344CB8AC3E}">
        <p14:creationId xmlns:p14="http://schemas.microsoft.com/office/powerpoint/2010/main" val="356998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 Fundamentals</a:t>
            </a:r>
            <a:br>
              <a:rPr lang="en-US" sz="1600" dirty="0"/>
            </a:br>
            <a:r>
              <a:rPr lang="en-US" sz="2800" dirty="0"/>
              <a:t>Configuring IPsec VPNs (Cont.)</a:t>
            </a:r>
            <a:endParaRPr lang="en-US" sz="2400" dirty="0"/>
          </a:p>
        </p:txBody>
      </p:sp>
      <p:sp>
        <p:nvSpPr>
          <p:cNvPr id="2" name="Content Placeholder 1"/>
          <p:cNvSpPr>
            <a:spLocks noGrp="1"/>
          </p:cNvSpPr>
          <p:nvPr>
            <p:ph idx="1"/>
          </p:nvPr>
        </p:nvSpPr>
        <p:spPr>
          <a:xfrm>
            <a:off x="0" y="594224"/>
            <a:ext cx="9144000" cy="3955052"/>
          </a:xfrm>
        </p:spPr>
        <p:txBody>
          <a:bodyPr/>
          <a:lstStyle/>
          <a:p>
            <a:pPr marL="571440" indent="-285750" algn="l">
              <a:spcBef>
                <a:spcPts val="0"/>
              </a:spcBef>
              <a:buFont typeface="Arial" panose="020B0604020202020204" pitchFamily="34" charset="0"/>
              <a:buChar char="•"/>
            </a:pPr>
            <a:r>
              <a:rPr lang="en-US" sz="1600" b="1" dirty="0">
                <a:solidFill>
                  <a:srgbClr val="000000"/>
                </a:solidFill>
              </a:rPr>
              <a:t>Step 3. </a:t>
            </a:r>
            <a:r>
              <a:rPr lang="en-US" sz="1600" dirty="0">
                <a:solidFill>
                  <a:srgbClr val="000000"/>
                </a:solidFill>
              </a:rPr>
              <a:t>Configure PSK by using the command </a:t>
            </a:r>
            <a:r>
              <a:rPr lang="en-US" sz="1600" b="1" dirty="0">
                <a:solidFill>
                  <a:srgbClr val="000000"/>
                </a:solidFill>
              </a:rPr>
              <a:t>crypto isakmp key </a:t>
            </a:r>
            <a:r>
              <a:rPr lang="en-US" sz="1600" i="1" dirty="0">
                <a:solidFill>
                  <a:srgbClr val="000000"/>
                </a:solidFill>
              </a:rPr>
              <a:t>keystring</a:t>
            </a:r>
            <a:r>
              <a:rPr lang="en-US" sz="1600" b="1" dirty="0">
                <a:solidFill>
                  <a:srgbClr val="000000"/>
                </a:solidFill>
              </a:rPr>
              <a:t> address</a:t>
            </a:r>
            <a:r>
              <a:rPr lang="en-US" sz="1600" dirty="0">
                <a:solidFill>
                  <a:srgbClr val="000000"/>
                </a:solidFill>
              </a:rPr>
              <a:t> </a:t>
            </a:r>
            <a:r>
              <a:rPr lang="en-US" sz="1600" i="1" dirty="0">
                <a:solidFill>
                  <a:srgbClr val="000000"/>
                </a:solidFill>
              </a:rPr>
              <a:t>peer-address </a:t>
            </a:r>
            <a:r>
              <a:rPr lang="en-US" sz="1600" dirty="0">
                <a:solidFill>
                  <a:srgbClr val="000000"/>
                </a:solidFill>
              </a:rPr>
              <a:t>[</a:t>
            </a:r>
            <a:r>
              <a:rPr lang="en-US" sz="1600" i="1" dirty="0">
                <a:solidFill>
                  <a:srgbClr val="000000"/>
                </a:solidFill>
              </a:rPr>
              <a:t>mask</a:t>
            </a:r>
            <a:r>
              <a:rPr lang="en-US" sz="1600" dirty="0">
                <a:solidFill>
                  <a:srgbClr val="000000"/>
                </a:solidFill>
              </a:rPr>
              <a:t>]. The </a:t>
            </a:r>
            <a:r>
              <a:rPr lang="en-US" sz="1600" i="1" dirty="0">
                <a:solidFill>
                  <a:srgbClr val="000000"/>
                </a:solidFill>
              </a:rPr>
              <a:t>keystring</a:t>
            </a:r>
            <a:r>
              <a:rPr lang="en-US" sz="1600" dirty="0">
                <a:solidFill>
                  <a:srgbClr val="000000"/>
                </a:solidFill>
              </a:rPr>
              <a:t> should match on both peers. For </a:t>
            </a:r>
            <a:r>
              <a:rPr lang="en-US" sz="1600" i="1" dirty="0">
                <a:solidFill>
                  <a:srgbClr val="000000"/>
                </a:solidFill>
              </a:rPr>
              <a:t>peeraddress </a:t>
            </a:r>
            <a:r>
              <a:rPr lang="en-US" sz="1600" dirty="0">
                <a:solidFill>
                  <a:srgbClr val="000000"/>
                </a:solidFill>
              </a:rPr>
              <a:t>[</a:t>
            </a:r>
            <a:r>
              <a:rPr lang="en-US" sz="1600" i="1" dirty="0">
                <a:solidFill>
                  <a:srgbClr val="000000"/>
                </a:solidFill>
              </a:rPr>
              <a:t>mask</a:t>
            </a:r>
            <a:r>
              <a:rPr lang="en-US" sz="1600" dirty="0">
                <a:solidFill>
                  <a:srgbClr val="000000"/>
                </a:solidFill>
              </a:rPr>
              <a:t>], the value 0.0.0.0 0.0.0.0 can be used to allow a match against any peer.</a:t>
            </a:r>
          </a:p>
          <a:p>
            <a:pPr marL="571440" indent="-285750" algn="l">
              <a:buFont typeface="Arial" panose="020B0604020202020204" pitchFamily="34" charset="0"/>
              <a:buChar char="•"/>
            </a:pPr>
            <a:r>
              <a:rPr lang="en-US" sz="1600" b="1" dirty="0">
                <a:solidFill>
                  <a:srgbClr val="000000"/>
                </a:solidFill>
              </a:rPr>
              <a:t>Step 4.  </a:t>
            </a:r>
            <a:r>
              <a:rPr lang="en-US" sz="1600" dirty="0">
                <a:solidFill>
                  <a:srgbClr val="000000"/>
                </a:solidFill>
              </a:rPr>
              <a:t>Create a transform set and enter transform set configuration mode by using the command </a:t>
            </a:r>
            <a:r>
              <a:rPr lang="en-US" sz="1600" b="1" dirty="0">
                <a:solidFill>
                  <a:srgbClr val="000000"/>
                </a:solidFill>
              </a:rPr>
              <a:t>crypto ipsec transform-set </a:t>
            </a:r>
            <a:r>
              <a:rPr lang="en-US" sz="1600" i="1" dirty="0">
                <a:solidFill>
                  <a:srgbClr val="000000"/>
                </a:solidFill>
              </a:rPr>
              <a:t>transform-set-name transform1 </a:t>
            </a:r>
            <a:r>
              <a:rPr lang="en-US" sz="1600" dirty="0">
                <a:solidFill>
                  <a:srgbClr val="000000"/>
                </a:solidFill>
              </a:rPr>
              <a:t>[</a:t>
            </a:r>
            <a:r>
              <a:rPr lang="en-US" sz="1600" i="1" dirty="0">
                <a:solidFill>
                  <a:srgbClr val="000000"/>
                </a:solidFill>
              </a:rPr>
              <a:t>transform2 </a:t>
            </a:r>
            <a:r>
              <a:rPr lang="en-US" sz="1600" dirty="0">
                <a:solidFill>
                  <a:srgbClr val="000000"/>
                </a:solidFill>
              </a:rPr>
              <a:t>[</a:t>
            </a:r>
            <a:r>
              <a:rPr lang="en-US" sz="1600" i="1" dirty="0">
                <a:solidFill>
                  <a:srgbClr val="000000"/>
                </a:solidFill>
              </a:rPr>
              <a:t>transform3</a:t>
            </a:r>
            <a:r>
              <a:rPr lang="en-US" sz="1600" dirty="0">
                <a:solidFill>
                  <a:srgbClr val="000000"/>
                </a:solidFill>
              </a:rPr>
              <a:t>]]</a:t>
            </a:r>
            <a:r>
              <a:rPr lang="en-US" sz="1600" i="1" dirty="0">
                <a:solidFill>
                  <a:srgbClr val="000000"/>
                </a:solidFill>
              </a:rPr>
              <a:t>. </a:t>
            </a:r>
            <a:r>
              <a:rPr lang="en-US" sz="1600" dirty="0">
                <a:solidFill>
                  <a:srgbClr val="000000"/>
                </a:solidFill>
              </a:rPr>
              <a:t>In transform set configuration mode, enter the command </a:t>
            </a:r>
            <a:r>
              <a:rPr lang="en-US" sz="1600" b="1" dirty="0">
                <a:solidFill>
                  <a:srgbClr val="000000"/>
                </a:solidFill>
              </a:rPr>
              <a:t>mode </a:t>
            </a:r>
            <a:r>
              <a:rPr lang="en-US" sz="1600" dirty="0">
                <a:solidFill>
                  <a:srgbClr val="000000"/>
                </a:solidFill>
              </a:rPr>
              <a:t>[</a:t>
            </a:r>
            <a:r>
              <a:rPr lang="en-US" sz="1600" b="1" dirty="0">
                <a:solidFill>
                  <a:srgbClr val="000000"/>
                </a:solidFill>
              </a:rPr>
              <a:t>tunnel | transport</a:t>
            </a:r>
            <a:r>
              <a:rPr lang="en-US" sz="1600" dirty="0">
                <a:solidFill>
                  <a:srgbClr val="000000"/>
                </a:solidFill>
              </a:rPr>
              <a:t>] to specify tunnel or transport modes. </a:t>
            </a:r>
          </a:p>
          <a:p>
            <a:pPr marL="571440" indent="-285750" algn="l">
              <a:buFont typeface="Arial" panose="020B0604020202020204" pitchFamily="34" charset="0"/>
              <a:buChar char="•"/>
            </a:pPr>
            <a:r>
              <a:rPr lang="en-US" sz="1600" b="1" dirty="0">
                <a:solidFill>
                  <a:srgbClr val="000000"/>
                </a:solidFill>
              </a:rPr>
              <a:t>Step 5</a:t>
            </a:r>
            <a:r>
              <a:rPr lang="en-US" sz="1600" dirty="0">
                <a:solidFill>
                  <a:srgbClr val="000000"/>
                </a:solidFill>
              </a:rPr>
              <a:t>. Configure a crypto map and enter crypto map configuration mode by using the command </a:t>
            </a:r>
            <a:r>
              <a:rPr lang="en-US" sz="1600" b="1" dirty="0">
                <a:solidFill>
                  <a:srgbClr val="000000"/>
                </a:solidFill>
              </a:rPr>
              <a:t>crypto map </a:t>
            </a:r>
            <a:r>
              <a:rPr lang="en-US" sz="1600" i="1" dirty="0">
                <a:solidFill>
                  <a:srgbClr val="000000"/>
                </a:solidFill>
              </a:rPr>
              <a:t>map-name seq-num </a:t>
            </a:r>
            <a:r>
              <a:rPr lang="en-US" sz="1600" dirty="0">
                <a:solidFill>
                  <a:srgbClr val="000000"/>
                </a:solidFill>
              </a:rPr>
              <a:t>[ipsec-isakmp]. In </a:t>
            </a:r>
            <a:r>
              <a:rPr lang="en-US" sz="1600" b="1" dirty="0">
                <a:solidFill>
                  <a:srgbClr val="000000"/>
                </a:solidFill>
              </a:rPr>
              <a:t>crypto map configuration mode</a:t>
            </a:r>
            <a:r>
              <a:rPr lang="en-US" sz="1600" dirty="0">
                <a:solidFill>
                  <a:srgbClr val="000000"/>
                </a:solidFill>
              </a:rPr>
              <a:t>, use the following commands to specify the crypto ACL to be matched, the IPsec peer, and the transform sets to be negotiated: </a:t>
            </a:r>
          </a:p>
          <a:p>
            <a:pPr indent="0" algn="l"/>
            <a:r>
              <a:rPr lang="en-US" sz="1600" b="1" dirty="0">
                <a:solidFill>
                  <a:srgbClr val="000000"/>
                </a:solidFill>
              </a:rPr>
              <a:t>match address </a:t>
            </a:r>
            <a:r>
              <a:rPr lang="en-US" sz="1600" i="1" dirty="0">
                <a:solidFill>
                  <a:srgbClr val="000000"/>
                </a:solidFill>
              </a:rPr>
              <a:t>acl-name     </a:t>
            </a:r>
          </a:p>
          <a:p>
            <a:pPr indent="0" algn="l"/>
            <a:r>
              <a:rPr lang="en-US" sz="1600" b="1" dirty="0">
                <a:solidFill>
                  <a:srgbClr val="000000"/>
                </a:solidFill>
              </a:rPr>
              <a:t>set peer </a:t>
            </a:r>
            <a:r>
              <a:rPr lang="en-US" sz="1600" dirty="0">
                <a:solidFill>
                  <a:srgbClr val="000000"/>
                </a:solidFill>
              </a:rPr>
              <a:t>{</a:t>
            </a:r>
            <a:r>
              <a:rPr lang="en-US" sz="1600" i="1" dirty="0">
                <a:solidFill>
                  <a:srgbClr val="000000"/>
                </a:solidFill>
              </a:rPr>
              <a:t>hostname | ip-address</a:t>
            </a:r>
            <a:r>
              <a:rPr lang="en-US" sz="1600" dirty="0">
                <a:solidFill>
                  <a:srgbClr val="000000"/>
                </a:solidFill>
              </a:rPr>
              <a:t>}</a:t>
            </a:r>
          </a:p>
          <a:p>
            <a:pPr indent="0" algn="l"/>
            <a:r>
              <a:rPr lang="en-US" sz="1600" b="1" dirty="0">
                <a:solidFill>
                  <a:srgbClr val="000000"/>
                </a:solidFill>
              </a:rPr>
              <a:t>set transform-set </a:t>
            </a:r>
            <a:r>
              <a:rPr lang="en-US" sz="1600" i="1" dirty="0">
                <a:solidFill>
                  <a:srgbClr val="000000"/>
                </a:solidFill>
              </a:rPr>
              <a:t>transform-set-name1</a:t>
            </a:r>
            <a:r>
              <a:rPr lang="en-US" sz="1600" dirty="0">
                <a:solidFill>
                  <a:srgbClr val="000000"/>
                </a:solidFill>
              </a:rPr>
              <a:t> [</a:t>
            </a:r>
            <a:r>
              <a:rPr lang="en-US" sz="1600" i="1" dirty="0">
                <a:solidFill>
                  <a:srgbClr val="000000"/>
                </a:solidFill>
              </a:rPr>
              <a:t>transform-setname2...transform-set-name6</a:t>
            </a:r>
            <a:r>
              <a:rPr lang="en-US" sz="1600" dirty="0">
                <a:solidFill>
                  <a:srgbClr val="000000"/>
                </a:solidFill>
              </a:rPr>
              <a:t>]</a:t>
            </a:r>
          </a:p>
          <a:p>
            <a:pPr marL="571440" indent="-285750" algn="l">
              <a:spcBef>
                <a:spcPts val="0"/>
              </a:spcBef>
              <a:buFont typeface="Arial" panose="020B0604020202020204" pitchFamily="34" charset="0"/>
              <a:buChar char="•"/>
            </a:pPr>
            <a:r>
              <a:rPr lang="en-US" sz="1600" b="1" dirty="0">
                <a:solidFill>
                  <a:srgbClr val="000000"/>
                </a:solidFill>
              </a:rPr>
              <a:t>Step 6. </a:t>
            </a:r>
            <a:r>
              <a:rPr lang="en-US" sz="1600" dirty="0">
                <a:solidFill>
                  <a:srgbClr val="000000"/>
                </a:solidFill>
              </a:rPr>
              <a:t>Apply a crypto map to the outside interface by using the command </a:t>
            </a:r>
            <a:r>
              <a:rPr lang="en-US" sz="1600" b="1" dirty="0">
                <a:solidFill>
                  <a:srgbClr val="000000"/>
                </a:solidFill>
              </a:rPr>
              <a:t>crypto map</a:t>
            </a:r>
            <a:r>
              <a:rPr lang="en-US" sz="1600" dirty="0">
                <a:solidFill>
                  <a:srgbClr val="000000"/>
                </a:solidFill>
              </a:rPr>
              <a:t> </a:t>
            </a:r>
            <a:r>
              <a:rPr lang="en-US" sz="1600" i="1" dirty="0">
                <a:solidFill>
                  <a:srgbClr val="000000"/>
                </a:solidFill>
              </a:rPr>
              <a:t>map-name</a:t>
            </a:r>
          </a:p>
          <a:p>
            <a:pPr indent="0" algn="l"/>
            <a:endParaRPr lang="en-US" sz="1600" dirty="0">
              <a:solidFill>
                <a:srgbClr val="000000"/>
              </a:solidFill>
            </a:endParaRPr>
          </a:p>
          <a:p>
            <a:pPr indent="0" algn="l"/>
            <a:endParaRPr lang="en-US" sz="1600" dirty="0">
              <a:solidFill>
                <a:srgbClr val="000000"/>
              </a:solidFill>
            </a:endParaRPr>
          </a:p>
        </p:txBody>
      </p:sp>
    </p:spTree>
    <p:extLst>
      <p:ext uri="{BB962C8B-B14F-4D97-AF65-F5344CB8AC3E}">
        <p14:creationId xmlns:p14="http://schemas.microsoft.com/office/powerpoint/2010/main" val="112228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141402"/>
            <a:ext cx="8345488" cy="731837"/>
          </a:xfrm>
        </p:spPr>
        <p:txBody>
          <a:bodyPr/>
          <a:lstStyle/>
          <a:p>
            <a:r>
              <a:rPr lang="en-US" sz="1600" dirty="0"/>
              <a:t>IPsec Fundamentals</a:t>
            </a:r>
            <a:br>
              <a:rPr lang="en-US" sz="1600" dirty="0"/>
            </a:br>
            <a:r>
              <a:rPr lang="en-US" sz="2800" dirty="0"/>
              <a:t>Configuring IPsec Site-to-Site VPN</a:t>
            </a:r>
            <a:endParaRPr lang="en-US" sz="2400" dirty="0"/>
          </a:p>
        </p:txBody>
      </p:sp>
      <p:sp>
        <p:nvSpPr>
          <p:cNvPr id="2" name="Content Placeholder 1"/>
          <p:cNvSpPr>
            <a:spLocks noGrp="1"/>
          </p:cNvSpPr>
          <p:nvPr>
            <p:ph idx="1"/>
          </p:nvPr>
        </p:nvSpPr>
        <p:spPr>
          <a:xfrm>
            <a:off x="94268" y="788398"/>
            <a:ext cx="8974318" cy="444508"/>
          </a:xfrm>
        </p:spPr>
        <p:txBody>
          <a:bodyPr/>
          <a:lstStyle/>
          <a:p>
            <a:pPr indent="0" algn="l"/>
            <a:r>
              <a:rPr lang="en-US" sz="1600" dirty="0">
                <a:solidFill>
                  <a:srgbClr val="000000"/>
                </a:solidFill>
              </a:rPr>
              <a:t>Example 16-7 shows a configuration example for a site-to-site IPsec tunnel using GRE over IPsec with Pre-Shared Key.</a:t>
            </a:r>
            <a:r>
              <a:rPr lang="en-US" sz="1400" dirty="0">
                <a:solidFill>
                  <a:srgbClr val="000000"/>
                </a:solidFill>
              </a:rPr>
              <a:t> </a:t>
            </a:r>
          </a:p>
          <a:p>
            <a:pPr indent="0" algn="l"/>
            <a:endParaRPr lang="en-US" sz="1400" dirty="0">
              <a:solidFill>
                <a:srgbClr val="000000"/>
              </a:solidFill>
            </a:endParaRPr>
          </a:p>
        </p:txBody>
      </p:sp>
      <p:pic>
        <p:nvPicPr>
          <p:cNvPr id="4" name="Picture 3"/>
          <p:cNvPicPr>
            <a:picLocks noChangeAspect="1"/>
          </p:cNvPicPr>
          <p:nvPr/>
        </p:nvPicPr>
        <p:blipFill>
          <a:blip r:embed="rId3"/>
          <a:stretch>
            <a:fillRect/>
          </a:stretch>
        </p:blipFill>
        <p:spPr>
          <a:xfrm>
            <a:off x="1179233" y="1401490"/>
            <a:ext cx="2955723" cy="3509717"/>
          </a:xfrm>
          <a:prstGeom prst="rect">
            <a:avLst/>
          </a:prstGeom>
        </p:spPr>
      </p:pic>
      <p:pic>
        <p:nvPicPr>
          <p:cNvPr id="9" name="Picture 8"/>
          <p:cNvPicPr>
            <a:picLocks noChangeAspect="1"/>
          </p:cNvPicPr>
          <p:nvPr/>
        </p:nvPicPr>
        <p:blipFill>
          <a:blip r:embed="rId4"/>
          <a:stretch>
            <a:fillRect/>
          </a:stretch>
        </p:blipFill>
        <p:spPr>
          <a:xfrm>
            <a:off x="4928893" y="1319752"/>
            <a:ext cx="2894878" cy="3433948"/>
          </a:xfrm>
          <a:prstGeom prst="rect">
            <a:avLst/>
          </a:prstGeom>
        </p:spPr>
      </p:pic>
      <p:sp>
        <p:nvSpPr>
          <p:cNvPr id="8" name="Rectangle 7"/>
          <p:cNvSpPr/>
          <p:nvPr/>
        </p:nvSpPr>
        <p:spPr>
          <a:xfrm>
            <a:off x="4928893" y="1319752"/>
            <a:ext cx="2955723" cy="3428409"/>
          </a:xfrm>
          <a:prstGeom prst="rect">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887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46996"/>
          </a:xfrm>
        </p:spPr>
        <p:txBody>
          <a:bodyPr/>
          <a:lstStyle/>
          <a:p>
            <a:r>
              <a:rPr lang="en-US" sz="1600" dirty="0"/>
              <a:t>IPsec Fundamentals</a:t>
            </a:r>
            <a:br>
              <a:rPr lang="en-US" sz="1600" dirty="0"/>
            </a:br>
            <a:r>
              <a:rPr lang="en-US" sz="2800" dirty="0"/>
              <a:t>Verifying Site-to-Site VPN</a:t>
            </a:r>
            <a:endParaRPr lang="en-US" sz="2400" dirty="0"/>
          </a:p>
        </p:txBody>
      </p:sp>
      <p:sp>
        <p:nvSpPr>
          <p:cNvPr id="2" name="Content Placeholder 1"/>
          <p:cNvSpPr>
            <a:spLocks noGrp="1"/>
          </p:cNvSpPr>
          <p:nvPr>
            <p:ph idx="1"/>
          </p:nvPr>
        </p:nvSpPr>
        <p:spPr>
          <a:xfrm>
            <a:off x="94268" y="788398"/>
            <a:ext cx="8974318" cy="3906150"/>
          </a:xfrm>
        </p:spPr>
        <p:txBody>
          <a:bodyPr/>
          <a:lstStyle/>
          <a:p>
            <a:pPr indent="0" algn="l"/>
            <a:r>
              <a:rPr lang="en-US" sz="1800" dirty="0">
                <a:solidFill>
                  <a:srgbClr val="000000"/>
                </a:solidFill>
              </a:rPr>
              <a:t>Commands that can provide information to verify the operation of a site-to-site VPN include:</a:t>
            </a:r>
          </a:p>
          <a:p>
            <a:pPr marL="571440" indent="-285750" algn="l">
              <a:buFont typeface="Arial" panose="020B0604020202020204" pitchFamily="34" charset="0"/>
              <a:buChar char="•"/>
            </a:pPr>
            <a:r>
              <a:rPr lang="en-US" sz="1800" b="1" dirty="0">
                <a:solidFill>
                  <a:srgbClr val="000000"/>
                </a:solidFill>
              </a:rPr>
              <a:t>show interface tunnel100 | include Tunnel protocol</a:t>
            </a:r>
          </a:p>
          <a:p>
            <a:pPr marL="571440" indent="-285750" algn="l">
              <a:buFont typeface="Arial" panose="020B0604020202020204" pitchFamily="34" charset="0"/>
              <a:buChar char="•"/>
            </a:pPr>
            <a:r>
              <a:rPr lang="en-US" sz="1800" b="1" dirty="0">
                <a:solidFill>
                  <a:srgbClr val="000000"/>
                </a:solidFill>
              </a:rPr>
              <a:t>show ip ospf neighbor</a:t>
            </a:r>
          </a:p>
          <a:p>
            <a:pPr marL="571440" indent="-285750" algn="l">
              <a:buFont typeface="Arial" panose="020B0604020202020204" pitchFamily="34" charset="0"/>
              <a:buChar char="•"/>
            </a:pPr>
            <a:r>
              <a:rPr lang="en-US" sz="1800" b="1" dirty="0">
                <a:solidFill>
                  <a:srgbClr val="000000"/>
                </a:solidFill>
              </a:rPr>
              <a:t>show ip route ospf</a:t>
            </a:r>
          </a:p>
          <a:p>
            <a:pPr marL="571440" indent="-285750" algn="l">
              <a:buFont typeface="Arial" panose="020B0604020202020204" pitchFamily="34" charset="0"/>
              <a:buChar char="•"/>
            </a:pPr>
            <a:r>
              <a:rPr lang="en-US" sz="1800" b="1" dirty="0">
                <a:solidFill>
                  <a:srgbClr val="000000"/>
                </a:solidFill>
              </a:rPr>
              <a:t>show crypto isakmp sa</a:t>
            </a:r>
          </a:p>
          <a:p>
            <a:pPr marL="571440" indent="-285750" algn="l">
              <a:buFont typeface="Arial" panose="020B0604020202020204" pitchFamily="34" charset="0"/>
              <a:buChar char="•"/>
            </a:pPr>
            <a:r>
              <a:rPr lang="en-US" sz="1800" b="1" dirty="0">
                <a:solidFill>
                  <a:srgbClr val="000000"/>
                </a:solidFill>
              </a:rPr>
              <a:t>show crypto ipsec sa</a:t>
            </a:r>
          </a:p>
          <a:p>
            <a:pPr marL="571440" indent="-285750" algn="l">
              <a:buFont typeface="Arial" panose="020B0604020202020204" pitchFamily="34" charset="0"/>
              <a:buChar char="•"/>
            </a:pPr>
            <a:endParaRPr lang="en-US" sz="1400" dirty="0">
              <a:solidFill>
                <a:srgbClr val="000000"/>
              </a:solidFill>
            </a:endParaRPr>
          </a:p>
          <a:p>
            <a:pPr indent="0" algn="l"/>
            <a:endParaRPr lang="en-US" sz="1400" dirty="0">
              <a:solidFill>
                <a:srgbClr val="000000"/>
              </a:solidFill>
            </a:endParaRPr>
          </a:p>
        </p:txBody>
      </p:sp>
    </p:spTree>
    <p:extLst>
      <p:ext uri="{BB962C8B-B14F-4D97-AF65-F5344CB8AC3E}">
        <p14:creationId xmlns:p14="http://schemas.microsoft.com/office/powerpoint/2010/main" val="226766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88171" y="0"/>
            <a:ext cx="8345488" cy="731837"/>
          </a:xfrm>
        </p:spPr>
        <p:txBody>
          <a:bodyPr/>
          <a:lstStyle/>
          <a:p>
            <a:r>
              <a:rPr lang="en-US" sz="1600" dirty="0"/>
              <a:t>IPsec Fundamentals</a:t>
            </a:r>
            <a:br>
              <a:rPr lang="en-US" sz="1600" dirty="0"/>
            </a:br>
            <a:r>
              <a:rPr lang="en-US" sz="2800" dirty="0"/>
              <a:t>Configuring VTI over IPsec Site-to-Site Tunnel</a:t>
            </a:r>
            <a:endParaRPr lang="en-US" sz="2400" dirty="0"/>
          </a:p>
        </p:txBody>
      </p:sp>
      <p:sp>
        <p:nvSpPr>
          <p:cNvPr id="2" name="Content Placeholder 1"/>
          <p:cNvSpPr>
            <a:spLocks noGrp="1"/>
          </p:cNvSpPr>
          <p:nvPr>
            <p:ph idx="1"/>
          </p:nvPr>
        </p:nvSpPr>
        <p:spPr>
          <a:xfrm>
            <a:off x="94268" y="788398"/>
            <a:ext cx="4382482" cy="3906150"/>
          </a:xfrm>
        </p:spPr>
        <p:txBody>
          <a:bodyPr/>
          <a:lstStyle/>
          <a:p>
            <a:pPr indent="0" algn="l"/>
            <a:r>
              <a:rPr lang="en-US" sz="1600" dirty="0">
                <a:solidFill>
                  <a:srgbClr val="000000"/>
                </a:solidFill>
              </a:rPr>
              <a:t>Example 16-9 shows the configuration changes that need to be made to the GRE over IPsec configuration to enable VTI over IPsec.</a:t>
            </a:r>
          </a:p>
          <a:p>
            <a:pPr indent="0" algn="l"/>
            <a:endParaRPr lang="en-US" sz="1600" dirty="0">
              <a:solidFill>
                <a:srgbClr val="000000"/>
              </a:solidFill>
            </a:endParaRPr>
          </a:p>
          <a:p>
            <a:pPr indent="0" algn="l"/>
            <a:r>
              <a:rPr lang="en-US" sz="1600" dirty="0">
                <a:solidFill>
                  <a:srgbClr val="000000"/>
                </a:solidFill>
              </a:rPr>
              <a:t>The same commands can be used to verify VTI over IPsec as with the IPsec over GRE tunnel.</a:t>
            </a:r>
          </a:p>
          <a:p>
            <a:pPr marL="571440" indent="-285750" algn="l">
              <a:buFont typeface="Arial" panose="020B0604020202020204" pitchFamily="34" charset="0"/>
              <a:buChar char="•"/>
            </a:pPr>
            <a:r>
              <a:rPr lang="en-US" sz="1600" b="1" dirty="0">
                <a:solidFill>
                  <a:srgbClr val="000000"/>
                </a:solidFill>
              </a:rPr>
              <a:t>show interface tunnel100 | include Tunnel protocol</a:t>
            </a:r>
          </a:p>
          <a:p>
            <a:pPr marL="571440" indent="-285750" algn="l">
              <a:buFont typeface="Arial" panose="020B0604020202020204" pitchFamily="34" charset="0"/>
              <a:buChar char="•"/>
            </a:pPr>
            <a:r>
              <a:rPr lang="en-US" sz="1600" b="1" dirty="0">
                <a:solidFill>
                  <a:srgbClr val="000000"/>
                </a:solidFill>
              </a:rPr>
              <a:t>show ip ospf neighbor</a:t>
            </a:r>
          </a:p>
          <a:p>
            <a:pPr marL="571440" indent="-285750" algn="l">
              <a:buFont typeface="Arial" panose="020B0604020202020204" pitchFamily="34" charset="0"/>
              <a:buChar char="•"/>
            </a:pPr>
            <a:r>
              <a:rPr lang="en-US" sz="1600" b="1" dirty="0">
                <a:solidFill>
                  <a:srgbClr val="000000"/>
                </a:solidFill>
              </a:rPr>
              <a:t>show ip route ospf</a:t>
            </a:r>
          </a:p>
          <a:p>
            <a:pPr marL="571440" indent="-285750" algn="l">
              <a:buFont typeface="Arial" panose="020B0604020202020204" pitchFamily="34" charset="0"/>
              <a:buChar char="•"/>
            </a:pPr>
            <a:r>
              <a:rPr lang="en-US" sz="1600" b="1" dirty="0">
                <a:solidFill>
                  <a:srgbClr val="000000"/>
                </a:solidFill>
              </a:rPr>
              <a:t>show crypto isakmp sa</a:t>
            </a:r>
          </a:p>
          <a:p>
            <a:pPr marL="571440" indent="-285750" algn="l">
              <a:buFont typeface="Arial" panose="020B0604020202020204" pitchFamily="34" charset="0"/>
              <a:buChar char="•"/>
            </a:pPr>
            <a:r>
              <a:rPr lang="en-US" sz="1600" b="1" dirty="0">
                <a:solidFill>
                  <a:srgbClr val="000000"/>
                </a:solidFill>
              </a:rPr>
              <a:t>show crypto ipsec sa</a:t>
            </a:r>
          </a:p>
        </p:txBody>
      </p:sp>
      <p:pic>
        <p:nvPicPr>
          <p:cNvPr id="5" name="Picture 4"/>
          <p:cNvPicPr>
            <a:picLocks noChangeAspect="1"/>
          </p:cNvPicPr>
          <p:nvPr/>
        </p:nvPicPr>
        <p:blipFill>
          <a:blip r:embed="rId3"/>
          <a:stretch>
            <a:fillRect/>
          </a:stretch>
        </p:blipFill>
        <p:spPr>
          <a:xfrm>
            <a:off x="4632390" y="911429"/>
            <a:ext cx="4178841" cy="3660088"/>
          </a:xfrm>
          <a:prstGeom prst="rect">
            <a:avLst/>
          </a:prstGeom>
        </p:spPr>
      </p:pic>
    </p:spTree>
    <p:extLst>
      <p:ext uri="{BB962C8B-B14F-4D97-AF65-F5344CB8AC3E}">
        <p14:creationId xmlns:p14="http://schemas.microsoft.com/office/powerpoint/2010/main" val="5934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Cisco Location/ID Separation Protocol (LISP)</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The rapid growth of the default-free zone (DFZ), also known as the internet routing table, led to the development of the </a:t>
            </a:r>
            <a:r>
              <a:rPr lang="en-US" sz="1600" i="1" dirty="0">
                <a:solidFill>
                  <a:schemeClr val="accent5">
                    <a:lumMod val="40000"/>
                    <a:lumOff val="60000"/>
                  </a:schemeClr>
                </a:solidFill>
                <a:latin typeface="+mj-lt"/>
                <a:ea typeface="ＭＳ Ｐゴシック" charset="0"/>
              </a:rPr>
              <a:t>Cisco Location/ID Separation Protocol (LISP).</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LISP is a routing architecture and a data and control plane protocol that was created to address routing scalability problems on the internet.</a:t>
            </a:r>
          </a:p>
        </p:txBody>
      </p:sp>
    </p:spTree>
    <p:custDataLst>
      <p:tags r:id="rId1"/>
    </p:custDataLst>
    <p:extLst>
      <p:ext uri="{BB962C8B-B14F-4D97-AF65-F5344CB8AC3E}">
        <p14:creationId xmlns:p14="http://schemas.microsoft.com/office/powerpoint/2010/main" val="4211335590"/>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141402"/>
            <a:ext cx="8345488" cy="731837"/>
          </a:xfrm>
        </p:spPr>
        <p:txBody>
          <a:bodyPr/>
          <a:lstStyle/>
          <a:p>
            <a:r>
              <a:rPr lang="en-US" sz="1600" dirty="0"/>
              <a:t>Cisco Location/ID Separation Protocol (LISP)</a:t>
            </a:r>
            <a:br>
              <a:rPr lang="en-US" sz="1600" dirty="0"/>
            </a:br>
            <a:r>
              <a:rPr lang="en-US" sz="2800" dirty="0"/>
              <a:t>LISP Architecture Components</a:t>
            </a:r>
            <a:endParaRPr lang="en-US" sz="2400" dirty="0"/>
          </a:p>
        </p:txBody>
      </p:sp>
      <p:sp>
        <p:nvSpPr>
          <p:cNvPr id="2" name="Content Placeholder 1"/>
          <p:cNvSpPr>
            <a:spLocks noGrp="1"/>
          </p:cNvSpPr>
          <p:nvPr>
            <p:ph idx="1"/>
          </p:nvPr>
        </p:nvSpPr>
        <p:spPr>
          <a:xfrm>
            <a:off x="94268" y="873239"/>
            <a:ext cx="9040305" cy="3774961"/>
          </a:xfrm>
        </p:spPr>
        <p:txBody>
          <a:bodyPr/>
          <a:lstStyle/>
          <a:p>
            <a:pPr indent="0" algn="l"/>
            <a:r>
              <a:rPr lang="en-US" sz="1600" dirty="0">
                <a:solidFill>
                  <a:srgbClr val="000000"/>
                </a:solidFill>
              </a:rPr>
              <a:t>Key LISP architecture components:</a:t>
            </a:r>
          </a:p>
          <a:p>
            <a:pPr marL="571440" indent="-285750" algn="l">
              <a:buFont typeface="Arial" panose="020B0604020202020204" pitchFamily="34" charset="0"/>
              <a:buChar char="•"/>
            </a:pPr>
            <a:r>
              <a:rPr lang="en-US" sz="1600" b="1" dirty="0">
                <a:solidFill>
                  <a:srgbClr val="000000"/>
                </a:solidFill>
              </a:rPr>
              <a:t>Endpoint identifier (EID) - </a:t>
            </a:r>
            <a:r>
              <a:rPr lang="en-US" sz="1600" dirty="0">
                <a:solidFill>
                  <a:srgbClr val="000000"/>
                </a:solidFill>
              </a:rPr>
              <a:t>An EID is the IP address of an endpoint within a LISP site. EIDs are the same IP addresses in use today on endpoints (IPv4 or IPv6), and they operate in the same way.</a:t>
            </a:r>
          </a:p>
          <a:p>
            <a:pPr marL="571440" indent="-285750" algn="l">
              <a:buFont typeface="Arial" panose="020B0604020202020204" pitchFamily="34" charset="0"/>
              <a:buChar char="•"/>
            </a:pPr>
            <a:r>
              <a:rPr lang="en-US" sz="1600" b="1" dirty="0">
                <a:solidFill>
                  <a:srgbClr val="000000"/>
                </a:solidFill>
              </a:rPr>
              <a:t>LISP site - </a:t>
            </a:r>
            <a:r>
              <a:rPr lang="en-US" sz="1600" dirty="0">
                <a:solidFill>
                  <a:srgbClr val="000000"/>
                </a:solidFill>
              </a:rPr>
              <a:t>This is the name of a site where LISP routers and EIDs reside.</a:t>
            </a:r>
          </a:p>
          <a:p>
            <a:pPr marL="571440" indent="-285750" algn="l">
              <a:buFont typeface="Arial" panose="020B0604020202020204" pitchFamily="34" charset="0"/>
              <a:buChar char="•"/>
            </a:pPr>
            <a:r>
              <a:rPr lang="en-US" sz="1600" b="1" dirty="0">
                <a:solidFill>
                  <a:srgbClr val="000000"/>
                </a:solidFill>
              </a:rPr>
              <a:t>Ingress tunnel router (ITR) - </a:t>
            </a:r>
            <a:r>
              <a:rPr lang="en-US" sz="1600" dirty="0">
                <a:solidFill>
                  <a:srgbClr val="000000"/>
                </a:solidFill>
              </a:rPr>
              <a:t>ITRs are LISP routers that LISP-encapsulate IP packets coming from EIDs that are destined outside the LISP site.</a:t>
            </a:r>
          </a:p>
          <a:p>
            <a:pPr marL="571440" indent="-285750" algn="l">
              <a:buFont typeface="Arial" panose="020B0604020202020204" pitchFamily="34" charset="0"/>
              <a:buChar char="•"/>
            </a:pPr>
            <a:r>
              <a:rPr lang="en-US" sz="1600" b="1" dirty="0">
                <a:solidFill>
                  <a:srgbClr val="000000"/>
                </a:solidFill>
              </a:rPr>
              <a:t>Egress tunnel router (ETR) - </a:t>
            </a:r>
            <a:r>
              <a:rPr lang="en-US" sz="1600" dirty="0">
                <a:solidFill>
                  <a:srgbClr val="000000"/>
                </a:solidFill>
              </a:rPr>
              <a:t>ETRs are LISP routers that de-encapsulate LISP- encapsulated IP packets coming from sites outside the LISP site and destined to EIDs within the LISP site.</a:t>
            </a:r>
          </a:p>
          <a:p>
            <a:pPr marL="571440" indent="-285750" algn="l">
              <a:buFont typeface="Arial" panose="020B0604020202020204" pitchFamily="34" charset="0"/>
              <a:buChar char="•"/>
            </a:pPr>
            <a:r>
              <a:rPr lang="en-US" sz="1600" b="1" dirty="0">
                <a:solidFill>
                  <a:srgbClr val="000000"/>
                </a:solidFill>
              </a:rPr>
              <a:t>Tunnel router (xTR) - </a:t>
            </a:r>
            <a:r>
              <a:rPr lang="en-US" sz="1600" dirty="0">
                <a:solidFill>
                  <a:srgbClr val="000000"/>
                </a:solidFill>
              </a:rPr>
              <a:t>xTR refers to routers that perform ITR and ETR functions (which is most routers).</a:t>
            </a:r>
          </a:p>
          <a:p>
            <a:pPr marL="571440" indent="-285750" algn="l">
              <a:buFont typeface="Arial" panose="020B0604020202020204" pitchFamily="34" charset="0"/>
              <a:buChar char="•"/>
            </a:pPr>
            <a:r>
              <a:rPr lang="en-US" sz="1600" b="1" dirty="0">
                <a:solidFill>
                  <a:srgbClr val="000000"/>
                </a:solidFill>
              </a:rPr>
              <a:t>Proxy ITR (PITR) - </a:t>
            </a:r>
            <a:r>
              <a:rPr lang="en-US" sz="1600" dirty="0">
                <a:solidFill>
                  <a:srgbClr val="000000"/>
                </a:solidFill>
              </a:rPr>
              <a:t>PITRs are just like ITRs but for non-LISP sites that send traffic to EID destinations.</a:t>
            </a:r>
          </a:p>
        </p:txBody>
      </p:sp>
    </p:spTree>
    <p:extLst>
      <p:ext uri="{BB962C8B-B14F-4D97-AF65-F5344CB8AC3E}">
        <p14:creationId xmlns:p14="http://schemas.microsoft.com/office/powerpoint/2010/main" val="379120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141402"/>
            <a:ext cx="8345488" cy="731837"/>
          </a:xfrm>
        </p:spPr>
        <p:txBody>
          <a:bodyPr/>
          <a:lstStyle/>
          <a:p>
            <a:r>
              <a:rPr lang="en-US" sz="1600" dirty="0"/>
              <a:t>Cisco Location/ID Separation Protocol (LISP)</a:t>
            </a:r>
            <a:br>
              <a:rPr lang="en-US" sz="1600" dirty="0"/>
            </a:br>
            <a:r>
              <a:rPr lang="en-US" sz="2800" dirty="0"/>
              <a:t>LISP Architecture Components (Cont.)</a:t>
            </a:r>
            <a:endParaRPr lang="en-US" sz="2400" dirty="0"/>
          </a:p>
        </p:txBody>
      </p:sp>
      <p:sp>
        <p:nvSpPr>
          <p:cNvPr id="2" name="Content Placeholder 1"/>
          <p:cNvSpPr>
            <a:spLocks noGrp="1"/>
          </p:cNvSpPr>
          <p:nvPr>
            <p:ph idx="1"/>
          </p:nvPr>
        </p:nvSpPr>
        <p:spPr>
          <a:xfrm>
            <a:off x="94268" y="873239"/>
            <a:ext cx="9040305" cy="3746386"/>
          </a:xfrm>
        </p:spPr>
        <p:txBody>
          <a:bodyPr/>
          <a:lstStyle/>
          <a:p>
            <a:pPr marL="571440" indent="-285750" algn="l">
              <a:buFont typeface="Arial" panose="020B0604020202020204" pitchFamily="34" charset="0"/>
              <a:buChar char="•"/>
            </a:pPr>
            <a:r>
              <a:rPr lang="en-US" sz="1600" b="1" dirty="0">
                <a:solidFill>
                  <a:srgbClr val="000000"/>
                </a:solidFill>
              </a:rPr>
              <a:t>Proxy ETR (PETR) - </a:t>
            </a:r>
            <a:r>
              <a:rPr lang="en-US" sz="1600" dirty="0">
                <a:solidFill>
                  <a:srgbClr val="000000"/>
                </a:solidFill>
              </a:rPr>
              <a:t>PETRs act just like ETRs but for EIDs that send traffic to destinations at non-LISP sites.</a:t>
            </a:r>
          </a:p>
          <a:p>
            <a:pPr marL="571440" indent="-285750" algn="l">
              <a:buFont typeface="Arial" panose="020B0604020202020204" pitchFamily="34" charset="0"/>
              <a:buChar char="•"/>
            </a:pPr>
            <a:r>
              <a:rPr lang="en-US" sz="1600" b="1" dirty="0">
                <a:solidFill>
                  <a:srgbClr val="000000"/>
                </a:solidFill>
              </a:rPr>
              <a:t>Proxy xTR (PxTR) - </a:t>
            </a:r>
            <a:r>
              <a:rPr lang="en-US" sz="1600" dirty="0">
                <a:solidFill>
                  <a:srgbClr val="000000"/>
                </a:solidFill>
              </a:rPr>
              <a:t>PxTR refers to a router that performs PITR and PETR functions.</a:t>
            </a:r>
          </a:p>
          <a:p>
            <a:pPr marL="571440" indent="-285750" algn="l">
              <a:buFont typeface="Arial" panose="020B0604020202020204" pitchFamily="34" charset="0"/>
              <a:buChar char="•"/>
            </a:pPr>
            <a:r>
              <a:rPr lang="en-US" sz="1600" b="1" dirty="0">
                <a:solidFill>
                  <a:srgbClr val="000000"/>
                </a:solidFill>
              </a:rPr>
              <a:t>LISP router -</a:t>
            </a:r>
            <a:r>
              <a:rPr lang="en-US" sz="1600" dirty="0">
                <a:solidFill>
                  <a:srgbClr val="000000"/>
                </a:solidFill>
              </a:rPr>
              <a:t> A LISP router is a router that performs the functions of any or all of the following: ITR, ETR, PITR, and/or PETR.</a:t>
            </a:r>
          </a:p>
          <a:p>
            <a:pPr marL="571440" indent="-285750" algn="l">
              <a:buFont typeface="Arial" panose="020B0604020202020204" pitchFamily="34" charset="0"/>
              <a:buChar char="•"/>
            </a:pPr>
            <a:r>
              <a:rPr lang="en-US" sz="1600" b="1" dirty="0">
                <a:solidFill>
                  <a:srgbClr val="000000"/>
                </a:solidFill>
              </a:rPr>
              <a:t>Routing locator (RLOC) - </a:t>
            </a:r>
            <a:r>
              <a:rPr lang="en-US" sz="1600" dirty="0">
                <a:solidFill>
                  <a:srgbClr val="000000"/>
                </a:solidFill>
              </a:rPr>
              <a:t>An RLOC is an IPv4 or IPv6 address of an ETR that is internet facing or network core facing.</a:t>
            </a:r>
          </a:p>
          <a:p>
            <a:pPr marL="571440" indent="-285750" algn="l">
              <a:buFont typeface="Arial" panose="020B0604020202020204" pitchFamily="34" charset="0"/>
              <a:buChar char="•"/>
            </a:pPr>
            <a:r>
              <a:rPr lang="en-US" sz="1600" b="1" dirty="0">
                <a:solidFill>
                  <a:srgbClr val="000000"/>
                </a:solidFill>
              </a:rPr>
              <a:t>Map server (MS) - </a:t>
            </a:r>
            <a:r>
              <a:rPr lang="en-US" sz="1600" dirty="0">
                <a:solidFill>
                  <a:srgbClr val="000000"/>
                </a:solidFill>
              </a:rPr>
              <a:t>This is a network device (typically a router) that learns EID-to-prefix mapping entries from an ETR and stores them in a local EID-to-RLOC mapping database.</a:t>
            </a:r>
          </a:p>
          <a:p>
            <a:pPr marL="571440" indent="-285750" algn="l">
              <a:buFont typeface="Arial" panose="020B0604020202020204" pitchFamily="34" charset="0"/>
              <a:buChar char="•"/>
            </a:pPr>
            <a:r>
              <a:rPr lang="en-US" sz="1600" b="1" dirty="0">
                <a:solidFill>
                  <a:srgbClr val="000000"/>
                </a:solidFill>
              </a:rPr>
              <a:t>Map resolver (MR) - </a:t>
            </a:r>
            <a:r>
              <a:rPr lang="en-US" sz="1600" dirty="0">
                <a:solidFill>
                  <a:srgbClr val="000000"/>
                </a:solidFill>
              </a:rPr>
              <a:t>This is a network device (typically a router) that receives LISP-encapsulated map requests from an ITR and finds the appropriate ETR to answer those requests by consulting the map server.</a:t>
            </a:r>
          </a:p>
          <a:p>
            <a:pPr marL="571440" indent="-285750" algn="l">
              <a:buFont typeface="Arial" panose="020B0604020202020204" pitchFamily="34" charset="0"/>
              <a:buChar char="•"/>
            </a:pPr>
            <a:r>
              <a:rPr lang="en-US" sz="1600" b="1" dirty="0">
                <a:solidFill>
                  <a:srgbClr val="000000"/>
                </a:solidFill>
              </a:rPr>
              <a:t>Map server/map resolver (MS/MR) - </a:t>
            </a:r>
            <a:r>
              <a:rPr lang="en-US" sz="1600" dirty="0">
                <a:solidFill>
                  <a:srgbClr val="000000"/>
                </a:solidFill>
              </a:rPr>
              <a:t>When MS and the MR functions are implemented on the same device, the device is referred to as an MS/MR.</a:t>
            </a:r>
          </a:p>
          <a:p>
            <a:pPr marL="571440" indent="-285750" algn="l">
              <a:buFont typeface="Arial" panose="020B0604020202020204" pitchFamily="34" charset="0"/>
              <a:buChar char="•"/>
            </a:pPr>
            <a:endParaRPr lang="en-US" sz="1600" dirty="0">
              <a:solidFill>
                <a:srgbClr val="000000"/>
              </a:solidFill>
            </a:endParaRPr>
          </a:p>
          <a:p>
            <a:pPr marL="571440" indent="-28575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141055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141402"/>
            <a:ext cx="8345488" cy="731837"/>
          </a:xfrm>
        </p:spPr>
        <p:txBody>
          <a:bodyPr/>
          <a:lstStyle/>
          <a:p>
            <a:r>
              <a:rPr lang="en-US" sz="1600" dirty="0"/>
              <a:t>Cisco Location/ID Separation Protocol (LISP)</a:t>
            </a:r>
            <a:br>
              <a:rPr lang="en-US" sz="1600" dirty="0"/>
            </a:br>
            <a:r>
              <a:rPr lang="en-US" sz="2800" dirty="0"/>
              <a:t>LISP Architecture and Protocols</a:t>
            </a:r>
            <a:endParaRPr lang="en-US" sz="2400" dirty="0"/>
          </a:p>
        </p:txBody>
      </p:sp>
      <p:sp>
        <p:nvSpPr>
          <p:cNvPr id="2" name="Content Placeholder 1"/>
          <p:cNvSpPr>
            <a:spLocks noGrp="1"/>
          </p:cNvSpPr>
          <p:nvPr>
            <p:ph idx="1"/>
          </p:nvPr>
        </p:nvSpPr>
        <p:spPr>
          <a:xfrm>
            <a:off x="94268" y="873240"/>
            <a:ext cx="10248803" cy="3393960"/>
          </a:xfrm>
        </p:spPr>
        <p:txBody>
          <a:bodyPr/>
          <a:lstStyle/>
          <a:p>
            <a:pPr marL="0" marR="1562100" algn="l">
              <a:lnSpc>
                <a:spcPct val="98000"/>
              </a:lnSpc>
              <a:spcBef>
                <a:spcPts val="595"/>
              </a:spcBef>
              <a:tabLst>
                <a:tab pos="2025650" algn="l"/>
              </a:tabLst>
            </a:pPr>
            <a:r>
              <a:rPr lang="en-US" sz="1800" b="1" dirty="0">
                <a:solidFill>
                  <a:srgbClr val="000000"/>
                </a:solidFill>
                <a:ea typeface="Palatino Linotype" panose="02040502050505030304" pitchFamily="18" charset="0"/>
                <a:cs typeface="Palatino Linotype" panose="02040502050505030304" pitchFamily="18" charset="0"/>
              </a:rPr>
              <a:t>LISP Routing Architecture</a:t>
            </a:r>
            <a:endParaRPr lang="en-US" sz="1800" b="1" dirty="0">
              <a:ea typeface="Palatino Linotype" panose="02040502050505030304" pitchFamily="18" charset="0"/>
              <a:cs typeface="Palatino Linotype" panose="02040502050505030304" pitchFamily="18" charset="0"/>
            </a:endParaRPr>
          </a:p>
          <a:p>
            <a:pPr marL="0" marR="1562100" algn="l">
              <a:lnSpc>
                <a:spcPct val="98000"/>
              </a:lnSpc>
              <a:spcBef>
                <a:spcPts val="595"/>
              </a:spcBef>
              <a:tabLst>
                <a:tab pos="2025650" algn="l"/>
              </a:tabLst>
            </a:pPr>
            <a:r>
              <a:rPr lang="en-US" sz="1800" dirty="0">
                <a:solidFill>
                  <a:srgbClr val="000000"/>
                </a:solidFill>
                <a:ea typeface="Palatino Linotype" panose="02040502050505030304" pitchFamily="18" charset="0"/>
                <a:cs typeface="Palatino Linotype" panose="02040502050505030304" pitchFamily="18" charset="0"/>
              </a:rPr>
              <a:t>LISP separates IP addresses into </a:t>
            </a:r>
            <a:r>
              <a:rPr lang="en-US" sz="1800" b="1" dirty="0">
                <a:solidFill>
                  <a:srgbClr val="000000"/>
                </a:solidFill>
                <a:ea typeface="Palatino Linotype" panose="02040502050505030304" pitchFamily="18" charset="0"/>
                <a:cs typeface="Palatino Linotype" panose="02040502050505030304" pitchFamily="18" charset="0"/>
              </a:rPr>
              <a:t>endpoint identifiers (EIDs) </a:t>
            </a:r>
            <a:r>
              <a:rPr lang="en-US" sz="1800" dirty="0">
                <a:solidFill>
                  <a:srgbClr val="000000"/>
                </a:solidFill>
                <a:ea typeface="Palatino Linotype" panose="02040502050505030304" pitchFamily="18" charset="0"/>
                <a:cs typeface="Palatino Linotype" panose="02040502050505030304" pitchFamily="18" charset="0"/>
              </a:rPr>
              <a:t>and  </a:t>
            </a:r>
            <a:r>
              <a:rPr lang="en-US" sz="1800" b="1" dirty="0">
                <a:solidFill>
                  <a:srgbClr val="000000"/>
                </a:solidFill>
                <a:ea typeface="Palatino Linotype" panose="02040502050505030304" pitchFamily="18" charset="0"/>
                <a:cs typeface="Palatino Linotype" panose="02040502050505030304" pitchFamily="18" charset="0"/>
              </a:rPr>
              <a:t>routing locators (RLOCs).</a:t>
            </a:r>
            <a:r>
              <a:rPr lang="en-US" sz="1800" dirty="0">
                <a:solidFill>
                  <a:srgbClr val="000000"/>
                </a:solidFill>
                <a:ea typeface="Palatino Linotype" panose="02040502050505030304" pitchFamily="18" charset="0"/>
                <a:cs typeface="Palatino Linotype" panose="02040502050505030304" pitchFamily="18" charset="0"/>
              </a:rPr>
              <a:t> Unlike in traditional IP routing, endpoints can roam from site to site, and the only thing that changes is their RLOC; the EID remains the same.</a:t>
            </a:r>
          </a:p>
          <a:p>
            <a:pPr marL="0" marR="1562100" algn="l">
              <a:lnSpc>
                <a:spcPct val="98000"/>
              </a:lnSpc>
              <a:spcBef>
                <a:spcPts val="595"/>
              </a:spcBef>
              <a:tabLst>
                <a:tab pos="2025650" algn="l"/>
              </a:tabLst>
            </a:pPr>
            <a:endParaRPr lang="en-US" sz="1800" dirty="0">
              <a:solidFill>
                <a:srgbClr val="000000"/>
              </a:solidFill>
              <a:ea typeface="Palatino Linotype" panose="02040502050505030304" pitchFamily="18" charset="0"/>
              <a:cs typeface="Palatino Linotype" panose="02040502050505030304" pitchFamily="18" charset="0"/>
            </a:endParaRPr>
          </a:p>
          <a:p>
            <a:pPr marL="0" marR="1562100" algn="l">
              <a:lnSpc>
                <a:spcPct val="98000"/>
              </a:lnSpc>
              <a:spcBef>
                <a:spcPts val="595"/>
              </a:spcBef>
              <a:tabLst>
                <a:tab pos="2025650" algn="l"/>
              </a:tabLst>
            </a:pPr>
            <a:r>
              <a:rPr lang="en-US" sz="1800" b="1" dirty="0">
                <a:solidFill>
                  <a:srgbClr val="000000"/>
                </a:solidFill>
                <a:ea typeface="Palatino Linotype" panose="02040502050505030304" pitchFamily="18" charset="0"/>
              </a:rPr>
              <a:t>LISP Control Plane</a:t>
            </a:r>
          </a:p>
          <a:p>
            <a:pPr marL="0" marR="1562100" algn="l">
              <a:lnSpc>
                <a:spcPct val="98000"/>
              </a:lnSpc>
              <a:spcBef>
                <a:spcPts val="595"/>
              </a:spcBef>
              <a:tabLst>
                <a:tab pos="2025650" algn="l"/>
              </a:tabLst>
            </a:pPr>
            <a:r>
              <a:rPr lang="en-US" sz="1800" dirty="0">
                <a:solidFill>
                  <a:srgbClr val="000000"/>
                </a:solidFill>
                <a:ea typeface="Palatino Linotype" panose="02040502050505030304" pitchFamily="18" charset="0"/>
              </a:rPr>
              <a:t>The control plane operates in a very similar manner to the Domain Name System (DNS). Just as DNS can resolve a domain name into an IP address, LISP can resolve an EID into an RLOC by sending map requests to the </a:t>
            </a:r>
            <a:r>
              <a:rPr lang="en-US" sz="1800" b="1" dirty="0">
                <a:solidFill>
                  <a:srgbClr val="000000"/>
                </a:solidFill>
                <a:ea typeface="Palatino Linotype" panose="02040502050505030304" pitchFamily="18" charset="0"/>
              </a:rPr>
              <a:t>Map Resolver (MR).</a:t>
            </a:r>
            <a:endParaRPr lang="en-US" sz="1800" b="1" dirty="0">
              <a:ea typeface="Palatino Linotype" panose="02040502050505030304" pitchFamily="18" charset="0"/>
              <a:cs typeface="Palatino Linotype" panose="02040502050505030304" pitchFamily="18" charset="0"/>
            </a:endParaRPr>
          </a:p>
          <a:p>
            <a:pPr indent="0" algn="l"/>
            <a:endParaRPr lang="en-US" sz="1800" dirty="0"/>
          </a:p>
        </p:txBody>
      </p:sp>
    </p:spTree>
    <p:extLst>
      <p:ext uri="{BB962C8B-B14F-4D97-AF65-F5344CB8AC3E}">
        <p14:creationId xmlns:p14="http://schemas.microsoft.com/office/powerpoint/2010/main" val="23330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141402"/>
            <a:ext cx="8345488" cy="731837"/>
          </a:xfrm>
        </p:spPr>
        <p:txBody>
          <a:bodyPr/>
          <a:lstStyle/>
          <a:p>
            <a:r>
              <a:rPr lang="en-US" sz="1600" dirty="0"/>
              <a:t>Cisco Location/ID Separation Protocol (LISP)</a:t>
            </a:r>
            <a:br>
              <a:rPr lang="en-US" sz="1600" dirty="0"/>
            </a:br>
            <a:r>
              <a:rPr lang="en-US" sz="2800" dirty="0"/>
              <a:t>LISP Architecture and Protocols (Cont.)</a:t>
            </a:r>
            <a:endParaRPr lang="en-US" sz="2400" dirty="0"/>
          </a:p>
        </p:txBody>
      </p:sp>
      <p:sp>
        <p:nvSpPr>
          <p:cNvPr id="2" name="Content Placeholder 1"/>
          <p:cNvSpPr>
            <a:spLocks noGrp="1"/>
          </p:cNvSpPr>
          <p:nvPr>
            <p:ph idx="1"/>
          </p:nvPr>
        </p:nvSpPr>
        <p:spPr>
          <a:xfrm>
            <a:off x="94268" y="873240"/>
            <a:ext cx="8644379" cy="1421964"/>
          </a:xfrm>
        </p:spPr>
        <p:txBody>
          <a:bodyPr/>
          <a:lstStyle/>
          <a:p>
            <a:pPr marL="0" indent="0" algn="l">
              <a:spcBef>
                <a:spcPts val="0"/>
              </a:spcBef>
            </a:pPr>
            <a:r>
              <a:rPr lang="en-US" sz="1800" b="1" dirty="0">
                <a:solidFill>
                  <a:srgbClr val="000000"/>
                </a:solidFill>
                <a:ea typeface="Calibri" panose="020F0502020204030204" pitchFamily="34" charset="0"/>
                <a:cs typeface="Palatino Linotype" panose="02040502050505030304" pitchFamily="18" charset="0"/>
              </a:rPr>
              <a:t>LISP Data Plane</a:t>
            </a:r>
          </a:p>
          <a:p>
            <a:pPr marL="0" indent="0" algn="l">
              <a:spcBef>
                <a:spcPts val="0"/>
              </a:spcBef>
            </a:pPr>
            <a:endParaRPr lang="en-US" sz="1800" b="1" dirty="0">
              <a:ea typeface="Palatino Linotype" panose="02040502050505030304" pitchFamily="18" charset="0"/>
              <a:cs typeface="Palatino Linotype" panose="02040502050505030304" pitchFamily="18" charset="0"/>
            </a:endParaRPr>
          </a:p>
          <a:p>
            <a:pPr marL="0" indent="0" algn="l">
              <a:spcBef>
                <a:spcPts val="0"/>
              </a:spcBef>
            </a:pPr>
            <a:r>
              <a:rPr lang="en-US" sz="1800" b="1" dirty="0">
                <a:solidFill>
                  <a:srgbClr val="000000"/>
                </a:solidFill>
                <a:ea typeface="Calibri" panose="020F0502020204030204" pitchFamily="34" charset="0"/>
                <a:cs typeface="Palatino Linotype" panose="02040502050505030304" pitchFamily="18" charset="0"/>
              </a:rPr>
              <a:t>Ingress Tunnel Routers (ITRs) </a:t>
            </a:r>
            <a:r>
              <a:rPr lang="en-US" sz="1800" dirty="0">
                <a:solidFill>
                  <a:srgbClr val="000000"/>
                </a:solidFill>
                <a:ea typeface="Calibri" panose="020F0502020204030204" pitchFamily="34" charset="0"/>
                <a:cs typeface="Palatino Linotype" panose="02040502050505030304" pitchFamily="18" charset="0"/>
              </a:rPr>
              <a:t>LISP-encapsulate IP packets received from EIDs in an outer IP UDP header with source and destination addresses in the RLOC space; in other words, they perform IP-in-IP/UDP encapsulation.</a:t>
            </a:r>
            <a:endParaRPr lang="en-US" sz="1800" dirty="0">
              <a:effectLst/>
              <a:ea typeface="Palatino Linotype" panose="02040502050505030304" pitchFamily="18" charset="0"/>
              <a:cs typeface="Palatino Linotype" panose="02040502050505030304" pitchFamily="18" charset="0"/>
            </a:endParaRPr>
          </a:p>
        </p:txBody>
      </p:sp>
      <p:pic>
        <p:nvPicPr>
          <p:cNvPr id="4" name="Picture 3"/>
          <p:cNvPicPr>
            <a:picLocks noChangeAspect="1"/>
          </p:cNvPicPr>
          <p:nvPr/>
        </p:nvPicPr>
        <p:blipFill>
          <a:blip r:embed="rId3"/>
          <a:stretch>
            <a:fillRect/>
          </a:stretch>
        </p:blipFill>
        <p:spPr>
          <a:xfrm>
            <a:off x="1571018" y="2295204"/>
            <a:ext cx="5391988" cy="2482822"/>
          </a:xfrm>
          <a:prstGeom prst="rect">
            <a:avLst/>
          </a:prstGeom>
        </p:spPr>
      </p:pic>
    </p:spTree>
    <p:extLst>
      <p:ext uri="{BB962C8B-B14F-4D97-AF65-F5344CB8AC3E}">
        <p14:creationId xmlns:p14="http://schemas.microsoft.com/office/powerpoint/2010/main" val="20147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Generic Routing Encapsulation (GRE) Tunnels</a:t>
            </a:r>
            <a:br>
              <a:rPr lang="en-US" dirty="0"/>
            </a:br>
            <a:r>
              <a:rPr lang="en-US" sz="2400" dirty="0"/>
              <a:t>GRE Packet Headers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81159"/>
            <a:ext cx="8941777" cy="203861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latin typeface="Arial" panose="020B0604020202020204" pitchFamily="34" charset="0"/>
                <a:ea typeface="Palatino Linotype" panose="02040502050505030304" pitchFamily="18" charset="0"/>
              </a:rPr>
              <a:t>When a </a:t>
            </a:r>
            <a:r>
              <a:rPr lang="en-US" sz="1600" spc="-20" dirty="0">
                <a:solidFill>
                  <a:srgbClr val="000000"/>
                </a:solidFill>
                <a:latin typeface="Arial" panose="020B0604020202020204" pitchFamily="34" charset="0"/>
                <a:ea typeface="Palatino Linotype" panose="02040502050505030304" pitchFamily="18" charset="0"/>
              </a:rPr>
              <a:t>router </a:t>
            </a:r>
            <a:r>
              <a:rPr lang="en-US" sz="1600" dirty="0">
                <a:solidFill>
                  <a:srgbClr val="000000"/>
                </a:solidFill>
                <a:latin typeface="Arial" panose="020B0604020202020204" pitchFamily="34" charset="0"/>
                <a:ea typeface="Palatino Linotype" panose="02040502050505030304" pitchFamily="18" charset="0"/>
              </a:rPr>
              <a:t>encapsulates a packet </a:t>
            </a:r>
            <a:r>
              <a:rPr lang="en-US" sz="1600" spc="-30" dirty="0">
                <a:solidFill>
                  <a:srgbClr val="000000"/>
                </a:solidFill>
                <a:latin typeface="Arial" panose="020B0604020202020204" pitchFamily="34" charset="0"/>
                <a:ea typeface="Palatino Linotype" panose="02040502050505030304" pitchFamily="18" charset="0"/>
              </a:rPr>
              <a:t>for </a:t>
            </a:r>
            <a:r>
              <a:rPr lang="en-US" sz="1600" dirty="0">
                <a:solidFill>
                  <a:srgbClr val="000000"/>
                </a:solidFill>
                <a:latin typeface="Arial" panose="020B0604020202020204" pitchFamily="34" charset="0"/>
                <a:ea typeface="Palatino Linotype" panose="02040502050505030304" pitchFamily="18" charset="0"/>
              </a:rPr>
              <a:t>a GRE tunnel, it </a:t>
            </a:r>
            <a:r>
              <a:rPr lang="en-US" sz="1600" spc="-15" dirty="0">
                <a:solidFill>
                  <a:srgbClr val="000000"/>
                </a:solidFill>
                <a:latin typeface="Arial" panose="020B0604020202020204" pitchFamily="34" charset="0"/>
                <a:ea typeface="Palatino Linotype" panose="02040502050505030304" pitchFamily="18" charset="0"/>
              </a:rPr>
              <a:t>adds </a:t>
            </a:r>
            <a:r>
              <a:rPr lang="en-US" sz="1600" dirty="0">
                <a:solidFill>
                  <a:srgbClr val="000000"/>
                </a:solidFill>
                <a:latin typeface="Arial" panose="020B0604020202020204" pitchFamily="34" charset="0"/>
                <a:ea typeface="Palatino Linotype" panose="02040502050505030304" pitchFamily="18" charset="0"/>
              </a:rPr>
              <a:t>new </a:t>
            </a:r>
            <a:r>
              <a:rPr lang="en-US" sz="1600" spc="-15" dirty="0">
                <a:solidFill>
                  <a:srgbClr val="000000"/>
                </a:solidFill>
                <a:latin typeface="Arial" panose="020B0604020202020204" pitchFamily="34" charset="0"/>
                <a:ea typeface="Palatino Linotype" panose="02040502050505030304" pitchFamily="18" charset="0"/>
              </a:rPr>
              <a:t>header </a:t>
            </a:r>
            <a:r>
              <a:rPr lang="en-US" sz="1600" dirty="0">
                <a:solidFill>
                  <a:srgbClr val="000000"/>
                </a:solidFill>
                <a:latin typeface="Arial" panose="020B0604020202020204" pitchFamily="34" charset="0"/>
                <a:ea typeface="Palatino Linotype" panose="02040502050505030304" pitchFamily="18" charset="0"/>
              </a:rPr>
              <a:t>information (known as encapsulation) </a:t>
            </a:r>
            <a:r>
              <a:rPr lang="en-US" sz="1600" spc="-15" dirty="0">
                <a:solidFill>
                  <a:srgbClr val="000000"/>
                </a:solidFill>
                <a:latin typeface="Arial" panose="020B0604020202020204" pitchFamily="34" charset="0"/>
                <a:ea typeface="Palatino Linotype" panose="02040502050505030304" pitchFamily="18" charset="0"/>
              </a:rPr>
              <a:t>to </a:t>
            </a:r>
            <a:r>
              <a:rPr lang="en-US" sz="1600" dirty="0">
                <a:solidFill>
                  <a:srgbClr val="000000"/>
                </a:solidFill>
                <a:latin typeface="Arial" panose="020B0604020202020204" pitchFamily="34" charset="0"/>
                <a:ea typeface="Palatino Linotype" panose="02040502050505030304" pitchFamily="18" charset="0"/>
              </a:rPr>
              <a:t>the packet. This new header contains the </a:t>
            </a:r>
            <a:r>
              <a:rPr lang="en-US" sz="1600" spc="-20" dirty="0">
                <a:solidFill>
                  <a:srgbClr val="000000"/>
                </a:solidFill>
                <a:latin typeface="Arial" panose="020B0604020202020204" pitchFamily="34" charset="0"/>
                <a:ea typeface="Palatino Linotype" panose="02040502050505030304" pitchFamily="18" charset="0"/>
              </a:rPr>
              <a:t>remote </a:t>
            </a:r>
            <a:r>
              <a:rPr lang="en-US" sz="1600" dirty="0">
                <a:solidFill>
                  <a:srgbClr val="000000"/>
                </a:solidFill>
                <a:latin typeface="Arial" panose="020B0604020202020204" pitchFamily="34" charset="0"/>
                <a:ea typeface="Palatino Linotype" panose="02040502050505030304" pitchFamily="18" charset="0"/>
              </a:rPr>
              <a:t>endpoint IP address as the destination</a:t>
            </a:r>
            <a:r>
              <a:rPr lang="en-US" sz="1600" dirty="0">
                <a:solidFill>
                  <a:srgbClr val="000000"/>
                </a:solidFill>
              </a:rPr>
              <a: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new IP header information enables the packet to be routed between the two tunnel endpoints without inspection of the packet’s payload.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packet reaches the remote tunnel endpoint, the GRE headers are removed (known as de-encapsulation) and the original packet is forwarded out of the router.</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6" name="TextBox 5"/>
          <p:cNvSpPr txBox="1"/>
          <p:nvPr/>
        </p:nvSpPr>
        <p:spPr>
          <a:xfrm>
            <a:off x="252314" y="2985286"/>
            <a:ext cx="3601040" cy="1323439"/>
          </a:xfrm>
          <a:prstGeom prst="rect">
            <a:avLst/>
          </a:prstGeom>
          <a:noFill/>
        </p:spPr>
        <p:txBody>
          <a:bodyPr wrap="square" rtlCol="0">
            <a:spAutoFit/>
          </a:bodyPr>
          <a:lstStyle/>
          <a:p>
            <a:r>
              <a:rPr lang="en-US" sz="1600" dirty="0">
                <a:solidFill>
                  <a:srgbClr val="000000"/>
                </a:solidFill>
              </a:rPr>
              <a:t>Figure 16-1 illustrates an IP packet before and after GRE encapsulation</a:t>
            </a:r>
            <a:r>
              <a:rPr lang="en-US" sz="1600" dirty="0"/>
              <a:t>.</a:t>
            </a:r>
          </a:p>
          <a:p>
            <a:r>
              <a:rPr lang="en-US" sz="1600" dirty="0">
                <a:solidFill>
                  <a:schemeClr val="tx1">
                    <a:lumMod val="50000"/>
                  </a:schemeClr>
                </a:solidFill>
              </a:rPr>
              <a:t>GRE tunnels support IPv4 or IPv6 addresses as an underlay or overlay network.</a:t>
            </a:r>
          </a:p>
        </p:txBody>
      </p:sp>
      <p:pic>
        <p:nvPicPr>
          <p:cNvPr id="2" name="Picture 1">
            <a:extLst>
              <a:ext uri="{FF2B5EF4-FFF2-40B4-BE49-F238E27FC236}">
                <a16:creationId xmlns:a16="http://schemas.microsoft.com/office/drawing/2014/main" id="{AB8E941B-B811-4426-8E5C-D45035980BA9}"/>
              </a:ext>
            </a:extLst>
          </p:cNvPr>
          <p:cNvPicPr>
            <a:picLocks noChangeAspect="1"/>
          </p:cNvPicPr>
          <p:nvPr/>
        </p:nvPicPr>
        <p:blipFill>
          <a:blip r:embed="rId3"/>
          <a:stretch>
            <a:fillRect/>
          </a:stretch>
        </p:blipFill>
        <p:spPr>
          <a:xfrm>
            <a:off x="4645635" y="3017611"/>
            <a:ext cx="3457575" cy="1104900"/>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25264"/>
            <a:ext cx="8345488" cy="731837"/>
          </a:xfrm>
        </p:spPr>
        <p:txBody>
          <a:bodyPr/>
          <a:lstStyle/>
          <a:p>
            <a:r>
              <a:rPr lang="en-US" sz="1600" dirty="0"/>
              <a:t>Cisco Location/ID Separation Protocol (LISP)</a:t>
            </a:r>
            <a:br>
              <a:rPr lang="en-US" sz="1600" dirty="0"/>
            </a:br>
            <a:r>
              <a:rPr lang="en-US" sz="2800" dirty="0"/>
              <a:t>LISP Map Request and Reply</a:t>
            </a:r>
            <a:endParaRPr lang="en-US" sz="2400" dirty="0"/>
          </a:p>
        </p:txBody>
      </p:sp>
      <p:sp>
        <p:nvSpPr>
          <p:cNvPr id="6" name="TextBox 5"/>
          <p:cNvSpPr txBox="1"/>
          <p:nvPr/>
        </p:nvSpPr>
        <p:spPr>
          <a:xfrm>
            <a:off x="94268" y="706573"/>
            <a:ext cx="8964007" cy="584775"/>
          </a:xfrm>
          <a:prstGeom prst="rect">
            <a:avLst/>
          </a:prstGeom>
          <a:noFill/>
        </p:spPr>
        <p:txBody>
          <a:bodyPr wrap="square" rtlCol="0">
            <a:spAutoFit/>
          </a:bodyPr>
          <a:lstStyle/>
          <a:p>
            <a:r>
              <a:rPr lang="en-US" sz="1600" dirty="0">
                <a:solidFill>
                  <a:srgbClr val="000000"/>
                </a:solidFill>
              </a:rPr>
              <a:t>When an endpoint within a LISP site is trying to communicate to an endpoint outside the LISP site, the ITR needs to perform a series of steps to be able to route the traffic appropriately.</a:t>
            </a:r>
          </a:p>
        </p:txBody>
      </p:sp>
      <p:sp>
        <p:nvSpPr>
          <p:cNvPr id="10" name="TextBox 9"/>
          <p:cNvSpPr txBox="1"/>
          <p:nvPr/>
        </p:nvSpPr>
        <p:spPr>
          <a:xfrm>
            <a:off x="1" y="1291348"/>
            <a:ext cx="5238750" cy="3493264"/>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1300" b="1" dirty="0">
                <a:solidFill>
                  <a:srgbClr val="000000"/>
                </a:solidFill>
                <a:latin typeface="+mn-lt"/>
                <a:ea typeface="Palatino Linotype" panose="02040502050505030304" pitchFamily="18" charset="0"/>
                <a:cs typeface="Palatino Linotype" panose="02040502050505030304" pitchFamily="18" charset="0"/>
              </a:rPr>
              <a:t>Step 1. </a:t>
            </a:r>
            <a:r>
              <a:rPr lang="en-US" sz="1300" dirty="0">
                <a:solidFill>
                  <a:srgbClr val="000000"/>
                </a:solidFill>
                <a:latin typeface="+mn-lt"/>
                <a:ea typeface="Palatino Linotype" panose="02040502050505030304" pitchFamily="18" charset="0"/>
                <a:cs typeface="Palatino Linotype" panose="02040502050505030304" pitchFamily="18" charset="0"/>
              </a:rPr>
              <a:t>The endpoint in LISP Site 1 (host1) sends a DNS request to resolve the IP address of the endpoint in LISP Site 2 (host2.cisco.com). The DNS server replies with the IP address 10.1.2.2, which is the destination EID. </a:t>
            </a:r>
          </a:p>
          <a:p>
            <a:pPr marL="285750" marR="0" indent="-285750">
              <a:spcBef>
                <a:spcPts val="0"/>
              </a:spcBef>
              <a:spcAft>
                <a:spcPts val="0"/>
              </a:spcAft>
              <a:buFont typeface="Arial" panose="020B0604020202020204" pitchFamily="34" charset="0"/>
              <a:buChar char="•"/>
            </a:pPr>
            <a:r>
              <a:rPr lang="en-US" sz="1300" b="1" dirty="0">
                <a:solidFill>
                  <a:srgbClr val="000000"/>
                </a:solidFill>
                <a:latin typeface="+mn-lt"/>
                <a:ea typeface="Palatino Linotype" panose="02040502050505030304" pitchFamily="18" charset="0"/>
                <a:cs typeface="Palatino Linotype" panose="02040502050505030304" pitchFamily="18" charset="0"/>
              </a:rPr>
              <a:t>Step 2. </a:t>
            </a:r>
            <a:r>
              <a:rPr lang="en-US" sz="1300" dirty="0">
                <a:solidFill>
                  <a:srgbClr val="000000"/>
                </a:solidFill>
                <a:latin typeface="+mn-lt"/>
                <a:ea typeface="Palatino Linotype" panose="02040502050505030304" pitchFamily="18" charset="0"/>
                <a:cs typeface="Palatino Linotype" panose="02040502050505030304" pitchFamily="18" charset="0"/>
              </a:rPr>
              <a:t>The ITR receives the packets from host1 destined to 10.1.2.2. It performs a FIB lookup and evaluates the packet according to the configured forwarding rules.</a:t>
            </a:r>
          </a:p>
          <a:p>
            <a:pPr marL="285750" marR="0" indent="-285750">
              <a:spcBef>
                <a:spcPts val="0"/>
              </a:spcBef>
              <a:spcAft>
                <a:spcPts val="0"/>
              </a:spcAft>
              <a:buFont typeface="Arial" panose="020B0604020202020204" pitchFamily="34" charset="0"/>
              <a:buChar char="•"/>
            </a:pPr>
            <a:r>
              <a:rPr lang="en-US" sz="1300" b="1" dirty="0">
                <a:solidFill>
                  <a:srgbClr val="000000"/>
                </a:solidFill>
                <a:latin typeface="+mn-lt"/>
                <a:ea typeface="Palatino Linotype" panose="02040502050505030304" pitchFamily="18" charset="0"/>
                <a:cs typeface="Palatino Linotype" panose="02040502050505030304" pitchFamily="18" charset="0"/>
              </a:rPr>
              <a:t>Step 3</a:t>
            </a:r>
            <a:r>
              <a:rPr lang="en-US" sz="1300" dirty="0">
                <a:solidFill>
                  <a:srgbClr val="000000"/>
                </a:solidFill>
                <a:latin typeface="+mn-lt"/>
                <a:ea typeface="Palatino Linotype" panose="02040502050505030304" pitchFamily="18" charset="0"/>
                <a:cs typeface="Palatino Linotype" panose="02040502050505030304" pitchFamily="18" charset="0"/>
              </a:rPr>
              <a:t>. The ITR sends an encapsulated map request to the MR for 10.1.2.2. </a:t>
            </a:r>
          </a:p>
          <a:p>
            <a:pPr marL="285750" marR="0" indent="-285750">
              <a:spcBef>
                <a:spcPts val="0"/>
              </a:spcBef>
              <a:spcAft>
                <a:spcPts val="0"/>
              </a:spcAft>
              <a:buFont typeface="Arial" panose="020B0604020202020204" pitchFamily="34" charset="0"/>
              <a:buChar char="•"/>
            </a:pPr>
            <a:r>
              <a:rPr lang="en-US" sz="1300" b="1" dirty="0">
                <a:solidFill>
                  <a:srgbClr val="000000"/>
                </a:solidFill>
                <a:latin typeface="+mn-lt"/>
                <a:ea typeface="Palatino Linotype" panose="02040502050505030304" pitchFamily="18" charset="0"/>
                <a:cs typeface="Palatino Linotype" panose="02040502050505030304" pitchFamily="18" charset="0"/>
              </a:rPr>
              <a:t>Step 4. </a:t>
            </a:r>
            <a:r>
              <a:rPr lang="en-US" sz="1300" dirty="0">
                <a:solidFill>
                  <a:srgbClr val="000000"/>
                </a:solidFill>
                <a:latin typeface="+mn-lt"/>
                <a:ea typeface="Palatino Linotype" panose="02040502050505030304" pitchFamily="18" charset="0"/>
                <a:cs typeface="Palatino Linotype" panose="02040502050505030304" pitchFamily="18" charset="0"/>
              </a:rPr>
              <a:t>Because the MR and MS functionality is configured on the same device, the MS mapping database system forwards the map request to the authoritative (source of truth) ETR. </a:t>
            </a:r>
          </a:p>
          <a:p>
            <a:pPr marL="285750" marR="0" indent="-285750">
              <a:spcBef>
                <a:spcPts val="0"/>
              </a:spcBef>
              <a:spcAft>
                <a:spcPts val="0"/>
              </a:spcAft>
              <a:buFont typeface="Arial" panose="020B0604020202020204" pitchFamily="34" charset="0"/>
              <a:buChar char="•"/>
            </a:pPr>
            <a:r>
              <a:rPr lang="en-US" sz="1300" b="1" dirty="0">
                <a:solidFill>
                  <a:srgbClr val="000000"/>
                </a:solidFill>
                <a:latin typeface="+mn-lt"/>
                <a:ea typeface="Palatino Linotype" panose="02040502050505030304" pitchFamily="18" charset="0"/>
                <a:cs typeface="Palatino Linotype" panose="02040502050505030304" pitchFamily="18" charset="0"/>
              </a:rPr>
              <a:t>Step 5. </a:t>
            </a:r>
            <a:r>
              <a:rPr lang="en-US" sz="1300" dirty="0">
                <a:solidFill>
                  <a:srgbClr val="000000"/>
                </a:solidFill>
                <a:latin typeface="+mn-lt"/>
                <a:ea typeface="Palatino Linotype" panose="02040502050505030304" pitchFamily="18" charset="0"/>
                <a:cs typeface="Palatino Linotype" panose="02040502050505030304" pitchFamily="18" charset="0"/>
              </a:rPr>
              <a:t>The ETR sends to the ITR a map reply message that includes an EID-to-RLOC mapping 10.1.2.2 → 100.64.2.2. </a:t>
            </a:r>
          </a:p>
          <a:p>
            <a:pPr marL="285750" marR="0" indent="-285750">
              <a:spcBef>
                <a:spcPts val="0"/>
              </a:spcBef>
              <a:spcAft>
                <a:spcPts val="0"/>
              </a:spcAft>
              <a:buFont typeface="Arial" panose="020B0604020202020204" pitchFamily="34" charset="0"/>
              <a:buChar char="•"/>
            </a:pPr>
            <a:r>
              <a:rPr lang="en-US" sz="1300" b="1" dirty="0">
                <a:solidFill>
                  <a:srgbClr val="000000"/>
                </a:solidFill>
                <a:latin typeface="+mn-lt"/>
                <a:ea typeface="Palatino Linotype" panose="02040502050505030304" pitchFamily="18" charset="0"/>
                <a:cs typeface="Palatino Linotype" panose="02040502050505030304" pitchFamily="18" charset="0"/>
              </a:rPr>
              <a:t>Step 6. </a:t>
            </a:r>
            <a:r>
              <a:rPr lang="en-US" sz="1300" dirty="0">
                <a:solidFill>
                  <a:srgbClr val="000000"/>
                </a:solidFill>
                <a:latin typeface="+mn-lt"/>
                <a:ea typeface="Palatino Linotype" panose="02040502050505030304" pitchFamily="18" charset="0"/>
                <a:cs typeface="Palatino Linotype" panose="02040502050505030304" pitchFamily="18" charset="0"/>
              </a:rPr>
              <a:t>The ITR installs the EID-to-RLOC mapping in its local map cache and programs the FIB. It is now ready to forward LISP traffic.</a:t>
            </a:r>
          </a:p>
        </p:txBody>
      </p:sp>
      <p:pic>
        <p:nvPicPr>
          <p:cNvPr id="2" name="Picture 1"/>
          <p:cNvPicPr>
            <a:picLocks noChangeAspect="1"/>
          </p:cNvPicPr>
          <p:nvPr/>
        </p:nvPicPr>
        <p:blipFill>
          <a:blip r:embed="rId3"/>
          <a:stretch>
            <a:fillRect/>
          </a:stretch>
        </p:blipFill>
        <p:spPr>
          <a:xfrm>
            <a:off x="5203596" y="1856519"/>
            <a:ext cx="3940404" cy="1912497"/>
          </a:xfrm>
          <a:prstGeom prst="rect">
            <a:avLst/>
          </a:prstGeom>
        </p:spPr>
      </p:pic>
    </p:spTree>
    <p:extLst>
      <p:ext uri="{BB962C8B-B14F-4D97-AF65-F5344CB8AC3E}">
        <p14:creationId xmlns:p14="http://schemas.microsoft.com/office/powerpoint/2010/main" val="43069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55896"/>
            <a:ext cx="8345488" cy="731837"/>
          </a:xfrm>
        </p:spPr>
        <p:txBody>
          <a:bodyPr/>
          <a:lstStyle/>
          <a:p>
            <a:r>
              <a:rPr lang="en-US" sz="1600" dirty="0"/>
              <a:t>Cisco Location/ID Separation Protocol (LISP)</a:t>
            </a:r>
            <a:br>
              <a:rPr lang="en-US" sz="1600" dirty="0"/>
            </a:br>
            <a:r>
              <a:rPr lang="en-US" sz="2800" dirty="0"/>
              <a:t>LISP Data Path</a:t>
            </a:r>
            <a:endParaRPr lang="en-US" sz="2400" dirty="0"/>
          </a:p>
        </p:txBody>
      </p:sp>
      <p:sp>
        <p:nvSpPr>
          <p:cNvPr id="6" name="TextBox 5"/>
          <p:cNvSpPr txBox="1"/>
          <p:nvPr/>
        </p:nvSpPr>
        <p:spPr>
          <a:xfrm>
            <a:off x="207389" y="787733"/>
            <a:ext cx="5703216" cy="646331"/>
          </a:xfrm>
          <a:prstGeom prst="rect">
            <a:avLst/>
          </a:prstGeom>
          <a:noFill/>
        </p:spPr>
        <p:txBody>
          <a:bodyPr wrap="square" rtlCol="0">
            <a:spAutoFit/>
          </a:bodyPr>
          <a:lstStyle/>
          <a:p>
            <a:r>
              <a:rPr lang="en-US" dirty="0">
                <a:solidFill>
                  <a:srgbClr val="000000"/>
                </a:solidFill>
              </a:rPr>
              <a:t>The following steps describe the encapsulation and de-encapsulation process illustrated in Figure 16-10:</a:t>
            </a:r>
            <a:endParaRPr lang="en-US" sz="1400" dirty="0">
              <a:solidFill>
                <a:srgbClr val="000000"/>
              </a:solidFill>
            </a:endParaRPr>
          </a:p>
        </p:txBody>
      </p:sp>
      <p:sp>
        <p:nvSpPr>
          <p:cNvPr id="10" name="TextBox 9"/>
          <p:cNvSpPr txBox="1"/>
          <p:nvPr/>
        </p:nvSpPr>
        <p:spPr>
          <a:xfrm>
            <a:off x="207389" y="1512788"/>
            <a:ext cx="4507485" cy="2800767"/>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1600" b="1" dirty="0">
                <a:solidFill>
                  <a:srgbClr val="0B0B0B"/>
                </a:solidFill>
                <a:latin typeface="+mn-lt"/>
                <a:ea typeface="Calibri" panose="020F0502020204030204" pitchFamily="34" charset="0"/>
                <a:cs typeface="Cisco-Bold"/>
              </a:rPr>
              <a:t>Step 1. </a:t>
            </a:r>
            <a:r>
              <a:rPr lang="en-US" sz="1600" dirty="0">
                <a:solidFill>
                  <a:srgbClr val="000000"/>
                </a:solidFill>
                <a:latin typeface="+mn-lt"/>
                <a:ea typeface="Calibri" panose="020F0502020204030204" pitchFamily="34" charset="0"/>
                <a:cs typeface="CiscoSerif-Regular"/>
              </a:rPr>
              <a:t>The ITR receives a packet from EID host1 (10.1.1.1) destined to host2 (10.2.2.2).</a:t>
            </a:r>
            <a:endParaRPr lang="en-US" sz="1600" dirty="0">
              <a:latin typeface="+mn-lt"/>
              <a:ea typeface="Palatino Linotype" panose="02040502050505030304" pitchFamily="18" charset="0"/>
              <a:cs typeface="Palatino Linotype" panose="02040502050505030304" pitchFamily="18" charset="0"/>
            </a:endParaRPr>
          </a:p>
          <a:p>
            <a:pPr marL="285750" marR="0" indent="-285750">
              <a:spcBef>
                <a:spcPts val="0"/>
              </a:spcBef>
              <a:spcAft>
                <a:spcPts val="0"/>
              </a:spcAft>
              <a:buFont typeface="Arial" panose="020B0604020202020204" pitchFamily="34" charset="0"/>
              <a:buChar char="•"/>
            </a:pPr>
            <a:r>
              <a:rPr lang="en-US" sz="1600" b="1" dirty="0">
                <a:solidFill>
                  <a:srgbClr val="0B0B0B"/>
                </a:solidFill>
                <a:latin typeface="+mn-lt"/>
                <a:ea typeface="Calibri" panose="020F0502020204030204" pitchFamily="34" charset="0"/>
                <a:cs typeface="Cisco-Bold"/>
              </a:rPr>
              <a:t>Step 2. </a:t>
            </a:r>
            <a:r>
              <a:rPr lang="en-US" sz="1600" dirty="0">
                <a:solidFill>
                  <a:srgbClr val="000000"/>
                </a:solidFill>
                <a:latin typeface="+mn-lt"/>
                <a:ea typeface="Calibri" panose="020F0502020204030204" pitchFamily="34" charset="0"/>
                <a:cs typeface="CiscoSerif-Regular"/>
              </a:rPr>
              <a:t>The ITR performs a FIB lookup and finds a match. It encapsulates the EID packet and adds an outer header with the RLOC IP address from the ITR as the source IP address and the RLOC IP address of the ETR as the destination IP address.</a:t>
            </a:r>
            <a:endParaRPr lang="en-US" sz="1600" dirty="0">
              <a:latin typeface="+mn-lt"/>
              <a:ea typeface="Palatino Linotype" panose="02040502050505030304" pitchFamily="18" charset="0"/>
              <a:cs typeface="Palatino Linotype" panose="02040502050505030304" pitchFamily="18" charset="0"/>
            </a:endParaRPr>
          </a:p>
          <a:p>
            <a:pPr marL="285750" marR="0" indent="-285750">
              <a:spcBef>
                <a:spcPts val="0"/>
              </a:spcBef>
              <a:spcAft>
                <a:spcPts val="0"/>
              </a:spcAft>
              <a:buFont typeface="Arial" panose="020B0604020202020204" pitchFamily="34" charset="0"/>
              <a:buChar char="•"/>
            </a:pPr>
            <a:r>
              <a:rPr lang="en-US" sz="1600" b="1" dirty="0">
                <a:solidFill>
                  <a:srgbClr val="0B0B0B"/>
                </a:solidFill>
                <a:latin typeface="+mn-lt"/>
                <a:ea typeface="Calibri" panose="020F0502020204030204" pitchFamily="34" charset="0"/>
                <a:cs typeface="Cisco-Bold"/>
              </a:rPr>
              <a:t>Step 3. </a:t>
            </a:r>
            <a:r>
              <a:rPr lang="en-US" sz="1600" dirty="0">
                <a:solidFill>
                  <a:srgbClr val="000000"/>
                </a:solidFill>
                <a:latin typeface="+mn-lt"/>
                <a:ea typeface="Calibri" panose="020F0502020204030204" pitchFamily="34" charset="0"/>
                <a:cs typeface="CiscoSerif-Regular"/>
              </a:rPr>
              <a:t>ETR receives the encapsulated packet and de-encapsulates it to forward it to host2.</a:t>
            </a:r>
            <a:endParaRPr lang="en-US" sz="1600" dirty="0">
              <a:effectLst/>
              <a:latin typeface="+mn-lt"/>
              <a:ea typeface="Palatino Linotype" panose="02040502050505030304" pitchFamily="18" charset="0"/>
              <a:cs typeface="Palatino Linotype" panose="02040502050505030304" pitchFamily="18" charset="0"/>
            </a:endParaRPr>
          </a:p>
        </p:txBody>
      </p:sp>
      <p:pic>
        <p:nvPicPr>
          <p:cNvPr id="9" name="Picture 8"/>
          <p:cNvPicPr>
            <a:picLocks noChangeAspect="1"/>
          </p:cNvPicPr>
          <p:nvPr/>
        </p:nvPicPr>
        <p:blipFill>
          <a:blip r:embed="rId3"/>
          <a:stretch>
            <a:fillRect/>
          </a:stretch>
        </p:blipFill>
        <p:spPr>
          <a:xfrm>
            <a:off x="4692994" y="1704974"/>
            <a:ext cx="4451006" cy="2416394"/>
          </a:xfrm>
          <a:prstGeom prst="rect">
            <a:avLst/>
          </a:prstGeom>
        </p:spPr>
      </p:pic>
    </p:spTree>
    <p:extLst>
      <p:ext uri="{BB962C8B-B14F-4D97-AF65-F5344CB8AC3E}">
        <p14:creationId xmlns:p14="http://schemas.microsoft.com/office/powerpoint/2010/main" val="276919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9" y="0"/>
            <a:ext cx="8345488" cy="731837"/>
          </a:xfrm>
        </p:spPr>
        <p:txBody>
          <a:bodyPr/>
          <a:lstStyle/>
          <a:p>
            <a:r>
              <a:rPr lang="en-US" sz="1600" dirty="0"/>
              <a:t>Cisco Location/ID Separation Protocol (LISP)</a:t>
            </a:r>
            <a:br>
              <a:rPr lang="en-US" sz="1600" dirty="0"/>
            </a:br>
            <a:r>
              <a:rPr lang="en-US" sz="2800" dirty="0"/>
              <a:t>Proxy ETR</a:t>
            </a:r>
            <a:endParaRPr lang="en-US" sz="2400" dirty="0"/>
          </a:p>
        </p:txBody>
      </p:sp>
      <p:sp>
        <p:nvSpPr>
          <p:cNvPr id="6" name="TextBox 5"/>
          <p:cNvSpPr txBox="1"/>
          <p:nvPr/>
        </p:nvSpPr>
        <p:spPr>
          <a:xfrm>
            <a:off x="94269" y="731837"/>
            <a:ext cx="5506432" cy="4031873"/>
          </a:xfrm>
          <a:prstGeom prst="rect">
            <a:avLst/>
          </a:prstGeom>
          <a:noFill/>
        </p:spPr>
        <p:txBody>
          <a:bodyPr wrap="square" rtlCol="0">
            <a:spAutoFit/>
          </a:bodyPr>
          <a:lstStyle/>
          <a:p>
            <a:r>
              <a:rPr lang="en-US" sz="1600" dirty="0">
                <a:solidFill>
                  <a:srgbClr val="000000"/>
                </a:solidFill>
              </a:rPr>
              <a:t>The following steps describe the proxy ETR process illustrated in Figure 16-11:</a:t>
            </a:r>
          </a:p>
          <a:p>
            <a:pPr marL="285750" indent="-285750">
              <a:buFont typeface="Arial" panose="020B0604020202020204" pitchFamily="34" charset="0"/>
              <a:buChar char="•"/>
            </a:pPr>
            <a:r>
              <a:rPr lang="en-US" sz="1600" b="1" dirty="0">
                <a:solidFill>
                  <a:srgbClr val="000000"/>
                </a:solidFill>
              </a:rPr>
              <a:t>Step 1. </a:t>
            </a:r>
            <a:r>
              <a:rPr lang="en-US" sz="1600" dirty="0">
                <a:solidFill>
                  <a:srgbClr val="000000"/>
                </a:solidFill>
              </a:rPr>
              <a:t>host1 perform a DNS lookup for www.cisco.com. It gets a response from the DNS server with IP address 100.64.254.254 and starts forwarding packets to the ITR with the destination IP address.</a:t>
            </a:r>
          </a:p>
          <a:p>
            <a:pPr marL="285750" indent="-285750">
              <a:buFont typeface="Arial" panose="020B0604020202020204" pitchFamily="34" charset="0"/>
              <a:buChar char="•"/>
            </a:pPr>
            <a:r>
              <a:rPr lang="en-US" sz="1600" b="1" dirty="0">
                <a:solidFill>
                  <a:srgbClr val="000000"/>
                </a:solidFill>
              </a:rPr>
              <a:t>Step 2. </a:t>
            </a:r>
            <a:r>
              <a:rPr lang="en-US" sz="1600" dirty="0">
                <a:solidFill>
                  <a:srgbClr val="000000"/>
                </a:solidFill>
              </a:rPr>
              <a:t>The 100.64.254.254.ITR sends a map request to the MR for 100.64.254.254.</a:t>
            </a:r>
          </a:p>
          <a:p>
            <a:pPr marL="285750" indent="-285750">
              <a:buFont typeface="Arial" panose="020B0604020202020204" pitchFamily="34" charset="0"/>
              <a:buChar char="•"/>
            </a:pPr>
            <a:r>
              <a:rPr lang="en-US" sz="1600" b="1" dirty="0">
                <a:solidFill>
                  <a:srgbClr val="000000"/>
                </a:solidFill>
              </a:rPr>
              <a:t>Step 3.</a:t>
            </a:r>
            <a:r>
              <a:rPr lang="en-US" sz="1600" dirty="0">
                <a:solidFill>
                  <a:srgbClr val="000000"/>
                </a:solidFill>
              </a:rPr>
              <a:t> The mapping database system responds with a negative map reply that includes a calculated non-LISP prefix for the ITR to add it to its mapping cache and FIB.</a:t>
            </a:r>
          </a:p>
          <a:p>
            <a:pPr marL="285750" indent="-285750">
              <a:buFont typeface="Arial" panose="020B0604020202020204" pitchFamily="34" charset="0"/>
              <a:buChar char="•"/>
            </a:pPr>
            <a:r>
              <a:rPr lang="en-US" sz="1600" b="1" dirty="0">
                <a:solidFill>
                  <a:srgbClr val="000000"/>
                </a:solidFill>
              </a:rPr>
              <a:t>Step 4.</a:t>
            </a:r>
            <a:r>
              <a:rPr lang="en-US" sz="1600" dirty="0">
                <a:solidFill>
                  <a:srgbClr val="000000"/>
                </a:solidFill>
              </a:rPr>
              <a:t>The ITR can now start sending LISP-encapsulated packets to the PETR.</a:t>
            </a:r>
          </a:p>
          <a:p>
            <a:pPr marL="285750" indent="-285750">
              <a:buFont typeface="Arial" panose="020B0604020202020204" pitchFamily="34" charset="0"/>
              <a:buChar char="•"/>
            </a:pPr>
            <a:r>
              <a:rPr lang="en-US" sz="1600" b="1" dirty="0">
                <a:solidFill>
                  <a:srgbClr val="000000"/>
                </a:solidFill>
              </a:rPr>
              <a:t>Step 5.</a:t>
            </a:r>
            <a:r>
              <a:rPr lang="en-US" sz="1600" dirty="0">
                <a:solidFill>
                  <a:srgbClr val="000000"/>
                </a:solidFill>
              </a:rPr>
              <a:t> The PETR de-encapsulates the traffic and sends it to www.cisco.com.</a:t>
            </a:r>
          </a:p>
        </p:txBody>
      </p:sp>
      <p:pic>
        <p:nvPicPr>
          <p:cNvPr id="8" name="Picture 7"/>
          <p:cNvPicPr>
            <a:picLocks noChangeAspect="1"/>
          </p:cNvPicPr>
          <p:nvPr/>
        </p:nvPicPr>
        <p:blipFill>
          <a:blip r:embed="rId3"/>
          <a:stretch>
            <a:fillRect/>
          </a:stretch>
        </p:blipFill>
        <p:spPr>
          <a:xfrm>
            <a:off x="5490877" y="1685925"/>
            <a:ext cx="3653122" cy="2238375"/>
          </a:xfrm>
          <a:prstGeom prst="rect">
            <a:avLst/>
          </a:prstGeom>
        </p:spPr>
      </p:pic>
    </p:spTree>
    <p:extLst>
      <p:ext uri="{BB962C8B-B14F-4D97-AF65-F5344CB8AC3E}">
        <p14:creationId xmlns:p14="http://schemas.microsoft.com/office/powerpoint/2010/main" val="4242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35980"/>
            <a:ext cx="8345488" cy="621245"/>
          </a:xfrm>
        </p:spPr>
        <p:txBody>
          <a:bodyPr/>
          <a:lstStyle/>
          <a:p>
            <a:r>
              <a:rPr lang="en-US" sz="1600" dirty="0"/>
              <a:t>Cisco Location/ID Separation Protocol (LISP)</a:t>
            </a:r>
            <a:br>
              <a:rPr lang="en-US" sz="1600" dirty="0"/>
            </a:br>
            <a:r>
              <a:rPr lang="en-US" sz="2800" dirty="0"/>
              <a:t>Proxy ITR (PITR)</a:t>
            </a:r>
            <a:endParaRPr lang="en-US" sz="2400" dirty="0"/>
          </a:p>
        </p:txBody>
      </p:sp>
      <p:sp>
        <p:nvSpPr>
          <p:cNvPr id="6" name="TextBox 5"/>
          <p:cNvSpPr txBox="1"/>
          <p:nvPr/>
        </p:nvSpPr>
        <p:spPr>
          <a:xfrm>
            <a:off x="94267" y="657225"/>
            <a:ext cx="5344507" cy="4247317"/>
          </a:xfrm>
          <a:prstGeom prst="rect">
            <a:avLst/>
          </a:prstGeom>
          <a:noFill/>
        </p:spPr>
        <p:txBody>
          <a:bodyPr wrap="square" rtlCol="0">
            <a:spAutoFit/>
          </a:bodyPr>
          <a:lstStyle/>
          <a:p>
            <a:r>
              <a:rPr lang="en-US" sz="1600" dirty="0"/>
              <a:t>The following steps describe the proxy ITR process illustrated in Figure 16-12:</a:t>
            </a:r>
          </a:p>
          <a:p>
            <a:pPr marL="285750" indent="-285750">
              <a:buFont typeface="Arial" panose="020B0604020202020204" pitchFamily="34" charset="0"/>
              <a:buChar char="•"/>
            </a:pPr>
            <a:r>
              <a:rPr lang="en-US" sz="1600" b="1" dirty="0"/>
              <a:t>Step 1.  </a:t>
            </a:r>
            <a:r>
              <a:rPr lang="en-US" sz="1600" dirty="0"/>
              <a:t>Traffic from www.cisco.com is received by the PITR with the destination IP address 10.1.1.1 from host1.cisco.com.</a:t>
            </a:r>
          </a:p>
          <a:p>
            <a:pPr marL="285750" indent="-285750">
              <a:buFont typeface="Arial" panose="020B0604020202020204" pitchFamily="34" charset="0"/>
              <a:buChar char="•"/>
            </a:pPr>
            <a:r>
              <a:rPr lang="en-US" sz="1600" b="1" dirty="0"/>
              <a:t>Step 2.  </a:t>
            </a:r>
            <a:r>
              <a:rPr lang="en-US" sz="1600" dirty="0"/>
              <a:t>The PITR sends a map request to the MR for 10.1.1.1.</a:t>
            </a:r>
          </a:p>
          <a:p>
            <a:pPr marL="285750" indent="-285750">
              <a:buFont typeface="Arial" panose="020B0604020202020204" pitchFamily="34" charset="0"/>
              <a:buChar char="•"/>
            </a:pPr>
            <a:r>
              <a:rPr lang="en-US" sz="1600" b="1" dirty="0"/>
              <a:t>Step 3.  </a:t>
            </a:r>
            <a:r>
              <a:rPr lang="en-US" sz="1600" dirty="0"/>
              <a:t>The mapping database system forwards the map request to the ETR.</a:t>
            </a:r>
          </a:p>
          <a:p>
            <a:pPr marL="285750" indent="-285750">
              <a:buFont typeface="Arial" panose="020B0604020202020204" pitchFamily="34" charset="0"/>
              <a:buChar char="•"/>
            </a:pPr>
            <a:r>
              <a:rPr lang="en-US" sz="1600" b="1" dirty="0"/>
              <a:t>Step 4.  </a:t>
            </a:r>
            <a:r>
              <a:rPr lang="en-US" sz="1600" dirty="0"/>
              <a:t>The ETR sends a map reply to the PITR with the EID-to-RLOC mapping 10.1.1.1 → 100.64.1.1.</a:t>
            </a:r>
          </a:p>
          <a:p>
            <a:pPr marL="285750" indent="-285750">
              <a:buFont typeface="Arial" panose="020B0604020202020204" pitchFamily="34" charset="0"/>
              <a:buChar char="•"/>
            </a:pPr>
            <a:r>
              <a:rPr lang="en-US" sz="1600" b="1" dirty="0"/>
              <a:t>Step 5.  </a:t>
            </a:r>
            <a:r>
              <a:rPr lang="en-US" sz="1600" dirty="0"/>
              <a:t>The PITR LISP-encapsulates the packets and starts forwarding them to the ETR.</a:t>
            </a:r>
          </a:p>
          <a:p>
            <a:pPr marL="285750" indent="-285750">
              <a:buFont typeface="Arial" panose="020B0604020202020204" pitchFamily="34" charset="0"/>
              <a:buChar char="•"/>
            </a:pPr>
            <a:r>
              <a:rPr lang="en-US" sz="1600" b="1" dirty="0"/>
              <a:t>Step 6.  </a:t>
            </a:r>
            <a:r>
              <a:rPr lang="en-US" sz="1600" dirty="0"/>
              <a:t>The ETR receives the LISP-encapsulated packets, de-encapsulates them, and sends them to host1.</a:t>
            </a:r>
          </a:p>
          <a:p>
            <a:endParaRPr lang="en-US" sz="1400" dirty="0"/>
          </a:p>
        </p:txBody>
      </p:sp>
      <p:pic>
        <p:nvPicPr>
          <p:cNvPr id="4" name="Picture 3"/>
          <p:cNvPicPr>
            <a:picLocks noChangeAspect="1"/>
          </p:cNvPicPr>
          <p:nvPr/>
        </p:nvPicPr>
        <p:blipFill>
          <a:blip r:embed="rId3"/>
          <a:stretch>
            <a:fillRect/>
          </a:stretch>
        </p:blipFill>
        <p:spPr>
          <a:xfrm>
            <a:off x="5438775" y="1646025"/>
            <a:ext cx="3705225" cy="2269715"/>
          </a:xfrm>
          <a:prstGeom prst="rect">
            <a:avLst/>
          </a:prstGeom>
        </p:spPr>
      </p:pic>
    </p:spTree>
    <p:extLst>
      <p:ext uri="{BB962C8B-B14F-4D97-AF65-F5344CB8AC3E}">
        <p14:creationId xmlns:p14="http://schemas.microsoft.com/office/powerpoint/2010/main" val="368507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Virtual Extensible Local Area Network (VXLAN)</a:t>
            </a:r>
          </a:p>
        </p:txBody>
      </p:sp>
      <p:sp>
        <p:nvSpPr>
          <p:cNvPr id="2" name="TextBox 1"/>
          <p:cNvSpPr txBox="1"/>
          <p:nvPr/>
        </p:nvSpPr>
        <p:spPr>
          <a:xfrm>
            <a:off x="359275" y="2196445"/>
            <a:ext cx="844536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40000"/>
                    <a:lumOff val="60000"/>
                  </a:schemeClr>
                </a:solidFill>
              </a:rPr>
              <a:t>Server Virtualization has placed an increased demand on legacy network infrastructure.</a:t>
            </a:r>
          </a:p>
          <a:p>
            <a:pPr marL="285750" indent="-285750">
              <a:buFont typeface="Arial" panose="020B0604020202020204" pitchFamily="34" charset="0"/>
              <a:buChar char="•"/>
            </a:pPr>
            <a:r>
              <a:rPr lang="en-US" dirty="0">
                <a:solidFill>
                  <a:schemeClr val="accent5">
                    <a:lumMod val="40000"/>
                    <a:lumOff val="60000"/>
                  </a:schemeClr>
                </a:solidFill>
              </a:rPr>
              <a:t>Layer 2 networks were not designed to support hundreds of thousands of MAC addresses and tens of thousands of VLANs.</a:t>
            </a:r>
          </a:p>
          <a:p>
            <a:pPr marL="285750" indent="-285750">
              <a:buFont typeface="Arial" panose="020B0604020202020204" pitchFamily="34" charset="0"/>
              <a:buChar char="•"/>
            </a:pPr>
            <a:r>
              <a:rPr lang="en-US" dirty="0">
                <a:solidFill>
                  <a:schemeClr val="accent5">
                    <a:lumMod val="40000"/>
                    <a:lumOff val="60000"/>
                  </a:schemeClr>
                </a:solidFill>
              </a:rPr>
              <a:t>VXLAN is designed to address the issues being seen in traditional Layer 2 networks.</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141402"/>
            <a:ext cx="8345488" cy="731837"/>
          </a:xfrm>
        </p:spPr>
        <p:txBody>
          <a:bodyPr/>
          <a:lstStyle/>
          <a:p>
            <a:r>
              <a:rPr lang="en-US" sz="1600" dirty="0"/>
              <a:t>Virtual Extensible Local Area Network (VXLAN)</a:t>
            </a:r>
            <a:br>
              <a:rPr lang="en-US" sz="1600" dirty="0"/>
            </a:br>
            <a:r>
              <a:rPr lang="en-US" sz="2800" dirty="0"/>
              <a:t>Issues with Legacy Layer 2 Networks</a:t>
            </a:r>
            <a:endParaRPr lang="en-US" sz="2400" dirty="0"/>
          </a:p>
        </p:txBody>
      </p:sp>
      <p:sp>
        <p:nvSpPr>
          <p:cNvPr id="2" name="Content Placeholder 1"/>
          <p:cNvSpPr>
            <a:spLocks noGrp="1"/>
          </p:cNvSpPr>
          <p:nvPr>
            <p:ph idx="1"/>
          </p:nvPr>
        </p:nvSpPr>
        <p:spPr>
          <a:xfrm>
            <a:off x="1" y="873239"/>
            <a:ext cx="8587818" cy="2822461"/>
          </a:xfrm>
        </p:spPr>
        <p:txBody>
          <a:bodyPr/>
          <a:lstStyle/>
          <a:p>
            <a:pPr indent="0" algn="l"/>
            <a:r>
              <a:rPr lang="en-US" sz="1800" dirty="0">
                <a:solidFill>
                  <a:schemeClr val="tx1"/>
                </a:solidFill>
              </a:rPr>
              <a:t>Virtualization has led to a number of problems with traditional Layer 2 Networks:</a:t>
            </a:r>
          </a:p>
          <a:p>
            <a:pPr marL="628590" indent="-342900" algn="l">
              <a:buFont typeface="Arial" panose="020B0604020202020204" pitchFamily="34" charset="0"/>
              <a:buChar char="•"/>
            </a:pPr>
            <a:r>
              <a:rPr lang="en-US" sz="1800" dirty="0">
                <a:solidFill>
                  <a:schemeClr val="tx1"/>
                </a:solidFill>
              </a:rPr>
              <a:t>The 12-bit VLAN ID yields 4000 VLANs, which are insufficient for server virtualization.</a:t>
            </a:r>
          </a:p>
          <a:p>
            <a:pPr marL="628590" indent="-342900" algn="l">
              <a:buFont typeface="Arial" panose="020B0604020202020204" pitchFamily="34" charset="0"/>
              <a:buChar char="•"/>
            </a:pPr>
            <a:r>
              <a:rPr lang="en-US" sz="1800" dirty="0">
                <a:solidFill>
                  <a:schemeClr val="tx1"/>
                </a:solidFill>
              </a:rPr>
              <a:t>Large MAC address tables are needed due to the hundreds of thousands of VMs and containers attached to the network.</a:t>
            </a:r>
          </a:p>
          <a:p>
            <a:pPr marL="628590" indent="-342900" algn="l">
              <a:buFont typeface="Arial" panose="020B0604020202020204" pitchFamily="34" charset="0"/>
              <a:buChar char="•"/>
            </a:pPr>
            <a:r>
              <a:rPr lang="en-US" sz="1800" dirty="0">
                <a:solidFill>
                  <a:schemeClr val="tx1"/>
                </a:solidFill>
              </a:rPr>
              <a:t>STP blocks links to avoid loops, and this results in a large number of disabled links, which is unacceptable.</a:t>
            </a:r>
          </a:p>
          <a:p>
            <a:pPr marL="628590" indent="-342900" algn="l">
              <a:buFont typeface="Arial" panose="020B0604020202020204" pitchFamily="34" charset="0"/>
              <a:buChar char="•"/>
            </a:pPr>
            <a:r>
              <a:rPr lang="en-US" sz="1800" dirty="0">
                <a:solidFill>
                  <a:schemeClr val="tx1"/>
                </a:solidFill>
              </a:rPr>
              <a:t>ECMP is not supported.</a:t>
            </a:r>
          </a:p>
          <a:p>
            <a:pPr marL="628590" indent="-342900" algn="l">
              <a:buFont typeface="Arial" panose="020B0604020202020204" pitchFamily="34" charset="0"/>
              <a:buChar char="•"/>
            </a:pPr>
            <a:r>
              <a:rPr lang="en-US" sz="1800" dirty="0">
                <a:solidFill>
                  <a:schemeClr val="tx1"/>
                </a:solidFill>
              </a:rPr>
              <a:t>Host mobility is difficult to implement.</a:t>
            </a:r>
          </a:p>
        </p:txBody>
      </p:sp>
    </p:spTree>
    <p:extLst>
      <p:ext uri="{BB962C8B-B14F-4D97-AF65-F5344CB8AC3E}">
        <p14:creationId xmlns:p14="http://schemas.microsoft.com/office/powerpoint/2010/main" val="334222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5218" y="10267"/>
            <a:ext cx="8345488" cy="731837"/>
          </a:xfrm>
        </p:spPr>
        <p:txBody>
          <a:bodyPr/>
          <a:lstStyle/>
          <a:p>
            <a:r>
              <a:rPr lang="en-US" sz="1600" dirty="0"/>
              <a:t>Virtual Extensible Local Area Network (VXLAN)</a:t>
            </a:r>
            <a:br>
              <a:rPr lang="en-US" sz="1600" dirty="0"/>
            </a:br>
            <a:r>
              <a:rPr lang="en-US" sz="2800" dirty="0"/>
              <a:t>VXLAN Network Identifier</a:t>
            </a:r>
            <a:endParaRPr lang="en-US" sz="2400" dirty="0"/>
          </a:p>
        </p:txBody>
      </p:sp>
      <p:sp>
        <p:nvSpPr>
          <p:cNvPr id="5" name="TextBox 4"/>
          <p:cNvSpPr txBox="1"/>
          <p:nvPr/>
        </p:nvSpPr>
        <p:spPr>
          <a:xfrm>
            <a:off x="73853" y="742104"/>
            <a:ext cx="8551498" cy="830997"/>
          </a:xfrm>
          <a:prstGeom prst="rect">
            <a:avLst/>
          </a:prstGeom>
          <a:noFill/>
        </p:spPr>
        <p:txBody>
          <a:bodyPr wrap="square" rtlCol="0">
            <a:spAutoFit/>
          </a:bodyPr>
          <a:lstStyle/>
          <a:p>
            <a:r>
              <a:rPr lang="en-US" sz="1600" dirty="0"/>
              <a:t>VXLAN has a 24-bit </a:t>
            </a:r>
            <a:r>
              <a:rPr lang="en-US" sz="1600" b="1" dirty="0"/>
              <a:t>VXLAN network identifier (VNI)</a:t>
            </a:r>
            <a:r>
              <a:rPr lang="en-US" sz="1600" dirty="0"/>
              <a:t>, which allows for up to 16 million VXLAN segments (more commonly known as overlay networks) to coexist within the same infrastructure</a:t>
            </a:r>
            <a:r>
              <a:rPr lang="en-US" sz="1500" dirty="0"/>
              <a:t>.</a:t>
            </a:r>
          </a:p>
        </p:txBody>
      </p:sp>
      <p:sp>
        <p:nvSpPr>
          <p:cNvPr id="6" name="TextBox 5"/>
          <p:cNvSpPr txBox="1"/>
          <p:nvPr/>
        </p:nvSpPr>
        <p:spPr>
          <a:xfrm>
            <a:off x="73853" y="1503992"/>
            <a:ext cx="5650672"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VNI is located in the VXLAN shim header that encapsulates the original inner MAC frame originated by an endpoint. The VNI is used to provide segmentation for Layer 2 and Layer 3 traffic.</a:t>
            </a:r>
          </a:p>
          <a:p>
            <a:pPr marL="285750" indent="-285750">
              <a:buFont typeface="Arial" panose="020B0604020202020204" pitchFamily="34" charset="0"/>
              <a:buChar char="•"/>
            </a:pPr>
            <a:r>
              <a:rPr lang="en-US" sz="1600" dirty="0"/>
              <a:t>To facilitate the discovery of VNIs over the underlay Layer 3 network, virtual tunnel endpoints (VTEPs) are used.</a:t>
            </a:r>
          </a:p>
          <a:p>
            <a:pPr marL="285750" indent="-285750">
              <a:buFont typeface="Arial" panose="020B0604020202020204" pitchFamily="34" charset="0"/>
              <a:buChar char="•"/>
            </a:pPr>
            <a:r>
              <a:rPr lang="en-US" sz="1600" dirty="0"/>
              <a:t>Each VTEP has two interfaces:</a:t>
            </a:r>
          </a:p>
          <a:p>
            <a:pPr lvl="1"/>
            <a:r>
              <a:rPr lang="en-US" sz="1600" b="1" dirty="0"/>
              <a:t>Local LAN interfaces -</a:t>
            </a:r>
            <a:r>
              <a:rPr lang="en-US" sz="1600" dirty="0"/>
              <a:t> These interfaces on the local LAN segment provide bridging between local hosts.</a:t>
            </a:r>
          </a:p>
          <a:p>
            <a:pPr lvl="1"/>
            <a:r>
              <a:rPr lang="en-US" sz="1600" b="1" dirty="0"/>
              <a:t>IP interface -</a:t>
            </a:r>
            <a:r>
              <a:rPr lang="en-US" sz="1600" dirty="0"/>
              <a:t> This is a core-facing network interface for VXLAN. The IP interface’s IP address helps identify the VTEP in the network.</a:t>
            </a:r>
          </a:p>
        </p:txBody>
      </p:sp>
      <p:pic>
        <p:nvPicPr>
          <p:cNvPr id="4" name="Content Placeholder 3"/>
          <p:cNvPicPr>
            <a:picLocks noGrp="1" noChangeAspect="1"/>
          </p:cNvPicPr>
          <p:nvPr>
            <p:ph idx="1"/>
          </p:nvPr>
        </p:nvPicPr>
        <p:blipFill>
          <a:blip r:embed="rId3"/>
          <a:stretch>
            <a:fillRect/>
          </a:stretch>
        </p:blipFill>
        <p:spPr>
          <a:xfrm>
            <a:off x="5640479" y="1622681"/>
            <a:ext cx="3503521" cy="2620553"/>
          </a:xfrm>
          <a:prstGeom prst="rect">
            <a:avLst/>
          </a:prstGeom>
        </p:spPr>
      </p:pic>
    </p:spTree>
    <p:extLst>
      <p:ext uri="{BB962C8B-B14F-4D97-AF65-F5344CB8AC3E}">
        <p14:creationId xmlns:p14="http://schemas.microsoft.com/office/powerpoint/2010/main" val="121142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4268" y="97772"/>
            <a:ext cx="8345488" cy="731837"/>
          </a:xfrm>
        </p:spPr>
        <p:txBody>
          <a:bodyPr/>
          <a:lstStyle/>
          <a:p>
            <a:r>
              <a:rPr lang="en-US" sz="1600" dirty="0"/>
              <a:t>Virtual Extensible Local Area Network (VXLAN)</a:t>
            </a:r>
            <a:br>
              <a:rPr lang="en-US" sz="1600" dirty="0"/>
            </a:br>
            <a:r>
              <a:rPr lang="en-US" sz="2800" dirty="0"/>
              <a:t>VXLAN Headers</a:t>
            </a:r>
            <a:endParaRPr lang="en-US" sz="2400" dirty="0"/>
          </a:p>
        </p:txBody>
      </p:sp>
      <p:sp>
        <p:nvSpPr>
          <p:cNvPr id="2" name="Content Placeholder 1"/>
          <p:cNvSpPr>
            <a:spLocks noGrp="1"/>
          </p:cNvSpPr>
          <p:nvPr>
            <p:ph idx="1"/>
          </p:nvPr>
        </p:nvSpPr>
        <p:spPr>
          <a:xfrm>
            <a:off x="0" y="970962"/>
            <a:ext cx="3667027" cy="3413066"/>
          </a:xfrm>
        </p:spPr>
        <p:txBody>
          <a:bodyPr/>
          <a:lstStyle/>
          <a:p>
            <a:pPr indent="0" algn="l"/>
            <a:r>
              <a:rPr lang="en-US" sz="1800" dirty="0">
                <a:solidFill>
                  <a:schemeClr val="tx1"/>
                </a:solidFill>
              </a:rPr>
              <a:t>There are minor differences between the </a:t>
            </a:r>
            <a:r>
              <a:rPr lang="en-US" sz="1800" b="1" dirty="0">
                <a:solidFill>
                  <a:schemeClr val="tx1"/>
                </a:solidFill>
              </a:rPr>
              <a:t>Layer 2 LISP </a:t>
            </a:r>
            <a:r>
              <a:rPr lang="en-US" sz="1800" dirty="0">
                <a:solidFill>
                  <a:schemeClr val="tx1"/>
                </a:solidFill>
              </a:rPr>
              <a:t>specification and the </a:t>
            </a:r>
            <a:r>
              <a:rPr lang="en-US" sz="1800" b="1" dirty="0">
                <a:solidFill>
                  <a:schemeClr val="tx1"/>
                </a:solidFill>
              </a:rPr>
              <a:t>VXLAN</a:t>
            </a:r>
            <a:r>
              <a:rPr lang="en-US" sz="1800" dirty="0">
                <a:solidFill>
                  <a:schemeClr val="tx1"/>
                </a:solidFill>
              </a:rPr>
              <a:t> specification headers.  LISP fields not ported over to VXLAN are reserved for future use. </a:t>
            </a:r>
          </a:p>
          <a:p>
            <a:pPr indent="0" algn="l"/>
            <a:r>
              <a:rPr lang="en-US" sz="1800" b="1" dirty="0">
                <a:solidFill>
                  <a:schemeClr val="tx1"/>
                </a:solidFill>
              </a:rPr>
              <a:t>Cisco Software Defined Access (SD-Access) </a:t>
            </a:r>
            <a:r>
              <a:rPr lang="en-US" sz="1800" dirty="0">
                <a:solidFill>
                  <a:schemeClr val="tx1"/>
                </a:solidFill>
              </a:rPr>
              <a:t>is an example of an implementation of VXLAN with the LISP control plane.</a:t>
            </a:r>
          </a:p>
        </p:txBody>
      </p:sp>
      <p:pic>
        <p:nvPicPr>
          <p:cNvPr id="7" name="Picture 6"/>
          <p:cNvPicPr>
            <a:picLocks noChangeAspect="1"/>
          </p:cNvPicPr>
          <p:nvPr/>
        </p:nvPicPr>
        <p:blipFill>
          <a:blip r:embed="rId3"/>
          <a:stretch>
            <a:fillRect/>
          </a:stretch>
        </p:blipFill>
        <p:spPr>
          <a:xfrm>
            <a:off x="3667027" y="1253667"/>
            <a:ext cx="5391796" cy="2593225"/>
          </a:xfrm>
          <a:prstGeom prst="rect">
            <a:avLst/>
          </a:prstGeom>
        </p:spPr>
      </p:pic>
    </p:spTree>
    <p:extLst>
      <p:ext uri="{BB962C8B-B14F-4D97-AF65-F5344CB8AC3E}">
        <p14:creationId xmlns:p14="http://schemas.microsoft.com/office/powerpoint/2010/main" val="90405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074811122"/>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Prepare for the Exam</a:t>
            </a:r>
            <a:br>
              <a:rPr lang="en-US" sz="2400" dirty="0"/>
            </a:br>
            <a:r>
              <a:rPr lang="en-US" sz="2400" dirty="0"/>
              <a:t>Key Topics for Chapter 16</a:t>
            </a:r>
          </a:p>
        </p:txBody>
      </p:sp>
      <p:graphicFrame>
        <p:nvGraphicFramePr>
          <p:cNvPr id="2" name="Table 1"/>
          <p:cNvGraphicFramePr>
            <a:graphicFrameLocks noGrp="1"/>
          </p:cNvGraphicFramePr>
          <p:nvPr>
            <p:extLst>
              <p:ext uri="{D42A27DB-BD31-4B8C-83A1-F6EECF244321}">
                <p14:modId xmlns:p14="http://schemas.microsoft.com/office/powerpoint/2010/main" val="2323834745"/>
              </p:ext>
            </p:extLst>
          </p:nvPr>
        </p:nvGraphicFramePr>
        <p:xfrm>
          <a:off x="518745" y="836611"/>
          <a:ext cx="3798731" cy="3813048"/>
        </p:xfrm>
        <a:graphic>
          <a:graphicData uri="http://schemas.openxmlformats.org/drawingml/2006/table">
            <a:tbl>
              <a:tblPr firstRow="1" bandRow="1">
                <a:tableStyleId>{5C22544A-7EE6-4342-B048-85BDC9FD1C3A}</a:tableStyleId>
              </a:tblPr>
              <a:tblGrid>
                <a:gridCol w="3798731">
                  <a:extLst>
                    <a:ext uri="{9D8B030D-6E8A-4147-A177-3AD203B41FA5}">
                      <a16:colId xmlns:a16="http://schemas.microsoft.com/office/drawing/2014/main" val="20000"/>
                    </a:ext>
                  </a:extLst>
                </a:gridCol>
              </a:tblGrid>
              <a:tr h="370840">
                <a:tc>
                  <a:txBody>
                    <a:bodyPr/>
                    <a:lstStyle/>
                    <a:p>
                      <a:r>
                        <a:rPr lang="en-US" sz="1400" b="1" i="0" u="none" strike="noStrike" kern="1200" baseline="0" dirty="0">
                          <a:solidFill>
                            <a:schemeClr val="lt1"/>
                          </a:solidFill>
                          <a:latin typeface="+mj-lt"/>
                          <a:ea typeface="+mn-ea"/>
                          <a:cs typeface="+mn-cs"/>
                        </a:rPr>
                        <a:t>Description</a:t>
                      </a:r>
                      <a:endParaRPr lang="en-US" sz="1400" dirty="0">
                        <a:latin typeface="+mj-lt"/>
                      </a:endParaRPr>
                    </a:p>
                  </a:txBody>
                  <a:tcPr/>
                </a:tc>
                <a:extLst>
                  <a:ext uri="{0D108BD9-81ED-4DB2-BD59-A6C34878D82A}">
                    <a16:rowId xmlns:a16="http://schemas.microsoft.com/office/drawing/2014/main" val="10000"/>
                  </a:ext>
                </a:extLst>
              </a:tr>
              <a:tr h="370840">
                <a:tc>
                  <a:txBody>
                    <a:bodyPr/>
                    <a:lstStyle/>
                    <a:p>
                      <a:pPr marL="38100" marR="361950">
                        <a:lnSpc>
                          <a:spcPct val="90000"/>
                        </a:lnSpc>
                        <a:spcBef>
                          <a:spcPts val="220"/>
                        </a:spcBef>
                        <a:spcAft>
                          <a:spcPts val="0"/>
                        </a:spcAft>
                      </a:pPr>
                      <a:r>
                        <a:rPr lang="en-US" sz="1400" b="0" dirty="0">
                          <a:effectLst/>
                          <a:latin typeface="+mj-lt"/>
                          <a:ea typeface="Times New Roman" panose="02020603050405020304" pitchFamily="18" charset="0"/>
                          <a:cs typeface="Times New Roman" panose="02020603050405020304" pitchFamily="18" charset="0"/>
                        </a:rPr>
                        <a:t>Generic Routing Encapsulation (GRE) definition</a:t>
                      </a:r>
                    </a:p>
                  </a:txBody>
                  <a:tcPr/>
                </a:tc>
                <a:extLst>
                  <a:ext uri="{0D108BD9-81ED-4DB2-BD59-A6C34878D82A}">
                    <a16:rowId xmlns:a16="http://schemas.microsoft.com/office/drawing/2014/main" val="10001"/>
                  </a:ext>
                </a:extLst>
              </a:tr>
              <a:tr h="370840">
                <a:tc>
                  <a:txBody>
                    <a:bodyPr/>
                    <a:lstStyle/>
                    <a:p>
                      <a:pPr marL="38100" marR="0">
                        <a:lnSpc>
                          <a:spcPct val="107000"/>
                        </a:lnSpc>
                        <a:spcBef>
                          <a:spcPts val="110"/>
                        </a:spcBef>
                        <a:spcAft>
                          <a:spcPts val="0"/>
                        </a:spcAft>
                      </a:pPr>
                      <a:r>
                        <a:rPr lang="en-US" sz="1400" b="0" dirty="0">
                          <a:effectLst/>
                          <a:latin typeface="+mj-lt"/>
                          <a:ea typeface="Times New Roman" panose="02020603050405020304" pitchFamily="18" charset="0"/>
                          <a:cs typeface="Times New Roman" panose="02020603050405020304" pitchFamily="18" charset="0"/>
                        </a:rPr>
                        <a:t>GRE configuration</a:t>
                      </a:r>
                    </a:p>
                  </a:txBody>
                  <a:tcPr/>
                </a:tc>
                <a:extLst>
                  <a:ext uri="{0D108BD9-81ED-4DB2-BD59-A6C34878D82A}">
                    <a16:rowId xmlns:a16="http://schemas.microsoft.com/office/drawing/2014/main" val="10002"/>
                  </a:ext>
                </a:extLst>
              </a:tr>
              <a:tr h="370840">
                <a:tc>
                  <a:txBody>
                    <a:bodyPr/>
                    <a:lstStyle/>
                    <a:p>
                      <a:pPr marL="38100" marR="0">
                        <a:lnSpc>
                          <a:spcPct val="107000"/>
                        </a:lnSpc>
                        <a:spcBef>
                          <a:spcPts val="110"/>
                        </a:spcBef>
                        <a:spcAft>
                          <a:spcPts val="0"/>
                        </a:spcAft>
                      </a:pPr>
                      <a:r>
                        <a:rPr lang="en-US" sz="1400" b="0" dirty="0">
                          <a:effectLst/>
                          <a:latin typeface="+mj-lt"/>
                          <a:ea typeface="Times New Roman" panose="02020603050405020304" pitchFamily="18" charset="0"/>
                          <a:cs typeface="Times New Roman" panose="02020603050405020304" pitchFamily="18" charset="0"/>
                        </a:rPr>
                        <a:t>IPsec definition</a:t>
                      </a:r>
                    </a:p>
                  </a:txBody>
                  <a:tcPr/>
                </a:tc>
                <a:extLst>
                  <a:ext uri="{0D108BD9-81ED-4DB2-BD59-A6C34878D82A}">
                    <a16:rowId xmlns:a16="http://schemas.microsoft.com/office/drawing/2014/main" val="10003"/>
                  </a:ext>
                </a:extLst>
              </a:tr>
              <a:tr h="370840">
                <a:tc>
                  <a:txBody>
                    <a:bodyPr/>
                    <a:lstStyle/>
                    <a:p>
                      <a:pPr marL="38100" marR="0">
                        <a:lnSpc>
                          <a:spcPct val="107000"/>
                        </a:lnSpc>
                        <a:spcBef>
                          <a:spcPts val="110"/>
                        </a:spcBef>
                        <a:spcAft>
                          <a:spcPts val="0"/>
                        </a:spcAft>
                      </a:pPr>
                      <a:r>
                        <a:rPr lang="en-US" sz="1400" b="0" dirty="0">
                          <a:effectLst/>
                          <a:latin typeface="+mj-lt"/>
                          <a:ea typeface="Times New Roman" panose="02020603050405020304" pitchFamily="18" charset="0"/>
                          <a:cs typeface="Times New Roman" panose="02020603050405020304" pitchFamily="18" charset="0"/>
                        </a:rPr>
                        <a:t>IPsec Security Services</a:t>
                      </a:r>
                    </a:p>
                  </a:txBody>
                  <a:tcPr/>
                </a:tc>
                <a:extLst>
                  <a:ext uri="{0D108BD9-81ED-4DB2-BD59-A6C34878D82A}">
                    <a16:rowId xmlns:a16="http://schemas.microsoft.com/office/drawing/2014/main" val="10004"/>
                  </a:ext>
                </a:extLst>
              </a:tr>
              <a:tr h="370840">
                <a:tc>
                  <a:txBody>
                    <a:bodyPr/>
                    <a:lstStyle/>
                    <a:p>
                      <a:pPr marL="38100" marR="0">
                        <a:lnSpc>
                          <a:spcPct val="107000"/>
                        </a:lnSpc>
                        <a:spcBef>
                          <a:spcPts val="110"/>
                        </a:spcBef>
                        <a:spcAft>
                          <a:spcPts val="0"/>
                        </a:spcAft>
                      </a:pPr>
                      <a:r>
                        <a:rPr lang="en-US" sz="1400" b="0" dirty="0">
                          <a:effectLst/>
                          <a:latin typeface="+mj-lt"/>
                          <a:ea typeface="Times New Roman" panose="02020603050405020304" pitchFamily="18" charset="0"/>
                          <a:cs typeface="Times New Roman" panose="02020603050405020304" pitchFamily="18" charset="0"/>
                        </a:rPr>
                        <a:t>Authentication header</a:t>
                      </a:r>
                    </a:p>
                  </a:txBody>
                  <a:tcPr/>
                </a:tc>
                <a:extLst>
                  <a:ext uri="{0D108BD9-81ED-4DB2-BD59-A6C34878D82A}">
                    <a16:rowId xmlns:a16="http://schemas.microsoft.com/office/drawing/2014/main" val="10005"/>
                  </a:ext>
                </a:extLst>
              </a:tr>
              <a:tr h="370840">
                <a:tc>
                  <a:txBody>
                    <a:bodyPr/>
                    <a:lstStyle/>
                    <a:p>
                      <a:pPr marL="38100" marR="0">
                        <a:lnSpc>
                          <a:spcPct val="107000"/>
                        </a:lnSpc>
                        <a:spcBef>
                          <a:spcPts val="110"/>
                        </a:spcBef>
                        <a:spcAft>
                          <a:spcPts val="0"/>
                        </a:spcAft>
                      </a:pPr>
                      <a:r>
                        <a:rPr lang="en-US" sz="1400" b="0" dirty="0">
                          <a:effectLst/>
                          <a:latin typeface="+mj-lt"/>
                          <a:ea typeface="Times New Roman" panose="02020603050405020304" pitchFamily="18" charset="0"/>
                          <a:cs typeface="Times New Roman" panose="02020603050405020304" pitchFamily="18" charset="0"/>
                        </a:rPr>
                        <a:t>Encapsulating Security Payload (ESP)</a:t>
                      </a:r>
                    </a:p>
                  </a:txBody>
                  <a:tcPr/>
                </a:tc>
                <a:extLst>
                  <a:ext uri="{0D108BD9-81ED-4DB2-BD59-A6C34878D82A}">
                    <a16:rowId xmlns:a16="http://schemas.microsoft.com/office/drawing/2014/main" val="10006"/>
                  </a:ext>
                </a:extLst>
              </a:tr>
              <a:tr h="370840">
                <a:tc>
                  <a:txBody>
                    <a:bodyPr/>
                    <a:lstStyle/>
                    <a:p>
                      <a:pPr marL="38100" marR="0">
                        <a:lnSpc>
                          <a:spcPct val="107000"/>
                        </a:lnSpc>
                        <a:spcBef>
                          <a:spcPts val="110"/>
                        </a:spcBef>
                        <a:spcAft>
                          <a:spcPts val="0"/>
                        </a:spcAft>
                      </a:pPr>
                      <a:r>
                        <a:rPr lang="en-US" sz="1400" b="0" dirty="0">
                          <a:effectLst/>
                          <a:latin typeface="+mj-lt"/>
                          <a:ea typeface="Times New Roman" panose="02020603050405020304" pitchFamily="18" charset="0"/>
                          <a:cs typeface="Times New Roman" panose="02020603050405020304" pitchFamily="18" charset="0"/>
                        </a:rPr>
                        <a:t>IPsec Tunnel and Transport Encapsulation</a:t>
                      </a:r>
                    </a:p>
                  </a:txBody>
                  <a:tcPr/>
                </a:tc>
                <a:extLst>
                  <a:ext uri="{0D108BD9-81ED-4DB2-BD59-A6C34878D82A}">
                    <a16:rowId xmlns:a16="http://schemas.microsoft.com/office/drawing/2014/main" val="10007"/>
                  </a:ext>
                </a:extLst>
              </a:tr>
              <a:tr h="370840">
                <a:tc>
                  <a:txBody>
                    <a:bodyPr/>
                    <a:lstStyle/>
                    <a:p>
                      <a:pPr marL="38100" marR="0">
                        <a:lnSpc>
                          <a:spcPct val="107000"/>
                        </a:lnSpc>
                        <a:spcBef>
                          <a:spcPts val="110"/>
                        </a:spcBef>
                        <a:spcAft>
                          <a:spcPts val="0"/>
                        </a:spcAft>
                      </a:pPr>
                      <a:r>
                        <a:rPr lang="en-US" sz="1400" b="0" dirty="0">
                          <a:effectLst/>
                          <a:latin typeface="+mj-lt"/>
                          <a:ea typeface="Times New Roman" panose="02020603050405020304" pitchFamily="18" charset="0"/>
                          <a:cs typeface="Times New Roman" panose="02020603050405020304" pitchFamily="18" charset="0"/>
                        </a:rPr>
                        <a:t>IPsec security services definitions</a:t>
                      </a:r>
                    </a:p>
                  </a:txBody>
                  <a:tcPr/>
                </a:tc>
                <a:extLst>
                  <a:ext uri="{0D108BD9-81ED-4DB2-BD59-A6C34878D82A}">
                    <a16:rowId xmlns:a16="http://schemas.microsoft.com/office/drawing/2014/main" val="10008"/>
                  </a:ext>
                </a:extLst>
              </a:tr>
              <a:tr h="370840">
                <a:tc>
                  <a:txBody>
                    <a:bodyPr/>
                    <a:lstStyle/>
                    <a:p>
                      <a:pPr marL="38100" marR="0">
                        <a:lnSpc>
                          <a:spcPct val="107000"/>
                        </a:lnSpc>
                        <a:spcBef>
                          <a:spcPts val="110"/>
                        </a:spcBef>
                        <a:spcAft>
                          <a:spcPts val="0"/>
                        </a:spcAft>
                      </a:pPr>
                      <a:r>
                        <a:rPr lang="en-US" sz="1400" b="0" dirty="0">
                          <a:effectLst/>
                          <a:latin typeface="+mj-lt"/>
                          <a:ea typeface="Times New Roman" panose="02020603050405020304" pitchFamily="18" charset="0"/>
                          <a:cs typeface="Times New Roman" panose="02020603050405020304" pitchFamily="18" charset="0"/>
                        </a:rPr>
                        <a:t>Transform sets</a:t>
                      </a:r>
                    </a:p>
                  </a:txBody>
                  <a:tcPr/>
                </a:tc>
                <a:extLst>
                  <a:ext uri="{0D108BD9-81ED-4DB2-BD59-A6C34878D82A}">
                    <a16:rowId xmlns:a16="http://schemas.microsoft.com/office/drawing/2014/main" val="36023572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91150194"/>
              </p:ext>
            </p:extLst>
          </p:nvPr>
        </p:nvGraphicFramePr>
        <p:xfrm>
          <a:off x="4461444" y="836611"/>
          <a:ext cx="3884044" cy="3813050"/>
        </p:xfrm>
        <a:graphic>
          <a:graphicData uri="http://schemas.openxmlformats.org/drawingml/2006/table">
            <a:tbl>
              <a:tblPr firstRow="1" bandRow="1">
                <a:tableStyleId>{5C22544A-7EE6-4342-B048-85BDC9FD1C3A}</a:tableStyleId>
              </a:tblPr>
              <a:tblGrid>
                <a:gridCol w="3884044">
                  <a:extLst>
                    <a:ext uri="{9D8B030D-6E8A-4147-A177-3AD203B41FA5}">
                      <a16:colId xmlns:a16="http://schemas.microsoft.com/office/drawing/2014/main" val="20000"/>
                    </a:ext>
                  </a:extLst>
                </a:gridCol>
              </a:tblGrid>
              <a:tr h="381305">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81305">
                <a:tc>
                  <a:txBody>
                    <a:bodyPr/>
                    <a:lstStyle/>
                    <a:p>
                      <a:pPr marL="38100" marR="0">
                        <a:lnSpc>
                          <a:spcPct val="107000"/>
                        </a:lnSpc>
                        <a:spcBef>
                          <a:spcPts val="110"/>
                        </a:spcBef>
                        <a:spcAft>
                          <a:spcPts val="0"/>
                        </a:spcAft>
                      </a:pPr>
                      <a:r>
                        <a:rPr lang="en-US" sz="1400" b="0" dirty="0">
                          <a:effectLst/>
                          <a:latin typeface="Arial" panose="020B0604020202020204" pitchFamily="34" charset="0"/>
                          <a:ea typeface="Times New Roman" panose="02020603050405020304" pitchFamily="18" charset="0"/>
                          <a:cs typeface="Times New Roman" panose="02020603050405020304" pitchFamily="18" charset="0"/>
                        </a:rPr>
                        <a:t>Internet Key Exchange (IKE)</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81305">
                <a:tc>
                  <a:txBody>
                    <a:bodyPr/>
                    <a:lstStyle/>
                    <a:p>
                      <a:pPr marL="38100" marR="0">
                        <a:lnSpc>
                          <a:spcPct val="107000"/>
                        </a:lnSpc>
                        <a:spcBef>
                          <a:spcPts val="110"/>
                        </a:spcBef>
                        <a:spcAft>
                          <a:spcPts val="0"/>
                        </a:spcAft>
                      </a:pPr>
                      <a:r>
                        <a:rPr lang="en-US" sz="1400" b="0" dirty="0">
                          <a:effectLst/>
                          <a:latin typeface="Arial" panose="020B0604020202020204" pitchFamily="34" charset="0"/>
                          <a:ea typeface="Times New Roman" panose="02020603050405020304" pitchFamily="18" charset="0"/>
                          <a:cs typeface="Times New Roman" panose="02020603050405020304" pitchFamily="18" charset="0"/>
                        </a:rPr>
                        <a:t>IKEv1</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81305">
                <a:tc>
                  <a:txBody>
                    <a:bodyPr/>
                    <a:lstStyle/>
                    <a:p>
                      <a:pPr marL="38100" marR="0">
                        <a:lnSpc>
                          <a:spcPct val="107000"/>
                        </a:lnSpc>
                        <a:spcBef>
                          <a:spcPts val="110"/>
                        </a:spcBef>
                        <a:spcAft>
                          <a:spcPts val="0"/>
                        </a:spcAft>
                      </a:pPr>
                      <a:r>
                        <a:rPr lang="en-US" sz="1400" b="0" dirty="0">
                          <a:effectLst/>
                          <a:latin typeface="Arial" panose="020B0604020202020204" pitchFamily="34" charset="0"/>
                          <a:ea typeface="Times New Roman" panose="02020603050405020304" pitchFamily="18" charset="0"/>
                          <a:cs typeface="Times New Roman" panose="02020603050405020304" pitchFamily="18" charset="0"/>
                        </a:rPr>
                        <a:t>IKEv2</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81305">
                <a:tc>
                  <a:txBody>
                    <a:bodyPr/>
                    <a:lstStyle/>
                    <a:p>
                      <a:pPr marL="38100" marR="0">
                        <a:lnSpc>
                          <a:spcPct val="107000"/>
                        </a:lnSpc>
                        <a:spcBef>
                          <a:spcPts val="110"/>
                        </a:spcBef>
                        <a:spcAft>
                          <a:spcPts val="0"/>
                        </a:spcAft>
                      </a:pPr>
                      <a:r>
                        <a:rPr lang="en-US" sz="1400" b="0" dirty="0">
                          <a:effectLst/>
                          <a:latin typeface="Arial" panose="020B0604020202020204" pitchFamily="34" charset="0"/>
                          <a:ea typeface="Times New Roman" panose="02020603050405020304" pitchFamily="18" charset="0"/>
                          <a:cs typeface="Times New Roman" panose="02020603050405020304" pitchFamily="18" charset="0"/>
                        </a:rPr>
                        <a:t>Major Differences Between IKEv1 and IKEv2</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81305">
                <a:tc>
                  <a:txBody>
                    <a:bodyPr/>
                    <a:lstStyle/>
                    <a:p>
                      <a:pPr marL="38100" marR="0">
                        <a:lnSpc>
                          <a:spcPct val="107000"/>
                        </a:lnSpc>
                        <a:spcBef>
                          <a:spcPts val="110"/>
                        </a:spcBef>
                        <a:spcAft>
                          <a:spcPts val="0"/>
                        </a:spcAft>
                      </a:pPr>
                      <a:r>
                        <a:rPr lang="en-US" sz="1400" b="0" dirty="0">
                          <a:effectLst/>
                          <a:latin typeface="Arial" panose="020B0604020202020204" pitchFamily="34" charset="0"/>
                          <a:ea typeface="Times New Roman" panose="02020603050405020304" pitchFamily="18" charset="0"/>
                          <a:cs typeface="Times New Roman" panose="02020603050405020304" pitchFamily="18" charset="0"/>
                        </a:rPr>
                        <a:t>Cisco IPsec VPN Solutions</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81305">
                <a:tc>
                  <a:txBody>
                    <a:bodyPr/>
                    <a:lstStyle/>
                    <a:p>
                      <a:pPr marL="38100" marR="0">
                        <a:lnSpc>
                          <a:spcPct val="107000"/>
                        </a:lnSpc>
                        <a:spcBef>
                          <a:spcPts val="110"/>
                        </a:spcBef>
                        <a:spcAft>
                          <a:spcPts val="0"/>
                        </a:spcAft>
                      </a:pPr>
                      <a:r>
                        <a:rPr lang="en-US" sz="1400" b="0" dirty="0">
                          <a:effectLst/>
                          <a:latin typeface="Arial" panose="020B0604020202020204" pitchFamily="34" charset="0"/>
                          <a:ea typeface="Times New Roman" panose="02020603050405020304" pitchFamily="18" charset="0"/>
                          <a:cs typeface="Times New Roman" panose="02020603050405020304" pitchFamily="18" charset="0"/>
                        </a:rPr>
                        <a:t>Virtual tunnel interface (VTI)</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81305">
                <a:tc>
                  <a:txBody>
                    <a:bodyPr/>
                    <a:lstStyle/>
                    <a:p>
                      <a:pPr marL="38100" marR="0">
                        <a:lnSpc>
                          <a:spcPct val="107000"/>
                        </a:lnSpc>
                        <a:spcBef>
                          <a:spcPts val="110"/>
                        </a:spcBef>
                        <a:spcAft>
                          <a:spcPts val="0"/>
                        </a:spcAft>
                      </a:pPr>
                      <a:r>
                        <a:rPr lang="en-US" sz="1400" b="0" dirty="0">
                          <a:effectLst/>
                          <a:latin typeface="Arial" panose="020B0604020202020204" pitchFamily="34" charset="0"/>
                          <a:ea typeface="Times New Roman" panose="02020603050405020304" pitchFamily="18" charset="0"/>
                          <a:cs typeface="Times New Roman" panose="02020603050405020304" pitchFamily="18" charset="0"/>
                        </a:rPr>
                        <a:t>GRE IPsec encryption methods</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81305">
                <a:tc>
                  <a:txBody>
                    <a:bodyPr/>
                    <a:lstStyle/>
                    <a:p>
                      <a:pPr marL="38100" marR="0">
                        <a:lnSpc>
                          <a:spcPct val="107000"/>
                        </a:lnSpc>
                        <a:spcBef>
                          <a:spcPts val="105"/>
                        </a:spcBef>
                        <a:spcAft>
                          <a:spcPts val="0"/>
                        </a:spcAft>
                      </a:pPr>
                      <a:r>
                        <a:rPr lang="en-US" sz="1400" b="0" dirty="0">
                          <a:effectLst/>
                          <a:latin typeface="Arial" panose="020B0604020202020204" pitchFamily="34" charset="0"/>
                          <a:ea typeface="Times New Roman" panose="02020603050405020304" pitchFamily="18" charset="0"/>
                          <a:cs typeface="Times New Roman" panose="02020603050405020304" pitchFamily="18" charset="0"/>
                        </a:rPr>
                        <a:t>IPsec over GRE with crypto maps</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81305">
                <a:tc>
                  <a:txBody>
                    <a:bodyPr/>
                    <a:lstStyle/>
                    <a:p>
                      <a:pPr marL="38100" marR="0">
                        <a:lnSpc>
                          <a:spcPct val="107000"/>
                        </a:lnSpc>
                        <a:spcBef>
                          <a:spcPts val="105"/>
                        </a:spcBef>
                        <a:spcAft>
                          <a:spcPts val="0"/>
                        </a:spcAft>
                      </a:pPr>
                      <a:r>
                        <a:rPr lang="en-US" sz="1400" b="0" dirty="0">
                          <a:effectLst/>
                          <a:latin typeface="Arial" panose="020B0604020202020204" pitchFamily="34" charset="0"/>
                          <a:ea typeface="Times New Roman" panose="02020603050405020304" pitchFamily="18" charset="0"/>
                          <a:cs typeface="Times New Roman" panose="02020603050405020304" pitchFamily="18" charset="0"/>
                        </a:rPr>
                        <a:t>IPsec over GRE with IPsec profiles</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2357209"/>
                  </a:ext>
                </a:extLst>
              </a:tr>
            </a:tbl>
          </a:graphicData>
        </a:graphic>
      </p:graphicFrame>
    </p:spTree>
    <p:extLst>
      <p:ext uri="{BB962C8B-B14F-4D97-AF65-F5344CB8AC3E}">
        <p14:creationId xmlns:p14="http://schemas.microsoft.com/office/powerpoint/2010/main" val="263254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84070"/>
          </a:xfrm>
        </p:spPr>
        <p:txBody>
          <a:bodyPr/>
          <a:lstStyle/>
          <a:p>
            <a:r>
              <a:rPr lang="en-US" sz="1600" dirty="0"/>
              <a:t>Generic Routing Encapsulation (GRE) Tunnels</a:t>
            </a:r>
            <a:br>
              <a:rPr lang="en-US" sz="1600" dirty="0"/>
            </a:br>
            <a:r>
              <a:rPr lang="en-US" sz="2400" dirty="0"/>
              <a:t>GRE Tunnel Configuration</a:t>
            </a:r>
          </a:p>
        </p:txBody>
      </p:sp>
      <p:sp>
        <p:nvSpPr>
          <p:cNvPr id="2" name="Content Placeholder 1"/>
          <p:cNvSpPr>
            <a:spLocks noGrp="1"/>
          </p:cNvSpPr>
          <p:nvPr>
            <p:ph idx="1"/>
          </p:nvPr>
        </p:nvSpPr>
        <p:spPr>
          <a:xfrm>
            <a:off x="76200" y="588860"/>
            <a:ext cx="8963025" cy="603323"/>
          </a:xfrm>
        </p:spPr>
        <p:txBody>
          <a:bodyPr/>
          <a:lstStyle/>
          <a:p>
            <a:pPr indent="0" algn="l">
              <a:spcBef>
                <a:spcPts val="0"/>
              </a:spcBef>
            </a:pPr>
            <a:r>
              <a:rPr lang="en-US" sz="1600" dirty="0">
                <a:solidFill>
                  <a:srgbClr val="000000"/>
                </a:solidFill>
                <a:latin typeface="Arial" panose="020B0604020202020204" pitchFamily="34" charset="0"/>
                <a:ea typeface="Palatino Linotype" panose="02040502050505030304" pitchFamily="18" charset="0"/>
              </a:rPr>
              <a:t>Figure 16-2 illustrates a topology </a:t>
            </a:r>
            <a:r>
              <a:rPr lang="en-US" sz="1600" spc="-15" dirty="0">
                <a:solidFill>
                  <a:srgbClr val="000000"/>
                </a:solidFill>
                <a:latin typeface="Arial" panose="020B0604020202020204" pitchFamily="34" charset="0"/>
                <a:ea typeface="Palatino Linotype" panose="02040502050505030304" pitchFamily="18" charset="0"/>
              </a:rPr>
              <a:t>where </a:t>
            </a:r>
            <a:r>
              <a:rPr lang="en-US" sz="1600" spc="-30" dirty="0">
                <a:solidFill>
                  <a:srgbClr val="000000"/>
                </a:solidFill>
                <a:latin typeface="Arial" panose="020B0604020202020204" pitchFamily="34" charset="0"/>
                <a:ea typeface="Palatino Linotype" panose="02040502050505030304" pitchFamily="18" charset="0"/>
              </a:rPr>
              <a:t>R1 </a:t>
            </a:r>
            <a:r>
              <a:rPr lang="en-US" sz="1600" dirty="0">
                <a:solidFill>
                  <a:srgbClr val="000000"/>
                </a:solidFill>
                <a:latin typeface="Arial" panose="020B0604020202020204" pitchFamily="34" charset="0"/>
                <a:ea typeface="Palatino Linotype" panose="02040502050505030304" pitchFamily="18" charset="0"/>
              </a:rPr>
              <a:t>and R2 are using their respective ISP </a:t>
            </a:r>
            <a:r>
              <a:rPr lang="en-US" sz="1600" spc="-15" dirty="0">
                <a:solidFill>
                  <a:srgbClr val="000000"/>
                </a:solidFill>
                <a:latin typeface="Arial" panose="020B0604020202020204" pitchFamily="34" charset="0"/>
                <a:ea typeface="Palatino Linotype" panose="02040502050505030304" pitchFamily="18" charset="0"/>
              </a:rPr>
              <a:t>routers </a:t>
            </a:r>
            <a:r>
              <a:rPr lang="en-US" sz="1600" dirty="0">
                <a:solidFill>
                  <a:srgbClr val="000000"/>
                </a:solidFill>
                <a:latin typeface="Arial" panose="020B0604020202020204" pitchFamily="34" charset="0"/>
                <a:ea typeface="Palatino Linotype" panose="02040502050505030304" pitchFamily="18" charset="0"/>
              </a:rPr>
              <a:t>as</a:t>
            </a:r>
            <a:r>
              <a:rPr lang="en-US" sz="1600" spc="-40" dirty="0">
                <a:solidFill>
                  <a:srgbClr val="000000"/>
                </a:solidFill>
                <a:latin typeface="Arial" panose="020B0604020202020204" pitchFamily="34" charset="0"/>
                <a:ea typeface="Palatino Linotype" panose="02040502050505030304" pitchFamily="18" charset="0"/>
              </a:rPr>
              <a:t> </a:t>
            </a:r>
            <a:r>
              <a:rPr lang="en-US" sz="1600" dirty="0">
                <a:solidFill>
                  <a:srgbClr val="000000"/>
                </a:solidFill>
                <a:latin typeface="Arial" panose="020B0604020202020204" pitchFamily="34" charset="0"/>
                <a:ea typeface="Palatino Linotype" panose="02040502050505030304" pitchFamily="18" charset="0"/>
              </a:rPr>
              <a:t>their</a:t>
            </a:r>
            <a:r>
              <a:rPr lang="en-US" sz="1600" spc="-35" dirty="0">
                <a:solidFill>
                  <a:srgbClr val="000000"/>
                </a:solidFill>
                <a:latin typeface="Arial" panose="020B0604020202020204" pitchFamily="34" charset="0"/>
                <a:ea typeface="Palatino Linotype" panose="02040502050505030304" pitchFamily="18" charset="0"/>
              </a:rPr>
              <a:t> </a:t>
            </a:r>
            <a:r>
              <a:rPr lang="en-US" sz="1600" spc="-15" dirty="0">
                <a:solidFill>
                  <a:srgbClr val="000000"/>
                </a:solidFill>
                <a:latin typeface="Arial" panose="020B0604020202020204" pitchFamily="34" charset="0"/>
                <a:ea typeface="Palatino Linotype" panose="02040502050505030304" pitchFamily="18" charset="0"/>
              </a:rPr>
              <a:t>default</a:t>
            </a:r>
            <a:r>
              <a:rPr lang="en-US" sz="1600" spc="-35" dirty="0">
                <a:solidFill>
                  <a:srgbClr val="000000"/>
                </a:solidFill>
                <a:latin typeface="Arial" panose="020B0604020202020204" pitchFamily="34" charset="0"/>
                <a:ea typeface="Palatino Linotype" panose="02040502050505030304" pitchFamily="18" charset="0"/>
              </a:rPr>
              <a:t> </a:t>
            </a:r>
            <a:r>
              <a:rPr lang="en-US" sz="1600" dirty="0">
                <a:solidFill>
                  <a:srgbClr val="000000"/>
                </a:solidFill>
                <a:latin typeface="Arial" panose="020B0604020202020204" pitchFamily="34" charset="0"/>
                <a:ea typeface="Palatino Linotype" panose="02040502050505030304" pitchFamily="18" charset="0"/>
              </a:rPr>
              <a:t>gateways</a:t>
            </a:r>
            <a:r>
              <a:rPr lang="en-US" sz="1600" spc="-35" dirty="0">
                <a:solidFill>
                  <a:srgbClr val="000000"/>
                </a:solidFill>
                <a:latin typeface="Arial" panose="020B0604020202020204" pitchFamily="34" charset="0"/>
                <a:ea typeface="Palatino Linotype" panose="02040502050505030304" pitchFamily="18" charset="0"/>
              </a:rPr>
              <a:t> </a:t>
            </a:r>
            <a:r>
              <a:rPr lang="en-US" sz="1600" spc="-15" dirty="0">
                <a:solidFill>
                  <a:srgbClr val="000000"/>
                </a:solidFill>
                <a:latin typeface="Arial" panose="020B0604020202020204" pitchFamily="34" charset="0"/>
                <a:ea typeface="Palatino Linotype" panose="02040502050505030304" pitchFamily="18" charset="0"/>
              </a:rPr>
              <a:t>to</a:t>
            </a:r>
            <a:r>
              <a:rPr lang="en-US" sz="1600" spc="-35" dirty="0">
                <a:solidFill>
                  <a:srgbClr val="000000"/>
                </a:solidFill>
                <a:latin typeface="Arial" panose="020B0604020202020204" pitchFamily="34" charset="0"/>
                <a:ea typeface="Palatino Linotype" panose="02040502050505030304" pitchFamily="18" charset="0"/>
              </a:rPr>
              <a:t> </a:t>
            </a:r>
            <a:r>
              <a:rPr lang="en-US" sz="1600" dirty="0">
                <a:solidFill>
                  <a:srgbClr val="000000"/>
                </a:solidFill>
                <a:latin typeface="Arial" panose="020B0604020202020204" pitchFamily="34" charset="0"/>
                <a:ea typeface="Palatino Linotype" panose="02040502050505030304" pitchFamily="18" charset="0"/>
              </a:rPr>
              <a:t>reach</a:t>
            </a:r>
            <a:r>
              <a:rPr lang="en-US" sz="1600" spc="-35" dirty="0">
                <a:solidFill>
                  <a:srgbClr val="000000"/>
                </a:solidFill>
                <a:latin typeface="Arial" panose="020B0604020202020204" pitchFamily="34" charset="0"/>
                <a:ea typeface="Palatino Linotype" panose="02040502050505030304" pitchFamily="18" charset="0"/>
              </a:rPr>
              <a:t> </a:t>
            </a:r>
            <a:r>
              <a:rPr lang="en-US" sz="1600" dirty="0">
                <a:solidFill>
                  <a:srgbClr val="000000"/>
                </a:solidFill>
                <a:latin typeface="Arial" panose="020B0604020202020204" pitchFamily="34" charset="0"/>
                <a:ea typeface="Palatino Linotype" panose="02040502050505030304" pitchFamily="18" charset="0"/>
              </a:rPr>
              <a:t>the</a:t>
            </a:r>
            <a:r>
              <a:rPr lang="en-US" sz="1600" spc="-35" dirty="0">
                <a:solidFill>
                  <a:srgbClr val="000000"/>
                </a:solidFill>
                <a:latin typeface="Arial" panose="020B0604020202020204" pitchFamily="34" charset="0"/>
                <a:ea typeface="Palatino Linotype" panose="02040502050505030304" pitchFamily="18" charset="0"/>
              </a:rPr>
              <a:t> i</a:t>
            </a:r>
            <a:r>
              <a:rPr lang="en-US" sz="1600" dirty="0">
                <a:solidFill>
                  <a:srgbClr val="000000"/>
                </a:solidFill>
                <a:latin typeface="Arial" panose="020B0604020202020204" pitchFamily="34" charset="0"/>
                <a:ea typeface="Palatino Linotype" panose="02040502050505030304" pitchFamily="18" charset="0"/>
              </a:rPr>
              <a:t>nternet. Example</a:t>
            </a:r>
            <a:r>
              <a:rPr lang="en-US" sz="1600" spc="-35" dirty="0">
                <a:solidFill>
                  <a:srgbClr val="000000"/>
                </a:solidFill>
                <a:latin typeface="Arial" panose="020B0604020202020204" pitchFamily="34" charset="0"/>
                <a:ea typeface="Palatino Linotype" panose="02040502050505030304" pitchFamily="18" charset="0"/>
              </a:rPr>
              <a:t> 16-1 shows the routing table on R1.</a:t>
            </a:r>
            <a:endParaRPr lang="en-US" sz="1600" dirty="0"/>
          </a:p>
        </p:txBody>
      </p:sp>
      <p:sp>
        <p:nvSpPr>
          <p:cNvPr id="10" name="TextBox 9"/>
          <p:cNvSpPr txBox="1"/>
          <p:nvPr/>
        </p:nvSpPr>
        <p:spPr>
          <a:xfrm>
            <a:off x="2656316" y="2111538"/>
            <a:ext cx="4430598" cy="1077218"/>
          </a:xfrm>
          <a:prstGeom prst="rect">
            <a:avLst/>
          </a:prstGeom>
          <a:noFill/>
        </p:spPr>
        <p:txBody>
          <a:bodyPr wrap="square" rtlCol="0">
            <a:spAutoFit/>
          </a:bodyPr>
          <a:lstStyle/>
          <a:p>
            <a:r>
              <a:rPr lang="en-US" sz="1600" b="1" dirty="0">
                <a:solidFill>
                  <a:srgbClr val="000000"/>
                </a:solidFill>
              </a:rPr>
              <a:t>Figure 16-2 </a:t>
            </a:r>
            <a:r>
              <a:rPr lang="en-US" sz="1600" i="1" dirty="0">
                <a:solidFill>
                  <a:srgbClr val="000000"/>
                </a:solidFill>
              </a:rPr>
              <a:t>GRE Tunnel Topology</a:t>
            </a:r>
          </a:p>
          <a:p>
            <a:endParaRPr lang="en-US" sz="1600" i="1" dirty="0">
              <a:solidFill>
                <a:srgbClr val="000000"/>
              </a:solidFill>
            </a:endParaRPr>
          </a:p>
          <a:p>
            <a:r>
              <a:rPr lang="en-US" sz="1600" b="1" dirty="0">
                <a:solidFill>
                  <a:srgbClr val="000000"/>
                </a:solidFill>
              </a:rPr>
              <a:t>Example 16-1 </a:t>
            </a:r>
            <a:r>
              <a:rPr lang="en-US" sz="1600" i="1" dirty="0">
                <a:solidFill>
                  <a:srgbClr val="000000"/>
                </a:solidFill>
              </a:rPr>
              <a:t>R1’s Routing Table Without GRE Tunnel</a:t>
            </a:r>
            <a:endParaRPr lang="en-US" sz="1600" b="1" i="1" dirty="0">
              <a:solidFill>
                <a:srgbClr val="000000"/>
              </a:solidFill>
            </a:endParaRPr>
          </a:p>
        </p:txBody>
      </p:sp>
      <p:pic>
        <p:nvPicPr>
          <p:cNvPr id="9" name="Picture 8"/>
          <p:cNvPicPr>
            <a:picLocks noChangeAspect="1"/>
          </p:cNvPicPr>
          <p:nvPr/>
        </p:nvPicPr>
        <p:blipFill>
          <a:blip r:embed="rId3"/>
          <a:stretch>
            <a:fillRect/>
          </a:stretch>
        </p:blipFill>
        <p:spPr>
          <a:xfrm>
            <a:off x="2015436" y="1109778"/>
            <a:ext cx="5328044" cy="1001760"/>
          </a:xfrm>
          <a:prstGeom prst="rect">
            <a:avLst/>
          </a:prstGeom>
        </p:spPr>
      </p:pic>
      <p:pic>
        <p:nvPicPr>
          <p:cNvPr id="11" name="Picture 10"/>
          <p:cNvPicPr>
            <a:picLocks noChangeAspect="1"/>
          </p:cNvPicPr>
          <p:nvPr/>
        </p:nvPicPr>
        <p:blipFill>
          <a:blip r:embed="rId4"/>
          <a:stretch>
            <a:fillRect/>
          </a:stretch>
        </p:blipFill>
        <p:spPr>
          <a:xfrm>
            <a:off x="2464158" y="3188756"/>
            <a:ext cx="4430599" cy="1515732"/>
          </a:xfrm>
          <a:prstGeom prst="rect">
            <a:avLst/>
          </a:prstGeom>
        </p:spPr>
      </p:pic>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54771"/>
            <a:ext cx="8345488" cy="731837"/>
          </a:xfrm>
        </p:spPr>
        <p:txBody>
          <a:bodyPr/>
          <a:lstStyle/>
          <a:p>
            <a:r>
              <a:rPr lang="en-US" sz="1600" dirty="0"/>
              <a:t>Prepare for the Exam</a:t>
            </a:r>
            <a:br>
              <a:rPr lang="en-US" sz="2400" dirty="0"/>
            </a:br>
            <a:r>
              <a:rPr lang="en-US" sz="2400" dirty="0"/>
              <a:t>Key Topics for Chapter 16 (Cont.)</a:t>
            </a:r>
          </a:p>
        </p:txBody>
      </p:sp>
      <p:graphicFrame>
        <p:nvGraphicFramePr>
          <p:cNvPr id="8" name="Table 7"/>
          <p:cNvGraphicFramePr>
            <a:graphicFrameLocks noGrp="1"/>
          </p:cNvGraphicFramePr>
          <p:nvPr>
            <p:extLst>
              <p:ext uri="{D42A27DB-BD31-4B8C-83A1-F6EECF244321}">
                <p14:modId xmlns:p14="http://schemas.microsoft.com/office/powerpoint/2010/main" val="3405824323"/>
              </p:ext>
            </p:extLst>
          </p:nvPr>
        </p:nvGraphicFramePr>
        <p:xfrm>
          <a:off x="518745" y="836611"/>
          <a:ext cx="3798731" cy="3708400"/>
        </p:xfrm>
        <a:graphic>
          <a:graphicData uri="http://schemas.openxmlformats.org/drawingml/2006/table">
            <a:tbl>
              <a:tblPr firstRow="1" bandRow="1">
                <a:tableStyleId>{5C22544A-7EE6-4342-B048-85BDC9FD1C3A}</a:tableStyleId>
              </a:tblPr>
              <a:tblGrid>
                <a:gridCol w="3798731">
                  <a:extLst>
                    <a:ext uri="{9D8B030D-6E8A-4147-A177-3AD203B41FA5}">
                      <a16:colId xmlns:a16="http://schemas.microsoft.com/office/drawing/2014/main" val="20000"/>
                    </a:ext>
                  </a:extLst>
                </a:gridCol>
              </a:tblGrid>
              <a:tr h="370840">
                <a:tc>
                  <a:txBody>
                    <a:bodyPr/>
                    <a:lstStyle/>
                    <a:p>
                      <a:r>
                        <a:rPr lang="en-US" sz="1400" b="1" i="0" u="none" strike="noStrike" kern="1200" baseline="0" dirty="0">
                          <a:solidFill>
                            <a:schemeClr val="lt1"/>
                          </a:solidFill>
                          <a:latin typeface="+mj-lt"/>
                          <a:ea typeface="+mn-ea"/>
                          <a:cs typeface="+mn-cs"/>
                        </a:rPr>
                        <a:t>Description</a:t>
                      </a:r>
                      <a:endParaRPr lang="en-US" sz="1400" dirty="0">
                        <a:latin typeface="+mj-lt"/>
                      </a:endParaRPr>
                    </a:p>
                  </a:txBody>
                  <a:tcPr/>
                </a:tc>
                <a:extLst>
                  <a:ext uri="{0D108BD9-81ED-4DB2-BD59-A6C34878D82A}">
                    <a16:rowId xmlns:a16="http://schemas.microsoft.com/office/drawing/2014/main" val="10000"/>
                  </a:ext>
                </a:extLst>
              </a:tr>
              <a:tr h="370840">
                <a:tc>
                  <a:txBody>
                    <a:bodyPr/>
                    <a:lstStyle/>
                    <a:p>
                      <a:pPr marL="38100" marR="0">
                        <a:spcBef>
                          <a:spcPts val="100"/>
                        </a:spcBef>
                        <a:spcAft>
                          <a:spcPts val="0"/>
                        </a:spcAft>
                      </a:pPr>
                      <a:r>
                        <a:rPr lang="en-US" sz="1400" dirty="0">
                          <a:effectLst/>
                          <a:latin typeface="+mn-lt"/>
                          <a:ea typeface="Times New Roman" panose="02020603050405020304" pitchFamily="18" charset="0"/>
                          <a:cs typeface="Times New Roman" panose="02020603050405020304" pitchFamily="18" charset="0"/>
                        </a:rPr>
                        <a:t>Site-to-Site VTI over IPsec</a:t>
                      </a:r>
                    </a:p>
                  </a:txBody>
                  <a:tcPr marL="0" marR="0" marT="0" marB="0"/>
                </a:tc>
                <a:extLst>
                  <a:ext uri="{0D108BD9-81ED-4DB2-BD59-A6C34878D82A}">
                    <a16:rowId xmlns:a16="http://schemas.microsoft.com/office/drawing/2014/main" val="10001"/>
                  </a:ext>
                </a:extLst>
              </a:tr>
              <a:tr h="370840">
                <a:tc>
                  <a:txBody>
                    <a:bodyPr/>
                    <a:lstStyle/>
                    <a:p>
                      <a:pPr marL="38100" marR="0">
                        <a:spcBef>
                          <a:spcPts val="105"/>
                        </a:spcBef>
                        <a:spcAft>
                          <a:spcPts val="0"/>
                        </a:spcAft>
                      </a:pPr>
                      <a:r>
                        <a:rPr lang="en-US" sz="1400" dirty="0">
                          <a:effectLst/>
                          <a:latin typeface="+mn-lt"/>
                          <a:ea typeface="Times New Roman" panose="02020603050405020304" pitchFamily="18" charset="0"/>
                          <a:cs typeface="Times New Roman" panose="02020603050405020304" pitchFamily="18" charset="0"/>
                        </a:rPr>
                        <a:t>LISP definition</a:t>
                      </a:r>
                    </a:p>
                  </a:txBody>
                  <a:tcPr marL="0" marR="0" marT="0" marB="0"/>
                </a:tc>
                <a:extLst>
                  <a:ext uri="{0D108BD9-81ED-4DB2-BD59-A6C34878D82A}">
                    <a16:rowId xmlns:a16="http://schemas.microsoft.com/office/drawing/2014/main" val="10002"/>
                  </a:ext>
                </a:extLst>
              </a:tr>
              <a:tr h="370840">
                <a:tc>
                  <a:txBody>
                    <a:bodyPr/>
                    <a:lstStyle/>
                    <a:p>
                      <a:pPr marL="38100" marR="0">
                        <a:spcBef>
                          <a:spcPts val="105"/>
                        </a:spcBef>
                        <a:spcAft>
                          <a:spcPts val="0"/>
                        </a:spcAft>
                      </a:pPr>
                      <a:r>
                        <a:rPr lang="en-US" sz="1400" dirty="0">
                          <a:effectLst/>
                          <a:latin typeface="+mn-lt"/>
                          <a:ea typeface="Times New Roman" panose="02020603050405020304" pitchFamily="18" charset="0"/>
                          <a:cs typeface="Times New Roman" panose="02020603050405020304" pitchFamily="18" charset="0"/>
                        </a:rPr>
                        <a:t>LISP applications</a:t>
                      </a:r>
                    </a:p>
                  </a:txBody>
                  <a:tcPr marL="0" marR="0" marT="0" marB="0"/>
                </a:tc>
                <a:extLst>
                  <a:ext uri="{0D108BD9-81ED-4DB2-BD59-A6C34878D82A}">
                    <a16:rowId xmlns:a16="http://schemas.microsoft.com/office/drawing/2014/main" val="10003"/>
                  </a:ext>
                </a:extLst>
              </a:tr>
              <a:tr h="370840">
                <a:tc>
                  <a:txBody>
                    <a:bodyPr/>
                    <a:lstStyle/>
                    <a:p>
                      <a:pPr marL="38100" marR="0">
                        <a:spcBef>
                          <a:spcPts val="105"/>
                        </a:spcBef>
                        <a:spcAft>
                          <a:spcPts val="0"/>
                        </a:spcAft>
                      </a:pPr>
                      <a:r>
                        <a:rPr lang="en-US" sz="1400" dirty="0">
                          <a:effectLst/>
                          <a:latin typeface="+mn-lt"/>
                          <a:ea typeface="Times New Roman" panose="02020603050405020304" pitchFamily="18" charset="0"/>
                          <a:cs typeface="Times New Roman" panose="02020603050405020304" pitchFamily="18" charset="0"/>
                        </a:rPr>
                        <a:t>LISP architecture components</a:t>
                      </a:r>
                    </a:p>
                  </a:txBody>
                  <a:tcPr marL="0" marR="0" marT="0" marB="0"/>
                </a:tc>
                <a:extLst>
                  <a:ext uri="{0D108BD9-81ED-4DB2-BD59-A6C34878D82A}">
                    <a16:rowId xmlns:a16="http://schemas.microsoft.com/office/drawing/2014/main" val="10004"/>
                  </a:ext>
                </a:extLst>
              </a:tr>
              <a:tr h="370840">
                <a:tc>
                  <a:txBody>
                    <a:bodyPr/>
                    <a:lstStyle/>
                    <a:p>
                      <a:pPr marL="38100" marR="0">
                        <a:spcBef>
                          <a:spcPts val="105"/>
                        </a:spcBef>
                        <a:spcAft>
                          <a:spcPts val="0"/>
                        </a:spcAft>
                      </a:pPr>
                      <a:r>
                        <a:rPr lang="en-US" sz="1400" dirty="0">
                          <a:effectLst/>
                          <a:latin typeface="+mn-lt"/>
                          <a:ea typeface="Times New Roman" panose="02020603050405020304" pitchFamily="18" charset="0"/>
                          <a:cs typeface="Times New Roman" panose="02020603050405020304" pitchFamily="18" charset="0"/>
                        </a:rPr>
                        <a:t>LISP routing architecture</a:t>
                      </a:r>
                    </a:p>
                  </a:txBody>
                  <a:tcPr marL="0" marR="0" marT="0" marB="0"/>
                </a:tc>
                <a:extLst>
                  <a:ext uri="{0D108BD9-81ED-4DB2-BD59-A6C34878D82A}">
                    <a16:rowId xmlns:a16="http://schemas.microsoft.com/office/drawing/2014/main" val="10005"/>
                  </a:ext>
                </a:extLst>
              </a:tr>
              <a:tr h="370840">
                <a:tc>
                  <a:txBody>
                    <a:bodyPr/>
                    <a:lstStyle/>
                    <a:p>
                      <a:pPr marL="38100" marR="0">
                        <a:spcBef>
                          <a:spcPts val="110"/>
                        </a:spcBef>
                        <a:spcAft>
                          <a:spcPts val="0"/>
                        </a:spcAft>
                      </a:pPr>
                      <a:r>
                        <a:rPr lang="en-US" sz="1400" dirty="0">
                          <a:effectLst/>
                          <a:latin typeface="+mn-lt"/>
                          <a:ea typeface="Times New Roman" panose="02020603050405020304" pitchFamily="18" charset="0"/>
                          <a:cs typeface="Times New Roman" panose="02020603050405020304" pitchFamily="18" charset="0"/>
                        </a:rPr>
                        <a:t>LISP control plane</a:t>
                      </a:r>
                    </a:p>
                  </a:txBody>
                  <a:tcPr marL="0" marR="0" marT="0" marB="0"/>
                </a:tc>
                <a:extLst>
                  <a:ext uri="{0D108BD9-81ED-4DB2-BD59-A6C34878D82A}">
                    <a16:rowId xmlns:a16="http://schemas.microsoft.com/office/drawing/2014/main" val="10006"/>
                  </a:ext>
                </a:extLst>
              </a:tr>
              <a:tr h="370840">
                <a:tc>
                  <a:txBody>
                    <a:bodyPr/>
                    <a:lstStyle/>
                    <a:p>
                      <a:pPr marL="38100" marR="0">
                        <a:spcBef>
                          <a:spcPts val="105"/>
                        </a:spcBef>
                        <a:spcAft>
                          <a:spcPts val="0"/>
                        </a:spcAft>
                      </a:pPr>
                      <a:r>
                        <a:rPr lang="en-US" sz="1400" dirty="0">
                          <a:effectLst/>
                          <a:latin typeface="+mn-lt"/>
                          <a:ea typeface="Times New Roman" panose="02020603050405020304" pitchFamily="18" charset="0"/>
                          <a:cs typeface="Times New Roman" panose="02020603050405020304" pitchFamily="18" charset="0"/>
                        </a:rPr>
                        <a:t>LISP data plane</a:t>
                      </a:r>
                    </a:p>
                  </a:txBody>
                  <a:tcPr marL="0" marR="0" marT="0" marB="0"/>
                </a:tc>
                <a:extLst>
                  <a:ext uri="{0D108BD9-81ED-4DB2-BD59-A6C34878D82A}">
                    <a16:rowId xmlns:a16="http://schemas.microsoft.com/office/drawing/2014/main" val="10007"/>
                  </a:ext>
                </a:extLst>
              </a:tr>
              <a:tr h="370840">
                <a:tc>
                  <a:txBody>
                    <a:bodyPr/>
                    <a:lstStyle/>
                    <a:p>
                      <a:pPr marL="38100" marR="0">
                        <a:spcBef>
                          <a:spcPts val="110"/>
                        </a:spcBef>
                        <a:spcAft>
                          <a:spcPts val="0"/>
                        </a:spcAft>
                      </a:pPr>
                      <a:r>
                        <a:rPr lang="en-US" sz="1400" dirty="0">
                          <a:effectLst/>
                          <a:latin typeface="+mn-lt"/>
                          <a:ea typeface="Times New Roman" panose="02020603050405020304" pitchFamily="18" charset="0"/>
                          <a:cs typeface="Times New Roman" panose="02020603050405020304" pitchFamily="18" charset="0"/>
                        </a:rPr>
                        <a:t>LISP map registration and notification</a:t>
                      </a:r>
                    </a:p>
                  </a:txBody>
                  <a:tcPr marL="0" marR="0" marT="0" marB="0"/>
                </a:tc>
                <a:extLst>
                  <a:ext uri="{0D108BD9-81ED-4DB2-BD59-A6C34878D82A}">
                    <a16:rowId xmlns:a16="http://schemas.microsoft.com/office/drawing/2014/main" val="10008"/>
                  </a:ext>
                </a:extLst>
              </a:tr>
              <a:tr h="370840">
                <a:tc>
                  <a:txBody>
                    <a:bodyPr/>
                    <a:lstStyle/>
                    <a:p>
                      <a:pPr marL="38100" marR="0">
                        <a:spcBef>
                          <a:spcPts val="110"/>
                        </a:spcBef>
                        <a:spcAft>
                          <a:spcPts val="0"/>
                        </a:spcAft>
                      </a:pPr>
                      <a:r>
                        <a:rPr lang="en-US" sz="1400" dirty="0">
                          <a:effectLst/>
                          <a:latin typeface="+mn-lt"/>
                          <a:ea typeface="Times New Roman" panose="02020603050405020304" pitchFamily="18" charset="0"/>
                          <a:cs typeface="Times New Roman" panose="02020603050405020304" pitchFamily="18" charset="0"/>
                        </a:rPr>
                        <a:t>LISP map request and reply</a:t>
                      </a:r>
                    </a:p>
                  </a:txBody>
                  <a:tcPr marL="0" marR="0" marT="0" marB="0"/>
                </a:tc>
                <a:extLst>
                  <a:ext uri="{0D108BD9-81ED-4DB2-BD59-A6C34878D82A}">
                    <a16:rowId xmlns:a16="http://schemas.microsoft.com/office/drawing/2014/main" val="36023572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15354333"/>
              </p:ext>
            </p:extLst>
          </p:nvPr>
        </p:nvGraphicFramePr>
        <p:xfrm>
          <a:off x="4731390" y="834233"/>
          <a:ext cx="3884044" cy="3431745"/>
        </p:xfrm>
        <a:graphic>
          <a:graphicData uri="http://schemas.openxmlformats.org/drawingml/2006/table">
            <a:tbl>
              <a:tblPr firstRow="1" bandRow="1">
                <a:tableStyleId>{5C22544A-7EE6-4342-B048-85BDC9FD1C3A}</a:tableStyleId>
              </a:tblPr>
              <a:tblGrid>
                <a:gridCol w="3884044">
                  <a:extLst>
                    <a:ext uri="{9D8B030D-6E8A-4147-A177-3AD203B41FA5}">
                      <a16:colId xmlns:a16="http://schemas.microsoft.com/office/drawing/2014/main" val="20000"/>
                    </a:ext>
                  </a:extLst>
                </a:gridCol>
              </a:tblGrid>
              <a:tr h="381305">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81305">
                <a:tc>
                  <a:txBody>
                    <a:bodyPr/>
                    <a:lstStyle/>
                    <a:p>
                      <a:pPr marL="38100" marR="0">
                        <a:spcBef>
                          <a:spcPts val="110"/>
                        </a:spcBef>
                        <a:spcAft>
                          <a:spcPts val="0"/>
                        </a:spcAft>
                      </a:pPr>
                      <a:r>
                        <a:rPr lang="en-US" sz="1400" dirty="0">
                          <a:effectLst/>
                          <a:latin typeface="+mj-lt"/>
                          <a:ea typeface="Times New Roman" panose="02020603050405020304" pitchFamily="18" charset="0"/>
                          <a:cs typeface="Times New Roman" panose="02020603050405020304" pitchFamily="18" charset="0"/>
                        </a:rPr>
                        <a:t>LISP data path</a:t>
                      </a:r>
                    </a:p>
                  </a:txBody>
                  <a:tcPr marL="0" marR="0" marT="0" marB="0"/>
                </a:tc>
                <a:extLst>
                  <a:ext uri="{0D108BD9-81ED-4DB2-BD59-A6C34878D82A}">
                    <a16:rowId xmlns:a16="http://schemas.microsoft.com/office/drawing/2014/main" val="10001"/>
                  </a:ext>
                </a:extLst>
              </a:tr>
              <a:tr h="381305">
                <a:tc>
                  <a:txBody>
                    <a:bodyPr/>
                    <a:lstStyle/>
                    <a:p>
                      <a:pPr marL="38100" marR="0">
                        <a:spcBef>
                          <a:spcPts val="110"/>
                        </a:spcBef>
                        <a:spcAft>
                          <a:spcPts val="0"/>
                        </a:spcAft>
                      </a:pPr>
                      <a:r>
                        <a:rPr lang="en-US" sz="1400" dirty="0">
                          <a:effectLst/>
                          <a:latin typeface="+mj-lt"/>
                          <a:ea typeface="Times New Roman" panose="02020603050405020304" pitchFamily="18" charset="0"/>
                          <a:cs typeface="Times New Roman" panose="02020603050405020304" pitchFamily="18" charset="0"/>
                        </a:rPr>
                        <a:t>PETR process</a:t>
                      </a:r>
                    </a:p>
                  </a:txBody>
                  <a:tcPr marL="0" marR="0" marT="0" marB="0"/>
                </a:tc>
                <a:extLst>
                  <a:ext uri="{0D108BD9-81ED-4DB2-BD59-A6C34878D82A}">
                    <a16:rowId xmlns:a16="http://schemas.microsoft.com/office/drawing/2014/main" val="10002"/>
                  </a:ext>
                </a:extLst>
              </a:tr>
              <a:tr h="381305">
                <a:tc>
                  <a:txBody>
                    <a:bodyPr/>
                    <a:lstStyle/>
                    <a:p>
                      <a:pPr marL="38100" marR="0">
                        <a:spcBef>
                          <a:spcPts val="110"/>
                        </a:spcBef>
                        <a:spcAft>
                          <a:spcPts val="0"/>
                        </a:spcAft>
                      </a:pPr>
                      <a:r>
                        <a:rPr lang="en-US" sz="1400" dirty="0">
                          <a:effectLst/>
                          <a:latin typeface="+mj-lt"/>
                          <a:ea typeface="Times New Roman" panose="02020603050405020304" pitchFamily="18" charset="0"/>
                          <a:cs typeface="Times New Roman" panose="02020603050405020304" pitchFamily="18" charset="0"/>
                        </a:rPr>
                        <a:t>PITR process</a:t>
                      </a:r>
                    </a:p>
                  </a:txBody>
                  <a:tcPr marL="0" marR="0" marT="0" marB="0"/>
                </a:tc>
                <a:extLst>
                  <a:ext uri="{0D108BD9-81ED-4DB2-BD59-A6C34878D82A}">
                    <a16:rowId xmlns:a16="http://schemas.microsoft.com/office/drawing/2014/main" val="10003"/>
                  </a:ext>
                </a:extLst>
              </a:tr>
              <a:tr h="381305">
                <a:tc>
                  <a:txBody>
                    <a:bodyPr/>
                    <a:lstStyle/>
                    <a:p>
                      <a:pPr marL="38100" marR="0">
                        <a:spcBef>
                          <a:spcPts val="110"/>
                        </a:spcBef>
                        <a:spcAft>
                          <a:spcPts val="0"/>
                        </a:spcAft>
                      </a:pPr>
                      <a:r>
                        <a:rPr lang="en-US" sz="1400" dirty="0">
                          <a:effectLst/>
                          <a:latin typeface="+mj-lt"/>
                          <a:ea typeface="Times New Roman" panose="02020603050405020304" pitchFamily="18" charset="0"/>
                          <a:cs typeface="Times New Roman" panose="02020603050405020304" pitchFamily="18" charset="0"/>
                        </a:rPr>
                        <a:t>VXLAN definition</a:t>
                      </a:r>
                    </a:p>
                  </a:txBody>
                  <a:tcPr marL="0" marR="0" marT="0" marB="0"/>
                </a:tc>
                <a:extLst>
                  <a:ext uri="{0D108BD9-81ED-4DB2-BD59-A6C34878D82A}">
                    <a16:rowId xmlns:a16="http://schemas.microsoft.com/office/drawing/2014/main" val="10004"/>
                  </a:ext>
                </a:extLst>
              </a:tr>
              <a:tr h="381305">
                <a:tc>
                  <a:txBody>
                    <a:bodyPr/>
                    <a:lstStyle/>
                    <a:p>
                      <a:pPr marL="38100" marR="0">
                        <a:spcBef>
                          <a:spcPts val="110"/>
                        </a:spcBef>
                        <a:spcAft>
                          <a:spcPts val="0"/>
                        </a:spcAft>
                      </a:pPr>
                      <a:r>
                        <a:rPr lang="en-US" sz="1400" dirty="0">
                          <a:effectLst/>
                          <a:latin typeface="+mj-lt"/>
                          <a:ea typeface="Times New Roman" panose="02020603050405020304" pitchFamily="18" charset="0"/>
                          <a:cs typeface="Times New Roman" panose="02020603050405020304" pitchFamily="18" charset="0"/>
                        </a:rPr>
                        <a:t>VNI definition</a:t>
                      </a:r>
                    </a:p>
                  </a:txBody>
                  <a:tcPr marL="0" marR="0" marT="0" marB="0"/>
                </a:tc>
                <a:extLst>
                  <a:ext uri="{0D108BD9-81ED-4DB2-BD59-A6C34878D82A}">
                    <a16:rowId xmlns:a16="http://schemas.microsoft.com/office/drawing/2014/main" val="10005"/>
                  </a:ext>
                </a:extLst>
              </a:tr>
              <a:tr h="381305">
                <a:tc>
                  <a:txBody>
                    <a:bodyPr/>
                    <a:lstStyle/>
                    <a:p>
                      <a:pPr marL="38100" marR="0">
                        <a:spcBef>
                          <a:spcPts val="110"/>
                        </a:spcBef>
                        <a:spcAft>
                          <a:spcPts val="0"/>
                        </a:spcAft>
                      </a:pPr>
                      <a:r>
                        <a:rPr lang="en-US" sz="1400" dirty="0">
                          <a:effectLst/>
                          <a:latin typeface="+mj-lt"/>
                          <a:ea typeface="Times New Roman" panose="02020603050405020304" pitchFamily="18" charset="0"/>
                          <a:cs typeface="Times New Roman" panose="02020603050405020304" pitchFamily="18" charset="0"/>
                        </a:rPr>
                        <a:t>VTEP definition</a:t>
                      </a:r>
                    </a:p>
                  </a:txBody>
                  <a:tcPr marL="0" marR="0" marT="0" marB="0"/>
                </a:tc>
                <a:extLst>
                  <a:ext uri="{0D108BD9-81ED-4DB2-BD59-A6C34878D82A}">
                    <a16:rowId xmlns:a16="http://schemas.microsoft.com/office/drawing/2014/main" val="10006"/>
                  </a:ext>
                </a:extLst>
              </a:tr>
              <a:tr h="381305">
                <a:tc>
                  <a:txBody>
                    <a:bodyPr/>
                    <a:lstStyle/>
                    <a:p>
                      <a:pPr marL="38100" marR="0">
                        <a:spcBef>
                          <a:spcPts val="110"/>
                        </a:spcBef>
                        <a:spcAft>
                          <a:spcPts val="0"/>
                        </a:spcAft>
                      </a:pPr>
                      <a:r>
                        <a:rPr lang="en-US" sz="1400" dirty="0">
                          <a:effectLst/>
                          <a:latin typeface="+mj-lt"/>
                          <a:ea typeface="Times New Roman" panose="02020603050405020304" pitchFamily="18" charset="0"/>
                          <a:cs typeface="Times New Roman" panose="02020603050405020304" pitchFamily="18" charset="0"/>
                        </a:rPr>
                        <a:t>VXLAN control plane</a:t>
                      </a:r>
                    </a:p>
                  </a:txBody>
                  <a:tcPr marL="0" marR="0" marT="0" marB="0"/>
                </a:tc>
                <a:extLst>
                  <a:ext uri="{0D108BD9-81ED-4DB2-BD59-A6C34878D82A}">
                    <a16:rowId xmlns:a16="http://schemas.microsoft.com/office/drawing/2014/main" val="10007"/>
                  </a:ext>
                </a:extLst>
              </a:tr>
              <a:tr h="381305">
                <a:tc>
                  <a:txBody>
                    <a:bodyPr/>
                    <a:lstStyle/>
                    <a:p>
                      <a:pPr marL="38100" marR="0">
                        <a:spcBef>
                          <a:spcPts val="110"/>
                        </a:spcBef>
                        <a:spcAft>
                          <a:spcPts val="0"/>
                        </a:spcAft>
                      </a:pPr>
                      <a:r>
                        <a:rPr lang="en-US" sz="1400" dirty="0">
                          <a:effectLst/>
                          <a:latin typeface="+mj-lt"/>
                          <a:ea typeface="Times New Roman" panose="02020603050405020304" pitchFamily="18" charset="0"/>
                          <a:cs typeface="Times New Roman" panose="02020603050405020304" pitchFamily="18" charset="0"/>
                        </a:rPr>
                        <a:t>LISP and VXLAN packet format comparison</a:t>
                      </a:r>
                    </a:p>
                  </a:txBody>
                  <a:tcPr marL="0" marR="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16</a:t>
            </a:r>
          </a:p>
        </p:txBody>
      </p:sp>
      <p:graphicFrame>
        <p:nvGraphicFramePr>
          <p:cNvPr id="2" name="Table 1"/>
          <p:cNvGraphicFramePr>
            <a:graphicFrameLocks noGrp="1"/>
          </p:cNvGraphicFramePr>
          <p:nvPr>
            <p:extLst>
              <p:ext uri="{D42A27DB-BD31-4B8C-83A1-F6EECF244321}">
                <p14:modId xmlns:p14="http://schemas.microsoft.com/office/powerpoint/2010/main" val="3996023632"/>
              </p:ext>
            </p:extLst>
          </p:nvPr>
        </p:nvGraphicFramePr>
        <p:xfrm>
          <a:off x="910389" y="1238280"/>
          <a:ext cx="7115908" cy="3175000"/>
        </p:xfrm>
        <a:graphic>
          <a:graphicData uri="http://schemas.openxmlformats.org/drawingml/2006/table">
            <a:tbl>
              <a:tblPr firstRow="1" bandRow="1">
                <a:tableStyleId>{5C22544A-7EE6-4342-B048-85BDC9FD1C3A}</a:tableStyleId>
              </a:tblPr>
              <a:tblGrid>
                <a:gridCol w="3557954">
                  <a:extLst>
                    <a:ext uri="{9D8B030D-6E8A-4147-A177-3AD203B41FA5}">
                      <a16:colId xmlns:a16="http://schemas.microsoft.com/office/drawing/2014/main" val="20000"/>
                    </a:ext>
                  </a:extLst>
                </a:gridCol>
                <a:gridCol w="3557954">
                  <a:extLst>
                    <a:ext uri="{9D8B030D-6E8A-4147-A177-3AD203B41FA5}">
                      <a16:colId xmlns:a16="http://schemas.microsoft.com/office/drawing/2014/main" val="20001"/>
                    </a:ext>
                  </a:extLst>
                </a:gridCol>
              </a:tblGrid>
              <a:tr h="370840">
                <a:tc>
                  <a:txBody>
                    <a:bodyPr/>
                    <a:lstStyle/>
                    <a:p>
                      <a:r>
                        <a:rPr lang="en-US" dirty="0"/>
                        <a:t>Term</a:t>
                      </a:r>
                    </a:p>
                  </a:txBody>
                  <a:tcPr/>
                </a:tc>
                <a:tc>
                  <a:txBody>
                    <a:bodyPr/>
                    <a:lstStyle/>
                    <a:p>
                      <a:r>
                        <a:rPr lang="en-US" dirty="0"/>
                        <a:t>Term</a:t>
                      </a:r>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Egress tunnel router (ETR)</a:t>
                      </a:r>
                    </a:p>
                  </a:txBody>
                  <a:tcPr/>
                </a:tc>
                <a:tc>
                  <a:txBody>
                    <a:bodyPr/>
                    <a:lstStyle/>
                    <a:p>
                      <a:r>
                        <a:rPr lang="en-US" sz="1600" dirty="0">
                          <a:solidFill>
                            <a:srgbClr val="000000"/>
                          </a:solidFill>
                        </a:rPr>
                        <a:t>Endpoint identifier (EID)</a:t>
                      </a: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Ingress</a:t>
                      </a:r>
                      <a:r>
                        <a:rPr lang="en-US" sz="1600" baseline="0" dirty="0">
                          <a:solidFill>
                            <a:srgbClr val="000000"/>
                          </a:solidFill>
                        </a:rPr>
                        <a:t> tunnel router (ITR)</a:t>
                      </a:r>
                      <a:endParaRPr lang="en-US" sz="1600" dirty="0">
                        <a:solidFill>
                          <a:srgbClr val="000000"/>
                        </a:solidFill>
                      </a:endParaRPr>
                    </a:p>
                  </a:txBody>
                  <a:tcPr/>
                </a:tc>
                <a:tc>
                  <a:txBody>
                    <a:bodyPr/>
                    <a:lstStyle/>
                    <a:p>
                      <a:r>
                        <a:rPr lang="en-US" sz="1600" dirty="0">
                          <a:solidFill>
                            <a:srgbClr val="000000"/>
                          </a:solidFill>
                        </a:rPr>
                        <a:t>Internet Key Exchange (IKE)</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Internet Protocol Security (IPsec)</a:t>
                      </a:r>
                    </a:p>
                  </a:txBody>
                  <a:tcPr/>
                </a:tc>
                <a:tc>
                  <a:txBody>
                    <a:bodyPr/>
                    <a:lstStyle/>
                    <a:p>
                      <a:r>
                        <a:rPr lang="en-US" sz="1600" dirty="0">
                          <a:solidFill>
                            <a:srgbClr val="000000"/>
                          </a:solidFill>
                        </a:rPr>
                        <a:t>Internet Security Association Key Management Protocol (ISAKMP)</a:t>
                      </a: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LISP Router</a:t>
                      </a:r>
                    </a:p>
                  </a:txBody>
                  <a:tcPr/>
                </a:tc>
                <a:tc>
                  <a:txBody>
                    <a:bodyPr/>
                    <a:lstStyle/>
                    <a:p>
                      <a:r>
                        <a:rPr lang="en-US" sz="1600" dirty="0">
                          <a:solidFill>
                            <a:srgbClr val="000000"/>
                          </a:solidFill>
                        </a:rPr>
                        <a:t>LISP site</a:t>
                      </a:r>
                    </a:p>
                  </a:txBody>
                  <a:tcPr/>
                </a:tc>
                <a:extLst>
                  <a:ext uri="{0D108BD9-81ED-4DB2-BD59-A6C34878D82A}">
                    <a16:rowId xmlns:a16="http://schemas.microsoft.com/office/drawing/2014/main" val="10004"/>
                  </a:ext>
                </a:extLst>
              </a:tr>
              <a:tr h="370840">
                <a:tc>
                  <a:txBody>
                    <a:bodyPr/>
                    <a:lstStyle/>
                    <a:p>
                      <a:r>
                        <a:rPr lang="en-US" sz="1600" dirty="0">
                          <a:solidFill>
                            <a:srgbClr val="000000"/>
                          </a:solidFill>
                        </a:rPr>
                        <a:t>Map resolver (MR)</a:t>
                      </a:r>
                    </a:p>
                  </a:txBody>
                  <a:tcPr/>
                </a:tc>
                <a:tc>
                  <a:txBody>
                    <a:bodyPr/>
                    <a:lstStyle/>
                    <a:p>
                      <a:r>
                        <a:rPr lang="en-US" sz="1600" dirty="0">
                          <a:solidFill>
                            <a:srgbClr val="000000"/>
                          </a:solidFill>
                        </a:rPr>
                        <a:t>Map server (MS)</a:t>
                      </a:r>
                    </a:p>
                  </a:txBody>
                  <a:tcPr/>
                </a:tc>
                <a:extLst>
                  <a:ext uri="{0D108BD9-81ED-4DB2-BD59-A6C34878D82A}">
                    <a16:rowId xmlns:a16="http://schemas.microsoft.com/office/drawing/2014/main" val="10005"/>
                  </a:ext>
                </a:extLst>
              </a:tr>
              <a:tr h="370840">
                <a:tc>
                  <a:txBody>
                    <a:bodyPr/>
                    <a:lstStyle/>
                    <a:p>
                      <a:r>
                        <a:rPr lang="en-US" sz="1600" dirty="0">
                          <a:solidFill>
                            <a:srgbClr val="000000"/>
                          </a:solidFill>
                        </a:rPr>
                        <a:t>Map server/map resolver (MS/MR)</a:t>
                      </a:r>
                    </a:p>
                  </a:txBody>
                  <a:tcPr/>
                </a:tc>
                <a:tc>
                  <a:txBody>
                    <a:bodyPr/>
                    <a:lstStyle/>
                    <a:p>
                      <a:r>
                        <a:rPr lang="en-US" sz="1600" dirty="0">
                          <a:solidFill>
                            <a:srgbClr val="000000"/>
                          </a:solidFill>
                        </a:rPr>
                        <a:t>Nonce</a:t>
                      </a:r>
                    </a:p>
                  </a:txBody>
                  <a:tcPr/>
                </a:tc>
                <a:extLst>
                  <a:ext uri="{0D108BD9-81ED-4DB2-BD59-A6C34878D82A}">
                    <a16:rowId xmlns:a16="http://schemas.microsoft.com/office/drawing/2014/main" val="10006"/>
                  </a:ext>
                </a:extLst>
              </a:tr>
              <a:tr h="370840">
                <a:tc>
                  <a:txBody>
                    <a:bodyPr/>
                    <a:lstStyle/>
                    <a:p>
                      <a:r>
                        <a:rPr lang="en-US" sz="1600" dirty="0">
                          <a:solidFill>
                            <a:srgbClr val="000000"/>
                          </a:solidFill>
                        </a:rPr>
                        <a:t>Overlay network</a:t>
                      </a:r>
                    </a:p>
                  </a:txBody>
                  <a:tcPr/>
                </a:tc>
                <a:tc>
                  <a:txBody>
                    <a:bodyPr/>
                    <a:lstStyle/>
                    <a:p>
                      <a:r>
                        <a:rPr lang="en-US" sz="1600" dirty="0">
                          <a:solidFill>
                            <a:srgbClr val="000000"/>
                          </a:solidFill>
                        </a:rPr>
                        <a:t>Proxy ETR (PETR)</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9962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16 (Cont.)</a:t>
            </a:r>
          </a:p>
        </p:txBody>
      </p:sp>
      <p:graphicFrame>
        <p:nvGraphicFramePr>
          <p:cNvPr id="2" name="Table 1"/>
          <p:cNvGraphicFramePr>
            <a:graphicFrameLocks noGrp="1"/>
          </p:cNvGraphicFramePr>
          <p:nvPr>
            <p:extLst>
              <p:ext uri="{D42A27DB-BD31-4B8C-83A1-F6EECF244321}">
                <p14:modId xmlns:p14="http://schemas.microsoft.com/office/powerpoint/2010/main" val="353640659"/>
              </p:ext>
            </p:extLst>
          </p:nvPr>
        </p:nvGraphicFramePr>
        <p:xfrm>
          <a:off x="910389" y="1238280"/>
          <a:ext cx="7115908" cy="2225040"/>
        </p:xfrm>
        <a:graphic>
          <a:graphicData uri="http://schemas.openxmlformats.org/drawingml/2006/table">
            <a:tbl>
              <a:tblPr firstRow="1" bandRow="1">
                <a:tableStyleId>{5C22544A-7EE6-4342-B048-85BDC9FD1C3A}</a:tableStyleId>
              </a:tblPr>
              <a:tblGrid>
                <a:gridCol w="3557954">
                  <a:extLst>
                    <a:ext uri="{9D8B030D-6E8A-4147-A177-3AD203B41FA5}">
                      <a16:colId xmlns:a16="http://schemas.microsoft.com/office/drawing/2014/main" val="20000"/>
                    </a:ext>
                  </a:extLst>
                </a:gridCol>
                <a:gridCol w="3557954">
                  <a:extLst>
                    <a:ext uri="{9D8B030D-6E8A-4147-A177-3AD203B41FA5}">
                      <a16:colId xmlns:a16="http://schemas.microsoft.com/office/drawing/2014/main" val="20001"/>
                    </a:ext>
                  </a:extLst>
                </a:gridCol>
              </a:tblGrid>
              <a:tr h="370840">
                <a:tc>
                  <a:txBody>
                    <a:bodyPr/>
                    <a:lstStyle/>
                    <a:p>
                      <a:r>
                        <a:rPr lang="en-US" dirty="0"/>
                        <a:t>Term</a:t>
                      </a:r>
                    </a:p>
                  </a:txBody>
                  <a:tcPr/>
                </a:tc>
                <a:tc>
                  <a:txBody>
                    <a:bodyPr/>
                    <a:lstStyle/>
                    <a:p>
                      <a:r>
                        <a:rPr lang="en-US" dirty="0"/>
                        <a:t>Term</a:t>
                      </a:r>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Proxy ITR (PITR)</a:t>
                      </a:r>
                    </a:p>
                  </a:txBody>
                  <a:tcPr/>
                </a:tc>
                <a:tc>
                  <a:txBody>
                    <a:bodyPr/>
                    <a:lstStyle/>
                    <a:p>
                      <a:r>
                        <a:rPr lang="en-US" sz="1600" dirty="0">
                          <a:solidFill>
                            <a:srgbClr val="000000"/>
                          </a:solidFill>
                        </a:rPr>
                        <a:t>Proxy xTR (PxTR)</a:t>
                      </a: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Routing locator (RLOC)</a:t>
                      </a:r>
                    </a:p>
                  </a:txBody>
                  <a:tcPr/>
                </a:tc>
                <a:tc>
                  <a:txBody>
                    <a:bodyPr/>
                    <a:lstStyle/>
                    <a:p>
                      <a:r>
                        <a:rPr lang="en-US" sz="1600" dirty="0">
                          <a:solidFill>
                            <a:srgbClr val="000000"/>
                          </a:solidFill>
                        </a:rPr>
                        <a:t>Segment</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Segmentation</a:t>
                      </a:r>
                    </a:p>
                  </a:txBody>
                  <a:tcPr/>
                </a:tc>
                <a:tc>
                  <a:txBody>
                    <a:bodyPr/>
                    <a:lstStyle/>
                    <a:p>
                      <a:r>
                        <a:rPr lang="en-US" sz="1600" dirty="0">
                          <a:solidFill>
                            <a:srgbClr val="000000"/>
                          </a:solidFill>
                        </a:rPr>
                        <a:t>Tunnel</a:t>
                      </a:r>
                      <a:r>
                        <a:rPr lang="en-US" sz="1600" baseline="0" dirty="0">
                          <a:solidFill>
                            <a:srgbClr val="000000"/>
                          </a:solidFill>
                        </a:rPr>
                        <a:t> router (xTR)</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Underlay network</a:t>
                      </a:r>
                    </a:p>
                  </a:txBody>
                  <a:tcPr/>
                </a:tc>
                <a:tc>
                  <a:txBody>
                    <a:bodyPr/>
                    <a:lstStyle/>
                    <a:p>
                      <a:r>
                        <a:rPr lang="en-US" sz="1600" dirty="0">
                          <a:solidFill>
                            <a:srgbClr val="000000"/>
                          </a:solidFill>
                        </a:rPr>
                        <a:t>Virtual private network (VPN)</a:t>
                      </a:r>
                    </a:p>
                  </a:txBody>
                  <a:tcPr/>
                </a:tc>
                <a:extLst>
                  <a:ext uri="{0D108BD9-81ED-4DB2-BD59-A6C34878D82A}">
                    <a16:rowId xmlns:a16="http://schemas.microsoft.com/office/drawing/2014/main" val="10004"/>
                  </a:ext>
                </a:extLst>
              </a:tr>
              <a:tr h="370840">
                <a:tc>
                  <a:txBody>
                    <a:bodyPr/>
                    <a:lstStyle/>
                    <a:p>
                      <a:r>
                        <a:rPr lang="en-US" sz="1600" dirty="0">
                          <a:solidFill>
                            <a:srgbClr val="000000"/>
                          </a:solidFill>
                        </a:rPr>
                        <a:t>Virtual tunnel</a:t>
                      </a:r>
                      <a:r>
                        <a:rPr lang="en-US" sz="1600" baseline="0" dirty="0">
                          <a:solidFill>
                            <a:srgbClr val="000000"/>
                          </a:solidFill>
                        </a:rPr>
                        <a:t> endpoint (VTEP)</a:t>
                      </a:r>
                      <a:endParaRPr lang="en-US" sz="1600" dirty="0">
                        <a:solidFill>
                          <a:srgbClr val="000000"/>
                        </a:solidFill>
                      </a:endParaRPr>
                    </a:p>
                  </a:txBody>
                  <a:tcPr/>
                </a:tc>
                <a:tc>
                  <a:txBody>
                    <a:bodyPr/>
                    <a:lstStyle/>
                    <a:p>
                      <a:r>
                        <a:rPr lang="en-US" sz="1600" dirty="0">
                          <a:solidFill>
                            <a:srgbClr val="000000"/>
                          </a:solidFill>
                        </a:rPr>
                        <a:t>VXLAN network identifier (VNI)</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660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16</a:t>
            </a:r>
          </a:p>
        </p:txBody>
      </p:sp>
      <p:graphicFrame>
        <p:nvGraphicFramePr>
          <p:cNvPr id="4" name="Table 3"/>
          <p:cNvGraphicFramePr>
            <a:graphicFrameLocks noGrp="1"/>
          </p:cNvGraphicFramePr>
          <p:nvPr>
            <p:extLst>
              <p:ext uri="{D42A27DB-BD31-4B8C-83A1-F6EECF244321}">
                <p14:modId xmlns:p14="http://schemas.microsoft.com/office/powerpoint/2010/main" val="3273563085"/>
              </p:ext>
            </p:extLst>
          </p:nvPr>
        </p:nvGraphicFramePr>
        <p:xfrm>
          <a:off x="628650" y="1121790"/>
          <a:ext cx="7886700" cy="3047713"/>
        </p:xfrm>
        <a:graphic>
          <a:graphicData uri="http://schemas.openxmlformats.org/drawingml/2006/table">
            <a:tbl>
              <a:tblPr firstRow="1" bandRow="1"/>
              <a:tblGrid>
                <a:gridCol w="3549015">
                  <a:extLst>
                    <a:ext uri="{9D8B030D-6E8A-4147-A177-3AD203B41FA5}">
                      <a16:colId xmlns:a16="http://schemas.microsoft.com/office/drawing/2014/main" val="2987706688"/>
                    </a:ext>
                  </a:extLst>
                </a:gridCol>
                <a:gridCol w="4337685">
                  <a:extLst>
                    <a:ext uri="{9D8B030D-6E8A-4147-A177-3AD203B41FA5}">
                      <a16:colId xmlns:a16="http://schemas.microsoft.com/office/drawing/2014/main" val="2072098887"/>
                    </a:ext>
                  </a:extLst>
                </a:gridCol>
              </a:tblGrid>
              <a:tr h="433633">
                <a:tc>
                  <a:txBody>
                    <a:bodyPr/>
                    <a:lstStyle/>
                    <a:p>
                      <a:pPr marL="0" marR="0">
                        <a:lnSpc>
                          <a:spcPct val="107000"/>
                        </a:lnSpc>
                        <a:spcBef>
                          <a:spcPts val="0"/>
                        </a:spcBef>
                        <a:spcAft>
                          <a:spcPts val="0"/>
                        </a:spcAft>
                      </a:pPr>
                      <a:r>
                        <a:rPr lang="en-US" sz="1400" b="1" kern="1200" dirty="0">
                          <a:solidFill>
                            <a:srgbClr val="FFFFFF"/>
                          </a:solidFill>
                          <a:effectLst/>
                          <a:latin typeface="+mj-lt"/>
                          <a:ea typeface="Times New Roman" panose="02020603050405020304" pitchFamily="18" charset="0"/>
                          <a:cs typeface="Times New Roman" panose="02020603050405020304" pitchFamily="18" charset="0"/>
                        </a:rPr>
                        <a:t>Task</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4C69"/>
                    </a:solidFill>
                  </a:tcPr>
                </a:tc>
                <a:tc>
                  <a:txBody>
                    <a:bodyPr/>
                    <a:lstStyle/>
                    <a:p>
                      <a:pPr marL="0" marR="0">
                        <a:lnSpc>
                          <a:spcPct val="107000"/>
                        </a:lnSpc>
                        <a:spcBef>
                          <a:spcPts val="0"/>
                        </a:spcBef>
                        <a:spcAft>
                          <a:spcPts val="0"/>
                        </a:spcAft>
                      </a:pPr>
                      <a:r>
                        <a:rPr lang="en-US" sz="1400" b="1" kern="1200" dirty="0">
                          <a:solidFill>
                            <a:srgbClr val="FFFFFF"/>
                          </a:solidFill>
                          <a:effectLst/>
                          <a:latin typeface="+mj-lt"/>
                          <a:ea typeface="Times New Roman" panose="02020603050405020304" pitchFamily="18" charset="0"/>
                          <a:cs typeface="Times New Roman" panose="02020603050405020304" pitchFamily="18" charset="0"/>
                        </a:rPr>
                        <a:t>Command Syntax</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4C69"/>
                    </a:solidFill>
                  </a:tcPr>
                </a:tc>
                <a:extLst>
                  <a:ext uri="{0D108BD9-81ED-4DB2-BD59-A6C34878D82A}">
                    <a16:rowId xmlns:a16="http://schemas.microsoft.com/office/drawing/2014/main" val="1072096856"/>
                  </a:ext>
                </a:extLst>
              </a:tr>
              <a:tr h="450006">
                <a:tc>
                  <a:txBody>
                    <a:bodyPr/>
                    <a:lstStyle/>
                    <a:p>
                      <a:pPr marL="36830" marR="0">
                        <a:lnSpc>
                          <a:spcPts val="1150"/>
                        </a:lnSpc>
                        <a:spcBef>
                          <a:spcPts val="135"/>
                        </a:spcBef>
                        <a:spcAft>
                          <a:spcPts val="0"/>
                        </a:spcAft>
                      </a:pPr>
                      <a:endParaRPr lang="en-US" sz="1400"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ts val="1150"/>
                        </a:lnSpc>
                        <a:spcBef>
                          <a:spcPts val="135"/>
                        </a:spcBef>
                        <a:spcAft>
                          <a:spcPts val="0"/>
                        </a:spcAft>
                      </a:pPr>
                      <a:r>
                        <a:rPr lang="en-US" sz="1400" kern="1200" dirty="0">
                          <a:solidFill>
                            <a:srgbClr val="000000"/>
                          </a:solidFill>
                          <a:effectLst/>
                          <a:latin typeface="+mj-lt"/>
                          <a:ea typeface="Times New Roman" panose="02020603050405020304" pitchFamily="18" charset="0"/>
                          <a:cs typeface="Times New Roman" panose="02020603050405020304" pitchFamily="18" charset="0"/>
                        </a:rPr>
                        <a:t>Create a GRE tunnel interface</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tc>
                  <a:txBody>
                    <a:bodyPr/>
                    <a:lstStyle/>
                    <a:p>
                      <a:pPr marL="36830" marR="0">
                        <a:lnSpc>
                          <a:spcPts val="1120"/>
                        </a:lnSpc>
                        <a:spcBef>
                          <a:spcPts val="165"/>
                        </a:spcBef>
                        <a:spcAft>
                          <a:spcPts val="0"/>
                        </a:spcAft>
                      </a:pPr>
                      <a:endParaRPr lang="en-US" sz="1400" b="1"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ts val="1120"/>
                        </a:lnSpc>
                        <a:spcBef>
                          <a:spcPts val="165"/>
                        </a:spcBef>
                        <a:spcAft>
                          <a:spcPts val="0"/>
                        </a:spcAft>
                      </a:pPr>
                      <a:r>
                        <a:rPr lang="en-US" sz="1400" b="1" kern="1200" dirty="0">
                          <a:solidFill>
                            <a:srgbClr val="000000"/>
                          </a:solidFill>
                          <a:effectLst/>
                          <a:latin typeface="+mj-lt"/>
                          <a:ea typeface="Times New Roman" panose="02020603050405020304" pitchFamily="18" charset="0"/>
                          <a:cs typeface="Times New Roman" panose="02020603050405020304" pitchFamily="18" charset="0"/>
                        </a:rPr>
                        <a:t>interface tunnel </a:t>
                      </a:r>
                      <a:r>
                        <a:rPr lang="en-US" sz="1400" i="1" kern="1200" dirty="0">
                          <a:solidFill>
                            <a:srgbClr val="000000"/>
                          </a:solidFill>
                          <a:effectLst/>
                          <a:latin typeface="+mj-lt"/>
                          <a:ea typeface="Times New Roman" panose="02020603050405020304" pitchFamily="18" charset="0"/>
                          <a:cs typeface="Times New Roman" panose="02020603050405020304" pitchFamily="18" charset="0"/>
                        </a:rPr>
                        <a:t>tunnel-number</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2669182073"/>
                  </a:ext>
                </a:extLst>
              </a:tr>
              <a:tr h="450006">
                <a:tc>
                  <a:txBody>
                    <a:bodyPr/>
                    <a:lstStyle/>
                    <a:p>
                      <a:pPr marL="36830" marR="0">
                        <a:lnSpc>
                          <a:spcPts val="1150"/>
                        </a:lnSpc>
                        <a:spcBef>
                          <a:spcPts val="110"/>
                        </a:spcBef>
                        <a:spcAft>
                          <a:spcPts val="0"/>
                        </a:spcAft>
                      </a:pPr>
                      <a:endParaRPr lang="en-US" sz="1400"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ts val="1150"/>
                        </a:lnSpc>
                        <a:spcBef>
                          <a:spcPts val="110"/>
                        </a:spcBef>
                        <a:spcAft>
                          <a:spcPts val="0"/>
                        </a:spcAft>
                      </a:pPr>
                      <a:r>
                        <a:rPr lang="en-US" sz="1400" kern="1200" dirty="0">
                          <a:solidFill>
                            <a:srgbClr val="000000"/>
                          </a:solidFill>
                          <a:effectLst/>
                          <a:latin typeface="+mj-lt"/>
                          <a:ea typeface="Times New Roman" panose="02020603050405020304" pitchFamily="18" charset="0"/>
                          <a:cs typeface="Times New Roman" panose="02020603050405020304" pitchFamily="18" charset="0"/>
                        </a:rPr>
                        <a:t>Enable keepalives on a GRE tunnel interface</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B"/>
                    </a:solidFill>
                  </a:tcPr>
                </a:tc>
                <a:tc>
                  <a:txBody>
                    <a:bodyPr/>
                    <a:lstStyle/>
                    <a:p>
                      <a:pPr marL="36830" marR="0">
                        <a:lnSpc>
                          <a:spcPts val="1120"/>
                        </a:lnSpc>
                        <a:spcBef>
                          <a:spcPts val="140"/>
                        </a:spcBef>
                        <a:spcAft>
                          <a:spcPts val="0"/>
                        </a:spcAft>
                      </a:pPr>
                      <a:endParaRPr lang="en-US" sz="1400" b="1"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ts val="1120"/>
                        </a:lnSpc>
                        <a:spcBef>
                          <a:spcPts val="140"/>
                        </a:spcBef>
                        <a:spcAft>
                          <a:spcPts val="0"/>
                        </a:spcAft>
                      </a:pPr>
                      <a:r>
                        <a:rPr lang="en-US" sz="1400" b="1" kern="1200" dirty="0">
                          <a:solidFill>
                            <a:srgbClr val="000000"/>
                          </a:solidFill>
                          <a:effectLst/>
                          <a:latin typeface="+mj-lt"/>
                          <a:ea typeface="Times New Roman" panose="02020603050405020304" pitchFamily="18" charset="0"/>
                          <a:cs typeface="Times New Roman" panose="02020603050405020304" pitchFamily="18" charset="0"/>
                        </a:rPr>
                        <a:t>keepalive </a:t>
                      </a:r>
                      <a:r>
                        <a:rPr lang="en-US" sz="1400" kern="1200" dirty="0">
                          <a:solidFill>
                            <a:srgbClr val="000000"/>
                          </a:solidFill>
                          <a:effectLst/>
                          <a:latin typeface="+mj-lt"/>
                          <a:ea typeface="Times New Roman" panose="02020603050405020304" pitchFamily="18" charset="0"/>
                          <a:cs typeface="Times New Roman" panose="02020603050405020304" pitchFamily="18" charset="0"/>
                        </a:rPr>
                        <a:t>[</a:t>
                      </a:r>
                      <a:r>
                        <a:rPr lang="en-US" sz="1400" i="1" kern="1200" dirty="0">
                          <a:solidFill>
                            <a:srgbClr val="000000"/>
                          </a:solidFill>
                          <a:effectLst/>
                          <a:latin typeface="+mj-lt"/>
                          <a:ea typeface="Times New Roman" panose="02020603050405020304" pitchFamily="18" charset="0"/>
                          <a:cs typeface="Times New Roman" panose="02020603050405020304" pitchFamily="18" charset="0"/>
                        </a:rPr>
                        <a:t>seconds </a:t>
                      </a:r>
                      <a:r>
                        <a:rPr lang="en-US" sz="1400" kern="1200" dirty="0">
                          <a:solidFill>
                            <a:srgbClr val="000000"/>
                          </a:solidFill>
                          <a:effectLst/>
                          <a:latin typeface="+mj-lt"/>
                          <a:ea typeface="Times New Roman" panose="02020603050405020304" pitchFamily="18" charset="0"/>
                          <a:cs typeface="Times New Roman" panose="02020603050405020304" pitchFamily="18" charset="0"/>
                        </a:rPr>
                        <a:t>[</a:t>
                      </a:r>
                      <a:r>
                        <a:rPr lang="en-US" sz="1400" i="1" kern="1200" dirty="0">
                          <a:solidFill>
                            <a:srgbClr val="000000"/>
                          </a:solidFill>
                          <a:effectLst/>
                          <a:latin typeface="+mj-lt"/>
                          <a:ea typeface="Times New Roman" panose="02020603050405020304" pitchFamily="18" charset="0"/>
                          <a:cs typeface="Times New Roman" panose="02020603050405020304" pitchFamily="18" charset="0"/>
                        </a:rPr>
                        <a:t>retries</a:t>
                      </a:r>
                      <a:r>
                        <a:rPr lang="en-US" sz="1400" kern="1200" dirty="0">
                          <a:solidFill>
                            <a:srgbClr val="000000"/>
                          </a:solidFill>
                          <a:effectLst/>
                          <a:latin typeface="+mj-lt"/>
                          <a:ea typeface="Times New Roman" panose="02020603050405020304" pitchFamily="18" charset="0"/>
                          <a:cs typeface="Times New Roman" panose="02020603050405020304" pitchFamily="18" charset="0"/>
                        </a:rPr>
                        <a:t>]]</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2279628180"/>
                  </a:ext>
                </a:extLst>
              </a:tr>
              <a:tr h="450006">
                <a:tc>
                  <a:txBody>
                    <a:bodyPr/>
                    <a:lstStyle/>
                    <a:p>
                      <a:pPr marL="36830" marR="0">
                        <a:lnSpc>
                          <a:spcPts val="1150"/>
                        </a:lnSpc>
                        <a:spcBef>
                          <a:spcPts val="110"/>
                        </a:spcBef>
                        <a:spcAft>
                          <a:spcPts val="0"/>
                        </a:spcAft>
                      </a:pPr>
                      <a:endParaRPr lang="en-US" sz="1400"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ts val="1150"/>
                        </a:lnSpc>
                        <a:spcBef>
                          <a:spcPts val="110"/>
                        </a:spcBef>
                        <a:spcAft>
                          <a:spcPts val="0"/>
                        </a:spcAft>
                      </a:pPr>
                      <a:r>
                        <a:rPr lang="en-US" sz="1400" kern="1200" dirty="0">
                          <a:solidFill>
                            <a:srgbClr val="000000"/>
                          </a:solidFill>
                          <a:effectLst/>
                          <a:latin typeface="+mj-lt"/>
                          <a:ea typeface="Times New Roman" panose="02020603050405020304" pitchFamily="18" charset="0"/>
                          <a:cs typeface="Times New Roman" panose="02020603050405020304" pitchFamily="18" charset="0"/>
                        </a:rPr>
                        <a:t>Create an ISAKMP policy</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tc>
                  <a:txBody>
                    <a:bodyPr/>
                    <a:lstStyle/>
                    <a:p>
                      <a:pPr marL="36830" marR="0">
                        <a:lnSpc>
                          <a:spcPts val="1120"/>
                        </a:lnSpc>
                        <a:spcBef>
                          <a:spcPts val="140"/>
                        </a:spcBef>
                        <a:spcAft>
                          <a:spcPts val="0"/>
                        </a:spcAft>
                      </a:pPr>
                      <a:endParaRPr lang="en-US" sz="1400" b="1"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ts val="1120"/>
                        </a:lnSpc>
                        <a:spcBef>
                          <a:spcPts val="140"/>
                        </a:spcBef>
                        <a:spcAft>
                          <a:spcPts val="0"/>
                        </a:spcAft>
                      </a:pPr>
                      <a:r>
                        <a:rPr lang="en-US" sz="1400" b="1" kern="1200" dirty="0">
                          <a:solidFill>
                            <a:srgbClr val="000000"/>
                          </a:solidFill>
                          <a:effectLst/>
                          <a:latin typeface="+mj-lt"/>
                          <a:ea typeface="Times New Roman" panose="02020603050405020304" pitchFamily="18" charset="0"/>
                          <a:cs typeface="Times New Roman" panose="02020603050405020304" pitchFamily="18" charset="0"/>
                        </a:rPr>
                        <a:t>crypto isakmp policy </a:t>
                      </a:r>
                      <a:r>
                        <a:rPr lang="en-US" sz="1400" i="1" kern="1200" dirty="0">
                          <a:solidFill>
                            <a:srgbClr val="000000"/>
                          </a:solidFill>
                          <a:effectLst/>
                          <a:latin typeface="+mj-lt"/>
                          <a:ea typeface="Times New Roman" panose="02020603050405020304" pitchFamily="18" charset="0"/>
                          <a:cs typeface="Times New Roman" panose="02020603050405020304" pitchFamily="18" charset="0"/>
                        </a:rPr>
                        <a:t>priority</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303322610"/>
                  </a:ext>
                </a:extLst>
              </a:tr>
              <a:tr h="601018">
                <a:tc>
                  <a:txBody>
                    <a:bodyPr/>
                    <a:lstStyle/>
                    <a:p>
                      <a:pPr marL="36830" marR="0">
                        <a:lnSpc>
                          <a:spcPct val="107000"/>
                        </a:lnSpc>
                        <a:spcBef>
                          <a:spcPts val="110"/>
                        </a:spcBef>
                        <a:spcAft>
                          <a:spcPts val="0"/>
                        </a:spcAft>
                      </a:pPr>
                      <a:endParaRPr lang="en-US" sz="1400"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ct val="107000"/>
                        </a:lnSpc>
                        <a:spcBef>
                          <a:spcPts val="110"/>
                        </a:spcBef>
                        <a:spcAft>
                          <a:spcPts val="0"/>
                        </a:spcAft>
                      </a:pPr>
                      <a:r>
                        <a:rPr lang="en-US" sz="1400" kern="1200" dirty="0">
                          <a:solidFill>
                            <a:srgbClr val="000000"/>
                          </a:solidFill>
                          <a:effectLst/>
                          <a:latin typeface="+mj-lt"/>
                          <a:ea typeface="Times New Roman" panose="02020603050405020304" pitchFamily="18" charset="0"/>
                          <a:cs typeface="Times New Roman" panose="02020603050405020304" pitchFamily="18" charset="0"/>
                        </a:rPr>
                        <a:t>Create an IPsec transform set</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B"/>
                    </a:solidFill>
                  </a:tcPr>
                </a:tc>
                <a:tc>
                  <a:txBody>
                    <a:bodyPr/>
                    <a:lstStyle/>
                    <a:p>
                      <a:pPr marL="36830" marR="0">
                        <a:lnSpc>
                          <a:spcPts val="1100"/>
                        </a:lnSpc>
                        <a:spcBef>
                          <a:spcPts val="205"/>
                        </a:spcBef>
                        <a:spcAft>
                          <a:spcPts val="0"/>
                        </a:spcAft>
                      </a:pPr>
                      <a:endParaRPr lang="en-US" sz="1400" b="1"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ts val="1100"/>
                        </a:lnSpc>
                        <a:spcBef>
                          <a:spcPts val="205"/>
                        </a:spcBef>
                        <a:spcAft>
                          <a:spcPts val="0"/>
                        </a:spcAft>
                      </a:pPr>
                      <a:r>
                        <a:rPr lang="en-US" sz="1400" b="1" kern="1200" dirty="0">
                          <a:solidFill>
                            <a:srgbClr val="000000"/>
                          </a:solidFill>
                          <a:effectLst/>
                          <a:latin typeface="+mj-lt"/>
                          <a:ea typeface="Times New Roman" panose="02020603050405020304" pitchFamily="18" charset="0"/>
                          <a:cs typeface="Times New Roman" panose="02020603050405020304" pitchFamily="18" charset="0"/>
                        </a:rPr>
                        <a:t>crypto ipsec transform-set </a:t>
                      </a:r>
                      <a:r>
                        <a:rPr lang="en-US" sz="1400" i="1" kern="1200" dirty="0">
                          <a:solidFill>
                            <a:srgbClr val="000000"/>
                          </a:solidFill>
                          <a:effectLst/>
                          <a:latin typeface="+mj-lt"/>
                          <a:ea typeface="Times New Roman" panose="02020603050405020304" pitchFamily="18" charset="0"/>
                          <a:cs typeface="Times New Roman" panose="02020603050405020304" pitchFamily="18" charset="0"/>
                        </a:rPr>
                        <a:t>transform-set-name transform1 </a:t>
                      </a:r>
                      <a:r>
                        <a:rPr lang="en-US" sz="1400" kern="1200" dirty="0">
                          <a:solidFill>
                            <a:srgbClr val="000000"/>
                          </a:solidFill>
                          <a:effectLst/>
                          <a:latin typeface="+mj-lt"/>
                          <a:ea typeface="Times New Roman" panose="02020603050405020304" pitchFamily="18" charset="0"/>
                          <a:cs typeface="Times New Roman" panose="02020603050405020304" pitchFamily="18" charset="0"/>
                        </a:rPr>
                        <a:t>[</a:t>
                      </a:r>
                      <a:r>
                        <a:rPr lang="en-US" sz="1400" i="1" kern="1200" dirty="0">
                          <a:solidFill>
                            <a:srgbClr val="000000"/>
                          </a:solidFill>
                          <a:effectLst/>
                          <a:latin typeface="+mj-lt"/>
                          <a:ea typeface="Times New Roman" panose="02020603050405020304" pitchFamily="18" charset="0"/>
                          <a:cs typeface="Times New Roman" panose="02020603050405020304" pitchFamily="18" charset="0"/>
                        </a:rPr>
                        <a:t>transform2 </a:t>
                      </a:r>
                      <a:r>
                        <a:rPr lang="en-US" sz="1400" kern="1200" dirty="0">
                          <a:solidFill>
                            <a:srgbClr val="000000"/>
                          </a:solidFill>
                          <a:effectLst/>
                          <a:latin typeface="+mj-lt"/>
                          <a:ea typeface="Times New Roman" panose="02020603050405020304" pitchFamily="18" charset="0"/>
                          <a:cs typeface="Times New Roman" panose="02020603050405020304" pitchFamily="18" charset="0"/>
                        </a:rPr>
                        <a:t>[</a:t>
                      </a:r>
                      <a:r>
                        <a:rPr lang="en-US" sz="1400" i="1" kern="1200" dirty="0">
                          <a:solidFill>
                            <a:srgbClr val="000000"/>
                          </a:solidFill>
                          <a:effectLst/>
                          <a:latin typeface="+mj-lt"/>
                          <a:ea typeface="Times New Roman" panose="02020603050405020304" pitchFamily="18" charset="0"/>
                          <a:cs typeface="Times New Roman" panose="02020603050405020304" pitchFamily="18" charset="0"/>
                        </a:rPr>
                        <a:t>transform3</a:t>
                      </a:r>
                      <a:r>
                        <a:rPr lang="en-US" sz="1400" kern="1200" dirty="0">
                          <a:solidFill>
                            <a:srgbClr val="000000"/>
                          </a:solidFill>
                          <a:effectLst/>
                          <a:latin typeface="+mj-lt"/>
                          <a:ea typeface="Times New Roman" panose="02020603050405020304" pitchFamily="18" charset="0"/>
                          <a:cs typeface="Times New Roman" panose="02020603050405020304" pitchFamily="18" charset="0"/>
                        </a:rPr>
                        <a:t>]]</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617105316"/>
                  </a:ext>
                </a:extLst>
              </a:tr>
              <a:tr h="632101">
                <a:tc>
                  <a:txBody>
                    <a:bodyPr/>
                    <a:lstStyle/>
                    <a:p>
                      <a:pPr marL="36830" marR="0">
                        <a:lnSpc>
                          <a:spcPct val="107000"/>
                        </a:lnSpc>
                        <a:spcBef>
                          <a:spcPts val="110"/>
                        </a:spcBef>
                        <a:spcAft>
                          <a:spcPts val="0"/>
                        </a:spcAft>
                      </a:pPr>
                      <a:endParaRPr lang="en-US" sz="1400"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ct val="107000"/>
                        </a:lnSpc>
                        <a:spcBef>
                          <a:spcPts val="110"/>
                        </a:spcBef>
                        <a:spcAft>
                          <a:spcPts val="0"/>
                        </a:spcAft>
                      </a:pPr>
                      <a:r>
                        <a:rPr lang="en-US" sz="1400" kern="1200" dirty="0">
                          <a:solidFill>
                            <a:srgbClr val="000000"/>
                          </a:solidFill>
                          <a:effectLst/>
                          <a:latin typeface="+mj-lt"/>
                          <a:ea typeface="Times New Roman" panose="02020603050405020304" pitchFamily="18" charset="0"/>
                          <a:cs typeface="Times New Roman" panose="02020603050405020304" pitchFamily="18" charset="0"/>
                        </a:rPr>
                        <a:t>Create a crypto map for IPsec</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tc>
                  <a:txBody>
                    <a:bodyPr/>
                    <a:lstStyle/>
                    <a:p>
                      <a:pPr marL="36830" marR="0">
                        <a:lnSpc>
                          <a:spcPts val="1155"/>
                        </a:lnSpc>
                        <a:spcBef>
                          <a:spcPts val="140"/>
                        </a:spcBef>
                        <a:spcAft>
                          <a:spcPts val="0"/>
                        </a:spcAft>
                      </a:pPr>
                      <a:endParaRPr lang="en-US" sz="1400" b="1" kern="1200" dirty="0">
                        <a:solidFill>
                          <a:srgbClr val="000000"/>
                        </a:solidFill>
                        <a:effectLst/>
                        <a:latin typeface="+mj-lt"/>
                        <a:ea typeface="Times New Roman" panose="02020603050405020304" pitchFamily="18" charset="0"/>
                        <a:cs typeface="Times New Roman" panose="02020603050405020304" pitchFamily="18" charset="0"/>
                      </a:endParaRPr>
                    </a:p>
                    <a:p>
                      <a:pPr marL="36830" marR="0">
                        <a:lnSpc>
                          <a:spcPts val="1155"/>
                        </a:lnSpc>
                        <a:spcBef>
                          <a:spcPts val="140"/>
                        </a:spcBef>
                        <a:spcAft>
                          <a:spcPts val="0"/>
                        </a:spcAft>
                      </a:pPr>
                      <a:r>
                        <a:rPr lang="en-US" sz="1400" b="1" kern="1200" dirty="0">
                          <a:solidFill>
                            <a:srgbClr val="000000"/>
                          </a:solidFill>
                          <a:effectLst/>
                          <a:latin typeface="+mj-lt"/>
                          <a:ea typeface="Times New Roman" panose="02020603050405020304" pitchFamily="18" charset="0"/>
                          <a:cs typeface="Times New Roman" panose="02020603050405020304" pitchFamily="18" charset="0"/>
                        </a:rPr>
                        <a:t>crypto map </a:t>
                      </a:r>
                      <a:r>
                        <a:rPr lang="en-US" sz="1400" i="1" kern="1200" dirty="0">
                          <a:solidFill>
                            <a:srgbClr val="000000"/>
                          </a:solidFill>
                          <a:effectLst/>
                          <a:latin typeface="+mj-lt"/>
                          <a:ea typeface="Times New Roman" panose="02020603050405020304" pitchFamily="18" charset="0"/>
                          <a:cs typeface="Times New Roman" panose="02020603050405020304" pitchFamily="18" charset="0"/>
                        </a:rPr>
                        <a:t>map-name seq-num</a:t>
                      </a:r>
                      <a:endParaRPr lang="en-US" sz="1400" dirty="0">
                        <a:effectLst/>
                        <a:latin typeface="+mj-lt"/>
                        <a:ea typeface="Times New Roman" panose="02020603050405020304" pitchFamily="18" charset="0"/>
                        <a:cs typeface="Times New Roman" panose="02020603050405020304" pitchFamily="18" charset="0"/>
                      </a:endParaRPr>
                    </a:p>
                    <a:p>
                      <a:pPr marL="36830" marR="0">
                        <a:lnSpc>
                          <a:spcPts val="1060"/>
                        </a:lnSpc>
                        <a:spcBef>
                          <a:spcPts val="0"/>
                        </a:spcBef>
                        <a:spcAft>
                          <a:spcPts val="0"/>
                        </a:spcAft>
                      </a:pPr>
                      <a:r>
                        <a:rPr lang="en-US" sz="1400" kern="1200" dirty="0">
                          <a:solidFill>
                            <a:srgbClr val="000000"/>
                          </a:solidFill>
                          <a:effectLst/>
                          <a:latin typeface="+mj-lt"/>
                          <a:ea typeface="Times New Roman" panose="02020603050405020304" pitchFamily="18" charset="0"/>
                          <a:cs typeface="Times New Roman" panose="02020603050405020304" pitchFamily="18" charset="0"/>
                        </a:rPr>
                        <a:t>[</a:t>
                      </a:r>
                      <a:r>
                        <a:rPr lang="en-US" sz="1400" b="1" kern="1200" dirty="0">
                          <a:solidFill>
                            <a:srgbClr val="000000"/>
                          </a:solidFill>
                          <a:effectLst/>
                          <a:latin typeface="+mj-lt"/>
                          <a:ea typeface="Times New Roman" panose="02020603050405020304" pitchFamily="18" charset="0"/>
                          <a:cs typeface="Times New Roman" panose="02020603050405020304" pitchFamily="18" charset="0"/>
                        </a:rPr>
                        <a:t>ipsec-isakmp</a:t>
                      </a:r>
                      <a:r>
                        <a:rPr lang="en-US" sz="1400" kern="1200" dirty="0">
                          <a:solidFill>
                            <a:srgbClr val="000000"/>
                          </a:solidFill>
                          <a:effectLst/>
                          <a:latin typeface="+mj-lt"/>
                          <a:ea typeface="Times New Roman" panose="02020603050405020304" pitchFamily="18" charset="0"/>
                          <a:cs typeface="Times New Roman" panose="02020603050405020304" pitchFamily="18" charset="0"/>
                        </a:rPr>
                        <a:t>]</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578100101"/>
                  </a:ext>
                </a:extLst>
              </a:tr>
            </a:tbl>
          </a:graphicData>
        </a:graphic>
      </p:graphicFrame>
    </p:spTree>
    <p:extLst>
      <p:ext uri="{BB962C8B-B14F-4D97-AF65-F5344CB8AC3E}">
        <p14:creationId xmlns:p14="http://schemas.microsoft.com/office/powerpoint/2010/main" val="17336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16 (Cont.)</a:t>
            </a:r>
          </a:p>
        </p:txBody>
      </p:sp>
      <p:graphicFrame>
        <p:nvGraphicFramePr>
          <p:cNvPr id="4" name="Table 3"/>
          <p:cNvGraphicFramePr>
            <a:graphicFrameLocks noGrp="1"/>
          </p:cNvGraphicFramePr>
          <p:nvPr>
            <p:extLst>
              <p:ext uri="{D42A27DB-BD31-4B8C-83A1-F6EECF244321}">
                <p14:modId xmlns:p14="http://schemas.microsoft.com/office/powerpoint/2010/main" val="1273090477"/>
              </p:ext>
            </p:extLst>
          </p:nvPr>
        </p:nvGraphicFramePr>
        <p:xfrm>
          <a:off x="590943" y="836611"/>
          <a:ext cx="7886700" cy="3668516"/>
        </p:xfrm>
        <a:graphic>
          <a:graphicData uri="http://schemas.openxmlformats.org/drawingml/2006/table">
            <a:tbl>
              <a:tblPr firstRow="1" bandRow="1"/>
              <a:tblGrid>
                <a:gridCol w="3549015">
                  <a:extLst>
                    <a:ext uri="{9D8B030D-6E8A-4147-A177-3AD203B41FA5}">
                      <a16:colId xmlns:a16="http://schemas.microsoft.com/office/drawing/2014/main" val="2987706688"/>
                    </a:ext>
                  </a:extLst>
                </a:gridCol>
                <a:gridCol w="4337685">
                  <a:extLst>
                    <a:ext uri="{9D8B030D-6E8A-4147-A177-3AD203B41FA5}">
                      <a16:colId xmlns:a16="http://schemas.microsoft.com/office/drawing/2014/main" val="2072098887"/>
                    </a:ext>
                  </a:extLst>
                </a:gridCol>
              </a:tblGrid>
              <a:tr h="518474">
                <a:tc>
                  <a:txBody>
                    <a:bodyPr/>
                    <a:lstStyle/>
                    <a:p>
                      <a:pPr marL="0" marR="0">
                        <a:lnSpc>
                          <a:spcPct val="107000"/>
                        </a:lnSpc>
                        <a:spcBef>
                          <a:spcPts val="0"/>
                        </a:spcBef>
                        <a:spcAft>
                          <a:spcPts val="0"/>
                        </a:spcAft>
                      </a:pPr>
                      <a:r>
                        <a:rPr lang="en-US" sz="1400" b="1" kern="1200" dirty="0">
                          <a:solidFill>
                            <a:srgbClr val="FFFFFF"/>
                          </a:solidFill>
                          <a:effectLst/>
                          <a:latin typeface="+mj-lt"/>
                          <a:ea typeface="Times New Roman" panose="02020603050405020304" pitchFamily="18" charset="0"/>
                          <a:cs typeface="Times New Roman" panose="02020603050405020304" pitchFamily="18" charset="0"/>
                        </a:rPr>
                        <a:t>Task</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4C69"/>
                    </a:solidFill>
                  </a:tcPr>
                </a:tc>
                <a:tc>
                  <a:txBody>
                    <a:bodyPr/>
                    <a:lstStyle/>
                    <a:p>
                      <a:pPr marL="0" marR="0">
                        <a:lnSpc>
                          <a:spcPct val="107000"/>
                        </a:lnSpc>
                        <a:spcBef>
                          <a:spcPts val="0"/>
                        </a:spcBef>
                        <a:spcAft>
                          <a:spcPts val="0"/>
                        </a:spcAft>
                      </a:pPr>
                      <a:r>
                        <a:rPr lang="en-US" sz="1400" b="1" kern="1200" dirty="0">
                          <a:solidFill>
                            <a:srgbClr val="FFFFFF"/>
                          </a:solidFill>
                          <a:effectLst/>
                          <a:latin typeface="+mj-lt"/>
                          <a:ea typeface="Times New Roman" panose="02020603050405020304" pitchFamily="18" charset="0"/>
                          <a:cs typeface="Times New Roman" panose="02020603050405020304" pitchFamily="18" charset="0"/>
                        </a:rPr>
                        <a:t>Command Syntax</a:t>
                      </a:r>
                      <a:endParaRPr lang="en-US" sz="1400" dirty="0">
                        <a:effectLst/>
                        <a:latin typeface="+mj-lt"/>
                        <a:ea typeface="Times New Roman" panose="02020603050405020304" pitchFamily="18" charset="0"/>
                        <a:cs typeface="Times New Roman" panose="02020603050405020304" pitchFamily="18" charset="0"/>
                      </a:endParaRPr>
                    </a:p>
                  </a:txBody>
                  <a:tcPr marL="8699" marR="8699" marT="869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4C69"/>
                    </a:solidFill>
                  </a:tcPr>
                </a:tc>
                <a:extLst>
                  <a:ext uri="{0D108BD9-81ED-4DB2-BD59-A6C34878D82A}">
                    <a16:rowId xmlns:a16="http://schemas.microsoft.com/office/drawing/2014/main" val="1072096856"/>
                  </a:ext>
                </a:extLst>
              </a:tr>
              <a:tr h="450006">
                <a:tc>
                  <a:txBody>
                    <a:bodyPr/>
                    <a:lstStyle/>
                    <a:p>
                      <a:pPr marL="38100" marR="0">
                        <a:lnSpc>
                          <a:spcPts val="1150"/>
                        </a:lnSpc>
                        <a:spcBef>
                          <a:spcPts val="11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Apply a crypto map to an outside interface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tc>
                  <a:txBody>
                    <a:bodyPr/>
                    <a:lstStyle/>
                    <a:p>
                      <a:pPr marL="37465" marR="0">
                        <a:lnSpc>
                          <a:spcPts val="1120"/>
                        </a:lnSpc>
                        <a:spcBef>
                          <a:spcPts val="14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crypto map </a:t>
                      </a:r>
                      <a:r>
                        <a:rPr lang="en-US" sz="14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map-name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2669182073"/>
                  </a:ext>
                </a:extLst>
              </a:tr>
              <a:tr h="450006">
                <a:tc>
                  <a:txBody>
                    <a:bodyPr/>
                    <a:lstStyle/>
                    <a:p>
                      <a:pPr marL="38100" marR="0">
                        <a:lnSpc>
                          <a:spcPts val="1150"/>
                        </a:lnSpc>
                        <a:spcBef>
                          <a:spcPts val="11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an IPsec profile for tunnel interfaces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tc>
                  <a:txBody>
                    <a:bodyPr/>
                    <a:lstStyle/>
                    <a:p>
                      <a:pPr marL="37465" marR="0">
                        <a:lnSpc>
                          <a:spcPts val="1120"/>
                        </a:lnSpc>
                        <a:spcBef>
                          <a:spcPts val="14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crypto ipsec profile </a:t>
                      </a:r>
                      <a:r>
                        <a:rPr lang="en-US" sz="14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ipsec-profile-name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459581285"/>
                  </a:ext>
                </a:extLst>
              </a:tr>
              <a:tr h="450006">
                <a:tc>
                  <a:txBody>
                    <a:bodyPr/>
                    <a:lstStyle/>
                    <a:p>
                      <a:pPr marL="38100" marR="0">
                        <a:lnSpc>
                          <a:spcPts val="1150"/>
                        </a:lnSpc>
                        <a:spcBef>
                          <a:spcPts val="11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Apply an IPsec profile to a tunnel interface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B"/>
                    </a:solidFill>
                  </a:tcPr>
                </a:tc>
                <a:tc>
                  <a:txBody>
                    <a:bodyPr/>
                    <a:lstStyle/>
                    <a:p>
                      <a:pPr marL="37465" marR="0">
                        <a:lnSpc>
                          <a:spcPts val="1120"/>
                        </a:lnSpc>
                        <a:spcBef>
                          <a:spcPts val="14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tunnel protection </a:t>
                      </a:r>
                      <a:r>
                        <a:rPr lang="en-US" sz="14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ipsec profile profile-name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2279628180"/>
                  </a:ext>
                </a:extLst>
              </a:tr>
              <a:tr h="450006">
                <a:tc>
                  <a:txBody>
                    <a:bodyPr/>
                    <a:lstStyle/>
                    <a:p>
                      <a:pPr marL="38100" marR="0">
                        <a:lnSpc>
                          <a:spcPts val="1120"/>
                        </a:lnSpc>
                        <a:spcBef>
                          <a:spcPts val="11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Turn a GRE tunnel into a VTI tunnel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tc>
                  <a:txBody>
                    <a:bodyPr/>
                    <a:lstStyle/>
                    <a:p>
                      <a:pPr marL="37465" marR="0">
                        <a:lnSpc>
                          <a:spcPts val="1120"/>
                        </a:lnSpc>
                        <a:spcBef>
                          <a:spcPts val="115"/>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tunnel mode ipsec </a:t>
                      </a: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ipv4 </a:t>
                      </a: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ipv6</a:t>
                      </a: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303322610"/>
                  </a:ext>
                </a:extLst>
              </a:tr>
              <a:tr h="450006">
                <a:tc>
                  <a:txBody>
                    <a:bodyPr/>
                    <a:lstStyle/>
                    <a:p>
                      <a:pPr marL="38100" marR="0">
                        <a:lnSpc>
                          <a:spcPts val="1120"/>
                        </a:lnSpc>
                        <a:spcBef>
                          <a:spcPts val="11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Turn a VTI tunnel into a GRE tunnel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B"/>
                    </a:solidFill>
                  </a:tcPr>
                </a:tc>
                <a:tc>
                  <a:txBody>
                    <a:bodyPr/>
                    <a:lstStyle/>
                    <a:p>
                      <a:pPr marL="37465" marR="0">
                        <a:lnSpc>
                          <a:spcPts val="1120"/>
                        </a:lnSpc>
                        <a:spcBef>
                          <a:spcPts val="115"/>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tunnel mode gre </a:t>
                      </a: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ip </a:t>
                      </a: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ipv6</a:t>
                      </a: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617105316"/>
                  </a:ext>
                </a:extLst>
              </a:tr>
              <a:tr h="450006">
                <a:tc>
                  <a:txBody>
                    <a:bodyPr/>
                    <a:lstStyle/>
                    <a:p>
                      <a:pPr marL="38100" marR="0">
                        <a:lnSpc>
                          <a:spcPts val="1120"/>
                        </a:lnSpc>
                        <a:spcBef>
                          <a:spcPts val="11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Display information about ISAKMP SAs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tc>
                  <a:txBody>
                    <a:bodyPr/>
                    <a:lstStyle/>
                    <a:p>
                      <a:pPr marL="37465" marR="0">
                        <a:lnSpc>
                          <a:spcPts val="1120"/>
                        </a:lnSpc>
                        <a:spcBef>
                          <a:spcPts val="115"/>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show crypto isakmp sa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578100101"/>
                  </a:ext>
                </a:extLst>
              </a:tr>
              <a:tr h="450006">
                <a:tc>
                  <a:txBody>
                    <a:bodyPr/>
                    <a:lstStyle/>
                    <a:p>
                      <a:pPr marL="38100" marR="0">
                        <a:lnSpc>
                          <a:spcPts val="1120"/>
                        </a:lnSpc>
                        <a:spcBef>
                          <a:spcPts val="11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Display detailed information about IPsec SAs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tc>
                  <a:txBody>
                    <a:bodyPr/>
                    <a:lstStyle/>
                    <a:p>
                      <a:pPr marL="37465" marR="0">
                        <a:lnSpc>
                          <a:spcPts val="1120"/>
                        </a:lnSpc>
                        <a:spcBef>
                          <a:spcPts val="115"/>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show crypto ipsec sa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644041317"/>
                  </a:ext>
                </a:extLst>
              </a:tr>
            </a:tbl>
          </a:graphicData>
        </a:graphic>
      </p:graphicFrame>
    </p:spTree>
    <p:extLst>
      <p:ext uri="{BB962C8B-B14F-4D97-AF65-F5344CB8AC3E}">
        <p14:creationId xmlns:p14="http://schemas.microsoft.com/office/powerpoint/2010/main" val="125569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Generic Routing Encapsulation (GRE) Tunnels</a:t>
            </a:r>
            <a:br>
              <a:rPr lang="en-US" sz="1600" dirty="0"/>
            </a:br>
            <a:r>
              <a:rPr lang="en-US" sz="2400" dirty="0"/>
              <a:t>GRE Tunnel Configuration (Cont.)</a:t>
            </a:r>
          </a:p>
        </p:txBody>
      </p:sp>
      <p:sp>
        <p:nvSpPr>
          <p:cNvPr id="2" name="TextBox 1"/>
          <p:cNvSpPr txBox="1"/>
          <p:nvPr/>
        </p:nvSpPr>
        <p:spPr>
          <a:xfrm>
            <a:off x="103695" y="731837"/>
            <a:ext cx="8946037" cy="3682931"/>
          </a:xfrm>
          <a:prstGeom prst="rect">
            <a:avLst/>
          </a:prstGeom>
          <a:noFill/>
        </p:spPr>
        <p:txBody>
          <a:bodyPr wrap="square" rtlCol="0">
            <a:spAutoFit/>
          </a:bodyPr>
          <a:lstStyle/>
          <a:p>
            <a:r>
              <a:rPr lang="en-US" sz="2000" dirty="0">
                <a:solidFill>
                  <a:srgbClr val="000000"/>
                </a:solidFill>
              </a:rPr>
              <a:t>The steps for configuring GRE tunnels are as follows:</a:t>
            </a:r>
          </a:p>
          <a:p>
            <a:endParaRPr lang="en-US" sz="2000" dirty="0">
              <a:solidFill>
                <a:srgbClr val="000000"/>
              </a:solidFill>
            </a:endParaRPr>
          </a:p>
          <a:p>
            <a:pPr marL="457200" marR="0" indent="-457200">
              <a:lnSpc>
                <a:spcPct val="107000"/>
              </a:lnSpc>
              <a:spcBef>
                <a:spcPts val="0"/>
              </a:spcBef>
              <a:spcAft>
                <a:spcPts val="800"/>
              </a:spcAft>
            </a:pPr>
            <a:r>
              <a:rPr lang="en-US" b="1" dirty="0">
                <a:solidFill>
                  <a:srgbClr val="000000"/>
                </a:solidFill>
                <a:latin typeface="+mj-lt"/>
                <a:ea typeface="Calibri" panose="020F0502020204030204" pitchFamily="34" charset="0"/>
                <a:cs typeface="Times New Roman" panose="02020603050405020304" pitchFamily="18" charset="0"/>
              </a:rPr>
              <a:t>Step 1</a:t>
            </a:r>
            <a:r>
              <a:rPr lang="en-US" dirty="0">
                <a:solidFill>
                  <a:srgbClr val="000000"/>
                </a:solidFill>
                <a:latin typeface="+mj-lt"/>
                <a:ea typeface="Calibri" panose="020F0502020204030204" pitchFamily="34" charset="0"/>
                <a:cs typeface="Times New Roman" panose="02020603050405020304" pitchFamily="18" charset="0"/>
              </a:rPr>
              <a:t>. Create the tunnel interface by using the global configuration command </a:t>
            </a:r>
            <a:r>
              <a:rPr lang="en-US" b="1" dirty="0">
                <a:solidFill>
                  <a:srgbClr val="000000"/>
                </a:solidFill>
                <a:latin typeface="+mj-lt"/>
                <a:ea typeface="Calibri" panose="020F0502020204030204" pitchFamily="34" charset="0"/>
                <a:cs typeface="Times New Roman" panose="02020603050405020304" pitchFamily="18" charset="0"/>
              </a:rPr>
              <a:t>interface tunnel </a:t>
            </a:r>
            <a:r>
              <a:rPr lang="en-US" i="1" dirty="0">
                <a:solidFill>
                  <a:srgbClr val="000000"/>
                </a:solidFill>
                <a:latin typeface="+mj-lt"/>
                <a:ea typeface="Calibri" panose="020F0502020204030204" pitchFamily="34" charset="0"/>
                <a:cs typeface="Times New Roman" panose="02020603050405020304" pitchFamily="18" charset="0"/>
              </a:rPr>
              <a:t>tunnel-number</a:t>
            </a:r>
            <a:r>
              <a:rPr lang="en-US" dirty="0">
                <a:solidFill>
                  <a:srgbClr val="000000"/>
                </a:solidFill>
                <a:latin typeface="+mj-lt"/>
                <a:ea typeface="Calibri" panose="020F0502020204030204" pitchFamily="34" charset="0"/>
                <a:cs typeface="Times New Roman" panose="02020603050405020304" pitchFamily="18" charset="0"/>
              </a:rPr>
              <a:t>.</a:t>
            </a:r>
          </a:p>
          <a:p>
            <a:pPr marL="457200" marR="0" indent="-457200">
              <a:lnSpc>
                <a:spcPct val="107000"/>
              </a:lnSpc>
              <a:spcBef>
                <a:spcPts val="0"/>
              </a:spcBef>
              <a:spcAft>
                <a:spcPts val="800"/>
              </a:spcAft>
            </a:pPr>
            <a:r>
              <a:rPr lang="en-US" b="1" dirty="0">
                <a:solidFill>
                  <a:srgbClr val="000000"/>
                </a:solidFill>
                <a:latin typeface="+mj-lt"/>
                <a:ea typeface="Calibri" panose="020F0502020204030204" pitchFamily="34" charset="0"/>
                <a:cs typeface="Times New Roman" panose="02020603050405020304" pitchFamily="18" charset="0"/>
              </a:rPr>
              <a:t>Step 2</a:t>
            </a:r>
            <a:r>
              <a:rPr lang="en-US" dirty="0">
                <a:solidFill>
                  <a:srgbClr val="000000"/>
                </a:solidFill>
                <a:latin typeface="+mj-lt"/>
                <a:ea typeface="Calibri" panose="020F0502020204030204" pitchFamily="34" charset="0"/>
                <a:cs typeface="Times New Roman" panose="02020603050405020304" pitchFamily="18" charset="0"/>
              </a:rPr>
              <a:t>.  Identify the local source of the tunnel by using the interface parameter command </a:t>
            </a:r>
            <a:r>
              <a:rPr lang="en-US" b="1" dirty="0">
                <a:solidFill>
                  <a:srgbClr val="000000"/>
                </a:solidFill>
                <a:latin typeface="+mj-lt"/>
                <a:ea typeface="Calibri" panose="020F0502020204030204" pitchFamily="34" charset="0"/>
                <a:cs typeface="Times New Roman" panose="02020603050405020304" pitchFamily="18" charset="0"/>
              </a:rPr>
              <a:t>tunnel source </a:t>
            </a:r>
            <a:r>
              <a:rPr lang="en-US" dirty="0">
                <a:solidFill>
                  <a:srgbClr val="000000"/>
                </a:solidFill>
                <a:latin typeface="+mj-lt"/>
                <a:ea typeface="Calibri" panose="020F0502020204030204" pitchFamily="34" charset="0"/>
                <a:cs typeface="Times New Roman" panose="02020603050405020304" pitchFamily="18" charset="0"/>
              </a:rPr>
              <a:t>{</a:t>
            </a:r>
            <a:r>
              <a:rPr lang="en-US" i="1" dirty="0">
                <a:solidFill>
                  <a:srgbClr val="000000"/>
                </a:solidFill>
                <a:latin typeface="+mj-lt"/>
                <a:ea typeface="Calibri" panose="020F0502020204030204" pitchFamily="34" charset="0"/>
                <a:cs typeface="Times New Roman" panose="02020603050405020304" pitchFamily="18" charset="0"/>
              </a:rPr>
              <a:t>ip-address | interface-id</a:t>
            </a:r>
            <a:r>
              <a:rPr lang="en-US" dirty="0">
                <a:solidFill>
                  <a:srgbClr val="000000"/>
                </a:solidFill>
                <a:latin typeface="+mj-lt"/>
                <a:ea typeface="Calibri" panose="020F0502020204030204" pitchFamily="34" charset="0"/>
                <a:cs typeface="Times New Roman" panose="02020603050405020304" pitchFamily="18" charset="0"/>
              </a:rPr>
              <a:t>}. The tunnel source can be a physical interface or a loopback interface.</a:t>
            </a:r>
          </a:p>
          <a:p>
            <a:pPr marL="457200" marR="0" indent="-457200">
              <a:lnSpc>
                <a:spcPct val="107000"/>
              </a:lnSpc>
              <a:spcBef>
                <a:spcPts val="0"/>
              </a:spcBef>
              <a:spcAft>
                <a:spcPts val="800"/>
              </a:spcAft>
            </a:pPr>
            <a:r>
              <a:rPr lang="en-US" b="1" dirty="0">
                <a:solidFill>
                  <a:srgbClr val="000000"/>
                </a:solidFill>
                <a:latin typeface="+mj-lt"/>
                <a:ea typeface="Calibri" panose="020F0502020204030204" pitchFamily="34" charset="0"/>
                <a:cs typeface="Times New Roman" panose="02020603050405020304" pitchFamily="18" charset="0"/>
              </a:rPr>
              <a:t>Step 3.  </a:t>
            </a:r>
            <a:r>
              <a:rPr lang="en-US" dirty="0">
                <a:solidFill>
                  <a:srgbClr val="000000"/>
                </a:solidFill>
                <a:latin typeface="+mj-lt"/>
                <a:ea typeface="Calibri" panose="020F0502020204030204" pitchFamily="34" charset="0"/>
                <a:cs typeface="Times New Roman" panose="02020603050405020304" pitchFamily="18" charset="0"/>
              </a:rPr>
              <a:t>Identify the remote destination IP address by using the interface parameter command </a:t>
            </a:r>
            <a:r>
              <a:rPr lang="en-US" b="1" dirty="0">
                <a:solidFill>
                  <a:srgbClr val="000000"/>
                </a:solidFill>
                <a:latin typeface="+mj-lt"/>
                <a:ea typeface="Calibri" panose="020F0502020204030204" pitchFamily="34" charset="0"/>
                <a:cs typeface="Times New Roman" panose="02020603050405020304" pitchFamily="18" charset="0"/>
              </a:rPr>
              <a:t>tunnel destination</a:t>
            </a:r>
            <a:r>
              <a:rPr lang="en-US" dirty="0">
                <a:solidFill>
                  <a:srgbClr val="000000"/>
                </a:solidFill>
                <a:latin typeface="+mj-lt"/>
                <a:ea typeface="Calibri" panose="020F0502020204030204" pitchFamily="34" charset="0"/>
                <a:cs typeface="Times New Roman" panose="02020603050405020304" pitchFamily="18" charset="0"/>
              </a:rPr>
              <a:t> </a:t>
            </a:r>
            <a:r>
              <a:rPr lang="en-US" i="1" dirty="0">
                <a:solidFill>
                  <a:srgbClr val="000000"/>
                </a:solidFill>
                <a:latin typeface="+mj-lt"/>
                <a:ea typeface="Calibri" panose="020F0502020204030204" pitchFamily="34" charset="0"/>
                <a:cs typeface="Times New Roman" panose="02020603050405020304" pitchFamily="18" charset="0"/>
              </a:rPr>
              <a:t>ip-address. </a:t>
            </a:r>
            <a:endParaRPr lang="en-US" dirty="0">
              <a:solidFill>
                <a:srgbClr val="000000"/>
              </a:solidFill>
              <a:latin typeface="+mj-lt"/>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b="1" dirty="0">
                <a:solidFill>
                  <a:srgbClr val="000000"/>
                </a:solidFill>
                <a:latin typeface="+mj-lt"/>
                <a:ea typeface="Calibri" panose="020F0502020204030204" pitchFamily="34" charset="0"/>
                <a:cs typeface="Times New Roman" panose="02020603050405020304" pitchFamily="18" charset="0"/>
              </a:rPr>
              <a:t>Step 4.</a:t>
            </a:r>
            <a:r>
              <a:rPr lang="en-US" dirty="0">
                <a:solidFill>
                  <a:srgbClr val="000000"/>
                </a:solidFill>
                <a:latin typeface="+mj-lt"/>
                <a:ea typeface="Calibri" panose="020F0502020204030204" pitchFamily="34" charset="0"/>
                <a:cs typeface="Times New Roman" panose="02020603050405020304" pitchFamily="18" charset="0"/>
              </a:rPr>
              <a:t>  Allocate an IP address to the tunnel interface by using the command </a:t>
            </a:r>
            <a:r>
              <a:rPr lang="en-US" b="1" dirty="0">
                <a:solidFill>
                  <a:srgbClr val="000000"/>
                </a:solidFill>
                <a:latin typeface="+mj-lt"/>
                <a:ea typeface="Calibri" panose="020F0502020204030204" pitchFamily="34" charset="0"/>
                <a:cs typeface="Times New Roman" panose="02020603050405020304" pitchFamily="18" charset="0"/>
              </a:rPr>
              <a:t>ip address </a:t>
            </a:r>
            <a:r>
              <a:rPr lang="en-US" i="1" dirty="0">
                <a:solidFill>
                  <a:srgbClr val="000000"/>
                </a:solidFill>
                <a:latin typeface="+mj-lt"/>
                <a:ea typeface="Calibri" panose="020F0502020204030204" pitchFamily="34" charset="0"/>
                <a:cs typeface="Times New Roman" panose="02020603050405020304" pitchFamily="18" charset="0"/>
              </a:rPr>
              <a:t>ip-address subnet-mask</a:t>
            </a:r>
            <a:r>
              <a:rPr lang="en-US" dirty="0">
                <a:solidFill>
                  <a:srgbClr val="000000"/>
                </a:solidFill>
                <a:latin typeface="+mj-l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75244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Generic Routing Encapsulation (GRE) Tunnels</a:t>
            </a:r>
            <a:br>
              <a:rPr lang="en-US" sz="1600" dirty="0"/>
            </a:br>
            <a:r>
              <a:rPr lang="en-US" sz="2400" dirty="0"/>
              <a:t>GRE Tunnel Configuration (Cont.)</a:t>
            </a:r>
          </a:p>
        </p:txBody>
      </p:sp>
      <p:sp>
        <p:nvSpPr>
          <p:cNvPr id="2" name="Content Placeholder 1"/>
          <p:cNvSpPr>
            <a:spLocks noGrp="1"/>
          </p:cNvSpPr>
          <p:nvPr>
            <p:ph idx="1"/>
          </p:nvPr>
        </p:nvSpPr>
        <p:spPr>
          <a:xfrm>
            <a:off x="323833" y="731837"/>
            <a:ext cx="8280057" cy="3877870"/>
          </a:xfrm>
        </p:spPr>
        <p:txBody>
          <a:bodyPr/>
          <a:lstStyle/>
          <a:p>
            <a:pPr algn="l"/>
            <a:r>
              <a:rPr lang="en-US" dirty="0">
                <a:solidFill>
                  <a:srgbClr val="000000"/>
                </a:solidFill>
              </a:rPr>
              <a:t>Optional GRE configuration steps:</a:t>
            </a:r>
          </a:p>
          <a:p>
            <a:pPr algn="l"/>
            <a:r>
              <a:rPr lang="en-US" sz="1800" b="1" dirty="0">
                <a:solidFill>
                  <a:srgbClr val="000000"/>
                </a:solidFill>
              </a:rPr>
              <a:t>Step 5.  </a:t>
            </a:r>
            <a:r>
              <a:rPr lang="en-US" sz="1800" dirty="0">
                <a:solidFill>
                  <a:srgbClr val="000000"/>
                </a:solidFill>
              </a:rPr>
              <a:t>(Optional) Define the tunnel bandwidth for use by QoS or for routing protocol metrics. Bandwidth is defined with the interface parameter command </a:t>
            </a:r>
            <a:r>
              <a:rPr lang="en-US" sz="1800" b="1" dirty="0">
                <a:solidFill>
                  <a:srgbClr val="000000"/>
                </a:solidFill>
              </a:rPr>
              <a:t>bandwidth</a:t>
            </a:r>
            <a:r>
              <a:rPr lang="en-US" sz="1800" dirty="0">
                <a:solidFill>
                  <a:srgbClr val="000000"/>
                </a:solidFill>
              </a:rPr>
              <a:t> [</a:t>
            </a:r>
            <a:r>
              <a:rPr lang="en-US" sz="1800" i="1" dirty="0">
                <a:solidFill>
                  <a:srgbClr val="000000"/>
                </a:solidFill>
              </a:rPr>
              <a:t>1-10000000</a:t>
            </a:r>
            <a:r>
              <a:rPr lang="en-US" sz="1800" dirty="0">
                <a:solidFill>
                  <a:srgbClr val="000000"/>
                </a:solidFill>
              </a:rPr>
              <a:t>]</a:t>
            </a:r>
            <a:r>
              <a:rPr lang="en-US" sz="1800" i="1" dirty="0">
                <a:solidFill>
                  <a:srgbClr val="000000"/>
                </a:solidFill>
              </a:rPr>
              <a:t>, </a:t>
            </a:r>
            <a:r>
              <a:rPr lang="en-US" sz="1800" dirty="0">
                <a:solidFill>
                  <a:srgbClr val="000000"/>
                </a:solidFill>
              </a:rPr>
              <a:t>which is measured in kilobits per second.</a:t>
            </a:r>
          </a:p>
          <a:p>
            <a:pPr algn="l"/>
            <a:r>
              <a:rPr lang="en-US" sz="1800" b="1" dirty="0">
                <a:solidFill>
                  <a:srgbClr val="000000"/>
                </a:solidFill>
              </a:rPr>
              <a:t>Step 6</a:t>
            </a:r>
            <a:r>
              <a:rPr lang="en-US" sz="1800" dirty="0">
                <a:solidFill>
                  <a:srgbClr val="000000"/>
                </a:solidFill>
              </a:rPr>
              <a:t>.  (Optional) Specify a GRE tunnel keepalive with the interface parameter command </a:t>
            </a:r>
            <a:r>
              <a:rPr lang="en-US" sz="1800" b="1" dirty="0">
                <a:solidFill>
                  <a:srgbClr val="000000"/>
                </a:solidFill>
              </a:rPr>
              <a:t>keepalive</a:t>
            </a:r>
            <a:r>
              <a:rPr lang="en-US" sz="1800" dirty="0">
                <a:solidFill>
                  <a:srgbClr val="000000"/>
                </a:solidFill>
              </a:rPr>
              <a:t> [</a:t>
            </a:r>
            <a:r>
              <a:rPr lang="en-US" sz="1800" i="1" dirty="0">
                <a:solidFill>
                  <a:srgbClr val="000000"/>
                </a:solidFill>
              </a:rPr>
              <a:t>seconds </a:t>
            </a:r>
            <a:r>
              <a:rPr lang="en-US" sz="1800" dirty="0">
                <a:solidFill>
                  <a:srgbClr val="000000"/>
                </a:solidFill>
              </a:rPr>
              <a:t>[</a:t>
            </a:r>
            <a:r>
              <a:rPr lang="en-US" sz="1800" i="1" dirty="0">
                <a:solidFill>
                  <a:srgbClr val="000000"/>
                </a:solidFill>
              </a:rPr>
              <a:t>retries</a:t>
            </a:r>
            <a:r>
              <a:rPr lang="en-US" sz="1800" dirty="0">
                <a:solidFill>
                  <a:srgbClr val="000000"/>
                </a:solidFill>
              </a:rPr>
              <a:t>]]</a:t>
            </a:r>
            <a:r>
              <a:rPr lang="en-US" sz="1800" i="1" dirty="0">
                <a:solidFill>
                  <a:srgbClr val="000000"/>
                </a:solidFill>
              </a:rPr>
              <a:t>. </a:t>
            </a:r>
            <a:r>
              <a:rPr lang="en-US" sz="1800" dirty="0">
                <a:solidFill>
                  <a:srgbClr val="000000"/>
                </a:solidFill>
              </a:rPr>
              <a:t>The default timer is 10 seconds, with three retries. Tunnel keepalives ensure that bidirectional communication exists between tunnel endpoints to keep the line protocol up. </a:t>
            </a:r>
          </a:p>
          <a:p>
            <a:pPr algn="l"/>
            <a:r>
              <a:rPr lang="en-US" sz="1800" b="1" dirty="0">
                <a:solidFill>
                  <a:srgbClr val="000000"/>
                </a:solidFill>
              </a:rPr>
              <a:t>Step 7.  </a:t>
            </a:r>
            <a:r>
              <a:rPr lang="en-US" sz="1800" dirty="0">
                <a:solidFill>
                  <a:srgbClr val="000000"/>
                </a:solidFill>
              </a:rPr>
              <a:t>(Optional) Define the IP maximum transmission unit (MTU) for the tunnel interface. Specifying the IP MTU on the tunnel interface has the router perform the fragmentation in advance of the host having to detect and specify the packet MTU. IP MTU is configured with the interface parameter command </a:t>
            </a:r>
            <a:r>
              <a:rPr lang="en-US" sz="1800" b="1" dirty="0">
                <a:solidFill>
                  <a:srgbClr val="000000"/>
                </a:solidFill>
              </a:rPr>
              <a:t>ip mtu </a:t>
            </a:r>
            <a:r>
              <a:rPr lang="en-US" sz="1800" i="1" dirty="0">
                <a:solidFill>
                  <a:srgbClr val="000000"/>
                </a:solidFill>
              </a:rPr>
              <a:t>mtu</a:t>
            </a:r>
            <a:r>
              <a:rPr lang="en-US" sz="1800" dirty="0">
                <a:solidFill>
                  <a:srgbClr val="000000"/>
                </a:solidFill>
              </a:rPr>
              <a:t>.</a:t>
            </a:r>
          </a:p>
          <a:p>
            <a:pPr algn="l"/>
            <a:endParaRPr lang="en-US" dirty="0">
              <a:solidFill>
                <a:srgbClr val="000000"/>
              </a:solidFill>
            </a:endParaRPr>
          </a:p>
        </p:txBody>
      </p:sp>
    </p:spTree>
    <p:extLst>
      <p:ext uri="{BB962C8B-B14F-4D97-AF65-F5344CB8AC3E}">
        <p14:creationId xmlns:p14="http://schemas.microsoft.com/office/powerpoint/2010/main" val="51633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4950069" cy="656421"/>
          </a:xfrm>
        </p:spPr>
        <p:txBody>
          <a:bodyPr/>
          <a:lstStyle/>
          <a:p>
            <a:r>
              <a:rPr lang="en-US" sz="1600" dirty="0"/>
              <a:t>Generic Routing Encapsulation (GRE) Tunnels</a:t>
            </a:r>
            <a:br>
              <a:rPr lang="en-US" sz="1600" dirty="0"/>
            </a:br>
            <a:r>
              <a:rPr lang="en-US" sz="2400" dirty="0"/>
              <a:t>GRE Tunnel Configuration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4" y="731835"/>
            <a:ext cx="3996966" cy="2746656"/>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latin typeface="Arial" panose="020B0604020202020204" pitchFamily="34" charset="0"/>
                <a:ea typeface="Palatino Linotype" panose="02040502050505030304" pitchFamily="18" charset="0"/>
              </a:rPr>
              <a:t>Example 16-2 provides a GRE tunnel configuration </a:t>
            </a:r>
            <a:r>
              <a:rPr lang="en-US" sz="1800" spc="-30" dirty="0">
                <a:solidFill>
                  <a:srgbClr val="000000"/>
                </a:solidFill>
                <a:latin typeface="Arial" panose="020B0604020202020204" pitchFamily="34" charset="0"/>
                <a:ea typeface="Palatino Linotype" panose="02040502050505030304" pitchFamily="18" charset="0"/>
              </a:rPr>
              <a:t>for R1 </a:t>
            </a:r>
            <a:r>
              <a:rPr lang="en-US" sz="1800" dirty="0">
                <a:solidFill>
                  <a:srgbClr val="000000"/>
                </a:solidFill>
                <a:latin typeface="Arial" panose="020B0604020202020204" pitchFamily="34" charset="0"/>
                <a:ea typeface="Palatino Linotype" panose="02040502050505030304" pitchFamily="18" charset="0"/>
              </a:rPr>
              <a:t>and R2, </a:t>
            </a:r>
            <a:r>
              <a:rPr lang="en-US" sz="1800" spc="-15" dirty="0">
                <a:solidFill>
                  <a:srgbClr val="000000"/>
                </a:solidFill>
                <a:latin typeface="Arial" panose="020B0604020202020204" pitchFamily="34" charset="0"/>
                <a:ea typeface="Palatino Linotype" panose="02040502050505030304" pitchFamily="18" charset="0"/>
              </a:rPr>
              <a:t>following </a:t>
            </a:r>
            <a:r>
              <a:rPr lang="en-US" sz="1800" dirty="0">
                <a:solidFill>
                  <a:srgbClr val="000000"/>
                </a:solidFill>
                <a:latin typeface="Arial" panose="020B0604020202020204" pitchFamily="34" charset="0"/>
                <a:ea typeface="Palatino Linotype" panose="02040502050505030304" pitchFamily="18" charset="0"/>
              </a:rPr>
              <a:t>the steps </a:t>
            </a:r>
            <a:r>
              <a:rPr lang="en-US" sz="1800" spc="-30" dirty="0">
                <a:solidFill>
                  <a:srgbClr val="000000"/>
                </a:solidFill>
                <a:latin typeface="Arial" panose="020B0604020202020204" pitchFamily="34" charset="0"/>
                <a:ea typeface="Palatino Linotype" panose="02040502050505030304" pitchFamily="18" charset="0"/>
              </a:rPr>
              <a:t>for </a:t>
            </a:r>
            <a:r>
              <a:rPr lang="en-US" sz="1800" dirty="0">
                <a:solidFill>
                  <a:srgbClr val="000000"/>
                </a:solidFill>
                <a:latin typeface="Arial" panose="020B0604020202020204" pitchFamily="34" charset="0"/>
                <a:ea typeface="Palatino Linotype" panose="02040502050505030304" pitchFamily="18" charset="0"/>
              </a:rPr>
              <a:t>GRE configuration listed earlier.</a:t>
            </a:r>
          </a:p>
          <a:p>
            <a:pPr marL="0" indent="0" algn="l" defTabSz="684213" fontAlgn="base">
              <a:spcBef>
                <a:spcPts val="600"/>
              </a:spcBef>
              <a:spcAft>
                <a:spcPts val="600"/>
              </a:spcAft>
              <a:buClr>
                <a:schemeClr val="tx2"/>
              </a:buClr>
              <a:buSzPct val="90000"/>
            </a:pPr>
            <a:r>
              <a:rPr lang="en-US" sz="1800" dirty="0">
                <a:solidFill>
                  <a:srgbClr val="000000"/>
                </a:solidFill>
                <a:latin typeface="Arial" panose="020B0604020202020204" pitchFamily="34" charset="0"/>
                <a:ea typeface="Palatino Linotype" panose="02040502050505030304" pitchFamily="18" charset="0"/>
              </a:rPr>
              <a:t>With this configuration, R1 and R2 become direct OSPF neighbors over the GRE tunnel and learn each other’s routes.</a:t>
            </a: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8" name="TextBox 7"/>
          <p:cNvSpPr txBox="1"/>
          <p:nvPr/>
        </p:nvSpPr>
        <p:spPr>
          <a:xfrm>
            <a:off x="4392889" y="4511289"/>
            <a:ext cx="3648173" cy="307777"/>
          </a:xfrm>
          <a:prstGeom prst="rect">
            <a:avLst/>
          </a:prstGeom>
          <a:noFill/>
        </p:spPr>
        <p:txBody>
          <a:bodyPr wrap="square" rtlCol="0">
            <a:spAutoFit/>
          </a:bodyPr>
          <a:lstStyle/>
          <a:p>
            <a:r>
              <a:rPr lang="en-US" sz="1400" b="1" dirty="0">
                <a:solidFill>
                  <a:srgbClr val="000000"/>
                </a:solidFill>
              </a:rPr>
              <a:t>Example 16-2 </a:t>
            </a:r>
            <a:r>
              <a:rPr lang="en-US" sz="1400" i="1" dirty="0">
                <a:solidFill>
                  <a:srgbClr val="000000"/>
                </a:solidFill>
              </a:rPr>
              <a:t>Configuring GRE</a:t>
            </a:r>
          </a:p>
        </p:txBody>
      </p:sp>
      <p:pic>
        <p:nvPicPr>
          <p:cNvPr id="2" name="Picture 1"/>
          <p:cNvPicPr>
            <a:picLocks noChangeAspect="1"/>
          </p:cNvPicPr>
          <p:nvPr/>
        </p:nvPicPr>
        <p:blipFill>
          <a:blip r:embed="rId3"/>
          <a:stretch>
            <a:fillRect/>
          </a:stretch>
        </p:blipFill>
        <p:spPr>
          <a:xfrm>
            <a:off x="4477732" y="557508"/>
            <a:ext cx="3867756" cy="3878367"/>
          </a:xfrm>
          <a:prstGeom prst="rect">
            <a:avLst/>
          </a:prstGeom>
        </p:spPr>
      </p:pic>
    </p:spTree>
    <p:extLst>
      <p:ext uri="{BB962C8B-B14F-4D97-AF65-F5344CB8AC3E}">
        <p14:creationId xmlns:p14="http://schemas.microsoft.com/office/powerpoint/2010/main" val="293083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Generic Routing Encapsulation (GRE) Tunnels</a:t>
            </a:r>
            <a:br>
              <a:rPr lang="en-US" sz="1600" dirty="0"/>
            </a:br>
            <a:r>
              <a:rPr lang="en-US" sz="2400" dirty="0"/>
              <a:t>GRE Tunnel Verification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835026"/>
          </a:xfrm>
        </p:spPr>
        <p:txBody>
          <a:bodyPr/>
          <a:lstStyle/>
          <a:p>
            <a:pPr marL="0" indent="0" algn="l" defTabSz="684213" fontAlgn="base">
              <a:spcBef>
                <a:spcPts val="600"/>
              </a:spcBef>
              <a:spcAft>
                <a:spcPts val="600"/>
              </a:spcAft>
              <a:buClr>
                <a:schemeClr val="tx2"/>
              </a:buClr>
              <a:buSzPct val="90000"/>
            </a:pPr>
            <a:r>
              <a:rPr lang="en-US" sz="1600" spc="-20" dirty="0">
                <a:solidFill>
                  <a:srgbClr val="000000"/>
                </a:solidFill>
                <a:latin typeface="+mj-lt"/>
                <a:ea typeface="Palatino Linotype" panose="02040502050505030304" pitchFamily="18" charset="0"/>
              </a:rPr>
              <a:t>The state </a:t>
            </a:r>
            <a:r>
              <a:rPr lang="en-US" sz="1600" dirty="0">
                <a:solidFill>
                  <a:srgbClr val="000000"/>
                </a:solidFill>
                <a:latin typeface="+mj-lt"/>
                <a:ea typeface="Palatino Linotype" panose="02040502050505030304" pitchFamily="18" charset="0"/>
              </a:rPr>
              <a:t>of the GRE tunnel can be </a:t>
            </a:r>
            <a:r>
              <a:rPr lang="en-US" sz="1600" spc="-15" dirty="0">
                <a:solidFill>
                  <a:srgbClr val="000000"/>
                </a:solidFill>
                <a:latin typeface="+mj-lt"/>
                <a:ea typeface="Palatino Linotype" panose="02040502050505030304" pitchFamily="18" charset="0"/>
              </a:rPr>
              <a:t>verified </a:t>
            </a:r>
            <a:r>
              <a:rPr lang="en-US" sz="1600" dirty="0">
                <a:solidFill>
                  <a:srgbClr val="000000"/>
                </a:solidFill>
                <a:latin typeface="+mj-lt"/>
                <a:ea typeface="Palatino Linotype" panose="02040502050505030304" pitchFamily="18" charset="0"/>
              </a:rPr>
              <a:t>with the command </a:t>
            </a:r>
            <a:r>
              <a:rPr lang="en-US" sz="1600" b="1" dirty="0">
                <a:solidFill>
                  <a:srgbClr val="000000"/>
                </a:solidFill>
                <a:latin typeface="+mj-lt"/>
                <a:ea typeface="Palatino Linotype" panose="02040502050505030304" pitchFamily="18" charset="0"/>
              </a:rPr>
              <a:t>show interface tunnel </a:t>
            </a:r>
            <a:r>
              <a:rPr lang="en-US" sz="1600" i="1" dirty="0">
                <a:solidFill>
                  <a:srgbClr val="000000"/>
                </a:solidFill>
                <a:latin typeface="+mj-lt"/>
                <a:ea typeface="Palatino Linotype" panose="02040502050505030304" pitchFamily="18" charset="0"/>
              </a:rPr>
              <a:t>number</a:t>
            </a:r>
            <a:r>
              <a:rPr lang="en-US" sz="1600" dirty="0">
                <a:solidFill>
                  <a:srgbClr val="000000"/>
                </a:solidFill>
                <a:latin typeface="+mj-lt"/>
                <a:ea typeface="Palatino Linotype" panose="02040502050505030304" pitchFamily="18" charset="0"/>
              </a:rPr>
              <a:t>. Example 16-3 shows output </a:t>
            </a:r>
            <a:r>
              <a:rPr lang="en-US" sz="1600" spc="-20" dirty="0">
                <a:solidFill>
                  <a:srgbClr val="000000"/>
                </a:solidFill>
                <a:latin typeface="+mj-lt"/>
                <a:ea typeface="Palatino Linotype" panose="02040502050505030304" pitchFamily="18" charset="0"/>
              </a:rPr>
              <a:t>from </a:t>
            </a:r>
            <a:r>
              <a:rPr lang="en-US" sz="1600" dirty="0">
                <a:solidFill>
                  <a:srgbClr val="000000"/>
                </a:solidFill>
                <a:latin typeface="+mj-lt"/>
                <a:ea typeface="Palatino Linotype" panose="02040502050505030304" pitchFamily="18" charset="0"/>
              </a:rPr>
              <a:t>this command.</a:t>
            </a:r>
          </a:p>
          <a:p>
            <a:pPr marL="0" indent="0" algn="l" defTabSz="684213" fontAlgn="base">
              <a:spcBef>
                <a:spcPts val="600"/>
              </a:spcBef>
              <a:spcAft>
                <a:spcPts val="600"/>
              </a:spcAft>
              <a:buClr>
                <a:schemeClr val="tx2"/>
              </a:buClr>
              <a:buSzPct val="90000"/>
            </a:pPr>
            <a:endParaRPr lang="en-US" sz="1600" dirty="0">
              <a:solidFill>
                <a:srgbClr val="000000"/>
              </a:solidFill>
              <a:latin typeface="+mj-lt"/>
              <a:ea typeface="Palatino Linotype" panose="02040502050505030304" pitchFamily="18" charset="0"/>
            </a:endParaRPr>
          </a:p>
          <a:p>
            <a:pPr marL="0" indent="0" algn="l" defTabSz="684213" fontAlgn="base">
              <a:spcBef>
                <a:spcPts val="600"/>
              </a:spcBef>
              <a:spcAft>
                <a:spcPts val="600"/>
              </a:spcAft>
              <a:buClr>
                <a:schemeClr val="tx2"/>
              </a:buClr>
              <a:buSzPct val="90000"/>
            </a:pPr>
            <a:endParaRPr lang="en-US" sz="1600" i="1" dirty="0">
              <a:solidFill>
                <a:srgbClr val="000000"/>
              </a:solidFill>
              <a:latin typeface="+mj-lt"/>
            </a:endParaRPr>
          </a:p>
        </p:txBody>
      </p:sp>
      <p:pic>
        <p:nvPicPr>
          <p:cNvPr id="5" name="Picture 4"/>
          <p:cNvPicPr>
            <a:picLocks noChangeAspect="1"/>
          </p:cNvPicPr>
          <p:nvPr/>
        </p:nvPicPr>
        <p:blipFill>
          <a:blip r:embed="rId3"/>
          <a:stretch>
            <a:fillRect/>
          </a:stretch>
        </p:blipFill>
        <p:spPr>
          <a:xfrm>
            <a:off x="171450" y="1566862"/>
            <a:ext cx="8801100" cy="2009775"/>
          </a:xfrm>
          <a:prstGeom prst="rect">
            <a:avLst/>
          </a:prstGeom>
        </p:spPr>
      </p:pic>
    </p:spTree>
    <p:extLst>
      <p:ext uri="{BB962C8B-B14F-4D97-AF65-F5344CB8AC3E}">
        <p14:creationId xmlns:p14="http://schemas.microsoft.com/office/powerpoint/2010/main" val="317256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10834</TotalTime>
  <Words>5289</Words>
  <Application>Microsoft Office PowerPoint</Application>
  <PresentationFormat>On-screen Show (16:9)</PresentationFormat>
  <Paragraphs>524</Paragraphs>
  <Slides>55</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CiscoSans ExtraLight</vt:lpstr>
      <vt:lpstr>Palatino Linotype</vt:lpstr>
      <vt:lpstr>Times New Roman</vt:lpstr>
      <vt:lpstr>Default Theme</vt:lpstr>
      <vt:lpstr>Chapter 16: Overlay Tunnels</vt:lpstr>
      <vt:lpstr>Chapter 16 Content</vt:lpstr>
      <vt:lpstr>Generic Routing Encapsulation (GRE) Tunnels</vt:lpstr>
      <vt:lpstr>Generic Routing Encapsulation (GRE) Tunnels GRE Packet Headers</vt:lpstr>
      <vt:lpstr>Generic Routing Encapsulation (GRE) Tunnels GRE Tunnel Configuration</vt:lpstr>
      <vt:lpstr>Generic Routing Encapsulation (GRE) Tunnels GRE Tunnel Configuration (Cont.)</vt:lpstr>
      <vt:lpstr>Generic Routing Encapsulation (GRE) Tunnels GRE Tunnel Configuration (Cont.)</vt:lpstr>
      <vt:lpstr>Generic Routing Encapsulation (GRE) Tunnels GRE Tunnel Configuration (Cont.)</vt:lpstr>
      <vt:lpstr>Generic Routing Encapsulation (GRE) Tunnels GRE Tunnel Verification</vt:lpstr>
      <vt:lpstr>Generic Routing Encapsulation (GRE) Tunnels GRE Tunnel Verification (Cont.)</vt:lpstr>
      <vt:lpstr>Generic Routing Encapsulation (GRE) Tunnels Problems with Overlay Networks</vt:lpstr>
      <vt:lpstr>IPsec Fundamentals</vt:lpstr>
      <vt:lpstr>IPsec Fundamentals IPSec Security Services</vt:lpstr>
      <vt:lpstr>IPsec Fundamentals IPSec Packet Headers</vt:lpstr>
      <vt:lpstr>IPsec Fundamentals IPSec Packet Transport</vt:lpstr>
      <vt:lpstr>IPsec Fundamentals IPSec Encryption, Hashing and Keying</vt:lpstr>
      <vt:lpstr>IPsec Fundamentals IPSec Encryption, Hashing and Keying (Cont.)</vt:lpstr>
      <vt:lpstr>IPsec Fundamentals Transform Sets</vt:lpstr>
      <vt:lpstr>IPsec Fundamentals Transform Sets (Cont.)</vt:lpstr>
      <vt:lpstr>IPsec Fundamentals Transform Sets (Cont.)</vt:lpstr>
      <vt:lpstr>IPsec Fundamentals Internet Key Exchange</vt:lpstr>
      <vt:lpstr>IPsec Fundamentals Internet Key Exchange (Cont.)</vt:lpstr>
      <vt:lpstr>IPsec Fundamentals IKE Phase 1 Negotiation Modes</vt:lpstr>
      <vt:lpstr>IPsec Fundamentals IKE Phase 1 Negotiation Modes (Cont.)</vt:lpstr>
      <vt:lpstr>IPsec Fundamentals IKE Phase 2 Session Establishment</vt:lpstr>
      <vt:lpstr>IPsec Fundamentals IKEv2</vt:lpstr>
      <vt:lpstr>IPsec Fundamentals Differences Between IKEv1 and IKEv2</vt:lpstr>
      <vt:lpstr>IPsec Fundamentals Differences Between IKEv1 and IKEv2 (Cont.)</vt:lpstr>
      <vt:lpstr>IPsec Fundamentals IPsec VPN Solutions</vt:lpstr>
      <vt:lpstr>IPsec Fundamentals Configuring IPsec VPNs</vt:lpstr>
      <vt:lpstr>IPsec Fundamentals Configuring IPsec VPNs (Cont.)</vt:lpstr>
      <vt:lpstr>IPsec Fundamentals Configuring IPsec Site-to-Site VPN</vt:lpstr>
      <vt:lpstr>IPsec Fundamentals Verifying Site-to-Site VPN</vt:lpstr>
      <vt:lpstr>IPsec Fundamentals Configuring VTI over IPsec Site-to-Site Tunnel</vt:lpstr>
      <vt:lpstr>Cisco Location/ID Separation Protocol (LISP)</vt:lpstr>
      <vt:lpstr>Cisco Location/ID Separation Protocol (LISP) LISP Architecture Components</vt:lpstr>
      <vt:lpstr>Cisco Location/ID Separation Protocol (LISP) LISP Architecture Components (Cont.)</vt:lpstr>
      <vt:lpstr>Cisco Location/ID Separation Protocol (LISP) LISP Architecture and Protocols</vt:lpstr>
      <vt:lpstr>Cisco Location/ID Separation Protocol (LISP) LISP Architecture and Protocols (Cont.)</vt:lpstr>
      <vt:lpstr>Cisco Location/ID Separation Protocol (LISP) LISP Map Request and Reply</vt:lpstr>
      <vt:lpstr>Cisco Location/ID Separation Protocol (LISP) LISP Data Path</vt:lpstr>
      <vt:lpstr>Cisco Location/ID Separation Protocol (LISP) Proxy ETR</vt:lpstr>
      <vt:lpstr>Cisco Location/ID Separation Protocol (LISP) Proxy ITR (PITR)</vt:lpstr>
      <vt:lpstr>Virtual Extensible Local Area Network (VXLAN)</vt:lpstr>
      <vt:lpstr>Virtual Extensible Local Area Network (VXLAN) Issues with Legacy Layer 2 Networks</vt:lpstr>
      <vt:lpstr>Virtual Extensible Local Area Network (VXLAN) VXLAN Network Identifier</vt:lpstr>
      <vt:lpstr>Virtual Extensible Local Area Network (VXLAN) VXLAN Headers</vt:lpstr>
      <vt:lpstr>Prepare for the Exam</vt:lpstr>
      <vt:lpstr>Prepare for the Exam Key Topics for Chapter 16</vt:lpstr>
      <vt:lpstr>Prepare for the Exam Key Topics for Chapter 16 (Cont.)</vt:lpstr>
      <vt:lpstr>Prepare for the Exam Key Terms for Chapter 16</vt:lpstr>
      <vt:lpstr>Prepare for the Exam Key Terms for Chapter 16 (Cont.)</vt:lpstr>
      <vt:lpstr>Prepare for the Exam Command Reference for Chapter 16</vt:lpstr>
      <vt:lpstr>Prepare for the Exam Command Reference for Chapter 16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384</cp:revision>
  <dcterms:created xsi:type="dcterms:W3CDTF">2019-10-18T06:21:22Z</dcterms:created>
  <dcterms:modified xsi:type="dcterms:W3CDTF">2020-02-21T18:14:20Z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