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1103" r:id="rId3"/>
    <p:sldId id="1144" r:id="rId4"/>
    <p:sldId id="1147" r:id="rId5"/>
    <p:sldId id="1193" r:id="rId6"/>
    <p:sldId id="1163" r:id="rId7"/>
    <p:sldId id="1164" r:id="rId8"/>
    <p:sldId id="1194" r:id="rId9"/>
    <p:sldId id="1195" r:id="rId10"/>
    <p:sldId id="1196" r:id="rId11"/>
    <p:sldId id="1197" r:id="rId12"/>
    <p:sldId id="1198" r:id="rId13"/>
    <p:sldId id="1165" r:id="rId14"/>
    <p:sldId id="1166" r:id="rId15"/>
    <p:sldId id="1167" r:id="rId16"/>
    <p:sldId id="1168" r:id="rId17"/>
    <p:sldId id="1169" r:id="rId18"/>
    <p:sldId id="1170" r:id="rId19"/>
    <p:sldId id="1199" r:id="rId20"/>
    <p:sldId id="1172" r:id="rId21"/>
    <p:sldId id="1173" r:id="rId22"/>
    <p:sldId id="1174" r:id="rId23"/>
    <p:sldId id="1171" r:id="rId24"/>
    <p:sldId id="1175" r:id="rId25"/>
    <p:sldId id="1200" r:id="rId26"/>
    <p:sldId id="1176" r:id="rId27"/>
    <p:sldId id="1146" r:id="rId28"/>
    <p:sldId id="1162" r:id="rId29"/>
    <p:sldId id="1201" r:id="rId30"/>
    <p:sldId id="1179" r:id="rId31"/>
    <p:sldId id="1180" r:id="rId32"/>
    <p:sldId id="1181" r:id="rId33"/>
    <p:sldId id="1183" r:id="rId34"/>
    <p:sldId id="1184" r:id="rId35"/>
    <p:sldId id="1185" r:id="rId36"/>
    <p:sldId id="1188" r:id="rId37"/>
    <p:sldId id="1158" r:id="rId38"/>
    <p:sldId id="1159" r:id="rId39"/>
    <p:sldId id="1191" r:id="rId40"/>
    <p:sldId id="1192"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Dan Alberghetti" initials="DA" lastIdx="3" clrIdx="5">
    <p:extLst>
      <p:ext uri="{19B8F6BF-5375-455C-9EA6-DF929625EA0E}">
        <p15:presenceInfo xmlns:p15="http://schemas.microsoft.com/office/powerpoint/2012/main" userId="cdab2692885f1b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3" autoAdjust="0"/>
    <p:restoredTop sz="95220" autoAdjust="0"/>
  </p:normalViewPr>
  <p:slideViewPr>
    <p:cSldViewPr snapToGrid="0" showGuides="1">
      <p:cViewPr varScale="1">
        <p:scale>
          <a:sx n="83" d="100"/>
          <a:sy n="83" d="100"/>
        </p:scale>
        <p:origin x="1060"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699065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1698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379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02241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6372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04299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520836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43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731356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709774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4066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29206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76319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122914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58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44154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374626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05363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02989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724499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316936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898175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53977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281116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643420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68753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4825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033165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836535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0859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34564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07811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3178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24158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17: Wireless Signals and Modulation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850006"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Frequency - Channels</a:t>
            </a:r>
          </a:p>
        </p:txBody>
      </p:sp>
      <p:sp>
        <p:nvSpPr>
          <p:cNvPr id="2" name="TextBox 1"/>
          <p:cNvSpPr txBox="1"/>
          <p:nvPr/>
        </p:nvSpPr>
        <p:spPr>
          <a:xfrm>
            <a:off x="109791" y="679722"/>
            <a:ext cx="8634953" cy="2277547"/>
          </a:xfrm>
          <a:prstGeom prst="rect">
            <a:avLst/>
          </a:prstGeom>
          <a:noFill/>
        </p:spPr>
        <p:txBody>
          <a:bodyPr wrap="square" rtlCol="0">
            <a:spAutoFit/>
          </a:bodyPr>
          <a:lstStyle/>
          <a:p>
            <a:r>
              <a:rPr lang="en-US" dirty="0"/>
              <a:t>Frequency bands are usually divided up into a number of distinct channels. Each channel is known by a channel number and is assigned to a specific frequency. As long as the channels are defined by a national or international standards body, they can be used consistently in all locations.</a:t>
            </a:r>
          </a:p>
          <a:p>
            <a:endParaRPr lang="en-US" sz="1600" b="1" dirty="0"/>
          </a:p>
          <a:p>
            <a:r>
              <a:rPr lang="en-US" dirty="0"/>
              <a:t>Figure 17-7 shows the channel assignment for the 2.4 GHz band that is used for</a:t>
            </a:r>
          </a:p>
          <a:p>
            <a:r>
              <a:rPr lang="en-US" dirty="0"/>
              <a:t>wireless LAN communication. The band contains 14 channels numbered 1 through 14, each assigned a specific frequency.</a:t>
            </a:r>
            <a:endParaRPr lang="en-US" sz="1600" b="1" dirty="0"/>
          </a:p>
        </p:txBody>
      </p:sp>
      <p:sp>
        <p:nvSpPr>
          <p:cNvPr id="5" name="TextBox 4"/>
          <p:cNvSpPr txBox="1"/>
          <p:nvPr/>
        </p:nvSpPr>
        <p:spPr>
          <a:xfrm>
            <a:off x="886120" y="4383987"/>
            <a:ext cx="4451860" cy="276999"/>
          </a:xfrm>
          <a:prstGeom prst="rect">
            <a:avLst/>
          </a:prstGeom>
          <a:noFill/>
        </p:spPr>
        <p:txBody>
          <a:bodyPr wrap="none" rtlCol="0">
            <a:spAutoFit/>
          </a:bodyPr>
          <a:lstStyle/>
          <a:p>
            <a:r>
              <a:rPr lang="en-US" sz="1200" b="1" dirty="0"/>
              <a:t>Figure 17-7 </a:t>
            </a:r>
            <a:r>
              <a:rPr lang="en-US" sz="1200" i="1" dirty="0"/>
              <a:t>Example of Channel Spacing in the 2.4 GHz Band</a:t>
            </a: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594" y="3576190"/>
            <a:ext cx="7204811" cy="770568"/>
          </a:xfrm>
          <a:prstGeom prst="rect">
            <a:avLst/>
          </a:prstGeom>
        </p:spPr>
      </p:pic>
    </p:spTree>
    <p:extLst>
      <p:ext uri="{BB962C8B-B14F-4D97-AF65-F5344CB8AC3E}">
        <p14:creationId xmlns:p14="http://schemas.microsoft.com/office/powerpoint/2010/main" val="252035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Frequency - Bandwidth</a:t>
            </a:r>
          </a:p>
        </p:txBody>
      </p:sp>
      <p:sp>
        <p:nvSpPr>
          <p:cNvPr id="2" name="TextBox 1"/>
          <p:cNvSpPr txBox="1"/>
          <p:nvPr/>
        </p:nvSpPr>
        <p:spPr>
          <a:xfrm>
            <a:off x="109791" y="600875"/>
            <a:ext cx="8634953" cy="2308324"/>
          </a:xfrm>
          <a:prstGeom prst="rect">
            <a:avLst/>
          </a:prstGeom>
          <a:noFill/>
        </p:spPr>
        <p:txBody>
          <a:bodyPr wrap="square" rtlCol="0">
            <a:spAutoFit/>
          </a:bodyPr>
          <a:lstStyle/>
          <a:p>
            <a:endParaRPr lang="en-US" sz="1600" dirty="0"/>
          </a:p>
          <a:p>
            <a:r>
              <a:rPr lang="en-US" sz="1600" dirty="0"/>
              <a:t>The actual frequency range needed for the transmitted signal is known as the signal </a:t>
            </a:r>
            <a:r>
              <a:rPr lang="en-US" sz="1600" i="1" dirty="0"/>
              <a:t>bandwidth</a:t>
            </a:r>
            <a:r>
              <a:rPr lang="en-US" sz="1600" dirty="0"/>
              <a:t>, as shown in Figure 17-8. As its name implies, bandwidth refers to the width of frequency space required within the band.</a:t>
            </a:r>
          </a:p>
          <a:p>
            <a:endParaRPr lang="en-US" sz="1600" dirty="0"/>
          </a:p>
          <a:p>
            <a:r>
              <a:rPr lang="en-US" sz="1600" dirty="0"/>
              <a:t>In wireless LANs, the signal bandwidth is defined as part of a standard. Even though the signal might extend farther above and below the center frequency than the bandwidth allows, wireless devices will use something called a spectral mask to ignore parts of the signal that fall outside the bandwidth boundaries.</a:t>
            </a:r>
            <a:endParaRPr lang="en-US" sz="1600" b="1" dirty="0"/>
          </a:p>
        </p:txBody>
      </p:sp>
      <p:sp>
        <p:nvSpPr>
          <p:cNvPr id="5" name="TextBox 4"/>
          <p:cNvSpPr txBox="1"/>
          <p:nvPr/>
        </p:nvSpPr>
        <p:spPr>
          <a:xfrm>
            <a:off x="389650" y="3510074"/>
            <a:ext cx="2231701" cy="276999"/>
          </a:xfrm>
          <a:prstGeom prst="rect">
            <a:avLst/>
          </a:prstGeom>
          <a:noFill/>
        </p:spPr>
        <p:txBody>
          <a:bodyPr wrap="none" rtlCol="0">
            <a:spAutoFit/>
          </a:bodyPr>
          <a:lstStyle/>
          <a:p>
            <a:r>
              <a:rPr lang="en-US" sz="1200" b="1" dirty="0"/>
              <a:t>Figure 17-8 </a:t>
            </a:r>
            <a:r>
              <a:rPr lang="en-US" sz="1200" i="1" dirty="0"/>
              <a:t>Signal Bandwidth</a:t>
            </a: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459" y="2923013"/>
            <a:ext cx="3863616" cy="1891332"/>
          </a:xfrm>
          <a:prstGeom prst="rect">
            <a:avLst/>
          </a:prstGeom>
        </p:spPr>
      </p:pic>
    </p:spTree>
    <p:extLst>
      <p:ext uri="{BB962C8B-B14F-4D97-AF65-F5344CB8AC3E}">
        <p14:creationId xmlns:p14="http://schemas.microsoft.com/office/powerpoint/2010/main" val="32862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Frequency – Overlapping Channels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509048"/>
            <a:ext cx="8964891" cy="2089568"/>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 </a:t>
            </a:r>
          </a:p>
          <a:p>
            <a:pPr marL="0" indent="0" algn="l" defTabSz="684213" fontAlgn="base">
              <a:spcBef>
                <a:spcPts val="600"/>
              </a:spcBef>
              <a:spcAft>
                <a:spcPts val="600"/>
              </a:spcAft>
              <a:buClr>
                <a:schemeClr val="tx2"/>
              </a:buClr>
              <a:buSzPct val="90000"/>
            </a:pPr>
            <a:r>
              <a:rPr lang="en-US" sz="1600" dirty="0">
                <a:solidFill>
                  <a:schemeClr val="tx2"/>
                </a:solidFill>
              </a:rPr>
              <a:t>Ideally, the signal bandwidth should be less than the channel width so that a different signal could be transmitted on every possible channel, with no chance that two signals could overlap and interfere with each other.</a:t>
            </a:r>
          </a:p>
          <a:p>
            <a:pPr marL="0" indent="0" algn="l" defTabSz="684213" fontAlgn="base">
              <a:spcBef>
                <a:spcPts val="600"/>
              </a:spcBef>
              <a:spcAft>
                <a:spcPts val="600"/>
              </a:spcAft>
              <a:buClr>
                <a:schemeClr val="tx2"/>
              </a:buClr>
              <a:buSzPct val="90000"/>
            </a:pPr>
            <a:r>
              <a:rPr lang="en-US" sz="1600" dirty="0">
                <a:solidFill>
                  <a:schemeClr val="tx2"/>
                </a:solidFill>
              </a:rPr>
              <a:t>When the signal bandwidth is wider than the channel assignment, the signals overlap each other, as shown in Figure 17-10.  Because of this, signals on adjacent channels cannot possibly coexist without interfering with each other.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2"/>
              </a:solidFill>
            </a:endParaRPr>
          </a:p>
        </p:txBody>
      </p:sp>
      <p:sp>
        <p:nvSpPr>
          <p:cNvPr id="9" name="TextBox 8"/>
          <p:cNvSpPr txBox="1"/>
          <p:nvPr/>
        </p:nvSpPr>
        <p:spPr>
          <a:xfrm>
            <a:off x="179109" y="2690443"/>
            <a:ext cx="4099560" cy="1077218"/>
          </a:xfrm>
          <a:prstGeom prst="rect">
            <a:avLst/>
          </a:prstGeom>
          <a:noFill/>
        </p:spPr>
        <p:txBody>
          <a:bodyPr wrap="square" rtlCol="0">
            <a:spAutoFit/>
          </a:bodyPr>
          <a:lstStyle/>
          <a:p>
            <a:r>
              <a:rPr lang="en-US" sz="1600" dirty="0">
                <a:solidFill>
                  <a:schemeClr val="tx2"/>
                </a:solidFill>
              </a:rPr>
              <a:t>Signals must be placed on more distant channels to prevent overlapping, thus limiting the number of usable channels in the band.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657" y="2598616"/>
            <a:ext cx="4602480" cy="1737360"/>
          </a:xfrm>
          <a:prstGeom prst="rect">
            <a:avLst/>
          </a:prstGeom>
        </p:spPr>
      </p:pic>
      <p:sp>
        <p:nvSpPr>
          <p:cNvPr id="8" name="TextBox 7"/>
          <p:cNvSpPr txBox="1"/>
          <p:nvPr/>
        </p:nvSpPr>
        <p:spPr>
          <a:xfrm>
            <a:off x="4344657" y="4618071"/>
            <a:ext cx="3167855" cy="276999"/>
          </a:xfrm>
          <a:prstGeom prst="rect">
            <a:avLst/>
          </a:prstGeom>
          <a:noFill/>
        </p:spPr>
        <p:txBody>
          <a:bodyPr wrap="none" rtlCol="0">
            <a:spAutoFit/>
          </a:bodyPr>
          <a:lstStyle/>
          <a:p>
            <a:r>
              <a:rPr lang="en-US" sz="1200" b="1" dirty="0"/>
              <a:t>Figure 17-10 </a:t>
            </a:r>
            <a:r>
              <a:rPr lang="en-US" sz="1200" i="1" dirty="0"/>
              <a:t>Overlapping Channel Spacing</a:t>
            </a:r>
            <a:endParaRPr lang="en-US" sz="1200" dirty="0"/>
          </a:p>
        </p:txBody>
      </p:sp>
    </p:spTree>
    <p:extLst>
      <p:ext uri="{BB962C8B-B14F-4D97-AF65-F5344CB8AC3E}">
        <p14:creationId xmlns:p14="http://schemas.microsoft.com/office/powerpoint/2010/main" val="286686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Phase</a:t>
            </a:r>
          </a:p>
        </p:txBody>
      </p:sp>
      <p:sp>
        <p:nvSpPr>
          <p:cNvPr id="6" name="TextBox 5"/>
          <p:cNvSpPr txBox="1"/>
          <p:nvPr/>
        </p:nvSpPr>
        <p:spPr>
          <a:xfrm>
            <a:off x="4572000" y="731835"/>
            <a:ext cx="4383464" cy="4154984"/>
          </a:xfrm>
          <a:prstGeom prst="rect">
            <a:avLst/>
          </a:prstGeom>
          <a:noFill/>
        </p:spPr>
        <p:txBody>
          <a:bodyPr wrap="square" rtlCol="0">
            <a:spAutoFit/>
          </a:bodyPr>
          <a:lstStyle/>
          <a:p>
            <a:r>
              <a:rPr lang="en-US" sz="1600" dirty="0"/>
              <a:t>RF signals are very dependent upon timing because they are always in motion.</a:t>
            </a:r>
          </a:p>
          <a:p>
            <a:endParaRPr lang="en-US" sz="1600" dirty="0"/>
          </a:p>
          <a:p>
            <a:r>
              <a:rPr lang="en-US" sz="1600" dirty="0"/>
              <a:t>The phase</a:t>
            </a:r>
            <a:r>
              <a:rPr lang="en-US" sz="1600" i="1" dirty="0"/>
              <a:t> </a:t>
            </a:r>
            <a:r>
              <a:rPr lang="en-US" sz="1600" dirty="0"/>
              <a:t>of a signal is a measure of shift in time relative to the start of a cycle.</a:t>
            </a:r>
          </a:p>
          <a:p>
            <a:endParaRPr lang="en-US" sz="1600" dirty="0"/>
          </a:p>
          <a:p>
            <a:r>
              <a:rPr lang="en-US" sz="1600" dirty="0"/>
              <a:t>When two identical signals are produced at exactly the same time, their cycles match up and they are said to be in phase with each other. If one signal is delayed from the other, the two signals are said to be out of phase.</a:t>
            </a:r>
          </a:p>
          <a:p>
            <a:endParaRPr lang="en-US" sz="1600" dirty="0"/>
          </a:p>
          <a:p>
            <a:r>
              <a:rPr lang="en-US" sz="1600" dirty="0"/>
              <a:t>Signals that are in phase tend to add</a:t>
            </a:r>
          </a:p>
          <a:p>
            <a:r>
              <a:rPr lang="en-US" sz="1600" dirty="0"/>
              <a:t>together, whereas signals that are 180 degrees out of phase tend to cancel each other out.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818" y="1356483"/>
            <a:ext cx="3956304" cy="2036064"/>
          </a:xfrm>
          <a:prstGeom prst="rect">
            <a:avLst/>
          </a:prstGeom>
        </p:spPr>
      </p:pic>
      <p:sp>
        <p:nvSpPr>
          <p:cNvPr id="5" name="TextBox 4"/>
          <p:cNvSpPr txBox="1"/>
          <p:nvPr/>
        </p:nvSpPr>
        <p:spPr>
          <a:xfrm>
            <a:off x="472818" y="3750995"/>
            <a:ext cx="3037563" cy="276999"/>
          </a:xfrm>
          <a:prstGeom prst="rect">
            <a:avLst/>
          </a:prstGeom>
          <a:noFill/>
        </p:spPr>
        <p:txBody>
          <a:bodyPr wrap="none" rtlCol="0">
            <a:spAutoFit/>
          </a:bodyPr>
          <a:lstStyle/>
          <a:p>
            <a:r>
              <a:rPr lang="en-US" sz="1200" b="1" dirty="0"/>
              <a:t>Figure 17-11 </a:t>
            </a:r>
            <a:r>
              <a:rPr lang="en-US" sz="1200" i="1" dirty="0"/>
              <a:t>Signals In and Out of Phase</a:t>
            </a:r>
            <a:endParaRPr lang="en-US" sz="1200" dirty="0"/>
          </a:p>
        </p:txBody>
      </p:sp>
    </p:spTree>
    <p:extLst>
      <p:ext uri="{BB962C8B-B14F-4D97-AF65-F5344CB8AC3E}">
        <p14:creationId xmlns:p14="http://schemas.microsoft.com/office/powerpoint/2010/main" val="12788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Measuring Wavelength </a:t>
            </a:r>
          </a:p>
        </p:txBody>
      </p:sp>
      <p:sp>
        <p:nvSpPr>
          <p:cNvPr id="7" name="TextBox 6"/>
          <p:cNvSpPr txBox="1"/>
          <p:nvPr/>
        </p:nvSpPr>
        <p:spPr>
          <a:xfrm>
            <a:off x="245097" y="876693"/>
            <a:ext cx="5231876" cy="3970318"/>
          </a:xfrm>
          <a:prstGeom prst="rect">
            <a:avLst/>
          </a:prstGeom>
          <a:noFill/>
        </p:spPr>
        <p:txBody>
          <a:bodyPr wrap="square" rtlCol="0">
            <a:spAutoFit/>
          </a:bodyPr>
          <a:lstStyle/>
          <a:p>
            <a:r>
              <a:rPr lang="en-US" dirty="0"/>
              <a:t>Wavelength</a:t>
            </a:r>
            <a:r>
              <a:rPr lang="en-US" i="1" dirty="0"/>
              <a:t> </a:t>
            </a:r>
            <a:r>
              <a:rPr lang="en-US" dirty="0"/>
              <a:t>is a measure of the physical distance that a wave travels over one complete cycle. Wavelength is usually designated by the Greek symbol lambda (λ).</a:t>
            </a:r>
          </a:p>
          <a:p>
            <a:endParaRPr lang="en-US" dirty="0"/>
          </a:p>
          <a:p>
            <a:r>
              <a:rPr lang="en-US" dirty="0"/>
              <a:t>Regardless of the frequency, RF waves travel</a:t>
            </a:r>
          </a:p>
          <a:p>
            <a:r>
              <a:rPr lang="en-US" dirty="0"/>
              <a:t>at a constant speed. In a vacuum, radio waves travel at exactly the speed of light; in air, the</a:t>
            </a:r>
          </a:p>
          <a:p>
            <a:r>
              <a:rPr lang="en-US" dirty="0"/>
              <a:t>velocity is slightly less than the speed of light.</a:t>
            </a:r>
          </a:p>
          <a:p>
            <a:endParaRPr lang="en-US" dirty="0"/>
          </a:p>
          <a:p>
            <a:r>
              <a:rPr lang="en-US" dirty="0"/>
              <a:t>Wavelength decreases as the frequency increases. As the wave cycles get smaller, they cover less distance.</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73" y="464860"/>
            <a:ext cx="2868515" cy="3819313"/>
          </a:xfrm>
          <a:prstGeom prst="rect">
            <a:avLst/>
          </a:prstGeom>
        </p:spPr>
      </p:pic>
      <p:sp>
        <p:nvSpPr>
          <p:cNvPr id="6" name="TextBox 5"/>
          <p:cNvSpPr txBox="1"/>
          <p:nvPr/>
        </p:nvSpPr>
        <p:spPr>
          <a:xfrm>
            <a:off x="5476973" y="4407072"/>
            <a:ext cx="3539752" cy="461665"/>
          </a:xfrm>
          <a:prstGeom prst="rect">
            <a:avLst/>
          </a:prstGeom>
          <a:noFill/>
        </p:spPr>
        <p:txBody>
          <a:bodyPr wrap="none" rtlCol="0">
            <a:spAutoFit/>
          </a:bodyPr>
          <a:lstStyle/>
          <a:p>
            <a:r>
              <a:rPr lang="en-US" sz="1200" b="1" dirty="0"/>
              <a:t>Figure 17-12 </a:t>
            </a:r>
            <a:r>
              <a:rPr lang="en-US" sz="1200" i="1" dirty="0"/>
              <a:t>Examples of Increasing Frequency </a:t>
            </a:r>
          </a:p>
          <a:p>
            <a:r>
              <a:rPr lang="en-US" sz="1200" i="1" dirty="0"/>
              <a:t>and Decreasing Wavelength</a:t>
            </a:r>
            <a:endParaRPr lang="en-US" sz="1200" dirty="0"/>
          </a:p>
        </p:txBody>
      </p:sp>
    </p:spTree>
    <p:extLst>
      <p:ext uri="{BB962C8B-B14F-4D97-AF65-F5344CB8AC3E}">
        <p14:creationId xmlns:p14="http://schemas.microsoft.com/office/powerpoint/2010/main" val="15365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RF Power and dB</a:t>
            </a:r>
          </a:p>
        </p:txBody>
      </p:sp>
      <p:sp>
        <p:nvSpPr>
          <p:cNvPr id="2" name="TextBox 1"/>
          <p:cNvSpPr txBox="1"/>
          <p:nvPr/>
        </p:nvSpPr>
        <p:spPr>
          <a:xfrm>
            <a:off x="254523" y="886120"/>
            <a:ext cx="8780061" cy="3139321"/>
          </a:xfrm>
          <a:prstGeom prst="rect">
            <a:avLst/>
          </a:prstGeom>
          <a:noFill/>
        </p:spPr>
        <p:txBody>
          <a:bodyPr wrap="square" rtlCol="0">
            <a:spAutoFit/>
          </a:bodyPr>
          <a:lstStyle/>
          <a:p>
            <a:r>
              <a:rPr lang="en-US" b="1" dirty="0"/>
              <a:t>Use of the dB logarithmic functions:</a:t>
            </a:r>
          </a:p>
          <a:p>
            <a:pPr marL="285750" indent="-285750">
              <a:buFont typeface="Arial" panose="020B0604020202020204" pitchFamily="34" charset="0"/>
              <a:buChar char="•"/>
            </a:pPr>
            <a:r>
              <a:rPr lang="en-US" dirty="0"/>
              <a:t>The strength of a wave can be measured as its amplitude, the top to bottom peak.</a:t>
            </a:r>
          </a:p>
          <a:p>
            <a:pPr marL="285750" indent="-285750">
              <a:buFont typeface="Arial" panose="020B0604020202020204" pitchFamily="34" charset="0"/>
              <a:buChar char="•"/>
            </a:pPr>
            <a:r>
              <a:rPr lang="en-US" dirty="0"/>
              <a:t>The strength of an RF signal is usually measured by its power, in watts (W).</a:t>
            </a:r>
          </a:p>
          <a:p>
            <a:pPr marL="285750" indent="-285750">
              <a:buFont typeface="Arial" panose="020B0604020202020204" pitchFamily="34" charset="0"/>
              <a:buChar char="•"/>
            </a:pPr>
            <a:r>
              <a:rPr lang="en-US" dirty="0"/>
              <a:t>When power is measured in watts (W) or milliwatts (mW), it is considered to be an absolute power measurement.</a:t>
            </a:r>
          </a:p>
          <a:p>
            <a:pPr marL="285750" indent="-285750">
              <a:buFont typeface="Arial" panose="020B0604020202020204" pitchFamily="34" charset="0"/>
              <a:buChar char="•"/>
            </a:pPr>
            <a:r>
              <a:rPr lang="en-US" dirty="0"/>
              <a:t>Because absolute power values can fall anywhere within a huge range, from a tiny decimal number to hundreds, thousands, or greater values, we use logarithmic functions to transform exponential ranges into linear ones.</a:t>
            </a:r>
          </a:p>
          <a:p>
            <a:pPr marL="285750" indent="-285750">
              <a:buFont typeface="Arial" panose="020B0604020202020204" pitchFamily="34" charset="0"/>
              <a:buChar char="•"/>
            </a:pPr>
            <a:r>
              <a:rPr lang="en-US" dirty="0"/>
              <a:t>The decibel (dB) is a handy function that uses logarithms to compare one absolute measurement to another. It was originally developed to compare sound intensity levels, but it applies directly to power levels, too.</a:t>
            </a:r>
          </a:p>
        </p:txBody>
      </p:sp>
    </p:spTree>
    <p:extLst>
      <p:ext uri="{BB962C8B-B14F-4D97-AF65-F5344CB8AC3E}">
        <p14:creationId xmlns:p14="http://schemas.microsoft.com/office/powerpoint/2010/main" val="333667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RF Power and dB (Cont.)</a:t>
            </a:r>
          </a:p>
        </p:txBody>
      </p:sp>
      <p:sp>
        <p:nvSpPr>
          <p:cNvPr id="2" name="TextBox 1"/>
          <p:cNvSpPr txBox="1"/>
          <p:nvPr/>
        </p:nvSpPr>
        <p:spPr>
          <a:xfrm>
            <a:off x="179109" y="867266"/>
            <a:ext cx="8672660" cy="3570208"/>
          </a:xfrm>
          <a:prstGeom prst="rect">
            <a:avLst/>
          </a:prstGeom>
          <a:noFill/>
        </p:spPr>
        <p:txBody>
          <a:bodyPr wrap="square" rtlCol="0">
            <a:spAutoFit/>
          </a:bodyPr>
          <a:lstStyle/>
          <a:p>
            <a:r>
              <a:rPr lang="en-US" dirty="0"/>
              <a:t>The following equation is used to calculate a dB value, where P1 and P2 are the absolute power levels of two sources:</a:t>
            </a:r>
          </a:p>
          <a:p>
            <a:endParaRPr lang="en-US" sz="1600" dirty="0"/>
          </a:p>
          <a:p>
            <a:endParaRPr lang="en-US" dirty="0"/>
          </a:p>
          <a:p>
            <a:r>
              <a:rPr lang="en-US" dirty="0"/>
              <a:t>P2 represents the source of interest, and P1 is usually called the reference</a:t>
            </a:r>
            <a:r>
              <a:rPr lang="en-US" i="1" dirty="0"/>
              <a:t> </a:t>
            </a:r>
            <a:r>
              <a:rPr lang="en-US" dirty="0"/>
              <a:t>value or the source of comparison. The difference between the two logarithmic functions can be rewritten as a single logarithm of P2 divided by P1, as follows:</a:t>
            </a:r>
          </a:p>
          <a:p>
            <a:endParaRPr lang="en-US" sz="1600" dirty="0"/>
          </a:p>
          <a:p>
            <a:endParaRPr lang="en-US" sz="1600" dirty="0"/>
          </a:p>
          <a:p>
            <a:endParaRPr lang="en-US" sz="1600" dirty="0"/>
          </a:p>
          <a:p>
            <a:r>
              <a:rPr lang="en-US" dirty="0"/>
              <a:t>The ratio</a:t>
            </a:r>
            <a:r>
              <a:rPr lang="en-US" i="1" dirty="0"/>
              <a:t> </a:t>
            </a:r>
            <a:r>
              <a:rPr lang="en-US" dirty="0"/>
              <a:t>of the two absolute power values is computed first; then the result is converted onto a logarithmic scale. The ratio or division form of the equation is the most commonly used in the wireless engineering world.</a:t>
            </a:r>
            <a:endParaRPr lang="en-US" sz="1600" dirty="0"/>
          </a:p>
        </p:txBody>
      </p:sp>
      <p:pic>
        <p:nvPicPr>
          <p:cNvPr id="5" name="Picture 4"/>
          <p:cNvPicPr>
            <a:picLocks noChangeAspect="1"/>
          </p:cNvPicPr>
          <p:nvPr/>
        </p:nvPicPr>
        <p:blipFill>
          <a:blip r:embed="rId3"/>
          <a:stretch>
            <a:fillRect/>
          </a:stretch>
        </p:blipFill>
        <p:spPr>
          <a:xfrm>
            <a:off x="3203196" y="1532114"/>
            <a:ext cx="2400300" cy="447675"/>
          </a:xfrm>
          <a:prstGeom prst="rect">
            <a:avLst/>
          </a:prstGeom>
        </p:spPr>
      </p:pic>
      <p:pic>
        <p:nvPicPr>
          <p:cNvPr id="6" name="Picture 5"/>
          <p:cNvPicPr>
            <a:picLocks noChangeAspect="1"/>
          </p:cNvPicPr>
          <p:nvPr/>
        </p:nvPicPr>
        <p:blipFill>
          <a:blip r:embed="rId4"/>
          <a:stretch>
            <a:fillRect/>
          </a:stretch>
        </p:blipFill>
        <p:spPr>
          <a:xfrm>
            <a:off x="3629025" y="2901717"/>
            <a:ext cx="1885950" cy="647700"/>
          </a:xfrm>
          <a:prstGeom prst="rect">
            <a:avLst/>
          </a:prstGeom>
        </p:spPr>
      </p:pic>
    </p:spTree>
    <p:extLst>
      <p:ext uri="{BB962C8B-B14F-4D97-AF65-F5344CB8AC3E}">
        <p14:creationId xmlns:p14="http://schemas.microsoft.com/office/powerpoint/2010/main" val="156313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RF Power and dB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0256" y="731837"/>
            <a:ext cx="8691514" cy="3678798"/>
          </a:xfrm>
        </p:spPr>
        <p:txBody>
          <a:bodyPr/>
          <a:lstStyle/>
          <a:p>
            <a:pPr marL="0" indent="0" algn="l" defTabSz="684213" fontAlgn="base">
              <a:spcBef>
                <a:spcPts val="600"/>
              </a:spcBef>
              <a:spcAft>
                <a:spcPts val="600"/>
              </a:spcAft>
              <a:buClr>
                <a:schemeClr val="tx2"/>
              </a:buClr>
              <a:buSzPct val="90000"/>
            </a:pPr>
            <a:r>
              <a:rPr lang="en-US" sz="1600" b="1" dirty="0">
                <a:solidFill>
                  <a:schemeClr val="tx1"/>
                </a:solidFill>
              </a:rPr>
              <a:t>Important dB laws are as follows:</a:t>
            </a:r>
          </a:p>
          <a:p>
            <a:pPr marL="0" indent="0" algn="l" defTabSz="684213" fontAlgn="base">
              <a:spcBef>
                <a:spcPts val="600"/>
              </a:spcBef>
              <a:spcAft>
                <a:spcPts val="600"/>
              </a:spcAft>
              <a:buClr>
                <a:schemeClr val="tx2"/>
              </a:buClr>
              <a:buSzPct val="90000"/>
            </a:pPr>
            <a:r>
              <a:rPr lang="en-US" sz="1400" b="1" dirty="0">
                <a:solidFill>
                  <a:schemeClr val="tx1"/>
                </a:solidFill>
              </a:rPr>
              <a:t>Law of Zero: </a:t>
            </a:r>
            <a:r>
              <a:rPr lang="en-US" sz="1400" dirty="0">
                <a:solidFill>
                  <a:schemeClr val="tx1"/>
                </a:solidFill>
              </a:rPr>
              <a:t>A value of 0 dB means that the two absolute power values are equal. If the two power values are equal, the ratio inside the logarithm is 1, and the log10(1) is 0. This law is intuitive; if two power levels are the same, one is 0 dB greater than the other.</a:t>
            </a:r>
          </a:p>
          <a:p>
            <a:pPr marL="0" indent="0" algn="l" defTabSz="684213" fontAlgn="base">
              <a:spcBef>
                <a:spcPts val="600"/>
              </a:spcBef>
              <a:spcAft>
                <a:spcPts val="600"/>
              </a:spcAft>
              <a:buClr>
                <a:schemeClr val="tx2"/>
              </a:buClr>
              <a:buSzPct val="90000"/>
            </a:pPr>
            <a:r>
              <a:rPr lang="en-US" sz="1400" b="1" dirty="0">
                <a:solidFill>
                  <a:schemeClr val="tx1"/>
                </a:solidFill>
              </a:rPr>
              <a:t>Law of 3s: </a:t>
            </a:r>
            <a:r>
              <a:rPr lang="en-US" sz="1400" dirty="0">
                <a:solidFill>
                  <a:schemeClr val="tx1"/>
                </a:solidFill>
              </a:rPr>
              <a:t>A value of 3 dB means that the power value of interest is double the reference value; a value of −3 dB means the power value of interest is half the reference. When P2 is twice P1, the ratio is always 2. Therefore, 10log10(2) = 3 dB. When the ratio is 1/2, 10log10(1/2) = −3 dB.The Law of 3s is not very intuitive, but is still easy to learn. Whenever a power level doubles, it increases by 3 dB. Whenever it is cut in half, it decreases by 3 dB.</a:t>
            </a:r>
          </a:p>
          <a:p>
            <a:pPr marL="0" indent="0" algn="l" defTabSz="684213" fontAlgn="base">
              <a:spcBef>
                <a:spcPts val="600"/>
              </a:spcBef>
              <a:spcAft>
                <a:spcPts val="600"/>
              </a:spcAft>
              <a:buClr>
                <a:schemeClr val="tx2"/>
              </a:buClr>
              <a:buSzPct val="90000"/>
            </a:pPr>
            <a:r>
              <a:rPr lang="en-US" sz="1400" b="1" dirty="0">
                <a:solidFill>
                  <a:schemeClr val="tx1"/>
                </a:solidFill>
              </a:rPr>
              <a:t>Law of 10s: </a:t>
            </a:r>
            <a:r>
              <a:rPr lang="en-US" sz="1400" dirty="0">
                <a:solidFill>
                  <a:schemeClr val="tx1"/>
                </a:solidFill>
              </a:rPr>
              <a:t>A value of 10 dB means that the power value of interest is 10 times the reference value; a value of −10 dB means the power value of interest is 1/10 of the reference. </a:t>
            </a:r>
          </a:p>
          <a:p>
            <a:pPr marL="285750" indent="0" algn="l" defTabSz="684213" fontAlgn="base">
              <a:spcBef>
                <a:spcPts val="0"/>
              </a:spcBef>
              <a:buClr>
                <a:schemeClr val="tx2"/>
              </a:buClr>
              <a:buSzPct val="90000"/>
              <a:buFont typeface="Arial" panose="020B0604020202020204" pitchFamily="34" charset="0"/>
              <a:buChar char="•"/>
            </a:pPr>
            <a:r>
              <a:rPr lang="en-US" sz="1400" dirty="0">
                <a:solidFill>
                  <a:schemeClr val="tx1"/>
                </a:solidFill>
              </a:rPr>
              <a:t>When P2 is 10 times P1, the ratio is always 10. Therefore, 10log10(10) = 10 dB. </a:t>
            </a:r>
          </a:p>
          <a:p>
            <a:pPr marL="285750" indent="0" algn="l" defTabSz="684213" fontAlgn="base">
              <a:spcBef>
                <a:spcPts val="0"/>
              </a:spcBef>
              <a:buClr>
                <a:schemeClr val="tx2"/>
              </a:buClr>
              <a:buSzPct val="90000"/>
              <a:buFont typeface="Arial" panose="020B0604020202020204" pitchFamily="34" charset="0"/>
              <a:buChar char="•"/>
            </a:pPr>
            <a:r>
              <a:rPr lang="en-US" sz="1400" dirty="0">
                <a:solidFill>
                  <a:schemeClr val="tx1"/>
                </a:solidFill>
              </a:rPr>
              <a:t>When P2 is one tenth of P1, then the ratio is 1/10 and 10log10(1/10) = −10 dB.</a:t>
            </a:r>
          </a:p>
          <a:p>
            <a:pPr marL="285750" indent="0" algn="l" defTabSz="684213" fontAlgn="base">
              <a:spcBef>
                <a:spcPts val="0"/>
              </a:spcBef>
              <a:buClr>
                <a:schemeClr val="tx2"/>
              </a:buClr>
              <a:buSzPct val="90000"/>
              <a:buFont typeface="Arial" panose="020B0604020202020204" pitchFamily="34" charset="0"/>
              <a:buChar char="•"/>
            </a:pPr>
            <a:r>
              <a:rPr lang="en-US" sz="1400" dirty="0">
                <a:solidFill>
                  <a:schemeClr val="tx1"/>
                </a:solidFill>
              </a:rPr>
              <a:t>The Law of 10s is intuitive because multiplying or dividing by 10 adds or subtracts 10 dB, respectively.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352385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RF Power and dB (Cont.)</a:t>
            </a:r>
          </a:p>
        </p:txBody>
      </p:sp>
      <p:sp>
        <p:nvSpPr>
          <p:cNvPr id="2" name="TextBox 1"/>
          <p:cNvSpPr txBox="1"/>
          <p:nvPr/>
        </p:nvSpPr>
        <p:spPr>
          <a:xfrm>
            <a:off x="188536" y="904973"/>
            <a:ext cx="8587819" cy="1200329"/>
          </a:xfrm>
          <a:prstGeom prst="rect">
            <a:avLst/>
          </a:prstGeom>
          <a:noFill/>
        </p:spPr>
        <p:txBody>
          <a:bodyPr wrap="square" rtlCol="0">
            <a:spAutoFit/>
          </a:bodyPr>
          <a:lstStyle/>
          <a:p>
            <a:r>
              <a:rPr lang="en-US" dirty="0"/>
              <a:t>When absolute power values multiply, the dB value is positive and can be added. When the power values divide, the dB value is negative and can be subtracted. Table 17-3 summarizes the useful dB comparisons.</a:t>
            </a:r>
          </a:p>
          <a:p>
            <a:endParaRPr lang="en-US" dirty="0"/>
          </a:p>
        </p:txBody>
      </p:sp>
      <p:sp>
        <p:nvSpPr>
          <p:cNvPr id="5" name="TextBox 4"/>
          <p:cNvSpPr txBox="1"/>
          <p:nvPr/>
        </p:nvSpPr>
        <p:spPr>
          <a:xfrm>
            <a:off x="2174089" y="2022491"/>
            <a:ext cx="4524059" cy="276999"/>
          </a:xfrm>
          <a:prstGeom prst="rect">
            <a:avLst/>
          </a:prstGeom>
          <a:noFill/>
        </p:spPr>
        <p:txBody>
          <a:bodyPr wrap="none" rtlCol="0">
            <a:spAutoFit/>
          </a:bodyPr>
          <a:lstStyle/>
          <a:p>
            <a:r>
              <a:rPr lang="en-US" sz="1200" b="1" dirty="0"/>
              <a:t>Table 17-3 </a:t>
            </a:r>
            <a:r>
              <a:rPr lang="en-US" sz="1200" dirty="0"/>
              <a:t>Power Changes and Their Corresponding dB Values</a:t>
            </a:r>
          </a:p>
        </p:txBody>
      </p:sp>
      <p:graphicFrame>
        <p:nvGraphicFramePr>
          <p:cNvPr id="6" name="Table 5"/>
          <p:cNvGraphicFramePr>
            <a:graphicFrameLocks noGrp="1"/>
          </p:cNvGraphicFramePr>
          <p:nvPr>
            <p:extLst>
              <p:ext uri="{D42A27DB-BD31-4B8C-83A1-F6EECF244321}">
                <p14:modId xmlns:p14="http://schemas.microsoft.com/office/powerpoint/2010/main" val="1492554475"/>
              </p:ext>
            </p:extLst>
          </p:nvPr>
        </p:nvGraphicFramePr>
        <p:xfrm>
          <a:off x="2309970" y="2374516"/>
          <a:ext cx="4108450" cy="1981200"/>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val="1460494823"/>
                    </a:ext>
                  </a:extLst>
                </a:gridCol>
                <a:gridCol w="2286000">
                  <a:extLst>
                    <a:ext uri="{9D8B030D-6E8A-4147-A177-3AD203B41FA5}">
                      <a16:colId xmlns:a16="http://schemas.microsoft.com/office/drawing/2014/main" val="2784297584"/>
                    </a:ext>
                  </a:extLst>
                </a:gridCol>
              </a:tblGrid>
              <a:tr h="330200">
                <a:tc>
                  <a:txBody>
                    <a:bodyPr/>
                    <a:lstStyle/>
                    <a:p>
                      <a:pPr marL="0" marR="0">
                        <a:lnSpc>
                          <a:spcPct val="107000"/>
                        </a:lnSpc>
                        <a:spcBef>
                          <a:spcPts val="0"/>
                        </a:spcBef>
                        <a:spcAft>
                          <a:spcPts val="800"/>
                        </a:spcAft>
                      </a:pPr>
                      <a:r>
                        <a:rPr lang="en-US" sz="1600" dirty="0">
                          <a:effectLst/>
                        </a:rPr>
                        <a:t>Power Change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dirty="0">
                          <a:effectLst/>
                        </a:rPr>
                        <a:t>dB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1280" marR="81280" marT="40640" marB="40640"/>
                </a:tc>
                <a:extLst>
                  <a:ext uri="{0D108BD9-81ED-4DB2-BD59-A6C34878D82A}">
                    <a16:rowId xmlns:a16="http://schemas.microsoft.com/office/drawing/2014/main" val="2086414943"/>
                  </a:ext>
                </a:extLst>
              </a:tr>
              <a:tr h="330200">
                <a:tc>
                  <a:txBody>
                    <a:bodyPr/>
                    <a:lstStyle/>
                    <a:p>
                      <a:pPr marL="38100" marR="0">
                        <a:lnSpc>
                          <a:spcPts val="1120"/>
                        </a:lnSpc>
                        <a:spcBef>
                          <a:spcPts val="135"/>
                        </a:spcBef>
                        <a:spcAft>
                          <a:spcPts val="0"/>
                        </a:spcAft>
                      </a:pPr>
                      <a:r>
                        <a:rPr lang="en-US" sz="1600" dirty="0">
                          <a:effectLst/>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35"/>
                        </a:spcBef>
                        <a:spcAft>
                          <a:spcPts val="0"/>
                        </a:spcAft>
                      </a:pPr>
                      <a:r>
                        <a:rPr lang="en-US" sz="1600" dirty="0">
                          <a:effectLst/>
                        </a:rPr>
                        <a:t>0 dB</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934504889"/>
                  </a:ext>
                </a:extLst>
              </a:tr>
              <a:tr h="330200">
                <a:tc>
                  <a:txBody>
                    <a:bodyPr/>
                    <a:lstStyle/>
                    <a:p>
                      <a:pPr marL="38100" marR="0">
                        <a:lnSpc>
                          <a:spcPts val="1120"/>
                        </a:lnSpc>
                        <a:spcBef>
                          <a:spcPts val="110"/>
                        </a:spcBef>
                        <a:spcAft>
                          <a:spcPts val="0"/>
                        </a:spcAft>
                      </a:pPr>
                      <a:r>
                        <a:rPr lang="en-US" sz="1600" dirty="0">
                          <a:effectLst/>
                        </a:rPr>
                        <a:t>× 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10"/>
                        </a:spcBef>
                        <a:spcAft>
                          <a:spcPts val="0"/>
                        </a:spcAft>
                      </a:pPr>
                      <a:r>
                        <a:rPr lang="en-US" sz="1600" dirty="0">
                          <a:effectLst/>
                        </a:rPr>
                        <a:t>+3 dB</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2128318798"/>
                  </a:ext>
                </a:extLst>
              </a:tr>
              <a:tr h="330200">
                <a:tc>
                  <a:txBody>
                    <a:bodyPr/>
                    <a:lstStyle/>
                    <a:p>
                      <a:pPr marL="38100" marR="0">
                        <a:lnSpc>
                          <a:spcPts val="1120"/>
                        </a:lnSpc>
                        <a:spcBef>
                          <a:spcPts val="110"/>
                        </a:spcBef>
                        <a:spcAft>
                          <a:spcPts val="0"/>
                        </a:spcAft>
                      </a:pPr>
                      <a:r>
                        <a:rPr lang="en-US" sz="1600" dirty="0">
                          <a:effectLst/>
                        </a:rPr>
                        <a:t>/ 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10"/>
                        </a:spcBef>
                        <a:spcAft>
                          <a:spcPts val="0"/>
                        </a:spcAft>
                      </a:pPr>
                      <a:r>
                        <a:rPr lang="en-US" sz="1600" dirty="0">
                          <a:effectLst/>
                        </a:rPr>
                        <a:t>−3 dB</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1475094516"/>
                  </a:ext>
                </a:extLst>
              </a:tr>
              <a:tr h="330200">
                <a:tc>
                  <a:txBody>
                    <a:bodyPr/>
                    <a:lstStyle/>
                    <a:p>
                      <a:pPr marL="38100" marR="0">
                        <a:lnSpc>
                          <a:spcPts val="1120"/>
                        </a:lnSpc>
                        <a:spcBef>
                          <a:spcPts val="110"/>
                        </a:spcBef>
                        <a:spcAft>
                          <a:spcPts val="0"/>
                        </a:spcAft>
                      </a:pPr>
                      <a:r>
                        <a:rPr lang="en-US" sz="1600" dirty="0">
                          <a:effectLst/>
                        </a:rPr>
                        <a:t>× 10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10"/>
                        </a:spcBef>
                        <a:spcAft>
                          <a:spcPts val="0"/>
                        </a:spcAft>
                      </a:pPr>
                      <a:r>
                        <a:rPr lang="en-US" sz="1600" dirty="0">
                          <a:effectLst/>
                        </a:rPr>
                        <a:t>+10 dB</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991625264"/>
                  </a:ext>
                </a:extLst>
              </a:tr>
              <a:tr h="330200">
                <a:tc>
                  <a:txBody>
                    <a:bodyPr/>
                    <a:lstStyle/>
                    <a:p>
                      <a:pPr marL="38100" marR="0">
                        <a:lnSpc>
                          <a:spcPts val="1120"/>
                        </a:lnSpc>
                        <a:spcBef>
                          <a:spcPts val="110"/>
                        </a:spcBef>
                        <a:spcAft>
                          <a:spcPts val="0"/>
                        </a:spcAft>
                      </a:pPr>
                      <a:r>
                        <a:rPr lang="en-US" sz="1600" dirty="0">
                          <a:effectLst/>
                        </a:rPr>
                        <a:t>/ 10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10"/>
                        </a:spcBef>
                        <a:spcAft>
                          <a:spcPts val="0"/>
                        </a:spcAft>
                      </a:pPr>
                      <a:r>
                        <a:rPr lang="en-US" sz="1600" dirty="0">
                          <a:effectLst/>
                        </a:rPr>
                        <a:t>−10 dB</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2341739358"/>
                  </a:ext>
                </a:extLst>
              </a:tr>
            </a:tbl>
          </a:graphicData>
        </a:graphic>
      </p:graphicFrame>
    </p:spTree>
    <p:extLst>
      <p:ext uri="{BB962C8B-B14F-4D97-AF65-F5344CB8AC3E}">
        <p14:creationId xmlns:p14="http://schemas.microsoft.com/office/powerpoint/2010/main" val="100046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Example of Computing dB</a:t>
            </a:r>
          </a:p>
        </p:txBody>
      </p:sp>
      <p:sp>
        <p:nvSpPr>
          <p:cNvPr id="2" name="TextBox 1"/>
          <p:cNvSpPr txBox="1"/>
          <p:nvPr/>
        </p:nvSpPr>
        <p:spPr>
          <a:xfrm>
            <a:off x="188537" y="959958"/>
            <a:ext cx="5081047" cy="3139321"/>
          </a:xfrm>
          <a:prstGeom prst="rect">
            <a:avLst/>
          </a:prstGeom>
          <a:noFill/>
        </p:spPr>
        <p:txBody>
          <a:bodyPr wrap="square" rtlCol="0">
            <a:spAutoFit/>
          </a:bodyPr>
          <a:lstStyle/>
          <a:p>
            <a:r>
              <a:rPr lang="en-US" dirty="0"/>
              <a:t>Sources D and E have power levels 5 and 200 mW. Try to figure out a way to go from 5 to 200 using only × 2 or × 10 operations.</a:t>
            </a:r>
            <a:br>
              <a:rPr lang="en-US" dirty="0"/>
            </a:br>
            <a:endParaRPr lang="en-US" dirty="0"/>
          </a:p>
          <a:p>
            <a:pPr marL="285750" indent="-285750">
              <a:buFont typeface="Arial" panose="020B0604020202020204" pitchFamily="34" charset="0"/>
              <a:buChar char="•"/>
            </a:pPr>
            <a:r>
              <a:rPr lang="en-US" dirty="0"/>
              <a:t>Using the x2 and x10 operations, double 5 to get 10, then double 10 to 20.  Multiply by 10 to reach 200 mW. (E=D x 2 x 2 x 10)</a:t>
            </a:r>
          </a:p>
          <a:p>
            <a:pPr marL="285750" indent="-285750">
              <a:buFont typeface="Arial" panose="020B0604020202020204" pitchFamily="34" charset="0"/>
              <a:buChar char="•"/>
            </a:pPr>
            <a:r>
              <a:rPr lang="en-US" dirty="0"/>
              <a:t>Use the dB laws to replace the doubling and x10 with the dB equivalents. The result is E=D + 3 + 3 + 10 dB or E=D + 16 dB</a:t>
            </a:r>
          </a:p>
          <a:p>
            <a:endParaRPr lang="en-US" dirty="0"/>
          </a:p>
        </p:txBody>
      </p:sp>
      <p:sp>
        <p:nvSpPr>
          <p:cNvPr id="5" name="TextBox 4"/>
          <p:cNvSpPr txBox="1"/>
          <p:nvPr/>
        </p:nvSpPr>
        <p:spPr>
          <a:xfrm>
            <a:off x="5514681" y="4085112"/>
            <a:ext cx="2916183" cy="461665"/>
          </a:xfrm>
          <a:prstGeom prst="rect">
            <a:avLst/>
          </a:prstGeom>
          <a:noFill/>
        </p:spPr>
        <p:txBody>
          <a:bodyPr wrap="none" rtlCol="0">
            <a:spAutoFit/>
          </a:bodyPr>
          <a:lstStyle/>
          <a:p>
            <a:r>
              <a:rPr lang="en-US" sz="1200" b="1" dirty="0"/>
              <a:t>Figure 17-17 </a:t>
            </a:r>
            <a:r>
              <a:rPr lang="en-US" sz="1200" i="1" dirty="0"/>
              <a:t>Example of Computing dB</a:t>
            </a:r>
          </a:p>
          <a:p>
            <a:r>
              <a:rPr lang="en-US" sz="1200" i="1" dirty="0"/>
              <a:t> with Simple Rules</a:t>
            </a: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681" y="1012915"/>
            <a:ext cx="2674750" cy="3021952"/>
          </a:xfrm>
          <a:prstGeom prst="rect">
            <a:avLst/>
          </a:prstGeom>
        </p:spPr>
      </p:pic>
    </p:spTree>
    <p:extLst>
      <p:ext uri="{BB962C8B-B14F-4D97-AF65-F5344CB8AC3E}">
        <p14:creationId xmlns:p14="http://schemas.microsoft.com/office/powerpoint/2010/main" val="252008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17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800" b="1" dirty="0">
                <a:solidFill>
                  <a:srgbClr val="000000"/>
                </a:solidFill>
              </a:rPr>
              <a:t>Understanding Basic Wireless Theory - </a:t>
            </a:r>
            <a:r>
              <a:rPr lang="en-US" sz="1800" dirty="0">
                <a:solidFill>
                  <a:srgbClr val="000000"/>
                </a:solidFill>
              </a:rPr>
              <a:t>This section covers the basic theory behind radiofrequency (RF) signals, as well as measuring and comparing the power of RF signals.</a:t>
            </a:r>
          </a:p>
          <a:p>
            <a:pPr marL="0" indent="0" algn="l" defTabSz="684213" fontAlgn="base">
              <a:spcBef>
                <a:spcPts val="600"/>
              </a:spcBef>
              <a:spcAft>
                <a:spcPts val="600"/>
              </a:spcAft>
              <a:buClr>
                <a:schemeClr val="tx2"/>
              </a:buClr>
              <a:buSzPct val="90000"/>
            </a:pPr>
            <a:r>
              <a:rPr lang="en-US" sz="1800" b="1" dirty="0">
                <a:solidFill>
                  <a:srgbClr val="000000"/>
                </a:solidFill>
              </a:rPr>
              <a:t>Carrying Data over a Wireless Signal - </a:t>
            </a:r>
            <a:r>
              <a:rPr lang="en-US" sz="1800" dirty="0">
                <a:solidFill>
                  <a:srgbClr val="000000"/>
                </a:solidFill>
              </a:rPr>
              <a:t>This section provides an overview of basic methods and standards that are involved in carrying data wirelessly between devices and the network.</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RF Power and dB</a:t>
            </a:r>
          </a:p>
        </p:txBody>
      </p:sp>
      <p:sp>
        <p:nvSpPr>
          <p:cNvPr id="7" name="TextBox 6"/>
          <p:cNvSpPr txBox="1"/>
          <p:nvPr/>
        </p:nvSpPr>
        <p:spPr>
          <a:xfrm>
            <a:off x="122548" y="731835"/>
            <a:ext cx="8691513" cy="2308324"/>
          </a:xfrm>
          <a:prstGeom prst="rect">
            <a:avLst/>
          </a:prstGeom>
          <a:noFill/>
        </p:spPr>
        <p:txBody>
          <a:bodyPr wrap="square" rtlCol="0">
            <a:spAutoFit/>
          </a:bodyPr>
          <a:lstStyle/>
          <a:p>
            <a:r>
              <a:rPr lang="en-US" sz="1600" dirty="0"/>
              <a:t>Beyond comparing two transmitting sources, a network engineer must be concerned about the RF signal propagating from a transmitter to a receiver. The dB formula to compare the received signal strength to the transmitted signal strength is:</a:t>
            </a:r>
          </a:p>
          <a:p>
            <a:endParaRPr lang="en-US" sz="1600" dirty="0"/>
          </a:p>
          <a:p>
            <a:endParaRPr lang="en-US" sz="1600" dirty="0"/>
          </a:p>
          <a:p>
            <a:endParaRPr lang="en-US" sz="1600" dirty="0"/>
          </a:p>
          <a:p>
            <a:r>
              <a:rPr lang="en-US" sz="1600" dirty="0"/>
              <a:t>The absolute power values at the transmitter and receiver can be converted to dBm, the results of which are shown in Figure 17-19. Notice that the dBm values can be added along the path: The transmitter dBm plus the net loss in dB equals the received signal in dBm.</a:t>
            </a:r>
          </a:p>
        </p:txBody>
      </p:sp>
      <p:sp>
        <p:nvSpPr>
          <p:cNvPr id="6" name="TextBox 5"/>
          <p:cNvSpPr txBox="1"/>
          <p:nvPr/>
        </p:nvSpPr>
        <p:spPr>
          <a:xfrm>
            <a:off x="2120722" y="4456769"/>
            <a:ext cx="4810932" cy="276999"/>
          </a:xfrm>
          <a:prstGeom prst="rect">
            <a:avLst/>
          </a:prstGeom>
          <a:noFill/>
        </p:spPr>
        <p:txBody>
          <a:bodyPr wrap="none" rtlCol="0">
            <a:spAutoFit/>
          </a:bodyPr>
          <a:lstStyle/>
          <a:p>
            <a:r>
              <a:rPr lang="en-US" sz="1200" b="1" dirty="0"/>
              <a:t>Figure 17-19 </a:t>
            </a:r>
            <a:r>
              <a:rPr lang="en-US" sz="1200" i="1" dirty="0"/>
              <a:t>Subtracting dB to Represent a Loss in Signal Strength</a:t>
            </a:r>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722" y="3165212"/>
            <a:ext cx="5132061" cy="1291557"/>
          </a:xfrm>
          <a:prstGeom prst="rect">
            <a:avLst/>
          </a:prstGeom>
        </p:spPr>
      </p:pic>
      <p:pic>
        <p:nvPicPr>
          <p:cNvPr id="8" name="Picture 7"/>
          <p:cNvPicPr>
            <a:picLocks noChangeAspect="1"/>
          </p:cNvPicPr>
          <p:nvPr/>
        </p:nvPicPr>
        <p:blipFill>
          <a:blip r:embed="rId4"/>
          <a:stretch>
            <a:fillRect/>
          </a:stretch>
        </p:blipFill>
        <p:spPr>
          <a:xfrm>
            <a:off x="2693046" y="1570972"/>
            <a:ext cx="3547499" cy="690510"/>
          </a:xfrm>
          <a:prstGeom prst="rect">
            <a:avLst/>
          </a:prstGeom>
        </p:spPr>
      </p:pic>
    </p:spTree>
    <p:extLst>
      <p:ext uri="{BB962C8B-B14F-4D97-AF65-F5344CB8AC3E}">
        <p14:creationId xmlns:p14="http://schemas.microsoft.com/office/powerpoint/2010/main" val="256369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Measuring Power Changes Along the Signal Path</a:t>
            </a:r>
          </a:p>
        </p:txBody>
      </p:sp>
      <p:sp>
        <p:nvSpPr>
          <p:cNvPr id="5" name="TextBox 4"/>
          <p:cNvSpPr txBox="1"/>
          <p:nvPr/>
        </p:nvSpPr>
        <p:spPr>
          <a:xfrm>
            <a:off x="188536" y="914400"/>
            <a:ext cx="8229599" cy="3293209"/>
          </a:xfrm>
          <a:prstGeom prst="rect">
            <a:avLst/>
          </a:prstGeom>
          <a:noFill/>
        </p:spPr>
        <p:txBody>
          <a:bodyPr wrap="square" rtlCol="0">
            <a:spAutoFit/>
          </a:bodyPr>
          <a:lstStyle/>
          <a:p>
            <a:r>
              <a:rPr lang="en-US" sz="1600" dirty="0"/>
              <a:t>A transmitter, its antenna, and the cable that connects them are all discrete components that not only propagate an RF signal but also affect its absolute power level.</a:t>
            </a:r>
          </a:p>
          <a:p>
            <a:pPr marL="285750" indent="-285750">
              <a:buFont typeface="Arial" panose="020B0604020202020204" pitchFamily="34" charset="0"/>
              <a:buChar char="•"/>
            </a:pPr>
            <a:r>
              <a:rPr lang="en-US" sz="1600" dirty="0"/>
              <a:t>Transmitter power is usually a known value, expressed in mW.</a:t>
            </a:r>
          </a:p>
          <a:p>
            <a:pPr marL="285750" indent="-285750">
              <a:buFont typeface="Arial" panose="020B0604020202020204" pitchFamily="34" charset="0"/>
              <a:buChar char="•"/>
            </a:pPr>
            <a:r>
              <a:rPr lang="en-US" sz="1600" dirty="0"/>
              <a:t>When an antenna is connected to a transmitter, it provides some amount of gain to the resulting RF signal. An antenna’s gain is measured by comparing its performance with that of a reference antenna (usually an </a:t>
            </a:r>
            <a:r>
              <a:rPr lang="en-US" sz="1600" i="1" dirty="0"/>
              <a:t>isotropic</a:t>
            </a:r>
            <a:r>
              <a:rPr lang="en-US" sz="1600" dirty="0"/>
              <a:t> antenna), then computing a value in dB.  </a:t>
            </a:r>
          </a:p>
          <a:p>
            <a:pPr marL="285750" indent="-285750">
              <a:buFont typeface="Arial" panose="020B0604020202020204" pitchFamily="34" charset="0"/>
              <a:buChar char="•"/>
            </a:pPr>
            <a:r>
              <a:rPr lang="en-US" sz="1600" dirty="0"/>
              <a:t>An isotropic antenna does not actually exist because it is ideal in every way. The isotropic antenna’s performance can be calculated according to RF formulas, making it a universal reference for any antenna. </a:t>
            </a:r>
          </a:p>
          <a:p>
            <a:pPr marL="285750" indent="-285750">
              <a:buFont typeface="Arial" panose="020B0604020202020204" pitchFamily="34" charset="0"/>
              <a:buChar char="•"/>
            </a:pPr>
            <a:r>
              <a:rPr lang="en-US" sz="1600" dirty="0"/>
              <a:t>Some signal loss occurs due to the physical qualities of the cable that connects an antenna to a transmitter, Cable vendors supply the loss values in dB per foot or meter of cable length for each type of cable manufactured.</a:t>
            </a:r>
          </a:p>
        </p:txBody>
      </p:sp>
    </p:spTree>
    <p:extLst>
      <p:ext uri="{BB962C8B-B14F-4D97-AF65-F5344CB8AC3E}">
        <p14:creationId xmlns:p14="http://schemas.microsoft.com/office/powerpoint/2010/main" val="25296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Measuring Power Changes Along the Signal Path (Cont.)</a:t>
            </a:r>
          </a:p>
        </p:txBody>
      </p:sp>
      <p:sp>
        <p:nvSpPr>
          <p:cNvPr id="7" name="TextBox 6"/>
          <p:cNvSpPr txBox="1"/>
          <p:nvPr/>
        </p:nvSpPr>
        <p:spPr>
          <a:xfrm>
            <a:off x="94269" y="588331"/>
            <a:ext cx="8729220" cy="2646878"/>
          </a:xfrm>
          <a:prstGeom prst="rect">
            <a:avLst/>
          </a:prstGeom>
          <a:noFill/>
        </p:spPr>
        <p:txBody>
          <a:bodyPr wrap="square" rtlCol="0">
            <a:spAutoFit/>
          </a:bodyPr>
          <a:lstStyle/>
          <a:p>
            <a:r>
              <a:rPr lang="en-US" sz="1600" dirty="0"/>
              <a:t>The effective isotropic radiated power </a:t>
            </a:r>
            <a:r>
              <a:rPr lang="en-US" sz="1600" i="1" dirty="0"/>
              <a:t>(</a:t>
            </a:r>
            <a:r>
              <a:rPr lang="en-US" sz="1600" dirty="0"/>
              <a:t>EIRP</a:t>
            </a:r>
            <a:r>
              <a:rPr lang="en-US" sz="1600" i="1" dirty="0"/>
              <a:t>)</a:t>
            </a:r>
            <a:r>
              <a:rPr lang="en-US" sz="1600" dirty="0"/>
              <a:t> is the actual power level that will be radiated from the antenna.  This value is calculated as a combination of transmitter power, the loss from the length of cable, and the antenna gain.  The formula to calculate EIRP:  EIRP = Tx Power – Tx Cable + Tx Antenna.  EIRP is regulated by government agencies in most countries, a signal cannot exceed the maximum allowable EIRP.</a:t>
            </a:r>
          </a:p>
          <a:p>
            <a:endParaRPr lang="en-US" sz="1600" dirty="0"/>
          </a:p>
          <a:p>
            <a:r>
              <a:rPr lang="en-US" sz="1600" dirty="0"/>
              <a:t>A link budget is the power levels across the entire path from transmitter to receiver. To calculate the received signal strength, begin with the transmitter power expressed in dBm, add or subtract the dB components along the signal path to find the signal strength that arrives at the receiver.</a:t>
            </a:r>
            <a:endParaRPr lang="en-US" sz="1600" i="1" dirty="0"/>
          </a:p>
        </p:txBody>
      </p:sp>
      <p:sp>
        <p:nvSpPr>
          <p:cNvPr id="6" name="TextBox 5"/>
          <p:cNvSpPr txBox="1"/>
          <p:nvPr/>
        </p:nvSpPr>
        <p:spPr>
          <a:xfrm>
            <a:off x="1705152" y="4539853"/>
            <a:ext cx="4474302" cy="276999"/>
          </a:xfrm>
          <a:prstGeom prst="rect">
            <a:avLst/>
          </a:prstGeom>
          <a:noFill/>
        </p:spPr>
        <p:txBody>
          <a:bodyPr wrap="none" rtlCol="0">
            <a:spAutoFit/>
          </a:bodyPr>
          <a:lstStyle/>
          <a:p>
            <a:r>
              <a:rPr lang="en-US" sz="1200" b="1" dirty="0"/>
              <a:t>Figure 17-22 </a:t>
            </a:r>
            <a:r>
              <a:rPr lang="en-US" sz="1200" i="1" dirty="0"/>
              <a:t>Example of Calculating Received Signal Strength</a:t>
            </a:r>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152" y="3060905"/>
            <a:ext cx="4935184" cy="1478948"/>
          </a:xfrm>
          <a:prstGeom prst="rect">
            <a:avLst/>
          </a:prstGeom>
        </p:spPr>
      </p:pic>
    </p:spTree>
    <p:extLst>
      <p:ext uri="{BB962C8B-B14F-4D97-AF65-F5344CB8AC3E}">
        <p14:creationId xmlns:p14="http://schemas.microsoft.com/office/powerpoint/2010/main" val="18767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3614985" cy="731837"/>
          </a:xfrm>
        </p:spPr>
        <p:txBody>
          <a:bodyPr/>
          <a:lstStyle/>
          <a:p>
            <a:r>
              <a:rPr lang="en-US" sz="1600" dirty="0"/>
              <a:t>Understanding Basic Wireless Theory</a:t>
            </a:r>
            <a:br>
              <a:rPr lang="en-US" sz="2400" dirty="0"/>
            </a:br>
            <a:r>
              <a:rPr lang="en-US" sz="2400" dirty="0"/>
              <a:t>Free Space Path Loss</a:t>
            </a:r>
          </a:p>
        </p:txBody>
      </p:sp>
      <p:sp>
        <p:nvSpPr>
          <p:cNvPr id="2" name="TextBox 1"/>
          <p:cNvSpPr txBox="1"/>
          <p:nvPr/>
        </p:nvSpPr>
        <p:spPr>
          <a:xfrm>
            <a:off x="3614985" y="217485"/>
            <a:ext cx="5426689"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Whenever an RF signal is transmitted from an antenna, its amplitude decreases as it travels through free space. </a:t>
            </a:r>
          </a:p>
          <a:p>
            <a:pPr marL="285750" indent="-285750">
              <a:buFont typeface="Arial" panose="020B0604020202020204" pitchFamily="34" charset="0"/>
              <a:buChar char="•"/>
            </a:pPr>
            <a:r>
              <a:rPr lang="en-US" sz="1600" dirty="0"/>
              <a:t>Even if there are no obstacles in the path between the transmitter and receiver, the signal strength will weaken. This is known as free space path loss.</a:t>
            </a:r>
          </a:p>
          <a:p>
            <a:pPr marL="285750" indent="-285750">
              <a:buFont typeface="Arial" panose="020B0604020202020204" pitchFamily="34" charset="0"/>
              <a:buChar char="•"/>
            </a:pPr>
            <a:r>
              <a:rPr lang="en-US" sz="1600" dirty="0"/>
              <a:t>If the antenna is a point the RF data wave energy travels in every direction from the antenna.  The wave that is produced takes the form of a sphere.</a:t>
            </a:r>
          </a:p>
          <a:p>
            <a:pPr marL="285750" indent="-285750">
              <a:buFont typeface="Arial" panose="020B0604020202020204" pitchFamily="34" charset="0"/>
              <a:buChar char="•"/>
            </a:pPr>
            <a:r>
              <a:rPr lang="en-US" sz="1600" dirty="0"/>
              <a:t>As energy is transmitted from the antenna, the sphere expands in free space.</a:t>
            </a:r>
          </a:p>
          <a:p>
            <a:pPr marL="285750" indent="-285750">
              <a:buFont typeface="Arial" panose="020B0604020202020204" pitchFamily="34" charset="0"/>
              <a:buChar char="•"/>
            </a:pPr>
            <a:r>
              <a:rPr lang="en-US" sz="1600" dirty="0"/>
              <a:t>Regardless of the antenna used, the amount of free space path loss through free space is consistent. Two facts:</a:t>
            </a:r>
          </a:p>
          <a:p>
            <a:pPr marL="742950" lvl="1" indent="-285750">
              <a:buFont typeface="Arial" panose="020B0604020202020204" pitchFamily="34" charset="0"/>
              <a:buChar char="•"/>
            </a:pPr>
            <a:r>
              <a:rPr lang="en-US" sz="1600" dirty="0"/>
              <a:t>Free space path loss is an exponential function; the signal strength falls off quickly near the transmitter but more slowly farther away.</a:t>
            </a:r>
          </a:p>
          <a:p>
            <a:pPr marL="742950" lvl="1" indent="-285750">
              <a:buFont typeface="Arial" panose="020B0604020202020204" pitchFamily="34" charset="0"/>
              <a:buChar char="•"/>
            </a:pPr>
            <a:r>
              <a:rPr lang="en-US" sz="1600" dirty="0"/>
              <a:t>The loss is a function of distance and frequency only.</a:t>
            </a:r>
          </a:p>
        </p:txBody>
      </p:sp>
      <p:sp>
        <p:nvSpPr>
          <p:cNvPr id="6" name="TextBox 5"/>
          <p:cNvSpPr txBox="1"/>
          <p:nvPr/>
        </p:nvSpPr>
        <p:spPr>
          <a:xfrm>
            <a:off x="92803" y="3312348"/>
            <a:ext cx="3393348" cy="246221"/>
          </a:xfrm>
          <a:prstGeom prst="rect">
            <a:avLst/>
          </a:prstGeom>
          <a:noFill/>
        </p:spPr>
        <p:txBody>
          <a:bodyPr wrap="square" rtlCol="0">
            <a:spAutoFit/>
          </a:bodyPr>
          <a:lstStyle/>
          <a:p>
            <a:r>
              <a:rPr lang="en-US" sz="1000" b="1" dirty="0"/>
              <a:t>Figure 17-23 </a:t>
            </a:r>
            <a:r>
              <a:rPr lang="en-US" sz="1000" i="1" dirty="0"/>
              <a:t>Free Space Loss Due to Wave Spreading</a:t>
            </a:r>
            <a:endParaRPr lang="en-US" sz="1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34" y="1005772"/>
            <a:ext cx="3223966" cy="2275199"/>
          </a:xfrm>
          <a:prstGeom prst="rect">
            <a:avLst/>
          </a:prstGeom>
        </p:spPr>
      </p:pic>
    </p:spTree>
    <p:extLst>
      <p:ext uri="{BB962C8B-B14F-4D97-AF65-F5344CB8AC3E}">
        <p14:creationId xmlns:p14="http://schemas.microsoft.com/office/powerpoint/2010/main" val="104337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Free Space Path Loss (Cont.)</a:t>
            </a:r>
          </a:p>
        </p:txBody>
      </p:sp>
      <p:sp>
        <p:nvSpPr>
          <p:cNvPr id="8" name="TextBox 7"/>
          <p:cNvSpPr txBox="1"/>
          <p:nvPr/>
        </p:nvSpPr>
        <p:spPr>
          <a:xfrm>
            <a:off x="254524" y="1008668"/>
            <a:ext cx="5118754" cy="2831544"/>
          </a:xfrm>
          <a:prstGeom prst="rect">
            <a:avLst/>
          </a:prstGeom>
          <a:noFill/>
        </p:spPr>
        <p:txBody>
          <a:bodyPr wrap="square" rtlCol="0">
            <a:spAutoFit/>
          </a:bodyPr>
          <a:lstStyle/>
          <a:p>
            <a:r>
              <a:rPr lang="en-US" dirty="0"/>
              <a:t>Free space path loss is greater in the 5 GHz band than it is in the 2.4 GHz band. In the equation, as the frequency increases, so does the loss in dB.</a:t>
            </a:r>
          </a:p>
          <a:p>
            <a:endParaRPr lang="en-US" sz="1600" dirty="0"/>
          </a:p>
          <a:p>
            <a:r>
              <a:rPr lang="en-US" dirty="0"/>
              <a:t>Figure 17-24 shows the range difference, where both transmitters have an equal EIRP. The dashed circles show where the effective range ends, at the point where the signal strength of each transmitter is equal.</a:t>
            </a:r>
            <a:endParaRPr lang="en-US" sz="1600" dirty="0"/>
          </a:p>
        </p:txBody>
      </p:sp>
      <p:sp>
        <p:nvSpPr>
          <p:cNvPr id="9" name="TextBox 8"/>
          <p:cNvSpPr txBox="1"/>
          <p:nvPr/>
        </p:nvSpPr>
        <p:spPr>
          <a:xfrm>
            <a:off x="5694866" y="4201054"/>
            <a:ext cx="2996333" cy="461665"/>
          </a:xfrm>
          <a:prstGeom prst="rect">
            <a:avLst/>
          </a:prstGeom>
          <a:noFill/>
        </p:spPr>
        <p:txBody>
          <a:bodyPr wrap="none" rtlCol="0">
            <a:spAutoFit/>
          </a:bodyPr>
          <a:lstStyle/>
          <a:p>
            <a:r>
              <a:rPr lang="en-US" sz="1200" b="1" dirty="0"/>
              <a:t>Figure 17-24 </a:t>
            </a:r>
            <a:r>
              <a:rPr lang="en-US" sz="1200" i="1" dirty="0"/>
              <a:t>Effective Range of 2.4 GHz</a:t>
            </a:r>
          </a:p>
          <a:p>
            <a:r>
              <a:rPr lang="en-US" sz="1200" i="1" dirty="0"/>
              <a:t> and 5 GHz Transmitters</a:t>
            </a: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534" y="950340"/>
            <a:ext cx="3157665" cy="3157665"/>
          </a:xfrm>
          <a:prstGeom prst="rect">
            <a:avLst/>
          </a:prstGeom>
        </p:spPr>
      </p:pic>
    </p:spTree>
    <p:extLst>
      <p:ext uri="{BB962C8B-B14F-4D97-AF65-F5344CB8AC3E}">
        <p14:creationId xmlns:p14="http://schemas.microsoft.com/office/powerpoint/2010/main" val="91095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Power Levels at the Receiver</a:t>
            </a:r>
          </a:p>
        </p:txBody>
      </p:sp>
      <p:sp>
        <p:nvSpPr>
          <p:cNvPr id="8" name="TextBox 7"/>
          <p:cNvSpPr txBox="1"/>
          <p:nvPr/>
        </p:nvSpPr>
        <p:spPr>
          <a:xfrm>
            <a:off x="207389" y="682935"/>
            <a:ext cx="8625525" cy="1815882"/>
          </a:xfrm>
          <a:prstGeom prst="rect">
            <a:avLst/>
          </a:prstGeom>
          <a:noFill/>
        </p:spPr>
        <p:txBody>
          <a:bodyPr wrap="square" rtlCol="0">
            <a:spAutoFit/>
          </a:bodyPr>
          <a:lstStyle/>
          <a:p>
            <a:r>
              <a:rPr lang="en-US" sz="1600" dirty="0"/>
              <a:t>Receivers usually measure a signal’s power level according to the received signal strength</a:t>
            </a:r>
          </a:p>
          <a:p>
            <a:r>
              <a:rPr lang="en-US" sz="1600" dirty="0"/>
              <a:t>indicator (RSSI)</a:t>
            </a:r>
            <a:r>
              <a:rPr lang="en-US" sz="1600" i="1" dirty="0"/>
              <a:t> </a:t>
            </a:r>
            <a:r>
              <a:rPr lang="en-US" sz="1600" dirty="0"/>
              <a:t>scale.</a:t>
            </a:r>
          </a:p>
          <a:p>
            <a:endParaRPr lang="en-US" sz="1600" dirty="0"/>
          </a:p>
          <a:p>
            <a:r>
              <a:rPr lang="en-US" sz="1600" dirty="0"/>
              <a:t>The RSSI value is defined in the 802.11 standard as an internal 1-byte relative value ranging from 0 to 255, where 0 is the weakest and 255 is the strongest. The range of RSSI values can vary between one hardware manufacturer and another.</a:t>
            </a:r>
          </a:p>
          <a:p>
            <a:endParaRPr lang="en-US" sz="1600" dirty="0"/>
          </a:p>
        </p:txBody>
      </p:sp>
      <p:sp>
        <p:nvSpPr>
          <p:cNvPr id="5" name="TextBox 4"/>
          <p:cNvSpPr txBox="1"/>
          <p:nvPr/>
        </p:nvSpPr>
        <p:spPr>
          <a:xfrm>
            <a:off x="207390" y="2316375"/>
            <a:ext cx="4166648" cy="1815882"/>
          </a:xfrm>
          <a:prstGeom prst="rect">
            <a:avLst/>
          </a:prstGeom>
          <a:noFill/>
        </p:spPr>
        <p:txBody>
          <a:bodyPr wrap="square" rtlCol="0">
            <a:spAutoFit/>
          </a:bodyPr>
          <a:lstStyle/>
          <a:p>
            <a:r>
              <a:rPr lang="en-US" sz="1600" dirty="0"/>
              <a:t>Every receiver has a sensitivity level, or a threshold that divides intelligible, useful signals from unintelligible ones. As long as a signal is received with a power level that is greater than the sensitivity level, chances are that the data from the signal can be understood correctly.</a:t>
            </a:r>
          </a:p>
        </p:txBody>
      </p:sp>
      <p:sp>
        <p:nvSpPr>
          <p:cNvPr id="9" name="TextBox 8"/>
          <p:cNvSpPr txBox="1"/>
          <p:nvPr/>
        </p:nvSpPr>
        <p:spPr>
          <a:xfrm>
            <a:off x="4893234" y="3927596"/>
            <a:ext cx="3692036" cy="276999"/>
          </a:xfrm>
          <a:prstGeom prst="rect">
            <a:avLst/>
          </a:prstGeom>
          <a:noFill/>
        </p:spPr>
        <p:txBody>
          <a:bodyPr wrap="none" rtlCol="0">
            <a:spAutoFit/>
          </a:bodyPr>
          <a:lstStyle/>
          <a:p>
            <a:r>
              <a:rPr lang="en-US" sz="1200" b="1" dirty="0"/>
              <a:t>Figure 17-25 </a:t>
            </a:r>
            <a:r>
              <a:rPr lang="en-US" sz="1200" i="1" dirty="0"/>
              <a:t>Example of Receiver Sensitivity Level</a:t>
            </a:r>
            <a:endParaRPr lang="en-US"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34" y="2316375"/>
            <a:ext cx="4082435" cy="1569660"/>
          </a:xfrm>
          <a:prstGeom prst="rect">
            <a:avLst/>
          </a:prstGeom>
        </p:spPr>
      </p:pic>
    </p:spTree>
    <p:extLst>
      <p:ext uri="{BB962C8B-B14F-4D97-AF65-F5344CB8AC3E}">
        <p14:creationId xmlns:p14="http://schemas.microsoft.com/office/powerpoint/2010/main" val="265091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Power Levels at the Receiver (Cont.)</a:t>
            </a:r>
          </a:p>
        </p:txBody>
      </p:sp>
      <p:sp>
        <p:nvSpPr>
          <p:cNvPr id="6" name="TextBox 5"/>
          <p:cNvSpPr txBox="1"/>
          <p:nvPr/>
        </p:nvSpPr>
        <p:spPr>
          <a:xfrm>
            <a:off x="75414" y="721392"/>
            <a:ext cx="8804636" cy="1815882"/>
          </a:xfrm>
          <a:prstGeom prst="rect">
            <a:avLst/>
          </a:prstGeom>
          <a:noFill/>
        </p:spPr>
        <p:txBody>
          <a:bodyPr wrap="square" rtlCol="0">
            <a:spAutoFit/>
          </a:bodyPr>
          <a:lstStyle/>
          <a:p>
            <a:r>
              <a:rPr lang="en-US" sz="1600" dirty="0"/>
              <a:t>The RSSI value focuses on the expected signal alone, without regard to any other signals that may also be received. All other signals that are received on the same frequency as the one you are trying to receive are simply viewed as noise. The noise level, or the average signal strength of the noise, is called the noise floor.</a:t>
            </a:r>
          </a:p>
          <a:p>
            <a:endParaRPr lang="en-US" sz="1600" dirty="0"/>
          </a:p>
          <a:p>
            <a:r>
              <a:rPr lang="en-US" sz="1600" dirty="0"/>
              <a:t>The difference between the signal and the noise is called the signal-to-noise ratio (SNR), measured in dB. A higher SNR value is preferred.</a:t>
            </a:r>
          </a:p>
        </p:txBody>
      </p:sp>
      <p:sp>
        <p:nvSpPr>
          <p:cNvPr id="2" name="TextBox 1"/>
          <p:cNvSpPr txBox="1"/>
          <p:nvPr/>
        </p:nvSpPr>
        <p:spPr>
          <a:xfrm>
            <a:off x="2724019" y="4374037"/>
            <a:ext cx="4219425" cy="276999"/>
          </a:xfrm>
          <a:prstGeom prst="rect">
            <a:avLst/>
          </a:prstGeom>
          <a:noFill/>
        </p:spPr>
        <p:txBody>
          <a:bodyPr wrap="none" rtlCol="0">
            <a:spAutoFit/>
          </a:bodyPr>
          <a:lstStyle/>
          <a:p>
            <a:r>
              <a:rPr lang="en-US" sz="1200" b="1" dirty="0"/>
              <a:t>Figure 17-26 </a:t>
            </a:r>
            <a:r>
              <a:rPr lang="en-US" sz="1200" i="1" dirty="0"/>
              <a:t>Example of a Changing Noise Floor and SNR</a:t>
            </a:r>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019" y="2639417"/>
            <a:ext cx="3870960" cy="1694688"/>
          </a:xfrm>
          <a:prstGeom prst="rect">
            <a:avLst/>
          </a:prstGeom>
        </p:spPr>
      </p:pic>
    </p:spTree>
    <p:extLst>
      <p:ext uri="{BB962C8B-B14F-4D97-AF65-F5344CB8AC3E}">
        <p14:creationId xmlns:p14="http://schemas.microsoft.com/office/powerpoint/2010/main" val="115218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Carrying Data Over an RF Signal</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Modulation is the process by which a carrier signal is changed in order to carry a data signal.</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Modulation schemes can alter frequency, phase or amplitude of the signal to indicate the zeroes and ones within the data transmission.</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Modulation</a:t>
            </a:r>
          </a:p>
        </p:txBody>
      </p:sp>
      <p:sp>
        <p:nvSpPr>
          <p:cNvPr id="2" name="TextBox 1"/>
          <p:cNvSpPr txBox="1"/>
          <p:nvPr/>
        </p:nvSpPr>
        <p:spPr>
          <a:xfrm>
            <a:off x="94268" y="820132"/>
            <a:ext cx="8606672" cy="3816429"/>
          </a:xfrm>
          <a:prstGeom prst="rect">
            <a:avLst/>
          </a:prstGeom>
          <a:noFill/>
        </p:spPr>
        <p:txBody>
          <a:bodyPr wrap="square" rtlCol="0">
            <a:spAutoFit/>
          </a:bodyPr>
          <a:lstStyle/>
          <a:p>
            <a:pPr marL="285750" indent="-285750">
              <a:buFont typeface="Arial" panose="020B0604020202020204" pitchFamily="34" charset="0"/>
              <a:buChar char="•"/>
            </a:pPr>
            <a:r>
              <a:rPr lang="en-US" sz="1600" dirty="0"/>
              <a:t>To add data to the RF signal, the frequency of the original carrier signal must be preserved. Therefore, there must be some scheme of altering some characteristic of the carrier signal to distinguish a 0 bit from a 1 bit.</a:t>
            </a:r>
          </a:p>
          <a:p>
            <a:pPr marL="285750" indent="-285750">
              <a:buFont typeface="Arial" panose="020B0604020202020204" pitchFamily="34" charset="0"/>
              <a:buChar char="•"/>
            </a:pPr>
            <a:r>
              <a:rPr lang="en-US" sz="1600" dirty="0"/>
              <a:t>Altering the carrier signal is known as modulation, where the carrier signal is modulated or changed according to some other source. At the receiver, the process is reversed; demodulation interprets the added information based on changes in the carrier signal.</a:t>
            </a:r>
          </a:p>
          <a:p>
            <a:pPr marL="285750" indent="-285750">
              <a:buFont typeface="Arial" panose="020B0604020202020204" pitchFamily="34" charset="0"/>
              <a:buChar char="•"/>
            </a:pPr>
            <a:r>
              <a:rPr lang="en-US" sz="1600" dirty="0"/>
              <a:t>RF modulation schemes generally have the following goals:</a:t>
            </a:r>
          </a:p>
          <a:p>
            <a:pPr marL="1200150" lvl="2" indent="-285750">
              <a:buFont typeface="Arial" panose="020B0604020202020204" pitchFamily="34" charset="0"/>
              <a:buChar char="•"/>
            </a:pPr>
            <a:r>
              <a:rPr lang="en-US" sz="1600" dirty="0"/>
              <a:t>Be reasonably immune to interference and noise</a:t>
            </a:r>
          </a:p>
          <a:p>
            <a:pPr marL="1200150" lvl="2" indent="-285750">
              <a:buFont typeface="Arial" panose="020B0604020202020204" pitchFamily="34" charset="0"/>
              <a:buChar char="•"/>
            </a:pPr>
            <a:r>
              <a:rPr lang="en-US" sz="1600" dirty="0"/>
              <a:t>Be practical to transmit and receive</a:t>
            </a:r>
          </a:p>
          <a:p>
            <a:pPr marL="285750" indent="-285750">
              <a:buFont typeface="Arial" panose="020B0604020202020204" pitchFamily="34" charset="0"/>
              <a:buChar char="•"/>
            </a:pPr>
            <a:r>
              <a:rPr lang="en-US" sz="1600" dirty="0"/>
              <a:t>Due to the physical properties of an RF signal, a modulation scheme can alter only the following attributes:</a:t>
            </a:r>
          </a:p>
          <a:p>
            <a:pPr marL="1200150" lvl="2" indent="-285750">
              <a:buFont typeface="Arial" panose="020B0604020202020204" pitchFamily="34" charset="0"/>
              <a:buChar char="•"/>
            </a:pPr>
            <a:r>
              <a:rPr lang="en-US" sz="1600" dirty="0"/>
              <a:t>Frequency, but only by varying slightly above or below the carrier frequency</a:t>
            </a:r>
          </a:p>
          <a:p>
            <a:pPr marL="1200150" lvl="2" indent="-285750">
              <a:buFont typeface="Arial" panose="020B0604020202020204" pitchFamily="34" charset="0"/>
              <a:buChar char="•"/>
            </a:pPr>
            <a:r>
              <a:rPr lang="en-US" sz="1600" dirty="0"/>
              <a:t>Phase</a:t>
            </a:r>
          </a:p>
          <a:p>
            <a:pPr marL="1200150" lvl="2" indent="-285750">
              <a:buFont typeface="Arial" panose="020B0604020202020204" pitchFamily="34" charset="0"/>
              <a:buChar char="•"/>
            </a:pPr>
            <a:r>
              <a:rPr lang="en-US" sz="1600" dirty="0"/>
              <a:t>Amplitude</a:t>
            </a:r>
          </a:p>
          <a:p>
            <a:endParaRPr lang="en-US" dirty="0"/>
          </a:p>
        </p:txBody>
      </p:sp>
    </p:spTree>
    <p:extLst>
      <p:ext uri="{BB962C8B-B14F-4D97-AF65-F5344CB8AC3E}">
        <p14:creationId xmlns:p14="http://schemas.microsoft.com/office/powerpoint/2010/main" val="102300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Modulation (Cont.)</a:t>
            </a:r>
          </a:p>
        </p:txBody>
      </p:sp>
      <p:sp>
        <p:nvSpPr>
          <p:cNvPr id="2" name="TextBox 1"/>
          <p:cNvSpPr txBox="1"/>
          <p:nvPr/>
        </p:nvSpPr>
        <p:spPr>
          <a:xfrm>
            <a:off x="75415" y="575035"/>
            <a:ext cx="8795208"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modulation techniques require some amount of bandwidth centered on the carrier frequency due to the rate of the data being carried and partly due to the overhead from encoding the data and manipulating the carrier signal.</a:t>
            </a:r>
          </a:p>
          <a:p>
            <a:pPr marL="285750" indent="-285750">
              <a:buFont typeface="Arial" panose="020B0604020202020204" pitchFamily="34" charset="0"/>
              <a:buChar char="•"/>
            </a:pPr>
            <a:r>
              <a:rPr lang="en-US" sz="1600" dirty="0"/>
              <a:t>Narrowband transmissions, such as audio signals over an AM or FM radio, have a relatively low bit rate and little overhead.</a:t>
            </a:r>
          </a:p>
          <a:p>
            <a:pPr marL="285750" indent="-285750">
              <a:buFont typeface="Arial" panose="020B0604020202020204" pitchFamily="34" charset="0"/>
              <a:buChar char="•"/>
            </a:pPr>
            <a:r>
              <a:rPr lang="en-US" sz="1600" dirty="0"/>
              <a:t>Wireless LANs must carry data at high bit rates, requiring more bandwidth for modulation. Data being sent is spread out across a range of frequencies, known as spread spectrum. Two common spread-spectrum categories:</a:t>
            </a:r>
          </a:p>
          <a:p>
            <a:pPr lvl="1"/>
            <a:r>
              <a:rPr lang="en-US" sz="1600" b="1" dirty="0"/>
              <a:t>Direct sequence spread spectrum (DSSS): </a:t>
            </a:r>
            <a:r>
              <a:rPr lang="en-US" sz="1600" dirty="0"/>
              <a:t>Used in the 2.4 GHz band, where a small number of fixed, wide channels support complex phase modulation schemes and somewhat scalable data rates, making it more resilient to disruption. </a:t>
            </a:r>
          </a:p>
          <a:p>
            <a:pPr lvl="1"/>
            <a:r>
              <a:rPr lang="en-US" sz="1600" b="1" dirty="0"/>
              <a:t>Orthogonal Frequency Division Multiplexing (OFDM): </a:t>
            </a:r>
            <a:r>
              <a:rPr lang="en-US" sz="1600" dirty="0"/>
              <a:t>Used in both 2.4 and</a:t>
            </a:r>
          </a:p>
          <a:p>
            <a:pPr lvl="1"/>
            <a:r>
              <a:rPr lang="en-US" sz="1600" dirty="0"/>
              <a:t>5 GHz bands, where a single 20 MHz channel contains data that is sent in parallel</a:t>
            </a:r>
          </a:p>
          <a:p>
            <a:pPr lvl="1"/>
            <a:r>
              <a:rPr lang="en-US" sz="1600" dirty="0"/>
              <a:t>over multiple frequencies. Each channel is divided into many subcarriers (also called subchannels or tones); both phase and amplitude are modulated with quadrature amplitude modulation (QAM) to move the most data efficiently.</a:t>
            </a:r>
          </a:p>
        </p:txBody>
      </p:sp>
    </p:spTree>
    <p:extLst>
      <p:ext uri="{BB962C8B-B14F-4D97-AF65-F5344CB8AC3E}">
        <p14:creationId xmlns:p14="http://schemas.microsoft.com/office/powerpoint/2010/main" val="30502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Understanding Basic Wireless Theory</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Wireless signals travel as electromagnetic waves through the air from sender to receiver.</a:t>
            </a:r>
          </a:p>
          <a:p>
            <a:pPr marL="285750" indent="-285750">
              <a:buFont typeface="Arial" panose="020B0604020202020204" pitchFamily="34" charset="0"/>
              <a:buChar char="•"/>
            </a:pPr>
            <a:r>
              <a:rPr lang="en-US" sz="1600" dirty="0">
                <a:solidFill>
                  <a:schemeClr val="accent5">
                    <a:lumMod val="40000"/>
                    <a:lumOff val="60000"/>
                  </a:schemeClr>
                </a:solidFill>
              </a:rPr>
              <a:t>Frequency is a fundamental property of the waves involved in a wireless link.</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684"/>
            <a:ext cx="8345488" cy="731837"/>
          </a:xfrm>
        </p:spPr>
        <p:txBody>
          <a:bodyPr/>
          <a:lstStyle/>
          <a:p>
            <a:r>
              <a:rPr lang="en-US" sz="1600" dirty="0"/>
              <a:t>Carrying Data Over an RF Signal</a:t>
            </a:r>
            <a:br>
              <a:rPr lang="en-US" sz="2400" dirty="0"/>
            </a:br>
            <a:r>
              <a:rPr lang="en-US" sz="2400" dirty="0"/>
              <a:t>Maintaining AP - Client Compatibility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6607" y="609288"/>
            <a:ext cx="8531259" cy="1191232"/>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Each step in the 802.11 evolution involves an amendment to the standard, defining things like modulation and coding schemes that are used to carry data over the air. </a:t>
            </a:r>
          </a:p>
          <a:p>
            <a:pPr marL="0" indent="0" algn="l" defTabSz="684213" fontAlgn="base">
              <a:spcBef>
                <a:spcPts val="600"/>
              </a:spcBef>
              <a:spcAft>
                <a:spcPts val="600"/>
              </a:spcAft>
              <a:buClr>
                <a:schemeClr val="tx2"/>
              </a:buClr>
              <a:buSzPct val="90000"/>
            </a:pPr>
            <a:r>
              <a:rPr lang="en-US" sz="1600" dirty="0">
                <a:solidFill>
                  <a:schemeClr val="tx1"/>
                </a:solidFill>
              </a:rPr>
              <a:t>A summary of common amendments to the 802.11 standard, along with the permitted bands, supported data rates, and channel width, is shown in Table17-4.</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
        <p:nvSpPr>
          <p:cNvPr id="5" name="TextBox 4"/>
          <p:cNvSpPr txBox="1"/>
          <p:nvPr/>
        </p:nvSpPr>
        <p:spPr>
          <a:xfrm>
            <a:off x="254523" y="1826990"/>
            <a:ext cx="4703852" cy="276999"/>
          </a:xfrm>
          <a:prstGeom prst="rect">
            <a:avLst/>
          </a:prstGeom>
          <a:noFill/>
        </p:spPr>
        <p:txBody>
          <a:bodyPr wrap="none" rtlCol="0">
            <a:spAutoFit/>
          </a:bodyPr>
          <a:lstStyle/>
          <a:p>
            <a:r>
              <a:rPr lang="en-US" sz="1200" b="1" dirty="0"/>
              <a:t>Table 17-4 </a:t>
            </a:r>
            <a:r>
              <a:rPr lang="en-US" sz="1200" dirty="0"/>
              <a:t>A Summary of Common 802.11 Standard Amendments</a:t>
            </a:r>
          </a:p>
        </p:txBody>
      </p:sp>
      <p:graphicFrame>
        <p:nvGraphicFramePr>
          <p:cNvPr id="2" name="Table 1"/>
          <p:cNvGraphicFramePr>
            <a:graphicFrameLocks noGrp="1"/>
          </p:cNvGraphicFramePr>
          <p:nvPr>
            <p:extLst>
              <p:ext uri="{D42A27DB-BD31-4B8C-83A1-F6EECF244321}">
                <p14:modId xmlns:p14="http://schemas.microsoft.com/office/powerpoint/2010/main" val="3157409957"/>
              </p:ext>
            </p:extLst>
          </p:nvPr>
        </p:nvGraphicFramePr>
        <p:xfrm>
          <a:off x="386498" y="2130459"/>
          <a:ext cx="8399282" cy="2297959"/>
        </p:xfrm>
        <a:graphic>
          <a:graphicData uri="http://schemas.openxmlformats.org/drawingml/2006/table">
            <a:tbl>
              <a:tblPr firstRow="1" bandRow="1">
                <a:tableStyleId>{5C22544A-7EE6-4342-B048-85BDC9FD1C3A}</a:tableStyleId>
              </a:tblPr>
              <a:tblGrid>
                <a:gridCol w="992961">
                  <a:extLst>
                    <a:ext uri="{9D8B030D-6E8A-4147-A177-3AD203B41FA5}">
                      <a16:colId xmlns:a16="http://schemas.microsoft.com/office/drawing/2014/main" val="3536727615"/>
                    </a:ext>
                  </a:extLst>
                </a:gridCol>
                <a:gridCol w="930108">
                  <a:extLst>
                    <a:ext uri="{9D8B030D-6E8A-4147-A177-3AD203B41FA5}">
                      <a16:colId xmlns:a16="http://schemas.microsoft.com/office/drawing/2014/main" val="1065376468"/>
                    </a:ext>
                  </a:extLst>
                </a:gridCol>
                <a:gridCol w="923827">
                  <a:extLst>
                    <a:ext uri="{9D8B030D-6E8A-4147-A177-3AD203B41FA5}">
                      <a16:colId xmlns:a16="http://schemas.microsoft.com/office/drawing/2014/main" val="2733214349"/>
                    </a:ext>
                  </a:extLst>
                </a:gridCol>
                <a:gridCol w="3245212">
                  <a:extLst>
                    <a:ext uri="{9D8B030D-6E8A-4147-A177-3AD203B41FA5}">
                      <a16:colId xmlns:a16="http://schemas.microsoft.com/office/drawing/2014/main" val="325988227"/>
                    </a:ext>
                  </a:extLst>
                </a:gridCol>
                <a:gridCol w="2307174">
                  <a:extLst>
                    <a:ext uri="{9D8B030D-6E8A-4147-A177-3AD203B41FA5}">
                      <a16:colId xmlns:a16="http://schemas.microsoft.com/office/drawing/2014/main" val="1499740835"/>
                    </a:ext>
                  </a:extLst>
                </a:gridCol>
              </a:tblGrid>
              <a:tr h="395925">
                <a:tc>
                  <a:txBody>
                    <a:bodyPr/>
                    <a:lstStyle/>
                    <a:p>
                      <a:pPr marL="0" marR="0" algn="ctr">
                        <a:lnSpc>
                          <a:spcPct val="107000"/>
                        </a:lnSpc>
                        <a:spcBef>
                          <a:spcPts val="0"/>
                        </a:spcBef>
                        <a:spcAft>
                          <a:spcPts val="800"/>
                        </a:spcAft>
                      </a:pPr>
                      <a:r>
                        <a:rPr lang="en-US" sz="1400" dirty="0">
                          <a:effectLst/>
                        </a:rPr>
                        <a:t>Standard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800"/>
                        </a:spcAft>
                      </a:pPr>
                      <a:r>
                        <a:rPr lang="en-US" sz="1400" dirty="0">
                          <a:effectLst/>
                        </a:rPr>
                        <a:t>2.4 GHz?</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202" marR="70202" marT="35101" marB="35101" anchor="ctr"/>
                </a:tc>
                <a:tc>
                  <a:txBody>
                    <a:bodyPr/>
                    <a:lstStyle/>
                    <a:p>
                      <a:pPr marL="0" marR="0" algn="ctr">
                        <a:lnSpc>
                          <a:spcPct val="107000"/>
                        </a:lnSpc>
                        <a:spcBef>
                          <a:spcPts val="0"/>
                        </a:spcBef>
                        <a:spcAft>
                          <a:spcPts val="800"/>
                        </a:spcAft>
                      </a:pPr>
                      <a:r>
                        <a:rPr lang="en-US" sz="1400" dirty="0">
                          <a:effectLst/>
                        </a:rPr>
                        <a:t>5 GHz?</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800"/>
                        </a:spcAft>
                      </a:pPr>
                      <a:r>
                        <a:rPr lang="en-US" sz="1400" dirty="0">
                          <a:effectLst/>
                        </a:rPr>
                        <a:t>Data Rates Supported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800"/>
                        </a:spcAft>
                      </a:pPr>
                      <a:r>
                        <a:rPr lang="en-US" sz="1400" dirty="0">
                          <a:effectLst/>
                        </a:rPr>
                        <a:t>Channel Widths Supported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190564"/>
                  </a:ext>
                </a:extLst>
              </a:tr>
              <a:tr h="314259">
                <a:tc>
                  <a:txBody>
                    <a:bodyPr/>
                    <a:lstStyle/>
                    <a:p>
                      <a:pPr marL="37465" marR="0">
                        <a:lnSpc>
                          <a:spcPts val="1120"/>
                        </a:lnSpc>
                        <a:spcBef>
                          <a:spcPts val="135"/>
                        </a:spcBef>
                        <a:spcAft>
                          <a:spcPts val="0"/>
                        </a:spcAft>
                      </a:pPr>
                      <a:r>
                        <a:rPr lang="en-US" sz="1300" dirty="0">
                          <a:effectLst/>
                        </a:rPr>
                        <a:t>802.11b</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35"/>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ts val="1120"/>
                        </a:lnSpc>
                        <a:spcBef>
                          <a:spcPts val="135"/>
                        </a:spcBef>
                        <a:spcAft>
                          <a:spcPts val="0"/>
                        </a:spcAft>
                      </a:pPr>
                      <a:r>
                        <a:rPr lang="en-US" sz="1300" dirty="0">
                          <a:effectLst/>
                        </a:rPr>
                        <a:t>No</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35"/>
                        </a:spcBef>
                        <a:spcAft>
                          <a:spcPts val="0"/>
                        </a:spcAft>
                      </a:pPr>
                      <a:r>
                        <a:rPr lang="en-US" sz="1300" dirty="0">
                          <a:effectLst/>
                        </a:rPr>
                        <a:t>1, 2, 5.5, and 11 Mbps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20"/>
                        </a:lnSpc>
                        <a:spcBef>
                          <a:spcPts val="135"/>
                        </a:spcBef>
                        <a:spcAft>
                          <a:spcPts val="0"/>
                        </a:spcAft>
                      </a:pPr>
                      <a:r>
                        <a:rPr lang="en-US" sz="1300" dirty="0">
                          <a:effectLst/>
                        </a:rPr>
                        <a:t>22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6941340"/>
                  </a:ext>
                </a:extLst>
              </a:tr>
              <a:tr h="322499">
                <a:tc>
                  <a:txBody>
                    <a:bodyPr/>
                    <a:lstStyle/>
                    <a:p>
                      <a:pPr marL="37465" marR="0">
                        <a:lnSpc>
                          <a:spcPct val="107000"/>
                        </a:lnSpc>
                        <a:spcBef>
                          <a:spcPts val="110"/>
                        </a:spcBef>
                        <a:spcAft>
                          <a:spcPts val="0"/>
                        </a:spcAft>
                      </a:pPr>
                      <a:r>
                        <a:rPr lang="en-US" sz="1300" dirty="0">
                          <a:effectLst/>
                        </a:rPr>
                        <a:t>802.11g</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ct val="107000"/>
                        </a:lnSpc>
                        <a:spcBef>
                          <a:spcPts val="110"/>
                        </a:spcBef>
                        <a:spcAft>
                          <a:spcPts val="0"/>
                        </a:spcAft>
                      </a:pPr>
                      <a:r>
                        <a:rPr lang="en-US" sz="1300" dirty="0">
                          <a:effectLst/>
                        </a:rPr>
                        <a:t>No</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55"/>
                        </a:lnSpc>
                        <a:spcBef>
                          <a:spcPts val="110"/>
                        </a:spcBef>
                        <a:spcAft>
                          <a:spcPts val="0"/>
                        </a:spcAft>
                      </a:pPr>
                      <a:r>
                        <a:rPr lang="en-US" sz="1300" dirty="0">
                          <a:effectLst/>
                        </a:rPr>
                        <a:t>6, 9, 12, 18, 24, 36, 48, and</a:t>
                      </a:r>
                    </a:p>
                    <a:p>
                      <a:pPr marL="37465" marR="0">
                        <a:lnSpc>
                          <a:spcPts val="1065"/>
                        </a:lnSpc>
                        <a:spcBef>
                          <a:spcPts val="0"/>
                        </a:spcBef>
                        <a:spcAft>
                          <a:spcPts val="0"/>
                        </a:spcAft>
                      </a:pPr>
                      <a:r>
                        <a:rPr lang="en-US" sz="1300" dirty="0">
                          <a:effectLst/>
                        </a:rPr>
                        <a:t>54 Mbps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22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67056537"/>
                  </a:ext>
                </a:extLst>
              </a:tr>
              <a:tr h="322499">
                <a:tc>
                  <a:txBody>
                    <a:bodyPr/>
                    <a:lstStyle/>
                    <a:p>
                      <a:pPr marL="38100" marR="0">
                        <a:lnSpc>
                          <a:spcPct val="107000"/>
                        </a:lnSpc>
                        <a:spcBef>
                          <a:spcPts val="110"/>
                        </a:spcBef>
                        <a:spcAft>
                          <a:spcPts val="0"/>
                        </a:spcAft>
                      </a:pPr>
                      <a:r>
                        <a:rPr lang="en-US" sz="1300" dirty="0">
                          <a:effectLst/>
                        </a:rPr>
                        <a:t>802.11a</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No</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55"/>
                        </a:lnSpc>
                        <a:spcBef>
                          <a:spcPts val="110"/>
                        </a:spcBef>
                        <a:spcAft>
                          <a:spcPts val="0"/>
                        </a:spcAft>
                      </a:pPr>
                      <a:r>
                        <a:rPr lang="en-US" sz="1300" dirty="0">
                          <a:effectLst/>
                        </a:rPr>
                        <a:t>6, 9, 12, 18, 24, 36, 48, and</a:t>
                      </a:r>
                    </a:p>
                    <a:p>
                      <a:pPr marL="37465" marR="0">
                        <a:lnSpc>
                          <a:spcPts val="1065"/>
                        </a:lnSpc>
                        <a:spcBef>
                          <a:spcPts val="0"/>
                        </a:spcBef>
                        <a:spcAft>
                          <a:spcPts val="0"/>
                        </a:spcAft>
                      </a:pPr>
                      <a:r>
                        <a:rPr lang="en-US" sz="1300" dirty="0">
                          <a:effectLst/>
                        </a:rPr>
                        <a:t>54 Mbps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20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438722214"/>
                  </a:ext>
                </a:extLst>
              </a:tr>
              <a:tr h="314259">
                <a:tc>
                  <a:txBody>
                    <a:bodyPr/>
                    <a:lstStyle/>
                    <a:p>
                      <a:pPr marL="37465" marR="0">
                        <a:lnSpc>
                          <a:spcPct val="107000"/>
                        </a:lnSpc>
                        <a:spcBef>
                          <a:spcPts val="110"/>
                        </a:spcBef>
                        <a:spcAft>
                          <a:spcPts val="0"/>
                        </a:spcAft>
                      </a:pPr>
                      <a:r>
                        <a:rPr lang="en-US" sz="1300" dirty="0">
                          <a:effectLst/>
                        </a:rPr>
                        <a:t>802.11n</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00"/>
                        </a:lnSpc>
                        <a:spcBef>
                          <a:spcPts val="175"/>
                        </a:spcBef>
                        <a:spcAft>
                          <a:spcPts val="0"/>
                        </a:spcAft>
                      </a:pPr>
                      <a:r>
                        <a:rPr lang="en-US" sz="1300" dirty="0">
                          <a:effectLst/>
                        </a:rPr>
                        <a:t>Up to 150 Mbps* per spatial stream, up to 4 spatial streams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20 or 40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61223565"/>
                  </a:ext>
                </a:extLst>
              </a:tr>
              <a:tr h="314259">
                <a:tc>
                  <a:txBody>
                    <a:bodyPr/>
                    <a:lstStyle/>
                    <a:p>
                      <a:pPr marL="37465" marR="0">
                        <a:lnSpc>
                          <a:spcPct val="107000"/>
                        </a:lnSpc>
                        <a:spcBef>
                          <a:spcPts val="110"/>
                        </a:spcBef>
                        <a:spcAft>
                          <a:spcPts val="0"/>
                        </a:spcAft>
                      </a:pPr>
                      <a:r>
                        <a:rPr lang="en-US" sz="1300" dirty="0">
                          <a:effectLst/>
                        </a:rPr>
                        <a:t>802.11ac</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No</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00"/>
                        </a:lnSpc>
                        <a:spcBef>
                          <a:spcPts val="175"/>
                        </a:spcBef>
                        <a:spcAft>
                          <a:spcPts val="0"/>
                        </a:spcAft>
                      </a:pPr>
                      <a:r>
                        <a:rPr lang="en-US" sz="1300" dirty="0">
                          <a:effectLst/>
                        </a:rPr>
                        <a:t>Up to 866 Mbps per spatial stream, up to 4 spatial streams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20, 40, 80, or 160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15419344"/>
                  </a:ext>
                </a:extLst>
              </a:tr>
              <a:tr h="314259">
                <a:tc>
                  <a:txBody>
                    <a:bodyPr/>
                    <a:lstStyle/>
                    <a:p>
                      <a:pPr marL="37465" marR="0">
                        <a:lnSpc>
                          <a:spcPct val="107000"/>
                        </a:lnSpc>
                        <a:spcBef>
                          <a:spcPts val="110"/>
                        </a:spcBef>
                        <a:spcAft>
                          <a:spcPts val="0"/>
                        </a:spcAft>
                      </a:pPr>
                      <a:r>
                        <a:rPr lang="en-US" sz="1300" dirty="0">
                          <a:effectLst/>
                        </a:rPr>
                        <a:t>802.11ax</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0202" marR="70202" marT="35101" marB="35101" anchor="ctr"/>
                </a:tc>
                <a:tc>
                  <a:txBody>
                    <a:bodyPr/>
                    <a:lstStyle/>
                    <a:p>
                      <a:pPr marL="37465" marR="0">
                        <a:lnSpc>
                          <a:spcPct val="107000"/>
                        </a:lnSpc>
                        <a:spcBef>
                          <a:spcPts val="110"/>
                        </a:spcBef>
                        <a:spcAft>
                          <a:spcPts val="0"/>
                        </a:spcAft>
                      </a:pPr>
                      <a:r>
                        <a:rPr lang="en-US" sz="1300" dirty="0">
                          <a:effectLst/>
                        </a:rPr>
                        <a:t>Yes*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ts val="1100"/>
                        </a:lnSpc>
                        <a:spcBef>
                          <a:spcPts val="175"/>
                        </a:spcBef>
                        <a:spcAft>
                          <a:spcPts val="0"/>
                        </a:spcAft>
                      </a:pPr>
                      <a:r>
                        <a:rPr lang="en-US" sz="1300" dirty="0">
                          <a:effectLst/>
                        </a:rPr>
                        <a:t>Up to 1.2 Gbps per spatial stream, up to 8 spatial streams</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7465" marR="0">
                        <a:lnSpc>
                          <a:spcPct val="107000"/>
                        </a:lnSpc>
                        <a:spcBef>
                          <a:spcPts val="110"/>
                        </a:spcBef>
                        <a:spcAft>
                          <a:spcPts val="0"/>
                        </a:spcAft>
                      </a:pPr>
                      <a:r>
                        <a:rPr lang="en-US" sz="1300" dirty="0">
                          <a:effectLst/>
                        </a:rPr>
                        <a:t>20, 40, 80, or 160 MHz</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149467184"/>
                  </a:ext>
                </a:extLst>
              </a:tr>
            </a:tbl>
          </a:graphicData>
        </a:graphic>
      </p:graphicFrame>
      <p:sp>
        <p:nvSpPr>
          <p:cNvPr id="6" name="TextBox 5"/>
          <p:cNvSpPr txBox="1"/>
          <p:nvPr/>
        </p:nvSpPr>
        <p:spPr>
          <a:xfrm>
            <a:off x="386498" y="4389025"/>
            <a:ext cx="7200817" cy="369332"/>
          </a:xfrm>
          <a:prstGeom prst="rect">
            <a:avLst/>
          </a:prstGeom>
          <a:noFill/>
        </p:spPr>
        <p:txBody>
          <a:bodyPr wrap="none" rtlCol="0">
            <a:spAutoFit/>
          </a:bodyPr>
          <a:lstStyle/>
          <a:p>
            <a:r>
              <a:rPr lang="en-US" sz="1200" dirty="0"/>
              <a:t>*802.11ax is designed to work on any band from 1 to 7 GHz, provided that the band is approved for use</a:t>
            </a:r>
            <a:r>
              <a:rPr lang="en-US" dirty="0"/>
              <a:t>.</a:t>
            </a:r>
            <a:endParaRPr lang="en-US" sz="1200" dirty="0"/>
          </a:p>
        </p:txBody>
      </p:sp>
    </p:spTree>
    <p:extLst>
      <p:ext uri="{BB962C8B-B14F-4D97-AF65-F5344CB8AC3E}">
        <p14:creationId xmlns:p14="http://schemas.microsoft.com/office/powerpoint/2010/main" val="263367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Maintaining AP-Client Compatibility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285359"/>
          </a:xfrm>
        </p:spPr>
        <p:txBody>
          <a:bodyPr/>
          <a:lstStyle/>
          <a:p>
            <a:pPr marL="0" indent="0" algn="l" defTabSz="684213" fontAlgn="base">
              <a:spcBef>
                <a:spcPts val="600"/>
              </a:spcBef>
              <a:spcAft>
                <a:spcPts val="600"/>
              </a:spcAft>
              <a:buClr>
                <a:schemeClr val="tx2"/>
              </a:buClr>
              <a:buSzPct val="90000"/>
            </a:pPr>
            <a:r>
              <a:rPr lang="en-US" sz="1500" b="1" dirty="0">
                <a:solidFill>
                  <a:srgbClr val="000000"/>
                </a:solidFill>
              </a:rPr>
              <a:t> </a:t>
            </a:r>
            <a:r>
              <a:rPr lang="en-US" sz="1500" dirty="0">
                <a:solidFill>
                  <a:srgbClr val="000000"/>
                </a:solidFill>
              </a:rPr>
              <a:t>Newer Wi-Fi Standards include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The 802.11n amendment was published in 2009 in an effort to scale wireless LAN performance to a theoretical maximum of 600 Mbps. The amendment was unique because it defined a number of additional techniques known as high throughput (HT) that can be applied to either the 2.4 or 5 GHz band.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The 802.11ac amendment was introduced in 2013 and brought even higher data rates through more advanced modulation and coding schemes, wider channel widths, greater data aggregation during a transmission, and so on. 802.11ac is known as very high throughput (VHT) wireless and can be used only on the 5 GHz band.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The 802.11ax amendment, also known as Wi-Fi 6 and high efficiency wireless, aims to change the principle that only one device can claim airtime at a time by permitting multiple devices to transmit during the same window of air time. This becomes important in areas that have a high density of wireless devices, all competing for air time and throughput. 802.11ax uses OFDM Access (OFDMA) to schedule and control access to the wireless medium, with channel air time allocated as resource units that can be used by multiple devices simultaneously.</a:t>
            </a:r>
          </a:p>
        </p:txBody>
      </p:sp>
    </p:spTree>
    <p:extLst>
      <p:ext uri="{BB962C8B-B14F-4D97-AF65-F5344CB8AC3E}">
        <p14:creationId xmlns:p14="http://schemas.microsoft.com/office/powerpoint/2010/main" val="40937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Using Multiple Radios to Scale Performance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54524" y="731837"/>
            <a:ext cx="8710367" cy="16578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Before 802.11n, wireless devices used a single transmitter and a single receiver. In other words, the components formed one radio, resulting in a single radio chain. This is also known as a single-in, single-out (SISO) system.</a:t>
            </a:r>
          </a:p>
          <a:p>
            <a:pPr marL="0" indent="0" algn="l" defTabSz="684213" fontAlgn="base">
              <a:spcBef>
                <a:spcPts val="600"/>
              </a:spcBef>
              <a:spcAft>
                <a:spcPts val="600"/>
              </a:spcAft>
              <a:buClr>
                <a:schemeClr val="tx2"/>
              </a:buClr>
              <a:buSzPct val="90000"/>
            </a:pPr>
            <a:r>
              <a:rPr lang="en-US" sz="1600" dirty="0">
                <a:solidFill>
                  <a:schemeClr val="tx1"/>
                </a:solidFill>
              </a:rPr>
              <a:t>One secret to the better performance of 802.11n, 802.11ac, and 802.11ax is the use of multiple radio components, forming multiple radio chains. This is known as a multiple-input, multiple-output (MIMO) system.</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
        <p:nvSpPr>
          <p:cNvPr id="2" name="TextBox 1"/>
          <p:cNvSpPr txBox="1"/>
          <p:nvPr/>
        </p:nvSpPr>
        <p:spPr>
          <a:xfrm>
            <a:off x="2573518" y="4430598"/>
            <a:ext cx="3740126" cy="553998"/>
          </a:xfrm>
          <a:prstGeom prst="rect">
            <a:avLst/>
          </a:prstGeom>
          <a:noFill/>
        </p:spPr>
        <p:txBody>
          <a:bodyPr wrap="none" rtlCol="0">
            <a:spAutoFit/>
          </a:bodyPr>
          <a:lstStyle/>
          <a:p>
            <a:r>
              <a:rPr lang="en-US" sz="1200" b="1" dirty="0"/>
              <a:t>Figure 17-28 </a:t>
            </a:r>
            <a:r>
              <a:rPr lang="en-US" sz="1200" i="1" dirty="0"/>
              <a:t>Examples of SISO and MIMO Devices</a:t>
            </a:r>
            <a:endParaRPr lang="en-US" sz="1200"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08" y="2560194"/>
            <a:ext cx="3834384" cy="1804416"/>
          </a:xfrm>
          <a:prstGeom prst="rect">
            <a:avLst/>
          </a:prstGeom>
        </p:spPr>
      </p:pic>
    </p:spTree>
    <p:extLst>
      <p:ext uri="{BB962C8B-B14F-4D97-AF65-F5344CB8AC3E}">
        <p14:creationId xmlns:p14="http://schemas.microsoft.com/office/powerpoint/2010/main" val="415728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Spatial Multiplexing</a:t>
            </a:r>
          </a:p>
        </p:txBody>
      </p:sp>
      <p:sp>
        <p:nvSpPr>
          <p:cNvPr id="6" name="TextBox 5"/>
          <p:cNvSpPr txBox="1"/>
          <p:nvPr/>
        </p:nvSpPr>
        <p:spPr>
          <a:xfrm>
            <a:off x="162475" y="665351"/>
            <a:ext cx="4583825" cy="3785652"/>
          </a:xfrm>
          <a:prstGeom prst="rect">
            <a:avLst/>
          </a:prstGeom>
          <a:noFill/>
        </p:spPr>
        <p:txBody>
          <a:bodyPr wrap="square" rtlCol="0">
            <a:spAutoFit/>
          </a:bodyPr>
          <a:lstStyle/>
          <a:p>
            <a:pPr marL="285750" indent="-285750">
              <a:buFont typeface="Arial" panose="020B0604020202020204" pitchFamily="34" charset="0"/>
              <a:buChar char="•"/>
            </a:pPr>
            <a:r>
              <a:rPr lang="en-US" sz="1500" dirty="0"/>
              <a:t>To increase data throughput, data can be multiplexed or distributed across two or more radio chains—all operating on the same channel, but separated through spatial diversity. This is known as spatial multiplexing.</a:t>
            </a:r>
          </a:p>
          <a:p>
            <a:pPr marL="285750" indent="-285750">
              <a:buFont typeface="Arial" panose="020B0604020202020204" pitchFamily="34" charset="0"/>
              <a:buChar char="•"/>
            </a:pPr>
            <a:r>
              <a:rPr lang="en-US" sz="1500" dirty="0"/>
              <a:t>Spatial multiplexing requires a good deal of digital signal processing on both the transmitting and receiving ends. This pays off by increasing the throughput over the channel; the more spatial streams that are available, the more data that can be sent over the channel.</a:t>
            </a:r>
          </a:p>
          <a:p>
            <a:pPr marL="285750" indent="-285750">
              <a:buFont typeface="Arial" panose="020B0604020202020204" pitchFamily="34" charset="0"/>
              <a:buChar char="•"/>
            </a:pPr>
            <a:r>
              <a:rPr lang="en-US" sz="1500" dirty="0"/>
              <a:t>When the sender and receiver have mismatched spatial stream support, they negotiate the wireless connection and use the lowest number of special streams that they have in common.</a:t>
            </a:r>
          </a:p>
          <a:p>
            <a:pPr marL="285750" indent="-285750">
              <a:buFont typeface="Arial" panose="020B0604020202020204" pitchFamily="34" charset="0"/>
              <a:buChar char="•"/>
            </a:pPr>
            <a:endParaRPr lang="en-US" sz="1500" dirty="0"/>
          </a:p>
        </p:txBody>
      </p:sp>
      <p:sp>
        <p:nvSpPr>
          <p:cNvPr id="2" name="Rectangle 1"/>
          <p:cNvSpPr/>
          <p:nvPr/>
        </p:nvSpPr>
        <p:spPr>
          <a:xfrm>
            <a:off x="4774677" y="4369616"/>
            <a:ext cx="4572000" cy="461665"/>
          </a:xfrm>
          <a:prstGeom prst="rect">
            <a:avLst/>
          </a:prstGeom>
        </p:spPr>
        <p:txBody>
          <a:bodyPr>
            <a:spAutoFit/>
          </a:bodyPr>
          <a:lstStyle/>
          <a:p>
            <a:r>
              <a:rPr lang="en-US" sz="1200" b="1" dirty="0">
                <a:latin typeface="Tahoma" panose="020B0604030504040204" pitchFamily="34" charset="0"/>
                <a:ea typeface="Palatino Linotype" panose="02040502050505030304" pitchFamily="18" charset="0"/>
                <a:cs typeface="Palatino Linotype" panose="02040502050505030304" pitchFamily="18" charset="0"/>
              </a:rPr>
              <a:t>Figure 17-29 </a:t>
            </a:r>
            <a:r>
              <a:rPr lang="en-US" sz="1200" i="1" dirty="0">
                <a:latin typeface="Palatino Linotype" panose="02040502050505030304" pitchFamily="18" charset="0"/>
                <a:ea typeface="Palatino Linotype" panose="02040502050505030304" pitchFamily="18" charset="0"/>
                <a:cs typeface="Palatino Linotype" panose="02040502050505030304" pitchFamily="18" charset="0"/>
              </a:rPr>
              <a:t>Spatial Multiplexing Between Two 3×3:2 MIMO Devices</a:t>
            </a:r>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300" y="1376313"/>
            <a:ext cx="4298242" cy="2281286"/>
          </a:xfrm>
          <a:prstGeom prst="rect">
            <a:avLst/>
          </a:prstGeom>
        </p:spPr>
      </p:pic>
    </p:spTree>
    <p:extLst>
      <p:ext uri="{BB962C8B-B14F-4D97-AF65-F5344CB8AC3E}">
        <p14:creationId xmlns:p14="http://schemas.microsoft.com/office/powerpoint/2010/main" val="22923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Transmit Beamforming</a:t>
            </a:r>
          </a:p>
        </p:txBody>
      </p:sp>
      <p:sp>
        <p:nvSpPr>
          <p:cNvPr id="2" name="TextBox 1"/>
          <p:cNvSpPr txBox="1"/>
          <p:nvPr/>
        </p:nvSpPr>
        <p:spPr>
          <a:xfrm>
            <a:off x="160256" y="848412"/>
            <a:ext cx="4176074" cy="3600986"/>
          </a:xfrm>
          <a:prstGeom prst="rect">
            <a:avLst/>
          </a:prstGeom>
          <a:noFill/>
        </p:spPr>
        <p:txBody>
          <a:bodyPr wrap="square" rtlCol="0">
            <a:spAutoFit/>
          </a:bodyPr>
          <a:lstStyle/>
          <a:p>
            <a:r>
              <a:rPr lang="en-US" sz="1500" dirty="0"/>
              <a:t>The 802.11n, 802.11ac, and 802.11ax amendments offer a method to customize the transmitted signal to prefer one receiver over others. By leveraging MIMO, the same signal can be transmitted over multiple antennas to reach specific client locations more efficiently. </a:t>
            </a:r>
          </a:p>
          <a:p>
            <a:endParaRPr lang="en-US" sz="1500" dirty="0"/>
          </a:p>
          <a:p>
            <a:r>
              <a:rPr lang="en-US" sz="1500" dirty="0"/>
              <a:t>With </a:t>
            </a:r>
            <a:r>
              <a:rPr lang="en-US" sz="1500" i="1" dirty="0"/>
              <a:t>transmit beamforming (T</a:t>
            </a:r>
            <a:r>
              <a:rPr lang="en-US" sz="1500" dirty="0"/>
              <a:t>×</a:t>
            </a:r>
            <a:r>
              <a:rPr lang="en-US" sz="1500" i="1" dirty="0"/>
              <a:t>BF)</a:t>
            </a:r>
            <a:r>
              <a:rPr lang="en-US" sz="1500" dirty="0"/>
              <a:t>, the phase of the signal is altered as it is fed into each transmitting antenna so that the resulting signals will all arrive in phase at a specific receiver. Figure 17-30 shows a device on the left using transmit beamforming to target device B on the right.</a:t>
            </a:r>
          </a:p>
          <a:p>
            <a:endParaRPr lang="en-US" dirty="0"/>
          </a:p>
        </p:txBody>
      </p:sp>
      <p:sp>
        <p:nvSpPr>
          <p:cNvPr id="5" name="Rectangle 4"/>
          <p:cNvSpPr/>
          <p:nvPr/>
        </p:nvSpPr>
        <p:spPr>
          <a:xfrm>
            <a:off x="5015060" y="4086812"/>
            <a:ext cx="3723588" cy="461665"/>
          </a:xfrm>
          <a:prstGeom prst="rect">
            <a:avLst/>
          </a:prstGeom>
        </p:spPr>
        <p:txBody>
          <a:bodyPr wrap="square">
            <a:spAutoFit/>
          </a:bodyPr>
          <a:lstStyle/>
          <a:p>
            <a:r>
              <a:rPr lang="en-US" sz="1200" b="1" dirty="0">
                <a:latin typeface="+mj-lt"/>
              </a:rPr>
              <a:t>Figure 17-30 </a:t>
            </a:r>
            <a:r>
              <a:rPr lang="en-US" sz="1200" i="1" dirty="0">
                <a:latin typeface="+mj-lt"/>
              </a:rPr>
              <a:t>Using Transmit Beamforming to Target </a:t>
            </a:r>
          </a:p>
          <a:p>
            <a:r>
              <a:rPr lang="en-US" sz="1200" i="1" dirty="0">
                <a:latin typeface="+mj-lt"/>
              </a:rPr>
              <a:t>a Specific Receiving Device</a:t>
            </a:r>
            <a:endParaRPr lang="en-US" sz="12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671" y="731835"/>
            <a:ext cx="4419097" cy="3428610"/>
          </a:xfrm>
          <a:prstGeom prst="rect">
            <a:avLst/>
          </a:prstGeom>
        </p:spPr>
      </p:pic>
    </p:spTree>
    <p:extLst>
      <p:ext uri="{BB962C8B-B14F-4D97-AF65-F5344CB8AC3E}">
        <p14:creationId xmlns:p14="http://schemas.microsoft.com/office/powerpoint/2010/main" val="186701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Maximal - Ration Combining</a:t>
            </a:r>
          </a:p>
        </p:txBody>
      </p:sp>
      <p:sp>
        <p:nvSpPr>
          <p:cNvPr id="2" name="TextBox 1"/>
          <p:cNvSpPr txBox="1"/>
          <p:nvPr/>
        </p:nvSpPr>
        <p:spPr>
          <a:xfrm>
            <a:off x="131975" y="876693"/>
            <a:ext cx="8625526" cy="2862322"/>
          </a:xfrm>
          <a:prstGeom prst="rect">
            <a:avLst/>
          </a:prstGeom>
          <a:noFill/>
        </p:spPr>
        <p:txBody>
          <a:bodyPr wrap="square" rtlCol="0">
            <a:spAutoFit/>
          </a:bodyPr>
          <a:lstStyle/>
          <a:p>
            <a:r>
              <a:rPr lang="en-US" dirty="0"/>
              <a:t>When an RF signal is received on a device, it may be degraded or distorted due to a variety of conditions. If that same signal was transmitted over multiple antennas, as in the case of a MIMO device, then the receiving device can attempt to restore it to its original state.</a:t>
            </a:r>
          </a:p>
          <a:p>
            <a:endParaRPr lang="en-US" dirty="0"/>
          </a:p>
          <a:p>
            <a:r>
              <a:rPr lang="en-US" dirty="0"/>
              <a:t>The receiving device can use multiple antennas and radio chains to receive the multiple transmitted copies of the signal. One copy might be better than the others, or one copy might be better for a time, and then become worse than the others. Maximal-ratio combining (MRC) can combine the copies to produce one signal that represents the best version at any given time.</a:t>
            </a:r>
          </a:p>
        </p:txBody>
      </p:sp>
    </p:spTree>
    <p:extLst>
      <p:ext uri="{BB962C8B-B14F-4D97-AF65-F5344CB8AC3E}">
        <p14:creationId xmlns:p14="http://schemas.microsoft.com/office/powerpoint/2010/main" val="59201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Carrying Data Over an RF Signal</a:t>
            </a:r>
            <a:br>
              <a:rPr lang="en-US" sz="2400" dirty="0"/>
            </a:br>
            <a:r>
              <a:rPr lang="en-US" sz="2400" dirty="0"/>
              <a:t>Dynamic Rate Shifting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4454164" cy="3887298"/>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Figure 17-31 illustrates dynamic rate shifting (DRS) operation on the 2.4 GHz band. </a:t>
            </a:r>
          </a:p>
          <a:p>
            <a:pPr marL="0" indent="0" algn="l" defTabSz="684213" fontAlgn="base">
              <a:spcBef>
                <a:spcPts val="600"/>
              </a:spcBef>
              <a:spcAft>
                <a:spcPts val="600"/>
              </a:spcAft>
              <a:buClr>
                <a:schemeClr val="tx2"/>
              </a:buClr>
              <a:buSzPct val="90000"/>
            </a:pPr>
            <a:r>
              <a:rPr lang="en-US" sz="1500" dirty="0">
                <a:solidFill>
                  <a:schemeClr val="tx1"/>
                </a:solidFill>
              </a:rPr>
              <a:t>Each concentric circle represents the range supported by a particular modulation and coding scheme.  Notice that the white circles denote OFDM modulation (802.11g), and the shaded circles contain DSSS modulation (802.11b).  </a:t>
            </a:r>
          </a:p>
          <a:p>
            <a:pPr marL="0" indent="0" algn="l" defTabSz="684213" fontAlgn="base">
              <a:spcBef>
                <a:spcPts val="600"/>
              </a:spcBef>
              <a:spcAft>
                <a:spcPts val="600"/>
              </a:spcAft>
              <a:buClr>
                <a:schemeClr val="tx2"/>
              </a:buClr>
              <a:buSzPct val="90000"/>
            </a:pPr>
            <a:r>
              <a:rPr lang="en-US" sz="1500" dirty="0">
                <a:solidFill>
                  <a:schemeClr val="tx1"/>
                </a:solidFill>
              </a:rPr>
              <a:t>Each move of the receiver away from the transmitter, into a larger concentric circle, causes a dynamic shift to a reduced data rate, in an effort to maintain the data integrity to the outer reaches of the transmitter’s range.</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64" y="731835"/>
            <a:ext cx="4535424" cy="3584448"/>
          </a:xfrm>
          <a:prstGeom prst="rect">
            <a:avLst/>
          </a:prstGeom>
        </p:spPr>
      </p:pic>
      <p:sp>
        <p:nvSpPr>
          <p:cNvPr id="5" name="Rectangle 4"/>
          <p:cNvSpPr/>
          <p:nvPr/>
        </p:nvSpPr>
        <p:spPr>
          <a:xfrm>
            <a:off x="4454164" y="4477651"/>
            <a:ext cx="4572000" cy="276999"/>
          </a:xfrm>
          <a:prstGeom prst="rect">
            <a:avLst/>
          </a:prstGeom>
        </p:spPr>
        <p:txBody>
          <a:bodyPr>
            <a:spAutoFit/>
          </a:bodyPr>
          <a:lstStyle/>
          <a:p>
            <a:r>
              <a:rPr lang="en-US" sz="1200" b="1" dirty="0">
                <a:latin typeface="Cisco-Bold"/>
              </a:rPr>
              <a:t>Figure 17-31 </a:t>
            </a:r>
            <a:r>
              <a:rPr lang="en-US" sz="1200" i="1" dirty="0">
                <a:latin typeface="CiscoSerif-Italic-Regular"/>
              </a:rPr>
              <a:t>Dynamic Rate Shifting as a Function of Range</a:t>
            </a:r>
            <a:endParaRPr lang="en-US" sz="1200" dirty="0"/>
          </a:p>
        </p:txBody>
      </p:sp>
    </p:spTree>
    <p:extLst>
      <p:ext uri="{BB962C8B-B14F-4D97-AF65-F5344CB8AC3E}">
        <p14:creationId xmlns:p14="http://schemas.microsoft.com/office/powerpoint/2010/main" val="213430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17</a:t>
            </a:r>
          </a:p>
        </p:txBody>
      </p:sp>
      <p:graphicFrame>
        <p:nvGraphicFramePr>
          <p:cNvPr id="6" name="Table 5">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846993944"/>
              </p:ext>
            </p:extLst>
          </p:nvPr>
        </p:nvGraphicFramePr>
        <p:xfrm>
          <a:off x="1115553" y="960651"/>
          <a:ext cx="6557866" cy="3303950"/>
        </p:xfrm>
        <a:graphic>
          <a:graphicData uri="http://schemas.openxmlformats.org/drawingml/2006/table">
            <a:tbl>
              <a:tblPr firstRow="1" bandRow="1">
                <a:tableStyleId>{5C22544A-7EE6-4342-B048-85BDC9FD1C3A}</a:tableStyleId>
              </a:tblPr>
              <a:tblGrid>
                <a:gridCol w="6557866">
                  <a:extLst>
                    <a:ext uri="{9D8B030D-6E8A-4147-A177-3AD203B41FA5}">
                      <a16:colId xmlns:a16="http://schemas.microsoft.com/office/drawing/2014/main" val="2120057216"/>
                    </a:ext>
                  </a:extLst>
                </a:gridCol>
              </a:tblGrid>
              <a:tr h="330395">
                <a:tc>
                  <a:txBody>
                    <a:bodyPr/>
                    <a:lstStyle/>
                    <a:p>
                      <a:r>
                        <a:rPr lang="en-US" sz="1400" dirty="0"/>
                        <a:t>Topics</a:t>
                      </a:r>
                    </a:p>
                  </a:txBody>
                  <a:tcPr marL="81468" marR="81468" marT="40734" marB="40734"/>
                </a:tc>
                <a:extLst>
                  <a:ext uri="{0D108BD9-81ED-4DB2-BD59-A6C34878D82A}">
                    <a16:rowId xmlns:a16="http://schemas.microsoft.com/office/drawing/2014/main" val="2640803396"/>
                  </a:ext>
                </a:extLst>
              </a:tr>
              <a:tr h="3303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dB definition</a:t>
                      </a:r>
                    </a:p>
                  </a:txBody>
                  <a:tcPr marL="81468" marR="81468" marT="40734" marB="40734"/>
                </a:tc>
                <a:extLst>
                  <a:ext uri="{0D108BD9-81ED-4DB2-BD59-A6C34878D82A}">
                    <a16:rowId xmlns:a16="http://schemas.microsoft.com/office/drawing/2014/main" val="1499473097"/>
                  </a:ext>
                </a:extLst>
              </a:tr>
              <a:tr h="330395">
                <a:tc>
                  <a:txBody>
                    <a:bodyPr/>
                    <a:lstStyle/>
                    <a:p>
                      <a:r>
                        <a:rPr lang="en-US" sz="1600" dirty="0"/>
                        <a:t>Important dB laws to remember</a:t>
                      </a:r>
                    </a:p>
                  </a:txBody>
                  <a:tcPr marL="81468" marR="81468" marT="40734" marB="40734"/>
                </a:tc>
                <a:extLst>
                  <a:ext uri="{0D108BD9-81ED-4DB2-BD59-A6C34878D82A}">
                    <a16:rowId xmlns:a16="http://schemas.microsoft.com/office/drawing/2014/main" val="555430698"/>
                  </a:ext>
                </a:extLst>
              </a:tr>
              <a:tr h="3303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EIRP calculation</a:t>
                      </a:r>
                    </a:p>
                  </a:txBody>
                  <a:tcPr marL="81468" marR="81468" marT="40734" marB="40734"/>
                </a:tc>
                <a:extLst>
                  <a:ext uri="{0D108BD9-81ED-4DB2-BD59-A6C34878D82A}">
                    <a16:rowId xmlns:a16="http://schemas.microsoft.com/office/drawing/2014/main" val="3911543999"/>
                  </a:ext>
                </a:extLst>
              </a:tr>
              <a:tr h="3303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Free space path loss concepts</a:t>
                      </a:r>
                    </a:p>
                  </a:txBody>
                  <a:tcPr marL="81468" marR="81468" marT="40734" marB="40734"/>
                </a:tc>
                <a:extLst>
                  <a:ext uri="{0D108BD9-81ED-4DB2-BD59-A6C34878D82A}">
                    <a16:rowId xmlns:a16="http://schemas.microsoft.com/office/drawing/2014/main" val="778821798"/>
                  </a:ext>
                </a:extLst>
              </a:tr>
              <a:tr h="330395">
                <a:tc>
                  <a:txBody>
                    <a:bodyPr/>
                    <a:lstStyle/>
                    <a:p>
                      <a:r>
                        <a:rPr lang="en-US" sz="1600" kern="1200" dirty="0">
                          <a:solidFill>
                            <a:schemeClr val="dk1"/>
                          </a:solidFill>
                          <a:effectLst/>
                          <a:latin typeface="+mn-lt"/>
                          <a:ea typeface="+mn-ea"/>
                          <a:cs typeface="+mn-cs"/>
                        </a:rPr>
                        <a:t>Effective Range of 2.4 GHz and 5 GHz Transmitters</a:t>
                      </a:r>
                      <a:endParaRPr lang="en-US" sz="1600" dirty="0"/>
                    </a:p>
                  </a:txBody>
                  <a:tcPr marL="81468" marR="81468" marT="40734" marB="40734"/>
                </a:tc>
                <a:extLst>
                  <a:ext uri="{0D108BD9-81ED-4DB2-BD59-A6C34878D82A}">
                    <a16:rowId xmlns:a16="http://schemas.microsoft.com/office/drawing/2014/main" val="558221360"/>
                  </a:ext>
                </a:extLst>
              </a:tr>
              <a:tr h="3303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Example of receiver sensitivity level</a:t>
                      </a:r>
                    </a:p>
                  </a:txBody>
                  <a:tcPr marL="81468" marR="81468" marT="40734" marB="40734"/>
                </a:tc>
                <a:extLst>
                  <a:ext uri="{0D108BD9-81ED-4DB2-BD59-A6C34878D82A}">
                    <a16:rowId xmlns:a16="http://schemas.microsoft.com/office/drawing/2014/main" val="3379529999"/>
                  </a:ext>
                </a:extLst>
              </a:tr>
              <a:tr h="330395">
                <a:tc>
                  <a:txBody>
                    <a:bodyPr/>
                    <a:lstStyle/>
                    <a:p>
                      <a:r>
                        <a:rPr lang="en-US" sz="1600" kern="1200" dirty="0">
                          <a:solidFill>
                            <a:schemeClr val="dk1"/>
                          </a:solidFill>
                          <a:effectLst/>
                          <a:latin typeface="+mn-lt"/>
                          <a:ea typeface="+mn-ea"/>
                          <a:cs typeface="+mn-cs"/>
                        </a:rPr>
                        <a:t>Modulation scheme output </a:t>
                      </a:r>
                      <a:endParaRPr lang="en-US" sz="1600" dirty="0"/>
                    </a:p>
                  </a:txBody>
                  <a:tcPr marL="81468" marR="81468" marT="40734" marB="40734"/>
                </a:tc>
                <a:extLst>
                  <a:ext uri="{0D108BD9-81ED-4DB2-BD59-A6C34878D82A}">
                    <a16:rowId xmlns:a16="http://schemas.microsoft.com/office/drawing/2014/main" val="1940825292"/>
                  </a:ext>
                </a:extLst>
              </a:tr>
              <a:tr h="3303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Summary of common 802.11 standard amendments</a:t>
                      </a:r>
                    </a:p>
                  </a:txBody>
                  <a:tcPr marL="81468" marR="81468" marT="40734" marB="40734"/>
                </a:tc>
                <a:extLst>
                  <a:ext uri="{0D108BD9-81ED-4DB2-BD59-A6C34878D82A}">
                    <a16:rowId xmlns:a16="http://schemas.microsoft.com/office/drawing/2014/main" val="679325463"/>
                  </a:ext>
                </a:extLst>
              </a:tr>
              <a:tr h="330395">
                <a:tc>
                  <a:txBody>
                    <a:bodyPr/>
                    <a:lstStyle/>
                    <a:p>
                      <a:r>
                        <a:rPr lang="en-US" sz="1600" kern="1200" dirty="0">
                          <a:solidFill>
                            <a:schemeClr val="dk1"/>
                          </a:solidFill>
                          <a:effectLst/>
                          <a:latin typeface="+mn-lt"/>
                          <a:ea typeface="+mn-ea"/>
                          <a:cs typeface="+mn-cs"/>
                        </a:rPr>
                        <a:t>Dynamic rate shifting as a function of range</a:t>
                      </a:r>
                      <a:endParaRPr lang="en-US" sz="1600" dirty="0"/>
                    </a:p>
                  </a:txBody>
                  <a:tcPr marL="81468" marR="81468" marT="40734" marB="40734"/>
                </a:tc>
                <a:extLst>
                  <a:ext uri="{0D108BD9-81ED-4DB2-BD59-A6C34878D82A}">
                    <a16:rowId xmlns:a16="http://schemas.microsoft.com/office/drawing/2014/main" val="820389845"/>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17</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435787974"/>
              </p:ext>
            </p:extLst>
          </p:nvPr>
        </p:nvGraphicFramePr>
        <p:xfrm>
          <a:off x="536929" y="1084692"/>
          <a:ext cx="7497356" cy="3303950"/>
        </p:xfrm>
        <a:graphic>
          <a:graphicData uri="http://schemas.openxmlformats.org/drawingml/2006/table">
            <a:tbl>
              <a:tblPr firstRow="1" bandRow="1">
                <a:tableStyleId>{5C22544A-7EE6-4342-B048-85BDC9FD1C3A}</a:tableStyleId>
              </a:tblPr>
              <a:tblGrid>
                <a:gridCol w="3780547">
                  <a:extLst>
                    <a:ext uri="{9D8B030D-6E8A-4147-A177-3AD203B41FA5}">
                      <a16:colId xmlns:a16="http://schemas.microsoft.com/office/drawing/2014/main" val="3133942819"/>
                    </a:ext>
                  </a:extLst>
                </a:gridCol>
                <a:gridCol w="3716809">
                  <a:extLst>
                    <a:ext uri="{9D8B030D-6E8A-4147-A177-3AD203B41FA5}">
                      <a16:colId xmlns:a16="http://schemas.microsoft.com/office/drawing/2014/main" val="2120057216"/>
                    </a:ext>
                  </a:extLst>
                </a:gridCol>
              </a:tblGrid>
              <a:tr h="330395">
                <a:tc>
                  <a:txBody>
                    <a:bodyPr/>
                    <a:lstStyle/>
                    <a:p>
                      <a:r>
                        <a:rPr lang="en-US" sz="1400" dirty="0"/>
                        <a:t>Term</a:t>
                      </a:r>
                    </a:p>
                  </a:txBody>
                  <a:tcPr marL="81468" marR="81468" marT="40734" marB="40734"/>
                </a:tc>
                <a:tc>
                  <a:txBody>
                    <a:bodyPr/>
                    <a:lstStyle/>
                    <a:p>
                      <a:endParaRPr lang="en-US" sz="1400" dirty="0"/>
                    </a:p>
                  </a:txBody>
                  <a:tcPr marL="81468" marR="81468" marT="40734" marB="40734"/>
                </a:tc>
                <a:extLst>
                  <a:ext uri="{0D108BD9-81ED-4DB2-BD59-A6C34878D82A}">
                    <a16:rowId xmlns:a16="http://schemas.microsoft.com/office/drawing/2014/main" val="2640803396"/>
                  </a:ext>
                </a:extLst>
              </a:tr>
              <a:tr h="330395">
                <a:tc>
                  <a:txBody>
                    <a:bodyPr/>
                    <a:lstStyle/>
                    <a:p>
                      <a:r>
                        <a:rPr lang="en-US" sz="1400" dirty="0"/>
                        <a:t>Amplitude</a:t>
                      </a:r>
                    </a:p>
                  </a:txBody>
                  <a:tcPr marL="81468" marR="81468" marT="40734" marB="40734"/>
                </a:tc>
                <a:tc>
                  <a:txBody>
                    <a:bodyPr/>
                    <a:lstStyle/>
                    <a:p>
                      <a:r>
                        <a:rPr lang="en-US" sz="1400" dirty="0"/>
                        <a:t>Demodulation</a:t>
                      </a:r>
                    </a:p>
                  </a:txBody>
                  <a:tcPr marL="81468" marR="81468" marT="40734" marB="40734"/>
                </a:tc>
                <a:extLst>
                  <a:ext uri="{0D108BD9-81ED-4DB2-BD59-A6C34878D82A}">
                    <a16:rowId xmlns:a16="http://schemas.microsoft.com/office/drawing/2014/main" val="1102194810"/>
                  </a:ext>
                </a:extLst>
              </a:tr>
              <a:tr h="330395">
                <a:tc>
                  <a:txBody>
                    <a:bodyPr/>
                    <a:lstStyle/>
                    <a:p>
                      <a:r>
                        <a:rPr lang="en-US" sz="1400" dirty="0"/>
                        <a:t>Band</a:t>
                      </a:r>
                    </a:p>
                  </a:txBody>
                  <a:tcPr marL="81468" marR="81468" marT="40734" marB="40734"/>
                </a:tc>
                <a:tc>
                  <a:txBody>
                    <a:bodyPr/>
                    <a:lstStyle/>
                    <a:p>
                      <a:r>
                        <a:rPr lang="en-US" sz="1400" dirty="0"/>
                        <a:t>Direct sequence spread spectrum (DSSS)</a:t>
                      </a:r>
                    </a:p>
                  </a:txBody>
                  <a:tcPr marL="81468" marR="81468" marT="40734" marB="40734"/>
                </a:tc>
                <a:extLst>
                  <a:ext uri="{0D108BD9-81ED-4DB2-BD59-A6C34878D82A}">
                    <a16:rowId xmlns:a16="http://schemas.microsoft.com/office/drawing/2014/main" val="729844328"/>
                  </a:ext>
                </a:extLst>
              </a:tr>
              <a:tr h="330395">
                <a:tc>
                  <a:txBody>
                    <a:bodyPr/>
                    <a:lstStyle/>
                    <a:p>
                      <a:r>
                        <a:rPr lang="en-US" sz="1400" dirty="0"/>
                        <a:t>Bandwidth</a:t>
                      </a:r>
                    </a:p>
                  </a:txBody>
                  <a:tcPr marL="81468" marR="81468" marT="40734" marB="40734"/>
                </a:tc>
                <a:tc>
                  <a:txBody>
                    <a:bodyPr/>
                    <a:lstStyle/>
                    <a:p>
                      <a:r>
                        <a:rPr lang="en-US" sz="1400" dirty="0"/>
                        <a:t>Dynamic rate shift (DRS)</a:t>
                      </a:r>
                    </a:p>
                  </a:txBody>
                  <a:tcPr marL="81468" marR="81468" marT="40734" marB="40734"/>
                </a:tc>
                <a:extLst>
                  <a:ext uri="{0D108BD9-81ED-4DB2-BD59-A6C34878D82A}">
                    <a16:rowId xmlns:a16="http://schemas.microsoft.com/office/drawing/2014/main" val="1080197579"/>
                  </a:ext>
                </a:extLst>
              </a:tr>
              <a:tr h="330395">
                <a:tc>
                  <a:txBody>
                    <a:bodyPr/>
                    <a:lstStyle/>
                    <a:p>
                      <a:r>
                        <a:rPr lang="en-US" sz="1400" dirty="0"/>
                        <a:t>Carrier signal</a:t>
                      </a:r>
                    </a:p>
                  </a:txBody>
                  <a:tcPr marL="81468" marR="81468" marT="40734" marB="40734"/>
                </a:tc>
                <a:tc>
                  <a:txBody>
                    <a:bodyPr/>
                    <a:lstStyle/>
                    <a:p>
                      <a:r>
                        <a:rPr lang="en-US" sz="1400" dirty="0"/>
                        <a:t>Effective isotropic radiated power (EIRP)</a:t>
                      </a:r>
                    </a:p>
                  </a:txBody>
                  <a:tcPr marL="81468" marR="81468" marT="40734" marB="40734"/>
                </a:tc>
                <a:extLst>
                  <a:ext uri="{0D108BD9-81ED-4DB2-BD59-A6C34878D82A}">
                    <a16:rowId xmlns:a16="http://schemas.microsoft.com/office/drawing/2014/main" val="2524059975"/>
                  </a:ext>
                </a:extLst>
              </a:tr>
              <a:tr h="330395">
                <a:tc>
                  <a:txBody>
                    <a:bodyPr/>
                    <a:lstStyle/>
                    <a:p>
                      <a:r>
                        <a:rPr lang="en-US" sz="1400" dirty="0"/>
                        <a:t>Channel</a:t>
                      </a:r>
                    </a:p>
                  </a:txBody>
                  <a:tcPr marL="81468" marR="81468" marT="40734" marB="40734"/>
                </a:tc>
                <a:tc>
                  <a:txBody>
                    <a:bodyPr/>
                    <a:lstStyle/>
                    <a:p>
                      <a:r>
                        <a:rPr lang="en-US" sz="1400" dirty="0"/>
                        <a:t>Frequency</a:t>
                      </a:r>
                    </a:p>
                  </a:txBody>
                  <a:tcPr marL="81468" marR="81468" marT="40734" marB="40734"/>
                </a:tc>
                <a:extLst>
                  <a:ext uri="{0D108BD9-81ED-4DB2-BD59-A6C34878D82A}">
                    <a16:rowId xmlns:a16="http://schemas.microsoft.com/office/drawing/2014/main" val="2379836133"/>
                  </a:ext>
                </a:extLst>
              </a:tr>
              <a:tr h="330395">
                <a:tc>
                  <a:txBody>
                    <a:bodyPr/>
                    <a:lstStyle/>
                    <a:p>
                      <a:r>
                        <a:rPr lang="en-US" sz="1400" dirty="0"/>
                        <a:t>dBd</a:t>
                      </a:r>
                    </a:p>
                  </a:txBody>
                  <a:tcPr marL="81468" marR="81468" marT="40734" marB="40734"/>
                </a:tc>
                <a:tc>
                  <a:txBody>
                    <a:bodyPr/>
                    <a:lstStyle/>
                    <a:p>
                      <a:r>
                        <a:rPr lang="en-US" sz="1400" dirty="0"/>
                        <a:t>Hertz (Hz)</a:t>
                      </a:r>
                    </a:p>
                  </a:txBody>
                  <a:tcPr marL="81468" marR="81468" marT="40734" marB="40734"/>
                </a:tc>
                <a:extLst>
                  <a:ext uri="{0D108BD9-81ED-4DB2-BD59-A6C34878D82A}">
                    <a16:rowId xmlns:a16="http://schemas.microsoft.com/office/drawing/2014/main" val="1090699152"/>
                  </a:ext>
                </a:extLst>
              </a:tr>
              <a:tr h="330395">
                <a:tc>
                  <a:txBody>
                    <a:bodyPr/>
                    <a:lstStyle/>
                    <a:p>
                      <a:r>
                        <a:rPr lang="en-US" sz="1400" dirty="0"/>
                        <a:t>dBi</a:t>
                      </a:r>
                    </a:p>
                  </a:txBody>
                  <a:tcPr marL="81468" marR="81468" marT="40734" marB="40734"/>
                </a:tc>
                <a:tc>
                  <a:txBody>
                    <a:bodyPr/>
                    <a:lstStyle/>
                    <a:p>
                      <a:r>
                        <a:rPr lang="en-US" sz="1400" dirty="0"/>
                        <a:t>In phase</a:t>
                      </a:r>
                    </a:p>
                  </a:txBody>
                  <a:tcPr marL="81468" marR="81468" marT="40734" marB="40734"/>
                </a:tc>
                <a:extLst>
                  <a:ext uri="{0D108BD9-81ED-4DB2-BD59-A6C34878D82A}">
                    <a16:rowId xmlns:a16="http://schemas.microsoft.com/office/drawing/2014/main" val="1086687540"/>
                  </a:ext>
                </a:extLst>
              </a:tr>
              <a:tr h="330395">
                <a:tc>
                  <a:txBody>
                    <a:bodyPr/>
                    <a:lstStyle/>
                    <a:p>
                      <a:r>
                        <a:rPr lang="en-US" sz="1400" dirty="0"/>
                        <a:t>dBm</a:t>
                      </a:r>
                    </a:p>
                  </a:txBody>
                  <a:tcPr marL="81468" marR="81468" marT="40734" marB="40734"/>
                </a:tc>
                <a:tc>
                  <a:txBody>
                    <a:bodyPr/>
                    <a:lstStyle/>
                    <a:p>
                      <a:r>
                        <a:rPr lang="en-US" sz="1400" dirty="0"/>
                        <a:t>Isotrophic antenna</a:t>
                      </a:r>
                    </a:p>
                  </a:txBody>
                  <a:tcPr marL="81468" marR="81468" marT="40734" marB="40734"/>
                </a:tc>
                <a:extLst>
                  <a:ext uri="{0D108BD9-81ED-4DB2-BD59-A6C34878D82A}">
                    <a16:rowId xmlns:a16="http://schemas.microsoft.com/office/drawing/2014/main" val="2122254460"/>
                  </a:ext>
                </a:extLst>
              </a:tr>
              <a:tr h="330395">
                <a:tc>
                  <a:txBody>
                    <a:bodyPr/>
                    <a:lstStyle/>
                    <a:p>
                      <a:r>
                        <a:rPr lang="en-US" sz="1400" dirty="0"/>
                        <a:t>Decibel (dB)</a:t>
                      </a:r>
                    </a:p>
                  </a:txBody>
                  <a:tcPr marL="81468" marR="81468" marT="40734" marB="40734"/>
                </a:tc>
                <a:tc>
                  <a:txBody>
                    <a:bodyPr/>
                    <a:lstStyle/>
                    <a:p>
                      <a:r>
                        <a:rPr lang="en-US" sz="1400" dirty="0"/>
                        <a:t>Link budget</a:t>
                      </a:r>
                    </a:p>
                  </a:txBody>
                  <a:tcPr marL="81468" marR="81468" marT="40734" marB="40734"/>
                </a:tc>
                <a:extLst>
                  <a:ext uri="{0D108BD9-81ED-4DB2-BD59-A6C34878D82A}">
                    <a16:rowId xmlns:a16="http://schemas.microsoft.com/office/drawing/2014/main" val="1552310931"/>
                  </a:ext>
                </a:extLst>
              </a:tr>
            </a:tbl>
          </a:graphicData>
        </a:graphic>
      </p:graphicFrame>
    </p:spTree>
    <p:extLst>
      <p:ext uri="{BB962C8B-B14F-4D97-AF65-F5344CB8AC3E}">
        <p14:creationId xmlns:p14="http://schemas.microsoft.com/office/powerpoint/2010/main" val="246716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Basic Wireless Concepts</a:t>
            </a:r>
          </a:p>
        </p:txBody>
      </p:sp>
      <p:sp>
        <p:nvSpPr>
          <p:cNvPr id="7" name="Content Placeholder 6"/>
          <p:cNvSpPr>
            <a:spLocks noGrp="1"/>
          </p:cNvSpPr>
          <p:nvPr>
            <p:ph idx="1"/>
          </p:nvPr>
        </p:nvSpPr>
        <p:spPr>
          <a:xfrm>
            <a:off x="169683" y="731837"/>
            <a:ext cx="8280057" cy="738744"/>
          </a:xfrm>
        </p:spPr>
        <p:txBody>
          <a:bodyPr/>
          <a:lstStyle/>
          <a:p>
            <a:pPr marL="0" lvl="0" indent="0" algn="l" defTabSz="457200" fontAlgn="base">
              <a:spcBef>
                <a:spcPct val="0"/>
              </a:spcBef>
              <a:spcAft>
                <a:spcPct val="0"/>
              </a:spcAft>
            </a:pPr>
            <a:r>
              <a:rPr lang="en-US" sz="1600" dirty="0">
                <a:solidFill>
                  <a:srgbClr val="58585B"/>
                </a:solidFill>
                <a:latin typeface="Arial" charset="0"/>
                <a:ea typeface="ＭＳ Ｐゴシック" pitchFamily="34" charset="-128"/>
                <a:cs typeface="+mn-cs"/>
              </a:rPr>
              <a:t>In RF wireless communications, the sender (a transmitter) sends an alternating current into a section of wire (an antenna), which sets up moving electric and magnetic fields that propagate out and away from the antenna as traveling waves. </a:t>
            </a:r>
          </a:p>
          <a:p>
            <a:endParaRPr lang="en-US" dirty="0"/>
          </a:p>
        </p:txBody>
      </p:sp>
      <p:sp>
        <p:nvSpPr>
          <p:cNvPr id="6" name="TextBox 5"/>
          <p:cNvSpPr txBox="1"/>
          <p:nvPr/>
        </p:nvSpPr>
        <p:spPr>
          <a:xfrm>
            <a:off x="169683" y="1592078"/>
            <a:ext cx="4440024" cy="3093154"/>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electric and magnetic fields travel along together and are always at right angles to each other, as shown in </a:t>
            </a:r>
            <a:r>
              <a:rPr lang="en-US" sz="1500" i="1" dirty="0"/>
              <a:t>Figure 17-3</a:t>
            </a:r>
            <a:r>
              <a:rPr lang="en-US" sz="1500" dirty="0"/>
              <a:t>. The signal must keep changing, or alternating, by cycling up and down, to keep the electric and magnetic fields cycling and pushing ever outward.</a:t>
            </a:r>
          </a:p>
          <a:p>
            <a:pPr marL="285750" indent="-285750">
              <a:buFont typeface="Arial" panose="020B0604020202020204" pitchFamily="34" charset="0"/>
              <a:buChar char="•"/>
            </a:pPr>
            <a:r>
              <a:rPr lang="en-US" sz="1500" dirty="0"/>
              <a:t>Electromagnetic waves do not travel strictly in a straight line. Instead, they travel by expanding in all directions away from the antenna.</a:t>
            </a:r>
          </a:p>
          <a:p>
            <a:pPr marL="285750" indent="-285750">
              <a:buFont typeface="Arial" panose="020B0604020202020204" pitchFamily="34" charset="0"/>
              <a:buChar char="•"/>
            </a:pPr>
            <a:r>
              <a:rPr lang="en-US" sz="1500" dirty="0"/>
              <a:t>In free space, the electromagnetic waves expand outward in all three dimensions.</a:t>
            </a:r>
          </a:p>
        </p:txBody>
      </p:sp>
      <p:sp>
        <p:nvSpPr>
          <p:cNvPr id="10" name="TextBox 9"/>
          <p:cNvSpPr txBox="1"/>
          <p:nvPr/>
        </p:nvSpPr>
        <p:spPr>
          <a:xfrm>
            <a:off x="4762256" y="4111956"/>
            <a:ext cx="3687484" cy="276999"/>
          </a:xfrm>
          <a:prstGeom prst="rect">
            <a:avLst/>
          </a:prstGeom>
          <a:noFill/>
        </p:spPr>
        <p:txBody>
          <a:bodyPr wrap="none" rtlCol="0">
            <a:spAutoFit/>
          </a:bodyPr>
          <a:lstStyle/>
          <a:p>
            <a:r>
              <a:rPr lang="en-US" sz="1200" b="1" dirty="0">
                <a:latin typeface="Cisco-Bold"/>
              </a:rPr>
              <a:t>Figure 17-3 </a:t>
            </a:r>
            <a:r>
              <a:rPr lang="en-US" sz="1200" i="1" dirty="0">
                <a:latin typeface="CiscoSerif-Italic-Regular"/>
              </a:rPr>
              <a:t>Traveling Electric and Magnetic Waves</a:t>
            </a:r>
            <a:endParaRPr lang="en-US" sz="1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203" y="1975693"/>
            <a:ext cx="4225959" cy="1908150"/>
          </a:xfrm>
          <a:prstGeom prst="rect">
            <a:avLst/>
          </a:prstGeom>
        </p:spPr>
      </p:pic>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17 (Cont.)</a:t>
            </a:r>
          </a:p>
        </p:txBody>
      </p:sp>
      <p:graphicFrame>
        <p:nvGraphicFramePr>
          <p:cNvPr id="5" name="Table 4">
            <a:extLst>
              <a:ext uri="{FF2B5EF4-FFF2-40B4-BE49-F238E27FC236}">
                <a16:creationId xmlns:a16="http://schemas.microsoft.com/office/drawing/2014/main" id="{3F80A476-0C9F-4491-BC16-A98BFB429CD4}"/>
              </a:ext>
            </a:extLst>
          </p:cNvPr>
          <p:cNvGraphicFramePr>
            <a:graphicFrameLocks noGrp="1"/>
          </p:cNvGraphicFramePr>
          <p:nvPr>
            <p:extLst>
              <p:ext uri="{D42A27DB-BD31-4B8C-83A1-F6EECF244321}">
                <p14:modId xmlns:p14="http://schemas.microsoft.com/office/powerpoint/2010/main" val="267456898"/>
              </p:ext>
            </p:extLst>
          </p:nvPr>
        </p:nvGraphicFramePr>
        <p:xfrm>
          <a:off x="536929" y="1084692"/>
          <a:ext cx="7497356" cy="3481743"/>
        </p:xfrm>
        <a:graphic>
          <a:graphicData uri="http://schemas.openxmlformats.org/drawingml/2006/table">
            <a:tbl>
              <a:tblPr firstRow="1" bandRow="1">
                <a:tableStyleId>{5C22544A-7EE6-4342-B048-85BDC9FD1C3A}</a:tableStyleId>
              </a:tblPr>
              <a:tblGrid>
                <a:gridCol w="3780547">
                  <a:extLst>
                    <a:ext uri="{9D8B030D-6E8A-4147-A177-3AD203B41FA5}">
                      <a16:colId xmlns:a16="http://schemas.microsoft.com/office/drawing/2014/main" val="3133942819"/>
                    </a:ext>
                  </a:extLst>
                </a:gridCol>
                <a:gridCol w="3716809">
                  <a:extLst>
                    <a:ext uri="{9D8B030D-6E8A-4147-A177-3AD203B41FA5}">
                      <a16:colId xmlns:a16="http://schemas.microsoft.com/office/drawing/2014/main" val="2120057216"/>
                    </a:ext>
                  </a:extLst>
                </a:gridCol>
              </a:tblGrid>
              <a:tr h="330395">
                <a:tc>
                  <a:txBody>
                    <a:bodyPr/>
                    <a:lstStyle/>
                    <a:p>
                      <a:r>
                        <a:rPr lang="en-US" sz="1400" dirty="0"/>
                        <a:t>Term</a:t>
                      </a:r>
                    </a:p>
                  </a:txBody>
                  <a:tcPr marL="81468" marR="81468" marT="40734" marB="40734"/>
                </a:tc>
                <a:tc>
                  <a:txBody>
                    <a:bodyPr/>
                    <a:lstStyle/>
                    <a:p>
                      <a:endParaRPr lang="en-US" sz="1400" dirty="0"/>
                    </a:p>
                  </a:txBody>
                  <a:tcPr marL="81468" marR="81468" marT="40734" marB="40734"/>
                </a:tc>
                <a:extLst>
                  <a:ext uri="{0D108BD9-81ED-4DB2-BD59-A6C34878D82A}">
                    <a16:rowId xmlns:a16="http://schemas.microsoft.com/office/drawing/2014/main" val="2640803396"/>
                  </a:ext>
                </a:extLst>
              </a:tr>
              <a:tr h="330395">
                <a:tc>
                  <a:txBody>
                    <a:bodyPr/>
                    <a:lstStyle/>
                    <a:p>
                      <a:r>
                        <a:rPr lang="en-US" sz="1400" dirty="0"/>
                        <a:t>Maximal-ratio combining (MRC)</a:t>
                      </a:r>
                    </a:p>
                  </a:txBody>
                  <a:tcPr marL="81468" marR="81468" marT="40734" marB="40734"/>
                </a:tc>
                <a:tc>
                  <a:txBody>
                    <a:bodyPr/>
                    <a:lstStyle/>
                    <a:p>
                      <a:r>
                        <a:rPr lang="en-US" sz="1400" dirty="0"/>
                        <a:t>Received signal strength indicator (RSSI)</a:t>
                      </a:r>
                    </a:p>
                  </a:txBody>
                  <a:tcPr marL="81468" marR="81468" marT="40734" marB="40734"/>
                </a:tc>
                <a:extLst>
                  <a:ext uri="{0D108BD9-81ED-4DB2-BD59-A6C34878D82A}">
                    <a16:rowId xmlns:a16="http://schemas.microsoft.com/office/drawing/2014/main" val="1102194810"/>
                  </a:ext>
                </a:extLst>
              </a:tr>
              <a:tr h="330395">
                <a:tc>
                  <a:txBody>
                    <a:bodyPr/>
                    <a:lstStyle/>
                    <a:p>
                      <a:r>
                        <a:rPr lang="en-US" sz="1400" dirty="0"/>
                        <a:t>Modulation</a:t>
                      </a:r>
                    </a:p>
                  </a:txBody>
                  <a:tcPr marL="81468" marR="81468" marT="40734" marB="40734"/>
                </a:tc>
                <a:tc>
                  <a:txBody>
                    <a:bodyPr/>
                    <a:lstStyle/>
                    <a:p>
                      <a:r>
                        <a:rPr lang="en-US" sz="1400" dirty="0"/>
                        <a:t>Sensitivity level</a:t>
                      </a:r>
                    </a:p>
                  </a:txBody>
                  <a:tcPr marL="81468" marR="81468" marT="40734" marB="40734"/>
                </a:tc>
                <a:extLst>
                  <a:ext uri="{0D108BD9-81ED-4DB2-BD59-A6C34878D82A}">
                    <a16:rowId xmlns:a16="http://schemas.microsoft.com/office/drawing/2014/main" val="729844328"/>
                  </a:ext>
                </a:extLst>
              </a:tr>
              <a:tr h="330395">
                <a:tc>
                  <a:txBody>
                    <a:bodyPr/>
                    <a:lstStyle/>
                    <a:p>
                      <a:r>
                        <a:rPr lang="en-US" sz="1400" dirty="0"/>
                        <a:t>Narrowband</a:t>
                      </a:r>
                    </a:p>
                  </a:txBody>
                  <a:tcPr marL="81468" marR="81468" marT="40734" marB="40734"/>
                </a:tc>
                <a:tc>
                  <a:txBody>
                    <a:bodyPr/>
                    <a:lstStyle/>
                    <a:p>
                      <a:r>
                        <a:rPr lang="en-US" sz="1400" dirty="0"/>
                        <a:t>Signal-to-noise ration (SNR)</a:t>
                      </a:r>
                    </a:p>
                  </a:txBody>
                  <a:tcPr marL="81468" marR="81468" marT="40734" marB="40734"/>
                </a:tc>
                <a:extLst>
                  <a:ext uri="{0D108BD9-81ED-4DB2-BD59-A6C34878D82A}">
                    <a16:rowId xmlns:a16="http://schemas.microsoft.com/office/drawing/2014/main" val="1080197579"/>
                  </a:ext>
                </a:extLst>
              </a:tr>
              <a:tr h="330395">
                <a:tc>
                  <a:txBody>
                    <a:bodyPr/>
                    <a:lstStyle/>
                    <a:p>
                      <a:r>
                        <a:rPr lang="en-US" sz="1400" dirty="0"/>
                        <a:t>Noise floor</a:t>
                      </a:r>
                    </a:p>
                  </a:txBody>
                  <a:tcPr marL="81468" marR="81468" marT="40734" marB="40734"/>
                </a:tc>
                <a:tc>
                  <a:txBody>
                    <a:bodyPr/>
                    <a:lstStyle/>
                    <a:p>
                      <a:r>
                        <a:rPr lang="en-US" dirty="0"/>
                        <a:t>Spatial multiplexing</a:t>
                      </a:r>
                    </a:p>
                  </a:txBody>
                  <a:tcPr marL="81468" marR="81468" marT="40734" marB="40734"/>
                </a:tc>
                <a:extLst>
                  <a:ext uri="{0D108BD9-81ED-4DB2-BD59-A6C34878D82A}">
                    <a16:rowId xmlns:a16="http://schemas.microsoft.com/office/drawing/2014/main" val="2524059975"/>
                  </a:ext>
                </a:extLst>
              </a:tr>
              <a:tr h="330395">
                <a:tc>
                  <a:txBody>
                    <a:bodyPr/>
                    <a:lstStyle/>
                    <a:p>
                      <a:r>
                        <a:rPr lang="en-US" sz="1400" dirty="0"/>
                        <a:t>Orthogonal Frequency Division Multiplexing (OFDM)</a:t>
                      </a:r>
                    </a:p>
                  </a:txBody>
                  <a:tcPr marL="81468" marR="81468" marT="40734" marB="40734"/>
                </a:tc>
                <a:tc>
                  <a:txBody>
                    <a:bodyPr/>
                    <a:lstStyle/>
                    <a:p>
                      <a:r>
                        <a:rPr lang="en-US" dirty="0"/>
                        <a:t>Spatial stream</a:t>
                      </a:r>
                    </a:p>
                  </a:txBody>
                  <a:tcPr marL="81468" marR="81468" marT="40734" marB="40734"/>
                </a:tc>
                <a:extLst>
                  <a:ext uri="{0D108BD9-81ED-4DB2-BD59-A6C34878D82A}">
                    <a16:rowId xmlns:a16="http://schemas.microsoft.com/office/drawing/2014/main" val="2379836133"/>
                  </a:ext>
                </a:extLst>
              </a:tr>
              <a:tr h="330395">
                <a:tc>
                  <a:txBody>
                    <a:bodyPr/>
                    <a:lstStyle/>
                    <a:p>
                      <a:r>
                        <a:rPr lang="en-US" sz="1400" dirty="0"/>
                        <a:t>Out of phase</a:t>
                      </a:r>
                    </a:p>
                  </a:txBody>
                  <a:tcPr marL="81468" marR="81468" marT="40734" marB="40734"/>
                </a:tc>
                <a:tc>
                  <a:txBody>
                    <a:bodyPr/>
                    <a:lstStyle/>
                    <a:p>
                      <a:r>
                        <a:rPr lang="en-US" sz="1400" dirty="0"/>
                        <a:t>Spread spectrum</a:t>
                      </a:r>
                    </a:p>
                  </a:txBody>
                  <a:tcPr marL="81468" marR="81468" marT="40734" marB="40734"/>
                </a:tc>
                <a:extLst>
                  <a:ext uri="{0D108BD9-81ED-4DB2-BD59-A6C34878D82A}">
                    <a16:rowId xmlns:a16="http://schemas.microsoft.com/office/drawing/2014/main" val="1090699152"/>
                  </a:ext>
                </a:extLst>
              </a:tr>
              <a:tr h="330395">
                <a:tc>
                  <a:txBody>
                    <a:bodyPr/>
                    <a:lstStyle/>
                    <a:p>
                      <a:r>
                        <a:rPr lang="en-US" sz="1400" dirty="0"/>
                        <a:t>Phase</a:t>
                      </a:r>
                    </a:p>
                  </a:txBody>
                  <a:tcPr marL="81468" marR="81468" marT="40734" marB="40734"/>
                </a:tc>
                <a:tc>
                  <a:txBody>
                    <a:bodyPr/>
                    <a:lstStyle/>
                    <a:p>
                      <a:r>
                        <a:rPr lang="en-US" sz="1400" dirty="0"/>
                        <a:t>Transmit beamforming (TxBF)</a:t>
                      </a:r>
                    </a:p>
                  </a:txBody>
                  <a:tcPr marL="81468" marR="81468" marT="40734" marB="40734"/>
                </a:tc>
                <a:extLst>
                  <a:ext uri="{0D108BD9-81ED-4DB2-BD59-A6C34878D82A}">
                    <a16:rowId xmlns:a16="http://schemas.microsoft.com/office/drawing/2014/main" val="1086687540"/>
                  </a:ext>
                </a:extLst>
              </a:tr>
              <a:tr h="330395">
                <a:tc>
                  <a:txBody>
                    <a:bodyPr/>
                    <a:lstStyle/>
                    <a:p>
                      <a:r>
                        <a:rPr lang="en-US" sz="1400" dirty="0"/>
                        <a:t>Quadrature amplitude modulation (QAM)</a:t>
                      </a:r>
                    </a:p>
                  </a:txBody>
                  <a:tcPr marL="81468" marR="81468" marT="40734" marB="40734"/>
                </a:tc>
                <a:tc>
                  <a:txBody>
                    <a:bodyPr/>
                    <a:lstStyle/>
                    <a:p>
                      <a:r>
                        <a:rPr lang="en-US" sz="1400" dirty="0"/>
                        <a:t>Wavelength</a:t>
                      </a:r>
                    </a:p>
                  </a:txBody>
                  <a:tcPr marL="81468" marR="81468" marT="40734" marB="40734"/>
                </a:tc>
                <a:extLst>
                  <a:ext uri="{0D108BD9-81ED-4DB2-BD59-A6C34878D82A}">
                    <a16:rowId xmlns:a16="http://schemas.microsoft.com/office/drawing/2014/main" val="2122254460"/>
                  </a:ext>
                </a:extLst>
              </a:tr>
              <a:tr h="330395">
                <a:tc>
                  <a:txBody>
                    <a:bodyPr/>
                    <a:lstStyle/>
                    <a:p>
                      <a:r>
                        <a:rPr lang="en-US" sz="1400" dirty="0"/>
                        <a:t>Radio frequency (RF)</a:t>
                      </a:r>
                    </a:p>
                  </a:txBody>
                  <a:tcPr marL="81468" marR="81468" marT="40734" marB="40734"/>
                </a:tc>
                <a:tc>
                  <a:txBody>
                    <a:bodyPr/>
                    <a:lstStyle/>
                    <a:p>
                      <a:endParaRPr lang="en-US" sz="1400" dirty="0"/>
                    </a:p>
                  </a:txBody>
                  <a:tcPr marL="81468" marR="81468" marT="40734" marB="40734"/>
                </a:tc>
                <a:extLst>
                  <a:ext uri="{0D108BD9-81ED-4DB2-BD59-A6C34878D82A}">
                    <a16:rowId xmlns:a16="http://schemas.microsoft.com/office/drawing/2014/main" val="1552310931"/>
                  </a:ext>
                </a:extLst>
              </a:tr>
            </a:tbl>
          </a:graphicData>
        </a:graphic>
      </p:graphicFrame>
    </p:spTree>
    <p:extLst>
      <p:ext uri="{BB962C8B-B14F-4D97-AF65-F5344CB8AC3E}">
        <p14:creationId xmlns:p14="http://schemas.microsoft.com/office/powerpoint/2010/main" val="36452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Basic Wireless Concepts (Cont.)</a:t>
            </a:r>
          </a:p>
        </p:txBody>
      </p:sp>
      <p:sp>
        <p:nvSpPr>
          <p:cNvPr id="7" name="Content Placeholder 6"/>
          <p:cNvSpPr>
            <a:spLocks noGrp="1"/>
          </p:cNvSpPr>
          <p:nvPr>
            <p:ph idx="1"/>
          </p:nvPr>
        </p:nvSpPr>
        <p:spPr>
          <a:xfrm>
            <a:off x="169683" y="731837"/>
            <a:ext cx="8280057" cy="738744"/>
          </a:xfrm>
        </p:spPr>
        <p:txBody>
          <a:bodyPr/>
          <a:lstStyle/>
          <a:p>
            <a:pPr marL="0" lvl="0" indent="0" algn="l" defTabSz="457200" fontAlgn="base">
              <a:spcBef>
                <a:spcPct val="0"/>
              </a:spcBef>
              <a:spcAft>
                <a:spcPct val="0"/>
              </a:spcAft>
            </a:pPr>
            <a:r>
              <a:rPr lang="en-US" sz="1600" dirty="0">
                <a:solidFill>
                  <a:srgbClr val="58585B"/>
                </a:solidFill>
                <a:latin typeface="Arial" charset="0"/>
                <a:ea typeface="ＭＳ Ｐゴシック" pitchFamily="34" charset="-128"/>
                <a:cs typeface="+mn-cs"/>
              </a:rPr>
              <a:t>The waves produced from a tiny point antenna expand outward in a spherical shape. The waves will eventually reach the receiver, in addition to many other locations in other directions.</a:t>
            </a:r>
            <a:endParaRPr lang="en-US" dirty="0"/>
          </a:p>
        </p:txBody>
      </p:sp>
      <p:sp>
        <p:nvSpPr>
          <p:cNvPr id="6" name="TextBox 5"/>
          <p:cNvSpPr txBox="1"/>
          <p:nvPr/>
        </p:nvSpPr>
        <p:spPr>
          <a:xfrm>
            <a:off x="169683" y="1592078"/>
            <a:ext cx="4440024" cy="3031599"/>
          </a:xfrm>
          <a:prstGeom prst="rect">
            <a:avLst/>
          </a:prstGeom>
          <a:noFill/>
        </p:spPr>
        <p:txBody>
          <a:bodyPr wrap="square" rtlCol="0">
            <a:spAutoFit/>
          </a:bodyPr>
          <a:lstStyle/>
          <a:p>
            <a:pPr marL="285750" indent="-285750">
              <a:buFont typeface="Arial" panose="020B0604020202020204" pitchFamily="34" charset="0"/>
              <a:buChar char="•"/>
            </a:pPr>
            <a:r>
              <a:rPr lang="en-US" sz="1600" dirty="0"/>
              <a:t>Figure 17-4 shows a simple idealistic antenna that is a single point, which is connected at the end of a wire at the sender.</a:t>
            </a:r>
          </a:p>
          <a:p>
            <a:pPr marL="285750" indent="-285750">
              <a:buFont typeface="Arial" panose="020B0604020202020204" pitchFamily="34" charset="0"/>
              <a:buChar char="•"/>
            </a:pPr>
            <a:r>
              <a:rPr lang="en-US" sz="1600" dirty="0"/>
              <a:t>At the receiving end of a wireless link, the process is reversed. As the electromagnetic waves reach the receiver’s antenna, they induce an electrical signal. If everything works right, the received signal will be a reasonable copy of the original transmitted signal.</a:t>
            </a:r>
          </a:p>
          <a:p>
            <a:pPr marL="285750" indent="-285750">
              <a:buFont typeface="Arial" panose="020B0604020202020204" pitchFamily="34" charset="0"/>
              <a:buChar char="•"/>
            </a:pPr>
            <a:endParaRPr lang="en-US" sz="1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707" y="1463673"/>
            <a:ext cx="4504078" cy="2957497"/>
          </a:xfrm>
          <a:prstGeom prst="rect">
            <a:avLst/>
          </a:prstGeom>
        </p:spPr>
      </p:pic>
      <p:sp>
        <p:nvSpPr>
          <p:cNvPr id="8" name="TextBox 7"/>
          <p:cNvSpPr txBox="1"/>
          <p:nvPr/>
        </p:nvSpPr>
        <p:spPr>
          <a:xfrm>
            <a:off x="4609707" y="4485177"/>
            <a:ext cx="4084323" cy="276999"/>
          </a:xfrm>
          <a:prstGeom prst="rect">
            <a:avLst/>
          </a:prstGeom>
          <a:noFill/>
        </p:spPr>
        <p:txBody>
          <a:bodyPr wrap="none" rtlCol="0">
            <a:spAutoFit/>
          </a:bodyPr>
          <a:lstStyle/>
          <a:p>
            <a:r>
              <a:rPr lang="en-US" sz="1200" b="1" dirty="0"/>
              <a:t>Figure 17-4 </a:t>
            </a:r>
            <a:r>
              <a:rPr lang="en-US" sz="1200" i="1" dirty="0"/>
              <a:t>Wave Propagation with an Idealistic Antenna</a:t>
            </a:r>
            <a:endParaRPr lang="en-US" sz="1200" dirty="0"/>
          </a:p>
        </p:txBody>
      </p:sp>
    </p:spTree>
    <p:extLst>
      <p:ext uri="{BB962C8B-B14F-4D97-AF65-F5344CB8AC3E}">
        <p14:creationId xmlns:p14="http://schemas.microsoft.com/office/powerpoint/2010/main" val="213221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Understanding Frequency</a:t>
            </a:r>
          </a:p>
        </p:txBody>
      </p:sp>
      <p:sp>
        <p:nvSpPr>
          <p:cNvPr id="2" name="TextBox 1"/>
          <p:cNvSpPr txBox="1"/>
          <p:nvPr/>
        </p:nvSpPr>
        <p:spPr>
          <a:xfrm>
            <a:off x="179109" y="820132"/>
            <a:ext cx="8795209" cy="1692771"/>
          </a:xfrm>
          <a:prstGeom prst="rect">
            <a:avLst/>
          </a:prstGeom>
          <a:noFill/>
        </p:spPr>
        <p:txBody>
          <a:bodyPr wrap="square" rtlCol="0">
            <a:spAutoFit/>
          </a:bodyPr>
          <a:lstStyle/>
          <a:p>
            <a:r>
              <a:rPr lang="en-US" dirty="0"/>
              <a:t>The waves involved in a wireless link can be measured and described in several ways. One fundamental property is the frequency</a:t>
            </a:r>
            <a:r>
              <a:rPr lang="en-US" i="1" dirty="0"/>
              <a:t> </a:t>
            </a:r>
            <a:r>
              <a:rPr lang="en-US" dirty="0"/>
              <a:t>of the wave, or the number of times the signal makes one complete up and down cycle</a:t>
            </a:r>
            <a:r>
              <a:rPr lang="en-US" i="1" dirty="0"/>
              <a:t> </a:t>
            </a:r>
            <a:r>
              <a:rPr lang="en-US" dirty="0"/>
              <a:t>in 1 second.</a:t>
            </a:r>
          </a:p>
          <a:p>
            <a:endParaRPr lang="en-US" dirty="0"/>
          </a:p>
          <a:p>
            <a:pPr marL="285750" indent="-285750">
              <a:buFont typeface="Arial" panose="020B0604020202020204" pitchFamily="34" charset="0"/>
              <a:buChar char="•"/>
            </a:pPr>
            <a:r>
              <a:rPr lang="en-US" sz="1600" dirty="0"/>
              <a:t>A cycle can begin as the signal rises from the center line, falls through the center line, and rises again to meet the center line.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2601198"/>
            <a:ext cx="5297864" cy="1810545"/>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2"/>
                </a:solidFill>
              </a:rPr>
              <a:t>A hertz (Hz) is the most commonly used frequency unit and corresponds to the number of cycles per second.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2"/>
                </a:solidFill>
              </a:rPr>
              <a:t>In Figure 17-5, suppose that 1 second has elapsed, as shown. During that 1 second, the signal progressed through four complete cycles. Therefore, its frequency is 4 cycles/second, or 4 hertz.</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735" y="2420733"/>
            <a:ext cx="3597583" cy="1925193"/>
          </a:xfrm>
          <a:prstGeom prst="rect">
            <a:avLst/>
          </a:prstGeom>
        </p:spPr>
      </p:pic>
      <p:sp>
        <p:nvSpPr>
          <p:cNvPr id="8" name="TextBox 7"/>
          <p:cNvSpPr txBox="1"/>
          <p:nvPr/>
        </p:nvSpPr>
        <p:spPr>
          <a:xfrm>
            <a:off x="5376735" y="4349776"/>
            <a:ext cx="2538580" cy="276999"/>
          </a:xfrm>
          <a:prstGeom prst="rect">
            <a:avLst/>
          </a:prstGeom>
          <a:noFill/>
        </p:spPr>
        <p:txBody>
          <a:bodyPr wrap="none" rtlCol="0">
            <a:spAutoFit/>
          </a:bodyPr>
          <a:lstStyle/>
          <a:p>
            <a:r>
              <a:rPr lang="en-US" sz="1200" b="1" dirty="0"/>
              <a:t>Figure 17-5 </a:t>
            </a:r>
            <a:r>
              <a:rPr lang="en-US" sz="1200" i="1" dirty="0"/>
              <a:t>Cycles Within a Wave</a:t>
            </a:r>
            <a:endParaRPr lang="en-US" sz="1200" dirty="0"/>
          </a:p>
        </p:txBody>
      </p:sp>
    </p:spTree>
    <p:extLst>
      <p:ext uri="{BB962C8B-B14F-4D97-AF65-F5344CB8AC3E}">
        <p14:creationId xmlns:p14="http://schemas.microsoft.com/office/powerpoint/2010/main" val="35465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Frequency Unit Names</a:t>
            </a:r>
          </a:p>
        </p:txBody>
      </p:sp>
      <p:sp>
        <p:nvSpPr>
          <p:cNvPr id="5" name="TextBox 4"/>
          <p:cNvSpPr txBox="1"/>
          <p:nvPr/>
        </p:nvSpPr>
        <p:spPr>
          <a:xfrm>
            <a:off x="358218" y="942680"/>
            <a:ext cx="7871381" cy="1200329"/>
          </a:xfrm>
          <a:prstGeom prst="rect">
            <a:avLst/>
          </a:prstGeom>
          <a:noFill/>
        </p:spPr>
        <p:txBody>
          <a:bodyPr wrap="square" rtlCol="0">
            <a:spAutoFit/>
          </a:bodyPr>
          <a:lstStyle/>
          <a:p>
            <a:r>
              <a:rPr lang="en-US" dirty="0"/>
              <a:t>Frequency can vary over a very wide range. As frequency increases by orders of magnitude, the numbers can become quite large. To keep things simple, the frequency unit name can be modified to denote an increasing number of zeros, as listed in Table 17-2.</a:t>
            </a:r>
          </a:p>
        </p:txBody>
      </p:sp>
      <p:graphicFrame>
        <p:nvGraphicFramePr>
          <p:cNvPr id="2" name="Table 1"/>
          <p:cNvGraphicFramePr>
            <a:graphicFrameLocks noGrp="1"/>
          </p:cNvGraphicFramePr>
          <p:nvPr>
            <p:extLst>
              <p:ext uri="{D42A27DB-BD31-4B8C-83A1-F6EECF244321}">
                <p14:modId xmlns:p14="http://schemas.microsoft.com/office/powerpoint/2010/main" val="419636104"/>
              </p:ext>
            </p:extLst>
          </p:nvPr>
        </p:nvGraphicFramePr>
        <p:xfrm>
          <a:off x="1631950" y="2575020"/>
          <a:ext cx="5880100" cy="1651000"/>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val="1551096251"/>
                    </a:ext>
                  </a:extLst>
                </a:gridCol>
                <a:gridCol w="1771650">
                  <a:extLst>
                    <a:ext uri="{9D8B030D-6E8A-4147-A177-3AD203B41FA5}">
                      <a16:colId xmlns:a16="http://schemas.microsoft.com/office/drawing/2014/main" val="1493309987"/>
                    </a:ext>
                  </a:extLst>
                </a:gridCol>
                <a:gridCol w="2286000">
                  <a:extLst>
                    <a:ext uri="{9D8B030D-6E8A-4147-A177-3AD203B41FA5}">
                      <a16:colId xmlns:a16="http://schemas.microsoft.com/office/drawing/2014/main" val="3002203629"/>
                    </a:ext>
                  </a:extLst>
                </a:gridCol>
              </a:tblGrid>
              <a:tr h="330200">
                <a:tc>
                  <a:txBody>
                    <a:bodyPr/>
                    <a:lstStyle/>
                    <a:p>
                      <a:pPr marL="0" marR="0">
                        <a:lnSpc>
                          <a:spcPct val="107000"/>
                        </a:lnSpc>
                        <a:spcBef>
                          <a:spcPts val="0"/>
                        </a:spcBef>
                        <a:spcAft>
                          <a:spcPts val="800"/>
                        </a:spcAft>
                      </a:pPr>
                      <a:r>
                        <a:rPr lang="en-US" sz="1600" dirty="0">
                          <a:effectLst/>
                        </a:rPr>
                        <a:t>Unit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600" dirty="0">
                          <a:effectLst/>
                        </a:rPr>
                        <a:t>Abbreviation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1280" marR="81280" marT="40640" marB="40640" anchor="ctr"/>
                </a:tc>
                <a:tc>
                  <a:txBody>
                    <a:bodyPr/>
                    <a:lstStyle/>
                    <a:p>
                      <a:pPr marL="0" marR="0">
                        <a:lnSpc>
                          <a:spcPct val="107000"/>
                        </a:lnSpc>
                        <a:spcBef>
                          <a:spcPts val="0"/>
                        </a:spcBef>
                        <a:spcAft>
                          <a:spcPts val="800"/>
                        </a:spcAft>
                      </a:pPr>
                      <a:r>
                        <a:rPr lang="en-US" sz="1600" dirty="0">
                          <a:effectLst/>
                        </a:rPr>
                        <a:t>Meaning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3246308983"/>
                  </a:ext>
                </a:extLst>
              </a:tr>
              <a:tr h="330200">
                <a:tc>
                  <a:txBody>
                    <a:bodyPr/>
                    <a:lstStyle/>
                    <a:p>
                      <a:pPr marL="38100" marR="0">
                        <a:lnSpc>
                          <a:spcPts val="1120"/>
                        </a:lnSpc>
                        <a:spcBef>
                          <a:spcPts val="135"/>
                        </a:spcBef>
                        <a:spcAft>
                          <a:spcPts val="0"/>
                        </a:spcAft>
                      </a:pPr>
                      <a:r>
                        <a:rPr lang="en-US" sz="1600" dirty="0">
                          <a:effectLst/>
                        </a:rPr>
                        <a:t>Hertz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8100" marR="0">
                        <a:lnSpc>
                          <a:spcPts val="1120"/>
                        </a:lnSpc>
                        <a:spcBef>
                          <a:spcPts val="135"/>
                        </a:spcBef>
                        <a:spcAft>
                          <a:spcPts val="0"/>
                        </a:spcAft>
                      </a:pPr>
                      <a:r>
                        <a:rPr lang="en-US" sz="1600" dirty="0">
                          <a:effectLst/>
                        </a:rPr>
                        <a:t>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tc>
                  <a:txBody>
                    <a:bodyPr/>
                    <a:lstStyle/>
                    <a:p>
                      <a:pPr marL="37465" marR="0">
                        <a:lnSpc>
                          <a:spcPts val="1120"/>
                        </a:lnSpc>
                        <a:spcBef>
                          <a:spcPts val="135"/>
                        </a:spcBef>
                        <a:spcAft>
                          <a:spcPts val="0"/>
                        </a:spcAft>
                      </a:pPr>
                      <a:r>
                        <a:rPr lang="en-US" sz="1600" dirty="0">
                          <a:effectLst/>
                        </a:rPr>
                        <a:t>Cycles per second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4074944200"/>
                  </a:ext>
                </a:extLst>
              </a:tr>
              <a:tr h="330200">
                <a:tc>
                  <a:txBody>
                    <a:bodyPr/>
                    <a:lstStyle/>
                    <a:p>
                      <a:pPr marL="38100" marR="0">
                        <a:lnSpc>
                          <a:spcPts val="1120"/>
                        </a:lnSpc>
                        <a:spcBef>
                          <a:spcPts val="110"/>
                        </a:spcBef>
                        <a:spcAft>
                          <a:spcPts val="0"/>
                        </a:spcAft>
                      </a:pPr>
                      <a:r>
                        <a:rPr lang="en-US" sz="1600" dirty="0">
                          <a:effectLst/>
                        </a:rPr>
                        <a:t>Kilohertz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8100" marR="0">
                        <a:lnSpc>
                          <a:spcPts val="1120"/>
                        </a:lnSpc>
                        <a:spcBef>
                          <a:spcPts val="110"/>
                        </a:spcBef>
                        <a:spcAft>
                          <a:spcPts val="0"/>
                        </a:spcAft>
                      </a:pPr>
                      <a:r>
                        <a:rPr lang="en-US" sz="1600" dirty="0">
                          <a:effectLst/>
                        </a:rPr>
                        <a:t>kHz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tc>
                  <a:txBody>
                    <a:bodyPr/>
                    <a:lstStyle/>
                    <a:p>
                      <a:pPr marL="37465" marR="0">
                        <a:lnSpc>
                          <a:spcPts val="1120"/>
                        </a:lnSpc>
                        <a:spcBef>
                          <a:spcPts val="110"/>
                        </a:spcBef>
                        <a:spcAft>
                          <a:spcPts val="0"/>
                        </a:spcAft>
                      </a:pPr>
                      <a:r>
                        <a:rPr lang="en-US" sz="1600" dirty="0">
                          <a:effectLst/>
                        </a:rPr>
                        <a:t>1000 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3395738375"/>
                  </a:ext>
                </a:extLst>
              </a:tr>
              <a:tr h="330200">
                <a:tc>
                  <a:txBody>
                    <a:bodyPr/>
                    <a:lstStyle/>
                    <a:p>
                      <a:pPr marL="38100" marR="0">
                        <a:lnSpc>
                          <a:spcPts val="1120"/>
                        </a:lnSpc>
                        <a:spcBef>
                          <a:spcPts val="110"/>
                        </a:spcBef>
                        <a:spcAft>
                          <a:spcPts val="0"/>
                        </a:spcAft>
                      </a:pPr>
                      <a:r>
                        <a:rPr lang="en-US" sz="1600" dirty="0">
                          <a:effectLst/>
                        </a:rPr>
                        <a:t>Megahertz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8100" marR="0">
                        <a:lnSpc>
                          <a:spcPts val="1120"/>
                        </a:lnSpc>
                        <a:spcBef>
                          <a:spcPts val="110"/>
                        </a:spcBef>
                        <a:spcAft>
                          <a:spcPts val="0"/>
                        </a:spcAft>
                      </a:pPr>
                      <a:r>
                        <a:rPr lang="en-US" sz="1600" dirty="0">
                          <a:effectLst/>
                        </a:rPr>
                        <a:t>MHz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tc>
                  <a:txBody>
                    <a:bodyPr/>
                    <a:lstStyle/>
                    <a:p>
                      <a:pPr marL="37465" marR="0">
                        <a:lnSpc>
                          <a:spcPts val="1120"/>
                        </a:lnSpc>
                        <a:spcBef>
                          <a:spcPts val="110"/>
                        </a:spcBef>
                        <a:spcAft>
                          <a:spcPts val="0"/>
                        </a:spcAft>
                      </a:pPr>
                      <a:r>
                        <a:rPr lang="en-US" sz="1600" dirty="0">
                          <a:effectLst/>
                        </a:rPr>
                        <a:t>1,000,000 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4197977744"/>
                  </a:ext>
                </a:extLst>
              </a:tr>
              <a:tr h="330200">
                <a:tc>
                  <a:txBody>
                    <a:bodyPr/>
                    <a:lstStyle/>
                    <a:p>
                      <a:pPr marL="38100" marR="0">
                        <a:lnSpc>
                          <a:spcPts val="1120"/>
                        </a:lnSpc>
                        <a:spcBef>
                          <a:spcPts val="110"/>
                        </a:spcBef>
                        <a:spcAft>
                          <a:spcPts val="0"/>
                        </a:spcAft>
                      </a:pPr>
                      <a:r>
                        <a:rPr lang="en-US" sz="1600" dirty="0">
                          <a:effectLst/>
                        </a:rPr>
                        <a:t>Gigahertz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38100" marR="0">
                        <a:lnSpc>
                          <a:spcPts val="1120"/>
                        </a:lnSpc>
                        <a:spcBef>
                          <a:spcPts val="110"/>
                        </a:spcBef>
                        <a:spcAft>
                          <a:spcPts val="0"/>
                        </a:spcAft>
                      </a:pPr>
                      <a:r>
                        <a:rPr lang="en-US" sz="1600" dirty="0">
                          <a:effectLst/>
                        </a:rPr>
                        <a:t>GHz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tc>
                  <a:txBody>
                    <a:bodyPr/>
                    <a:lstStyle/>
                    <a:p>
                      <a:pPr marL="37465" marR="0">
                        <a:lnSpc>
                          <a:spcPts val="1120"/>
                        </a:lnSpc>
                        <a:spcBef>
                          <a:spcPts val="110"/>
                        </a:spcBef>
                        <a:spcAft>
                          <a:spcPts val="0"/>
                        </a:spcAft>
                      </a:pPr>
                      <a:r>
                        <a:rPr lang="en-US" sz="1600" dirty="0">
                          <a:effectLst/>
                        </a:rPr>
                        <a:t>1,000,000,000 Hz</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280" marR="81280" marT="40640" marB="40640" anchor="ctr"/>
                </a:tc>
                <a:extLst>
                  <a:ext uri="{0D108BD9-81ED-4DB2-BD59-A6C34878D82A}">
                    <a16:rowId xmlns:a16="http://schemas.microsoft.com/office/drawing/2014/main" val="2640290362"/>
                  </a:ext>
                </a:extLst>
              </a:tr>
            </a:tbl>
          </a:graphicData>
        </a:graphic>
      </p:graphicFrame>
      <p:sp>
        <p:nvSpPr>
          <p:cNvPr id="6" name="TextBox 5"/>
          <p:cNvSpPr txBox="1"/>
          <p:nvPr/>
        </p:nvSpPr>
        <p:spPr>
          <a:xfrm>
            <a:off x="1490549" y="2298020"/>
            <a:ext cx="2537682" cy="276999"/>
          </a:xfrm>
          <a:prstGeom prst="rect">
            <a:avLst/>
          </a:prstGeom>
          <a:noFill/>
        </p:spPr>
        <p:txBody>
          <a:bodyPr wrap="none" rtlCol="0">
            <a:spAutoFit/>
          </a:bodyPr>
          <a:lstStyle/>
          <a:p>
            <a:r>
              <a:rPr lang="en-US" sz="1200" b="1" dirty="0"/>
              <a:t>Table 17-2 </a:t>
            </a:r>
            <a:r>
              <a:rPr lang="en-US" sz="1200" dirty="0"/>
              <a:t>Frequency Unit Names</a:t>
            </a:r>
          </a:p>
        </p:txBody>
      </p:sp>
    </p:spTree>
    <p:extLst>
      <p:ext uri="{BB962C8B-B14F-4D97-AF65-F5344CB8AC3E}">
        <p14:creationId xmlns:p14="http://schemas.microsoft.com/office/powerpoint/2010/main" val="399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Continuous Frequency Spectrum</a:t>
            </a:r>
          </a:p>
        </p:txBody>
      </p:sp>
      <p:sp>
        <p:nvSpPr>
          <p:cNvPr id="9" name="TextBox 8"/>
          <p:cNvSpPr txBox="1"/>
          <p:nvPr/>
        </p:nvSpPr>
        <p:spPr>
          <a:xfrm>
            <a:off x="4428458" y="731835"/>
            <a:ext cx="4627903" cy="3785652"/>
          </a:xfrm>
          <a:prstGeom prst="rect">
            <a:avLst/>
          </a:prstGeom>
          <a:noFill/>
        </p:spPr>
        <p:txBody>
          <a:bodyPr wrap="square" rtlCol="0">
            <a:spAutoFit/>
          </a:bodyPr>
          <a:lstStyle/>
          <a:p>
            <a:r>
              <a:rPr lang="en-US" sz="1600" dirty="0"/>
              <a:t>Figure 17-6 shows a simple representation of the continuous frequency spectrum ranging from 0 Hz to 10</a:t>
            </a:r>
            <a:r>
              <a:rPr lang="en-US" sz="1600" baseline="30000" dirty="0"/>
              <a:t>22</a:t>
            </a:r>
            <a:r>
              <a:rPr lang="en-US" sz="1600" dirty="0"/>
              <a:t> (or 1 followed by 22 zeros) Hz. At the low end of the spectrum are frequencies that are too low to be heard by the human ear, followed by audible sounds. The highest range of frequencies contains light, followed by X, gamma, and cosmic rays.</a:t>
            </a:r>
          </a:p>
          <a:p>
            <a:endParaRPr lang="en-US" sz="1600" dirty="0"/>
          </a:p>
          <a:p>
            <a:r>
              <a:rPr lang="en-US" sz="1600" dirty="0"/>
              <a:t>The frequency range from around 3 kHz to 300 GHz is commonly called radio frequency (RF). It includes many different types of radio communication, such as low-frequency radio, AM radio, shortwave radio, television, FM radio, microwave, and radar.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5" y="731835"/>
            <a:ext cx="4200144" cy="3718560"/>
          </a:xfrm>
          <a:prstGeom prst="rect">
            <a:avLst/>
          </a:prstGeom>
        </p:spPr>
      </p:pic>
      <p:sp>
        <p:nvSpPr>
          <p:cNvPr id="11" name="TextBox 10"/>
          <p:cNvSpPr txBox="1"/>
          <p:nvPr/>
        </p:nvSpPr>
        <p:spPr>
          <a:xfrm>
            <a:off x="0" y="4482329"/>
            <a:ext cx="3291286" cy="276999"/>
          </a:xfrm>
          <a:prstGeom prst="rect">
            <a:avLst/>
          </a:prstGeom>
          <a:noFill/>
        </p:spPr>
        <p:txBody>
          <a:bodyPr wrap="none" rtlCol="0">
            <a:spAutoFit/>
          </a:bodyPr>
          <a:lstStyle/>
          <a:p>
            <a:r>
              <a:rPr lang="en-US" sz="1200" b="1" dirty="0"/>
              <a:t>Figure 17-6 </a:t>
            </a:r>
            <a:r>
              <a:rPr lang="en-US" sz="1200" i="1" dirty="0"/>
              <a:t>Continuous Frequency Spectrum</a:t>
            </a:r>
            <a:endParaRPr lang="en-US" sz="1200" dirty="0"/>
          </a:p>
        </p:txBody>
      </p:sp>
    </p:spTree>
    <p:extLst>
      <p:ext uri="{BB962C8B-B14F-4D97-AF65-F5344CB8AC3E}">
        <p14:creationId xmlns:p14="http://schemas.microsoft.com/office/powerpoint/2010/main" val="38962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Understanding Basic Wireless Theory</a:t>
            </a:r>
            <a:br>
              <a:rPr lang="en-US" sz="2400" dirty="0"/>
            </a:br>
            <a:r>
              <a:rPr lang="en-US" sz="2400" dirty="0"/>
              <a:t>Frequency Bands for Wireless LANs</a:t>
            </a:r>
          </a:p>
        </p:txBody>
      </p:sp>
      <p:sp>
        <p:nvSpPr>
          <p:cNvPr id="2" name="TextBox 1"/>
          <p:cNvSpPr txBox="1"/>
          <p:nvPr/>
        </p:nvSpPr>
        <p:spPr>
          <a:xfrm>
            <a:off x="196221" y="731836"/>
            <a:ext cx="8634953" cy="3539430"/>
          </a:xfrm>
          <a:prstGeom prst="rect">
            <a:avLst/>
          </a:prstGeom>
          <a:noFill/>
        </p:spPr>
        <p:txBody>
          <a:bodyPr wrap="square" rtlCol="0">
            <a:spAutoFit/>
          </a:bodyPr>
          <a:lstStyle/>
          <a:p>
            <a:r>
              <a:rPr lang="en-US" sz="1600" dirty="0"/>
              <a:t>One of the two main frequency ranges used for wireless LAN communication lies between 2.400 and 2.4835 GHz. This is usually called the 2.4 GHz band, even though it does not encompass the entire range between 2.4 and 2.5 GHz.</a:t>
            </a:r>
          </a:p>
          <a:p>
            <a:endParaRPr lang="en-US" sz="1600" dirty="0"/>
          </a:p>
          <a:p>
            <a:r>
              <a:rPr lang="en-US" sz="1600" dirty="0"/>
              <a:t>The other wireless LAN range is usually called the 5 GHz band because it lies between 5.150 and 5.825 GHz. The 5 GHz band actually contains the following four separate and distinct bands:</a:t>
            </a:r>
          </a:p>
          <a:p>
            <a:pPr lvl="1"/>
            <a:r>
              <a:rPr lang="en-US" sz="1600" dirty="0"/>
              <a:t>5.150 to 5.250 GHz</a:t>
            </a:r>
          </a:p>
          <a:p>
            <a:pPr lvl="1"/>
            <a:r>
              <a:rPr lang="en-US" sz="1600" dirty="0"/>
              <a:t>5.250 to 5.350 GHz</a:t>
            </a:r>
          </a:p>
          <a:p>
            <a:pPr lvl="1"/>
            <a:r>
              <a:rPr lang="en-US" sz="1600" dirty="0"/>
              <a:t>5.470 to 5.725 GHz</a:t>
            </a:r>
          </a:p>
          <a:p>
            <a:pPr lvl="1"/>
            <a:r>
              <a:rPr lang="en-US" sz="1600" dirty="0"/>
              <a:t>5.725 to 5.825 GHz</a:t>
            </a:r>
          </a:p>
          <a:p>
            <a:endParaRPr lang="en-US" sz="1600" dirty="0"/>
          </a:p>
          <a:p>
            <a:r>
              <a:rPr lang="en-US" sz="1600" dirty="0"/>
              <a:t>Most of the 5 GHz bands are contiguous except for a gap between 5.350 and 5.470. At the time of this writing, this gap exists and cannot be used for wireless LANs.</a:t>
            </a:r>
          </a:p>
        </p:txBody>
      </p:sp>
    </p:spTree>
    <p:extLst>
      <p:ext uri="{BB962C8B-B14F-4D97-AF65-F5344CB8AC3E}">
        <p14:creationId xmlns:p14="http://schemas.microsoft.com/office/powerpoint/2010/main" val="169509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12338</TotalTime>
  <Words>4703</Words>
  <Application>Microsoft Office PowerPoint</Application>
  <PresentationFormat>On-screen Show (16:9)</PresentationFormat>
  <Paragraphs>376</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Cisco-Bold</vt:lpstr>
      <vt:lpstr>CiscoSans ExtraLight</vt:lpstr>
      <vt:lpstr>CiscoSerif-Italic-Regular</vt:lpstr>
      <vt:lpstr>Palatino Linotype</vt:lpstr>
      <vt:lpstr>Tahoma</vt:lpstr>
      <vt:lpstr>Times New Roman</vt:lpstr>
      <vt:lpstr>Default Theme</vt:lpstr>
      <vt:lpstr>Chapter 17: Wireless Signals and Modulation</vt:lpstr>
      <vt:lpstr>Chapter 17 Content</vt:lpstr>
      <vt:lpstr>Understanding Basic Wireless Theory</vt:lpstr>
      <vt:lpstr>Understanding Basic Wireless Theory Basic Wireless Concepts</vt:lpstr>
      <vt:lpstr>Understanding Basic Wireless Theory Basic Wireless Concepts (Cont.)</vt:lpstr>
      <vt:lpstr>Understanding Basic Wireless Theory Understanding Frequency</vt:lpstr>
      <vt:lpstr>Understanding Basic Wireless Theory Frequency Unit Names</vt:lpstr>
      <vt:lpstr>Understanding Basic Wireless Theory Continuous Frequency Spectrum</vt:lpstr>
      <vt:lpstr>Understanding Basic Wireless Theory Frequency Bands for Wireless LANs</vt:lpstr>
      <vt:lpstr>Understanding Basic Wireless Theory Understanding Frequency - Channels</vt:lpstr>
      <vt:lpstr>Understanding Basic Wireless Theory Understanding Frequency - Bandwidth</vt:lpstr>
      <vt:lpstr>Understanding Basic Wireless Theory Understanding Frequency – Overlapping Channels</vt:lpstr>
      <vt:lpstr>Understanding Basic Wireless Theory Understanding Phase</vt:lpstr>
      <vt:lpstr>Understanding Basic Wireless Theory Measuring Wavelength </vt:lpstr>
      <vt:lpstr>Understanding Basic Wireless Theory Understanding RF Power and dB</vt:lpstr>
      <vt:lpstr>Understanding Basic Wireless Theory Understanding RF Power and dB (Cont.)</vt:lpstr>
      <vt:lpstr>Understanding Basic Wireless Theory Understanding RF Power and dB (Cont.)</vt:lpstr>
      <vt:lpstr>Understanding Basic Wireless Theory Understanding RF Power and dB (Cont.)</vt:lpstr>
      <vt:lpstr>Understanding Basic Wireless Theory Example of Computing dB</vt:lpstr>
      <vt:lpstr>Understanding Basic Wireless Theory Understanding RF Power and dB</vt:lpstr>
      <vt:lpstr>Understanding Basic Wireless Theory Measuring Power Changes Along the Signal Path</vt:lpstr>
      <vt:lpstr>Understanding Basic Wireless Theory Measuring Power Changes Along the Signal Path (Cont.)</vt:lpstr>
      <vt:lpstr>Understanding Basic Wireless Theory Free Space Path Loss</vt:lpstr>
      <vt:lpstr>Understanding Basic Wireless Theory Free Space Path Loss (Cont.)</vt:lpstr>
      <vt:lpstr>Understanding Basic Wireless Theory Power Levels at the Receiver</vt:lpstr>
      <vt:lpstr>Understanding Basic Wireless Theory Power Levels at the Receiver (Cont.)</vt:lpstr>
      <vt:lpstr>Carrying Data Over an RF Signal</vt:lpstr>
      <vt:lpstr>Carrying Data Over an RF Signal Modulation</vt:lpstr>
      <vt:lpstr>Carrying Data Over an RF Signal Modulation (Cont.)</vt:lpstr>
      <vt:lpstr>Carrying Data Over an RF Signal Maintaining AP - Client Compatibility</vt:lpstr>
      <vt:lpstr>Carrying Data Over an RF Signal Maintaining AP-Client Compatibility</vt:lpstr>
      <vt:lpstr>Carrying Data Over an RF Signal Using Multiple Radios to Scale Performance</vt:lpstr>
      <vt:lpstr>Carrying Data Over an RF Signal Spatial Multiplexing</vt:lpstr>
      <vt:lpstr>Carrying Data Over an RF Signal Transmit Beamforming</vt:lpstr>
      <vt:lpstr>Carrying Data Over an RF Signal Maximal - Ration Combining</vt:lpstr>
      <vt:lpstr>Carrying Data Over an RF Signal Dynamic Rate Shifting</vt:lpstr>
      <vt:lpstr>Prepare for the Exam</vt:lpstr>
      <vt:lpstr>Prepare for the Exam Key Topics for Chapter 17</vt:lpstr>
      <vt:lpstr>Prepare for the Exam Key Terms for Chapter 17</vt:lpstr>
      <vt:lpstr>Prepare for the Exam Key Terms for Chapter 17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362</cp:revision>
  <dcterms:created xsi:type="dcterms:W3CDTF">2019-10-18T06:21:22Z</dcterms:created>
  <dcterms:modified xsi:type="dcterms:W3CDTF">2020-02-21T18:15:51Z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