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2"/>
  </p:notesMasterIdLst>
  <p:sldIdLst>
    <p:sldId id="513" r:id="rId2"/>
    <p:sldId id="1207" r:id="rId3"/>
    <p:sldId id="1206" r:id="rId4"/>
    <p:sldId id="1208" r:id="rId5"/>
    <p:sldId id="1209" r:id="rId6"/>
    <p:sldId id="1211" r:id="rId7"/>
    <p:sldId id="1217" r:id="rId8"/>
    <p:sldId id="1218" r:id="rId9"/>
    <p:sldId id="1219" r:id="rId10"/>
    <p:sldId id="1220" r:id="rId11"/>
    <p:sldId id="1221" r:id="rId12"/>
    <p:sldId id="1222" r:id="rId13"/>
    <p:sldId id="1223" r:id="rId14"/>
    <p:sldId id="1224" r:id="rId15"/>
    <p:sldId id="1225" r:id="rId16"/>
    <p:sldId id="1227" r:id="rId17"/>
    <p:sldId id="1228" r:id="rId18"/>
    <p:sldId id="1230" r:id="rId19"/>
    <p:sldId id="1231" r:id="rId20"/>
    <p:sldId id="1232" r:id="rId21"/>
    <p:sldId id="1233" r:id="rId22"/>
    <p:sldId id="1234" r:id="rId23"/>
    <p:sldId id="1236" r:id="rId24"/>
    <p:sldId id="1235" r:id="rId25"/>
    <p:sldId id="1237" r:id="rId26"/>
    <p:sldId id="1238" r:id="rId27"/>
    <p:sldId id="1239" r:id="rId28"/>
    <p:sldId id="1240" r:id="rId29"/>
    <p:sldId id="1241" r:id="rId30"/>
    <p:sldId id="1246" r:id="rId31"/>
    <p:sldId id="1242" r:id="rId32"/>
    <p:sldId id="1243" r:id="rId33"/>
    <p:sldId id="1244" r:id="rId34"/>
    <p:sldId id="1245" r:id="rId35"/>
    <p:sldId id="1249" r:id="rId36"/>
    <p:sldId id="1254" r:id="rId37"/>
    <p:sldId id="1250" r:id="rId38"/>
    <p:sldId id="1251" r:id="rId39"/>
    <p:sldId id="1252" r:id="rId40"/>
    <p:sldId id="1253" r:id="rId41"/>
  </p:sldIdLst>
  <p:sldSz cx="9144000" cy="5143500" type="screen16x9"/>
  <p:notesSz cx="6858000" cy="9144000"/>
  <p:custDataLst>
    <p:tags r:id="rId4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16" clrIdx="3"/>
  <p:cmAuthor id="4" name="jagibbon" initials="jmg" lastIdx="8" clrIdx="4"/>
  <p:cmAuthor id="5" name="Stephanie Harvey" initials="SH" lastIdx="2" clrIdx="5">
    <p:extLst>
      <p:ext uri="{19B8F6BF-5375-455C-9EA6-DF929625EA0E}">
        <p15:presenceInfo xmlns:p15="http://schemas.microsoft.com/office/powerpoint/2012/main" userId="Stephanie Harv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95" autoAdjust="0"/>
    <p:restoredTop sz="86657" autoAdjust="0"/>
  </p:normalViewPr>
  <p:slideViewPr>
    <p:cSldViewPr snapToGrid="0" showGuides="1">
      <p:cViewPr varScale="1">
        <p:scale>
          <a:sx n="116" d="100"/>
          <a:sy n="116" d="100"/>
        </p:scale>
        <p:origin x="114" y="3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166967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2: Spanning Tree</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722590" cy="902174"/>
          </a:xfrm>
        </p:spPr>
        <p:txBody>
          <a:bodyPr/>
          <a:lstStyle/>
          <a:p>
            <a:r>
              <a:rPr lang="en-US" dirty="0">
                <a:solidFill>
                  <a:schemeClr val="accent5">
                    <a:lumMod val="40000"/>
                    <a:lumOff val="60000"/>
                  </a:schemeClr>
                </a:solidFill>
              </a:rPr>
              <a:t>CCNP Enterprise: Core Networking</a:t>
            </a:r>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Building the STP Topology </a:t>
            </a:r>
          </a:p>
        </p:txBody>
      </p:sp>
      <p:sp>
        <p:nvSpPr>
          <p:cNvPr id="2" name="Content Placeholder 1"/>
          <p:cNvSpPr>
            <a:spLocks noGrp="1"/>
          </p:cNvSpPr>
          <p:nvPr>
            <p:ph idx="1"/>
          </p:nvPr>
        </p:nvSpPr>
        <p:spPr>
          <a:xfrm>
            <a:off x="117230" y="808891"/>
            <a:ext cx="2883877" cy="3774831"/>
          </a:xfrm>
        </p:spPr>
        <p:txBody>
          <a:bodyPr/>
          <a:lstStyle/>
          <a:p>
            <a:pPr>
              <a:buFont typeface="Arial" panose="020B0604020202020204" pitchFamily="34" charset="0"/>
              <a:buChar char="•"/>
            </a:pPr>
            <a:r>
              <a:rPr lang="en-US" sz="1600" dirty="0"/>
              <a:t>This section focuses on the logic switches use to build an STP topology.</a:t>
            </a:r>
          </a:p>
          <a:p>
            <a:pPr>
              <a:buFont typeface="Arial" panose="020B0604020202020204" pitchFamily="34" charset="0"/>
              <a:buChar char="•"/>
            </a:pPr>
            <a:r>
              <a:rPr lang="en-US" sz="1600" dirty="0"/>
              <a:t>The focus is on VLAN 1, but VLANs 10, 20, and 99 also exist.</a:t>
            </a:r>
          </a:p>
          <a:p>
            <a:pPr>
              <a:buFont typeface="Arial" panose="020B0604020202020204" pitchFamily="34" charset="0"/>
              <a:buChar char="•"/>
            </a:pPr>
            <a:r>
              <a:rPr lang="en-US" sz="1600" dirty="0"/>
              <a:t>SW1 has been identified as the root bridge, and the RP, DP, and blocking ports have been identified.</a:t>
            </a:r>
          </a:p>
          <a:p>
            <a:endParaRPr lang="en-US" sz="1600" dirty="0"/>
          </a:p>
          <a:p>
            <a:endParaRPr lang="en-US" sz="1600" dirty="0"/>
          </a:p>
          <a:p>
            <a:pPr marL="0" indent="0">
              <a:buNone/>
            </a:pPr>
            <a:r>
              <a:rPr lang="en-US" sz="1600" dirty="0"/>
              <a:t>.</a:t>
            </a:r>
          </a:p>
        </p:txBody>
      </p:sp>
      <p:pic>
        <p:nvPicPr>
          <p:cNvPr id="4" name="Picture 3">
            <a:extLst>
              <a:ext uri="{FF2B5EF4-FFF2-40B4-BE49-F238E27FC236}">
                <a16:creationId xmlns:a16="http://schemas.microsoft.com/office/drawing/2014/main" id="{8203ED78-E658-48F5-9B52-BF57B786F5CD}"/>
              </a:ext>
            </a:extLst>
          </p:cNvPr>
          <p:cNvPicPr>
            <a:picLocks noChangeAspect="1"/>
          </p:cNvPicPr>
          <p:nvPr/>
        </p:nvPicPr>
        <p:blipFill>
          <a:blip r:embed="rId2"/>
          <a:stretch>
            <a:fillRect/>
          </a:stretch>
        </p:blipFill>
        <p:spPr>
          <a:xfrm>
            <a:off x="3214361" y="838940"/>
            <a:ext cx="5711152" cy="3465620"/>
          </a:xfrm>
          <a:prstGeom prst="rect">
            <a:avLst/>
          </a:prstGeom>
        </p:spPr>
      </p:pic>
    </p:spTree>
    <p:extLst>
      <p:ext uri="{BB962C8B-B14F-4D97-AF65-F5344CB8AC3E}">
        <p14:creationId xmlns:p14="http://schemas.microsoft.com/office/powerpoint/2010/main" val="108154597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Root Bridge Election </a:t>
            </a:r>
          </a:p>
        </p:txBody>
      </p:sp>
      <p:sp>
        <p:nvSpPr>
          <p:cNvPr id="2" name="Content Placeholder 1"/>
          <p:cNvSpPr>
            <a:spLocks noGrp="1"/>
          </p:cNvSpPr>
          <p:nvPr>
            <p:ph idx="1"/>
          </p:nvPr>
        </p:nvSpPr>
        <p:spPr>
          <a:xfrm>
            <a:off x="117230" y="808891"/>
            <a:ext cx="8405447" cy="3950678"/>
          </a:xfrm>
        </p:spPr>
        <p:txBody>
          <a:bodyPr/>
          <a:lstStyle/>
          <a:p>
            <a:pPr marL="0" indent="0">
              <a:buNone/>
            </a:pPr>
            <a:r>
              <a:rPr lang="en-US" sz="1600" dirty="0"/>
              <a:t>The first step with STP is to identify the root bridge.</a:t>
            </a:r>
          </a:p>
          <a:p>
            <a:pPr marL="0" indent="0">
              <a:buNone/>
            </a:pPr>
            <a:r>
              <a:rPr lang="en-US" sz="1600" dirty="0"/>
              <a:t>As a switch initializes, it assumes that it is the root bridge and uses the local bridge identifier as the root bridge identifier. </a:t>
            </a:r>
          </a:p>
          <a:p>
            <a:pPr marL="0" indent="0">
              <a:buNone/>
            </a:pPr>
            <a:r>
              <a:rPr lang="en-US" sz="1600" dirty="0"/>
              <a:t>It then listens to its neighbor’s configuration BPDU and does the following:</a:t>
            </a:r>
          </a:p>
          <a:p>
            <a:pPr>
              <a:buFont typeface="Arial" panose="020B0604020202020204" pitchFamily="34" charset="0"/>
              <a:buChar char="•"/>
            </a:pPr>
            <a:r>
              <a:rPr lang="en-US" sz="1600" dirty="0"/>
              <a:t>If the neighbor’s configuration BPDU is inferior to its own BPDU, the switch ignores that BPDU.</a:t>
            </a:r>
          </a:p>
          <a:p>
            <a:pPr>
              <a:buFont typeface="Arial" panose="020B0604020202020204" pitchFamily="34" charset="0"/>
              <a:buChar char="•"/>
            </a:pPr>
            <a:r>
              <a:rPr lang="en-US" sz="1600" dirty="0"/>
              <a:t>If the neighbor’s configuration BPDU is preferred to its own BPDU, the switch updates its BPDUs to include the new root bridge identifier along with a new root path cost that correlates to the total path cost to reach the new root bridge. </a:t>
            </a:r>
          </a:p>
          <a:p>
            <a:pPr>
              <a:buFont typeface="Arial" panose="020B0604020202020204" pitchFamily="34" charset="0"/>
              <a:buChar char="•"/>
            </a:pPr>
            <a:r>
              <a:rPr lang="en-US" sz="1600" dirty="0"/>
              <a:t>This process continues until all switches in a topology have identified the root bridge switch.</a:t>
            </a:r>
          </a:p>
          <a:p>
            <a:pPr>
              <a:buFont typeface="Arial" panose="020B0604020202020204" pitchFamily="34" charset="0"/>
              <a:buChar char="•"/>
            </a:pPr>
            <a:r>
              <a:rPr lang="en-US" sz="1600" dirty="0"/>
              <a:t>STP prefers lower priority number then goes to lower MAC address.</a:t>
            </a:r>
          </a:p>
          <a:p>
            <a:endParaRPr lang="en-US" sz="1600" dirty="0"/>
          </a:p>
          <a:p>
            <a:pPr marL="0" indent="0">
              <a:buNone/>
            </a:pPr>
            <a:r>
              <a:rPr lang="en-US" sz="1600" dirty="0"/>
              <a:t>.</a:t>
            </a:r>
          </a:p>
        </p:txBody>
      </p:sp>
    </p:spTree>
    <p:extLst>
      <p:ext uri="{BB962C8B-B14F-4D97-AF65-F5344CB8AC3E}">
        <p14:creationId xmlns:p14="http://schemas.microsoft.com/office/powerpoint/2010/main" val="28904945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STP Root Path Costs </a:t>
            </a:r>
          </a:p>
        </p:txBody>
      </p:sp>
      <p:sp>
        <p:nvSpPr>
          <p:cNvPr id="2" name="Content Placeholder 1"/>
          <p:cNvSpPr>
            <a:spLocks noGrp="1"/>
          </p:cNvSpPr>
          <p:nvPr>
            <p:ph idx="1"/>
          </p:nvPr>
        </p:nvSpPr>
        <p:spPr>
          <a:xfrm>
            <a:off x="117231" y="808891"/>
            <a:ext cx="3278977" cy="3798278"/>
          </a:xfrm>
        </p:spPr>
        <p:txBody>
          <a:bodyPr/>
          <a:lstStyle/>
          <a:p>
            <a:pPr>
              <a:buFont typeface="Arial" panose="020B0604020202020204" pitchFamily="34" charset="0"/>
              <a:buChar char="•"/>
            </a:pPr>
            <a:r>
              <a:rPr lang="en-US" sz="1600" dirty="0"/>
              <a:t>The advertised root path cost is always the value calculated on the local switch.</a:t>
            </a:r>
          </a:p>
          <a:p>
            <a:pPr>
              <a:buFont typeface="Arial" panose="020B0604020202020204" pitchFamily="34" charset="0"/>
              <a:buChar char="•"/>
            </a:pPr>
            <a:r>
              <a:rPr lang="en-US" sz="1600" dirty="0"/>
              <a:t>The local root path cost is the advertised root path cost plus the local interface port cost.</a:t>
            </a:r>
          </a:p>
          <a:p>
            <a:pPr>
              <a:buFont typeface="Arial" panose="020B0604020202020204" pitchFamily="34" charset="0"/>
              <a:buChar char="•"/>
            </a:pPr>
            <a:r>
              <a:rPr lang="en-US" sz="1600" dirty="0"/>
              <a:t>The root path cost is always zero on the root bridge.</a:t>
            </a:r>
          </a:p>
          <a:p>
            <a:pPr>
              <a:buFont typeface="Arial" panose="020B0604020202020204" pitchFamily="34" charset="0"/>
              <a:buChar char="•"/>
            </a:pPr>
            <a:r>
              <a:rPr lang="en-US" sz="1600" dirty="0"/>
              <a:t>Figure 2-2 illustrates the root path cost as SW1 advertises the configuration BPDUs toward SW3 and then SW3’s configuration BPDUs toward SW5.</a:t>
            </a:r>
          </a:p>
          <a:p>
            <a:pPr marL="0" indent="0">
              <a:buNone/>
            </a:pPr>
            <a:r>
              <a:rPr lang="en-US" sz="1600" dirty="0"/>
              <a:t>.</a:t>
            </a:r>
          </a:p>
        </p:txBody>
      </p:sp>
      <p:pic>
        <p:nvPicPr>
          <p:cNvPr id="4" name="Picture 3">
            <a:extLst>
              <a:ext uri="{FF2B5EF4-FFF2-40B4-BE49-F238E27FC236}">
                <a16:creationId xmlns:a16="http://schemas.microsoft.com/office/drawing/2014/main" id="{B0D0FB9E-26E0-4A6D-B6F8-1691D1E0E0C7}"/>
              </a:ext>
            </a:extLst>
          </p:cNvPr>
          <p:cNvPicPr>
            <a:picLocks noChangeAspect="1"/>
          </p:cNvPicPr>
          <p:nvPr/>
        </p:nvPicPr>
        <p:blipFill>
          <a:blip r:embed="rId2"/>
          <a:stretch>
            <a:fillRect/>
          </a:stretch>
        </p:blipFill>
        <p:spPr>
          <a:xfrm>
            <a:off x="3396208" y="1180729"/>
            <a:ext cx="5630561" cy="3054601"/>
          </a:xfrm>
          <a:prstGeom prst="rect">
            <a:avLst/>
          </a:prstGeom>
        </p:spPr>
      </p:pic>
    </p:spTree>
    <p:extLst>
      <p:ext uri="{BB962C8B-B14F-4D97-AF65-F5344CB8AC3E}">
        <p14:creationId xmlns:p14="http://schemas.microsoft.com/office/powerpoint/2010/main" val="192182397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Locating Root Ports</a:t>
            </a:r>
          </a:p>
        </p:txBody>
      </p:sp>
      <p:sp>
        <p:nvSpPr>
          <p:cNvPr id="2" name="Content Placeholder 1"/>
          <p:cNvSpPr>
            <a:spLocks noGrp="1"/>
          </p:cNvSpPr>
          <p:nvPr>
            <p:ph idx="1"/>
          </p:nvPr>
        </p:nvSpPr>
        <p:spPr>
          <a:xfrm>
            <a:off x="117230" y="808891"/>
            <a:ext cx="8475785" cy="3798278"/>
          </a:xfrm>
        </p:spPr>
        <p:txBody>
          <a:bodyPr/>
          <a:lstStyle/>
          <a:p>
            <a:pPr marL="0" indent="0">
              <a:buNone/>
            </a:pPr>
            <a:r>
              <a:rPr lang="en-US" sz="1600" dirty="0"/>
              <a:t>Once the Root Bridge is found, the switch must determine its Root Port.</a:t>
            </a:r>
          </a:p>
          <a:p>
            <a:pPr marL="0" indent="0">
              <a:buNone/>
            </a:pPr>
            <a:r>
              <a:rPr lang="en-US" sz="1600" dirty="0"/>
              <a:t>The RP is selected using the following logic:</a:t>
            </a:r>
          </a:p>
          <a:p>
            <a:pPr marL="342900" indent="-342900">
              <a:buFont typeface="+mj-lt"/>
              <a:buAutoNum type="arabicPeriod"/>
            </a:pPr>
            <a:r>
              <a:rPr lang="en-US" sz="1600" dirty="0"/>
              <a:t>The interface associated to lowest path cost is more preferred.</a:t>
            </a:r>
          </a:p>
          <a:p>
            <a:pPr marL="342900" indent="-342900">
              <a:buFont typeface="+mj-lt"/>
              <a:buAutoNum type="arabicPeriod"/>
            </a:pPr>
            <a:r>
              <a:rPr lang="en-US" sz="1600" dirty="0"/>
              <a:t>The interface associated to the lowest system priority of the advertising switch is preferred next.</a:t>
            </a:r>
          </a:p>
          <a:p>
            <a:pPr marL="342900" indent="-342900">
              <a:buFont typeface="+mj-lt"/>
              <a:buAutoNum type="arabicPeriod"/>
            </a:pPr>
            <a:r>
              <a:rPr lang="en-US" sz="1600" dirty="0"/>
              <a:t>The interface associated to the lowest system MAC address of the advertising switch is preferred next.</a:t>
            </a:r>
          </a:p>
          <a:p>
            <a:pPr marL="342900" indent="-342900">
              <a:buFont typeface="+mj-lt"/>
              <a:buAutoNum type="arabicPeriod"/>
            </a:pPr>
            <a:r>
              <a:rPr lang="en-US" sz="1600" dirty="0"/>
              <a:t>When multiple links are associated to the same switch, the lowest port priority from the advertising switch is preferred.</a:t>
            </a:r>
          </a:p>
          <a:p>
            <a:pPr marL="342900" indent="-342900">
              <a:buFont typeface="+mj-lt"/>
              <a:buAutoNum type="arabicPeriod"/>
            </a:pPr>
            <a:r>
              <a:rPr lang="en-US" sz="1600" dirty="0"/>
              <a:t>When multiple links are associated to the same switch, the lower port number from the advertising switch is preferred.</a:t>
            </a:r>
          </a:p>
        </p:txBody>
      </p:sp>
    </p:spTree>
    <p:extLst>
      <p:ext uri="{BB962C8B-B14F-4D97-AF65-F5344CB8AC3E}">
        <p14:creationId xmlns:p14="http://schemas.microsoft.com/office/powerpoint/2010/main" val="11090501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Locating Root Ports Verified </a:t>
            </a:r>
          </a:p>
        </p:txBody>
      </p:sp>
      <p:sp>
        <p:nvSpPr>
          <p:cNvPr id="2" name="Content Placeholder 1"/>
          <p:cNvSpPr>
            <a:spLocks noGrp="1"/>
          </p:cNvSpPr>
          <p:nvPr>
            <p:ph idx="1"/>
          </p:nvPr>
        </p:nvSpPr>
        <p:spPr>
          <a:xfrm>
            <a:off x="117230" y="808891"/>
            <a:ext cx="8475785" cy="385560"/>
          </a:xfrm>
        </p:spPr>
        <p:txBody>
          <a:bodyPr/>
          <a:lstStyle/>
          <a:p>
            <a:pPr marL="0" indent="0">
              <a:buNone/>
            </a:pPr>
            <a:r>
              <a:rPr lang="en-US" sz="1600" dirty="0"/>
              <a:t>Use the </a:t>
            </a:r>
            <a:r>
              <a:rPr lang="en-US" sz="1600" b="1" dirty="0"/>
              <a:t>show spanning-tree root </a:t>
            </a:r>
            <a:r>
              <a:rPr lang="en-US" sz="1600" dirty="0"/>
              <a:t>command to verify the Root ID and the Root Port.</a:t>
            </a:r>
          </a:p>
          <a:p>
            <a:pPr marL="0" indent="0">
              <a:buNone/>
            </a:pPr>
            <a:endParaRPr lang="en-US" sz="1600" dirty="0"/>
          </a:p>
        </p:txBody>
      </p:sp>
      <p:pic>
        <p:nvPicPr>
          <p:cNvPr id="4" name="Picture 3">
            <a:extLst>
              <a:ext uri="{FF2B5EF4-FFF2-40B4-BE49-F238E27FC236}">
                <a16:creationId xmlns:a16="http://schemas.microsoft.com/office/drawing/2014/main" id="{A5DA4406-4884-4DA5-B3FD-D6C24229B966}"/>
              </a:ext>
            </a:extLst>
          </p:cNvPr>
          <p:cNvPicPr>
            <a:picLocks noChangeAspect="1"/>
          </p:cNvPicPr>
          <p:nvPr/>
        </p:nvPicPr>
        <p:blipFill>
          <a:blip r:embed="rId2"/>
          <a:stretch>
            <a:fillRect/>
          </a:stretch>
        </p:blipFill>
        <p:spPr>
          <a:xfrm>
            <a:off x="1" y="1194451"/>
            <a:ext cx="4399226" cy="3027158"/>
          </a:xfrm>
          <a:prstGeom prst="rect">
            <a:avLst/>
          </a:prstGeom>
        </p:spPr>
      </p:pic>
      <p:pic>
        <p:nvPicPr>
          <p:cNvPr id="5" name="Picture 4">
            <a:extLst>
              <a:ext uri="{FF2B5EF4-FFF2-40B4-BE49-F238E27FC236}">
                <a16:creationId xmlns:a16="http://schemas.microsoft.com/office/drawing/2014/main" id="{C99463B3-C113-47AC-AAFE-39C37C2D49F4}"/>
              </a:ext>
            </a:extLst>
          </p:cNvPr>
          <p:cNvPicPr>
            <a:picLocks noChangeAspect="1"/>
          </p:cNvPicPr>
          <p:nvPr/>
        </p:nvPicPr>
        <p:blipFill>
          <a:blip r:embed="rId3"/>
          <a:stretch>
            <a:fillRect/>
          </a:stretch>
        </p:blipFill>
        <p:spPr>
          <a:xfrm>
            <a:off x="4399227" y="1194451"/>
            <a:ext cx="4744772" cy="2982949"/>
          </a:xfrm>
          <a:prstGeom prst="rect">
            <a:avLst/>
          </a:prstGeom>
        </p:spPr>
      </p:pic>
    </p:spTree>
    <p:extLst>
      <p:ext uri="{BB962C8B-B14F-4D97-AF65-F5344CB8AC3E}">
        <p14:creationId xmlns:p14="http://schemas.microsoft.com/office/powerpoint/2010/main" val="9077771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Locating Blocked Designated Switch Ports</a:t>
            </a:r>
          </a:p>
        </p:txBody>
      </p:sp>
      <p:sp>
        <p:nvSpPr>
          <p:cNvPr id="2" name="Content Placeholder 1"/>
          <p:cNvSpPr>
            <a:spLocks noGrp="1"/>
          </p:cNvSpPr>
          <p:nvPr>
            <p:ph idx="1"/>
          </p:nvPr>
        </p:nvSpPr>
        <p:spPr>
          <a:xfrm>
            <a:off x="117230" y="808891"/>
            <a:ext cx="8827478" cy="3798278"/>
          </a:xfrm>
        </p:spPr>
        <p:txBody>
          <a:bodyPr/>
          <a:lstStyle/>
          <a:p>
            <a:pPr marL="0" indent="0">
              <a:buNone/>
            </a:pPr>
            <a:r>
              <a:rPr lang="en-US" sz="1600" dirty="0"/>
              <a:t>The RPs have been identified and all other ports are considered designated ports. If two non-root switches are connected to each other on their designated ports, one port must be set to a blocking state to prevent a forwarding loop.</a:t>
            </a:r>
            <a:r>
              <a:rPr lang="en-US" dirty="0"/>
              <a:t> </a:t>
            </a:r>
            <a:r>
              <a:rPr lang="en-US" sz="1600" dirty="0"/>
              <a:t>Calculate which ports should be blocked between two non-root switches:</a:t>
            </a:r>
          </a:p>
          <a:p>
            <a:pPr marL="342900" indent="-342900">
              <a:buFont typeface="+mj-lt"/>
              <a:buAutoNum type="arabicPeriod"/>
            </a:pPr>
            <a:r>
              <a:rPr lang="en-US" dirty="0"/>
              <a:t>The interface is a designated port and must not be considered an RP.</a:t>
            </a:r>
          </a:p>
          <a:p>
            <a:pPr marL="342900" indent="-342900">
              <a:buFont typeface="+mj-lt"/>
              <a:buAutoNum type="arabicPeriod"/>
            </a:pPr>
            <a:r>
              <a:rPr lang="en-US" dirty="0"/>
              <a:t>The switch with the lower path cost to the root bridge forwards, and the one with the higher path cost blocks. If they tie, they move on to the next step.</a:t>
            </a:r>
          </a:p>
          <a:p>
            <a:pPr marL="342900" indent="-342900">
              <a:buFont typeface="+mj-lt"/>
              <a:buAutoNum type="arabicPeriod"/>
            </a:pPr>
            <a:r>
              <a:rPr lang="en-US" dirty="0"/>
              <a:t>The system priority of the local switch is compared to the system priority of the remote switch. The local port is moved to a blocking state if the remote system priority is lower than that of the local switch. If they tie, they move on to the next step.</a:t>
            </a:r>
          </a:p>
          <a:p>
            <a:pPr marL="342900" indent="-342900">
              <a:buFont typeface="+mj-lt"/>
              <a:buAutoNum type="arabicPeriod"/>
            </a:pPr>
            <a:r>
              <a:rPr lang="en-US" dirty="0"/>
              <a:t>The system MAC address of the local switch is compared to the system priority of the remote switch. The local designated port is moved to a blocking state if the remote system MAC address is lower than that of the local switch. If the links are connected to the same switch, they move on to the next step.</a:t>
            </a:r>
          </a:p>
          <a:p>
            <a:pPr marL="0" indent="0">
              <a:buNone/>
            </a:pPr>
            <a:endParaRPr lang="en-US" sz="1600" dirty="0"/>
          </a:p>
          <a:p>
            <a:pPr marL="342900" indent="-342900">
              <a:buFont typeface="+mj-lt"/>
              <a:buAutoNum type="arabicPeriod"/>
            </a:pPr>
            <a:endParaRPr lang="en-US" dirty="0"/>
          </a:p>
        </p:txBody>
      </p:sp>
    </p:spTree>
    <p:extLst>
      <p:ext uri="{BB962C8B-B14F-4D97-AF65-F5344CB8AC3E}">
        <p14:creationId xmlns:p14="http://schemas.microsoft.com/office/powerpoint/2010/main" val="18746433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Viewing STP Information</a:t>
            </a:r>
          </a:p>
        </p:txBody>
      </p:sp>
      <p:sp>
        <p:nvSpPr>
          <p:cNvPr id="2" name="Content Placeholder 1"/>
          <p:cNvSpPr>
            <a:spLocks noGrp="1"/>
          </p:cNvSpPr>
          <p:nvPr>
            <p:ph idx="1"/>
          </p:nvPr>
        </p:nvSpPr>
        <p:spPr>
          <a:xfrm>
            <a:off x="117230" y="808891"/>
            <a:ext cx="3426070" cy="3798278"/>
          </a:xfrm>
        </p:spPr>
        <p:txBody>
          <a:bodyPr/>
          <a:lstStyle/>
          <a:p>
            <a:pPr marL="0" indent="0">
              <a:buNone/>
            </a:pPr>
            <a:r>
              <a:rPr lang="en-US" sz="1600" dirty="0"/>
              <a:t>These port types are expected on Catalyst switches:</a:t>
            </a:r>
          </a:p>
          <a:p>
            <a:pPr marL="0" indent="0">
              <a:buNone/>
            </a:pPr>
            <a:r>
              <a:rPr lang="en-US" sz="1600" b="1" dirty="0"/>
              <a:t>Point-to-point (P2P) - </a:t>
            </a:r>
            <a:r>
              <a:rPr lang="en-US" sz="1600" dirty="0"/>
              <a:t>This port type connects with another network device (PC or RSTP switch).</a:t>
            </a:r>
          </a:p>
          <a:p>
            <a:pPr marL="0" indent="0">
              <a:buNone/>
            </a:pPr>
            <a:r>
              <a:rPr lang="en-US" sz="1600" b="1" dirty="0"/>
              <a:t>P2P edge -</a:t>
            </a:r>
            <a:r>
              <a:rPr lang="en-US" sz="1600" dirty="0"/>
              <a:t>This port type specifies that portfast is enabled on this port.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808893"/>
            <a:ext cx="560070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53374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Viewing STP Information</a:t>
            </a:r>
          </a:p>
        </p:txBody>
      </p:sp>
      <p:sp>
        <p:nvSpPr>
          <p:cNvPr id="2" name="Content Placeholder 1"/>
          <p:cNvSpPr>
            <a:spLocks noGrp="1"/>
          </p:cNvSpPr>
          <p:nvPr>
            <p:ph idx="1"/>
          </p:nvPr>
        </p:nvSpPr>
        <p:spPr>
          <a:xfrm>
            <a:off x="117230" y="808891"/>
            <a:ext cx="3426070" cy="3798278"/>
          </a:xfrm>
        </p:spPr>
        <p:txBody>
          <a:bodyPr/>
          <a:lstStyle/>
          <a:p>
            <a:pPr marL="0" indent="0">
              <a:buNone/>
            </a:pPr>
            <a:r>
              <a:rPr lang="en-US" sz="1600" dirty="0"/>
              <a:t>Verify Cost and Root Ports with the </a:t>
            </a:r>
            <a:r>
              <a:rPr lang="en-US" sz="1600" b="1" dirty="0"/>
              <a:t>show spanning-tree vlan 1</a:t>
            </a:r>
            <a:r>
              <a:rPr lang="en-US" sz="1600" dirty="0"/>
              <a:t> command.</a:t>
            </a:r>
          </a:p>
        </p:txBody>
      </p:sp>
      <p:pic>
        <p:nvPicPr>
          <p:cNvPr id="4" name="Picture 3">
            <a:extLst>
              <a:ext uri="{FF2B5EF4-FFF2-40B4-BE49-F238E27FC236}">
                <a16:creationId xmlns:a16="http://schemas.microsoft.com/office/drawing/2014/main" id="{958DA974-A01A-416E-B322-A9C2E16AFE61}"/>
              </a:ext>
            </a:extLst>
          </p:cNvPr>
          <p:cNvPicPr>
            <a:picLocks noChangeAspect="1"/>
          </p:cNvPicPr>
          <p:nvPr/>
        </p:nvPicPr>
        <p:blipFill>
          <a:blip r:embed="rId2"/>
          <a:stretch>
            <a:fillRect/>
          </a:stretch>
        </p:blipFill>
        <p:spPr>
          <a:xfrm>
            <a:off x="3483220" y="721744"/>
            <a:ext cx="5543550" cy="266700"/>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220" y="989133"/>
            <a:ext cx="54864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76466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Verify VLAN Information on a Trunk</a:t>
            </a:r>
          </a:p>
        </p:txBody>
      </p:sp>
      <p:sp>
        <p:nvSpPr>
          <p:cNvPr id="2" name="Content Placeholder 1"/>
          <p:cNvSpPr>
            <a:spLocks noGrp="1"/>
          </p:cNvSpPr>
          <p:nvPr>
            <p:ph idx="1"/>
          </p:nvPr>
        </p:nvSpPr>
        <p:spPr>
          <a:xfrm>
            <a:off x="117230" y="808891"/>
            <a:ext cx="3426070" cy="3798278"/>
          </a:xfrm>
        </p:spPr>
        <p:txBody>
          <a:bodyPr/>
          <a:lstStyle/>
          <a:p>
            <a:pPr marL="0" indent="0">
              <a:buNone/>
            </a:pPr>
            <a:r>
              <a:rPr lang="en-US" sz="1600" dirty="0"/>
              <a:t>If a VLAN is missing on a trunk port, check the trunk port configuration for accuracy.</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928322"/>
            <a:ext cx="558165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39495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STP Topology Changes</a:t>
            </a:r>
          </a:p>
        </p:txBody>
      </p:sp>
      <p:sp>
        <p:nvSpPr>
          <p:cNvPr id="2" name="Content Placeholder 1"/>
          <p:cNvSpPr>
            <a:spLocks noGrp="1"/>
          </p:cNvSpPr>
          <p:nvPr>
            <p:ph idx="1"/>
          </p:nvPr>
        </p:nvSpPr>
        <p:spPr>
          <a:xfrm>
            <a:off x="117230" y="808891"/>
            <a:ext cx="8906454" cy="3798278"/>
          </a:xfrm>
        </p:spPr>
        <p:txBody>
          <a:bodyPr/>
          <a:lstStyle/>
          <a:p>
            <a:pPr marL="0" indent="0">
              <a:buNone/>
            </a:pPr>
            <a:r>
              <a:rPr lang="en-US" sz="1600" dirty="0"/>
              <a:t>BPDUs always flow from the root bridge toward the edge switches, unless there are changes in the topology.</a:t>
            </a:r>
          </a:p>
          <a:p>
            <a:pPr>
              <a:buFont typeface="Arial" panose="020B0604020202020204" pitchFamily="34" charset="0"/>
              <a:buChar char="•"/>
            </a:pPr>
            <a:r>
              <a:rPr lang="en-US" sz="1600" dirty="0"/>
              <a:t>The switch that detects a link status change sends a topology change notification (TCN) BPDU toward the root bridge out of its RP.</a:t>
            </a:r>
          </a:p>
          <a:p>
            <a:pPr>
              <a:buFont typeface="Arial" panose="020B0604020202020204" pitchFamily="34" charset="0"/>
              <a:buChar char="•"/>
            </a:pPr>
            <a:r>
              <a:rPr lang="en-US" sz="1600" dirty="0"/>
              <a:t>If an upstream switch receives the TCN, it sends out an acknowledgment and forwards the TCN out its RP to the root bridge.</a:t>
            </a:r>
          </a:p>
          <a:p>
            <a:pPr>
              <a:buFont typeface="Arial" panose="020B0604020202020204" pitchFamily="34" charset="0"/>
              <a:buChar char="•"/>
            </a:pPr>
            <a:r>
              <a:rPr lang="en-US" sz="1600" dirty="0"/>
              <a:t>Upon receipt of the TCN, the root bridge creates a new configuration BPDU with the Topology Change flag set, and it is then flooded to all the switches.</a:t>
            </a:r>
          </a:p>
          <a:p>
            <a:pPr>
              <a:buFont typeface="Arial" panose="020B0604020202020204" pitchFamily="34" charset="0"/>
              <a:buChar char="•"/>
            </a:pPr>
            <a:r>
              <a:rPr lang="en-US" sz="1600" dirty="0"/>
              <a:t>When switches receive this, they set their MAC address timer to a default 15 seconds. Then the device flushes its MAC table if has not heard from a device in that last 15 seconds. </a:t>
            </a:r>
          </a:p>
          <a:p>
            <a:pPr>
              <a:buFont typeface="Arial" panose="020B0604020202020204" pitchFamily="34" charset="0"/>
              <a:buChar char="•"/>
            </a:pPr>
            <a:r>
              <a:rPr lang="en-US" sz="1600" dirty="0"/>
              <a:t>TCNs are generated on a VLAN basis, so the impact of TCNs directly correlates to the number of hosts in a VLAN.</a:t>
            </a:r>
          </a:p>
        </p:txBody>
      </p:sp>
    </p:spTree>
    <p:extLst>
      <p:ext uri="{BB962C8B-B14F-4D97-AF65-F5344CB8AC3E}">
        <p14:creationId xmlns:p14="http://schemas.microsoft.com/office/powerpoint/2010/main" val="140355167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2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5" y="855418"/>
            <a:ext cx="8610963" cy="3623817"/>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This chapter covers the following content:</a:t>
            </a:r>
          </a:p>
          <a:p>
            <a:pPr marL="0" indent="0" algn="l" defTabSz="684213" fontAlgn="base">
              <a:spcBef>
                <a:spcPts val="600"/>
              </a:spcBef>
              <a:spcAft>
                <a:spcPts val="600"/>
              </a:spcAft>
              <a:buClr>
                <a:schemeClr val="tx2"/>
              </a:buClr>
              <a:buSzPct val="90000"/>
            </a:pPr>
            <a:endParaRPr lang="en-US" sz="1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ea typeface="Calibri"/>
                <a:cs typeface="CiscoSerif-Bold"/>
              </a:rPr>
              <a:t>Spanning Tree Protocol Fundamentals - </a:t>
            </a:r>
            <a:r>
              <a:rPr lang="en-US" sz="1800" dirty="0">
                <a:solidFill>
                  <a:srgbClr val="000000"/>
                </a:solidFill>
                <a:ea typeface="Calibri"/>
                <a:cs typeface="CiscoSerif-Regular"/>
              </a:rPr>
              <a:t>This section provides an overview of how</a:t>
            </a:r>
            <a:r>
              <a:rPr lang="en-US" sz="2800" dirty="0">
                <a:ea typeface="Calibri"/>
                <a:cs typeface="Times New Roman"/>
              </a:rPr>
              <a:t> </a:t>
            </a:r>
            <a:r>
              <a:rPr lang="en-US" sz="1800" dirty="0">
                <a:solidFill>
                  <a:srgbClr val="000000"/>
                </a:solidFill>
                <a:ea typeface="Calibri"/>
                <a:cs typeface="CiscoSerif-Regular"/>
              </a:rPr>
              <a:t>switches become aware of other switches and prevent forwarding loops.</a:t>
            </a:r>
            <a:endParaRPr lang="en-US" sz="2800" dirty="0">
              <a:ea typeface="Calibri"/>
              <a:cs typeface="Times New Roman"/>
            </a:endParaRPr>
          </a:p>
          <a:p>
            <a:pPr marL="60" indent="-285750" algn="l">
              <a:lnSpc>
                <a:spcPct val="115000"/>
              </a:lnSpc>
              <a:spcBef>
                <a:spcPts val="0"/>
              </a:spcBef>
              <a:buFont typeface="Arial" panose="020B0604020202020204" pitchFamily="34" charset="0"/>
              <a:buChar char="•"/>
            </a:pPr>
            <a:r>
              <a:rPr lang="en-US" sz="1800" b="1" dirty="0">
                <a:solidFill>
                  <a:srgbClr val="000000"/>
                </a:solidFill>
                <a:ea typeface="Calibri"/>
                <a:cs typeface="CiscoSerif-Bold"/>
              </a:rPr>
              <a:t>Rapid Spanning Tree Protocol - </a:t>
            </a:r>
            <a:r>
              <a:rPr lang="en-US" sz="1800" dirty="0">
                <a:solidFill>
                  <a:srgbClr val="000000"/>
                </a:solidFill>
                <a:ea typeface="Calibri"/>
                <a:cs typeface="CiscoSerif-Regular"/>
              </a:rPr>
              <a:t>This section examines the improvements         	made to STP for</a:t>
            </a:r>
            <a:r>
              <a:rPr lang="en-US" sz="2800" dirty="0">
                <a:ea typeface="Calibri"/>
                <a:cs typeface="Times New Roman"/>
              </a:rPr>
              <a:t> </a:t>
            </a:r>
            <a:r>
              <a:rPr lang="en-US" sz="1800" dirty="0">
                <a:solidFill>
                  <a:srgbClr val="000000"/>
                </a:solidFill>
                <a:ea typeface="Calibri"/>
                <a:cs typeface="CiscoSerif-Regular"/>
              </a:rPr>
              <a:t>faster convergence.</a:t>
            </a:r>
          </a:p>
          <a:p>
            <a:pPr marL="0" algn="l">
              <a:lnSpc>
                <a:spcPct val="115000"/>
              </a:lnSpc>
              <a:spcBef>
                <a:spcPts val="0"/>
              </a:spcBef>
            </a:pPr>
            <a:endParaRPr lang="en-US" sz="1800" dirty="0"/>
          </a:p>
          <a:p>
            <a:pPr marL="0" algn="l">
              <a:lnSpc>
                <a:spcPct val="115000"/>
              </a:lnSpc>
              <a:spcBef>
                <a:spcPts val="0"/>
              </a:spcBef>
            </a:pPr>
            <a:endParaRPr lang="en-US" sz="1800" dirty="0">
              <a:solidFill>
                <a:srgbClr val="000000"/>
              </a:solidFill>
              <a:ea typeface="Calibri"/>
              <a:cs typeface="CiscoSerif-Regular"/>
            </a:endParaRPr>
          </a:p>
          <a:p>
            <a:pPr marL="0" algn="l">
              <a:lnSpc>
                <a:spcPct val="115000"/>
              </a:lnSpc>
              <a:spcBef>
                <a:spcPts val="0"/>
              </a:spcBef>
            </a:pPr>
            <a:endParaRPr lang="en-US" sz="1800" dirty="0"/>
          </a:p>
        </p:txBody>
      </p:sp>
    </p:spTree>
    <p:extLst>
      <p:ext uri="{BB962C8B-B14F-4D97-AF65-F5344CB8AC3E}">
        <p14:creationId xmlns:p14="http://schemas.microsoft.com/office/powerpoint/2010/main" val="41278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Verify STP Topology Changes</a:t>
            </a:r>
          </a:p>
        </p:txBody>
      </p:sp>
      <p:sp>
        <p:nvSpPr>
          <p:cNvPr id="2" name="Content Placeholder 1"/>
          <p:cNvSpPr>
            <a:spLocks noGrp="1"/>
          </p:cNvSpPr>
          <p:nvPr>
            <p:ph idx="1"/>
          </p:nvPr>
        </p:nvSpPr>
        <p:spPr>
          <a:xfrm>
            <a:off x="117230" y="808891"/>
            <a:ext cx="8906454" cy="562709"/>
          </a:xfrm>
        </p:spPr>
        <p:txBody>
          <a:bodyPr/>
          <a:lstStyle/>
          <a:p>
            <a:pPr marL="0" indent="0">
              <a:buNone/>
            </a:pPr>
            <a:r>
              <a:rPr lang="en-US" sz="1600" dirty="0"/>
              <a:t>Use the </a:t>
            </a:r>
            <a:r>
              <a:rPr lang="en-US" sz="1600" b="1" dirty="0"/>
              <a:t>show spanning-tree vlan # detail </a:t>
            </a:r>
            <a:r>
              <a:rPr lang="en-US" sz="1600" dirty="0"/>
              <a:t>command to see topology changes.</a:t>
            </a:r>
          </a:p>
          <a:p>
            <a:pPr marL="0" indent="0">
              <a:buNone/>
            </a:pPr>
            <a:endParaRPr lang="en-US"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589" y="1328737"/>
            <a:ext cx="7094758" cy="3170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04904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Converging with Direct Link Failures</a:t>
            </a:r>
          </a:p>
        </p:txBody>
      </p:sp>
      <p:sp>
        <p:nvSpPr>
          <p:cNvPr id="2" name="Content Placeholder 1"/>
          <p:cNvSpPr>
            <a:spLocks noGrp="1"/>
          </p:cNvSpPr>
          <p:nvPr>
            <p:ph idx="1"/>
          </p:nvPr>
        </p:nvSpPr>
        <p:spPr>
          <a:xfrm>
            <a:off x="117230" y="808890"/>
            <a:ext cx="8906454" cy="3546541"/>
          </a:xfrm>
        </p:spPr>
        <p:txBody>
          <a:bodyPr/>
          <a:lstStyle/>
          <a:p>
            <a:pPr marL="0" indent="0">
              <a:buNone/>
            </a:pPr>
            <a:r>
              <a:rPr lang="en-US" sz="1600" dirty="0"/>
              <a:t>When a switch loses power or reboots, or when a cable is removed from a port, the Layer 1 signaling places the port into a down state, which can notify other processes, such as STP.</a:t>
            </a:r>
          </a:p>
          <a:p>
            <a:pPr marL="0" indent="0">
              <a:buNone/>
            </a:pPr>
            <a:r>
              <a:rPr lang="en-US" sz="1600" dirty="0"/>
              <a:t>STP considers such an event a direct link failure and can react in one of three ways:</a:t>
            </a:r>
          </a:p>
          <a:p>
            <a:pPr lvl="1">
              <a:buFont typeface="Arial" panose="020B0604020202020204" pitchFamily="34" charset="0"/>
              <a:buChar char="•"/>
            </a:pPr>
            <a:r>
              <a:rPr lang="en-US" sz="1600" dirty="0"/>
              <a:t>The link between SW2 and SW3 fails. If the link is already blocking there is no impact to traffic between the two switches as they both transmit data through SW1. Both SW2 and SW3 will advertise a TCN toward the root switch, which results in the Layer 2 topology flushing its MAC address table.</a:t>
            </a:r>
          </a:p>
          <a:p>
            <a:pPr lvl="1">
              <a:buFont typeface="Arial" panose="020B0604020202020204" pitchFamily="34" charset="0"/>
              <a:buChar char="•"/>
            </a:pPr>
            <a:r>
              <a:rPr lang="en-US" sz="1600" dirty="0"/>
              <a:t>The link between SW1 and SW3 fails. Network traffic from SW1 or SW2 toward SW3 is impacted because SW3 Gi1/0/2 port is in a blocking state.</a:t>
            </a:r>
          </a:p>
          <a:p>
            <a:pPr lvl="1">
              <a:buFont typeface="Arial" panose="020B0604020202020204" pitchFamily="34" charset="0"/>
              <a:buChar char="•"/>
            </a:pPr>
            <a:r>
              <a:rPr lang="en-US" sz="1600" dirty="0"/>
              <a:t>The link between SW1 and SW2 fails. Network traffic from SW1 or SW3 toward SW2 is impacted because SW3’s Gi1/0/2 port is in a blocking state. </a:t>
            </a:r>
          </a:p>
        </p:txBody>
      </p:sp>
    </p:spTree>
    <p:extLst>
      <p:ext uri="{BB962C8B-B14F-4D97-AF65-F5344CB8AC3E}">
        <p14:creationId xmlns:p14="http://schemas.microsoft.com/office/powerpoint/2010/main" val="95111045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Converging with Direct Link Failures (Cont.)</a:t>
            </a:r>
          </a:p>
        </p:txBody>
      </p:sp>
      <p:sp>
        <p:nvSpPr>
          <p:cNvPr id="2" name="Content Placeholder 1"/>
          <p:cNvSpPr>
            <a:spLocks noGrp="1"/>
          </p:cNvSpPr>
          <p:nvPr>
            <p:ph idx="1"/>
          </p:nvPr>
        </p:nvSpPr>
        <p:spPr>
          <a:xfrm>
            <a:off x="96254" y="808890"/>
            <a:ext cx="4067374" cy="4051868"/>
          </a:xfrm>
        </p:spPr>
        <p:txBody>
          <a:bodyPr/>
          <a:lstStyle/>
          <a:p>
            <a:pPr marL="0" indent="0">
              <a:buNone/>
            </a:pPr>
            <a:r>
              <a:rPr lang="en-US" dirty="0"/>
              <a:t>The link between SW1 and SW3 fails.</a:t>
            </a:r>
          </a:p>
          <a:p>
            <a:pPr marL="0" indent="0">
              <a:buNone/>
            </a:pPr>
            <a:r>
              <a:rPr lang="en-US" b="1" dirty="0"/>
              <a:t>Phase 1. </a:t>
            </a:r>
            <a:r>
              <a:rPr lang="en-US" dirty="0"/>
              <a:t>SW1 detects a link failure on its Gi1/0/3 interface. SW3 detects a link failure on its Gi1/0/1 interface.</a:t>
            </a:r>
          </a:p>
          <a:p>
            <a:pPr marL="0" indent="0">
              <a:buNone/>
            </a:pPr>
            <a:r>
              <a:rPr lang="en-US" b="1" dirty="0"/>
              <a:t>Phase 2. </a:t>
            </a:r>
            <a:r>
              <a:rPr lang="en-US" dirty="0"/>
              <a:t>Normally SW1 would generate a TCN flag out its root port, but it is the root bridge, so it does not. SW1 would advertise a TCN if it were not the root bridge.</a:t>
            </a:r>
          </a:p>
          <a:p>
            <a:pPr marL="0" indent="0">
              <a:buNone/>
            </a:pPr>
            <a:r>
              <a:rPr lang="en-US" dirty="0"/>
              <a:t>SW3 removes its best BPDU received from SW1 on its Gi1/0/1 interface because it is now in a down state. At this point, SW3 would attempt to send a TCN toward the root switch to notify it of a topology change; however, its root port is down.</a:t>
            </a:r>
          </a:p>
          <a:p>
            <a:pPr marL="142875" lvl="1" indent="0">
              <a:buNone/>
            </a:pPr>
            <a:endParaRPr lang="en-US" sz="1600" dirty="0"/>
          </a:p>
          <a:p>
            <a:pPr marL="142875" lvl="1" indent="0">
              <a:buNone/>
            </a:pPr>
            <a:endParaRPr lang="en-US" dirty="0"/>
          </a:p>
        </p:txBody>
      </p:sp>
      <p:pic>
        <p:nvPicPr>
          <p:cNvPr id="4" name="Picture 3">
            <a:extLst>
              <a:ext uri="{FF2B5EF4-FFF2-40B4-BE49-F238E27FC236}">
                <a16:creationId xmlns:a16="http://schemas.microsoft.com/office/drawing/2014/main" id="{E6532ADE-0902-42E6-82D2-FAE672404A54}"/>
              </a:ext>
            </a:extLst>
          </p:cNvPr>
          <p:cNvPicPr>
            <a:picLocks noChangeAspect="1"/>
          </p:cNvPicPr>
          <p:nvPr/>
        </p:nvPicPr>
        <p:blipFill>
          <a:blip r:embed="rId2"/>
          <a:stretch>
            <a:fillRect/>
          </a:stretch>
        </p:blipFill>
        <p:spPr>
          <a:xfrm>
            <a:off x="4028897" y="1198486"/>
            <a:ext cx="5115103" cy="2986226"/>
          </a:xfrm>
          <a:prstGeom prst="rect">
            <a:avLst/>
          </a:prstGeom>
        </p:spPr>
      </p:pic>
    </p:spTree>
    <p:extLst>
      <p:ext uri="{BB962C8B-B14F-4D97-AF65-F5344CB8AC3E}">
        <p14:creationId xmlns:p14="http://schemas.microsoft.com/office/powerpoint/2010/main" val="27245568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9015046" cy="733926"/>
          </a:xfrm>
        </p:spPr>
        <p:txBody>
          <a:bodyPr/>
          <a:lstStyle/>
          <a:p>
            <a:r>
              <a:rPr lang="en-US" sz="1600" dirty="0"/>
              <a:t>Spanning Tree Protocol Fundamentals</a:t>
            </a:r>
            <a:br>
              <a:rPr lang="en-US" dirty="0"/>
            </a:br>
            <a:r>
              <a:rPr lang="en-US" dirty="0"/>
              <a:t>Converging with Direct Link Failures (Cont.)</a:t>
            </a:r>
          </a:p>
        </p:txBody>
      </p:sp>
      <p:sp>
        <p:nvSpPr>
          <p:cNvPr id="2" name="Content Placeholder 1"/>
          <p:cNvSpPr>
            <a:spLocks noGrp="1"/>
          </p:cNvSpPr>
          <p:nvPr>
            <p:ph idx="1"/>
          </p:nvPr>
        </p:nvSpPr>
        <p:spPr>
          <a:xfrm>
            <a:off x="2" y="735312"/>
            <a:ext cx="4216891" cy="4161541"/>
          </a:xfrm>
        </p:spPr>
        <p:txBody>
          <a:bodyPr/>
          <a:lstStyle/>
          <a:p>
            <a:pPr marL="0" indent="0">
              <a:buNone/>
            </a:pPr>
            <a:r>
              <a:rPr lang="en-US" b="1" dirty="0"/>
              <a:t>Phase 3. </a:t>
            </a:r>
            <a:r>
              <a:rPr lang="en-US" dirty="0"/>
              <a:t>SW1 advertises a configuration BPDU with the Topology Change flag out of all its ports. This BPDU is received and relayed to all switches in the environment.</a:t>
            </a:r>
          </a:p>
          <a:p>
            <a:pPr marL="0" indent="0">
              <a:buNone/>
            </a:pPr>
            <a:r>
              <a:rPr lang="en-US" b="1" dirty="0"/>
              <a:t>Phase 4. </a:t>
            </a:r>
            <a:r>
              <a:rPr lang="en-US" dirty="0"/>
              <a:t>SW2 and SW3 receive the configuration BPDU with the Topology Change flag. These switches then reduce the MAC address age timer to the forward delay timer to flush out older MAC entries. In this phase, SW2 does not know what changed in the topology.</a:t>
            </a:r>
          </a:p>
          <a:p>
            <a:pPr marL="0" indent="0">
              <a:buNone/>
            </a:pPr>
            <a:r>
              <a:rPr lang="en-US" b="1" dirty="0"/>
              <a:t>Phase 5. </a:t>
            </a:r>
            <a:r>
              <a:rPr lang="en-US" dirty="0"/>
              <a:t>SW3 must wait until it hears from the root bridge again or the Max Age timer expires before it can reset the port state and start to listen for BPDUs on the Gi1/0/2 interface (which was in the blocking state previously).</a:t>
            </a:r>
          </a:p>
          <a:p>
            <a:pPr marL="142875" lvl="1" indent="0">
              <a:buNone/>
            </a:pPr>
            <a:endParaRPr lang="en-US" dirty="0"/>
          </a:p>
        </p:txBody>
      </p:sp>
      <p:pic>
        <p:nvPicPr>
          <p:cNvPr id="5" name="Picture 4">
            <a:extLst>
              <a:ext uri="{FF2B5EF4-FFF2-40B4-BE49-F238E27FC236}">
                <a16:creationId xmlns:a16="http://schemas.microsoft.com/office/drawing/2014/main" id="{2D1EA234-BB9E-46A5-B2DD-0788B906E60B}"/>
              </a:ext>
            </a:extLst>
          </p:cNvPr>
          <p:cNvPicPr>
            <a:picLocks noChangeAspect="1"/>
          </p:cNvPicPr>
          <p:nvPr/>
        </p:nvPicPr>
        <p:blipFill>
          <a:blip r:embed="rId2"/>
          <a:stretch>
            <a:fillRect/>
          </a:stretch>
        </p:blipFill>
        <p:spPr>
          <a:xfrm>
            <a:off x="4116123" y="1078637"/>
            <a:ext cx="4898923" cy="2860019"/>
          </a:xfrm>
          <a:prstGeom prst="rect">
            <a:avLst/>
          </a:prstGeom>
        </p:spPr>
      </p:pic>
    </p:spTree>
    <p:extLst>
      <p:ext uri="{BB962C8B-B14F-4D97-AF65-F5344CB8AC3E}">
        <p14:creationId xmlns:p14="http://schemas.microsoft.com/office/powerpoint/2010/main" val="210131690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Converging with Direct Link Failures</a:t>
            </a:r>
          </a:p>
        </p:txBody>
      </p:sp>
      <p:sp>
        <p:nvSpPr>
          <p:cNvPr id="2" name="Content Placeholder 1"/>
          <p:cNvSpPr>
            <a:spLocks noGrp="1"/>
          </p:cNvSpPr>
          <p:nvPr>
            <p:ph idx="1"/>
          </p:nvPr>
        </p:nvSpPr>
        <p:spPr>
          <a:xfrm>
            <a:off x="117230" y="808891"/>
            <a:ext cx="3993131" cy="3847330"/>
          </a:xfrm>
        </p:spPr>
        <p:txBody>
          <a:bodyPr/>
          <a:lstStyle/>
          <a:p>
            <a:pPr marL="0" indent="0">
              <a:buNone/>
            </a:pPr>
            <a:r>
              <a:rPr lang="en-US" dirty="0"/>
              <a:t>The link between SW1 and SW2 fails. </a:t>
            </a:r>
          </a:p>
          <a:p>
            <a:pPr marL="0" indent="0">
              <a:buNone/>
            </a:pPr>
            <a:r>
              <a:rPr lang="en-US" b="1" dirty="0"/>
              <a:t>Phase 1. </a:t>
            </a:r>
            <a:r>
              <a:rPr lang="en-US" dirty="0"/>
              <a:t>SW1 detects a link failure on its Gi1/0/1 interface. SW2 detects a link failure on its Gi1/0/3 interface.</a:t>
            </a:r>
          </a:p>
          <a:p>
            <a:pPr marL="0" indent="0">
              <a:buNone/>
            </a:pPr>
            <a:r>
              <a:rPr lang="en-US" b="1" dirty="0"/>
              <a:t>Phase 2. </a:t>
            </a:r>
            <a:r>
              <a:rPr lang="en-US" dirty="0"/>
              <a:t>Normally SW1 would generate a TCN flag out its root port, but it is the root bridge, so it does not. SW1 would advertise a TCN if it were not the root bridge.</a:t>
            </a:r>
          </a:p>
          <a:p>
            <a:pPr marL="0" indent="0">
              <a:buNone/>
            </a:pPr>
            <a:r>
              <a:rPr lang="en-US" dirty="0"/>
              <a:t>SW2 removes its best BPDU received from SW1 on its Gi1/0/1 interface because it is now in a down state. At this point, SW2 would attempt to send a TCN toward the root switch to notify it of a topology change; however, its root port is down.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6297" y="882832"/>
            <a:ext cx="4900473" cy="339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74303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Converging with Direct Link Failures (Cont.)</a:t>
            </a:r>
          </a:p>
        </p:txBody>
      </p:sp>
      <p:sp>
        <p:nvSpPr>
          <p:cNvPr id="2" name="Content Placeholder 1"/>
          <p:cNvSpPr>
            <a:spLocks noGrp="1"/>
          </p:cNvSpPr>
          <p:nvPr>
            <p:ph idx="1"/>
          </p:nvPr>
        </p:nvSpPr>
        <p:spPr>
          <a:xfrm>
            <a:off x="117230" y="808891"/>
            <a:ext cx="3957620" cy="3847330"/>
          </a:xfrm>
        </p:spPr>
        <p:txBody>
          <a:bodyPr/>
          <a:lstStyle/>
          <a:p>
            <a:pPr marL="0" indent="0">
              <a:buNone/>
            </a:pPr>
            <a:r>
              <a:rPr lang="en-US" b="1" dirty="0"/>
              <a:t>Phase 3. </a:t>
            </a:r>
            <a:r>
              <a:rPr lang="en-US" dirty="0"/>
              <a:t>SW1 advertises a configuration BPDU with the Topology Change flag out of all its ports. This BPDU is then received and relayed to SW3. SW3 cannot relay this to SW2 as its Gi1/0/2 port is still in a blocking state. SW2 assumes that it is now the root bridge and advertises configuration BPDUs with itself as the root bridge.</a:t>
            </a:r>
          </a:p>
          <a:p>
            <a:pPr marL="0" indent="0">
              <a:buNone/>
            </a:pPr>
            <a:r>
              <a:rPr lang="en-US" b="1" dirty="0"/>
              <a:t>Phase 4. </a:t>
            </a:r>
            <a:r>
              <a:rPr lang="en-US" dirty="0"/>
              <a:t>SW3 receives the configuration BPDU with the Topology Change flag from SW1. SW3 reduces the MAC address age timer to the forward delay timer to flush out older MAC entries. SW3 receives inferior BPDUs from SW2 and discards them as it is still receiving superior BPDUs from SW1.</a:t>
            </a:r>
          </a:p>
        </p:txBody>
      </p:sp>
      <p:pic>
        <p:nvPicPr>
          <p:cNvPr id="6" name="Picture 2">
            <a:extLst>
              <a:ext uri="{FF2B5EF4-FFF2-40B4-BE49-F238E27FC236}">
                <a16:creationId xmlns:a16="http://schemas.microsoft.com/office/drawing/2014/main" id="{F0EB08BA-D3E6-4F74-9C2A-92B26E925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6297" y="882832"/>
            <a:ext cx="4900473" cy="339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29031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Converging with Direct Link Failures (Cont.)</a:t>
            </a:r>
          </a:p>
        </p:txBody>
      </p:sp>
      <p:sp>
        <p:nvSpPr>
          <p:cNvPr id="2" name="Content Placeholder 1"/>
          <p:cNvSpPr>
            <a:spLocks noGrp="1"/>
          </p:cNvSpPr>
          <p:nvPr>
            <p:ph idx="1"/>
          </p:nvPr>
        </p:nvSpPr>
        <p:spPr>
          <a:xfrm>
            <a:off x="117230" y="808891"/>
            <a:ext cx="3842211" cy="3847330"/>
          </a:xfrm>
        </p:spPr>
        <p:txBody>
          <a:bodyPr/>
          <a:lstStyle/>
          <a:p>
            <a:pPr marL="0" indent="0">
              <a:buNone/>
            </a:pPr>
            <a:r>
              <a:rPr lang="en-US" sz="1600" b="1" dirty="0"/>
              <a:t>Phase 5. </a:t>
            </a:r>
            <a:r>
              <a:rPr lang="en-US" sz="1600" dirty="0"/>
              <a:t>The Max Age timer on SW3 expires, and now the Gi1/0/2 port on SW3 transitions from blocking to listening state. SW3 can now forward the next configuration BPDU it receives from SW1 to SW2.</a:t>
            </a:r>
          </a:p>
          <a:p>
            <a:pPr marL="0" indent="0">
              <a:buNone/>
            </a:pPr>
            <a:r>
              <a:rPr lang="en-US" sz="1600" b="1" dirty="0"/>
              <a:t>Phase 6. </a:t>
            </a:r>
            <a:r>
              <a:rPr lang="en-US" sz="1600" dirty="0"/>
              <a:t>SW2 receives the configuration BPDU of SW via SW3 and recognizes it as superior. It marks its Gi1/0/3 interface as the root port and transitions it to the listening state.</a:t>
            </a:r>
          </a:p>
          <a:p>
            <a:pPr marL="0" indent="0">
              <a:buNone/>
            </a:pPr>
            <a:r>
              <a:rPr lang="en-US" sz="1600" dirty="0"/>
              <a:t>Total convergence time for SW2 is 52 seconds.</a:t>
            </a:r>
            <a:endParaRPr lang="en-US" sz="6600" dirty="0"/>
          </a:p>
        </p:txBody>
      </p:sp>
      <p:pic>
        <p:nvPicPr>
          <p:cNvPr id="5" name="Picture 2">
            <a:extLst>
              <a:ext uri="{FF2B5EF4-FFF2-40B4-BE49-F238E27FC236}">
                <a16:creationId xmlns:a16="http://schemas.microsoft.com/office/drawing/2014/main" id="{CA1B824C-0CF6-4A05-B153-A90D448EB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946" y="808891"/>
            <a:ext cx="5263824" cy="3647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804970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Indirect Failures</a:t>
            </a:r>
          </a:p>
        </p:txBody>
      </p:sp>
      <p:sp>
        <p:nvSpPr>
          <p:cNvPr id="2" name="Content Placeholder 1"/>
          <p:cNvSpPr>
            <a:spLocks noGrp="1"/>
          </p:cNvSpPr>
          <p:nvPr>
            <p:ph idx="1"/>
          </p:nvPr>
        </p:nvSpPr>
        <p:spPr>
          <a:xfrm>
            <a:off x="117231" y="808891"/>
            <a:ext cx="3655779" cy="3847330"/>
          </a:xfrm>
        </p:spPr>
        <p:txBody>
          <a:bodyPr/>
          <a:lstStyle/>
          <a:p>
            <a:pPr marL="0" indent="0">
              <a:buNone/>
            </a:pPr>
            <a:r>
              <a:rPr lang="en-US" sz="1600" dirty="0"/>
              <a:t>STP communication between switches is impaired or filtered while the network link remains up. This situation is known as an </a:t>
            </a:r>
            <a:r>
              <a:rPr lang="en-US" sz="1600" i="1" dirty="0"/>
              <a:t>indirect link failure</a:t>
            </a:r>
            <a:r>
              <a:rPr lang="en-US" sz="1600" dirty="0"/>
              <a:t>, and timers are required to detect and remediate the topology.</a:t>
            </a:r>
            <a:endParaRPr lang="en-US" sz="66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924" y="893112"/>
            <a:ext cx="5530750" cy="384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065644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Indirect Failures (Cont.)</a:t>
            </a:r>
          </a:p>
        </p:txBody>
      </p:sp>
      <p:sp>
        <p:nvSpPr>
          <p:cNvPr id="2" name="Content Placeholder 1"/>
          <p:cNvSpPr>
            <a:spLocks noGrp="1"/>
          </p:cNvSpPr>
          <p:nvPr>
            <p:ph idx="1"/>
          </p:nvPr>
        </p:nvSpPr>
        <p:spPr>
          <a:xfrm>
            <a:off x="124328" y="663706"/>
            <a:ext cx="3977155" cy="3934326"/>
          </a:xfrm>
        </p:spPr>
        <p:txBody>
          <a:bodyPr/>
          <a:lstStyle/>
          <a:p>
            <a:pPr marL="0" indent="0">
              <a:buNone/>
            </a:pPr>
            <a:r>
              <a:rPr lang="en-US" dirty="0"/>
              <a:t>There is an impediment or data corruption on the link between SW1 and SW3. </a:t>
            </a:r>
          </a:p>
          <a:p>
            <a:pPr marL="0" indent="0">
              <a:buNone/>
            </a:pPr>
            <a:r>
              <a:rPr lang="en-US" b="1" dirty="0"/>
              <a:t>Phase 1. </a:t>
            </a:r>
            <a:r>
              <a:rPr lang="en-US" dirty="0"/>
              <a:t>An event occurs that impairs or corrupts data on the link. SW1 and SW3 still report a link up condition.</a:t>
            </a:r>
          </a:p>
          <a:p>
            <a:pPr marL="0" indent="0">
              <a:buNone/>
            </a:pPr>
            <a:r>
              <a:rPr lang="en-US" b="1" dirty="0"/>
              <a:t>Phase 2. </a:t>
            </a:r>
            <a:r>
              <a:rPr lang="en-US" dirty="0"/>
              <a:t>SW3 stops receiving configuration BPDUs on its RP. It keeps a cached entry for the RP on Gi1/0/1. Configuration BPDUs from SW1 that are being transmitted via SW2 are discarded as its Gi1/0/2 port is in a blocking state.</a:t>
            </a:r>
          </a:p>
          <a:p>
            <a:pPr marL="0" indent="0">
              <a:buNone/>
            </a:pPr>
            <a:r>
              <a:rPr lang="en-US" dirty="0"/>
              <a:t>Once the Max Age timer expires on SW3 and flushes the cached entry of the RP, SW3 transitions Gi1/0/2 from blocking to listening state.</a:t>
            </a:r>
          </a:p>
        </p:txBody>
      </p:sp>
      <p:pic>
        <p:nvPicPr>
          <p:cNvPr id="5" name="Picture 2">
            <a:extLst>
              <a:ext uri="{FF2B5EF4-FFF2-40B4-BE49-F238E27FC236}">
                <a16:creationId xmlns:a16="http://schemas.microsoft.com/office/drawing/2014/main" id="{B26788D4-5135-49DF-AC4B-9BD41E8DB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439" y="1006372"/>
            <a:ext cx="4670607" cy="3248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289244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Indirect Failures (Cont.)</a:t>
            </a:r>
          </a:p>
        </p:txBody>
      </p:sp>
      <p:sp>
        <p:nvSpPr>
          <p:cNvPr id="2" name="Content Placeholder 1"/>
          <p:cNvSpPr>
            <a:spLocks noGrp="1"/>
          </p:cNvSpPr>
          <p:nvPr>
            <p:ph idx="1"/>
          </p:nvPr>
        </p:nvSpPr>
        <p:spPr>
          <a:xfrm>
            <a:off x="117229" y="721895"/>
            <a:ext cx="3478227" cy="3934326"/>
          </a:xfrm>
        </p:spPr>
        <p:txBody>
          <a:bodyPr/>
          <a:lstStyle/>
          <a:p>
            <a:pPr marL="0" indent="0">
              <a:buNone/>
            </a:pPr>
            <a:r>
              <a:rPr lang="en-US" sz="1600" b="1" dirty="0"/>
              <a:t>Phase 3. </a:t>
            </a:r>
            <a:r>
              <a:rPr lang="en-US" sz="1600" dirty="0"/>
              <a:t>SW2 continues to advertise the configuration BPDUs from SW1 toward SW3.</a:t>
            </a:r>
          </a:p>
          <a:p>
            <a:pPr marL="0" indent="0">
              <a:buNone/>
            </a:pPr>
            <a:r>
              <a:rPr lang="en-US" sz="1600" b="1" dirty="0"/>
              <a:t>Phase 4. </a:t>
            </a:r>
            <a:r>
              <a:rPr lang="en-US" sz="1600" dirty="0"/>
              <a:t>SW3 receives SW1’s configuration BPDU via SW2 on its Gi1/0/2 interface. This port is now marked as the RP and continues to transition through the listening and learning states.</a:t>
            </a:r>
            <a:endParaRPr lang="en-US" sz="6600" dirty="0"/>
          </a:p>
          <a:p>
            <a:pPr marL="0" indent="0">
              <a:buNone/>
            </a:pPr>
            <a:r>
              <a:rPr lang="en-US" sz="1600" dirty="0"/>
              <a:t>The total time for re-convergence on SW3 is 52 seconds.</a:t>
            </a:r>
          </a:p>
        </p:txBody>
      </p:sp>
      <p:pic>
        <p:nvPicPr>
          <p:cNvPr id="5" name="Picture 2">
            <a:extLst>
              <a:ext uri="{FF2B5EF4-FFF2-40B4-BE49-F238E27FC236}">
                <a16:creationId xmlns:a16="http://schemas.microsoft.com/office/drawing/2014/main" id="{712E4E59-51DC-432E-AC2C-1BB5C54E7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909" y="664452"/>
            <a:ext cx="5162137" cy="3590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53728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800" dirty="0">
                <a:solidFill>
                  <a:schemeClr val="accent5">
                    <a:lumMod val="40000"/>
                    <a:lumOff val="60000"/>
                  </a:schemeClr>
                </a:solidFill>
              </a:rPr>
              <a:t>Spanning Tree Protocol Fundamentals</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466975"/>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Spanning Tree Protocol (STP) enables switches to become aware of other switches through the advertisement and receipt of bridge protocol data units (BPDUs). </a:t>
            </a:r>
          </a:p>
          <a:p>
            <a:pPr marL="285750" indent="-285750">
              <a:buFont typeface="Arial" panose="020B0604020202020204" pitchFamily="34" charset="0"/>
              <a:buChar char="•"/>
            </a:pPr>
            <a:r>
              <a:rPr lang="en-US" sz="1600" dirty="0">
                <a:solidFill>
                  <a:schemeClr val="accent5">
                    <a:lumMod val="40000"/>
                    <a:lumOff val="60000"/>
                  </a:schemeClr>
                </a:solidFill>
              </a:rPr>
              <a:t>STP operates by selecting a master switch and running a tree-based algorithm to identify which redundant ports should not forward traffic.</a:t>
            </a:r>
          </a:p>
        </p:txBody>
      </p:sp>
    </p:spTree>
    <p:custDataLst>
      <p:tags r:id="rId1"/>
    </p:custDataLst>
    <p:extLst>
      <p:ext uri="{BB962C8B-B14F-4D97-AF65-F5344CB8AC3E}">
        <p14:creationId xmlns:p14="http://schemas.microsoft.com/office/powerpoint/2010/main" val="282487357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800" dirty="0">
                <a:solidFill>
                  <a:schemeClr val="accent5">
                    <a:lumMod val="40000"/>
                    <a:lumOff val="60000"/>
                  </a:schemeClr>
                </a:solidFill>
              </a:rPr>
              <a:t>Rapid Spanning Tree Protocol</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466975"/>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IEEE 802.1D has only one topology tree and a slower convergence which can be problematic.</a:t>
            </a:r>
          </a:p>
          <a:p>
            <a:pPr marL="285750" indent="-285750">
              <a:buFont typeface="Arial" panose="020B0604020202020204" pitchFamily="34" charset="0"/>
              <a:buChar char="•"/>
            </a:pPr>
            <a:r>
              <a:rPr lang="en-US" sz="1600" dirty="0">
                <a:solidFill>
                  <a:schemeClr val="accent5">
                    <a:lumMod val="40000"/>
                    <a:lumOff val="60000"/>
                  </a:schemeClr>
                </a:solidFill>
              </a:rPr>
              <a:t>Rapid Spanning Tree Protocol (RSTP) IEEE 802.1W reduces the number of port states to be faster and more efficient.</a:t>
            </a:r>
          </a:p>
        </p:txBody>
      </p:sp>
    </p:spTree>
    <p:custDataLst>
      <p:tags r:id="rId1"/>
    </p:custDataLst>
    <p:extLst>
      <p:ext uri="{BB962C8B-B14F-4D97-AF65-F5344CB8AC3E}">
        <p14:creationId xmlns:p14="http://schemas.microsoft.com/office/powerpoint/2010/main" val="3431130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Rapid Spanning Tree Protocol</a:t>
            </a:r>
            <a:br>
              <a:rPr lang="en-US" dirty="0"/>
            </a:br>
            <a:r>
              <a:rPr lang="en-US" dirty="0"/>
              <a:t>Rapid Spanning Tree Port States</a:t>
            </a:r>
          </a:p>
        </p:txBody>
      </p:sp>
      <p:sp>
        <p:nvSpPr>
          <p:cNvPr id="2" name="Content Placeholder 1"/>
          <p:cNvSpPr>
            <a:spLocks noGrp="1"/>
          </p:cNvSpPr>
          <p:nvPr>
            <p:ph idx="1"/>
          </p:nvPr>
        </p:nvSpPr>
        <p:spPr>
          <a:xfrm>
            <a:off x="84221" y="641992"/>
            <a:ext cx="9059779" cy="1884639"/>
          </a:xfrm>
        </p:spPr>
        <p:txBody>
          <a:bodyPr/>
          <a:lstStyle/>
          <a:p>
            <a:pPr marL="0" indent="0">
              <a:buNone/>
            </a:pPr>
            <a:r>
              <a:rPr lang="en-US" sz="1600" dirty="0"/>
              <a:t>IEEE 802.1D has only one topology tree which can be problematic. Larger environments with multiple VLANs need different STP topologies for traffic engineering purposes.</a:t>
            </a:r>
          </a:p>
          <a:p>
            <a:pPr>
              <a:buFont typeface="Arial" panose="020B0604020202020204" pitchFamily="34" charset="0"/>
              <a:buChar char="•"/>
            </a:pPr>
            <a:r>
              <a:rPr lang="en-US" sz="1600" dirty="0"/>
              <a:t>Cisco created the proprietary Per-VLAN Spanning Tree (PVST) and Per-VLAN Spanning Tree Plus (PVST+)</a:t>
            </a:r>
          </a:p>
          <a:p>
            <a:pPr>
              <a:buFont typeface="Arial" panose="020B0604020202020204" pitchFamily="34" charset="0"/>
              <a:buChar char="•"/>
            </a:pPr>
            <a:r>
              <a:rPr lang="en-US" sz="1600" dirty="0"/>
              <a:t>Rapid Spanning Tree Protocol (RSTP) IEEE 802.1W reduces the number of port states to three:</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50794458"/>
              </p:ext>
            </p:extLst>
          </p:nvPr>
        </p:nvGraphicFramePr>
        <p:xfrm>
          <a:off x="216570" y="2620805"/>
          <a:ext cx="8721969" cy="2042160"/>
        </p:xfrm>
        <a:graphic>
          <a:graphicData uri="http://schemas.openxmlformats.org/drawingml/2006/table">
            <a:tbl>
              <a:tblPr firstRow="1" bandRow="1">
                <a:tableStyleId>{5C22544A-7EE6-4342-B048-85BDC9FD1C3A}</a:tableStyleId>
              </a:tblPr>
              <a:tblGrid>
                <a:gridCol w="1473697">
                  <a:extLst>
                    <a:ext uri="{9D8B030D-6E8A-4147-A177-3AD203B41FA5}">
                      <a16:colId xmlns:a16="http://schemas.microsoft.com/office/drawing/2014/main" val="20000"/>
                    </a:ext>
                  </a:extLst>
                </a:gridCol>
                <a:gridCol w="7248272">
                  <a:extLst>
                    <a:ext uri="{9D8B030D-6E8A-4147-A177-3AD203B41FA5}">
                      <a16:colId xmlns:a16="http://schemas.microsoft.com/office/drawing/2014/main" val="20001"/>
                    </a:ext>
                  </a:extLst>
                </a:gridCol>
              </a:tblGrid>
              <a:tr h="0">
                <a:tc>
                  <a:txBody>
                    <a:bodyPr/>
                    <a:lstStyle/>
                    <a:p>
                      <a:r>
                        <a:rPr lang="en-US" sz="1400" b="0" i="0" u="none" strike="noStrike" kern="1200" baseline="0" dirty="0">
                          <a:solidFill>
                            <a:schemeClr val="lt1"/>
                          </a:solidFill>
                          <a:latin typeface="+mn-lt"/>
                          <a:ea typeface="+mn-ea"/>
                          <a:cs typeface="+mn-cs"/>
                        </a:rPr>
                        <a:t>Port States</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343164">
                <a:tc>
                  <a:txBody>
                    <a:bodyPr/>
                    <a:lstStyle/>
                    <a:p>
                      <a:r>
                        <a:rPr lang="en-US" sz="1600" b="1" i="0" u="none" strike="noStrike" baseline="0" dirty="0">
                          <a:solidFill>
                            <a:srgbClr val="000000"/>
                          </a:solidFill>
                          <a:latin typeface="+mn-lt"/>
                        </a:rPr>
                        <a:t>Discarding</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The switch port is enabled, but the port is not forwarding any traffic</a:t>
                      </a:r>
                    </a:p>
                    <a:p>
                      <a:r>
                        <a:rPr lang="en-US" sz="1600" b="0" i="0" u="none" strike="noStrike" kern="1200" baseline="0" dirty="0">
                          <a:solidFill>
                            <a:srgbClr val="000000"/>
                          </a:solidFill>
                          <a:latin typeface="+mn-lt"/>
                          <a:ea typeface="+mn-ea"/>
                          <a:cs typeface="+mn-cs"/>
                        </a:rPr>
                        <a:t>to ensure that a loop is not created. </a:t>
                      </a:r>
                      <a:endParaRPr lang="en-US" sz="1600" dirty="0">
                        <a:solidFill>
                          <a:srgbClr val="000000"/>
                        </a:solidFill>
                        <a:latin typeface="+mn-lt"/>
                      </a:endParaRPr>
                    </a:p>
                  </a:txBody>
                  <a:tcPr/>
                </a:tc>
                <a:extLst>
                  <a:ext uri="{0D108BD9-81ED-4DB2-BD59-A6C34878D82A}">
                    <a16:rowId xmlns:a16="http://schemas.microsoft.com/office/drawing/2014/main" val="10001"/>
                  </a:ext>
                </a:extLst>
              </a:tr>
              <a:tr h="535900">
                <a:tc>
                  <a:txBody>
                    <a:bodyPr/>
                    <a:lstStyle/>
                    <a:p>
                      <a:r>
                        <a:rPr lang="en-US" sz="1600" b="1" dirty="0">
                          <a:solidFill>
                            <a:srgbClr val="000000"/>
                          </a:solidFill>
                          <a:latin typeface="+mn-lt"/>
                        </a:rPr>
                        <a:t>Learning</a:t>
                      </a:r>
                    </a:p>
                  </a:txBody>
                  <a:tcPr/>
                </a:tc>
                <a:tc>
                  <a:txBody>
                    <a:bodyPr/>
                    <a:lstStyle/>
                    <a:p>
                      <a:r>
                        <a:rPr lang="en-US" sz="1600" b="0" i="0" u="none" strike="noStrike" kern="1200" baseline="0" dirty="0">
                          <a:solidFill>
                            <a:srgbClr val="000000"/>
                          </a:solidFill>
                          <a:latin typeface="+mn-lt"/>
                          <a:ea typeface="+mn-ea"/>
                          <a:cs typeface="+mn-cs"/>
                        </a:rPr>
                        <a:t>The switch port modifies the MAC address table. The switch still does not forward any other network traffic besides BPDUs.</a:t>
                      </a:r>
                      <a:endParaRPr lang="en-US" sz="16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r>
                        <a:rPr lang="en-US" sz="1600" b="1" dirty="0">
                          <a:solidFill>
                            <a:srgbClr val="000000"/>
                          </a:solidFill>
                          <a:latin typeface="+mn-lt"/>
                        </a:rPr>
                        <a:t>Forwarding</a:t>
                      </a:r>
                    </a:p>
                  </a:txBody>
                  <a:tcPr/>
                </a:tc>
                <a:tc>
                  <a:txBody>
                    <a:bodyPr/>
                    <a:lstStyle/>
                    <a:p>
                      <a:r>
                        <a:rPr lang="en-US" sz="1600" b="0" i="0" u="none" strike="noStrike" kern="1200" baseline="0" dirty="0">
                          <a:solidFill>
                            <a:srgbClr val="000000"/>
                          </a:solidFill>
                          <a:latin typeface="+mn-lt"/>
                          <a:ea typeface="+mn-ea"/>
                          <a:cs typeface="+mn-cs"/>
                        </a:rPr>
                        <a:t>The switch port forwards all network traffic and updates the MAC</a:t>
                      </a:r>
                    </a:p>
                    <a:p>
                      <a:r>
                        <a:rPr lang="en-US" sz="1600" b="0" i="0" u="none" strike="noStrike" kern="1200" baseline="0" dirty="0">
                          <a:solidFill>
                            <a:srgbClr val="000000"/>
                          </a:solidFill>
                          <a:latin typeface="+mn-lt"/>
                          <a:ea typeface="+mn-ea"/>
                          <a:cs typeface="+mn-cs"/>
                        </a:rPr>
                        <a:t>address table as expected.</a:t>
                      </a:r>
                      <a:endParaRPr lang="en-US" sz="1600" dirty="0">
                        <a:solidFill>
                          <a:srgbClr val="000000"/>
                        </a:solidFill>
                        <a:latin typeface="+mn-lt"/>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7648130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Rapid Spanning Tree Protocol</a:t>
            </a:r>
            <a:br>
              <a:rPr lang="en-US" dirty="0"/>
            </a:br>
            <a:r>
              <a:rPr lang="en-US" dirty="0"/>
              <a:t>Rapid Spanning Tree Port Roles</a:t>
            </a:r>
          </a:p>
        </p:txBody>
      </p:sp>
      <p:sp>
        <p:nvSpPr>
          <p:cNvPr id="2" name="Content Placeholder 1"/>
          <p:cNvSpPr>
            <a:spLocks noGrp="1"/>
          </p:cNvSpPr>
          <p:nvPr>
            <p:ph idx="1"/>
          </p:nvPr>
        </p:nvSpPr>
        <p:spPr>
          <a:xfrm>
            <a:off x="84221" y="834498"/>
            <a:ext cx="9059779" cy="452882"/>
          </a:xfrm>
        </p:spPr>
        <p:txBody>
          <a:bodyPr/>
          <a:lstStyle/>
          <a:p>
            <a:pPr marL="0" indent="0">
              <a:buNone/>
            </a:pPr>
            <a:r>
              <a:rPr lang="en-US" sz="1600" dirty="0"/>
              <a:t>RSTP defines the following port roles: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51128493"/>
              </p:ext>
            </p:extLst>
          </p:nvPr>
        </p:nvGraphicFramePr>
        <p:xfrm>
          <a:off x="127413" y="1474577"/>
          <a:ext cx="8896271" cy="3108960"/>
        </p:xfrm>
        <a:graphic>
          <a:graphicData uri="http://schemas.openxmlformats.org/drawingml/2006/table">
            <a:tbl>
              <a:tblPr firstRow="1" bandRow="1">
                <a:tableStyleId>{5C22544A-7EE6-4342-B048-85BDC9FD1C3A}</a:tableStyleId>
              </a:tblPr>
              <a:tblGrid>
                <a:gridCol w="1709902">
                  <a:extLst>
                    <a:ext uri="{9D8B030D-6E8A-4147-A177-3AD203B41FA5}">
                      <a16:colId xmlns:a16="http://schemas.microsoft.com/office/drawing/2014/main" val="20000"/>
                    </a:ext>
                  </a:extLst>
                </a:gridCol>
                <a:gridCol w="7186369">
                  <a:extLst>
                    <a:ext uri="{9D8B030D-6E8A-4147-A177-3AD203B41FA5}">
                      <a16:colId xmlns:a16="http://schemas.microsoft.com/office/drawing/2014/main" val="20001"/>
                    </a:ext>
                  </a:extLst>
                </a:gridCol>
              </a:tblGrid>
              <a:tr h="153045">
                <a:tc>
                  <a:txBody>
                    <a:bodyPr/>
                    <a:lstStyle/>
                    <a:p>
                      <a:r>
                        <a:rPr lang="en-US" sz="1400" b="0" i="0" u="none" strike="noStrike" kern="1200" baseline="0" dirty="0">
                          <a:solidFill>
                            <a:schemeClr val="lt1"/>
                          </a:solidFill>
                          <a:latin typeface="+mn-lt"/>
                          <a:ea typeface="+mn-ea"/>
                          <a:cs typeface="+mn-cs"/>
                        </a:rPr>
                        <a:t>Port Roles</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343164">
                <a:tc>
                  <a:txBody>
                    <a:bodyPr/>
                    <a:lstStyle/>
                    <a:p>
                      <a:r>
                        <a:rPr lang="en-US" sz="1600" b="1" i="0" u="none" strike="noStrike" kern="1200" baseline="0" dirty="0">
                          <a:solidFill>
                            <a:srgbClr val="000000"/>
                          </a:solidFill>
                          <a:latin typeface="+mn-lt"/>
                          <a:ea typeface="+mn-ea"/>
                          <a:cs typeface="+mn-cs"/>
                        </a:rPr>
                        <a:t>Root port (RP):</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A network port that connects to the root bridge or an upstream switch in the spanning-tree topology. There should be only one root port per VLAN.</a:t>
                      </a:r>
                      <a:endParaRPr lang="en-US" sz="1600" dirty="0">
                        <a:solidFill>
                          <a:srgbClr val="000000"/>
                        </a:solidFill>
                        <a:latin typeface="+mn-lt"/>
                      </a:endParaRPr>
                    </a:p>
                  </a:txBody>
                  <a:tcPr/>
                </a:tc>
                <a:extLst>
                  <a:ext uri="{0D108BD9-81ED-4DB2-BD59-A6C34878D82A}">
                    <a16:rowId xmlns:a16="http://schemas.microsoft.com/office/drawing/2014/main" val="10001"/>
                  </a:ext>
                </a:extLst>
              </a:tr>
              <a:tr h="343164">
                <a:tc>
                  <a:txBody>
                    <a:bodyPr/>
                    <a:lstStyle/>
                    <a:p>
                      <a:r>
                        <a:rPr lang="en-US" sz="1600" b="1" i="0" u="none" strike="noStrike" kern="1200" baseline="0" dirty="0">
                          <a:solidFill>
                            <a:srgbClr val="000000"/>
                          </a:solidFill>
                          <a:latin typeface="+mn-lt"/>
                          <a:ea typeface="+mn-ea"/>
                          <a:cs typeface="+mn-cs"/>
                        </a:rPr>
                        <a:t>Designated port (DP):</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A network port that receives and forwards BPDU frames to other switches. Designated ports provide connectivity to downstream devices and switches. There should be only one active designated port on a link.</a:t>
                      </a:r>
                      <a:endParaRPr lang="en-US" sz="16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r>
                        <a:rPr lang="en-US" sz="1600" b="1" i="0" u="none" strike="noStrike" kern="1200" baseline="0" dirty="0">
                          <a:solidFill>
                            <a:srgbClr val="000000"/>
                          </a:solidFill>
                          <a:latin typeface="+mn-lt"/>
                          <a:ea typeface="+mn-ea"/>
                          <a:cs typeface="+mn-cs"/>
                        </a:rPr>
                        <a:t>Alternate port:</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A network port that provides alternate connectivity toward the root</a:t>
                      </a:r>
                    </a:p>
                    <a:p>
                      <a:r>
                        <a:rPr lang="en-US" sz="1600" b="0" i="0" u="none" strike="noStrike" kern="1200" baseline="0" dirty="0">
                          <a:solidFill>
                            <a:srgbClr val="000000"/>
                          </a:solidFill>
                          <a:latin typeface="+mn-lt"/>
                          <a:ea typeface="+mn-ea"/>
                          <a:cs typeface="+mn-cs"/>
                        </a:rPr>
                        <a:t>switch through a different switch.</a:t>
                      </a:r>
                      <a:endParaRPr lang="en-US" sz="1600" dirty="0">
                        <a:solidFill>
                          <a:srgbClr val="000000"/>
                        </a:solidFill>
                        <a:latin typeface="+mn-lt"/>
                      </a:endParaRPr>
                    </a:p>
                  </a:txBody>
                  <a:tcPr/>
                </a:tc>
                <a:extLst>
                  <a:ext uri="{0D108BD9-81ED-4DB2-BD59-A6C34878D82A}">
                    <a16:rowId xmlns:a16="http://schemas.microsoft.com/office/drawing/2014/main" val="10003"/>
                  </a:ext>
                </a:extLst>
              </a:tr>
              <a:tr h="535900">
                <a:tc>
                  <a:txBody>
                    <a:bodyPr/>
                    <a:lstStyle/>
                    <a:p>
                      <a:r>
                        <a:rPr lang="en-US" sz="1600" b="1" i="0" u="none" strike="noStrike" kern="1200" baseline="0" dirty="0">
                          <a:solidFill>
                            <a:srgbClr val="000000"/>
                          </a:solidFill>
                          <a:latin typeface="+mn-lt"/>
                          <a:ea typeface="+mn-ea"/>
                          <a:cs typeface="+mn-cs"/>
                        </a:rPr>
                        <a:t>Backup port:</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A network port that provides link redundancy toward the current root</a:t>
                      </a:r>
                    </a:p>
                    <a:p>
                      <a:r>
                        <a:rPr lang="en-US" sz="1600" b="0" i="0" u="none" strike="noStrike" kern="1200" baseline="0" dirty="0">
                          <a:solidFill>
                            <a:srgbClr val="000000"/>
                          </a:solidFill>
                          <a:latin typeface="+mn-lt"/>
                          <a:ea typeface="+mn-ea"/>
                          <a:cs typeface="+mn-cs"/>
                        </a:rPr>
                        <a:t>switch. A backup port exists only when multiple links connect</a:t>
                      </a:r>
                    </a:p>
                    <a:p>
                      <a:r>
                        <a:rPr lang="en-US" sz="1600" b="0" i="0" u="none" strike="noStrike" kern="1200" baseline="0" dirty="0">
                          <a:solidFill>
                            <a:srgbClr val="000000"/>
                          </a:solidFill>
                          <a:latin typeface="+mn-lt"/>
                          <a:ea typeface="+mn-ea"/>
                          <a:cs typeface="+mn-cs"/>
                        </a:rPr>
                        <a:t>between the same switches.</a:t>
                      </a:r>
                      <a:endParaRPr lang="en-US" sz="1600" dirty="0">
                        <a:solidFill>
                          <a:srgbClr val="000000"/>
                        </a:solidFill>
                        <a:latin typeface="+mn-lt"/>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526292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Rapid Spanning Tree Protocol</a:t>
            </a:r>
            <a:br>
              <a:rPr lang="en-US" dirty="0"/>
            </a:br>
            <a:r>
              <a:rPr lang="en-US" dirty="0"/>
              <a:t>Rapid Spanning Tree Port Types</a:t>
            </a:r>
          </a:p>
        </p:txBody>
      </p:sp>
      <p:sp>
        <p:nvSpPr>
          <p:cNvPr id="2" name="Content Placeholder 1"/>
          <p:cNvSpPr>
            <a:spLocks noGrp="1"/>
          </p:cNvSpPr>
          <p:nvPr>
            <p:ph idx="1"/>
          </p:nvPr>
        </p:nvSpPr>
        <p:spPr>
          <a:xfrm>
            <a:off x="84221" y="834497"/>
            <a:ext cx="9059779" cy="420725"/>
          </a:xfrm>
        </p:spPr>
        <p:txBody>
          <a:bodyPr/>
          <a:lstStyle/>
          <a:p>
            <a:pPr marL="0" indent="0">
              <a:buNone/>
            </a:pPr>
            <a:r>
              <a:rPr lang="en-US" sz="1600" dirty="0"/>
              <a:t>RSTP defines three types of ports that are used for building the STP topology:</a:t>
            </a:r>
          </a:p>
        </p:txBody>
      </p:sp>
      <p:graphicFrame>
        <p:nvGraphicFramePr>
          <p:cNvPr id="6" name="Table 5"/>
          <p:cNvGraphicFramePr>
            <a:graphicFrameLocks noGrp="1"/>
          </p:cNvGraphicFramePr>
          <p:nvPr>
            <p:extLst>
              <p:ext uri="{D42A27DB-BD31-4B8C-83A1-F6EECF244321}">
                <p14:modId xmlns:p14="http://schemas.microsoft.com/office/powerpoint/2010/main" val="3105383952"/>
              </p:ext>
            </p:extLst>
          </p:nvPr>
        </p:nvGraphicFramePr>
        <p:xfrm>
          <a:off x="123864" y="1345073"/>
          <a:ext cx="8896271" cy="2773680"/>
        </p:xfrm>
        <a:graphic>
          <a:graphicData uri="http://schemas.openxmlformats.org/drawingml/2006/table">
            <a:tbl>
              <a:tblPr firstRow="1" bandRow="1">
                <a:tableStyleId>{5C22544A-7EE6-4342-B048-85BDC9FD1C3A}</a:tableStyleId>
              </a:tblPr>
              <a:tblGrid>
                <a:gridCol w="1709902">
                  <a:extLst>
                    <a:ext uri="{9D8B030D-6E8A-4147-A177-3AD203B41FA5}">
                      <a16:colId xmlns:a16="http://schemas.microsoft.com/office/drawing/2014/main" val="20000"/>
                    </a:ext>
                  </a:extLst>
                </a:gridCol>
                <a:gridCol w="7186369">
                  <a:extLst>
                    <a:ext uri="{9D8B030D-6E8A-4147-A177-3AD203B41FA5}">
                      <a16:colId xmlns:a16="http://schemas.microsoft.com/office/drawing/2014/main" val="20001"/>
                    </a:ext>
                  </a:extLst>
                </a:gridCol>
              </a:tblGrid>
              <a:tr h="153045">
                <a:tc>
                  <a:txBody>
                    <a:bodyPr/>
                    <a:lstStyle/>
                    <a:p>
                      <a:r>
                        <a:rPr lang="en-US" sz="1400" b="0" i="0" u="none" strike="noStrike" kern="1200" baseline="0" dirty="0">
                          <a:solidFill>
                            <a:schemeClr val="lt1"/>
                          </a:solidFill>
                          <a:latin typeface="+mn-lt"/>
                          <a:ea typeface="+mn-ea"/>
                          <a:cs typeface="+mn-cs"/>
                        </a:rPr>
                        <a:t>Port Roles</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343164">
                <a:tc>
                  <a:txBody>
                    <a:bodyPr/>
                    <a:lstStyle/>
                    <a:p>
                      <a:r>
                        <a:rPr lang="en-US" sz="1600" b="1" i="0" u="none" strike="noStrike" kern="1200" baseline="0" dirty="0">
                          <a:solidFill>
                            <a:srgbClr val="000000"/>
                          </a:solidFill>
                          <a:latin typeface="+mn-lt"/>
                          <a:ea typeface="+mn-ea"/>
                          <a:cs typeface="+mn-cs"/>
                        </a:rPr>
                        <a:t>Edge Port</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A port at the edge of the network where hosts connect to the Layer 2</a:t>
                      </a:r>
                    </a:p>
                    <a:p>
                      <a:r>
                        <a:rPr lang="en-US" sz="1600" b="0" i="0" u="none" strike="noStrike" kern="1200" baseline="0" dirty="0">
                          <a:solidFill>
                            <a:srgbClr val="000000"/>
                          </a:solidFill>
                          <a:latin typeface="+mn-lt"/>
                          <a:ea typeface="+mn-ea"/>
                          <a:cs typeface="+mn-cs"/>
                        </a:rPr>
                        <a:t>topology with one interface and cannot form a loop. These ports directly correlate to ports that have the STP portfast feature enabled.</a:t>
                      </a:r>
                      <a:endParaRPr lang="en-US" sz="1600" dirty="0">
                        <a:solidFill>
                          <a:srgbClr val="000000"/>
                        </a:solidFill>
                        <a:latin typeface="+mn-lt"/>
                      </a:endParaRPr>
                    </a:p>
                  </a:txBody>
                  <a:tcPr/>
                </a:tc>
                <a:extLst>
                  <a:ext uri="{0D108BD9-81ED-4DB2-BD59-A6C34878D82A}">
                    <a16:rowId xmlns:a16="http://schemas.microsoft.com/office/drawing/2014/main" val="10001"/>
                  </a:ext>
                </a:extLst>
              </a:tr>
              <a:tr h="343164">
                <a:tc>
                  <a:txBody>
                    <a:bodyPr/>
                    <a:lstStyle/>
                    <a:p>
                      <a:r>
                        <a:rPr lang="en-US" sz="1600" b="1" i="0" u="none" strike="noStrike" kern="1200" baseline="0" dirty="0">
                          <a:solidFill>
                            <a:srgbClr val="000000"/>
                          </a:solidFill>
                          <a:latin typeface="+mn-lt"/>
                          <a:ea typeface="+mn-ea"/>
                          <a:cs typeface="+mn-cs"/>
                        </a:rPr>
                        <a:t>Root port </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A port that has the best path cost toward the root bridge. There can be only one root port on a switch.</a:t>
                      </a:r>
                      <a:endParaRPr lang="en-US" sz="16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r>
                        <a:rPr lang="en-US" sz="1600" b="1" i="0" u="none" strike="noStrike" kern="1200" baseline="0" dirty="0">
                          <a:solidFill>
                            <a:srgbClr val="000000"/>
                          </a:solidFill>
                          <a:latin typeface="+mn-lt"/>
                          <a:ea typeface="+mn-ea"/>
                          <a:cs typeface="+mn-cs"/>
                        </a:rPr>
                        <a:t>Point-to-Point port</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Any port that connects to another RSTP switch with full duplex.</a:t>
                      </a:r>
                    </a:p>
                    <a:p>
                      <a:r>
                        <a:rPr lang="en-US" sz="1600" b="0" i="0" u="none" strike="noStrike" kern="1200" baseline="0" dirty="0">
                          <a:solidFill>
                            <a:srgbClr val="000000"/>
                          </a:solidFill>
                          <a:latin typeface="+mn-lt"/>
                          <a:ea typeface="+mn-ea"/>
                          <a:cs typeface="+mn-cs"/>
                        </a:rPr>
                        <a:t>Full-duplex links do not permit more than two devices on a network segment, so determining whether a link is full duplex is the fastest way to check the feasibility of being connected to a switch.</a:t>
                      </a:r>
                      <a:endParaRPr lang="en-US" sz="1600" dirty="0">
                        <a:solidFill>
                          <a:srgbClr val="000000"/>
                        </a:solidFill>
                        <a:latin typeface="+mn-lt"/>
                      </a:endParaRPr>
                    </a:p>
                  </a:txBody>
                  <a:tcPr/>
                </a:tc>
                <a:extLst>
                  <a:ext uri="{0D108BD9-81ED-4DB2-BD59-A6C34878D82A}">
                    <a16:rowId xmlns:a16="http://schemas.microsoft.com/office/drawing/2014/main" val="10003"/>
                  </a:ext>
                </a:extLst>
              </a:tr>
            </a:tbl>
          </a:graphicData>
        </a:graphic>
      </p:graphicFrame>
      <p:sp>
        <p:nvSpPr>
          <p:cNvPr id="4" name="Rectangle 3">
            <a:extLst>
              <a:ext uri="{FF2B5EF4-FFF2-40B4-BE49-F238E27FC236}">
                <a16:creationId xmlns:a16="http://schemas.microsoft.com/office/drawing/2014/main" id="{61E2B826-B806-42BD-B5E0-E70C69A769A0}"/>
              </a:ext>
            </a:extLst>
          </p:cNvPr>
          <p:cNvSpPr/>
          <p:nvPr/>
        </p:nvSpPr>
        <p:spPr>
          <a:xfrm>
            <a:off x="1421476" y="4118753"/>
            <a:ext cx="5619404" cy="369332"/>
          </a:xfrm>
          <a:prstGeom prst="rect">
            <a:avLst/>
          </a:prstGeom>
        </p:spPr>
        <p:txBody>
          <a:bodyPr wrap="square">
            <a:spAutoFit/>
          </a:bodyPr>
          <a:lstStyle/>
          <a:p>
            <a:pPr marL="0" indent="0">
              <a:buNone/>
            </a:pPr>
            <a:r>
              <a:rPr lang="en-US" dirty="0"/>
              <a:t>Multi-access connections (Hubs) must use 802.1D.</a:t>
            </a:r>
          </a:p>
        </p:txBody>
      </p:sp>
    </p:spTree>
    <p:extLst>
      <p:ext uri="{BB962C8B-B14F-4D97-AF65-F5344CB8AC3E}">
        <p14:creationId xmlns:p14="http://schemas.microsoft.com/office/powerpoint/2010/main" val="196356769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Rapid Spanning Tree Protocol</a:t>
            </a:r>
            <a:br>
              <a:rPr lang="en-US" dirty="0"/>
            </a:br>
            <a:r>
              <a:rPr lang="en-US" dirty="0"/>
              <a:t>Building the RSTP Topology</a:t>
            </a:r>
          </a:p>
        </p:txBody>
      </p:sp>
      <p:sp>
        <p:nvSpPr>
          <p:cNvPr id="2" name="Content Placeholder 1"/>
          <p:cNvSpPr>
            <a:spLocks noGrp="1"/>
          </p:cNvSpPr>
          <p:nvPr>
            <p:ph idx="1"/>
          </p:nvPr>
        </p:nvSpPr>
        <p:spPr>
          <a:xfrm>
            <a:off x="84221" y="834497"/>
            <a:ext cx="8951495" cy="3773598"/>
          </a:xfrm>
        </p:spPr>
        <p:txBody>
          <a:bodyPr/>
          <a:lstStyle/>
          <a:p>
            <a:pPr marL="0" indent="0">
              <a:buNone/>
            </a:pPr>
            <a:r>
              <a:rPr lang="en-US" sz="1600" dirty="0"/>
              <a:t>RSTP switches exchange handshakes with other RSTP switches to transition through the following STP states faster. They establish a bidirectional handshake across the shared link to identify the root bridge.</a:t>
            </a:r>
          </a:p>
          <a:p>
            <a:pPr marL="0" indent="0">
              <a:buNone/>
            </a:pPr>
            <a:r>
              <a:rPr lang="en-US" sz="1600" dirty="0"/>
              <a:t>The process proceeds as follows:</a:t>
            </a:r>
          </a:p>
          <a:p>
            <a:pPr marL="0" indent="0">
              <a:buNone/>
            </a:pPr>
            <a:r>
              <a:rPr lang="en-US" sz="1600" b="1" dirty="0"/>
              <a:t>1. </a:t>
            </a:r>
            <a:r>
              <a:rPr lang="en-US" sz="1600" dirty="0"/>
              <a:t>As the first two switches connect to each other, they verify that they are connected with a point-to-point link by checking the full-duplex status.</a:t>
            </a:r>
          </a:p>
          <a:p>
            <a:pPr marL="0" indent="0">
              <a:buNone/>
            </a:pPr>
            <a:r>
              <a:rPr lang="en-US" sz="1600" b="1" dirty="0"/>
              <a:t>2. </a:t>
            </a:r>
            <a:r>
              <a:rPr lang="en-US" sz="1600" dirty="0"/>
              <a:t>They establish a handshake with each other to advertise a proposal (in configuration BPDUs) that their interface should be the DP for that port.</a:t>
            </a:r>
          </a:p>
          <a:p>
            <a:pPr marL="0" indent="0">
              <a:buNone/>
            </a:pPr>
            <a:r>
              <a:rPr lang="en-US" sz="1600" b="1" dirty="0"/>
              <a:t>3. </a:t>
            </a:r>
            <a:r>
              <a:rPr lang="en-US" sz="1600" dirty="0"/>
              <a:t>There can be only one DP per segment, so each switch identifies whether it is the superior or inferior switch, using the same logic as in 802.1D for the system identifier (that is, the lowest priority and then the lowest MAC address). </a:t>
            </a:r>
          </a:p>
        </p:txBody>
      </p:sp>
    </p:spTree>
    <p:extLst>
      <p:ext uri="{BB962C8B-B14F-4D97-AF65-F5344CB8AC3E}">
        <p14:creationId xmlns:p14="http://schemas.microsoft.com/office/powerpoint/2010/main" val="77452802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661737"/>
          </a:xfrm>
        </p:spPr>
        <p:txBody>
          <a:bodyPr/>
          <a:lstStyle/>
          <a:p>
            <a:r>
              <a:rPr lang="en-US" sz="1600" dirty="0"/>
              <a:t>Rapid Spanning Tree Protocol</a:t>
            </a:r>
            <a:br>
              <a:rPr lang="en-US" dirty="0"/>
            </a:br>
            <a:r>
              <a:rPr lang="en-US" dirty="0"/>
              <a:t>Building the RSTP Topology (Cont.)</a:t>
            </a:r>
          </a:p>
        </p:txBody>
      </p:sp>
      <p:sp>
        <p:nvSpPr>
          <p:cNvPr id="2" name="Content Placeholder 1"/>
          <p:cNvSpPr>
            <a:spLocks noGrp="1"/>
          </p:cNvSpPr>
          <p:nvPr>
            <p:ph idx="1"/>
          </p:nvPr>
        </p:nvSpPr>
        <p:spPr>
          <a:xfrm>
            <a:off x="84221" y="834497"/>
            <a:ext cx="8951495" cy="2967482"/>
          </a:xfrm>
        </p:spPr>
        <p:txBody>
          <a:bodyPr/>
          <a:lstStyle/>
          <a:p>
            <a:pPr marL="0" indent="0">
              <a:buNone/>
            </a:pPr>
            <a:r>
              <a:rPr lang="en-US" sz="1600" b="1" dirty="0"/>
              <a:t>4. </a:t>
            </a:r>
            <a:r>
              <a:rPr lang="en-US" sz="1600" dirty="0"/>
              <a:t>The inferior switch (SW2) recognizes that it is inferior and marks its local port (Gi1/0/1) as the RP. At that same time, it moves all non-edge ports to a discarding state. At this point in time, the switch has stopped all local switching for non-edge ports.</a:t>
            </a:r>
          </a:p>
          <a:p>
            <a:pPr marL="0" indent="0">
              <a:buNone/>
            </a:pPr>
            <a:r>
              <a:rPr lang="en-US" sz="1600" b="1" dirty="0"/>
              <a:t>5. </a:t>
            </a:r>
            <a:r>
              <a:rPr lang="en-US" sz="1600" dirty="0"/>
              <a:t>The inferior switch (SW2) sends an agreement (configuration BPDU) to the root bridge (SW1), which signifies to the root bridge that synchronization is occurring on that switch.</a:t>
            </a:r>
          </a:p>
          <a:p>
            <a:pPr marL="0" indent="0">
              <a:buNone/>
            </a:pPr>
            <a:r>
              <a:rPr lang="en-US" sz="1600" b="1" dirty="0"/>
              <a:t>6. </a:t>
            </a:r>
            <a:r>
              <a:rPr lang="en-US" sz="1600" dirty="0"/>
              <a:t>The inferior switch (SW2) moves its RP (Gi1/0/1) to a forwarding state. The superior switch moves its DP (Gi1/0/2) to a forwarding state, too.</a:t>
            </a:r>
          </a:p>
          <a:p>
            <a:pPr marL="0" indent="0">
              <a:buNone/>
            </a:pPr>
            <a:r>
              <a:rPr lang="en-US" sz="1600" b="1" dirty="0"/>
              <a:t>7. </a:t>
            </a:r>
            <a:r>
              <a:rPr lang="en-US" sz="1600" dirty="0"/>
              <a:t>The inferior switch (SW2) repeats the process for any downstream switches connected to it.</a:t>
            </a:r>
          </a:p>
        </p:txBody>
      </p:sp>
    </p:spTree>
    <p:extLst>
      <p:ext uri="{BB962C8B-B14F-4D97-AF65-F5344CB8AC3E}">
        <p14:creationId xmlns:p14="http://schemas.microsoft.com/office/powerpoint/2010/main" val="208241906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800" dirty="0">
                <a:solidFill>
                  <a:schemeClr val="accent5">
                    <a:lumMod val="40000"/>
                    <a:lumOff val="60000"/>
                  </a:schemeClr>
                </a:solidFill>
              </a:rPr>
              <a:t>Prepare for the Exam</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85937489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2</a:t>
            </a:r>
          </a:p>
        </p:txBody>
      </p:sp>
      <p:graphicFrame>
        <p:nvGraphicFramePr>
          <p:cNvPr id="2" name="Table 1"/>
          <p:cNvGraphicFramePr>
            <a:graphicFrameLocks noGrp="1"/>
          </p:cNvGraphicFramePr>
          <p:nvPr>
            <p:extLst>
              <p:ext uri="{D42A27DB-BD31-4B8C-83A1-F6EECF244321}">
                <p14:modId xmlns:p14="http://schemas.microsoft.com/office/powerpoint/2010/main" val="2560186258"/>
              </p:ext>
            </p:extLst>
          </p:nvPr>
        </p:nvGraphicFramePr>
        <p:xfrm>
          <a:off x="2818728" y="1223760"/>
          <a:ext cx="2708031" cy="3337560"/>
        </p:xfrm>
        <a:graphic>
          <a:graphicData uri="http://schemas.openxmlformats.org/drawingml/2006/table">
            <a:tbl>
              <a:tblPr firstRow="1" bandRow="1">
                <a:tableStyleId>{5C22544A-7EE6-4342-B048-85BDC9FD1C3A}</a:tableStyleId>
              </a:tblPr>
              <a:tblGrid>
                <a:gridCol w="2708031">
                  <a:extLst>
                    <a:ext uri="{9D8B030D-6E8A-4147-A177-3AD203B41FA5}">
                      <a16:colId xmlns:a16="http://schemas.microsoft.com/office/drawing/2014/main" val="20000"/>
                    </a:ext>
                  </a:extLst>
                </a:gridCol>
              </a:tblGrid>
              <a:tr h="370840">
                <a:tc>
                  <a:txBody>
                    <a:bodyPr/>
                    <a:lstStyle/>
                    <a:p>
                      <a:r>
                        <a:rPr lang="en-US" sz="1400" b="1" i="0" u="none" strike="noStrike" kern="1200" baseline="0" dirty="0">
                          <a:solidFill>
                            <a:schemeClr val="lt1"/>
                          </a:solidFill>
                          <a:latin typeface="+mn-lt"/>
                          <a:ea typeface="+mn-ea"/>
                          <a:cs typeface="+mn-cs"/>
                        </a:rPr>
                        <a:t>Description</a:t>
                      </a:r>
                      <a:endParaRPr lang="en-US" dirty="0"/>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802.1D port types</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STP key terminology</a:t>
                      </a:r>
                      <a:endParaRPr lang="en-US" sz="16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rgbClr val="000000"/>
                          </a:solidFill>
                          <a:latin typeface="+mn-lt"/>
                          <a:ea typeface="+mn-ea"/>
                          <a:cs typeface="+mn-cs"/>
                        </a:rPr>
                        <a:t>Root bridge election</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Locating root ports</a:t>
                      </a:r>
                      <a:endParaRPr lang="en-US" sz="16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sz="1600" b="0" i="0" u="none" strike="noStrike" kern="1200" baseline="0" dirty="0">
                          <a:solidFill>
                            <a:srgbClr val="000000"/>
                          </a:solidFill>
                          <a:latin typeface="+mn-lt"/>
                          <a:ea typeface="+mn-ea"/>
                          <a:cs typeface="+mn-cs"/>
                        </a:rPr>
                        <a:t>STP topology changes</a:t>
                      </a:r>
                      <a:endParaRPr lang="en-US" sz="16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sz="1600" b="0" i="0" u="none" strike="noStrike" kern="1200" baseline="0" dirty="0">
                          <a:solidFill>
                            <a:srgbClr val="000000"/>
                          </a:solidFill>
                          <a:latin typeface="+mn-lt"/>
                          <a:ea typeface="+mn-ea"/>
                          <a:cs typeface="+mn-cs"/>
                        </a:rPr>
                        <a:t>RSTP</a:t>
                      </a:r>
                      <a:endParaRPr lang="en-US" sz="1600" dirty="0">
                        <a:solidFill>
                          <a:srgbClr val="000000"/>
                        </a:solidFill>
                      </a:endParaRPr>
                    </a:p>
                  </a:txBody>
                  <a:tcPr/>
                </a:tc>
                <a:extLst>
                  <a:ext uri="{0D108BD9-81ED-4DB2-BD59-A6C34878D82A}">
                    <a16:rowId xmlns:a16="http://schemas.microsoft.com/office/drawing/2014/main" val="10006"/>
                  </a:ext>
                </a:extLst>
              </a:tr>
              <a:tr h="370840">
                <a:tc>
                  <a:txBody>
                    <a:bodyPr/>
                    <a:lstStyle/>
                    <a:p>
                      <a:r>
                        <a:rPr lang="en-US" sz="1600" b="0" i="0" u="none" strike="noStrike" kern="1200" baseline="0" dirty="0">
                          <a:solidFill>
                            <a:srgbClr val="000000"/>
                          </a:solidFill>
                          <a:latin typeface="+mn-lt"/>
                          <a:ea typeface="+mn-ea"/>
                          <a:cs typeface="+mn-cs"/>
                        </a:rPr>
                        <a:t>RSTP (802.1W) port states</a:t>
                      </a:r>
                      <a:endParaRPr lang="en-US" sz="1600" dirty="0">
                        <a:solidFill>
                          <a:srgbClr val="000000"/>
                        </a:solidFill>
                      </a:endParaRPr>
                    </a:p>
                  </a:txBody>
                  <a:tcPr/>
                </a:tc>
                <a:extLst>
                  <a:ext uri="{0D108BD9-81ED-4DB2-BD59-A6C34878D82A}">
                    <a16:rowId xmlns:a16="http://schemas.microsoft.com/office/drawing/2014/main" val="10007"/>
                  </a:ext>
                </a:extLst>
              </a:tr>
              <a:tr h="370840">
                <a:tc>
                  <a:txBody>
                    <a:bodyPr/>
                    <a:lstStyle/>
                    <a:p>
                      <a:r>
                        <a:rPr lang="en-US" sz="1600" b="0" i="0" u="none" strike="noStrike" kern="1200" baseline="0" dirty="0">
                          <a:solidFill>
                            <a:srgbClr val="000000"/>
                          </a:solidFill>
                          <a:latin typeface="+mn-lt"/>
                          <a:ea typeface="+mn-ea"/>
                          <a:cs typeface="+mn-cs"/>
                        </a:rPr>
                        <a:t>Building the RSTP topology</a:t>
                      </a:r>
                      <a:endParaRPr lang="en-US" sz="1600" dirty="0">
                        <a:solidFill>
                          <a:srgbClr val="000000"/>
                        </a:solidFill>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7559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45959"/>
          </a:xfrm>
        </p:spPr>
        <p:txBody>
          <a:bodyPr/>
          <a:lstStyle/>
          <a:p>
            <a:r>
              <a:rPr lang="en-US" sz="1600" dirty="0"/>
              <a:t>Prepare for the Exam</a:t>
            </a:r>
            <a:br>
              <a:rPr lang="en-US" sz="2400" dirty="0"/>
            </a:br>
            <a:r>
              <a:rPr lang="en-US" sz="2400" dirty="0"/>
              <a:t>Key Terms for Chapter 2</a:t>
            </a:r>
          </a:p>
        </p:txBody>
      </p:sp>
      <p:graphicFrame>
        <p:nvGraphicFramePr>
          <p:cNvPr id="2" name="Table 1"/>
          <p:cNvGraphicFramePr>
            <a:graphicFrameLocks noGrp="1"/>
          </p:cNvGraphicFramePr>
          <p:nvPr>
            <p:extLst>
              <p:ext uri="{D42A27DB-BD31-4B8C-83A1-F6EECF244321}">
                <p14:modId xmlns:p14="http://schemas.microsoft.com/office/powerpoint/2010/main" val="1823538958"/>
              </p:ext>
            </p:extLst>
          </p:nvPr>
        </p:nvGraphicFramePr>
        <p:xfrm>
          <a:off x="910389" y="1238280"/>
          <a:ext cx="7115908" cy="3337560"/>
        </p:xfrm>
        <a:graphic>
          <a:graphicData uri="http://schemas.openxmlformats.org/drawingml/2006/table">
            <a:tbl>
              <a:tblPr firstRow="1" bandRow="1">
                <a:tableStyleId>{5C22544A-7EE6-4342-B048-85BDC9FD1C3A}</a:tableStyleId>
              </a:tblPr>
              <a:tblGrid>
                <a:gridCol w="3557954">
                  <a:extLst>
                    <a:ext uri="{9D8B030D-6E8A-4147-A177-3AD203B41FA5}">
                      <a16:colId xmlns:a16="http://schemas.microsoft.com/office/drawing/2014/main" val="20000"/>
                    </a:ext>
                  </a:extLst>
                </a:gridCol>
                <a:gridCol w="3557954">
                  <a:extLst>
                    <a:ext uri="{9D8B030D-6E8A-4147-A177-3AD203B41FA5}">
                      <a16:colId xmlns:a16="http://schemas.microsoft.com/office/drawing/2014/main" val="20001"/>
                    </a:ext>
                  </a:extLst>
                </a:gridCol>
              </a:tblGrid>
              <a:tr h="370840">
                <a:tc>
                  <a:txBody>
                    <a:bodyPr/>
                    <a:lstStyle/>
                    <a:p>
                      <a:r>
                        <a:rPr lang="en-US" dirty="0"/>
                        <a:t>Term</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bridge protocol data unit (BPDU)</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root bridge</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configuration BPDU</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root bridge identifier</a:t>
                      </a:r>
                      <a:endParaRPr lang="en-US" sz="16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rgbClr val="000000"/>
                          </a:solidFill>
                          <a:latin typeface="+mn-lt"/>
                          <a:ea typeface="+mn-ea"/>
                          <a:cs typeface="+mn-cs"/>
                        </a:rPr>
                        <a:t>hello time</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root path</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designated port (DP)</a:t>
                      </a:r>
                    </a:p>
                  </a:txBody>
                  <a:tcPr/>
                </a:tc>
                <a:tc>
                  <a:txBody>
                    <a:bodyPr/>
                    <a:lstStyle/>
                    <a:p>
                      <a:r>
                        <a:rPr lang="en-US" sz="1600" b="0" i="0" u="none" strike="noStrike" kern="1200" baseline="0" dirty="0">
                          <a:solidFill>
                            <a:srgbClr val="000000"/>
                          </a:solidFill>
                          <a:latin typeface="+mn-lt"/>
                          <a:ea typeface="+mn-ea"/>
                          <a:cs typeface="+mn-cs"/>
                        </a:rPr>
                        <a:t>cost</a:t>
                      </a:r>
                      <a:endParaRPr lang="en-US" sz="16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sz="1600" b="0" i="0" u="none" strike="noStrike" kern="1200" baseline="0" dirty="0">
                          <a:solidFill>
                            <a:srgbClr val="000000"/>
                          </a:solidFill>
                          <a:latin typeface="+mn-lt"/>
                          <a:ea typeface="+mn-ea"/>
                          <a:cs typeface="+mn-cs"/>
                        </a:rPr>
                        <a:t>forward delay</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root port</a:t>
                      </a:r>
                      <a:endParaRPr lang="en-US" sz="16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sz="1600" b="0" i="0" u="none" strike="noStrike" kern="1200" baseline="0" dirty="0">
                          <a:solidFill>
                            <a:srgbClr val="000000"/>
                          </a:solidFill>
                          <a:latin typeface="+mn-lt"/>
                          <a:ea typeface="+mn-ea"/>
                          <a:cs typeface="+mn-cs"/>
                        </a:rPr>
                        <a:t>local bridge identifier</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system priority</a:t>
                      </a:r>
                      <a:endParaRPr lang="en-US" sz="1600" dirty="0">
                        <a:solidFill>
                          <a:srgbClr val="000000"/>
                        </a:solidFill>
                      </a:endParaRPr>
                    </a:p>
                  </a:txBody>
                  <a:tcPr/>
                </a:tc>
                <a:extLst>
                  <a:ext uri="{0D108BD9-81ED-4DB2-BD59-A6C34878D82A}">
                    <a16:rowId xmlns:a16="http://schemas.microsoft.com/office/drawing/2014/main" val="10006"/>
                  </a:ext>
                </a:extLst>
              </a:tr>
              <a:tr h="370840">
                <a:tc>
                  <a:txBody>
                    <a:bodyPr/>
                    <a:lstStyle/>
                    <a:p>
                      <a:r>
                        <a:rPr lang="en-US" sz="1600" b="0" i="0" u="none" strike="noStrike" kern="1200" baseline="0" dirty="0">
                          <a:solidFill>
                            <a:srgbClr val="000000"/>
                          </a:solidFill>
                          <a:latin typeface="+mn-lt"/>
                          <a:ea typeface="+mn-ea"/>
                          <a:cs typeface="+mn-cs"/>
                        </a:rPr>
                        <a:t>Max Age</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system ID extension</a:t>
                      </a:r>
                      <a:endParaRPr lang="en-US" sz="1600" dirty="0">
                        <a:solidFill>
                          <a:srgbClr val="000000"/>
                        </a:solidFill>
                      </a:endParaRPr>
                    </a:p>
                  </a:txBody>
                  <a:tcPr/>
                </a:tc>
                <a:extLst>
                  <a:ext uri="{0D108BD9-81ED-4DB2-BD59-A6C34878D82A}">
                    <a16:rowId xmlns:a16="http://schemas.microsoft.com/office/drawing/2014/main" val="10007"/>
                  </a:ext>
                </a:extLst>
              </a:tr>
              <a:tr h="370840">
                <a:tc>
                  <a:txBody>
                    <a:bodyPr/>
                    <a:lstStyle/>
                    <a:p>
                      <a:r>
                        <a:rPr lang="en-US" sz="1600" b="0" i="0" u="none" strike="noStrike" kern="1200" baseline="0" dirty="0">
                          <a:solidFill>
                            <a:srgbClr val="000000"/>
                          </a:solidFill>
                          <a:latin typeface="+mn-lt"/>
                          <a:ea typeface="+mn-ea"/>
                          <a:cs typeface="+mn-cs"/>
                        </a:rPr>
                        <a:t>topology change notification (TCN)</a:t>
                      </a:r>
                      <a:endParaRPr lang="en-US" sz="1600" dirty="0">
                        <a:solidFill>
                          <a:srgbClr val="000000"/>
                        </a:solidFill>
                      </a:endParaRPr>
                    </a:p>
                  </a:txBody>
                  <a:tcPr/>
                </a:tc>
                <a:tc>
                  <a:txBody>
                    <a:bodyPr/>
                    <a:lstStyle/>
                    <a:p>
                      <a:endParaRPr lang="en-US" sz="1600" dirty="0">
                        <a:solidFill>
                          <a:srgbClr val="000000"/>
                        </a:solidFill>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0191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2</a:t>
            </a:r>
          </a:p>
        </p:txBody>
      </p:sp>
      <p:graphicFrame>
        <p:nvGraphicFramePr>
          <p:cNvPr id="2" name="Table 1"/>
          <p:cNvGraphicFramePr>
            <a:graphicFrameLocks noGrp="1"/>
          </p:cNvGraphicFramePr>
          <p:nvPr>
            <p:extLst>
              <p:ext uri="{D42A27DB-BD31-4B8C-83A1-F6EECF244321}">
                <p14:modId xmlns:p14="http://schemas.microsoft.com/office/powerpoint/2010/main" val="2142226151"/>
              </p:ext>
            </p:extLst>
          </p:nvPr>
        </p:nvGraphicFramePr>
        <p:xfrm>
          <a:off x="270246" y="1044940"/>
          <a:ext cx="8604739" cy="3472278"/>
        </p:xfrm>
        <a:graphic>
          <a:graphicData uri="http://schemas.openxmlformats.org/drawingml/2006/table">
            <a:tbl>
              <a:tblPr firstRow="1" bandRow="1">
                <a:tableStyleId>{5C22544A-7EE6-4342-B048-85BDC9FD1C3A}</a:tableStyleId>
              </a:tblPr>
              <a:tblGrid>
                <a:gridCol w="3868617">
                  <a:extLst>
                    <a:ext uri="{9D8B030D-6E8A-4147-A177-3AD203B41FA5}">
                      <a16:colId xmlns:a16="http://schemas.microsoft.com/office/drawing/2014/main" val="20000"/>
                    </a:ext>
                  </a:extLst>
                </a:gridCol>
                <a:gridCol w="4736122">
                  <a:extLst>
                    <a:ext uri="{9D8B030D-6E8A-4147-A177-3AD203B41FA5}">
                      <a16:colId xmlns:a16="http://schemas.microsoft.com/office/drawing/2014/main" val="20001"/>
                    </a:ext>
                  </a:extLst>
                </a:gridCol>
              </a:tblGrid>
              <a:tr h="378558">
                <a:tc>
                  <a:txBody>
                    <a:bodyPr/>
                    <a:lstStyle/>
                    <a:p>
                      <a:r>
                        <a:rPr lang="en-US" dirty="0"/>
                        <a:t>Task</a:t>
                      </a:r>
                    </a:p>
                  </a:txBody>
                  <a:tcPr/>
                </a:tc>
                <a:tc>
                  <a:txBody>
                    <a:bodyPr/>
                    <a:lstStyle/>
                    <a:p>
                      <a:r>
                        <a:rPr lang="en-US" sz="1400" b="1" i="0" u="none" strike="noStrike" kern="1200" baseline="0" dirty="0">
                          <a:solidFill>
                            <a:schemeClr val="lt1"/>
                          </a:solidFill>
                          <a:latin typeface="+mn-lt"/>
                          <a:ea typeface="+mn-ea"/>
                          <a:cs typeface="+mn-cs"/>
                        </a:rPr>
                        <a:t>Command Syntax</a:t>
                      </a:r>
                      <a:endParaRPr lang="en-US" dirty="0"/>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Set the STP max age</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spanning-tree vlan </a:t>
                      </a:r>
                      <a:r>
                        <a:rPr lang="en-US" sz="1600" b="0" i="1" u="none" strike="noStrike" kern="1200" baseline="0" dirty="0">
                          <a:solidFill>
                            <a:srgbClr val="000000"/>
                          </a:solidFill>
                          <a:latin typeface="+mn-lt"/>
                          <a:ea typeface="+mn-ea"/>
                          <a:cs typeface="+mn-cs"/>
                        </a:rPr>
                        <a:t>vlan-id </a:t>
                      </a:r>
                      <a:r>
                        <a:rPr lang="en-US" sz="1600" b="1" i="0" u="none" strike="noStrike" kern="1200" baseline="0" dirty="0">
                          <a:solidFill>
                            <a:srgbClr val="000000"/>
                          </a:solidFill>
                          <a:latin typeface="+mn-lt"/>
                          <a:ea typeface="+mn-ea"/>
                          <a:cs typeface="+mn-cs"/>
                        </a:rPr>
                        <a:t>max-age</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Set the STP hello interval</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spanning-tree vlan </a:t>
                      </a:r>
                      <a:r>
                        <a:rPr lang="en-US" sz="1600" b="0" i="1" u="none" strike="noStrike" kern="1200" baseline="0" dirty="0">
                          <a:solidFill>
                            <a:srgbClr val="000000"/>
                          </a:solidFill>
                          <a:latin typeface="+mn-lt"/>
                          <a:ea typeface="+mn-ea"/>
                          <a:cs typeface="+mn-cs"/>
                        </a:rPr>
                        <a:t>vlan-id </a:t>
                      </a:r>
                      <a:r>
                        <a:rPr lang="en-US" sz="1600" b="1" i="0" u="none" strike="noStrike" kern="1200" baseline="0" dirty="0">
                          <a:solidFill>
                            <a:srgbClr val="000000"/>
                          </a:solidFill>
                          <a:latin typeface="+mn-lt"/>
                          <a:ea typeface="+mn-ea"/>
                          <a:cs typeface="+mn-cs"/>
                        </a:rPr>
                        <a:t>hello-time </a:t>
                      </a:r>
                      <a:r>
                        <a:rPr lang="en-US" sz="1600" b="0" i="1" u="none" strike="noStrike" kern="1200" baseline="0" dirty="0">
                          <a:solidFill>
                            <a:srgbClr val="000000"/>
                          </a:solidFill>
                          <a:latin typeface="+mn-lt"/>
                          <a:ea typeface="+mn-ea"/>
                          <a:cs typeface="+mn-cs"/>
                        </a:rPr>
                        <a:t>hello-time</a:t>
                      </a:r>
                      <a:endParaRPr lang="en-US" sz="16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rgbClr val="000000"/>
                          </a:solidFill>
                          <a:latin typeface="+mn-lt"/>
                          <a:ea typeface="+mn-ea"/>
                          <a:cs typeface="+mn-cs"/>
                        </a:rPr>
                        <a:t>Set the STP forwarding delay</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spanning-tree vlan </a:t>
                      </a:r>
                      <a:r>
                        <a:rPr lang="en-US" sz="1600" b="0" i="1" u="none" strike="noStrike" kern="1200" baseline="0" dirty="0">
                          <a:solidFill>
                            <a:srgbClr val="000000"/>
                          </a:solidFill>
                          <a:latin typeface="+mn-lt"/>
                          <a:ea typeface="+mn-ea"/>
                          <a:cs typeface="+mn-cs"/>
                        </a:rPr>
                        <a:t>vlan-id </a:t>
                      </a:r>
                      <a:r>
                        <a:rPr lang="en-US" sz="1600" b="1" i="0" u="none" strike="noStrike" kern="1200" baseline="0" dirty="0">
                          <a:solidFill>
                            <a:srgbClr val="000000"/>
                          </a:solidFill>
                          <a:latin typeface="+mn-lt"/>
                          <a:ea typeface="+mn-ea"/>
                          <a:cs typeface="+mn-cs"/>
                        </a:rPr>
                        <a:t>forward-time </a:t>
                      </a:r>
                      <a:r>
                        <a:rPr lang="en-US" sz="1600" b="0" i="1" u="none" strike="noStrike" kern="1200" baseline="0" dirty="0">
                          <a:solidFill>
                            <a:srgbClr val="000000"/>
                          </a:solidFill>
                          <a:latin typeface="+mn-lt"/>
                          <a:ea typeface="+mn-ea"/>
                          <a:cs typeface="+mn-cs"/>
                        </a:rPr>
                        <a:t>forward-time</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Display the STP root bridge and cost</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spanning-tree root</a:t>
                      </a:r>
                      <a:endParaRPr lang="en-US" sz="16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sz="1600" b="0" i="0" u="none" strike="noStrike" kern="1200" baseline="0" dirty="0">
                          <a:solidFill>
                            <a:srgbClr val="000000"/>
                          </a:solidFill>
                          <a:latin typeface="+mn-lt"/>
                          <a:ea typeface="+mn-ea"/>
                          <a:cs typeface="+mn-cs"/>
                        </a:rPr>
                        <a:t>Display the STP information (root bridge, local bridge, and interfaces) for one or more VLANs</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spanning-tree </a:t>
                      </a:r>
                      <a:r>
                        <a:rPr lang="en-US" sz="1600" b="0" i="0" u="none" strike="noStrike" kern="1200" baseline="0" dirty="0">
                          <a:solidFill>
                            <a:srgbClr val="000000"/>
                          </a:solidFill>
                          <a:latin typeface="+mn-lt"/>
                          <a:ea typeface="+mn-ea"/>
                          <a:cs typeface="+mn-cs"/>
                        </a:rPr>
                        <a:t>[</a:t>
                      </a:r>
                      <a:r>
                        <a:rPr lang="en-US" sz="1600" b="1" i="0" u="none" strike="noStrike" kern="1200" baseline="0" dirty="0">
                          <a:solidFill>
                            <a:srgbClr val="000000"/>
                          </a:solidFill>
                          <a:latin typeface="+mn-lt"/>
                          <a:ea typeface="+mn-ea"/>
                          <a:cs typeface="+mn-cs"/>
                        </a:rPr>
                        <a:t>vlan </a:t>
                      </a:r>
                      <a:r>
                        <a:rPr lang="en-US" sz="1600" b="0" i="1" u="none" strike="noStrike" kern="1200" baseline="0" dirty="0">
                          <a:solidFill>
                            <a:srgbClr val="000000"/>
                          </a:solidFill>
                          <a:latin typeface="+mn-lt"/>
                          <a:ea typeface="+mn-ea"/>
                          <a:cs typeface="+mn-cs"/>
                        </a:rPr>
                        <a:t>vlan-id</a:t>
                      </a:r>
                      <a:r>
                        <a:rPr lang="en-US" sz="1600" b="0" i="0" u="none" strike="noStrike" kern="1200" baseline="0" dirty="0">
                          <a:solidFill>
                            <a:srgbClr val="000000"/>
                          </a:solidFill>
                          <a:latin typeface="+mn-lt"/>
                          <a:ea typeface="+mn-ea"/>
                          <a:cs typeface="+mn-cs"/>
                        </a:rPr>
                        <a:t>]</a:t>
                      </a:r>
                      <a:endParaRPr lang="en-US" sz="16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sz="1600" b="0" i="0" u="none" strike="noStrike" kern="1200" baseline="0" dirty="0">
                          <a:solidFill>
                            <a:srgbClr val="000000"/>
                          </a:solidFill>
                          <a:latin typeface="+mn-lt"/>
                          <a:ea typeface="+mn-ea"/>
                          <a:cs typeface="+mn-cs"/>
                        </a:rPr>
                        <a:t>Identify when the last TCN occurred and which port was the reason for it.</a:t>
                      </a:r>
                      <a:endParaRPr lang="en-US" sz="1600" dirty="0">
                        <a:solidFill>
                          <a:srgbClr val="000000"/>
                        </a:solidFill>
                      </a:endParaRPr>
                    </a:p>
                  </a:txBody>
                  <a:tcPr/>
                </a:tc>
                <a:tc>
                  <a:txBody>
                    <a:bodyPr/>
                    <a:lstStyle/>
                    <a:p>
                      <a:r>
                        <a:rPr lang="en-US" sz="1600" b="1" i="0" u="none" strike="noStrike" kern="1200" baseline="0" dirty="0">
                          <a:solidFill>
                            <a:srgbClr val="000000"/>
                          </a:solidFill>
                          <a:latin typeface="+mn-lt"/>
                          <a:ea typeface="+mn-ea"/>
                          <a:cs typeface="+mn-cs"/>
                        </a:rPr>
                        <a:t>show spanning-tree </a:t>
                      </a:r>
                      <a:r>
                        <a:rPr lang="en-US" sz="1600" b="0" i="0" u="none" strike="noStrike" kern="1200" baseline="0" dirty="0">
                          <a:solidFill>
                            <a:srgbClr val="000000"/>
                          </a:solidFill>
                          <a:latin typeface="+mn-lt"/>
                          <a:ea typeface="+mn-ea"/>
                          <a:cs typeface="+mn-cs"/>
                        </a:rPr>
                        <a:t>[</a:t>
                      </a:r>
                      <a:r>
                        <a:rPr lang="en-US" sz="1600" b="1" i="0" u="none" strike="noStrike" kern="1200" baseline="0" dirty="0">
                          <a:solidFill>
                            <a:srgbClr val="000000"/>
                          </a:solidFill>
                          <a:latin typeface="+mn-lt"/>
                          <a:ea typeface="+mn-ea"/>
                          <a:cs typeface="+mn-cs"/>
                        </a:rPr>
                        <a:t>vlan </a:t>
                      </a:r>
                      <a:r>
                        <a:rPr lang="en-US" sz="1600" b="0" i="1" u="none" strike="noStrike" kern="1200" baseline="0" dirty="0">
                          <a:solidFill>
                            <a:srgbClr val="000000"/>
                          </a:solidFill>
                          <a:latin typeface="+mn-lt"/>
                          <a:ea typeface="+mn-ea"/>
                          <a:cs typeface="+mn-cs"/>
                        </a:rPr>
                        <a:t>vlan-id</a:t>
                      </a:r>
                      <a:r>
                        <a:rPr lang="en-US" sz="1600" b="0" i="0" u="none" strike="noStrike" kern="1200" baseline="0" dirty="0">
                          <a:solidFill>
                            <a:srgbClr val="000000"/>
                          </a:solidFill>
                          <a:latin typeface="+mn-lt"/>
                          <a:ea typeface="+mn-ea"/>
                          <a:cs typeface="+mn-cs"/>
                        </a:rPr>
                        <a:t>] </a:t>
                      </a:r>
                      <a:r>
                        <a:rPr lang="en-US" sz="1600" b="1" i="0" u="none" strike="noStrike" kern="1200" baseline="0" dirty="0">
                          <a:solidFill>
                            <a:srgbClr val="000000"/>
                          </a:solidFill>
                          <a:latin typeface="+mn-lt"/>
                          <a:ea typeface="+mn-ea"/>
                          <a:cs typeface="+mn-cs"/>
                        </a:rPr>
                        <a:t>detail</a:t>
                      </a:r>
                      <a:endParaRPr lang="en-US" sz="1600" dirty="0">
                        <a:solidFill>
                          <a:srgbClr val="000000"/>
                        </a:solidFill>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2572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Spanning Tree Protocol Fundamentals</a:t>
            </a:r>
            <a:br>
              <a:rPr lang="en-US" dirty="0"/>
            </a:br>
            <a:r>
              <a:rPr lang="en-US" sz="2400" dirty="0"/>
              <a:t>Spanning Tree Versions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55419"/>
            <a:ext cx="8118458" cy="1994313"/>
          </a:xfrm>
        </p:spPr>
        <p:txBody>
          <a:bodyPr/>
          <a:lstStyle/>
          <a:p>
            <a:pPr algn="l" eaLnBrk="0" hangingPunct="0"/>
            <a:r>
              <a:rPr lang="en-US" sz="1800" dirty="0">
                <a:solidFill>
                  <a:srgbClr val="000000"/>
                </a:solidFill>
              </a:rPr>
              <a:t>STP has multiple iterations:</a:t>
            </a:r>
          </a:p>
          <a:p>
            <a:pPr marL="285750" lvl="0" indent="-285750" algn="l" eaLnBrk="0" hangingPunct="0">
              <a:buFont typeface="Arial" panose="020B0604020202020204" pitchFamily="34" charset="0"/>
              <a:buChar char="•"/>
            </a:pPr>
            <a:r>
              <a:rPr lang="en-US" sz="1800" dirty="0">
                <a:solidFill>
                  <a:srgbClr val="000000"/>
                </a:solidFill>
              </a:rPr>
              <a:t>802.1D, which is the original specification</a:t>
            </a:r>
          </a:p>
          <a:p>
            <a:pPr marL="285750" lvl="0" indent="-285750" algn="l" eaLnBrk="0" hangingPunct="0">
              <a:buFont typeface="Arial" panose="020B0604020202020204" pitchFamily="34" charset="0"/>
              <a:buChar char="•"/>
            </a:pPr>
            <a:r>
              <a:rPr lang="en-US" sz="1800" dirty="0">
                <a:solidFill>
                  <a:srgbClr val="000000"/>
                </a:solidFill>
              </a:rPr>
              <a:t>Per-VLAN Spanning Tree (PVST)</a:t>
            </a:r>
          </a:p>
          <a:p>
            <a:pPr marL="285750" lvl="0" indent="-285750" algn="l" eaLnBrk="0" hangingPunct="0">
              <a:buFont typeface="Arial" panose="020B0604020202020204" pitchFamily="34" charset="0"/>
              <a:buChar char="•"/>
            </a:pPr>
            <a:r>
              <a:rPr lang="en-US" sz="1800" dirty="0">
                <a:solidFill>
                  <a:srgbClr val="000000"/>
                </a:solidFill>
              </a:rPr>
              <a:t>Per-VLAN Spanning Tree Plus (PVST+)</a:t>
            </a:r>
          </a:p>
          <a:p>
            <a:pPr marL="285750" lvl="0" indent="-285750" algn="l" eaLnBrk="0" hangingPunct="0">
              <a:buFont typeface="Arial" panose="020B0604020202020204" pitchFamily="34" charset="0"/>
              <a:buChar char="•"/>
            </a:pPr>
            <a:r>
              <a:rPr lang="en-US" sz="1800" dirty="0">
                <a:solidFill>
                  <a:srgbClr val="000000"/>
                </a:solidFill>
              </a:rPr>
              <a:t>802.1W Rapid Spanning Tree Protocol (RSTP)</a:t>
            </a:r>
          </a:p>
          <a:p>
            <a:pPr marL="285750" lvl="0" indent="-285750" algn="l" eaLnBrk="0" hangingPunct="0">
              <a:buFont typeface="Arial" panose="020B0604020202020204" pitchFamily="34" charset="0"/>
              <a:buChar char="•"/>
            </a:pPr>
            <a:r>
              <a:rPr lang="en-US" sz="1800" dirty="0">
                <a:solidFill>
                  <a:srgbClr val="000000"/>
                </a:solidFill>
              </a:rPr>
              <a:t>802.1S Multiple Spanning Tree Protocol (MST)</a:t>
            </a:r>
          </a:p>
          <a:p>
            <a:pPr marL="285750" lvl="0" indent="-285750" algn="l" eaLnBrk="0" hangingPunct="0">
              <a:buFont typeface="Arial" panose="020B0604020202020204" pitchFamily="34" charset="0"/>
              <a:buChar char="•"/>
            </a:pPr>
            <a:endParaRPr lang="en-US" sz="1600" dirty="0">
              <a:solidFill>
                <a:schemeClr val="tx1">
                  <a:lumMod val="50000"/>
                </a:schemeClr>
              </a:solidFill>
            </a:endParaRPr>
          </a:p>
          <a:p>
            <a:pPr marL="0" lvl="0" indent="0" algn="l" eaLnBrk="0" hangingPunct="0"/>
            <a:endParaRPr lang="en-US" sz="1600" dirty="0">
              <a:solidFill>
                <a:schemeClr val="tx1">
                  <a:lumMod val="50000"/>
                </a:schemeClr>
              </a:solidFill>
            </a:endParaRPr>
          </a:p>
        </p:txBody>
      </p:sp>
      <p:sp>
        <p:nvSpPr>
          <p:cNvPr id="2" name="TextBox 1">
            <a:extLst>
              <a:ext uri="{FF2B5EF4-FFF2-40B4-BE49-F238E27FC236}">
                <a16:creationId xmlns:a16="http://schemas.microsoft.com/office/drawing/2014/main" id="{3218DEA2-25B8-41B4-BC0F-74BCC1853EFA}"/>
              </a:ext>
            </a:extLst>
          </p:cNvPr>
          <p:cNvSpPr txBox="1"/>
          <p:nvPr/>
        </p:nvSpPr>
        <p:spPr>
          <a:xfrm>
            <a:off x="419366" y="2973314"/>
            <a:ext cx="7543903" cy="646331"/>
          </a:xfrm>
          <a:prstGeom prst="rect">
            <a:avLst/>
          </a:prstGeom>
          <a:noFill/>
        </p:spPr>
        <p:txBody>
          <a:bodyPr wrap="square" rtlCol="0">
            <a:spAutoFit/>
          </a:bodyPr>
          <a:lstStyle/>
          <a:p>
            <a:pPr eaLnBrk="0" hangingPunct="0"/>
            <a:r>
              <a:rPr lang="en-US" b="1" dirty="0">
                <a:solidFill>
                  <a:srgbClr val="000000"/>
                </a:solidFill>
              </a:rPr>
              <a:t>Note</a:t>
            </a:r>
            <a:r>
              <a:rPr lang="en-US" dirty="0">
                <a:solidFill>
                  <a:srgbClr val="000000"/>
                </a:solidFill>
              </a:rPr>
              <a:t>: Catalyst switches now operate in PVST+, RSTP, and MST modes. All three of these modes are backward compatible with 802.1D.</a:t>
            </a:r>
          </a:p>
        </p:txBody>
      </p:sp>
    </p:spTree>
    <p:extLst>
      <p:ext uri="{BB962C8B-B14F-4D97-AF65-F5344CB8AC3E}">
        <p14:creationId xmlns:p14="http://schemas.microsoft.com/office/powerpoint/2010/main" val="32377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9479016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8897815" cy="750277"/>
          </a:xfrm>
        </p:spPr>
        <p:txBody>
          <a:bodyPr/>
          <a:lstStyle/>
          <a:p>
            <a:r>
              <a:rPr lang="en-US" sz="1600" dirty="0"/>
              <a:t>Spanning Tree Protocol Fundamentals</a:t>
            </a:r>
            <a:br>
              <a:rPr lang="en-US" dirty="0"/>
            </a:br>
            <a:r>
              <a:rPr lang="en-US" dirty="0"/>
              <a:t>IEEE 802.1D STP Port States</a:t>
            </a:r>
          </a:p>
        </p:txBody>
      </p:sp>
      <p:sp>
        <p:nvSpPr>
          <p:cNvPr id="2" name="Content Placeholder 1"/>
          <p:cNvSpPr>
            <a:spLocks noGrp="1"/>
          </p:cNvSpPr>
          <p:nvPr>
            <p:ph idx="1"/>
          </p:nvPr>
        </p:nvSpPr>
        <p:spPr>
          <a:xfrm>
            <a:off x="222738" y="750277"/>
            <a:ext cx="4941167" cy="445477"/>
          </a:xfrm>
        </p:spPr>
        <p:txBody>
          <a:bodyPr/>
          <a:lstStyle/>
          <a:p>
            <a:pPr marL="0" indent="0">
              <a:buNone/>
            </a:pPr>
            <a:r>
              <a:rPr lang="en-US" dirty="0"/>
              <a:t>Every port transitions through the following states: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5869255"/>
              </p:ext>
            </p:extLst>
          </p:nvPr>
        </p:nvGraphicFramePr>
        <p:xfrm>
          <a:off x="246185" y="1277815"/>
          <a:ext cx="8721969" cy="3348647"/>
        </p:xfrm>
        <a:graphic>
          <a:graphicData uri="http://schemas.openxmlformats.org/drawingml/2006/table">
            <a:tbl>
              <a:tblPr firstRow="1" bandRow="1">
                <a:tableStyleId>{5C22544A-7EE6-4342-B048-85BDC9FD1C3A}</a:tableStyleId>
              </a:tblPr>
              <a:tblGrid>
                <a:gridCol w="1473697">
                  <a:extLst>
                    <a:ext uri="{9D8B030D-6E8A-4147-A177-3AD203B41FA5}">
                      <a16:colId xmlns:a16="http://schemas.microsoft.com/office/drawing/2014/main" val="20000"/>
                    </a:ext>
                  </a:extLst>
                </a:gridCol>
                <a:gridCol w="7248272">
                  <a:extLst>
                    <a:ext uri="{9D8B030D-6E8A-4147-A177-3AD203B41FA5}">
                      <a16:colId xmlns:a16="http://schemas.microsoft.com/office/drawing/2014/main" val="20001"/>
                    </a:ext>
                  </a:extLst>
                </a:gridCol>
              </a:tblGrid>
              <a:tr h="153045">
                <a:tc>
                  <a:txBody>
                    <a:bodyPr/>
                    <a:lstStyle/>
                    <a:p>
                      <a:r>
                        <a:rPr lang="en-US" sz="1400" b="0" i="0" u="none" strike="noStrike" kern="1200" baseline="0" dirty="0">
                          <a:solidFill>
                            <a:schemeClr val="lt1"/>
                          </a:solidFill>
                          <a:latin typeface="+mn-lt"/>
                          <a:ea typeface="+mn-ea"/>
                          <a:cs typeface="+mn-cs"/>
                        </a:rPr>
                        <a:t>Port States</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343164">
                <a:tc>
                  <a:txBody>
                    <a:bodyPr/>
                    <a:lstStyle/>
                    <a:p>
                      <a:r>
                        <a:rPr lang="en-US" sz="1600" b="1" i="0" u="none" strike="noStrike" baseline="0" dirty="0">
                          <a:solidFill>
                            <a:srgbClr val="000000"/>
                          </a:solidFill>
                          <a:latin typeface="+mn-lt"/>
                        </a:rPr>
                        <a:t>Disabled</a:t>
                      </a:r>
                      <a:endParaRPr lang="en-US" sz="1600" b="1" dirty="0">
                        <a:solidFill>
                          <a:srgbClr val="000000"/>
                        </a:solidFill>
                        <a:latin typeface="+mn-lt"/>
                      </a:endParaRPr>
                    </a:p>
                  </a:txBody>
                  <a:tcPr/>
                </a:tc>
                <a:tc>
                  <a:txBody>
                    <a:bodyPr/>
                    <a:lstStyle/>
                    <a:p>
                      <a:r>
                        <a:rPr lang="en-US" sz="1600" b="0" i="0" u="none" strike="noStrike" baseline="0" dirty="0">
                          <a:solidFill>
                            <a:srgbClr val="000000"/>
                          </a:solidFill>
                          <a:latin typeface="+mn-lt"/>
                        </a:rPr>
                        <a:t>The port is in an administratively off position (that is, shut down).</a:t>
                      </a:r>
                      <a:endParaRPr lang="en-US" sz="1600" dirty="0">
                        <a:solidFill>
                          <a:srgbClr val="000000"/>
                        </a:solidFill>
                        <a:latin typeface="+mn-lt"/>
                      </a:endParaRPr>
                    </a:p>
                  </a:txBody>
                  <a:tcPr/>
                </a:tc>
                <a:extLst>
                  <a:ext uri="{0D108BD9-81ED-4DB2-BD59-A6C34878D82A}">
                    <a16:rowId xmlns:a16="http://schemas.microsoft.com/office/drawing/2014/main" val="10001"/>
                  </a:ext>
                </a:extLst>
              </a:tr>
              <a:tr h="343164">
                <a:tc>
                  <a:txBody>
                    <a:bodyPr/>
                    <a:lstStyle/>
                    <a:p>
                      <a:r>
                        <a:rPr lang="en-US" sz="1600" b="1" dirty="0">
                          <a:solidFill>
                            <a:srgbClr val="000000"/>
                          </a:solidFill>
                          <a:latin typeface="+mn-lt"/>
                        </a:rPr>
                        <a:t>Blocking</a:t>
                      </a:r>
                    </a:p>
                  </a:txBody>
                  <a:tcPr/>
                </a:tc>
                <a:tc>
                  <a:txBody>
                    <a:bodyPr/>
                    <a:lstStyle/>
                    <a:p>
                      <a:r>
                        <a:rPr lang="en-US" sz="1600" b="0" i="0" u="none" strike="noStrike" kern="1200" baseline="0" dirty="0">
                          <a:solidFill>
                            <a:srgbClr val="000000"/>
                          </a:solidFill>
                          <a:latin typeface="+mn-lt"/>
                          <a:ea typeface="+mn-ea"/>
                          <a:cs typeface="+mn-cs"/>
                        </a:rPr>
                        <a:t>The switch port is enabled, but the port is not forwarding any traffic.</a:t>
                      </a:r>
                      <a:endParaRPr lang="en-US" sz="16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r>
                        <a:rPr lang="en-US" sz="1600" b="1" dirty="0">
                          <a:solidFill>
                            <a:srgbClr val="000000"/>
                          </a:solidFill>
                          <a:latin typeface="+mn-lt"/>
                        </a:rPr>
                        <a:t>Listening</a:t>
                      </a:r>
                    </a:p>
                  </a:txBody>
                  <a:tcPr/>
                </a:tc>
                <a:tc>
                  <a:txBody>
                    <a:bodyPr/>
                    <a:lstStyle/>
                    <a:p>
                      <a:r>
                        <a:rPr lang="en-US" sz="1600" b="0" i="0" u="none" strike="noStrike" kern="1200" baseline="0" dirty="0">
                          <a:solidFill>
                            <a:srgbClr val="000000"/>
                          </a:solidFill>
                          <a:latin typeface="+mn-lt"/>
                          <a:ea typeface="+mn-ea"/>
                          <a:cs typeface="+mn-cs"/>
                        </a:rPr>
                        <a:t>The switch port has transitioned from a blocking state and can now send or</a:t>
                      </a:r>
                    </a:p>
                    <a:p>
                      <a:r>
                        <a:rPr lang="en-US" sz="1600" b="0" i="0" u="none" strike="noStrike" kern="1200" baseline="0" dirty="0">
                          <a:solidFill>
                            <a:srgbClr val="000000"/>
                          </a:solidFill>
                          <a:latin typeface="+mn-lt"/>
                          <a:ea typeface="+mn-ea"/>
                          <a:cs typeface="+mn-cs"/>
                        </a:rPr>
                        <a:t>receive only BPDUs.</a:t>
                      </a:r>
                      <a:endParaRPr lang="en-US" sz="1600" dirty="0">
                        <a:solidFill>
                          <a:srgbClr val="000000"/>
                        </a:solidFill>
                        <a:latin typeface="+mn-lt"/>
                      </a:endParaRPr>
                    </a:p>
                  </a:txBody>
                  <a:tcPr/>
                </a:tc>
                <a:extLst>
                  <a:ext uri="{0D108BD9-81ED-4DB2-BD59-A6C34878D82A}">
                    <a16:rowId xmlns:a16="http://schemas.microsoft.com/office/drawing/2014/main" val="10003"/>
                  </a:ext>
                </a:extLst>
              </a:tr>
              <a:tr h="535900">
                <a:tc>
                  <a:txBody>
                    <a:bodyPr/>
                    <a:lstStyle/>
                    <a:p>
                      <a:r>
                        <a:rPr lang="en-US" sz="1600" b="1" dirty="0">
                          <a:solidFill>
                            <a:srgbClr val="000000"/>
                          </a:solidFill>
                          <a:latin typeface="+mn-lt"/>
                        </a:rPr>
                        <a:t>Learning</a:t>
                      </a:r>
                    </a:p>
                  </a:txBody>
                  <a:tcPr/>
                </a:tc>
                <a:tc>
                  <a:txBody>
                    <a:bodyPr/>
                    <a:lstStyle/>
                    <a:p>
                      <a:r>
                        <a:rPr lang="en-US" sz="1600" b="0" i="0" u="none" strike="noStrike" kern="1200" baseline="0" dirty="0">
                          <a:solidFill>
                            <a:srgbClr val="000000"/>
                          </a:solidFill>
                          <a:latin typeface="+mn-lt"/>
                          <a:ea typeface="+mn-ea"/>
                          <a:cs typeface="+mn-cs"/>
                        </a:rPr>
                        <a:t>The switch port can modify the MAC address table. The switch still does not forward any other network traffic besides BPDUs.</a:t>
                      </a:r>
                      <a:endParaRPr lang="en-US" sz="1600" dirty="0">
                        <a:solidFill>
                          <a:srgbClr val="000000"/>
                        </a:solidFill>
                        <a:latin typeface="+mn-lt"/>
                      </a:endParaRPr>
                    </a:p>
                  </a:txBody>
                  <a:tcPr/>
                </a:tc>
                <a:extLst>
                  <a:ext uri="{0D108BD9-81ED-4DB2-BD59-A6C34878D82A}">
                    <a16:rowId xmlns:a16="http://schemas.microsoft.com/office/drawing/2014/main" val="10004"/>
                  </a:ext>
                </a:extLst>
              </a:tr>
              <a:tr h="535900">
                <a:tc>
                  <a:txBody>
                    <a:bodyPr/>
                    <a:lstStyle/>
                    <a:p>
                      <a:r>
                        <a:rPr lang="en-US" sz="1600" b="1" dirty="0">
                          <a:solidFill>
                            <a:srgbClr val="000000"/>
                          </a:solidFill>
                          <a:latin typeface="+mn-lt"/>
                        </a:rPr>
                        <a:t>Forwarding</a:t>
                      </a:r>
                    </a:p>
                  </a:txBody>
                  <a:tcPr/>
                </a:tc>
                <a:tc>
                  <a:txBody>
                    <a:bodyPr/>
                    <a:lstStyle/>
                    <a:p>
                      <a:r>
                        <a:rPr lang="en-US" sz="1600" b="0" i="0" u="none" strike="noStrike" kern="1200" baseline="0" dirty="0">
                          <a:solidFill>
                            <a:srgbClr val="000000"/>
                          </a:solidFill>
                          <a:latin typeface="+mn-lt"/>
                          <a:ea typeface="+mn-ea"/>
                          <a:cs typeface="+mn-cs"/>
                        </a:rPr>
                        <a:t>The switch port can forward all network traffic and can update the</a:t>
                      </a:r>
                    </a:p>
                    <a:p>
                      <a:r>
                        <a:rPr lang="en-US" sz="1600" b="0" i="0" u="none" strike="noStrike" kern="1200" baseline="0" dirty="0">
                          <a:solidFill>
                            <a:srgbClr val="000000"/>
                          </a:solidFill>
                          <a:latin typeface="+mn-lt"/>
                          <a:ea typeface="+mn-ea"/>
                          <a:cs typeface="+mn-cs"/>
                        </a:rPr>
                        <a:t>MAC address table as expected.</a:t>
                      </a:r>
                      <a:endParaRPr lang="en-US" sz="1600" dirty="0">
                        <a:solidFill>
                          <a:srgbClr val="000000"/>
                        </a:solidFill>
                        <a:latin typeface="+mn-lt"/>
                      </a:endParaRPr>
                    </a:p>
                  </a:txBody>
                  <a:tcPr/>
                </a:tc>
                <a:extLst>
                  <a:ext uri="{0D108BD9-81ED-4DB2-BD59-A6C34878D82A}">
                    <a16:rowId xmlns:a16="http://schemas.microsoft.com/office/drawing/2014/main" val="10005"/>
                  </a:ext>
                </a:extLst>
              </a:tr>
              <a:tr h="620159">
                <a:tc>
                  <a:txBody>
                    <a:bodyPr/>
                    <a:lstStyle/>
                    <a:p>
                      <a:r>
                        <a:rPr lang="en-US" sz="1600" b="1" dirty="0">
                          <a:solidFill>
                            <a:srgbClr val="000000"/>
                          </a:solidFill>
                          <a:latin typeface="+mn-lt"/>
                        </a:rPr>
                        <a:t>Broken</a:t>
                      </a:r>
                    </a:p>
                  </a:txBody>
                  <a:tcPr/>
                </a:tc>
                <a:tc>
                  <a:txBody>
                    <a:bodyPr/>
                    <a:lstStyle/>
                    <a:p>
                      <a:r>
                        <a:rPr lang="en-US" sz="1600" b="0" i="0" u="none" strike="noStrike" kern="1200" baseline="0" dirty="0">
                          <a:solidFill>
                            <a:srgbClr val="000000"/>
                          </a:solidFill>
                          <a:latin typeface="+mn-lt"/>
                          <a:ea typeface="+mn-ea"/>
                          <a:cs typeface="+mn-cs"/>
                        </a:rPr>
                        <a:t>The switch has detected a problem on a port that can have major effects. The port discards packets as long as the problem continues to exist.</a:t>
                      </a:r>
                      <a:endParaRPr lang="en-US" sz="1600" dirty="0">
                        <a:solidFill>
                          <a:srgbClr val="000000"/>
                        </a:solidFill>
                        <a:latin typeface="+mn-lt"/>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648679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802.1D STP Port Types</a:t>
            </a:r>
          </a:p>
        </p:txBody>
      </p:sp>
      <p:sp>
        <p:nvSpPr>
          <p:cNvPr id="2" name="Content Placeholder 1"/>
          <p:cNvSpPr>
            <a:spLocks noGrp="1"/>
          </p:cNvSpPr>
          <p:nvPr>
            <p:ph idx="1"/>
          </p:nvPr>
        </p:nvSpPr>
        <p:spPr>
          <a:xfrm>
            <a:off x="140676" y="867508"/>
            <a:ext cx="8663354" cy="445477"/>
          </a:xfrm>
        </p:spPr>
        <p:txBody>
          <a:bodyPr/>
          <a:lstStyle/>
          <a:p>
            <a:pPr marL="0" indent="0">
              <a:buNone/>
            </a:pPr>
            <a:r>
              <a:rPr lang="en-US" sz="1600" dirty="0"/>
              <a:t>The 802.1D STP standard defines the following three port types:</a:t>
            </a:r>
          </a:p>
        </p:txBody>
      </p:sp>
      <p:graphicFrame>
        <p:nvGraphicFramePr>
          <p:cNvPr id="5" name="Table 4"/>
          <p:cNvGraphicFramePr>
            <a:graphicFrameLocks noGrp="1"/>
          </p:cNvGraphicFramePr>
          <p:nvPr>
            <p:extLst>
              <p:ext uri="{D42A27DB-BD31-4B8C-83A1-F6EECF244321}">
                <p14:modId xmlns:p14="http://schemas.microsoft.com/office/powerpoint/2010/main" val="325438598"/>
              </p:ext>
            </p:extLst>
          </p:nvPr>
        </p:nvGraphicFramePr>
        <p:xfrm>
          <a:off x="187570" y="1441938"/>
          <a:ext cx="8721969" cy="27304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7045569">
                  <a:extLst>
                    <a:ext uri="{9D8B030D-6E8A-4147-A177-3AD203B41FA5}">
                      <a16:colId xmlns:a16="http://schemas.microsoft.com/office/drawing/2014/main" val="20001"/>
                    </a:ext>
                  </a:extLst>
                </a:gridCol>
              </a:tblGrid>
              <a:tr h="153045">
                <a:tc>
                  <a:txBody>
                    <a:bodyPr/>
                    <a:lstStyle/>
                    <a:p>
                      <a:r>
                        <a:rPr lang="en-US" sz="1400" b="0" i="0" u="none" strike="noStrike" kern="1200" baseline="0" dirty="0">
                          <a:solidFill>
                            <a:schemeClr val="lt1"/>
                          </a:solidFill>
                          <a:latin typeface="+mn-lt"/>
                          <a:ea typeface="+mn-ea"/>
                          <a:cs typeface="+mn-cs"/>
                        </a:rPr>
                        <a:t>Port Types</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343164">
                <a:tc>
                  <a:txBody>
                    <a:bodyPr/>
                    <a:lstStyle/>
                    <a:p>
                      <a:r>
                        <a:rPr lang="en-US" sz="1600" b="1" i="0" u="none" strike="noStrike" kern="1200" baseline="0" dirty="0">
                          <a:solidFill>
                            <a:srgbClr val="000000"/>
                          </a:solidFill>
                          <a:latin typeface="+mn-lt"/>
                          <a:ea typeface="+mn-ea"/>
                          <a:cs typeface="+mn-cs"/>
                        </a:rPr>
                        <a:t>Root port (RP)</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A network port that connects to the root bridge or an upstream</a:t>
                      </a:r>
                    </a:p>
                    <a:p>
                      <a:r>
                        <a:rPr lang="en-US" sz="1600" b="0" i="0" u="none" strike="noStrike" kern="1200" baseline="0" dirty="0">
                          <a:solidFill>
                            <a:srgbClr val="000000"/>
                          </a:solidFill>
                          <a:latin typeface="+mn-lt"/>
                          <a:ea typeface="+mn-ea"/>
                          <a:cs typeface="+mn-cs"/>
                        </a:rPr>
                        <a:t>switch in the spanning-tree topology. There should be only one root port per VLAN on a switch.</a:t>
                      </a:r>
                      <a:endParaRPr lang="en-US" sz="1600" dirty="0">
                        <a:solidFill>
                          <a:srgbClr val="000000"/>
                        </a:solidFill>
                        <a:latin typeface="+mn-lt"/>
                      </a:endParaRPr>
                    </a:p>
                  </a:txBody>
                  <a:tcPr/>
                </a:tc>
                <a:extLst>
                  <a:ext uri="{0D108BD9-81ED-4DB2-BD59-A6C34878D82A}">
                    <a16:rowId xmlns:a16="http://schemas.microsoft.com/office/drawing/2014/main" val="10001"/>
                  </a:ext>
                </a:extLst>
              </a:tr>
              <a:tr h="343164">
                <a:tc>
                  <a:txBody>
                    <a:bodyPr/>
                    <a:lstStyle/>
                    <a:p>
                      <a:r>
                        <a:rPr lang="en-US" sz="1600" b="1" i="0" u="none" strike="noStrike" kern="1200" baseline="0" dirty="0">
                          <a:solidFill>
                            <a:srgbClr val="000000"/>
                          </a:solidFill>
                          <a:latin typeface="+mn-lt"/>
                          <a:ea typeface="+mn-ea"/>
                          <a:cs typeface="+mn-cs"/>
                        </a:rPr>
                        <a:t>Designated port (DP)</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A network port that receives and forwards BPDU frames to</a:t>
                      </a:r>
                    </a:p>
                    <a:p>
                      <a:r>
                        <a:rPr lang="en-US" sz="1600" b="0" i="0" u="none" strike="noStrike" kern="1200" baseline="0" dirty="0">
                          <a:solidFill>
                            <a:srgbClr val="000000"/>
                          </a:solidFill>
                          <a:latin typeface="+mn-lt"/>
                          <a:ea typeface="+mn-ea"/>
                          <a:cs typeface="+mn-cs"/>
                        </a:rPr>
                        <a:t>other switches. Designated ports provide connectivity to downstream devices and switches. There should be only one active designated port on a link.</a:t>
                      </a:r>
                      <a:endParaRPr lang="en-US" sz="16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r>
                        <a:rPr lang="en-US" sz="1600" b="1" i="0" u="none" strike="noStrike" kern="1200" baseline="0" dirty="0">
                          <a:solidFill>
                            <a:srgbClr val="000000"/>
                          </a:solidFill>
                          <a:latin typeface="+mn-lt"/>
                          <a:ea typeface="+mn-ea"/>
                          <a:cs typeface="+mn-cs"/>
                        </a:rPr>
                        <a:t>Blocking port</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A network that is not forwarding traffic because of STP calculations.</a:t>
                      </a:r>
                      <a:endParaRPr lang="en-US" sz="1600" dirty="0">
                        <a:solidFill>
                          <a:srgbClr val="000000"/>
                        </a:solidFill>
                        <a:latin typeface="+mn-lt"/>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318313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STP Key Terminology</a:t>
            </a:r>
          </a:p>
        </p:txBody>
      </p:sp>
      <p:graphicFrame>
        <p:nvGraphicFramePr>
          <p:cNvPr id="5" name="Table 4"/>
          <p:cNvGraphicFramePr>
            <a:graphicFrameLocks noGrp="1"/>
          </p:cNvGraphicFramePr>
          <p:nvPr>
            <p:extLst>
              <p:ext uri="{D42A27DB-BD31-4B8C-83A1-F6EECF244321}">
                <p14:modId xmlns:p14="http://schemas.microsoft.com/office/powerpoint/2010/main" val="3869856176"/>
              </p:ext>
            </p:extLst>
          </p:nvPr>
        </p:nvGraphicFramePr>
        <p:xfrm>
          <a:off x="128954" y="776499"/>
          <a:ext cx="8721969" cy="3601640"/>
        </p:xfrm>
        <a:graphic>
          <a:graphicData uri="http://schemas.openxmlformats.org/drawingml/2006/table">
            <a:tbl>
              <a:tblPr firstRow="1" bandRow="1">
                <a:tableStyleId>{5C22544A-7EE6-4342-B048-85BDC9FD1C3A}</a:tableStyleId>
              </a:tblPr>
              <a:tblGrid>
                <a:gridCol w="2168769">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153045">
                <a:tc>
                  <a:txBody>
                    <a:bodyPr/>
                    <a:lstStyle/>
                    <a:p>
                      <a:r>
                        <a:rPr lang="en-US" sz="1400" b="1" i="0" u="none" strike="noStrike" kern="1200" baseline="0" dirty="0">
                          <a:solidFill>
                            <a:schemeClr val="lt1"/>
                          </a:solidFill>
                          <a:latin typeface="+mn-lt"/>
                          <a:ea typeface="+mn-ea"/>
                          <a:cs typeface="+mn-cs"/>
                        </a:rPr>
                        <a:t>Terms</a:t>
                      </a:r>
                      <a:endParaRPr lang="en-US" b="1" dirty="0"/>
                    </a:p>
                  </a:txBody>
                  <a:tcPr/>
                </a:tc>
                <a:tc>
                  <a:txBody>
                    <a:bodyPr/>
                    <a:lstStyle/>
                    <a:p>
                      <a:r>
                        <a:rPr lang="en-US" dirty="0"/>
                        <a:t>Description</a:t>
                      </a:r>
                    </a:p>
                  </a:txBody>
                  <a:tcPr/>
                </a:tc>
                <a:extLst>
                  <a:ext uri="{0D108BD9-81ED-4DB2-BD59-A6C34878D82A}">
                    <a16:rowId xmlns:a16="http://schemas.microsoft.com/office/drawing/2014/main" val="10000"/>
                  </a:ext>
                </a:extLst>
              </a:tr>
              <a:tr h="343164">
                <a:tc>
                  <a:txBody>
                    <a:bodyPr/>
                    <a:lstStyle/>
                    <a:p>
                      <a:r>
                        <a:rPr lang="en-US" sz="1600" b="1" i="0" u="none" strike="noStrike" kern="1200" baseline="0" dirty="0">
                          <a:solidFill>
                            <a:srgbClr val="000000"/>
                          </a:solidFill>
                          <a:latin typeface="+mn-lt"/>
                          <a:ea typeface="+mn-ea"/>
                          <a:cs typeface="+mn-cs"/>
                        </a:rPr>
                        <a:t>Root Bridge</a:t>
                      </a:r>
                      <a:endParaRPr lang="en-US" sz="1600" b="1" dirty="0">
                        <a:solidFill>
                          <a:srgbClr val="000000"/>
                        </a:solidFill>
                        <a:latin typeface="+mn-lt"/>
                      </a:endParaRPr>
                    </a:p>
                  </a:txBody>
                  <a:tcPr/>
                </a:tc>
                <a:tc>
                  <a:txBody>
                    <a:bodyPr/>
                    <a:lstStyle/>
                    <a:p>
                      <a:pPr marL="0" indent="0">
                        <a:buFont typeface="Arial" panose="020B0604020202020204" pitchFamily="34" charset="0"/>
                        <a:buNone/>
                      </a:pPr>
                      <a:r>
                        <a:rPr lang="en-US" sz="1600" b="0" i="0" u="none" strike="noStrike" kern="1200" baseline="0" dirty="0">
                          <a:solidFill>
                            <a:srgbClr val="000000"/>
                          </a:solidFill>
                          <a:latin typeface="+mn-lt"/>
                          <a:ea typeface="+mn-ea"/>
                          <a:cs typeface="+mn-cs"/>
                        </a:rPr>
                        <a:t>The most important switch. All ports are in a forwarding state and are categorized as designated ports.</a:t>
                      </a:r>
                      <a:endParaRPr lang="en-US" sz="1600" dirty="0">
                        <a:solidFill>
                          <a:srgbClr val="000000"/>
                        </a:solidFill>
                        <a:latin typeface="+mn-lt"/>
                      </a:endParaRPr>
                    </a:p>
                  </a:txBody>
                  <a:tcPr/>
                </a:tc>
                <a:extLst>
                  <a:ext uri="{0D108BD9-81ED-4DB2-BD59-A6C34878D82A}">
                    <a16:rowId xmlns:a16="http://schemas.microsoft.com/office/drawing/2014/main" val="10001"/>
                  </a:ext>
                </a:extLst>
              </a:tr>
              <a:tr h="343164">
                <a:tc>
                  <a:txBody>
                    <a:bodyPr/>
                    <a:lstStyle/>
                    <a:p>
                      <a:r>
                        <a:rPr lang="en-US" sz="1600" b="1" i="0" u="none" strike="noStrike" kern="1200" baseline="0" dirty="0">
                          <a:solidFill>
                            <a:srgbClr val="000000"/>
                          </a:solidFill>
                          <a:latin typeface="+mn-lt"/>
                          <a:ea typeface="+mn-ea"/>
                          <a:cs typeface="+mn-cs"/>
                        </a:rPr>
                        <a:t>Bridge protocol data unit (BPDU)</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Used to identify a hierarchy and notify of changes in the topology</a:t>
                      </a:r>
                    </a:p>
                    <a:p>
                      <a:r>
                        <a:rPr lang="en-US" sz="1600" b="0" i="0" u="none" strike="noStrike" kern="1200" baseline="0" dirty="0">
                          <a:solidFill>
                            <a:srgbClr val="000000"/>
                          </a:solidFill>
                          <a:latin typeface="+mn-lt"/>
                          <a:ea typeface="+mn-ea"/>
                          <a:cs typeface="+mn-cs"/>
                        </a:rPr>
                        <a:t>There are two types of BPDUs: configuration BPDU and topology change notification BPDU.</a:t>
                      </a:r>
                      <a:endParaRPr lang="en-US" sz="16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pPr marL="0" indent="0">
                        <a:buFont typeface="Arial" panose="020B0604020202020204" pitchFamily="34" charset="0"/>
                        <a:buNone/>
                      </a:pPr>
                      <a:r>
                        <a:rPr lang="en-US" sz="1600" b="1" i="0" u="none" strike="noStrike" kern="1200" baseline="0" dirty="0">
                          <a:solidFill>
                            <a:srgbClr val="000000"/>
                          </a:solidFill>
                          <a:latin typeface="+mn-lt"/>
                          <a:ea typeface="+mn-ea"/>
                          <a:cs typeface="+mn-cs"/>
                        </a:rPr>
                        <a:t>Configuration BPDU</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Used to identify the root bridge, root, designated, and blocking ports.</a:t>
                      </a:r>
                      <a:endParaRPr lang="en-US" sz="1600" dirty="0">
                        <a:solidFill>
                          <a:srgbClr val="000000"/>
                        </a:solidFill>
                        <a:latin typeface="+mn-lt"/>
                      </a:endParaRPr>
                    </a:p>
                  </a:txBody>
                  <a:tcPr/>
                </a:tc>
                <a:extLst>
                  <a:ext uri="{0D108BD9-81ED-4DB2-BD59-A6C34878D82A}">
                    <a16:rowId xmlns:a16="http://schemas.microsoft.com/office/drawing/2014/main" val="10003"/>
                  </a:ext>
                </a:extLst>
              </a:tr>
              <a:tr h="535900">
                <a:tc>
                  <a:txBody>
                    <a:bodyPr/>
                    <a:lstStyle/>
                    <a:p>
                      <a:pPr marL="0" indent="0">
                        <a:buFont typeface="Arial" panose="020B0604020202020204" pitchFamily="34" charset="0"/>
                        <a:buNone/>
                      </a:pPr>
                      <a:r>
                        <a:rPr lang="en-US" sz="1600" b="1" i="0" u="none" strike="noStrike" kern="1200" baseline="0" dirty="0">
                          <a:solidFill>
                            <a:srgbClr val="000000"/>
                          </a:solidFill>
                          <a:latin typeface="+mn-lt"/>
                          <a:ea typeface="+mn-ea"/>
                          <a:cs typeface="+mn-cs"/>
                        </a:rPr>
                        <a:t>Topology change notification (TCN) BPDU</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Used to communicate changes in the Layer 2 topology to other switches.</a:t>
                      </a:r>
                      <a:endParaRPr lang="en-US" sz="1600" dirty="0">
                        <a:solidFill>
                          <a:srgbClr val="000000"/>
                        </a:solidFill>
                        <a:latin typeface="+mn-lt"/>
                      </a:endParaRPr>
                    </a:p>
                  </a:txBody>
                  <a:tcPr/>
                </a:tc>
                <a:extLst>
                  <a:ext uri="{0D108BD9-81ED-4DB2-BD59-A6C34878D82A}">
                    <a16:rowId xmlns:a16="http://schemas.microsoft.com/office/drawing/2014/main" val="10004"/>
                  </a:ext>
                </a:extLst>
              </a:tr>
              <a:tr h="535900">
                <a:tc>
                  <a:txBody>
                    <a:bodyPr/>
                    <a:lstStyle/>
                    <a:p>
                      <a:pPr marL="0" indent="0">
                        <a:buFont typeface="Arial" panose="020B0604020202020204" pitchFamily="34" charset="0"/>
                        <a:buNone/>
                      </a:pPr>
                      <a:r>
                        <a:rPr lang="en-US" sz="1600" b="1" i="0" u="none" strike="noStrike" kern="1200" baseline="0" dirty="0">
                          <a:solidFill>
                            <a:srgbClr val="000000"/>
                          </a:solidFill>
                          <a:latin typeface="+mn-lt"/>
                          <a:ea typeface="+mn-ea"/>
                          <a:cs typeface="+mn-cs"/>
                        </a:rPr>
                        <a:t>Root path cost</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The combined cost for a specific path toward the root switch.</a:t>
                      </a:r>
                      <a:endParaRPr lang="en-US" sz="1600" dirty="0">
                        <a:solidFill>
                          <a:srgbClr val="000000"/>
                        </a:solidFill>
                        <a:latin typeface="+mn-lt"/>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194077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STP Key Terminology (Cont.)</a:t>
            </a:r>
          </a:p>
        </p:txBody>
      </p:sp>
      <p:graphicFrame>
        <p:nvGraphicFramePr>
          <p:cNvPr id="5" name="Table 4"/>
          <p:cNvGraphicFramePr>
            <a:graphicFrameLocks noGrp="1"/>
          </p:cNvGraphicFramePr>
          <p:nvPr>
            <p:extLst>
              <p:ext uri="{D42A27DB-BD31-4B8C-83A1-F6EECF244321}">
                <p14:modId xmlns:p14="http://schemas.microsoft.com/office/powerpoint/2010/main" val="1347333439"/>
              </p:ext>
            </p:extLst>
          </p:nvPr>
        </p:nvGraphicFramePr>
        <p:xfrm>
          <a:off x="128954" y="776499"/>
          <a:ext cx="8721969" cy="4122684"/>
        </p:xfrm>
        <a:graphic>
          <a:graphicData uri="http://schemas.openxmlformats.org/drawingml/2006/table">
            <a:tbl>
              <a:tblPr firstRow="1" bandRow="1">
                <a:tableStyleId>{5C22544A-7EE6-4342-B048-85BDC9FD1C3A}</a:tableStyleId>
              </a:tblPr>
              <a:tblGrid>
                <a:gridCol w="2379784">
                  <a:extLst>
                    <a:ext uri="{9D8B030D-6E8A-4147-A177-3AD203B41FA5}">
                      <a16:colId xmlns:a16="http://schemas.microsoft.com/office/drawing/2014/main" val="20000"/>
                    </a:ext>
                  </a:extLst>
                </a:gridCol>
                <a:gridCol w="6342185">
                  <a:extLst>
                    <a:ext uri="{9D8B030D-6E8A-4147-A177-3AD203B41FA5}">
                      <a16:colId xmlns:a16="http://schemas.microsoft.com/office/drawing/2014/main" val="20001"/>
                    </a:ext>
                  </a:extLst>
                </a:gridCol>
              </a:tblGrid>
              <a:tr h="153045">
                <a:tc>
                  <a:txBody>
                    <a:bodyPr/>
                    <a:lstStyle/>
                    <a:p>
                      <a:r>
                        <a:rPr lang="en-US" sz="1400" b="1" i="0" u="none" strike="noStrike" kern="1200" baseline="0" dirty="0">
                          <a:solidFill>
                            <a:schemeClr val="lt1"/>
                          </a:solidFill>
                          <a:latin typeface="+mn-lt"/>
                          <a:ea typeface="+mn-ea"/>
                          <a:cs typeface="+mn-cs"/>
                        </a:rPr>
                        <a:t>Terms</a:t>
                      </a:r>
                      <a:endParaRPr lang="en-US" b="1" dirty="0"/>
                    </a:p>
                  </a:txBody>
                  <a:tcPr/>
                </a:tc>
                <a:tc>
                  <a:txBody>
                    <a:bodyPr/>
                    <a:lstStyle/>
                    <a:p>
                      <a:r>
                        <a:rPr lang="en-US" dirty="0"/>
                        <a:t>Description</a:t>
                      </a:r>
                    </a:p>
                  </a:txBody>
                  <a:tcPr/>
                </a:tc>
                <a:extLst>
                  <a:ext uri="{0D108BD9-81ED-4DB2-BD59-A6C34878D82A}">
                    <a16:rowId xmlns:a16="http://schemas.microsoft.com/office/drawing/2014/main" val="10000"/>
                  </a:ext>
                </a:extLst>
              </a:tr>
              <a:tr h="436730">
                <a:tc>
                  <a:txBody>
                    <a:bodyPr/>
                    <a:lstStyle/>
                    <a:p>
                      <a:r>
                        <a:rPr lang="en-US" sz="1600" b="1" i="0" u="none" strike="noStrike" kern="1200" baseline="0" dirty="0">
                          <a:solidFill>
                            <a:srgbClr val="000000"/>
                          </a:solidFill>
                          <a:latin typeface="+mn-lt"/>
                          <a:ea typeface="+mn-ea"/>
                          <a:cs typeface="+mn-cs"/>
                        </a:rPr>
                        <a:t>System priority</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This 4-bit value indicates the preference for a switch to be root</a:t>
                      </a:r>
                    </a:p>
                    <a:p>
                      <a:r>
                        <a:rPr lang="en-US" sz="1600" b="0" i="0" u="none" strike="noStrike" kern="1200" baseline="0" dirty="0">
                          <a:solidFill>
                            <a:srgbClr val="000000"/>
                          </a:solidFill>
                          <a:latin typeface="+mn-lt"/>
                          <a:ea typeface="+mn-ea"/>
                          <a:cs typeface="+mn-cs"/>
                        </a:rPr>
                        <a:t>bridge. The default value is 32,768.</a:t>
                      </a:r>
                      <a:endParaRPr lang="en-US" sz="1600" dirty="0">
                        <a:solidFill>
                          <a:srgbClr val="000000"/>
                        </a:solidFill>
                        <a:latin typeface="+mn-lt"/>
                      </a:endParaRPr>
                    </a:p>
                  </a:txBody>
                  <a:tcPr/>
                </a:tc>
                <a:extLst>
                  <a:ext uri="{0D108BD9-81ED-4DB2-BD59-A6C34878D82A}">
                    <a16:rowId xmlns:a16="http://schemas.microsoft.com/office/drawing/2014/main" val="10001"/>
                  </a:ext>
                </a:extLst>
              </a:tr>
              <a:tr h="343164">
                <a:tc>
                  <a:txBody>
                    <a:bodyPr/>
                    <a:lstStyle/>
                    <a:p>
                      <a:r>
                        <a:rPr lang="en-US" sz="1600" b="1" i="0" u="none" strike="noStrike" kern="1200" baseline="0" dirty="0">
                          <a:solidFill>
                            <a:srgbClr val="000000"/>
                          </a:solidFill>
                          <a:latin typeface="+mn-lt"/>
                          <a:ea typeface="+mn-ea"/>
                          <a:cs typeface="+mn-cs"/>
                        </a:rPr>
                        <a:t>System ID extension</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This 12-bit value indicates the VLAN that the BPDU correlates.</a:t>
                      </a:r>
                      <a:endParaRPr lang="en-US" sz="1600" dirty="0">
                        <a:solidFill>
                          <a:srgbClr val="000000"/>
                        </a:solidFill>
                        <a:latin typeface="+mn-lt"/>
                      </a:endParaRPr>
                    </a:p>
                  </a:txBody>
                  <a:tcPr/>
                </a:tc>
                <a:extLst>
                  <a:ext uri="{0D108BD9-81ED-4DB2-BD59-A6C34878D82A}">
                    <a16:rowId xmlns:a16="http://schemas.microsoft.com/office/drawing/2014/main" val="10002"/>
                  </a:ext>
                </a:extLst>
              </a:tr>
              <a:tr h="535900">
                <a:tc>
                  <a:txBody>
                    <a:bodyPr/>
                    <a:lstStyle/>
                    <a:p>
                      <a:pPr marL="0" indent="0">
                        <a:buFont typeface="Arial" panose="020B0604020202020204" pitchFamily="34" charset="0"/>
                        <a:buNone/>
                      </a:pPr>
                      <a:r>
                        <a:rPr lang="en-US" sz="1600" b="1" i="0" u="none" strike="noStrike" kern="1200" baseline="0" dirty="0">
                          <a:solidFill>
                            <a:srgbClr val="000000"/>
                          </a:solidFill>
                          <a:latin typeface="+mn-lt"/>
                          <a:ea typeface="+mn-ea"/>
                          <a:cs typeface="+mn-cs"/>
                        </a:rPr>
                        <a:t>Root bridge identifier</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This is a combination of the root bridge system MAC address,</a:t>
                      </a:r>
                    </a:p>
                    <a:p>
                      <a:r>
                        <a:rPr lang="en-US" sz="1600" b="0" i="0" u="none" strike="noStrike" kern="1200" baseline="0" dirty="0">
                          <a:solidFill>
                            <a:srgbClr val="000000"/>
                          </a:solidFill>
                          <a:latin typeface="+mn-lt"/>
                          <a:ea typeface="+mn-ea"/>
                          <a:cs typeface="+mn-cs"/>
                        </a:rPr>
                        <a:t>system ID extension, and system priority of the root bridge.</a:t>
                      </a:r>
                      <a:endParaRPr lang="en-US" sz="1600" dirty="0">
                        <a:solidFill>
                          <a:srgbClr val="000000"/>
                        </a:solidFill>
                        <a:latin typeface="+mn-lt"/>
                      </a:endParaRPr>
                    </a:p>
                  </a:txBody>
                  <a:tcPr/>
                </a:tc>
                <a:extLst>
                  <a:ext uri="{0D108BD9-81ED-4DB2-BD59-A6C34878D82A}">
                    <a16:rowId xmlns:a16="http://schemas.microsoft.com/office/drawing/2014/main" val="10003"/>
                  </a:ext>
                </a:extLst>
              </a:tr>
              <a:tr h="535900">
                <a:tc>
                  <a:txBody>
                    <a:bodyPr/>
                    <a:lstStyle/>
                    <a:p>
                      <a:pPr marL="0" indent="0">
                        <a:buFont typeface="Arial" panose="020B0604020202020204" pitchFamily="34" charset="0"/>
                        <a:buNone/>
                      </a:pPr>
                      <a:r>
                        <a:rPr lang="en-US" sz="1600" b="1" i="0" u="none" strike="noStrike" kern="1200" baseline="0" dirty="0">
                          <a:solidFill>
                            <a:srgbClr val="000000"/>
                          </a:solidFill>
                          <a:latin typeface="+mn-lt"/>
                          <a:ea typeface="+mn-ea"/>
                          <a:cs typeface="+mn-cs"/>
                        </a:rPr>
                        <a:t>Local bridge identifier</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This is a combination of the local switch’s bridge system MAC address, system ID extension, and system priority of the root bridge.</a:t>
                      </a:r>
                      <a:endParaRPr lang="en-US" sz="1600" dirty="0">
                        <a:solidFill>
                          <a:srgbClr val="000000"/>
                        </a:solidFill>
                        <a:latin typeface="+mn-lt"/>
                      </a:endParaRPr>
                    </a:p>
                  </a:txBody>
                  <a:tcPr/>
                </a:tc>
                <a:extLst>
                  <a:ext uri="{0D108BD9-81ED-4DB2-BD59-A6C34878D82A}">
                    <a16:rowId xmlns:a16="http://schemas.microsoft.com/office/drawing/2014/main" val="10004"/>
                  </a:ext>
                </a:extLst>
              </a:tr>
              <a:tr h="535900">
                <a:tc>
                  <a:txBody>
                    <a:bodyPr/>
                    <a:lstStyle/>
                    <a:p>
                      <a:pPr marL="0" indent="0">
                        <a:buFont typeface="Arial" panose="020B0604020202020204" pitchFamily="34" charset="0"/>
                        <a:buNone/>
                      </a:pPr>
                      <a:r>
                        <a:rPr lang="en-US" sz="1600" b="1" i="0" u="none" strike="noStrike" kern="1200" baseline="0" dirty="0">
                          <a:solidFill>
                            <a:srgbClr val="000000"/>
                          </a:solidFill>
                          <a:latin typeface="+mn-lt"/>
                          <a:ea typeface="+mn-ea"/>
                          <a:cs typeface="+mn-cs"/>
                        </a:rPr>
                        <a:t>Max age</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Maximum length of time that passes before a bridge port saves its</a:t>
                      </a:r>
                    </a:p>
                    <a:p>
                      <a:r>
                        <a:rPr lang="en-US" sz="1600" b="0" i="0" u="none" strike="noStrike" kern="1200" baseline="0" dirty="0">
                          <a:solidFill>
                            <a:srgbClr val="000000"/>
                          </a:solidFill>
                          <a:latin typeface="+mn-lt"/>
                          <a:ea typeface="+mn-ea"/>
                          <a:cs typeface="+mn-cs"/>
                        </a:rPr>
                        <a:t>BPDU information. The default value is 20 seconds.</a:t>
                      </a:r>
                      <a:endParaRPr lang="en-US" sz="1600" dirty="0">
                        <a:solidFill>
                          <a:srgbClr val="000000"/>
                        </a:solidFill>
                        <a:latin typeface="+mn-lt"/>
                      </a:endParaRPr>
                    </a:p>
                  </a:txBody>
                  <a:tcPr/>
                </a:tc>
                <a:extLst>
                  <a:ext uri="{0D108BD9-81ED-4DB2-BD59-A6C34878D82A}">
                    <a16:rowId xmlns:a16="http://schemas.microsoft.com/office/drawing/2014/main" val="10005"/>
                  </a:ext>
                </a:extLst>
              </a:tr>
              <a:tr h="535900">
                <a:tc>
                  <a:txBody>
                    <a:bodyPr/>
                    <a:lstStyle/>
                    <a:p>
                      <a:pPr marL="0" indent="0">
                        <a:buFont typeface="Arial" panose="020B0604020202020204" pitchFamily="34" charset="0"/>
                        <a:buNone/>
                      </a:pPr>
                      <a:r>
                        <a:rPr lang="en-US" sz="1600" b="1" i="0" u="none" strike="noStrike" kern="1200" baseline="0" dirty="0">
                          <a:solidFill>
                            <a:srgbClr val="000000"/>
                          </a:solidFill>
                          <a:latin typeface="+mn-lt"/>
                          <a:ea typeface="+mn-ea"/>
                          <a:cs typeface="+mn-cs"/>
                        </a:rPr>
                        <a:t>Hello time</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The time that a BPDU is advertised out of a port. The default value is 2 seconds, but the value can be configured to 1 to 10 seconds.</a:t>
                      </a:r>
                      <a:endParaRPr lang="en-US" sz="1600" dirty="0">
                        <a:solidFill>
                          <a:srgbClr val="000000"/>
                        </a:solidFill>
                        <a:latin typeface="+mn-lt"/>
                      </a:endParaRPr>
                    </a:p>
                  </a:txBody>
                  <a:tcPr/>
                </a:tc>
                <a:extLst>
                  <a:ext uri="{0D108BD9-81ED-4DB2-BD59-A6C34878D82A}">
                    <a16:rowId xmlns:a16="http://schemas.microsoft.com/office/drawing/2014/main" val="10006"/>
                  </a:ext>
                </a:extLst>
              </a:tr>
              <a:tr h="535900">
                <a:tc>
                  <a:txBody>
                    <a:bodyPr/>
                    <a:lstStyle/>
                    <a:p>
                      <a:pPr marL="0" indent="0">
                        <a:buFont typeface="Arial" panose="020B0604020202020204" pitchFamily="34" charset="0"/>
                        <a:buNone/>
                      </a:pPr>
                      <a:r>
                        <a:rPr lang="en-US" sz="1600" b="1" i="0" u="none" strike="noStrike" kern="1200" baseline="0" dirty="0">
                          <a:solidFill>
                            <a:srgbClr val="000000"/>
                          </a:solidFill>
                          <a:latin typeface="+mn-lt"/>
                          <a:ea typeface="+mn-ea"/>
                          <a:cs typeface="+mn-cs"/>
                        </a:rPr>
                        <a:t>Forward delay</a:t>
                      </a:r>
                      <a:endParaRPr lang="en-US" sz="1600" b="1" dirty="0">
                        <a:solidFill>
                          <a:srgbClr val="000000"/>
                        </a:solidFill>
                        <a:latin typeface="+mn-lt"/>
                      </a:endParaRPr>
                    </a:p>
                  </a:txBody>
                  <a:tcPr/>
                </a:tc>
                <a:tc>
                  <a:txBody>
                    <a:bodyPr/>
                    <a:lstStyle/>
                    <a:p>
                      <a:r>
                        <a:rPr lang="en-US" sz="1600" b="0" i="0" u="none" strike="noStrike" kern="1200" baseline="0" dirty="0">
                          <a:solidFill>
                            <a:srgbClr val="000000"/>
                          </a:solidFill>
                          <a:latin typeface="+mn-lt"/>
                          <a:ea typeface="+mn-ea"/>
                          <a:cs typeface="+mn-cs"/>
                        </a:rPr>
                        <a:t>The amount of time that a port stays in a listening and learning</a:t>
                      </a:r>
                    </a:p>
                    <a:p>
                      <a:r>
                        <a:rPr lang="en-US" sz="1600" b="0" i="0" u="none" strike="noStrike" kern="1200" baseline="0" dirty="0">
                          <a:solidFill>
                            <a:srgbClr val="000000"/>
                          </a:solidFill>
                          <a:latin typeface="+mn-lt"/>
                          <a:ea typeface="+mn-ea"/>
                          <a:cs typeface="+mn-cs"/>
                        </a:rPr>
                        <a:t>state. The default value is 15 seconds.</a:t>
                      </a:r>
                      <a:endParaRPr lang="en-US" sz="1600" dirty="0">
                        <a:solidFill>
                          <a:srgbClr val="000000"/>
                        </a:solidFill>
                        <a:latin typeface="+mn-lt"/>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4866319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015046" cy="750277"/>
          </a:xfrm>
        </p:spPr>
        <p:txBody>
          <a:bodyPr/>
          <a:lstStyle/>
          <a:p>
            <a:r>
              <a:rPr lang="en-US" sz="1600" dirty="0"/>
              <a:t>Spanning Tree Protocol Fundamentals</a:t>
            </a:r>
            <a:br>
              <a:rPr lang="en-US" dirty="0"/>
            </a:br>
            <a:r>
              <a:rPr lang="en-US" dirty="0"/>
              <a:t>STP Path Cost</a:t>
            </a:r>
          </a:p>
        </p:txBody>
      </p:sp>
      <p:sp>
        <p:nvSpPr>
          <p:cNvPr id="2" name="Content Placeholder 1"/>
          <p:cNvSpPr>
            <a:spLocks noGrp="1"/>
          </p:cNvSpPr>
          <p:nvPr>
            <p:ph idx="1"/>
          </p:nvPr>
        </p:nvSpPr>
        <p:spPr>
          <a:xfrm>
            <a:off x="117231" y="808892"/>
            <a:ext cx="3481754" cy="3763108"/>
          </a:xfrm>
        </p:spPr>
        <p:txBody>
          <a:bodyPr/>
          <a:lstStyle/>
          <a:p>
            <a:pPr>
              <a:buFont typeface="Arial" panose="020B0604020202020204" pitchFamily="34" charset="0"/>
              <a:buChar char="•"/>
            </a:pPr>
            <a:r>
              <a:rPr lang="en-US" sz="1600" dirty="0"/>
              <a:t>The root path is found based on the cumulative interface STP cost to reach the root bridge.</a:t>
            </a:r>
          </a:p>
          <a:p>
            <a:pPr>
              <a:buFont typeface="Arial" panose="020B0604020202020204" pitchFamily="34" charset="0"/>
              <a:buChar char="•"/>
            </a:pPr>
            <a:r>
              <a:rPr lang="en-US" sz="1600" dirty="0"/>
              <a:t>The interface STP cost was originally stored as a 16-bit value with a reference value of 20 Gbps.</a:t>
            </a:r>
          </a:p>
          <a:p>
            <a:pPr>
              <a:buFont typeface="Arial" panose="020B0604020202020204" pitchFamily="34" charset="0"/>
              <a:buChar char="•"/>
            </a:pPr>
            <a:r>
              <a:rPr lang="en-US" sz="1600" dirty="0"/>
              <a:t>Another method, called </a:t>
            </a:r>
            <a:r>
              <a:rPr lang="en-US" sz="1600" i="1" dirty="0"/>
              <a:t>long mode</a:t>
            </a:r>
            <a:r>
              <a:rPr lang="en-US" sz="1600" dirty="0"/>
              <a:t>, uses a 32-bit value and uses a reference speed of 20 Tbps. </a:t>
            </a:r>
          </a:p>
          <a:p>
            <a:pPr>
              <a:buFont typeface="Arial" panose="020B0604020202020204" pitchFamily="34" charset="0"/>
              <a:buChar char="•"/>
            </a:pPr>
            <a:r>
              <a:rPr lang="en-US" sz="1600" dirty="0"/>
              <a:t>The original method, known as </a:t>
            </a:r>
            <a:r>
              <a:rPr lang="en-US" sz="1600" i="1" dirty="0"/>
              <a:t>short mode</a:t>
            </a:r>
            <a:r>
              <a:rPr lang="en-US" sz="1600" dirty="0"/>
              <a:t>, is the default mode.</a:t>
            </a:r>
          </a:p>
        </p:txBody>
      </p:sp>
      <p:graphicFrame>
        <p:nvGraphicFramePr>
          <p:cNvPr id="5" name="Table 4"/>
          <p:cNvGraphicFramePr>
            <a:graphicFrameLocks noGrp="1"/>
          </p:cNvGraphicFramePr>
          <p:nvPr>
            <p:extLst>
              <p:ext uri="{D42A27DB-BD31-4B8C-83A1-F6EECF244321}">
                <p14:modId xmlns:p14="http://schemas.microsoft.com/office/powerpoint/2010/main" val="2532650665"/>
              </p:ext>
            </p:extLst>
          </p:nvPr>
        </p:nvGraphicFramePr>
        <p:xfrm>
          <a:off x="3692770" y="832337"/>
          <a:ext cx="4759569" cy="3832488"/>
        </p:xfrm>
        <a:graphic>
          <a:graphicData uri="http://schemas.openxmlformats.org/drawingml/2006/table">
            <a:tbl>
              <a:tblPr firstRow="1" bandRow="1">
                <a:tableStyleId>{5C22544A-7EE6-4342-B048-85BDC9FD1C3A}</a:tableStyleId>
              </a:tblPr>
              <a:tblGrid>
                <a:gridCol w="1177098">
                  <a:extLst>
                    <a:ext uri="{9D8B030D-6E8A-4147-A177-3AD203B41FA5}">
                      <a16:colId xmlns:a16="http://schemas.microsoft.com/office/drawing/2014/main" val="20000"/>
                    </a:ext>
                  </a:extLst>
                </a:gridCol>
                <a:gridCol w="1237855">
                  <a:extLst>
                    <a:ext uri="{9D8B030D-6E8A-4147-A177-3AD203B41FA5}">
                      <a16:colId xmlns:a16="http://schemas.microsoft.com/office/drawing/2014/main" val="20001"/>
                    </a:ext>
                  </a:extLst>
                </a:gridCol>
                <a:gridCol w="2344616">
                  <a:extLst>
                    <a:ext uri="{9D8B030D-6E8A-4147-A177-3AD203B41FA5}">
                      <a16:colId xmlns:a16="http://schemas.microsoft.com/office/drawing/2014/main" val="20002"/>
                    </a:ext>
                  </a:extLst>
                </a:gridCol>
              </a:tblGrid>
              <a:tr h="738835">
                <a:tc>
                  <a:txBody>
                    <a:bodyPr/>
                    <a:lstStyle/>
                    <a:p>
                      <a:r>
                        <a:rPr lang="en-US" b="1" dirty="0"/>
                        <a:t>Link Speed</a:t>
                      </a:r>
                    </a:p>
                  </a:txBody>
                  <a:tcPr/>
                </a:tc>
                <a:tc>
                  <a:txBody>
                    <a:bodyPr/>
                    <a:lstStyle/>
                    <a:p>
                      <a:r>
                        <a:rPr lang="en-US" dirty="0"/>
                        <a:t>Short-Mode</a:t>
                      </a:r>
                      <a:r>
                        <a:rPr lang="en-US" baseline="0" dirty="0"/>
                        <a:t> STP Cost</a:t>
                      </a:r>
                      <a:endParaRPr lang="en-US" dirty="0"/>
                    </a:p>
                  </a:txBody>
                  <a:tcPr/>
                </a:tc>
                <a:tc>
                  <a:txBody>
                    <a:bodyPr/>
                    <a:lstStyle/>
                    <a:p>
                      <a:r>
                        <a:rPr lang="en-US" dirty="0"/>
                        <a:t>Long-Mode</a:t>
                      </a:r>
                      <a:r>
                        <a:rPr lang="en-US" baseline="0" dirty="0"/>
                        <a:t> STP Cost</a:t>
                      </a:r>
                      <a:endParaRPr lang="en-US" dirty="0"/>
                    </a:p>
                  </a:txBody>
                  <a:tcPr/>
                </a:tc>
                <a:extLst>
                  <a:ext uri="{0D108BD9-81ED-4DB2-BD59-A6C34878D82A}">
                    <a16:rowId xmlns:a16="http://schemas.microsoft.com/office/drawing/2014/main" val="10000"/>
                  </a:ext>
                </a:extLst>
              </a:tr>
              <a:tr h="338633">
                <a:tc>
                  <a:txBody>
                    <a:bodyPr/>
                    <a:lstStyle/>
                    <a:p>
                      <a:r>
                        <a:rPr lang="en-US" sz="1600" b="1" dirty="0">
                          <a:solidFill>
                            <a:srgbClr val="000000"/>
                          </a:solidFill>
                          <a:latin typeface="+mn-lt"/>
                        </a:rPr>
                        <a:t>10 Mbps</a:t>
                      </a:r>
                    </a:p>
                  </a:txBody>
                  <a:tcPr/>
                </a:tc>
                <a:tc>
                  <a:txBody>
                    <a:bodyPr/>
                    <a:lstStyle/>
                    <a:p>
                      <a:r>
                        <a:rPr lang="en-US" sz="1600" dirty="0">
                          <a:solidFill>
                            <a:srgbClr val="000000"/>
                          </a:solidFill>
                          <a:latin typeface="+mn-lt"/>
                        </a:rPr>
                        <a:t>100</a:t>
                      </a:r>
                    </a:p>
                  </a:txBody>
                  <a:tcPr/>
                </a:tc>
                <a:tc>
                  <a:txBody>
                    <a:bodyPr/>
                    <a:lstStyle/>
                    <a:p>
                      <a:r>
                        <a:rPr lang="en-US" sz="1600" dirty="0">
                          <a:solidFill>
                            <a:srgbClr val="000000"/>
                          </a:solidFill>
                          <a:latin typeface="+mn-lt"/>
                        </a:rPr>
                        <a:t>2,000,000</a:t>
                      </a:r>
                    </a:p>
                  </a:txBody>
                  <a:tcPr/>
                </a:tc>
                <a:extLst>
                  <a:ext uri="{0D108BD9-81ED-4DB2-BD59-A6C34878D82A}">
                    <a16:rowId xmlns:a16="http://schemas.microsoft.com/office/drawing/2014/main" val="10001"/>
                  </a:ext>
                </a:extLst>
              </a:tr>
              <a:tr h="338633">
                <a:tc>
                  <a:txBody>
                    <a:bodyPr/>
                    <a:lstStyle/>
                    <a:p>
                      <a:r>
                        <a:rPr lang="en-US" sz="1600" b="1" dirty="0">
                          <a:solidFill>
                            <a:srgbClr val="000000"/>
                          </a:solidFill>
                          <a:latin typeface="+mn-lt"/>
                        </a:rPr>
                        <a:t>100 Mbps</a:t>
                      </a:r>
                    </a:p>
                  </a:txBody>
                  <a:tcPr/>
                </a:tc>
                <a:tc>
                  <a:txBody>
                    <a:bodyPr/>
                    <a:lstStyle/>
                    <a:p>
                      <a:r>
                        <a:rPr lang="en-US" sz="1600" dirty="0">
                          <a:solidFill>
                            <a:srgbClr val="000000"/>
                          </a:solidFill>
                          <a:latin typeface="+mn-lt"/>
                        </a:rPr>
                        <a:t>19</a:t>
                      </a:r>
                    </a:p>
                  </a:txBody>
                  <a:tcPr/>
                </a:tc>
                <a:tc>
                  <a:txBody>
                    <a:bodyPr/>
                    <a:lstStyle/>
                    <a:p>
                      <a:r>
                        <a:rPr lang="en-US" sz="1600" dirty="0">
                          <a:solidFill>
                            <a:srgbClr val="000000"/>
                          </a:solidFill>
                          <a:latin typeface="+mn-lt"/>
                        </a:rPr>
                        <a:t>200,000</a:t>
                      </a:r>
                    </a:p>
                  </a:txBody>
                  <a:tcPr/>
                </a:tc>
                <a:extLst>
                  <a:ext uri="{0D108BD9-81ED-4DB2-BD59-A6C34878D82A}">
                    <a16:rowId xmlns:a16="http://schemas.microsoft.com/office/drawing/2014/main" val="10002"/>
                  </a:ext>
                </a:extLst>
              </a:tr>
              <a:tr h="338633">
                <a:tc>
                  <a:txBody>
                    <a:bodyPr/>
                    <a:lstStyle/>
                    <a:p>
                      <a:pPr marL="0" indent="0">
                        <a:buFont typeface="Arial" panose="020B0604020202020204" pitchFamily="34" charset="0"/>
                        <a:buNone/>
                      </a:pPr>
                      <a:r>
                        <a:rPr lang="en-US" sz="1600" b="1" dirty="0">
                          <a:solidFill>
                            <a:srgbClr val="000000"/>
                          </a:solidFill>
                          <a:latin typeface="+mn-lt"/>
                        </a:rPr>
                        <a:t>1 Gbps</a:t>
                      </a:r>
                    </a:p>
                  </a:txBody>
                  <a:tcPr/>
                </a:tc>
                <a:tc>
                  <a:txBody>
                    <a:bodyPr/>
                    <a:lstStyle/>
                    <a:p>
                      <a:r>
                        <a:rPr lang="en-US" sz="1600" dirty="0">
                          <a:solidFill>
                            <a:srgbClr val="000000"/>
                          </a:solidFill>
                          <a:latin typeface="+mn-lt"/>
                        </a:rPr>
                        <a:t>4</a:t>
                      </a:r>
                    </a:p>
                  </a:txBody>
                  <a:tcPr/>
                </a:tc>
                <a:tc>
                  <a:txBody>
                    <a:bodyPr/>
                    <a:lstStyle/>
                    <a:p>
                      <a:r>
                        <a:rPr lang="en-US" sz="1600" dirty="0">
                          <a:solidFill>
                            <a:srgbClr val="000000"/>
                          </a:solidFill>
                          <a:latin typeface="+mn-lt"/>
                        </a:rPr>
                        <a:t>20,000</a:t>
                      </a:r>
                    </a:p>
                  </a:txBody>
                  <a:tcPr/>
                </a:tc>
                <a:extLst>
                  <a:ext uri="{0D108BD9-81ED-4DB2-BD59-A6C34878D82A}">
                    <a16:rowId xmlns:a16="http://schemas.microsoft.com/office/drawing/2014/main" val="10003"/>
                  </a:ext>
                </a:extLst>
              </a:tr>
              <a:tr h="346804">
                <a:tc>
                  <a:txBody>
                    <a:bodyPr/>
                    <a:lstStyle/>
                    <a:p>
                      <a:pPr marL="0" indent="0">
                        <a:buFont typeface="Arial" panose="020B0604020202020204" pitchFamily="34" charset="0"/>
                        <a:buNone/>
                      </a:pPr>
                      <a:r>
                        <a:rPr lang="en-US" sz="1600" b="1" dirty="0">
                          <a:solidFill>
                            <a:srgbClr val="000000"/>
                          </a:solidFill>
                          <a:latin typeface="+mn-lt"/>
                        </a:rPr>
                        <a:t>10 Gbps</a:t>
                      </a:r>
                    </a:p>
                  </a:txBody>
                  <a:tcPr/>
                </a:tc>
                <a:tc>
                  <a:txBody>
                    <a:bodyPr/>
                    <a:lstStyle/>
                    <a:p>
                      <a:r>
                        <a:rPr lang="en-US" sz="1600" dirty="0">
                          <a:solidFill>
                            <a:srgbClr val="000000"/>
                          </a:solidFill>
                          <a:latin typeface="+mn-lt"/>
                        </a:rPr>
                        <a:t>2</a:t>
                      </a:r>
                    </a:p>
                  </a:txBody>
                  <a:tcPr/>
                </a:tc>
                <a:tc>
                  <a:txBody>
                    <a:bodyPr/>
                    <a:lstStyle/>
                    <a:p>
                      <a:r>
                        <a:rPr lang="en-US" sz="1600" dirty="0">
                          <a:solidFill>
                            <a:srgbClr val="000000"/>
                          </a:solidFill>
                          <a:latin typeface="+mn-lt"/>
                        </a:rPr>
                        <a:t>2,000</a:t>
                      </a:r>
                    </a:p>
                  </a:txBody>
                  <a:tcPr/>
                </a:tc>
                <a:extLst>
                  <a:ext uri="{0D108BD9-81ED-4DB2-BD59-A6C34878D82A}">
                    <a16:rowId xmlns:a16="http://schemas.microsoft.com/office/drawing/2014/main" val="10004"/>
                  </a:ext>
                </a:extLst>
              </a:tr>
              <a:tr h="384171">
                <a:tc>
                  <a:txBody>
                    <a:bodyPr/>
                    <a:lstStyle/>
                    <a:p>
                      <a:pPr marL="0" indent="0">
                        <a:buFont typeface="Arial" panose="020B0604020202020204" pitchFamily="34" charset="0"/>
                        <a:buNone/>
                      </a:pPr>
                      <a:r>
                        <a:rPr lang="en-US" sz="1600" b="1" dirty="0">
                          <a:solidFill>
                            <a:srgbClr val="000000"/>
                          </a:solidFill>
                          <a:latin typeface="+mn-lt"/>
                        </a:rPr>
                        <a:t>20 Gbps</a:t>
                      </a:r>
                    </a:p>
                  </a:txBody>
                  <a:tcPr/>
                </a:tc>
                <a:tc>
                  <a:txBody>
                    <a:bodyPr/>
                    <a:lstStyle/>
                    <a:p>
                      <a:r>
                        <a:rPr lang="en-US" sz="1600" dirty="0">
                          <a:solidFill>
                            <a:srgbClr val="000000"/>
                          </a:solidFill>
                          <a:latin typeface="+mn-lt"/>
                        </a:rPr>
                        <a:t>1</a:t>
                      </a:r>
                    </a:p>
                  </a:txBody>
                  <a:tcPr/>
                </a:tc>
                <a:tc>
                  <a:txBody>
                    <a:bodyPr/>
                    <a:lstStyle/>
                    <a:p>
                      <a:r>
                        <a:rPr lang="en-US" sz="1600" dirty="0">
                          <a:solidFill>
                            <a:srgbClr val="000000"/>
                          </a:solidFill>
                          <a:latin typeface="+mn-lt"/>
                        </a:rPr>
                        <a:t>1,000</a:t>
                      </a:r>
                    </a:p>
                  </a:txBody>
                  <a:tcPr/>
                </a:tc>
                <a:extLst>
                  <a:ext uri="{0D108BD9-81ED-4DB2-BD59-A6C34878D82A}">
                    <a16:rowId xmlns:a16="http://schemas.microsoft.com/office/drawing/2014/main" val="10005"/>
                  </a:ext>
                </a:extLst>
              </a:tr>
              <a:tr h="417100">
                <a:tc>
                  <a:txBody>
                    <a:bodyPr/>
                    <a:lstStyle/>
                    <a:p>
                      <a:pPr marL="0" indent="0">
                        <a:buFont typeface="Arial" panose="020B0604020202020204" pitchFamily="34" charset="0"/>
                        <a:buNone/>
                      </a:pPr>
                      <a:r>
                        <a:rPr lang="en-US" sz="1600" b="1" dirty="0">
                          <a:solidFill>
                            <a:srgbClr val="000000"/>
                          </a:solidFill>
                          <a:latin typeface="+mn-lt"/>
                        </a:rPr>
                        <a:t>100 Gbps</a:t>
                      </a:r>
                    </a:p>
                  </a:txBody>
                  <a:tcPr/>
                </a:tc>
                <a:tc>
                  <a:txBody>
                    <a:bodyPr/>
                    <a:lstStyle/>
                    <a:p>
                      <a:r>
                        <a:rPr lang="en-US" sz="1600" dirty="0">
                          <a:solidFill>
                            <a:srgbClr val="000000"/>
                          </a:solidFill>
                          <a:latin typeface="+mn-lt"/>
                        </a:rPr>
                        <a:t>1</a:t>
                      </a:r>
                    </a:p>
                  </a:txBody>
                  <a:tcPr/>
                </a:tc>
                <a:tc>
                  <a:txBody>
                    <a:bodyPr/>
                    <a:lstStyle/>
                    <a:p>
                      <a:r>
                        <a:rPr lang="en-US" sz="1600" dirty="0">
                          <a:solidFill>
                            <a:srgbClr val="000000"/>
                          </a:solidFill>
                          <a:latin typeface="+mn-lt"/>
                        </a:rPr>
                        <a:t>200</a:t>
                      </a:r>
                    </a:p>
                  </a:txBody>
                  <a:tcPr/>
                </a:tc>
                <a:extLst>
                  <a:ext uri="{0D108BD9-81ED-4DB2-BD59-A6C34878D82A}">
                    <a16:rowId xmlns:a16="http://schemas.microsoft.com/office/drawing/2014/main" val="10006"/>
                  </a:ext>
                </a:extLst>
              </a:tr>
              <a:tr h="409973">
                <a:tc>
                  <a:txBody>
                    <a:bodyPr/>
                    <a:lstStyle/>
                    <a:p>
                      <a:pPr marL="0" indent="0">
                        <a:buFont typeface="Arial" panose="020B0604020202020204" pitchFamily="34" charset="0"/>
                        <a:buNone/>
                      </a:pPr>
                      <a:r>
                        <a:rPr lang="en-US" sz="1600" b="1" dirty="0">
                          <a:solidFill>
                            <a:srgbClr val="000000"/>
                          </a:solidFill>
                          <a:latin typeface="+mn-lt"/>
                        </a:rPr>
                        <a:t>1 Tbps</a:t>
                      </a:r>
                    </a:p>
                  </a:txBody>
                  <a:tcPr/>
                </a:tc>
                <a:tc>
                  <a:txBody>
                    <a:bodyPr/>
                    <a:lstStyle/>
                    <a:p>
                      <a:r>
                        <a:rPr lang="en-US" sz="1600" dirty="0">
                          <a:solidFill>
                            <a:srgbClr val="000000"/>
                          </a:solidFill>
                          <a:latin typeface="+mn-lt"/>
                        </a:rPr>
                        <a:t>1</a:t>
                      </a:r>
                    </a:p>
                  </a:txBody>
                  <a:tcPr/>
                </a:tc>
                <a:tc>
                  <a:txBody>
                    <a:bodyPr/>
                    <a:lstStyle/>
                    <a:p>
                      <a:r>
                        <a:rPr lang="en-US" sz="1600" dirty="0">
                          <a:solidFill>
                            <a:srgbClr val="000000"/>
                          </a:solidFill>
                          <a:latin typeface="+mn-lt"/>
                        </a:rPr>
                        <a:t>20</a:t>
                      </a:r>
                    </a:p>
                  </a:txBody>
                  <a:tcPr/>
                </a:tc>
                <a:extLst>
                  <a:ext uri="{0D108BD9-81ED-4DB2-BD59-A6C34878D82A}">
                    <a16:rowId xmlns:a16="http://schemas.microsoft.com/office/drawing/2014/main" val="10007"/>
                  </a:ext>
                </a:extLst>
              </a:tr>
              <a:tr h="519706">
                <a:tc>
                  <a:txBody>
                    <a:bodyPr/>
                    <a:lstStyle/>
                    <a:p>
                      <a:pPr marL="0" indent="0">
                        <a:buFont typeface="Arial" panose="020B0604020202020204" pitchFamily="34" charset="0"/>
                        <a:buNone/>
                      </a:pPr>
                      <a:r>
                        <a:rPr lang="en-US" sz="1600" b="1" dirty="0">
                          <a:solidFill>
                            <a:srgbClr val="000000"/>
                          </a:solidFill>
                          <a:latin typeface="+mn-lt"/>
                        </a:rPr>
                        <a:t>10 Tbps</a:t>
                      </a:r>
                    </a:p>
                  </a:txBody>
                  <a:tcPr/>
                </a:tc>
                <a:tc>
                  <a:txBody>
                    <a:bodyPr/>
                    <a:lstStyle/>
                    <a:p>
                      <a:r>
                        <a:rPr lang="en-US" sz="1600" dirty="0">
                          <a:solidFill>
                            <a:srgbClr val="000000"/>
                          </a:solidFill>
                          <a:latin typeface="+mn-lt"/>
                        </a:rPr>
                        <a:t>1</a:t>
                      </a:r>
                    </a:p>
                  </a:txBody>
                  <a:tcPr/>
                </a:tc>
                <a:tc>
                  <a:txBody>
                    <a:bodyPr/>
                    <a:lstStyle/>
                    <a:p>
                      <a:r>
                        <a:rPr lang="en-US" sz="1600" dirty="0">
                          <a:solidFill>
                            <a:srgbClr val="000000"/>
                          </a:solidFill>
                          <a:latin typeface="+mn-lt"/>
                        </a:rPr>
                        <a:t>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616509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8171</TotalTime>
  <Words>3675</Words>
  <Application>Microsoft Office PowerPoint</Application>
  <PresentationFormat>On-screen Show (16:9)</PresentationFormat>
  <Paragraphs>320</Paragraphs>
  <Slides>40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CiscoSans ExtraLight</vt:lpstr>
      <vt:lpstr>Wingdings</vt:lpstr>
      <vt:lpstr>Default Theme</vt:lpstr>
      <vt:lpstr>Chapter 2: Spanning Tree</vt:lpstr>
      <vt:lpstr>Chapter 2 Content</vt:lpstr>
      <vt:lpstr>Spanning Tree Protocol Fundamentals</vt:lpstr>
      <vt:lpstr>Spanning Tree Protocol Fundamentals Spanning Tree Versions</vt:lpstr>
      <vt:lpstr>Spanning Tree Protocol Fundamentals IEEE 802.1D STP Port States</vt:lpstr>
      <vt:lpstr>Spanning Tree Protocol Fundamentals 802.1D STP Port Types</vt:lpstr>
      <vt:lpstr>Spanning Tree Protocol Fundamentals STP Key Terminology</vt:lpstr>
      <vt:lpstr>Spanning Tree Protocol Fundamentals STP Key Terminology (Cont.)</vt:lpstr>
      <vt:lpstr>Spanning Tree Protocol Fundamentals STP Path Cost</vt:lpstr>
      <vt:lpstr>Spanning Tree Protocol Fundamentals Building the STP Topology </vt:lpstr>
      <vt:lpstr>Spanning Tree Protocol Fundamentals Root Bridge Election </vt:lpstr>
      <vt:lpstr>Spanning Tree Protocol Fundamentals STP Root Path Costs </vt:lpstr>
      <vt:lpstr>Spanning Tree Protocol Fundamentals Locating Root Ports</vt:lpstr>
      <vt:lpstr>Spanning Tree Protocol Fundamentals Locating Root Ports Verified </vt:lpstr>
      <vt:lpstr>Spanning Tree Protocol Fundamentals Locating Blocked Designated Switch Ports</vt:lpstr>
      <vt:lpstr>Spanning Tree Protocol Fundamentals Viewing STP Information</vt:lpstr>
      <vt:lpstr>Spanning Tree Protocol Fundamentals Viewing STP Information</vt:lpstr>
      <vt:lpstr>Spanning Tree Protocol Fundamentals Verify VLAN Information on a Trunk</vt:lpstr>
      <vt:lpstr>Spanning Tree Protocol Fundamentals STP Topology Changes</vt:lpstr>
      <vt:lpstr>Spanning Tree Protocol Fundamentals Verify STP Topology Changes</vt:lpstr>
      <vt:lpstr>Spanning Tree Protocol Fundamentals Converging with Direct Link Failures</vt:lpstr>
      <vt:lpstr>Spanning Tree Protocol Fundamentals Converging with Direct Link Failures (Cont.)</vt:lpstr>
      <vt:lpstr>Spanning Tree Protocol Fundamentals Converging with Direct Link Failures (Cont.)</vt:lpstr>
      <vt:lpstr>Spanning Tree Protocol Fundamentals Converging with Direct Link Failures</vt:lpstr>
      <vt:lpstr>Spanning Tree Protocol Fundamentals Converging with Direct Link Failures (Cont.)</vt:lpstr>
      <vt:lpstr>Spanning Tree Protocol Fundamentals Converging with Direct Link Failures (Cont.)</vt:lpstr>
      <vt:lpstr>Spanning Tree Protocol Fundamentals Indirect Failures</vt:lpstr>
      <vt:lpstr>Spanning Tree Protocol Fundamentals Indirect Failures (Cont.)</vt:lpstr>
      <vt:lpstr>Spanning Tree Protocol Fundamentals Indirect Failures (Cont.)</vt:lpstr>
      <vt:lpstr>Rapid Spanning Tree Protocol</vt:lpstr>
      <vt:lpstr>Rapid Spanning Tree Protocol Rapid Spanning Tree Port States</vt:lpstr>
      <vt:lpstr>Rapid Spanning Tree Protocol Rapid Spanning Tree Port Roles</vt:lpstr>
      <vt:lpstr>Rapid Spanning Tree Protocol Rapid Spanning Tree Port Types</vt:lpstr>
      <vt:lpstr>Rapid Spanning Tree Protocol Building the RSTP Topology</vt:lpstr>
      <vt:lpstr>Rapid Spanning Tree Protocol Building the RSTP Topology (Cont.)</vt:lpstr>
      <vt:lpstr>Prepare for the Exam</vt:lpstr>
      <vt:lpstr>Prepare for the Exam Key Topics for Chapter 2</vt:lpstr>
      <vt:lpstr>Prepare for the Exam Key Terms for Chapter 2</vt:lpstr>
      <vt:lpstr>Prepare for the Exam Command Reference for Chapter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433</cp:revision>
  <dcterms:created xsi:type="dcterms:W3CDTF">2019-10-18T06:21:22Z</dcterms:created>
  <dcterms:modified xsi:type="dcterms:W3CDTF">2020-02-07T20:48:28Z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