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2"/>
  </p:notesMasterIdLst>
  <p:sldIdLst>
    <p:sldId id="513" r:id="rId2"/>
    <p:sldId id="1207" r:id="rId3"/>
    <p:sldId id="1206" r:id="rId4"/>
    <p:sldId id="1208" r:id="rId5"/>
    <p:sldId id="1288" r:id="rId6"/>
    <p:sldId id="1289" r:id="rId7"/>
    <p:sldId id="1290" r:id="rId8"/>
    <p:sldId id="1291" r:id="rId9"/>
    <p:sldId id="1292" r:id="rId10"/>
    <p:sldId id="1293" r:id="rId11"/>
    <p:sldId id="1294" r:id="rId12"/>
    <p:sldId id="1295" r:id="rId13"/>
    <p:sldId id="1296" r:id="rId14"/>
    <p:sldId id="1297" r:id="rId15"/>
    <p:sldId id="1298" r:id="rId16"/>
    <p:sldId id="1299" r:id="rId17"/>
    <p:sldId id="1300" r:id="rId18"/>
    <p:sldId id="1301" r:id="rId19"/>
    <p:sldId id="1274" r:id="rId20"/>
    <p:sldId id="1287" r:id="rId21"/>
    <p:sldId id="1302" r:id="rId22"/>
    <p:sldId id="1303" r:id="rId23"/>
    <p:sldId id="1304" r:id="rId24"/>
    <p:sldId id="1305" r:id="rId25"/>
    <p:sldId id="1306" r:id="rId26"/>
    <p:sldId id="1307" r:id="rId27"/>
    <p:sldId id="1308" r:id="rId28"/>
    <p:sldId id="1254" r:id="rId29"/>
    <p:sldId id="1250" r:id="rId30"/>
    <p:sldId id="1253" r:id="rId31"/>
  </p:sldIdLst>
  <p:sldSz cx="9144000" cy="5143500" type="screen16x9"/>
  <p:notesSz cx="6858000" cy="91440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86580" autoAdjust="0"/>
  </p:normalViewPr>
  <p:slideViewPr>
    <p:cSldViewPr snapToGrid="0" showGuides="1">
      <p:cViewPr varScale="1">
        <p:scale>
          <a:sx n="77" d="100"/>
          <a:sy n="77" d="100"/>
        </p:scale>
        <p:origin x="88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30862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74629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09697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2257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6419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0348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13346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24723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32609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10564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64104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740796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88463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530017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04804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6848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89376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00625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69520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761196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72203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506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823588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738127" cy="1666626"/>
          </a:xfrm>
        </p:spPr>
        <p:txBody>
          <a:bodyPr/>
          <a:lstStyle/>
          <a:p>
            <a:r>
              <a:rPr lang="en-US" dirty="0">
                <a:solidFill>
                  <a:schemeClr val="accent5">
                    <a:lumMod val="40000"/>
                    <a:lumOff val="60000"/>
                  </a:schemeClr>
                </a:solidFill>
              </a:rPr>
              <a:t>Chapter 21: Troubleshooting Wireless Connectivity</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938721"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Checking the Client’s Association and Signal Status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601" y="864383"/>
            <a:ext cx="4065104" cy="3270295"/>
          </a:xfrm>
        </p:spPr>
        <p:txBody>
          <a:bodyPr/>
          <a:lstStyle/>
          <a:p>
            <a:pPr marL="0" indent="0" algn="l"/>
            <a:r>
              <a:rPr lang="en-US" sz="1600" dirty="0">
                <a:solidFill>
                  <a:srgbClr val="000000"/>
                </a:solidFill>
              </a:rPr>
              <a:t>Information such as the wireless client’s username (if known), hostname, wireless MAC address, wireless connection uptime, and the SSID used can be viewed in the left portion of the Client View screen. </a:t>
            </a:r>
          </a:p>
          <a:p>
            <a:pPr marL="0" indent="0" algn="l"/>
            <a:endParaRPr lang="en-US" sz="1600" dirty="0">
              <a:solidFill>
                <a:srgbClr val="000000"/>
              </a:solidFill>
            </a:endParaRPr>
          </a:p>
          <a:p>
            <a:pPr marL="0" indent="0" algn="l"/>
            <a:r>
              <a:rPr lang="en-US" sz="1600" dirty="0">
                <a:solidFill>
                  <a:srgbClr val="000000"/>
                </a:solidFill>
              </a:rPr>
              <a:t>In Figure 21-4, the username is not known because the client does not authenticate itself with a username.</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54" y="864383"/>
            <a:ext cx="4724400" cy="2791968"/>
          </a:xfrm>
          <a:prstGeom prst="rect">
            <a:avLst/>
          </a:prstGeom>
        </p:spPr>
      </p:pic>
      <p:sp>
        <p:nvSpPr>
          <p:cNvPr id="7" name="TextBox 6"/>
          <p:cNvSpPr txBox="1"/>
          <p:nvPr/>
        </p:nvSpPr>
        <p:spPr>
          <a:xfrm>
            <a:off x="4416829" y="3656351"/>
            <a:ext cx="2523448" cy="276999"/>
          </a:xfrm>
          <a:prstGeom prst="rect">
            <a:avLst/>
          </a:prstGeom>
          <a:noFill/>
        </p:spPr>
        <p:txBody>
          <a:bodyPr wrap="none" rtlCol="0">
            <a:spAutoFit/>
          </a:bodyPr>
          <a:lstStyle/>
          <a:p>
            <a:r>
              <a:rPr lang="en-US" sz="1200" b="1" dirty="0"/>
              <a:t>Figure 21-4 </a:t>
            </a:r>
            <a:r>
              <a:rPr lang="en-US" sz="1200" i="1" dirty="0"/>
              <a:t>Client Search Results</a:t>
            </a:r>
          </a:p>
        </p:txBody>
      </p:sp>
    </p:spTree>
    <p:extLst>
      <p:ext uri="{BB962C8B-B14F-4D97-AF65-F5344CB8AC3E}">
        <p14:creationId xmlns:p14="http://schemas.microsoft.com/office/powerpoint/2010/main" val="114972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WLC Information About a Poorly Performing Client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601" y="690758"/>
            <a:ext cx="4088756" cy="3787130"/>
          </a:xfrm>
        </p:spPr>
        <p:txBody>
          <a:bodyPr/>
          <a:lstStyle/>
          <a:p>
            <a:pPr marL="0" indent="0" algn="l"/>
            <a:r>
              <a:rPr lang="en-US" sz="1600" dirty="0">
                <a:solidFill>
                  <a:srgbClr val="000000"/>
                </a:solidFill>
              </a:rPr>
              <a:t>In Figure 21-5 the AP is receiving the client’s signal strength at −76 dBm and the SNR at 18 dB (both rather low values), causing the current data rate to fall to 29 Mbps. A quick look at the Connection Score value reveals a low 20%.</a:t>
            </a:r>
          </a:p>
          <a:p>
            <a:pPr marL="0" indent="0" algn="l"/>
            <a:endParaRPr lang="en-US" sz="1600" dirty="0">
              <a:solidFill>
                <a:srgbClr val="000000"/>
              </a:solidFill>
            </a:endParaRPr>
          </a:p>
          <a:p>
            <a:pPr marL="0" indent="0" algn="l"/>
            <a:r>
              <a:rPr lang="en-US" sz="1600" dirty="0">
                <a:solidFill>
                  <a:srgbClr val="000000"/>
                </a:solidFill>
              </a:rPr>
              <a:t>It is safe to assume that the client has moved too far away from the AP where it is associated, causing the signal strength to become too low to support faster performance.</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700" y="731837"/>
            <a:ext cx="4724400" cy="3084576"/>
          </a:xfrm>
          <a:prstGeom prst="rect">
            <a:avLst/>
          </a:prstGeom>
        </p:spPr>
      </p:pic>
      <p:sp>
        <p:nvSpPr>
          <p:cNvPr id="6" name="TextBox 5"/>
          <p:cNvSpPr txBox="1"/>
          <p:nvPr/>
        </p:nvSpPr>
        <p:spPr>
          <a:xfrm>
            <a:off x="4416829" y="3829976"/>
            <a:ext cx="4473404" cy="276999"/>
          </a:xfrm>
          <a:prstGeom prst="rect">
            <a:avLst/>
          </a:prstGeom>
          <a:noFill/>
        </p:spPr>
        <p:txBody>
          <a:bodyPr wrap="none" rtlCol="0">
            <a:spAutoFit/>
          </a:bodyPr>
          <a:lstStyle/>
          <a:p>
            <a:r>
              <a:rPr lang="en-US" sz="1200" b="1" dirty="0"/>
              <a:t>Figure 21-5 </a:t>
            </a:r>
            <a:r>
              <a:rPr lang="en-US" sz="1200" i="1" dirty="0"/>
              <a:t>WLC Information About a Poorly Performing Client</a:t>
            </a:r>
          </a:p>
        </p:txBody>
      </p:sp>
    </p:spTree>
    <p:extLst>
      <p:ext uri="{BB962C8B-B14F-4D97-AF65-F5344CB8AC3E}">
        <p14:creationId xmlns:p14="http://schemas.microsoft.com/office/powerpoint/2010/main" val="75071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WLC Information About a Poorly Performing Client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601" y="864383"/>
            <a:ext cx="4328490" cy="3787130"/>
          </a:xfrm>
        </p:spPr>
        <p:txBody>
          <a:bodyPr/>
          <a:lstStyle/>
          <a:p>
            <a:pPr marL="0" indent="0" algn="l"/>
            <a:r>
              <a:rPr lang="en-US" sz="1600" dirty="0">
                <a:solidFill>
                  <a:srgbClr val="000000"/>
                </a:solidFill>
              </a:rPr>
              <a:t>Clicking on the Connection Score value displays further details in a popup window, as shown in Figure 21-6.</a:t>
            </a:r>
          </a:p>
          <a:p>
            <a:pPr marL="0" indent="0" algn="l"/>
            <a:endParaRPr lang="en-US" sz="1600" dirty="0">
              <a:solidFill>
                <a:srgbClr val="000000"/>
              </a:solidFill>
            </a:endParaRPr>
          </a:p>
          <a:p>
            <a:pPr marL="0" indent="0" algn="l"/>
            <a:r>
              <a:rPr lang="en-US" sz="1600" dirty="0">
                <a:solidFill>
                  <a:srgbClr val="000000"/>
                </a:solidFill>
              </a:rPr>
              <a:t>The 20% value is the result of the client’s current data rate (29 Mbps) divided by the lower of the AP or client maximum data rate (144 Mbps).</a:t>
            </a:r>
          </a:p>
          <a:p>
            <a:pPr marL="0" indent="0" algn="l"/>
            <a:endParaRPr lang="en-US" sz="1600" dirty="0">
              <a:solidFill>
                <a:srgbClr val="000000"/>
              </a:solidFill>
            </a:endParaRPr>
          </a:p>
          <a:p>
            <a:pPr marL="0" indent="0" algn="l"/>
            <a:r>
              <a:rPr lang="en-US" sz="1600" dirty="0">
                <a:solidFill>
                  <a:srgbClr val="000000"/>
                </a:solidFill>
              </a:rPr>
              <a:t>The Client Actual Rate and Connection Score values are indicators of current performance, and the other graphs show what is possible on the AP and the client.</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612" y="864383"/>
            <a:ext cx="4267200" cy="3115056"/>
          </a:xfrm>
          <a:prstGeom prst="rect">
            <a:avLst/>
          </a:prstGeom>
        </p:spPr>
      </p:pic>
      <p:sp>
        <p:nvSpPr>
          <p:cNvPr id="6" name="TextBox 5"/>
          <p:cNvSpPr txBox="1"/>
          <p:nvPr/>
        </p:nvSpPr>
        <p:spPr>
          <a:xfrm>
            <a:off x="4602862" y="3973485"/>
            <a:ext cx="4491935" cy="276999"/>
          </a:xfrm>
          <a:prstGeom prst="rect">
            <a:avLst/>
          </a:prstGeom>
          <a:noFill/>
        </p:spPr>
        <p:txBody>
          <a:bodyPr wrap="none" rtlCol="0">
            <a:spAutoFit/>
          </a:bodyPr>
          <a:lstStyle/>
          <a:p>
            <a:r>
              <a:rPr lang="en-US" sz="1200" b="1" dirty="0"/>
              <a:t>Figure 21-6 </a:t>
            </a:r>
            <a:r>
              <a:rPr lang="en-US" sz="1200" i="1" dirty="0"/>
              <a:t>Displaying Detailed Client Performance Information</a:t>
            </a:r>
          </a:p>
        </p:txBody>
      </p:sp>
    </p:spTree>
    <p:extLst>
      <p:ext uri="{BB962C8B-B14F-4D97-AF65-F5344CB8AC3E}">
        <p14:creationId xmlns:p14="http://schemas.microsoft.com/office/powerpoint/2010/main" val="108822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Checking the Client’s Mobility State</a:t>
            </a:r>
          </a:p>
        </p:txBody>
      </p:sp>
      <p:sp>
        <p:nvSpPr>
          <p:cNvPr id="6" name="TextBox 5">
            <a:extLst>
              <a:ext uri="{FF2B5EF4-FFF2-40B4-BE49-F238E27FC236}">
                <a16:creationId xmlns:a16="http://schemas.microsoft.com/office/drawing/2014/main" id="{02513B30-3819-7D48-B5CA-EC74721A3C15}"/>
              </a:ext>
            </a:extLst>
          </p:cNvPr>
          <p:cNvSpPr txBox="1"/>
          <p:nvPr/>
        </p:nvSpPr>
        <p:spPr>
          <a:xfrm>
            <a:off x="228598" y="635248"/>
            <a:ext cx="8607287" cy="237244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The WLC Client Search information includes a handy end-to-end graphical representation of a client’s wireless connection.</a:t>
            </a:r>
          </a:p>
          <a:p>
            <a:pPr marL="285750" indent="-285750">
              <a:spcBef>
                <a:spcPts val="300"/>
              </a:spcBef>
              <a:buFont typeface="Arial" panose="020B0604020202020204" pitchFamily="34" charset="0"/>
              <a:buChar char="•"/>
            </a:pPr>
            <a:r>
              <a:rPr lang="en-US" sz="1600" dirty="0">
                <a:solidFill>
                  <a:srgbClr val="000000"/>
                </a:solidFill>
              </a:rPr>
              <a:t>When you scroll down below the General and Connectivity sections, you see a topology diagram like the one shown in Figure 21-7.</a:t>
            </a:r>
          </a:p>
          <a:p>
            <a:pPr marL="285750" indent="-285750">
              <a:spcBef>
                <a:spcPts val="200"/>
              </a:spcBef>
              <a:buFont typeface="Arial" panose="020B0604020202020204" pitchFamily="34" charset="0"/>
              <a:buChar char="•"/>
            </a:pPr>
            <a:r>
              <a:rPr lang="en-US" sz="1600" dirty="0">
                <a:solidFill>
                  <a:srgbClr val="000000"/>
                </a:solidFill>
              </a:rPr>
              <a:t>The WLC’s name, management IP address, and model are displayed. Following the connection toward the right, you can see the AP name, IP address, and model where the client is associated. Moving further to the right, you can see that the client is associated to the AP. The client device is displayed with identifying information such as the device name, device type, VLAN number, and IP address.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524" y="3032564"/>
            <a:ext cx="6535437" cy="1560072"/>
          </a:xfrm>
          <a:prstGeom prst="rect">
            <a:avLst/>
          </a:prstGeom>
        </p:spPr>
      </p:pic>
      <p:sp>
        <p:nvSpPr>
          <p:cNvPr id="7" name="TextBox 6"/>
          <p:cNvSpPr txBox="1"/>
          <p:nvPr/>
        </p:nvSpPr>
        <p:spPr>
          <a:xfrm>
            <a:off x="2286274" y="4592636"/>
            <a:ext cx="3409908" cy="276999"/>
          </a:xfrm>
          <a:prstGeom prst="rect">
            <a:avLst/>
          </a:prstGeom>
          <a:noFill/>
        </p:spPr>
        <p:txBody>
          <a:bodyPr wrap="none" rtlCol="0">
            <a:spAutoFit/>
          </a:bodyPr>
          <a:lstStyle/>
          <a:p>
            <a:r>
              <a:rPr lang="en-US" sz="1200" b="1" dirty="0"/>
              <a:t>Figure 21-7 </a:t>
            </a:r>
            <a:r>
              <a:rPr lang="en-US" sz="1200" i="1" dirty="0"/>
              <a:t>Displaying the Client Mobility State</a:t>
            </a:r>
          </a:p>
        </p:txBody>
      </p:sp>
    </p:spTree>
    <p:extLst>
      <p:ext uri="{BB962C8B-B14F-4D97-AF65-F5344CB8AC3E}">
        <p14:creationId xmlns:p14="http://schemas.microsoft.com/office/powerpoint/2010/main" val="81936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Checking the Client’s Wireless Policies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600" y="934278"/>
            <a:ext cx="4134678" cy="3727174"/>
          </a:xfrm>
        </p:spPr>
        <p:txBody>
          <a:bodyPr/>
          <a:lstStyle/>
          <a:p>
            <a:pPr marL="0" indent="0" algn="l"/>
            <a:r>
              <a:rPr lang="en-US" sz="1600" dirty="0">
                <a:solidFill>
                  <a:srgbClr val="000000"/>
                </a:solidFill>
              </a:rPr>
              <a:t>By scrolling further down in the Client Search information, you can verify information about network, QoS, security, and other policies that affect the client, as shown in Figure 21-8.</a:t>
            </a:r>
          </a:p>
          <a:p>
            <a:pPr marL="0" indent="0" algn="l"/>
            <a:endParaRPr lang="en-US" sz="1600" dirty="0">
              <a:solidFill>
                <a:srgbClr val="000000"/>
              </a:solidFill>
            </a:endParaRPr>
          </a:p>
          <a:p>
            <a:pPr marL="0" indent="0" algn="l"/>
            <a:r>
              <a:rPr lang="en-US" sz="1600" dirty="0">
                <a:solidFill>
                  <a:srgbClr val="000000"/>
                </a:solidFill>
              </a:rPr>
              <a:t>You can quickly learn the client’s IP address, VLAN number, QoS policy level used by the WLAN, security policy (WPA2), encryption cipher (CCMP AES), and authentication type (PSK with no EAP).</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278" y="1218130"/>
            <a:ext cx="4724400" cy="1804416"/>
          </a:xfrm>
          <a:prstGeom prst="rect">
            <a:avLst/>
          </a:prstGeom>
        </p:spPr>
      </p:pic>
      <p:sp>
        <p:nvSpPr>
          <p:cNvPr id="7" name="TextBox 6"/>
          <p:cNvSpPr txBox="1"/>
          <p:nvPr/>
        </p:nvSpPr>
        <p:spPr>
          <a:xfrm>
            <a:off x="4535487" y="3029399"/>
            <a:ext cx="4379982" cy="276999"/>
          </a:xfrm>
          <a:prstGeom prst="rect">
            <a:avLst/>
          </a:prstGeom>
          <a:noFill/>
        </p:spPr>
        <p:txBody>
          <a:bodyPr wrap="none" rtlCol="0">
            <a:spAutoFit/>
          </a:bodyPr>
          <a:lstStyle/>
          <a:p>
            <a:r>
              <a:rPr lang="en-US" sz="1200" b="1" dirty="0"/>
              <a:t>Figure 21-8 </a:t>
            </a:r>
            <a:r>
              <a:rPr lang="en-US" sz="1200" i="1" dirty="0"/>
              <a:t>Displaying the Wireless Policies Used by a Client</a:t>
            </a:r>
          </a:p>
        </p:txBody>
      </p:sp>
    </p:spTree>
    <p:extLst>
      <p:ext uri="{BB962C8B-B14F-4D97-AF65-F5344CB8AC3E}">
        <p14:creationId xmlns:p14="http://schemas.microsoft.com/office/powerpoint/2010/main" val="163312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Testing a Wireless Client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599" y="735621"/>
            <a:ext cx="4343401" cy="3896138"/>
          </a:xfrm>
        </p:spPr>
        <p:txBody>
          <a:bodyPr/>
          <a:lstStyle/>
          <a:p>
            <a:pPr marL="0" indent="0" algn="l"/>
            <a:r>
              <a:rPr lang="en-US" sz="1600" dirty="0">
                <a:solidFill>
                  <a:srgbClr val="000000"/>
                </a:solidFill>
              </a:rPr>
              <a:t>When you search for a specific client, the information displayed is of a static nature because it is obtained as a snapshot at the time of the search. The client search will need to be refreshed to get up-to-date data. You can also obtain dynamic data by testing a client in real time.</a:t>
            </a:r>
          </a:p>
          <a:p>
            <a:pPr marL="0" indent="0" algn="l"/>
            <a:r>
              <a:rPr lang="en-US" sz="1600" dirty="0">
                <a:solidFill>
                  <a:srgbClr val="000000"/>
                </a:solidFill>
              </a:rPr>
              <a:t>By scrolling to the bottom of the client search information, you can see the Client Test section, which offers links to four client testing tools:</a:t>
            </a:r>
          </a:p>
          <a:p>
            <a:pPr marL="285750" indent="-285750" algn="l">
              <a:buFont typeface="Arial" panose="020B0604020202020204" pitchFamily="34" charset="0"/>
              <a:buChar char="•"/>
            </a:pPr>
            <a:r>
              <a:rPr lang="en-US" sz="1600" b="1" dirty="0">
                <a:solidFill>
                  <a:srgbClr val="000000"/>
                </a:solidFill>
              </a:rPr>
              <a:t>Ping Test</a:t>
            </a:r>
            <a:r>
              <a:rPr lang="en-US" sz="1600" dirty="0">
                <a:solidFill>
                  <a:srgbClr val="000000"/>
                </a:solidFill>
              </a:rPr>
              <a:t>: The WLC sends five ICMP echo packets to the client’s IP address and measures the response time, as shown in Figure 21-9.</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300" y="1400536"/>
            <a:ext cx="4329492" cy="1558617"/>
          </a:xfrm>
          <a:prstGeom prst="rect">
            <a:avLst/>
          </a:prstGeom>
        </p:spPr>
      </p:pic>
      <p:sp>
        <p:nvSpPr>
          <p:cNvPr id="6" name="TextBox 5"/>
          <p:cNvSpPr txBox="1"/>
          <p:nvPr/>
        </p:nvSpPr>
        <p:spPr>
          <a:xfrm>
            <a:off x="5544431" y="2959153"/>
            <a:ext cx="2663230" cy="461665"/>
          </a:xfrm>
          <a:prstGeom prst="rect">
            <a:avLst/>
          </a:prstGeom>
          <a:noFill/>
        </p:spPr>
        <p:txBody>
          <a:bodyPr wrap="none" rtlCol="0">
            <a:spAutoFit/>
          </a:bodyPr>
          <a:lstStyle/>
          <a:p>
            <a:r>
              <a:rPr lang="en-US" sz="1200" b="1" dirty="0"/>
              <a:t>Figure 21-9 </a:t>
            </a:r>
            <a:r>
              <a:rPr lang="en-US" sz="1200" i="1" dirty="0"/>
              <a:t>Testing Ping Response </a:t>
            </a:r>
          </a:p>
          <a:p>
            <a:r>
              <a:rPr lang="en-US" sz="1200" i="1" dirty="0"/>
              <a:t>Times Between the WLC and Client</a:t>
            </a:r>
          </a:p>
        </p:txBody>
      </p:sp>
    </p:spTree>
    <p:extLst>
      <p:ext uri="{BB962C8B-B14F-4D97-AF65-F5344CB8AC3E}">
        <p14:creationId xmlns:p14="http://schemas.microsoft.com/office/powerpoint/2010/main" val="8128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Testing a Wireless Client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599" y="805071"/>
            <a:ext cx="3955775" cy="1266797"/>
          </a:xfrm>
        </p:spPr>
        <p:txBody>
          <a:bodyPr/>
          <a:lstStyle/>
          <a:p>
            <a:pPr marL="0" indent="0" algn="l"/>
            <a:r>
              <a:rPr lang="en-US" sz="1600" b="1" dirty="0">
                <a:solidFill>
                  <a:srgbClr val="000000"/>
                </a:solidFill>
              </a:rPr>
              <a:t>Connection: </a:t>
            </a:r>
            <a:r>
              <a:rPr lang="en-US" sz="1600" dirty="0">
                <a:solidFill>
                  <a:srgbClr val="000000"/>
                </a:solidFill>
              </a:rPr>
              <a:t>The WLC debugs the client for up to three minutes and checks each policy step as the client attempts to join the wireless network.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sp>
        <p:nvSpPr>
          <p:cNvPr id="11" name="TextBox 10"/>
          <p:cNvSpPr txBox="1"/>
          <p:nvPr/>
        </p:nvSpPr>
        <p:spPr>
          <a:xfrm>
            <a:off x="4514127" y="805071"/>
            <a:ext cx="4394648" cy="1600438"/>
          </a:xfrm>
          <a:prstGeom prst="rect">
            <a:avLst/>
          </a:prstGeom>
          <a:noFill/>
        </p:spPr>
        <p:txBody>
          <a:bodyPr wrap="square" rtlCol="0">
            <a:spAutoFit/>
          </a:bodyPr>
          <a:lstStyle/>
          <a:p>
            <a:r>
              <a:rPr lang="en-US" sz="1600" dirty="0">
                <a:solidFill>
                  <a:srgbClr val="000000"/>
                </a:solidFill>
              </a:rPr>
              <a:t>Figure 21-10 shows a client that has successfully joined, and Figure 21-11 shows a client that failed Layer 2 authentication with a pre-shared key because its key did not match the key configured on the WLC.</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2071868"/>
            <a:ext cx="4057422" cy="2240744"/>
          </a:xfrm>
          <a:prstGeom prst="rect">
            <a:avLst/>
          </a:prstGeom>
        </p:spPr>
      </p:pic>
      <p:sp>
        <p:nvSpPr>
          <p:cNvPr id="9" name="TextBox 8"/>
          <p:cNvSpPr txBox="1"/>
          <p:nvPr/>
        </p:nvSpPr>
        <p:spPr>
          <a:xfrm>
            <a:off x="228604" y="4278371"/>
            <a:ext cx="2872902" cy="461665"/>
          </a:xfrm>
          <a:prstGeom prst="rect">
            <a:avLst/>
          </a:prstGeom>
          <a:noFill/>
        </p:spPr>
        <p:txBody>
          <a:bodyPr wrap="none" rtlCol="0">
            <a:spAutoFit/>
          </a:bodyPr>
          <a:lstStyle/>
          <a:p>
            <a:r>
              <a:rPr lang="en-US" sz="1200" b="1" dirty="0"/>
              <a:t>Figure 21-10 </a:t>
            </a:r>
            <a:r>
              <a:rPr lang="en-US" sz="1200" i="1" dirty="0"/>
              <a:t>Performing a Connection </a:t>
            </a:r>
          </a:p>
          <a:p>
            <a:r>
              <a:rPr lang="en-US" sz="1200" i="1" dirty="0"/>
              <a:t>Test on a Successful Wireless Client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585" y="2601673"/>
            <a:ext cx="4291190" cy="1710939"/>
          </a:xfrm>
          <a:prstGeom prst="rect">
            <a:avLst/>
          </a:prstGeom>
        </p:spPr>
      </p:pic>
      <p:sp>
        <p:nvSpPr>
          <p:cNvPr id="10" name="TextBox 9"/>
          <p:cNvSpPr txBox="1"/>
          <p:nvPr/>
        </p:nvSpPr>
        <p:spPr>
          <a:xfrm>
            <a:off x="4851353" y="4275345"/>
            <a:ext cx="2864439" cy="461665"/>
          </a:xfrm>
          <a:prstGeom prst="rect">
            <a:avLst/>
          </a:prstGeom>
          <a:noFill/>
        </p:spPr>
        <p:txBody>
          <a:bodyPr wrap="none" rtlCol="0">
            <a:spAutoFit/>
          </a:bodyPr>
          <a:lstStyle/>
          <a:p>
            <a:r>
              <a:rPr lang="en-US" sz="1200" b="1" dirty="0"/>
              <a:t>Figure 21-11 </a:t>
            </a:r>
            <a:r>
              <a:rPr lang="en-US" sz="1200" i="1" dirty="0"/>
              <a:t>Performing a Connection </a:t>
            </a:r>
          </a:p>
          <a:p>
            <a:r>
              <a:rPr lang="en-US" sz="1200" i="1" dirty="0"/>
              <a:t>Test on a Failed Wireless Client</a:t>
            </a:r>
          </a:p>
        </p:txBody>
      </p:sp>
    </p:spTree>
    <p:extLst>
      <p:ext uri="{BB962C8B-B14F-4D97-AF65-F5344CB8AC3E}">
        <p14:creationId xmlns:p14="http://schemas.microsoft.com/office/powerpoint/2010/main" val="289010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Testing a Wireless Client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599" y="805071"/>
            <a:ext cx="3955775" cy="3896138"/>
          </a:xfrm>
        </p:spPr>
        <p:txBody>
          <a:bodyPr/>
          <a:lstStyle/>
          <a:p>
            <a:pPr marL="0" indent="0" algn="l"/>
            <a:r>
              <a:rPr lang="en-US" sz="1600" b="1" dirty="0">
                <a:solidFill>
                  <a:srgbClr val="000000"/>
                </a:solidFill>
              </a:rPr>
              <a:t>Event Log: </a:t>
            </a:r>
            <a:r>
              <a:rPr lang="en-US" sz="1600" dirty="0">
                <a:solidFill>
                  <a:srgbClr val="000000"/>
                </a:solidFill>
              </a:rPr>
              <a:t>The WLC collects and displays a log of events as the client attempts to join the wireless network, as shown in Figure 21-12. </a:t>
            </a:r>
          </a:p>
          <a:p>
            <a:pPr marL="0" indent="0" algn="l"/>
            <a:endParaRPr lang="en-US" sz="1600" dirty="0">
              <a:solidFill>
                <a:srgbClr val="000000"/>
              </a:solidFill>
            </a:endParaRPr>
          </a:p>
          <a:p>
            <a:pPr marL="0" indent="0" algn="l"/>
            <a:r>
              <a:rPr lang="en-US" sz="1600" dirty="0">
                <a:solidFill>
                  <a:srgbClr val="000000"/>
                </a:solidFill>
              </a:rPr>
              <a:t>This information is very complex and detailed and is usually more suited for Cisco TAC engineers.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374" y="731837"/>
            <a:ext cx="4724400" cy="3535680"/>
          </a:xfrm>
          <a:prstGeom prst="rect">
            <a:avLst/>
          </a:prstGeom>
        </p:spPr>
      </p:pic>
      <p:sp>
        <p:nvSpPr>
          <p:cNvPr id="6" name="TextBox 5"/>
          <p:cNvSpPr txBox="1"/>
          <p:nvPr/>
        </p:nvSpPr>
        <p:spPr>
          <a:xfrm>
            <a:off x="4357160" y="4267517"/>
            <a:ext cx="4378827" cy="276999"/>
          </a:xfrm>
          <a:prstGeom prst="rect">
            <a:avLst/>
          </a:prstGeom>
          <a:noFill/>
        </p:spPr>
        <p:txBody>
          <a:bodyPr wrap="none" rtlCol="0">
            <a:spAutoFit/>
          </a:bodyPr>
          <a:lstStyle/>
          <a:p>
            <a:r>
              <a:rPr lang="en-US" sz="1200" b="1" dirty="0"/>
              <a:t>Figure 21-12 </a:t>
            </a:r>
            <a:r>
              <a:rPr lang="en-US" sz="1200" i="1" dirty="0"/>
              <a:t>Collecting an Event Log of a Client Join Attempt</a:t>
            </a:r>
          </a:p>
        </p:txBody>
      </p:sp>
    </p:spTree>
    <p:extLst>
      <p:ext uri="{BB962C8B-B14F-4D97-AF65-F5344CB8AC3E}">
        <p14:creationId xmlns:p14="http://schemas.microsoft.com/office/powerpoint/2010/main" val="383642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Testing a Wireless Client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599" y="805071"/>
            <a:ext cx="3955775" cy="3588025"/>
          </a:xfrm>
        </p:spPr>
        <p:txBody>
          <a:bodyPr/>
          <a:lstStyle/>
          <a:p>
            <a:pPr marL="0" indent="0" algn="l"/>
            <a:r>
              <a:rPr lang="en-US" sz="1600" b="1" dirty="0">
                <a:solidFill>
                  <a:srgbClr val="000000"/>
                </a:solidFill>
              </a:rPr>
              <a:t>Packet Capture: </a:t>
            </a:r>
            <a:r>
              <a:rPr lang="en-US" sz="1600" dirty="0">
                <a:solidFill>
                  <a:srgbClr val="000000"/>
                </a:solidFill>
              </a:rPr>
              <a:t>The WLC enables a wireless packet capture at the AP where the client attempts to join, as shown in Figure 21-13.</a:t>
            </a:r>
          </a:p>
          <a:p>
            <a:pPr marL="0" indent="0" algn="l"/>
            <a:endParaRPr lang="en-US" sz="1600" dirty="0">
              <a:solidFill>
                <a:srgbClr val="000000"/>
              </a:solidFill>
            </a:endParaRPr>
          </a:p>
          <a:p>
            <a:pPr marL="0" indent="0" algn="l"/>
            <a:r>
              <a:rPr lang="en-US" sz="1600" dirty="0">
                <a:solidFill>
                  <a:srgbClr val="000000"/>
                </a:solidFill>
              </a:rPr>
              <a:t>The captured data is saved to a specified FTP server, where it can be downloaded and analyzed using a packet analysis tool like Wireshark or LiveAction Omnipeek.</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374" y="731837"/>
            <a:ext cx="4724400" cy="3200400"/>
          </a:xfrm>
          <a:prstGeom prst="rect">
            <a:avLst/>
          </a:prstGeom>
        </p:spPr>
      </p:pic>
      <p:sp>
        <p:nvSpPr>
          <p:cNvPr id="6" name="TextBox 5"/>
          <p:cNvSpPr txBox="1"/>
          <p:nvPr/>
        </p:nvSpPr>
        <p:spPr>
          <a:xfrm>
            <a:off x="4329332" y="3932237"/>
            <a:ext cx="4434484" cy="276999"/>
          </a:xfrm>
          <a:prstGeom prst="rect">
            <a:avLst/>
          </a:prstGeom>
          <a:noFill/>
        </p:spPr>
        <p:txBody>
          <a:bodyPr wrap="none" rtlCol="0">
            <a:spAutoFit/>
          </a:bodyPr>
          <a:lstStyle/>
          <a:p>
            <a:r>
              <a:rPr lang="en-US" sz="1200" b="1" dirty="0"/>
              <a:t>Figure 21-13 </a:t>
            </a:r>
            <a:r>
              <a:rPr lang="en-US" sz="1200" i="1" dirty="0"/>
              <a:t>Performing a Packet Capture of a Wireless Client</a:t>
            </a:r>
          </a:p>
        </p:txBody>
      </p:sp>
    </p:spTree>
    <p:extLst>
      <p:ext uri="{BB962C8B-B14F-4D97-AF65-F5344CB8AC3E}">
        <p14:creationId xmlns:p14="http://schemas.microsoft.com/office/powerpoint/2010/main" val="401741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268950"/>
            <a:ext cx="8277831" cy="1021417"/>
          </a:xfrm>
        </p:spPr>
        <p:txBody>
          <a:bodyPr anchor="ctr"/>
          <a:lstStyle/>
          <a:p>
            <a:r>
              <a:rPr lang="en-US" sz="4800" dirty="0">
                <a:solidFill>
                  <a:schemeClr val="accent5">
                    <a:lumMod val="40000"/>
                    <a:lumOff val="60000"/>
                  </a:schemeClr>
                </a:solidFill>
              </a:rPr>
              <a:t>Troubleshooting Connectivity at the AP</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1786920"/>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In cases where you get reports from multiple users who are all having problems in the same general area, you might need to focus your efforts on an AP.</a:t>
            </a:r>
          </a:p>
          <a:p>
            <a:endParaRPr lang="en-US" sz="1600" dirty="0">
              <a:solidFill>
                <a:schemeClr val="accent5">
                  <a:lumMod val="40000"/>
                  <a:lumOff val="60000"/>
                </a:schemeClr>
              </a:solidFill>
            </a:endParaRPr>
          </a:p>
          <a:p>
            <a:pPr marL="285750" indent="-285750">
              <a:buFont typeface="Arial" panose="020B0604020202020204" pitchFamily="34" charset="0"/>
              <a:buChar char="•"/>
            </a:pPr>
            <a:r>
              <a:rPr lang="en-US" sz="1600" dirty="0">
                <a:solidFill>
                  <a:schemeClr val="accent5">
                    <a:lumMod val="40000"/>
                    <a:lumOff val="60000"/>
                  </a:schemeClr>
                </a:solidFill>
              </a:rPr>
              <a:t>The problem could be as simple as a defective radio, where no clients are receiving a signal. In that case, you might have to go onsite to confirm that the transmitter is not working correctly.</a:t>
            </a:r>
          </a:p>
        </p:txBody>
      </p:sp>
    </p:spTree>
    <p:custDataLst>
      <p:tags r:id="rId1"/>
    </p:custDataLst>
    <p:extLst>
      <p:ext uri="{BB962C8B-B14F-4D97-AF65-F5344CB8AC3E}">
        <p14:creationId xmlns:p14="http://schemas.microsoft.com/office/powerpoint/2010/main" val="10524248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21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855418"/>
            <a:ext cx="8674496" cy="3623817"/>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a:lnSpc>
                <a:spcPct val="150000"/>
              </a:lnSpc>
              <a:buFont typeface="Arial" panose="020B0604020202020204" pitchFamily="34" charset="0"/>
              <a:buChar char="•"/>
            </a:pPr>
            <a:r>
              <a:rPr lang="en-US" sz="1600" b="1" dirty="0">
                <a:solidFill>
                  <a:srgbClr val="000000"/>
                </a:solidFill>
              </a:rPr>
              <a:t>Troubleshooting Client Connectivity from the WLC - </a:t>
            </a:r>
            <a:r>
              <a:rPr lang="en-US" sz="1600" dirty="0">
                <a:solidFill>
                  <a:srgbClr val="000000"/>
                </a:solidFill>
              </a:rPr>
              <a:t>This section discusses how to use a wireless LAN controller as a troubleshooting tool to diagnose problems with wireless clients.</a:t>
            </a:r>
          </a:p>
          <a:p>
            <a:pPr marL="285750" indent="-285750" algn="l">
              <a:lnSpc>
                <a:spcPct val="150000"/>
              </a:lnSpc>
              <a:buFont typeface="Arial" panose="020B0604020202020204" pitchFamily="34" charset="0"/>
              <a:buChar char="•"/>
            </a:pPr>
            <a:r>
              <a:rPr lang="en-US" sz="1600" b="1" dirty="0">
                <a:solidFill>
                  <a:srgbClr val="000000"/>
                </a:solidFill>
              </a:rPr>
              <a:t>Troubleshooting Connectivity Problems at the AP - </a:t>
            </a:r>
            <a:r>
              <a:rPr lang="en-US" sz="1600" dirty="0">
                <a:solidFill>
                  <a:srgbClr val="000000"/>
                </a:solidFill>
              </a:rPr>
              <a:t>This section discusses how to diagnose problems between a wireless LAN controller and an AP that might affect wireless client connectivity.</a:t>
            </a:r>
          </a:p>
          <a:p>
            <a:pPr marL="0" algn="l">
              <a:lnSpc>
                <a:spcPct val="115000"/>
              </a:lnSpc>
              <a:spcBef>
                <a:spcPts val="0"/>
              </a:spcBef>
            </a:pP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Troubleshooting Connectivity Problems at the AP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0224" y="914400"/>
            <a:ext cx="8227246" cy="2967673"/>
          </a:xfrm>
        </p:spPr>
        <p:txBody>
          <a:bodyPr/>
          <a:lstStyle/>
          <a:p>
            <a:pPr marL="0" indent="0" algn="l"/>
            <a:r>
              <a:rPr lang="en-US" sz="1600" dirty="0">
                <a:solidFill>
                  <a:srgbClr val="000000"/>
                </a:solidFill>
              </a:rPr>
              <a:t>The split-MAC architecture creates several different points where you can troubleshoot. Successfully operating the lightweight AP and providing a working BSS require the following:</a:t>
            </a:r>
          </a:p>
          <a:p>
            <a:pPr marL="431860" lvl="2" indent="-285750">
              <a:buFont typeface="Arial" panose="020B0604020202020204" pitchFamily="34" charset="0"/>
              <a:buChar char="•"/>
            </a:pPr>
            <a:r>
              <a:rPr lang="en-US" sz="1600" dirty="0">
                <a:solidFill>
                  <a:srgbClr val="000000"/>
                </a:solidFill>
              </a:rPr>
              <a:t>The AP must have connectivity to its access layer switch.</a:t>
            </a:r>
          </a:p>
          <a:p>
            <a:pPr marL="431860" lvl="2" indent="-285750">
              <a:buFont typeface="Arial" panose="020B0604020202020204" pitchFamily="34" charset="0"/>
              <a:buChar char="•"/>
            </a:pPr>
            <a:r>
              <a:rPr lang="en-US" sz="1600" dirty="0">
                <a:solidFill>
                  <a:srgbClr val="000000"/>
                </a:solidFill>
              </a:rPr>
              <a:t>The AP must have connectivity to its WLC, unless it is operating in FlexConnect mode.</a:t>
            </a:r>
          </a:p>
        </p:txBody>
      </p:sp>
    </p:spTree>
    <p:extLst>
      <p:ext uri="{BB962C8B-B14F-4D97-AF65-F5344CB8AC3E}">
        <p14:creationId xmlns:p14="http://schemas.microsoft.com/office/powerpoint/2010/main" val="391672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Displaying Information About an AP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8732" y="914400"/>
            <a:ext cx="4062750" cy="3756991"/>
          </a:xfrm>
        </p:spPr>
        <p:txBody>
          <a:bodyPr/>
          <a:lstStyle/>
          <a:p>
            <a:pPr marL="0" indent="0" algn="l"/>
            <a:r>
              <a:rPr lang="en-US" sz="1600" dirty="0">
                <a:solidFill>
                  <a:srgbClr val="000000"/>
                </a:solidFill>
              </a:rPr>
              <a:t>First, verify the connectivity between an AP and a controller.</a:t>
            </a:r>
          </a:p>
          <a:p>
            <a:pPr marL="0" indent="0" algn="l"/>
            <a:endParaRPr lang="en-US" sz="1600" dirty="0">
              <a:solidFill>
                <a:srgbClr val="000000"/>
              </a:solidFill>
            </a:endParaRPr>
          </a:p>
          <a:p>
            <a:pPr marL="0" indent="0" algn="l"/>
            <a:r>
              <a:rPr lang="en-US" sz="1600" dirty="0">
                <a:solidFill>
                  <a:srgbClr val="000000"/>
                </a:solidFill>
              </a:rPr>
              <a:t>The easiest approach is to simply look for the AP in the list of live APs that have joined the controller. If you know which controller the AP should join, open a management session to it. Enter the AP’s name in the search bar. </a:t>
            </a:r>
          </a:p>
          <a:p>
            <a:pPr marL="0" indent="0" algn="l"/>
            <a:endParaRPr lang="en-US" sz="1600" dirty="0">
              <a:solidFill>
                <a:srgbClr val="000000"/>
              </a:solidFill>
            </a:endParaRPr>
          </a:p>
          <a:p>
            <a:pPr marL="0" indent="0" algn="l"/>
            <a:r>
              <a:rPr lang="en-US" sz="1600" dirty="0">
                <a:solidFill>
                  <a:srgbClr val="000000"/>
                </a:solidFill>
              </a:rPr>
              <a:t>If the search reveals a live AP that is joined to the controller, information is displayed in the Access Point View screen, as shown in Figure 21-14.</a:t>
            </a:r>
          </a:p>
          <a:p>
            <a:pPr marL="0" indent="0" algn="l"/>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482" y="859161"/>
            <a:ext cx="4854562" cy="3758371"/>
          </a:xfrm>
          <a:prstGeom prst="rect">
            <a:avLst/>
          </a:prstGeom>
        </p:spPr>
      </p:pic>
      <p:sp>
        <p:nvSpPr>
          <p:cNvPr id="6" name="TextBox 5"/>
          <p:cNvSpPr txBox="1"/>
          <p:nvPr/>
        </p:nvSpPr>
        <p:spPr>
          <a:xfrm>
            <a:off x="4181482" y="4588531"/>
            <a:ext cx="3544368" cy="276999"/>
          </a:xfrm>
          <a:prstGeom prst="rect">
            <a:avLst/>
          </a:prstGeom>
          <a:noFill/>
        </p:spPr>
        <p:txBody>
          <a:bodyPr wrap="none" rtlCol="0">
            <a:spAutoFit/>
          </a:bodyPr>
          <a:lstStyle/>
          <a:p>
            <a:r>
              <a:rPr lang="en-US" sz="1200" b="1" dirty="0"/>
              <a:t>Figure 21-14 </a:t>
            </a:r>
            <a:r>
              <a:rPr lang="en-US" sz="1200" i="1" dirty="0"/>
              <a:t>Displaying Information About an AP</a:t>
            </a:r>
          </a:p>
        </p:txBody>
      </p:sp>
    </p:spTree>
    <p:extLst>
      <p:ext uri="{BB962C8B-B14F-4D97-AF65-F5344CB8AC3E}">
        <p14:creationId xmlns:p14="http://schemas.microsoft.com/office/powerpoint/2010/main" val="252601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Displaying Information About an AP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874" y="914400"/>
            <a:ext cx="4062750" cy="3756991"/>
          </a:xfrm>
        </p:spPr>
        <p:txBody>
          <a:bodyPr/>
          <a:lstStyle/>
          <a:p>
            <a:pPr marL="0" indent="0" algn="l"/>
            <a:r>
              <a:rPr lang="en-US" sz="1600" dirty="0">
                <a:solidFill>
                  <a:srgbClr val="000000"/>
                </a:solidFill>
              </a:rPr>
              <a:t>In Figure 21-14 the AP is named T2412-ap4, has an IP address and a valid CDP entry that shows the switch name and port number where it is connected. The AP has a live Ethernet connection with a switch and has working Power over Ethernet (PoE).</a:t>
            </a:r>
          </a:p>
          <a:p>
            <a:pPr marL="0" indent="0" algn="l"/>
            <a:endParaRPr lang="en-US" sz="1600" dirty="0">
              <a:solidFill>
                <a:srgbClr val="000000"/>
              </a:solidFill>
            </a:endParaRPr>
          </a:p>
          <a:p>
            <a:pPr marL="0" indent="0" algn="l"/>
            <a:r>
              <a:rPr lang="en-US" sz="1600" dirty="0">
                <a:solidFill>
                  <a:srgbClr val="000000"/>
                </a:solidFill>
              </a:rPr>
              <a:t>In the right portion of the Access Point View screen, you can verify parameters related to the AP’s wireless performance and RF conditions.</a:t>
            </a:r>
          </a:p>
          <a:p>
            <a:pPr marL="0" indent="0" algn="l"/>
            <a:endParaRPr lang="en-US" sz="1600" dirty="0">
              <a:solidFill>
                <a:srgbClr val="000000"/>
              </a:solidFill>
            </a:endParaRPr>
          </a:p>
          <a:p>
            <a:pPr marL="0" indent="0" algn="l"/>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482" y="859161"/>
            <a:ext cx="4854562" cy="3758371"/>
          </a:xfrm>
          <a:prstGeom prst="rect">
            <a:avLst/>
          </a:prstGeom>
        </p:spPr>
      </p:pic>
      <p:sp>
        <p:nvSpPr>
          <p:cNvPr id="6" name="TextBox 5"/>
          <p:cNvSpPr txBox="1"/>
          <p:nvPr/>
        </p:nvSpPr>
        <p:spPr>
          <a:xfrm>
            <a:off x="4181482" y="4588531"/>
            <a:ext cx="3544368" cy="276999"/>
          </a:xfrm>
          <a:prstGeom prst="rect">
            <a:avLst/>
          </a:prstGeom>
          <a:noFill/>
        </p:spPr>
        <p:txBody>
          <a:bodyPr wrap="none" rtlCol="0">
            <a:spAutoFit/>
          </a:bodyPr>
          <a:lstStyle/>
          <a:p>
            <a:r>
              <a:rPr lang="en-US" sz="1200" b="1" dirty="0"/>
              <a:t>Figure 21-14 </a:t>
            </a:r>
            <a:r>
              <a:rPr lang="en-US" sz="1200" i="1" dirty="0"/>
              <a:t>Displaying Information About an AP</a:t>
            </a:r>
          </a:p>
        </p:txBody>
      </p:sp>
    </p:spTree>
    <p:extLst>
      <p:ext uri="{BB962C8B-B14F-4D97-AF65-F5344CB8AC3E}">
        <p14:creationId xmlns:p14="http://schemas.microsoft.com/office/powerpoint/2010/main" val="248947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15617"/>
          </a:xfrm>
        </p:spPr>
        <p:txBody>
          <a:bodyPr/>
          <a:lstStyle/>
          <a:p>
            <a:r>
              <a:rPr lang="en-US" sz="1600" dirty="0"/>
              <a:t>Troubleshooting Connectivity Problems at the AP</a:t>
            </a:r>
            <a:br>
              <a:rPr lang="en-US" dirty="0"/>
            </a:br>
            <a:r>
              <a:rPr lang="en-US" sz="2400" dirty="0"/>
              <a:t>Performance Summary Information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0224" y="914400"/>
            <a:ext cx="4221776" cy="3756991"/>
          </a:xfrm>
        </p:spPr>
        <p:txBody>
          <a:bodyPr/>
          <a:lstStyle/>
          <a:p>
            <a:pPr marL="0" indent="0" algn="l"/>
            <a:r>
              <a:rPr lang="en-US" sz="1600" dirty="0">
                <a:solidFill>
                  <a:srgbClr val="000000"/>
                </a:solidFill>
              </a:rPr>
              <a:t>Another important indicator is the noise level on a channel. Ideally, the noise level should be as low as possible, usually around −90 or −100 dBm, so that 802.11 signals can be received intelligibly and accurately. </a:t>
            </a:r>
          </a:p>
          <a:p>
            <a:pPr marL="0" indent="0" algn="l"/>
            <a:endParaRPr lang="en-US" sz="1600" dirty="0">
              <a:solidFill>
                <a:srgbClr val="000000"/>
              </a:solidFill>
            </a:endParaRPr>
          </a:p>
          <a:p>
            <a:pPr marL="0" indent="0" algn="l"/>
            <a:r>
              <a:rPr lang="en-US" sz="1600" dirty="0">
                <a:solidFill>
                  <a:srgbClr val="000000"/>
                </a:solidFill>
              </a:rPr>
              <a:t>Figure 21-15 lists the 5 GHz channel 161 as having a high noise level of −80 dBm—something that is not normal or ideal.</a:t>
            </a: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354" y="810224"/>
            <a:ext cx="3024205" cy="3565004"/>
          </a:xfrm>
          <a:prstGeom prst="rect">
            <a:avLst/>
          </a:prstGeom>
        </p:spPr>
      </p:pic>
      <p:sp>
        <p:nvSpPr>
          <p:cNvPr id="6" name="TextBox 5"/>
          <p:cNvSpPr txBox="1"/>
          <p:nvPr/>
        </p:nvSpPr>
        <p:spPr>
          <a:xfrm>
            <a:off x="5324354" y="4331335"/>
            <a:ext cx="3523722" cy="276999"/>
          </a:xfrm>
          <a:prstGeom prst="rect">
            <a:avLst/>
          </a:prstGeom>
          <a:noFill/>
        </p:spPr>
        <p:txBody>
          <a:bodyPr wrap="none" rtlCol="0">
            <a:spAutoFit/>
          </a:bodyPr>
          <a:lstStyle/>
          <a:p>
            <a:r>
              <a:rPr lang="en-US" sz="1200" b="1" dirty="0"/>
              <a:t>Figure 21-15 </a:t>
            </a:r>
            <a:r>
              <a:rPr lang="en-US" sz="1200" i="1" dirty="0"/>
              <a:t>Performance Summary Information</a:t>
            </a:r>
          </a:p>
        </p:txBody>
      </p:sp>
    </p:spTree>
    <p:extLst>
      <p:ext uri="{BB962C8B-B14F-4D97-AF65-F5344CB8AC3E}">
        <p14:creationId xmlns:p14="http://schemas.microsoft.com/office/powerpoint/2010/main" val="205359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Performance Summary Information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48478" y="805070"/>
            <a:ext cx="4890052" cy="3866322"/>
          </a:xfrm>
        </p:spPr>
        <p:txBody>
          <a:bodyPr/>
          <a:lstStyle/>
          <a:p>
            <a:pPr marL="0" indent="0" algn="l"/>
            <a:r>
              <a:rPr lang="en-US" sz="1600" dirty="0">
                <a:solidFill>
                  <a:srgbClr val="000000"/>
                </a:solidFill>
              </a:rPr>
              <a:t>The channel information also shows an index of air quality. This is a measure of how competing and interfering devices affect the airtime quality or performance on a channel, presented as a number from 0 (worst) to 100 (best).</a:t>
            </a:r>
          </a:p>
          <a:p>
            <a:pPr marL="0" indent="0" algn="l"/>
            <a:endParaRPr lang="en-US" sz="1600" dirty="0">
              <a:solidFill>
                <a:srgbClr val="000000"/>
              </a:solidFill>
            </a:endParaRPr>
          </a:p>
          <a:p>
            <a:pPr marL="0" indent="0" algn="l"/>
            <a:r>
              <a:rPr lang="en-US" sz="1600" dirty="0">
                <a:solidFill>
                  <a:srgbClr val="000000"/>
                </a:solidFill>
              </a:rPr>
              <a:t>The AP shows the air quality of channel 11 as 97, which is very good. However, channel 161 is 59, which is of concern.</a:t>
            </a:r>
          </a:p>
          <a:p>
            <a:pPr marL="0" indent="0" algn="l">
              <a:spcBef>
                <a:spcPts val="600"/>
              </a:spcBef>
            </a:pPr>
            <a:r>
              <a:rPr lang="en-US" sz="1600" dirty="0">
                <a:solidFill>
                  <a:srgbClr val="000000"/>
                </a:solidFill>
              </a:rPr>
              <a:t>You can scroll further down in the Access Point View screen to see detailed information about the AP including a list of clients it is supporting, RF troubleshooting information, clean air assessments, and a tool to reboot the AP.</a:t>
            </a:r>
          </a:p>
          <a:p>
            <a:pPr marL="0" indent="0" algn="l"/>
            <a:endParaRPr lang="en-US" sz="1600"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354" y="810224"/>
            <a:ext cx="3024205" cy="3565004"/>
          </a:xfrm>
          <a:prstGeom prst="rect">
            <a:avLst/>
          </a:prstGeom>
        </p:spPr>
      </p:pic>
      <p:sp>
        <p:nvSpPr>
          <p:cNvPr id="7" name="TextBox 6"/>
          <p:cNvSpPr txBox="1"/>
          <p:nvPr/>
        </p:nvSpPr>
        <p:spPr>
          <a:xfrm>
            <a:off x="5324354" y="4331335"/>
            <a:ext cx="3523722" cy="276999"/>
          </a:xfrm>
          <a:prstGeom prst="rect">
            <a:avLst/>
          </a:prstGeom>
          <a:noFill/>
        </p:spPr>
        <p:txBody>
          <a:bodyPr wrap="none" rtlCol="0">
            <a:spAutoFit/>
          </a:bodyPr>
          <a:lstStyle/>
          <a:p>
            <a:r>
              <a:rPr lang="en-US" sz="1200" b="1" dirty="0"/>
              <a:t>Figure 21-15 </a:t>
            </a:r>
            <a:r>
              <a:rPr lang="en-US" sz="1200" i="1" dirty="0"/>
              <a:t>Performance Summary Information</a:t>
            </a:r>
          </a:p>
        </p:txBody>
      </p:sp>
    </p:spTree>
    <p:extLst>
      <p:ext uri="{BB962C8B-B14F-4D97-AF65-F5344CB8AC3E}">
        <p14:creationId xmlns:p14="http://schemas.microsoft.com/office/powerpoint/2010/main" val="278131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Displaying Information About RF Interferers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7809" y="805070"/>
            <a:ext cx="3685794" cy="3866322"/>
          </a:xfrm>
        </p:spPr>
        <p:txBody>
          <a:bodyPr/>
          <a:lstStyle/>
          <a:p>
            <a:pPr marL="0" indent="0" algn="l"/>
            <a:r>
              <a:rPr lang="en-US" sz="1600" dirty="0">
                <a:solidFill>
                  <a:srgbClr val="000000"/>
                </a:solidFill>
              </a:rPr>
              <a:t>In Figure 21-16, the RF Troubleshoot tab has been selected to display interferer data for the channels in the 5 GHz band. </a:t>
            </a:r>
          </a:p>
          <a:p>
            <a:pPr marL="0" indent="0" algn="l"/>
            <a:endParaRPr lang="en-US" sz="1600" dirty="0">
              <a:solidFill>
                <a:srgbClr val="000000"/>
              </a:solidFill>
            </a:endParaRPr>
          </a:p>
          <a:p>
            <a:pPr marL="0" indent="0" algn="l"/>
            <a:r>
              <a:rPr lang="en-US" sz="1600" dirty="0">
                <a:solidFill>
                  <a:srgbClr val="000000"/>
                </a:solidFill>
              </a:rPr>
              <a:t>There are no interfering neighbor or rogue APs, but there is a clean air interferer in channel 161 - the channel that the AP is using.</a:t>
            </a:r>
          </a:p>
          <a:p>
            <a:pPr marL="0" indent="0" algn="l"/>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603" y="805070"/>
            <a:ext cx="4939316" cy="3014576"/>
          </a:xfrm>
          <a:prstGeom prst="rect">
            <a:avLst/>
          </a:prstGeom>
        </p:spPr>
      </p:pic>
      <p:sp>
        <p:nvSpPr>
          <p:cNvPr id="6" name="TextBox 5"/>
          <p:cNvSpPr txBox="1"/>
          <p:nvPr/>
        </p:nvSpPr>
        <p:spPr>
          <a:xfrm>
            <a:off x="4043603" y="3830020"/>
            <a:ext cx="4077911" cy="276999"/>
          </a:xfrm>
          <a:prstGeom prst="rect">
            <a:avLst/>
          </a:prstGeom>
          <a:noFill/>
        </p:spPr>
        <p:txBody>
          <a:bodyPr wrap="none" rtlCol="0">
            <a:spAutoFit/>
          </a:bodyPr>
          <a:lstStyle/>
          <a:p>
            <a:r>
              <a:rPr lang="en-US" sz="1200" b="1" dirty="0"/>
              <a:t>Figure 21-16 </a:t>
            </a:r>
            <a:r>
              <a:rPr lang="en-US" sz="1200" i="1" dirty="0"/>
              <a:t>Displaying Information About RF Interferers</a:t>
            </a:r>
          </a:p>
        </p:txBody>
      </p:sp>
    </p:spTree>
    <p:extLst>
      <p:ext uri="{BB962C8B-B14F-4D97-AF65-F5344CB8AC3E}">
        <p14:creationId xmlns:p14="http://schemas.microsoft.com/office/powerpoint/2010/main" val="39672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Displaying Information About Clean Air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7808" y="805070"/>
            <a:ext cx="3935895" cy="3866322"/>
          </a:xfrm>
        </p:spPr>
        <p:txBody>
          <a:bodyPr/>
          <a:lstStyle/>
          <a:p>
            <a:pPr marL="0" indent="0" algn="l"/>
            <a:r>
              <a:rPr lang="en-US" sz="1600" dirty="0">
                <a:solidFill>
                  <a:srgbClr val="000000"/>
                </a:solidFill>
              </a:rPr>
              <a:t>Select the Clean Air tab to see more details about the interfering devices that have been detected.</a:t>
            </a:r>
          </a:p>
          <a:p>
            <a:pPr marL="0" indent="0" algn="l"/>
            <a:endParaRPr lang="en-US" sz="1600" dirty="0">
              <a:solidFill>
                <a:srgbClr val="000000"/>
              </a:solidFill>
            </a:endParaRPr>
          </a:p>
          <a:p>
            <a:pPr marL="0" indent="0" algn="l"/>
            <a:r>
              <a:rPr lang="en-US" sz="1600" dirty="0">
                <a:solidFill>
                  <a:srgbClr val="000000"/>
                </a:solidFill>
              </a:rPr>
              <a:t>In Figure 21-17, the Active Interferers table lists one continuous transmitter device with a severity level of 45, a duty cycle of 100%, and an RSSI value of −78 dBm. </a:t>
            </a:r>
          </a:p>
          <a:p>
            <a:pPr marL="0" indent="0" algn="l"/>
            <a:endParaRPr lang="en-US" sz="1600" dirty="0">
              <a:solidFill>
                <a:srgbClr val="000000"/>
              </a:solidFill>
            </a:endParaRPr>
          </a:p>
          <a:p>
            <a:pPr marL="0" indent="0" algn="l"/>
            <a:r>
              <a:rPr lang="en-US" sz="1600" dirty="0">
                <a:solidFill>
                  <a:srgbClr val="000000"/>
                </a:solidFill>
              </a:rPr>
              <a:t>The severity level indicates how badly the interferer is affecting the channel. The duty cycle represents the percentage of time the device is actually transmitting.</a:t>
            </a: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403" y="682141"/>
            <a:ext cx="4538700" cy="3876928"/>
          </a:xfrm>
          <a:prstGeom prst="rect">
            <a:avLst/>
          </a:prstGeom>
        </p:spPr>
      </p:pic>
      <p:sp>
        <p:nvSpPr>
          <p:cNvPr id="6" name="TextBox 5"/>
          <p:cNvSpPr txBox="1"/>
          <p:nvPr/>
        </p:nvSpPr>
        <p:spPr>
          <a:xfrm>
            <a:off x="4479403" y="4532892"/>
            <a:ext cx="2650084" cy="276999"/>
          </a:xfrm>
          <a:prstGeom prst="rect">
            <a:avLst/>
          </a:prstGeom>
          <a:noFill/>
        </p:spPr>
        <p:txBody>
          <a:bodyPr wrap="none" rtlCol="0">
            <a:spAutoFit/>
          </a:bodyPr>
          <a:lstStyle/>
          <a:p>
            <a:r>
              <a:rPr lang="en-US" sz="1200" b="1" dirty="0"/>
              <a:t>Figure 21-17 </a:t>
            </a:r>
            <a:r>
              <a:rPr lang="en-US" sz="1200" i="1" dirty="0"/>
              <a:t>Displaying Information</a:t>
            </a:r>
          </a:p>
        </p:txBody>
      </p:sp>
    </p:spTree>
    <p:extLst>
      <p:ext uri="{BB962C8B-B14F-4D97-AF65-F5344CB8AC3E}">
        <p14:creationId xmlns:p14="http://schemas.microsoft.com/office/powerpoint/2010/main" val="394057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Connectivity Problems at the AP</a:t>
            </a:r>
            <a:br>
              <a:rPr lang="en-US" dirty="0"/>
            </a:br>
            <a:r>
              <a:rPr lang="en-US" sz="2400" dirty="0"/>
              <a:t>Displaying Information About Clean Air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8904" y="765313"/>
            <a:ext cx="4121596" cy="3906078"/>
          </a:xfrm>
        </p:spPr>
        <p:txBody>
          <a:bodyPr/>
          <a:lstStyle/>
          <a:p>
            <a:pPr marL="0" indent="0" algn="l"/>
            <a:r>
              <a:rPr lang="en-US" sz="1600" dirty="0">
                <a:solidFill>
                  <a:srgbClr val="000000"/>
                </a:solidFill>
              </a:rPr>
              <a:t>The two bar graphs represent the percentage of time the device is using the channel and the received signal strength level of the device.</a:t>
            </a:r>
          </a:p>
          <a:p>
            <a:pPr marL="0" indent="0" algn="l">
              <a:spcBef>
                <a:spcPts val="600"/>
              </a:spcBef>
            </a:pPr>
            <a:r>
              <a:rPr lang="en-US" sz="1600" dirty="0">
                <a:solidFill>
                  <a:srgbClr val="000000"/>
                </a:solidFill>
              </a:rPr>
              <a:t>If users are complaining about problems when they are around this AP, you should focus your efforts on tracking down the continuously transmitting device. </a:t>
            </a:r>
          </a:p>
          <a:p>
            <a:pPr marL="0" indent="0" algn="l">
              <a:spcBef>
                <a:spcPts val="600"/>
              </a:spcBef>
            </a:pPr>
            <a:r>
              <a:rPr lang="en-US" sz="1600" dirty="0">
                <a:solidFill>
                  <a:srgbClr val="000000"/>
                </a:solidFill>
              </a:rPr>
              <a:t>The best outcome is if the device can be disabled or moved to an unused channel. If not, you will likely have to reconfigure the AP to use a different channel to move away from the interference.</a:t>
            </a:r>
          </a:p>
          <a:p>
            <a:pPr marL="0" indent="0" algn="l"/>
            <a:endParaRPr lang="en-US" sz="1600"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403" y="682141"/>
            <a:ext cx="4538700" cy="3876928"/>
          </a:xfrm>
          <a:prstGeom prst="rect">
            <a:avLst/>
          </a:prstGeom>
        </p:spPr>
      </p:pic>
      <p:sp>
        <p:nvSpPr>
          <p:cNvPr id="7" name="TextBox 6"/>
          <p:cNvSpPr txBox="1"/>
          <p:nvPr/>
        </p:nvSpPr>
        <p:spPr>
          <a:xfrm>
            <a:off x="4479403" y="4532892"/>
            <a:ext cx="2650084" cy="276999"/>
          </a:xfrm>
          <a:prstGeom prst="rect">
            <a:avLst/>
          </a:prstGeom>
          <a:noFill/>
        </p:spPr>
        <p:txBody>
          <a:bodyPr wrap="none" rtlCol="0">
            <a:spAutoFit/>
          </a:bodyPr>
          <a:lstStyle/>
          <a:p>
            <a:r>
              <a:rPr lang="en-US" sz="1200" b="1" dirty="0"/>
              <a:t>Figure 21-17 </a:t>
            </a:r>
            <a:r>
              <a:rPr lang="en-US" sz="1200" i="1" dirty="0"/>
              <a:t>Displaying Information</a:t>
            </a:r>
          </a:p>
        </p:txBody>
      </p:sp>
    </p:spTree>
    <p:extLst>
      <p:ext uri="{BB962C8B-B14F-4D97-AF65-F5344CB8AC3E}">
        <p14:creationId xmlns:p14="http://schemas.microsoft.com/office/powerpoint/2010/main" val="252799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21</a:t>
            </a:r>
          </a:p>
        </p:txBody>
      </p:sp>
      <p:graphicFrame>
        <p:nvGraphicFramePr>
          <p:cNvPr id="6" name="Table 5">
            <a:extLst>
              <a:ext uri="{FF2B5EF4-FFF2-40B4-BE49-F238E27FC236}">
                <a16:creationId xmlns:a16="http://schemas.microsoft.com/office/drawing/2014/main" id="{6DD859B8-DD38-B447-BDDC-9ACCD74A3242}"/>
              </a:ext>
            </a:extLst>
          </p:cNvPr>
          <p:cNvGraphicFramePr>
            <a:graphicFrameLocks noGrp="1"/>
          </p:cNvGraphicFramePr>
          <p:nvPr>
            <p:extLst>
              <p:ext uri="{D42A27DB-BD31-4B8C-83A1-F6EECF244321}">
                <p14:modId xmlns:p14="http://schemas.microsoft.com/office/powerpoint/2010/main" val="3681704833"/>
              </p:ext>
            </p:extLst>
          </p:nvPr>
        </p:nvGraphicFramePr>
        <p:xfrm>
          <a:off x="2083443" y="1300734"/>
          <a:ext cx="4977114" cy="2346960"/>
        </p:xfrm>
        <a:graphic>
          <a:graphicData uri="http://schemas.openxmlformats.org/drawingml/2006/table">
            <a:tbl>
              <a:tblPr firstRow="1" bandRow="1">
                <a:tableStyleId>{5C22544A-7EE6-4342-B048-85BDC9FD1C3A}</a:tableStyleId>
              </a:tblPr>
              <a:tblGrid>
                <a:gridCol w="4977114">
                  <a:extLst>
                    <a:ext uri="{9D8B030D-6E8A-4147-A177-3AD203B41FA5}">
                      <a16:colId xmlns:a16="http://schemas.microsoft.com/office/drawing/2014/main" val="20000"/>
                    </a:ext>
                  </a:extLst>
                </a:gridCol>
              </a:tblGrid>
              <a:tr h="293556">
                <a:tc>
                  <a:txBody>
                    <a:bodyPr/>
                    <a:lstStyle/>
                    <a:p>
                      <a:r>
                        <a:rPr lang="en-US" sz="1600" dirty="0"/>
                        <a:t>Description</a:t>
                      </a:r>
                    </a:p>
                  </a:txBody>
                  <a:tcPr/>
                </a:tc>
                <a:extLst>
                  <a:ext uri="{0D108BD9-81ED-4DB2-BD59-A6C34878D82A}">
                    <a16:rowId xmlns:a16="http://schemas.microsoft.com/office/drawing/2014/main" val="10000"/>
                  </a:ext>
                </a:extLst>
              </a:tr>
              <a:tr h="293556">
                <a:tc>
                  <a:txBody>
                    <a:bodyPr/>
                    <a:lstStyle/>
                    <a:p>
                      <a:r>
                        <a:rPr lang="en-US" sz="1600" dirty="0">
                          <a:solidFill>
                            <a:srgbClr val="000000"/>
                          </a:solidFill>
                          <a:effectLst/>
                        </a:rPr>
                        <a:t>Conditions for Successful Wireless Association</a:t>
                      </a:r>
                    </a:p>
                  </a:txBody>
                  <a:tcPr anchor="ctr"/>
                </a:tc>
                <a:extLst>
                  <a:ext uri="{0D108BD9-81ED-4DB2-BD59-A6C34878D82A}">
                    <a16:rowId xmlns:a16="http://schemas.microsoft.com/office/drawing/2014/main" val="3835337507"/>
                  </a:ext>
                </a:extLst>
              </a:tr>
              <a:tr h="293556">
                <a:tc>
                  <a:txBody>
                    <a:bodyPr/>
                    <a:lstStyle/>
                    <a:p>
                      <a:r>
                        <a:rPr lang="en-US" sz="1600" dirty="0">
                          <a:solidFill>
                            <a:srgbClr val="000000"/>
                          </a:solidFill>
                          <a:effectLst/>
                        </a:rPr>
                        <a:t>WLC Client States</a:t>
                      </a:r>
                    </a:p>
                  </a:txBody>
                  <a:tcPr anchor="ctr"/>
                </a:tc>
                <a:extLst>
                  <a:ext uri="{0D108BD9-81ED-4DB2-BD59-A6C34878D82A}">
                    <a16:rowId xmlns:a16="http://schemas.microsoft.com/office/drawing/2014/main" val="3052795042"/>
                  </a:ext>
                </a:extLst>
              </a:tr>
              <a:tr h="293556">
                <a:tc>
                  <a:txBody>
                    <a:bodyPr/>
                    <a:lstStyle/>
                    <a:p>
                      <a:r>
                        <a:rPr lang="en-US" sz="1600" dirty="0">
                          <a:solidFill>
                            <a:srgbClr val="000000"/>
                          </a:solidFill>
                          <a:effectLst/>
                        </a:rPr>
                        <a:t>WLC Information About a Poorly Performing Client</a:t>
                      </a:r>
                    </a:p>
                  </a:txBody>
                  <a:tcPr anchor="ctr"/>
                </a:tc>
                <a:extLst>
                  <a:ext uri="{0D108BD9-81ED-4DB2-BD59-A6C34878D82A}">
                    <a16:rowId xmlns:a16="http://schemas.microsoft.com/office/drawing/2014/main" val="3545673693"/>
                  </a:ext>
                </a:extLst>
              </a:tr>
              <a:tr h="293556">
                <a:tc>
                  <a:txBody>
                    <a:bodyPr/>
                    <a:lstStyle/>
                    <a:p>
                      <a:r>
                        <a:rPr lang="en-US" sz="1600" dirty="0">
                          <a:solidFill>
                            <a:srgbClr val="000000"/>
                          </a:solidFill>
                          <a:effectLst/>
                        </a:rPr>
                        <a:t>Tools to Test Client Operation</a:t>
                      </a:r>
                    </a:p>
                  </a:txBody>
                  <a:tcPr anchor="ctr"/>
                </a:tc>
                <a:extLst>
                  <a:ext uri="{0D108BD9-81ED-4DB2-BD59-A6C34878D82A}">
                    <a16:rowId xmlns:a16="http://schemas.microsoft.com/office/drawing/2014/main" val="3662533778"/>
                  </a:ext>
                </a:extLst>
              </a:tr>
              <a:tr h="293556">
                <a:tc>
                  <a:txBody>
                    <a:bodyPr/>
                    <a:lstStyle/>
                    <a:p>
                      <a:r>
                        <a:rPr lang="en-US" sz="1600" dirty="0">
                          <a:solidFill>
                            <a:srgbClr val="000000"/>
                          </a:solidFill>
                          <a:effectLst/>
                        </a:rPr>
                        <a:t>Displaying Information About an AP</a:t>
                      </a:r>
                    </a:p>
                  </a:txBody>
                  <a:tcPr anchor="ctr"/>
                </a:tc>
                <a:extLst>
                  <a:ext uri="{0D108BD9-81ED-4DB2-BD59-A6C34878D82A}">
                    <a16:rowId xmlns:a16="http://schemas.microsoft.com/office/drawing/2014/main" val="1618393405"/>
                  </a:ext>
                </a:extLst>
              </a:tr>
              <a:tr h="293556">
                <a:tc>
                  <a:txBody>
                    <a:bodyPr/>
                    <a:lstStyle/>
                    <a:p>
                      <a:r>
                        <a:rPr lang="en-US" sz="1600" dirty="0">
                          <a:solidFill>
                            <a:srgbClr val="000000"/>
                          </a:solidFill>
                          <a:effectLst/>
                        </a:rPr>
                        <a:t>Interpreting Air Quality Values</a:t>
                      </a:r>
                    </a:p>
                  </a:txBody>
                  <a:tcPr anchor="ctr"/>
                </a:tc>
                <a:extLst>
                  <a:ext uri="{0D108BD9-81ED-4DB2-BD59-A6C34878D82A}">
                    <a16:rowId xmlns:a16="http://schemas.microsoft.com/office/drawing/2014/main" val="705221930"/>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268950"/>
            <a:ext cx="7598042" cy="1021417"/>
          </a:xfrm>
        </p:spPr>
        <p:txBody>
          <a:bodyPr anchor="ctr"/>
          <a:lstStyle/>
          <a:p>
            <a:r>
              <a:rPr lang="en-US" sz="4800" dirty="0">
                <a:solidFill>
                  <a:schemeClr val="accent5">
                    <a:lumMod val="40000"/>
                    <a:lumOff val="60000"/>
                  </a:schemeClr>
                </a:solidFill>
              </a:rPr>
              <a:t>Troubleshooting Client Connectivity from WLC</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1786920"/>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Most of your time managing and monitoring a wireless network will be spent in the wireless LAN controller GUI.</a:t>
            </a:r>
          </a:p>
          <a:p>
            <a:pPr marL="285750" indent="-285750">
              <a:buFont typeface="Arial" panose="020B0604020202020204" pitchFamily="34" charset="0"/>
              <a:buChar char="•"/>
            </a:pPr>
            <a:endParaRPr lang="en-US" sz="1600" dirty="0">
              <a:solidFill>
                <a:schemeClr val="accent5">
                  <a:lumMod val="40000"/>
                  <a:lumOff val="60000"/>
                </a:schemeClr>
              </a:solidFill>
            </a:endParaRPr>
          </a:p>
          <a:p>
            <a:pPr marL="285750" indent="-285750">
              <a:buFont typeface="Arial" panose="020B0604020202020204" pitchFamily="34" charset="0"/>
              <a:buChar char="•"/>
            </a:pPr>
            <a:r>
              <a:rPr lang="en-US" sz="1600" dirty="0">
                <a:solidFill>
                  <a:schemeClr val="accent5">
                    <a:lumMod val="40000"/>
                    <a:lumOff val="60000"/>
                  </a:schemeClr>
                </a:solidFill>
              </a:rPr>
              <a:t>You can access a wealth of troubleshooting information from the controller, if you know the client’s MAC address.</a:t>
            </a:r>
          </a:p>
          <a:p>
            <a:pPr marL="285750" indent="-285750">
              <a:buFont typeface="Arial" panose="020B0604020202020204" pitchFamily="34" charset="0"/>
              <a:buChar char="•"/>
            </a:pP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Troubleshooting Client Connectivity from WLC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8130" y="864383"/>
            <a:ext cx="8257988" cy="3767252"/>
          </a:xfrm>
        </p:spPr>
        <p:txBody>
          <a:bodyPr/>
          <a:lstStyle/>
          <a:p>
            <a:pPr marL="0" indent="0" algn="l"/>
            <a:r>
              <a:rPr lang="en-US" sz="1600" dirty="0">
                <a:solidFill>
                  <a:srgbClr val="000000"/>
                </a:solidFill>
              </a:rPr>
              <a:t>When one or more network users report that they are having problems, your first course of action should be to gather more information, ask questions, and try to notice patterns or similarities in the answers you receive. </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Information from the user such as, “I cannot connect” or “The Wi-Fi is down” might mean that the user’s device cannot associate, cannot get an IP address, or cannot authenticate.</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you get reports from many people in the same area, perhaps an AP is misconfigured or malfunctioning.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Reports from many areas or from a single service set identifier (SSID) may indicate problems with a controller configuration.</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Conditions for a Successful Wireless Association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8130" y="864383"/>
            <a:ext cx="8257988" cy="874965"/>
          </a:xfrm>
        </p:spPr>
        <p:txBody>
          <a:bodyPr/>
          <a:lstStyle/>
          <a:p>
            <a:pPr marL="0" indent="0" algn="l"/>
            <a:r>
              <a:rPr lang="en-US" sz="1600" dirty="0">
                <a:solidFill>
                  <a:srgbClr val="000000"/>
                </a:solidFill>
              </a:rPr>
              <a:t>If you receive a report of only one wireless user having problems, it might not make sense to spend time troubleshooting a controller, where many users are supported. Instead, you should focus on that one user’s client device and its interaction with an AP.</a:t>
            </a:r>
          </a:p>
          <a:p>
            <a:pPr marL="0" indent="0" algn="l"/>
            <a:endParaRPr lang="en-US" sz="1600" dirty="0">
              <a:solidFill>
                <a:srgbClr val="000000"/>
              </a:solidFill>
            </a:endParaRP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0457C821-50B4-0E4E-8AFC-3046A77BA1D8}"/>
              </a:ext>
            </a:extLst>
          </p:cNvPr>
          <p:cNvSpPr txBox="1"/>
          <p:nvPr/>
        </p:nvSpPr>
        <p:spPr>
          <a:xfrm>
            <a:off x="437322" y="2007429"/>
            <a:ext cx="3578087" cy="2308324"/>
          </a:xfrm>
          <a:prstGeom prst="rect">
            <a:avLst/>
          </a:prstGeom>
          <a:noFill/>
        </p:spPr>
        <p:txBody>
          <a:bodyPr wrap="square" rtlCol="0">
            <a:spAutoFit/>
          </a:bodyPr>
          <a:lstStyle/>
          <a:p>
            <a:r>
              <a:rPr lang="en-US" sz="1600" dirty="0">
                <a:solidFill>
                  <a:srgbClr val="000000"/>
                </a:solidFill>
              </a:rPr>
              <a:t>Figure 21-1 illustrates the following conditions that must be met for a successful association:</a:t>
            </a:r>
          </a:p>
          <a:p>
            <a:pPr marL="285750" indent="-285750">
              <a:buFont typeface="Arial" panose="020B0604020202020204" pitchFamily="34" charset="0"/>
              <a:buChar char="•"/>
            </a:pPr>
            <a:r>
              <a:rPr lang="en-US" sz="1600" dirty="0">
                <a:solidFill>
                  <a:srgbClr val="000000"/>
                </a:solidFill>
              </a:rPr>
              <a:t>The client is within RF range of an AP and asks to associate.</a:t>
            </a:r>
          </a:p>
          <a:p>
            <a:pPr marL="285750" indent="-285750">
              <a:buFont typeface="Arial" panose="020B0604020202020204" pitchFamily="34" charset="0"/>
              <a:buChar char="•"/>
            </a:pPr>
            <a:r>
              <a:rPr lang="en-US" sz="1600" dirty="0">
                <a:solidFill>
                  <a:srgbClr val="000000"/>
                </a:solidFill>
              </a:rPr>
              <a:t>The client authenticates.</a:t>
            </a:r>
          </a:p>
          <a:p>
            <a:pPr marL="285750" indent="-285750">
              <a:buFont typeface="Arial" panose="020B0604020202020204" pitchFamily="34" charset="0"/>
              <a:buChar char="•"/>
            </a:pPr>
            <a:r>
              <a:rPr lang="en-US" sz="1600" dirty="0">
                <a:solidFill>
                  <a:srgbClr val="000000"/>
                </a:solidFill>
              </a:rPr>
              <a:t>The client requests and receives an IP address.</a:t>
            </a:r>
          </a:p>
          <a:p>
            <a:endParaRPr lang="en-US" sz="1600"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453" y="2007429"/>
            <a:ext cx="4238833" cy="1982680"/>
          </a:xfrm>
          <a:prstGeom prst="rect">
            <a:avLst/>
          </a:prstGeom>
        </p:spPr>
      </p:pic>
      <p:sp>
        <p:nvSpPr>
          <p:cNvPr id="7" name="TextBox 6"/>
          <p:cNvSpPr txBox="1"/>
          <p:nvPr/>
        </p:nvSpPr>
        <p:spPr>
          <a:xfrm>
            <a:off x="4459437" y="4038754"/>
            <a:ext cx="4364849" cy="276999"/>
          </a:xfrm>
          <a:prstGeom prst="rect">
            <a:avLst/>
          </a:prstGeom>
          <a:noFill/>
        </p:spPr>
        <p:txBody>
          <a:bodyPr wrap="none" rtlCol="0">
            <a:spAutoFit/>
          </a:bodyPr>
          <a:lstStyle/>
          <a:p>
            <a:r>
              <a:rPr lang="en-US" sz="1200" b="1" dirty="0"/>
              <a:t>Figure 21-1 </a:t>
            </a:r>
            <a:r>
              <a:rPr lang="en-US" sz="1200" i="1" dirty="0"/>
              <a:t>Conditions for a Successful Wireless Association </a:t>
            </a:r>
          </a:p>
        </p:txBody>
      </p:sp>
    </p:spTree>
    <p:extLst>
      <p:ext uri="{BB962C8B-B14F-4D97-AF65-F5344CB8AC3E}">
        <p14:creationId xmlns:p14="http://schemas.microsoft.com/office/powerpoint/2010/main" val="8813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Cisco WLC GUI</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8129" y="864383"/>
            <a:ext cx="3697097" cy="3707617"/>
          </a:xfrm>
        </p:spPr>
        <p:txBody>
          <a:bodyPr/>
          <a:lstStyle/>
          <a:p>
            <a:pPr marL="0" indent="0" algn="l"/>
            <a:r>
              <a:rPr lang="en-US" sz="1600" dirty="0">
                <a:solidFill>
                  <a:srgbClr val="000000"/>
                </a:solidFill>
              </a:rPr>
              <a:t>Cisco WLCs have two main GUI presentations, one for monitoring and one for more advanced configuration and monitoring. </a:t>
            </a:r>
          </a:p>
          <a:p>
            <a:pPr marL="0" indent="0" algn="l"/>
            <a:endParaRPr lang="en-US" sz="1600" dirty="0">
              <a:solidFill>
                <a:srgbClr val="000000"/>
              </a:solidFill>
            </a:endParaRPr>
          </a:p>
          <a:p>
            <a:pPr marL="0" indent="0" algn="l"/>
            <a:r>
              <a:rPr lang="en-US" sz="1600" dirty="0">
                <a:solidFill>
                  <a:srgbClr val="000000"/>
                </a:solidFill>
              </a:rPr>
              <a:t>When you open a browser to the WLC management address, you see the default screen that is shown in Figure 21-2. </a:t>
            </a:r>
          </a:p>
          <a:p>
            <a:pPr marL="0" indent="0" algn="l"/>
            <a:endParaRPr lang="en-US" sz="1600" dirty="0">
              <a:solidFill>
                <a:srgbClr val="000000"/>
              </a:solidFill>
            </a:endParaRPr>
          </a:p>
          <a:p>
            <a:pPr marL="0" indent="0" algn="l"/>
            <a:r>
              <a:rPr lang="en-US" sz="1600" dirty="0">
                <a:solidFill>
                  <a:srgbClr val="000000"/>
                </a:solidFill>
              </a:rPr>
              <a:t>The default screen displays network summary dashboard information on the right portion and monitoring tools in the list on the left.</a:t>
            </a:r>
          </a:p>
          <a:p>
            <a:pPr marL="0" indent="0" algn="l"/>
            <a:endParaRPr lang="en-US" sz="1600" dirty="0">
              <a:solidFill>
                <a:srgbClr val="000000"/>
              </a:solidFill>
            </a:endParaRP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189" y="864383"/>
            <a:ext cx="4982561" cy="3079544"/>
          </a:xfrm>
          <a:prstGeom prst="rect">
            <a:avLst/>
          </a:prstGeom>
        </p:spPr>
      </p:pic>
      <p:sp>
        <p:nvSpPr>
          <p:cNvPr id="7" name="TextBox 6"/>
          <p:cNvSpPr txBox="1"/>
          <p:nvPr/>
        </p:nvSpPr>
        <p:spPr>
          <a:xfrm>
            <a:off x="4341063" y="3957814"/>
            <a:ext cx="3215945" cy="276999"/>
          </a:xfrm>
          <a:prstGeom prst="rect">
            <a:avLst/>
          </a:prstGeom>
          <a:noFill/>
        </p:spPr>
        <p:txBody>
          <a:bodyPr wrap="none" rtlCol="0">
            <a:spAutoFit/>
          </a:bodyPr>
          <a:lstStyle/>
          <a:p>
            <a:r>
              <a:rPr lang="en-US" sz="1200" b="1" dirty="0"/>
              <a:t>Figure 21-2 </a:t>
            </a:r>
            <a:r>
              <a:rPr lang="en-US" sz="1200" i="1" dirty="0"/>
              <a:t>The Initial Default WLC Display </a:t>
            </a:r>
          </a:p>
        </p:txBody>
      </p:sp>
    </p:spTree>
    <p:extLst>
      <p:ext uri="{BB962C8B-B14F-4D97-AF65-F5344CB8AC3E}">
        <p14:creationId xmlns:p14="http://schemas.microsoft.com/office/powerpoint/2010/main" val="246540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Searching for a Client in the WLC GUI</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8129" y="864383"/>
            <a:ext cx="3697097" cy="3707617"/>
          </a:xfrm>
        </p:spPr>
        <p:txBody>
          <a:bodyPr/>
          <a:lstStyle/>
          <a:p>
            <a:pPr marL="0" indent="0" algn="l"/>
            <a:r>
              <a:rPr lang="en-US" sz="1600" dirty="0">
                <a:solidFill>
                  <a:srgbClr val="000000"/>
                </a:solidFill>
              </a:rPr>
              <a:t>If you know a specific wireless client’s MAC address, you can enter it into the search bar at the top right of the screen. </a:t>
            </a:r>
          </a:p>
          <a:p>
            <a:pPr marL="0" indent="0" algn="l"/>
            <a:endParaRPr lang="en-US" sz="1600" dirty="0">
              <a:solidFill>
                <a:srgbClr val="000000"/>
              </a:solidFill>
            </a:endParaRPr>
          </a:p>
          <a:p>
            <a:pPr marL="0" indent="0" algn="l"/>
            <a:r>
              <a:rPr lang="en-US" sz="1600" dirty="0">
                <a:solidFill>
                  <a:srgbClr val="000000"/>
                </a:solidFill>
              </a:rPr>
              <a:t>For example, in Figure 21-3, 78:4b:87:7b:af:96 is the target of the search. Because that MAC address is known to the controller, a match is shown with a client icon below the search bar.</a:t>
            </a:r>
          </a:p>
          <a:p>
            <a:pPr marL="0" indent="0" algn="l"/>
            <a:endParaRPr lang="en-US" sz="1600" dirty="0">
              <a:solidFill>
                <a:srgbClr val="000000"/>
              </a:solidFill>
            </a:endParaRPr>
          </a:p>
          <a:p>
            <a:pPr marL="0" indent="0" algn="l"/>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744" y="864383"/>
            <a:ext cx="4724400" cy="2773680"/>
          </a:xfrm>
          <a:prstGeom prst="rect">
            <a:avLst/>
          </a:prstGeom>
        </p:spPr>
      </p:pic>
      <p:sp>
        <p:nvSpPr>
          <p:cNvPr id="6" name="TextBox 5"/>
          <p:cNvSpPr txBox="1"/>
          <p:nvPr/>
        </p:nvSpPr>
        <p:spPr>
          <a:xfrm>
            <a:off x="4352519" y="3638063"/>
            <a:ext cx="3643946" cy="276999"/>
          </a:xfrm>
          <a:prstGeom prst="rect">
            <a:avLst/>
          </a:prstGeom>
          <a:noFill/>
        </p:spPr>
        <p:txBody>
          <a:bodyPr wrap="none" rtlCol="0">
            <a:spAutoFit/>
          </a:bodyPr>
          <a:lstStyle/>
          <a:p>
            <a:r>
              <a:rPr lang="en-US" sz="1200" b="1" dirty="0"/>
              <a:t>Figure 21-3 </a:t>
            </a:r>
            <a:r>
              <a:rPr lang="en-US" sz="1200" i="1" dirty="0"/>
              <a:t>Searching for a Client in the WLC GUI</a:t>
            </a:r>
          </a:p>
        </p:txBody>
      </p:sp>
    </p:spTree>
    <p:extLst>
      <p:ext uri="{BB962C8B-B14F-4D97-AF65-F5344CB8AC3E}">
        <p14:creationId xmlns:p14="http://schemas.microsoft.com/office/powerpoint/2010/main" val="2308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Client Search Results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8129" y="864383"/>
            <a:ext cx="3697097" cy="3707617"/>
          </a:xfrm>
        </p:spPr>
        <p:txBody>
          <a:bodyPr/>
          <a:lstStyle/>
          <a:p>
            <a:pPr marL="0" indent="0" algn="l"/>
            <a:r>
              <a:rPr lang="en-US" sz="1600" dirty="0">
                <a:solidFill>
                  <a:srgbClr val="000000"/>
                </a:solidFill>
              </a:rPr>
              <a:t>The resulting details about the client are displayed in the Client View screen, shown in Figure 21-4. </a:t>
            </a:r>
          </a:p>
          <a:p>
            <a:pPr marL="0" indent="0" algn="l"/>
            <a:endParaRPr lang="en-US" sz="1600" dirty="0">
              <a:solidFill>
                <a:srgbClr val="000000"/>
              </a:solidFill>
            </a:endParaRPr>
          </a:p>
          <a:p>
            <a:pPr marL="0" indent="0" algn="l"/>
            <a:r>
              <a:rPr lang="en-US" sz="1600" dirty="0">
                <a:solidFill>
                  <a:srgbClr val="000000"/>
                </a:solidFill>
              </a:rPr>
              <a:t>From this output, you can see many details about the client device listed in the left portion of the screen, and you can see connectivity and application information displayed on the right.</a:t>
            </a:r>
          </a:p>
          <a:p>
            <a:pPr marL="0" indent="0" algn="l"/>
            <a:endParaRPr lang="en-US" sz="1600" dirty="0">
              <a:solidFill>
                <a:srgbClr val="000000"/>
              </a:solidFill>
            </a:endParaRPr>
          </a:p>
          <a:p>
            <a:pPr marL="0" indent="0" algn="l"/>
            <a:endParaRPr lang="en-US" sz="16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54" y="864383"/>
            <a:ext cx="4724400" cy="2791968"/>
          </a:xfrm>
          <a:prstGeom prst="rect">
            <a:avLst/>
          </a:prstGeom>
        </p:spPr>
      </p:pic>
      <p:sp>
        <p:nvSpPr>
          <p:cNvPr id="6" name="TextBox 5"/>
          <p:cNvSpPr txBox="1"/>
          <p:nvPr/>
        </p:nvSpPr>
        <p:spPr>
          <a:xfrm>
            <a:off x="4416829" y="3656351"/>
            <a:ext cx="2523448" cy="276999"/>
          </a:xfrm>
          <a:prstGeom prst="rect">
            <a:avLst/>
          </a:prstGeom>
          <a:noFill/>
        </p:spPr>
        <p:txBody>
          <a:bodyPr wrap="none" rtlCol="0">
            <a:spAutoFit/>
          </a:bodyPr>
          <a:lstStyle/>
          <a:p>
            <a:r>
              <a:rPr lang="en-US" sz="1200" b="1" dirty="0"/>
              <a:t>Figure 21-4 </a:t>
            </a:r>
            <a:r>
              <a:rPr lang="en-US" sz="1200" i="1" dirty="0"/>
              <a:t>Client Search Results</a:t>
            </a:r>
          </a:p>
        </p:txBody>
      </p:sp>
    </p:spTree>
    <p:extLst>
      <p:ext uri="{BB962C8B-B14F-4D97-AF65-F5344CB8AC3E}">
        <p14:creationId xmlns:p14="http://schemas.microsoft.com/office/powerpoint/2010/main" val="217352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Client Connectivity from WLC</a:t>
            </a:r>
            <a:br>
              <a:rPr lang="en-US" dirty="0"/>
            </a:br>
            <a:r>
              <a:rPr lang="en-US" sz="2400" dirty="0"/>
              <a:t>Checking the Client’s Connection Status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8600" y="864383"/>
            <a:ext cx="8627165" cy="3270295"/>
          </a:xfrm>
        </p:spPr>
        <p:txBody>
          <a:bodyPr/>
          <a:lstStyle/>
          <a:p>
            <a:pPr marL="0" indent="0" algn="l"/>
            <a:r>
              <a:rPr lang="en-US" sz="1600" dirty="0">
                <a:solidFill>
                  <a:srgbClr val="000000"/>
                </a:solidFill>
              </a:rPr>
              <a:t>Before a controller will permit a client to fully associate with a basic service set (BSS), the client must progress through a sequence of states. Each state refers to a policy that the client must meet before moving on to the next state:</a:t>
            </a:r>
          </a:p>
          <a:p>
            <a:pPr marL="415985" lvl="1" indent="-342900">
              <a:buFont typeface="+mj-lt"/>
              <a:buAutoNum type="arabicPeriod"/>
            </a:pPr>
            <a:r>
              <a:rPr lang="en-US" sz="1600" b="1" dirty="0">
                <a:solidFill>
                  <a:srgbClr val="000000"/>
                </a:solidFill>
              </a:rPr>
              <a:t>Start -</a:t>
            </a:r>
            <a:r>
              <a:rPr lang="en-US" sz="1600" dirty="0">
                <a:solidFill>
                  <a:srgbClr val="000000"/>
                </a:solidFill>
              </a:rPr>
              <a:t> Client activity has just begun.</a:t>
            </a:r>
          </a:p>
          <a:p>
            <a:pPr marL="415985" lvl="1" indent="-342900">
              <a:buFont typeface="+mj-lt"/>
              <a:buAutoNum type="arabicPeriod"/>
            </a:pPr>
            <a:r>
              <a:rPr lang="en-US" sz="1600" b="1" dirty="0">
                <a:solidFill>
                  <a:srgbClr val="000000"/>
                </a:solidFill>
              </a:rPr>
              <a:t>Association -</a:t>
            </a:r>
            <a:r>
              <a:rPr lang="en-US" sz="1600" dirty="0">
                <a:solidFill>
                  <a:srgbClr val="000000"/>
                </a:solidFill>
              </a:rPr>
              <a:t> The client has requested 802.11 authentication and association with an AP.</a:t>
            </a:r>
          </a:p>
          <a:p>
            <a:pPr marL="415985" lvl="1" indent="-342900">
              <a:buFont typeface="+mj-lt"/>
              <a:buAutoNum type="arabicPeriod"/>
            </a:pPr>
            <a:r>
              <a:rPr lang="en-US" sz="1600" b="1" dirty="0">
                <a:solidFill>
                  <a:srgbClr val="000000"/>
                </a:solidFill>
              </a:rPr>
              <a:t>Authentication -</a:t>
            </a:r>
            <a:r>
              <a:rPr lang="en-US" sz="1600" dirty="0">
                <a:solidFill>
                  <a:srgbClr val="000000"/>
                </a:solidFill>
              </a:rPr>
              <a:t> The client must pass a Layer 2 Pre-Shared Key (PSK) or 802.1x authentication policy.</a:t>
            </a:r>
          </a:p>
          <a:p>
            <a:pPr marL="415985" lvl="1" indent="-342900">
              <a:buFont typeface="+mj-lt"/>
              <a:buAutoNum type="arabicPeriod"/>
            </a:pPr>
            <a:r>
              <a:rPr lang="en-US" sz="1600" b="1" dirty="0">
                <a:solidFill>
                  <a:srgbClr val="000000"/>
                </a:solidFill>
              </a:rPr>
              <a:t>DHCP -</a:t>
            </a:r>
            <a:r>
              <a:rPr lang="en-US" sz="1600" dirty="0">
                <a:solidFill>
                  <a:srgbClr val="000000"/>
                </a:solidFill>
              </a:rPr>
              <a:t> The WLC is waiting to learn the client’s IP address from a Dynamic Host Configuration Protocol (DHCP) server.</a:t>
            </a:r>
          </a:p>
          <a:p>
            <a:pPr marL="415985" lvl="1" indent="-342900">
              <a:buFont typeface="+mj-lt"/>
              <a:buAutoNum type="arabicPeriod"/>
            </a:pPr>
            <a:r>
              <a:rPr lang="en-US" sz="1600" b="1" dirty="0">
                <a:solidFill>
                  <a:srgbClr val="000000"/>
                </a:solidFill>
              </a:rPr>
              <a:t>Online - </a:t>
            </a:r>
            <a:r>
              <a:rPr lang="en-US" sz="1600" dirty="0">
                <a:solidFill>
                  <a:srgbClr val="000000"/>
                </a:solidFill>
              </a:rPr>
              <a:t>The client has passed Layer 2 and Layer 3 policies, successfully associated, and can pass traffic.</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78431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10686</TotalTime>
  <Words>2412</Words>
  <Application>Microsoft Office PowerPoint</Application>
  <PresentationFormat>On-screen Show (16:9)</PresentationFormat>
  <Paragraphs>223</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CiscoSans ExtraLight</vt:lpstr>
      <vt:lpstr>Default Theme</vt:lpstr>
      <vt:lpstr>Chapter 21: Troubleshooting Wireless Connectivity</vt:lpstr>
      <vt:lpstr>Chapter 21 Content</vt:lpstr>
      <vt:lpstr>Troubleshooting Client Connectivity from WLC</vt:lpstr>
      <vt:lpstr>Troubleshooting Client Connectivity from WLC Troubleshooting Client Connectivity from WLC</vt:lpstr>
      <vt:lpstr>Troubleshooting Client Connectivity from WLC Conditions for a Successful Wireless Association</vt:lpstr>
      <vt:lpstr>Troubleshooting Client Connectivity from WLC Cisco WLC GUI</vt:lpstr>
      <vt:lpstr>Troubleshooting Client Connectivity from WLC Searching for a Client in the WLC GUI</vt:lpstr>
      <vt:lpstr>Troubleshooting Client Connectivity from WLC Client Search Results</vt:lpstr>
      <vt:lpstr>Troubleshooting Client Connectivity from WLC Checking the Client’s Connection Status</vt:lpstr>
      <vt:lpstr>Troubleshooting Client Connectivity from WLC Checking the Client’s Association and Signal Status</vt:lpstr>
      <vt:lpstr>Troubleshooting Client Connectivity from WLC WLC Information About a Poorly Performing Client</vt:lpstr>
      <vt:lpstr>Troubleshooting Client Connectivity from WLC WLC Information About a Poorly Performing Client</vt:lpstr>
      <vt:lpstr>Troubleshooting Client Connectivity from WLC Checking the Client’s Mobility State</vt:lpstr>
      <vt:lpstr>Troubleshooting Client Connectivity from WLC Checking the Client’s Wireless Policies</vt:lpstr>
      <vt:lpstr>Troubleshooting Client Connectivity from WLC Testing a Wireless Client</vt:lpstr>
      <vt:lpstr>Troubleshooting Client Connectivity from WLC Testing a Wireless Client (Cont.)</vt:lpstr>
      <vt:lpstr>Troubleshooting Client Connectivity from WLC Testing a Wireless Client (Cont.)</vt:lpstr>
      <vt:lpstr>Troubleshooting Client Connectivity from WLC Testing a Wireless Client (Cont.)</vt:lpstr>
      <vt:lpstr>Troubleshooting Connectivity at the AP</vt:lpstr>
      <vt:lpstr>Troubleshooting Connectivity Problems at the AP Troubleshooting Connectivity Problems at the AP</vt:lpstr>
      <vt:lpstr>Troubleshooting Connectivity Problems at the AP Displaying Information About an AP</vt:lpstr>
      <vt:lpstr>Troubleshooting Connectivity Problems at the AP Displaying Information About an AP (Cont.)</vt:lpstr>
      <vt:lpstr>Troubleshooting Connectivity Problems at the AP Performance Summary Information</vt:lpstr>
      <vt:lpstr>Troubleshooting Connectivity Problems at the AP Performance Summary Information (Cont.)</vt:lpstr>
      <vt:lpstr>Troubleshooting Connectivity Problems at the AP Displaying Information About RF Interferers</vt:lpstr>
      <vt:lpstr>Troubleshooting Connectivity Problems at the AP Displaying Information About Clean Air</vt:lpstr>
      <vt:lpstr>Troubleshooting Connectivity Problems at the AP Displaying Information About Clean Air (Cont.)</vt:lpstr>
      <vt:lpstr>Prepare for the Exam</vt:lpstr>
      <vt:lpstr>Prepare for the Exam Key Topics for Chapter 21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834</cp:revision>
  <dcterms:created xsi:type="dcterms:W3CDTF">2019-10-18T06:21:22Z</dcterms:created>
  <dcterms:modified xsi:type="dcterms:W3CDTF">2020-02-21T18:42:11Z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