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1"/>
  </p:notesMasterIdLst>
  <p:sldIdLst>
    <p:sldId id="513" r:id="rId2"/>
    <p:sldId id="1207" r:id="rId3"/>
    <p:sldId id="1206" r:id="rId4"/>
    <p:sldId id="1208" r:id="rId5"/>
    <p:sldId id="1273" r:id="rId6"/>
    <p:sldId id="1274" r:id="rId7"/>
    <p:sldId id="1275" r:id="rId8"/>
    <p:sldId id="1276" r:id="rId9"/>
    <p:sldId id="1277" r:id="rId10"/>
    <p:sldId id="1279" r:id="rId11"/>
    <p:sldId id="1265" r:id="rId12"/>
    <p:sldId id="1280" r:id="rId13"/>
    <p:sldId id="1281" r:id="rId14"/>
    <p:sldId id="1283" r:id="rId15"/>
    <p:sldId id="1282" r:id="rId16"/>
    <p:sldId id="1284" r:id="rId17"/>
    <p:sldId id="1285" r:id="rId18"/>
    <p:sldId id="1286" r:id="rId19"/>
    <p:sldId id="1287" r:id="rId20"/>
    <p:sldId id="1288" r:id="rId21"/>
    <p:sldId id="1289" r:id="rId22"/>
    <p:sldId id="1290" r:id="rId23"/>
    <p:sldId id="1292" r:id="rId24"/>
    <p:sldId id="1293" r:id="rId25"/>
    <p:sldId id="1294" r:id="rId26"/>
    <p:sldId id="1254" r:id="rId27"/>
    <p:sldId id="1250" r:id="rId28"/>
    <p:sldId id="1251" r:id="rId29"/>
    <p:sldId id="1253" r:id="rId30"/>
  </p:sldIdLst>
  <p:sldSz cx="9144000" cy="5143500" type="screen16x9"/>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6" clrIdx="3"/>
  <p:cmAuthor id="4" name="jagibbon" initials="jmg" lastIdx="8" clrIdx="4"/>
  <p:cmAuthor id="5" name="Stephanie Harvey" initials="SH" lastIdx="2" clrIdx="5"/>
  <p:cmAuthor id="6" name="Information Technology Education" initials="ITE" lastIdx="6" clrIdx="6">
    <p:extLst>
      <p:ext uri="{19B8F6BF-5375-455C-9EA6-DF929625EA0E}">
        <p15:presenceInfo xmlns:p15="http://schemas.microsoft.com/office/powerpoint/2012/main" userId="Information Technology Educ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8" autoAdjust="0"/>
    <p:restoredTop sz="86653" autoAdjust="0"/>
  </p:normalViewPr>
  <p:slideViewPr>
    <p:cSldViewPr snapToGrid="0" showGuides="1">
      <p:cViewPr varScale="1">
        <p:scale>
          <a:sx n="77" d="100"/>
          <a:sy n="77" d="100"/>
        </p:scale>
        <p:origin x="748"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80969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549772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40798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93477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00290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842805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844436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1693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26415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0537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8563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57460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977672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615490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72441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357941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9037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06963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4894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63012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933490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22: Enterprise Network Architecture</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697652"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Hierarchical LAN Design Model</a:t>
            </a:r>
            <a:br>
              <a:rPr lang="en-US" dirty="0"/>
            </a:br>
            <a:r>
              <a:rPr lang="en-US" sz="2400" dirty="0"/>
              <a:t>Core Layer</a:t>
            </a:r>
          </a:p>
        </p:txBody>
      </p:sp>
      <p:sp>
        <p:nvSpPr>
          <p:cNvPr id="5" name="TextBox 4">
            <a:extLst>
              <a:ext uri="{FF2B5EF4-FFF2-40B4-BE49-F238E27FC236}">
                <a16:creationId xmlns:a16="http://schemas.microsoft.com/office/drawing/2014/main" id="{EEC9D1C4-B9E3-489B-800E-BA01649A61D8}"/>
              </a:ext>
            </a:extLst>
          </p:cNvPr>
          <p:cNvSpPr txBox="1"/>
          <p:nvPr/>
        </p:nvSpPr>
        <p:spPr>
          <a:xfrm>
            <a:off x="0" y="577291"/>
            <a:ext cx="4364182" cy="4247317"/>
          </a:xfrm>
          <a:prstGeom prst="rect">
            <a:avLst/>
          </a:prstGeom>
          <a:noFill/>
        </p:spPr>
        <p:txBody>
          <a:bodyPr wrap="square" rtlCol="0">
            <a:spAutoFit/>
          </a:bodyPr>
          <a:lstStyle/>
          <a:p>
            <a:pPr marL="285750" indent="-285750">
              <a:buFont typeface="Arial" panose="020B0604020202020204" pitchFamily="34" charset="0"/>
              <a:buChar char="•"/>
            </a:pPr>
            <a:r>
              <a:rPr lang="en-US" sz="1500" dirty="0"/>
              <a:t>As networks grow beyond three distribution layers in a single location, organizations should consider using a core layer to optimize the design. </a:t>
            </a:r>
          </a:p>
          <a:p>
            <a:endParaRPr lang="en-US" sz="1500" dirty="0"/>
          </a:p>
          <a:p>
            <a:pPr marL="285750" indent="-285750">
              <a:buFont typeface="Arial" panose="020B0604020202020204" pitchFamily="34" charset="0"/>
              <a:buChar char="•"/>
            </a:pPr>
            <a:r>
              <a:rPr lang="en-US" sz="1500" dirty="0"/>
              <a:t>The core layer is the backbone and aggregation point for multiple networks and provides scalability, high availability, and fast convergence to the network.</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core can provide high-speed connectivity for large enterprises with multiple campus networks distributed worldwide, and it can also provide interconnectivity between the end-user/endpoint campus access layer and other network blocks, such as the data center, the private cloud, the public cloud, the WAN, the internet edge, and network services.</a:t>
            </a:r>
          </a:p>
        </p:txBody>
      </p:sp>
      <p:sp>
        <p:nvSpPr>
          <p:cNvPr id="2" name="Rectangle 1">
            <a:extLst>
              <a:ext uri="{FF2B5EF4-FFF2-40B4-BE49-F238E27FC236}">
                <a16:creationId xmlns:a16="http://schemas.microsoft.com/office/drawing/2014/main" id="{178FE418-DCDC-4F62-A571-2D82E3B6B207}"/>
              </a:ext>
            </a:extLst>
          </p:cNvPr>
          <p:cNvSpPr/>
          <p:nvPr/>
        </p:nvSpPr>
        <p:spPr>
          <a:xfrm>
            <a:off x="4487817" y="3612106"/>
            <a:ext cx="4572000" cy="523220"/>
          </a:xfrm>
          <a:prstGeom prst="rect">
            <a:avLst/>
          </a:prstGeom>
        </p:spPr>
        <p:txBody>
          <a:bodyPr>
            <a:spAutoFit/>
          </a:bodyPr>
          <a:lstStyle/>
          <a:p>
            <a:r>
              <a:rPr lang="en-US" sz="1400" dirty="0"/>
              <a:t>Use of the core to reduce the network complexity, from N × (N − 1) to N links for N distribution layer switches.</a:t>
            </a:r>
          </a:p>
        </p:txBody>
      </p:sp>
      <p:sp>
        <p:nvSpPr>
          <p:cNvPr id="8" name="Rectangle 7">
            <a:extLst>
              <a:ext uri="{FF2B5EF4-FFF2-40B4-BE49-F238E27FC236}">
                <a16:creationId xmlns:a16="http://schemas.microsoft.com/office/drawing/2014/main" id="{45D60985-D813-456C-A707-070844E3DD9B}"/>
              </a:ext>
            </a:extLst>
          </p:cNvPr>
          <p:cNvSpPr/>
          <p:nvPr/>
        </p:nvSpPr>
        <p:spPr>
          <a:xfrm>
            <a:off x="4487817" y="3198495"/>
            <a:ext cx="4572000" cy="276999"/>
          </a:xfrm>
          <a:prstGeom prst="rect">
            <a:avLst/>
          </a:prstGeom>
        </p:spPr>
        <p:txBody>
          <a:bodyPr>
            <a:spAutoFit/>
          </a:bodyPr>
          <a:lstStyle/>
          <a:p>
            <a:r>
              <a:rPr lang="en-US" sz="1200" b="1" dirty="0"/>
              <a:t>Figure 22-6 </a:t>
            </a:r>
            <a:r>
              <a:rPr lang="en-US" sz="1200" i="1" dirty="0"/>
              <a:t>Core Layer Reduces Large Network Complexity</a:t>
            </a:r>
          </a:p>
        </p:txBody>
      </p:sp>
      <p:pic>
        <p:nvPicPr>
          <p:cNvPr id="4" name="Picture 3">
            <a:extLst>
              <a:ext uri="{FF2B5EF4-FFF2-40B4-BE49-F238E27FC236}">
                <a16:creationId xmlns:a16="http://schemas.microsoft.com/office/drawing/2014/main" id="{2A417849-759D-4941-A5F4-2F3424C3E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817" y="900270"/>
            <a:ext cx="4572000" cy="2298225"/>
          </a:xfrm>
          <a:prstGeom prst="rect">
            <a:avLst/>
          </a:prstGeom>
        </p:spPr>
      </p:pic>
    </p:spTree>
    <p:extLst>
      <p:ext uri="{BB962C8B-B14F-4D97-AF65-F5344CB8AC3E}">
        <p14:creationId xmlns:p14="http://schemas.microsoft.com/office/powerpoint/2010/main" val="206504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198799" cy="1351755"/>
          </a:xfrm>
        </p:spPr>
        <p:txBody>
          <a:bodyPr/>
          <a:lstStyle/>
          <a:p>
            <a:r>
              <a:rPr lang="en-US" sz="4800" dirty="0">
                <a:solidFill>
                  <a:schemeClr val="accent5">
                    <a:lumMod val="40000"/>
                    <a:lumOff val="60000"/>
                  </a:schemeClr>
                </a:solidFill>
              </a:rPr>
              <a:t>Enterprise Network Architecture Options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2001462"/>
            <a:ext cx="827783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40000"/>
                    <a:lumOff val="60000"/>
                  </a:schemeClr>
                </a:solidFill>
              </a:rPr>
              <a:t>Two-tier design (collapsed core)</a:t>
            </a:r>
          </a:p>
          <a:p>
            <a:pPr marL="285750" indent="-285750">
              <a:buFont typeface="Arial" panose="020B0604020202020204" pitchFamily="34" charset="0"/>
              <a:buChar char="•"/>
            </a:pPr>
            <a:r>
              <a:rPr lang="en-US" sz="2400" dirty="0">
                <a:solidFill>
                  <a:schemeClr val="accent5">
                    <a:lumMod val="40000"/>
                    <a:lumOff val="60000"/>
                  </a:schemeClr>
                </a:solidFill>
              </a:rPr>
              <a:t>Three-tier design</a:t>
            </a:r>
          </a:p>
          <a:p>
            <a:pPr marL="285750" indent="-285750">
              <a:buFont typeface="Arial" panose="020B0604020202020204" pitchFamily="34" charset="0"/>
              <a:buChar char="•"/>
            </a:pPr>
            <a:r>
              <a:rPr lang="en-US" sz="2400" dirty="0">
                <a:solidFill>
                  <a:schemeClr val="accent5">
                    <a:lumMod val="40000"/>
                    <a:lumOff val="60000"/>
                  </a:schemeClr>
                </a:solidFill>
              </a:rPr>
              <a:t>Layer 2 access layer (STP based)</a:t>
            </a:r>
          </a:p>
          <a:p>
            <a:pPr marL="285750" indent="-285750">
              <a:buFont typeface="Arial" panose="020B0604020202020204" pitchFamily="34" charset="0"/>
              <a:buChar char="•"/>
            </a:pPr>
            <a:r>
              <a:rPr lang="en-US" sz="2400" dirty="0">
                <a:solidFill>
                  <a:schemeClr val="accent5">
                    <a:lumMod val="40000"/>
                    <a:lumOff val="60000"/>
                  </a:schemeClr>
                </a:solidFill>
              </a:rPr>
              <a:t>Layer 3 access layer (routed access)</a:t>
            </a:r>
          </a:p>
          <a:p>
            <a:pPr marL="285750" indent="-285750">
              <a:buFont typeface="Arial" panose="020B0604020202020204" pitchFamily="34" charset="0"/>
              <a:buChar char="•"/>
            </a:pPr>
            <a:r>
              <a:rPr lang="en-US" sz="2400" dirty="0">
                <a:solidFill>
                  <a:schemeClr val="accent5">
                    <a:lumMod val="40000"/>
                    <a:lumOff val="60000"/>
                  </a:schemeClr>
                </a:solidFill>
              </a:rPr>
              <a:t>Simplified campus design</a:t>
            </a:r>
          </a:p>
          <a:p>
            <a:pPr marL="285750" indent="-285750">
              <a:buFont typeface="Arial" panose="020B0604020202020204" pitchFamily="34" charset="0"/>
              <a:buChar char="•"/>
            </a:pPr>
            <a:r>
              <a:rPr lang="en-US" sz="2400" dirty="0">
                <a:solidFill>
                  <a:schemeClr val="accent5">
                    <a:lumMod val="40000"/>
                    <a:lumOff val="60000"/>
                  </a:schemeClr>
                </a:solidFill>
              </a:rPr>
              <a:t>Software-Defined Access (SD-Access)</a:t>
            </a:r>
          </a:p>
        </p:txBody>
      </p:sp>
    </p:spTree>
    <p:custDataLst>
      <p:tags r:id="rId1"/>
    </p:custDataLst>
    <p:extLst>
      <p:ext uri="{BB962C8B-B14F-4D97-AF65-F5344CB8AC3E}">
        <p14:creationId xmlns:p14="http://schemas.microsoft.com/office/powerpoint/2010/main" val="97649941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Two-tier design (Collapsed Core)</a:t>
            </a:r>
          </a:p>
        </p:txBody>
      </p:sp>
      <p:sp>
        <p:nvSpPr>
          <p:cNvPr id="5" name="TextBox 4">
            <a:extLst>
              <a:ext uri="{FF2B5EF4-FFF2-40B4-BE49-F238E27FC236}">
                <a16:creationId xmlns:a16="http://schemas.microsoft.com/office/drawing/2014/main" id="{EEC9D1C4-B9E3-489B-800E-BA01649A61D8}"/>
              </a:ext>
            </a:extLst>
          </p:cNvPr>
          <p:cNvSpPr txBox="1"/>
          <p:nvPr/>
        </p:nvSpPr>
        <p:spPr>
          <a:xfrm>
            <a:off x="98648" y="976786"/>
            <a:ext cx="879597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Smaller campus networks may have multiple departments spread across multiple floors within a building. In these environments, a core layer may not be needed, and collapsing the core function into the distribution layer can be a cost-effective solution (as no core layer means no core layer devices) that requires no sacrifice of most of the benefits of the three-tier hierarchical model.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Prior to selecting a two-tier collapsed core and distribution layers, future scale, expansion, and manageability factors need to be considered.</a:t>
            </a:r>
          </a:p>
        </p:txBody>
      </p:sp>
    </p:spTree>
    <p:extLst>
      <p:ext uri="{BB962C8B-B14F-4D97-AF65-F5344CB8AC3E}">
        <p14:creationId xmlns:p14="http://schemas.microsoft.com/office/powerpoint/2010/main" val="122204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Two-tier design (Cont.)</a:t>
            </a:r>
          </a:p>
        </p:txBody>
      </p:sp>
      <p:sp>
        <p:nvSpPr>
          <p:cNvPr id="5" name="TextBox 4"/>
          <p:cNvSpPr txBox="1"/>
          <p:nvPr/>
        </p:nvSpPr>
        <p:spPr>
          <a:xfrm>
            <a:off x="140677" y="731837"/>
            <a:ext cx="8764485" cy="830997"/>
          </a:xfrm>
          <a:prstGeom prst="rect">
            <a:avLst/>
          </a:prstGeom>
          <a:noFill/>
        </p:spPr>
        <p:txBody>
          <a:bodyPr wrap="square" rtlCol="0">
            <a:spAutoFit/>
          </a:bodyPr>
          <a:lstStyle/>
          <a:p>
            <a:r>
              <a:rPr lang="en-US" sz="1600" dirty="0"/>
              <a:t>Switches at the Core/Distribution layer provide two separate functions: </a:t>
            </a:r>
          </a:p>
          <a:p>
            <a:pPr marL="285750" indent="-285750">
              <a:buFont typeface="Arial" panose="020B0604020202020204" pitchFamily="34" charset="0"/>
              <a:buChar char="•"/>
            </a:pPr>
            <a:r>
              <a:rPr lang="en-US" sz="1600" dirty="0"/>
              <a:t>connectivity to the WAN, Data Center, internet, and network services edge blocks</a:t>
            </a:r>
          </a:p>
          <a:p>
            <a:pPr marL="285750" indent="-285750">
              <a:buFont typeface="Arial" panose="020B0604020202020204" pitchFamily="34" charset="0"/>
              <a:buChar char="•"/>
            </a:pPr>
            <a:r>
              <a:rPr lang="en-US" sz="1600" dirty="0"/>
              <a:t>LAN aggregation to the end-user access layer switches</a:t>
            </a:r>
          </a:p>
        </p:txBody>
      </p:sp>
      <p:sp>
        <p:nvSpPr>
          <p:cNvPr id="6" name="TextBox 5"/>
          <p:cNvSpPr txBox="1"/>
          <p:nvPr/>
        </p:nvSpPr>
        <p:spPr>
          <a:xfrm>
            <a:off x="140676" y="1562834"/>
            <a:ext cx="4853355" cy="3277820"/>
          </a:xfrm>
          <a:prstGeom prst="rect">
            <a:avLst/>
          </a:prstGeom>
          <a:noFill/>
        </p:spPr>
        <p:txBody>
          <a:bodyPr wrap="square" rtlCol="0">
            <a:spAutoFit/>
          </a:bodyPr>
          <a:lstStyle/>
          <a:p>
            <a:pPr>
              <a:spcBef>
                <a:spcPts val="600"/>
              </a:spcBef>
            </a:pPr>
            <a:r>
              <a:rPr lang="en-US" sz="1600" dirty="0"/>
              <a:t>The WAN Edge block connects to remote data centers, remote branches, or other campus networks or for connectivity to cloud providers.</a:t>
            </a:r>
          </a:p>
          <a:p>
            <a:pPr>
              <a:spcBef>
                <a:spcPts val="600"/>
              </a:spcBef>
            </a:pPr>
            <a:r>
              <a:rPr lang="en-US" sz="1600" dirty="0"/>
              <a:t>The Data Center/Server Room block is where business-critical servers are placed.</a:t>
            </a:r>
          </a:p>
          <a:p>
            <a:pPr>
              <a:spcBef>
                <a:spcPts val="600"/>
              </a:spcBef>
            </a:pPr>
            <a:r>
              <a:rPr lang="en-US" sz="1600" dirty="0"/>
              <a:t>The Internet Edge block is used for regular internet access, e-commerce, connection to remote branches, remote VPN access and non-dedicated cloud provider connections.</a:t>
            </a:r>
          </a:p>
          <a:p>
            <a:pPr>
              <a:spcBef>
                <a:spcPts val="600"/>
              </a:spcBef>
            </a:pPr>
            <a:r>
              <a:rPr lang="en-US" sz="1600" dirty="0"/>
              <a:t>The Network Services block is where devices providing network services reside, such as wireless LAN controllers (WLCs).</a:t>
            </a:r>
          </a:p>
        </p:txBody>
      </p:sp>
      <p:sp>
        <p:nvSpPr>
          <p:cNvPr id="7" name="TextBox 6"/>
          <p:cNvSpPr txBox="1"/>
          <p:nvPr/>
        </p:nvSpPr>
        <p:spPr>
          <a:xfrm>
            <a:off x="5020491" y="4189592"/>
            <a:ext cx="3025187" cy="261610"/>
          </a:xfrm>
          <a:prstGeom prst="rect">
            <a:avLst/>
          </a:prstGeom>
          <a:noFill/>
        </p:spPr>
        <p:txBody>
          <a:bodyPr wrap="none" rtlCol="0">
            <a:spAutoFit/>
          </a:bodyPr>
          <a:lstStyle/>
          <a:p>
            <a:r>
              <a:rPr lang="en-US" sz="1100" b="1" dirty="0"/>
              <a:t>Figure 22-7 </a:t>
            </a:r>
            <a:r>
              <a:rPr lang="en-US" sz="1100" i="1" dirty="0"/>
              <a:t>Two-Tier/Collapsed Core Design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477" y="1656862"/>
            <a:ext cx="4073815" cy="2404889"/>
          </a:xfrm>
          <a:prstGeom prst="rect">
            <a:avLst/>
          </a:prstGeom>
        </p:spPr>
      </p:pic>
    </p:spTree>
    <p:extLst>
      <p:ext uri="{BB962C8B-B14F-4D97-AF65-F5344CB8AC3E}">
        <p14:creationId xmlns:p14="http://schemas.microsoft.com/office/powerpoint/2010/main" val="59586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Three-Tier Design</a:t>
            </a:r>
          </a:p>
        </p:txBody>
      </p:sp>
      <p:sp>
        <p:nvSpPr>
          <p:cNvPr id="5" name="TextBox 4">
            <a:extLst>
              <a:ext uri="{FF2B5EF4-FFF2-40B4-BE49-F238E27FC236}">
                <a16:creationId xmlns:a16="http://schemas.microsoft.com/office/drawing/2014/main" id="{EEC9D1C4-B9E3-489B-800E-BA01649A61D8}"/>
              </a:ext>
            </a:extLst>
          </p:cNvPr>
          <p:cNvSpPr txBox="1"/>
          <p:nvPr/>
        </p:nvSpPr>
        <p:spPr>
          <a:xfrm>
            <a:off x="98648" y="715536"/>
            <a:ext cx="8795970" cy="4001095"/>
          </a:xfrm>
          <a:prstGeom prst="rect">
            <a:avLst/>
          </a:prstGeom>
          <a:noFill/>
        </p:spPr>
        <p:txBody>
          <a:bodyPr wrap="square" rtlCol="0">
            <a:spAutoFit/>
          </a:bodyPr>
          <a:lstStyle/>
          <a:p>
            <a:r>
              <a:rPr lang="en-US" dirty="0"/>
              <a:t>Three-tier designs separate the core and distribution layers and are recommended when more than two pairs of distribution switches are required. </a:t>
            </a:r>
          </a:p>
          <a:p>
            <a:endParaRPr lang="en-US" dirty="0"/>
          </a:p>
          <a:p>
            <a:r>
              <a:rPr lang="en-US" dirty="0"/>
              <a:t>Multiple pairs of distribution switches are typically required for the following reasons:</a:t>
            </a:r>
          </a:p>
          <a:p>
            <a:pPr marL="285750" indent="-285750">
              <a:buFont typeface="Arial" panose="020B0604020202020204" pitchFamily="34" charset="0"/>
              <a:buChar char="•"/>
            </a:pPr>
            <a:r>
              <a:rPr lang="en-US" dirty="0"/>
              <a:t>When implementing a network for a large enterprise campus composed of multiple buildings, where each building requires a dedicated distribution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the density of WAN routers, internet edge devices, data center servers, and network services are growing to the point where they can affect network performance and throughput.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geographic dispersion of the LAN access switches across many buildings in a larger campus facility would require more fiber-optic interconnects back to a single collapsed core.</a:t>
            </a:r>
            <a:endParaRPr lang="en-US" sz="2000" dirty="0"/>
          </a:p>
        </p:txBody>
      </p:sp>
    </p:spTree>
    <p:extLst>
      <p:ext uri="{BB962C8B-B14F-4D97-AF65-F5344CB8AC3E}">
        <p14:creationId xmlns:p14="http://schemas.microsoft.com/office/powerpoint/2010/main" val="20437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Three-Tier Design (Cont.)</a:t>
            </a:r>
          </a:p>
        </p:txBody>
      </p:sp>
      <p:sp>
        <p:nvSpPr>
          <p:cNvPr id="6" name="TextBox 5"/>
          <p:cNvSpPr txBox="1"/>
          <p:nvPr/>
        </p:nvSpPr>
        <p:spPr>
          <a:xfrm>
            <a:off x="106875" y="652019"/>
            <a:ext cx="4261037" cy="4016484"/>
          </a:xfrm>
          <a:prstGeom prst="rect">
            <a:avLst/>
          </a:prstGeom>
          <a:noFill/>
        </p:spPr>
        <p:txBody>
          <a:bodyPr wrap="square" rtlCol="0">
            <a:spAutoFit/>
          </a:bodyPr>
          <a:lstStyle/>
          <a:p>
            <a:pPr>
              <a:spcBef>
                <a:spcPts val="600"/>
              </a:spcBef>
            </a:pPr>
            <a:r>
              <a:rPr lang="en-US" sz="1600" dirty="0"/>
              <a:t>In Figure 22-8, the building blocks or places in the network (PINs) are each using the hierarchical design model.</a:t>
            </a:r>
          </a:p>
          <a:p>
            <a:pPr>
              <a:spcBef>
                <a:spcPts val="600"/>
              </a:spcBef>
            </a:pPr>
            <a:r>
              <a:rPr lang="en-US" sz="1600" dirty="0"/>
              <a:t>Each block is deployed with a pair of distribution switches connected to the core.</a:t>
            </a:r>
          </a:p>
          <a:p>
            <a:pPr>
              <a:spcBef>
                <a:spcPts val="600"/>
              </a:spcBef>
            </a:pPr>
            <a:r>
              <a:rPr lang="en-US" sz="1600" dirty="0"/>
              <a:t>The hierarchical LAN design is more appropriate for north–south traffic flows, such as endpoints communicating with the WAN edge, data center, Internet, or network services blocks.</a:t>
            </a:r>
          </a:p>
          <a:p>
            <a:pPr>
              <a:spcBef>
                <a:spcPts val="600"/>
              </a:spcBef>
            </a:pPr>
            <a:r>
              <a:rPr lang="en-US" sz="1600" dirty="0"/>
              <a:t>The data center block is using the newer leaf–spine design, an alternative to the three-tier design when traffic is predominantly east–west between servers within the data center.</a:t>
            </a:r>
          </a:p>
        </p:txBody>
      </p:sp>
      <p:sp>
        <p:nvSpPr>
          <p:cNvPr id="7" name="TextBox 6"/>
          <p:cNvSpPr txBox="1"/>
          <p:nvPr/>
        </p:nvSpPr>
        <p:spPr>
          <a:xfrm>
            <a:off x="4367912" y="4147020"/>
            <a:ext cx="2113079" cy="261610"/>
          </a:xfrm>
          <a:prstGeom prst="rect">
            <a:avLst/>
          </a:prstGeom>
          <a:noFill/>
        </p:spPr>
        <p:txBody>
          <a:bodyPr wrap="none" rtlCol="0">
            <a:spAutoFit/>
          </a:bodyPr>
          <a:lstStyle/>
          <a:p>
            <a:r>
              <a:rPr lang="en-US" sz="1100" b="1" dirty="0"/>
              <a:t>Figure 22-8 </a:t>
            </a:r>
            <a:r>
              <a:rPr lang="en-US" sz="1100" i="1" dirty="0"/>
              <a:t>Three-Tier Design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912" y="914400"/>
            <a:ext cx="4658880" cy="3180862"/>
          </a:xfrm>
          <a:prstGeom prst="rect">
            <a:avLst/>
          </a:prstGeom>
        </p:spPr>
      </p:pic>
    </p:spTree>
    <p:extLst>
      <p:ext uri="{BB962C8B-B14F-4D97-AF65-F5344CB8AC3E}">
        <p14:creationId xmlns:p14="http://schemas.microsoft.com/office/powerpoint/2010/main" val="114413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Layer 2 Access Layer (STP Based)</a:t>
            </a:r>
          </a:p>
        </p:txBody>
      </p:sp>
      <p:sp>
        <p:nvSpPr>
          <p:cNvPr id="5" name="TextBox 4">
            <a:extLst>
              <a:ext uri="{FF2B5EF4-FFF2-40B4-BE49-F238E27FC236}">
                <a16:creationId xmlns:a16="http://schemas.microsoft.com/office/drawing/2014/main" id="{EEC9D1C4-B9E3-489B-800E-BA01649A61D8}"/>
              </a:ext>
            </a:extLst>
          </p:cNvPr>
          <p:cNvSpPr txBox="1"/>
          <p:nvPr/>
        </p:nvSpPr>
        <p:spPr>
          <a:xfrm>
            <a:off x="98648" y="715536"/>
            <a:ext cx="8795970" cy="3416320"/>
          </a:xfrm>
          <a:prstGeom prst="rect">
            <a:avLst/>
          </a:prstGeom>
          <a:noFill/>
        </p:spPr>
        <p:txBody>
          <a:bodyPr wrap="square" rtlCol="0">
            <a:spAutoFit/>
          </a:bodyPr>
          <a:lstStyle/>
          <a:p>
            <a:pPr marL="342900" indent="-342900">
              <a:buFont typeface="Arial" panose="020B0604020202020204" pitchFamily="34" charset="0"/>
              <a:buChar char="•"/>
            </a:pPr>
            <a:r>
              <a:rPr lang="en-US" dirty="0"/>
              <a:t>Traditional LAN designs use a Layer 2 access layer and a Layer 3 distribution layer. </a:t>
            </a:r>
          </a:p>
          <a:p>
            <a:pPr marL="342900" indent="-342900">
              <a:buFont typeface="Arial" panose="020B0604020202020204" pitchFamily="34" charset="0"/>
              <a:buChar char="•"/>
            </a:pPr>
            <a:r>
              <a:rPr lang="en-US" dirty="0"/>
              <a:t>The distribution layer is the Layer 3 IP gateway for access layer hosts. </a:t>
            </a:r>
          </a:p>
          <a:p>
            <a:pPr marL="342900" indent="-342900">
              <a:buFont typeface="Arial" panose="020B0604020202020204" pitchFamily="34" charset="0"/>
              <a:buChar char="•"/>
            </a:pPr>
            <a:r>
              <a:rPr lang="en-US" dirty="0"/>
              <a:t>Whenever possible, it is recommended to restrict a VLAN to a single access layer switch to eliminate topology loops. </a:t>
            </a:r>
          </a:p>
          <a:p>
            <a:pPr marL="342900" indent="-342900">
              <a:buFont typeface="Arial" panose="020B0604020202020204" pitchFamily="34" charset="0"/>
              <a:buChar char="•"/>
            </a:pPr>
            <a:r>
              <a:rPr lang="en-US" dirty="0"/>
              <a:t>Restricting a VLAN to a single switch provides a loop-free design, but at the cost of network flexibility because all hosts within a VLAN are restricted to a single access switch. </a:t>
            </a:r>
          </a:p>
          <a:p>
            <a:pPr marL="342900" indent="-342900">
              <a:buFont typeface="Arial" panose="020B0604020202020204" pitchFamily="34" charset="0"/>
              <a:buChar char="•"/>
            </a:pPr>
            <a:r>
              <a:rPr lang="en-US" dirty="0"/>
              <a:t>Some organizations require that the same Layer 2 VLAN be extended to multiple access layer switches to accommodate an application or a service.</a:t>
            </a:r>
          </a:p>
          <a:p>
            <a:pPr marL="342900" indent="-342900">
              <a:buFont typeface="Arial" panose="020B0604020202020204" pitchFamily="34" charset="0"/>
              <a:buChar char="•"/>
            </a:pPr>
            <a:r>
              <a:rPr lang="en-US" dirty="0"/>
              <a:t>The looped design causes STP to block links, which reduces the bandwidth from the rest of the network and can cause slower network convergence.</a:t>
            </a:r>
          </a:p>
        </p:txBody>
      </p:sp>
    </p:spTree>
    <p:extLst>
      <p:ext uri="{BB962C8B-B14F-4D97-AF65-F5344CB8AC3E}">
        <p14:creationId xmlns:p14="http://schemas.microsoft.com/office/powerpoint/2010/main" val="131675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Layer 2 Access Layer (STP Based) – Topology Design</a:t>
            </a:r>
          </a:p>
        </p:txBody>
      </p:sp>
      <p:sp>
        <p:nvSpPr>
          <p:cNvPr id="6" name="TextBox 5"/>
          <p:cNvSpPr txBox="1"/>
          <p:nvPr/>
        </p:nvSpPr>
        <p:spPr>
          <a:xfrm>
            <a:off x="0" y="913712"/>
            <a:ext cx="2315688" cy="3416320"/>
          </a:xfrm>
          <a:prstGeom prst="rect">
            <a:avLst/>
          </a:prstGeom>
          <a:noFill/>
        </p:spPr>
        <p:txBody>
          <a:bodyPr wrap="square" rtlCol="0">
            <a:spAutoFit/>
          </a:bodyPr>
          <a:lstStyle/>
          <a:p>
            <a:r>
              <a:rPr lang="en-US" dirty="0"/>
              <a:t>Figure 22-9 illustrates a loop-free topology where a VLAN is constrained to a single switch, as well as a looped topology where a VLAN spans multiple access switches. The looped design causes STP to block links.</a:t>
            </a:r>
          </a:p>
        </p:txBody>
      </p:sp>
      <p:sp>
        <p:nvSpPr>
          <p:cNvPr id="5" name="TextBox 4"/>
          <p:cNvSpPr txBox="1"/>
          <p:nvPr/>
        </p:nvSpPr>
        <p:spPr>
          <a:xfrm>
            <a:off x="2599787" y="4092198"/>
            <a:ext cx="3650358" cy="261610"/>
          </a:xfrm>
          <a:prstGeom prst="rect">
            <a:avLst/>
          </a:prstGeom>
          <a:noFill/>
        </p:spPr>
        <p:txBody>
          <a:bodyPr wrap="none" rtlCol="0">
            <a:spAutoFit/>
          </a:bodyPr>
          <a:lstStyle/>
          <a:p>
            <a:r>
              <a:rPr lang="en-US" sz="1100" b="1" dirty="0"/>
              <a:t>Figure 22-9 </a:t>
            </a:r>
            <a:r>
              <a:rPr lang="en-US" sz="1100" i="1" dirty="0"/>
              <a:t>Loop-Free Topology and Looped Topology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787" y="1068538"/>
            <a:ext cx="6407838" cy="2948569"/>
          </a:xfrm>
          <a:prstGeom prst="rect">
            <a:avLst/>
          </a:prstGeom>
        </p:spPr>
      </p:pic>
    </p:spTree>
    <p:extLst>
      <p:ext uri="{BB962C8B-B14F-4D97-AF65-F5344CB8AC3E}">
        <p14:creationId xmlns:p14="http://schemas.microsoft.com/office/powerpoint/2010/main" val="128428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Layer 2 Access Layer (STP Based) – High Availability</a:t>
            </a:r>
          </a:p>
        </p:txBody>
      </p:sp>
      <p:sp>
        <p:nvSpPr>
          <p:cNvPr id="6" name="TextBox 5"/>
          <p:cNvSpPr txBox="1"/>
          <p:nvPr/>
        </p:nvSpPr>
        <p:spPr>
          <a:xfrm>
            <a:off x="130629" y="747460"/>
            <a:ext cx="8823366" cy="3539430"/>
          </a:xfrm>
          <a:prstGeom prst="rect">
            <a:avLst/>
          </a:prstGeom>
          <a:noFill/>
        </p:spPr>
        <p:txBody>
          <a:bodyPr wrap="square" rtlCol="0">
            <a:spAutoFit/>
          </a:bodyPr>
          <a:lstStyle/>
          <a:p>
            <a:pPr marL="285750" indent="-285750">
              <a:buFont typeface="Arial" panose="020B0604020202020204" pitchFamily="34" charset="0"/>
              <a:buChar char="•"/>
            </a:pPr>
            <a:r>
              <a:rPr lang="en-US" dirty="0"/>
              <a:t>First-hop redundancy protocols (FHRPs) provide hosts with a consistent MAC address and gateway IP address for each configured VLAN. The distribution layer should have a pair of standalone switches configured with a FHRP.</a:t>
            </a:r>
          </a:p>
          <a:p>
            <a:pPr marL="285750" indent="-285750">
              <a:buFont typeface="Arial" panose="020B0604020202020204" pitchFamily="34" charset="0"/>
              <a:buChar char="•"/>
            </a:pPr>
            <a:r>
              <a:rPr lang="en-US" dirty="0"/>
              <a:t>Hot Standby Router Protocol (HSRP) and Virtual Router Redundancy Protocol (VRRP) are the most common first-hop redundancy protocols.</a:t>
            </a:r>
          </a:p>
          <a:p>
            <a:pPr marL="742950" lvl="1" indent="-285750">
              <a:buFont typeface="Arial" panose="020B0604020202020204" pitchFamily="34" charset="0"/>
              <a:buChar char="•"/>
            </a:pPr>
            <a:r>
              <a:rPr lang="en-US" sz="1600" dirty="0"/>
              <a:t>The downside to these protocols is that they only allow hosts to send data out the active FHRP router through a single access uplink.</a:t>
            </a:r>
          </a:p>
          <a:p>
            <a:pPr marL="742950" lvl="1" indent="-285750">
              <a:buFont typeface="Arial" panose="020B0604020202020204" pitchFamily="34" charset="0"/>
              <a:buChar char="•"/>
            </a:pPr>
            <a:r>
              <a:rPr lang="en-US" sz="1600" dirty="0"/>
              <a:t>This leaves one of the access layer-to-distribution layer uplinks unutilized unless manual configuration of the distribution layer is performed.</a:t>
            </a:r>
          </a:p>
          <a:p>
            <a:pPr marL="285750" indent="-285750">
              <a:buFont typeface="Arial" panose="020B0604020202020204" pitchFamily="34" charset="0"/>
              <a:buChar char="•"/>
            </a:pPr>
            <a:r>
              <a:rPr lang="en-US" dirty="0"/>
              <a:t>Gateway Load Balancing Protocol (GLBP) provides greater uplink utilization for access layer-to-distribution layer traffic by load balancing the load from hosts across multiple uplinks.</a:t>
            </a:r>
          </a:p>
          <a:p>
            <a:pPr marL="742950" lvl="1" indent="-285750">
              <a:buFont typeface="Arial" panose="020B0604020202020204" pitchFamily="34" charset="0"/>
              <a:buChar char="•"/>
            </a:pPr>
            <a:r>
              <a:rPr lang="en-US" sz="1600" dirty="0"/>
              <a:t>The downside is that it works only on loop-free topologies.</a:t>
            </a:r>
          </a:p>
        </p:txBody>
      </p:sp>
    </p:spTree>
    <p:extLst>
      <p:ext uri="{BB962C8B-B14F-4D97-AF65-F5344CB8AC3E}">
        <p14:creationId xmlns:p14="http://schemas.microsoft.com/office/powerpoint/2010/main" val="115395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Layer 3 Access Layer (Routed Access)</a:t>
            </a:r>
          </a:p>
        </p:txBody>
      </p:sp>
      <p:sp>
        <p:nvSpPr>
          <p:cNvPr id="6" name="TextBox 5"/>
          <p:cNvSpPr txBox="1"/>
          <p:nvPr/>
        </p:nvSpPr>
        <p:spPr>
          <a:xfrm>
            <a:off x="0" y="786387"/>
            <a:ext cx="8831484" cy="1754326"/>
          </a:xfrm>
          <a:prstGeom prst="rect">
            <a:avLst/>
          </a:prstGeom>
          <a:noFill/>
        </p:spPr>
        <p:txBody>
          <a:bodyPr wrap="square" rtlCol="0">
            <a:spAutoFit/>
          </a:bodyPr>
          <a:lstStyle/>
          <a:p>
            <a:r>
              <a:rPr lang="en-US" dirty="0"/>
              <a:t>Routed access is an alternative configuration in which Layer 3 is extended all the way to the access layer switches. In this design, access layer switches act as full Layer 3 routed nodes (providing both Layer 2 and Layer 3 switching), and the access-to-distribution Layer 2 uplink trunks are replaced with Layer 3 point-to-point routed links. Consequently, the Layer 2/Layer 3 demarcation point is moved from the distribution switch to the access switch, as illustrated in Figure 22-10.</a:t>
            </a:r>
          </a:p>
        </p:txBody>
      </p:sp>
      <p:sp>
        <p:nvSpPr>
          <p:cNvPr id="5" name="TextBox 4"/>
          <p:cNvSpPr txBox="1"/>
          <p:nvPr/>
        </p:nvSpPr>
        <p:spPr>
          <a:xfrm>
            <a:off x="1533112" y="4530256"/>
            <a:ext cx="4075155" cy="261610"/>
          </a:xfrm>
          <a:prstGeom prst="rect">
            <a:avLst/>
          </a:prstGeom>
          <a:noFill/>
        </p:spPr>
        <p:txBody>
          <a:bodyPr wrap="none" rtlCol="0">
            <a:spAutoFit/>
          </a:bodyPr>
          <a:lstStyle/>
          <a:p>
            <a:r>
              <a:rPr lang="en-US" sz="1100" b="1" dirty="0"/>
              <a:t>Figure 22-10 </a:t>
            </a:r>
            <a:r>
              <a:rPr lang="en-US" sz="1100" i="1" dirty="0"/>
              <a:t>Layer 2 Access Layer and Layer 3 Access Layer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678" y="2567988"/>
            <a:ext cx="5904210" cy="1934993"/>
          </a:xfrm>
          <a:prstGeom prst="rect">
            <a:avLst/>
          </a:prstGeom>
        </p:spPr>
      </p:pic>
    </p:spTree>
    <p:extLst>
      <p:ext uri="{BB962C8B-B14F-4D97-AF65-F5344CB8AC3E}">
        <p14:creationId xmlns:p14="http://schemas.microsoft.com/office/powerpoint/2010/main" val="193185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22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6502" y="946858"/>
            <a:ext cx="9144000" cy="3623817"/>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ea typeface="Calibri"/>
                <a:cs typeface="CiscoSerif-Bold"/>
              </a:rPr>
              <a:t>Hierarchical LAN Design Model - </a:t>
            </a:r>
            <a:r>
              <a:rPr lang="en-US" sz="1800" dirty="0">
                <a:solidFill>
                  <a:srgbClr val="000000"/>
                </a:solidFill>
                <a:ea typeface="Calibri"/>
                <a:cs typeface="CiscoSerif-Bold"/>
              </a:rPr>
              <a:t>This section describes the hierarchical network design, which improves performance, simplifies design, increases scalability, and reduces troubleshooting time.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ea typeface="Calibri"/>
                <a:cs typeface="CiscoSerif-Bold"/>
              </a:rPr>
              <a:t>Enterprise Network Architecture Options - </a:t>
            </a:r>
            <a:r>
              <a:rPr lang="en-US" sz="1800" dirty="0">
                <a:solidFill>
                  <a:srgbClr val="000000"/>
                </a:solidFill>
                <a:ea typeface="Calibri"/>
                <a:cs typeface="CiscoSerif-Bold"/>
              </a:rPr>
              <a:t>This section describes the different options available for deploying an enterprise campus architecture based on the hierarchical LAN design model. </a:t>
            </a:r>
          </a:p>
          <a:p>
            <a:pPr marL="0" algn="l">
              <a:lnSpc>
                <a:spcPct val="115000"/>
              </a:lnSpc>
              <a:spcBef>
                <a:spcPts val="0"/>
              </a:spcBef>
            </a:pPr>
            <a:endParaRPr lang="en-US" sz="1500" dirty="0">
              <a:solidFill>
                <a:srgbClr val="000000"/>
              </a:solidFill>
              <a:ea typeface="Calibri"/>
              <a:cs typeface="CiscoSerif-Regular"/>
            </a:endParaRPr>
          </a:p>
          <a:p>
            <a:pPr marL="0" algn="l">
              <a:lnSpc>
                <a:spcPct val="115000"/>
              </a:lnSpc>
              <a:spcBef>
                <a:spcPts val="0"/>
              </a:spcBef>
            </a:pPr>
            <a:endParaRPr lang="en-US" sz="18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Layer 3 Access Layer (Routed Access)</a:t>
            </a:r>
          </a:p>
        </p:txBody>
      </p:sp>
      <p:sp>
        <p:nvSpPr>
          <p:cNvPr id="6" name="TextBox 5"/>
          <p:cNvSpPr txBox="1"/>
          <p:nvPr/>
        </p:nvSpPr>
        <p:spPr>
          <a:xfrm>
            <a:off x="115750" y="786387"/>
            <a:ext cx="8831484" cy="3693319"/>
          </a:xfrm>
          <a:prstGeom prst="rect">
            <a:avLst/>
          </a:prstGeom>
          <a:noFill/>
        </p:spPr>
        <p:txBody>
          <a:bodyPr wrap="square" rtlCol="0">
            <a:spAutoFit/>
          </a:bodyPr>
          <a:lstStyle/>
          <a:p>
            <a:r>
              <a:rPr lang="en-US" dirty="0"/>
              <a:t>The routed access-to-distribution block design advantages over the Layer 2 access layer design: </a:t>
            </a:r>
          </a:p>
          <a:p>
            <a:pPr marL="285750" indent="-285750">
              <a:buFont typeface="Arial" panose="020B0604020202020204" pitchFamily="34" charset="0"/>
              <a:buChar char="•"/>
            </a:pPr>
            <a:r>
              <a:rPr lang="en-US" b="1" dirty="0"/>
              <a:t>No first-hop redundancy protocol required - </a:t>
            </a:r>
            <a:r>
              <a:rPr lang="en-US" dirty="0"/>
              <a:t>It eliminates the need for first-hop redundancy protocols such as HSRP and VRRP. </a:t>
            </a:r>
          </a:p>
          <a:p>
            <a:pPr marL="285750" indent="-285750">
              <a:buFont typeface="Arial" panose="020B0604020202020204" pitchFamily="34" charset="0"/>
              <a:buChar char="•"/>
            </a:pPr>
            <a:r>
              <a:rPr lang="en-US" b="1" dirty="0"/>
              <a:t>No STP required - </a:t>
            </a:r>
            <a:r>
              <a:rPr lang="en-US" dirty="0"/>
              <a:t>Because there are no Layer 2 links to block, this design eliminates the need for STP. </a:t>
            </a:r>
          </a:p>
          <a:p>
            <a:pPr marL="285750" indent="-285750">
              <a:buFont typeface="Arial" panose="020B0604020202020204" pitchFamily="34" charset="0"/>
              <a:buChar char="•"/>
            </a:pPr>
            <a:r>
              <a:rPr lang="en-US" b="1" dirty="0"/>
              <a:t>Increased uplink utilization -  </a:t>
            </a:r>
            <a:r>
              <a:rPr lang="en-US" dirty="0"/>
              <a:t>Both uplinks from access to distribution can be used, increasing the effective bandwidth available to the end users and endpoints connected to the access layer switches. </a:t>
            </a:r>
          </a:p>
          <a:p>
            <a:pPr marL="285750" indent="-285750">
              <a:buFont typeface="Arial" panose="020B0604020202020204" pitchFamily="34" charset="0"/>
              <a:buChar char="•"/>
            </a:pPr>
            <a:r>
              <a:rPr lang="en-US" b="1" dirty="0"/>
              <a:t>Easier troubleshooting - </a:t>
            </a:r>
            <a:r>
              <a:rPr lang="en-US" dirty="0"/>
              <a:t>It offers common end-to-end troubleshooting tools (such as </a:t>
            </a:r>
            <a:r>
              <a:rPr lang="en-US" b="1" dirty="0"/>
              <a:t>ping </a:t>
            </a:r>
            <a:r>
              <a:rPr lang="en-US" dirty="0"/>
              <a:t>and </a:t>
            </a:r>
            <a:r>
              <a:rPr lang="en-US" b="1" dirty="0"/>
              <a:t>traceroute</a:t>
            </a:r>
            <a:r>
              <a:rPr lang="en-US" dirty="0"/>
              <a:t>). </a:t>
            </a:r>
          </a:p>
          <a:p>
            <a:pPr marL="285750" indent="-285750">
              <a:buFont typeface="Arial" panose="020B0604020202020204" pitchFamily="34" charset="0"/>
              <a:buChar char="•"/>
            </a:pPr>
            <a:r>
              <a:rPr lang="en-US" b="1" dirty="0"/>
              <a:t>Faster convergence - </a:t>
            </a:r>
            <a:r>
              <a:rPr lang="en-US" dirty="0"/>
              <a:t>It uses fast-converging routing protocols such as Enhanced Interior Gateway Routing Protocol (EIGRP) and Open Shortest Path First (OSPF). </a:t>
            </a:r>
          </a:p>
        </p:txBody>
      </p:sp>
    </p:spTree>
    <p:extLst>
      <p:ext uri="{BB962C8B-B14F-4D97-AF65-F5344CB8AC3E}">
        <p14:creationId xmlns:p14="http://schemas.microsoft.com/office/powerpoint/2010/main" val="90875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Simplified Campus Design</a:t>
            </a:r>
          </a:p>
        </p:txBody>
      </p:sp>
      <p:sp>
        <p:nvSpPr>
          <p:cNvPr id="6" name="TextBox 5"/>
          <p:cNvSpPr txBox="1"/>
          <p:nvPr/>
        </p:nvSpPr>
        <p:spPr>
          <a:xfrm>
            <a:off x="115750" y="786387"/>
            <a:ext cx="8831484" cy="3970318"/>
          </a:xfrm>
          <a:prstGeom prst="rect">
            <a:avLst/>
          </a:prstGeom>
          <a:noFill/>
        </p:spPr>
        <p:txBody>
          <a:bodyPr wrap="square" rtlCol="0">
            <a:spAutoFit/>
          </a:bodyPr>
          <a:lstStyle/>
          <a:p>
            <a:r>
              <a:rPr lang="en-US" dirty="0"/>
              <a:t>Relies on switch clustering such as a virtual switching system (VSS) and stacking technologies such as StackWise, in which multiple physical switches act as a single logical switch. Clustering and stacking technologies can be applied to any of the campus building blocks to simplify them even further. Using this design offers the following advantages: </a:t>
            </a:r>
          </a:p>
          <a:p>
            <a:pPr marL="285750" indent="-285750">
              <a:buFont typeface="Arial" panose="020B0604020202020204" pitchFamily="34" charset="0"/>
              <a:buChar char="•"/>
            </a:pPr>
            <a:r>
              <a:rPr lang="en-US" b="1" dirty="0"/>
              <a:t>Simplified design - </a:t>
            </a:r>
            <a:r>
              <a:rPr lang="en-US" dirty="0"/>
              <a:t>By using the single logical distribution layer design, there are fewer boxes to manage, which reduces the amount of time spent on ongoing provisioning and maintenance. </a:t>
            </a:r>
          </a:p>
          <a:p>
            <a:pPr marL="285750" indent="-285750">
              <a:buFont typeface="Arial" panose="020B0604020202020204" pitchFamily="34" charset="0"/>
              <a:buChar char="•"/>
            </a:pPr>
            <a:r>
              <a:rPr lang="en-US" b="1" dirty="0"/>
              <a:t>No first-hop redundancy protocol required - </a:t>
            </a:r>
            <a:r>
              <a:rPr lang="en-US" dirty="0"/>
              <a:t>It eliminates the need for first-hop redundancy protocols such as HSRP and VRRP because the default IP gateway is on a single logical interface. </a:t>
            </a:r>
          </a:p>
          <a:p>
            <a:pPr marL="285750" indent="-285750">
              <a:buFont typeface="Arial" panose="020B0604020202020204" pitchFamily="34" charset="0"/>
              <a:buChar char="•"/>
            </a:pPr>
            <a:r>
              <a:rPr lang="en-US" b="1" dirty="0"/>
              <a:t>Reduced STP dependence - </a:t>
            </a:r>
            <a:r>
              <a:rPr lang="en-US" dirty="0"/>
              <a:t>Because EtherChannel is used, it eliminates the need for STP for a Layer 2 access design. However, STP is still required as a failsafe in case multiple access switches are interconnected. </a:t>
            </a:r>
          </a:p>
        </p:txBody>
      </p:sp>
    </p:spTree>
    <p:extLst>
      <p:ext uri="{BB962C8B-B14F-4D97-AF65-F5344CB8AC3E}">
        <p14:creationId xmlns:p14="http://schemas.microsoft.com/office/powerpoint/2010/main" val="9605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Simplified Campus Design (Cont.)</a:t>
            </a:r>
          </a:p>
        </p:txBody>
      </p:sp>
      <p:sp>
        <p:nvSpPr>
          <p:cNvPr id="6" name="TextBox 5"/>
          <p:cNvSpPr txBox="1"/>
          <p:nvPr/>
        </p:nvSpPr>
        <p:spPr>
          <a:xfrm>
            <a:off x="115750" y="786387"/>
            <a:ext cx="8831484" cy="3416320"/>
          </a:xfrm>
          <a:prstGeom prst="rect">
            <a:avLst/>
          </a:prstGeom>
          <a:noFill/>
        </p:spPr>
        <p:txBody>
          <a:bodyPr wrap="square" rtlCol="0">
            <a:spAutoFit/>
          </a:bodyPr>
          <a:lstStyle/>
          <a:p>
            <a:r>
              <a:rPr lang="en-US" sz="2000" dirty="0"/>
              <a:t>Simplified Campus Design advantages: </a:t>
            </a:r>
          </a:p>
          <a:p>
            <a:pPr marL="285750" indent="-285750">
              <a:buFont typeface="Arial" panose="020B0604020202020204" pitchFamily="34" charset="0"/>
              <a:buChar char="•"/>
            </a:pPr>
            <a:r>
              <a:rPr lang="en-US" b="1" dirty="0"/>
              <a:t>Increased uplink utilization - </a:t>
            </a:r>
            <a:r>
              <a:rPr lang="en-US" dirty="0"/>
              <a:t>With EtherChannel, all uplinks from access to distribution can be used, increasing the effective bandwidth available to the end users and endpoints connected to the access layer switches. </a:t>
            </a:r>
          </a:p>
          <a:p>
            <a:pPr marL="285750" indent="-285750">
              <a:buFont typeface="Arial" panose="020B0604020202020204" pitchFamily="34" charset="0"/>
              <a:buChar char="•"/>
            </a:pPr>
            <a:r>
              <a:rPr lang="en-US" b="1" dirty="0"/>
              <a:t>Easier troubleshooting - </a:t>
            </a:r>
            <a:r>
              <a:rPr lang="en-US" dirty="0"/>
              <a:t>The topology of the network from the distribution layer to the access layer is logically a hub-and-spoke topology, which reduces the complexity of the design and troubleshooting. </a:t>
            </a:r>
          </a:p>
          <a:p>
            <a:pPr marL="285750" indent="-285750">
              <a:buFont typeface="Arial" panose="020B0604020202020204" pitchFamily="34" charset="0"/>
              <a:buChar char="•"/>
            </a:pPr>
            <a:r>
              <a:rPr lang="en-US" b="1" dirty="0"/>
              <a:t>Faster convergence - </a:t>
            </a:r>
            <a:r>
              <a:rPr lang="en-US" dirty="0"/>
              <a:t>With EtherChannel, all links are in forwarding state, and this significantly optimizes the convergence time following a node or link failure event. Provides fast sub-second failover between links in an uplink bundle. </a:t>
            </a:r>
          </a:p>
          <a:p>
            <a:pPr marL="285750" indent="-285750">
              <a:buFont typeface="Arial" panose="020B0604020202020204" pitchFamily="34" charset="0"/>
              <a:buChar char="•"/>
            </a:pPr>
            <a:r>
              <a:rPr lang="en-US" b="1" dirty="0"/>
              <a:t>Distributed VLANs -</a:t>
            </a:r>
            <a:r>
              <a:rPr lang="en-US" dirty="0"/>
              <a:t> With this design, VLANs can span multiple access switches without the need to block any links. </a:t>
            </a:r>
          </a:p>
        </p:txBody>
      </p:sp>
    </p:spTree>
    <p:extLst>
      <p:ext uri="{BB962C8B-B14F-4D97-AF65-F5344CB8AC3E}">
        <p14:creationId xmlns:p14="http://schemas.microsoft.com/office/powerpoint/2010/main" val="118776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Simplified Campus Design (Cont.)</a:t>
            </a:r>
          </a:p>
        </p:txBody>
      </p:sp>
      <p:sp>
        <p:nvSpPr>
          <p:cNvPr id="6" name="TextBox 5"/>
          <p:cNvSpPr txBox="1"/>
          <p:nvPr/>
        </p:nvSpPr>
        <p:spPr>
          <a:xfrm>
            <a:off x="115750" y="786387"/>
            <a:ext cx="8831484" cy="1015663"/>
          </a:xfrm>
          <a:prstGeom prst="rect">
            <a:avLst/>
          </a:prstGeom>
          <a:noFill/>
        </p:spPr>
        <p:txBody>
          <a:bodyPr wrap="square" rtlCol="0">
            <a:spAutoFit/>
          </a:bodyPr>
          <a:lstStyle/>
          <a:p>
            <a:r>
              <a:rPr lang="en-US" sz="2000" dirty="0"/>
              <a:t>The simplified campus design is loop free, highly available, flexible, resilient, and easy to manage. Figure 22-11 illustrates how the network can be simplified by introducing VSS and StackWise into the design.</a:t>
            </a:r>
            <a:endParaRPr lang="en-US" dirty="0"/>
          </a:p>
        </p:txBody>
      </p:sp>
      <p:sp>
        <p:nvSpPr>
          <p:cNvPr id="5" name="TextBox 4"/>
          <p:cNvSpPr txBox="1"/>
          <p:nvPr/>
        </p:nvSpPr>
        <p:spPr>
          <a:xfrm>
            <a:off x="376435" y="3928081"/>
            <a:ext cx="4302781" cy="261610"/>
          </a:xfrm>
          <a:prstGeom prst="rect">
            <a:avLst/>
          </a:prstGeom>
          <a:noFill/>
        </p:spPr>
        <p:txBody>
          <a:bodyPr wrap="none" rtlCol="0">
            <a:spAutoFit/>
          </a:bodyPr>
          <a:lstStyle/>
          <a:p>
            <a:r>
              <a:rPr lang="en-US" sz="1100" b="1" dirty="0"/>
              <a:t>Figure 22-11 </a:t>
            </a:r>
            <a:r>
              <a:rPr lang="en-US" sz="1100" i="1" dirty="0"/>
              <a:t>Simplified Campus Design with VSS and StackWise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68" y="1973479"/>
            <a:ext cx="8400352" cy="1848244"/>
          </a:xfrm>
          <a:prstGeom prst="rect">
            <a:avLst/>
          </a:prstGeom>
        </p:spPr>
      </p:pic>
    </p:spTree>
    <p:extLst>
      <p:ext uri="{BB962C8B-B14F-4D97-AF65-F5344CB8AC3E}">
        <p14:creationId xmlns:p14="http://schemas.microsoft.com/office/powerpoint/2010/main" val="114641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Simplified Campus Design (Cont.)</a:t>
            </a:r>
          </a:p>
        </p:txBody>
      </p:sp>
      <p:sp>
        <p:nvSpPr>
          <p:cNvPr id="6" name="TextBox 5"/>
          <p:cNvSpPr txBox="1"/>
          <p:nvPr/>
        </p:nvSpPr>
        <p:spPr>
          <a:xfrm>
            <a:off x="115750" y="786387"/>
            <a:ext cx="3748936" cy="2554545"/>
          </a:xfrm>
          <a:prstGeom prst="rect">
            <a:avLst/>
          </a:prstGeom>
          <a:noFill/>
        </p:spPr>
        <p:txBody>
          <a:bodyPr wrap="square" rtlCol="0">
            <a:spAutoFit/>
          </a:bodyPr>
          <a:lstStyle/>
          <a:p>
            <a:r>
              <a:rPr lang="en-US" sz="2000" dirty="0"/>
              <a:t>Using the simplified campus design approach across all the campus blocks (when possible) can provide an optimized architecture that is easy to manage, resilient, and more flexible, with higher aggregated uplink bandwidth capacity. </a:t>
            </a:r>
            <a:endParaRPr lang="en-US" dirty="0"/>
          </a:p>
        </p:txBody>
      </p:sp>
      <p:sp>
        <p:nvSpPr>
          <p:cNvPr id="5" name="TextBox 4"/>
          <p:cNvSpPr txBox="1"/>
          <p:nvPr/>
        </p:nvSpPr>
        <p:spPr>
          <a:xfrm>
            <a:off x="4172744" y="4404820"/>
            <a:ext cx="4285147" cy="261610"/>
          </a:xfrm>
          <a:prstGeom prst="rect">
            <a:avLst/>
          </a:prstGeom>
          <a:noFill/>
        </p:spPr>
        <p:txBody>
          <a:bodyPr wrap="none" rtlCol="0">
            <a:spAutoFit/>
          </a:bodyPr>
          <a:lstStyle/>
          <a:p>
            <a:r>
              <a:rPr lang="en-US" sz="1100" b="1" dirty="0"/>
              <a:t>Figure 22-12 </a:t>
            </a:r>
            <a:r>
              <a:rPr lang="en-US" sz="1100" i="1" dirty="0"/>
              <a:t>Applying VSS and StackWise in a Campus Network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744" y="731837"/>
            <a:ext cx="4496584" cy="3439746"/>
          </a:xfrm>
          <a:prstGeom prst="rect">
            <a:avLst/>
          </a:prstGeom>
        </p:spPr>
      </p:pic>
    </p:spTree>
    <p:extLst>
      <p:ext uri="{BB962C8B-B14F-4D97-AF65-F5344CB8AC3E}">
        <p14:creationId xmlns:p14="http://schemas.microsoft.com/office/powerpoint/2010/main" val="161464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Enterprise Network Architecture Options</a:t>
            </a:r>
            <a:br>
              <a:rPr lang="en-US" dirty="0"/>
            </a:br>
            <a:r>
              <a:rPr lang="en-US" sz="2400" dirty="0"/>
              <a:t>Software-Defined Access (SD-Access) Design</a:t>
            </a:r>
          </a:p>
        </p:txBody>
      </p:sp>
      <p:sp>
        <p:nvSpPr>
          <p:cNvPr id="6" name="TextBox 5"/>
          <p:cNvSpPr txBox="1"/>
          <p:nvPr/>
        </p:nvSpPr>
        <p:spPr>
          <a:xfrm>
            <a:off x="115750" y="786387"/>
            <a:ext cx="9028250" cy="3170099"/>
          </a:xfrm>
          <a:prstGeom prst="rect">
            <a:avLst/>
          </a:prstGeom>
          <a:noFill/>
        </p:spPr>
        <p:txBody>
          <a:bodyPr wrap="square" rtlCol="0">
            <a:spAutoFit/>
          </a:bodyPr>
          <a:lstStyle/>
          <a:p>
            <a:r>
              <a:rPr lang="en-US" sz="2000" dirty="0"/>
              <a:t>SD-Access - Industry’s first intent-based networking solution for the enterprise</a:t>
            </a:r>
          </a:p>
          <a:p>
            <a:endParaRPr lang="en-US" sz="2000" dirty="0"/>
          </a:p>
          <a:p>
            <a:pPr marL="342900" indent="-342900">
              <a:buFont typeface="Arial" panose="020B0604020202020204" pitchFamily="34" charset="0"/>
              <a:buChar char="•"/>
            </a:pPr>
            <a:r>
              <a:rPr lang="en-US" sz="2000" dirty="0"/>
              <a:t>Built on the principles of the Cisco Digital Network Architecture (DNA)</a:t>
            </a:r>
          </a:p>
          <a:p>
            <a:pPr marL="342900" indent="-342900">
              <a:buFont typeface="Arial" panose="020B0604020202020204" pitchFamily="34" charset="0"/>
              <a:buChar char="•"/>
            </a:pPr>
            <a:r>
              <a:rPr lang="en-US" sz="2000" dirty="0"/>
              <a:t>A combination of the campus fabric design and the Digital Network Architecture Center (Cisco DNA or DNAC). </a:t>
            </a:r>
          </a:p>
          <a:p>
            <a:pPr marL="342900" indent="-342900">
              <a:buFont typeface="Arial" panose="020B0604020202020204" pitchFamily="34" charset="0"/>
              <a:buChar char="•"/>
            </a:pPr>
            <a:r>
              <a:rPr lang="en-US" sz="2000" dirty="0"/>
              <a:t>Adds fabric capabilities to the enterprise network through automation</a:t>
            </a:r>
          </a:p>
          <a:p>
            <a:pPr marL="342900" indent="-342900">
              <a:buFont typeface="Arial" panose="020B0604020202020204" pitchFamily="34" charset="0"/>
              <a:buChar char="•"/>
            </a:pPr>
            <a:r>
              <a:rPr lang="en-US" sz="2000" dirty="0"/>
              <a:t>Provides automated end-to-end segmentation to separate user, device, and application traffic without requiring a network redesign </a:t>
            </a:r>
          </a:p>
          <a:p>
            <a:pPr marL="342900" indent="-342900">
              <a:buFont typeface="Arial" panose="020B0604020202020204" pitchFamily="34" charset="0"/>
              <a:buChar char="•"/>
            </a:pPr>
            <a:r>
              <a:rPr lang="en-US" sz="2000" dirty="0"/>
              <a:t>Fabric capabilities provide services such as host mobility and enhanced security in addition to the normal switching and routing capabilities. </a:t>
            </a:r>
            <a:endParaRPr lang="en-US" dirty="0"/>
          </a:p>
        </p:txBody>
      </p:sp>
    </p:spTree>
    <p:extLst>
      <p:ext uri="{BB962C8B-B14F-4D97-AF65-F5344CB8AC3E}">
        <p14:creationId xmlns:p14="http://schemas.microsoft.com/office/powerpoint/2010/main" val="10381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22</a:t>
            </a:r>
          </a:p>
        </p:txBody>
      </p:sp>
      <p:graphicFrame>
        <p:nvGraphicFramePr>
          <p:cNvPr id="2" name="Table 1"/>
          <p:cNvGraphicFramePr>
            <a:graphicFrameLocks noGrp="1"/>
          </p:cNvGraphicFramePr>
          <p:nvPr>
            <p:extLst>
              <p:ext uri="{D42A27DB-BD31-4B8C-83A1-F6EECF244321}">
                <p14:modId xmlns:p14="http://schemas.microsoft.com/office/powerpoint/2010/main" val="2921469852"/>
              </p:ext>
            </p:extLst>
          </p:nvPr>
        </p:nvGraphicFramePr>
        <p:xfrm>
          <a:off x="2676792" y="836611"/>
          <a:ext cx="3790416" cy="3708400"/>
        </p:xfrm>
        <a:graphic>
          <a:graphicData uri="http://schemas.openxmlformats.org/drawingml/2006/table">
            <a:tbl>
              <a:tblPr firstRow="1" bandRow="1">
                <a:tableStyleId>{5C22544A-7EE6-4342-B048-85BDC9FD1C3A}</a:tableStyleId>
              </a:tblPr>
              <a:tblGrid>
                <a:gridCol w="3790416">
                  <a:extLst>
                    <a:ext uri="{9D8B030D-6E8A-4147-A177-3AD203B41FA5}">
                      <a16:colId xmlns:a16="http://schemas.microsoft.com/office/drawing/2014/main" val="20000"/>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600" dirty="0">
                          <a:solidFill>
                            <a:srgbClr val="000000"/>
                          </a:solidFill>
                        </a:rPr>
                        <a:t>Hierarchical LAN design model/layers</a:t>
                      </a:r>
                    </a:p>
                  </a:txBody>
                  <a:tcPr/>
                </a:tc>
                <a:extLst>
                  <a:ext uri="{0D108BD9-81ED-4DB2-BD59-A6C34878D82A}">
                    <a16:rowId xmlns:a16="http://schemas.microsoft.com/office/drawing/2014/main" val="10009"/>
                  </a:ext>
                </a:extLst>
              </a:tr>
              <a:tr h="370840">
                <a:tc>
                  <a:txBody>
                    <a:bodyPr/>
                    <a:lstStyle/>
                    <a:p>
                      <a:r>
                        <a:rPr lang="en-US" sz="1600" dirty="0">
                          <a:solidFill>
                            <a:srgbClr val="000000"/>
                          </a:solidFill>
                        </a:rPr>
                        <a:t>Access layer</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Distribution layer</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Core layer</a:t>
                      </a: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Two-tier design (collapsed core)</a:t>
                      </a: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Three-tier design</a:t>
                      </a:r>
                    </a:p>
                  </a:txBody>
                  <a:tcPr/>
                </a:tc>
                <a:extLst>
                  <a:ext uri="{0D108BD9-81ED-4DB2-BD59-A6C34878D82A}">
                    <a16:rowId xmlns:a16="http://schemas.microsoft.com/office/drawing/2014/main" val="10005"/>
                  </a:ext>
                </a:extLst>
              </a:tr>
              <a:tr h="370840">
                <a:tc>
                  <a:txBody>
                    <a:bodyPr/>
                    <a:lstStyle/>
                    <a:p>
                      <a:r>
                        <a:rPr lang="en-US" sz="1600" dirty="0">
                          <a:solidFill>
                            <a:srgbClr val="000000"/>
                          </a:solidFill>
                        </a:rPr>
                        <a:t>Layer 2 access layer (STP based)</a:t>
                      </a:r>
                    </a:p>
                  </a:txBody>
                  <a:tcPr/>
                </a:tc>
                <a:extLst>
                  <a:ext uri="{0D108BD9-81ED-4DB2-BD59-A6C34878D82A}">
                    <a16:rowId xmlns:a16="http://schemas.microsoft.com/office/drawing/2014/main" val="10006"/>
                  </a:ext>
                </a:extLst>
              </a:tr>
              <a:tr h="370840">
                <a:tc>
                  <a:txBody>
                    <a:bodyPr/>
                    <a:lstStyle/>
                    <a:p>
                      <a:r>
                        <a:rPr lang="en-US" sz="1600" dirty="0">
                          <a:solidFill>
                            <a:srgbClr val="000000"/>
                          </a:solidFill>
                        </a:rPr>
                        <a:t>Layer 3 access layer (routed access)</a:t>
                      </a:r>
                    </a:p>
                  </a:txBody>
                  <a:tcPr/>
                </a:tc>
                <a:extLst>
                  <a:ext uri="{0D108BD9-81ED-4DB2-BD59-A6C34878D82A}">
                    <a16:rowId xmlns:a16="http://schemas.microsoft.com/office/drawing/2014/main" val="10007"/>
                  </a:ext>
                </a:extLst>
              </a:tr>
              <a:tr h="370840">
                <a:tc>
                  <a:txBody>
                    <a:bodyPr/>
                    <a:lstStyle/>
                    <a:p>
                      <a:r>
                        <a:rPr lang="en-US" sz="1600" dirty="0">
                          <a:solidFill>
                            <a:srgbClr val="000000"/>
                          </a:solidFill>
                        </a:rPr>
                        <a:t>Simplified campus design</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22</a:t>
            </a:r>
          </a:p>
        </p:txBody>
      </p:sp>
      <p:graphicFrame>
        <p:nvGraphicFramePr>
          <p:cNvPr id="2" name="Table 1"/>
          <p:cNvGraphicFramePr>
            <a:graphicFrameLocks noGrp="1"/>
          </p:cNvGraphicFramePr>
          <p:nvPr>
            <p:extLst>
              <p:ext uri="{D42A27DB-BD31-4B8C-83A1-F6EECF244321}">
                <p14:modId xmlns:p14="http://schemas.microsoft.com/office/powerpoint/2010/main" val="179556927"/>
              </p:ext>
            </p:extLst>
          </p:nvPr>
        </p:nvGraphicFramePr>
        <p:xfrm>
          <a:off x="2793023" y="1273810"/>
          <a:ext cx="3557954" cy="2595880"/>
        </p:xfrm>
        <a:graphic>
          <a:graphicData uri="http://schemas.openxmlformats.org/drawingml/2006/table">
            <a:tbl>
              <a:tblPr firstRow="1" bandRow="1">
                <a:tableStyleId>{5C22544A-7EE6-4342-B048-85BDC9FD1C3A}</a:tableStyleId>
              </a:tblPr>
              <a:tblGrid>
                <a:gridCol w="3557954">
                  <a:extLst>
                    <a:ext uri="{9D8B030D-6E8A-4147-A177-3AD203B41FA5}">
                      <a16:colId xmlns:a16="http://schemas.microsoft.com/office/drawing/2014/main" val="20000"/>
                    </a:ext>
                  </a:extLst>
                </a:gridCol>
              </a:tblGrid>
              <a:tr h="370840">
                <a:tc>
                  <a:txBody>
                    <a:bodyPr/>
                    <a:lstStyle/>
                    <a:p>
                      <a:r>
                        <a:rPr lang="en-US" dirty="0"/>
                        <a:t>Term</a:t>
                      </a:r>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access layer</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building block</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core layer</a:t>
                      </a: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distribution layer</a:t>
                      </a:r>
                      <a:endParaRPr lang="en-US" sz="1600" b="0" i="0" u="none" strike="noStrike" kern="1200" baseline="0" dirty="0">
                        <a:solidFill>
                          <a:srgbClr val="000000"/>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network block</a:t>
                      </a:r>
                    </a:p>
                  </a:txBody>
                  <a:tcPr/>
                </a:tc>
                <a:extLst>
                  <a:ext uri="{0D108BD9-81ED-4DB2-BD59-A6C34878D82A}">
                    <a16:rowId xmlns:a16="http://schemas.microsoft.com/office/drawing/2014/main" val="10005"/>
                  </a:ext>
                </a:extLst>
              </a:tr>
              <a:tr h="370840">
                <a:tc>
                  <a:txBody>
                    <a:bodyPr/>
                    <a:lstStyle/>
                    <a:p>
                      <a:r>
                        <a:rPr lang="en-US" sz="1600" dirty="0">
                          <a:solidFill>
                            <a:srgbClr val="000000"/>
                          </a:solidFill>
                        </a:rPr>
                        <a:t>place in the network (PIN)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88778" y="466725"/>
            <a:ext cx="8895424" cy="1211156"/>
          </a:xfrm>
        </p:spPr>
        <p:txBody>
          <a:bodyPr/>
          <a:lstStyle/>
          <a:p>
            <a:r>
              <a:rPr lang="en-US" sz="4800" dirty="0">
                <a:solidFill>
                  <a:schemeClr val="accent5">
                    <a:lumMod val="40000"/>
                    <a:lumOff val="60000"/>
                  </a:schemeClr>
                </a:solidFill>
              </a:rPr>
              <a:t>Hierarchical LAN Design Model</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2001462"/>
            <a:ext cx="8277832"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A hierarchical LAN design model divides the enterprise network architecture into modular layers. </a:t>
            </a:r>
          </a:p>
          <a:p>
            <a:pPr marL="285750" indent="-285750">
              <a:buFont typeface="Arial" panose="020B0604020202020204" pitchFamily="34" charset="0"/>
              <a:buChar char="•"/>
            </a:pPr>
            <a:r>
              <a:rPr lang="en-US" sz="1600" dirty="0">
                <a:solidFill>
                  <a:schemeClr val="accent5">
                    <a:lumMod val="40000"/>
                    <a:lumOff val="60000"/>
                  </a:schemeClr>
                </a:solidFill>
              </a:rPr>
              <a:t>Modular layers allow each layer to implement specific functions.</a:t>
            </a:r>
          </a:p>
          <a:p>
            <a:pPr marL="285750" indent="-285750">
              <a:buFont typeface="Arial" panose="020B0604020202020204" pitchFamily="34" charset="0"/>
              <a:buChar char="•"/>
            </a:pPr>
            <a:r>
              <a:rPr lang="en-US" sz="1600" dirty="0">
                <a:solidFill>
                  <a:schemeClr val="accent5">
                    <a:lumMod val="40000"/>
                    <a:lumOff val="60000"/>
                  </a:schemeClr>
                </a:solidFill>
              </a:rPr>
              <a:t>Modular layers can be replicated throughout the network providing scaling and a consistent deployment method.</a:t>
            </a:r>
          </a:p>
          <a:p>
            <a:pPr marL="285750" indent="-285750">
              <a:buFont typeface="Arial" panose="020B0604020202020204" pitchFamily="34" charset="0"/>
              <a:buChar char="•"/>
            </a:pPr>
            <a:r>
              <a:rPr lang="en-US" sz="1600" dirty="0">
                <a:solidFill>
                  <a:schemeClr val="accent5">
                    <a:lumMod val="40000"/>
                    <a:lumOff val="60000"/>
                  </a:schemeClr>
                </a:solidFill>
              </a:rPr>
              <a:t>Provides fault containment.</a:t>
            </a:r>
          </a:p>
          <a:p>
            <a:pPr marL="285750" indent="-285750">
              <a:buFont typeface="Arial" panose="020B0604020202020204" pitchFamily="34" charset="0"/>
              <a:buChar char="•"/>
            </a:pPr>
            <a:r>
              <a:rPr lang="en-US" sz="1600" dirty="0">
                <a:solidFill>
                  <a:schemeClr val="accent5">
                    <a:lumMod val="40000"/>
                    <a:lumOff val="60000"/>
                  </a:schemeClr>
                </a:solidFill>
              </a:rPr>
              <a:t>Provides the ability to put network components in place or take them out of service with no impact on the rest of the network.</a:t>
            </a: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Hierarchical LAN Design Model</a:t>
            </a:r>
            <a:br>
              <a:rPr lang="en-US" dirty="0"/>
            </a:br>
            <a:r>
              <a:rPr lang="en-US" sz="2400" dirty="0"/>
              <a:t>3</a:t>
            </a:r>
            <a:r>
              <a:rPr lang="en-US" dirty="0"/>
              <a:t> </a:t>
            </a:r>
            <a:r>
              <a:rPr lang="en-US" sz="2400" dirty="0"/>
              <a:t>Layer Design</a:t>
            </a:r>
          </a:p>
        </p:txBody>
      </p:sp>
      <p:sp>
        <p:nvSpPr>
          <p:cNvPr id="5" name="TextBox 4">
            <a:extLst>
              <a:ext uri="{FF2B5EF4-FFF2-40B4-BE49-F238E27FC236}">
                <a16:creationId xmlns:a16="http://schemas.microsoft.com/office/drawing/2014/main" id="{EEC9D1C4-B9E3-489B-800E-BA01649A61D8}"/>
              </a:ext>
            </a:extLst>
          </p:cNvPr>
          <p:cNvSpPr txBox="1"/>
          <p:nvPr/>
        </p:nvSpPr>
        <p:spPr>
          <a:xfrm>
            <a:off x="78545" y="731836"/>
            <a:ext cx="4280391"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t>Access layer - </a:t>
            </a:r>
            <a:r>
              <a:rPr lang="en-US" dirty="0"/>
              <a:t>Gives endpoints and users direct access to the network.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Distribution layer - </a:t>
            </a:r>
            <a:r>
              <a:rPr lang="en-US" dirty="0"/>
              <a:t>Provides an aggregation point for the access layer and acts as a services and control boundary between the access layer and the core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Core layer (also referred to as the backbone) - </a:t>
            </a:r>
            <a:r>
              <a:rPr lang="en-US" dirty="0"/>
              <a:t>Provides connections between distribution layers for large environments. </a:t>
            </a:r>
          </a:p>
          <a:p>
            <a:pPr marL="285750" indent="-285750">
              <a:buFont typeface="Wingdings" charset="2"/>
              <a:buChar char="§"/>
            </a:pPr>
            <a:endParaRPr lang="en-US" dirty="0"/>
          </a:p>
        </p:txBody>
      </p:sp>
      <p:sp>
        <p:nvSpPr>
          <p:cNvPr id="4" name="TextBox 3"/>
          <p:cNvSpPr txBox="1"/>
          <p:nvPr/>
        </p:nvSpPr>
        <p:spPr>
          <a:xfrm>
            <a:off x="4437481" y="4440544"/>
            <a:ext cx="2515432" cy="261610"/>
          </a:xfrm>
          <a:prstGeom prst="rect">
            <a:avLst/>
          </a:prstGeom>
          <a:noFill/>
        </p:spPr>
        <p:txBody>
          <a:bodyPr wrap="none" rtlCol="0">
            <a:spAutoFit/>
          </a:bodyPr>
          <a:lstStyle/>
          <a:p>
            <a:r>
              <a:rPr lang="en-US" sz="1100" b="1" dirty="0"/>
              <a:t>Figure 22-1 </a:t>
            </a:r>
            <a:r>
              <a:rPr lang="en-US" sz="1100" i="1" dirty="0"/>
              <a:t>Hierarchical LAN Design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923" y="731836"/>
            <a:ext cx="4051105" cy="3691672"/>
          </a:xfrm>
          <a:prstGeom prst="rect">
            <a:avLst/>
          </a:prstGeom>
        </p:spPr>
      </p:pic>
    </p:spTree>
    <p:extLst>
      <p:ext uri="{BB962C8B-B14F-4D97-AF65-F5344CB8AC3E}">
        <p14:creationId xmlns:p14="http://schemas.microsoft.com/office/powerpoint/2010/main" val="32377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Hierarchical LAN Design Model</a:t>
            </a:r>
            <a:br>
              <a:rPr lang="en-US" dirty="0"/>
            </a:br>
            <a:r>
              <a:rPr lang="en-US" sz="2400" dirty="0"/>
              <a:t>Scalable Layer Design</a:t>
            </a:r>
          </a:p>
        </p:txBody>
      </p:sp>
      <p:sp>
        <p:nvSpPr>
          <p:cNvPr id="5" name="TextBox 4">
            <a:extLst>
              <a:ext uri="{FF2B5EF4-FFF2-40B4-BE49-F238E27FC236}">
                <a16:creationId xmlns:a16="http://schemas.microsoft.com/office/drawing/2014/main" id="{EEC9D1C4-B9E3-489B-800E-BA01649A61D8}"/>
              </a:ext>
            </a:extLst>
          </p:cNvPr>
          <p:cNvSpPr txBox="1"/>
          <p:nvPr/>
        </p:nvSpPr>
        <p:spPr>
          <a:xfrm>
            <a:off x="78545" y="731836"/>
            <a:ext cx="8473272" cy="1754326"/>
          </a:xfrm>
          <a:prstGeom prst="rect">
            <a:avLst/>
          </a:prstGeom>
          <a:noFill/>
        </p:spPr>
        <p:txBody>
          <a:bodyPr wrap="square" rtlCol="0">
            <a:spAutoFit/>
          </a:bodyPr>
          <a:lstStyle/>
          <a:p>
            <a:r>
              <a:rPr lang="en-US" dirty="0"/>
              <a:t>The number of layers needed depends on the characteristics of the network deployment site. As illustrated in Figure 22-2, a small campus in a single building might require only access and distribution layers, while a campus that spans multiple buildings will most likely require all three layers. The modularity of this design ensures that each layer will provide the same services and the same design methods.</a:t>
            </a:r>
          </a:p>
        </p:txBody>
      </p:sp>
      <p:sp>
        <p:nvSpPr>
          <p:cNvPr id="6" name="TextBox 5"/>
          <p:cNvSpPr txBox="1"/>
          <p:nvPr/>
        </p:nvSpPr>
        <p:spPr>
          <a:xfrm>
            <a:off x="1508499" y="4527879"/>
            <a:ext cx="2640466" cy="261610"/>
          </a:xfrm>
          <a:prstGeom prst="rect">
            <a:avLst/>
          </a:prstGeom>
          <a:noFill/>
        </p:spPr>
        <p:txBody>
          <a:bodyPr wrap="none" rtlCol="0">
            <a:spAutoFit/>
          </a:bodyPr>
          <a:lstStyle/>
          <a:p>
            <a:r>
              <a:rPr lang="en-US" sz="1100" b="1" dirty="0"/>
              <a:t>Figure 22-2 </a:t>
            </a:r>
            <a:r>
              <a:rPr lang="en-US" sz="1100" i="1" dirty="0"/>
              <a:t>Modular Design Scalability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360" y="2333635"/>
            <a:ext cx="6127002" cy="2194244"/>
          </a:xfrm>
          <a:prstGeom prst="rect">
            <a:avLst/>
          </a:prstGeom>
        </p:spPr>
      </p:pic>
    </p:spTree>
    <p:extLst>
      <p:ext uri="{BB962C8B-B14F-4D97-AF65-F5344CB8AC3E}">
        <p14:creationId xmlns:p14="http://schemas.microsoft.com/office/powerpoint/2010/main" val="80548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Hierarchical LAN Design Model</a:t>
            </a:r>
            <a:br>
              <a:rPr lang="en-US" dirty="0"/>
            </a:br>
            <a:r>
              <a:rPr lang="en-US" sz="2400" dirty="0"/>
              <a:t>Access Layer</a:t>
            </a:r>
          </a:p>
        </p:txBody>
      </p:sp>
      <p:sp>
        <p:nvSpPr>
          <p:cNvPr id="5" name="TextBox 4">
            <a:extLst>
              <a:ext uri="{FF2B5EF4-FFF2-40B4-BE49-F238E27FC236}">
                <a16:creationId xmlns:a16="http://schemas.microsoft.com/office/drawing/2014/main" id="{EEC9D1C4-B9E3-489B-800E-BA01649A61D8}"/>
              </a:ext>
            </a:extLst>
          </p:cNvPr>
          <p:cNvSpPr txBox="1"/>
          <p:nvPr/>
        </p:nvSpPr>
        <p:spPr>
          <a:xfrm>
            <a:off x="98649" y="976786"/>
            <a:ext cx="3104042" cy="3216265"/>
          </a:xfrm>
          <a:prstGeom prst="rect">
            <a:avLst/>
          </a:prstGeom>
          <a:noFill/>
        </p:spPr>
        <p:txBody>
          <a:bodyPr wrap="square" rtlCol="0">
            <a:spAutoFit/>
          </a:bodyPr>
          <a:lstStyle/>
          <a:p>
            <a:pPr>
              <a:spcBef>
                <a:spcPts val="600"/>
              </a:spcBef>
            </a:pPr>
            <a:r>
              <a:rPr lang="en-US" dirty="0"/>
              <a:t>The access layer, also commonly referred as the network edge, is where end-user devices or endpoints connect to the network.</a:t>
            </a:r>
          </a:p>
          <a:p>
            <a:pPr>
              <a:spcBef>
                <a:spcPts val="600"/>
              </a:spcBef>
            </a:pPr>
            <a:r>
              <a:rPr lang="en-US" dirty="0"/>
              <a:t>It provides high-bandwidth device connectivity using wired and wireless access technologies such as Gigabit Ethernet and 802.11n and 802.11ac wireless. </a:t>
            </a:r>
          </a:p>
        </p:txBody>
      </p:sp>
      <p:sp>
        <p:nvSpPr>
          <p:cNvPr id="6" name="TextBox 5"/>
          <p:cNvSpPr txBox="1"/>
          <p:nvPr/>
        </p:nvSpPr>
        <p:spPr>
          <a:xfrm>
            <a:off x="3515266" y="4062246"/>
            <a:ext cx="2667718" cy="261610"/>
          </a:xfrm>
          <a:prstGeom prst="rect">
            <a:avLst/>
          </a:prstGeom>
          <a:noFill/>
        </p:spPr>
        <p:txBody>
          <a:bodyPr wrap="none" rtlCol="0">
            <a:spAutoFit/>
          </a:bodyPr>
          <a:lstStyle/>
          <a:p>
            <a:r>
              <a:rPr lang="en-US" sz="1100" b="1" dirty="0"/>
              <a:t>Figure 22-3  </a:t>
            </a:r>
            <a:r>
              <a:rPr lang="en-US" sz="1100" i="1" dirty="0"/>
              <a:t>Access Layer Connectivity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577" y="731837"/>
            <a:ext cx="4663440" cy="3291840"/>
          </a:xfrm>
          <a:prstGeom prst="rect">
            <a:avLst/>
          </a:prstGeom>
        </p:spPr>
      </p:pic>
    </p:spTree>
    <p:extLst>
      <p:ext uri="{BB962C8B-B14F-4D97-AF65-F5344CB8AC3E}">
        <p14:creationId xmlns:p14="http://schemas.microsoft.com/office/powerpoint/2010/main" val="163319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Hierarchical LAN Design Model</a:t>
            </a:r>
            <a:br>
              <a:rPr lang="en-US" dirty="0"/>
            </a:br>
            <a:r>
              <a:rPr lang="en-US" sz="2400" dirty="0"/>
              <a:t>Access Layer (Cont.)</a:t>
            </a:r>
          </a:p>
        </p:txBody>
      </p:sp>
      <p:sp>
        <p:nvSpPr>
          <p:cNvPr id="5" name="TextBox 4">
            <a:extLst>
              <a:ext uri="{FF2B5EF4-FFF2-40B4-BE49-F238E27FC236}">
                <a16:creationId xmlns:a16="http://schemas.microsoft.com/office/drawing/2014/main" id="{EEC9D1C4-B9E3-489B-800E-BA01649A61D8}"/>
              </a:ext>
            </a:extLst>
          </p:cNvPr>
          <p:cNvSpPr txBox="1"/>
          <p:nvPr/>
        </p:nvSpPr>
        <p:spPr>
          <a:xfrm>
            <a:off x="110523" y="731837"/>
            <a:ext cx="870096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segmented (for example, by using VLANs) so that different devices can be placed into different logical networks for performance, management, and security reasons. </a:t>
            </a:r>
          </a:p>
          <a:p>
            <a:pPr marL="285750" indent="-285750">
              <a:buFont typeface="Arial" panose="020B0604020202020204" pitchFamily="34" charset="0"/>
              <a:buChar char="•"/>
            </a:pPr>
            <a:r>
              <a:rPr lang="en-US" dirty="0"/>
              <a:t>In the hierarchical LAN design, the access layer switches are not interconnected to each other. Communication between endpoints on different access layer switches occurs through the distribution layer. </a:t>
            </a:r>
          </a:p>
          <a:p>
            <a:pPr marL="285750" indent="-285750">
              <a:buFont typeface="Arial" panose="020B0604020202020204" pitchFamily="34" charset="0"/>
              <a:buChar char="•"/>
            </a:pPr>
            <a:r>
              <a:rPr lang="en-US" dirty="0"/>
              <a:t>It plays a big role in ensuring that the network is protected from malicious attacks. This protection includes making sure the end users and endpoints connecting to the network are prevented from accessing services for which they are not authorized. </a:t>
            </a:r>
          </a:p>
          <a:p>
            <a:pPr marL="285750" indent="-285750">
              <a:buFont typeface="Arial" panose="020B0604020202020204" pitchFamily="34" charset="0"/>
              <a:buChar char="•"/>
            </a:pPr>
            <a:r>
              <a:rPr lang="en-US" dirty="0"/>
              <a:t>Quality of service (QoS) trust boundary and QoS mechanisms are typically enabled on this layer to ensure that QoS is provided end-to-end to satisfy the end user’s quality of experience (QoE). </a:t>
            </a:r>
          </a:p>
          <a:p>
            <a:endParaRPr lang="en-US" dirty="0"/>
          </a:p>
        </p:txBody>
      </p:sp>
    </p:spTree>
    <p:extLst>
      <p:ext uri="{BB962C8B-B14F-4D97-AF65-F5344CB8AC3E}">
        <p14:creationId xmlns:p14="http://schemas.microsoft.com/office/powerpoint/2010/main" val="141673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Hierarchical LAN Design Model</a:t>
            </a:r>
            <a:br>
              <a:rPr lang="en-US" dirty="0"/>
            </a:br>
            <a:r>
              <a:rPr lang="en-US" sz="2400" dirty="0"/>
              <a:t>Distribution Layer</a:t>
            </a:r>
          </a:p>
        </p:txBody>
      </p:sp>
      <p:sp>
        <p:nvSpPr>
          <p:cNvPr id="5" name="TextBox 4">
            <a:extLst>
              <a:ext uri="{FF2B5EF4-FFF2-40B4-BE49-F238E27FC236}">
                <a16:creationId xmlns:a16="http://schemas.microsoft.com/office/drawing/2014/main" id="{EEC9D1C4-B9E3-489B-800E-BA01649A61D8}"/>
              </a:ext>
            </a:extLst>
          </p:cNvPr>
          <p:cNvSpPr txBox="1"/>
          <p:nvPr/>
        </p:nvSpPr>
        <p:spPr>
          <a:xfrm>
            <a:off x="98648" y="976786"/>
            <a:ext cx="824684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primary function of the distribution layer is to aggregate access layer switches in a given building or campus. </a:t>
            </a:r>
          </a:p>
          <a:p>
            <a:pPr marL="285750" indent="-285750">
              <a:buFont typeface="Arial" panose="020B0604020202020204" pitchFamily="34" charset="0"/>
              <a:buChar char="•"/>
            </a:pPr>
            <a:r>
              <a:rPr lang="en-US" dirty="0"/>
              <a:t>The distribution layer provides a boundary between the Layer 2 domain of the access layer and the core’s Layer 3 domain. </a:t>
            </a:r>
          </a:p>
          <a:p>
            <a:pPr marL="285750" indent="-285750">
              <a:buFont typeface="Arial" panose="020B0604020202020204" pitchFamily="34" charset="0"/>
              <a:buChar char="•"/>
            </a:pPr>
            <a:r>
              <a:rPr lang="en-US" dirty="0"/>
              <a:t>This boundary provides two key functions for the LAN: </a:t>
            </a:r>
          </a:p>
          <a:p>
            <a:pPr marL="742950" lvl="1" indent="-285750">
              <a:buFont typeface="Arial" panose="020B0604020202020204" pitchFamily="34" charset="0"/>
              <a:buChar char="•"/>
            </a:pPr>
            <a:r>
              <a:rPr lang="en-US" dirty="0"/>
              <a:t>On the Layer 2 side, the distribution layer creates a boundary for Spanning Tree Protocol (STP), limiting propagation of Layer 2 faults.</a:t>
            </a:r>
          </a:p>
          <a:p>
            <a:pPr marL="742950" lvl="1" indent="-285750">
              <a:buFont typeface="Arial" panose="020B0604020202020204" pitchFamily="34" charset="0"/>
              <a:buChar char="•"/>
            </a:pPr>
            <a:r>
              <a:rPr lang="en-US" dirty="0"/>
              <a:t>On the Layer 3 side, the distribution layer provides a logical point to summarize IP routing information when it enters the core of the network. The summarization reduces IP routing tables for easier troubleshooting and reduces protocol overhead for faster recovery from failures.</a:t>
            </a:r>
          </a:p>
        </p:txBody>
      </p:sp>
    </p:spTree>
    <p:extLst>
      <p:ext uri="{BB962C8B-B14F-4D97-AF65-F5344CB8AC3E}">
        <p14:creationId xmlns:p14="http://schemas.microsoft.com/office/powerpoint/2010/main" val="76424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Hierarchical LAN Design Model</a:t>
            </a:r>
            <a:br>
              <a:rPr lang="en-US" dirty="0"/>
            </a:br>
            <a:r>
              <a:rPr lang="en-US" sz="2400" dirty="0"/>
              <a:t>Distribution Layer</a:t>
            </a:r>
          </a:p>
        </p:txBody>
      </p:sp>
      <p:sp>
        <p:nvSpPr>
          <p:cNvPr id="5" name="TextBox 4">
            <a:extLst>
              <a:ext uri="{FF2B5EF4-FFF2-40B4-BE49-F238E27FC236}">
                <a16:creationId xmlns:a16="http://schemas.microsoft.com/office/drawing/2014/main" id="{EEC9D1C4-B9E3-489B-800E-BA01649A61D8}"/>
              </a:ext>
            </a:extLst>
          </p:cNvPr>
          <p:cNvSpPr txBox="1"/>
          <p:nvPr/>
        </p:nvSpPr>
        <p:spPr>
          <a:xfrm>
            <a:off x="101083" y="1002089"/>
            <a:ext cx="511284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distribution switches need to be deployed in pairs for redundancy as displayed in Figure 22-4.</a:t>
            </a:r>
          </a:p>
          <a:p>
            <a:pPr marL="285750" indent="-285750">
              <a:buFont typeface="Arial" panose="020B0604020202020204" pitchFamily="34" charset="0"/>
              <a:buChar char="•"/>
            </a:pPr>
            <a:r>
              <a:rPr lang="en-US" dirty="0"/>
              <a:t>The distribution layer switch pairs should be interconnected to each other using either a Layer 2 or Layer 3 link.</a:t>
            </a:r>
          </a:p>
          <a:p>
            <a:pPr marL="285750" indent="-285750">
              <a:buFont typeface="Arial" panose="020B0604020202020204" pitchFamily="34" charset="0"/>
              <a:buChar char="•"/>
            </a:pPr>
            <a:r>
              <a:rPr lang="en-US" dirty="0"/>
              <a:t>When campus buildings are geographically dispersed, distribution layer switches can be located within the buildings in order to reduce the number of fiber-optic runs (which are costly) between buildings.</a:t>
            </a:r>
          </a:p>
        </p:txBody>
      </p:sp>
      <p:sp>
        <p:nvSpPr>
          <p:cNvPr id="7" name="TextBox 6"/>
          <p:cNvSpPr txBox="1"/>
          <p:nvPr/>
        </p:nvSpPr>
        <p:spPr>
          <a:xfrm>
            <a:off x="5401422" y="3114531"/>
            <a:ext cx="2390398" cy="230832"/>
          </a:xfrm>
          <a:prstGeom prst="rect">
            <a:avLst/>
          </a:prstGeom>
          <a:noFill/>
        </p:spPr>
        <p:txBody>
          <a:bodyPr wrap="none" rtlCol="0">
            <a:spAutoFit/>
          </a:bodyPr>
          <a:lstStyle/>
          <a:p>
            <a:r>
              <a:rPr lang="en-US" sz="900" b="1" dirty="0"/>
              <a:t>Figure 22-4 </a:t>
            </a:r>
            <a:r>
              <a:rPr lang="en-US" sz="900" i="1" dirty="0"/>
              <a:t>Distribution Layer Connectivity</a:t>
            </a:r>
          </a:p>
        </p:txBody>
      </p:sp>
      <p:sp>
        <p:nvSpPr>
          <p:cNvPr id="9" name="TextBox 8"/>
          <p:cNvSpPr txBox="1"/>
          <p:nvPr/>
        </p:nvSpPr>
        <p:spPr>
          <a:xfrm>
            <a:off x="5401422" y="4597639"/>
            <a:ext cx="3179075" cy="230832"/>
          </a:xfrm>
          <a:prstGeom prst="rect">
            <a:avLst/>
          </a:prstGeom>
          <a:noFill/>
        </p:spPr>
        <p:txBody>
          <a:bodyPr wrap="none" rtlCol="0">
            <a:spAutoFit/>
          </a:bodyPr>
          <a:lstStyle/>
          <a:p>
            <a:r>
              <a:rPr lang="en-US" sz="900" b="1" dirty="0"/>
              <a:t>Figure 22-5 </a:t>
            </a:r>
            <a:r>
              <a:rPr lang="en-US" sz="900" i="1" dirty="0"/>
              <a:t>Distribution Layer Reducing Fiber Optic Runs</a:t>
            </a:r>
          </a:p>
        </p:txBody>
      </p:sp>
      <p:pic>
        <p:nvPicPr>
          <p:cNvPr id="2" name="Picture 1"/>
          <p:cNvPicPr>
            <a:picLocks noChangeAspect="1"/>
          </p:cNvPicPr>
          <p:nvPr/>
        </p:nvPicPr>
        <p:blipFill>
          <a:blip r:embed="rId3"/>
          <a:stretch>
            <a:fillRect/>
          </a:stretch>
        </p:blipFill>
        <p:spPr>
          <a:xfrm>
            <a:off x="5445226" y="3345363"/>
            <a:ext cx="3343063" cy="12522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9970" y="652187"/>
            <a:ext cx="3488320" cy="2462343"/>
          </a:xfrm>
          <a:prstGeom prst="rect">
            <a:avLst/>
          </a:prstGeom>
        </p:spPr>
      </p:pic>
    </p:spTree>
    <p:extLst>
      <p:ext uri="{BB962C8B-B14F-4D97-AF65-F5344CB8AC3E}">
        <p14:creationId xmlns:p14="http://schemas.microsoft.com/office/powerpoint/2010/main" val="58934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18375</TotalTime>
  <Words>2529</Words>
  <Application>Microsoft Office PowerPoint</Application>
  <PresentationFormat>On-screen Show (16:9)</PresentationFormat>
  <Paragraphs>188</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CiscoSans ExtraLight</vt:lpstr>
      <vt:lpstr>Wingdings</vt:lpstr>
      <vt:lpstr>Default Theme</vt:lpstr>
      <vt:lpstr>Chapter 22: Enterprise Network Architecture</vt:lpstr>
      <vt:lpstr>Chapter 22 Content</vt:lpstr>
      <vt:lpstr>Hierarchical LAN Design Model</vt:lpstr>
      <vt:lpstr>Hierarchical LAN Design Model 3 Layer Design</vt:lpstr>
      <vt:lpstr>Hierarchical LAN Design Model Scalable Layer Design</vt:lpstr>
      <vt:lpstr>Hierarchical LAN Design Model Access Layer</vt:lpstr>
      <vt:lpstr>Hierarchical LAN Design Model Access Layer (Cont.)</vt:lpstr>
      <vt:lpstr>Hierarchical LAN Design Model Distribution Layer</vt:lpstr>
      <vt:lpstr>Hierarchical LAN Design Model Distribution Layer</vt:lpstr>
      <vt:lpstr>Hierarchical LAN Design Model Core Layer</vt:lpstr>
      <vt:lpstr>Enterprise Network Architecture Options</vt:lpstr>
      <vt:lpstr>Enterprise Network Architecture Options Two-tier design (Collapsed Core)</vt:lpstr>
      <vt:lpstr>Enterprise Network Architecture Options Two-tier design (Cont.)</vt:lpstr>
      <vt:lpstr>Enterprise Network Architecture Options Three-Tier Design</vt:lpstr>
      <vt:lpstr>Enterprise Network Architecture Options Three-Tier Design (Cont.)</vt:lpstr>
      <vt:lpstr>Enterprise Network Architecture Options Layer 2 Access Layer (STP Based)</vt:lpstr>
      <vt:lpstr>Enterprise Network Architecture Options Layer 2 Access Layer (STP Based) – Topology Design</vt:lpstr>
      <vt:lpstr>Enterprise Network Architecture Options Layer 2 Access Layer (STP Based) – High Availability</vt:lpstr>
      <vt:lpstr>Enterprise Network Architecture Options Layer 3 Access Layer (Routed Access)</vt:lpstr>
      <vt:lpstr>Enterprise Network Architecture Options Layer 3 Access Layer (Routed Access)</vt:lpstr>
      <vt:lpstr>Enterprise Network Architecture Options Simplified Campus Design</vt:lpstr>
      <vt:lpstr>Enterprise Network Architecture Options Simplified Campus Design (Cont.)</vt:lpstr>
      <vt:lpstr>Enterprise Network Architecture Options Simplified Campus Design (Cont.)</vt:lpstr>
      <vt:lpstr>Enterprise Network Architecture Options Simplified Campus Design (Cont.)</vt:lpstr>
      <vt:lpstr>Enterprise Network Architecture Options Software-Defined Access (SD-Access) Design</vt:lpstr>
      <vt:lpstr>Prepare for the Exam</vt:lpstr>
      <vt:lpstr>Prepare for the Exam Key Topics for Chapter 22</vt:lpstr>
      <vt:lpstr>Prepare for the Exam Key Terms for Chapter 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539</cp:revision>
  <dcterms:created xsi:type="dcterms:W3CDTF">2019-10-18T06:21:22Z</dcterms:created>
  <dcterms:modified xsi:type="dcterms:W3CDTF">2020-02-21T18:44:18Z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