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1103" r:id="rId3"/>
    <p:sldId id="1144" r:id="rId4"/>
    <p:sldId id="1054" r:id="rId5"/>
    <p:sldId id="1182" r:id="rId6"/>
    <p:sldId id="1183" r:id="rId7"/>
    <p:sldId id="1184" r:id="rId8"/>
    <p:sldId id="1185" r:id="rId9"/>
    <p:sldId id="1186" r:id="rId10"/>
    <p:sldId id="1187" r:id="rId11"/>
    <p:sldId id="1188" r:id="rId12"/>
    <p:sldId id="1189" r:id="rId13"/>
    <p:sldId id="1190" r:id="rId14"/>
    <p:sldId id="1191" r:id="rId15"/>
    <p:sldId id="1167" r:id="rId16"/>
    <p:sldId id="1192" r:id="rId17"/>
    <p:sldId id="1193" r:id="rId18"/>
    <p:sldId id="1194" r:id="rId19"/>
    <p:sldId id="1195" r:id="rId20"/>
    <p:sldId id="1196" r:id="rId21"/>
    <p:sldId id="1168" r:id="rId22"/>
    <p:sldId id="1169" r:id="rId23"/>
    <p:sldId id="1178" r:id="rId24"/>
    <p:sldId id="1179" r:id="rId25"/>
    <p:sldId id="1171" r:id="rId26"/>
    <p:sldId id="1172" r:id="rId27"/>
    <p:sldId id="1170" r:id="rId28"/>
    <p:sldId id="1176" r:id="rId29"/>
    <p:sldId id="1197" r:id="rId30"/>
    <p:sldId id="1198" r:id="rId31"/>
    <p:sldId id="1199" r:id="rId32"/>
    <p:sldId id="1207" r:id="rId33"/>
    <p:sldId id="1200" r:id="rId34"/>
    <p:sldId id="1212" r:id="rId35"/>
    <p:sldId id="1201" r:id="rId36"/>
    <p:sldId id="1202" r:id="rId37"/>
    <p:sldId id="1208" r:id="rId38"/>
    <p:sldId id="1203" r:id="rId39"/>
    <p:sldId id="1158" r:id="rId40"/>
    <p:sldId id="1159" r:id="rId41"/>
    <p:sldId id="1209" r:id="rId42"/>
    <p:sldId id="1210" r:id="rId43"/>
    <p:sldId id="1160" r:id="rId44"/>
    <p:sldId id="1211"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Jane Gibbons -X (jagibbon - UNICON INC at Cisco)" initials="JG-(-UIaC" lastIdx="3" clrIdx="7">
    <p:extLst>
      <p:ext uri="{19B8F6BF-5375-455C-9EA6-DF929625EA0E}">
        <p15:presenceInfo xmlns:p15="http://schemas.microsoft.com/office/powerpoint/2012/main" userId="S::jagibbon@cisco.com::6c22a3d5-1ec6-41bb-bccc-597d33cd3bb7" providerId="AD"/>
      </p:ext>
    </p:extLst>
  </p:cmAuthor>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 id="6" name="Information Technology Education" initials="ITE" lastIdx="8" clrIdx="6">
    <p:extLst>
      <p:ext uri="{19B8F6BF-5375-455C-9EA6-DF929625EA0E}">
        <p15:presenceInfo xmlns:p15="http://schemas.microsoft.com/office/powerpoint/2012/main" userId="Information Technology Educ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91152" autoAdjust="0"/>
  </p:normalViewPr>
  <p:slideViewPr>
    <p:cSldViewPr snapToGrid="0" showGuides="1">
      <p:cViewPr varScale="1">
        <p:scale>
          <a:sx n="81" d="100"/>
          <a:sy n="81" d="100"/>
        </p:scale>
        <p:origin x="100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75262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5978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47882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25832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74105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053611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52173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619089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778994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7342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149268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42982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86493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8403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067324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877442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393592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86509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90494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82066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17238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7376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2129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06424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042394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172512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44978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995046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894389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520822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103442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998943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46490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26873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21977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74057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44561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23: Fabric Technologies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 </a:t>
            </a:r>
          </a:p>
        </p:txBody>
      </p:sp>
      <p:sp>
        <p:nvSpPr>
          <p:cNvPr id="7" name="Subtitle 6"/>
          <p:cNvSpPr>
            <a:spLocks noGrp="1"/>
          </p:cNvSpPr>
          <p:nvPr>
            <p:ph type="subTitle" idx="1"/>
          </p:nvPr>
        </p:nvSpPr>
        <p:spPr>
          <a:xfrm>
            <a:off x="469497" y="3809526"/>
            <a:ext cx="2596896"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Underlay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8240" y="731837"/>
            <a:ext cx="8781393" cy="393236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Two models of underlay that are supported are as follows:</a:t>
            </a:r>
          </a:p>
          <a:p>
            <a:pPr marL="0" indent="0" algn="l" defTabSz="684213" fontAlgn="base">
              <a:spcBef>
                <a:spcPts val="600"/>
              </a:spcBef>
              <a:spcAft>
                <a:spcPts val="600"/>
              </a:spcAft>
              <a:buClr>
                <a:schemeClr val="tx2"/>
              </a:buClr>
              <a:buSzPct val="90000"/>
            </a:pPr>
            <a:r>
              <a:rPr lang="en-US" sz="1500" b="1" dirty="0">
                <a:solidFill>
                  <a:srgbClr val="000000"/>
                </a:solidFill>
              </a:rPr>
              <a:t>Manual underlay -</a:t>
            </a:r>
            <a:r>
              <a:rPr lang="en-US" sz="1500" dirty="0">
                <a:solidFill>
                  <a:srgbClr val="000000"/>
                </a:solidFill>
              </a:rPr>
              <a:t> This type of underlay network is configured and managed manually (such as with a CLI or an API) rather than through Cisco DNA Center. An advantage of the manual underlay is that it allows customization of the network to fit any special design requirements (such as changing the IGP to OSPF). It allows SD-Access to run on the top of a legacy (or third-party) IP-based network. </a:t>
            </a:r>
          </a:p>
          <a:p>
            <a:pPr marL="0" indent="0" algn="l" defTabSz="684213" fontAlgn="base">
              <a:spcBef>
                <a:spcPts val="600"/>
              </a:spcBef>
              <a:spcAft>
                <a:spcPts val="600"/>
              </a:spcAft>
              <a:buClr>
                <a:schemeClr val="tx2"/>
              </a:buClr>
              <a:buSzPct val="90000"/>
            </a:pPr>
            <a:r>
              <a:rPr lang="en-US" sz="1500" b="1" dirty="0">
                <a:solidFill>
                  <a:srgbClr val="000000"/>
                </a:solidFill>
              </a:rPr>
              <a:t>Automated underlay -</a:t>
            </a:r>
            <a:r>
              <a:rPr lang="en-US" sz="1500" dirty="0">
                <a:solidFill>
                  <a:srgbClr val="000000"/>
                </a:solidFill>
              </a:rPr>
              <a:t> In a fully automated network underlay, all aspects of the underlay network are configured and managed by the Cisco DNA Center LAN Automation feature. The LAN Automation feature creates an IS-IS routed access campus design. It uses the Cisco Network Plug and Play features to deploy both unicast and multicast routing configuration in the underlay to improve traffic delivery efficiency for SD-Access. An automated underlay eliminates misconfigurations and reduces the complexity of the network underlay. It also greatly simplifies and speeds the building of the network underlay. A downside to an automated underlay is that it does not allow manual customization for special design requirements.</a:t>
            </a: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33607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Overlay Network (SD-Access Fabric)</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8240" y="731837"/>
            <a:ext cx="8781393" cy="393236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SD-Access fabric is the overlay network, and it provides policy-based network segmentation, host mobility for wired and wireless hosts, and enhanced security beyond the normal switching and routing capabilities of a traditional network.</a:t>
            </a:r>
          </a:p>
          <a:p>
            <a:pPr marL="0" indent="0" algn="l" defTabSz="684213" fontAlgn="base">
              <a:spcBef>
                <a:spcPts val="600"/>
              </a:spcBef>
              <a:spcAft>
                <a:spcPts val="600"/>
              </a:spcAft>
              <a:buClr>
                <a:schemeClr val="tx2"/>
              </a:buClr>
              <a:buSzPct val="90000"/>
            </a:pPr>
            <a:r>
              <a:rPr lang="en-US" sz="1600" dirty="0">
                <a:solidFill>
                  <a:srgbClr val="000000"/>
                </a:solidFill>
              </a:rPr>
              <a:t>In SD-Access, the fabric overlay is fully automated, regardless of the underlay network model used (manual or automated). It includes all necessary overlay control plane protocols and addressing, as well as all global configurations associated with operation of the SD-Access fabric.</a:t>
            </a:r>
          </a:p>
          <a:p>
            <a:pPr marL="0" indent="0" algn="l" defTabSz="684213" fontAlgn="base">
              <a:spcBef>
                <a:spcPts val="600"/>
              </a:spcBef>
              <a:spcAft>
                <a:spcPts val="600"/>
              </a:spcAft>
              <a:buClr>
                <a:schemeClr val="tx2"/>
              </a:buClr>
              <a:buSzPct val="90000"/>
            </a:pPr>
            <a:r>
              <a:rPr lang="en-US" sz="1600" dirty="0">
                <a:solidFill>
                  <a:srgbClr val="000000"/>
                </a:solidFill>
              </a:rPr>
              <a:t>There are three basic planes of operation in the SD-Access fabric: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Control plane, based on Locator/ID Separation Protocol (LISP)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Data plane, based on Virtual Extensible LAN (VXLAN)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Policy plane, based on Cisco TrustSec</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41053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SD-Access Control Plane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8240" y="731837"/>
            <a:ext cx="8781393" cy="393236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SD-Access fabric control plane is based on Locator/ID Separation Protocol (LISP).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LISP is an IETF standard protocol defined in RFC 6830 that is based on a simple endpoint ID (EID) to routing locator (RLOC) mapping system to separate the identity (endpoint IP address) from its current location (network edge/border router IP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LISP dramatically simplifies traditional routing environments by eliminating the need for each router to process every possible IP destination address and route. It does this by moving remote destination information to a centralized mapping database called the LISP map server (MS) (a control plane node in SD-Access), which allows each router to manage only its local routes and query the map system to locate destination EIDs.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This technology provides many advantages for Cisco SD-Access, such as smaller routing tables, dynamic host mobility for wired and wireless endpoints, address-agnostic mapping (IPv4, IPv6, and/ or MAC), and built-in network segmentation through VRF instances.</a:t>
            </a: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420924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SD-Access Fabric Data Plane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8242" y="731837"/>
            <a:ext cx="3200400" cy="393236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SD-Access Fabric Data Plane The tunneling technology used for the fabric data plane is based on Virtual Extensible LAN (VXLAN). VXLAN encapsulation is IP/UDP based, meaning that it can be forwarded by any IP-based network (legacy or third party) and creates the overlay network for the SD-Access fabric. Although LISP is the control plane for the SD-Access fabric, it does not use LISP data encapsulation for the data plane.</a:t>
            </a:r>
          </a:p>
          <a:p>
            <a:pPr marL="0" indent="0" algn="l" defTabSz="684213" fontAlgn="base">
              <a:spcBef>
                <a:spcPts val="600"/>
              </a:spcBef>
              <a:spcAft>
                <a:spcPts val="600"/>
              </a:spcAft>
              <a:buClr>
                <a:schemeClr val="tx2"/>
              </a:buClr>
              <a:buSzPct val="90000"/>
            </a:pPr>
            <a:r>
              <a:rPr lang="en-US" sz="1500" dirty="0">
                <a:solidFill>
                  <a:srgbClr val="000000"/>
                </a:solidFill>
              </a:rPr>
              <a:t>The differences between the LISP and VXLAN packet formats are illustrated in Figure 23-4.</a:t>
            </a: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6" name="Rectangle 5"/>
          <p:cNvSpPr/>
          <p:nvPr/>
        </p:nvSpPr>
        <p:spPr>
          <a:xfrm>
            <a:off x="3417177" y="3400585"/>
            <a:ext cx="4572000" cy="246221"/>
          </a:xfrm>
          <a:prstGeom prst="rect">
            <a:avLst/>
          </a:prstGeom>
        </p:spPr>
        <p:txBody>
          <a:bodyPr>
            <a:spAutoFit/>
          </a:bodyPr>
          <a:lstStyle/>
          <a:p>
            <a:r>
              <a:rPr lang="en-US" sz="1000" b="1" dirty="0">
                <a:latin typeface="+mj-lt"/>
              </a:rPr>
              <a:t>Figure 23-4 </a:t>
            </a:r>
            <a:r>
              <a:rPr lang="en-US" sz="1000" i="1" dirty="0">
                <a:latin typeface="+mj-lt"/>
              </a:rPr>
              <a:t>LISP and VXLAN Packet Format Comparison</a:t>
            </a:r>
            <a:endParaRPr lang="en-US" sz="100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936" y="873205"/>
            <a:ext cx="4797552" cy="2346960"/>
          </a:xfrm>
          <a:prstGeom prst="rect">
            <a:avLst/>
          </a:prstGeom>
        </p:spPr>
      </p:pic>
    </p:spTree>
    <p:extLst>
      <p:ext uri="{BB962C8B-B14F-4D97-AF65-F5344CB8AC3E}">
        <p14:creationId xmlns:p14="http://schemas.microsoft.com/office/powerpoint/2010/main" val="162251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SD-Access Fabric Plane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8240" y="731837"/>
            <a:ext cx="8781393" cy="393236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original VXLAN specification was enhanced for SD-Access to support Cisco TrustSec Scalable Group Tags (SGTs). This added new fields to the first 4 bytes of the VXLAN header in order to transport up to 64,000 SGT tags. The new VXLAN format is called VXLAN Group Policy Option (VXLAN-GPO), and it is defined in the IETF draft draft-smith-vxlan-group-policy-05. The new fields in the VXLAN-GPO packet format include the following:</a:t>
            </a:r>
          </a:p>
          <a:p>
            <a:pPr marL="285750" indent="-285750" algn="l" defTabSz="684213" fontAlgn="base">
              <a:spcBef>
                <a:spcPts val="600"/>
              </a:spcBef>
              <a:buClr>
                <a:schemeClr val="tx2"/>
              </a:buClr>
              <a:buSzPct val="90000"/>
              <a:buFont typeface="Arial" panose="020B0604020202020204" pitchFamily="34" charset="0"/>
              <a:buChar char="•"/>
            </a:pPr>
            <a:r>
              <a:rPr lang="en-US" sz="1500" b="1" dirty="0">
                <a:solidFill>
                  <a:srgbClr val="000000"/>
                </a:solidFill>
              </a:rPr>
              <a:t>Group Policy ID -</a:t>
            </a:r>
            <a:r>
              <a:rPr lang="en-US" sz="1500" dirty="0">
                <a:solidFill>
                  <a:srgbClr val="000000"/>
                </a:solidFill>
              </a:rPr>
              <a:t> 16-bit identifier that is used to carry the SGT tag.</a:t>
            </a:r>
          </a:p>
          <a:p>
            <a:pPr marL="285750" indent="-285750" algn="l" defTabSz="684213" fontAlgn="base">
              <a:spcBef>
                <a:spcPts val="600"/>
              </a:spcBef>
              <a:buClr>
                <a:schemeClr val="tx2"/>
              </a:buClr>
              <a:buSzPct val="90000"/>
              <a:buFont typeface="Arial" panose="020B0604020202020204" pitchFamily="34" charset="0"/>
              <a:buChar char="•"/>
            </a:pPr>
            <a:r>
              <a:rPr lang="en-US" sz="1500" b="1" dirty="0">
                <a:solidFill>
                  <a:srgbClr val="000000"/>
                </a:solidFill>
              </a:rPr>
              <a:t>Group Based Policy Extension Bit (G Bit) - </a:t>
            </a:r>
            <a:r>
              <a:rPr lang="en-US" sz="1500" dirty="0">
                <a:solidFill>
                  <a:srgbClr val="000000"/>
                </a:solidFill>
              </a:rPr>
              <a:t>1-bit field that, when set to 1, indicates an SGT tag is being carried within the Group Policy ID field and is set to 0 when it is not.</a:t>
            </a:r>
          </a:p>
          <a:p>
            <a:pPr marL="285750" indent="-285750" algn="l" defTabSz="684213" fontAlgn="base">
              <a:spcBef>
                <a:spcPts val="600"/>
              </a:spcBef>
              <a:buClr>
                <a:schemeClr val="tx2"/>
              </a:buClr>
              <a:buSzPct val="90000"/>
              <a:buFont typeface="Arial" panose="020B0604020202020204" pitchFamily="34" charset="0"/>
              <a:buChar char="•"/>
            </a:pPr>
            <a:r>
              <a:rPr lang="en-US" sz="1500" b="1" dirty="0">
                <a:solidFill>
                  <a:srgbClr val="000000"/>
                </a:solidFill>
              </a:rPr>
              <a:t>Don’t Learn Bit (D Bit) - </a:t>
            </a:r>
            <a:r>
              <a:rPr lang="en-US" sz="1500" dirty="0">
                <a:solidFill>
                  <a:srgbClr val="000000"/>
                </a:solidFill>
              </a:rPr>
              <a:t>1-bit field that when set to 1 indicates that the egress virtual tunnel endpoint (VTEP) must not learn the source address of the encapsulated frame.</a:t>
            </a:r>
          </a:p>
          <a:p>
            <a:pPr marL="285750" indent="-285750" algn="l" defTabSz="684213" fontAlgn="base">
              <a:spcBef>
                <a:spcPts val="600"/>
              </a:spcBef>
              <a:buClr>
                <a:schemeClr val="tx2"/>
              </a:buClr>
              <a:buSzPct val="90000"/>
              <a:buFont typeface="Arial" panose="020B0604020202020204" pitchFamily="34" charset="0"/>
              <a:buChar char="•"/>
            </a:pPr>
            <a:r>
              <a:rPr lang="en-US" sz="1500" b="1" dirty="0">
                <a:solidFill>
                  <a:srgbClr val="000000"/>
                </a:solidFill>
              </a:rPr>
              <a:t>Policy Applied Bit (A Bit) - </a:t>
            </a:r>
            <a:r>
              <a:rPr lang="en-US" sz="1500" dirty="0">
                <a:solidFill>
                  <a:srgbClr val="000000"/>
                </a:solidFill>
              </a:rPr>
              <a:t>1-bit field that is only defined as the A bit when the G bit field is set to 1. When the A bit is set to 1, it indicates that the group policy has already been applied to this packet, and further policies must not be applied by network devices. When it is set to 0, group policies must be applied by network devices, and they must set the A bit to 1 after the policy has been applied.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04362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SD-Access Fabric Policy Plane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8828" y="658350"/>
            <a:ext cx="9065172" cy="3795409"/>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fabric policy plane is based on Cisco TrustSec. Cisco TrustSec SGT tags are assigned to authenticated groups of users or end devices. Network policy (for example, ACLs, QoS) is then applied throughout the SD-Access fabric, based on the SGT tag instead of a network address (MAC, IPv4, or IPv6). </a:t>
            </a:r>
          </a:p>
          <a:p>
            <a:pPr marL="0" indent="0" algn="l" defTabSz="684213" fontAlgn="base">
              <a:spcBef>
                <a:spcPts val="600"/>
              </a:spcBef>
              <a:buClr>
                <a:schemeClr val="tx2"/>
              </a:buClr>
              <a:buSzPct val="90000"/>
            </a:pPr>
            <a:r>
              <a:rPr lang="en-US" sz="1500" dirty="0">
                <a:solidFill>
                  <a:srgbClr val="000000"/>
                </a:solidFill>
              </a:rPr>
              <a:t>TrustSec SGT tags provide several advantages for Cisco SD-Access, such as:</a:t>
            </a:r>
          </a:p>
          <a:p>
            <a:pPr marL="285750" indent="-285750" algn="l" defTabSz="684213" fontAlgn="base">
              <a:spcBef>
                <a:spcPts val="600"/>
              </a:spcBef>
              <a:buClr>
                <a:schemeClr val="tx2"/>
              </a:buClr>
              <a:buSzPct val="90000"/>
              <a:buFont typeface="Arial" panose="020B0604020202020204" pitchFamily="34" charset="0"/>
              <a:buChar char="•"/>
            </a:pPr>
            <a:r>
              <a:rPr lang="en-US" sz="1500" dirty="0">
                <a:solidFill>
                  <a:srgbClr val="000000"/>
                </a:solidFill>
              </a:rPr>
              <a:t>Support for both network-based segmentation using VNs (VRF instances) and group-based segmentation (policies)</a:t>
            </a:r>
          </a:p>
          <a:p>
            <a:pPr marL="285750" indent="-285750" algn="l" defTabSz="684213" fontAlgn="base">
              <a:spcBef>
                <a:spcPts val="600"/>
              </a:spcBef>
              <a:buClr>
                <a:schemeClr val="tx2"/>
              </a:buClr>
              <a:buSzPct val="90000"/>
              <a:buFont typeface="Arial" panose="020B0604020202020204" pitchFamily="34" charset="0"/>
              <a:buChar char="•"/>
            </a:pPr>
            <a:r>
              <a:rPr lang="en-US" sz="1500" dirty="0">
                <a:solidFill>
                  <a:srgbClr val="000000"/>
                </a:solidFill>
              </a:rPr>
              <a:t>Network address-independent group-based policies based on SGT tags rather than MAC, IPv4, or IPv6 addresses, which reduces complexity</a:t>
            </a:r>
          </a:p>
          <a:p>
            <a:pPr marL="285750" indent="-285750" algn="l" defTabSz="684213" fontAlgn="base">
              <a:spcBef>
                <a:spcPts val="600"/>
              </a:spcBef>
              <a:buClr>
                <a:schemeClr val="tx2"/>
              </a:buClr>
              <a:buSzPct val="90000"/>
              <a:buFont typeface="Arial" panose="020B0604020202020204" pitchFamily="34" charset="0"/>
              <a:buChar char="•"/>
            </a:pPr>
            <a:r>
              <a:rPr lang="en-US" sz="1500" dirty="0">
                <a:solidFill>
                  <a:srgbClr val="000000"/>
                </a:solidFill>
              </a:rPr>
              <a:t>Dynamic enforcement of group-based policies, regardless of location for both wired and wireless traffic</a:t>
            </a:r>
          </a:p>
          <a:p>
            <a:pPr marL="285750" indent="-285750" algn="l" defTabSz="684213" fontAlgn="base">
              <a:spcBef>
                <a:spcPts val="600"/>
              </a:spcBef>
              <a:buClr>
                <a:schemeClr val="tx2"/>
              </a:buClr>
              <a:buSzPct val="90000"/>
              <a:buFont typeface="Arial" panose="020B0604020202020204" pitchFamily="34" charset="0"/>
              <a:buChar char="•"/>
            </a:pPr>
            <a:r>
              <a:rPr lang="en-US" sz="1500" dirty="0">
                <a:solidFill>
                  <a:srgbClr val="000000"/>
                </a:solidFill>
              </a:rPr>
              <a:t>Policy constructs over a legacy or third-party network using VXLAN</a:t>
            </a:r>
          </a:p>
          <a:p>
            <a:pPr marL="285750" indent="-285750" algn="l" defTabSz="684213" fontAlgn="base">
              <a:spcBef>
                <a:spcPts val="600"/>
              </a:spcBef>
              <a:buClr>
                <a:schemeClr val="tx2"/>
              </a:buClr>
              <a:buSzPct val="90000"/>
              <a:buFont typeface="Arial" panose="020B0604020202020204" pitchFamily="34" charset="0"/>
              <a:buChar char="•"/>
            </a:pPr>
            <a:r>
              <a:rPr lang="en-US" sz="1500" dirty="0">
                <a:solidFill>
                  <a:srgbClr val="000000"/>
                </a:solidFill>
              </a:rPr>
              <a:t>Extended policy enforcement to external networks (such as cloud or data center networks) by transporting the tags to Cisco TrustSec-aware devices using SGT Exchange Protocol (SXP)</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28444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6282559" cy="731837"/>
          </a:xfrm>
        </p:spPr>
        <p:txBody>
          <a:bodyPr/>
          <a:lstStyle/>
          <a:p>
            <a:r>
              <a:rPr lang="en-US" sz="1600" dirty="0">
                <a:solidFill>
                  <a:schemeClr val="accent4">
                    <a:lumMod val="75000"/>
                  </a:schemeClr>
                </a:solidFill>
              </a:rPr>
              <a:t>Software-Defined Access (SD-Access)</a:t>
            </a:r>
            <a:br>
              <a:rPr lang="en-US" dirty="0"/>
            </a:br>
            <a:r>
              <a:rPr lang="en-US" sz="2400" dirty="0"/>
              <a:t>SD-Access Fabric Roles and Components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8827" y="658350"/>
            <a:ext cx="3001257" cy="413436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operation of the SD-Access fabric requires multiple different device roles, each with a specific set of responsibilities. Each SD-Access-enabled network device must be configured for one (or more) of the five basic device roles in the fabric overlay: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Control plane node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Fabric border node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Fabric edge node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Fabric WLAN controller (WLC)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Intermediate nodes</a:t>
            </a:r>
          </a:p>
        </p:txBody>
      </p:sp>
      <p:sp>
        <p:nvSpPr>
          <p:cNvPr id="2" name="Rectangle 1">
            <a:extLst>
              <a:ext uri="{FF2B5EF4-FFF2-40B4-BE49-F238E27FC236}">
                <a16:creationId xmlns:a16="http://schemas.microsoft.com/office/drawing/2014/main" id="{101A1141-531E-43CF-900E-15049CB2FCC5}"/>
              </a:ext>
            </a:extLst>
          </p:cNvPr>
          <p:cNvSpPr/>
          <p:nvPr/>
        </p:nvSpPr>
        <p:spPr>
          <a:xfrm>
            <a:off x="3586656" y="4069651"/>
            <a:ext cx="5391806" cy="830997"/>
          </a:xfrm>
          <a:prstGeom prst="rect">
            <a:avLst/>
          </a:prstGeom>
        </p:spPr>
        <p:txBody>
          <a:bodyPr wrap="square">
            <a:spAutoFit/>
          </a:bodyPr>
          <a:lstStyle/>
          <a:p>
            <a:r>
              <a:rPr lang="en-US" sz="1200" dirty="0"/>
              <a:t>Figure 23-6 illustrates the different SD-Access fabric design roles and how nodes in the fabric can play multiple roles. For example, the core layer routers in this figure are acting as fabric border nodes and control plane nodes.</a:t>
            </a:r>
          </a:p>
        </p:txBody>
      </p:sp>
      <p:sp>
        <p:nvSpPr>
          <p:cNvPr id="7" name="Rectangle 6"/>
          <p:cNvSpPr/>
          <p:nvPr/>
        </p:nvSpPr>
        <p:spPr>
          <a:xfrm>
            <a:off x="4200817" y="3823430"/>
            <a:ext cx="2287806" cy="246221"/>
          </a:xfrm>
          <a:prstGeom prst="rect">
            <a:avLst/>
          </a:prstGeom>
        </p:spPr>
        <p:txBody>
          <a:bodyPr wrap="none">
            <a:spAutoFit/>
          </a:bodyPr>
          <a:lstStyle/>
          <a:p>
            <a:r>
              <a:rPr lang="en-US" sz="1000" b="1" dirty="0">
                <a:latin typeface="+mj-lt"/>
              </a:rPr>
              <a:t>Figure 23-6 </a:t>
            </a:r>
            <a:r>
              <a:rPr lang="en-US" sz="1000" i="1" dirty="0">
                <a:latin typeface="+mj-lt"/>
              </a:rPr>
              <a:t>SD-Access Fabric Roles</a:t>
            </a:r>
            <a:endParaRPr lang="en-US" sz="1000" dirty="0">
              <a:latin typeface="+mj-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176" y="731837"/>
            <a:ext cx="4163484" cy="3146622"/>
          </a:xfrm>
          <a:prstGeom prst="rect">
            <a:avLst/>
          </a:prstGeom>
        </p:spPr>
      </p:pic>
    </p:spTree>
    <p:extLst>
      <p:ext uri="{BB962C8B-B14F-4D97-AF65-F5344CB8AC3E}">
        <p14:creationId xmlns:p14="http://schemas.microsoft.com/office/powerpoint/2010/main" val="416221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6282559" cy="731837"/>
          </a:xfrm>
        </p:spPr>
        <p:txBody>
          <a:bodyPr/>
          <a:lstStyle/>
          <a:p>
            <a:r>
              <a:rPr lang="en-US" sz="1600" dirty="0">
                <a:solidFill>
                  <a:schemeClr val="accent4">
                    <a:lumMod val="75000"/>
                  </a:schemeClr>
                </a:solidFill>
              </a:rPr>
              <a:t>Software-Defined Access (SD-Access)</a:t>
            </a:r>
            <a:br>
              <a:rPr lang="en-US" dirty="0"/>
            </a:br>
            <a:r>
              <a:rPr lang="en-US" sz="2400" dirty="0"/>
              <a:t>Fabric Edge Nodes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3420" y="863301"/>
            <a:ext cx="8426670" cy="313148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 fabric edge node provides onboarding and mobility services for wired users and devices (including fabric-enabled WLCs and APs) connected to the fabric. It is a LISP tunnel router (xTR) that also provides the anycast gateway, endpoint authentication, and assignment to overlay host pools (static or DHCP), as well as group-based policy enforcement (for traffic to fabric endpoints).</a:t>
            </a:r>
          </a:p>
          <a:p>
            <a:pPr marL="0" indent="0" algn="l" defTabSz="684213" fontAlgn="base">
              <a:spcBef>
                <a:spcPts val="600"/>
              </a:spcBef>
              <a:spcAft>
                <a:spcPts val="600"/>
              </a:spcAft>
              <a:buClr>
                <a:schemeClr val="tx2"/>
              </a:buClr>
              <a:buSzPct val="90000"/>
            </a:pPr>
            <a:r>
              <a:rPr lang="en-US" sz="1500" dirty="0">
                <a:solidFill>
                  <a:srgbClr val="000000"/>
                </a:solidFill>
              </a:rPr>
              <a:t>A fabric edge first identifies and authenticates wired endpoints (through 802.1x), in order to place them in a host pool (SVI and VRF instance) and scalable group (SGT assignment). It then registers the specific EID host address (that is, MAC, /32 IPv4, or /128 IPv6) with the control plane node.</a:t>
            </a:r>
          </a:p>
          <a:p>
            <a:pPr marL="0" indent="0" algn="l" defTabSz="684213" fontAlgn="base">
              <a:spcBef>
                <a:spcPts val="600"/>
              </a:spcBef>
              <a:spcAft>
                <a:spcPts val="600"/>
              </a:spcAft>
              <a:buClr>
                <a:schemeClr val="tx2"/>
              </a:buClr>
              <a:buSzPct val="90000"/>
            </a:pPr>
            <a:r>
              <a:rPr lang="en-US" sz="1500" dirty="0">
                <a:solidFill>
                  <a:srgbClr val="000000"/>
                </a:solidFill>
              </a:rPr>
              <a:t>A fabric edge provides a single Layer 3 anycast gateway (that is, the same SVI with the same IP address on all fabric edge nodes) for its connected endpoints and also performs the encapsulation and de-encapsulation of host traffic to and from its connected endpoints.</a:t>
            </a:r>
            <a:endParaRPr lang="en-US" sz="1600" dirty="0">
              <a:solidFill>
                <a:srgbClr val="000000"/>
              </a:solidFill>
            </a:endParaRPr>
          </a:p>
        </p:txBody>
      </p:sp>
      <p:sp>
        <p:nvSpPr>
          <p:cNvPr id="2" name="Rectangle 1"/>
          <p:cNvSpPr/>
          <p:nvPr/>
        </p:nvSpPr>
        <p:spPr>
          <a:xfrm>
            <a:off x="173420" y="3994786"/>
            <a:ext cx="8372980" cy="323165"/>
          </a:xfrm>
          <a:prstGeom prst="rect">
            <a:avLst/>
          </a:prstGeom>
        </p:spPr>
        <p:txBody>
          <a:bodyPr wrap="square">
            <a:spAutoFit/>
          </a:bodyPr>
          <a:lstStyle/>
          <a:p>
            <a:r>
              <a:rPr lang="en-US" sz="1500" dirty="0">
                <a:solidFill>
                  <a:srgbClr val="000000"/>
                </a:solidFill>
              </a:rPr>
              <a:t>An edge node must be either a Cisco switch or router operating in the fabric overlay.</a:t>
            </a:r>
          </a:p>
        </p:txBody>
      </p:sp>
    </p:spTree>
    <p:extLst>
      <p:ext uri="{BB962C8B-B14F-4D97-AF65-F5344CB8AC3E}">
        <p14:creationId xmlns:p14="http://schemas.microsoft.com/office/powerpoint/2010/main" val="21843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6282559" cy="731837"/>
          </a:xfrm>
        </p:spPr>
        <p:txBody>
          <a:bodyPr/>
          <a:lstStyle/>
          <a:p>
            <a:r>
              <a:rPr lang="en-US" sz="1600" dirty="0">
                <a:solidFill>
                  <a:schemeClr val="accent4">
                    <a:lumMod val="75000"/>
                  </a:schemeClr>
                </a:solidFill>
              </a:rPr>
              <a:t>Software-Defined Access (SD-Access)</a:t>
            </a:r>
            <a:br>
              <a:rPr lang="en-US" dirty="0"/>
            </a:br>
            <a:r>
              <a:rPr lang="en-US" sz="2400" dirty="0"/>
              <a:t>Fabric Control Plane Nodes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3420" y="863301"/>
            <a:ext cx="8426670" cy="4134367"/>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 fabric control plane node is a LISP map server/resolver (MS/MR) with enhanced functions for SD-Access, such as fabric wireless and SGT mapping. It maintains a simple host tracking database to map EIDs to RLOCs.</a:t>
            </a:r>
          </a:p>
          <a:p>
            <a:pPr marL="0" indent="0" algn="l" defTabSz="684213" fontAlgn="base">
              <a:spcBef>
                <a:spcPts val="600"/>
              </a:spcBef>
              <a:spcAft>
                <a:spcPts val="600"/>
              </a:spcAft>
              <a:buClr>
                <a:schemeClr val="tx2"/>
              </a:buClr>
              <a:buSzPct val="90000"/>
            </a:pPr>
            <a:r>
              <a:rPr lang="en-US" sz="1500" dirty="0">
                <a:solidFill>
                  <a:srgbClr val="000000"/>
                </a:solidFill>
              </a:rPr>
              <a:t>The control plane (host database) maps all EID locations to the current fabric edge or border node, and it is capable of multiple EID lookup types (IPv4, IPv6, or MAC).</a:t>
            </a:r>
          </a:p>
          <a:p>
            <a:pPr marL="0" indent="0" algn="l" defTabSz="684213" fontAlgn="base">
              <a:spcBef>
                <a:spcPts val="600"/>
              </a:spcBef>
              <a:spcAft>
                <a:spcPts val="600"/>
              </a:spcAft>
              <a:buClr>
                <a:schemeClr val="tx2"/>
              </a:buClr>
              <a:buSzPct val="90000"/>
            </a:pPr>
            <a:r>
              <a:rPr lang="en-US" sz="1500" dirty="0">
                <a:solidFill>
                  <a:srgbClr val="000000"/>
                </a:solidFill>
              </a:rPr>
              <a:t>The control plane receives registrations from fabric edge or border nodes for known EID prefixes from wired endpoints and from fabric mode WLCs for wireless clients. It also resolves lookup requests from fabric edge or border nodes to locate destination EIDs and updates fabric edge nodes and border nodes with wired and wireless client mobility and RLOC information.</a:t>
            </a:r>
          </a:p>
          <a:p>
            <a:pPr marL="0" indent="0" algn="l" defTabSz="684213" fontAlgn="base">
              <a:spcBef>
                <a:spcPts val="600"/>
              </a:spcBef>
              <a:spcAft>
                <a:spcPts val="600"/>
              </a:spcAft>
              <a:buClr>
                <a:schemeClr val="tx2"/>
              </a:buClr>
              <a:buSzPct val="90000"/>
            </a:pPr>
            <a:r>
              <a:rPr lang="en-US" sz="1600" dirty="0">
                <a:solidFill>
                  <a:srgbClr val="000000"/>
                </a:solidFill>
              </a:rPr>
              <a:t>Control plane devices must maintain all endpoint (host) mappings in a fabric. A device with sufficient hardware and software scale for the fabric must be selected for this function.</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337540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6282559" cy="731837"/>
          </a:xfrm>
        </p:spPr>
        <p:txBody>
          <a:bodyPr/>
          <a:lstStyle/>
          <a:p>
            <a:r>
              <a:rPr lang="en-US" sz="1600" dirty="0">
                <a:solidFill>
                  <a:schemeClr val="accent4">
                    <a:lumMod val="75000"/>
                  </a:schemeClr>
                </a:solidFill>
              </a:rPr>
              <a:t>Software-Defined Access (SD-Access)</a:t>
            </a:r>
            <a:br>
              <a:rPr lang="en-US" dirty="0"/>
            </a:br>
            <a:r>
              <a:rPr lang="en-US" sz="2400" dirty="0"/>
              <a:t>Fabric Border Nodes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3420" y="863301"/>
            <a:ext cx="8426670" cy="4134367"/>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Fabric border nodes are LISP proxy tunnel routers (PxTRs) that connect external Layer 3 networks to the SD-Access fabric and translate reachability and policy information, such as VRF and SGT information, from one domain to another.</a:t>
            </a:r>
          </a:p>
          <a:p>
            <a:pPr marL="0" indent="0" algn="l" defTabSz="684213" fontAlgn="base">
              <a:spcBef>
                <a:spcPts val="600"/>
              </a:spcBef>
              <a:spcAft>
                <a:spcPts val="600"/>
              </a:spcAft>
              <a:buClr>
                <a:schemeClr val="tx2"/>
              </a:buClr>
              <a:buSzPct val="90000"/>
            </a:pPr>
            <a:r>
              <a:rPr lang="en-US" sz="1500" dirty="0">
                <a:solidFill>
                  <a:srgbClr val="000000"/>
                </a:solidFill>
              </a:rPr>
              <a:t>There are three types of border nodes: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Internal border (rest of company) - </a:t>
            </a:r>
            <a:r>
              <a:rPr lang="en-US" sz="1500" dirty="0">
                <a:solidFill>
                  <a:srgbClr val="000000"/>
                </a:solidFill>
              </a:rPr>
              <a:t>Connects only to the known areas of the organization (for example, WLC, firewall, data center).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Default border (outside) - </a:t>
            </a:r>
            <a:r>
              <a:rPr lang="en-US" sz="1500" dirty="0">
                <a:solidFill>
                  <a:srgbClr val="000000"/>
                </a:solidFill>
              </a:rPr>
              <a:t>Connects only to unknown areas outside the organization. This border node is configured with a default route to reach external unknown networks such as the internet or the public cloud that are not known to the control plane nodes.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Internal + default border (anywhere) - </a:t>
            </a:r>
            <a:r>
              <a:rPr lang="en-US" sz="1500" dirty="0">
                <a:solidFill>
                  <a:srgbClr val="000000"/>
                </a:solidFill>
              </a:rPr>
              <a:t>Connects transit areas as well as known areas of the company. This is basically a border that combines internal and default border functionality into a single node.</a:t>
            </a:r>
          </a:p>
        </p:txBody>
      </p:sp>
    </p:spTree>
    <p:extLst>
      <p:ext uri="{BB962C8B-B14F-4D97-AF65-F5344CB8AC3E}">
        <p14:creationId xmlns:p14="http://schemas.microsoft.com/office/powerpoint/2010/main" val="408180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23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Software-Defined Access (SD-Access) - </a:t>
            </a:r>
            <a:r>
              <a:rPr lang="en-US" sz="1800" dirty="0">
                <a:solidFill>
                  <a:srgbClr val="000000"/>
                </a:solidFill>
              </a:rPr>
              <a:t>This section defines the benefits of SD-Access over traditional campus networks as well as the components and features of the Cisco SD-Access solution, including the nodes, fabric control plane, and data plane.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Software-Defined WAN (SD-WAN) - </a:t>
            </a:r>
            <a:r>
              <a:rPr lang="en-US" sz="1800" dirty="0">
                <a:solidFill>
                  <a:srgbClr val="000000"/>
                </a:solidFill>
              </a:rPr>
              <a:t>This section defines the benefits of SD-WAN over traditional WANs as well as the components and features of the Cisco SD-WAN solution, including the orchestration plane, management plane, control plane, and data plane.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6282559" cy="731837"/>
          </a:xfrm>
        </p:spPr>
        <p:txBody>
          <a:bodyPr/>
          <a:lstStyle/>
          <a:p>
            <a:r>
              <a:rPr lang="en-US" sz="1600" dirty="0">
                <a:solidFill>
                  <a:schemeClr val="accent4">
                    <a:lumMod val="75000"/>
                  </a:schemeClr>
                </a:solidFill>
              </a:rPr>
              <a:t>Software-Defined Access (SD-Access)</a:t>
            </a:r>
            <a:br>
              <a:rPr lang="en-US" dirty="0"/>
            </a:br>
            <a:r>
              <a:rPr lang="en-US" sz="2400" dirty="0"/>
              <a:t>Fabric Wireless Controller (WLC)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3420" y="731837"/>
            <a:ext cx="4461642" cy="3172671"/>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 fabric-enabled WLC connects APs and wireless endpoints to the SD-Access fabric. The WLC is external to the fabric and connects to the SD-Access fabric through an internal border node. </a:t>
            </a:r>
          </a:p>
          <a:p>
            <a:pPr marL="0" indent="0" algn="l" defTabSz="684213" fontAlgn="base">
              <a:spcBef>
                <a:spcPts val="600"/>
              </a:spcBef>
              <a:spcAft>
                <a:spcPts val="600"/>
              </a:spcAft>
              <a:buClr>
                <a:schemeClr val="tx2"/>
              </a:buClr>
              <a:buSzPct val="90000"/>
            </a:pPr>
            <a:r>
              <a:rPr lang="en-US" sz="1500" dirty="0">
                <a:solidFill>
                  <a:srgbClr val="000000"/>
                </a:solidFill>
              </a:rPr>
              <a:t>In traditional wireless deployments, the WLC is typically centralized, and all control plane and data plane (wireless client data) traffic needs to be tunneled to the WLC through the Control and Provisioning of Wireless Access Points (CAPWAP) tunnel. </a:t>
            </a:r>
          </a:p>
          <a:p>
            <a:pPr marL="0" indent="0" algn="l" defTabSz="684213" fontAlgn="base">
              <a:spcBef>
                <a:spcPts val="600"/>
              </a:spcBef>
              <a:spcAft>
                <a:spcPts val="600"/>
              </a:spcAft>
              <a:buClr>
                <a:schemeClr val="tx2"/>
              </a:buClr>
              <a:buSzPct val="90000"/>
            </a:pPr>
            <a:r>
              <a:rPr lang="en-US" sz="1500" dirty="0">
                <a:solidFill>
                  <a:srgbClr val="000000"/>
                </a:solidFill>
              </a:rPr>
              <a:t>In SD-Access, the wireless control plane remains centralized, but the data plane is distributed using VXLAN directly from the fabric-enabled APs. </a:t>
            </a:r>
          </a:p>
        </p:txBody>
      </p:sp>
      <p:sp>
        <p:nvSpPr>
          <p:cNvPr id="5" name="Rectangle 4">
            <a:extLst>
              <a:ext uri="{FF2B5EF4-FFF2-40B4-BE49-F238E27FC236}">
                <a16:creationId xmlns:a16="http://schemas.microsoft.com/office/drawing/2014/main" id="{68F1A061-B41F-45BE-9E06-65FEEAFF2FB0}"/>
              </a:ext>
            </a:extLst>
          </p:cNvPr>
          <p:cNvSpPr/>
          <p:nvPr/>
        </p:nvSpPr>
        <p:spPr>
          <a:xfrm>
            <a:off x="4714483" y="3846262"/>
            <a:ext cx="4572000" cy="784830"/>
          </a:xfrm>
          <a:prstGeom prst="rect">
            <a:avLst/>
          </a:prstGeom>
        </p:spPr>
        <p:txBody>
          <a:bodyPr>
            <a:spAutoFit/>
          </a:bodyPr>
          <a:lstStyle/>
          <a:p>
            <a:pPr defTabSz="684213">
              <a:spcBef>
                <a:spcPts val="600"/>
              </a:spcBef>
              <a:spcAft>
                <a:spcPts val="600"/>
              </a:spcAft>
              <a:buClr>
                <a:schemeClr val="tx2"/>
              </a:buClr>
              <a:buSzPct val="90000"/>
            </a:pPr>
            <a:r>
              <a:rPr lang="en-US" sz="1500" dirty="0">
                <a:solidFill>
                  <a:srgbClr val="000000"/>
                </a:solidFill>
              </a:rPr>
              <a:t>Figure 23-7 illustrates a traditional wireless deployment compared to an SD-Access wireless deployment.</a:t>
            </a:r>
          </a:p>
        </p:txBody>
      </p:sp>
      <p:sp>
        <p:nvSpPr>
          <p:cNvPr id="6" name="Rectangle 5"/>
          <p:cNvSpPr/>
          <p:nvPr/>
        </p:nvSpPr>
        <p:spPr>
          <a:xfrm>
            <a:off x="4714483" y="3600041"/>
            <a:ext cx="4248279" cy="246221"/>
          </a:xfrm>
          <a:prstGeom prst="rect">
            <a:avLst/>
          </a:prstGeom>
        </p:spPr>
        <p:txBody>
          <a:bodyPr wrap="none">
            <a:spAutoFit/>
          </a:bodyPr>
          <a:lstStyle/>
          <a:p>
            <a:r>
              <a:rPr lang="en-US" sz="1000" b="1" dirty="0">
                <a:latin typeface="+mj-lt"/>
              </a:rPr>
              <a:t>Figure 23-7 </a:t>
            </a:r>
            <a:r>
              <a:rPr lang="en-US" sz="1000" i="1" dirty="0">
                <a:latin typeface="+mj-lt"/>
              </a:rPr>
              <a:t>Traditional Wireless and SD-Access Wireless Deployments</a:t>
            </a:r>
            <a:endParaRPr lang="en-US" sz="100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441" y="676800"/>
            <a:ext cx="4312615" cy="2877006"/>
          </a:xfrm>
          <a:prstGeom prst="rect">
            <a:avLst/>
          </a:prstGeom>
        </p:spPr>
      </p:pic>
    </p:spTree>
    <p:extLst>
      <p:ext uri="{BB962C8B-B14F-4D97-AF65-F5344CB8AC3E}">
        <p14:creationId xmlns:p14="http://schemas.microsoft.com/office/powerpoint/2010/main" val="95590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SD-Access Fabric Concepts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2229" y="731837"/>
            <a:ext cx="8476342" cy="3888289"/>
          </a:xfrm>
        </p:spPr>
        <p:txBody>
          <a:bodyPr/>
          <a:lstStyle/>
          <a:p>
            <a:pPr indent="0" algn="l"/>
            <a:r>
              <a:rPr lang="en-US" sz="1300" dirty="0">
                <a:solidFill>
                  <a:srgbClr val="000000"/>
                </a:solidFill>
              </a:rPr>
              <a:t>Better understanding the benefits and operation of Cisco SD-Access requires reviewing the following concepts related to how the multiple technologies that are used by the SD-WAN solution operate and interact in SD-Access: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300" b="1" dirty="0">
                <a:solidFill>
                  <a:srgbClr val="000000"/>
                </a:solidFill>
              </a:rPr>
              <a:t>Virtual network (VN) -</a:t>
            </a:r>
            <a:r>
              <a:rPr lang="en-US" sz="1300" dirty="0">
                <a:solidFill>
                  <a:srgbClr val="000000"/>
                </a:solidFill>
              </a:rPr>
              <a:t> The VN provides virtualization at the device level, using VRF instances to create multiple Layer 3 routing tables. VRF instances provide segmentation across IP addresses, allowing for overlapped address space and traffic segmentation.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300" b="1" dirty="0">
                <a:solidFill>
                  <a:srgbClr val="000000"/>
                </a:solidFill>
              </a:rPr>
              <a:t>Host pool -</a:t>
            </a:r>
            <a:r>
              <a:rPr lang="en-US" sz="1300" dirty="0">
                <a:solidFill>
                  <a:srgbClr val="000000"/>
                </a:solidFill>
              </a:rPr>
              <a:t> A host pool is a group of endpoints assigned to an IP pool subnet in the SDA-Access fabric. Fabric edge nodes have a Switched Virtual Interface (SVI) for each host pool to be used by endpoints and users as their default gateway.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300" b="1" dirty="0">
                <a:solidFill>
                  <a:srgbClr val="000000"/>
                </a:solidFill>
              </a:rPr>
              <a:t>Scalable group -</a:t>
            </a:r>
            <a:r>
              <a:rPr lang="en-US" sz="1300" dirty="0">
                <a:solidFill>
                  <a:srgbClr val="000000"/>
                </a:solidFill>
              </a:rPr>
              <a:t> A scalable group is a group of endpoints with similar policies. The SD-Access policy plane assigns every endpoint (host) to a scalable group using TrustSec SGT tags. Assignment to a scalable group can be either static per fabric edge port or using dynamic authentication through AAA or RADIUS using Cisco ISE.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300" b="1" dirty="0">
                <a:solidFill>
                  <a:srgbClr val="000000"/>
                </a:solidFill>
              </a:rPr>
              <a:t>Anycast gateway -</a:t>
            </a:r>
            <a:r>
              <a:rPr lang="en-US" sz="1300" dirty="0">
                <a:solidFill>
                  <a:srgbClr val="000000"/>
                </a:solidFill>
              </a:rPr>
              <a:t> The anycast gateway provides a pervasive Layer 3 default gateway where the same SVI is provisioned on every edge node with the same SVI IP and MAC address. This allows an IP subnet to be stretched across the SD-Access fabric.</a:t>
            </a:r>
          </a:p>
        </p:txBody>
      </p:sp>
    </p:spTree>
    <p:extLst>
      <p:ext uri="{BB962C8B-B14F-4D97-AF65-F5344CB8AC3E}">
        <p14:creationId xmlns:p14="http://schemas.microsoft.com/office/powerpoint/2010/main" val="169978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Controller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8274690" cy="114029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controller layer provides all of the management subsystems for the management layer, and this is all provided by Cisco DNA Center and Cisco ISE. Figure 23-8 illustrates the different components that comprise the controller layer and how they interact with each other as well as with the campus fabric.</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r>
              <a:rPr lang="en-US" sz="1600" dirty="0">
                <a:solidFill>
                  <a:srgbClr val="000000"/>
                </a:solidFill>
              </a:rPr>
              <a:t> </a:t>
            </a:r>
          </a:p>
        </p:txBody>
      </p:sp>
      <p:sp>
        <p:nvSpPr>
          <p:cNvPr id="5" name="Rectangle 4"/>
          <p:cNvSpPr/>
          <p:nvPr/>
        </p:nvSpPr>
        <p:spPr>
          <a:xfrm>
            <a:off x="1583652" y="4457934"/>
            <a:ext cx="2605200" cy="246221"/>
          </a:xfrm>
          <a:prstGeom prst="rect">
            <a:avLst/>
          </a:prstGeom>
        </p:spPr>
        <p:txBody>
          <a:bodyPr wrap="none">
            <a:spAutoFit/>
          </a:bodyPr>
          <a:lstStyle/>
          <a:p>
            <a:r>
              <a:rPr lang="en-US" sz="1000" b="1" dirty="0">
                <a:latin typeface="+mj-lt"/>
              </a:rPr>
              <a:t>Figure 23-8 </a:t>
            </a:r>
            <a:r>
              <a:rPr lang="en-US" sz="1000" i="1" dirty="0">
                <a:latin typeface="+mj-lt"/>
              </a:rPr>
              <a:t>SD-Access Main Components</a:t>
            </a:r>
            <a:endParaRPr lang="en-US" sz="10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652" y="1995714"/>
            <a:ext cx="5946120" cy="2362903"/>
          </a:xfrm>
          <a:prstGeom prst="rect">
            <a:avLst/>
          </a:prstGeom>
        </p:spPr>
      </p:pic>
    </p:spTree>
    <p:extLst>
      <p:ext uri="{BB962C8B-B14F-4D97-AF65-F5344CB8AC3E}">
        <p14:creationId xmlns:p14="http://schemas.microsoft.com/office/powerpoint/2010/main" val="348401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Controller Layer Subsystems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7623420" cy="3392385"/>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There are three main controller subsystems: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Cisco Network Control Platform (NCP) -</a:t>
            </a:r>
            <a:r>
              <a:rPr lang="en-US" sz="1400" dirty="0">
                <a:solidFill>
                  <a:srgbClr val="000000"/>
                </a:solidFill>
              </a:rPr>
              <a:t> This is a subsystem integrated directly into Cisco DNA Center that provides all the underlay and fabric automation and orchestration services for the physical and network layers. NCP configures and manages Cisco network devices and then provides network automation status and other information to the management layer.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Cisco Network Data Platform (NDP) -</a:t>
            </a:r>
            <a:r>
              <a:rPr lang="en-US" sz="1400" dirty="0">
                <a:solidFill>
                  <a:srgbClr val="000000"/>
                </a:solidFill>
              </a:rPr>
              <a:t> NDP is a data collection and analytics and assurance subsystem that is integrated directly into Cisco DNA Center. NDP analyzes and correlates various network events through multiple sources (such as NetFlow and Switched Port Analyzer [SPAN]) and identifies historical trends.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Cisco Identity Services Engine (ISE) -</a:t>
            </a:r>
            <a:r>
              <a:rPr lang="en-US" sz="1400" dirty="0">
                <a:solidFill>
                  <a:srgbClr val="000000"/>
                </a:solidFill>
              </a:rPr>
              <a:t> The basic role of ISE is to provide all the identity and policy services for the physical layer and network layer. ISE provides network access control (NAC) and identity services for dynamic endpoint-to-group mapping and policy definition in a variety of ways.</a:t>
            </a:r>
          </a:p>
        </p:txBody>
      </p:sp>
    </p:spTree>
    <p:extLst>
      <p:ext uri="{BB962C8B-B14F-4D97-AF65-F5344CB8AC3E}">
        <p14:creationId xmlns:p14="http://schemas.microsoft.com/office/powerpoint/2010/main" val="134010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Management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6" y="855419"/>
            <a:ext cx="8193691" cy="3923058"/>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Cisco DNA Center management layer is the user interface/user experience (UI/UX) layer, where all the information from the other layers is presented to the user in the form of a centralized management dashboard. It is the intent-based networking aspect of Cisco DNA.</a:t>
            </a:r>
          </a:p>
          <a:p>
            <a:pPr marL="0" indent="0" algn="l" defTabSz="684213" fontAlgn="base">
              <a:spcBef>
                <a:spcPts val="600"/>
              </a:spcBef>
              <a:spcAft>
                <a:spcPts val="600"/>
              </a:spcAft>
              <a:buClr>
                <a:schemeClr val="tx2"/>
              </a:buClr>
              <a:buSzPct val="90000"/>
            </a:pPr>
            <a:r>
              <a:rPr lang="en-US" sz="1500" dirty="0">
                <a:solidFill>
                  <a:srgbClr val="000000"/>
                </a:solidFill>
              </a:rPr>
              <a:t>The Cisco DNA design workflow provides all the tools needed to logically define the SD-Access fabric. The following are some of the Cisco DNA design tools: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Network Hierarchy -</a:t>
            </a:r>
            <a:r>
              <a:rPr lang="en-US" sz="1500" dirty="0">
                <a:solidFill>
                  <a:srgbClr val="000000"/>
                </a:solidFill>
              </a:rPr>
              <a:t> Used to set up geolocation, building, and floorplan details and associate them with a unique site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Network</a:t>
            </a:r>
            <a:r>
              <a:rPr lang="en-US" sz="1500" dirty="0">
                <a:solidFill>
                  <a:srgbClr val="000000"/>
                </a:solidFill>
              </a:rPr>
              <a:t> </a:t>
            </a:r>
            <a:r>
              <a:rPr lang="en-US" sz="1500" b="1" dirty="0">
                <a:solidFill>
                  <a:srgbClr val="000000"/>
                </a:solidFill>
              </a:rPr>
              <a:t>Settings -</a:t>
            </a:r>
            <a:r>
              <a:rPr lang="en-US" sz="1500" dirty="0">
                <a:solidFill>
                  <a:srgbClr val="000000"/>
                </a:solidFill>
              </a:rPr>
              <a:t> Used to set up network servers (such as DNS, DHCP, and AAA), device credentials, IP management, and wireless settings.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Image</a:t>
            </a:r>
            <a:r>
              <a:rPr lang="en-US" sz="1500" dirty="0">
                <a:solidFill>
                  <a:srgbClr val="000000"/>
                </a:solidFill>
              </a:rPr>
              <a:t> </a:t>
            </a:r>
            <a:r>
              <a:rPr lang="en-US" sz="1500" b="1" dirty="0">
                <a:solidFill>
                  <a:srgbClr val="000000"/>
                </a:solidFill>
              </a:rPr>
              <a:t>Repository -</a:t>
            </a:r>
            <a:r>
              <a:rPr lang="en-US" sz="1500" dirty="0">
                <a:solidFill>
                  <a:srgbClr val="000000"/>
                </a:solidFill>
              </a:rPr>
              <a:t> Used to manage the software images and/or maintenance updates, set version compliance, and download and deploy images.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Network</a:t>
            </a:r>
            <a:r>
              <a:rPr lang="en-US" sz="1500" dirty="0">
                <a:solidFill>
                  <a:srgbClr val="000000"/>
                </a:solidFill>
              </a:rPr>
              <a:t> </a:t>
            </a:r>
            <a:r>
              <a:rPr lang="en-US" sz="1500" b="1" dirty="0">
                <a:solidFill>
                  <a:srgbClr val="000000"/>
                </a:solidFill>
              </a:rPr>
              <a:t>Profiles -</a:t>
            </a:r>
            <a:r>
              <a:rPr lang="en-US" sz="1500" dirty="0">
                <a:solidFill>
                  <a:srgbClr val="000000"/>
                </a:solidFill>
              </a:rPr>
              <a:t> Used to define LAN, WAN, and WLAN connection profiles (such as SSID) and apply them to one or more sites.</a:t>
            </a:r>
          </a:p>
        </p:txBody>
      </p:sp>
    </p:spTree>
    <p:extLst>
      <p:ext uri="{BB962C8B-B14F-4D97-AF65-F5344CB8AC3E}">
        <p14:creationId xmlns:p14="http://schemas.microsoft.com/office/powerpoint/2010/main" val="143635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Cisco DNA Policy Workflow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909" y="727974"/>
            <a:ext cx="8345488" cy="3687552"/>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Cisco DNA policy workflow provides all the tools to logically define Cisco DNA  policies. The following are some of the Cisco DNA policy tools: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Dashboard -</a:t>
            </a:r>
            <a:r>
              <a:rPr lang="en-US" sz="1400" dirty="0">
                <a:solidFill>
                  <a:srgbClr val="000000"/>
                </a:solidFill>
              </a:rPr>
              <a:t> Used to monitor all the VNs, scalable groups, policies, and recent  changes.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Group-Based Access Control -</a:t>
            </a:r>
            <a:r>
              <a:rPr lang="en-US" sz="1400" dirty="0">
                <a:solidFill>
                  <a:srgbClr val="000000"/>
                </a:solidFill>
              </a:rPr>
              <a:t> Used to create group-based access control policies, which are the same as SGACLs. Cisco DNA Center integrates with Cisco ISE to  simplify the process of creating and maintaining SGACLs.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IP-Based Access Control -</a:t>
            </a:r>
            <a:r>
              <a:rPr lang="en-US" sz="1400" dirty="0">
                <a:solidFill>
                  <a:srgbClr val="000000"/>
                </a:solidFill>
              </a:rPr>
              <a:t> Used to create IP-based access control policy to control the traffic going into and coming out of a Cisco device in the same way that an ACL does.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Application -</a:t>
            </a:r>
            <a:r>
              <a:rPr lang="en-US" sz="1400" dirty="0">
                <a:solidFill>
                  <a:srgbClr val="000000"/>
                </a:solidFill>
              </a:rPr>
              <a:t> Used to configure QoS in the network through application policies.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Traffic</a:t>
            </a:r>
            <a:r>
              <a:rPr lang="en-US" sz="1400" dirty="0">
                <a:solidFill>
                  <a:srgbClr val="000000"/>
                </a:solidFill>
              </a:rPr>
              <a:t> </a:t>
            </a:r>
            <a:r>
              <a:rPr lang="en-US" sz="1400" b="1" dirty="0">
                <a:solidFill>
                  <a:srgbClr val="000000"/>
                </a:solidFill>
              </a:rPr>
              <a:t>Copy -</a:t>
            </a:r>
            <a:r>
              <a:rPr lang="en-US" sz="1400" dirty="0">
                <a:solidFill>
                  <a:srgbClr val="000000"/>
                </a:solidFill>
              </a:rPr>
              <a:t> Used to configure Encapsulated Remote Switched Port Analyzer (ERSPAN) to copy the IP traffic flow between two entities to a specified remote destination for monitoring or troubleshooting purposes.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Virtual Network -</a:t>
            </a:r>
            <a:r>
              <a:rPr lang="en-US" sz="1400" dirty="0">
                <a:solidFill>
                  <a:srgbClr val="000000"/>
                </a:solidFill>
              </a:rPr>
              <a:t> Used to set up the virtual networks (or use the default VN) and associate various scalable groups</a:t>
            </a:r>
          </a:p>
        </p:txBody>
      </p:sp>
    </p:spTree>
    <p:extLst>
      <p:ext uri="{BB962C8B-B14F-4D97-AF65-F5344CB8AC3E}">
        <p14:creationId xmlns:p14="http://schemas.microsoft.com/office/powerpoint/2010/main" val="86232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a:t>
            </a:r>
            <a:br>
              <a:rPr lang="en-US" dirty="0"/>
            </a:br>
            <a:r>
              <a:rPr lang="en-US" sz="2400" dirty="0"/>
              <a:t>Cisco DNA Provision Workflow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7998920" cy="36500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Cisco DNA provision workflow provides all the tools to deploy the Cisco SD-Access fabric. The following are some of the Cisco DNA provision tools: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Devices -</a:t>
            </a:r>
            <a:r>
              <a:rPr lang="en-US" sz="1600" dirty="0">
                <a:solidFill>
                  <a:srgbClr val="000000"/>
                </a:solidFill>
              </a:rPr>
              <a:t> Used to assign devices to a site ID, confirm or update the software version, and provision the network underlay configurations.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Fabrics -</a:t>
            </a:r>
            <a:r>
              <a:rPr lang="en-US" sz="1600" dirty="0">
                <a:solidFill>
                  <a:srgbClr val="000000"/>
                </a:solidFill>
              </a:rPr>
              <a:t> Used to set up the fabric domains (or use the default LAN fabric).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Fabric</a:t>
            </a:r>
            <a:r>
              <a:rPr lang="en-US" sz="1600" dirty="0">
                <a:solidFill>
                  <a:srgbClr val="000000"/>
                </a:solidFill>
              </a:rPr>
              <a:t> </a:t>
            </a:r>
            <a:r>
              <a:rPr lang="en-US" sz="1600" b="1" dirty="0">
                <a:solidFill>
                  <a:srgbClr val="000000"/>
                </a:solidFill>
              </a:rPr>
              <a:t>Devices -</a:t>
            </a:r>
            <a:r>
              <a:rPr lang="en-US" sz="1600" dirty="0">
                <a:solidFill>
                  <a:srgbClr val="000000"/>
                </a:solidFill>
              </a:rPr>
              <a:t> Used to add devices to the fabric domain and specify device roles (such as control plane, border, edge, and WLC).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Host</a:t>
            </a:r>
            <a:r>
              <a:rPr lang="en-US" sz="1600" dirty="0">
                <a:solidFill>
                  <a:srgbClr val="000000"/>
                </a:solidFill>
              </a:rPr>
              <a:t> </a:t>
            </a:r>
            <a:r>
              <a:rPr lang="en-US" sz="1600" b="1" dirty="0">
                <a:solidFill>
                  <a:srgbClr val="000000"/>
                </a:solidFill>
              </a:rPr>
              <a:t>Onboarding -</a:t>
            </a:r>
            <a:r>
              <a:rPr lang="en-US" sz="1600" dirty="0">
                <a:solidFill>
                  <a:srgbClr val="000000"/>
                </a:solidFill>
              </a:rPr>
              <a:t> Used to define the host authentication type (static or dynamic) and assign host pools (wired and wireless) to various VNs.</a:t>
            </a:r>
          </a:p>
          <a:p>
            <a:pPr marL="0" indent="0" algn="l" defTabSz="684213" fontAlgn="base">
              <a:spcBef>
                <a:spcPts val="600"/>
              </a:spcBef>
              <a:spcAft>
                <a:spcPts val="600"/>
              </a:spcAft>
              <a:buClr>
                <a:schemeClr val="tx2"/>
              </a:buClr>
              <a:buSzPct val="90000"/>
            </a:pPr>
            <a:r>
              <a:rPr lang="en-US" sz="1600" dirty="0">
                <a:solidFill>
                  <a:srgbClr val="000000"/>
                </a:solidFill>
              </a:rPr>
              <a:t> </a:t>
            </a:r>
          </a:p>
        </p:txBody>
      </p:sp>
    </p:spTree>
    <p:extLst>
      <p:ext uri="{BB962C8B-B14F-4D97-AF65-F5344CB8AC3E}">
        <p14:creationId xmlns:p14="http://schemas.microsoft.com/office/powerpoint/2010/main" val="388338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264207"/>
            <a:ext cx="7598042" cy="1351755"/>
          </a:xfrm>
        </p:spPr>
        <p:txBody>
          <a:bodyPr/>
          <a:lstStyle/>
          <a:p>
            <a:r>
              <a:rPr lang="en-US" dirty="0">
                <a:solidFill>
                  <a:schemeClr val="accent5">
                    <a:lumMod val="40000"/>
                    <a:lumOff val="60000"/>
                  </a:schemeClr>
                </a:solidFill>
              </a:rPr>
              <a:t>Software-Defined WAN (SD-WAN)</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615962"/>
            <a:ext cx="8277832" cy="3108543"/>
          </a:xfrm>
          <a:prstGeom prst="rect">
            <a:avLst/>
          </a:prstGeom>
          <a:noFill/>
        </p:spPr>
        <p:txBody>
          <a:bodyPr wrap="square" rtlCol="0">
            <a:spAutoFit/>
          </a:bodyPr>
          <a:lstStyle/>
          <a:p>
            <a:r>
              <a:rPr lang="en-US" sz="1400" dirty="0">
                <a:solidFill>
                  <a:schemeClr val="accent5">
                    <a:lumMod val="40000"/>
                    <a:lumOff val="60000"/>
                  </a:schemeClr>
                </a:solidFill>
                <a:latin typeface="+mj-lt"/>
                <a:ea typeface="ＭＳ Ｐゴシック" charset="0"/>
              </a:rPr>
              <a:t>Managing enterprise networks is becoming more complex, with customers embracing a multicloud approach, applications moving to the cloud, mobile and IoT devices growing exponentially in the network, and the internet edge moving to the branch. This digital transformation is powering the adoption of SD-WAN by customers looking to do the following:</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Lower costs and reduce risks with simple WAN automation and orchestration. </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Extend their enterprise networks (such as branch or on-premises) seamlessly into the public cloud.</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Provide optimal user experience for SaaS applications.</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Leverage a transport-independent WAN for lower cost and higher diversity. This means the underlay network can be any type of IP-based network, such as the internet, MPLS, 3G/4G LTE, satellite, or dedicated circuits.</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Enhance application visibility and use that visibility to improve performance with intelligent path control to meet SLAs for business-critical and real-time applications. </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Provide end-to-end WAN traffic segmentation and encryption for protecting critical enterprise compute resources.</a:t>
            </a:r>
          </a:p>
        </p:txBody>
      </p:sp>
    </p:spTree>
    <p:custDataLst>
      <p:tags r:id="rId1"/>
    </p:custDataLst>
    <p:extLst>
      <p:ext uri="{BB962C8B-B14F-4D97-AF65-F5344CB8AC3E}">
        <p14:creationId xmlns:p14="http://schemas.microsoft.com/office/powerpoint/2010/main" val="116135803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SD-WAN Solutions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36500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currently offers two SD-WAN solutions: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Cisco SD-WAN (based on Viptela) - </a:t>
            </a:r>
            <a:r>
              <a:rPr lang="en-US" sz="1600" dirty="0">
                <a:solidFill>
                  <a:srgbClr val="000000"/>
                </a:solidFill>
              </a:rPr>
              <a:t>This is the preferred solution for organizations that require an SD-WAN solution with cloud-based initiatives that provides granular segmentation, advanced routing, advanced security, and complex topologies while connecting to cloud instances.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Meraki SD-WAN - </a:t>
            </a:r>
            <a:r>
              <a:rPr lang="en-US" sz="1600" dirty="0">
                <a:solidFill>
                  <a:srgbClr val="000000"/>
                </a:solidFill>
              </a:rPr>
              <a:t>This is the recommended solution for organizations that require unified threat management (UTM) solutions with SD-WAN functionality or that are existing Cisco Meraki customers looking to expand to SD-WAN. UTM is an all-in-one security solution delivered in a single appliance and typically includes the following security features: firewall, VPN, intrusion prevention, antivirus, antispam, and web content filtering.</a:t>
            </a:r>
          </a:p>
        </p:txBody>
      </p:sp>
    </p:spTree>
    <p:extLst>
      <p:ext uri="{BB962C8B-B14F-4D97-AF65-F5344CB8AC3E}">
        <p14:creationId xmlns:p14="http://schemas.microsoft.com/office/powerpoint/2010/main" val="11209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Cisco SD-WAN Architecture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139374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Cisco SD-WAN (based on Viptela) is a cloud-delivered overlay WAN architecture that facilitates digital and cloud transformation for enterprises. It addresses all the customer requirements mentioned earlier. Figure 23-13 shows how SD-WAN can be used to provide secure connectivity to remote offices, branch offices, campus networks, data centers, and the cloud over any type of IP-based underlay transport network, such as the internet, 3G/4G LTE, and MPLS. It also illustrates how some of the components to manage the SD-WAN fabric can be deployed on a data center, private cloud, or public cloud.</a:t>
            </a:r>
          </a:p>
        </p:txBody>
      </p:sp>
      <p:sp>
        <p:nvSpPr>
          <p:cNvPr id="5" name="Rectangle 4"/>
          <p:cNvSpPr/>
          <p:nvPr/>
        </p:nvSpPr>
        <p:spPr>
          <a:xfrm>
            <a:off x="1733612" y="4529328"/>
            <a:ext cx="2460930" cy="230832"/>
          </a:xfrm>
          <a:prstGeom prst="rect">
            <a:avLst/>
          </a:prstGeom>
        </p:spPr>
        <p:txBody>
          <a:bodyPr wrap="none">
            <a:spAutoFit/>
          </a:bodyPr>
          <a:lstStyle/>
          <a:p>
            <a:r>
              <a:rPr lang="en-US" sz="900" b="1" dirty="0">
                <a:latin typeface="Cisco-Bold"/>
              </a:rPr>
              <a:t>Figure 23-13 </a:t>
            </a:r>
            <a:r>
              <a:rPr lang="en-US" sz="900" i="1" dirty="0">
                <a:latin typeface="CiscoSerif-Italic-Regular"/>
              </a:rPr>
              <a:t>SD-WAN Solution Architecture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612" y="2277317"/>
            <a:ext cx="4878264" cy="2252011"/>
          </a:xfrm>
          <a:prstGeom prst="rect">
            <a:avLst/>
          </a:prstGeom>
        </p:spPr>
      </p:pic>
    </p:spTree>
    <p:extLst>
      <p:ext uri="{BB962C8B-B14F-4D97-AF65-F5344CB8AC3E}">
        <p14:creationId xmlns:p14="http://schemas.microsoft.com/office/powerpoint/2010/main" val="252703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Software-Defined Access (SD-Access) </a:t>
            </a: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1697093"/>
            <a:ext cx="827783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 fabric network is an overlay network (virtual network) built over an underlay network (physical network) using overlay tunneling technologies such as VXLAN. Fabric networks improve upon traditional physical networks by enabling host mobility, network automation, network virtualization, and segmentation. They are more manageable, flexible, secure (by means of encryption), and scalable than traditional networks.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Manual network configuration changes are slow and can lead to misconfigurations that cause service disruptions on the network. The situation is exacerbated in a constantly changing environment where more users, endpoints, and applications are being added.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 increase in users and endpoints makes configuring user credentials and maintaining a consistent policy across the network very complex. </a:t>
            </a: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Cisco SD-WAN Solution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36500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Cisco SD-WAN solution has four main components and an optional analytics service: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vManage NMS -</a:t>
            </a:r>
            <a:r>
              <a:rPr lang="en-US" sz="1600" dirty="0">
                <a:solidFill>
                  <a:srgbClr val="000000"/>
                </a:solidFill>
              </a:rPr>
              <a:t> The vManage NMS is a single pane of glass network management system (NMS) GUI that is used to configure and manage the full SD-WAN solution. It enables centralized provisioning and simplifies network changes.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vSmart Controller -</a:t>
            </a:r>
            <a:r>
              <a:rPr lang="en-US" sz="1600" dirty="0">
                <a:solidFill>
                  <a:srgbClr val="000000"/>
                </a:solidFill>
              </a:rPr>
              <a:t> vSmart controllers have pre-installed credentials that allow them to authenticate every SD-WAN router that comes online. These credentials ensure that only authenticated devices are allowed access to the SD-WAN fabric. After successful authentication, each vSmart controller establishes a permanent DTLS tunnel to each SD-WAN router in the SD-WAN fabric and uses these tunnels to establish Overlay Management Protocol (OMP) neighbor relationships with each SD-WAN router. OMP is a  proprietary routing protocol similar to BGP that can advertise routes, next hops, keys, and policy information needed to establish and maintain the SD-WAN fabric.</a:t>
            </a:r>
          </a:p>
        </p:txBody>
      </p:sp>
    </p:spTree>
    <p:extLst>
      <p:ext uri="{BB962C8B-B14F-4D97-AF65-F5344CB8AC3E}">
        <p14:creationId xmlns:p14="http://schemas.microsoft.com/office/powerpoint/2010/main" val="83756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Cisco SD-WAN Solution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3650079"/>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Cisco SD-WAN Routers (vEdge and cEdge)</a:t>
            </a:r>
            <a:r>
              <a:rPr lang="en-US" sz="1600" dirty="0">
                <a:solidFill>
                  <a:srgbClr val="000000"/>
                </a:solidFill>
              </a:rPr>
              <a:t>: Cisco SD-WAN routers deliver the essential WAN, security, and multicloud capabilities of the Cisco SD-WAN solution. They are available as hardware, software, cloud, or virtualized routers that sit at the perimeter of a site, such as a remote office, branch office, campus, or data center. SD-WAN routers support standard router features, such as OSPF, BGP, ACLs, QoS, and  routing policies, in addition to the SD-WAN overlay control and data plane functions.</a:t>
            </a:r>
          </a:p>
          <a:p>
            <a:pPr marL="0" indent="0" algn="l" defTabSz="684213" fontAlgn="base">
              <a:spcBef>
                <a:spcPts val="600"/>
              </a:spcBef>
              <a:spcAft>
                <a:spcPts val="600"/>
              </a:spcAft>
              <a:buClr>
                <a:schemeClr val="tx2"/>
              </a:buClr>
              <a:buSzPct val="90000"/>
            </a:pPr>
            <a:r>
              <a:rPr lang="en-US" sz="1600" dirty="0">
                <a:solidFill>
                  <a:srgbClr val="000000"/>
                </a:solidFill>
              </a:rPr>
              <a:t>There are two different SD-WAN router options available for the Cisco SD-WAN solution:</a:t>
            </a:r>
          </a:p>
          <a:p>
            <a:pPr marL="503298" lvl="3" indent="-285750">
              <a:spcAft>
                <a:spcPts val="600"/>
              </a:spcAft>
              <a:buSzPct val="90000"/>
              <a:buFont typeface="Arial" panose="020B0604020202020204" pitchFamily="34" charset="0"/>
              <a:buChar char="•"/>
            </a:pPr>
            <a:r>
              <a:rPr lang="en-US" sz="1600" b="1" dirty="0">
                <a:solidFill>
                  <a:srgbClr val="000000"/>
                </a:solidFill>
              </a:rPr>
              <a:t>vEdge</a:t>
            </a:r>
            <a:r>
              <a:rPr lang="en-US" sz="1600" dirty="0">
                <a:solidFill>
                  <a:srgbClr val="000000"/>
                </a:solidFill>
              </a:rPr>
              <a:t>: The original Viptela platforms running Viptela software.</a:t>
            </a:r>
          </a:p>
          <a:p>
            <a:pPr marL="503298" lvl="3" indent="-285750">
              <a:spcAft>
                <a:spcPts val="600"/>
              </a:spcAft>
              <a:buSzPct val="90000"/>
              <a:buFont typeface="Arial" panose="020B0604020202020204" pitchFamily="34" charset="0"/>
              <a:buChar char="•"/>
            </a:pPr>
            <a:r>
              <a:rPr lang="en-US" sz="1600" b="1" dirty="0">
                <a:solidFill>
                  <a:srgbClr val="000000"/>
                </a:solidFill>
              </a:rPr>
              <a:t>cEdge</a:t>
            </a:r>
            <a:r>
              <a:rPr lang="en-US" sz="1600" dirty="0">
                <a:solidFill>
                  <a:srgbClr val="000000"/>
                </a:solidFill>
              </a:rPr>
              <a:t>: Viptela software integrated with Cisco IOS-XE. This is supported on CSR, ISR, ASR1K, ENCS, and the cloud-enabled CSRv and ISRv platforms.</a:t>
            </a:r>
          </a:p>
        </p:txBody>
      </p:sp>
    </p:spTree>
    <p:extLst>
      <p:ext uri="{BB962C8B-B14F-4D97-AF65-F5344CB8AC3E}">
        <p14:creationId xmlns:p14="http://schemas.microsoft.com/office/powerpoint/2010/main" val="243114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Cisco SD-WAN Solution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62911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 main differentiator between SD-WAN cEdge routers and vEdge routers is that cEdge routers support advanced security features, as demonstrated in Table 23-2.</a:t>
            </a:r>
          </a:p>
          <a:p>
            <a:pPr marL="0" indent="0" algn="l" defTabSz="684213" fontAlgn="base">
              <a:spcBef>
                <a:spcPts val="600"/>
              </a:spcBef>
              <a:spcAft>
                <a:spcPts val="600"/>
              </a:spcAft>
              <a:buClr>
                <a:schemeClr val="tx2"/>
              </a:buClr>
              <a:buSzPct val="90000"/>
            </a:pPr>
            <a:r>
              <a:rPr lang="en-US" sz="1050" b="1" dirty="0">
                <a:solidFill>
                  <a:srgbClr val="000000"/>
                </a:solidFill>
              </a:rPr>
              <a:t>	Table 23-2 </a:t>
            </a:r>
            <a:r>
              <a:rPr lang="en-US" sz="1050" dirty="0">
                <a:solidFill>
                  <a:srgbClr val="000000"/>
                </a:solidFill>
              </a:rPr>
              <a:t>SD-WAN Router Advanced Security Feature Comparison</a:t>
            </a:r>
          </a:p>
        </p:txBody>
      </p:sp>
      <p:graphicFrame>
        <p:nvGraphicFramePr>
          <p:cNvPr id="2" name="Table 1">
            <a:extLst>
              <a:ext uri="{FF2B5EF4-FFF2-40B4-BE49-F238E27FC236}">
                <a16:creationId xmlns:a16="http://schemas.microsoft.com/office/drawing/2014/main" id="{82A04D45-14D1-4342-8C45-FA0681ED3995}"/>
              </a:ext>
            </a:extLst>
          </p:cNvPr>
          <p:cNvGraphicFramePr>
            <a:graphicFrameLocks noGrp="1"/>
          </p:cNvGraphicFramePr>
          <p:nvPr>
            <p:extLst>
              <p:ext uri="{D42A27DB-BD31-4B8C-83A1-F6EECF244321}">
                <p14:modId xmlns:p14="http://schemas.microsoft.com/office/powerpoint/2010/main" val="1655534343"/>
              </p:ext>
            </p:extLst>
          </p:nvPr>
        </p:nvGraphicFramePr>
        <p:xfrm>
          <a:off x="1137599" y="1764001"/>
          <a:ext cx="6221144" cy="2876279"/>
        </p:xfrm>
        <a:graphic>
          <a:graphicData uri="http://schemas.openxmlformats.org/drawingml/2006/table">
            <a:tbl>
              <a:tblPr firstRow="1" bandRow="1">
                <a:tableStyleId>{5C22544A-7EE6-4342-B048-85BDC9FD1C3A}</a:tableStyleId>
              </a:tblPr>
              <a:tblGrid>
                <a:gridCol w="4451079">
                  <a:extLst>
                    <a:ext uri="{9D8B030D-6E8A-4147-A177-3AD203B41FA5}">
                      <a16:colId xmlns:a16="http://schemas.microsoft.com/office/drawing/2014/main" val="3459958104"/>
                    </a:ext>
                  </a:extLst>
                </a:gridCol>
                <a:gridCol w="888736">
                  <a:extLst>
                    <a:ext uri="{9D8B030D-6E8A-4147-A177-3AD203B41FA5}">
                      <a16:colId xmlns:a16="http://schemas.microsoft.com/office/drawing/2014/main" val="4206082306"/>
                    </a:ext>
                  </a:extLst>
                </a:gridCol>
                <a:gridCol w="881329">
                  <a:extLst>
                    <a:ext uri="{9D8B030D-6E8A-4147-A177-3AD203B41FA5}">
                      <a16:colId xmlns:a16="http://schemas.microsoft.com/office/drawing/2014/main" val="3007708115"/>
                    </a:ext>
                  </a:extLst>
                </a:gridCol>
              </a:tblGrid>
              <a:tr h="384725">
                <a:tc>
                  <a:txBody>
                    <a:bodyPr/>
                    <a:lstStyle/>
                    <a:p>
                      <a:r>
                        <a:rPr lang="en-US" sz="1400" b="1" kern="1200" dirty="0">
                          <a:solidFill>
                            <a:schemeClr val="lt1"/>
                          </a:solidFill>
                          <a:effectLst/>
                          <a:latin typeface="+mn-lt"/>
                          <a:ea typeface="+mn-ea"/>
                          <a:cs typeface="+mn-cs"/>
                        </a:rPr>
                        <a:t>Feature</a:t>
                      </a:r>
                      <a:endParaRPr lang="en-US" dirty="0"/>
                    </a:p>
                  </a:txBody>
                  <a:tcPr/>
                </a:tc>
                <a:tc>
                  <a:txBody>
                    <a:bodyPr/>
                    <a:lstStyle/>
                    <a:p>
                      <a:r>
                        <a:rPr lang="en-US" sz="1400" b="1" kern="1200" dirty="0">
                          <a:solidFill>
                            <a:schemeClr val="lt1"/>
                          </a:solidFill>
                          <a:effectLst/>
                          <a:latin typeface="+mn-lt"/>
                          <a:ea typeface="+mn-ea"/>
                          <a:cs typeface="+mn-cs"/>
                        </a:rPr>
                        <a:t>cEdge</a:t>
                      </a:r>
                      <a:endParaRPr lang="en-US" dirty="0"/>
                    </a:p>
                  </a:txBody>
                  <a:tcPr/>
                </a:tc>
                <a:tc>
                  <a:txBody>
                    <a:bodyPr/>
                    <a:lstStyle/>
                    <a:p>
                      <a:r>
                        <a:rPr lang="en-US" sz="1400" b="1" kern="1200" dirty="0">
                          <a:solidFill>
                            <a:schemeClr val="lt1"/>
                          </a:solidFill>
                          <a:effectLst/>
                          <a:latin typeface="+mn-lt"/>
                          <a:ea typeface="+mn-ea"/>
                          <a:cs typeface="+mn-cs"/>
                        </a:rPr>
                        <a:t>vEdge</a:t>
                      </a:r>
                      <a:endParaRPr lang="en-US" dirty="0"/>
                    </a:p>
                  </a:txBody>
                  <a:tcPr/>
                </a:tc>
                <a:extLst>
                  <a:ext uri="{0D108BD9-81ED-4DB2-BD59-A6C34878D82A}">
                    <a16:rowId xmlns:a16="http://schemas.microsoft.com/office/drawing/2014/main" val="2379265095"/>
                  </a:ext>
                </a:extLst>
              </a:tr>
              <a:tr h="384725">
                <a:tc>
                  <a:txBody>
                    <a:bodyPr/>
                    <a:lstStyle/>
                    <a:p>
                      <a:r>
                        <a:rPr lang="en-US" sz="1400" kern="1200" dirty="0">
                          <a:solidFill>
                            <a:srgbClr val="000000"/>
                          </a:solidFill>
                          <a:effectLst/>
                          <a:latin typeface="+mn-lt"/>
                          <a:ea typeface="+mn-ea"/>
                          <a:cs typeface="+mn-cs"/>
                        </a:rPr>
                        <a:t>Cisco AMP and AMP Threat Grid</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extLst>
                  <a:ext uri="{0D108BD9-81ED-4DB2-BD59-A6C34878D82A}">
                    <a16:rowId xmlns:a16="http://schemas.microsoft.com/office/drawing/2014/main" val="1208419796"/>
                  </a:ext>
                </a:extLst>
              </a:tr>
              <a:tr h="415093">
                <a:tc>
                  <a:txBody>
                    <a:bodyPr/>
                    <a:lstStyle/>
                    <a:p>
                      <a:r>
                        <a:rPr lang="en-US" sz="1400" kern="1200" dirty="0">
                          <a:solidFill>
                            <a:srgbClr val="000000"/>
                          </a:solidFill>
                          <a:effectLst/>
                          <a:latin typeface="+mn-lt"/>
                          <a:ea typeface="+mn-ea"/>
                          <a:cs typeface="+mn-cs"/>
                        </a:rPr>
                        <a:t>Enterprise Firewall</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extLst>
                  <a:ext uri="{0D108BD9-81ED-4DB2-BD59-A6C34878D82A}">
                    <a16:rowId xmlns:a16="http://schemas.microsoft.com/office/drawing/2014/main" val="4195567996"/>
                  </a:ext>
                </a:extLst>
              </a:tr>
              <a:tr h="384725">
                <a:tc>
                  <a:txBody>
                    <a:bodyPr/>
                    <a:lstStyle/>
                    <a:p>
                      <a:r>
                        <a:rPr lang="en-US" sz="1400" kern="1200" dirty="0">
                          <a:solidFill>
                            <a:srgbClr val="000000"/>
                          </a:solidFill>
                          <a:effectLst/>
                          <a:latin typeface="+mn-lt"/>
                          <a:ea typeface="+mn-ea"/>
                          <a:cs typeface="+mn-cs"/>
                        </a:rPr>
                        <a:t>Cisco Umbrella DNS Security</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extLst>
                  <a:ext uri="{0D108BD9-81ED-4DB2-BD59-A6C34878D82A}">
                    <a16:rowId xmlns:a16="http://schemas.microsoft.com/office/drawing/2014/main" val="3662348911"/>
                  </a:ext>
                </a:extLst>
              </a:tr>
              <a:tr h="384725">
                <a:tc>
                  <a:txBody>
                    <a:bodyPr/>
                    <a:lstStyle/>
                    <a:p>
                      <a:r>
                        <a:rPr lang="en-US" sz="1400" kern="1200" dirty="0">
                          <a:solidFill>
                            <a:srgbClr val="000000"/>
                          </a:solidFill>
                          <a:effectLst/>
                          <a:latin typeface="+mn-lt"/>
                          <a:ea typeface="+mn-ea"/>
                          <a:cs typeface="+mn-cs"/>
                        </a:rPr>
                        <a:t>URL filtering</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extLst>
                  <a:ext uri="{0D108BD9-81ED-4DB2-BD59-A6C34878D82A}">
                    <a16:rowId xmlns:a16="http://schemas.microsoft.com/office/drawing/2014/main" val="2574144973"/>
                  </a:ext>
                </a:extLst>
              </a:tr>
              <a:tr h="384725">
                <a:tc>
                  <a:txBody>
                    <a:bodyPr/>
                    <a:lstStyle/>
                    <a:p>
                      <a:r>
                        <a:rPr lang="en-US" sz="1400" kern="1200" dirty="0">
                          <a:solidFill>
                            <a:srgbClr val="000000"/>
                          </a:solidFill>
                          <a:effectLst/>
                          <a:latin typeface="+mn-lt"/>
                          <a:ea typeface="+mn-ea"/>
                          <a:cs typeface="+mn-cs"/>
                        </a:rPr>
                        <a:t>The Snort intrusion prevention system (IPS)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extLst>
                  <a:ext uri="{0D108BD9-81ED-4DB2-BD59-A6C34878D82A}">
                    <a16:rowId xmlns:a16="http://schemas.microsoft.com/office/drawing/2014/main" val="3485914974"/>
                  </a:ext>
                </a:extLst>
              </a:tr>
              <a:tr h="537561">
                <a:tc>
                  <a:txBody>
                    <a:bodyPr/>
                    <a:lstStyle/>
                    <a:p>
                      <a:r>
                        <a:rPr lang="en-US" sz="1400" kern="1200" dirty="0">
                          <a:solidFill>
                            <a:srgbClr val="000000"/>
                          </a:solidFill>
                          <a:effectLst/>
                          <a:latin typeface="+mn-lt"/>
                          <a:ea typeface="+mn-ea"/>
                          <a:cs typeface="+mn-cs"/>
                        </a:rPr>
                        <a:t>Embedded platform security (including the Cisco Trust Anchor module)</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Yes</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extLst>
                  <a:ext uri="{0D108BD9-81ED-4DB2-BD59-A6C34878D82A}">
                    <a16:rowId xmlns:a16="http://schemas.microsoft.com/office/drawing/2014/main" val="2830910126"/>
                  </a:ext>
                </a:extLst>
              </a:tr>
            </a:tbl>
          </a:graphicData>
        </a:graphic>
      </p:graphicFrame>
    </p:spTree>
    <p:extLst>
      <p:ext uri="{BB962C8B-B14F-4D97-AF65-F5344CB8AC3E}">
        <p14:creationId xmlns:p14="http://schemas.microsoft.com/office/powerpoint/2010/main" val="37898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vBond Orchestrator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36500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vBond orchestrator authenticates the vSmart controllers and the SD-WAN routers and orchestrates connectivity between them. It is the only device that must have a public IP address so that all SD-WAN devices in the network can connect to it. A vBond orchestrator is an SD-WAN router that only performs vBond orchestrator functions. </a:t>
            </a:r>
          </a:p>
          <a:p>
            <a:pPr marL="0" indent="0" algn="l" defTabSz="684213" fontAlgn="base">
              <a:spcBef>
                <a:spcPts val="600"/>
              </a:spcBef>
              <a:spcAft>
                <a:spcPts val="600"/>
              </a:spcAft>
              <a:buClr>
                <a:schemeClr val="tx2"/>
              </a:buClr>
              <a:buSzPct val="90000"/>
            </a:pPr>
            <a:r>
              <a:rPr lang="en-US" sz="1600" dirty="0">
                <a:solidFill>
                  <a:srgbClr val="000000"/>
                </a:solidFill>
              </a:rPr>
              <a:t>The major components of the vBond orchestrator are: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Control plane connection -</a:t>
            </a:r>
            <a:r>
              <a:rPr lang="en-US" sz="1600" dirty="0">
                <a:solidFill>
                  <a:srgbClr val="000000"/>
                </a:solidFill>
              </a:rPr>
              <a:t> Each vBond orchestrator has a permanent control plane connection over a DTLS tunnel with each vSmart controller.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NAT</a:t>
            </a:r>
            <a:r>
              <a:rPr lang="en-US" sz="1600" dirty="0">
                <a:solidFill>
                  <a:srgbClr val="000000"/>
                </a:solidFill>
              </a:rPr>
              <a:t> </a:t>
            </a:r>
            <a:r>
              <a:rPr lang="en-US" sz="1600" b="1" dirty="0">
                <a:solidFill>
                  <a:srgbClr val="000000"/>
                </a:solidFill>
              </a:rPr>
              <a:t>traversal -</a:t>
            </a:r>
            <a:r>
              <a:rPr lang="en-US" sz="1600" dirty="0">
                <a:solidFill>
                  <a:srgbClr val="000000"/>
                </a:solidFill>
              </a:rPr>
              <a:t> The vBond orchestrator facilitates the initial orchestration between SD-WAN routers and vSmart controllers when one or both of them are behind NAT devices.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Load</a:t>
            </a:r>
            <a:r>
              <a:rPr lang="en-US" sz="1600" dirty="0">
                <a:solidFill>
                  <a:srgbClr val="000000"/>
                </a:solidFill>
              </a:rPr>
              <a:t> </a:t>
            </a:r>
            <a:r>
              <a:rPr lang="en-US" sz="1600" b="1" dirty="0">
                <a:solidFill>
                  <a:srgbClr val="000000"/>
                </a:solidFill>
              </a:rPr>
              <a:t>balancing -</a:t>
            </a:r>
            <a:r>
              <a:rPr lang="en-US" sz="1600" dirty="0">
                <a:solidFill>
                  <a:srgbClr val="000000"/>
                </a:solidFill>
              </a:rPr>
              <a:t> In a domain with multiple vSmart controllers, the vBond orchestrator automatically performs load balancing of SD-WAN routers across the vSmart controllers when routers come online.</a:t>
            </a:r>
          </a:p>
        </p:txBody>
      </p:sp>
    </p:spTree>
    <p:extLst>
      <p:ext uri="{BB962C8B-B14F-4D97-AF65-F5344CB8AC3E}">
        <p14:creationId xmlns:p14="http://schemas.microsoft.com/office/powerpoint/2010/main" val="245028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vAnalytics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36500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vAnalytics is an optional analytics and assurance service that has many advanced capabilities, including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Visibility into applications and infrastructure across the WAN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Forecasting and what-if analysis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Intelligent recommendations</a:t>
            </a:r>
          </a:p>
          <a:p>
            <a:pPr marL="0" indent="0" algn="l" defTabSz="684213" fontAlgn="base">
              <a:spcBef>
                <a:spcPts val="600"/>
              </a:spcBef>
              <a:spcAft>
                <a:spcPts val="600"/>
              </a:spcAft>
              <a:buClr>
                <a:schemeClr val="tx2"/>
              </a:buClr>
              <a:buSzPct val="90000"/>
            </a:pPr>
            <a:r>
              <a:rPr lang="en-US" sz="1600" dirty="0">
                <a:solidFill>
                  <a:srgbClr val="000000"/>
                </a:solidFill>
              </a:rPr>
              <a:t>These capabilities benefit SD-WAN in ways that are not possible without v Analytics. For example, if a branch office is experiencing latency or loss on its MPLS link, vAnalytics detects it and compare that latency or loss with information on other organizations in the area that it is also monitoring to see if they are also having that same issue in their circuits. If they are, vAnalytics can then report the issue with confidence to the SPs. vAnalytics can also help predict how much bandwidth is truly required for any location. This aids in deciding whether a circuit can be downgraded to a lower bandwidth to reduce costs.</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411524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Cisco SD-WAN Cloud OnRamp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39" y="805543"/>
            <a:ext cx="8345487" cy="36500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Traditional enterprise WAN architectures are not designed for the cloud. As organizations adopt more SaaS applications such as Office 365 and public cloud infrastructures such as AWS and Microsoft Azure, the current network infrastructure poses major problems related to the level of complexity and end-user experience. The Cisco SD-WAN solution includes a set of functionalities addressing optimal cloud SaaS application access and IaaS connectivity, called Cloud OnRamp. </a:t>
            </a:r>
          </a:p>
          <a:p>
            <a:pPr marL="0" indent="0" algn="l" defTabSz="684213" fontAlgn="base">
              <a:spcBef>
                <a:spcPts val="600"/>
              </a:spcBef>
              <a:spcAft>
                <a:spcPts val="600"/>
              </a:spcAft>
              <a:buClr>
                <a:schemeClr val="tx2"/>
              </a:buClr>
              <a:buSzPct val="90000"/>
            </a:pPr>
            <a:r>
              <a:rPr lang="en-US" sz="1600" dirty="0">
                <a:solidFill>
                  <a:srgbClr val="000000"/>
                </a:solidFill>
              </a:rPr>
              <a:t>Cloud OnRamp delivers the best application quality of experience (QoE) for SaaS applications by continuously monitoring SaaS performance across diverse paths and selecting the best-performing path based on performance metrics (jitter, loss, and delay). In addition, it simplifies hybrid cloud and multicloud IaaS connectivity by extending the SD-WAN fabric to the public cloud while at the same time increasing high availability and scale.</a:t>
            </a:r>
          </a:p>
        </p:txBody>
      </p:sp>
    </p:spTree>
    <p:extLst>
      <p:ext uri="{BB962C8B-B14F-4D97-AF65-F5344CB8AC3E}">
        <p14:creationId xmlns:p14="http://schemas.microsoft.com/office/powerpoint/2010/main" val="420924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Cloud OnRamp for SaaS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40" y="805543"/>
            <a:ext cx="4286560" cy="365007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Figure 23-14 illustrates a remote site with dual direct internet access (DIA) circuits from two different internet service providers (ISP1 and ISP2).</a:t>
            </a:r>
          </a:p>
          <a:p>
            <a:pPr marL="0" indent="0" algn="l" defTabSz="684213" fontAlgn="base">
              <a:spcBef>
                <a:spcPts val="600"/>
              </a:spcBef>
              <a:spcAft>
                <a:spcPts val="600"/>
              </a:spcAft>
              <a:buClr>
                <a:schemeClr val="tx2"/>
              </a:buClr>
              <a:buSzPct val="90000"/>
            </a:pPr>
            <a:r>
              <a:rPr lang="en-US" sz="1400" dirty="0">
                <a:solidFill>
                  <a:srgbClr val="000000"/>
                </a:solidFill>
              </a:rPr>
              <a:t>When Cloud OnRamp for SaaS is configured for an SaaS application on vManage, the SD-WAN router at the remote site starts sending small HTTP probes to the SaaS application through both DIA circuits to measure latency and loss. Based on the results, the SD-WAN router will know which circuit is performing (in this case, ISP2) and sends the SaaS application traffic out that circuit. </a:t>
            </a:r>
          </a:p>
          <a:p>
            <a:pPr marL="0" indent="0" algn="l" defTabSz="684213" fontAlgn="base">
              <a:spcBef>
                <a:spcPts val="600"/>
              </a:spcBef>
              <a:spcAft>
                <a:spcPts val="600"/>
              </a:spcAft>
              <a:buClr>
                <a:schemeClr val="tx2"/>
              </a:buClr>
              <a:buSzPct val="90000"/>
            </a:pPr>
            <a:r>
              <a:rPr lang="en-US" sz="1400" dirty="0">
                <a:solidFill>
                  <a:srgbClr val="000000"/>
                </a:solidFill>
              </a:rPr>
              <a:t>The process of probing continues, and if a change in performance characteristics of ISP2’s DIA circuit occurs, the remote site SD-WAN router makes an appropriate forwarding decision.</a:t>
            </a:r>
          </a:p>
        </p:txBody>
      </p:sp>
      <p:sp>
        <p:nvSpPr>
          <p:cNvPr id="5" name="Rectangle 4"/>
          <p:cNvSpPr/>
          <p:nvPr/>
        </p:nvSpPr>
        <p:spPr>
          <a:xfrm>
            <a:off x="5070426" y="4455622"/>
            <a:ext cx="3191899" cy="246221"/>
          </a:xfrm>
          <a:prstGeom prst="rect">
            <a:avLst/>
          </a:prstGeom>
        </p:spPr>
        <p:txBody>
          <a:bodyPr wrap="none">
            <a:spAutoFit/>
          </a:bodyPr>
          <a:lstStyle/>
          <a:p>
            <a:r>
              <a:rPr lang="en-US" sz="1000" b="1" dirty="0">
                <a:latin typeface="+mj-lt"/>
              </a:rPr>
              <a:t>Figure 23-14 </a:t>
            </a:r>
            <a:r>
              <a:rPr lang="en-US" sz="1000" i="1" dirty="0">
                <a:latin typeface="+mj-lt"/>
              </a:rPr>
              <a:t>Cloud OnRamp for SaaS with Dual DIA</a:t>
            </a:r>
            <a:endParaRPr lang="en-US" sz="10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426" y="525600"/>
            <a:ext cx="3423821" cy="3843406"/>
          </a:xfrm>
          <a:prstGeom prst="rect">
            <a:avLst/>
          </a:prstGeom>
        </p:spPr>
      </p:pic>
    </p:spTree>
    <p:extLst>
      <p:ext uri="{BB962C8B-B14F-4D97-AF65-F5344CB8AC3E}">
        <p14:creationId xmlns:p14="http://schemas.microsoft.com/office/powerpoint/2010/main" val="180743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Cloud OnRamp for SaaS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40" y="805543"/>
            <a:ext cx="4393872" cy="365007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Figure 23-15 illustrates another example of Cloud OnRamp for SaaS. In this case, the remote site has a single DIA circuit to ISP1 and an SD-WAN fabric DTLS session to the regional hub.</a:t>
            </a:r>
          </a:p>
          <a:p>
            <a:pPr marL="0" indent="0" algn="l" defTabSz="684213" fontAlgn="base">
              <a:spcBef>
                <a:spcPts val="600"/>
              </a:spcBef>
              <a:spcAft>
                <a:spcPts val="600"/>
              </a:spcAft>
              <a:buClr>
                <a:schemeClr val="tx2"/>
              </a:buClr>
              <a:buSzPct val="90000"/>
            </a:pPr>
            <a:r>
              <a:rPr lang="en-US" sz="1400" dirty="0">
                <a:solidFill>
                  <a:srgbClr val="000000"/>
                </a:solidFill>
              </a:rPr>
              <a:t>Much as in the previous case, Cloud OnRamp for SaaS can be configured on the vManage NMS and become active on the remote site SD-WAN router. However, in this case, Cloud OnRamp for SaaS also gets enabled on the regional hub SD-WAN router and is  designated as the gateway node. Quality probing service via HTTP toward the cloud SaaS application of interest starts on both the remote site SD-WAN and the regional hub SD-WAN.</a:t>
            </a:r>
          </a:p>
        </p:txBody>
      </p:sp>
      <p:sp>
        <p:nvSpPr>
          <p:cNvPr id="2" name="Rectangle 1"/>
          <p:cNvSpPr/>
          <p:nvPr/>
        </p:nvSpPr>
        <p:spPr>
          <a:xfrm>
            <a:off x="4930096" y="4394268"/>
            <a:ext cx="3416320" cy="246221"/>
          </a:xfrm>
          <a:prstGeom prst="rect">
            <a:avLst/>
          </a:prstGeom>
        </p:spPr>
        <p:txBody>
          <a:bodyPr wrap="none">
            <a:spAutoFit/>
          </a:bodyPr>
          <a:lstStyle/>
          <a:p>
            <a:r>
              <a:rPr lang="en-US" sz="1000" b="1" dirty="0">
                <a:latin typeface="+mj-lt"/>
              </a:rPr>
              <a:t>Figure 23-15 </a:t>
            </a:r>
            <a:r>
              <a:rPr lang="en-US" sz="1000" i="1" dirty="0">
                <a:latin typeface="+mj-lt"/>
              </a:rPr>
              <a:t>Cloud OnRamp for SaaS DIA and Gateway</a:t>
            </a:r>
            <a:endParaRPr lang="en-US" sz="10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728" y="457187"/>
            <a:ext cx="3512672" cy="3943147"/>
          </a:xfrm>
          <a:prstGeom prst="rect">
            <a:avLst/>
          </a:prstGeom>
        </p:spPr>
      </p:pic>
    </p:spTree>
    <p:extLst>
      <p:ext uri="{BB962C8B-B14F-4D97-AF65-F5344CB8AC3E}">
        <p14:creationId xmlns:p14="http://schemas.microsoft.com/office/powerpoint/2010/main" val="255883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WAN (SD-WAN)</a:t>
            </a:r>
            <a:br>
              <a:rPr lang="en-US" dirty="0"/>
            </a:br>
            <a:r>
              <a:rPr lang="en-US" sz="2400" dirty="0"/>
              <a:t>Cloud OnRamp for IaaS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6240" y="805543"/>
            <a:ext cx="3829360" cy="365007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With the Cisco SD-WAN solution, ubiquitous connectivity, zero-trust security, end-to-end segmentation, and application-aware QoS policies can be extended into the IaaS  environments by using SD-WAN cloud routers, as illustrated in Figure 23-16. </a:t>
            </a:r>
          </a:p>
          <a:p>
            <a:pPr marL="0" indent="0" algn="l" defTabSz="684213" fontAlgn="base">
              <a:spcBef>
                <a:spcPts val="600"/>
              </a:spcBef>
              <a:spcAft>
                <a:spcPts val="600"/>
              </a:spcAft>
              <a:buClr>
                <a:schemeClr val="tx2"/>
              </a:buClr>
              <a:buSzPct val="90000"/>
            </a:pPr>
            <a:r>
              <a:rPr lang="en-US" sz="1400" dirty="0">
                <a:solidFill>
                  <a:srgbClr val="000000"/>
                </a:solidFill>
              </a:rPr>
              <a:t>The  transport-independent capability of the Cisco SD-WAN solution allows the use of a variety of connectivity methods by securely extending the SD-WAN fabric into the public cloud environment across any underlay transport network. These include the internet, MPLS, 3G/4G LTE, satellite, and dedicated circuits such as AWS’s DX and Microsoft Azure’s 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976" y="805543"/>
            <a:ext cx="3941024" cy="3373305"/>
          </a:xfrm>
          <a:prstGeom prst="rect">
            <a:avLst/>
          </a:prstGeom>
        </p:spPr>
      </p:pic>
      <p:sp>
        <p:nvSpPr>
          <p:cNvPr id="6" name="Rectangle 5"/>
          <p:cNvSpPr/>
          <p:nvPr/>
        </p:nvSpPr>
        <p:spPr>
          <a:xfrm>
            <a:off x="4590976" y="4340206"/>
            <a:ext cx="2332690" cy="246221"/>
          </a:xfrm>
          <a:prstGeom prst="rect">
            <a:avLst/>
          </a:prstGeom>
        </p:spPr>
        <p:txBody>
          <a:bodyPr wrap="none">
            <a:spAutoFit/>
          </a:bodyPr>
          <a:lstStyle/>
          <a:p>
            <a:r>
              <a:rPr lang="en-US" sz="1000" b="1" dirty="0">
                <a:latin typeface="+mj-lt"/>
              </a:rPr>
              <a:t>Figure 23-16 </a:t>
            </a:r>
            <a:r>
              <a:rPr lang="en-US" sz="1000" i="1" dirty="0">
                <a:latin typeface="+mj-lt"/>
              </a:rPr>
              <a:t>Cloud OnRamp for IaaS</a:t>
            </a:r>
            <a:endParaRPr lang="en-US" sz="1000" dirty="0">
              <a:latin typeface="+mj-lt"/>
            </a:endParaRPr>
          </a:p>
        </p:txBody>
      </p:sp>
    </p:spTree>
    <p:extLst>
      <p:ext uri="{BB962C8B-B14F-4D97-AF65-F5344CB8AC3E}">
        <p14:creationId xmlns:p14="http://schemas.microsoft.com/office/powerpoint/2010/main" val="21589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SD Access Features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59235" y="731837"/>
            <a:ext cx="8693103" cy="380863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With SD-Access, an evolved campus network can be built that addresses the needs of existing campus networks by leveraging the following capabilities, features, and functionalities:</a:t>
            </a:r>
          </a:p>
          <a:p>
            <a:pPr marL="0" indent="0" algn="l" defTabSz="684213" fontAlgn="base">
              <a:spcBef>
                <a:spcPts val="600"/>
              </a:spcBef>
              <a:spcAft>
                <a:spcPts val="600"/>
              </a:spcAft>
              <a:buClr>
                <a:schemeClr val="tx2"/>
              </a:buClr>
              <a:buSzPct val="90000"/>
            </a:pPr>
            <a:r>
              <a:rPr lang="en-US" sz="1600" b="1" dirty="0">
                <a:solidFill>
                  <a:srgbClr val="000000"/>
                </a:solidFill>
              </a:rPr>
              <a:t>Network automation -</a:t>
            </a:r>
            <a:r>
              <a:rPr lang="en-US" sz="1600" dirty="0">
                <a:solidFill>
                  <a:srgbClr val="000000"/>
                </a:solidFill>
              </a:rPr>
              <a:t> SD-Access replaces manual network device configurations with network device management through a single point of automation, orchestration, and management of network functions through the use of Cisco DNA Center. </a:t>
            </a:r>
          </a:p>
          <a:p>
            <a:pPr marL="0" indent="0" algn="l" defTabSz="684213" fontAlgn="base">
              <a:spcBef>
                <a:spcPts val="600"/>
              </a:spcBef>
              <a:spcAft>
                <a:spcPts val="600"/>
              </a:spcAft>
              <a:buClr>
                <a:schemeClr val="tx2"/>
              </a:buClr>
              <a:buSzPct val="90000"/>
            </a:pPr>
            <a:r>
              <a:rPr lang="en-US" sz="1600" b="1" dirty="0">
                <a:solidFill>
                  <a:srgbClr val="000000"/>
                </a:solidFill>
              </a:rPr>
              <a:t>Network assurance and analytics -</a:t>
            </a:r>
            <a:r>
              <a:rPr lang="en-US" sz="1600" dirty="0">
                <a:solidFill>
                  <a:srgbClr val="000000"/>
                </a:solidFill>
              </a:rPr>
              <a:t> SD-Access enables proactive prediction of network-related and security-related risks by using telemetry to improve the performance of the network, endpoints, and applications, including encrypted traffic.</a:t>
            </a:r>
          </a:p>
          <a:p>
            <a:pPr marL="0" indent="0" algn="l" defTabSz="684213" fontAlgn="base">
              <a:spcBef>
                <a:spcPts val="600"/>
              </a:spcBef>
              <a:spcAft>
                <a:spcPts val="600"/>
              </a:spcAft>
              <a:buClr>
                <a:schemeClr val="tx2"/>
              </a:buClr>
              <a:buSzPct val="90000"/>
            </a:pPr>
            <a:r>
              <a:rPr lang="en-US" sz="1600" b="1" dirty="0">
                <a:solidFill>
                  <a:srgbClr val="000000"/>
                </a:solidFill>
              </a:rPr>
              <a:t>Host mobility -</a:t>
            </a:r>
            <a:r>
              <a:rPr lang="en-US" sz="1600" dirty="0">
                <a:solidFill>
                  <a:srgbClr val="000000"/>
                </a:solidFill>
              </a:rPr>
              <a:t> SD-Access provides host mobility for both wired and wireless clients.</a:t>
            </a:r>
          </a:p>
          <a:p>
            <a:pPr marL="0" indent="0" algn="l" defTabSz="684213" fontAlgn="base">
              <a:spcBef>
                <a:spcPts val="600"/>
              </a:spcBef>
              <a:spcAft>
                <a:spcPts val="600"/>
              </a:spcAft>
              <a:buClr>
                <a:schemeClr val="tx2"/>
              </a:buClr>
              <a:buSzPct val="90000"/>
            </a:pPr>
            <a:r>
              <a:rPr lang="en-US" sz="1600" b="1" dirty="0">
                <a:solidFill>
                  <a:srgbClr val="000000"/>
                </a:solidFill>
              </a:rPr>
              <a:t>Identity services -</a:t>
            </a:r>
            <a:r>
              <a:rPr lang="en-US" sz="1600" dirty="0">
                <a:solidFill>
                  <a:srgbClr val="000000"/>
                </a:solidFill>
              </a:rPr>
              <a:t> Cisco Identity Services Engine (ISE) identifies users and devices connecting to the network and provides the contextual information required for users and devices to implement security policies for network access control and network segmentation.</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r>
              <a:rPr lang="en-US" sz="1600" dirty="0">
                <a:solidFill>
                  <a:srgbClr val="000000"/>
                </a:solidFill>
              </a:rPr>
              <a:t> </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23</a:t>
            </a:r>
          </a:p>
        </p:txBody>
      </p:sp>
      <p:graphicFrame>
        <p:nvGraphicFramePr>
          <p:cNvPr id="2" name="Table 1"/>
          <p:cNvGraphicFramePr>
            <a:graphicFrameLocks noGrp="1"/>
          </p:cNvGraphicFramePr>
          <p:nvPr>
            <p:extLst>
              <p:ext uri="{D42A27DB-BD31-4B8C-83A1-F6EECF244321}">
                <p14:modId xmlns:p14="http://schemas.microsoft.com/office/powerpoint/2010/main" val="914945549"/>
              </p:ext>
            </p:extLst>
          </p:nvPr>
        </p:nvGraphicFramePr>
        <p:xfrm>
          <a:off x="1945470" y="820420"/>
          <a:ext cx="4454548" cy="407924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400" dirty="0">
                          <a:solidFill>
                            <a:srgbClr val="000000"/>
                          </a:solidFill>
                          <a:effectLst/>
                          <a:latin typeface="+mn-lt"/>
                        </a:rPr>
                        <a:t>SD-Access capabilities, features, and functionalities</a:t>
                      </a:r>
                      <a:endParaRPr lang="en-US" sz="1400" dirty="0">
                        <a:solidFill>
                          <a:srgbClr val="000000"/>
                        </a:solidFill>
                        <a:latin typeface="+mn-lt"/>
                      </a:endParaRPr>
                    </a:p>
                  </a:txBody>
                  <a:tcPr/>
                </a:tc>
                <a:extLst>
                  <a:ext uri="{0D108BD9-81ED-4DB2-BD59-A6C34878D82A}">
                    <a16:rowId xmlns:a16="http://schemas.microsoft.com/office/drawing/2014/main" val="1848938057"/>
                  </a:ext>
                </a:extLst>
              </a:tr>
              <a:tr h="370840">
                <a:tc>
                  <a:txBody>
                    <a:bodyPr/>
                    <a:lstStyle/>
                    <a:p>
                      <a:r>
                        <a:rPr lang="en-US" sz="1400" kern="1200" dirty="0">
                          <a:solidFill>
                            <a:srgbClr val="000000"/>
                          </a:solidFill>
                          <a:effectLst/>
                          <a:latin typeface="+mn-lt"/>
                          <a:ea typeface="+mn-ea"/>
                          <a:cs typeface="+mn-cs"/>
                        </a:rPr>
                        <a:t>Cisco SD-Access architecture</a:t>
                      </a:r>
                      <a:endParaRPr lang="en-US" sz="1400" dirty="0">
                        <a:solidFill>
                          <a:srgbClr val="000000"/>
                        </a:solidFill>
                      </a:endParaRPr>
                    </a:p>
                  </a:txBody>
                  <a:tcPr/>
                </a:tc>
                <a:extLst>
                  <a:ext uri="{0D108BD9-81ED-4DB2-BD59-A6C34878D82A}">
                    <a16:rowId xmlns:a16="http://schemas.microsoft.com/office/drawing/2014/main" val="3452927939"/>
                  </a:ext>
                </a:extLst>
              </a:tr>
              <a:tr h="370840">
                <a:tc>
                  <a:txBody>
                    <a:bodyPr/>
                    <a:lstStyle/>
                    <a:p>
                      <a:r>
                        <a:rPr lang="en-US" sz="1400" kern="1200" dirty="0">
                          <a:solidFill>
                            <a:srgbClr val="000000"/>
                          </a:solidFill>
                          <a:effectLst/>
                          <a:latin typeface="+mn-lt"/>
                          <a:ea typeface="+mn-ea"/>
                          <a:cs typeface="+mn-cs"/>
                        </a:rPr>
                        <a:t>Underlay network</a:t>
                      </a:r>
                      <a:endParaRPr lang="en-US" sz="1400" dirty="0">
                        <a:solidFill>
                          <a:srgbClr val="000000"/>
                        </a:solidFill>
                      </a:endParaRPr>
                    </a:p>
                  </a:txBody>
                  <a:tcPr/>
                </a:tc>
                <a:extLst>
                  <a:ext uri="{0D108BD9-81ED-4DB2-BD59-A6C34878D82A}">
                    <a16:rowId xmlns:a16="http://schemas.microsoft.com/office/drawing/2014/main" val="2843811788"/>
                  </a:ext>
                </a:extLst>
              </a:tr>
              <a:tr h="370840">
                <a:tc>
                  <a:txBody>
                    <a:bodyPr/>
                    <a:lstStyle/>
                    <a:p>
                      <a:r>
                        <a:rPr lang="en-US" sz="1400" kern="1200" dirty="0">
                          <a:solidFill>
                            <a:srgbClr val="000000"/>
                          </a:solidFill>
                          <a:effectLst/>
                          <a:latin typeface="+mn-lt"/>
                          <a:ea typeface="+mn-ea"/>
                          <a:cs typeface="+mn-cs"/>
                        </a:rPr>
                        <a:t>Types of underlay networks supported by SD-Access</a:t>
                      </a:r>
                      <a:endParaRPr lang="en-US" sz="1400" dirty="0">
                        <a:solidFill>
                          <a:srgbClr val="000000"/>
                        </a:solidFill>
                      </a:endParaRPr>
                    </a:p>
                  </a:txBody>
                  <a:tcPr/>
                </a:tc>
                <a:extLst>
                  <a:ext uri="{0D108BD9-81ED-4DB2-BD59-A6C34878D82A}">
                    <a16:rowId xmlns:a16="http://schemas.microsoft.com/office/drawing/2014/main" val="3877641594"/>
                  </a:ext>
                </a:extLst>
              </a:tr>
              <a:tr h="370840">
                <a:tc>
                  <a:txBody>
                    <a:bodyPr/>
                    <a:lstStyle/>
                    <a:p>
                      <a:r>
                        <a:rPr lang="en-US" sz="1400" kern="1200" dirty="0">
                          <a:solidFill>
                            <a:srgbClr val="000000"/>
                          </a:solidFill>
                          <a:effectLst/>
                          <a:latin typeface="+mn-lt"/>
                          <a:ea typeface="+mn-ea"/>
                          <a:cs typeface="+mn-cs"/>
                        </a:rPr>
                        <a:t>Overlay network (SD-Access fabric)</a:t>
                      </a:r>
                      <a:endParaRPr lang="en-US" sz="1400" dirty="0">
                        <a:solidFill>
                          <a:srgbClr val="000000"/>
                        </a:solidFill>
                      </a:endParaRPr>
                    </a:p>
                  </a:txBody>
                  <a:tcPr/>
                </a:tc>
                <a:extLst>
                  <a:ext uri="{0D108BD9-81ED-4DB2-BD59-A6C34878D82A}">
                    <a16:rowId xmlns:a16="http://schemas.microsoft.com/office/drawing/2014/main" val="2359316111"/>
                  </a:ext>
                </a:extLst>
              </a:tr>
              <a:tr h="370840">
                <a:tc>
                  <a:txBody>
                    <a:bodyPr/>
                    <a:lstStyle/>
                    <a:p>
                      <a:r>
                        <a:rPr lang="en-US" sz="1400" kern="1200" dirty="0">
                          <a:solidFill>
                            <a:srgbClr val="000000"/>
                          </a:solidFill>
                          <a:effectLst/>
                          <a:latin typeface="+mn-lt"/>
                          <a:ea typeface="+mn-ea"/>
                          <a:cs typeface="+mn-cs"/>
                        </a:rPr>
                        <a:t>SD-Access basic planes of operation</a:t>
                      </a:r>
                      <a:endParaRPr lang="en-US" sz="1400" dirty="0">
                        <a:solidFill>
                          <a:srgbClr val="000000"/>
                        </a:solidFill>
                      </a:endParaRPr>
                    </a:p>
                  </a:txBody>
                  <a:tcPr/>
                </a:tc>
                <a:extLst>
                  <a:ext uri="{0D108BD9-81ED-4DB2-BD59-A6C34878D82A}">
                    <a16:rowId xmlns:a16="http://schemas.microsoft.com/office/drawing/2014/main" val="906729202"/>
                  </a:ext>
                </a:extLst>
              </a:tr>
              <a:tr h="370840">
                <a:tc>
                  <a:txBody>
                    <a:bodyPr/>
                    <a:lstStyle/>
                    <a:p>
                      <a:r>
                        <a:rPr lang="en-US" sz="1400" kern="1200" dirty="0">
                          <a:solidFill>
                            <a:srgbClr val="000000"/>
                          </a:solidFill>
                          <a:effectLst/>
                          <a:latin typeface="+mn-lt"/>
                          <a:ea typeface="+mn-ea"/>
                          <a:cs typeface="+mn-cs"/>
                        </a:rPr>
                        <a:t>SD-Access control plane description</a:t>
                      </a:r>
                      <a:endParaRPr lang="en-US" sz="1400" dirty="0">
                        <a:solidFill>
                          <a:srgbClr val="000000"/>
                        </a:solidFill>
                      </a:endParaRPr>
                    </a:p>
                  </a:txBody>
                  <a:tcPr/>
                </a:tc>
                <a:extLst>
                  <a:ext uri="{0D108BD9-81ED-4DB2-BD59-A6C34878D82A}">
                    <a16:rowId xmlns:a16="http://schemas.microsoft.com/office/drawing/2014/main" val="3298492007"/>
                  </a:ext>
                </a:extLst>
              </a:tr>
              <a:tr h="370840">
                <a:tc>
                  <a:txBody>
                    <a:bodyPr/>
                    <a:lstStyle/>
                    <a:p>
                      <a:r>
                        <a:rPr lang="en-US" sz="1400" kern="1200" dirty="0">
                          <a:solidFill>
                            <a:srgbClr val="000000"/>
                          </a:solidFill>
                          <a:effectLst/>
                          <a:latin typeface="+mn-lt"/>
                          <a:ea typeface="+mn-ea"/>
                          <a:cs typeface="+mn-cs"/>
                        </a:rPr>
                        <a:t>SD-Access fabric data plane</a:t>
                      </a:r>
                      <a:endParaRPr lang="en-US" sz="1400" dirty="0">
                        <a:solidFill>
                          <a:srgbClr val="000000"/>
                        </a:solidFill>
                      </a:endParaRPr>
                    </a:p>
                  </a:txBody>
                  <a:tcPr/>
                </a:tc>
                <a:extLst>
                  <a:ext uri="{0D108BD9-81ED-4DB2-BD59-A6C34878D82A}">
                    <a16:rowId xmlns:a16="http://schemas.microsoft.com/office/drawing/2014/main" val="276615639"/>
                  </a:ext>
                </a:extLst>
              </a:tr>
              <a:tr h="370840">
                <a:tc>
                  <a:txBody>
                    <a:bodyPr/>
                    <a:lstStyle/>
                    <a:p>
                      <a:r>
                        <a:rPr lang="en-US" sz="1400" kern="1200" dirty="0">
                          <a:solidFill>
                            <a:srgbClr val="000000"/>
                          </a:solidFill>
                          <a:effectLst/>
                          <a:latin typeface="+mn-lt"/>
                          <a:ea typeface="+mn-ea"/>
                          <a:cs typeface="+mn-cs"/>
                        </a:rPr>
                        <a:t>VXLAN-GPO definition</a:t>
                      </a:r>
                      <a:endParaRPr lang="en-US" sz="1400" dirty="0">
                        <a:solidFill>
                          <a:srgbClr val="000000"/>
                        </a:solidFill>
                      </a:endParaRPr>
                    </a:p>
                  </a:txBody>
                  <a:tcPr/>
                </a:tc>
                <a:extLst>
                  <a:ext uri="{0D108BD9-81ED-4DB2-BD59-A6C34878D82A}">
                    <a16:rowId xmlns:a16="http://schemas.microsoft.com/office/drawing/2014/main" val="2759616627"/>
                  </a:ext>
                </a:extLst>
              </a:tr>
              <a:tr h="370840">
                <a:tc>
                  <a:txBody>
                    <a:bodyPr/>
                    <a:lstStyle/>
                    <a:p>
                      <a:r>
                        <a:rPr lang="en-US" sz="1400" kern="1200" dirty="0">
                          <a:solidFill>
                            <a:srgbClr val="000000"/>
                          </a:solidFill>
                          <a:effectLst/>
                          <a:latin typeface="+mn-lt"/>
                          <a:ea typeface="+mn-ea"/>
                          <a:cs typeface="+mn-cs"/>
                        </a:rPr>
                        <a:t>SD-Access fabric policy plane</a:t>
                      </a:r>
                      <a:endParaRPr lang="en-US" sz="1400" dirty="0">
                        <a:solidFill>
                          <a:srgbClr val="000000"/>
                        </a:solidFill>
                      </a:endParaRPr>
                    </a:p>
                  </a:txBody>
                  <a:tcPr/>
                </a:tc>
                <a:extLst>
                  <a:ext uri="{0D108BD9-81ED-4DB2-BD59-A6C34878D82A}">
                    <a16:rowId xmlns:a16="http://schemas.microsoft.com/office/drawing/2014/main" val="739361431"/>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23 (Cont.)</a:t>
            </a:r>
          </a:p>
        </p:txBody>
      </p:sp>
      <p:graphicFrame>
        <p:nvGraphicFramePr>
          <p:cNvPr id="2" name="Table 1"/>
          <p:cNvGraphicFramePr>
            <a:graphicFrameLocks noGrp="1"/>
          </p:cNvGraphicFramePr>
          <p:nvPr>
            <p:extLst>
              <p:ext uri="{D42A27DB-BD31-4B8C-83A1-F6EECF244321}">
                <p14:modId xmlns:p14="http://schemas.microsoft.com/office/powerpoint/2010/main" val="1026741811"/>
              </p:ext>
            </p:extLst>
          </p:nvPr>
        </p:nvGraphicFramePr>
        <p:xfrm>
          <a:off x="1945470" y="820420"/>
          <a:ext cx="4454548" cy="407924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400" kern="1200" dirty="0">
                          <a:solidFill>
                            <a:srgbClr val="000000"/>
                          </a:solidFill>
                          <a:effectLst/>
                          <a:latin typeface="+mn-lt"/>
                          <a:ea typeface="+mn-ea"/>
                          <a:cs typeface="+mn-cs"/>
                        </a:rPr>
                        <a:t>SD-Access fabric roles</a:t>
                      </a:r>
                      <a:endParaRPr lang="en-US" sz="1400" dirty="0">
                        <a:solidFill>
                          <a:srgbClr val="000000"/>
                        </a:solidFill>
                      </a:endParaRPr>
                    </a:p>
                  </a:txBody>
                  <a:tcPr/>
                </a:tc>
                <a:extLst>
                  <a:ext uri="{0D108BD9-81ED-4DB2-BD59-A6C34878D82A}">
                    <a16:rowId xmlns:a16="http://schemas.microsoft.com/office/drawing/2014/main" val="1848938057"/>
                  </a:ext>
                </a:extLst>
              </a:tr>
              <a:tr h="370840">
                <a:tc>
                  <a:txBody>
                    <a:bodyPr/>
                    <a:lstStyle/>
                    <a:p>
                      <a:r>
                        <a:rPr lang="en-US" sz="1400" kern="1200" dirty="0">
                          <a:solidFill>
                            <a:srgbClr val="000000"/>
                          </a:solidFill>
                          <a:effectLst/>
                          <a:latin typeface="+mn-lt"/>
                          <a:ea typeface="+mn-ea"/>
                          <a:cs typeface="+mn-cs"/>
                        </a:rPr>
                        <a:t>Fabric edge nodes</a:t>
                      </a:r>
                      <a:endParaRPr lang="en-US" sz="1400" dirty="0">
                        <a:solidFill>
                          <a:srgbClr val="000000"/>
                        </a:solidFill>
                      </a:endParaRPr>
                    </a:p>
                  </a:txBody>
                  <a:tcPr/>
                </a:tc>
                <a:extLst>
                  <a:ext uri="{0D108BD9-81ED-4DB2-BD59-A6C34878D82A}">
                    <a16:rowId xmlns:a16="http://schemas.microsoft.com/office/drawing/2014/main" val="3452927939"/>
                  </a:ext>
                </a:extLst>
              </a:tr>
              <a:tr h="370840">
                <a:tc>
                  <a:txBody>
                    <a:bodyPr/>
                    <a:lstStyle/>
                    <a:p>
                      <a:r>
                        <a:rPr lang="en-US" sz="1400" kern="1200" dirty="0">
                          <a:solidFill>
                            <a:srgbClr val="000000"/>
                          </a:solidFill>
                          <a:effectLst/>
                          <a:latin typeface="+mn-lt"/>
                          <a:ea typeface="+mn-ea"/>
                          <a:cs typeface="+mn-cs"/>
                        </a:rPr>
                        <a:t>Fabric control plane node</a:t>
                      </a:r>
                      <a:endParaRPr lang="en-US" sz="1400" dirty="0">
                        <a:solidFill>
                          <a:srgbClr val="000000"/>
                        </a:solidFill>
                      </a:endParaRPr>
                    </a:p>
                  </a:txBody>
                  <a:tcPr/>
                </a:tc>
                <a:extLst>
                  <a:ext uri="{0D108BD9-81ED-4DB2-BD59-A6C34878D82A}">
                    <a16:rowId xmlns:a16="http://schemas.microsoft.com/office/drawing/2014/main" val="2843811788"/>
                  </a:ext>
                </a:extLst>
              </a:tr>
              <a:tr h="370840">
                <a:tc>
                  <a:txBody>
                    <a:bodyPr/>
                    <a:lstStyle/>
                    <a:p>
                      <a:r>
                        <a:rPr lang="en-US" sz="1400" kern="1200" dirty="0">
                          <a:solidFill>
                            <a:srgbClr val="000000"/>
                          </a:solidFill>
                          <a:effectLst/>
                          <a:latin typeface="+mn-lt"/>
                          <a:ea typeface="+mn-ea"/>
                          <a:cs typeface="+mn-cs"/>
                        </a:rPr>
                        <a:t>Fabric border nodes</a:t>
                      </a:r>
                      <a:endParaRPr lang="en-US" sz="1400" dirty="0">
                        <a:solidFill>
                          <a:srgbClr val="000000"/>
                        </a:solidFill>
                      </a:endParaRPr>
                    </a:p>
                  </a:txBody>
                  <a:tcPr/>
                </a:tc>
                <a:extLst>
                  <a:ext uri="{0D108BD9-81ED-4DB2-BD59-A6C34878D82A}">
                    <a16:rowId xmlns:a16="http://schemas.microsoft.com/office/drawing/2014/main" val="3877641594"/>
                  </a:ext>
                </a:extLst>
              </a:tr>
              <a:tr h="370840">
                <a:tc>
                  <a:txBody>
                    <a:bodyPr/>
                    <a:lstStyle/>
                    <a:p>
                      <a:r>
                        <a:rPr lang="en-US" sz="1400" kern="1200" dirty="0">
                          <a:solidFill>
                            <a:srgbClr val="000000"/>
                          </a:solidFill>
                          <a:effectLst/>
                          <a:latin typeface="+mn-lt"/>
                          <a:ea typeface="+mn-ea"/>
                          <a:cs typeface="+mn-cs"/>
                        </a:rPr>
                        <a:t>Types of border nodes</a:t>
                      </a:r>
                      <a:endParaRPr lang="en-US" sz="1400" dirty="0">
                        <a:solidFill>
                          <a:srgbClr val="000000"/>
                        </a:solidFill>
                      </a:endParaRPr>
                    </a:p>
                  </a:txBody>
                  <a:tcPr/>
                </a:tc>
                <a:extLst>
                  <a:ext uri="{0D108BD9-81ED-4DB2-BD59-A6C34878D82A}">
                    <a16:rowId xmlns:a16="http://schemas.microsoft.com/office/drawing/2014/main" val="2359316111"/>
                  </a:ext>
                </a:extLst>
              </a:tr>
              <a:tr h="370840">
                <a:tc>
                  <a:txBody>
                    <a:bodyPr/>
                    <a:lstStyle/>
                    <a:p>
                      <a:r>
                        <a:rPr lang="en-US" sz="1400" kern="1200" dirty="0">
                          <a:solidFill>
                            <a:srgbClr val="000000"/>
                          </a:solidFill>
                          <a:effectLst/>
                          <a:latin typeface="+mn-lt"/>
                          <a:ea typeface="+mn-ea"/>
                          <a:cs typeface="+mn-cs"/>
                        </a:rPr>
                        <a:t>Fabric wireless controller (WLC)</a:t>
                      </a:r>
                      <a:endParaRPr lang="en-US" sz="1400" dirty="0">
                        <a:solidFill>
                          <a:srgbClr val="000000"/>
                        </a:solidFill>
                      </a:endParaRPr>
                    </a:p>
                  </a:txBody>
                  <a:tcPr/>
                </a:tc>
                <a:extLst>
                  <a:ext uri="{0D108BD9-81ED-4DB2-BD59-A6C34878D82A}">
                    <a16:rowId xmlns:a16="http://schemas.microsoft.com/office/drawing/2014/main" val="906729202"/>
                  </a:ext>
                </a:extLst>
              </a:tr>
              <a:tr h="370840">
                <a:tc>
                  <a:txBody>
                    <a:bodyPr/>
                    <a:lstStyle/>
                    <a:p>
                      <a:r>
                        <a:rPr lang="en-US" sz="1400" kern="1200" dirty="0">
                          <a:solidFill>
                            <a:srgbClr val="000000"/>
                          </a:solidFill>
                          <a:effectLst/>
                          <a:latin typeface="+mn-lt"/>
                          <a:ea typeface="+mn-ea"/>
                          <a:cs typeface="+mn-cs"/>
                        </a:rPr>
                        <a:t>SD-Access fabric concepts</a:t>
                      </a:r>
                      <a:endParaRPr lang="en-US" sz="1400" dirty="0">
                        <a:solidFill>
                          <a:srgbClr val="000000"/>
                        </a:solidFill>
                      </a:endParaRPr>
                    </a:p>
                  </a:txBody>
                  <a:tcPr/>
                </a:tc>
                <a:extLst>
                  <a:ext uri="{0D108BD9-81ED-4DB2-BD59-A6C34878D82A}">
                    <a16:rowId xmlns:a16="http://schemas.microsoft.com/office/drawing/2014/main" val="3298492007"/>
                  </a:ext>
                </a:extLst>
              </a:tr>
              <a:tr h="370840">
                <a:tc>
                  <a:txBody>
                    <a:bodyPr/>
                    <a:lstStyle/>
                    <a:p>
                      <a:r>
                        <a:rPr lang="en-US" sz="1400" kern="1200" dirty="0">
                          <a:solidFill>
                            <a:srgbClr val="000000"/>
                          </a:solidFill>
                          <a:effectLst/>
                          <a:latin typeface="+mn-lt"/>
                          <a:ea typeface="+mn-ea"/>
                          <a:cs typeface="+mn-cs"/>
                        </a:rPr>
                        <a:t>Controller layer</a:t>
                      </a:r>
                      <a:endParaRPr lang="en-US" sz="1400" dirty="0">
                        <a:solidFill>
                          <a:srgbClr val="000000"/>
                        </a:solidFill>
                      </a:endParaRPr>
                    </a:p>
                  </a:txBody>
                  <a:tcPr/>
                </a:tc>
                <a:extLst>
                  <a:ext uri="{0D108BD9-81ED-4DB2-BD59-A6C34878D82A}">
                    <a16:rowId xmlns:a16="http://schemas.microsoft.com/office/drawing/2014/main" val="276615639"/>
                  </a:ext>
                </a:extLst>
              </a:tr>
              <a:tr h="370840">
                <a:tc>
                  <a:txBody>
                    <a:bodyPr/>
                    <a:lstStyle/>
                    <a:p>
                      <a:r>
                        <a:rPr lang="en-US" sz="1400" kern="1200" dirty="0">
                          <a:solidFill>
                            <a:srgbClr val="000000"/>
                          </a:solidFill>
                          <a:effectLst/>
                          <a:latin typeface="+mn-lt"/>
                          <a:ea typeface="+mn-ea"/>
                          <a:cs typeface="+mn-cs"/>
                        </a:rPr>
                        <a:t>SD-Access three main controller subsystems</a:t>
                      </a:r>
                      <a:endParaRPr lang="en-US" sz="1400" dirty="0">
                        <a:solidFill>
                          <a:srgbClr val="000000"/>
                        </a:solidFill>
                      </a:endParaRPr>
                    </a:p>
                  </a:txBody>
                  <a:tcPr/>
                </a:tc>
                <a:extLst>
                  <a:ext uri="{0D108BD9-81ED-4DB2-BD59-A6C34878D82A}">
                    <a16:rowId xmlns:a16="http://schemas.microsoft.com/office/drawing/2014/main" val="2759616627"/>
                  </a:ext>
                </a:extLst>
              </a:tr>
              <a:tr h="370840">
                <a:tc>
                  <a:txBody>
                    <a:bodyPr/>
                    <a:lstStyle/>
                    <a:p>
                      <a:r>
                        <a:rPr lang="en-US" sz="1400" kern="1200" dirty="0">
                          <a:solidFill>
                            <a:srgbClr val="000000"/>
                          </a:solidFill>
                          <a:effectLst/>
                          <a:latin typeface="+mn-lt"/>
                          <a:ea typeface="+mn-ea"/>
                          <a:cs typeface="+mn-cs"/>
                        </a:rPr>
                        <a:t>Management layer</a:t>
                      </a:r>
                      <a:endParaRPr lang="en-US" sz="1400" dirty="0">
                        <a:solidFill>
                          <a:srgbClr val="000000"/>
                        </a:solidFill>
                      </a:endParaRPr>
                    </a:p>
                  </a:txBody>
                  <a:tcPr/>
                </a:tc>
                <a:extLst>
                  <a:ext uri="{0D108BD9-81ED-4DB2-BD59-A6C34878D82A}">
                    <a16:rowId xmlns:a16="http://schemas.microsoft.com/office/drawing/2014/main" val="739361431"/>
                  </a:ext>
                </a:extLst>
              </a:tr>
            </a:tbl>
          </a:graphicData>
        </a:graphic>
      </p:graphicFrame>
    </p:spTree>
    <p:extLst>
      <p:ext uri="{BB962C8B-B14F-4D97-AF65-F5344CB8AC3E}">
        <p14:creationId xmlns:p14="http://schemas.microsoft.com/office/powerpoint/2010/main" val="136380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23 (Cont.)</a:t>
            </a:r>
          </a:p>
        </p:txBody>
      </p:sp>
      <p:graphicFrame>
        <p:nvGraphicFramePr>
          <p:cNvPr id="2" name="Table 1"/>
          <p:cNvGraphicFramePr>
            <a:graphicFrameLocks noGrp="1"/>
          </p:cNvGraphicFramePr>
          <p:nvPr>
            <p:extLst>
              <p:ext uri="{D42A27DB-BD31-4B8C-83A1-F6EECF244321}">
                <p14:modId xmlns:p14="http://schemas.microsoft.com/office/powerpoint/2010/main" val="914510612"/>
              </p:ext>
            </p:extLst>
          </p:nvPr>
        </p:nvGraphicFramePr>
        <p:xfrm>
          <a:off x="1945470" y="820420"/>
          <a:ext cx="4454548" cy="311404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400" kern="1200" dirty="0">
                          <a:solidFill>
                            <a:srgbClr val="000000"/>
                          </a:solidFill>
                          <a:effectLst/>
                          <a:latin typeface="+mn-lt"/>
                          <a:ea typeface="+mn-ea"/>
                          <a:cs typeface="+mn-cs"/>
                        </a:rPr>
                        <a:t>SD-WAN main components</a:t>
                      </a:r>
                      <a:endParaRPr lang="en-US" sz="1400" dirty="0">
                        <a:solidFill>
                          <a:srgbClr val="000000"/>
                        </a:solidFill>
                      </a:endParaRPr>
                    </a:p>
                  </a:txBody>
                  <a:tcPr/>
                </a:tc>
                <a:extLst>
                  <a:ext uri="{0D108BD9-81ED-4DB2-BD59-A6C34878D82A}">
                    <a16:rowId xmlns:a16="http://schemas.microsoft.com/office/drawing/2014/main" val="1848938057"/>
                  </a:ext>
                </a:extLst>
              </a:tr>
              <a:tr h="370840">
                <a:tc>
                  <a:txBody>
                    <a:bodyPr/>
                    <a:lstStyle/>
                    <a:p>
                      <a:r>
                        <a:rPr lang="en-US" sz="1400" kern="1200" dirty="0">
                          <a:solidFill>
                            <a:srgbClr val="000000"/>
                          </a:solidFill>
                          <a:effectLst/>
                          <a:latin typeface="+mn-lt"/>
                          <a:ea typeface="+mn-ea"/>
                          <a:cs typeface="+mn-cs"/>
                        </a:rPr>
                        <a:t>vManage NMS</a:t>
                      </a:r>
                      <a:endParaRPr lang="en-US" sz="1400" dirty="0">
                        <a:solidFill>
                          <a:srgbClr val="000000"/>
                        </a:solidFill>
                      </a:endParaRPr>
                    </a:p>
                  </a:txBody>
                  <a:tcPr/>
                </a:tc>
                <a:extLst>
                  <a:ext uri="{0D108BD9-81ED-4DB2-BD59-A6C34878D82A}">
                    <a16:rowId xmlns:a16="http://schemas.microsoft.com/office/drawing/2014/main" val="3452927939"/>
                  </a:ext>
                </a:extLst>
              </a:tr>
              <a:tr h="370840">
                <a:tc>
                  <a:txBody>
                    <a:bodyPr/>
                    <a:lstStyle/>
                    <a:p>
                      <a:r>
                        <a:rPr lang="en-US" sz="1400" kern="1200" dirty="0">
                          <a:solidFill>
                            <a:srgbClr val="000000"/>
                          </a:solidFill>
                          <a:effectLst/>
                          <a:latin typeface="+mn-lt"/>
                          <a:ea typeface="+mn-ea"/>
                          <a:cs typeface="+mn-cs"/>
                        </a:rPr>
                        <a:t>vSmart controller</a:t>
                      </a:r>
                      <a:endParaRPr lang="en-US" sz="1400" dirty="0">
                        <a:solidFill>
                          <a:srgbClr val="000000"/>
                        </a:solidFill>
                      </a:endParaRPr>
                    </a:p>
                  </a:txBody>
                  <a:tcPr/>
                </a:tc>
                <a:extLst>
                  <a:ext uri="{0D108BD9-81ED-4DB2-BD59-A6C34878D82A}">
                    <a16:rowId xmlns:a16="http://schemas.microsoft.com/office/drawing/2014/main" val="2843811788"/>
                  </a:ext>
                </a:extLst>
              </a:tr>
              <a:tr h="370840">
                <a:tc>
                  <a:txBody>
                    <a:bodyPr/>
                    <a:lstStyle/>
                    <a:p>
                      <a:r>
                        <a:rPr lang="en-US" sz="1400" kern="1200" dirty="0">
                          <a:solidFill>
                            <a:srgbClr val="000000"/>
                          </a:solidFill>
                          <a:effectLst/>
                          <a:latin typeface="+mn-lt"/>
                          <a:ea typeface="+mn-ea"/>
                          <a:cs typeface="+mn-cs"/>
                        </a:rPr>
                        <a:t>Cisco SD-WAN routers (vEdge and cEdge)</a:t>
                      </a:r>
                      <a:endParaRPr lang="en-US" sz="1400" dirty="0">
                        <a:solidFill>
                          <a:srgbClr val="000000"/>
                        </a:solidFill>
                      </a:endParaRPr>
                    </a:p>
                  </a:txBody>
                  <a:tcPr/>
                </a:tc>
                <a:extLst>
                  <a:ext uri="{0D108BD9-81ED-4DB2-BD59-A6C34878D82A}">
                    <a16:rowId xmlns:a16="http://schemas.microsoft.com/office/drawing/2014/main" val="3877641594"/>
                  </a:ext>
                </a:extLst>
              </a:tr>
              <a:tr h="370840">
                <a:tc>
                  <a:txBody>
                    <a:bodyPr/>
                    <a:lstStyle/>
                    <a:p>
                      <a:r>
                        <a:rPr lang="en-US" sz="1400" kern="1200" dirty="0">
                          <a:solidFill>
                            <a:srgbClr val="000000"/>
                          </a:solidFill>
                          <a:effectLst/>
                          <a:latin typeface="+mn-lt"/>
                          <a:ea typeface="+mn-ea"/>
                          <a:cs typeface="+mn-cs"/>
                        </a:rPr>
                        <a:t>SD-WAN Router Advanced Security Feature Comparison</a:t>
                      </a:r>
                      <a:endParaRPr lang="en-US" sz="1400" dirty="0">
                        <a:solidFill>
                          <a:srgbClr val="000000"/>
                        </a:solidFill>
                      </a:endParaRPr>
                    </a:p>
                  </a:txBody>
                  <a:tcPr/>
                </a:tc>
                <a:extLst>
                  <a:ext uri="{0D108BD9-81ED-4DB2-BD59-A6C34878D82A}">
                    <a16:rowId xmlns:a16="http://schemas.microsoft.com/office/drawing/2014/main" val="2359316111"/>
                  </a:ext>
                </a:extLst>
              </a:tr>
              <a:tr h="370840">
                <a:tc>
                  <a:txBody>
                    <a:bodyPr/>
                    <a:lstStyle/>
                    <a:p>
                      <a:r>
                        <a:rPr lang="en-US" sz="1400" kern="1200" dirty="0">
                          <a:solidFill>
                            <a:srgbClr val="000000"/>
                          </a:solidFill>
                          <a:effectLst/>
                          <a:latin typeface="+mn-lt"/>
                          <a:ea typeface="+mn-ea"/>
                          <a:cs typeface="+mn-cs"/>
                        </a:rPr>
                        <a:t>vBond orchestrator</a:t>
                      </a:r>
                      <a:endParaRPr lang="en-US" sz="1400" dirty="0">
                        <a:solidFill>
                          <a:srgbClr val="000000"/>
                        </a:solidFill>
                      </a:endParaRPr>
                    </a:p>
                  </a:txBody>
                  <a:tcPr/>
                </a:tc>
                <a:extLst>
                  <a:ext uri="{0D108BD9-81ED-4DB2-BD59-A6C34878D82A}">
                    <a16:rowId xmlns:a16="http://schemas.microsoft.com/office/drawing/2014/main" val="906729202"/>
                  </a:ext>
                </a:extLst>
              </a:tr>
              <a:tr h="370840">
                <a:tc>
                  <a:txBody>
                    <a:bodyPr/>
                    <a:lstStyle/>
                    <a:p>
                      <a:r>
                        <a:rPr lang="en-US" sz="1400" kern="1200" dirty="0">
                          <a:solidFill>
                            <a:srgbClr val="000000"/>
                          </a:solidFill>
                          <a:effectLst/>
                          <a:latin typeface="+mn-lt"/>
                          <a:ea typeface="+mn-ea"/>
                          <a:cs typeface="+mn-cs"/>
                        </a:rPr>
                        <a:t>SD-WAN Cloud OnRamp</a:t>
                      </a:r>
                      <a:endParaRPr lang="en-US" sz="1400" dirty="0">
                        <a:solidFill>
                          <a:srgbClr val="000000"/>
                        </a:solidFill>
                      </a:endParaRPr>
                    </a:p>
                  </a:txBody>
                  <a:tcPr/>
                </a:tc>
                <a:extLst>
                  <a:ext uri="{0D108BD9-81ED-4DB2-BD59-A6C34878D82A}">
                    <a16:rowId xmlns:a16="http://schemas.microsoft.com/office/drawing/2014/main" val="3298492007"/>
                  </a:ext>
                </a:extLst>
              </a:tr>
            </a:tbl>
          </a:graphicData>
        </a:graphic>
      </p:graphicFrame>
    </p:spTree>
    <p:extLst>
      <p:ext uri="{BB962C8B-B14F-4D97-AF65-F5344CB8AC3E}">
        <p14:creationId xmlns:p14="http://schemas.microsoft.com/office/powerpoint/2010/main" val="213315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23</a:t>
            </a:r>
          </a:p>
        </p:txBody>
      </p:sp>
      <p:graphicFrame>
        <p:nvGraphicFramePr>
          <p:cNvPr id="2" name="Table 1"/>
          <p:cNvGraphicFramePr>
            <a:graphicFrameLocks noGrp="1"/>
          </p:cNvGraphicFramePr>
          <p:nvPr>
            <p:extLst>
              <p:ext uri="{D42A27DB-BD31-4B8C-83A1-F6EECF244321}">
                <p14:modId xmlns:p14="http://schemas.microsoft.com/office/powerpoint/2010/main" val="1369897552"/>
              </p:ext>
            </p:extLst>
          </p:nvPr>
        </p:nvGraphicFramePr>
        <p:xfrm>
          <a:off x="364435" y="836611"/>
          <a:ext cx="8415130" cy="3377248"/>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gridCol w="4207565">
                  <a:extLst>
                    <a:ext uri="{9D8B030D-6E8A-4147-A177-3AD203B41FA5}">
                      <a16:colId xmlns:a16="http://schemas.microsoft.com/office/drawing/2014/main" val="2120057216"/>
                    </a:ext>
                  </a:extLst>
                </a:gridCol>
              </a:tblGrid>
              <a:tr h="370840">
                <a:tc>
                  <a:txBody>
                    <a:bodyPr/>
                    <a:lstStyle/>
                    <a:p>
                      <a:r>
                        <a:rPr lang="en-US" sz="1600" dirty="0"/>
                        <a:t>Key Terms</a:t>
                      </a:r>
                    </a:p>
                  </a:txBody>
                  <a:tcPr/>
                </a:tc>
                <a:tc>
                  <a:txBody>
                    <a:bodyPr/>
                    <a:lstStyle/>
                    <a:p>
                      <a:endParaRPr lang="en-US" sz="1600" dirty="0"/>
                    </a:p>
                  </a:txBody>
                  <a:tcPr/>
                </a:tc>
                <a:extLst>
                  <a:ext uri="{0D108BD9-81ED-4DB2-BD59-A6C34878D82A}">
                    <a16:rowId xmlns:a16="http://schemas.microsoft.com/office/drawing/2014/main" val="2640803396"/>
                  </a:ext>
                </a:extLst>
              </a:tr>
              <a:tr h="280263">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802.1x</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 programming interface (API)</a:t>
                      </a:r>
                    </a:p>
                  </a:txBody>
                  <a:tcPr marL="68580" marR="68580" marT="0" marB="0"/>
                </a:tc>
                <a:extLst>
                  <a:ext uri="{0D108BD9-81ED-4DB2-BD59-A6C34878D82A}">
                    <a16:rowId xmlns:a16="http://schemas.microsoft.com/office/drawing/2014/main" val="3303805005"/>
                  </a:ext>
                </a:extLst>
              </a:tr>
              <a:tr h="283029">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Cisco Advanced Malware Protection (AMP)</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Cisco Talos</a:t>
                      </a:r>
                    </a:p>
                  </a:txBody>
                  <a:tcPr marL="68580" marR="68580" marT="0" marB="0"/>
                </a:tc>
                <a:extLst>
                  <a:ext uri="{0D108BD9-81ED-4DB2-BD59-A6C34878D82A}">
                    <a16:rowId xmlns:a16="http://schemas.microsoft.com/office/drawing/2014/main" val="1860627843"/>
                  </a:ext>
                </a:extLst>
              </a:tr>
              <a:tr h="283028">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Cisco Threat Grid</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Cisco TrustSec</a:t>
                      </a:r>
                    </a:p>
                  </a:txBody>
                  <a:tcPr marL="68580" marR="68580" marT="0" marB="0"/>
                </a:tc>
                <a:extLst>
                  <a:ext uri="{0D108BD9-81ED-4DB2-BD59-A6C34878D82A}">
                    <a16:rowId xmlns:a16="http://schemas.microsoft.com/office/drawing/2014/main" val="2206863053"/>
                  </a:ext>
                </a:extLst>
              </a:tr>
              <a:tr h="290286">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Cisco Umbrella</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Datagram Transport Layer Security (DTLS)</a:t>
                      </a:r>
                    </a:p>
                  </a:txBody>
                  <a:tcPr marL="68580" marR="68580" marT="0" marB="0"/>
                </a:tc>
                <a:extLst>
                  <a:ext uri="{0D108BD9-81ED-4DB2-BD59-A6C34878D82A}">
                    <a16:rowId xmlns:a16="http://schemas.microsoft.com/office/drawing/2014/main" val="1924228875"/>
                  </a:ext>
                </a:extLst>
              </a:tr>
              <a:tr h="254000">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egress tunnel router (ETR)</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endpoint</a:t>
                      </a:r>
                    </a:p>
                  </a:txBody>
                  <a:tcPr marL="68580" marR="68580" marT="0" marB="0"/>
                </a:tc>
                <a:extLst>
                  <a:ext uri="{0D108BD9-81ED-4DB2-BD59-A6C34878D82A}">
                    <a16:rowId xmlns:a16="http://schemas.microsoft.com/office/drawing/2014/main" val="844532499"/>
                  </a:ext>
                </a:extLst>
              </a:tr>
              <a:tr h="261257">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endpoint identifier (EID)</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host pool</a:t>
                      </a:r>
                    </a:p>
                  </a:txBody>
                  <a:tcPr marL="68580" marR="68580" marT="0" marB="0"/>
                </a:tc>
                <a:extLst>
                  <a:ext uri="{0D108BD9-81ED-4DB2-BD59-A6C34878D82A}">
                    <a16:rowId xmlns:a16="http://schemas.microsoft.com/office/drawing/2014/main" val="543536334"/>
                  </a:ext>
                </a:extLst>
              </a:tr>
              <a:tr h="275772">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ingress tunnel router (ITR)</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LISP router</a:t>
                      </a:r>
                    </a:p>
                  </a:txBody>
                  <a:tcPr marL="68580" marR="68580" marT="0" marB="0"/>
                </a:tc>
                <a:extLst>
                  <a:ext uri="{0D108BD9-81ED-4DB2-BD59-A6C34878D82A}">
                    <a16:rowId xmlns:a16="http://schemas.microsoft.com/office/drawing/2014/main" val="1936916576"/>
                  </a:ext>
                </a:extLst>
              </a:tr>
              <a:tr h="359591">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LISP site</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Location/ID Separation Protocol (LISP)</a:t>
                      </a:r>
                    </a:p>
                  </a:txBody>
                  <a:tcPr marL="68580" marR="68580" marT="0" marB="0"/>
                </a:tc>
                <a:extLst>
                  <a:ext uri="{0D108BD9-81ED-4DB2-BD59-A6C34878D82A}">
                    <a16:rowId xmlns:a16="http://schemas.microsoft.com/office/drawing/2014/main" val="4061978575"/>
                  </a:ext>
                </a:extLst>
              </a:tr>
              <a:tr h="359591">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MAC Authentication Bypass (MAB)</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 resolver (MR)</a:t>
                      </a:r>
                    </a:p>
                  </a:txBody>
                  <a:tcPr marL="68580" marR="68580" marT="0" marB="0"/>
                </a:tc>
                <a:extLst>
                  <a:ext uri="{0D108BD9-81ED-4DB2-BD59-A6C34878D82A}">
                    <a16:rowId xmlns:a16="http://schemas.microsoft.com/office/drawing/2014/main" val="3235159780"/>
                  </a:ext>
                </a:extLst>
              </a:tr>
              <a:tr h="359591">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 server (MS)</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 server/map resolver (MS/MR)</a:t>
                      </a:r>
                    </a:p>
                  </a:txBody>
                  <a:tcPr marL="68580" marR="68580" marT="0" marB="0"/>
                </a:tc>
                <a:extLst>
                  <a:ext uri="{0D108BD9-81ED-4DB2-BD59-A6C34878D82A}">
                    <a16:rowId xmlns:a16="http://schemas.microsoft.com/office/drawing/2014/main" val="2898626202"/>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23 (Cont.)</a:t>
            </a:r>
          </a:p>
        </p:txBody>
      </p:sp>
      <p:graphicFrame>
        <p:nvGraphicFramePr>
          <p:cNvPr id="2" name="Table 1"/>
          <p:cNvGraphicFramePr>
            <a:graphicFrameLocks noGrp="1"/>
          </p:cNvGraphicFramePr>
          <p:nvPr>
            <p:extLst>
              <p:ext uri="{D42A27DB-BD31-4B8C-83A1-F6EECF244321}">
                <p14:modId xmlns:p14="http://schemas.microsoft.com/office/powerpoint/2010/main" val="3266851062"/>
              </p:ext>
            </p:extLst>
          </p:nvPr>
        </p:nvGraphicFramePr>
        <p:xfrm>
          <a:off x="364435" y="836611"/>
          <a:ext cx="8415130" cy="3017657"/>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gridCol w="4207565">
                  <a:extLst>
                    <a:ext uri="{9D8B030D-6E8A-4147-A177-3AD203B41FA5}">
                      <a16:colId xmlns:a16="http://schemas.microsoft.com/office/drawing/2014/main" val="2120057216"/>
                    </a:ext>
                  </a:extLst>
                </a:gridCol>
              </a:tblGrid>
              <a:tr h="370840">
                <a:tc>
                  <a:txBody>
                    <a:bodyPr/>
                    <a:lstStyle/>
                    <a:p>
                      <a:r>
                        <a:rPr lang="en-US" sz="1600" dirty="0"/>
                        <a:t>Key Terms</a:t>
                      </a:r>
                    </a:p>
                  </a:txBody>
                  <a:tcPr/>
                </a:tc>
                <a:tc>
                  <a:txBody>
                    <a:bodyPr/>
                    <a:lstStyle/>
                    <a:p>
                      <a:endParaRPr lang="en-US" sz="1600" dirty="0"/>
                    </a:p>
                  </a:txBody>
                  <a:tcPr/>
                </a:tc>
                <a:extLst>
                  <a:ext uri="{0D108BD9-81ED-4DB2-BD59-A6C34878D82A}">
                    <a16:rowId xmlns:a16="http://schemas.microsoft.com/office/drawing/2014/main" val="2640803396"/>
                  </a:ext>
                </a:extLst>
              </a:tr>
              <a:tr h="280263">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Network Configuration Protocol (NETCONF)/YANG</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overlay network</a:t>
                      </a:r>
                    </a:p>
                  </a:txBody>
                  <a:tcPr marL="68580" marR="68580" marT="0" marB="0"/>
                </a:tc>
                <a:extLst>
                  <a:ext uri="{0D108BD9-81ED-4DB2-BD59-A6C34878D82A}">
                    <a16:rowId xmlns:a16="http://schemas.microsoft.com/office/drawing/2014/main" val="3303805005"/>
                  </a:ext>
                </a:extLst>
              </a:tr>
              <a:tr h="283029">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proxy ETR (PETR)</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proxy ITR (PITR)</a:t>
                      </a:r>
                    </a:p>
                  </a:txBody>
                  <a:tcPr marL="68580" marR="68580" marT="0" marB="0"/>
                </a:tc>
                <a:extLst>
                  <a:ext uri="{0D108BD9-81ED-4DB2-BD59-A6C34878D82A}">
                    <a16:rowId xmlns:a16="http://schemas.microsoft.com/office/drawing/2014/main" val="1860627843"/>
                  </a:ext>
                </a:extLst>
              </a:tr>
              <a:tr h="283028">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proxy xTR (PxTR)</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routing locator (RLOC)</a:t>
                      </a:r>
                    </a:p>
                  </a:txBody>
                  <a:tcPr marL="68580" marR="68580" marT="0" marB="0"/>
                </a:tc>
                <a:extLst>
                  <a:ext uri="{0D108BD9-81ED-4DB2-BD59-A6C34878D82A}">
                    <a16:rowId xmlns:a16="http://schemas.microsoft.com/office/drawing/2014/main" val="2206863053"/>
                  </a:ext>
                </a:extLst>
              </a:tr>
              <a:tr h="290286">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Security Group Access Control List (SGACL)</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scalable group tag</a:t>
                      </a:r>
                    </a:p>
                  </a:txBody>
                  <a:tcPr marL="68580" marR="68580" marT="0" marB="0"/>
                </a:tc>
                <a:extLst>
                  <a:ext uri="{0D108BD9-81ED-4DB2-BD59-A6C34878D82A}">
                    <a16:rowId xmlns:a16="http://schemas.microsoft.com/office/drawing/2014/main" val="1924228875"/>
                  </a:ext>
                </a:extLst>
              </a:tr>
              <a:tr h="254000">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segment</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segmentation</a:t>
                      </a:r>
                    </a:p>
                  </a:txBody>
                  <a:tcPr marL="68580" marR="68580" marT="0" marB="0"/>
                </a:tc>
                <a:extLst>
                  <a:ext uri="{0D108BD9-81ED-4DB2-BD59-A6C34878D82A}">
                    <a16:rowId xmlns:a16="http://schemas.microsoft.com/office/drawing/2014/main" val="844532499"/>
                  </a:ext>
                </a:extLst>
              </a:tr>
              <a:tr h="261257">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tunnel router (xTR)</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underlay network</a:t>
                      </a:r>
                    </a:p>
                  </a:txBody>
                  <a:tcPr marL="68580" marR="68580" marT="0" marB="0"/>
                </a:tc>
                <a:extLst>
                  <a:ext uri="{0D108BD9-81ED-4DB2-BD59-A6C34878D82A}">
                    <a16:rowId xmlns:a16="http://schemas.microsoft.com/office/drawing/2014/main" val="543536334"/>
                  </a:ext>
                </a:extLst>
              </a:tr>
              <a:tr h="275772">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virtual network (VN)</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virtual tunnel endpoint (VTEP)</a:t>
                      </a:r>
                    </a:p>
                  </a:txBody>
                  <a:tcPr marL="68580" marR="68580" marT="0" marB="0"/>
                </a:tc>
                <a:extLst>
                  <a:ext uri="{0D108BD9-81ED-4DB2-BD59-A6C34878D82A}">
                    <a16:rowId xmlns:a16="http://schemas.microsoft.com/office/drawing/2014/main" val="1936916576"/>
                  </a:ext>
                </a:extLst>
              </a:tr>
              <a:tr h="359591">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VXLAN</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VXLAN Group Policy Option (GPO)</a:t>
                      </a:r>
                    </a:p>
                  </a:txBody>
                  <a:tcPr marL="68580" marR="68580" marT="0" marB="0"/>
                </a:tc>
                <a:extLst>
                  <a:ext uri="{0D108BD9-81ED-4DB2-BD59-A6C34878D82A}">
                    <a16:rowId xmlns:a16="http://schemas.microsoft.com/office/drawing/2014/main" val="4061978575"/>
                  </a:ext>
                </a:extLst>
              </a:tr>
              <a:tr h="359591">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VXLAN network identifier (VNI)</a:t>
                      </a: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Web Authentication (WebAuth)</a:t>
                      </a:r>
                    </a:p>
                  </a:txBody>
                  <a:tcPr marL="68580" marR="68580" marT="0" marB="0"/>
                </a:tc>
                <a:extLst>
                  <a:ext uri="{0D108BD9-81ED-4DB2-BD59-A6C34878D82A}">
                    <a16:rowId xmlns:a16="http://schemas.microsoft.com/office/drawing/2014/main" val="3235159780"/>
                  </a:ext>
                </a:extLst>
              </a:tr>
            </a:tbl>
          </a:graphicData>
        </a:graphic>
      </p:graphicFrame>
    </p:spTree>
    <p:extLst>
      <p:ext uri="{BB962C8B-B14F-4D97-AF65-F5344CB8AC3E}">
        <p14:creationId xmlns:p14="http://schemas.microsoft.com/office/powerpoint/2010/main" val="61037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SD Access Features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5448" y="1141565"/>
            <a:ext cx="8693103" cy="2860369"/>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Policy enforcement -</a:t>
            </a:r>
            <a:r>
              <a:rPr lang="en-US" sz="1600" dirty="0">
                <a:solidFill>
                  <a:srgbClr val="000000"/>
                </a:solidFill>
              </a:rPr>
              <a:t> Traditional access control lists (ACLs) can be difficult to deploy, maintain, and scale because they rely on IP addresses and subnets. Creating access and application policies based on group-based policies using Security Group Access Control Lists (SGACLs) provides a much simpler and more scalable form of policy enforcement based on identity instead of an IP address.</a:t>
            </a:r>
          </a:p>
          <a:p>
            <a:pPr marL="0" indent="0" algn="l" defTabSz="684213" fontAlgn="base">
              <a:spcBef>
                <a:spcPts val="600"/>
              </a:spcBef>
              <a:spcAft>
                <a:spcPts val="600"/>
              </a:spcAft>
              <a:buClr>
                <a:schemeClr val="tx2"/>
              </a:buClr>
              <a:buSzPct val="90000"/>
            </a:pPr>
            <a:r>
              <a:rPr lang="en-US" sz="1600" b="1" dirty="0">
                <a:solidFill>
                  <a:srgbClr val="000000"/>
                </a:solidFill>
              </a:rPr>
              <a:t>Secure segmentation -</a:t>
            </a:r>
            <a:r>
              <a:rPr lang="en-US" sz="1600" dirty="0">
                <a:solidFill>
                  <a:srgbClr val="000000"/>
                </a:solidFill>
              </a:rPr>
              <a:t> With SD-Access it is easier to segment the network to support guest, corporate, facilities, and IoT-enabled infrastructure.</a:t>
            </a:r>
          </a:p>
          <a:p>
            <a:pPr marL="0" indent="0" algn="l" defTabSz="684213" fontAlgn="base">
              <a:spcBef>
                <a:spcPts val="600"/>
              </a:spcBef>
              <a:spcAft>
                <a:spcPts val="600"/>
              </a:spcAft>
              <a:buClr>
                <a:schemeClr val="tx2"/>
              </a:buClr>
              <a:buSzPct val="90000"/>
            </a:pPr>
            <a:r>
              <a:rPr lang="en-US" sz="1600" b="1" dirty="0">
                <a:solidFill>
                  <a:srgbClr val="000000"/>
                </a:solidFill>
              </a:rPr>
              <a:t>Network virtualization -</a:t>
            </a:r>
            <a:r>
              <a:rPr lang="en-US" sz="1600" dirty="0">
                <a:solidFill>
                  <a:srgbClr val="000000"/>
                </a:solidFill>
              </a:rPr>
              <a:t> SD-Access makes it possible to leverage a single physical infrastructure to support multiple virtual routing and forwarding (VRF) instances, referred to as virtual networks (VNs), each with a distinct set of access policies.</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07304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What is SD Access?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0855" y="731837"/>
            <a:ext cx="8693103" cy="183991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SD-Access has two main components: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Cisco Campus fabric solution - </a:t>
            </a:r>
            <a:r>
              <a:rPr lang="en-US" sz="1600" dirty="0">
                <a:solidFill>
                  <a:srgbClr val="000000"/>
                </a:solidFill>
              </a:rPr>
              <a:t>The campus fabric is a Cisco-validated fabric overlay solution that includes all of the features and protocols (control plane, data plane, management plane, and policy plane) to operate the network infrastructure.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Cisco DNA Center - </a:t>
            </a:r>
            <a:r>
              <a:rPr lang="en-US" sz="1600" dirty="0">
                <a:solidFill>
                  <a:srgbClr val="000000"/>
                </a:solidFill>
              </a:rPr>
              <a:t>When the campus fabric solution is managed via the Cisco DNA Center, the solution is considered to be SD-Access, as illustrated in Figure 23-1.</a:t>
            </a:r>
          </a:p>
        </p:txBody>
      </p:sp>
      <p:sp>
        <p:nvSpPr>
          <p:cNvPr id="6" name="TextBox 5"/>
          <p:cNvSpPr txBox="1"/>
          <p:nvPr/>
        </p:nvSpPr>
        <p:spPr>
          <a:xfrm>
            <a:off x="1938560" y="4341346"/>
            <a:ext cx="2029723" cy="246221"/>
          </a:xfrm>
          <a:prstGeom prst="rect">
            <a:avLst/>
          </a:prstGeom>
          <a:noFill/>
        </p:spPr>
        <p:txBody>
          <a:bodyPr wrap="none" rtlCol="0">
            <a:spAutoFit/>
          </a:bodyPr>
          <a:lstStyle/>
          <a:p>
            <a:r>
              <a:rPr lang="en-US" sz="1000" b="1" dirty="0"/>
              <a:t>Figure 23-1 </a:t>
            </a:r>
            <a:r>
              <a:rPr lang="en-US" sz="1000" i="1" dirty="0"/>
              <a:t>SD-Access Solution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560" y="2792962"/>
            <a:ext cx="4468368" cy="1548384"/>
          </a:xfrm>
          <a:prstGeom prst="rect">
            <a:avLst/>
          </a:prstGeom>
        </p:spPr>
      </p:pic>
    </p:spTree>
    <p:extLst>
      <p:ext uri="{BB962C8B-B14F-4D97-AF65-F5344CB8AC3E}">
        <p14:creationId xmlns:p14="http://schemas.microsoft.com/office/powerpoint/2010/main" val="251167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What is SD Access Architecture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0855" y="731838"/>
            <a:ext cx="8957966" cy="86048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SD-Access is based on existing hardware and software technologies. What makes Cisco SD-Access special is how these technologies are integrated and managed together. The Cisco SD-Access fabric architecture can be divided into four basic layers, as illustrated in Figure 23-2. </a:t>
            </a:r>
          </a:p>
        </p:txBody>
      </p:sp>
      <p:sp>
        <p:nvSpPr>
          <p:cNvPr id="6" name="TextBox 5"/>
          <p:cNvSpPr txBox="1"/>
          <p:nvPr/>
        </p:nvSpPr>
        <p:spPr>
          <a:xfrm>
            <a:off x="2188200" y="4377346"/>
            <a:ext cx="2606804" cy="246221"/>
          </a:xfrm>
          <a:prstGeom prst="rect">
            <a:avLst/>
          </a:prstGeom>
          <a:noFill/>
        </p:spPr>
        <p:txBody>
          <a:bodyPr wrap="none" rtlCol="0">
            <a:spAutoFit/>
          </a:bodyPr>
          <a:lstStyle/>
          <a:p>
            <a:r>
              <a:rPr lang="en-US" sz="1000" b="1" dirty="0"/>
              <a:t>Figure 23-2 </a:t>
            </a:r>
            <a:r>
              <a:rPr lang="en-US" sz="1000" i="1" dirty="0"/>
              <a:t>Cisco SD-Access 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200" y="1592318"/>
            <a:ext cx="4724400" cy="2731008"/>
          </a:xfrm>
          <a:prstGeom prst="rect">
            <a:avLst/>
          </a:prstGeom>
        </p:spPr>
      </p:pic>
    </p:spTree>
    <p:extLst>
      <p:ext uri="{BB962C8B-B14F-4D97-AF65-F5344CB8AC3E}">
        <p14:creationId xmlns:p14="http://schemas.microsoft.com/office/powerpoint/2010/main" val="167776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Physical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0855" y="731838"/>
            <a:ext cx="8957966" cy="390322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While Cisco SD-Access is designed for user simplicity, abstraction, and virtual environments, everything runs on top of physical network devices (switches, routers, servers, wireless LAN controllers (WLCs), and wireless access points (APs). Cisco access layer switches that do not actively participate in the SD-Access fabric but that are part of it because of automation are referred to as SD-Access extension nodes.</a:t>
            </a:r>
          </a:p>
          <a:p>
            <a:pPr marL="0" indent="0" algn="l" defTabSz="684213" fontAlgn="base">
              <a:spcBef>
                <a:spcPts val="600"/>
              </a:spcBef>
              <a:spcAft>
                <a:spcPts val="600"/>
              </a:spcAft>
              <a:buClr>
                <a:schemeClr val="tx2"/>
              </a:buClr>
              <a:buSzPct val="90000"/>
            </a:pPr>
            <a:r>
              <a:rPr lang="en-US" sz="1600" dirty="0">
                <a:solidFill>
                  <a:srgbClr val="000000"/>
                </a:solidFill>
              </a:rPr>
              <a:t>The following are the physical layer devices of the SD-WAN fabric:</a:t>
            </a:r>
          </a:p>
          <a:p>
            <a:pPr marL="0" indent="0" algn="l" defTabSz="684213" fontAlgn="base">
              <a:spcBef>
                <a:spcPts val="600"/>
              </a:spcBef>
              <a:buClr>
                <a:schemeClr val="tx2"/>
              </a:buClr>
              <a:buSzPct val="90000"/>
            </a:pPr>
            <a:r>
              <a:rPr lang="en-US" sz="1600" b="1" dirty="0">
                <a:solidFill>
                  <a:srgbClr val="000000"/>
                </a:solidFill>
              </a:rPr>
              <a:t>Cisco switches -</a:t>
            </a:r>
            <a:r>
              <a:rPr lang="en-US" sz="1600" dirty="0">
                <a:solidFill>
                  <a:srgbClr val="000000"/>
                </a:solidFill>
              </a:rPr>
              <a:t> Switches provide wired (LAN) access to the fabric. Multiple types of Cisco Catalyst switches are supported, as well as Nexus switches.</a:t>
            </a:r>
          </a:p>
          <a:p>
            <a:pPr marL="0" indent="0" algn="l" defTabSz="684213" fontAlgn="base">
              <a:spcBef>
                <a:spcPts val="600"/>
              </a:spcBef>
              <a:buClr>
                <a:schemeClr val="tx2"/>
              </a:buClr>
              <a:buSzPct val="90000"/>
            </a:pPr>
            <a:r>
              <a:rPr lang="en-US" sz="1600" b="1" dirty="0">
                <a:solidFill>
                  <a:srgbClr val="000000"/>
                </a:solidFill>
              </a:rPr>
              <a:t>Cisco routers -</a:t>
            </a:r>
            <a:r>
              <a:rPr lang="en-US" sz="1600" dirty="0">
                <a:solidFill>
                  <a:srgbClr val="000000"/>
                </a:solidFill>
              </a:rPr>
              <a:t> Routers provide WAN and branch access to the fabric. Multiple types of Cisco ASR 1000, ISR, and CSR routers, including the CSRv and ISRv cloud routers, are supported.</a:t>
            </a:r>
          </a:p>
          <a:p>
            <a:pPr marL="0" indent="0" algn="l" defTabSz="684213" fontAlgn="base">
              <a:spcBef>
                <a:spcPts val="600"/>
              </a:spcBef>
              <a:buClr>
                <a:schemeClr val="tx2"/>
              </a:buClr>
              <a:buSzPct val="90000"/>
            </a:pPr>
            <a:r>
              <a:rPr lang="en-US" sz="1600" b="1" dirty="0">
                <a:solidFill>
                  <a:srgbClr val="000000"/>
                </a:solidFill>
              </a:rPr>
              <a:t>Cisco wireless -</a:t>
            </a:r>
            <a:r>
              <a:rPr lang="en-US" sz="1600" dirty="0">
                <a:solidFill>
                  <a:srgbClr val="000000"/>
                </a:solidFill>
              </a:rPr>
              <a:t> Cisco WLCs and APs provide wireless (WLAN) access to the fabric.</a:t>
            </a:r>
          </a:p>
          <a:p>
            <a:pPr marL="0" indent="0" algn="l" defTabSz="684213" fontAlgn="base">
              <a:spcBef>
                <a:spcPts val="600"/>
              </a:spcBef>
              <a:buClr>
                <a:schemeClr val="tx2"/>
              </a:buClr>
              <a:buSzPct val="90000"/>
            </a:pPr>
            <a:r>
              <a:rPr lang="en-US" sz="1600" b="1" dirty="0">
                <a:solidFill>
                  <a:srgbClr val="000000"/>
                </a:solidFill>
              </a:rPr>
              <a:t>Cisco controller appliances -</a:t>
            </a:r>
            <a:r>
              <a:rPr lang="en-US" sz="1600" dirty="0">
                <a:solidFill>
                  <a:srgbClr val="000000"/>
                </a:solidFill>
              </a:rPr>
              <a:t> Cisco DNA Center and Cisco ISE are the two controller appliances required.</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03899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Software-Defined Access (SD-Access) </a:t>
            </a:r>
            <a:br>
              <a:rPr lang="en-US" dirty="0"/>
            </a:br>
            <a:r>
              <a:rPr lang="en-US" dirty="0"/>
              <a:t>Network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0856" y="731837"/>
            <a:ext cx="4385966" cy="3932365"/>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network layer consists of the underlay network and the overlay network. These two sublayers work together to deliver data packets to and from the network devices participating in SD-Access. All this network layer information is made available to the controller layer.</a:t>
            </a:r>
          </a:p>
          <a:p>
            <a:pPr marL="0" indent="0" algn="l" defTabSz="684213" fontAlgn="base">
              <a:spcBef>
                <a:spcPts val="600"/>
              </a:spcBef>
              <a:spcAft>
                <a:spcPts val="600"/>
              </a:spcAft>
              <a:buClr>
                <a:schemeClr val="tx2"/>
              </a:buClr>
              <a:buSzPct val="90000"/>
            </a:pPr>
            <a:r>
              <a:rPr lang="en-US" sz="1500" dirty="0">
                <a:solidFill>
                  <a:srgbClr val="000000"/>
                </a:solidFill>
              </a:rPr>
              <a:t>The network underlay is the underlying physical layer, and its sole purpose is to transport data packets between network devices for the SD-Access fabric overlay.</a:t>
            </a:r>
          </a:p>
          <a:p>
            <a:pPr marL="0" indent="0" algn="l" defTabSz="684213" fontAlgn="base">
              <a:spcBef>
                <a:spcPts val="600"/>
              </a:spcBef>
              <a:spcAft>
                <a:spcPts val="600"/>
              </a:spcAft>
              <a:buClr>
                <a:schemeClr val="tx2"/>
              </a:buClr>
              <a:buSzPct val="90000"/>
            </a:pPr>
            <a:r>
              <a:rPr lang="en-US" sz="1500" dirty="0">
                <a:solidFill>
                  <a:srgbClr val="000000"/>
                </a:solidFill>
              </a:rPr>
              <a:t>The overlay network is a virtual (tunneled) network that virtually interconnects all of the network devices forming a fabric of interconnected nodes. It abstracts the inherent complexities and limitations of the underlay network.</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4">
            <a:extLst>
              <a:ext uri="{FF2B5EF4-FFF2-40B4-BE49-F238E27FC236}">
                <a16:creationId xmlns:a16="http://schemas.microsoft.com/office/drawing/2014/main" id="{28031FE0-1393-4603-83E0-A60BBD63F321}"/>
              </a:ext>
            </a:extLst>
          </p:cNvPr>
          <p:cNvSpPr/>
          <p:nvPr/>
        </p:nvSpPr>
        <p:spPr>
          <a:xfrm>
            <a:off x="5112107" y="3925539"/>
            <a:ext cx="3913652" cy="738664"/>
          </a:xfrm>
          <a:prstGeom prst="rect">
            <a:avLst/>
          </a:prstGeom>
        </p:spPr>
        <p:txBody>
          <a:bodyPr wrap="square">
            <a:spAutoFit/>
          </a:bodyPr>
          <a:lstStyle/>
          <a:p>
            <a:pPr defTabSz="684213">
              <a:spcBef>
                <a:spcPts val="600"/>
              </a:spcBef>
              <a:spcAft>
                <a:spcPts val="600"/>
              </a:spcAft>
              <a:buClr>
                <a:schemeClr val="tx2"/>
              </a:buClr>
              <a:buSzPct val="90000"/>
            </a:pPr>
            <a:r>
              <a:rPr lang="en-US" sz="1400" dirty="0">
                <a:solidFill>
                  <a:srgbClr val="000000"/>
                </a:solidFill>
              </a:rPr>
              <a:t>Figure 23-3 shows a visual representation of the relationship between an overlay network and the network underlay.</a:t>
            </a:r>
          </a:p>
        </p:txBody>
      </p:sp>
      <p:sp>
        <p:nvSpPr>
          <p:cNvPr id="7" name="Rectangle 6"/>
          <p:cNvSpPr/>
          <p:nvPr/>
        </p:nvSpPr>
        <p:spPr>
          <a:xfrm>
            <a:off x="5112107" y="3608334"/>
            <a:ext cx="2704587" cy="246221"/>
          </a:xfrm>
          <a:prstGeom prst="rect">
            <a:avLst/>
          </a:prstGeom>
        </p:spPr>
        <p:txBody>
          <a:bodyPr wrap="none">
            <a:spAutoFit/>
          </a:bodyPr>
          <a:lstStyle/>
          <a:p>
            <a:r>
              <a:rPr lang="en-US" sz="1000" b="1" dirty="0">
                <a:latin typeface="Cisco-Bold"/>
              </a:rPr>
              <a:t>Figure 23-3 </a:t>
            </a:r>
            <a:r>
              <a:rPr lang="en-US" sz="1000" i="1" dirty="0">
                <a:latin typeface="CiscoSerif-Italic-Regular"/>
              </a:rPr>
              <a:t>Underlay and Overlay Networks</a:t>
            </a:r>
            <a:endParaRPr lang="en-US" sz="1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107" y="657903"/>
            <a:ext cx="3574008" cy="2707160"/>
          </a:xfrm>
          <a:prstGeom prst="rect">
            <a:avLst/>
          </a:prstGeom>
        </p:spPr>
      </p:pic>
    </p:spTree>
    <p:extLst>
      <p:ext uri="{BB962C8B-B14F-4D97-AF65-F5344CB8AC3E}">
        <p14:creationId xmlns:p14="http://schemas.microsoft.com/office/powerpoint/2010/main" val="7504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29138</TotalTime>
  <Words>5855</Words>
  <Application>Microsoft Office PowerPoint</Application>
  <PresentationFormat>On-screen Show (16:9)</PresentationFormat>
  <Paragraphs>344</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Cisco-Bold</vt:lpstr>
      <vt:lpstr>CiscoSans ExtraLight</vt:lpstr>
      <vt:lpstr>CiscoSerif-Italic-Regular</vt:lpstr>
      <vt:lpstr>Default Theme</vt:lpstr>
      <vt:lpstr>Chapter 23: Fabric Technologies</vt:lpstr>
      <vt:lpstr>Chapter 23 Content</vt:lpstr>
      <vt:lpstr>Software-Defined Access (SD-Access) </vt:lpstr>
      <vt:lpstr>Software-Defined Access (SD-Access)  SD Access Features</vt:lpstr>
      <vt:lpstr>Software-Defined Access (SD-Access)  SD Access Features (Cont.)</vt:lpstr>
      <vt:lpstr>Software-Defined Access (SD-Access)  What is SD Access?</vt:lpstr>
      <vt:lpstr>Software-Defined Access (SD-Access)  What is SD Access Architecture</vt:lpstr>
      <vt:lpstr>Software-Defined Access (SD-Access)  Physical Layer</vt:lpstr>
      <vt:lpstr>Software-Defined Access (SD-Access)  Network Layer</vt:lpstr>
      <vt:lpstr>Software-Defined Access (SD-Access)  Underlay Network</vt:lpstr>
      <vt:lpstr>Software-Defined Access (SD-Access)  Overlay Network (SD-Access Fabric)</vt:lpstr>
      <vt:lpstr>Software-Defined Access (SD-Access)  SD-Access Control Plane</vt:lpstr>
      <vt:lpstr>Software-Defined Access (SD-Access)  SD-Access Fabric Data Plane</vt:lpstr>
      <vt:lpstr>Software-Defined Access (SD-Access)  SD-Access Fabric Plane (Cont.)</vt:lpstr>
      <vt:lpstr>Software-Defined Access (SD-Access) SD-Access Fabric Policy Plane</vt:lpstr>
      <vt:lpstr>Software-Defined Access (SD-Access) SD-Access Fabric Roles and Components</vt:lpstr>
      <vt:lpstr>Software-Defined Access (SD-Access) Fabric Edge Nodes</vt:lpstr>
      <vt:lpstr>Software-Defined Access (SD-Access) Fabric Control Plane Nodes</vt:lpstr>
      <vt:lpstr>Software-Defined Access (SD-Access) Fabric Border Nodes</vt:lpstr>
      <vt:lpstr>Software-Defined Access (SD-Access) Fabric Wireless Controller (WLC)</vt:lpstr>
      <vt:lpstr>Software-Defined Access (SD-Access) SD-Access Fabric Concepts</vt:lpstr>
      <vt:lpstr>Software-Defined Access (SD-Access) Controller Layer</vt:lpstr>
      <vt:lpstr>Software-Defined Access (SD-Access) Controller Layer Subsystems</vt:lpstr>
      <vt:lpstr>Software-Defined Access (SD-Access) Management Layer</vt:lpstr>
      <vt:lpstr>Software-Defined Access (SD-Access) Cisco DNA Policy Workflow</vt:lpstr>
      <vt:lpstr>Software-Defined Access (SD-Access) Cisco DNA Provision Workflow</vt:lpstr>
      <vt:lpstr>Software-Defined WAN (SD-WAN)</vt:lpstr>
      <vt:lpstr>Software-Defined WAN (SD-WAN) SD-WAN Solutions</vt:lpstr>
      <vt:lpstr>Software-Defined WAN (SD-WAN) Cisco SD-WAN Architecture</vt:lpstr>
      <vt:lpstr>Software-Defined WAN (SD-WAN) Cisco SD-WAN Solution</vt:lpstr>
      <vt:lpstr>Software-Defined WAN (SD-WAN) Cisco SD-WAN Solution (Cont.)</vt:lpstr>
      <vt:lpstr>Software-Defined WAN (SD-WAN) Cisco SD-WAN Solution (Cont.)</vt:lpstr>
      <vt:lpstr>Software-Defined WAN (SD-WAN) vBond Orchestrator</vt:lpstr>
      <vt:lpstr>Software-Defined WAN (SD-WAN) vAnalytics</vt:lpstr>
      <vt:lpstr>Software-Defined WAN (SD-WAN) Cisco SD-WAN Cloud OnRamp</vt:lpstr>
      <vt:lpstr>Software-Defined WAN (SD-WAN) Cloud OnRamp for SaaS</vt:lpstr>
      <vt:lpstr>Software-Defined WAN (SD-WAN) Cloud OnRamp for SaaS (Cont.)</vt:lpstr>
      <vt:lpstr>Software-Defined WAN (SD-WAN) Cloud OnRamp for IaaS</vt:lpstr>
      <vt:lpstr>Prepare for the Exam</vt:lpstr>
      <vt:lpstr>Prepare for the Exam Key Topics for Chapter 23</vt:lpstr>
      <vt:lpstr>Prepare for the Exam Key Topics for Chapter 23 (Cont.)</vt:lpstr>
      <vt:lpstr>Prepare for the Exam Key Topics for Chapter 23 (Cont.)</vt:lpstr>
      <vt:lpstr>Prepare for the Exam Key Terms for Chapter 23</vt:lpstr>
      <vt:lpstr>Prepare for the Exam Key Terms for Chapter 23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434</cp:revision>
  <dcterms:created xsi:type="dcterms:W3CDTF">2019-10-18T06:21:22Z</dcterms:created>
  <dcterms:modified xsi:type="dcterms:W3CDTF">2020-02-21T18:46:05Z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