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6.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7.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8.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9.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10.xml" ContentType="application/vnd.openxmlformats-officedocument.presentationml.tags+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0"/>
  </p:notesMasterIdLst>
  <p:sldIdLst>
    <p:sldId id="513" r:id="rId2"/>
    <p:sldId id="1103" r:id="rId3"/>
    <p:sldId id="1144" r:id="rId4"/>
    <p:sldId id="1212" r:id="rId5"/>
    <p:sldId id="1213" r:id="rId6"/>
    <p:sldId id="1214" r:id="rId7"/>
    <p:sldId id="1215" r:id="rId8"/>
    <p:sldId id="1216" r:id="rId9"/>
    <p:sldId id="1221" r:id="rId10"/>
    <p:sldId id="1217" r:id="rId11"/>
    <p:sldId id="1222" r:id="rId12"/>
    <p:sldId id="1224" r:id="rId13"/>
    <p:sldId id="1226" r:id="rId14"/>
    <p:sldId id="1227" r:id="rId15"/>
    <p:sldId id="1232" r:id="rId16"/>
    <p:sldId id="1233" r:id="rId17"/>
    <p:sldId id="1228" r:id="rId18"/>
    <p:sldId id="1229" r:id="rId19"/>
    <p:sldId id="1234" r:id="rId20"/>
    <p:sldId id="1235" r:id="rId21"/>
    <p:sldId id="1236" r:id="rId22"/>
    <p:sldId id="1237" r:id="rId23"/>
    <p:sldId id="1238" r:id="rId24"/>
    <p:sldId id="1239" r:id="rId25"/>
    <p:sldId id="1240" r:id="rId26"/>
    <p:sldId id="1241" r:id="rId27"/>
    <p:sldId id="1243" r:id="rId28"/>
    <p:sldId id="1244" r:id="rId29"/>
    <p:sldId id="1245" r:id="rId30"/>
    <p:sldId id="1246" r:id="rId31"/>
    <p:sldId id="1247" r:id="rId32"/>
    <p:sldId id="1250" r:id="rId33"/>
    <p:sldId id="1248" r:id="rId34"/>
    <p:sldId id="1249" r:id="rId35"/>
    <p:sldId id="1251" r:id="rId36"/>
    <p:sldId id="1267" r:id="rId37"/>
    <p:sldId id="1268" r:id="rId38"/>
    <p:sldId id="1269" r:id="rId39"/>
    <p:sldId id="1270" r:id="rId40"/>
    <p:sldId id="1271" r:id="rId41"/>
    <p:sldId id="1311" r:id="rId42"/>
    <p:sldId id="1290" r:id="rId43"/>
    <p:sldId id="1291" r:id="rId44"/>
    <p:sldId id="1292" r:id="rId45"/>
    <p:sldId id="1293" r:id="rId46"/>
    <p:sldId id="1294" r:id="rId47"/>
    <p:sldId id="1295" r:id="rId48"/>
    <p:sldId id="1312" r:id="rId49"/>
    <p:sldId id="1296" r:id="rId50"/>
    <p:sldId id="1297" r:id="rId51"/>
    <p:sldId id="1298" r:id="rId52"/>
    <p:sldId id="1299" r:id="rId53"/>
    <p:sldId id="1300" r:id="rId54"/>
    <p:sldId id="1301" r:id="rId55"/>
    <p:sldId id="1302" r:id="rId56"/>
    <p:sldId id="1313" r:id="rId57"/>
    <p:sldId id="1303" r:id="rId58"/>
    <p:sldId id="1304" r:id="rId59"/>
    <p:sldId id="1314" r:id="rId60"/>
    <p:sldId id="1315" r:id="rId61"/>
    <p:sldId id="1316" r:id="rId62"/>
    <p:sldId id="1317" r:id="rId63"/>
    <p:sldId id="1318" r:id="rId64"/>
    <p:sldId id="1319" r:id="rId65"/>
    <p:sldId id="1320" r:id="rId66"/>
    <p:sldId id="1321" r:id="rId67"/>
    <p:sldId id="1322" r:id="rId68"/>
    <p:sldId id="1326" r:id="rId69"/>
    <p:sldId id="1327" r:id="rId70"/>
    <p:sldId id="1328" r:id="rId71"/>
    <p:sldId id="1323" r:id="rId72"/>
    <p:sldId id="1324" r:id="rId73"/>
    <p:sldId id="1329" r:id="rId74"/>
    <p:sldId id="1330" r:id="rId75"/>
    <p:sldId id="1331" r:id="rId76"/>
    <p:sldId id="1338" r:id="rId77"/>
    <p:sldId id="1337" r:id="rId78"/>
    <p:sldId id="1348" r:id="rId79"/>
    <p:sldId id="1339" r:id="rId80"/>
    <p:sldId id="1340" r:id="rId81"/>
    <p:sldId id="1341" r:id="rId82"/>
    <p:sldId id="1343" r:id="rId83"/>
    <p:sldId id="1344" r:id="rId84"/>
    <p:sldId id="1345" r:id="rId85"/>
    <p:sldId id="1158" r:id="rId86"/>
    <p:sldId id="1159" r:id="rId87"/>
    <p:sldId id="1160" r:id="rId88"/>
    <p:sldId id="291" r:id="rId89"/>
  </p:sldIdLst>
  <p:sldSz cx="9144000" cy="5143500" type="screen16x9"/>
  <p:notesSz cx="6858000" cy="9144000"/>
  <p:custDataLst>
    <p:tags r:id="rId9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2"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 id="6" name="DH" initials="MSOffice" lastIdx="1" clrIdx="6">
    <p:extLst>
      <p:ext uri="{19B8F6BF-5375-455C-9EA6-DF929625EA0E}">
        <p15:presenceInfo xmlns:p15="http://schemas.microsoft.com/office/powerpoint/2012/main" userId="D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1152" autoAdjust="0"/>
  </p:normalViewPr>
  <p:slideViewPr>
    <p:cSldViewPr snapToGrid="0" showGuides="1">
      <p:cViewPr varScale="1">
        <p:scale>
          <a:sx n="81" d="100"/>
          <a:sy n="81" d="100"/>
        </p:scale>
        <p:origin x="1008"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60278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4163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41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184390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925412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60868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203025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75007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4693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69210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79159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788246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77681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76375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03600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55921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17452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760429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89284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8538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127824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873058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17944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937048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41668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332687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27253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100929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2447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7967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765335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892722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87861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6551381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140989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9790653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114867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119288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5487668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111611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0576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492900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6928969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6739259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5999108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894425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7657424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4311691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4266149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4424294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667735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22353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0663351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3979850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7448333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7641248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8123801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30831521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0325377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40700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4840770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9809331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158889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1388543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8386301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38534380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4137186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2335632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41471650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414658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2281957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40245055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12421800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88696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1670022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dirty="0"/>
          </a:p>
        </p:txBody>
      </p:sp>
    </p:spTree>
    <p:extLst>
      <p:ext uri="{BB962C8B-B14F-4D97-AF65-F5344CB8AC3E}">
        <p14:creationId xmlns:p14="http://schemas.microsoft.com/office/powerpoint/2010/main" val="35951286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29331968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12737626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83</a:t>
            </a:fld>
            <a:endParaRPr lang="en-US" dirty="0"/>
          </a:p>
        </p:txBody>
      </p:sp>
    </p:spTree>
    <p:extLst>
      <p:ext uri="{BB962C8B-B14F-4D97-AF65-F5344CB8AC3E}">
        <p14:creationId xmlns:p14="http://schemas.microsoft.com/office/powerpoint/2010/main" val="27259710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84</a:t>
            </a:fld>
            <a:endParaRPr lang="en-US" dirty="0"/>
          </a:p>
        </p:txBody>
      </p:sp>
    </p:spTree>
    <p:extLst>
      <p:ext uri="{BB962C8B-B14F-4D97-AF65-F5344CB8AC3E}">
        <p14:creationId xmlns:p14="http://schemas.microsoft.com/office/powerpoint/2010/main" val="25163104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85</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87</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977505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mibs.cloudapps.cisco.com/ITDIT/MIBS/servlet/index"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671199" cy="1666626"/>
          </a:xfrm>
        </p:spPr>
        <p:txBody>
          <a:bodyPr/>
          <a:lstStyle/>
          <a:p>
            <a:r>
              <a:rPr lang="en-US" dirty="0">
                <a:solidFill>
                  <a:schemeClr val="accent5">
                    <a:lumMod val="40000"/>
                    <a:lumOff val="60000"/>
                  </a:schemeClr>
                </a:solidFill>
              </a:rPr>
              <a:t>Chapter 24: Network Assurance</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  </a:t>
            </a:r>
          </a:p>
        </p:txBody>
      </p:sp>
      <p:sp>
        <p:nvSpPr>
          <p:cNvPr id="7" name="Subtitle 6"/>
          <p:cNvSpPr>
            <a:spLocks noGrp="1"/>
          </p:cNvSpPr>
          <p:nvPr>
            <p:ph type="subTitle" idx="1"/>
          </p:nvPr>
        </p:nvSpPr>
        <p:spPr>
          <a:xfrm>
            <a:off x="469496" y="3809526"/>
            <a:ext cx="2793965"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92930"/>
          </a:xfrm>
        </p:spPr>
        <p:txBody>
          <a:bodyPr/>
          <a:lstStyle/>
          <a:p>
            <a:r>
              <a:rPr lang="en-US" sz="1600" dirty="0"/>
              <a:t>Network Diagnostic Tools</a:t>
            </a:r>
            <a:br>
              <a:rPr lang="en-US" dirty="0"/>
            </a:br>
            <a:r>
              <a:rPr lang="en-US" sz="2400" dirty="0"/>
              <a:t>Extended Ping with Multiple Options</a:t>
            </a:r>
          </a:p>
        </p:txBody>
      </p:sp>
      <p:sp>
        <p:nvSpPr>
          <p:cNvPr id="7" name="Content Placeholder 3">
            <a:extLst>
              <a:ext uri="{FF2B5EF4-FFF2-40B4-BE49-F238E27FC236}">
                <a16:creationId xmlns:a16="http://schemas.microsoft.com/office/drawing/2014/main" id="{E05C727E-FD4B-4879-9010-99B018D33EF9}"/>
              </a:ext>
            </a:extLst>
          </p:cNvPr>
          <p:cNvSpPr>
            <a:spLocks noGrp="1"/>
          </p:cNvSpPr>
          <p:nvPr>
            <p:ph idx="1"/>
          </p:nvPr>
        </p:nvSpPr>
        <p:spPr>
          <a:xfrm>
            <a:off x="158813" y="592931"/>
            <a:ext cx="5078943" cy="4114800"/>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Setting the MTU in an extended ping and setting the DF bit in the IP header can help determine whether there are MTU settings in the path that are not set appropriately. </a:t>
            </a:r>
          </a:p>
          <a:p>
            <a:pPr marL="0" indent="0" algn="l" defTabSz="684213" fontAlgn="base">
              <a:spcBef>
                <a:spcPts val="600"/>
              </a:spcBef>
              <a:spcAft>
                <a:spcPts val="600"/>
              </a:spcAft>
              <a:buClr>
                <a:schemeClr val="tx2"/>
              </a:buClr>
              <a:buSzPct val="90000"/>
            </a:pPr>
            <a:r>
              <a:rPr lang="en-US" sz="1500" dirty="0">
                <a:solidFill>
                  <a:srgbClr val="000000"/>
                </a:solidFill>
              </a:rPr>
              <a:t>With tunneling it is important to account for the overhead of the tunnel technology, which can vary. Specifying a Type of Service of 184 in decimal translates to Expedited Forwarding or (EF) per-hop behavior (PHB). This can be useful when testing real-time quality of service (QoS) policies. </a:t>
            </a:r>
          </a:p>
          <a:p>
            <a:pPr marL="0" indent="0" algn="l" defTabSz="684213" fontAlgn="base">
              <a:spcBef>
                <a:spcPts val="600"/>
              </a:spcBef>
              <a:spcAft>
                <a:spcPts val="600"/>
              </a:spcAft>
              <a:buClr>
                <a:schemeClr val="tx2"/>
              </a:buClr>
              <a:buSzPct val="90000"/>
            </a:pPr>
            <a:r>
              <a:rPr lang="en-US" sz="1500" dirty="0">
                <a:solidFill>
                  <a:srgbClr val="000000"/>
                </a:solidFill>
              </a:rPr>
              <a:t>Setting Data Patterns can help when troubleshooting framing errors, line coding, or clock signaling issues on serial interfaces. </a:t>
            </a:r>
          </a:p>
          <a:p>
            <a:pPr marL="0" indent="0" algn="l" defTabSz="684213" fontAlgn="base">
              <a:spcBef>
                <a:spcPts val="600"/>
              </a:spcBef>
              <a:spcAft>
                <a:spcPts val="600"/>
              </a:spcAft>
              <a:buClr>
                <a:schemeClr val="tx2"/>
              </a:buClr>
              <a:buSzPct val="90000"/>
            </a:pPr>
            <a:r>
              <a:rPr lang="en-US" sz="1500" dirty="0">
                <a:solidFill>
                  <a:srgbClr val="000000"/>
                </a:solidFill>
              </a:rPr>
              <a:t>Finally, a timestamp is set in this example, in addition to the default Verbose output. This gives a clock timestamp of when the destination sent an echo reply message back to the source.</a:t>
            </a:r>
          </a:p>
        </p:txBody>
      </p:sp>
      <p:pic>
        <p:nvPicPr>
          <p:cNvPr id="14" name="Picture 13">
            <a:extLst>
              <a:ext uri="{FF2B5EF4-FFF2-40B4-BE49-F238E27FC236}">
                <a16:creationId xmlns:a16="http://schemas.microsoft.com/office/drawing/2014/main" id="{8FFD91BC-891F-457E-A76F-9F2DA8C595D2}"/>
              </a:ext>
            </a:extLst>
          </p:cNvPr>
          <p:cNvPicPr>
            <a:picLocks noChangeAspect="1"/>
          </p:cNvPicPr>
          <p:nvPr/>
        </p:nvPicPr>
        <p:blipFill>
          <a:blip r:embed="rId3"/>
          <a:stretch>
            <a:fillRect/>
          </a:stretch>
        </p:blipFill>
        <p:spPr>
          <a:xfrm>
            <a:off x="5237756" y="1310400"/>
            <a:ext cx="3823135" cy="2828371"/>
          </a:xfrm>
          <a:prstGeom prst="rect">
            <a:avLst/>
          </a:prstGeom>
        </p:spPr>
      </p:pic>
    </p:spTree>
    <p:extLst>
      <p:ext uri="{BB962C8B-B14F-4D97-AF65-F5344CB8AC3E}">
        <p14:creationId xmlns:p14="http://schemas.microsoft.com/office/powerpoint/2010/main" val="206468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400" dirty="0"/>
              <a:t>Traceroute</a:t>
            </a:r>
          </a:p>
        </p:txBody>
      </p:sp>
      <p:sp>
        <p:nvSpPr>
          <p:cNvPr id="4" name="Rectangle 3">
            <a:extLst>
              <a:ext uri="{FF2B5EF4-FFF2-40B4-BE49-F238E27FC236}">
                <a16:creationId xmlns:a16="http://schemas.microsoft.com/office/drawing/2014/main" id="{953CFF27-C881-41F4-B1A9-761E129C6F2E}"/>
              </a:ext>
            </a:extLst>
          </p:cNvPr>
          <p:cNvSpPr/>
          <p:nvPr/>
        </p:nvSpPr>
        <p:spPr>
          <a:xfrm>
            <a:off x="216310" y="731837"/>
            <a:ext cx="8701548" cy="2308324"/>
          </a:xfrm>
          <a:prstGeom prst="rect">
            <a:avLst/>
          </a:prstGeom>
        </p:spPr>
        <p:txBody>
          <a:bodyPr wrap="square">
            <a:spAutoFit/>
          </a:bodyPr>
          <a:lstStyle/>
          <a:p>
            <a:r>
              <a:rPr lang="en-US" sz="1600" b="1" dirty="0">
                <a:solidFill>
                  <a:srgbClr val="000000"/>
                </a:solidFill>
              </a:rPr>
              <a:t>Traceroute</a:t>
            </a:r>
            <a:r>
              <a:rPr lang="en-US" sz="1600" dirty="0">
                <a:solidFill>
                  <a:srgbClr val="000000"/>
                </a:solidFill>
              </a:rPr>
              <a:t> is often used to  troubleshoot when trying to determine where traffic is failing as well as what path traffic takes through-out the network. </a:t>
            </a:r>
          </a:p>
          <a:p>
            <a:endParaRPr lang="en-US" sz="1600" dirty="0">
              <a:solidFill>
                <a:srgbClr val="000000"/>
              </a:solidFill>
            </a:endParaRPr>
          </a:p>
          <a:p>
            <a:r>
              <a:rPr lang="en-US" sz="1600" b="1" dirty="0">
                <a:solidFill>
                  <a:srgbClr val="000000"/>
                </a:solidFill>
              </a:rPr>
              <a:t>Traceroute</a:t>
            </a:r>
            <a:r>
              <a:rPr lang="en-US" sz="1600" dirty="0">
                <a:solidFill>
                  <a:srgbClr val="000000"/>
                </a:solidFill>
              </a:rPr>
              <a:t> shows the IP addresses or DNS names of the hops between the source and destination. </a:t>
            </a:r>
          </a:p>
          <a:p>
            <a:endParaRPr lang="en-US" sz="1600" dirty="0">
              <a:solidFill>
                <a:srgbClr val="000000"/>
              </a:solidFill>
            </a:endParaRPr>
          </a:p>
          <a:p>
            <a:r>
              <a:rPr lang="en-US" sz="1600" dirty="0">
                <a:solidFill>
                  <a:srgbClr val="000000"/>
                </a:solidFill>
              </a:rPr>
              <a:t>It also shows how long it takes to reach the destination at each hop, measured in milliseconds. This tool is frequently used when more than one path is  available to the destination or when there is more than one hop to the destination.</a:t>
            </a:r>
          </a:p>
        </p:txBody>
      </p:sp>
      <p:pic>
        <p:nvPicPr>
          <p:cNvPr id="7" name="Picture 6">
            <a:extLst>
              <a:ext uri="{FF2B5EF4-FFF2-40B4-BE49-F238E27FC236}">
                <a16:creationId xmlns:a16="http://schemas.microsoft.com/office/drawing/2014/main" id="{72F6AC75-DDD5-4C95-8C24-4DC3004880FF}"/>
              </a:ext>
            </a:extLst>
          </p:cNvPr>
          <p:cNvPicPr>
            <a:picLocks noChangeAspect="1"/>
          </p:cNvPicPr>
          <p:nvPr/>
        </p:nvPicPr>
        <p:blipFill>
          <a:blip r:embed="rId3"/>
          <a:stretch>
            <a:fillRect/>
          </a:stretch>
        </p:blipFill>
        <p:spPr>
          <a:xfrm>
            <a:off x="818673" y="2956567"/>
            <a:ext cx="7496822" cy="1754326"/>
          </a:xfrm>
          <a:prstGeom prst="rect">
            <a:avLst/>
          </a:prstGeom>
        </p:spPr>
      </p:pic>
    </p:spTree>
    <p:extLst>
      <p:ext uri="{BB962C8B-B14F-4D97-AF65-F5344CB8AC3E}">
        <p14:creationId xmlns:p14="http://schemas.microsoft.com/office/powerpoint/2010/main" val="196043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400" dirty="0"/>
              <a:t>Adding a Less Specific Route</a:t>
            </a:r>
          </a:p>
        </p:txBody>
      </p:sp>
      <p:sp>
        <p:nvSpPr>
          <p:cNvPr id="4" name="Rectangle 3">
            <a:extLst>
              <a:ext uri="{FF2B5EF4-FFF2-40B4-BE49-F238E27FC236}">
                <a16:creationId xmlns:a16="http://schemas.microsoft.com/office/drawing/2014/main" id="{327EA1CB-4D93-4C72-A67B-88E44D6E9D1B}"/>
              </a:ext>
            </a:extLst>
          </p:cNvPr>
          <p:cNvSpPr/>
          <p:nvPr/>
        </p:nvSpPr>
        <p:spPr>
          <a:xfrm>
            <a:off x="250723" y="731837"/>
            <a:ext cx="8608142" cy="1477328"/>
          </a:xfrm>
          <a:prstGeom prst="rect">
            <a:avLst/>
          </a:prstGeom>
        </p:spPr>
        <p:txBody>
          <a:bodyPr wrap="square">
            <a:spAutoFit/>
          </a:bodyPr>
          <a:lstStyle/>
          <a:p>
            <a:r>
              <a:rPr lang="en-US" dirty="0">
                <a:solidFill>
                  <a:srgbClr val="000000"/>
                </a:solidFill>
              </a:rPr>
              <a:t> A less specific route is added to R1 that points to 22.0.0.0/8  or  22.0.0.0  255.0.0.0,  the  traceroute  returns a “host  unreachable” message. This is because there is a route to the next hop, R2 (10.1.12.2), but once the traceroute gets to R2, there is no interface or route to 22.22.22.23/32, and the traceroute fails. Example 24-11 shows this scenario.</a:t>
            </a:r>
          </a:p>
        </p:txBody>
      </p:sp>
      <p:pic>
        <p:nvPicPr>
          <p:cNvPr id="2" name="Picture 1">
            <a:extLst>
              <a:ext uri="{FF2B5EF4-FFF2-40B4-BE49-F238E27FC236}">
                <a16:creationId xmlns:a16="http://schemas.microsoft.com/office/drawing/2014/main" id="{B7D99009-C56F-4826-819C-F2456E4B4031}"/>
              </a:ext>
            </a:extLst>
          </p:cNvPr>
          <p:cNvPicPr>
            <a:picLocks noChangeAspect="1"/>
          </p:cNvPicPr>
          <p:nvPr/>
        </p:nvPicPr>
        <p:blipFill>
          <a:blip r:embed="rId3"/>
          <a:stretch>
            <a:fillRect/>
          </a:stretch>
        </p:blipFill>
        <p:spPr>
          <a:xfrm>
            <a:off x="1405893" y="2472645"/>
            <a:ext cx="6115904" cy="2400635"/>
          </a:xfrm>
          <a:prstGeom prst="rect">
            <a:avLst/>
          </a:prstGeom>
        </p:spPr>
      </p:pic>
    </p:spTree>
    <p:extLst>
      <p:ext uri="{BB962C8B-B14F-4D97-AF65-F5344CB8AC3E}">
        <p14:creationId xmlns:p14="http://schemas.microsoft.com/office/powerpoint/2010/main" val="81043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57225"/>
          </a:xfrm>
        </p:spPr>
        <p:txBody>
          <a:bodyPr/>
          <a:lstStyle/>
          <a:p>
            <a:r>
              <a:rPr lang="en-US" sz="1600" dirty="0"/>
              <a:t>Network Diagnostic Tools</a:t>
            </a:r>
            <a:br>
              <a:rPr lang="en-US" dirty="0"/>
            </a:br>
            <a:r>
              <a:rPr lang="en-US" sz="2400" dirty="0"/>
              <a:t>Traceroute Options</a:t>
            </a:r>
          </a:p>
        </p:txBody>
      </p:sp>
      <p:sp>
        <p:nvSpPr>
          <p:cNvPr id="2" name="Rectangle 1">
            <a:extLst>
              <a:ext uri="{FF2B5EF4-FFF2-40B4-BE49-F238E27FC236}">
                <a16:creationId xmlns:a16="http://schemas.microsoft.com/office/drawing/2014/main" id="{881A99D6-E88D-40DC-BC9E-B020922683B4}"/>
              </a:ext>
            </a:extLst>
          </p:cNvPr>
          <p:cNvSpPr/>
          <p:nvPr/>
        </p:nvSpPr>
        <p:spPr>
          <a:xfrm>
            <a:off x="206477" y="657225"/>
            <a:ext cx="8514736" cy="830997"/>
          </a:xfrm>
          <a:prstGeom prst="rect">
            <a:avLst/>
          </a:prstGeom>
        </p:spPr>
        <p:txBody>
          <a:bodyPr wrap="square">
            <a:spAutoFit/>
          </a:bodyPr>
          <a:lstStyle/>
          <a:p>
            <a:r>
              <a:rPr lang="en-US" sz="1600" dirty="0">
                <a:solidFill>
                  <a:srgbClr val="000000"/>
                </a:solidFill>
              </a:rPr>
              <a:t>Another benefit of </a:t>
            </a:r>
            <a:r>
              <a:rPr lang="en-US" sz="1600" b="1" dirty="0">
                <a:solidFill>
                  <a:srgbClr val="000000"/>
                </a:solidFill>
              </a:rPr>
              <a:t>traceroute</a:t>
            </a:r>
            <a:r>
              <a:rPr lang="en-US" sz="1600" dirty="0">
                <a:solidFill>
                  <a:srgbClr val="000000"/>
                </a:solidFill>
              </a:rPr>
              <a:t> is that it has options available. These options can also be discovered by leveraging the context-sensitive help (?) from the command-line interface. Example 24-14 shows the list of available options to the traceroute command.</a:t>
            </a:r>
          </a:p>
        </p:txBody>
      </p:sp>
      <p:sp>
        <p:nvSpPr>
          <p:cNvPr id="6" name="Rectangle 5">
            <a:extLst>
              <a:ext uri="{FF2B5EF4-FFF2-40B4-BE49-F238E27FC236}">
                <a16:creationId xmlns:a16="http://schemas.microsoft.com/office/drawing/2014/main" id="{CF261FE8-866F-4023-B922-9A0107433D6A}"/>
              </a:ext>
            </a:extLst>
          </p:cNvPr>
          <p:cNvSpPr/>
          <p:nvPr/>
        </p:nvSpPr>
        <p:spPr>
          <a:xfrm>
            <a:off x="206477" y="3765693"/>
            <a:ext cx="8731045" cy="830997"/>
          </a:xfrm>
          <a:prstGeom prst="rect">
            <a:avLst/>
          </a:prstGeom>
        </p:spPr>
        <p:txBody>
          <a:bodyPr wrap="square">
            <a:spAutoFit/>
          </a:bodyPr>
          <a:lstStyle/>
          <a:p>
            <a:r>
              <a:rPr lang="en-US" sz="1600" dirty="0">
                <a:solidFill>
                  <a:srgbClr val="000000"/>
                </a:solidFill>
              </a:rPr>
              <a:t>There are times when using some of the options available with </a:t>
            </a:r>
            <a:r>
              <a:rPr lang="en-US" sz="1600" b="1" dirty="0">
                <a:solidFill>
                  <a:srgbClr val="000000"/>
                </a:solidFill>
              </a:rPr>
              <a:t>traceroute</a:t>
            </a:r>
            <a:r>
              <a:rPr lang="en-US" sz="1600" dirty="0">
                <a:solidFill>
                  <a:srgbClr val="000000"/>
                </a:solidFill>
              </a:rPr>
              <a:t> may be . There are also times when there might be a reason to send a different number of probes per hop with different timeout timers rather than the default of three probes.</a:t>
            </a:r>
          </a:p>
        </p:txBody>
      </p:sp>
      <p:pic>
        <p:nvPicPr>
          <p:cNvPr id="4" name="Picture 3">
            <a:extLst>
              <a:ext uri="{FF2B5EF4-FFF2-40B4-BE49-F238E27FC236}">
                <a16:creationId xmlns:a16="http://schemas.microsoft.com/office/drawing/2014/main" id="{6BD53EDC-C046-46CF-89EA-EE0426A4E0A2}"/>
              </a:ext>
            </a:extLst>
          </p:cNvPr>
          <p:cNvPicPr>
            <a:picLocks noChangeAspect="1"/>
          </p:cNvPicPr>
          <p:nvPr/>
        </p:nvPicPr>
        <p:blipFill>
          <a:blip r:embed="rId3"/>
          <a:stretch>
            <a:fillRect/>
          </a:stretch>
        </p:blipFill>
        <p:spPr>
          <a:xfrm>
            <a:off x="1720432" y="1801504"/>
            <a:ext cx="5486826" cy="1748926"/>
          </a:xfrm>
          <a:prstGeom prst="rect">
            <a:avLst/>
          </a:prstGeom>
        </p:spPr>
      </p:pic>
    </p:spTree>
    <p:extLst>
      <p:ext uri="{BB962C8B-B14F-4D97-AF65-F5344CB8AC3E}">
        <p14:creationId xmlns:p14="http://schemas.microsoft.com/office/powerpoint/2010/main" val="3569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8323" y="-43959"/>
            <a:ext cx="8345488" cy="731837"/>
          </a:xfrm>
        </p:spPr>
        <p:txBody>
          <a:bodyPr/>
          <a:lstStyle/>
          <a:p>
            <a:r>
              <a:rPr lang="en-US" sz="1600" dirty="0"/>
              <a:t>Network Diagnostic Tools</a:t>
            </a:r>
            <a:br>
              <a:rPr lang="en-US" dirty="0"/>
            </a:br>
            <a:r>
              <a:rPr lang="en-US" sz="2400" dirty="0"/>
              <a:t>Extended Traceroute Options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707223"/>
            <a:ext cx="8345487" cy="7318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Much like the extended </a:t>
            </a:r>
            <a:r>
              <a:rPr lang="en-US" sz="1600" b="1" dirty="0">
                <a:solidFill>
                  <a:srgbClr val="000000"/>
                </a:solidFill>
              </a:rPr>
              <a:t>ping</a:t>
            </a:r>
            <a:r>
              <a:rPr lang="en-US" sz="1600" dirty="0">
                <a:solidFill>
                  <a:srgbClr val="000000"/>
                </a:solidFill>
              </a:rPr>
              <a:t> command covered earlier in this chapter, there is an extended </a:t>
            </a:r>
            <a:r>
              <a:rPr lang="en-US" sz="1600" b="1" dirty="0">
                <a:solidFill>
                  <a:srgbClr val="000000"/>
                </a:solidFill>
              </a:rPr>
              <a:t>traceroute</a:t>
            </a:r>
            <a:r>
              <a:rPr lang="en-US" sz="1600" dirty="0">
                <a:solidFill>
                  <a:srgbClr val="000000"/>
                </a:solidFill>
              </a:rPr>
              <a:t> command, and it has a number of detailed options available. Those options are listed in Table 24-3.</a:t>
            </a:r>
          </a:p>
        </p:txBody>
      </p:sp>
      <p:graphicFrame>
        <p:nvGraphicFramePr>
          <p:cNvPr id="4" name="Table 5">
            <a:extLst>
              <a:ext uri="{FF2B5EF4-FFF2-40B4-BE49-F238E27FC236}">
                <a16:creationId xmlns:a16="http://schemas.microsoft.com/office/drawing/2014/main" id="{6E051149-A587-47D3-9B2E-747414AD465B}"/>
              </a:ext>
            </a:extLst>
          </p:cNvPr>
          <p:cNvGraphicFramePr>
            <a:graphicFrameLocks noGrp="1"/>
          </p:cNvGraphicFramePr>
          <p:nvPr>
            <p:extLst>
              <p:ext uri="{D42A27DB-BD31-4B8C-83A1-F6EECF244321}">
                <p14:modId xmlns:p14="http://schemas.microsoft.com/office/powerpoint/2010/main" val="4254095542"/>
              </p:ext>
            </p:extLst>
          </p:nvPr>
        </p:nvGraphicFramePr>
        <p:xfrm>
          <a:off x="385321" y="1542646"/>
          <a:ext cx="8247322" cy="2804160"/>
        </p:xfrm>
        <a:graphic>
          <a:graphicData uri="http://schemas.openxmlformats.org/drawingml/2006/table">
            <a:tbl>
              <a:tblPr firstRow="1" bandRow="1">
                <a:tableStyleId>{5C22544A-7EE6-4342-B048-85BDC9FD1C3A}</a:tableStyleId>
              </a:tblPr>
              <a:tblGrid>
                <a:gridCol w="2141490">
                  <a:extLst>
                    <a:ext uri="{9D8B030D-6E8A-4147-A177-3AD203B41FA5}">
                      <a16:colId xmlns:a16="http://schemas.microsoft.com/office/drawing/2014/main" val="554879099"/>
                    </a:ext>
                  </a:extLst>
                </a:gridCol>
                <a:gridCol w="6105832">
                  <a:extLst>
                    <a:ext uri="{9D8B030D-6E8A-4147-A177-3AD203B41FA5}">
                      <a16:colId xmlns:a16="http://schemas.microsoft.com/office/drawing/2014/main" val="3529252347"/>
                    </a:ext>
                  </a:extLst>
                </a:gridCol>
              </a:tblGrid>
              <a:tr h="370840">
                <a:tc>
                  <a:txBody>
                    <a:bodyPr/>
                    <a:lstStyle/>
                    <a:p>
                      <a:r>
                        <a:rPr lang="en-US" sz="1600" b="1" kern="1200" dirty="0">
                          <a:solidFill>
                            <a:schemeClr val="lt1"/>
                          </a:solidFill>
                          <a:effectLst/>
                          <a:latin typeface="+mn-lt"/>
                          <a:ea typeface="+mn-ea"/>
                          <a:cs typeface="+mn-cs"/>
                        </a:rPr>
                        <a:t>Option</a:t>
                      </a:r>
                      <a:endParaRPr lang="en-US" sz="1600" dirty="0"/>
                    </a:p>
                  </a:txBody>
                  <a:tcPr/>
                </a:tc>
                <a:tc>
                  <a:txBody>
                    <a:bodyPr/>
                    <a:lstStyle/>
                    <a:p>
                      <a:r>
                        <a:rPr lang="en-US" sz="1600" b="1" kern="1200" dirty="0">
                          <a:solidFill>
                            <a:schemeClr val="lt1"/>
                          </a:solidFill>
                          <a:effectLst/>
                          <a:latin typeface="+mn-lt"/>
                          <a:ea typeface="+mn-ea"/>
                          <a:cs typeface="+mn-cs"/>
                        </a:rPr>
                        <a:t>Description</a:t>
                      </a:r>
                      <a:endParaRPr lang="en-US" sz="1600" dirty="0"/>
                    </a:p>
                  </a:txBody>
                  <a:tcPr/>
                </a:tc>
                <a:extLst>
                  <a:ext uri="{0D108BD9-81ED-4DB2-BD59-A6C34878D82A}">
                    <a16:rowId xmlns:a16="http://schemas.microsoft.com/office/drawing/2014/main" val="1817155023"/>
                  </a:ext>
                </a:extLst>
              </a:tr>
              <a:tr h="370840">
                <a:tc>
                  <a:txBody>
                    <a:bodyPr/>
                    <a:lstStyle/>
                    <a:p>
                      <a:r>
                        <a:rPr lang="en-US" sz="1600" kern="1200" dirty="0">
                          <a:solidFill>
                            <a:srgbClr val="000000"/>
                          </a:solidFill>
                          <a:effectLst/>
                          <a:latin typeface="+mn-lt"/>
                          <a:ea typeface="+mn-ea"/>
                          <a:cs typeface="+mn-cs"/>
                        </a:rPr>
                        <a:t>Protocol</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IP, Novell, AppleTalk, CLNS, and so on; the default is IP</a:t>
                      </a:r>
                      <a:endParaRPr lang="en-US" sz="1600" dirty="0">
                        <a:solidFill>
                          <a:srgbClr val="000000"/>
                        </a:solidFill>
                      </a:endParaRPr>
                    </a:p>
                  </a:txBody>
                  <a:tcPr/>
                </a:tc>
                <a:extLst>
                  <a:ext uri="{0D108BD9-81ED-4DB2-BD59-A6C34878D82A}">
                    <a16:rowId xmlns:a16="http://schemas.microsoft.com/office/drawing/2014/main" val="3349285665"/>
                  </a:ext>
                </a:extLst>
              </a:tr>
              <a:tr h="370840">
                <a:tc>
                  <a:txBody>
                    <a:bodyPr/>
                    <a:lstStyle/>
                    <a:p>
                      <a:r>
                        <a:rPr lang="en-US" sz="1600" kern="1200" dirty="0">
                          <a:solidFill>
                            <a:srgbClr val="000000"/>
                          </a:solidFill>
                          <a:effectLst/>
                          <a:latin typeface="+mn-lt"/>
                          <a:ea typeface="+mn-ea"/>
                          <a:cs typeface="+mn-cs"/>
                        </a:rPr>
                        <a:t>Target IP address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Destination IP address of ping packets</a:t>
                      </a:r>
                      <a:endParaRPr lang="en-US" sz="1600" dirty="0">
                        <a:solidFill>
                          <a:srgbClr val="000000"/>
                        </a:solidFill>
                      </a:endParaRPr>
                    </a:p>
                  </a:txBody>
                  <a:tcPr/>
                </a:tc>
                <a:extLst>
                  <a:ext uri="{0D108BD9-81ED-4DB2-BD59-A6C34878D82A}">
                    <a16:rowId xmlns:a16="http://schemas.microsoft.com/office/drawing/2014/main" val="34771295"/>
                  </a:ext>
                </a:extLst>
              </a:tr>
              <a:tr h="370840">
                <a:tc>
                  <a:txBody>
                    <a:bodyPr/>
                    <a:lstStyle/>
                    <a:p>
                      <a:r>
                        <a:rPr lang="en-US" sz="1600" kern="1200" dirty="0">
                          <a:solidFill>
                            <a:srgbClr val="000000"/>
                          </a:solidFill>
                          <a:effectLst/>
                          <a:latin typeface="+mn-lt"/>
                          <a:ea typeface="+mn-ea"/>
                          <a:cs typeface="+mn-cs"/>
                        </a:rPr>
                        <a:t>Numeric display</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Shows only the numeric display rather than numeric and symbolic display</a:t>
                      </a:r>
                      <a:endParaRPr lang="en-US" sz="1600" dirty="0">
                        <a:solidFill>
                          <a:srgbClr val="000000"/>
                        </a:solidFill>
                      </a:endParaRPr>
                    </a:p>
                  </a:txBody>
                  <a:tcPr/>
                </a:tc>
                <a:extLst>
                  <a:ext uri="{0D108BD9-81ED-4DB2-BD59-A6C34878D82A}">
                    <a16:rowId xmlns:a16="http://schemas.microsoft.com/office/drawing/2014/main" val="1721711020"/>
                  </a:ext>
                </a:extLst>
              </a:tr>
              <a:tr h="370840">
                <a:tc>
                  <a:txBody>
                    <a:bodyPr/>
                    <a:lstStyle/>
                    <a:p>
                      <a:r>
                        <a:rPr lang="en-US" sz="1600" kern="1200" dirty="0">
                          <a:solidFill>
                            <a:srgbClr val="000000"/>
                          </a:solidFill>
                          <a:effectLst/>
                          <a:latin typeface="+mn-lt"/>
                          <a:ea typeface="+mn-ea"/>
                          <a:cs typeface="+mn-cs"/>
                        </a:rPr>
                        <a:t>Timeout in Seconds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Time that is waited for a reply to a probe; the default is 3 seconds</a:t>
                      </a:r>
                      <a:endParaRPr lang="en-US" sz="1600" dirty="0">
                        <a:solidFill>
                          <a:srgbClr val="000000"/>
                        </a:solidFill>
                      </a:endParaRPr>
                    </a:p>
                  </a:txBody>
                  <a:tcPr/>
                </a:tc>
                <a:extLst>
                  <a:ext uri="{0D108BD9-81ED-4DB2-BD59-A6C34878D82A}">
                    <a16:rowId xmlns:a16="http://schemas.microsoft.com/office/drawing/2014/main" val="1957269760"/>
                  </a:ext>
                </a:extLst>
              </a:tr>
              <a:tr h="370840">
                <a:tc>
                  <a:txBody>
                    <a:bodyPr/>
                    <a:lstStyle/>
                    <a:p>
                      <a:r>
                        <a:rPr lang="en-US" sz="1600" kern="1200" dirty="0">
                          <a:solidFill>
                            <a:srgbClr val="000000"/>
                          </a:solidFill>
                          <a:effectLst/>
                          <a:latin typeface="+mn-lt"/>
                          <a:ea typeface="+mn-ea"/>
                          <a:cs typeface="+mn-cs"/>
                        </a:rPr>
                        <a:t>Probe count</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Number of probes sent at each hop; the default is 3</a:t>
                      </a:r>
                      <a:endParaRPr lang="en-US" sz="1600" dirty="0">
                        <a:solidFill>
                          <a:srgbClr val="000000"/>
                        </a:solidFill>
                      </a:endParaRPr>
                    </a:p>
                  </a:txBody>
                  <a:tcPr/>
                </a:tc>
                <a:extLst>
                  <a:ext uri="{0D108BD9-81ED-4DB2-BD59-A6C34878D82A}">
                    <a16:rowId xmlns:a16="http://schemas.microsoft.com/office/drawing/2014/main" val="4019355143"/>
                  </a:ext>
                </a:extLst>
              </a:tr>
              <a:tr h="370840">
                <a:tc>
                  <a:txBody>
                    <a:bodyPr/>
                    <a:lstStyle/>
                    <a:p>
                      <a:r>
                        <a:rPr lang="en-US" sz="1600" kern="1200" dirty="0">
                          <a:solidFill>
                            <a:srgbClr val="000000"/>
                          </a:solidFill>
                          <a:effectLst/>
                          <a:latin typeface="+mn-lt"/>
                          <a:ea typeface="+mn-ea"/>
                          <a:cs typeface="+mn-cs"/>
                        </a:rPr>
                        <a:t>Source Address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IP address of the source interface</a:t>
                      </a:r>
                      <a:endParaRPr lang="en-US" sz="1600" dirty="0">
                        <a:solidFill>
                          <a:srgbClr val="000000"/>
                        </a:solidFill>
                      </a:endParaRPr>
                    </a:p>
                  </a:txBody>
                  <a:tcPr/>
                </a:tc>
                <a:extLst>
                  <a:ext uri="{0D108BD9-81ED-4DB2-BD59-A6C34878D82A}">
                    <a16:rowId xmlns:a16="http://schemas.microsoft.com/office/drawing/2014/main" val="2830417483"/>
                  </a:ext>
                </a:extLst>
              </a:tr>
            </a:tbl>
          </a:graphicData>
        </a:graphic>
      </p:graphicFrame>
    </p:spTree>
    <p:extLst>
      <p:ext uri="{BB962C8B-B14F-4D97-AF65-F5344CB8AC3E}">
        <p14:creationId xmlns:p14="http://schemas.microsoft.com/office/powerpoint/2010/main" val="206224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8323" y="-43959"/>
            <a:ext cx="8345488" cy="731837"/>
          </a:xfrm>
        </p:spPr>
        <p:txBody>
          <a:bodyPr/>
          <a:lstStyle/>
          <a:p>
            <a:r>
              <a:rPr lang="en-US" sz="1600" dirty="0"/>
              <a:t>Network Diagnostic Tools</a:t>
            </a:r>
            <a:br>
              <a:rPr lang="en-US" dirty="0"/>
            </a:br>
            <a:r>
              <a:rPr lang="en-US" sz="2400" dirty="0"/>
              <a:t>Extended Traceroute Options (Cont.)</a:t>
            </a:r>
          </a:p>
        </p:txBody>
      </p:sp>
      <p:graphicFrame>
        <p:nvGraphicFramePr>
          <p:cNvPr id="4" name="Table 5">
            <a:extLst>
              <a:ext uri="{FF2B5EF4-FFF2-40B4-BE49-F238E27FC236}">
                <a16:creationId xmlns:a16="http://schemas.microsoft.com/office/drawing/2014/main" id="{6E051149-A587-47D3-9B2E-747414AD465B}"/>
              </a:ext>
            </a:extLst>
          </p:cNvPr>
          <p:cNvGraphicFramePr>
            <a:graphicFrameLocks noGrp="1"/>
          </p:cNvGraphicFramePr>
          <p:nvPr>
            <p:extLst>
              <p:ext uri="{D42A27DB-BD31-4B8C-83A1-F6EECF244321}">
                <p14:modId xmlns:p14="http://schemas.microsoft.com/office/powerpoint/2010/main" val="3392825465"/>
              </p:ext>
            </p:extLst>
          </p:nvPr>
        </p:nvGraphicFramePr>
        <p:xfrm>
          <a:off x="340184" y="638718"/>
          <a:ext cx="8247322" cy="4038600"/>
        </p:xfrm>
        <a:graphic>
          <a:graphicData uri="http://schemas.openxmlformats.org/drawingml/2006/table">
            <a:tbl>
              <a:tblPr firstRow="1" bandRow="1">
                <a:tableStyleId>{5C22544A-7EE6-4342-B048-85BDC9FD1C3A}</a:tableStyleId>
              </a:tblPr>
              <a:tblGrid>
                <a:gridCol w="2407041">
                  <a:extLst>
                    <a:ext uri="{9D8B030D-6E8A-4147-A177-3AD203B41FA5}">
                      <a16:colId xmlns:a16="http://schemas.microsoft.com/office/drawing/2014/main" val="554879099"/>
                    </a:ext>
                  </a:extLst>
                </a:gridCol>
                <a:gridCol w="5840281">
                  <a:extLst>
                    <a:ext uri="{9D8B030D-6E8A-4147-A177-3AD203B41FA5}">
                      <a16:colId xmlns:a16="http://schemas.microsoft.com/office/drawing/2014/main" val="3529252347"/>
                    </a:ext>
                  </a:extLst>
                </a:gridCol>
              </a:tblGrid>
              <a:tr h="370840">
                <a:tc>
                  <a:txBody>
                    <a:bodyPr/>
                    <a:lstStyle/>
                    <a:p>
                      <a:r>
                        <a:rPr lang="en-US" sz="1400" b="1" kern="1200" dirty="0">
                          <a:solidFill>
                            <a:schemeClr val="lt1"/>
                          </a:solidFill>
                          <a:effectLst/>
                          <a:latin typeface="+mn-lt"/>
                          <a:ea typeface="+mn-ea"/>
                          <a:cs typeface="+mn-cs"/>
                        </a:rPr>
                        <a:t>Option</a:t>
                      </a:r>
                      <a:endParaRPr lang="en-US" sz="1400" dirty="0"/>
                    </a:p>
                  </a:txBody>
                  <a:tcPr/>
                </a:tc>
                <a:tc>
                  <a:txBody>
                    <a:bodyPr/>
                    <a:lstStyle/>
                    <a:p>
                      <a:r>
                        <a:rPr lang="en-US" sz="1400" b="1" kern="1200" dirty="0">
                          <a:solidFill>
                            <a:schemeClr val="lt1"/>
                          </a:solidFill>
                          <a:effectLst/>
                          <a:latin typeface="+mn-lt"/>
                          <a:ea typeface="+mn-ea"/>
                          <a:cs typeface="+mn-cs"/>
                        </a:rPr>
                        <a:t>Description</a:t>
                      </a:r>
                      <a:endParaRPr lang="en-US" sz="1400" dirty="0"/>
                    </a:p>
                  </a:txBody>
                  <a:tcPr/>
                </a:tc>
                <a:extLst>
                  <a:ext uri="{0D108BD9-81ED-4DB2-BD59-A6C34878D82A}">
                    <a16:rowId xmlns:a16="http://schemas.microsoft.com/office/drawing/2014/main" val="1817155023"/>
                  </a:ext>
                </a:extLst>
              </a:tr>
              <a:tr h="370840">
                <a:tc>
                  <a:txBody>
                    <a:bodyPr/>
                    <a:lstStyle/>
                    <a:p>
                      <a:r>
                        <a:rPr lang="en-US" sz="1500" kern="1200" dirty="0">
                          <a:solidFill>
                            <a:srgbClr val="000000"/>
                          </a:solidFill>
                          <a:effectLst/>
                          <a:latin typeface="+mn-lt"/>
                          <a:ea typeface="+mn-ea"/>
                          <a:cs typeface="+mn-cs"/>
                        </a:rPr>
                        <a:t>Minimum Time-to-live</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TTL value of the first set of probes; can be used to hide topology information or known hops</a:t>
                      </a:r>
                      <a:endParaRPr lang="en-US" sz="1500" dirty="0">
                        <a:solidFill>
                          <a:srgbClr val="000000"/>
                        </a:solidFill>
                      </a:endParaRPr>
                    </a:p>
                  </a:txBody>
                  <a:tcPr/>
                </a:tc>
                <a:extLst>
                  <a:ext uri="{0D108BD9-81ED-4DB2-BD59-A6C34878D82A}">
                    <a16:rowId xmlns:a16="http://schemas.microsoft.com/office/drawing/2014/main" val="3822757419"/>
                  </a:ext>
                </a:extLst>
              </a:tr>
              <a:tr h="370840">
                <a:tc>
                  <a:txBody>
                    <a:bodyPr/>
                    <a:lstStyle/>
                    <a:p>
                      <a:r>
                        <a:rPr lang="en-US" sz="1500" kern="1200" dirty="0">
                          <a:solidFill>
                            <a:srgbClr val="000000"/>
                          </a:solidFill>
                          <a:effectLst/>
                          <a:latin typeface="+mn-lt"/>
                          <a:ea typeface="+mn-ea"/>
                          <a:cs typeface="+mn-cs"/>
                        </a:rPr>
                        <a:t>Maximum Time-to-live</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Maximum number of hops; the default is 30</a:t>
                      </a:r>
                      <a:endParaRPr lang="en-US" sz="1500" dirty="0">
                        <a:solidFill>
                          <a:srgbClr val="000000"/>
                        </a:solidFill>
                      </a:endParaRPr>
                    </a:p>
                  </a:txBody>
                  <a:tcPr/>
                </a:tc>
                <a:extLst>
                  <a:ext uri="{0D108BD9-81ED-4DB2-BD59-A6C34878D82A}">
                    <a16:rowId xmlns:a16="http://schemas.microsoft.com/office/drawing/2014/main" val="3349285665"/>
                  </a:ext>
                </a:extLst>
              </a:tr>
              <a:tr h="370840">
                <a:tc>
                  <a:txBody>
                    <a:bodyPr/>
                    <a:lstStyle/>
                    <a:p>
                      <a:r>
                        <a:rPr lang="en-US" sz="1500" kern="1200" dirty="0">
                          <a:solidFill>
                            <a:srgbClr val="000000"/>
                          </a:solidFill>
                          <a:effectLst/>
                          <a:latin typeface="+mn-lt"/>
                          <a:ea typeface="+mn-ea"/>
                          <a:cs typeface="+mn-cs"/>
                        </a:rPr>
                        <a:t>Port number</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Destination port number of probes; the default is 33434</a:t>
                      </a:r>
                      <a:endParaRPr lang="en-US" sz="1500" dirty="0">
                        <a:solidFill>
                          <a:srgbClr val="000000"/>
                        </a:solidFill>
                      </a:endParaRPr>
                    </a:p>
                  </a:txBody>
                  <a:tcPr/>
                </a:tc>
                <a:extLst>
                  <a:ext uri="{0D108BD9-81ED-4DB2-BD59-A6C34878D82A}">
                    <a16:rowId xmlns:a16="http://schemas.microsoft.com/office/drawing/2014/main" val="34771295"/>
                  </a:ext>
                </a:extLst>
              </a:tr>
              <a:tr h="370840">
                <a:tc>
                  <a:txBody>
                    <a:bodyPr/>
                    <a:lstStyle/>
                    <a:p>
                      <a:r>
                        <a:rPr lang="en-US" sz="1500" kern="1200" dirty="0">
                          <a:solidFill>
                            <a:srgbClr val="000000"/>
                          </a:solidFill>
                          <a:effectLst/>
                          <a:latin typeface="+mn-lt"/>
                          <a:ea typeface="+mn-ea"/>
                          <a:cs typeface="+mn-cs"/>
                        </a:rPr>
                        <a:t>Loose, Strict, Record, Timestamp, Verbose</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The options set for the traceroute probes:</a:t>
                      </a:r>
                    </a:p>
                    <a:p>
                      <a:r>
                        <a:rPr lang="en-US" sz="1500" b="1" kern="1200" dirty="0">
                          <a:solidFill>
                            <a:srgbClr val="000000"/>
                          </a:solidFill>
                          <a:effectLst/>
                          <a:latin typeface="+mn-lt"/>
                          <a:ea typeface="+mn-ea"/>
                          <a:cs typeface="+mn-cs"/>
                        </a:rPr>
                        <a:t>Loose -</a:t>
                      </a:r>
                      <a:r>
                        <a:rPr lang="en-US" sz="1500" kern="1200" dirty="0">
                          <a:solidFill>
                            <a:srgbClr val="000000"/>
                          </a:solidFill>
                          <a:effectLst/>
                          <a:latin typeface="+mn-lt"/>
                          <a:ea typeface="+mn-ea"/>
                          <a:cs typeface="+mn-cs"/>
                        </a:rPr>
                        <a:t> Specifies the hops that ping packets should traverse</a:t>
                      </a:r>
                    </a:p>
                    <a:p>
                      <a:r>
                        <a:rPr lang="en-US" sz="1500" b="1" kern="1200" dirty="0">
                          <a:solidFill>
                            <a:srgbClr val="000000"/>
                          </a:solidFill>
                          <a:effectLst/>
                          <a:latin typeface="+mn-lt"/>
                          <a:ea typeface="+mn-ea"/>
                          <a:cs typeface="+mn-cs"/>
                        </a:rPr>
                        <a:t>Strict -</a:t>
                      </a:r>
                      <a:r>
                        <a:rPr lang="en-US" sz="1500" kern="1200" dirty="0">
                          <a:solidFill>
                            <a:srgbClr val="000000"/>
                          </a:solidFill>
                          <a:effectLst/>
                          <a:latin typeface="+mn-lt"/>
                          <a:ea typeface="+mn-ea"/>
                          <a:cs typeface="+mn-cs"/>
                        </a:rPr>
                        <a:t> Same as Loose with the exception that packets can traverse only specified hops</a:t>
                      </a:r>
                    </a:p>
                    <a:p>
                      <a:r>
                        <a:rPr lang="en-US" sz="1500" b="1" kern="1200" dirty="0">
                          <a:solidFill>
                            <a:srgbClr val="000000"/>
                          </a:solidFill>
                          <a:effectLst/>
                          <a:latin typeface="+mn-lt"/>
                          <a:ea typeface="+mn-ea"/>
                          <a:cs typeface="+mn-cs"/>
                        </a:rPr>
                        <a:t>Record -</a:t>
                      </a:r>
                      <a:r>
                        <a:rPr lang="en-US" sz="1500" kern="1200" dirty="0">
                          <a:solidFill>
                            <a:srgbClr val="000000"/>
                          </a:solidFill>
                          <a:effectLst/>
                          <a:latin typeface="+mn-lt"/>
                          <a:ea typeface="+mn-ea"/>
                          <a:cs typeface="+mn-cs"/>
                        </a:rPr>
                        <a:t> Displays IP addresses of the first nine hops that the traceroute packets traverse</a:t>
                      </a:r>
                    </a:p>
                    <a:p>
                      <a:r>
                        <a:rPr lang="en-US" sz="1500" b="1" kern="1200" dirty="0">
                          <a:solidFill>
                            <a:srgbClr val="000000"/>
                          </a:solidFill>
                          <a:effectLst/>
                          <a:latin typeface="+mn-lt"/>
                          <a:ea typeface="+mn-ea"/>
                          <a:cs typeface="+mn-cs"/>
                        </a:rPr>
                        <a:t>Timestamp - </a:t>
                      </a:r>
                      <a:r>
                        <a:rPr lang="en-US" sz="1500" kern="1200" dirty="0">
                          <a:solidFill>
                            <a:srgbClr val="000000"/>
                          </a:solidFill>
                          <a:effectLst/>
                          <a:latin typeface="+mn-lt"/>
                          <a:ea typeface="+mn-ea"/>
                          <a:cs typeface="+mn-cs"/>
                        </a:rPr>
                        <a:t>Displays the round-trip time to the destination for each ping</a:t>
                      </a:r>
                    </a:p>
                    <a:p>
                      <a:r>
                        <a:rPr lang="en-US" sz="1500" b="1" kern="1200" dirty="0">
                          <a:solidFill>
                            <a:srgbClr val="000000"/>
                          </a:solidFill>
                          <a:effectLst/>
                          <a:latin typeface="+mn-lt"/>
                          <a:ea typeface="+mn-ea"/>
                          <a:cs typeface="+mn-cs"/>
                        </a:rPr>
                        <a:t>Verbose -</a:t>
                      </a:r>
                      <a:r>
                        <a:rPr lang="en-US" sz="1500" kern="1200" dirty="0">
                          <a:solidFill>
                            <a:srgbClr val="000000"/>
                          </a:solidFill>
                          <a:effectLst/>
                          <a:latin typeface="+mn-lt"/>
                          <a:ea typeface="+mn-ea"/>
                          <a:cs typeface="+mn-cs"/>
                        </a:rPr>
                        <a:t> Default option that is automatically selected with any and all other options</a:t>
                      </a:r>
                      <a:endParaRPr lang="en-US" sz="1500" dirty="0">
                        <a:solidFill>
                          <a:srgbClr val="000000"/>
                        </a:solidFill>
                      </a:endParaRPr>
                    </a:p>
                  </a:txBody>
                  <a:tcPr/>
                </a:tc>
                <a:extLst>
                  <a:ext uri="{0D108BD9-81ED-4DB2-BD59-A6C34878D82A}">
                    <a16:rowId xmlns:a16="http://schemas.microsoft.com/office/drawing/2014/main" val="1721711020"/>
                  </a:ext>
                </a:extLst>
              </a:tr>
            </a:tbl>
          </a:graphicData>
        </a:graphic>
      </p:graphicFrame>
    </p:spTree>
    <p:extLst>
      <p:ext uri="{BB962C8B-B14F-4D97-AF65-F5344CB8AC3E}">
        <p14:creationId xmlns:p14="http://schemas.microsoft.com/office/powerpoint/2010/main" val="417993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10114" y="888559"/>
            <a:ext cx="7598042" cy="799885"/>
          </a:xfrm>
        </p:spPr>
        <p:txBody>
          <a:bodyPr/>
          <a:lstStyle/>
          <a:p>
            <a:r>
              <a:rPr lang="en-US" dirty="0">
                <a:solidFill>
                  <a:schemeClr val="accent5">
                    <a:lumMod val="40000"/>
                    <a:lumOff val="60000"/>
                  </a:schemeClr>
                </a:solidFill>
              </a:rPr>
              <a:t>Debugging</a:t>
            </a:r>
          </a:p>
        </p:txBody>
      </p:sp>
      <p:sp>
        <p:nvSpPr>
          <p:cNvPr id="4" name="TextBox 3">
            <a:extLst>
              <a:ext uri="{FF2B5EF4-FFF2-40B4-BE49-F238E27FC236}">
                <a16:creationId xmlns:a16="http://schemas.microsoft.com/office/drawing/2014/main" id="{E2BFA70F-DC0C-41D5-868E-C8FBC661D58F}"/>
              </a:ext>
            </a:extLst>
          </p:cNvPr>
          <p:cNvSpPr txBox="1"/>
          <p:nvPr/>
        </p:nvSpPr>
        <p:spPr>
          <a:xfrm>
            <a:off x="310114" y="1885397"/>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Debugging can be a very powerful part of troubleshooting complex issues in a network.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One of the most common use cases for debugging is when there is a need to see things at a deeper level (such as when routing protocols are having adjacency issues).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There is a normal flow that is taken from a troubleshooting perspective, depending on the routing protocol. </a:t>
            </a:r>
          </a:p>
        </p:txBody>
      </p:sp>
    </p:spTree>
    <p:custDataLst>
      <p:tags r:id="rId1"/>
    </p:custDataLst>
    <p:extLst>
      <p:ext uri="{BB962C8B-B14F-4D97-AF65-F5344CB8AC3E}">
        <p14:creationId xmlns:p14="http://schemas.microsoft.com/office/powerpoint/2010/main" val="117800093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Debugging Topology</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58034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Using the simple topology shown in Figure 24-2, in this section, debugging is used to fix a couple issues in the OSPF area 0.</a:t>
            </a:r>
          </a:p>
        </p:txBody>
      </p:sp>
      <p:pic>
        <p:nvPicPr>
          <p:cNvPr id="2" name="Picture 1">
            <a:extLst>
              <a:ext uri="{FF2B5EF4-FFF2-40B4-BE49-F238E27FC236}">
                <a16:creationId xmlns:a16="http://schemas.microsoft.com/office/drawing/2014/main" id="{F6B36F58-268D-4FC0-AE15-897ADCCBAB52}"/>
              </a:ext>
            </a:extLst>
          </p:cNvPr>
          <p:cNvPicPr>
            <a:picLocks noChangeAspect="1"/>
          </p:cNvPicPr>
          <p:nvPr/>
        </p:nvPicPr>
        <p:blipFill>
          <a:blip r:embed="rId3"/>
          <a:stretch>
            <a:fillRect/>
          </a:stretch>
        </p:blipFill>
        <p:spPr>
          <a:xfrm>
            <a:off x="1134694" y="1537382"/>
            <a:ext cx="6874612" cy="3197754"/>
          </a:xfrm>
          <a:prstGeom prst="rect">
            <a:avLst/>
          </a:prstGeom>
        </p:spPr>
      </p:pic>
    </p:spTree>
    <p:extLst>
      <p:ext uri="{BB962C8B-B14F-4D97-AF65-F5344CB8AC3E}">
        <p14:creationId xmlns:p14="http://schemas.microsoft.com/office/powerpoint/2010/main" val="28898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62400"/>
          </a:xfrm>
        </p:spPr>
        <p:txBody>
          <a:bodyPr/>
          <a:lstStyle/>
          <a:p>
            <a:r>
              <a:rPr lang="en-US" sz="1600" dirty="0"/>
              <a:t>Debugging</a:t>
            </a:r>
            <a:br>
              <a:rPr lang="en-US" dirty="0"/>
            </a:br>
            <a:r>
              <a:rPr lang="en-US" sz="2400" dirty="0"/>
              <a:t>OSPF Adjacency Issues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8" y="662401"/>
            <a:ext cx="8345487" cy="16654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Some of the common OSPF adjacency issues such as MTU issues, incorrect interface types, and improperly configured network mask can be resolved by using debugging. </a:t>
            </a:r>
          </a:p>
          <a:p>
            <a:pPr marL="0" indent="0" algn="l" defTabSz="684213" fontAlgn="base">
              <a:spcBef>
                <a:spcPts val="600"/>
              </a:spcBef>
              <a:spcAft>
                <a:spcPts val="600"/>
              </a:spcAft>
              <a:buClr>
                <a:schemeClr val="tx2"/>
              </a:buClr>
              <a:buSzPct val="90000"/>
            </a:pPr>
            <a:r>
              <a:rPr lang="en-US" sz="1600" dirty="0">
                <a:solidFill>
                  <a:srgbClr val="000000"/>
                </a:solidFill>
              </a:rPr>
              <a:t>From the output of the </a:t>
            </a:r>
            <a:r>
              <a:rPr lang="en-US" sz="1600" b="1" dirty="0">
                <a:solidFill>
                  <a:srgbClr val="000000"/>
                </a:solidFill>
              </a:rPr>
              <a:t>show ip ospf neighbor </a:t>
            </a:r>
            <a:r>
              <a:rPr lang="en-US" sz="1600" dirty="0">
                <a:solidFill>
                  <a:srgbClr val="000000"/>
                </a:solidFill>
              </a:rPr>
              <a:t>command on R1 in Example 24-17, it can be seen that the neighbor adjacency to R4 is in the INIT state. If the command is run after a few seconds, the state changes to EXCHANGE but quickly cycles back to the INIT state when the command is run again.</a:t>
            </a:r>
          </a:p>
        </p:txBody>
      </p:sp>
      <p:pic>
        <p:nvPicPr>
          <p:cNvPr id="2" name="Picture 1">
            <a:extLst>
              <a:ext uri="{FF2B5EF4-FFF2-40B4-BE49-F238E27FC236}">
                <a16:creationId xmlns:a16="http://schemas.microsoft.com/office/drawing/2014/main" id="{8119D99F-71DC-4DF4-B89D-C8AA0228A0C8}"/>
              </a:ext>
            </a:extLst>
          </p:cNvPr>
          <p:cNvPicPr>
            <a:picLocks noChangeAspect="1"/>
          </p:cNvPicPr>
          <p:nvPr/>
        </p:nvPicPr>
        <p:blipFill>
          <a:blip r:embed="rId3"/>
          <a:stretch>
            <a:fillRect/>
          </a:stretch>
        </p:blipFill>
        <p:spPr>
          <a:xfrm>
            <a:off x="2628300" y="2327854"/>
            <a:ext cx="3761361" cy="2442518"/>
          </a:xfrm>
          <a:prstGeom prst="rect">
            <a:avLst/>
          </a:prstGeom>
        </p:spPr>
      </p:pic>
    </p:spTree>
    <p:extLst>
      <p:ext uri="{BB962C8B-B14F-4D97-AF65-F5344CB8AC3E}">
        <p14:creationId xmlns:p14="http://schemas.microsoft.com/office/powerpoint/2010/main" val="4257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8967019" cy="731837"/>
          </a:xfrm>
        </p:spPr>
        <p:txBody>
          <a:bodyPr/>
          <a:lstStyle/>
          <a:p>
            <a:r>
              <a:rPr lang="en-US" sz="1600" dirty="0"/>
              <a:t>Debugging</a:t>
            </a:r>
            <a:br>
              <a:rPr lang="en-US" dirty="0"/>
            </a:br>
            <a:r>
              <a:rPr lang="en-US" sz="2400" dirty="0"/>
              <a:t>Output of Debug IP OSPF ADJ Command</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173240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Debugging is used on R1 to try to determine what the issue is. Example 24-18 shows the output of the </a:t>
            </a:r>
            <a:r>
              <a:rPr lang="en-US" sz="1600" b="1" dirty="0">
                <a:solidFill>
                  <a:srgbClr val="000000"/>
                </a:solidFill>
              </a:rPr>
              <a:t>debug ip ospf adj </a:t>
            </a:r>
            <a:r>
              <a:rPr lang="en-US" sz="1600" dirty="0">
                <a:solidFill>
                  <a:srgbClr val="000000"/>
                </a:solidFill>
              </a:rPr>
              <a:t>command. This command is used to reveal messages that are exchanged during the OSPF adjacency process.</a:t>
            </a:r>
          </a:p>
          <a:p>
            <a:pPr marL="0" indent="0" algn="l" defTabSz="684213" fontAlgn="base">
              <a:spcBef>
                <a:spcPts val="600"/>
              </a:spcBef>
              <a:spcAft>
                <a:spcPts val="600"/>
              </a:spcAft>
              <a:buClr>
                <a:schemeClr val="tx2"/>
              </a:buClr>
              <a:buSzPct val="90000"/>
            </a:pPr>
            <a:r>
              <a:rPr lang="en-US" sz="1600" dirty="0">
                <a:solidFill>
                  <a:srgbClr val="000000"/>
                </a:solidFill>
              </a:rPr>
              <a:t>The output of the debug ip ospf adj command in Example 24-18 clearly states that it received a Database Descriptor packet from the neighbor 4.4.4.4, and that the neighbor 4.4.4.4 has a smaller interface MTU of 1400. </a:t>
            </a:r>
          </a:p>
        </p:txBody>
      </p:sp>
      <p:pic>
        <p:nvPicPr>
          <p:cNvPr id="2" name="Picture 1">
            <a:extLst>
              <a:ext uri="{FF2B5EF4-FFF2-40B4-BE49-F238E27FC236}">
                <a16:creationId xmlns:a16="http://schemas.microsoft.com/office/drawing/2014/main" id="{0F3B7C6D-C124-411E-9786-42EA2C988695}"/>
              </a:ext>
            </a:extLst>
          </p:cNvPr>
          <p:cNvPicPr>
            <a:picLocks noChangeAspect="1"/>
          </p:cNvPicPr>
          <p:nvPr/>
        </p:nvPicPr>
        <p:blipFill>
          <a:blip r:embed="rId3"/>
          <a:stretch>
            <a:fillRect/>
          </a:stretch>
        </p:blipFill>
        <p:spPr>
          <a:xfrm>
            <a:off x="1533599" y="2537952"/>
            <a:ext cx="5896755" cy="2262277"/>
          </a:xfrm>
          <a:prstGeom prst="rect">
            <a:avLst/>
          </a:prstGeom>
        </p:spPr>
      </p:pic>
    </p:spTree>
    <p:extLst>
      <p:ext uri="{BB962C8B-B14F-4D97-AF65-F5344CB8AC3E}">
        <p14:creationId xmlns:p14="http://schemas.microsoft.com/office/powerpoint/2010/main" val="241425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452063"/>
          </a:xfrm>
        </p:spPr>
        <p:txBody>
          <a:bodyPr/>
          <a:lstStyle/>
          <a:p>
            <a:r>
              <a:rPr lang="en-US" sz="2400" dirty="0"/>
              <a:t>Chapter 24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65241" y="452063"/>
            <a:ext cx="8714371" cy="4191856"/>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Network Diagnostic Tools -</a:t>
            </a:r>
            <a:r>
              <a:rPr lang="en-US" sz="1600" dirty="0">
                <a:solidFill>
                  <a:srgbClr val="000000"/>
                </a:solidFill>
              </a:rPr>
              <a:t> This section covers the common use cases and operations of ping, traceroute, SNMP, and syslog.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Debugging -</a:t>
            </a:r>
            <a:r>
              <a:rPr lang="en-US" sz="1600" dirty="0">
                <a:solidFill>
                  <a:srgbClr val="000000"/>
                </a:solidFill>
              </a:rPr>
              <a:t> This section describes the value of using debugging as a troubleshooting tool and provides basic configuration examples.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NetFlow and Flexible NetFlow -</a:t>
            </a:r>
            <a:r>
              <a:rPr lang="en-US" sz="1600" dirty="0">
                <a:solidFill>
                  <a:srgbClr val="000000"/>
                </a:solidFill>
              </a:rPr>
              <a:t> This section examines the benefits and operations of NetFlow and Flexible NetFlow.</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Switched Port Analyzer (SPAN Technologies) -</a:t>
            </a:r>
            <a:r>
              <a:rPr lang="en-US" sz="1600" dirty="0">
                <a:solidFill>
                  <a:srgbClr val="000000"/>
                </a:solidFill>
              </a:rPr>
              <a:t> This section examines the benefits and operations of SPAN, RSPAN, and ERSPAN.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IP</a:t>
            </a:r>
            <a:r>
              <a:rPr lang="en-US" sz="1600" dirty="0">
                <a:solidFill>
                  <a:srgbClr val="000000"/>
                </a:solidFill>
              </a:rPr>
              <a:t> </a:t>
            </a:r>
            <a:r>
              <a:rPr lang="en-US" sz="1600" b="1" dirty="0">
                <a:solidFill>
                  <a:srgbClr val="000000"/>
                </a:solidFill>
              </a:rPr>
              <a:t>SLA - </a:t>
            </a:r>
            <a:r>
              <a:rPr lang="en-US" sz="1600" dirty="0">
                <a:solidFill>
                  <a:srgbClr val="000000"/>
                </a:solidFill>
              </a:rPr>
              <a:t>This section covers IP SLA and the value of automated network probes and monitoring.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Cisco DNA Center Assurance -</a:t>
            </a:r>
            <a:r>
              <a:rPr lang="en-US" sz="1600" dirty="0">
                <a:solidFill>
                  <a:srgbClr val="000000"/>
                </a:solidFill>
              </a:rPr>
              <a:t> This section provides a high-level overview of Cisco DNA Center Assurance and associated workflows for troubleshooting and diagnostics.</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61D49E3-C231-4474-80D4-D7A6535C6CD9}"/>
              </a:ext>
            </a:extLst>
          </p:cNvPr>
          <p:cNvSpPr>
            <a:spLocks noGrp="1"/>
          </p:cNvSpPr>
          <p:nvPr>
            <p:ph type="title"/>
          </p:nvPr>
        </p:nvSpPr>
        <p:spPr>
          <a:xfrm>
            <a:off x="-1" y="1"/>
            <a:ext cx="9144001" cy="662400"/>
          </a:xfrm>
        </p:spPr>
        <p:txBody>
          <a:bodyPr/>
          <a:lstStyle/>
          <a:p>
            <a:r>
              <a:rPr lang="en-US" sz="1600" dirty="0"/>
              <a:t>Debugging</a:t>
            </a:r>
            <a:br>
              <a:rPr lang="en-US" dirty="0"/>
            </a:br>
            <a:r>
              <a:rPr lang="en-US" sz="2400" dirty="0"/>
              <a:t>Output of Debug IP OSPF ADJ Command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103765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24-19 shows the output of the </a:t>
            </a:r>
            <a:r>
              <a:rPr lang="en-US" sz="1600" b="1" dirty="0">
                <a:solidFill>
                  <a:srgbClr val="000000"/>
                </a:solidFill>
              </a:rPr>
              <a:t>debug ip ospf adj </a:t>
            </a:r>
            <a:r>
              <a:rPr lang="en-US" sz="1600" dirty="0">
                <a:solidFill>
                  <a:srgbClr val="000000"/>
                </a:solidFill>
              </a:rPr>
              <a:t>command on R4 with the relevant fields highlighted. The output shows that R1 has an MTU size of 1500, which is larger than the locally configured MTU of 1400 on R4. This is a really quick way of troubleshooting this type of issue with adjacency formation</a:t>
            </a:r>
          </a:p>
        </p:txBody>
      </p:sp>
      <p:pic>
        <p:nvPicPr>
          <p:cNvPr id="2" name="Picture 1">
            <a:extLst>
              <a:ext uri="{FF2B5EF4-FFF2-40B4-BE49-F238E27FC236}">
                <a16:creationId xmlns:a16="http://schemas.microsoft.com/office/drawing/2014/main" id="{4583EEA4-B98A-40D1-8AB0-03916B29521C}"/>
              </a:ext>
            </a:extLst>
          </p:cNvPr>
          <p:cNvPicPr>
            <a:picLocks noChangeAspect="1"/>
          </p:cNvPicPr>
          <p:nvPr/>
        </p:nvPicPr>
        <p:blipFill>
          <a:blip r:embed="rId3"/>
          <a:stretch>
            <a:fillRect/>
          </a:stretch>
        </p:blipFill>
        <p:spPr>
          <a:xfrm>
            <a:off x="1380853" y="2311484"/>
            <a:ext cx="6087325" cy="2467319"/>
          </a:xfrm>
          <a:prstGeom prst="rect">
            <a:avLst/>
          </a:prstGeom>
        </p:spPr>
      </p:pic>
    </p:spTree>
    <p:extLst>
      <p:ext uri="{BB962C8B-B14F-4D97-AF65-F5344CB8AC3E}">
        <p14:creationId xmlns:p14="http://schemas.microsoft.com/office/powerpoint/2010/main" val="231392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022253" cy="731837"/>
          </a:xfrm>
        </p:spPr>
        <p:txBody>
          <a:bodyPr/>
          <a:lstStyle/>
          <a:p>
            <a:r>
              <a:rPr lang="en-US" sz="1600" dirty="0"/>
              <a:t>Debugging</a:t>
            </a:r>
            <a:br>
              <a:rPr lang="en-US" dirty="0"/>
            </a:br>
            <a:r>
              <a:rPr lang="en-US" sz="2400" dirty="0"/>
              <a:t>Output of the Debug IP OSPF Hello Command</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70047" y="731837"/>
            <a:ext cx="3704818" cy="36576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issue with OSPF network type mismatch, which is a very common reason for neighbor adjacency issues. Often this is simply a misconfiguration issue when setting up the network.</a:t>
            </a:r>
          </a:p>
          <a:p>
            <a:pPr marL="0" indent="0" algn="l" defTabSz="684213" fontAlgn="base">
              <a:spcBef>
                <a:spcPts val="600"/>
              </a:spcBef>
              <a:spcAft>
                <a:spcPts val="600"/>
              </a:spcAft>
              <a:buClr>
                <a:schemeClr val="tx2"/>
              </a:buClr>
              <a:buSzPct val="90000"/>
            </a:pPr>
            <a:r>
              <a:rPr lang="en-US" sz="1600" dirty="0">
                <a:solidFill>
                  <a:srgbClr val="000000"/>
                </a:solidFill>
              </a:rPr>
              <a:t>When the </a:t>
            </a:r>
            <a:r>
              <a:rPr lang="en-US" sz="1600" b="1" dirty="0">
                <a:solidFill>
                  <a:srgbClr val="000000"/>
                </a:solidFill>
              </a:rPr>
              <a:t>debug ip ospf hello</a:t>
            </a:r>
            <a:r>
              <a:rPr lang="en-US" sz="1600" dirty="0">
                <a:solidFill>
                  <a:srgbClr val="000000"/>
                </a:solidFill>
              </a:rPr>
              <a:t> command is used on R1, everything appears to be normal: Hellos are sent to the multicast group 224.0.0.5  every  10 seconds. </a:t>
            </a:r>
          </a:p>
          <a:p>
            <a:pPr marL="0" indent="0" algn="l" defTabSz="684213" fontAlgn="base">
              <a:spcBef>
                <a:spcPts val="600"/>
              </a:spcBef>
              <a:spcAft>
                <a:spcPts val="600"/>
              </a:spcAft>
              <a:buClr>
                <a:schemeClr val="tx2"/>
              </a:buClr>
              <a:buSzPct val="90000"/>
            </a:pPr>
            <a:r>
              <a:rPr lang="en-US" sz="1600" dirty="0">
                <a:solidFill>
                  <a:srgbClr val="000000"/>
                </a:solidFill>
              </a:rPr>
              <a:t>Example 24-20 shows the output of the </a:t>
            </a:r>
            <a:r>
              <a:rPr lang="en-US" sz="1600" b="1" dirty="0">
                <a:solidFill>
                  <a:srgbClr val="000000"/>
                </a:solidFill>
              </a:rPr>
              <a:t>debug</a:t>
            </a:r>
            <a:r>
              <a:rPr lang="en-US" sz="1600" dirty="0">
                <a:solidFill>
                  <a:srgbClr val="000000"/>
                </a:solidFill>
              </a:rPr>
              <a:t> command on R1.</a:t>
            </a:r>
          </a:p>
        </p:txBody>
      </p:sp>
      <p:pic>
        <p:nvPicPr>
          <p:cNvPr id="2" name="Picture 1">
            <a:extLst>
              <a:ext uri="{FF2B5EF4-FFF2-40B4-BE49-F238E27FC236}">
                <a16:creationId xmlns:a16="http://schemas.microsoft.com/office/drawing/2014/main" id="{719062AA-91AA-44E9-A3D3-9E2A46AD87E6}"/>
              </a:ext>
            </a:extLst>
          </p:cNvPr>
          <p:cNvPicPr>
            <a:picLocks noChangeAspect="1"/>
          </p:cNvPicPr>
          <p:nvPr/>
        </p:nvPicPr>
        <p:blipFill>
          <a:blip r:embed="rId3"/>
          <a:stretch>
            <a:fillRect/>
          </a:stretch>
        </p:blipFill>
        <p:spPr>
          <a:xfrm>
            <a:off x="4084726" y="1007141"/>
            <a:ext cx="4937527" cy="3191234"/>
          </a:xfrm>
          <a:prstGeom prst="rect">
            <a:avLst/>
          </a:prstGeom>
        </p:spPr>
      </p:pic>
    </p:spTree>
    <p:extLst>
      <p:ext uri="{BB962C8B-B14F-4D97-AF65-F5344CB8AC3E}">
        <p14:creationId xmlns:p14="http://schemas.microsoft.com/office/powerpoint/2010/main" val="3244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086400" cy="1014343"/>
          </a:xfrm>
        </p:spPr>
        <p:txBody>
          <a:bodyPr/>
          <a:lstStyle/>
          <a:p>
            <a:r>
              <a:rPr lang="en-US" sz="1600" dirty="0"/>
              <a:t>Debugging</a:t>
            </a:r>
            <a:br>
              <a:rPr lang="en-US" dirty="0"/>
            </a:br>
            <a:r>
              <a:rPr lang="en-US" sz="2400" dirty="0"/>
              <a:t>Output of the Debug IP OSPF Hello Command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93839" y="1014343"/>
            <a:ext cx="8345487" cy="142167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24-21 shows the issue output on R4. </a:t>
            </a:r>
          </a:p>
          <a:p>
            <a:pPr marL="0" indent="0" algn="l" defTabSz="684213" fontAlgn="base">
              <a:spcBef>
                <a:spcPts val="600"/>
              </a:spcBef>
              <a:spcAft>
                <a:spcPts val="600"/>
              </a:spcAft>
              <a:buClr>
                <a:schemeClr val="tx2"/>
              </a:buClr>
              <a:buSzPct val="90000"/>
            </a:pPr>
            <a:r>
              <a:rPr lang="en-US" sz="1600" dirty="0">
                <a:solidFill>
                  <a:srgbClr val="000000"/>
                </a:solidFill>
              </a:rPr>
              <a:t>Based on the output, we can see that the hello parameters are mismatched. The output shows that R4 is receiving a dead interval of 40, while it has a configured dead interval of 120. We can also see that the hello interval R4 is receiving is 10, and the configured hello interval is 30. By default, the dead interval is 4 times the hello interval.</a:t>
            </a:r>
          </a:p>
        </p:txBody>
      </p:sp>
      <p:pic>
        <p:nvPicPr>
          <p:cNvPr id="2" name="Picture 1">
            <a:extLst>
              <a:ext uri="{FF2B5EF4-FFF2-40B4-BE49-F238E27FC236}">
                <a16:creationId xmlns:a16="http://schemas.microsoft.com/office/drawing/2014/main" id="{EB98C57B-32B5-449C-8046-B01650459096}"/>
              </a:ext>
            </a:extLst>
          </p:cNvPr>
          <p:cNvPicPr>
            <a:picLocks noChangeAspect="1"/>
          </p:cNvPicPr>
          <p:nvPr/>
        </p:nvPicPr>
        <p:blipFill>
          <a:blip r:embed="rId3"/>
          <a:stretch>
            <a:fillRect/>
          </a:stretch>
        </p:blipFill>
        <p:spPr>
          <a:xfrm>
            <a:off x="2092348" y="2514600"/>
            <a:ext cx="4901703" cy="2189632"/>
          </a:xfrm>
          <a:prstGeom prst="rect">
            <a:avLst/>
          </a:prstGeom>
        </p:spPr>
      </p:pic>
    </p:spTree>
    <p:extLst>
      <p:ext uri="{BB962C8B-B14F-4D97-AF65-F5344CB8AC3E}">
        <p14:creationId xmlns:p14="http://schemas.microsoft.com/office/powerpoint/2010/main" val="428059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Hello and Dead Intervals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80005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Different network types have different hello intervals and dead intervals. Table 24-4 high-lights the different hello and dead interval times based on the different OSPF network types. </a:t>
            </a:r>
          </a:p>
        </p:txBody>
      </p:sp>
      <p:sp>
        <p:nvSpPr>
          <p:cNvPr id="6" name="Rectangle 5">
            <a:extLst>
              <a:ext uri="{FF2B5EF4-FFF2-40B4-BE49-F238E27FC236}">
                <a16:creationId xmlns:a16="http://schemas.microsoft.com/office/drawing/2014/main" id="{7617099E-2579-4B66-9A53-1AB5850FDAB3}"/>
              </a:ext>
            </a:extLst>
          </p:cNvPr>
          <p:cNvSpPr/>
          <p:nvPr/>
        </p:nvSpPr>
        <p:spPr>
          <a:xfrm>
            <a:off x="1524000" y="1621152"/>
            <a:ext cx="5530645" cy="338554"/>
          </a:xfrm>
          <a:prstGeom prst="rect">
            <a:avLst/>
          </a:prstGeom>
        </p:spPr>
        <p:txBody>
          <a:bodyPr wrap="square">
            <a:spAutoFit/>
          </a:bodyPr>
          <a:lstStyle/>
          <a:p>
            <a:r>
              <a:rPr lang="en-US" sz="1600" dirty="0">
                <a:solidFill>
                  <a:srgbClr val="000000"/>
                </a:solidFill>
              </a:rPr>
              <a:t>Table 24-4 OSPF Network Types and Hello/Dead Intervals</a:t>
            </a:r>
          </a:p>
        </p:txBody>
      </p:sp>
      <p:graphicFrame>
        <p:nvGraphicFramePr>
          <p:cNvPr id="2" name="Table 3">
            <a:extLst>
              <a:ext uri="{FF2B5EF4-FFF2-40B4-BE49-F238E27FC236}">
                <a16:creationId xmlns:a16="http://schemas.microsoft.com/office/drawing/2014/main" id="{FE8A7B0A-21C4-4934-94BF-EA8229BFE71F}"/>
              </a:ext>
            </a:extLst>
          </p:cNvPr>
          <p:cNvGraphicFramePr>
            <a:graphicFrameLocks noGrp="1"/>
          </p:cNvGraphicFramePr>
          <p:nvPr>
            <p:extLst>
              <p:ext uri="{D42A27DB-BD31-4B8C-83A1-F6EECF244321}">
                <p14:modId xmlns:p14="http://schemas.microsoft.com/office/powerpoint/2010/main" val="2765216008"/>
              </p:ext>
            </p:extLst>
          </p:nvPr>
        </p:nvGraphicFramePr>
        <p:xfrm>
          <a:off x="1524000" y="1975259"/>
          <a:ext cx="6096000" cy="1998352"/>
        </p:xfrm>
        <a:graphic>
          <a:graphicData uri="http://schemas.openxmlformats.org/drawingml/2006/table">
            <a:tbl>
              <a:tblPr firstRow="1" bandRow="1">
                <a:tableStyleId>{5C22544A-7EE6-4342-B048-85BDC9FD1C3A}</a:tableStyleId>
              </a:tblPr>
              <a:tblGrid>
                <a:gridCol w="1793495">
                  <a:extLst>
                    <a:ext uri="{9D8B030D-6E8A-4147-A177-3AD203B41FA5}">
                      <a16:colId xmlns:a16="http://schemas.microsoft.com/office/drawing/2014/main" val="1083230632"/>
                    </a:ext>
                  </a:extLst>
                </a:gridCol>
                <a:gridCol w="1455175">
                  <a:extLst>
                    <a:ext uri="{9D8B030D-6E8A-4147-A177-3AD203B41FA5}">
                      <a16:colId xmlns:a16="http://schemas.microsoft.com/office/drawing/2014/main" val="1613637889"/>
                    </a:ext>
                  </a:extLst>
                </a:gridCol>
                <a:gridCol w="2847330">
                  <a:extLst>
                    <a:ext uri="{9D8B030D-6E8A-4147-A177-3AD203B41FA5}">
                      <a16:colId xmlns:a16="http://schemas.microsoft.com/office/drawing/2014/main" val="3588828492"/>
                    </a:ext>
                  </a:extLst>
                </a:gridCol>
              </a:tblGrid>
              <a:tr h="370840">
                <a:tc>
                  <a:txBody>
                    <a:bodyPr/>
                    <a:lstStyle/>
                    <a:p>
                      <a:r>
                        <a:rPr lang="en-US" sz="1400" b="1" kern="1200" dirty="0">
                          <a:solidFill>
                            <a:schemeClr val="lt1"/>
                          </a:solidFill>
                          <a:effectLst/>
                          <a:latin typeface="+mn-lt"/>
                          <a:ea typeface="+mn-ea"/>
                          <a:cs typeface="+mn-cs"/>
                        </a:rPr>
                        <a:t>Network Type</a:t>
                      </a:r>
                      <a:endParaRPr lang="en-US" dirty="0"/>
                    </a:p>
                  </a:txBody>
                  <a:tcPr/>
                </a:tc>
                <a:tc>
                  <a:txBody>
                    <a:bodyPr/>
                    <a:lstStyle/>
                    <a:p>
                      <a:r>
                        <a:rPr lang="en-US" sz="1400" b="1" kern="1200" dirty="0">
                          <a:solidFill>
                            <a:schemeClr val="lt1"/>
                          </a:solidFill>
                          <a:effectLst/>
                          <a:latin typeface="+mn-lt"/>
                          <a:ea typeface="+mn-ea"/>
                          <a:cs typeface="+mn-cs"/>
                        </a:rPr>
                        <a:t>Hello Interval (in seconds)</a:t>
                      </a:r>
                      <a:endParaRPr lang="en-US" dirty="0"/>
                    </a:p>
                  </a:txBody>
                  <a:tcPr/>
                </a:tc>
                <a:tc>
                  <a:txBody>
                    <a:bodyPr/>
                    <a:lstStyle/>
                    <a:p>
                      <a:r>
                        <a:rPr lang="en-US" sz="1400" b="1" kern="1200" dirty="0">
                          <a:solidFill>
                            <a:schemeClr val="lt1"/>
                          </a:solidFill>
                          <a:effectLst/>
                          <a:latin typeface="+mn-lt"/>
                          <a:ea typeface="+mn-ea"/>
                          <a:cs typeface="+mn-cs"/>
                        </a:rPr>
                        <a:t>Dead Interval (in seconds)</a:t>
                      </a:r>
                      <a:endParaRPr lang="en-US" dirty="0"/>
                    </a:p>
                  </a:txBody>
                  <a:tcPr/>
                </a:tc>
                <a:extLst>
                  <a:ext uri="{0D108BD9-81ED-4DB2-BD59-A6C34878D82A}">
                    <a16:rowId xmlns:a16="http://schemas.microsoft.com/office/drawing/2014/main" val="3203710018"/>
                  </a:ext>
                </a:extLst>
              </a:tr>
              <a:tr h="370840">
                <a:tc>
                  <a:txBody>
                    <a:bodyPr/>
                    <a:lstStyle/>
                    <a:p>
                      <a:r>
                        <a:rPr lang="en-US" sz="1400" kern="1200" dirty="0">
                          <a:solidFill>
                            <a:schemeClr val="dk1"/>
                          </a:solidFill>
                          <a:effectLst/>
                          <a:latin typeface="+mn-lt"/>
                          <a:ea typeface="+mn-ea"/>
                          <a:cs typeface="+mn-cs"/>
                        </a:rPr>
                        <a:t>Broadcast</a:t>
                      </a:r>
                      <a:endParaRPr lang="en-US" dirty="0"/>
                    </a:p>
                  </a:txBody>
                  <a:tcPr/>
                </a:tc>
                <a:tc>
                  <a:txBody>
                    <a:bodyPr/>
                    <a:lstStyle/>
                    <a:p>
                      <a:r>
                        <a:rPr lang="en-US" dirty="0"/>
                        <a:t>10</a:t>
                      </a:r>
                    </a:p>
                  </a:txBody>
                  <a:tcPr/>
                </a:tc>
                <a:tc>
                  <a:txBody>
                    <a:bodyPr/>
                    <a:lstStyle/>
                    <a:p>
                      <a:r>
                        <a:rPr lang="en-US" dirty="0"/>
                        <a:t>40</a:t>
                      </a:r>
                    </a:p>
                  </a:txBody>
                  <a:tcPr/>
                </a:tc>
                <a:extLst>
                  <a:ext uri="{0D108BD9-81ED-4DB2-BD59-A6C34878D82A}">
                    <a16:rowId xmlns:a16="http://schemas.microsoft.com/office/drawing/2014/main" val="3467121417"/>
                  </a:ext>
                </a:extLst>
              </a:tr>
              <a:tr h="367672">
                <a:tc>
                  <a:txBody>
                    <a:bodyPr/>
                    <a:lstStyle/>
                    <a:p>
                      <a:r>
                        <a:rPr lang="en-US" sz="1400" kern="1200" dirty="0">
                          <a:solidFill>
                            <a:schemeClr val="dk1"/>
                          </a:solidFill>
                          <a:effectLst/>
                          <a:latin typeface="+mn-lt"/>
                          <a:ea typeface="+mn-ea"/>
                          <a:cs typeface="+mn-cs"/>
                        </a:rPr>
                        <a:t>Non-broadcast</a:t>
                      </a:r>
                      <a:endParaRPr lang="en-US" dirty="0"/>
                    </a:p>
                  </a:txBody>
                  <a:tcPr/>
                </a:tc>
                <a:tc>
                  <a:txBody>
                    <a:bodyPr/>
                    <a:lstStyle/>
                    <a:p>
                      <a:r>
                        <a:rPr lang="en-US" dirty="0"/>
                        <a:t>30</a:t>
                      </a:r>
                    </a:p>
                  </a:txBody>
                  <a:tcPr/>
                </a:tc>
                <a:tc>
                  <a:txBody>
                    <a:bodyPr/>
                    <a:lstStyle/>
                    <a:p>
                      <a:r>
                        <a:rPr lang="en-US" dirty="0"/>
                        <a:t>120</a:t>
                      </a:r>
                    </a:p>
                  </a:txBody>
                  <a:tcPr/>
                </a:tc>
                <a:extLst>
                  <a:ext uri="{0D108BD9-81ED-4DB2-BD59-A6C34878D82A}">
                    <a16:rowId xmlns:a16="http://schemas.microsoft.com/office/drawing/2014/main" val="151742480"/>
                  </a:ext>
                </a:extLst>
              </a:tr>
              <a:tr h="370840">
                <a:tc>
                  <a:txBody>
                    <a:bodyPr/>
                    <a:lstStyle/>
                    <a:p>
                      <a:r>
                        <a:rPr lang="en-US" sz="1400" kern="1200" dirty="0">
                          <a:solidFill>
                            <a:schemeClr val="dk1"/>
                          </a:solidFill>
                          <a:effectLst/>
                          <a:latin typeface="+mn-lt"/>
                          <a:ea typeface="+mn-ea"/>
                          <a:cs typeface="+mn-cs"/>
                        </a:rPr>
                        <a:t>Point-to-point</a:t>
                      </a:r>
                      <a:endParaRPr lang="en-US" dirty="0"/>
                    </a:p>
                  </a:txBody>
                  <a:tcPr/>
                </a:tc>
                <a:tc>
                  <a:txBody>
                    <a:bodyPr/>
                    <a:lstStyle/>
                    <a:p>
                      <a:r>
                        <a:rPr lang="en-US" dirty="0"/>
                        <a:t>10</a:t>
                      </a:r>
                    </a:p>
                  </a:txBody>
                  <a:tcPr/>
                </a:tc>
                <a:tc>
                  <a:txBody>
                    <a:bodyPr/>
                    <a:lstStyle/>
                    <a:p>
                      <a:r>
                        <a:rPr lang="en-US" dirty="0"/>
                        <a:t>40</a:t>
                      </a:r>
                    </a:p>
                  </a:txBody>
                  <a:tcPr/>
                </a:tc>
                <a:extLst>
                  <a:ext uri="{0D108BD9-81ED-4DB2-BD59-A6C34878D82A}">
                    <a16:rowId xmlns:a16="http://schemas.microsoft.com/office/drawing/2014/main" val="2925621924"/>
                  </a:ext>
                </a:extLst>
              </a:tr>
              <a:tr h="370840">
                <a:tc>
                  <a:txBody>
                    <a:bodyPr/>
                    <a:lstStyle/>
                    <a:p>
                      <a:r>
                        <a:rPr lang="en-US" sz="1400" kern="1200" dirty="0">
                          <a:solidFill>
                            <a:schemeClr val="dk1"/>
                          </a:solidFill>
                          <a:effectLst/>
                          <a:latin typeface="+mn-lt"/>
                          <a:ea typeface="+mn-ea"/>
                          <a:cs typeface="+mn-cs"/>
                        </a:rPr>
                        <a:t>Point-to-Multipoint</a:t>
                      </a:r>
                      <a:endParaRPr lang="en-US" dirty="0"/>
                    </a:p>
                  </a:txBody>
                  <a:tcPr/>
                </a:tc>
                <a:tc>
                  <a:txBody>
                    <a:bodyPr/>
                    <a:lstStyle/>
                    <a:p>
                      <a:r>
                        <a:rPr lang="en-US" dirty="0"/>
                        <a:t>30</a:t>
                      </a:r>
                    </a:p>
                  </a:txBody>
                  <a:tcPr/>
                </a:tc>
                <a:tc>
                  <a:txBody>
                    <a:bodyPr/>
                    <a:lstStyle/>
                    <a:p>
                      <a:r>
                        <a:rPr lang="en-US" dirty="0"/>
                        <a:t>120</a:t>
                      </a:r>
                    </a:p>
                  </a:txBody>
                  <a:tcPr/>
                </a:tc>
                <a:extLst>
                  <a:ext uri="{0D108BD9-81ED-4DB2-BD59-A6C34878D82A}">
                    <a16:rowId xmlns:a16="http://schemas.microsoft.com/office/drawing/2014/main" val="3041487898"/>
                  </a:ext>
                </a:extLst>
              </a:tr>
            </a:tbl>
          </a:graphicData>
        </a:graphic>
      </p:graphicFrame>
    </p:spTree>
    <p:extLst>
      <p:ext uri="{BB962C8B-B14F-4D97-AF65-F5344CB8AC3E}">
        <p14:creationId xmlns:p14="http://schemas.microsoft.com/office/powerpoint/2010/main" val="192175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37649"/>
            <a:ext cx="8345488" cy="731837"/>
          </a:xfrm>
        </p:spPr>
        <p:txBody>
          <a:bodyPr/>
          <a:lstStyle/>
          <a:p>
            <a:r>
              <a:rPr lang="en-US" sz="1600" dirty="0"/>
              <a:t>Debugging</a:t>
            </a:r>
            <a:br>
              <a:rPr lang="en-US" dirty="0"/>
            </a:br>
            <a:r>
              <a:rPr lang="en-US" sz="2400" dirty="0"/>
              <a:t>Output of the Show IP OSPF Interface </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63440" y="869486"/>
            <a:ext cx="2961360" cy="290051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issue could be simply mismatched network types or mismatched hello or dead intervals. </a:t>
            </a:r>
          </a:p>
          <a:p>
            <a:pPr marL="0" indent="0" algn="l" defTabSz="684213" fontAlgn="base">
              <a:spcBef>
                <a:spcPts val="600"/>
              </a:spcBef>
              <a:spcAft>
                <a:spcPts val="600"/>
              </a:spcAft>
              <a:buClr>
                <a:schemeClr val="tx2"/>
              </a:buClr>
              <a:buSzPct val="90000"/>
            </a:pPr>
            <a:r>
              <a:rPr lang="en-US" sz="1600" dirty="0">
                <a:solidFill>
                  <a:srgbClr val="000000"/>
                </a:solidFill>
              </a:rPr>
              <a:t>The </a:t>
            </a:r>
            <a:r>
              <a:rPr lang="en-US" sz="1600" b="1" dirty="0">
                <a:solidFill>
                  <a:srgbClr val="000000"/>
                </a:solidFill>
              </a:rPr>
              <a:t>show ip ospf interface </a:t>
            </a:r>
            <a:r>
              <a:rPr lang="en-US" sz="1600" dirty="0">
                <a:solidFill>
                  <a:srgbClr val="000000"/>
                </a:solidFill>
              </a:rPr>
              <a:t>command shows what the configured network types and hello and dead intervals are. </a:t>
            </a:r>
          </a:p>
          <a:p>
            <a:pPr marL="0" indent="0" algn="l" defTabSz="684213" fontAlgn="base">
              <a:spcBef>
                <a:spcPts val="600"/>
              </a:spcBef>
              <a:spcAft>
                <a:spcPts val="600"/>
              </a:spcAft>
              <a:buClr>
                <a:schemeClr val="tx2"/>
              </a:buClr>
              <a:buSzPct val="90000"/>
            </a:pPr>
            <a:r>
              <a:rPr lang="en-US" sz="1600" dirty="0">
                <a:solidFill>
                  <a:srgbClr val="000000"/>
                </a:solidFill>
              </a:rPr>
              <a:t>Example 24-22 shows the output of this command on R4.</a:t>
            </a:r>
          </a:p>
        </p:txBody>
      </p:sp>
      <p:pic>
        <p:nvPicPr>
          <p:cNvPr id="4" name="Picture 3">
            <a:extLst>
              <a:ext uri="{FF2B5EF4-FFF2-40B4-BE49-F238E27FC236}">
                <a16:creationId xmlns:a16="http://schemas.microsoft.com/office/drawing/2014/main" id="{A1C1F086-6FE6-4733-9F46-1508B13A9E46}"/>
              </a:ext>
            </a:extLst>
          </p:cNvPr>
          <p:cNvPicPr>
            <a:picLocks noChangeAspect="1"/>
          </p:cNvPicPr>
          <p:nvPr/>
        </p:nvPicPr>
        <p:blipFill>
          <a:blip r:embed="rId3"/>
          <a:stretch>
            <a:fillRect/>
          </a:stretch>
        </p:blipFill>
        <p:spPr>
          <a:xfrm>
            <a:off x="3205315" y="881594"/>
            <a:ext cx="5846161" cy="3882144"/>
          </a:xfrm>
          <a:prstGeom prst="rect">
            <a:avLst/>
          </a:prstGeom>
        </p:spPr>
      </p:pic>
    </p:spTree>
    <p:extLst>
      <p:ext uri="{BB962C8B-B14F-4D97-AF65-F5344CB8AC3E}">
        <p14:creationId xmlns:p14="http://schemas.microsoft.com/office/powerpoint/2010/main" val="35228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Changing the Network Type</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06742" y="746710"/>
            <a:ext cx="8345487" cy="16964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Simply changing the network type on R4 interface Ethernet0/1 back to the default of Broadcast fixes the adjacency issue in this case. This is because R1 is configured as  Broadcast, and now the hello and dead intervals will match. </a:t>
            </a:r>
          </a:p>
          <a:p>
            <a:pPr marL="0" indent="0" algn="l" defTabSz="684213" fontAlgn="base">
              <a:spcBef>
                <a:spcPts val="600"/>
              </a:spcBef>
              <a:spcAft>
                <a:spcPts val="600"/>
              </a:spcAft>
              <a:buClr>
                <a:schemeClr val="tx2"/>
              </a:buClr>
              <a:buSzPct val="90000"/>
            </a:pPr>
            <a:r>
              <a:rPr lang="en-US" sz="1600" dirty="0">
                <a:solidFill>
                  <a:srgbClr val="000000"/>
                </a:solidFill>
              </a:rPr>
              <a:t>Example 24-23 shows the </a:t>
            </a:r>
            <a:r>
              <a:rPr lang="en-US" sz="1600" b="1" dirty="0">
                <a:solidFill>
                  <a:srgbClr val="000000"/>
                </a:solidFill>
              </a:rPr>
              <a:t>ip ospf network-type broadcast</a:t>
            </a:r>
            <a:r>
              <a:rPr lang="en-US" sz="1600" dirty="0">
                <a:solidFill>
                  <a:srgbClr val="000000"/>
                </a:solidFill>
              </a:rPr>
              <a:t> command issued to change the network type to Broadcast on the Ethernet0/1 interface and the neighbor adjacency coming up. It is also verified with the do </a:t>
            </a:r>
            <a:r>
              <a:rPr lang="en-US" sz="1600" b="1" dirty="0">
                <a:solidFill>
                  <a:srgbClr val="000000"/>
                </a:solidFill>
              </a:rPr>
              <a:t>show ip ospf neighbor </a:t>
            </a:r>
            <a:r>
              <a:rPr lang="en-US" sz="1600" dirty="0">
                <a:solidFill>
                  <a:srgbClr val="000000"/>
                </a:solidFill>
              </a:rPr>
              <a:t>command.</a:t>
            </a:r>
          </a:p>
        </p:txBody>
      </p:sp>
      <p:grpSp>
        <p:nvGrpSpPr>
          <p:cNvPr id="6" name="Group 5">
            <a:extLst>
              <a:ext uri="{FF2B5EF4-FFF2-40B4-BE49-F238E27FC236}">
                <a16:creationId xmlns:a16="http://schemas.microsoft.com/office/drawing/2014/main" id="{6D6E05DC-8076-4C87-9176-5ABEBAE5D955}"/>
              </a:ext>
            </a:extLst>
          </p:cNvPr>
          <p:cNvGrpSpPr/>
          <p:nvPr/>
        </p:nvGrpSpPr>
        <p:grpSpPr>
          <a:xfrm>
            <a:off x="1740662" y="2500313"/>
            <a:ext cx="5477646" cy="2219249"/>
            <a:chOff x="1388802" y="1762012"/>
            <a:chExt cx="6264965" cy="2857899"/>
          </a:xfrm>
        </p:grpSpPr>
        <p:pic>
          <p:nvPicPr>
            <p:cNvPr id="2" name="Picture 1">
              <a:extLst>
                <a:ext uri="{FF2B5EF4-FFF2-40B4-BE49-F238E27FC236}">
                  <a16:creationId xmlns:a16="http://schemas.microsoft.com/office/drawing/2014/main" id="{3A19DCB8-94DB-4102-AB80-E78C16E235BC}"/>
                </a:ext>
              </a:extLst>
            </p:cNvPr>
            <p:cNvPicPr>
              <a:picLocks noChangeAspect="1"/>
            </p:cNvPicPr>
            <p:nvPr/>
          </p:nvPicPr>
          <p:blipFill>
            <a:blip r:embed="rId3"/>
            <a:stretch>
              <a:fillRect/>
            </a:stretch>
          </p:blipFill>
          <p:spPr>
            <a:xfrm>
              <a:off x="1490232" y="1762012"/>
              <a:ext cx="6163535" cy="1619476"/>
            </a:xfrm>
            <a:prstGeom prst="rect">
              <a:avLst/>
            </a:prstGeom>
          </p:spPr>
        </p:pic>
        <p:pic>
          <p:nvPicPr>
            <p:cNvPr id="4" name="Picture 3">
              <a:extLst>
                <a:ext uri="{FF2B5EF4-FFF2-40B4-BE49-F238E27FC236}">
                  <a16:creationId xmlns:a16="http://schemas.microsoft.com/office/drawing/2014/main" id="{0FC0DC4E-07D5-4E99-B1AE-7EA5EF3BB910}"/>
                </a:ext>
              </a:extLst>
            </p:cNvPr>
            <p:cNvPicPr>
              <a:picLocks noChangeAspect="1"/>
            </p:cNvPicPr>
            <p:nvPr/>
          </p:nvPicPr>
          <p:blipFill>
            <a:blip r:embed="rId4"/>
            <a:stretch>
              <a:fillRect/>
            </a:stretch>
          </p:blipFill>
          <p:spPr>
            <a:xfrm>
              <a:off x="1388802" y="3381488"/>
              <a:ext cx="6220693" cy="1238423"/>
            </a:xfrm>
            <a:prstGeom prst="rect">
              <a:avLst/>
            </a:prstGeom>
          </p:spPr>
        </p:pic>
      </p:grpSp>
    </p:spTree>
    <p:extLst>
      <p:ext uri="{BB962C8B-B14F-4D97-AF65-F5344CB8AC3E}">
        <p14:creationId xmlns:p14="http://schemas.microsoft.com/office/powerpoint/2010/main" val="101670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3982"/>
            <a:ext cx="8345488" cy="731837"/>
          </a:xfrm>
        </p:spPr>
        <p:txBody>
          <a:bodyPr/>
          <a:lstStyle/>
          <a:p>
            <a:r>
              <a:rPr lang="en-US" sz="1600" dirty="0"/>
              <a:t>Debugging</a:t>
            </a:r>
            <a:br>
              <a:rPr lang="en-US" dirty="0"/>
            </a:br>
            <a:r>
              <a:rPr lang="en-US" sz="2400" dirty="0"/>
              <a:t>Show and Debug Commands on R1</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23200" y="990581"/>
            <a:ext cx="4528026" cy="33171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final use case for using debugging to solve OSPF adjacency issues involves improper configuration of IP addresses and subnet masks on an OSPF interface. </a:t>
            </a:r>
          </a:p>
          <a:p>
            <a:pPr marL="0" indent="0" algn="l" defTabSz="684213" fontAlgn="base">
              <a:spcBef>
                <a:spcPts val="600"/>
              </a:spcBef>
              <a:spcAft>
                <a:spcPts val="600"/>
              </a:spcAft>
              <a:buClr>
                <a:schemeClr val="tx2"/>
              </a:buClr>
              <a:buSzPct val="90000"/>
            </a:pPr>
            <a:r>
              <a:rPr lang="en-US" sz="1600" dirty="0">
                <a:solidFill>
                  <a:srgbClr val="000000"/>
                </a:solidFill>
              </a:rPr>
              <a:t>To troubleshoot this without having to look through running configurations or at a specific interface, use the </a:t>
            </a:r>
            <a:r>
              <a:rPr lang="en-US" sz="1600" b="1" dirty="0">
                <a:solidFill>
                  <a:srgbClr val="000000"/>
                </a:solidFill>
              </a:rPr>
              <a:t>debug ip ospf hello </a:t>
            </a:r>
            <a:r>
              <a:rPr lang="en-US" sz="1600" dirty="0">
                <a:solidFill>
                  <a:srgbClr val="000000"/>
                </a:solidFill>
              </a:rPr>
              <a:t>command covered earlier in this section. </a:t>
            </a:r>
          </a:p>
          <a:p>
            <a:pPr marL="0" indent="0" algn="l" defTabSz="684213" fontAlgn="base">
              <a:spcBef>
                <a:spcPts val="600"/>
              </a:spcBef>
              <a:spcAft>
                <a:spcPts val="600"/>
              </a:spcAft>
              <a:buClr>
                <a:schemeClr val="tx2"/>
              </a:buClr>
              <a:buSzPct val="90000"/>
            </a:pPr>
            <a:r>
              <a:rPr lang="en-US" sz="1600" dirty="0">
                <a:solidFill>
                  <a:srgbClr val="000000"/>
                </a:solidFill>
              </a:rPr>
              <a:t>Example 24-24 shows the output of running the </a:t>
            </a:r>
            <a:r>
              <a:rPr lang="en-US" sz="1600" b="1" dirty="0">
                <a:solidFill>
                  <a:srgbClr val="000000"/>
                </a:solidFill>
              </a:rPr>
              <a:t>show ip ospf neighbor </a:t>
            </a:r>
            <a:r>
              <a:rPr lang="en-US" sz="1600" dirty="0">
                <a:solidFill>
                  <a:srgbClr val="000000"/>
                </a:solidFill>
              </a:rPr>
              <a:t>command on R1. It indicates that there is no OSPF adjacency to R4 when there certainly should be one.</a:t>
            </a:r>
          </a:p>
        </p:txBody>
      </p:sp>
      <p:pic>
        <p:nvPicPr>
          <p:cNvPr id="2" name="Picture 1">
            <a:extLst>
              <a:ext uri="{FF2B5EF4-FFF2-40B4-BE49-F238E27FC236}">
                <a16:creationId xmlns:a16="http://schemas.microsoft.com/office/drawing/2014/main" id="{D31DE423-B2FC-4C22-B052-A12A7940D0A1}"/>
              </a:ext>
            </a:extLst>
          </p:cNvPr>
          <p:cNvPicPr>
            <a:picLocks noChangeAspect="1"/>
          </p:cNvPicPr>
          <p:nvPr/>
        </p:nvPicPr>
        <p:blipFill>
          <a:blip r:embed="rId3"/>
          <a:stretch>
            <a:fillRect/>
          </a:stretch>
        </p:blipFill>
        <p:spPr>
          <a:xfrm>
            <a:off x="4751226" y="911873"/>
            <a:ext cx="4100051" cy="3723255"/>
          </a:xfrm>
          <a:prstGeom prst="rect">
            <a:avLst/>
          </a:prstGeom>
        </p:spPr>
      </p:pic>
    </p:spTree>
    <p:extLst>
      <p:ext uri="{BB962C8B-B14F-4D97-AF65-F5344CB8AC3E}">
        <p14:creationId xmlns:p14="http://schemas.microsoft.com/office/powerpoint/2010/main" val="27615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Ping</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717056"/>
            <a:ext cx="8473464" cy="138705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network mask on the Ethernet0/1 interface of R4 needs to be changed to match the one that R1 has configured and is sending to R4 through OSPF hellos. </a:t>
            </a:r>
          </a:p>
          <a:p>
            <a:pPr marL="0" indent="0" algn="l" defTabSz="684213" fontAlgn="base">
              <a:spcBef>
                <a:spcPts val="600"/>
              </a:spcBef>
              <a:spcAft>
                <a:spcPts val="600"/>
              </a:spcAft>
              <a:buClr>
                <a:schemeClr val="tx2"/>
              </a:buClr>
              <a:buSzPct val="90000"/>
            </a:pPr>
            <a:r>
              <a:rPr lang="en-US" sz="1600" dirty="0">
                <a:solidFill>
                  <a:srgbClr val="000000"/>
                </a:solidFill>
              </a:rPr>
              <a:t>Example 24-26 shows the network mask being changed on the R4 Ethernet0/1 interface and the OSPF adjacency coming up. This is then verified with the </a:t>
            </a:r>
            <a:r>
              <a:rPr lang="en-US" sz="1600" b="1" dirty="0">
                <a:solidFill>
                  <a:srgbClr val="000000"/>
                </a:solidFill>
              </a:rPr>
              <a:t>do show ip ospf neighbor</a:t>
            </a:r>
            <a:r>
              <a:rPr lang="en-US" sz="1600" dirty="0">
                <a:solidFill>
                  <a:srgbClr val="000000"/>
                </a:solidFill>
              </a:rPr>
              <a:t> command.</a:t>
            </a:r>
          </a:p>
        </p:txBody>
      </p:sp>
      <p:grpSp>
        <p:nvGrpSpPr>
          <p:cNvPr id="6" name="Group 5">
            <a:extLst>
              <a:ext uri="{FF2B5EF4-FFF2-40B4-BE49-F238E27FC236}">
                <a16:creationId xmlns:a16="http://schemas.microsoft.com/office/drawing/2014/main" id="{ED070579-31AC-4B53-8952-F0A05012288B}"/>
              </a:ext>
            </a:extLst>
          </p:cNvPr>
          <p:cNvGrpSpPr/>
          <p:nvPr/>
        </p:nvGrpSpPr>
        <p:grpSpPr>
          <a:xfrm>
            <a:off x="1510263" y="2250281"/>
            <a:ext cx="6125416" cy="2439520"/>
            <a:chOff x="1485468" y="1661985"/>
            <a:chExt cx="6173061" cy="2867425"/>
          </a:xfrm>
        </p:grpSpPr>
        <p:pic>
          <p:nvPicPr>
            <p:cNvPr id="2" name="Picture 1">
              <a:extLst>
                <a:ext uri="{FF2B5EF4-FFF2-40B4-BE49-F238E27FC236}">
                  <a16:creationId xmlns:a16="http://schemas.microsoft.com/office/drawing/2014/main" id="{F9DF708D-6157-4CDB-AB79-DDC41B1FA8F1}"/>
                </a:ext>
              </a:extLst>
            </p:cNvPr>
            <p:cNvPicPr>
              <a:picLocks noChangeAspect="1"/>
            </p:cNvPicPr>
            <p:nvPr/>
          </p:nvPicPr>
          <p:blipFill>
            <a:blip r:embed="rId3"/>
            <a:stretch>
              <a:fillRect/>
            </a:stretch>
          </p:blipFill>
          <p:spPr>
            <a:xfrm>
              <a:off x="1518811" y="1661985"/>
              <a:ext cx="6106377" cy="1819529"/>
            </a:xfrm>
            <a:prstGeom prst="rect">
              <a:avLst/>
            </a:prstGeom>
          </p:spPr>
        </p:pic>
        <p:pic>
          <p:nvPicPr>
            <p:cNvPr id="4" name="Picture 3">
              <a:extLst>
                <a:ext uri="{FF2B5EF4-FFF2-40B4-BE49-F238E27FC236}">
                  <a16:creationId xmlns:a16="http://schemas.microsoft.com/office/drawing/2014/main" id="{D6DD62F4-AC8C-49C7-87C4-04843BFF3C2B}"/>
                </a:ext>
              </a:extLst>
            </p:cNvPr>
            <p:cNvPicPr>
              <a:picLocks noChangeAspect="1"/>
            </p:cNvPicPr>
            <p:nvPr/>
          </p:nvPicPr>
          <p:blipFill>
            <a:blip r:embed="rId4"/>
            <a:stretch>
              <a:fillRect/>
            </a:stretch>
          </p:blipFill>
          <p:spPr>
            <a:xfrm>
              <a:off x="1485468" y="3481514"/>
              <a:ext cx="6173061" cy="1047896"/>
            </a:xfrm>
            <a:prstGeom prst="rect">
              <a:avLst/>
            </a:prstGeom>
          </p:spPr>
        </p:pic>
      </p:grpSp>
    </p:spTree>
    <p:extLst>
      <p:ext uri="{BB962C8B-B14F-4D97-AF65-F5344CB8AC3E}">
        <p14:creationId xmlns:p14="http://schemas.microsoft.com/office/powerpoint/2010/main" val="271524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Conditional Debugging</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65007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Conditional debugging can be used to limit the scope of the messages that are being returned to the console or syslog server. A great example of this is the </a:t>
            </a:r>
            <a:r>
              <a:rPr lang="en-US" sz="1600" b="1" dirty="0">
                <a:solidFill>
                  <a:srgbClr val="000000"/>
                </a:solidFill>
              </a:rPr>
              <a:t>debug ip packet </a:t>
            </a:r>
            <a:r>
              <a:rPr lang="en-US" sz="1600" dirty="0">
                <a:solidFill>
                  <a:srgbClr val="000000"/>
                </a:solidFill>
              </a:rPr>
              <a:t>command. Issuing this command on a router that is in production could send back a tremendous number of messages. </a:t>
            </a:r>
          </a:p>
          <a:p>
            <a:pPr marL="0" indent="0" algn="l" defTabSz="684213" fontAlgn="base">
              <a:spcBef>
                <a:spcPts val="600"/>
              </a:spcBef>
              <a:spcAft>
                <a:spcPts val="600"/>
              </a:spcAft>
              <a:buClr>
                <a:schemeClr val="tx2"/>
              </a:buClr>
              <a:buSzPct val="90000"/>
            </a:pPr>
            <a:r>
              <a:rPr lang="en-US" sz="1600" dirty="0">
                <a:solidFill>
                  <a:srgbClr val="000000"/>
                </a:solidFill>
              </a:rPr>
              <a:t>One way to alleviate this issue is to attach an access list to the </a:t>
            </a:r>
            <a:r>
              <a:rPr lang="en-US" sz="1600" b="1" dirty="0">
                <a:solidFill>
                  <a:srgbClr val="000000"/>
                </a:solidFill>
              </a:rPr>
              <a:t>debug</a:t>
            </a:r>
            <a:r>
              <a:rPr lang="en-US" sz="1600" dirty="0">
                <a:solidFill>
                  <a:srgbClr val="000000"/>
                </a:solidFill>
              </a:rPr>
              <a:t> command to limit the scope of messages to the source or destination specified within the access list. This can be done using standard or extended access lists. </a:t>
            </a:r>
          </a:p>
          <a:p>
            <a:pPr marL="0" indent="0" algn="l" defTabSz="684213" fontAlgn="base">
              <a:spcBef>
                <a:spcPts val="600"/>
              </a:spcBef>
              <a:spcAft>
                <a:spcPts val="600"/>
              </a:spcAft>
              <a:buClr>
                <a:schemeClr val="tx2"/>
              </a:buClr>
              <a:buSzPct val="90000"/>
            </a:pPr>
            <a:r>
              <a:rPr lang="en-US" sz="1600" dirty="0">
                <a:solidFill>
                  <a:srgbClr val="000000"/>
                </a:solidFill>
              </a:rPr>
              <a:t>The options for the </a:t>
            </a:r>
            <a:r>
              <a:rPr lang="en-US" sz="1600" b="1" dirty="0">
                <a:solidFill>
                  <a:srgbClr val="000000"/>
                </a:solidFill>
              </a:rPr>
              <a:t>debug ip packet </a:t>
            </a:r>
            <a:r>
              <a:rPr lang="en-US" sz="1600" dirty="0">
                <a:solidFill>
                  <a:srgbClr val="000000"/>
                </a:solidFill>
              </a:rPr>
              <a:t>command are as follows: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&lt;1-199&gt;</a:t>
            </a:r>
            <a:r>
              <a:rPr lang="en-US" sz="1600" dirty="0">
                <a:solidFill>
                  <a:srgbClr val="000000"/>
                </a:solidFill>
              </a:rPr>
              <a:t>: Standard access list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&lt;1300-2699&gt;</a:t>
            </a:r>
            <a:r>
              <a:rPr lang="en-US" sz="1600" dirty="0">
                <a:solidFill>
                  <a:srgbClr val="000000"/>
                </a:solidFill>
              </a:rPr>
              <a:t>: Access list with expanded range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detail</a:t>
            </a:r>
            <a:r>
              <a:rPr lang="en-US" sz="1600" dirty="0">
                <a:solidFill>
                  <a:srgbClr val="000000"/>
                </a:solidFill>
              </a:rPr>
              <a:t>: More debugging detail</a:t>
            </a:r>
          </a:p>
        </p:txBody>
      </p:sp>
    </p:spTree>
    <p:extLst>
      <p:ext uri="{BB962C8B-B14F-4D97-AF65-F5344CB8AC3E}">
        <p14:creationId xmlns:p14="http://schemas.microsoft.com/office/powerpoint/2010/main" val="228613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Debugging on a Specific Interface</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65007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Another common method of conditional debugging is to debug on a specific interface. This is extremely useful when trying to narrow down a packet flow between two hosts. </a:t>
            </a:r>
          </a:p>
          <a:p>
            <a:pPr marL="0" indent="0" algn="l" defTabSz="684213" fontAlgn="base">
              <a:spcBef>
                <a:spcPts val="600"/>
              </a:spcBef>
              <a:spcAft>
                <a:spcPts val="600"/>
              </a:spcAft>
              <a:buClr>
                <a:schemeClr val="tx2"/>
              </a:buClr>
              <a:buSzPct val="90000"/>
            </a:pPr>
            <a:r>
              <a:rPr lang="en-US" sz="1600" dirty="0">
                <a:solidFill>
                  <a:srgbClr val="000000"/>
                </a:solidFill>
              </a:rPr>
              <a:t>Imagine that a network engineer is trying to debug a traffic flow between R1’s Ethernet0/1 interface with source IP address 192.168.14.1/24 that is destined to R4’s Loopback0 interface with IP address 4.4.4.4/32. </a:t>
            </a:r>
          </a:p>
          <a:p>
            <a:pPr marL="0" indent="0" algn="l" defTabSz="684213" fontAlgn="base">
              <a:spcBef>
                <a:spcPts val="600"/>
              </a:spcBef>
              <a:spcAft>
                <a:spcPts val="600"/>
              </a:spcAft>
              <a:buClr>
                <a:schemeClr val="tx2"/>
              </a:buClr>
              <a:buSzPct val="90000"/>
            </a:pPr>
            <a:r>
              <a:rPr lang="en-US" sz="1600" dirty="0">
                <a:solidFill>
                  <a:srgbClr val="000000"/>
                </a:solidFill>
              </a:rPr>
              <a:t>One way to do this would certainly be to change the access list 100 to reflect these source and destination IP addresses. However, because the access list is looking for any traffic sourced or destined to the 192.168.14.0/24 network, this traffic flow would fall into matching that access list. Using conditional debugging on the Loopback0 interface of R4 would be a simple way of meeting these requirements.</a:t>
            </a:r>
          </a:p>
          <a:p>
            <a:pPr marL="0" indent="0" algn="l" defTabSz="684213" fontAlgn="base">
              <a:spcBef>
                <a:spcPts val="600"/>
              </a:spcBef>
              <a:spcAft>
                <a:spcPts val="600"/>
              </a:spcAft>
              <a:buClr>
                <a:schemeClr val="tx2"/>
              </a:buClr>
              <a:buSzPct val="90000"/>
            </a:pPr>
            <a:r>
              <a:rPr lang="en-US" sz="1600" dirty="0">
                <a:solidFill>
                  <a:srgbClr val="000000"/>
                </a:solidFill>
              </a:rPr>
              <a:t>Even if all debugging has been turned off using the undebug all command, the interface conditions set for Loopback0 on R4 remain. The way to remove this condition is to use the undebug interface loopback0 command on R4.</a:t>
            </a:r>
          </a:p>
        </p:txBody>
      </p:sp>
    </p:spTree>
    <p:extLst>
      <p:ext uri="{BB962C8B-B14F-4D97-AF65-F5344CB8AC3E}">
        <p14:creationId xmlns:p14="http://schemas.microsoft.com/office/powerpoint/2010/main" val="65200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07854" y="1458317"/>
            <a:ext cx="7598042" cy="840582"/>
          </a:xfrm>
        </p:spPr>
        <p:txBody>
          <a:bodyPr anchor="t"/>
          <a:lstStyle/>
          <a:p>
            <a:r>
              <a:rPr lang="en-US" dirty="0">
                <a:solidFill>
                  <a:schemeClr val="accent5">
                    <a:lumMod val="40000"/>
                    <a:lumOff val="60000"/>
                  </a:schemeClr>
                </a:solidFill>
              </a:rPr>
              <a:t>Network Diagnostic Tools</a:t>
            </a:r>
          </a:p>
        </p:txBody>
      </p:sp>
      <p:sp>
        <p:nvSpPr>
          <p:cNvPr id="4" name="TextBox 3">
            <a:extLst>
              <a:ext uri="{FF2B5EF4-FFF2-40B4-BE49-F238E27FC236}">
                <a16:creationId xmlns:a16="http://schemas.microsoft.com/office/drawing/2014/main" id="{E2BFA70F-DC0C-41D5-868E-C8FBC661D58F}"/>
              </a:ext>
            </a:extLst>
          </p:cNvPr>
          <p:cNvSpPr txBox="1"/>
          <p:nvPr/>
        </p:nvSpPr>
        <p:spPr>
          <a:xfrm>
            <a:off x="307854" y="2697893"/>
            <a:ext cx="8277832" cy="830997"/>
          </a:xfrm>
          <a:prstGeom prst="rect">
            <a:avLst/>
          </a:prstGeom>
          <a:noFill/>
        </p:spPr>
        <p:txBody>
          <a:bodyPr wrap="square" rtlCol="0">
            <a:spAutoFit/>
          </a:bodyPr>
          <a:lstStyle/>
          <a:p>
            <a:r>
              <a:rPr lang="en-US" sz="1600" dirty="0">
                <a:solidFill>
                  <a:schemeClr val="accent5">
                    <a:lumMod val="40000"/>
                    <a:lumOff val="60000"/>
                  </a:schemeClr>
                </a:solidFill>
                <a:latin typeface="+mj-lt"/>
                <a:ea typeface="ＭＳ Ｐゴシック" charset="0"/>
              </a:rPr>
              <a:t>Many network diagnostic tools are readily available. This section covers some of the most common tools available and provides use cases and examples of when to use them.</a:t>
            </a:r>
          </a:p>
          <a:p>
            <a:endParaRPr lang="en-US" sz="1600" b="1"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681726" cy="731837"/>
          </a:xfrm>
        </p:spPr>
        <p:txBody>
          <a:bodyPr/>
          <a:lstStyle/>
          <a:p>
            <a:r>
              <a:rPr lang="en-US" sz="1600" dirty="0"/>
              <a:t>Debugging</a:t>
            </a:r>
            <a:br>
              <a:rPr lang="en-US" dirty="0"/>
            </a:br>
            <a:r>
              <a:rPr lang="en-US" sz="2400" dirty="0"/>
              <a:t>Simple Network Management Protocol (SNMP)</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276633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typical tool for reactive alerting from network devices is Simple Network Management Protocol (SNMP).</a:t>
            </a:r>
          </a:p>
          <a:p>
            <a:pPr marL="0" indent="0" algn="l" defTabSz="684213" fontAlgn="base">
              <a:spcBef>
                <a:spcPts val="600"/>
              </a:spcBef>
              <a:spcAft>
                <a:spcPts val="600"/>
              </a:spcAft>
              <a:buClr>
                <a:schemeClr val="tx2"/>
              </a:buClr>
              <a:buSzPct val="90000"/>
            </a:pPr>
            <a:r>
              <a:rPr lang="en-US" sz="1600" dirty="0">
                <a:solidFill>
                  <a:srgbClr val="000000"/>
                </a:solidFill>
              </a:rPr>
              <a:t>SNMP sends unsolicited traps to an SNMP collector or network management system (NMS). These traps are in response to something that happened in the network. </a:t>
            </a:r>
          </a:p>
          <a:p>
            <a:pPr marL="0" indent="0" algn="l" defTabSz="684213" fontAlgn="base">
              <a:spcBef>
                <a:spcPts val="600"/>
              </a:spcBef>
              <a:spcAft>
                <a:spcPts val="600"/>
              </a:spcAft>
              <a:buClr>
                <a:schemeClr val="tx2"/>
              </a:buClr>
              <a:buSzPct val="90000"/>
            </a:pPr>
            <a:r>
              <a:rPr lang="en-US" sz="1600" dirty="0">
                <a:solidFill>
                  <a:srgbClr val="000000"/>
                </a:solidFill>
              </a:rPr>
              <a:t>For example, traps may be generated for link status events, improper user authentication, and power supply failures. These events are defined in the SNMP Management Information Base (MIB). </a:t>
            </a:r>
          </a:p>
          <a:p>
            <a:pPr marL="0" indent="0" algn="l" defTabSz="684213" fontAlgn="base">
              <a:spcBef>
                <a:spcPts val="600"/>
              </a:spcBef>
              <a:spcAft>
                <a:spcPts val="600"/>
              </a:spcAft>
              <a:buClr>
                <a:schemeClr val="tx2"/>
              </a:buClr>
              <a:buSzPct val="90000"/>
            </a:pPr>
            <a:r>
              <a:rPr lang="en-US" sz="1600" dirty="0">
                <a:solidFill>
                  <a:srgbClr val="000000"/>
                </a:solidFill>
              </a:rPr>
              <a:t>The MIB can be thought of as a repository of device parameters that can be used to trigger alerts. </a:t>
            </a:r>
          </a:p>
        </p:txBody>
      </p:sp>
    </p:spTree>
    <p:extLst>
      <p:ext uri="{BB962C8B-B14F-4D97-AF65-F5344CB8AC3E}">
        <p14:creationId xmlns:p14="http://schemas.microsoft.com/office/powerpoint/2010/main" val="133518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SNMP Versions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90799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There are currently three versions of SNMP. Table 24-5 lists the versions and their differences.</a:t>
            </a:r>
          </a:p>
          <a:p>
            <a:pPr marL="0" indent="0" algn="l" defTabSz="684213" fontAlgn="base">
              <a:spcBef>
                <a:spcPts val="600"/>
              </a:spcBef>
              <a:spcAft>
                <a:spcPts val="600"/>
              </a:spcAft>
              <a:buClr>
                <a:schemeClr val="tx2"/>
              </a:buClr>
              <a:buSzPct val="90000"/>
            </a:pPr>
            <a:r>
              <a:rPr lang="en-US" sz="1600" dirty="0">
                <a:solidFill>
                  <a:srgbClr val="000000"/>
                </a:solidFill>
              </a:rPr>
              <a:t>Table 24-5 SNMP Version Comparison</a:t>
            </a:r>
          </a:p>
        </p:txBody>
      </p:sp>
      <p:graphicFrame>
        <p:nvGraphicFramePr>
          <p:cNvPr id="2" name="Table 3">
            <a:extLst>
              <a:ext uri="{FF2B5EF4-FFF2-40B4-BE49-F238E27FC236}">
                <a16:creationId xmlns:a16="http://schemas.microsoft.com/office/drawing/2014/main" id="{97237202-4130-4995-B4F7-6405428DB754}"/>
              </a:ext>
            </a:extLst>
          </p:cNvPr>
          <p:cNvGraphicFramePr>
            <a:graphicFrameLocks noGrp="1"/>
          </p:cNvGraphicFramePr>
          <p:nvPr>
            <p:extLst>
              <p:ext uri="{D42A27DB-BD31-4B8C-83A1-F6EECF244321}">
                <p14:modId xmlns:p14="http://schemas.microsoft.com/office/powerpoint/2010/main" val="2052475882"/>
              </p:ext>
            </p:extLst>
          </p:nvPr>
        </p:nvGraphicFramePr>
        <p:xfrm>
          <a:off x="462274" y="1784088"/>
          <a:ext cx="7883215" cy="2944616"/>
        </p:xfrm>
        <a:graphic>
          <a:graphicData uri="http://schemas.openxmlformats.org/drawingml/2006/table">
            <a:tbl>
              <a:tblPr firstRow="1" bandRow="1">
                <a:tableStyleId>{5C22544A-7EE6-4342-B048-85BDC9FD1C3A}</a:tableStyleId>
              </a:tblPr>
              <a:tblGrid>
                <a:gridCol w="1168563">
                  <a:extLst>
                    <a:ext uri="{9D8B030D-6E8A-4147-A177-3AD203B41FA5}">
                      <a16:colId xmlns:a16="http://schemas.microsoft.com/office/drawing/2014/main" val="849534681"/>
                    </a:ext>
                  </a:extLst>
                </a:gridCol>
                <a:gridCol w="1338606">
                  <a:extLst>
                    <a:ext uri="{9D8B030D-6E8A-4147-A177-3AD203B41FA5}">
                      <a16:colId xmlns:a16="http://schemas.microsoft.com/office/drawing/2014/main" val="1836462401"/>
                    </a:ext>
                  </a:extLst>
                </a:gridCol>
                <a:gridCol w="1574277">
                  <a:extLst>
                    <a:ext uri="{9D8B030D-6E8A-4147-A177-3AD203B41FA5}">
                      <a16:colId xmlns:a16="http://schemas.microsoft.com/office/drawing/2014/main" val="3689360615"/>
                    </a:ext>
                  </a:extLst>
                </a:gridCol>
                <a:gridCol w="1131216">
                  <a:extLst>
                    <a:ext uri="{9D8B030D-6E8A-4147-A177-3AD203B41FA5}">
                      <a16:colId xmlns:a16="http://schemas.microsoft.com/office/drawing/2014/main" val="3242113354"/>
                    </a:ext>
                  </a:extLst>
                </a:gridCol>
                <a:gridCol w="2670553">
                  <a:extLst>
                    <a:ext uri="{9D8B030D-6E8A-4147-A177-3AD203B41FA5}">
                      <a16:colId xmlns:a16="http://schemas.microsoft.com/office/drawing/2014/main" val="1569502385"/>
                    </a:ext>
                  </a:extLst>
                </a:gridCol>
              </a:tblGrid>
              <a:tr h="445256">
                <a:tc>
                  <a:txBody>
                    <a:bodyPr/>
                    <a:lstStyle/>
                    <a:p>
                      <a:r>
                        <a:rPr lang="en-US" sz="1400" b="1" kern="1200" dirty="0">
                          <a:solidFill>
                            <a:schemeClr val="lt1"/>
                          </a:solidFill>
                          <a:effectLst/>
                          <a:latin typeface="+mn-lt"/>
                          <a:ea typeface="+mn-ea"/>
                          <a:cs typeface="+mn-cs"/>
                        </a:rPr>
                        <a:t>Version </a:t>
                      </a:r>
                      <a:endParaRPr lang="en-US" dirty="0"/>
                    </a:p>
                  </a:txBody>
                  <a:tcPr/>
                </a:tc>
                <a:tc>
                  <a:txBody>
                    <a:bodyPr/>
                    <a:lstStyle/>
                    <a:p>
                      <a:r>
                        <a:rPr lang="en-US" sz="1400" b="1" kern="1200" dirty="0">
                          <a:solidFill>
                            <a:schemeClr val="lt1"/>
                          </a:solidFill>
                          <a:effectLst/>
                          <a:latin typeface="+mn-lt"/>
                          <a:ea typeface="+mn-ea"/>
                          <a:cs typeface="+mn-cs"/>
                        </a:rPr>
                        <a:t>Level </a:t>
                      </a:r>
                      <a:endParaRPr lang="en-US" dirty="0"/>
                    </a:p>
                  </a:txBody>
                  <a:tcPr/>
                </a:tc>
                <a:tc>
                  <a:txBody>
                    <a:bodyPr/>
                    <a:lstStyle/>
                    <a:p>
                      <a:r>
                        <a:rPr lang="en-US" sz="1400" b="1" kern="1200" dirty="0">
                          <a:solidFill>
                            <a:schemeClr val="lt1"/>
                          </a:solidFill>
                          <a:effectLst/>
                          <a:latin typeface="+mn-lt"/>
                          <a:ea typeface="+mn-ea"/>
                          <a:cs typeface="+mn-cs"/>
                        </a:rPr>
                        <a:t>Authentication </a:t>
                      </a:r>
                      <a:endParaRPr lang="en-US" dirty="0"/>
                    </a:p>
                  </a:txBody>
                  <a:tcPr/>
                </a:tc>
                <a:tc>
                  <a:txBody>
                    <a:bodyPr/>
                    <a:lstStyle/>
                    <a:p>
                      <a:r>
                        <a:rPr lang="en-US" sz="1400" b="1" kern="1200" dirty="0">
                          <a:solidFill>
                            <a:schemeClr val="lt1"/>
                          </a:solidFill>
                          <a:effectLst/>
                          <a:latin typeface="+mn-lt"/>
                          <a:ea typeface="+mn-ea"/>
                          <a:cs typeface="+mn-cs"/>
                        </a:rPr>
                        <a:t>Encryption </a:t>
                      </a:r>
                      <a:endParaRPr lang="en-US" dirty="0"/>
                    </a:p>
                  </a:txBody>
                  <a:tcPr/>
                </a:tc>
                <a:tc>
                  <a:txBody>
                    <a:bodyPr/>
                    <a:lstStyle/>
                    <a:p>
                      <a:r>
                        <a:rPr lang="en-US" sz="1400" b="1" kern="1200" dirty="0">
                          <a:solidFill>
                            <a:schemeClr val="lt1"/>
                          </a:solidFill>
                          <a:effectLst/>
                          <a:latin typeface="+mn-lt"/>
                          <a:ea typeface="+mn-ea"/>
                          <a:cs typeface="+mn-cs"/>
                        </a:rPr>
                        <a:t>Result </a:t>
                      </a:r>
                      <a:endParaRPr lang="en-US" dirty="0"/>
                    </a:p>
                  </a:txBody>
                  <a:tcPr/>
                </a:tc>
                <a:extLst>
                  <a:ext uri="{0D108BD9-81ED-4DB2-BD59-A6C34878D82A}">
                    <a16:rowId xmlns:a16="http://schemas.microsoft.com/office/drawing/2014/main" val="479221663"/>
                  </a:ext>
                </a:extLst>
              </a:tr>
              <a:tr h="445256">
                <a:tc>
                  <a:txBody>
                    <a:bodyPr/>
                    <a:lstStyle/>
                    <a:p>
                      <a:r>
                        <a:rPr lang="en-US" sz="1400" kern="1200" dirty="0">
                          <a:solidFill>
                            <a:srgbClr val="000000"/>
                          </a:solidFill>
                          <a:effectLst/>
                          <a:latin typeface="+mn-lt"/>
                          <a:ea typeface="+mn-ea"/>
                          <a:cs typeface="+mn-cs"/>
                        </a:rPr>
                        <a:t>SNMPv1</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noAuthNoPriv </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Community string</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Uses a community string match for authentication.</a:t>
                      </a:r>
                      <a:endParaRPr lang="en-US" dirty="0">
                        <a:solidFill>
                          <a:srgbClr val="000000"/>
                        </a:solidFill>
                      </a:endParaRPr>
                    </a:p>
                  </a:txBody>
                  <a:tcPr/>
                </a:tc>
                <a:extLst>
                  <a:ext uri="{0D108BD9-81ED-4DB2-BD59-A6C34878D82A}">
                    <a16:rowId xmlns:a16="http://schemas.microsoft.com/office/drawing/2014/main" val="4018153615"/>
                  </a:ext>
                </a:extLst>
              </a:tr>
              <a:tr h="445256">
                <a:tc>
                  <a:txBody>
                    <a:bodyPr/>
                    <a:lstStyle/>
                    <a:p>
                      <a:r>
                        <a:rPr lang="en-US" sz="1400" kern="1200" dirty="0">
                          <a:solidFill>
                            <a:srgbClr val="000000"/>
                          </a:solidFill>
                          <a:effectLst/>
                          <a:latin typeface="+mn-lt"/>
                          <a:ea typeface="+mn-ea"/>
                          <a:cs typeface="+mn-cs"/>
                        </a:rPr>
                        <a:t>SNMPv2c </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noAuthNoPriv</a:t>
                      </a:r>
                      <a:endParaRPr lang="en-US"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rgbClr val="000000"/>
                          </a:solidFill>
                          <a:effectLst/>
                          <a:latin typeface="+mn-lt"/>
                          <a:ea typeface="+mn-ea"/>
                          <a:cs typeface="+mn-cs"/>
                        </a:rPr>
                        <a:t>Community string</a:t>
                      </a:r>
                      <a:endParaRPr lang="en-US" dirty="0">
                        <a:solidFill>
                          <a:srgbClr val="000000"/>
                        </a:solidFill>
                      </a:endParaRPr>
                    </a:p>
                    <a:p>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Uses a community string match for authentication.</a:t>
                      </a:r>
                      <a:endParaRPr lang="en-US" dirty="0">
                        <a:solidFill>
                          <a:srgbClr val="000000"/>
                        </a:solidFill>
                      </a:endParaRPr>
                    </a:p>
                  </a:txBody>
                  <a:tcPr/>
                </a:tc>
                <a:extLst>
                  <a:ext uri="{0D108BD9-81ED-4DB2-BD59-A6C34878D82A}">
                    <a16:rowId xmlns:a16="http://schemas.microsoft.com/office/drawing/2014/main" val="3549152520"/>
                  </a:ext>
                </a:extLst>
              </a:tr>
              <a:tr h="445256">
                <a:tc>
                  <a:txBody>
                    <a:bodyPr/>
                    <a:lstStyle/>
                    <a:p>
                      <a:r>
                        <a:rPr lang="en-US" sz="1400" kern="1200" dirty="0">
                          <a:solidFill>
                            <a:srgbClr val="000000"/>
                          </a:solidFill>
                          <a:effectLst/>
                          <a:latin typeface="+mn-lt"/>
                          <a:ea typeface="+mn-ea"/>
                          <a:cs typeface="+mn-cs"/>
                        </a:rPr>
                        <a:t>SNMPv3</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noAuthNoPriv</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Username</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Uses a username match for authentication.</a:t>
                      </a:r>
                      <a:endParaRPr lang="en-US" dirty="0">
                        <a:solidFill>
                          <a:srgbClr val="000000"/>
                        </a:solidFill>
                      </a:endParaRPr>
                    </a:p>
                  </a:txBody>
                  <a:tcPr/>
                </a:tc>
                <a:extLst>
                  <a:ext uri="{0D108BD9-81ED-4DB2-BD59-A6C34878D82A}">
                    <a16:rowId xmlns:a16="http://schemas.microsoft.com/office/drawing/2014/main" val="448620098"/>
                  </a:ext>
                </a:extLst>
              </a:tr>
              <a:tr h="445256">
                <a:tc>
                  <a:txBody>
                    <a:bodyPr/>
                    <a:lstStyle/>
                    <a:p>
                      <a:r>
                        <a:rPr lang="en-US" sz="1400" kern="1200" dirty="0">
                          <a:solidFill>
                            <a:srgbClr val="000000"/>
                          </a:solidFill>
                          <a:effectLst/>
                          <a:latin typeface="+mn-lt"/>
                          <a:ea typeface="+mn-ea"/>
                          <a:cs typeface="+mn-cs"/>
                        </a:rPr>
                        <a:t>SNMPv3</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authNoPriv</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Message Digest 5 (MD5) or Secure Hash Algorithm (SHA)</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Provides authentication based on the HMAC-MD5 or HMAC-SHA algorithms.</a:t>
                      </a:r>
                      <a:endParaRPr lang="en-US" dirty="0">
                        <a:solidFill>
                          <a:srgbClr val="000000"/>
                        </a:solidFill>
                      </a:endParaRPr>
                    </a:p>
                  </a:txBody>
                  <a:tcPr/>
                </a:tc>
                <a:extLst>
                  <a:ext uri="{0D108BD9-81ED-4DB2-BD59-A6C34878D82A}">
                    <a16:rowId xmlns:a16="http://schemas.microsoft.com/office/drawing/2014/main" val="662413463"/>
                  </a:ext>
                </a:extLst>
              </a:tr>
            </a:tbl>
          </a:graphicData>
        </a:graphic>
      </p:graphicFrame>
    </p:spTree>
    <p:extLst>
      <p:ext uri="{BB962C8B-B14F-4D97-AF65-F5344CB8AC3E}">
        <p14:creationId xmlns:p14="http://schemas.microsoft.com/office/powerpoint/2010/main" val="296628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SNMP Versions (Cont.)</a:t>
            </a:r>
          </a:p>
        </p:txBody>
      </p:sp>
      <p:graphicFrame>
        <p:nvGraphicFramePr>
          <p:cNvPr id="2" name="Table 3">
            <a:extLst>
              <a:ext uri="{FF2B5EF4-FFF2-40B4-BE49-F238E27FC236}">
                <a16:creationId xmlns:a16="http://schemas.microsoft.com/office/drawing/2014/main" id="{97237202-4130-4995-B4F7-6405428DB754}"/>
              </a:ext>
            </a:extLst>
          </p:cNvPr>
          <p:cNvGraphicFramePr>
            <a:graphicFrameLocks noGrp="1"/>
          </p:cNvGraphicFramePr>
          <p:nvPr>
            <p:extLst>
              <p:ext uri="{D42A27DB-BD31-4B8C-83A1-F6EECF244321}">
                <p14:modId xmlns:p14="http://schemas.microsoft.com/office/powerpoint/2010/main" val="1580449633"/>
              </p:ext>
            </p:extLst>
          </p:nvPr>
        </p:nvGraphicFramePr>
        <p:xfrm>
          <a:off x="567374" y="954530"/>
          <a:ext cx="7883215" cy="3310376"/>
        </p:xfrm>
        <a:graphic>
          <a:graphicData uri="http://schemas.openxmlformats.org/drawingml/2006/table">
            <a:tbl>
              <a:tblPr firstRow="1" bandRow="1">
                <a:tableStyleId>{5C22544A-7EE6-4342-B048-85BDC9FD1C3A}</a:tableStyleId>
              </a:tblPr>
              <a:tblGrid>
                <a:gridCol w="1168563">
                  <a:extLst>
                    <a:ext uri="{9D8B030D-6E8A-4147-A177-3AD203B41FA5}">
                      <a16:colId xmlns:a16="http://schemas.microsoft.com/office/drawing/2014/main" val="849534681"/>
                    </a:ext>
                  </a:extLst>
                </a:gridCol>
                <a:gridCol w="1338606">
                  <a:extLst>
                    <a:ext uri="{9D8B030D-6E8A-4147-A177-3AD203B41FA5}">
                      <a16:colId xmlns:a16="http://schemas.microsoft.com/office/drawing/2014/main" val="1836462401"/>
                    </a:ext>
                  </a:extLst>
                </a:gridCol>
                <a:gridCol w="1574277">
                  <a:extLst>
                    <a:ext uri="{9D8B030D-6E8A-4147-A177-3AD203B41FA5}">
                      <a16:colId xmlns:a16="http://schemas.microsoft.com/office/drawing/2014/main" val="3689360615"/>
                    </a:ext>
                  </a:extLst>
                </a:gridCol>
                <a:gridCol w="1131216">
                  <a:extLst>
                    <a:ext uri="{9D8B030D-6E8A-4147-A177-3AD203B41FA5}">
                      <a16:colId xmlns:a16="http://schemas.microsoft.com/office/drawing/2014/main" val="3242113354"/>
                    </a:ext>
                  </a:extLst>
                </a:gridCol>
                <a:gridCol w="2670553">
                  <a:extLst>
                    <a:ext uri="{9D8B030D-6E8A-4147-A177-3AD203B41FA5}">
                      <a16:colId xmlns:a16="http://schemas.microsoft.com/office/drawing/2014/main" val="1569502385"/>
                    </a:ext>
                  </a:extLst>
                </a:gridCol>
              </a:tblGrid>
              <a:tr h="445256">
                <a:tc>
                  <a:txBody>
                    <a:bodyPr/>
                    <a:lstStyle/>
                    <a:p>
                      <a:r>
                        <a:rPr lang="en-US" sz="1400" b="1" kern="1200" dirty="0">
                          <a:solidFill>
                            <a:schemeClr val="lt1"/>
                          </a:solidFill>
                          <a:effectLst/>
                          <a:latin typeface="+mn-lt"/>
                          <a:ea typeface="+mn-ea"/>
                          <a:cs typeface="+mn-cs"/>
                        </a:rPr>
                        <a:t>Version </a:t>
                      </a:r>
                      <a:endParaRPr lang="en-US" dirty="0"/>
                    </a:p>
                  </a:txBody>
                  <a:tcPr/>
                </a:tc>
                <a:tc>
                  <a:txBody>
                    <a:bodyPr/>
                    <a:lstStyle/>
                    <a:p>
                      <a:r>
                        <a:rPr lang="en-US" sz="1400" b="1" kern="1200" dirty="0">
                          <a:solidFill>
                            <a:schemeClr val="lt1"/>
                          </a:solidFill>
                          <a:effectLst/>
                          <a:latin typeface="+mn-lt"/>
                          <a:ea typeface="+mn-ea"/>
                          <a:cs typeface="+mn-cs"/>
                        </a:rPr>
                        <a:t>Level </a:t>
                      </a:r>
                      <a:endParaRPr lang="en-US" dirty="0"/>
                    </a:p>
                  </a:txBody>
                  <a:tcPr/>
                </a:tc>
                <a:tc>
                  <a:txBody>
                    <a:bodyPr/>
                    <a:lstStyle/>
                    <a:p>
                      <a:r>
                        <a:rPr lang="en-US" sz="1400" b="1" kern="1200" dirty="0">
                          <a:solidFill>
                            <a:schemeClr val="lt1"/>
                          </a:solidFill>
                          <a:effectLst/>
                          <a:latin typeface="+mn-lt"/>
                          <a:ea typeface="+mn-ea"/>
                          <a:cs typeface="+mn-cs"/>
                        </a:rPr>
                        <a:t>Authentication </a:t>
                      </a:r>
                      <a:endParaRPr lang="en-US" dirty="0"/>
                    </a:p>
                  </a:txBody>
                  <a:tcPr/>
                </a:tc>
                <a:tc>
                  <a:txBody>
                    <a:bodyPr/>
                    <a:lstStyle/>
                    <a:p>
                      <a:r>
                        <a:rPr lang="en-US" sz="1400" b="1" kern="1200" dirty="0">
                          <a:solidFill>
                            <a:schemeClr val="lt1"/>
                          </a:solidFill>
                          <a:effectLst/>
                          <a:latin typeface="+mn-lt"/>
                          <a:ea typeface="+mn-ea"/>
                          <a:cs typeface="+mn-cs"/>
                        </a:rPr>
                        <a:t>Encryption </a:t>
                      </a:r>
                      <a:endParaRPr lang="en-US" dirty="0"/>
                    </a:p>
                  </a:txBody>
                  <a:tcPr/>
                </a:tc>
                <a:tc>
                  <a:txBody>
                    <a:bodyPr/>
                    <a:lstStyle/>
                    <a:p>
                      <a:r>
                        <a:rPr lang="en-US" sz="1400" b="1" kern="1200" dirty="0">
                          <a:solidFill>
                            <a:schemeClr val="lt1"/>
                          </a:solidFill>
                          <a:effectLst/>
                          <a:latin typeface="+mn-lt"/>
                          <a:ea typeface="+mn-ea"/>
                          <a:cs typeface="+mn-cs"/>
                        </a:rPr>
                        <a:t>Result </a:t>
                      </a:r>
                      <a:endParaRPr lang="en-US" dirty="0"/>
                    </a:p>
                  </a:txBody>
                  <a:tcPr/>
                </a:tc>
                <a:extLst>
                  <a:ext uri="{0D108BD9-81ED-4DB2-BD59-A6C34878D82A}">
                    <a16:rowId xmlns:a16="http://schemas.microsoft.com/office/drawing/2014/main" val="479221663"/>
                  </a:ext>
                </a:extLst>
              </a:tr>
              <a:tr h="445256">
                <a:tc>
                  <a:txBody>
                    <a:bodyPr/>
                    <a:lstStyle/>
                    <a:p>
                      <a:r>
                        <a:rPr lang="en-US" sz="1400" kern="1200" dirty="0">
                          <a:solidFill>
                            <a:srgbClr val="000000"/>
                          </a:solidFill>
                          <a:effectLst/>
                          <a:latin typeface="+mn-lt"/>
                          <a:ea typeface="+mn-ea"/>
                          <a:cs typeface="+mn-cs"/>
                        </a:rPr>
                        <a:t>SNMPv3</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authPriv (requires the cryptographic software image)</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MD5 or SHA</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No</a:t>
                      </a:r>
                      <a:endParaRPr lang="en-US" dirty="0">
                        <a:solidFill>
                          <a:srgbClr val="000000"/>
                        </a:solidFill>
                      </a:endParaRPr>
                    </a:p>
                  </a:txBody>
                  <a:tcPr/>
                </a:tc>
                <a:tc>
                  <a:txBody>
                    <a:bodyPr/>
                    <a:lstStyle/>
                    <a:p>
                      <a:r>
                        <a:rPr lang="en-US" sz="1400" kern="1200" dirty="0">
                          <a:solidFill>
                            <a:srgbClr val="000000"/>
                          </a:solidFill>
                          <a:effectLst/>
                          <a:latin typeface="+mn-lt"/>
                          <a:ea typeface="+mn-ea"/>
                          <a:cs typeface="+mn-cs"/>
                        </a:rPr>
                        <a:t>Provides authentication based on the HMAC-MD5 or HMAC-SHA algorithms. Allows specifying the User-based Security Model (USM) with these encryption algorithms:DES 56-bit encryption in addition to authentication based on the CBC-DES (DES-56) standard.3DES 168-bit encryptionAES 128-bit, 192-bit, or 256-bit encryption</a:t>
                      </a:r>
                      <a:endParaRPr lang="en-US" dirty="0">
                        <a:solidFill>
                          <a:srgbClr val="000000"/>
                        </a:solidFill>
                      </a:endParaRPr>
                    </a:p>
                  </a:txBody>
                  <a:tcPr/>
                </a:tc>
                <a:extLst>
                  <a:ext uri="{0D108BD9-81ED-4DB2-BD59-A6C34878D82A}">
                    <a16:rowId xmlns:a16="http://schemas.microsoft.com/office/drawing/2014/main" val="662413463"/>
                  </a:ext>
                </a:extLst>
              </a:tr>
            </a:tbl>
          </a:graphicData>
        </a:graphic>
      </p:graphicFrame>
    </p:spTree>
    <p:extLst>
      <p:ext uri="{BB962C8B-B14F-4D97-AF65-F5344CB8AC3E}">
        <p14:creationId xmlns:p14="http://schemas.microsoft.com/office/powerpoint/2010/main" val="6887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586303"/>
          </a:xfrm>
        </p:spPr>
        <p:txBody>
          <a:bodyPr/>
          <a:lstStyle/>
          <a:p>
            <a:r>
              <a:rPr lang="en-US" sz="1600" dirty="0"/>
              <a:t>Debugging</a:t>
            </a:r>
            <a:br>
              <a:rPr lang="en-US" dirty="0"/>
            </a:br>
            <a:r>
              <a:rPr lang="en-US" sz="2400" dirty="0"/>
              <a:t>SNMP Operations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00014" y="586303"/>
            <a:ext cx="3650456" cy="384282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rgbClr val="000000"/>
                </a:solidFill>
              </a:rPr>
              <a:t>Using SNMP is considered best practice in  production. SNMPv1 and SNMPv2c use access lists and a community password or string. </a:t>
            </a:r>
          </a:p>
          <a:p>
            <a:pPr marL="0" indent="0" algn="l" defTabSz="684213" fontAlgn="base">
              <a:spcBef>
                <a:spcPts val="600"/>
              </a:spcBef>
              <a:spcAft>
                <a:spcPts val="600"/>
              </a:spcAft>
              <a:buClr>
                <a:schemeClr val="tx2"/>
              </a:buClr>
              <a:buSzPct val="90000"/>
            </a:pPr>
            <a:r>
              <a:rPr lang="en-US" sz="1500" dirty="0">
                <a:solidFill>
                  <a:srgbClr val="000000"/>
                </a:solidFill>
              </a:rPr>
              <a:t>These community strings can be read-only (RO) or read/write (RW). It is critical to limit SNMP access to these devices by using access lists. </a:t>
            </a:r>
          </a:p>
          <a:p>
            <a:pPr marL="0" indent="0" algn="l" defTabSz="684213" fontAlgn="base">
              <a:spcBef>
                <a:spcPts val="600"/>
              </a:spcBef>
              <a:spcAft>
                <a:spcPts val="600"/>
              </a:spcAft>
              <a:buClr>
                <a:schemeClr val="tx2"/>
              </a:buClr>
              <a:buSzPct val="90000"/>
            </a:pPr>
            <a:r>
              <a:rPr lang="en-US" sz="1500" dirty="0">
                <a:solidFill>
                  <a:srgbClr val="000000"/>
                </a:solidFill>
              </a:rPr>
              <a:t>By default, if no version is specified in configuration, SNMPv1 is used. However, to better show how SNMP works, this chapter focuses on SNMPv2c. </a:t>
            </a:r>
          </a:p>
        </p:txBody>
      </p:sp>
      <p:graphicFrame>
        <p:nvGraphicFramePr>
          <p:cNvPr id="2" name="Table 3">
            <a:extLst>
              <a:ext uri="{FF2B5EF4-FFF2-40B4-BE49-F238E27FC236}">
                <a16:creationId xmlns:a16="http://schemas.microsoft.com/office/drawing/2014/main" id="{6FFFC88C-D4EC-4513-866D-3D25461E2B3A}"/>
              </a:ext>
            </a:extLst>
          </p:cNvPr>
          <p:cNvGraphicFramePr>
            <a:graphicFrameLocks noGrp="1"/>
          </p:cNvGraphicFramePr>
          <p:nvPr>
            <p:extLst>
              <p:ext uri="{D42A27DB-BD31-4B8C-83A1-F6EECF244321}">
                <p14:modId xmlns:p14="http://schemas.microsoft.com/office/powerpoint/2010/main" val="86805556"/>
              </p:ext>
            </p:extLst>
          </p:nvPr>
        </p:nvGraphicFramePr>
        <p:xfrm>
          <a:off x="3750470" y="586303"/>
          <a:ext cx="5150643" cy="3907117"/>
        </p:xfrm>
        <a:graphic>
          <a:graphicData uri="http://schemas.openxmlformats.org/drawingml/2006/table">
            <a:tbl>
              <a:tblPr firstRow="1" bandRow="1">
                <a:tableStyleId>{5C22544A-7EE6-4342-B048-85BDC9FD1C3A}</a:tableStyleId>
              </a:tblPr>
              <a:tblGrid>
                <a:gridCol w="1417588">
                  <a:extLst>
                    <a:ext uri="{9D8B030D-6E8A-4147-A177-3AD203B41FA5}">
                      <a16:colId xmlns:a16="http://schemas.microsoft.com/office/drawing/2014/main" val="3276596518"/>
                    </a:ext>
                  </a:extLst>
                </a:gridCol>
                <a:gridCol w="3733055">
                  <a:extLst>
                    <a:ext uri="{9D8B030D-6E8A-4147-A177-3AD203B41FA5}">
                      <a16:colId xmlns:a16="http://schemas.microsoft.com/office/drawing/2014/main" val="4275810018"/>
                    </a:ext>
                  </a:extLst>
                </a:gridCol>
              </a:tblGrid>
              <a:tr h="409798">
                <a:tc>
                  <a:txBody>
                    <a:bodyPr/>
                    <a:lstStyle/>
                    <a:p>
                      <a:r>
                        <a:rPr lang="en-US" sz="1400" b="1" kern="1200" dirty="0">
                          <a:solidFill>
                            <a:schemeClr val="lt1"/>
                          </a:solidFill>
                          <a:effectLst/>
                          <a:latin typeface="+mn-lt"/>
                          <a:ea typeface="+mn-ea"/>
                          <a:cs typeface="+mn-cs"/>
                        </a:rPr>
                        <a:t>Operation </a:t>
                      </a:r>
                      <a:endParaRPr lang="en-US" sz="1400" dirty="0"/>
                    </a:p>
                  </a:txBody>
                  <a:tcPr/>
                </a:tc>
                <a:tc>
                  <a:txBody>
                    <a:bodyPr/>
                    <a:lstStyle/>
                    <a:p>
                      <a:r>
                        <a:rPr lang="en-US" sz="1400" b="1" kern="1200" dirty="0">
                          <a:solidFill>
                            <a:schemeClr val="lt1"/>
                          </a:solidFill>
                          <a:effectLst/>
                          <a:latin typeface="+mn-lt"/>
                          <a:ea typeface="+mn-ea"/>
                          <a:cs typeface="+mn-cs"/>
                        </a:rPr>
                        <a:t>Description </a:t>
                      </a:r>
                      <a:endParaRPr lang="en-US" sz="1400" dirty="0"/>
                    </a:p>
                  </a:txBody>
                  <a:tcPr/>
                </a:tc>
                <a:extLst>
                  <a:ext uri="{0D108BD9-81ED-4DB2-BD59-A6C34878D82A}">
                    <a16:rowId xmlns:a16="http://schemas.microsoft.com/office/drawing/2014/main" val="246832617"/>
                  </a:ext>
                </a:extLst>
              </a:tr>
              <a:tr h="409798">
                <a:tc>
                  <a:txBody>
                    <a:bodyPr/>
                    <a:lstStyle/>
                    <a:p>
                      <a:r>
                        <a:rPr lang="en-US" sz="1500" b="1" kern="1200" dirty="0">
                          <a:solidFill>
                            <a:srgbClr val="000000"/>
                          </a:solidFill>
                          <a:effectLst/>
                          <a:latin typeface="+mn-lt"/>
                          <a:ea typeface="+mn-ea"/>
                          <a:cs typeface="+mn-cs"/>
                        </a:rPr>
                        <a:t>get-request </a:t>
                      </a:r>
                      <a:endParaRPr lang="en-US" sz="1500" b="1" dirty="0">
                        <a:solidFill>
                          <a:srgbClr val="000000"/>
                        </a:solidFill>
                      </a:endParaRPr>
                    </a:p>
                  </a:txBody>
                  <a:tcPr/>
                </a:tc>
                <a:tc>
                  <a:txBody>
                    <a:bodyPr/>
                    <a:lstStyle/>
                    <a:p>
                      <a:r>
                        <a:rPr lang="en-US" sz="1500" kern="1200" dirty="0">
                          <a:solidFill>
                            <a:srgbClr val="000000"/>
                          </a:solidFill>
                          <a:effectLst/>
                          <a:latin typeface="+mn-lt"/>
                          <a:ea typeface="+mn-ea"/>
                          <a:cs typeface="+mn-cs"/>
                        </a:rPr>
                        <a:t>Retrieves a value from a specific variable</a:t>
                      </a:r>
                      <a:endParaRPr lang="en-US" sz="1500" dirty="0">
                        <a:solidFill>
                          <a:srgbClr val="000000"/>
                        </a:solidFill>
                      </a:endParaRPr>
                    </a:p>
                  </a:txBody>
                  <a:tcPr/>
                </a:tc>
                <a:extLst>
                  <a:ext uri="{0D108BD9-81ED-4DB2-BD59-A6C34878D82A}">
                    <a16:rowId xmlns:a16="http://schemas.microsoft.com/office/drawing/2014/main" val="434872735"/>
                  </a:ext>
                </a:extLst>
              </a:tr>
              <a:tr h="606277">
                <a:tc>
                  <a:txBody>
                    <a:bodyPr/>
                    <a:lstStyle/>
                    <a:p>
                      <a:r>
                        <a:rPr lang="en-US" sz="1500" b="1" kern="1200" dirty="0">
                          <a:solidFill>
                            <a:srgbClr val="000000"/>
                          </a:solidFill>
                          <a:effectLst/>
                          <a:latin typeface="+mn-lt"/>
                          <a:ea typeface="+mn-ea"/>
                          <a:cs typeface="+mn-cs"/>
                        </a:rPr>
                        <a:t>get-next-request </a:t>
                      </a:r>
                      <a:endParaRPr lang="en-US" sz="1500" b="1" dirty="0">
                        <a:solidFill>
                          <a:srgbClr val="000000"/>
                        </a:solidFill>
                      </a:endParaRPr>
                    </a:p>
                  </a:txBody>
                  <a:tcPr/>
                </a:tc>
                <a:tc>
                  <a:txBody>
                    <a:bodyPr/>
                    <a:lstStyle/>
                    <a:p>
                      <a:r>
                        <a:rPr lang="en-US" sz="1500" kern="1200" dirty="0">
                          <a:solidFill>
                            <a:srgbClr val="000000"/>
                          </a:solidFill>
                          <a:effectLst/>
                          <a:latin typeface="+mn-lt"/>
                          <a:ea typeface="+mn-ea"/>
                          <a:cs typeface="+mn-cs"/>
                        </a:rPr>
                        <a:t>Retrieves a value from a variable within a table</a:t>
                      </a:r>
                      <a:endParaRPr lang="en-US" sz="1500" dirty="0">
                        <a:solidFill>
                          <a:srgbClr val="000000"/>
                        </a:solidFill>
                      </a:endParaRPr>
                    </a:p>
                  </a:txBody>
                  <a:tcPr/>
                </a:tc>
                <a:extLst>
                  <a:ext uri="{0D108BD9-81ED-4DB2-BD59-A6C34878D82A}">
                    <a16:rowId xmlns:a16="http://schemas.microsoft.com/office/drawing/2014/main" val="3605676387"/>
                  </a:ext>
                </a:extLst>
              </a:tr>
              <a:tr h="606277">
                <a:tc>
                  <a:txBody>
                    <a:bodyPr/>
                    <a:lstStyle/>
                    <a:p>
                      <a:r>
                        <a:rPr lang="en-US" sz="1500" b="1" kern="1200" dirty="0">
                          <a:solidFill>
                            <a:srgbClr val="000000"/>
                          </a:solidFill>
                          <a:effectLst/>
                          <a:latin typeface="+mn-lt"/>
                          <a:ea typeface="+mn-ea"/>
                          <a:cs typeface="+mn-cs"/>
                        </a:rPr>
                        <a:t>get-bulk-request</a:t>
                      </a:r>
                      <a:endParaRPr lang="en-US" sz="1500" b="1" dirty="0">
                        <a:solidFill>
                          <a:srgbClr val="000000"/>
                        </a:solidFill>
                      </a:endParaRPr>
                    </a:p>
                  </a:txBody>
                  <a:tcPr/>
                </a:tc>
                <a:tc>
                  <a:txBody>
                    <a:bodyPr/>
                    <a:lstStyle/>
                    <a:p>
                      <a:r>
                        <a:rPr lang="en-US" sz="1500" kern="1200" dirty="0">
                          <a:solidFill>
                            <a:srgbClr val="000000"/>
                          </a:solidFill>
                          <a:effectLst/>
                          <a:latin typeface="+mn-lt"/>
                          <a:ea typeface="+mn-ea"/>
                          <a:cs typeface="+mn-cs"/>
                        </a:rPr>
                        <a:t>Retrieves large blocks of data, such as multiple rows in a table</a:t>
                      </a:r>
                      <a:endParaRPr lang="en-US" sz="1500" dirty="0">
                        <a:solidFill>
                          <a:srgbClr val="000000"/>
                        </a:solidFill>
                      </a:endParaRPr>
                    </a:p>
                  </a:txBody>
                  <a:tcPr/>
                </a:tc>
                <a:extLst>
                  <a:ext uri="{0D108BD9-81ED-4DB2-BD59-A6C34878D82A}">
                    <a16:rowId xmlns:a16="http://schemas.microsoft.com/office/drawing/2014/main" val="257688158"/>
                  </a:ext>
                </a:extLst>
              </a:tr>
              <a:tr h="606277">
                <a:tc>
                  <a:txBody>
                    <a:bodyPr/>
                    <a:lstStyle/>
                    <a:p>
                      <a:r>
                        <a:rPr lang="en-US" sz="1500" b="1" kern="1200" dirty="0">
                          <a:solidFill>
                            <a:srgbClr val="000000"/>
                          </a:solidFill>
                          <a:effectLst/>
                          <a:latin typeface="+mn-lt"/>
                          <a:ea typeface="+mn-ea"/>
                          <a:cs typeface="+mn-cs"/>
                        </a:rPr>
                        <a:t>get-response</a:t>
                      </a:r>
                      <a:endParaRPr lang="en-US" sz="1500" b="1" dirty="0">
                        <a:solidFill>
                          <a:srgbClr val="000000"/>
                        </a:solidFill>
                      </a:endParaRPr>
                    </a:p>
                  </a:txBody>
                  <a:tcPr/>
                </a:tc>
                <a:tc>
                  <a:txBody>
                    <a:bodyPr/>
                    <a:lstStyle/>
                    <a:p>
                      <a:r>
                        <a:rPr lang="en-US" sz="1500" kern="1200" dirty="0">
                          <a:solidFill>
                            <a:srgbClr val="000000"/>
                          </a:solidFill>
                          <a:effectLst/>
                          <a:latin typeface="+mn-lt"/>
                          <a:ea typeface="+mn-ea"/>
                          <a:cs typeface="+mn-cs"/>
                        </a:rPr>
                        <a:t>Replies to a get request, get next request, and set request sent by an NMS</a:t>
                      </a:r>
                      <a:endParaRPr lang="en-US" sz="1500" dirty="0">
                        <a:solidFill>
                          <a:srgbClr val="000000"/>
                        </a:solidFill>
                      </a:endParaRPr>
                    </a:p>
                  </a:txBody>
                  <a:tcPr/>
                </a:tc>
                <a:extLst>
                  <a:ext uri="{0D108BD9-81ED-4DB2-BD59-A6C34878D82A}">
                    <a16:rowId xmlns:a16="http://schemas.microsoft.com/office/drawing/2014/main" val="722725683"/>
                  </a:ext>
                </a:extLst>
              </a:tr>
              <a:tr h="409798">
                <a:tc>
                  <a:txBody>
                    <a:bodyPr/>
                    <a:lstStyle/>
                    <a:p>
                      <a:r>
                        <a:rPr lang="en-US" sz="1500" b="1" kern="1200" dirty="0">
                          <a:solidFill>
                            <a:srgbClr val="000000"/>
                          </a:solidFill>
                          <a:effectLst/>
                          <a:latin typeface="+mn-lt"/>
                          <a:ea typeface="+mn-ea"/>
                          <a:cs typeface="+mn-cs"/>
                        </a:rPr>
                        <a:t>set-request </a:t>
                      </a:r>
                      <a:endParaRPr lang="en-US" sz="1500" b="1" dirty="0">
                        <a:solidFill>
                          <a:srgbClr val="000000"/>
                        </a:solidFill>
                      </a:endParaRPr>
                    </a:p>
                  </a:txBody>
                  <a:tcPr/>
                </a:tc>
                <a:tc>
                  <a:txBody>
                    <a:bodyPr/>
                    <a:lstStyle/>
                    <a:p>
                      <a:r>
                        <a:rPr lang="en-US" sz="1500" kern="1200" dirty="0">
                          <a:solidFill>
                            <a:srgbClr val="000000"/>
                          </a:solidFill>
                          <a:effectLst/>
                          <a:latin typeface="+mn-lt"/>
                          <a:ea typeface="+mn-ea"/>
                          <a:cs typeface="+mn-cs"/>
                        </a:rPr>
                        <a:t>Stores a value in a specific variable</a:t>
                      </a:r>
                      <a:endParaRPr lang="en-US" sz="1500" dirty="0">
                        <a:solidFill>
                          <a:srgbClr val="000000"/>
                        </a:solidFill>
                      </a:endParaRPr>
                    </a:p>
                  </a:txBody>
                  <a:tcPr/>
                </a:tc>
                <a:extLst>
                  <a:ext uri="{0D108BD9-81ED-4DB2-BD59-A6C34878D82A}">
                    <a16:rowId xmlns:a16="http://schemas.microsoft.com/office/drawing/2014/main" val="2147638181"/>
                  </a:ext>
                </a:extLst>
              </a:tr>
              <a:tr h="858892">
                <a:tc>
                  <a:txBody>
                    <a:bodyPr/>
                    <a:lstStyle/>
                    <a:p>
                      <a:r>
                        <a:rPr lang="en-US" sz="1500" b="1" kern="1200" dirty="0">
                          <a:solidFill>
                            <a:srgbClr val="000000"/>
                          </a:solidFill>
                          <a:effectLst/>
                          <a:latin typeface="+mn-lt"/>
                          <a:ea typeface="+mn-ea"/>
                          <a:cs typeface="+mn-cs"/>
                        </a:rPr>
                        <a:t>trap</a:t>
                      </a:r>
                      <a:endParaRPr lang="en-US" sz="1500" b="1" dirty="0">
                        <a:solidFill>
                          <a:srgbClr val="000000"/>
                        </a:solidFill>
                      </a:endParaRPr>
                    </a:p>
                  </a:txBody>
                  <a:tcPr/>
                </a:tc>
                <a:tc>
                  <a:txBody>
                    <a:bodyPr/>
                    <a:lstStyle/>
                    <a:p>
                      <a:r>
                        <a:rPr lang="en-US" sz="1500" kern="1200" dirty="0">
                          <a:solidFill>
                            <a:srgbClr val="000000"/>
                          </a:solidFill>
                          <a:effectLst/>
                          <a:latin typeface="+mn-lt"/>
                          <a:ea typeface="+mn-ea"/>
                          <a:cs typeface="+mn-cs"/>
                        </a:rPr>
                        <a:t>Sends an unsolicited message from an SNMP agent to an SNMP manager when some event has occurred</a:t>
                      </a:r>
                      <a:endParaRPr lang="en-US" sz="1500" dirty="0">
                        <a:solidFill>
                          <a:srgbClr val="000000"/>
                        </a:solidFill>
                      </a:endParaRPr>
                    </a:p>
                  </a:txBody>
                  <a:tcPr/>
                </a:tc>
                <a:extLst>
                  <a:ext uri="{0D108BD9-81ED-4DB2-BD59-A6C34878D82A}">
                    <a16:rowId xmlns:a16="http://schemas.microsoft.com/office/drawing/2014/main" val="2645556575"/>
                  </a:ext>
                </a:extLst>
              </a:tr>
            </a:tbl>
          </a:graphicData>
        </a:graphic>
      </p:graphicFrame>
    </p:spTree>
    <p:extLst>
      <p:ext uri="{BB962C8B-B14F-4D97-AF65-F5344CB8AC3E}">
        <p14:creationId xmlns:p14="http://schemas.microsoft.com/office/powerpoint/2010/main" val="16582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4860" y="0"/>
            <a:ext cx="8808244" cy="621506"/>
          </a:xfrm>
        </p:spPr>
        <p:txBody>
          <a:bodyPr/>
          <a:lstStyle/>
          <a:p>
            <a:r>
              <a:rPr lang="en-US" sz="1600" dirty="0"/>
              <a:t>Debugging</a:t>
            </a:r>
            <a:br>
              <a:rPr lang="en-US" dirty="0"/>
            </a:br>
            <a:r>
              <a:rPr lang="en-US" sz="2400" dirty="0"/>
              <a:t>MIBs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57163" y="621506"/>
            <a:ext cx="3929061" cy="391647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rgbClr val="000000"/>
                </a:solidFill>
              </a:rPr>
              <a:t>It is important to look at a MIB to understand some of the information or values that can be polled or send traps from SNMP.  </a:t>
            </a:r>
          </a:p>
          <a:p>
            <a:pPr marL="0" indent="0" algn="l" defTabSz="684213" fontAlgn="base">
              <a:spcBef>
                <a:spcPts val="600"/>
              </a:spcBef>
              <a:spcAft>
                <a:spcPts val="600"/>
              </a:spcAft>
              <a:buClr>
                <a:schemeClr val="tx2"/>
              </a:buClr>
              <a:buSzPct val="90000"/>
            </a:pPr>
            <a:r>
              <a:rPr lang="en-US" sz="1500" dirty="0">
                <a:solidFill>
                  <a:srgbClr val="000000"/>
                </a:solidFill>
              </a:rPr>
              <a:t>The SNMPv2-MIB.my file shows what values can be polled in the MIB and to illustrate sending traps from SNMP. To see a list of available Cisco MIBs, visit </a:t>
            </a:r>
            <a:r>
              <a:rPr lang="en-US" sz="1500" dirty="0">
                <a:solidFill>
                  <a:srgbClr val="000000"/>
                </a:solidFill>
                <a:hlinkClick r:id="rId3"/>
              </a:rPr>
              <a:t>https://mibs.cloudapps.cisco.com/ITDIT/MIBS/servlet/index</a:t>
            </a:r>
            <a:r>
              <a:rPr lang="en-US" sz="1500" dirty="0">
                <a:solidFill>
                  <a:srgbClr val="000000"/>
                </a:solidFill>
              </a:rPr>
              <a:t>.</a:t>
            </a:r>
          </a:p>
          <a:p>
            <a:pPr marL="0" indent="0" algn="l" defTabSz="684213" fontAlgn="base">
              <a:spcBef>
                <a:spcPts val="600"/>
              </a:spcBef>
              <a:spcAft>
                <a:spcPts val="600"/>
              </a:spcAft>
              <a:buClr>
                <a:schemeClr val="tx2"/>
              </a:buClr>
              <a:buSzPct val="90000"/>
            </a:pPr>
            <a:r>
              <a:rPr lang="en-US" sz="1500" dirty="0">
                <a:solidFill>
                  <a:srgbClr val="000000"/>
                </a:solidFill>
              </a:rPr>
              <a:t>Although configuring an NMS is not covered in this chapter, the device side that points to an NMS is covered in this section. </a:t>
            </a:r>
          </a:p>
        </p:txBody>
      </p:sp>
      <p:sp>
        <p:nvSpPr>
          <p:cNvPr id="2" name="TextBox 1"/>
          <p:cNvSpPr txBox="1"/>
          <p:nvPr/>
        </p:nvSpPr>
        <p:spPr>
          <a:xfrm>
            <a:off x="4364830" y="621506"/>
            <a:ext cx="4548274" cy="4293483"/>
          </a:xfrm>
          <a:prstGeom prst="rect">
            <a:avLst/>
          </a:prstGeom>
          <a:noFill/>
        </p:spPr>
        <p:txBody>
          <a:bodyPr wrap="square" rtlCol="0">
            <a:spAutoFit/>
          </a:bodyPr>
          <a:lstStyle/>
          <a:p>
            <a:pPr defTabSz="684213">
              <a:spcBef>
                <a:spcPts val="600"/>
              </a:spcBef>
              <a:spcAft>
                <a:spcPts val="600"/>
              </a:spcAft>
              <a:buClr>
                <a:schemeClr val="tx2"/>
              </a:buClr>
              <a:buSzPct val="90000"/>
            </a:pPr>
            <a:r>
              <a:rPr lang="en-US" sz="1600" dirty="0">
                <a:solidFill>
                  <a:srgbClr val="000000"/>
                </a:solidFill>
              </a:rPr>
              <a:t>The  following list shows a handful of measures involved in setting up SNMP on a device to allow the device to be polled and send traps to an NMS: </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Define the SNMP host or the NMS to send traps to</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Create an access list to restrict access via SNMP</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Define the read-only community string</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Define the read/write community string</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Define the SNMP location</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Define the SNMP contact</a:t>
            </a:r>
          </a:p>
          <a:p>
            <a:endParaRPr lang="en-US" sz="1600" dirty="0"/>
          </a:p>
        </p:txBody>
      </p:sp>
    </p:spTree>
    <p:extLst>
      <p:ext uri="{BB962C8B-B14F-4D97-AF65-F5344CB8AC3E}">
        <p14:creationId xmlns:p14="http://schemas.microsoft.com/office/powerpoint/2010/main" val="2632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00075"/>
          </a:xfrm>
        </p:spPr>
        <p:txBody>
          <a:bodyPr/>
          <a:lstStyle/>
          <a:p>
            <a:r>
              <a:rPr lang="en-US" sz="1600" dirty="0"/>
              <a:t>Debugging</a:t>
            </a:r>
            <a:br>
              <a:rPr lang="en-US" dirty="0"/>
            </a:br>
            <a:r>
              <a:rPr lang="en-US" sz="2400" dirty="0"/>
              <a:t>MIBs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21456" y="600075"/>
            <a:ext cx="8701087" cy="229638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These settings do not need to be configured in any particular order. It is best practice to configure the access list first and then the read-only and read/write strings to have security in place. </a:t>
            </a:r>
          </a:p>
          <a:p>
            <a:pPr marL="0" indent="0" algn="l" defTabSz="684213" fontAlgn="base">
              <a:spcBef>
                <a:spcPts val="600"/>
              </a:spcBef>
              <a:spcAft>
                <a:spcPts val="600"/>
              </a:spcAft>
              <a:buClr>
                <a:schemeClr val="tx2"/>
              </a:buClr>
              <a:buSzPct val="90000"/>
            </a:pPr>
            <a:r>
              <a:rPr lang="en-US" sz="1600" dirty="0">
                <a:solidFill>
                  <a:srgbClr val="000000"/>
                </a:solidFill>
              </a:rPr>
              <a:t>On R1, a standard access list is configured to only permit access from an NMS host on the 192.168.14.0/24 subnet, 192.168.14.100. Once the access list is configured, the read-only and read/write community strings are configured and bound to that access list. </a:t>
            </a:r>
          </a:p>
          <a:p>
            <a:pPr marL="0" indent="0" algn="l" defTabSz="684213" fontAlgn="base">
              <a:spcBef>
                <a:spcPts val="600"/>
              </a:spcBef>
              <a:spcAft>
                <a:spcPts val="600"/>
              </a:spcAft>
              <a:buClr>
                <a:schemeClr val="tx2"/>
              </a:buClr>
              <a:buSzPct val="90000"/>
            </a:pPr>
            <a:r>
              <a:rPr lang="en-US" sz="1600" dirty="0">
                <a:solidFill>
                  <a:srgbClr val="000000"/>
                </a:solidFill>
              </a:rPr>
              <a:t>It is important to try to use SNMP strings that are not easy to guess from a security perspective. </a:t>
            </a:r>
          </a:p>
        </p:txBody>
      </p:sp>
      <p:sp>
        <p:nvSpPr>
          <p:cNvPr id="4" name="Rectangle 3">
            <a:extLst>
              <a:ext uri="{FF2B5EF4-FFF2-40B4-BE49-F238E27FC236}">
                <a16:creationId xmlns:a16="http://schemas.microsoft.com/office/drawing/2014/main" id="{EA352A34-9652-4FE5-A87E-63FCAB8DEDCD}"/>
              </a:ext>
            </a:extLst>
          </p:cNvPr>
          <p:cNvSpPr/>
          <p:nvPr/>
        </p:nvSpPr>
        <p:spPr>
          <a:xfrm>
            <a:off x="221455" y="4103567"/>
            <a:ext cx="8701087" cy="584775"/>
          </a:xfrm>
          <a:prstGeom prst="rect">
            <a:avLst/>
          </a:prstGeom>
        </p:spPr>
        <p:txBody>
          <a:bodyPr wrap="square">
            <a:spAutoFit/>
          </a:bodyPr>
          <a:lstStyle/>
          <a:p>
            <a:r>
              <a:rPr lang="en-US" sz="1600" dirty="0">
                <a:solidFill>
                  <a:srgbClr val="000000"/>
                </a:solidFill>
              </a:rPr>
              <a:t>At this point, the device is configured to be polled from an NMS host with the IP address 192.168.14.100. </a:t>
            </a:r>
          </a:p>
        </p:txBody>
      </p:sp>
      <p:pic>
        <p:nvPicPr>
          <p:cNvPr id="2" name="Picture 1">
            <a:extLst>
              <a:ext uri="{FF2B5EF4-FFF2-40B4-BE49-F238E27FC236}">
                <a16:creationId xmlns:a16="http://schemas.microsoft.com/office/drawing/2014/main" id="{5EEBEC40-8493-418B-8F0A-1BCEEA7FD7F9}"/>
              </a:ext>
            </a:extLst>
          </p:cNvPr>
          <p:cNvPicPr>
            <a:picLocks noChangeAspect="1"/>
          </p:cNvPicPr>
          <p:nvPr/>
        </p:nvPicPr>
        <p:blipFill>
          <a:blip r:embed="rId3"/>
          <a:stretch>
            <a:fillRect/>
          </a:stretch>
        </p:blipFill>
        <p:spPr>
          <a:xfrm>
            <a:off x="1523572" y="2896461"/>
            <a:ext cx="6096851" cy="1057423"/>
          </a:xfrm>
          <a:prstGeom prst="rect">
            <a:avLst/>
          </a:prstGeom>
        </p:spPr>
      </p:pic>
    </p:spTree>
    <p:extLst>
      <p:ext uri="{BB962C8B-B14F-4D97-AF65-F5344CB8AC3E}">
        <p14:creationId xmlns:p14="http://schemas.microsoft.com/office/powerpoint/2010/main" val="314930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SNMP Traps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3806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To send SNMP traps to an NMS, traps first must be enabled on the device. All available traps can be enabled by issuing the </a:t>
            </a:r>
            <a:r>
              <a:rPr lang="en-US" sz="1600" b="1" dirty="0">
                <a:solidFill>
                  <a:srgbClr val="000000"/>
                </a:solidFill>
              </a:rPr>
              <a:t>snmp-server enable traps </a:t>
            </a:r>
            <a:r>
              <a:rPr lang="en-US" sz="1600" dirty="0">
                <a:solidFill>
                  <a:srgbClr val="000000"/>
                </a:solidFill>
              </a:rPr>
              <a:t>command.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However, this may enable unnecessary traps that have no significance to the network operations team. It might be more appropriate to be selective about which traps to enable.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traps that are available to be enabled is platform specific.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common approach to determining what traps are available is to look at the documentation for the device. It may be easier to simply issue the </a:t>
            </a:r>
            <a:r>
              <a:rPr lang="en-US" sz="1600" b="1" dirty="0">
                <a:solidFill>
                  <a:srgbClr val="000000"/>
                </a:solidFill>
              </a:rPr>
              <a:t>snmp-server enable traps </a:t>
            </a:r>
            <a:r>
              <a:rPr lang="en-US" sz="1600" dirty="0">
                <a:solidFill>
                  <a:srgbClr val="000000"/>
                </a:solidFill>
              </a:rPr>
              <a:t>command followed by </a:t>
            </a:r>
            <a:r>
              <a:rPr lang="en-US" sz="1600" b="1" dirty="0">
                <a:solidFill>
                  <a:srgbClr val="000000"/>
                </a:solidFill>
              </a:rPr>
              <a:t>?</a:t>
            </a:r>
            <a:r>
              <a:rPr lang="en-US" sz="1600" dirty="0">
                <a:solidFill>
                  <a:srgbClr val="000000"/>
                </a:solidFill>
              </a:rPr>
              <a:t> to leverage the context-sensitive help and determine what traps are available on the device. </a:t>
            </a:r>
            <a:r>
              <a:rPr lang="en-US" sz="1300" dirty="0">
                <a:solidFill>
                  <a:srgbClr val="000000"/>
                </a:solidFill>
              </a:rPr>
              <a:t> </a:t>
            </a:r>
          </a:p>
          <a:p>
            <a:pPr marL="0" indent="0" algn="l" defTabSz="684213" fontAlgn="base">
              <a:spcBef>
                <a:spcPts val="600"/>
              </a:spcBef>
              <a:spcAft>
                <a:spcPts val="600"/>
              </a:spcAft>
              <a:buClr>
                <a:schemeClr val="tx2"/>
              </a:buClr>
              <a:buSzPct val="90000"/>
            </a:pPr>
            <a:r>
              <a:rPr lang="en-US" sz="1600" dirty="0">
                <a:solidFill>
                  <a:srgbClr val="000000"/>
                </a:solidFill>
              </a:rPr>
              <a:t>A significant number of traps can be enabled to send to an NMS. </a:t>
            </a:r>
          </a:p>
        </p:txBody>
      </p:sp>
    </p:spTree>
    <p:extLst>
      <p:ext uri="{BB962C8B-B14F-4D97-AF65-F5344CB8AC3E}">
        <p14:creationId xmlns:p14="http://schemas.microsoft.com/office/powerpoint/2010/main" val="384034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01743"/>
          </a:xfrm>
        </p:spPr>
        <p:txBody>
          <a:bodyPr/>
          <a:lstStyle/>
          <a:p>
            <a:r>
              <a:rPr lang="en-US" sz="1600" dirty="0"/>
              <a:t>Debugging</a:t>
            </a:r>
            <a:br>
              <a:rPr lang="en-US" dirty="0"/>
            </a:br>
            <a:r>
              <a:rPr lang="en-US" sz="2400" dirty="0"/>
              <a:t>Syslog</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32813" y="601743"/>
            <a:ext cx="8782588" cy="10913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rgbClr val="000000"/>
                </a:solidFill>
              </a:rPr>
              <a:t>Devices can generate useful information to the console, to the logging buffer, and to off-box syslog collectors. In fact, all three can be sent the same or different message types. </a:t>
            </a:r>
          </a:p>
          <a:p>
            <a:pPr marL="0" indent="0" algn="l" defTabSz="684213" fontAlgn="base">
              <a:spcBef>
                <a:spcPts val="600"/>
              </a:spcBef>
              <a:spcAft>
                <a:spcPts val="600"/>
              </a:spcAft>
              <a:buClr>
                <a:schemeClr val="tx2"/>
              </a:buClr>
              <a:buSzPct val="90000"/>
            </a:pPr>
            <a:r>
              <a:rPr lang="en-US" sz="1500" dirty="0">
                <a:solidFill>
                  <a:srgbClr val="000000"/>
                </a:solidFill>
              </a:rPr>
              <a:t>It is critical to note that prior to configuring any device to send log information, the date and time of the clock must be properly configured for accurate time. </a:t>
            </a:r>
          </a:p>
        </p:txBody>
      </p:sp>
      <p:graphicFrame>
        <p:nvGraphicFramePr>
          <p:cNvPr id="2" name="Table 3">
            <a:extLst>
              <a:ext uri="{FF2B5EF4-FFF2-40B4-BE49-F238E27FC236}">
                <a16:creationId xmlns:a16="http://schemas.microsoft.com/office/drawing/2014/main" id="{6D58DC6A-80A5-470F-AAD8-DB364BC9D371}"/>
              </a:ext>
            </a:extLst>
          </p:cNvPr>
          <p:cNvGraphicFramePr>
            <a:graphicFrameLocks noGrp="1"/>
          </p:cNvGraphicFramePr>
          <p:nvPr>
            <p:extLst>
              <p:ext uri="{D42A27DB-BD31-4B8C-83A1-F6EECF244321}">
                <p14:modId xmlns:p14="http://schemas.microsoft.com/office/powerpoint/2010/main" val="4255565364"/>
              </p:ext>
            </p:extLst>
          </p:nvPr>
        </p:nvGraphicFramePr>
        <p:xfrm>
          <a:off x="393603" y="1756975"/>
          <a:ext cx="8261008" cy="2931160"/>
        </p:xfrm>
        <a:graphic>
          <a:graphicData uri="http://schemas.openxmlformats.org/drawingml/2006/table">
            <a:tbl>
              <a:tblPr firstRow="1" bandRow="1">
                <a:tableStyleId>{5C22544A-7EE6-4342-B048-85BDC9FD1C3A}</a:tableStyleId>
              </a:tblPr>
              <a:tblGrid>
                <a:gridCol w="1464281">
                  <a:extLst>
                    <a:ext uri="{9D8B030D-6E8A-4147-A177-3AD203B41FA5}">
                      <a16:colId xmlns:a16="http://schemas.microsoft.com/office/drawing/2014/main" val="2630634868"/>
                    </a:ext>
                  </a:extLst>
                </a:gridCol>
                <a:gridCol w="669303">
                  <a:extLst>
                    <a:ext uri="{9D8B030D-6E8A-4147-A177-3AD203B41FA5}">
                      <a16:colId xmlns:a16="http://schemas.microsoft.com/office/drawing/2014/main" val="2315833702"/>
                    </a:ext>
                  </a:extLst>
                </a:gridCol>
                <a:gridCol w="4392890">
                  <a:extLst>
                    <a:ext uri="{9D8B030D-6E8A-4147-A177-3AD203B41FA5}">
                      <a16:colId xmlns:a16="http://schemas.microsoft.com/office/drawing/2014/main" val="1634168178"/>
                    </a:ext>
                  </a:extLst>
                </a:gridCol>
                <a:gridCol w="1734534">
                  <a:extLst>
                    <a:ext uri="{9D8B030D-6E8A-4147-A177-3AD203B41FA5}">
                      <a16:colId xmlns:a16="http://schemas.microsoft.com/office/drawing/2014/main" val="750905870"/>
                    </a:ext>
                  </a:extLst>
                </a:gridCol>
              </a:tblGrid>
              <a:tr h="370840">
                <a:tc>
                  <a:txBody>
                    <a:bodyPr/>
                    <a:lstStyle/>
                    <a:p>
                      <a:r>
                        <a:rPr lang="en-US" sz="1400" b="1" kern="1200" dirty="0">
                          <a:solidFill>
                            <a:schemeClr val="lt1"/>
                          </a:solidFill>
                          <a:effectLst/>
                          <a:latin typeface="+mn-lt"/>
                          <a:ea typeface="+mn-ea"/>
                          <a:cs typeface="+mn-cs"/>
                        </a:rPr>
                        <a:t>Level Keyword </a:t>
                      </a:r>
                      <a:endParaRPr lang="en-US" sz="1400" dirty="0"/>
                    </a:p>
                  </a:txBody>
                  <a:tcPr/>
                </a:tc>
                <a:tc>
                  <a:txBody>
                    <a:bodyPr/>
                    <a:lstStyle/>
                    <a:p>
                      <a:r>
                        <a:rPr lang="en-US" sz="1400" b="1" kern="1200" dirty="0">
                          <a:solidFill>
                            <a:schemeClr val="lt1"/>
                          </a:solidFill>
                          <a:effectLst/>
                          <a:latin typeface="+mn-lt"/>
                          <a:ea typeface="+mn-ea"/>
                          <a:cs typeface="+mn-cs"/>
                        </a:rPr>
                        <a:t>Level </a:t>
                      </a:r>
                      <a:endParaRPr lang="en-US" sz="1400" dirty="0"/>
                    </a:p>
                  </a:txBody>
                  <a:tcPr/>
                </a:tc>
                <a:tc>
                  <a:txBody>
                    <a:bodyPr/>
                    <a:lstStyle/>
                    <a:p>
                      <a:r>
                        <a:rPr lang="en-US" sz="1400" b="1" kern="1200" dirty="0">
                          <a:solidFill>
                            <a:schemeClr val="lt1"/>
                          </a:solidFill>
                          <a:effectLst/>
                          <a:latin typeface="+mn-lt"/>
                          <a:ea typeface="+mn-ea"/>
                          <a:cs typeface="+mn-cs"/>
                        </a:rPr>
                        <a:t>Description </a:t>
                      </a:r>
                      <a:endParaRPr lang="en-US" sz="1400" dirty="0"/>
                    </a:p>
                  </a:txBody>
                  <a:tcPr/>
                </a:tc>
                <a:tc>
                  <a:txBody>
                    <a:bodyPr/>
                    <a:lstStyle/>
                    <a:p>
                      <a:r>
                        <a:rPr lang="en-US" sz="1400" b="1" kern="1200" dirty="0">
                          <a:solidFill>
                            <a:schemeClr val="lt1"/>
                          </a:solidFill>
                          <a:effectLst/>
                          <a:latin typeface="+mn-lt"/>
                          <a:ea typeface="+mn-ea"/>
                          <a:cs typeface="+mn-cs"/>
                        </a:rPr>
                        <a:t>Syslog Definition</a:t>
                      </a:r>
                      <a:endParaRPr lang="en-US" sz="1400" dirty="0"/>
                    </a:p>
                  </a:txBody>
                  <a:tcPr/>
                </a:tc>
                <a:extLst>
                  <a:ext uri="{0D108BD9-81ED-4DB2-BD59-A6C34878D82A}">
                    <a16:rowId xmlns:a16="http://schemas.microsoft.com/office/drawing/2014/main" val="1468337773"/>
                  </a:ext>
                </a:extLst>
              </a:tr>
              <a:tr h="267760">
                <a:tc>
                  <a:txBody>
                    <a:bodyPr/>
                    <a:lstStyle/>
                    <a:p>
                      <a:r>
                        <a:rPr lang="en-US" sz="1500" b="1" kern="1200" dirty="0">
                          <a:solidFill>
                            <a:srgbClr val="000000"/>
                          </a:solidFill>
                          <a:effectLst/>
                          <a:latin typeface="+mn-lt"/>
                          <a:ea typeface="+mn-ea"/>
                          <a:cs typeface="+mn-cs"/>
                        </a:rPr>
                        <a:t>emergencies </a:t>
                      </a:r>
                      <a:endParaRPr lang="en-US" sz="1500" b="1" dirty="0">
                        <a:solidFill>
                          <a:srgbClr val="000000"/>
                        </a:solidFill>
                      </a:endParaRPr>
                    </a:p>
                  </a:txBody>
                  <a:tcPr/>
                </a:tc>
                <a:tc>
                  <a:txBody>
                    <a:bodyPr/>
                    <a:lstStyle/>
                    <a:p>
                      <a:r>
                        <a:rPr lang="en-US" sz="1500" dirty="0">
                          <a:solidFill>
                            <a:srgbClr val="000000"/>
                          </a:solidFill>
                        </a:rPr>
                        <a:t>0</a:t>
                      </a:r>
                    </a:p>
                  </a:txBody>
                  <a:tcPr/>
                </a:tc>
                <a:tc>
                  <a:txBody>
                    <a:bodyPr/>
                    <a:lstStyle/>
                    <a:p>
                      <a:r>
                        <a:rPr lang="en-US" sz="1500" kern="1200" dirty="0">
                          <a:solidFill>
                            <a:srgbClr val="000000"/>
                          </a:solidFill>
                          <a:effectLst/>
                          <a:latin typeface="+mn-lt"/>
                          <a:ea typeface="+mn-ea"/>
                          <a:cs typeface="+mn-cs"/>
                        </a:rPr>
                        <a:t>System unstable </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LOG_EMERG</a:t>
                      </a:r>
                      <a:endParaRPr lang="en-US" sz="1500" dirty="0">
                        <a:solidFill>
                          <a:srgbClr val="000000"/>
                        </a:solidFill>
                      </a:endParaRPr>
                    </a:p>
                  </a:txBody>
                  <a:tcPr/>
                </a:tc>
                <a:extLst>
                  <a:ext uri="{0D108BD9-81ED-4DB2-BD59-A6C34878D82A}">
                    <a16:rowId xmlns:a16="http://schemas.microsoft.com/office/drawing/2014/main" val="3235096032"/>
                  </a:ext>
                </a:extLst>
              </a:tr>
              <a:tr h="264618">
                <a:tc>
                  <a:txBody>
                    <a:bodyPr/>
                    <a:lstStyle/>
                    <a:p>
                      <a:r>
                        <a:rPr lang="en-US" sz="1500" b="1" kern="1200" dirty="0">
                          <a:solidFill>
                            <a:srgbClr val="000000"/>
                          </a:solidFill>
                          <a:effectLst/>
                          <a:latin typeface="+mn-lt"/>
                          <a:ea typeface="+mn-ea"/>
                          <a:cs typeface="+mn-cs"/>
                        </a:rPr>
                        <a:t>alerts </a:t>
                      </a:r>
                      <a:endParaRPr lang="en-US" sz="1500" b="1" dirty="0">
                        <a:solidFill>
                          <a:srgbClr val="000000"/>
                        </a:solidFill>
                      </a:endParaRPr>
                    </a:p>
                  </a:txBody>
                  <a:tcPr/>
                </a:tc>
                <a:tc>
                  <a:txBody>
                    <a:bodyPr/>
                    <a:lstStyle/>
                    <a:p>
                      <a:r>
                        <a:rPr lang="en-US" sz="1500" dirty="0">
                          <a:solidFill>
                            <a:srgbClr val="000000"/>
                          </a:solidFill>
                        </a:rPr>
                        <a:t>1</a:t>
                      </a:r>
                    </a:p>
                  </a:txBody>
                  <a:tcPr/>
                </a:tc>
                <a:tc>
                  <a:txBody>
                    <a:bodyPr/>
                    <a:lstStyle/>
                    <a:p>
                      <a:r>
                        <a:rPr lang="en-US" sz="1500" kern="1200" dirty="0">
                          <a:solidFill>
                            <a:srgbClr val="000000"/>
                          </a:solidFill>
                          <a:effectLst/>
                          <a:latin typeface="+mn-lt"/>
                          <a:ea typeface="+mn-ea"/>
                          <a:cs typeface="+mn-cs"/>
                        </a:rPr>
                        <a:t>Immediate action needed </a:t>
                      </a:r>
                      <a:endParaRPr lang="en-US" sz="1500" dirty="0">
                        <a:solidFill>
                          <a:srgbClr val="000000"/>
                        </a:solidFill>
                      </a:endParaRPr>
                    </a:p>
                  </a:txBody>
                  <a:tcPr/>
                </a:tc>
                <a:tc>
                  <a:txBody>
                    <a:bodyPr/>
                    <a:lstStyle/>
                    <a:p>
                      <a:r>
                        <a:rPr lang="en-US" sz="1500" dirty="0">
                          <a:solidFill>
                            <a:srgbClr val="000000"/>
                          </a:solidFill>
                        </a:rPr>
                        <a:t>LOG_ALERT</a:t>
                      </a:r>
                    </a:p>
                  </a:txBody>
                  <a:tcPr/>
                </a:tc>
                <a:extLst>
                  <a:ext uri="{0D108BD9-81ED-4DB2-BD59-A6C34878D82A}">
                    <a16:rowId xmlns:a16="http://schemas.microsoft.com/office/drawing/2014/main" val="1725809028"/>
                  </a:ext>
                </a:extLst>
              </a:tr>
              <a:tr h="252049">
                <a:tc>
                  <a:txBody>
                    <a:bodyPr/>
                    <a:lstStyle/>
                    <a:p>
                      <a:r>
                        <a:rPr lang="en-US" sz="1500" b="1" kern="1200" dirty="0">
                          <a:solidFill>
                            <a:srgbClr val="000000"/>
                          </a:solidFill>
                          <a:effectLst/>
                          <a:latin typeface="+mn-lt"/>
                          <a:ea typeface="+mn-ea"/>
                          <a:cs typeface="+mn-cs"/>
                        </a:rPr>
                        <a:t>critical </a:t>
                      </a:r>
                      <a:endParaRPr lang="en-US" sz="1500" b="1" dirty="0">
                        <a:solidFill>
                          <a:srgbClr val="000000"/>
                        </a:solidFill>
                      </a:endParaRPr>
                    </a:p>
                  </a:txBody>
                  <a:tcPr/>
                </a:tc>
                <a:tc>
                  <a:txBody>
                    <a:bodyPr/>
                    <a:lstStyle/>
                    <a:p>
                      <a:r>
                        <a:rPr lang="en-US" sz="1500" dirty="0">
                          <a:solidFill>
                            <a:srgbClr val="000000"/>
                          </a:solidFill>
                        </a:rPr>
                        <a:t>2</a:t>
                      </a:r>
                    </a:p>
                  </a:txBody>
                  <a:tcPr/>
                </a:tc>
                <a:tc>
                  <a:txBody>
                    <a:bodyPr/>
                    <a:lstStyle/>
                    <a:p>
                      <a:r>
                        <a:rPr lang="en-US" sz="1500" kern="1200" dirty="0">
                          <a:solidFill>
                            <a:srgbClr val="000000"/>
                          </a:solidFill>
                          <a:effectLst/>
                          <a:latin typeface="+mn-lt"/>
                          <a:ea typeface="+mn-ea"/>
                          <a:cs typeface="+mn-cs"/>
                        </a:rPr>
                        <a:t>Critical conditions </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LOG_CRIT </a:t>
                      </a:r>
                      <a:endParaRPr lang="en-US" sz="1500" dirty="0">
                        <a:solidFill>
                          <a:srgbClr val="000000"/>
                        </a:solidFill>
                      </a:endParaRPr>
                    </a:p>
                  </a:txBody>
                  <a:tcPr/>
                </a:tc>
                <a:extLst>
                  <a:ext uri="{0D108BD9-81ED-4DB2-BD59-A6C34878D82A}">
                    <a16:rowId xmlns:a16="http://schemas.microsoft.com/office/drawing/2014/main" val="1633435135"/>
                  </a:ext>
                </a:extLst>
              </a:tr>
              <a:tr h="258333">
                <a:tc>
                  <a:txBody>
                    <a:bodyPr/>
                    <a:lstStyle/>
                    <a:p>
                      <a:r>
                        <a:rPr lang="en-US" sz="1500" b="1" kern="1200" dirty="0">
                          <a:solidFill>
                            <a:srgbClr val="000000"/>
                          </a:solidFill>
                          <a:effectLst/>
                          <a:latin typeface="+mn-lt"/>
                          <a:ea typeface="+mn-ea"/>
                          <a:cs typeface="+mn-cs"/>
                        </a:rPr>
                        <a:t>errors </a:t>
                      </a:r>
                      <a:endParaRPr lang="en-US" sz="1500" b="1" dirty="0">
                        <a:solidFill>
                          <a:srgbClr val="000000"/>
                        </a:solidFill>
                      </a:endParaRPr>
                    </a:p>
                  </a:txBody>
                  <a:tcPr/>
                </a:tc>
                <a:tc>
                  <a:txBody>
                    <a:bodyPr/>
                    <a:lstStyle/>
                    <a:p>
                      <a:r>
                        <a:rPr lang="en-US" sz="1500" dirty="0">
                          <a:solidFill>
                            <a:srgbClr val="000000"/>
                          </a:solidFill>
                        </a:rPr>
                        <a:t>3</a:t>
                      </a:r>
                    </a:p>
                  </a:txBody>
                  <a:tcPr/>
                </a:tc>
                <a:tc>
                  <a:txBody>
                    <a:bodyPr/>
                    <a:lstStyle/>
                    <a:p>
                      <a:r>
                        <a:rPr lang="en-US" sz="1500" kern="1200" dirty="0">
                          <a:solidFill>
                            <a:srgbClr val="000000"/>
                          </a:solidFill>
                          <a:effectLst/>
                          <a:latin typeface="+mn-lt"/>
                          <a:ea typeface="+mn-ea"/>
                          <a:cs typeface="+mn-cs"/>
                        </a:rPr>
                        <a:t>Error conditions </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LOG_ERR </a:t>
                      </a:r>
                      <a:endParaRPr lang="en-US" sz="1500" dirty="0">
                        <a:solidFill>
                          <a:srgbClr val="000000"/>
                        </a:solidFill>
                      </a:endParaRPr>
                    </a:p>
                  </a:txBody>
                  <a:tcPr/>
                </a:tc>
                <a:extLst>
                  <a:ext uri="{0D108BD9-81ED-4DB2-BD59-A6C34878D82A}">
                    <a16:rowId xmlns:a16="http://schemas.microsoft.com/office/drawing/2014/main" val="1093983824"/>
                  </a:ext>
                </a:extLst>
              </a:tr>
              <a:tr h="264618">
                <a:tc>
                  <a:txBody>
                    <a:bodyPr/>
                    <a:lstStyle/>
                    <a:p>
                      <a:r>
                        <a:rPr lang="en-US" sz="1500" b="1" kern="1200" dirty="0">
                          <a:solidFill>
                            <a:srgbClr val="000000"/>
                          </a:solidFill>
                          <a:effectLst/>
                          <a:latin typeface="+mn-lt"/>
                          <a:ea typeface="+mn-ea"/>
                          <a:cs typeface="+mn-cs"/>
                        </a:rPr>
                        <a:t>warnings </a:t>
                      </a:r>
                      <a:endParaRPr lang="en-US" sz="1500" b="1" dirty="0">
                        <a:solidFill>
                          <a:srgbClr val="000000"/>
                        </a:solidFill>
                      </a:endParaRPr>
                    </a:p>
                  </a:txBody>
                  <a:tcPr/>
                </a:tc>
                <a:tc>
                  <a:txBody>
                    <a:bodyPr/>
                    <a:lstStyle/>
                    <a:p>
                      <a:r>
                        <a:rPr lang="en-US" sz="1500" dirty="0">
                          <a:solidFill>
                            <a:srgbClr val="000000"/>
                          </a:solidFill>
                        </a:rPr>
                        <a:t>4</a:t>
                      </a:r>
                    </a:p>
                  </a:txBody>
                  <a:tcPr/>
                </a:tc>
                <a:tc>
                  <a:txBody>
                    <a:bodyPr/>
                    <a:lstStyle/>
                    <a:p>
                      <a:r>
                        <a:rPr lang="en-US" sz="1500" kern="1200" dirty="0">
                          <a:solidFill>
                            <a:srgbClr val="000000"/>
                          </a:solidFill>
                          <a:effectLst/>
                          <a:latin typeface="+mn-lt"/>
                          <a:ea typeface="+mn-ea"/>
                          <a:cs typeface="+mn-cs"/>
                        </a:rPr>
                        <a:t>Warning conditions</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LOG_WARNING </a:t>
                      </a:r>
                      <a:endParaRPr lang="en-US" sz="1500" dirty="0">
                        <a:solidFill>
                          <a:srgbClr val="000000"/>
                        </a:solidFill>
                      </a:endParaRPr>
                    </a:p>
                  </a:txBody>
                  <a:tcPr/>
                </a:tc>
                <a:extLst>
                  <a:ext uri="{0D108BD9-81ED-4DB2-BD59-A6C34878D82A}">
                    <a16:rowId xmlns:a16="http://schemas.microsoft.com/office/drawing/2014/main" val="596372971"/>
                  </a:ext>
                </a:extLst>
              </a:tr>
              <a:tr h="299183">
                <a:tc>
                  <a:txBody>
                    <a:bodyPr/>
                    <a:lstStyle/>
                    <a:p>
                      <a:r>
                        <a:rPr lang="en-US" sz="1500" b="1" kern="1200" dirty="0">
                          <a:solidFill>
                            <a:srgbClr val="000000"/>
                          </a:solidFill>
                          <a:effectLst/>
                          <a:latin typeface="+mn-lt"/>
                          <a:ea typeface="+mn-ea"/>
                          <a:cs typeface="+mn-cs"/>
                        </a:rPr>
                        <a:t>notifications </a:t>
                      </a:r>
                      <a:endParaRPr lang="en-US" sz="1500" b="1" dirty="0">
                        <a:solidFill>
                          <a:srgbClr val="000000"/>
                        </a:solidFill>
                      </a:endParaRPr>
                    </a:p>
                  </a:txBody>
                  <a:tcPr/>
                </a:tc>
                <a:tc>
                  <a:txBody>
                    <a:bodyPr/>
                    <a:lstStyle/>
                    <a:p>
                      <a:r>
                        <a:rPr lang="en-US" sz="1500" dirty="0">
                          <a:solidFill>
                            <a:srgbClr val="000000"/>
                          </a:solidFill>
                        </a:rPr>
                        <a:t>5</a:t>
                      </a:r>
                    </a:p>
                  </a:txBody>
                  <a:tcPr/>
                </a:tc>
                <a:tc>
                  <a:txBody>
                    <a:bodyPr/>
                    <a:lstStyle/>
                    <a:p>
                      <a:r>
                        <a:rPr lang="en-US" sz="1500" kern="1200" dirty="0">
                          <a:solidFill>
                            <a:srgbClr val="000000"/>
                          </a:solidFill>
                          <a:effectLst/>
                          <a:latin typeface="+mn-lt"/>
                          <a:ea typeface="+mn-ea"/>
                          <a:cs typeface="+mn-cs"/>
                        </a:rPr>
                        <a:t>Normal but significant conditions</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LOG_NOTICE </a:t>
                      </a:r>
                      <a:endParaRPr lang="en-US" sz="1500" dirty="0">
                        <a:solidFill>
                          <a:srgbClr val="000000"/>
                        </a:solidFill>
                      </a:endParaRPr>
                    </a:p>
                  </a:txBody>
                  <a:tcPr/>
                </a:tc>
                <a:extLst>
                  <a:ext uri="{0D108BD9-81ED-4DB2-BD59-A6C34878D82A}">
                    <a16:rowId xmlns:a16="http://schemas.microsoft.com/office/drawing/2014/main" val="111061611"/>
                  </a:ext>
                </a:extLst>
              </a:tr>
              <a:tr h="258333">
                <a:tc>
                  <a:txBody>
                    <a:bodyPr/>
                    <a:lstStyle/>
                    <a:p>
                      <a:r>
                        <a:rPr lang="en-US" sz="1500" b="1" kern="1200" dirty="0">
                          <a:solidFill>
                            <a:srgbClr val="000000"/>
                          </a:solidFill>
                          <a:effectLst/>
                          <a:latin typeface="+mn-lt"/>
                          <a:ea typeface="+mn-ea"/>
                          <a:cs typeface="+mn-cs"/>
                        </a:rPr>
                        <a:t>informational </a:t>
                      </a:r>
                      <a:endParaRPr lang="en-US" sz="1500" b="1" dirty="0">
                        <a:solidFill>
                          <a:srgbClr val="000000"/>
                        </a:solidFill>
                      </a:endParaRPr>
                    </a:p>
                  </a:txBody>
                  <a:tcPr/>
                </a:tc>
                <a:tc>
                  <a:txBody>
                    <a:bodyPr/>
                    <a:lstStyle/>
                    <a:p>
                      <a:r>
                        <a:rPr lang="en-US" sz="1500" dirty="0">
                          <a:solidFill>
                            <a:srgbClr val="000000"/>
                          </a:solidFill>
                        </a:rPr>
                        <a:t>6</a:t>
                      </a:r>
                    </a:p>
                  </a:txBody>
                  <a:tcPr/>
                </a:tc>
                <a:tc>
                  <a:txBody>
                    <a:bodyPr/>
                    <a:lstStyle/>
                    <a:p>
                      <a:r>
                        <a:rPr lang="en-US" sz="1500" kern="1200" dirty="0">
                          <a:solidFill>
                            <a:srgbClr val="000000"/>
                          </a:solidFill>
                          <a:effectLst/>
                          <a:latin typeface="+mn-lt"/>
                          <a:ea typeface="+mn-ea"/>
                          <a:cs typeface="+mn-cs"/>
                        </a:rPr>
                        <a:t>Informational messages only </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LOG_INFO </a:t>
                      </a:r>
                      <a:endParaRPr lang="en-US" sz="1500" dirty="0">
                        <a:solidFill>
                          <a:srgbClr val="000000"/>
                        </a:solidFill>
                      </a:endParaRPr>
                    </a:p>
                  </a:txBody>
                  <a:tcPr/>
                </a:tc>
                <a:extLst>
                  <a:ext uri="{0D108BD9-81ED-4DB2-BD59-A6C34878D82A}">
                    <a16:rowId xmlns:a16="http://schemas.microsoft.com/office/drawing/2014/main" val="3501036621"/>
                  </a:ext>
                </a:extLst>
              </a:tr>
              <a:tr h="274045">
                <a:tc>
                  <a:txBody>
                    <a:bodyPr/>
                    <a:lstStyle/>
                    <a:p>
                      <a:r>
                        <a:rPr lang="en-US" sz="1500" b="1" kern="1200" dirty="0">
                          <a:solidFill>
                            <a:srgbClr val="000000"/>
                          </a:solidFill>
                          <a:effectLst/>
                          <a:latin typeface="+mn-lt"/>
                          <a:ea typeface="+mn-ea"/>
                          <a:cs typeface="+mn-cs"/>
                        </a:rPr>
                        <a:t>debugging </a:t>
                      </a:r>
                      <a:endParaRPr lang="en-US" sz="1500" b="1" dirty="0">
                        <a:solidFill>
                          <a:srgbClr val="000000"/>
                        </a:solidFill>
                      </a:endParaRPr>
                    </a:p>
                  </a:txBody>
                  <a:tcPr/>
                </a:tc>
                <a:tc>
                  <a:txBody>
                    <a:bodyPr/>
                    <a:lstStyle/>
                    <a:p>
                      <a:r>
                        <a:rPr lang="en-US" sz="1500" dirty="0">
                          <a:solidFill>
                            <a:srgbClr val="000000"/>
                          </a:solidFill>
                        </a:rPr>
                        <a:t>7</a:t>
                      </a:r>
                    </a:p>
                  </a:txBody>
                  <a:tcPr/>
                </a:tc>
                <a:tc>
                  <a:txBody>
                    <a:bodyPr/>
                    <a:lstStyle/>
                    <a:p>
                      <a:r>
                        <a:rPr lang="en-US" sz="1500" kern="1200" dirty="0">
                          <a:solidFill>
                            <a:srgbClr val="000000"/>
                          </a:solidFill>
                          <a:effectLst/>
                          <a:latin typeface="+mn-lt"/>
                          <a:ea typeface="+mn-ea"/>
                          <a:cs typeface="+mn-cs"/>
                        </a:rPr>
                        <a:t>Debugging message</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LOG_DEBUG </a:t>
                      </a:r>
                      <a:endParaRPr lang="en-US" sz="1500" dirty="0">
                        <a:solidFill>
                          <a:srgbClr val="000000"/>
                        </a:solidFill>
                      </a:endParaRPr>
                    </a:p>
                  </a:txBody>
                  <a:tcPr/>
                </a:tc>
                <a:extLst>
                  <a:ext uri="{0D108BD9-81ED-4DB2-BD59-A6C34878D82A}">
                    <a16:rowId xmlns:a16="http://schemas.microsoft.com/office/drawing/2014/main" val="2526079829"/>
                  </a:ext>
                </a:extLst>
              </a:tr>
            </a:tbl>
          </a:graphicData>
        </a:graphic>
      </p:graphicFrame>
    </p:spTree>
    <p:extLst>
      <p:ext uri="{BB962C8B-B14F-4D97-AF65-F5344CB8AC3E}">
        <p14:creationId xmlns:p14="http://schemas.microsoft.com/office/powerpoint/2010/main" val="41667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Debugging</a:t>
            </a:r>
            <a:br>
              <a:rPr lang="en-US" dirty="0"/>
            </a:br>
            <a:r>
              <a:rPr lang="en-US" sz="2400" dirty="0"/>
              <a:t>Syslog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65007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rgbClr val="000000"/>
                </a:solidFill>
              </a:rPr>
              <a:t>Having syslog configured doesn’t mean that an issue will be found. It still takes the proper skill to be able to look at the messages and determine the root cause of the issue. </a:t>
            </a:r>
          </a:p>
          <a:p>
            <a:pPr marL="0" indent="0" algn="l" defTabSz="684213" fontAlgn="base">
              <a:spcBef>
                <a:spcPts val="600"/>
              </a:spcBef>
              <a:spcAft>
                <a:spcPts val="600"/>
              </a:spcAft>
              <a:buClr>
                <a:schemeClr val="tx2"/>
              </a:buClr>
              <a:buSzPct val="90000"/>
            </a:pPr>
            <a:r>
              <a:rPr lang="en-US" sz="1500" dirty="0">
                <a:solidFill>
                  <a:srgbClr val="000000"/>
                </a:solidFill>
              </a:rPr>
              <a:t>The logging buffer is the first area to focus on. You can enable logging to the buffer as follows:</a:t>
            </a:r>
          </a:p>
          <a:p>
            <a:pPr marL="0" indent="0" algn="l" defTabSz="684213" fontAlgn="base">
              <a:spcBef>
                <a:spcPts val="300"/>
              </a:spcBef>
              <a:spcAft>
                <a:spcPts val="600"/>
              </a:spcAft>
              <a:buClr>
                <a:schemeClr val="tx2"/>
              </a:buClr>
              <a:buSzPct val="90000"/>
            </a:pPr>
            <a:r>
              <a:rPr lang="en-US" sz="1500" dirty="0">
                <a:solidFill>
                  <a:srgbClr val="000000"/>
                </a:solidFill>
              </a:rPr>
              <a:t>1. Enable logging to the buffer.</a:t>
            </a:r>
          </a:p>
          <a:p>
            <a:pPr marL="0" indent="0" algn="l" defTabSz="684213" fontAlgn="base">
              <a:spcBef>
                <a:spcPts val="300"/>
              </a:spcBef>
              <a:spcAft>
                <a:spcPts val="600"/>
              </a:spcAft>
              <a:buClr>
                <a:schemeClr val="tx2"/>
              </a:buClr>
              <a:buSzPct val="90000"/>
            </a:pPr>
            <a:r>
              <a:rPr lang="en-US" sz="1500" dirty="0">
                <a:solidFill>
                  <a:srgbClr val="000000"/>
                </a:solidFill>
              </a:rPr>
              <a:t>2. Set the severity level of syslog messages to send to the buffer.</a:t>
            </a:r>
          </a:p>
          <a:p>
            <a:pPr marL="0" indent="0" algn="l" defTabSz="684213" fontAlgn="base">
              <a:spcBef>
                <a:spcPts val="300"/>
              </a:spcBef>
              <a:spcAft>
                <a:spcPts val="600"/>
              </a:spcAft>
              <a:buClr>
                <a:schemeClr val="tx2"/>
              </a:buClr>
              <a:buSzPct val="90000"/>
            </a:pPr>
            <a:r>
              <a:rPr lang="en-US" sz="1500" dirty="0">
                <a:solidFill>
                  <a:srgbClr val="000000"/>
                </a:solidFill>
              </a:rPr>
              <a:t>3. Set the logging buffer to a larger size. </a:t>
            </a:r>
          </a:p>
          <a:p>
            <a:pPr marL="0" indent="0" algn="l" defTabSz="684213" fontAlgn="base">
              <a:spcBef>
                <a:spcPts val="300"/>
              </a:spcBef>
              <a:spcAft>
                <a:spcPts val="600"/>
              </a:spcAft>
              <a:buClr>
                <a:schemeClr val="tx2"/>
              </a:buClr>
              <a:buSzPct val="90000"/>
            </a:pPr>
            <a:r>
              <a:rPr lang="en-US" sz="1500" dirty="0">
                <a:solidFill>
                  <a:srgbClr val="000000"/>
                </a:solidFill>
              </a:rPr>
              <a:t>The </a:t>
            </a:r>
            <a:r>
              <a:rPr lang="en-US" sz="1500" b="1" dirty="0">
                <a:solidFill>
                  <a:srgbClr val="000000"/>
                </a:solidFill>
              </a:rPr>
              <a:t>logging buffered ? </a:t>
            </a:r>
            <a:r>
              <a:rPr lang="en-US" sz="1500" dirty="0">
                <a:solidFill>
                  <a:srgbClr val="000000"/>
                </a:solidFill>
              </a:rPr>
              <a:t>command is issued from the global configuration mode to see the available options. It is important to note that the severity level can be configured by simply specifying the level with a number from 0 to 7 or the name of the severity (listed next to the severity level number). </a:t>
            </a:r>
          </a:p>
          <a:p>
            <a:pPr marL="0" indent="0" algn="l" defTabSz="684213" fontAlgn="base">
              <a:spcBef>
                <a:spcPts val="300"/>
              </a:spcBef>
              <a:spcAft>
                <a:spcPts val="600"/>
              </a:spcAft>
              <a:buClr>
                <a:schemeClr val="tx2"/>
              </a:buClr>
              <a:buSzPct val="90000"/>
            </a:pPr>
            <a:r>
              <a:rPr lang="en-US" sz="1500" dirty="0">
                <a:solidFill>
                  <a:srgbClr val="000000"/>
                </a:solidFill>
              </a:rPr>
              <a:t>The default size of the logging buffer is 4096 bytes. This can get overwritten quite quickly. It is good practice to expand the buffer size so you can capture more logging information.</a:t>
            </a:r>
          </a:p>
        </p:txBody>
      </p:sp>
    </p:spTree>
    <p:extLst>
      <p:ext uri="{BB962C8B-B14F-4D97-AF65-F5344CB8AC3E}">
        <p14:creationId xmlns:p14="http://schemas.microsoft.com/office/powerpoint/2010/main" val="180883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
            <a:ext cx="8964892" cy="648098"/>
          </a:xfrm>
        </p:spPr>
        <p:txBody>
          <a:bodyPr/>
          <a:lstStyle/>
          <a:p>
            <a:r>
              <a:rPr lang="en-US" sz="1600" dirty="0"/>
              <a:t>Debugging</a:t>
            </a:r>
            <a:br>
              <a:rPr lang="en-US" dirty="0"/>
            </a:br>
            <a:r>
              <a:rPr lang="en-US" sz="2400" dirty="0"/>
              <a:t>Logging Buffer Size and Severity Level </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29095" y="648100"/>
            <a:ext cx="4550086" cy="194508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Debugging or severity 7 is the level that will be configured in this example; with this  configuration, any debugging can be sent to the logging buffer instead of the console. </a:t>
            </a:r>
          </a:p>
          <a:p>
            <a:pPr marL="0" indent="0" algn="l" defTabSz="684213" fontAlgn="base">
              <a:spcBef>
                <a:spcPts val="600"/>
              </a:spcBef>
              <a:spcAft>
                <a:spcPts val="600"/>
              </a:spcAft>
              <a:buClr>
                <a:schemeClr val="tx2"/>
              </a:buClr>
              <a:buSzPct val="90000"/>
            </a:pPr>
            <a:r>
              <a:rPr lang="en-US" sz="1600" dirty="0">
                <a:solidFill>
                  <a:srgbClr val="000000"/>
                </a:solidFill>
              </a:rPr>
              <a:t>In Example 24-34, the logging is configured to the debugging level, 7, and it is set to 100000 bytes. </a:t>
            </a:r>
            <a:endParaRPr lang="en-US" sz="1300" dirty="0">
              <a:solidFill>
                <a:srgbClr val="000000"/>
              </a:solidFill>
            </a:endParaRPr>
          </a:p>
        </p:txBody>
      </p:sp>
      <p:pic>
        <p:nvPicPr>
          <p:cNvPr id="2" name="Picture 1">
            <a:extLst>
              <a:ext uri="{FF2B5EF4-FFF2-40B4-BE49-F238E27FC236}">
                <a16:creationId xmlns:a16="http://schemas.microsoft.com/office/drawing/2014/main" id="{B5D26089-BB8A-46CE-A20E-BE4BD1D5E996}"/>
              </a:ext>
            </a:extLst>
          </p:cNvPr>
          <p:cNvPicPr>
            <a:picLocks noChangeAspect="1"/>
          </p:cNvPicPr>
          <p:nvPr/>
        </p:nvPicPr>
        <p:blipFill>
          <a:blip r:embed="rId3"/>
          <a:stretch>
            <a:fillRect/>
          </a:stretch>
        </p:blipFill>
        <p:spPr>
          <a:xfrm>
            <a:off x="4949072" y="648099"/>
            <a:ext cx="3714161" cy="4079203"/>
          </a:xfrm>
          <a:prstGeom prst="rect">
            <a:avLst/>
          </a:prstGeom>
        </p:spPr>
      </p:pic>
    </p:spTree>
    <p:extLst>
      <p:ext uri="{BB962C8B-B14F-4D97-AF65-F5344CB8AC3E}">
        <p14:creationId xmlns:p14="http://schemas.microsoft.com/office/powerpoint/2010/main" val="111291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800" dirty="0"/>
              <a:t>Ping</a:t>
            </a:r>
          </a:p>
        </p:txBody>
      </p:sp>
      <p:sp>
        <p:nvSpPr>
          <p:cNvPr id="2" name="Rectangle 1">
            <a:extLst>
              <a:ext uri="{FF2B5EF4-FFF2-40B4-BE49-F238E27FC236}">
                <a16:creationId xmlns:a16="http://schemas.microsoft.com/office/drawing/2014/main" id="{4A8E3C55-A50D-45D3-9CB7-617D04CA48B6}"/>
              </a:ext>
            </a:extLst>
          </p:cNvPr>
          <p:cNvSpPr/>
          <p:nvPr/>
        </p:nvSpPr>
        <p:spPr>
          <a:xfrm>
            <a:off x="291662" y="823657"/>
            <a:ext cx="8560676" cy="3600986"/>
          </a:xfrm>
          <a:prstGeom prst="rect">
            <a:avLst/>
          </a:prstGeom>
        </p:spPr>
        <p:txBody>
          <a:bodyPr wrap="square">
            <a:spAutoFit/>
          </a:bodyPr>
          <a:lstStyle/>
          <a:p>
            <a:pPr>
              <a:spcAft>
                <a:spcPts val="300"/>
              </a:spcAft>
            </a:pPr>
            <a:r>
              <a:rPr lang="en-US" sz="1600" dirty="0">
                <a:solidFill>
                  <a:srgbClr val="000000"/>
                </a:solidFill>
                <a:latin typeface="+mn-lt"/>
                <a:ea typeface="ＭＳ Ｐゴシック" charset="0"/>
              </a:rPr>
              <a:t>Ping is one of the most useful troubleshooting. </a:t>
            </a:r>
          </a:p>
          <a:p>
            <a:pPr>
              <a:spcAft>
                <a:spcPts val="300"/>
              </a:spcAft>
            </a:pPr>
            <a:endParaRPr lang="en-US" sz="1600" dirty="0">
              <a:solidFill>
                <a:srgbClr val="000000"/>
              </a:solidFill>
              <a:latin typeface="+mn-lt"/>
              <a:ea typeface="ＭＳ Ｐゴシック" charset="0"/>
            </a:endParaRPr>
          </a:p>
          <a:p>
            <a:pPr>
              <a:spcAft>
                <a:spcPts val="300"/>
              </a:spcAft>
            </a:pPr>
            <a:r>
              <a:rPr lang="en-US" sz="1600" dirty="0">
                <a:solidFill>
                  <a:srgbClr val="000000"/>
                </a:solidFill>
                <a:latin typeface="+mn-lt"/>
                <a:ea typeface="ＭＳ Ｐゴシック" charset="0"/>
              </a:rPr>
              <a:t>The following troubleshooting flow is a quick way to check reachability and try to determine what the issue may be:</a:t>
            </a:r>
          </a:p>
          <a:p>
            <a:pPr>
              <a:spcAft>
                <a:spcPts val="300"/>
              </a:spcAft>
            </a:pPr>
            <a:endParaRPr lang="en-US" sz="1600" b="1" dirty="0">
              <a:solidFill>
                <a:srgbClr val="000000"/>
              </a:solidFill>
              <a:latin typeface="+mn-lt"/>
              <a:ea typeface="ＭＳ Ｐゴシック" charset="0"/>
            </a:endParaRPr>
          </a:p>
          <a:p>
            <a:pPr>
              <a:spcAft>
                <a:spcPts val="300"/>
              </a:spcAft>
            </a:pPr>
            <a:r>
              <a:rPr lang="en-US" sz="1600" b="1" dirty="0">
                <a:solidFill>
                  <a:srgbClr val="000000"/>
                </a:solidFill>
                <a:latin typeface="+mn-lt"/>
                <a:ea typeface="ＭＳ Ｐゴシック" charset="0"/>
              </a:rPr>
              <a:t>Step 1. </a:t>
            </a:r>
            <a:r>
              <a:rPr lang="en-US" sz="1600" dirty="0">
                <a:solidFill>
                  <a:srgbClr val="000000"/>
                </a:solidFill>
                <a:latin typeface="+mn-lt"/>
                <a:ea typeface="ＭＳ Ｐゴシック" charset="0"/>
              </a:rPr>
              <a:t>Gather the facts. </a:t>
            </a:r>
          </a:p>
          <a:p>
            <a:pPr>
              <a:spcAft>
                <a:spcPts val="300"/>
              </a:spcAft>
            </a:pPr>
            <a:endParaRPr lang="en-US" sz="1600" b="1" dirty="0">
              <a:solidFill>
                <a:srgbClr val="000000"/>
              </a:solidFill>
              <a:latin typeface="+mn-lt"/>
              <a:ea typeface="ＭＳ Ｐゴシック" charset="0"/>
            </a:endParaRPr>
          </a:p>
          <a:p>
            <a:pPr>
              <a:spcAft>
                <a:spcPts val="300"/>
              </a:spcAft>
            </a:pPr>
            <a:r>
              <a:rPr lang="en-US" sz="1600" b="1" dirty="0">
                <a:solidFill>
                  <a:srgbClr val="000000"/>
                </a:solidFill>
                <a:latin typeface="+mn-lt"/>
                <a:ea typeface="ＭＳ Ｐゴシック" charset="0"/>
              </a:rPr>
              <a:t>Step 2. </a:t>
            </a:r>
            <a:r>
              <a:rPr lang="en-US" sz="1600" dirty="0">
                <a:solidFill>
                  <a:srgbClr val="000000"/>
                </a:solidFill>
                <a:latin typeface="+mn-lt"/>
                <a:ea typeface="ＭＳ Ｐゴシック" charset="0"/>
              </a:rPr>
              <a:t>Test reachability by using the </a:t>
            </a:r>
            <a:r>
              <a:rPr lang="en-US" sz="1600" b="1" dirty="0">
                <a:solidFill>
                  <a:srgbClr val="000000"/>
                </a:solidFill>
                <a:latin typeface="+mn-lt"/>
                <a:ea typeface="ＭＳ Ｐゴシック" charset="0"/>
              </a:rPr>
              <a:t>ping</a:t>
            </a:r>
            <a:r>
              <a:rPr lang="en-US" sz="1600" dirty="0">
                <a:solidFill>
                  <a:srgbClr val="000000"/>
                </a:solidFill>
                <a:latin typeface="+mn-lt"/>
                <a:ea typeface="ＭＳ Ｐゴシック" charset="0"/>
              </a:rPr>
              <a:t> command. </a:t>
            </a:r>
          </a:p>
          <a:p>
            <a:pPr>
              <a:spcAft>
                <a:spcPts val="300"/>
              </a:spcAft>
            </a:pPr>
            <a:endParaRPr lang="en-US" sz="1600" b="1" dirty="0">
              <a:solidFill>
                <a:srgbClr val="000000"/>
              </a:solidFill>
              <a:latin typeface="+mn-lt"/>
              <a:ea typeface="ＭＳ Ｐゴシック" charset="0"/>
            </a:endParaRPr>
          </a:p>
          <a:p>
            <a:pPr>
              <a:spcAft>
                <a:spcPts val="300"/>
              </a:spcAft>
            </a:pPr>
            <a:r>
              <a:rPr lang="en-US" sz="1600" b="1" dirty="0">
                <a:solidFill>
                  <a:srgbClr val="000000"/>
                </a:solidFill>
                <a:latin typeface="+mn-lt"/>
                <a:ea typeface="ＭＳ Ｐゴシック" charset="0"/>
              </a:rPr>
              <a:t>Step 3. </a:t>
            </a:r>
            <a:r>
              <a:rPr lang="en-US" sz="1600" dirty="0">
                <a:solidFill>
                  <a:srgbClr val="000000"/>
                </a:solidFill>
                <a:latin typeface="+mn-lt"/>
                <a:ea typeface="ＭＳ Ｐゴシック" charset="0"/>
              </a:rPr>
              <a:t>Record the outcome of the </a:t>
            </a:r>
            <a:r>
              <a:rPr lang="en-US" sz="1600" b="1" dirty="0">
                <a:solidFill>
                  <a:srgbClr val="000000"/>
                </a:solidFill>
                <a:latin typeface="+mn-lt"/>
                <a:ea typeface="ＭＳ Ｐゴシック" charset="0"/>
              </a:rPr>
              <a:t>ping</a:t>
            </a:r>
            <a:r>
              <a:rPr lang="en-US" sz="1600" dirty="0">
                <a:solidFill>
                  <a:srgbClr val="000000"/>
                </a:solidFill>
                <a:latin typeface="+mn-lt"/>
                <a:ea typeface="ＭＳ Ｐゴシック" charset="0"/>
              </a:rPr>
              <a:t> command and move to the next  troubleshooting step. If </a:t>
            </a:r>
            <a:r>
              <a:rPr lang="en-US" sz="1600" b="1" dirty="0">
                <a:solidFill>
                  <a:srgbClr val="000000"/>
                </a:solidFill>
                <a:latin typeface="+mn-lt"/>
                <a:ea typeface="ＭＳ Ｐゴシック" charset="0"/>
              </a:rPr>
              <a:t>ping</a:t>
            </a:r>
            <a:r>
              <a:rPr lang="en-US" sz="1600" dirty="0">
                <a:solidFill>
                  <a:srgbClr val="000000"/>
                </a:solidFill>
                <a:latin typeface="+mn-lt"/>
                <a:ea typeface="ＭＳ Ｐゴシック" charset="0"/>
              </a:rPr>
              <a:t> is successful, then the issue isn’t likely related to basic  reachability. If </a:t>
            </a:r>
            <a:r>
              <a:rPr lang="en-US" sz="1600" b="1" dirty="0">
                <a:solidFill>
                  <a:srgbClr val="000000"/>
                </a:solidFill>
                <a:latin typeface="+mn-lt"/>
                <a:ea typeface="ＭＳ Ｐゴシック" charset="0"/>
              </a:rPr>
              <a:t>ping</a:t>
            </a:r>
            <a:r>
              <a:rPr lang="en-US" sz="1600" dirty="0">
                <a:solidFill>
                  <a:srgbClr val="000000"/>
                </a:solidFill>
                <a:latin typeface="+mn-lt"/>
                <a:ea typeface="ＭＳ Ｐゴシック" charset="0"/>
              </a:rPr>
              <a:t> is unsuccessful, the next step could be checking something more advanced, such as interface issues, routing issues, access lists, or intermediate firewalls.</a:t>
            </a:r>
          </a:p>
        </p:txBody>
      </p:sp>
    </p:spTree>
    <p:extLst>
      <p:ext uri="{BB962C8B-B14F-4D97-AF65-F5344CB8AC3E}">
        <p14:creationId xmlns:p14="http://schemas.microsoft.com/office/powerpoint/2010/main" val="406518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889476" cy="731837"/>
          </a:xfrm>
        </p:spPr>
        <p:txBody>
          <a:bodyPr/>
          <a:lstStyle/>
          <a:p>
            <a:r>
              <a:rPr lang="en-US" sz="1600" dirty="0"/>
              <a:t>Debugging</a:t>
            </a:r>
            <a:br>
              <a:rPr lang="en-US" dirty="0"/>
            </a:br>
            <a:r>
              <a:rPr lang="en-US" sz="2400" dirty="0"/>
              <a:t>Sending Logging to a Host for Debugging</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14313" y="805543"/>
            <a:ext cx="8675163" cy="37021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Sending these same logs to an off-box collector, that could be configured as well. By default, these messages are sent to the logging host through UDP port 514, but this can be changed if necessary. </a:t>
            </a:r>
          </a:p>
          <a:p>
            <a:pPr marL="0" indent="0" algn="l" defTabSz="684213" fontAlgn="base">
              <a:spcBef>
                <a:spcPts val="600"/>
              </a:spcBef>
              <a:spcAft>
                <a:spcPts val="600"/>
              </a:spcAft>
              <a:buClr>
                <a:schemeClr val="tx2"/>
              </a:buClr>
              <a:buSzPct val="90000"/>
            </a:pPr>
            <a:r>
              <a:rPr lang="en-US" sz="1600" dirty="0">
                <a:solidFill>
                  <a:srgbClr val="000000"/>
                </a:solidFill>
              </a:rPr>
              <a:t>Configuring logging to a host is very similar to configuring logging on the console or buffer. In this case, it is configured by using the following steps:</a:t>
            </a:r>
          </a:p>
          <a:p>
            <a:pPr marL="0" indent="0" algn="l" defTabSz="684213" fontAlgn="base">
              <a:spcBef>
                <a:spcPts val="600"/>
              </a:spcBef>
              <a:spcAft>
                <a:spcPts val="600"/>
              </a:spcAft>
              <a:buClr>
                <a:schemeClr val="tx2"/>
              </a:buClr>
              <a:buSzPct val="90000"/>
            </a:pPr>
            <a:r>
              <a:rPr lang="en-US" sz="1600" b="1" dirty="0">
                <a:solidFill>
                  <a:srgbClr val="000000"/>
                </a:solidFill>
              </a:rPr>
              <a:t>1</a:t>
            </a:r>
            <a:r>
              <a:rPr lang="en-US" sz="1600" dirty="0">
                <a:solidFill>
                  <a:srgbClr val="000000"/>
                </a:solidFill>
              </a:rPr>
              <a:t>. Enable logging to host 192.168.14.100.</a:t>
            </a:r>
          </a:p>
          <a:p>
            <a:pPr marL="0" indent="0" algn="l" defTabSz="684213" fontAlgn="base">
              <a:spcBef>
                <a:spcPts val="600"/>
              </a:spcBef>
              <a:spcAft>
                <a:spcPts val="600"/>
              </a:spcAft>
              <a:buClr>
                <a:schemeClr val="tx2"/>
              </a:buClr>
              <a:buSzPct val="90000"/>
            </a:pPr>
            <a:r>
              <a:rPr lang="en-US" sz="1600" b="1" dirty="0">
                <a:solidFill>
                  <a:srgbClr val="000000"/>
                </a:solidFill>
              </a:rPr>
              <a:t>2</a:t>
            </a:r>
            <a:r>
              <a:rPr lang="en-US" sz="1600" dirty="0">
                <a:solidFill>
                  <a:srgbClr val="000000"/>
                </a:solidFill>
              </a:rPr>
              <a:t>. Set the severity level of syslog messages to send to host. </a:t>
            </a:r>
          </a:p>
          <a:p>
            <a:pPr marL="0" indent="0" algn="l" defTabSz="684213" fontAlgn="base">
              <a:spcBef>
                <a:spcPts val="600"/>
              </a:spcBef>
              <a:spcAft>
                <a:spcPts val="600"/>
              </a:spcAft>
              <a:buClr>
                <a:schemeClr val="tx2"/>
              </a:buClr>
              <a:buSzPct val="90000"/>
            </a:pPr>
            <a:r>
              <a:rPr lang="en-US" sz="1600" dirty="0">
                <a:solidFill>
                  <a:srgbClr val="000000"/>
                </a:solidFill>
              </a:rPr>
              <a:t>Syslog can be used to notify of power supply failures, CPU spikes, and a variety of other things. </a:t>
            </a:r>
          </a:p>
          <a:p>
            <a:pPr marL="0" indent="0" algn="l" defTabSz="684213" fontAlgn="base">
              <a:spcBef>
                <a:spcPts val="600"/>
              </a:spcBef>
              <a:spcAft>
                <a:spcPts val="600"/>
              </a:spcAft>
              <a:buClr>
                <a:schemeClr val="tx2"/>
              </a:buClr>
              <a:buSzPct val="90000"/>
            </a:pPr>
            <a:r>
              <a:rPr lang="en-US" sz="1600" dirty="0">
                <a:solidFill>
                  <a:srgbClr val="000000"/>
                </a:solidFill>
              </a:rPr>
              <a:t>It is important not to underestimate the level of granularity and detail that can be achieved by setting up proper notification policies in a network. It is ultimately up to the network operations team to determine how deep is appropriate to meet the business’s needs. </a:t>
            </a:r>
          </a:p>
        </p:txBody>
      </p:sp>
    </p:spTree>
    <p:extLst>
      <p:ext uri="{BB962C8B-B14F-4D97-AF65-F5344CB8AC3E}">
        <p14:creationId xmlns:p14="http://schemas.microsoft.com/office/powerpoint/2010/main" val="214508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751706"/>
            <a:ext cx="8077494" cy="1351755"/>
          </a:xfrm>
        </p:spPr>
        <p:txBody>
          <a:bodyPr/>
          <a:lstStyle/>
          <a:p>
            <a:r>
              <a:rPr lang="en-US" dirty="0">
                <a:solidFill>
                  <a:schemeClr val="accent5">
                    <a:lumMod val="40000"/>
                    <a:lumOff val="60000"/>
                  </a:schemeClr>
                </a:solidFill>
              </a:rPr>
              <a:t>NetFlow and Flexible NetFlow</a:t>
            </a: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2378320"/>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Gathering statistical information on traffic flows is necessary for a number of reasons.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NetFlow is very versatile and provides a wealth of information without much configuration burden.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NetFlow has two components that must be configured: NetFlow Data Capture and NetFlow Data Export. </a:t>
            </a:r>
          </a:p>
        </p:txBody>
      </p:sp>
    </p:spTree>
    <p:custDataLst>
      <p:tags r:id="rId1"/>
    </p:custDataLst>
    <p:extLst>
      <p:ext uri="{BB962C8B-B14F-4D97-AF65-F5344CB8AC3E}">
        <p14:creationId xmlns:p14="http://schemas.microsoft.com/office/powerpoint/2010/main" val="250788624"/>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50830"/>
            <a:ext cx="9059159" cy="731837"/>
          </a:xfrm>
        </p:spPr>
        <p:txBody>
          <a:bodyPr/>
          <a:lstStyle/>
          <a:p>
            <a:r>
              <a:rPr lang="en-US" sz="1600" dirty="0"/>
              <a:t>NetFlow and Flexible NetFlow</a:t>
            </a:r>
            <a:br>
              <a:rPr lang="en-US" dirty="0"/>
            </a:br>
            <a:r>
              <a:rPr lang="en-US" sz="2400" dirty="0"/>
              <a:t>NetFlow Ingress/Egress Collected Traffic Types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56834" y="882667"/>
            <a:ext cx="8345487" cy="332440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NetFlow captures traffic on ingress and egress—that is, traffic that is coming into the devices as well as traffic that is leaving them.</a:t>
            </a:r>
          </a:p>
          <a:p>
            <a:pPr marL="0" indent="0" algn="l" defTabSz="684213" fontAlgn="base">
              <a:spcBef>
                <a:spcPts val="600"/>
              </a:spcBef>
              <a:spcAft>
                <a:spcPts val="600"/>
              </a:spcAft>
              <a:buClr>
                <a:schemeClr val="tx2"/>
              </a:buClr>
              <a:buSzPct val="90000"/>
            </a:pPr>
            <a:r>
              <a:rPr lang="en-US" sz="1600" dirty="0">
                <a:solidFill>
                  <a:srgbClr val="000000"/>
                </a:solidFill>
              </a:rPr>
              <a:t>NetFlow collects traffic based on flows. A flow is a unidirectional traffic stream that  contains a combination of the following key fields: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Source IP address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Destination IP address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Source port number</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Destination port number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Layer 3 protocol type</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Type of service (ToS)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Input logical interface </a:t>
            </a:r>
          </a:p>
        </p:txBody>
      </p:sp>
    </p:spTree>
    <p:extLst>
      <p:ext uri="{BB962C8B-B14F-4D97-AF65-F5344CB8AC3E}">
        <p14:creationId xmlns:p14="http://schemas.microsoft.com/office/powerpoint/2010/main" val="257098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NetFlow and Flexible NetFlow</a:t>
            </a:r>
            <a:br>
              <a:rPr lang="en-US" dirty="0"/>
            </a:br>
            <a:r>
              <a:rPr lang="en-US" sz="2400" dirty="0"/>
              <a:t>Enable NetFlow</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664140"/>
            <a:ext cx="8345487" cy="7974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R1’s Ethernet0/1 interface for NetFlow Data Capture and exporting the data to the 192.168.14.100 collector. Example 24-37 illustrates the process of configuring NetFlow Data Capture and NetFlow Data Export on R1. </a:t>
            </a:r>
          </a:p>
        </p:txBody>
      </p:sp>
      <p:sp>
        <p:nvSpPr>
          <p:cNvPr id="4" name="Rectangle 3">
            <a:extLst>
              <a:ext uri="{FF2B5EF4-FFF2-40B4-BE49-F238E27FC236}">
                <a16:creationId xmlns:a16="http://schemas.microsoft.com/office/drawing/2014/main" id="{E8EC2B90-FDB5-45D5-9B78-8DD9C488DB86}"/>
              </a:ext>
            </a:extLst>
          </p:cNvPr>
          <p:cNvSpPr/>
          <p:nvPr/>
        </p:nvSpPr>
        <p:spPr>
          <a:xfrm>
            <a:off x="336239" y="3464027"/>
            <a:ext cx="8345488" cy="1323439"/>
          </a:xfrm>
          <a:prstGeom prst="rect">
            <a:avLst/>
          </a:prstGeom>
        </p:spPr>
        <p:txBody>
          <a:bodyPr wrap="square">
            <a:spAutoFit/>
          </a:bodyPr>
          <a:lstStyle/>
          <a:p>
            <a:r>
              <a:rPr lang="en-US" sz="1600" dirty="0">
                <a:solidFill>
                  <a:srgbClr val="000000"/>
                </a:solidFill>
              </a:rPr>
              <a:t>To verify that NetFlow and NetFlow Data Export were configured properly, a few commands can be run. The first is </a:t>
            </a:r>
            <a:r>
              <a:rPr lang="en-US" sz="1600" b="1" dirty="0">
                <a:solidFill>
                  <a:srgbClr val="000000"/>
                </a:solidFill>
              </a:rPr>
              <a:t>show ip flow interface</a:t>
            </a:r>
            <a:r>
              <a:rPr lang="en-US" sz="1600" dirty="0">
                <a:solidFill>
                  <a:srgbClr val="000000"/>
                </a:solidFill>
              </a:rPr>
              <a:t>, which shows the interfaces that are configured for NetFlow. The second is </a:t>
            </a:r>
            <a:r>
              <a:rPr lang="en-US" sz="1600" b="1" dirty="0">
                <a:solidFill>
                  <a:srgbClr val="000000"/>
                </a:solidFill>
              </a:rPr>
              <a:t>show ip flow</a:t>
            </a:r>
            <a:r>
              <a:rPr lang="en-US" sz="1600" dirty="0">
                <a:solidFill>
                  <a:srgbClr val="000000"/>
                </a:solidFill>
              </a:rPr>
              <a:t>, which shows the destination for the NetFlow data to be exported to. Finally, </a:t>
            </a:r>
            <a:r>
              <a:rPr lang="en-US" sz="1600" b="1" dirty="0">
                <a:solidFill>
                  <a:srgbClr val="000000"/>
                </a:solidFill>
              </a:rPr>
              <a:t>show ip cache flow </a:t>
            </a:r>
            <a:r>
              <a:rPr lang="en-US" sz="1600" dirty="0">
                <a:solidFill>
                  <a:srgbClr val="000000"/>
                </a:solidFill>
              </a:rPr>
              <a:t>shows the traffic flows that NetFlow is capturing. </a:t>
            </a:r>
          </a:p>
        </p:txBody>
      </p:sp>
      <p:pic>
        <p:nvPicPr>
          <p:cNvPr id="2" name="Picture 1">
            <a:extLst>
              <a:ext uri="{FF2B5EF4-FFF2-40B4-BE49-F238E27FC236}">
                <a16:creationId xmlns:a16="http://schemas.microsoft.com/office/drawing/2014/main" id="{73F45141-0825-4ED0-86E6-E2390F89814E}"/>
              </a:ext>
            </a:extLst>
          </p:cNvPr>
          <p:cNvPicPr>
            <a:picLocks noChangeAspect="1"/>
          </p:cNvPicPr>
          <p:nvPr/>
        </p:nvPicPr>
        <p:blipFill>
          <a:blip r:embed="rId3"/>
          <a:stretch>
            <a:fillRect/>
          </a:stretch>
        </p:blipFill>
        <p:spPr>
          <a:xfrm>
            <a:off x="1878164" y="1773315"/>
            <a:ext cx="4588624" cy="1612411"/>
          </a:xfrm>
          <a:prstGeom prst="rect">
            <a:avLst/>
          </a:prstGeom>
        </p:spPr>
      </p:pic>
    </p:spTree>
    <p:extLst>
      <p:ext uri="{BB962C8B-B14F-4D97-AF65-F5344CB8AC3E}">
        <p14:creationId xmlns:p14="http://schemas.microsoft.com/office/powerpoint/2010/main" val="396611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12025" cy="731837"/>
          </a:xfrm>
        </p:spPr>
        <p:txBody>
          <a:bodyPr/>
          <a:lstStyle/>
          <a:p>
            <a:r>
              <a:rPr lang="en-US" sz="1600" dirty="0"/>
              <a:t>NetFlow and Flexible NetFlow</a:t>
            </a:r>
            <a:br>
              <a:rPr lang="en-US" dirty="0"/>
            </a:br>
            <a:r>
              <a:rPr lang="en-US" sz="2400" dirty="0"/>
              <a:t>Configuring and Verifying the Top Talkers on R1</a:t>
            </a:r>
          </a:p>
        </p:txBody>
      </p:sp>
      <p:sp>
        <p:nvSpPr>
          <p:cNvPr id="2" name="Rectangle 1">
            <a:extLst>
              <a:ext uri="{FF2B5EF4-FFF2-40B4-BE49-F238E27FC236}">
                <a16:creationId xmlns:a16="http://schemas.microsoft.com/office/drawing/2014/main" id="{6A270475-849B-4EFF-A136-71103F30112A}"/>
              </a:ext>
            </a:extLst>
          </p:cNvPr>
          <p:cNvSpPr/>
          <p:nvPr/>
        </p:nvSpPr>
        <p:spPr>
          <a:xfrm>
            <a:off x="329938" y="731837"/>
            <a:ext cx="3874417" cy="4031873"/>
          </a:xfrm>
          <a:prstGeom prst="rect">
            <a:avLst/>
          </a:prstGeom>
        </p:spPr>
        <p:txBody>
          <a:bodyPr wrap="square">
            <a:spAutoFit/>
          </a:bodyPr>
          <a:lstStyle/>
          <a:p>
            <a:r>
              <a:rPr lang="en-US" sz="1600" dirty="0">
                <a:solidFill>
                  <a:srgbClr val="000000"/>
                </a:solidFill>
              </a:rPr>
              <a:t>NetFlow is able to configure the top specified number of talkers on the network. </a:t>
            </a:r>
          </a:p>
          <a:p>
            <a:endParaRPr lang="en-US" sz="1600" dirty="0">
              <a:solidFill>
                <a:srgbClr val="000000"/>
              </a:solidFill>
            </a:endParaRPr>
          </a:p>
          <a:p>
            <a:r>
              <a:rPr lang="en-US" sz="1600" dirty="0">
                <a:solidFill>
                  <a:srgbClr val="000000"/>
                </a:solidFill>
              </a:rPr>
              <a:t>A very useful and quick configuration allows you to gain a great snapshot of what is going on in a device from a flow perspective. </a:t>
            </a:r>
          </a:p>
          <a:p>
            <a:endParaRPr lang="en-US" sz="1600" dirty="0">
              <a:solidFill>
                <a:srgbClr val="000000"/>
              </a:solidFill>
            </a:endParaRPr>
          </a:p>
          <a:p>
            <a:r>
              <a:rPr lang="en-US" sz="1600" dirty="0">
                <a:solidFill>
                  <a:srgbClr val="000000"/>
                </a:solidFill>
              </a:rPr>
              <a:t>This view can be enabled by issuing the global configuration mode command </a:t>
            </a:r>
            <a:r>
              <a:rPr lang="en-US" sz="1600" b="1" dirty="0">
                <a:solidFill>
                  <a:srgbClr val="000000"/>
                </a:solidFill>
              </a:rPr>
              <a:t>ip flow-top-talkers</a:t>
            </a:r>
            <a:r>
              <a:rPr lang="en-US" sz="1600" dirty="0">
                <a:solidFill>
                  <a:srgbClr val="000000"/>
                </a:solidFill>
              </a:rPr>
              <a:t> and configuring the </a:t>
            </a:r>
            <a:r>
              <a:rPr lang="en-US" sz="1600" b="1" dirty="0">
                <a:solidFill>
                  <a:srgbClr val="000000"/>
                </a:solidFill>
              </a:rPr>
              <a:t>top</a:t>
            </a:r>
            <a:r>
              <a:rPr lang="en-US" sz="1600" dirty="0">
                <a:solidFill>
                  <a:srgbClr val="000000"/>
                </a:solidFill>
              </a:rPr>
              <a:t> command for the number of talkers (1–200) and the </a:t>
            </a:r>
            <a:r>
              <a:rPr lang="en-US" sz="1600" b="1" dirty="0">
                <a:solidFill>
                  <a:srgbClr val="000000"/>
                </a:solidFill>
              </a:rPr>
              <a:t>sort-by</a:t>
            </a:r>
            <a:r>
              <a:rPr lang="en-US" sz="1600" dirty="0">
                <a:solidFill>
                  <a:srgbClr val="000000"/>
                </a:solidFill>
              </a:rPr>
              <a:t> command to sort by bytes or packets, depending on the use case. </a:t>
            </a:r>
          </a:p>
        </p:txBody>
      </p:sp>
      <p:pic>
        <p:nvPicPr>
          <p:cNvPr id="4" name="Picture 3">
            <a:extLst>
              <a:ext uri="{FF2B5EF4-FFF2-40B4-BE49-F238E27FC236}">
                <a16:creationId xmlns:a16="http://schemas.microsoft.com/office/drawing/2014/main" id="{263B3D0E-A2A6-423A-8E12-69ED76C300A3}"/>
              </a:ext>
            </a:extLst>
          </p:cNvPr>
          <p:cNvPicPr>
            <a:picLocks noChangeAspect="1"/>
          </p:cNvPicPr>
          <p:nvPr/>
        </p:nvPicPr>
        <p:blipFill>
          <a:blip r:embed="rId3"/>
          <a:stretch>
            <a:fillRect/>
          </a:stretch>
        </p:blipFill>
        <p:spPr>
          <a:xfrm>
            <a:off x="4204355" y="1276104"/>
            <a:ext cx="4788817" cy="2632715"/>
          </a:xfrm>
          <a:prstGeom prst="rect">
            <a:avLst/>
          </a:prstGeom>
        </p:spPr>
      </p:pic>
    </p:spTree>
    <p:extLst>
      <p:ext uri="{BB962C8B-B14F-4D97-AF65-F5344CB8AC3E}">
        <p14:creationId xmlns:p14="http://schemas.microsoft.com/office/powerpoint/2010/main" val="287487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1500"/>
          </a:xfrm>
        </p:spPr>
        <p:txBody>
          <a:bodyPr/>
          <a:lstStyle/>
          <a:p>
            <a:r>
              <a:rPr lang="en-US" sz="1600" dirty="0"/>
              <a:t>NetFlow and Flexible NetFlow</a:t>
            </a:r>
            <a:br>
              <a:rPr lang="en-US" dirty="0"/>
            </a:br>
            <a:r>
              <a:rPr lang="en-US" sz="2400" dirty="0"/>
              <a:t>Flexible NetFlow</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50203" y="642569"/>
            <a:ext cx="3950309" cy="32936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Flexible NetFlow was created to aid in more complex traffic analysis configuration than is possible with traditional NetFlow. </a:t>
            </a:r>
          </a:p>
          <a:p>
            <a:pPr marL="0" indent="0" algn="l" defTabSz="684213" fontAlgn="base">
              <a:spcBef>
                <a:spcPts val="600"/>
              </a:spcBef>
              <a:spcAft>
                <a:spcPts val="600"/>
              </a:spcAft>
              <a:buClr>
                <a:schemeClr val="tx2"/>
              </a:buClr>
              <a:buSzPct val="90000"/>
            </a:pPr>
            <a:r>
              <a:rPr lang="en-US" sz="1600" dirty="0">
                <a:solidFill>
                  <a:srgbClr val="000000"/>
                </a:solidFill>
              </a:rPr>
              <a:t>Flexible NetFlow allows for the use and reuse of configuration components. </a:t>
            </a:r>
          </a:p>
          <a:p>
            <a:pPr marL="0" indent="0" algn="l" defTabSz="684213" fontAlgn="base">
              <a:spcBef>
                <a:spcPts val="600"/>
              </a:spcBef>
              <a:spcAft>
                <a:spcPts val="600"/>
              </a:spcAft>
              <a:buClr>
                <a:schemeClr val="tx2"/>
              </a:buClr>
              <a:buSzPct val="90000"/>
            </a:pPr>
            <a:r>
              <a:rPr lang="en-US" sz="1600" dirty="0">
                <a:solidFill>
                  <a:srgbClr val="000000"/>
                </a:solidFill>
              </a:rPr>
              <a:t>Flexible NetFlow allows for the use of multiple flow monitors on the same traffic at the same time. This means that multiple different flow policies can be applied to the same traffic as it flows through a device. </a:t>
            </a:r>
          </a:p>
        </p:txBody>
      </p:sp>
      <p:sp>
        <p:nvSpPr>
          <p:cNvPr id="4" name="TextBox 3"/>
          <p:cNvSpPr txBox="1"/>
          <p:nvPr/>
        </p:nvSpPr>
        <p:spPr>
          <a:xfrm>
            <a:off x="4647138" y="582856"/>
            <a:ext cx="3930563" cy="338554"/>
          </a:xfrm>
          <a:prstGeom prst="rect">
            <a:avLst/>
          </a:prstGeom>
          <a:noFill/>
        </p:spPr>
        <p:txBody>
          <a:bodyPr wrap="none" rtlCol="0">
            <a:spAutoFit/>
          </a:bodyPr>
          <a:lstStyle/>
          <a:p>
            <a:r>
              <a:rPr lang="en-US" sz="1600" dirty="0">
                <a:solidFill>
                  <a:srgbClr val="000000"/>
                </a:solidFill>
              </a:rPr>
              <a:t>Table 24-9 Flexible NetFlow Components</a:t>
            </a:r>
          </a:p>
        </p:txBody>
      </p:sp>
      <p:graphicFrame>
        <p:nvGraphicFramePr>
          <p:cNvPr id="2" name="Table 3">
            <a:extLst>
              <a:ext uri="{FF2B5EF4-FFF2-40B4-BE49-F238E27FC236}">
                <a16:creationId xmlns:a16="http://schemas.microsoft.com/office/drawing/2014/main" id="{4B44062A-23F8-46A9-9656-E7E2C2379633}"/>
              </a:ext>
            </a:extLst>
          </p:cNvPr>
          <p:cNvGraphicFramePr>
            <a:graphicFrameLocks noGrp="1"/>
          </p:cNvGraphicFramePr>
          <p:nvPr>
            <p:extLst>
              <p:ext uri="{D42A27DB-BD31-4B8C-83A1-F6EECF244321}">
                <p14:modId xmlns:p14="http://schemas.microsoft.com/office/powerpoint/2010/main" val="385786184"/>
              </p:ext>
            </p:extLst>
          </p:nvPr>
        </p:nvGraphicFramePr>
        <p:xfrm>
          <a:off x="4169258" y="933504"/>
          <a:ext cx="4886325" cy="3383280"/>
        </p:xfrm>
        <a:graphic>
          <a:graphicData uri="http://schemas.openxmlformats.org/drawingml/2006/table">
            <a:tbl>
              <a:tblPr firstRow="1" bandRow="1">
                <a:tableStyleId>{5C22544A-7EE6-4342-B048-85BDC9FD1C3A}</a:tableStyleId>
              </a:tblPr>
              <a:tblGrid>
                <a:gridCol w="1323087">
                  <a:extLst>
                    <a:ext uri="{9D8B030D-6E8A-4147-A177-3AD203B41FA5}">
                      <a16:colId xmlns:a16="http://schemas.microsoft.com/office/drawing/2014/main" val="3883451754"/>
                    </a:ext>
                  </a:extLst>
                </a:gridCol>
                <a:gridCol w="3563238">
                  <a:extLst>
                    <a:ext uri="{9D8B030D-6E8A-4147-A177-3AD203B41FA5}">
                      <a16:colId xmlns:a16="http://schemas.microsoft.com/office/drawing/2014/main" val="447522050"/>
                    </a:ext>
                  </a:extLst>
                </a:gridCol>
              </a:tblGrid>
              <a:tr h="370840">
                <a:tc>
                  <a:txBody>
                    <a:bodyPr/>
                    <a:lstStyle/>
                    <a:p>
                      <a:r>
                        <a:rPr lang="en-US" sz="1600" b="1" kern="1200" dirty="0">
                          <a:solidFill>
                            <a:schemeClr val="lt1"/>
                          </a:solidFill>
                          <a:effectLst/>
                          <a:latin typeface="+mn-lt"/>
                          <a:ea typeface="+mn-ea"/>
                          <a:cs typeface="+mn-cs"/>
                        </a:rPr>
                        <a:t>Component Name</a:t>
                      </a:r>
                      <a:endParaRPr lang="en-US" sz="1600" dirty="0"/>
                    </a:p>
                  </a:txBody>
                  <a:tcPr/>
                </a:tc>
                <a:tc>
                  <a:txBody>
                    <a:bodyPr/>
                    <a:lstStyle/>
                    <a:p>
                      <a:r>
                        <a:rPr lang="en-US" sz="1600" b="1" kern="1200" dirty="0">
                          <a:solidFill>
                            <a:schemeClr val="lt1"/>
                          </a:solidFill>
                          <a:effectLst/>
                          <a:latin typeface="+mn-lt"/>
                          <a:ea typeface="+mn-ea"/>
                          <a:cs typeface="+mn-cs"/>
                        </a:rPr>
                        <a:t>Description</a:t>
                      </a:r>
                      <a:endParaRPr lang="en-US" sz="1600" dirty="0"/>
                    </a:p>
                  </a:txBody>
                  <a:tcPr/>
                </a:tc>
                <a:extLst>
                  <a:ext uri="{0D108BD9-81ED-4DB2-BD59-A6C34878D82A}">
                    <a16:rowId xmlns:a16="http://schemas.microsoft.com/office/drawing/2014/main" val="2775686769"/>
                  </a:ext>
                </a:extLst>
              </a:tr>
              <a:tr h="370840">
                <a:tc>
                  <a:txBody>
                    <a:bodyPr/>
                    <a:lstStyle/>
                    <a:p>
                      <a:r>
                        <a:rPr lang="en-US" sz="1600" kern="1200" dirty="0">
                          <a:solidFill>
                            <a:srgbClr val="000000"/>
                          </a:solidFill>
                          <a:effectLst/>
                          <a:latin typeface="+mn-lt"/>
                          <a:ea typeface="+mn-ea"/>
                          <a:cs typeface="+mn-cs"/>
                        </a:rPr>
                        <a:t>Flow Records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Combination of key and non-key fields. There are predefined and user-defined records.</a:t>
                      </a:r>
                      <a:endParaRPr lang="en-US" sz="1600" dirty="0">
                        <a:solidFill>
                          <a:srgbClr val="000000"/>
                        </a:solidFill>
                      </a:endParaRPr>
                    </a:p>
                  </a:txBody>
                  <a:tcPr/>
                </a:tc>
                <a:extLst>
                  <a:ext uri="{0D108BD9-81ED-4DB2-BD59-A6C34878D82A}">
                    <a16:rowId xmlns:a16="http://schemas.microsoft.com/office/drawing/2014/main" val="3457493261"/>
                  </a:ext>
                </a:extLst>
              </a:tr>
              <a:tr h="370840">
                <a:tc>
                  <a:txBody>
                    <a:bodyPr/>
                    <a:lstStyle/>
                    <a:p>
                      <a:r>
                        <a:rPr lang="en-US" sz="1600" kern="1200" dirty="0">
                          <a:solidFill>
                            <a:srgbClr val="000000"/>
                          </a:solidFill>
                          <a:effectLst/>
                          <a:latin typeface="+mn-lt"/>
                          <a:ea typeface="+mn-ea"/>
                          <a:cs typeface="+mn-cs"/>
                        </a:rPr>
                        <a:t>Flow Monitors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Applied to the interface to perform network traffic monitor</a:t>
                      </a:r>
                      <a:endParaRPr lang="en-US" sz="1600" dirty="0">
                        <a:solidFill>
                          <a:srgbClr val="000000"/>
                        </a:solidFill>
                      </a:endParaRPr>
                    </a:p>
                  </a:txBody>
                  <a:tcPr/>
                </a:tc>
                <a:extLst>
                  <a:ext uri="{0D108BD9-81ED-4DB2-BD59-A6C34878D82A}">
                    <a16:rowId xmlns:a16="http://schemas.microsoft.com/office/drawing/2014/main" val="2830012506"/>
                  </a:ext>
                </a:extLst>
              </a:tr>
              <a:tr h="370840">
                <a:tc>
                  <a:txBody>
                    <a:bodyPr/>
                    <a:lstStyle/>
                    <a:p>
                      <a:r>
                        <a:rPr lang="en-US" sz="1600" kern="1200" dirty="0">
                          <a:solidFill>
                            <a:srgbClr val="000000"/>
                          </a:solidFill>
                          <a:effectLst/>
                          <a:latin typeface="+mn-lt"/>
                          <a:ea typeface="+mn-ea"/>
                          <a:cs typeface="+mn-cs"/>
                        </a:rPr>
                        <a:t>Flow Exporters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Exports NetFlow Version 9 data from the Flow Monitor cache to a remote host or NetFlow collector.</a:t>
                      </a:r>
                      <a:endParaRPr lang="en-US" sz="1600" dirty="0">
                        <a:solidFill>
                          <a:srgbClr val="000000"/>
                        </a:solidFill>
                      </a:endParaRPr>
                    </a:p>
                  </a:txBody>
                  <a:tcPr/>
                </a:tc>
                <a:extLst>
                  <a:ext uri="{0D108BD9-81ED-4DB2-BD59-A6C34878D82A}">
                    <a16:rowId xmlns:a16="http://schemas.microsoft.com/office/drawing/2014/main" val="2810464744"/>
                  </a:ext>
                </a:extLst>
              </a:tr>
              <a:tr h="370840">
                <a:tc>
                  <a:txBody>
                    <a:bodyPr/>
                    <a:lstStyle/>
                    <a:p>
                      <a:r>
                        <a:rPr lang="en-US" sz="1600" kern="1200" dirty="0">
                          <a:solidFill>
                            <a:srgbClr val="000000"/>
                          </a:solidFill>
                          <a:effectLst/>
                          <a:latin typeface="+mn-lt"/>
                          <a:ea typeface="+mn-ea"/>
                          <a:cs typeface="+mn-cs"/>
                        </a:rPr>
                        <a:t>Flow Samplers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Samples partial NetFlow data rather than analyzing all NetFlow data.</a:t>
                      </a:r>
                      <a:endParaRPr lang="en-US" sz="1600" dirty="0">
                        <a:solidFill>
                          <a:srgbClr val="000000"/>
                        </a:solidFill>
                      </a:endParaRPr>
                    </a:p>
                  </a:txBody>
                  <a:tcPr/>
                </a:tc>
                <a:extLst>
                  <a:ext uri="{0D108BD9-81ED-4DB2-BD59-A6C34878D82A}">
                    <a16:rowId xmlns:a16="http://schemas.microsoft.com/office/drawing/2014/main" val="2667830713"/>
                  </a:ext>
                </a:extLst>
              </a:tr>
            </a:tbl>
          </a:graphicData>
        </a:graphic>
      </p:graphicFrame>
    </p:spTree>
    <p:extLst>
      <p:ext uri="{BB962C8B-B14F-4D97-AF65-F5344CB8AC3E}">
        <p14:creationId xmlns:p14="http://schemas.microsoft.com/office/powerpoint/2010/main" val="411148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NetFlow and Flexible NetFlow</a:t>
            </a:r>
            <a:br>
              <a:rPr lang="en-US" dirty="0"/>
            </a:br>
            <a:r>
              <a:rPr lang="en-US" sz="2400" dirty="0"/>
              <a:t>Sampled NetFlow Data Trade-offs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86233" y="731837"/>
            <a:ext cx="8536299" cy="390933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There are trade-offs in using sampled NetFlow data. </a:t>
            </a:r>
          </a:p>
          <a:p>
            <a:pPr marL="0" indent="0" algn="l" defTabSz="684213" fontAlgn="base">
              <a:spcBef>
                <a:spcPts val="600"/>
              </a:spcBef>
              <a:spcAft>
                <a:spcPts val="600"/>
              </a:spcAft>
              <a:buClr>
                <a:schemeClr val="tx2"/>
              </a:buClr>
              <a:buSzPct val="90000"/>
            </a:pPr>
            <a:r>
              <a:rPr lang="en-US" sz="1600" dirty="0">
                <a:solidFill>
                  <a:srgbClr val="000000"/>
                </a:solidFill>
              </a:rPr>
              <a:t>The biggest one is that there is a reduced load on the device in terms of memory and CPU. However, by sampling NetFlow data only at specific intervals, something could be missed as the accuracy goes down with sampling compared to when gathering all data. </a:t>
            </a:r>
          </a:p>
          <a:p>
            <a:pPr marL="0" indent="0" algn="l" defTabSz="684213" fontAlgn="base">
              <a:spcBef>
                <a:spcPts val="600"/>
              </a:spcBef>
              <a:spcAft>
                <a:spcPts val="600"/>
              </a:spcAft>
              <a:buClr>
                <a:schemeClr val="tx2"/>
              </a:buClr>
              <a:buSzPct val="90000"/>
            </a:pPr>
            <a:r>
              <a:rPr lang="en-US" sz="1600" dirty="0">
                <a:solidFill>
                  <a:srgbClr val="000000"/>
                </a:solidFill>
              </a:rPr>
              <a:t>Security has been a huge driver in the adoption of Flexible NetFlow due to its ability to track all parts of the IP header, as well as the packet and normalize it into flows.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Flexible NetFlow can dynamically create individual caches for each type of flow.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Flexible NetFlow can filter ingress traffic destined to a single destination. </a:t>
            </a:r>
          </a:p>
          <a:p>
            <a:pPr marL="0" indent="0" algn="l" defTabSz="684213" fontAlgn="base">
              <a:spcBef>
                <a:spcPts val="600"/>
              </a:spcBef>
              <a:spcAft>
                <a:spcPts val="600"/>
              </a:spcAft>
              <a:buClr>
                <a:schemeClr val="tx2"/>
              </a:buClr>
              <a:buSzPct val="90000"/>
            </a:pPr>
            <a:r>
              <a:rPr lang="en-US" sz="1600" dirty="0">
                <a:solidFill>
                  <a:srgbClr val="000000"/>
                </a:solidFill>
              </a:rPr>
              <a:t>You can use the </a:t>
            </a:r>
            <a:r>
              <a:rPr lang="en-US" sz="1600" b="1" dirty="0">
                <a:solidFill>
                  <a:srgbClr val="000000"/>
                </a:solidFill>
              </a:rPr>
              <a:t>collect</a:t>
            </a:r>
            <a:r>
              <a:rPr lang="en-US" sz="1600" dirty="0">
                <a:solidFill>
                  <a:srgbClr val="000000"/>
                </a:solidFill>
              </a:rPr>
              <a:t> and </a:t>
            </a:r>
            <a:r>
              <a:rPr lang="en-US" sz="1600" b="1" dirty="0">
                <a:solidFill>
                  <a:srgbClr val="000000"/>
                </a:solidFill>
              </a:rPr>
              <a:t>match</a:t>
            </a:r>
            <a:r>
              <a:rPr lang="en-US" sz="1600" dirty="0">
                <a:solidFill>
                  <a:srgbClr val="000000"/>
                </a:solidFill>
              </a:rPr>
              <a:t> commands to create a customized flow record. </a:t>
            </a:r>
          </a:p>
          <a:p>
            <a:pPr marL="0" indent="0" algn="l" defTabSz="684213" fontAlgn="base">
              <a:spcBef>
                <a:spcPts val="600"/>
              </a:spcBef>
              <a:spcAft>
                <a:spcPts val="600"/>
              </a:spcAft>
              <a:buClr>
                <a:schemeClr val="tx2"/>
              </a:buClr>
              <a:buSzPct val="90000"/>
            </a:pPr>
            <a:r>
              <a:rPr lang="en-US" sz="1600" dirty="0">
                <a:solidFill>
                  <a:srgbClr val="000000"/>
                </a:solidFill>
              </a:rPr>
              <a:t>To create a custom flow record, certain key and non-key fields must be matched so the flow record is usable. The </a:t>
            </a:r>
            <a:r>
              <a:rPr lang="en-US" sz="1600" b="1" dirty="0">
                <a:solidFill>
                  <a:srgbClr val="000000"/>
                </a:solidFill>
              </a:rPr>
              <a:t>match</a:t>
            </a:r>
            <a:r>
              <a:rPr lang="en-US" sz="1600" dirty="0">
                <a:solidFill>
                  <a:srgbClr val="000000"/>
                </a:solidFill>
              </a:rPr>
              <a:t> command is used to select key fields, and the </a:t>
            </a:r>
            <a:r>
              <a:rPr lang="en-US" sz="1600" b="1" dirty="0">
                <a:solidFill>
                  <a:srgbClr val="000000"/>
                </a:solidFill>
              </a:rPr>
              <a:t>collect</a:t>
            </a:r>
            <a:r>
              <a:rPr lang="en-US" sz="1600" dirty="0">
                <a:solidFill>
                  <a:srgbClr val="000000"/>
                </a:solidFill>
              </a:rPr>
              <a:t> command is used to select non-key fields. </a:t>
            </a:r>
          </a:p>
        </p:txBody>
      </p:sp>
    </p:spTree>
    <p:extLst>
      <p:ext uri="{BB962C8B-B14F-4D97-AF65-F5344CB8AC3E}">
        <p14:creationId xmlns:p14="http://schemas.microsoft.com/office/powerpoint/2010/main" val="375684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21506"/>
          </a:xfrm>
        </p:spPr>
        <p:txBody>
          <a:bodyPr/>
          <a:lstStyle/>
          <a:p>
            <a:r>
              <a:rPr lang="en-US" sz="1600" dirty="0"/>
              <a:t>NetFlow and Flexible NetFlow</a:t>
            </a:r>
            <a:br>
              <a:rPr lang="en-US" dirty="0"/>
            </a:br>
            <a:r>
              <a:rPr lang="en-US" sz="2400" dirty="0"/>
              <a:t>Flow Record Key and Non-Key Fields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07170" y="621507"/>
            <a:ext cx="8286749" cy="8715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rgbClr val="000000"/>
                </a:solidFill>
              </a:rPr>
              <a:t>Table 24-10 shows a list of the key and non-key fields that can be used to mimic the original NetFlow capabilities when building a custom flow record. </a:t>
            </a:r>
          </a:p>
          <a:p>
            <a:pPr marL="0" indent="0" algn="l" defTabSz="684213" fontAlgn="base">
              <a:spcBef>
                <a:spcPts val="600"/>
              </a:spcBef>
              <a:spcAft>
                <a:spcPts val="600"/>
              </a:spcAft>
              <a:buClr>
                <a:schemeClr val="tx2"/>
              </a:buClr>
              <a:buSzPct val="90000"/>
            </a:pPr>
            <a:r>
              <a:rPr lang="en-US" sz="1500" dirty="0">
                <a:solidFill>
                  <a:srgbClr val="000000"/>
                </a:solidFill>
              </a:rPr>
              <a:t>Table 24-10  Flow Record Key and Non-Key Fields</a:t>
            </a:r>
          </a:p>
        </p:txBody>
      </p:sp>
      <p:graphicFrame>
        <p:nvGraphicFramePr>
          <p:cNvPr id="6" name="Table 6">
            <a:extLst>
              <a:ext uri="{FF2B5EF4-FFF2-40B4-BE49-F238E27FC236}">
                <a16:creationId xmlns:a16="http://schemas.microsoft.com/office/drawing/2014/main" id="{D9151607-AFE6-4327-BCC7-87D1363697D8}"/>
              </a:ext>
            </a:extLst>
          </p:cNvPr>
          <p:cNvGraphicFramePr>
            <a:graphicFrameLocks noGrp="1"/>
          </p:cNvGraphicFramePr>
          <p:nvPr>
            <p:extLst>
              <p:ext uri="{D42A27DB-BD31-4B8C-83A1-F6EECF244321}">
                <p14:modId xmlns:p14="http://schemas.microsoft.com/office/powerpoint/2010/main" val="1424422266"/>
              </p:ext>
            </p:extLst>
          </p:nvPr>
        </p:nvGraphicFramePr>
        <p:xfrm>
          <a:off x="207170" y="1493044"/>
          <a:ext cx="8829675" cy="3144520"/>
        </p:xfrm>
        <a:graphic>
          <a:graphicData uri="http://schemas.openxmlformats.org/drawingml/2006/table">
            <a:tbl>
              <a:tblPr firstRow="1" bandRow="1">
                <a:tableStyleId>{5C22544A-7EE6-4342-B048-85BDC9FD1C3A}</a:tableStyleId>
              </a:tblPr>
              <a:tblGrid>
                <a:gridCol w="2579231">
                  <a:extLst>
                    <a:ext uri="{9D8B030D-6E8A-4147-A177-3AD203B41FA5}">
                      <a16:colId xmlns:a16="http://schemas.microsoft.com/office/drawing/2014/main" val="667066629"/>
                    </a:ext>
                  </a:extLst>
                </a:gridCol>
                <a:gridCol w="1185525">
                  <a:extLst>
                    <a:ext uri="{9D8B030D-6E8A-4147-A177-3AD203B41FA5}">
                      <a16:colId xmlns:a16="http://schemas.microsoft.com/office/drawing/2014/main" val="4243640785"/>
                    </a:ext>
                  </a:extLst>
                </a:gridCol>
                <a:gridCol w="5064919">
                  <a:extLst>
                    <a:ext uri="{9D8B030D-6E8A-4147-A177-3AD203B41FA5}">
                      <a16:colId xmlns:a16="http://schemas.microsoft.com/office/drawing/2014/main" val="4270642688"/>
                    </a:ext>
                  </a:extLst>
                </a:gridCol>
              </a:tblGrid>
              <a:tr h="370840">
                <a:tc>
                  <a:txBody>
                    <a:bodyPr/>
                    <a:lstStyle/>
                    <a:p>
                      <a:r>
                        <a:rPr lang="en-US" sz="1500" b="1" kern="1200" dirty="0">
                          <a:solidFill>
                            <a:schemeClr val="lt1"/>
                          </a:solidFill>
                          <a:effectLst/>
                          <a:latin typeface="+mn-lt"/>
                          <a:ea typeface="+mn-ea"/>
                          <a:cs typeface="+mn-cs"/>
                        </a:rPr>
                        <a:t>Field </a:t>
                      </a:r>
                      <a:endParaRPr lang="en-US" sz="1500" dirty="0"/>
                    </a:p>
                  </a:txBody>
                  <a:tcPr marL="45720" marR="45720"/>
                </a:tc>
                <a:tc>
                  <a:txBody>
                    <a:bodyPr/>
                    <a:lstStyle/>
                    <a:p>
                      <a:r>
                        <a:rPr lang="en-US" sz="1500" b="1" kern="1200" dirty="0">
                          <a:solidFill>
                            <a:schemeClr val="lt1"/>
                          </a:solidFill>
                          <a:effectLst/>
                          <a:latin typeface="+mn-lt"/>
                          <a:ea typeface="+mn-ea"/>
                          <a:cs typeface="+mn-cs"/>
                        </a:rPr>
                        <a:t>Key or Non-Key Field </a:t>
                      </a:r>
                      <a:endParaRPr lang="en-US" sz="1500" dirty="0"/>
                    </a:p>
                  </a:txBody>
                  <a:tcPr marL="45720" marR="45720"/>
                </a:tc>
                <a:tc>
                  <a:txBody>
                    <a:bodyPr/>
                    <a:lstStyle/>
                    <a:p>
                      <a:r>
                        <a:rPr lang="en-US" sz="1500" b="1" kern="1200" dirty="0">
                          <a:solidFill>
                            <a:schemeClr val="lt1"/>
                          </a:solidFill>
                          <a:effectLst/>
                          <a:latin typeface="+mn-lt"/>
                          <a:ea typeface="+mn-ea"/>
                          <a:cs typeface="+mn-cs"/>
                        </a:rPr>
                        <a:t>Definition </a:t>
                      </a:r>
                      <a:endParaRPr lang="en-US" sz="1500" dirty="0"/>
                    </a:p>
                  </a:txBody>
                  <a:tcPr marL="45720" marR="45720"/>
                </a:tc>
                <a:extLst>
                  <a:ext uri="{0D108BD9-81ED-4DB2-BD59-A6C34878D82A}">
                    <a16:rowId xmlns:a16="http://schemas.microsoft.com/office/drawing/2014/main" val="4018390050"/>
                  </a:ext>
                </a:extLst>
              </a:tr>
              <a:tr h="370840">
                <a:tc>
                  <a:txBody>
                    <a:bodyPr/>
                    <a:lstStyle/>
                    <a:p>
                      <a:r>
                        <a:rPr lang="en-US" sz="1500" kern="1200" dirty="0">
                          <a:solidFill>
                            <a:srgbClr val="000000"/>
                          </a:solidFill>
                          <a:effectLst/>
                          <a:latin typeface="+mn-lt"/>
                          <a:ea typeface="+mn-ea"/>
                          <a:cs typeface="+mn-cs"/>
                        </a:rPr>
                        <a:t>IP ToS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Value in the type of service (ToS) </a:t>
                      </a:r>
                      <a:endParaRPr lang="en-US" sz="1500" dirty="0">
                        <a:solidFill>
                          <a:srgbClr val="000000"/>
                        </a:solidFill>
                      </a:endParaRPr>
                    </a:p>
                  </a:txBody>
                  <a:tcPr marL="45720" marR="45720"/>
                </a:tc>
                <a:extLst>
                  <a:ext uri="{0D108BD9-81ED-4DB2-BD59-A6C34878D82A}">
                    <a16:rowId xmlns:a16="http://schemas.microsoft.com/office/drawing/2014/main" val="2771326204"/>
                  </a:ext>
                </a:extLst>
              </a:tr>
              <a:tr h="370840">
                <a:tc>
                  <a:txBody>
                    <a:bodyPr/>
                    <a:lstStyle/>
                    <a:p>
                      <a:r>
                        <a:rPr lang="en-US" sz="1500" kern="1200" dirty="0">
                          <a:solidFill>
                            <a:srgbClr val="000000"/>
                          </a:solidFill>
                          <a:effectLst/>
                          <a:latin typeface="+mn-lt"/>
                          <a:ea typeface="+mn-ea"/>
                          <a:cs typeface="+mn-cs"/>
                        </a:rPr>
                        <a:t>IP ToS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Value in the IP protocol field</a:t>
                      </a:r>
                      <a:endParaRPr lang="en-US" sz="1500" dirty="0">
                        <a:solidFill>
                          <a:srgbClr val="000000"/>
                        </a:solidFill>
                      </a:endParaRPr>
                    </a:p>
                  </a:txBody>
                  <a:tcPr marL="45720" marR="45720"/>
                </a:tc>
                <a:extLst>
                  <a:ext uri="{0D108BD9-81ED-4DB2-BD59-A6C34878D82A}">
                    <a16:rowId xmlns:a16="http://schemas.microsoft.com/office/drawing/2014/main" val="1042346215"/>
                  </a:ext>
                </a:extLst>
              </a:tr>
              <a:tr h="370840">
                <a:tc>
                  <a:txBody>
                    <a:bodyPr/>
                    <a:lstStyle/>
                    <a:p>
                      <a:r>
                        <a:rPr lang="en-US" sz="1500" kern="1200" dirty="0">
                          <a:solidFill>
                            <a:srgbClr val="000000"/>
                          </a:solidFill>
                          <a:effectLst/>
                          <a:latin typeface="+mn-lt"/>
                          <a:ea typeface="+mn-ea"/>
                          <a:cs typeface="+mn-cs"/>
                        </a:rPr>
                        <a:t>IP source address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IP source address</a:t>
                      </a:r>
                      <a:endParaRPr lang="en-US" sz="1500" dirty="0">
                        <a:solidFill>
                          <a:srgbClr val="000000"/>
                        </a:solidFill>
                      </a:endParaRPr>
                    </a:p>
                  </a:txBody>
                  <a:tcPr marL="45720" marR="45720"/>
                </a:tc>
                <a:extLst>
                  <a:ext uri="{0D108BD9-81ED-4DB2-BD59-A6C34878D82A}">
                    <a16:rowId xmlns:a16="http://schemas.microsoft.com/office/drawing/2014/main" val="1870458477"/>
                  </a:ext>
                </a:extLst>
              </a:tr>
              <a:tr h="370840">
                <a:tc>
                  <a:txBody>
                    <a:bodyPr/>
                    <a:lstStyle/>
                    <a:p>
                      <a:r>
                        <a:rPr lang="en-US" sz="1500" kern="1200" dirty="0">
                          <a:solidFill>
                            <a:srgbClr val="000000"/>
                          </a:solidFill>
                          <a:effectLst/>
                          <a:latin typeface="+mn-lt"/>
                          <a:ea typeface="+mn-ea"/>
                          <a:cs typeface="+mn-cs"/>
                        </a:rPr>
                        <a:t>Transport source port</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IP destination address</a:t>
                      </a:r>
                      <a:endParaRPr lang="en-US" sz="1500" dirty="0">
                        <a:solidFill>
                          <a:srgbClr val="000000"/>
                        </a:solidFill>
                      </a:endParaRPr>
                    </a:p>
                  </a:txBody>
                  <a:tcPr marL="45720" marR="45720"/>
                </a:tc>
                <a:extLst>
                  <a:ext uri="{0D108BD9-81ED-4DB2-BD59-A6C34878D82A}">
                    <a16:rowId xmlns:a16="http://schemas.microsoft.com/office/drawing/2014/main" val="2040089482"/>
                  </a:ext>
                </a:extLst>
              </a:tr>
              <a:tr h="370840">
                <a:tc>
                  <a:txBody>
                    <a:bodyPr/>
                    <a:lstStyle/>
                    <a:p>
                      <a:r>
                        <a:rPr lang="en-US" sz="1500" kern="1200" dirty="0">
                          <a:solidFill>
                            <a:srgbClr val="000000"/>
                          </a:solidFill>
                          <a:effectLst/>
                          <a:latin typeface="+mn-lt"/>
                          <a:ea typeface="+mn-ea"/>
                          <a:cs typeface="+mn-cs"/>
                        </a:rPr>
                        <a:t>Transport destination port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Value of the transport layer source port field</a:t>
                      </a:r>
                      <a:endParaRPr lang="en-US" sz="1500" dirty="0">
                        <a:solidFill>
                          <a:srgbClr val="000000"/>
                        </a:solidFill>
                      </a:endParaRPr>
                    </a:p>
                  </a:txBody>
                  <a:tcPr marL="45720" marR="45720"/>
                </a:tc>
                <a:extLst>
                  <a:ext uri="{0D108BD9-81ED-4DB2-BD59-A6C34878D82A}">
                    <a16:rowId xmlns:a16="http://schemas.microsoft.com/office/drawing/2014/main" val="632436097"/>
                  </a:ext>
                </a:extLst>
              </a:tr>
              <a:tr h="370840">
                <a:tc>
                  <a:txBody>
                    <a:bodyPr/>
                    <a:lstStyle/>
                    <a:p>
                      <a:r>
                        <a:rPr lang="en-US" sz="1500" kern="1200" dirty="0">
                          <a:solidFill>
                            <a:srgbClr val="000000"/>
                          </a:solidFill>
                          <a:effectLst/>
                          <a:latin typeface="+mn-lt"/>
                          <a:ea typeface="+mn-ea"/>
                          <a:cs typeface="+mn-cs"/>
                        </a:rPr>
                        <a:t>Interface input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Value of the transport layer destination port </a:t>
                      </a:r>
                      <a:endParaRPr lang="en-US" sz="1500" dirty="0">
                        <a:solidFill>
                          <a:srgbClr val="000000"/>
                        </a:solidFill>
                      </a:endParaRPr>
                    </a:p>
                  </a:txBody>
                  <a:tcPr marL="45720" marR="45720"/>
                </a:tc>
                <a:extLst>
                  <a:ext uri="{0D108BD9-81ED-4DB2-BD59-A6C34878D82A}">
                    <a16:rowId xmlns:a16="http://schemas.microsoft.com/office/drawing/2014/main" val="3537791830"/>
                  </a:ext>
                </a:extLst>
              </a:tr>
              <a:tr h="370840">
                <a:tc>
                  <a:txBody>
                    <a:bodyPr/>
                    <a:lstStyle/>
                    <a:p>
                      <a:r>
                        <a:rPr lang="en-US" sz="1500" kern="1200" dirty="0">
                          <a:solidFill>
                            <a:srgbClr val="000000"/>
                          </a:solidFill>
                          <a:effectLst/>
                          <a:latin typeface="+mn-lt"/>
                          <a:ea typeface="+mn-ea"/>
                          <a:cs typeface="+mn-cs"/>
                        </a:rPr>
                        <a:t>Flow sampler ID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Key</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ID number of the flow sampler (if flow sampling is enabled)</a:t>
                      </a:r>
                      <a:endParaRPr lang="en-US" sz="1500" dirty="0">
                        <a:solidFill>
                          <a:srgbClr val="000000"/>
                        </a:solidFill>
                      </a:endParaRPr>
                    </a:p>
                  </a:txBody>
                  <a:tcPr marL="45720" marR="45720"/>
                </a:tc>
                <a:extLst>
                  <a:ext uri="{0D108BD9-81ED-4DB2-BD59-A6C34878D82A}">
                    <a16:rowId xmlns:a16="http://schemas.microsoft.com/office/drawing/2014/main" val="1306223534"/>
                  </a:ext>
                </a:extLst>
              </a:tr>
            </a:tbl>
          </a:graphicData>
        </a:graphic>
      </p:graphicFrame>
    </p:spTree>
    <p:extLst>
      <p:ext uri="{BB962C8B-B14F-4D97-AF65-F5344CB8AC3E}">
        <p14:creationId xmlns:p14="http://schemas.microsoft.com/office/powerpoint/2010/main" val="168276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14363"/>
          </a:xfrm>
        </p:spPr>
        <p:txBody>
          <a:bodyPr/>
          <a:lstStyle/>
          <a:p>
            <a:r>
              <a:rPr lang="en-US" sz="1600" dirty="0"/>
              <a:t>NetFlow and Flexible NetFlow</a:t>
            </a:r>
            <a:br>
              <a:rPr lang="en-US" dirty="0"/>
            </a:br>
            <a:r>
              <a:rPr lang="en-US" sz="2400" dirty="0"/>
              <a:t>Flow Record Key and Non-Key Fields (Cont.)</a:t>
            </a:r>
          </a:p>
        </p:txBody>
      </p:sp>
      <p:graphicFrame>
        <p:nvGraphicFramePr>
          <p:cNvPr id="6" name="Table 6">
            <a:extLst>
              <a:ext uri="{FF2B5EF4-FFF2-40B4-BE49-F238E27FC236}">
                <a16:creationId xmlns:a16="http://schemas.microsoft.com/office/drawing/2014/main" id="{D9151607-AFE6-4327-BCC7-87D1363697D8}"/>
              </a:ext>
            </a:extLst>
          </p:cNvPr>
          <p:cNvGraphicFramePr>
            <a:graphicFrameLocks noGrp="1"/>
          </p:cNvGraphicFramePr>
          <p:nvPr>
            <p:extLst>
              <p:ext uri="{D42A27DB-BD31-4B8C-83A1-F6EECF244321}">
                <p14:modId xmlns:p14="http://schemas.microsoft.com/office/powerpoint/2010/main" val="3919074001"/>
              </p:ext>
            </p:extLst>
          </p:nvPr>
        </p:nvGraphicFramePr>
        <p:xfrm>
          <a:off x="142875" y="617220"/>
          <a:ext cx="8886826" cy="3942080"/>
        </p:xfrm>
        <a:graphic>
          <a:graphicData uri="http://schemas.openxmlformats.org/drawingml/2006/table">
            <a:tbl>
              <a:tblPr firstRow="1" bandRow="1">
                <a:tableStyleId>{5C22544A-7EE6-4342-B048-85BDC9FD1C3A}</a:tableStyleId>
              </a:tblPr>
              <a:tblGrid>
                <a:gridCol w="2793206">
                  <a:extLst>
                    <a:ext uri="{9D8B030D-6E8A-4147-A177-3AD203B41FA5}">
                      <a16:colId xmlns:a16="http://schemas.microsoft.com/office/drawing/2014/main" val="667066629"/>
                    </a:ext>
                  </a:extLst>
                </a:gridCol>
                <a:gridCol w="2157414">
                  <a:extLst>
                    <a:ext uri="{9D8B030D-6E8A-4147-A177-3AD203B41FA5}">
                      <a16:colId xmlns:a16="http://schemas.microsoft.com/office/drawing/2014/main" val="4243640785"/>
                    </a:ext>
                  </a:extLst>
                </a:gridCol>
                <a:gridCol w="3936206">
                  <a:extLst>
                    <a:ext uri="{9D8B030D-6E8A-4147-A177-3AD203B41FA5}">
                      <a16:colId xmlns:a16="http://schemas.microsoft.com/office/drawing/2014/main" val="4270642688"/>
                    </a:ext>
                  </a:extLst>
                </a:gridCol>
              </a:tblGrid>
              <a:tr h="266325">
                <a:tc>
                  <a:txBody>
                    <a:bodyPr/>
                    <a:lstStyle/>
                    <a:p>
                      <a:r>
                        <a:rPr lang="en-US" sz="1500" b="1" kern="1200" dirty="0">
                          <a:solidFill>
                            <a:schemeClr val="lt1"/>
                          </a:solidFill>
                          <a:effectLst/>
                          <a:latin typeface="+mn-lt"/>
                          <a:ea typeface="+mn-ea"/>
                          <a:cs typeface="+mn-cs"/>
                        </a:rPr>
                        <a:t>Field </a:t>
                      </a:r>
                      <a:endParaRPr lang="en-US" sz="1500" dirty="0"/>
                    </a:p>
                  </a:txBody>
                  <a:tcPr/>
                </a:tc>
                <a:tc>
                  <a:txBody>
                    <a:bodyPr/>
                    <a:lstStyle/>
                    <a:p>
                      <a:r>
                        <a:rPr lang="en-US" sz="1500" b="1" kern="1200" dirty="0">
                          <a:solidFill>
                            <a:schemeClr val="lt1"/>
                          </a:solidFill>
                          <a:effectLst/>
                          <a:latin typeface="+mn-lt"/>
                          <a:ea typeface="+mn-ea"/>
                          <a:cs typeface="+mn-cs"/>
                        </a:rPr>
                        <a:t>Key or Non-Key Field </a:t>
                      </a:r>
                      <a:endParaRPr lang="en-US" sz="1500" dirty="0"/>
                    </a:p>
                  </a:txBody>
                  <a:tcPr/>
                </a:tc>
                <a:tc>
                  <a:txBody>
                    <a:bodyPr/>
                    <a:lstStyle/>
                    <a:p>
                      <a:r>
                        <a:rPr lang="en-US" sz="1500" b="1" kern="1200" dirty="0">
                          <a:solidFill>
                            <a:schemeClr val="lt1"/>
                          </a:solidFill>
                          <a:effectLst/>
                          <a:latin typeface="+mn-lt"/>
                          <a:ea typeface="+mn-ea"/>
                          <a:cs typeface="+mn-cs"/>
                        </a:rPr>
                        <a:t>Definition </a:t>
                      </a:r>
                      <a:endParaRPr lang="en-US" sz="1500" dirty="0"/>
                    </a:p>
                  </a:txBody>
                  <a:tcPr/>
                </a:tc>
                <a:extLst>
                  <a:ext uri="{0D108BD9-81ED-4DB2-BD59-A6C34878D82A}">
                    <a16:rowId xmlns:a16="http://schemas.microsoft.com/office/drawing/2014/main" val="4018390050"/>
                  </a:ext>
                </a:extLst>
              </a:tr>
              <a:tr h="269815">
                <a:tc>
                  <a:txBody>
                    <a:bodyPr/>
                    <a:lstStyle/>
                    <a:p>
                      <a:r>
                        <a:rPr lang="en-US" sz="1500" kern="1200" dirty="0">
                          <a:solidFill>
                            <a:srgbClr val="000000"/>
                          </a:solidFill>
                          <a:effectLst/>
                          <a:latin typeface="+mn-lt"/>
                          <a:ea typeface="+mn-ea"/>
                          <a:cs typeface="+mn-cs"/>
                        </a:rPr>
                        <a:t>IP source AS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Source autonomous system </a:t>
                      </a:r>
                      <a:endParaRPr lang="en-US" sz="1500" dirty="0">
                        <a:solidFill>
                          <a:srgbClr val="000000"/>
                        </a:solidFill>
                      </a:endParaRPr>
                    </a:p>
                  </a:txBody>
                  <a:tcPr marL="45720" marR="45720"/>
                </a:tc>
                <a:extLst>
                  <a:ext uri="{0D108BD9-81ED-4DB2-BD59-A6C34878D82A}">
                    <a16:rowId xmlns:a16="http://schemas.microsoft.com/office/drawing/2014/main" val="2771326204"/>
                  </a:ext>
                </a:extLst>
              </a:tr>
              <a:tr h="253761">
                <a:tc>
                  <a:txBody>
                    <a:bodyPr/>
                    <a:lstStyle/>
                    <a:p>
                      <a:r>
                        <a:rPr lang="en-US" sz="1500" kern="1200" dirty="0">
                          <a:solidFill>
                            <a:srgbClr val="000000"/>
                          </a:solidFill>
                          <a:effectLst/>
                          <a:latin typeface="+mn-lt"/>
                          <a:ea typeface="+mn-ea"/>
                          <a:cs typeface="+mn-cs"/>
                        </a:rPr>
                        <a:t>IP destination AS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Destination autonomous system number</a:t>
                      </a:r>
                      <a:endParaRPr lang="en-US" sz="1500" dirty="0">
                        <a:solidFill>
                          <a:srgbClr val="000000"/>
                        </a:solidFill>
                      </a:endParaRPr>
                    </a:p>
                  </a:txBody>
                  <a:tcPr marL="45720" marR="45720"/>
                </a:tc>
                <a:extLst>
                  <a:ext uri="{0D108BD9-81ED-4DB2-BD59-A6C34878D82A}">
                    <a16:rowId xmlns:a16="http://schemas.microsoft.com/office/drawing/2014/main" val="1042346215"/>
                  </a:ext>
                </a:extLst>
              </a:tr>
              <a:tr h="251667">
                <a:tc>
                  <a:txBody>
                    <a:bodyPr/>
                    <a:lstStyle/>
                    <a:p>
                      <a:r>
                        <a:rPr lang="en-US" sz="1500" kern="1200" dirty="0">
                          <a:solidFill>
                            <a:srgbClr val="000000"/>
                          </a:solidFill>
                          <a:effectLst/>
                          <a:latin typeface="+mn-lt"/>
                          <a:ea typeface="+mn-ea"/>
                          <a:cs typeface="+mn-cs"/>
                        </a:rPr>
                        <a:t>IP next-hop address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IP address of the next hop</a:t>
                      </a:r>
                      <a:endParaRPr lang="en-US" sz="1500" dirty="0">
                        <a:solidFill>
                          <a:srgbClr val="000000"/>
                        </a:solidFill>
                      </a:endParaRPr>
                    </a:p>
                  </a:txBody>
                  <a:tcPr marL="45720" marR="45720"/>
                </a:tc>
                <a:extLst>
                  <a:ext uri="{0D108BD9-81ED-4DB2-BD59-A6C34878D82A}">
                    <a16:rowId xmlns:a16="http://schemas.microsoft.com/office/drawing/2014/main" val="1870458477"/>
                  </a:ext>
                </a:extLst>
              </a:tr>
              <a:tr h="263533">
                <a:tc>
                  <a:txBody>
                    <a:bodyPr/>
                    <a:lstStyle/>
                    <a:p>
                      <a:r>
                        <a:rPr lang="en-US" sz="1500" kern="1200" dirty="0">
                          <a:solidFill>
                            <a:srgbClr val="000000"/>
                          </a:solidFill>
                          <a:effectLst/>
                          <a:latin typeface="+mn-lt"/>
                          <a:ea typeface="+mn-ea"/>
                          <a:cs typeface="+mn-cs"/>
                        </a:rPr>
                        <a:t>IP source mask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Mask for the IP source address</a:t>
                      </a:r>
                      <a:endParaRPr lang="en-US" sz="1500" dirty="0">
                        <a:solidFill>
                          <a:srgbClr val="000000"/>
                        </a:solidFill>
                      </a:endParaRPr>
                    </a:p>
                  </a:txBody>
                  <a:tcPr marL="45720" marR="45720"/>
                </a:tc>
                <a:extLst>
                  <a:ext uri="{0D108BD9-81ED-4DB2-BD59-A6C34878D82A}">
                    <a16:rowId xmlns:a16="http://schemas.microsoft.com/office/drawing/2014/main" val="2040089482"/>
                  </a:ext>
                </a:extLst>
              </a:tr>
              <a:tr h="275399">
                <a:tc>
                  <a:txBody>
                    <a:bodyPr/>
                    <a:lstStyle/>
                    <a:p>
                      <a:r>
                        <a:rPr lang="en-US" sz="1500" kern="1200" dirty="0">
                          <a:solidFill>
                            <a:srgbClr val="000000"/>
                          </a:solidFill>
                          <a:effectLst/>
                          <a:latin typeface="+mn-lt"/>
                          <a:ea typeface="+mn-ea"/>
                          <a:cs typeface="+mn-cs"/>
                        </a:rPr>
                        <a:t>IP destination mask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Mask for the IP destination address</a:t>
                      </a:r>
                      <a:endParaRPr lang="en-US" sz="1500" dirty="0">
                        <a:solidFill>
                          <a:srgbClr val="000000"/>
                        </a:solidFill>
                      </a:endParaRPr>
                    </a:p>
                  </a:txBody>
                  <a:tcPr marL="45720" marR="45720"/>
                </a:tc>
                <a:extLst>
                  <a:ext uri="{0D108BD9-81ED-4DB2-BD59-A6C34878D82A}">
                    <a16:rowId xmlns:a16="http://schemas.microsoft.com/office/drawing/2014/main" val="632436097"/>
                  </a:ext>
                </a:extLst>
              </a:tr>
              <a:tr h="272226">
                <a:tc>
                  <a:txBody>
                    <a:bodyPr/>
                    <a:lstStyle/>
                    <a:p>
                      <a:r>
                        <a:rPr lang="en-US" sz="1500" kern="1200" dirty="0">
                          <a:solidFill>
                            <a:srgbClr val="000000"/>
                          </a:solidFill>
                          <a:effectLst/>
                          <a:latin typeface="+mn-lt"/>
                          <a:ea typeface="+mn-ea"/>
                          <a:cs typeface="+mn-cs"/>
                        </a:rPr>
                        <a:t>TCP flags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Value in the TCP flag </a:t>
                      </a:r>
                      <a:endParaRPr lang="en-US" sz="1500" dirty="0">
                        <a:solidFill>
                          <a:srgbClr val="000000"/>
                        </a:solidFill>
                      </a:endParaRPr>
                    </a:p>
                  </a:txBody>
                  <a:tcPr marL="45720" marR="45720"/>
                </a:tc>
                <a:extLst>
                  <a:ext uri="{0D108BD9-81ED-4DB2-BD59-A6C34878D82A}">
                    <a16:rowId xmlns:a16="http://schemas.microsoft.com/office/drawing/2014/main" val="3537791830"/>
                  </a:ext>
                </a:extLst>
              </a:tr>
              <a:tr h="263152">
                <a:tc>
                  <a:txBody>
                    <a:bodyPr/>
                    <a:lstStyle/>
                    <a:p>
                      <a:r>
                        <a:rPr lang="en-US" sz="1500" kern="1200" dirty="0">
                          <a:solidFill>
                            <a:srgbClr val="000000"/>
                          </a:solidFill>
                          <a:effectLst/>
                          <a:latin typeface="+mn-lt"/>
                          <a:ea typeface="+mn-ea"/>
                          <a:cs typeface="+mn-cs"/>
                        </a:rPr>
                        <a:t>Interface output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Interface on which the traffic is transmitted</a:t>
                      </a:r>
                      <a:endParaRPr lang="en-US" sz="1500" dirty="0">
                        <a:solidFill>
                          <a:srgbClr val="000000"/>
                        </a:solidFill>
                      </a:endParaRPr>
                    </a:p>
                  </a:txBody>
                  <a:tcPr marL="45720" marR="45720"/>
                </a:tc>
                <a:extLst>
                  <a:ext uri="{0D108BD9-81ED-4DB2-BD59-A6C34878D82A}">
                    <a16:rowId xmlns:a16="http://schemas.microsoft.com/office/drawing/2014/main" val="1306223534"/>
                  </a:ext>
                </a:extLst>
              </a:tr>
              <a:tr h="281998">
                <a:tc>
                  <a:txBody>
                    <a:bodyPr/>
                    <a:lstStyle/>
                    <a:p>
                      <a:r>
                        <a:rPr lang="en-US" sz="1500" kern="1200" dirty="0">
                          <a:solidFill>
                            <a:srgbClr val="000000"/>
                          </a:solidFill>
                          <a:effectLst/>
                          <a:latin typeface="+mn-lt"/>
                          <a:ea typeface="+mn-ea"/>
                          <a:cs typeface="+mn-cs"/>
                        </a:rPr>
                        <a:t>Counter bytes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Number of bytes seen in the flow</a:t>
                      </a:r>
                      <a:endParaRPr lang="en-US" sz="1500" dirty="0">
                        <a:solidFill>
                          <a:srgbClr val="000000"/>
                        </a:solidFill>
                      </a:endParaRPr>
                    </a:p>
                  </a:txBody>
                  <a:tcPr marL="45720" marR="45720"/>
                </a:tc>
                <a:extLst>
                  <a:ext uri="{0D108BD9-81ED-4DB2-BD59-A6C34878D82A}">
                    <a16:rowId xmlns:a16="http://schemas.microsoft.com/office/drawing/2014/main" val="3347538306"/>
                  </a:ext>
                </a:extLst>
              </a:tr>
              <a:tr h="286186">
                <a:tc>
                  <a:txBody>
                    <a:bodyPr/>
                    <a:lstStyle/>
                    <a:p>
                      <a:r>
                        <a:rPr lang="en-US" sz="1500" kern="1200" dirty="0">
                          <a:solidFill>
                            <a:srgbClr val="000000"/>
                          </a:solidFill>
                          <a:effectLst/>
                          <a:latin typeface="+mn-lt"/>
                          <a:ea typeface="+mn-ea"/>
                          <a:cs typeface="+mn-cs"/>
                        </a:rPr>
                        <a:t>Counter packets </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Number of packets seen in the flow</a:t>
                      </a:r>
                      <a:endParaRPr lang="en-US" sz="1500" dirty="0">
                        <a:solidFill>
                          <a:srgbClr val="000000"/>
                        </a:solidFill>
                      </a:endParaRPr>
                    </a:p>
                  </a:txBody>
                  <a:tcPr marL="45720" marR="45720"/>
                </a:tc>
                <a:extLst>
                  <a:ext uri="{0D108BD9-81ED-4DB2-BD59-A6C34878D82A}">
                    <a16:rowId xmlns:a16="http://schemas.microsoft.com/office/drawing/2014/main" val="1956038552"/>
                  </a:ext>
                </a:extLst>
              </a:tr>
              <a:tr h="370840">
                <a:tc>
                  <a:txBody>
                    <a:bodyPr/>
                    <a:lstStyle/>
                    <a:p>
                      <a:r>
                        <a:rPr lang="en-US" sz="1500" kern="1200" dirty="0">
                          <a:solidFill>
                            <a:srgbClr val="000000"/>
                          </a:solidFill>
                          <a:effectLst/>
                          <a:latin typeface="+mn-lt"/>
                          <a:ea typeface="+mn-ea"/>
                          <a:cs typeface="+mn-cs"/>
                        </a:rPr>
                        <a:t>Time stamp system uptime first</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System uptime (time, in milliseconds)</a:t>
                      </a:r>
                      <a:endParaRPr lang="en-US" sz="1500" dirty="0">
                        <a:solidFill>
                          <a:srgbClr val="000000"/>
                        </a:solidFill>
                      </a:endParaRPr>
                    </a:p>
                  </a:txBody>
                  <a:tcPr marL="45720" marR="45720"/>
                </a:tc>
                <a:extLst>
                  <a:ext uri="{0D108BD9-81ED-4DB2-BD59-A6C34878D82A}">
                    <a16:rowId xmlns:a16="http://schemas.microsoft.com/office/drawing/2014/main" val="829962575"/>
                  </a:ext>
                </a:extLst>
              </a:tr>
              <a:tr h="370840">
                <a:tc>
                  <a:txBody>
                    <a:bodyPr/>
                    <a:lstStyle/>
                    <a:p>
                      <a:r>
                        <a:rPr lang="en-US" sz="1500" kern="1200" dirty="0">
                          <a:solidFill>
                            <a:srgbClr val="000000"/>
                          </a:solidFill>
                          <a:effectLst/>
                          <a:latin typeface="+mn-lt"/>
                          <a:ea typeface="+mn-ea"/>
                          <a:cs typeface="+mn-cs"/>
                        </a:rPr>
                        <a:t>Time stamp system uptime last</a:t>
                      </a:r>
                      <a:endParaRPr lang="en-US" sz="1500" dirty="0">
                        <a:solidFill>
                          <a:srgbClr val="000000"/>
                        </a:solidFill>
                      </a:endParaRPr>
                    </a:p>
                  </a:txBody>
                  <a:tcPr marL="45720" marR="45720"/>
                </a:tc>
                <a:tc>
                  <a:txBody>
                    <a:bodyPr/>
                    <a:lstStyle/>
                    <a:p>
                      <a:pPr algn="ctr"/>
                      <a:r>
                        <a:rPr lang="en-US" sz="1500" kern="1200" dirty="0">
                          <a:solidFill>
                            <a:srgbClr val="000000"/>
                          </a:solidFill>
                          <a:effectLst/>
                          <a:latin typeface="+mn-lt"/>
                          <a:ea typeface="+mn-ea"/>
                          <a:cs typeface="+mn-cs"/>
                        </a:rPr>
                        <a:t>Non-key </a:t>
                      </a:r>
                      <a:endParaRPr lang="en-US" sz="1500" dirty="0">
                        <a:solidFill>
                          <a:srgbClr val="000000"/>
                        </a:solidFill>
                      </a:endParaRPr>
                    </a:p>
                  </a:txBody>
                  <a:tcPr marL="45720" marR="45720"/>
                </a:tc>
                <a:tc>
                  <a:txBody>
                    <a:bodyPr/>
                    <a:lstStyle/>
                    <a:p>
                      <a:r>
                        <a:rPr lang="en-US" sz="1500" kern="1200" dirty="0">
                          <a:solidFill>
                            <a:srgbClr val="000000"/>
                          </a:solidFill>
                          <a:effectLst/>
                          <a:latin typeface="+mn-lt"/>
                          <a:ea typeface="+mn-ea"/>
                          <a:cs typeface="+mn-cs"/>
                        </a:rPr>
                        <a:t>System uptime (time, in milliseconds)</a:t>
                      </a:r>
                      <a:endParaRPr lang="en-US" sz="1500" dirty="0">
                        <a:solidFill>
                          <a:srgbClr val="000000"/>
                        </a:solidFill>
                      </a:endParaRPr>
                    </a:p>
                  </a:txBody>
                  <a:tcPr marL="45720" marR="45720"/>
                </a:tc>
                <a:extLst>
                  <a:ext uri="{0D108BD9-81ED-4DB2-BD59-A6C34878D82A}">
                    <a16:rowId xmlns:a16="http://schemas.microsoft.com/office/drawing/2014/main" val="3108091710"/>
                  </a:ext>
                </a:extLst>
              </a:tr>
            </a:tbl>
          </a:graphicData>
        </a:graphic>
      </p:graphicFrame>
    </p:spTree>
    <p:extLst>
      <p:ext uri="{BB962C8B-B14F-4D97-AF65-F5344CB8AC3E}">
        <p14:creationId xmlns:p14="http://schemas.microsoft.com/office/powerpoint/2010/main" val="22633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NetFlow and Flexible NetFlow</a:t>
            </a:r>
            <a:br>
              <a:rPr lang="en-US" dirty="0"/>
            </a:br>
            <a:r>
              <a:rPr lang="en-US" sz="2400" dirty="0"/>
              <a:t>Configuring Flow Records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30592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600"/>
              </a:spcAft>
              <a:buClr>
                <a:schemeClr val="tx2"/>
              </a:buClr>
              <a:buSzPct val="90000"/>
            </a:pPr>
            <a:r>
              <a:rPr lang="en-US" sz="1600" dirty="0">
                <a:solidFill>
                  <a:srgbClr val="000000"/>
                </a:solidFill>
              </a:rPr>
              <a:t>Configuring flow records is an important step in enabling Flexible NetFlow. because the flow record defines what type of traffic will be analyzed or monitored. </a:t>
            </a:r>
          </a:p>
          <a:p>
            <a:pPr marL="285750" indent="-285750" algn="l" defTabSz="684213" fontAlgn="base">
              <a:spcBef>
                <a:spcPts val="0"/>
              </a:spcBef>
              <a:spcAft>
                <a:spcPts val="600"/>
              </a:spcAft>
              <a:buClr>
                <a:schemeClr val="tx2"/>
              </a:buClr>
              <a:buSzPct val="90000"/>
              <a:buFont typeface="Arial" panose="020B0604020202020204" pitchFamily="34" charset="0"/>
              <a:buChar char="•"/>
            </a:pPr>
            <a:r>
              <a:rPr lang="en-US" sz="1600" dirty="0">
                <a:solidFill>
                  <a:srgbClr val="000000"/>
                </a:solidFill>
              </a:rPr>
              <a:t>There are predefined flow records, and you can also create custom flow records. </a:t>
            </a:r>
          </a:p>
          <a:p>
            <a:pPr marL="285750" indent="-285750" algn="l" defTabSz="684213" fontAlgn="base">
              <a:spcBef>
                <a:spcPts val="0"/>
              </a:spcBef>
              <a:spcAft>
                <a:spcPts val="600"/>
              </a:spcAft>
              <a:buClr>
                <a:schemeClr val="tx2"/>
              </a:buClr>
              <a:buSzPct val="90000"/>
              <a:buFont typeface="Arial" panose="020B0604020202020204" pitchFamily="34" charset="0"/>
              <a:buChar char="•"/>
            </a:pPr>
            <a:r>
              <a:rPr lang="en-US" sz="1600" dirty="0">
                <a:solidFill>
                  <a:srgbClr val="000000"/>
                </a:solidFill>
              </a:rPr>
              <a:t>Custom flow records can have hundreds of different combinations to meet the exact needs of the business.  </a:t>
            </a:r>
          </a:p>
          <a:p>
            <a:pPr marL="0" indent="0" algn="l" defTabSz="684213" fontAlgn="base">
              <a:spcBef>
                <a:spcPts val="0"/>
              </a:spcBef>
              <a:spcAft>
                <a:spcPts val="600"/>
              </a:spcAft>
              <a:buClr>
                <a:schemeClr val="tx2"/>
              </a:buClr>
              <a:buSzPct val="90000"/>
            </a:pPr>
            <a:r>
              <a:rPr lang="en-US" sz="1600" dirty="0">
                <a:solidFill>
                  <a:srgbClr val="000000"/>
                </a:solidFill>
              </a:rPr>
              <a:t>Configuring a custom flow record involves the following steps:</a:t>
            </a:r>
          </a:p>
          <a:p>
            <a:pPr marL="0" indent="0" algn="l" defTabSz="684213" fontAlgn="base">
              <a:spcBef>
                <a:spcPts val="0"/>
              </a:spcBef>
              <a:spcAft>
                <a:spcPts val="600"/>
              </a:spcAft>
              <a:buClr>
                <a:schemeClr val="tx2"/>
              </a:buClr>
              <a:buSzPct val="90000"/>
            </a:pPr>
            <a:r>
              <a:rPr lang="en-US" sz="1600" b="1" dirty="0">
                <a:solidFill>
                  <a:srgbClr val="000000"/>
                </a:solidFill>
              </a:rPr>
              <a:t>1</a:t>
            </a:r>
            <a:r>
              <a:rPr lang="en-US" sz="1600" dirty="0">
                <a:solidFill>
                  <a:srgbClr val="000000"/>
                </a:solidFill>
              </a:rPr>
              <a:t>. Define the flow record name.</a:t>
            </a:r>
          </a:p>
          <a:p>
            <a:pPr marL="0" indent="0" algn="l" defTabSz="684213" fontAlgn="base">
              <a:spcBef>
                <a:spcPts val="0"/>
              </a:spcBef>
              <a:spcAft>
                <a:spcPts val="600"/>
              </a:spcAft>
              <a:buClr>
                <a:schemeClr val="tx2"/>
              </a:buClr>
              <a:buSzPct val="90000"/>
            </a:pPr>
            <a:r>
              <a:rPr lang="en-US" sz="1600" b="1" dirty="0">
                <a:solidFill>
                  <a:srgbClr val="000000"/>
                </a:solidFill>
              </a:rPr>
              <a:t>2</a:t>
            </a:r>
            <a:r>
              <a:rPr lang="en-US" sz="1600" dirty="0">
                <a:solidFill>
                  <a:srgbClr val="000000"/>
                </a:solidFill>
              </a:rPr>
              <a:t>. Set a useful description of the flow record.</a:t>
            </a:r>
          </a:p>
          <a:p>
            <a:pPr marL="0" indent="0" algn="l" defTabSz="684213" fontAlgn="base">
              <a:spcBef>
                <a:spcPts val="0"/>
              </a:spcBef>
              <a:spcAft>
                <a:spcPts val="600"/>
              </a:spcAft>
              <a:buClr>
                <a:schemeClr val="tx2"/>
              </a:buClr>
              <a:buSzPct val="90000"/>
            </a:pPr>
            <a:r>
              <a:rPr lang="en-US" sz="1600" b="1" dirty="0">
                <a:solidFill>
                  <a:srgbClr val="000000"/>
                </a:solidFill>
              </a:rPr>
              <a:t>3</a:t>
            </a:r>
            <a:r>
              <a:rPr lang="en-US" sz="1600" dirty="0">
                <a:solidFill>
                  <a:srgbClr val="000000"/>
                </a:solidFill>
              </a:rPr>
              <a:t>. Set match criteria for key fields.</a:t>
            </a:r>
          </a:p>
          <a:p>
            <a:pPr marL="0" indent="0" algn="l" defTabSz="684213" fontAlgn="base">
              <a:spcBef>
                <a:spcPts val="0"/>
              </a:spcBef>
              <a:spcAft>
                <a:spcPts val="600"/>
              </a:spcAft>
              <a:buClr>
                <a:schemeClr val="tx2"/>
              </a:buClr>
              <a:buSzPct val="90000"/>
            </a:pPr>
            <a:r>
              <a:rPr lang="en-US" sz="1600" b="1" dirty="0">
                <a:solidFill>
                  <a:srgbClr val="000000"/>
                </a:solidFill>
              </a:rPr>
              <a:t>4</a:t>
            </a:r>
            <a:r>
              <a:rPr lang="en-US" sz="1600" dirty="0">
                <a:solidFill>
                  <a:srgbClr val="000000"/>
                </a:solidFill>
              </a:rPr>
              <a:t>. Define non-key fields to be collected.</a:t>
            </a:r>
          </a:p>
        </p:txBody>
      </p:sp>
    </p:spTree>
    <p:extLst>
      <p:ext uri="{BB962C8B-B14F-4D97-AF65-F5344CB8AC3E}">
        <p14:creationId xmlns:p14="http://schemas.microsoft.com/office/powerpoint/2010/main" val="53205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400" dirty="0"/>
              <a:t>Successful and Unsuccessful Pings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59235" y="731837"/>
            <a:ext cx="8693103" cy="78736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Example 24-1 illustrates a successful ping between R1 and R2. This example shows five 100-byte ICMP echo request packets sent to 10.1.12.2 with a 2-second timeout. The result is five exclamation points (!!!!!). </a:t>
            </a:r>
          </a:p>
        </p:txBody>
      </p:sp>
      <p:sp>
        <p:nvSpPr>
          <p:cNvPr id="6" name="Content Placeholder 3">
            <a:extLst>
              <a:ext uri="{FF2B5EF4-FFF2-40B4-BE49-F238E27FC236}">
                <a16:creationId xmlns:a16="http://schemas.microsoft.com/office/drawing/2014/main" id="{4AB65D9F-D3D1-4CD6-87BE-5ADE0F73DE45}"/>
              </a:ext>
            </a:extLst>
          </p:cNvPr>
          <p:cNvSpPr txBox="1">
            <a:spLocks/>
          </p:cNvSpPr>
          <p:nvPr/>
        </p:nvSpPr>
        <p:spPr>
          <a:xfrm>
            <a:off x="159234" y="2761328"/>
            <a:ext cx="8693103" cy="63158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It is important to illustrate what an unsuccessful ping looks like as well. Example 24-2 shows an unsuccessful ping to R2’s Ethernet0/0 interface with an IP address of 10.1.12.2.</a:t>
            </a:r>
          </a:p>
        </p:txBody>
      </p:sp>
      <p:pic>
        <p:nvPicPr>
          <p:cNvPr id="2" name="Picture 1">
            <a:extLst>
              <a:ext uri="{FF2B5EF4-FFF2-40B4-BE49-F238E27FC236}">
                <a16:creationId xmlns:a16="http://schemas.microsoft.com/office/drawing/2014/main" id="{5224C749-263C-45C5-BF38-0C9F8AE4B5C8}"/>
              </a:ext>
            </a:extLst>
          </p:cNvPr>
          <p:cNvPicPr>
            <a:picLocks noChangeAspect="1"/>
          </p:cNvPicPr>
          <p:nvPr/>
        </p:nvPicPr>
        <p:blipFill>
          <a:blip r:embed="rId3"/>
          <a:stretch>
            <a:fillRect/>
          </a:stretch>
        </p:blipFill>
        <p:spPr>
          <a:xfrm>
            <a:off x="1547390" y="1630505"/>
            <a:ext cx="4628649" cy="1093381"/>
          </a:xfrm>
          <a:prstGeom prst="rect">
            <a:avLst/>
          </a:prstGeom>
        </p:spPr>
      </p:pic>
      <p:pic>
        <p:nvPicPr>
          <p:cNvPr id="5" name="Picture 4">
            <a:extLst>
              <a:ext uri="{FF2B5EF4-FFF2-40B4-BE49-F238E27FC236}">
                <a16:creationId xmlns:a16="http://schemas.microsoft.com/office/drawing/2014/main" id="{9B2C88D4-E84F-4DE6-AB20-EFDBC9A76EB8}"/>
              </a:ext>
            </a:extLst>
          </p:cNvPr>
          <p:cNvPicPr>
            <a:picLocks noChangeAspect="1"/>
          </p:cNvPicPr>
          <p:nvPr/>
        </p:nvPicPr>
        <p:blipFill>
          <a:blip r:embed="rId4"/>
          <a:stretch>
            <a:fillRect/>
          </a:stretch>
        </p:blipFill>
        <p:spPr>
          <a:xfrm>
            <a:off x="1547390" y="3481441"/>
            <a:ext cx="4851210" cy="1153596"/>
          </a:xfrm>
          <a:prstGeom prst="rect">
            <a:avLst/>
          </a:prstGeom>
        </p:spPr>
      </p:pic>
    </p:spTree>
    <p:extLst>
      <p:ext uri="{BB962C8B-B14F-4D97-AF65-F5344CB8AC3E}">
        <p14:creationId xmlns:p14="http://schemas.microsoft.com/office/powerpoint/2010/main" val="153106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059"/>
            <a:ext cx="8807761" cy="634879"/>
          </a:xfrm>
        </p:spPr>
        <p:txBody>
          <a:bodyPr/>
          <a:lstStyle/>
          <a:p>
            <a:r>
              <a:rPr lang="en-US" sz="1600" dirty="0"/>
              <a:t>NetFlow and Flexible NetFlow</a:t>
            </a:r>
            <a:br>
              <a:rPr lang="en-US" dirty="0"/>
            </a:br>
            <a:r>
              <a:rPr lang="en-US" sz="2400" dirty="0"/>
              <a:t>Configuring the Custom Flow Record</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57655" y="874986"/>
            <a:ext cx="4428633" cy="318916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800" dirty="0">
                <a:solidFill>
                  <a:srgbClr val="000000"/>
                </a:solidFill>
              </a:rPr>
              <a:t>Although many of the predefined flow records that are available may be suitable for many use cases, there are too many of them to cover here. </a:t>
            </a:r>
          </a:p>
          <a:p>
            <a:pPr marL="0" indent="0" algn="l" defTabSz="684213" fontAlgn="base">
              <a:spcBef>
                <a:spcPts val="600"/>
              </a:spcBef>
              <a:spcAft>
                <a:spcPts val="600"/>
              </a:spcAft>
              <a:buClr>
                <a:schemeClr val="tx2"/>
              </a:buClr>
              <a:buSzPct val="90000"/>
            </a:pPr>
            <a:r>
              <a:rPr lang="en-US" sz="1800" dirty="0">
                <a:solidFill>
                  <a:srgbClr val="000000"/>
                </a:solidFill>
              </a:rPr>
              <a:t>Having the ability to build a custom flow record for a specific and unique use case makes it extremely powerful. </a:t>
            </a:r>
          </a:p>
          <a:p>
            <a:pPr marL="0" indent="0" algn="l" defTabSz="684213" fontAlgn="base">
              <a:spcBef>
                <a:spcPts val="600"/>
              </a:spcBef>
              <a:spcAft>
                <a:spcPts val="600"/>
              </a:spcAft>
              <a:buClr>
                <a:schemeClr val="tx2"/>
              </a:buClr>
              <a:buSzPct val="90000"/>
            </a:pPr>
            <a:r>
              <a:rPr lang="en-US" sz="1800" dirty="0">
                <a:solidFill>
                  <a:srgbClr val="000000"/>
                </a:solidFill>
              </a:rPr>
              <a:t>Example 24-40 shows a custom flow record called CUSTOM1. </a:t>
            </a:r>
          </a:p>
        </p:txBody>
      </p:sp>
      <p:pic>
        <p:nvPicPr>
          <p:cNvPr id="2" name="Picture 1">
            <a:extLst>
              <a:ext uri="{FF2B5EF4-FFF2-40B4-BE49-F238E27FC236}">
                <a16:creationId xmlns:a16="http://schemas.microsoft.com/office/drawing/2014/main" id="{09DBA877-E790-4936-85CD-06AB5E234965}"/>
              </a:ext>
            </a:extLst>
          </p:cNvPr>
          <p:cNvPicPr>
            <a:picLocks noChangeAspect="1"/>
          </p:cNvPicPr>
          <p:nvPr/>
        </p:nvPicPr>
        <p:blipFill>
          <a:blip r:embed="rId3"/>
          <a:stretch>
            <a:fillRect/>
          </a:stretch>
        </p:blipFill>
        <p:spPr>
          <a:xfrm>
            <a:off x="4679465" y="642938"/>
            <a:ext cx="4128296" cy="4104938"/>
          </a:xfrm>
          <a:prstGeom prst="rect">
            <a:avLst/>
          </a:prstGeom>
        </p:spPr>
      </p:pic>
    </p:spTree>
    <p:extLst>
      <p:ext uri="{BB962C8B-B14F-4D97-AF65-F5344CB8AC3E}">
        <p14:creationId xmlns:p14="http://schemas.microsoft.com/office/powerpoint/2010/main" val="217844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28650"/>
          </a:xfrm>
        </p:spPr>
        <p:txBody>
          <a:bodyPr/>
          <a:lstStyle/>
          <a:p>
            <a:r>
              <a:rPr lang="en-US" sz="1600" dirty="0"/>
              <a:t>NetFlow and Flexible NetFlow</a:t>
            </a:r>
            <a:br>
              <a:rPr lang="en-US" dirty="0"/>
            </a:br>
            <a:r>
              <a:rPr lang="en-US" sz="2400" dirty="0"/>
              <a:t>Configuring the Custom Flow Exporter</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64801" y="628651"/>
            <a:ext cx="4520033" cy="40147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600" dirty="0">
                <a:solidFill>
                  <a:srgbClr val="000000"/>
                </a:solidFill>
              </a:rPr>
              <a:t>Now that a custom flow record has been configured, the flow exporter can be created. </a:t>
            </a:r>
          </a:p>
          <a:p>
            <a:pPr marL="0" indent="0" algn="l" defTabSz="684213" fontAlgn="base">
              <a:spcBef>
                <a:spcPts val="0"/>
              </a:spcBef>
              <a:spcAft>
                <a:spcPts val="300"/>
              </a:spcAft>
              <a:buClr>
                <a:schemeClr val="tx2"/>
              </a:buClr>
              <a:buSzPct val="90000"/>
            </a:pPr>
            <a:endParaRPr lang="en-US" sz="1600" dirty="0">
              <a:solidFill>
                <a:srgbClr val="000000"/>
              </a:solidFill>
            </a:endParaRPr>
          </a:p>
          <a:p>
            <a:pPr marL="0" indent="0" algn="l" defTabSz="684213" fontAlgn="base">
              <a:spcBef>
                <a:spcPts val="0"/>
              </a:spcBef>
              <a:spcAft>
                <a:spcPts val="300"/>
              </a:spcAft>
              <a:buClr>
                <a:schemeClr val="tx2"/>
              </a:buClr>
              <a:buSzPct val="90000"/>
            </a:pPr>
            <a:r>
              <a:rPr lang="en-US" sz="1600" dirty="0">
                <a:solidFill>
                  <a:srgbClr val="000000"/>
                </a:solidFill>
              </a:rPr>
              <a:t>There are a few important steps to complete when building a flow exporter:</a:t>
            </a:r>
          </a:p>
          <a:p>
            <a:pPr marL="0" indent="0" algn="l" defTabSz="684213" fontAlgn="base">
              <a:spcBef>
                <a:spcPts val="0"/>
              </a:spcBef>
              <a:spcAft>
                <a:spcPts val="300"/>
              </a:spcAft>
              <a:buClr>
                <a:schemeClr val="tx2"/>
              </a:buClr>
              <a:buSzPct val="90000"/>
            </a:pPr>
            <a:r>
              <a:rPr lang="en-US" sz="1600" dirty="0">
                <a:solidFill>
                  <a:srgbClr val="000000"/>
                </a:solidFill>
              </a:rPr>
              <a:t>1. Define the flow exporter name.</a:t>
            </a:r>
          </a:p>
          <a:p>
            <a:pPr marL="0" indent="0" algn="l" defTabSz="684213" fontAlgn="base">
              <a:spcBef>
                <a:spcPts val="0"/>
              </a:spcBef>
              <a:spcAft>
                <a:spcPts val="300"/>
              </a:spcAft>
              <a:buClr>
                <a:schemeClr val="tx2"/>
              </a:buClr>
              <a:buSzPct val="90000"/>
            </a:pPr>
            <a:r>
              <a:rPr lang="en-US" sz="1600" dirty="0">
                <a:solidFill>
                  <a:srgbClr val="000000"/>
                </a:solidFill>
              </a:rPr>
              <a:t>2. Set a useful description of the flow exporter.</a:t>
            </a:r>
          </a:p>
          <a:p>
            <a:pPr marL="0" indent="0" algn="l" defTabSz="684213" fontAlgn="base">
              <a:spcBef>
                <a:spcPts val="0"/>
              </a:spcBef>
              <a:spcAft>
                <a:spcPts val="300"/>
              </a:spcAft>
              <a:buClr>
                <a:schemeClr val="tx2"/>
              </a:buClr>
              <a:buSzPct val="90000"/>
            </a:pPr>
            <a:r>
              <a:rPr lang="en-US" sz="1600" dirty="0">
                <a:solidFill>
                  <a:srgbClr val="000000"/>
                </a:solidFill>
              </a:rPr>
              <a:t>3. Specify the destination of the flow exporter to be used.</a:t>
            </a:r>
          </a:p>
          <a:p>
            <a:pPr marL="0" indent="0" algn="l" defTabSz="684213" fontAlgn="base">
              <a:spcBef>
                <a:spcPts val="0"/>
              </a:spcBef>
              <a:spcAft>
                <a:spcPts val="300"/>
              </a:spcAft>
              <a:buClr>
                <a:schemeClr val="tx2"/>
              </a:buClr>
              <a:buSzPct val="90000"/>
            </a:pPr>
            <a:r>
              <a:rPr lang="en-US" sz="1600" dirty="0">
                <a:solidFill>
                  <a:srgbClr val="000000"/>
                </a:solidFill>
              </a:rPr>
              <a:t>4. Specify NetFlow version to export.</a:t>
            </a:r>
          </a:p>
          <a:p>
            <a:pPr marL="0" indent="0" algn="l" defTabSz="684213" fontAlgn="base">
              <a:spcBef>
                <a:spcPts val="0"/>
              </a:spcBef>
              <a:spcAft>
                <a:spcPts val="300"/>
              </a:spcAft>
              <a:buClr>
                <a:schemeClr val="tx2"/>
              </a:buClr>
              <a:buSzPct val="90000"/>
            </a:pPr>
            <a:r>
              <a:rPr lang="en-US" sz="1600" dirty="0">
                <a:solidFill>
                  <a:srgbClr val="000000"/>
                </a:solidFill>
              </a:rPr>
              <a:t>5. Specify the UDP port. </a:t>
            </a:r>
          </a:p>
          <a:p>
            <a:pPr marL="0" indent="0" algn="l" defTabSz="684213" fontAlgn="base">
              <a:spcBef>
                <a:spcPts val="0"/>
              </a:spcBef>
              <a:spcAft>
                <a:spcPts val="300"/>
              </a:spcAft>
              <a:buClr>
                <a:schemeClr val="tx2"/>
              </a:buClr>
              <a:buSzPct val="90000"/>
            </a:pPr>
            <a:endParaRPr lang="en-US" sz="1600" dirty="0">
              <a:solidFill>
                <a:srgbClr val="000000"/>
              </a:solidFill>
            </a:endParaRPr>
          </a:p>
          <a:p>
            <a:pPr marL="0" indent="0" algn="l" defTabSz="684213" fontAlgn="base">
              <a:spcBef>
                <a:spcPts val="0"/>
              </a:spcBef>
              <a:spcAft>
                <a:spcPts val="300"/>
              </a:spcAft>
              <a:buClr>
                <a:schemeClr val="tx2"/>
              </a:buClr>
              <a:buSzPct val="90000"/>
            </a:pPr>
            <a:r>
              <a:rPr lang="en-US" sz="1600" dirty="0">
                <a:solidFill>
                  <a:srgbClr val="000000"/>
                </a:solidFill>
              </a:rPr>
              <a:t>Example 24-41 illustrates the configuration of the flow exporter as well as how to verify the configuration.</a:t>
            </a:r>
          </a:p>
        </p:txBody>
      </p:sp>
      <p:pic>
        <p:nvPicPr>
          <p:cNvPr id="2" name="Picture 1">
            <a:extLst>
              <a:ext uri="{FF2B5EF4-FFF2-40B4-BE49-F238E27FC236}">
                <a16:creationId xmlns:a16="http://schemas.microsoft.com/office/drawing/2014/main" id="{0817BC7F-5CED-4517-811F-66E0C0BA980F}"/>
              </a:ext>
            </a:extLst>
          </p:cNvPr>
          <p:cNvPicPr>
            <a:picLocks noChangeAspect="1"/>
          </p:cNvPicPr>
          <p:nvPr/>
        </p:nvPicPr>
        <p:blipFill>
          <a:blip r:embed="rId3"/>
          <a:stretch>
            <a:fillRect/>
          </a:stretch>
        </p:blipFill>
        <p:spPr>
          <a:xfrm>
            <a:off x="5014913" y="628651"/>
            <a:ext cx="3980977" cy="4131307"/>
          </a:xfrm>
          <a:prstGeom prst="rect">
            <a:avLst/>
          </a:prstGeom>
        </p:spPr>
      </p:pic>
    </p:spTree>
    <p:extLst>
      <p:ext uri="{BB962C8B-B14F-4D97-AF65-F5344CB8AC3E}">
        <p14:creationId xmlns:p14="http://schemas.microsoft.com/office/powerpoint/2010/main" val="108150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14363"/>
          </a:xfrm>
        </p:spPr>
        <p:txBody>
          <a:bodyPr/>
          <a:lstStyle/>
          <a:p>
            <a:r>
              <a:rPr lang="en-US" sz="1600" dirty="0"/>
              <a:t>NetFlow and Flexible NetFlow</a:t>
            </a:r>
            <a:br>
              <a:rPr lang="en-US" dirty="0"/>
            </a:br>
            <a:r>
              <a:rPr lang="en-US" sz="2400" dirty="0"/>
              <a:t>Configure a Flow Monitor</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00025" y="614363"/>
            <a:ext cx="8779668" cy="41005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600" dirty="0">
                <a:solidFill>
                  <a:srgbClr val="000000"/>
                </a:solidFill>
              </a:rPr>
              <a:t>Now that a custom flow exporter has been configured, the flow monitor must be created.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Each flow monitor requires a flow record to be assigned to it.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Each flow monitor has its own cache, and the flow record provides the layout and how to carve up the cache for the defined traffic defined in the flow record. </a:t>
            </a:r>
          </a:p>
          <a:p>
            <a:pPr marL="0" indent="0" algn="l" defTabSz="684213" fontAlgn="base">
              <a:spcBef>
                <a:spcPts val="0"/>
              </a:spcBef>
              <a:spcAft>
                <a:spcPts val="300"/>
              </a:spcAft>
              <a:buClr>
                <a:schemeClr val="tx2"/>
              </a:buClr>
              <a:buSzPct val="90000"/>
            </a:pPr>
            <a:endParaRPr lang="en-US" sz="1600" dirty="0">
              <a:solidFill>
                <a:srgbClr val="000000"/>
              </a:solidFill>
            </a:endParaRPr>
          </a:p>
          <a:p>
            <a:pPr marL="0" indent="0" algn="l" defTabSz="684213" fontAlgn="base">
              <a:spcBef>
                <a:spcPts val="0"/>
              </a:spcBef>
              <a:spcAft>
                <a:spcPts val="300"/>
              </a:spcAft>
              <a:buClr>
                <a:schemeClr val="tx2"/>
              </a:buClr>
              <a:buSzPct val="90000"/>
            </a:pPr>
            <a:r>
              <a:rPr lang="en-US" sz="1600" dirty="0">
                <a:solidFill>
                  <a:srgbClr val="000000"/>
                </a:solidFill>
              </a:rPr>
              <a:t>To configure a flow monitor, the following high-level steps must be taken:</a:t>
            </a:r>
          </a:p>
          <a:p>
            <a:pPr marL="0" indent="0" algn="l" defTabSz="684213" fontAlgn="base">
              <a:spcBef>
                <a:spcPts val="0"/>
              </a:spcBef>
              <a:spcAft>
                <a:spcPts val="300"/>
              </a:spcAft>
              <a:buClr>
                <a:schemeClr val="tx2"/>
              </a:buClr>
              <a:buSzPct val="90000"/>
            </a:pPr>
            <a:r>
              <a:rPr lang="en-US" sz="1600" b="1" dirty="0">
                <a:solidFill>
                  <a:srgbClr val="000000"/>
                </a:solidFill>
              </a:rPr>
              <a:t>1</a:t>
            </a:r>
            <a:r>
              <a:rPr lang="en-US" sz="1600" dirty="0">
                <a:solidFill>
                  <a:srgbClr val="000000"/>
                </a:solidFill>
              </a:rPr>
              <a:t>. Define the flow monitor name.</a:t>
            </a:r>
          </a:p>
          <a:p>
            <a:pPr marL="0" indent="0" algn="l" defTabSz="684213" fontAlgn="base">
              <a:spcBef>
                <a:spcPts val="0"/>
              </a:spcBef>
              <a:spcAft>
                <a:spcPts val="300"/>
              </a:spcAft>
              <a:buClr>
                <a:schemeClr val="tx2"/>
              </a:buClr>
              <a:buSzPct val="90000"/>
            </a:pPr>
            <a:r>
              <a:rPr lang="en-US" sz="1600" b="1" dirty="0">
                <a:solidFill>
                  <a:srgbClr val="000000"/>
                </a:solidFill>
              </a:rPr>
              <a:t>2</a:t>
            </a:r>
            <a:r>
              <a:rPr lang="en-US" sz="1600" dirty="0">
                <a:solidFill>
                  <a:srgbClr val="000000"/>
                </a:solidFill>
              </a:rPr>
              <a:t>. Set a useful description of the flow monitor.</a:t>
            </a:r>
          </a:p>
          <a:p>
            <a:pPr marL="0" indent="0" algn="l" defTabSz="684213" fontAlgn="base">
              <a:spcBef>
                <a:spcPts val="0"/>
              </a:spcBef>
              <a:spcAft>
                <a:spcPts val="300"/>
              </a:spcAft>
              <a:buClr>
                <a:schemeClr val="tx2"/>
              </a:buClr>
              <a:buSzPct val="90000"/>
            </a:pPr>
            <a:r>
              <a:rPr lang="en-US" sz="1600" b="1" dirty="0">
                <a:solidFill>
                  <a:srgbClr val="000000"/>
                </a:solidFill>
              </a:rPr>
              <a:t>3</a:t>
            </a:r>
            <a:r>
              <a:rPr lang="en-US" sz="1600" dirty="0">
                <a:solidFill>
                  <a:srgbClr val="000000"/>
                </a:solidFill>
              </a:rPr>
              <a:t>. Specify the flow record to be used.</a:t>
            </a:r>
          </a:p>
          <a:p>
            <a:pPr marL="0" indent="0" algn="l" defTabSz="684213" fontAlgn="base">
              <a:spcBef>
                <a:spcPts val="0"/>
              </a:spcBef>
              <a:spcAft>
                <a:spcPts val="300"/>
              </a:spcAft>
              <a:buClr>
                <a:schemeClr val="tx2"/>
              </a:buClr>
              <a:buSzPct val="90000"/>
            </a:pPr>
            <a:r>
              <a:rPr lang="en-US" sz="1600" b="1" dirty="0">
                <a:solidFill>
                  <a:srgbClr val="000000"/>
                </a:solidFill>
              </a:rPr>
              <a:t>4</a:t>
            </a:r>
            <a:r>
              <a:rPr lang="en-US" sz="1600" dirty="0">
                <a:solidFill>
                  <a:srgbClr val="000000"/>
                </a:solidFill>
              </a:rPr>
              <a:t>. Specify a cache timeout of 60 for active connections.</a:t>
            </a:r>
          </a:p>
          <a:p>
            <a:pPr marL="0" indent="0" algn="l" defTabSz="684213" fontAlgn="base">
              <a:spcBef>
                <a:spcPts val="0"/>
              </a:spcBef>
              <a:spcAft>
                <a:spcPts val="300"/>
              </a:spcAft>
              <a:buClr>
                <a:schemeClr val="tx2"/>
              </a:buClr>
              <a:buSzPct val="90000"/>
            </a:pPr>
            <a:r>
              <a:rPr lang="en-US" sz="1600" b="1" dirty="0">
                <a:solidFill>
                  <a:srgbClr val="000000"/>
                </a:solidFill>
              </a:rPr>
              <a:t>5</a:t>
            </a:r>
            <a:r>
              <a:rPr lang="en-US" sz="1600" dirty="0">
                <a:solidFill>
                  <a:srgbClr val="000000"/>
                </a:solidFill>
              </a:rPr>
              <a:t>. Assign the exporter to the monitor.</a:t>
            </a:r>
          </a:p>
          <a:p>
            <a:pPr marL="0" indent="0" algn="l" defTabSz="684213" fontAlgn="base">
              <a:spcBef>
                <a:spcPts val="0"/>
              </a:spcBef>
              <a:spcAft>
                <a:spcPts val="300"/>
              </a:spcAft>
              <a:buClr>
                <a:schemeClr val="tx2"/>
              </a:buClr>
              <a:buSzPct val="90000"/>
            </a:pPr>
            <a:endParaRPr lang="en-US" sz="1600" dirty="0">
              <a:solidFill>
                <a:srgbClr val="000000"/>
              </a:solidFill>
            </a:endParaRPr>
          </a:p>
          <a:p>
            <a:pPr marL="0" indent="0" algn="l" defTabSz="684213" fontAlgn="base">
              <a:spcBef>
                <a:spcPts val="0"/>
              </a:spcBef>
              <a:spcAft>
                <a:spcPts val="300"/>
              </a:spcAft>
              <a:buClr>
                <a:schemeClr val="tx2"/>
              </a:buClr>
              <a:buSzPct val="90000"/>
            </a:pPr>
            <a:r>
              <a:rPr lang="en-US" sz="1600" dirty="0">
                <a:solidFill>
                  <a:srgbClr val="000000"/>
                </a:solidFill>
              </a:rPr>
              <a:t>The cache timeout tells the device to export the cache to the collector every 60 seconds. It is important when creating a flow monitor for the description of the flow monitor to be useful and to map back to the flow record.</a:t>
            </a:r>
          </a:p>
        </p:txBody>
      </p:sp>
    </p:spTree>
    <p:extLst>
      <p:ext uri="{BB962C8B-B14F-4D97-AF65-F5344CB8AC3E}">
        <p14:creationId xmlns:p14="http://schemas.microsoft.com/office/powerpoint/2010/main" val="277651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693"/>
            <a:ext cx="8345488" cy="731837"/>
          </a:xfrm>
        </p:spPr>
        <p:txBody>
          <a:bodyPr/>
          <a:lstStyle/>
          <a:p>
            <a:r>
              <a:rPr lang="en-US" sz="1600" dirty="0"/>
              <a:t>NetFlow and Flexible NetFlow</a:t>
            </a:r>
            <a:br>
              <a:rPr lang="en-US" dirty="0"/>
            </a:br>
            <a:r>
              <a:rPr lang="en-US" sz="2400" dirty="0"/>
              <a:t>Configuring the Custom Flow Monitor</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42876" y="741530"/>
            <a:ext cx="4336255" cy="278748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When configuring QoS, it is nice to have the descriptions self-document the intent of what the policy is doing. </a:t>
            </a:r>
          </a:p>
          <a:p>
            <a:pPr marL="0" indent="0" algn="l" defTabSz="684213" fontAlgn="base">
              <a:spcBef>
                <a:spcPts val="600"/>
              </a:spcBef>
              <a:spcAft>
                <a:spcPts val="600"/>
              </a:spcAft>
              <a:buClr>
                <a:schemeClr val="tx2"/>
              </a:buClr>
              <a:buSzPct val="90000"/>
            </a:pPr>
            <a:r>
              <a:rPr lang="en-US" sz="1600" dirty="0">
                <a:solidFill>
                  <a:srgbClr val="000000"/>
                </a:solidFill>
              </a:rPr>
              <a:t>This helps when configuring the flow monitor and when using context sensitive help, as the description that is configured shows in the output.  </a:t>
            </a:r>
          </a:p>
          <a:p>
            <a:pPr marL="0" indent="0" algn="l" defTabSz="684213" fontAlgn="base">
              <a:spcBef>
                <a:spcPts val="600"/>
              </a:spcBef>
              <a:spcAft>
                <a:spcPts val="600"/>
              </a:spcAft>
              <a:buClr>
                <a:schemeClr val="tx2"/>
              </a:buClr>
              <a:buSzPct val="90000"/>
            </a:pPr>
            <a:r>
              <a:rPr lang="en-US" sz="1600" dirty="0">
                <a:solidFill>
                  <a:srgbClr val="000000"/>
                </a:solidFill>
              </a:rPr>
              <a:t>Example 24-42 shows this as well as the configuration and verification for the flow monitor called CUSTOM1. </a:t>
            </a:r>
          </a:p>
        </p:txBody>
      </p:sp>
      <p:pic>
        <p:nvPicPr>
          <p:cNvPr id="2" name="Picture 1">
            <a:extLst>
              <a:ext uri="{FF2B5EF4-FFF2-40B4-BE49-F238E27FC236}">
                <a16:creationId xmlns:a16="http://schemas.microsoft.com/office/drawing/2014/main" id="{79A83CA5-F39F-4729-81AB-05BB94A1EDDB}"/>
              </a:ext>
            </a:extLst>
          </p:cNvPr>
          <p:cNvPicPr>
            <a:picLocks noChangeAspect="1"/>
          </p:cNvPicPr>
          <p:nvPr/>
        </p:nvPicPr>
        <p:blipFill>
          <a:blip r:embed="rId3"/>
          <a:stretch>
            <a:fillRect/>
          </a:stretch>
        </p:blipFill>
        <p:spPr>
          <a:xfrm>
            <a:off x="4709205" y="741530"/>
            <a:ext cx="4073523" cy="4039002"/>
          </a:xfrm>
          <a:prstGeom prst="rect">
            <a:avLst/>
          </a:prstGeom>
        </p:spPr>
      </p:pic>
    </p:spTree>
    <p:extLst>
      <p:ext uri="{BB962C8B-B14F-4D97-AF65-F5344CB8AC3E}">
        <p14:creationId xmlns:p14="http://schemas.microsoft.com/office/powerpoint/2010/main" val="91657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NetFlow and Flexible NetFlow</a:t>
            </a:r>
            <a:br>
              <a:rPr lang="en-US" dirty="0"/>
            </a:br>
            <a:r>
              <a:rPr lang="en-US" sz="2400" dirty="0"/>
              <a:t>Configuring the Flow Exporter Mapping</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28600" y="731837"/>
            <a:ext cx="4386263" cy="298281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next step is to map the flow exporter CUSTOM1 to the flow monitor CUSTOM1. </a:t>
            </a:r>
          </a:p>
          <a:p>
            <a:pPr marL="0" indent="0" algn="l" defTabSz="684213" fontAlgn="base">
              <a:spcBef>
                <a:spcPts val="600"/>
              </a:spcBef>
              <a:spcAft>
                <a:spcPts val="600"/>
              </a:spcAft>
              <a:buClr>
                <a:schemeClr val="tx2"/>
              </a:buClr>
              <a:buSzPct val="90000"/>
            </a:pPr>
            <a:r>
              <a:rPr lang="en-US" sz="1600" dirty="0">
                <a:solidFill>
                  <a:srgbClr val="000000"/>
                </a:solidFill>
              </a:rPr>
              <a:t>You need to essentially map the two together so the traffic that is being collected by the flow record can be exported to the NetFlow collector at 192.168.14.100. </a:t>
            </a:r>
          </a:p>
          <a:p>
            <a:pPr marL="0" indent="0" algn="l" defTabSz="684213" fontAlgn="base">
              <a:spcBef>
                <a:spcPts val="600"/>
              </a:spcBef>
              <a:spcAft>
                <a:spcPts val="600"/>
              </a:spcAft>
              <a:buClr>
                <a:schemeClr val="tx2"/>
              </a:buClr>
              <a:buSzPct val="90000"/>
            </a:pPr>
            <a:r>
              <a:rPr lang="en-US" sz="1600" dirty="0">
                <a:solidFill>
                  <a:srgbClr val="000000"/>
                </a:solidFill>
              </a:rPr>
              <a:t>Example 24-43 shows the process and verification for adding the flow exporter CUSTOM1 to the flow monitor CUSTOM1 on R4.  </a:t>
            </a:r>
          </a:p>
        </p:txBody>
      </p:sp>
      <p:pic>
        <p:nvPicPr>
          <p:cNvPr id="2" name="Picture 1">
            <a:extLst>
              <a:ext uri="{FF2B5EF4-FFF2-40B4-BE49-F238E27FC236}">
                <a16:creationId xmlns:a16="http://schemas.microsoft.com/office/drawing/2014/main" id="{BA19ACC2-6AC6-4272-B80B-529B73341A54}"/>
              </a:ext>
            </a:extLst>
          </p:cNvPr>
          <p:cNvPicPr>
            <a:picLocks noChangeAspect="1"/>
          </p:cNvPicPr>
          <p:nvPr/>
        </p:nvPicPr>
        <p:blipFill>
          <a:blip r:embed="rId3"/>
          <a:stretch>
            <a:fillRect/>
          </a:stretch>
        </p:blipFill>
        <p:spPr>
          <a:xfrm>
            <a:off x="5007770" y="731836"/>
            <a:ext cx="3930712" cy="4024563"/>
          </a:xfrm>
          <a:prstGeom prst="rect">
            <a:avLst/>
          </a:prstGeom>
        </p:spPr>
      </p:pic>
    </p:spTree>
    <p:extLst>
      <p:ext uri="{BB962C8B-B14F-4D97-AF65-F5344CB8AC3E}">
        <p14:creationId xmlns:p14="http://schemas.microsoft.com/office/powerpoint/2010/main" val="134283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9022556" cy="678656"/>
          </a:xfrm>
        </p:spPr>
        <p:txBody>
          <a:bodyPr/>
          <a:lstStyle/>
          <a:p>
            <a:r>
              <a:rPr lang="en-US" sz="1600" dirty="0"/>
              <a:t>NetFlow and Flexible NetFlow</a:t>
            </a:r>
            <a:br>
              <a:rPr lang="en-US" dirty="0"/>
            </a:br>
            <a:r>
              <a:rPr lang="en-US" sz="2400" dirty="0"/>
              <a:t>Configuring the Flow Monitor Interface</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05307" y="696651"/>
            <a:ext cx="3623743" cy="338957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final step necessary in enabling Flexible NetFlow is to apply the flow monitor to the interfaces. </a:t>
            </a:r>
          </a:p>
          <a:p>
            <a:pPr marL="0" indent="0" algn="l" defTabSz="684213" fontAlgn="base">
              <a:spcBef>
                <a:spcPts val="600"/>
              </a:spcBef>
              <a:spcAft>
                <a:spcPts val="600"/>
              </a:spcAft>
              <a:buClr>
                <a:schemeClr val="tx2"/>
              </a:buClr>
              <a:buSzPct val="90000"/>
            </a:pPr>
            <a:r>
              <a:rPr lang="en-US" sz="1600" dirty="0">
                <a:solidFill>
                  <a:srgbClr val="000000"/>
                </a:solidFill>
              </a:rPr>
              <a:t>This step turns on the collection of NetFlow statistics, and it can be enabled for ingress or egress or both. </a:t>
            </a:r>
          </a:p>
          <a:p>
            <a:pPr marL="0" indent="0" algn="l" defTabSz="684213" fontAlgn="base">
              <a:spcBef>
                <a:spcPts val="600"/>
              </a:spcBef>
              <a:spcAft>
                <a:spcPts val="600"/>
              </a:spcAft>
              <a:buClr>
                <a:schemeClr val="tx2"/>
              </a:buClr>
              <a:buSzPct val="90000"/>
            </a:pPr>
            <a:r>
              <a:rPr lang="en-US" sz="1600" dirty="0">
                <a:solidFill>
                  <a:srgbClr val="000000"/>
                </a:solidFill>
              </a:rPr>
              <a:t>Example 24-44 illustrates the process as well as how to verify that Flexible NetFlow is working by issuing the </a:t>
            </a:r>
            <a:r>
              <a:rPr lang="en-US" sz="1600" b="1" dirty="0">
                <a:solidFill>
                  <a:srgbClr val="000000"/>
                </a:solidFill>
              </a:rPr>
              <a:t>show ip flow monitor CUSTOM1 cache </a:t>
            </a:r>
            <a:r>
              <a:rPr lang="en-US" sz="1600" dirty="0">
                <a:solidFill>
                  <a:srgbClr val="000000"/>
                </a:solidFill>
              </a:rPr>
              <a:t>command. </a:t>
            </a:r>
          </a:p>
        </p:txBody>
      </p:sp>
      <p:grpSp>
        <p:nvGrpSpPr>
          <p:cNvPr id="6" name="Group 5">
            <a:extLst>
              <a:ext uri="{FF2B5EF4-FFF2-40B4-BE49-F238E27FC236}">
                <a16:creationId xmlns:a16="http://schemas.microsoft.com/office/drawing/2014/main" id="{4E369950-F217-4BAC-82C0-67D1687187E4}"/>
              </a:ext>
            </a:extLst>
          </p:cNvPr>
          <p:cNvGrpSpPr/>
          <p:nvPr/>
        </p:nvGrpSpPr>
        <p:grpSpPr>
          <a:xfrm>
            <a:off x="4136231" y="696651"/>
            <a:ext cx="4773719" cy="4053943"/>
            <a:chOff x="1348150" y="1316437"/>
            <a:chExt cx="6801799" cy="6087325"/>
          </a:xfrm>
        </p:grpSpPr>
        <p:pic>
          <p:nvPicPr>
            <p:cNvPr id="2" name="Picture 1">
              <a:extLst>
                <a:ext uri="{FF2B5EF4-FFF2-40B4-BE49-F238E27FC236}">
                  <a16:creationId xmlns:a16="http://schemas.microsoft.com/office/drawing/2014/main" id="{23B672C3-45AC-4ED2-AEFE-8A3AD9A188AB}"/>
                </a:ext>
              </a:extLst>
            </p:cNvPr>
            <p:cNvPicPr>
              <a:picLocks noChangeAspect="1"/>
            </p:cNvPicPr>
            <p:nvPr/>
          </p:nvPicPr>
          <p:blipFill>
            <a:blip r:embed="rId3"/>
            <a:stretch>
              <a:fillRect/>
            </a:stretch>
          </p:blipFill>
          <p:spPr>
            <a:xfrm>
              <a:off x="1348150" y="1316437"/>
              <a:ext cx="6801799" cy="1895740"/>
            </a:xfrm>
            <a:prstGeom prst="rect">
              <a:avLst/>
            </a:prstGeom>
          </p:spPr>
        </p:pic>
        <p:pic>
          <p:nvPicPr>
            <p:cNvPr id="4" name="Picture 3">
              <a:extLst>
                <a:ext uri="{FF2B5EF4-FFF2-40B4-BE49-F238E27FC236}">
                  <a16:creationId xmlns:a16="http://schemas.microsoft.com/office/drawing/2014/main" id="{36F71464-2486-41CA-8365-CA0718DD2A78}"/>
                </a:ext>
              </a:extLst>
            </p:cNvPr>
            <p:cNvPicPr>
              <a:picLocks noChangeAspect="1"/>
            </p:cNvPicPr>
            <p:nvPr/>
          </p:nvPicPr>
          <p:blipFill>
            <a:blip r:embed="rId4"/>
            <a:stretch>
              <a:fillRect/>
            </a:stretch>
          </p:blipFill>
          <p:spPr>
            <a:xfrm>
              <a:off x="1348150" y="3212177"/>
              <a:ext cx="6782747" cy="4191585"/>
            </a:xfrm>
            <a:prstGeom prst="rect">
              <a:avLst/>
            </a:prstGeom>
          </p:spPr>
        </p:pic>
      </p:grpSp>
    </p:spTree>
    <p:extLst>
      <p:ext uri="{BB962C8B-B14F-4D97-AF65-F5344CB8AC3E}">
        <p14:creationId xmlns:p14="http://schemas.microsoft.com/office/powerpoint/2010/main" val="40388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447484" y="713462"/>
            <a:ext cx="7598042" cy="1351755"/>
          </a:xfrm>
        </p:spPr>
        <p:txBody>
          <a:bodyPr/>
          <a:lstStyle/>
          <a:p>
            <a:r>
              <a:rPr lang="en-US" dirty="0">
                <a:solidFill>
                  <a:schemeClr val="accent5">
                    <a:lumMod val="40000"/>
                    <a:lumOff val="60000"/>
                  </a:schemeClr>
                </a:solidFill>
              </a:rPr>
              <a:t>Switched Port Analyzer (SPAN) Technologies</a:t>
            </a:r>
          </a:p>
        </p:txBody>
      </p:sp>
      <p:sp>
        <p:nvSpPr>
          <p:cNvPr id="4" name="TextBox 3">
            <a:extLst>
              <a:ext uri="{FF2B5EF4-FFF2-40B4-BE49-F238E27FC236}">
                <a16:creationId xmlns:a16="http://schemas.microsoft.com/office/drawing/2014/main" id="{E2BFA70F-DC0C-41D5-868E-C8FBC661D58F}"/>
              </a:ext>
            </a:extLst>
          </p:cNvPr>
          <p:cNvSpPr txBox="1"/>
          <p:nvPr/>
        </p:nvSpPr>
        <p:spPr>
          <a:xfrm>
            <a:off x="447484" y="2278065"/>
            <a:ext cx="8277832" cy="1600438"/>
          </a:xfrm>
          <a:prstGeom prst="rect">
            <a:avLst/>
          </a:prstGeom>
          <a:noFill/>
        </p:spPr>
        <p:txBody>
          <a:bodyPr wrap="square" rtlCol="0">
            <a:spAutoFit/>
          </a:bodyPr>
          <a:lstStyle/>
          <a:p>
            <a:r>
              <a:rPr lang="en-US" sz="1400" dirty="0">
                <a:solidFill>
                  <a:schemeClr val="accent5">
                    <a:lumMod val="40000"/>
                    <a:lumOff val="60000"/>
                  </a:schemeClr>
                </a:solidFill>
                <a:latin typeface="+mj-lt"/>
                <a:ea typeface="ＭＳ Ｐゴシック" charset="0"/>
              </a:rPr>
              <a:t>When the problem appears to be a Layer 2 issue, there are a few options:</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Insert a splitter between the devices.</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Configure the network device to mirror the packets. </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Insert a switch between the two devices and then configure the switch to mirror the transient traffic to a traffic analyzer.</a:t>
            </a:r>
          </a:p>
          <a:p>
            <a:r>
              <a:rPr lang="en-US" sz="1400" dirty="0">
                <a:solidFill>
                  <a:schemeClr val="accent5">
                    <a:lumMod val="40000"/>
                    <a:lumOff val="60000"/>
                  </a:schemeClr>
                </a:solidFill>
                <a:latin typeface="+mj-lt"/>
                <a:ea typeface="ＭＳ Ｐゴシック" charset="0"/>
              </a:rPr>
              <a:t>Catalyst switches provide the Switched Port Analyzer (SPAN), which makes it possible to capture packets using the second two options above by using the following techniques: </a:t>
            </a:r>
          </a:p>
        </p:txBody>
      </p:sp>
    </p:spTree>
    <p:custDataLst>
      <p:tags r:id="rId1"/>
    </p:custDataLst>
    <p:extLst>
      <p:ext uri="{BB962C8B-B14F-4D97-AF65-F5344CB8AC3E}">
        <p14:creationId xmlns:p14="http://schemas.microsoft.com/office/powerpoint/2010/main" val="3669328011"/>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Sample Topology for Packet Captures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12676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Figure 24-4 shows a sample topology with four computers (PC-A, PC-B, PC-C, and PC-D) spread across three switches and a traffic analyzer connected to SW1. PC-A, PC-B, and PC-C are all connected to VLAN 123 on the 10.123.1.0/24 network, and PC-D is connected to VLAN 34, which is on the 10.34.1.0/24 network. This topology is used to demonstrate the concepts of SPAN, RSPAN, and ERSPAN. </a:t>
            </a:r>
          </a:p>
        </p:txBody>
      </p:sp>
      <p:pic>
        <p:nvPicPr>
          <p:cNvPr id="2" name="Picture 1">
            <a:extLst>
              <a:ext uri="{FF2B5EF4-FFF2-40B4-BE49-F238E27FC236}">
                <a16:creationId xmlns:a16="http://schemas.microsoft.com/office/drawing/2014/main" id="{1BAF567A-BE52-4610-B1C4-8AE70A85FFCE}"/>
              </a:ext>
            </a:extLst>
          </p:cNvPr>
          <p:cNvPicPr>
            <a:picLocks noChangeAspect="1"/>
          </p:cNvPicPr>
          <p:nvPr/>
        </p:nvPicPr>
        <p:blipFill>
          <a:blip r:embed="rId3"/>
          <a:stretch>
            <a:fillRect/>
          </a:stretch>
        </p:blipFill>
        <p:spPr>
          <a:xfrm>
            <a:off x="1329430" y="2149919"/>
            <a:ext cx="6485139" cy="2594056"/>
          </a:xfrm>
          <a:prstGeom prst="rect">
            <a:avLst/>
          </a:prstGeom>
        </p:spPr>
      </p:pic>
    </p:spTree>
    <p:extLst>
      <p:ext uri="{BB962C8B-B14F-4D97-AF65-F5344CB8AC3E}">
        <p14:creationId xmlns:p14="http://schemas.microsoft.com/office/powerpoint/2010/main" val="83077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Local SPAN</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65007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500" dirty="0">
                <a:solidFill>
                  <a:srgbClr val="000000"/>
                </a:solidFill>
              </a:rPr>
              <a:t>A local SPAN session is the most basic form of packet capture as all the configuration occurs on a single switch. The destination of the mirrored traffic can be one or more local ports. The source of the packet capture can be only one of the following:</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One or more specific switch ports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A port channel (also known as an EtherChannel)</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A VLAN  </a:t>
            </a:r>
          </a:p>
          <a:p>
            <a:pPr marL="0" indent="0" algn="l" defTabSz="684213" fontAlgn="base">
              <a:spcBef>
                <a:spcPts val="0"/>
              </a:spcBef>
              <a:spcAft>
                <a:spcPts val="300"/>
              </a:spcAft>
              <a:buClr>
                <a:schemeClr val="tx2"/>
              </a:buClr>
              <a:buSzPct val="90000"/>
            </a:pPr>
            <a:r>
              <a:rPr lang="en-US" sz="1500" dirty="0">
                <a:solidFill>
                  <a:srgbClr val="000000"/>
                </a:solidFill>
              </a:rPr>
              <a:t>Also consider the following:</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Most switches support at least two SPAN sessions, but newer hardware can support more than two sessions.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The source port cannot be reused between two different SPAN sessions.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Source ports can be switched or routed ports.</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The destination cannot be reused between two different SPAN sessions.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It is possible to saturate the destination port if the source ports are receiving more data than the destination port can transmit. </a:t>
            </a:r>
          </a:p>
        </p:txBody>
      </p:sp>
    </p:spTree>
    <p:extLst>
      <p:ext uri="{BB962C8B-B14F-4D97-AF65-F5344CB8AC3E}">
        <p14:creationId xmlns:p14="http://schemas.microsoft.com/office/powerpoint/2010/main" val="13772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Specifying the Source Ports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295207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source ports are defined with the global configuration command </a:t>
            </a:r>
            <a:r>
              <a:rPr lang="en-US" sz="1600" b="1" dirty="0">
                <a:solidFill>
                  <a:srgbClr val="000000"/>
                </a:solidFill>
              </a:rPr>
              <a:t>monitor session </a:t>
            </a:r>
            <a:r>
              <a:rPr lang="en-US" sz="1600" i="1" dirty="0">
                <a:solidFill>
                  <a:srgbClr val="000000"/>
                </a:solidFill>
              </a:rPr>
              <a:t>session-id</a:t>
            </a:r>
            <a:r>
              <a:rPr lang="en-US" sz="1600" dirty="0">
                <a:solidFill>
                  <a:srgbClr val="000000"/>
                </a:solidFill>
              </a:rPr>
              <a:t> </a:t>
            </a:r>
            <a:r>
              <a:rPr lang="en-US" sz="1600" b="1" dirty="0">
                <a:solidFill>
                  <a:srgbClr val="000000"/>
                </a:solidFill>
              </a:rPr>
              <a:t>source</a:t>
            </a:r>
            <a:r>
              <a:rPr lang="en-US" sz="1600" dirty="0">
                <a:solidFill>
                  <a:srgbClr val="000000"/>
                </a:solidFill>
              </a:rPr>
              <a:t> {</a:t>
            </a:r>
            <a:r>
              <a:rPr lang="en-US" sz="1600" b="1" dirty="0">
                <a:solidFill>
                  <a:srgbClr val="000000"/>
                </a:solidFill>
              </a:rPr>
              <a:t>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a:t>
            </a:r>
            <a:r>
              <a:rPr lang="en-US" sz="1600" b="1" dirty="0">
                <a:solidFill>
                  <a:srgbClr val="000000"/>
                </a:solidFill>
              </a:rPr>
              <a:t>vlan</a:t>
            </a:r>
            <a:r>
              <a:rPr lang="en-US" sz="1600" dirty="0">
                <a:solidFill>
                  <a:srgbClr val="000000"/>
                </a:solidFill>
              </a:rPr>
              <a:t> </a:t>
            </a:r>
            <a:r>
              <a:rPr lang="en-US" sz="1600" i="1" dirty="0">
                <a:solidFill>
                  <a:srgbClr val="000000"/>
                </a:solidFill>
              </a:rPr>
              <a:t>vlan-id</a:t>
            </a:r>
            <a:r>
              <a:rPr lang="en-US" sz="1600" dirty="0">
                <a:solidFill>
                  <a:srgbClr val="000000"/>
                </a:solidFill>
              </a:rPr>
              <a:t>} [</a:t>
            </a:r>
            <a:r>
              <a:rPr lang="en-US" sz="1600" b="1" dirty="0">
                <a:solidFill>
                  <a:srgbClr val="000000"/>
                </a:solidFill>
              </a:rPr>
              <a:t>rx</a:t>
            </a:r>
            <a:r>
              <a:rPr lang="en-US" sz="1600" dirty="0">
                <a:solidFill>
                  <a:srgbClr val="000000"/>
                </a:solidFill>
              </a:rPr>
              <a:t> | </a:t>
            </a:r>
            <a:r>
              <a:rPr lang="en-US" sz="1600" b="1" dirty="0">
                <a:solidFill>
                  <a:srgbClr val="000000"/>
                </a:solidFill>
              </a:rPr>
              <a:t>tx</a:t>
            </a:r>
            <a:r>
              <a:rPr lang="en-US" sz="1600" dirty="0">
                <a:solidFill>
                  <a:srgbClr val="000000"/>
                </a:solidFill>
              </a:rPr>
              <a:t> | </a:t>
            </a:r>
            <a:r>
              <a:rPr lang="en-US" sz="1600" b="1" dirty="0">
                <a:solidFill>
                  <a:srgbClr val="000000"/>
                </a:solidFill>
              </a:rPr>
              <a:t>both</a:t>
            </a:r>
            <a:r>
              <a:rPr lang="en-US" sz="1600" dirty="0">
                <a:solidFill>
                  <a:srgbClr val="000000"/>
                </a:solidFill>
              </a:rPr>
              <a:t>]. The SPAN </a:t>
            </a:r>
            <a:r>
              <a:rPr lang="en-US" sz="1600" i="1" dirty="0">
                <a:solidFill>
                  <a:srgbClr val="000000"/>
                </a:solidFill>
              </a:rPr>
              <a:t>session-id</a:t>
            </a:r>
            <a:r>
              <a:rPr lang="en-US" sz="1600" dirty="0">
                <a:solidFill>
                  <a:srgbClr val="000000"/>
                </a:solidFill>
              </a:rPr>
              <a:t> allows for the switch to correlate the source ports to specific destination ports. </a:t>
            </a:r>
          </a:p>
          <a:p>
            <a:pPr marL="0" indent="0" algn="l" defTabSz="684213" fontAlgn="base">
              <a:spcBef>
                <a:spcPts val="600"/>
              </a:spcBef>
              <a:spcAft>
                <a:spcPts val="600"/>
              </a:spcAft>
              <a:buClr>
                <a:schemeClr val="tx2"/>
              </a:buClr>
              <a:buSzPct val="90000"/>
            </a:pPr>
            <a:r>
              <a:rPr lang="en-US" sz="1600" dirty="0">
                <a:solidFill>
                  <a:srgbClr val="000000"/>
                </a:solidFill>
              </a:rPr>
              <a:t>The direction of the traffic can be specified as part of the configuration. With the optional </a:t>
            </a:r>
            <a:r>
              <a:rPr lang="en-US" sz="1600" b="1" dirty="0">
                <a:solidFill>
                  <a:srgbClr val="000000"/>
                </a:solidFill>
              </a:rPr>
              <a:t>rx</a:t>
            </a:r>
            <a:r>
              <a:rPr lang="en-US" sz="1600" dirty="0">
                <a:solidFill>
                  <a:srgbClr val="000000"/>
                </a:solidFill>
              </a:rPr>
              <a:t> keyword you capture only traffic received on that source, with the optional </a:t>
            </a:r>
            <a:r>
              <a:rPr lang="en-US" sz="1600" b="1" dirty="0">
                <a:solidFill>
                  <a:srgbClr val="000000"/>
                </a:solidFill>
              </a:rPr>
              <a:t>tx</a:t>
            </a:r>
            <a:r>
              <a:rPr lang="en-US" sz="1600" dirty="0">
                <a:solidFill>
                  <a:srgbClr val="000000"/>
                </a:solidFill>
              </a:rPr>
              <a:t> key word you capture traffic sent by that source, and with the </a:t>
            </a:r>
            <a:r>
              <a:rPr lang="en-US" sz="1600" b="1" dirty="0">
                <a:solidFill>
                  <a:srgbClr val="000000"/>
                </a:solidFill>
              </a:rPr>
              <a:t>both</a:t>
            </a:r>
            <a:r>
              <a:rPr lang="en-US" sz="1600" dirty="0">
                <a:solidFill>
                  <a:srgbClr val="000000"/>
                </a:solidFill>
              </a:rPr>
              <a:t> keyword you capture all traffic.</a:t>
            </a:r>
          </a:p>
          <a:p>
            <a:pPr marL="0" indent="0" algn="l" defTabSz="684213" fontAlgn="base">
              <a:spcBef>
                <a:spcPts val="600"/>
              </a:spcBef>
              <a:spcAft>
                <a:spcPts val="600"/>
              </a:spcAft>
              <a:buClr>
                <a:schemeClr val="tx2"/>
              </a:buClr>
              <a:buSzPct val="90000"/>
            </a:pPr>
            <a:r>
              <a:rPr lang="en-US" sz="1600" dirty="0">
                <a:solidFill>
                  <a:srgbClr val="000000"/>
                </a:solidFill>
              </a:rPr>
              <a:t>You can specify a trunk port as a source port to capture traffic for all VLANs that traverse that port. This might provide too much data and add noise to the traffic analysis tool. The VLANs can be filtered on the capture with the command </a:t>
            </a:r>
            <a:r>
              <a:rPr lang="en-US" sz="1600" b="1" dirty="0">
                <a:solidFill>
                  <a:srgbClr val="000000"/>
                </a:solidFill>
              </a:rPr>
              <a:t>monitor session</a:t>
            </a:r>
            <a:r>
              <a:rPr lang="en-US" sz="1600" b="1" i="1" dirty="0">
                <a:solidFill>
                  <a:srgbClr val="000000"/>
                </a:solidFill>
              </a:rPr>
              <a:t> </a:t>
            </a:r>
            <a:r>
              <a:rPr lang="en-US" sz="1600" i="1" dirty="0">
                <a:solidFill>
                  <a:srgbClr val="000000"/>
                </a:solidFill>
              </a:rPr>
              <a:t>session-id </a:t>
            </a:r>
            <a:r>
              <a:rPr lang="en-US" sz="1600" b="1" dirty="0">
                <a:solidFill>
                  <a:srgbClr val="000000"/>
                </a:solidFill>
              </a:rPr>
              <a:t>filter</a:t>
            </a:r>
            <a:r>
              <a:rPr lang="en-US" sz="1600" dirty="0">
                <a:solidFill>
                  <a:srgbClr val="000000"/>
                </a:solidFill>
              </a:rPr>
              <a:t> </a:t>
            </a:r>
            <a:r>
              <a:rPr lang="en-US" sz="1600" b="1" dirty="0">
                <a:solidFill>
                  <a:srgbClr val="000000"/>
                </a:solidFill>
              </a:rPr>
              <a:t>vlan</a:t>
            </a:r>
            <a:r>
              <a:rPr lang="en-US" sz="1600" dirty="0">
                <a:solidFill>
                  <a:srgbClr val="000000"/>
                </a:solidFill>
              </a:rPr>
              <a:t> </a:t>
            </a:r>
            <a:r>
              <a:rPr lang="en-US" sz="1600" i="1" dirty="0">
                <a:solidFill>
                  <a:srgbClr val="000000"/>
                </a:solidFill>
              </a:rPr>
              <a:t>vlan-range</a:t>
            </a:r>
            <a:r>
              <a:rPr lang="en-US" sz="1600" dirty="0">
                <a:solidFill>
                  <a:srgbClr val="000000"/>
                </a:solidFill>
              </a:rPr>
              <a:t>.</a:t>
            </a:r>
          </a:p>
        </p:txBody>
      </p:sp>
    </p:spTree>
    <p:extLst>
      <p:ext uri="{BB962C8B-B14F-4D97-AF65-F5344CB8AC3E}">
        <p14:creationId xmlns:p14="http://schemas.microsoft.com/office/powerpoint/2010/main" val="304886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400" dirty="0"/>
              <a:t>Ping Options</a:t>
            </a:r>
          </a:p>
        </p:txBody>
      </p:sp>
      <p:sp>
        <p:nvSpPr>
          <p:cNvPr id="2" name="Rectangle 1">
            <a:extLst>
              <a:ext uri="{FF2B5EF4-FFF2-40B4-BE49-F238E27FC236}">
                <a16:creationId xmlns:a16="http://schemas.microsoft.com/office/drawing/2014/main" id="{4C29BEDF-DD43-4DC8-9B61-53A3994A5C5E}"/>
              </a:ext>
            </a:extLst>
          </p:cNvPr>
          <p:cNvSpPr/>
          <p:nvPr/>
        </p:nvSpPr>
        <p:spPr>
          <a:xfrm>
            <a:off x="104701" y="725091"/>
            <a:ext cx="8822913" cy="1477328"/>
          </a:xfrm>
          <a:prstGeom prst="rect">
            <a:avLst/>
          </a:prstGeom>
        </p:spPr>
        <p:txBody>
          <a:bodyPr wrap="square">
            <a:spAutoFit/>
          </a:bodyPr>
          <a:lstStyle/>
          <a:p>
            <a:r>
              <a:rPr lang="en-US" dirty="0">
                <a:solidFill>
                  <a:srgbClr val="000000"/>
                </a:solidFill>
              </a:rPr>
              <a:t>The ping command can be changed and manipulated to aid in troubleshooting. Example 24-3 shows some of the available options for the </a:t>
            </a:r>
            <a:r>
              <a:rPr lang="en-US" b="1" dirty="0">
                <a:solidFill>
                  <a:srgbClr val="000000"/>
                </a:solidFill>
              </a:rPr>
              <a:t>ping</a:t>
            </a:r>
            <a:r>
              <a:rPr lang="en-US" dirty="0">
                <a:solidFill>
                  <a:srgbClr val="000000"/>
                </a:solidFill>
              </a:rPr>
              <a:t> command on a Cisco device. These options can be seen by using the context sensitive help (?) after the IP address that follows the ping command. This section specifically focuses on the </a:t>
            </a:r>
            <a:r>
              <a:rPr lang="en-US" b="1" dirty="0">
                <a:solidFill>
                  <a:srgbClr val="000000"/>
                </a:solidFill>
              </a:rPr>
              <a:t>repeat</a:t>
            </a:r>
            <a:r>
              <a:rPr lang="en-US" dirty="0">
                <a:solidFill>
                  <a:srgbClr val="000000"/>
                </a:solidFill>
              </a:rPr>
              <a:t>, </a:t>
            </a:r>
            <a:r>
              <a:rPr lang="en-US" b="1" dirty="0">
                <a:solidFill>
                  <a:srgbClr val="000000"/>
                </a:solidFill>
              </a:rPr>
              <a:t>size</a:t>
            </a:r>
            <a:r>
              <a:rPr lang="en-US" dirty="0">
                <a:solidFill>
                  <a:srgbClr val="000000"/>
                </a:solidFill>
              </a:rPr>
              <a:t>, and </a:t>
            </a:r>
            <a:r>
              <a:rPr lang="en-US" b="1" dirty="0">
                <a:solidFill>
                  <a:srgbClr val="000000"/>
                </a:solidFill>
              </a:rPr>
              <a:t>source</a:t>
            </a:r>
            <a:r>
              <a:rPr lang="en-US" dirty="0">
                <a:solidFill>
                  <a:srgbClr val="000000"/>
                </a:solidFill>
              </a:rPr>
              <a:t> options.</a:t>
            </a:r>
          </a:p>
        </p:txBody>
      </p:sp>
      <p:pic>
        <p:nvPicPr>
          <p:cNvPr id="5" name="Picture 4">
            <a:extLst>
              <a:ext uri="{FF2B5EF4-FFF2-40B4-BE49-F238E27FC236}">
                <a16:creationId xmlns:a16="http://schemas.microsoft.com/office/drawing/2014/main" id="{FD3AA0B9-D7AC-4F9C-ACF0-B2AE5A32B9B6}"/>
              </a:ext>
            </a:extLst>
          </p:cNvPr>
          <p:cNvPicPr>
            <a:picLocks noChangeAspect="1"/>
          </p:cNvPicPr>
          <p:nvPr/>
        </p:nvPicPr>
        <p:blipFill>
          <a:blip r:embed="rId3"/>
          <a:stretch>
            <a:fillRect/>
          </a:stretch>
        </p:blipFill>
        <p:spPr>
          <a:xfrm>
            <a:off x="1726321" y="2571750"/>
            <a:ext cx="5691357" cy="2194473"/>
          </a:xfrm>
          <a:prstGeom prst="rect">
            <a:avLst/>
          </a:prstGeom>
        </p:spPr>
      </p:pic>
    </p:spTree>
    <p:extLst>
      <p:ext uri="{BB962C8B-B14F-4D97-AF65-F5344CB8AC3E}">
        <p14:creationId xmlns:p14="http://schemas.microsoft.com/office/powerpoint/2010/main" val="389246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sz="1600" dirty="0"/>
            </a:br>
            <a:r>
              <a:rPr lang="en-US" sz="2400" dirty="0"/>
              <a:t>Specifying the Destination Ports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327353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destination port is specified with the global configuration command: </a:t>
            </a:r>
          </a:p>
          <a:p>
            <a:pPr marL="0" indent="0" algn="l" defTabSz="684213" fontAlgn="base">
              <a:spcBef>
                <a:spcPts val="600"/>
              </a:spcBef>
              <a:spcAft>
                <a:spcPts val="600"/>
              </a:spcAft>
              <a:buClr>
                <a:schemeClr val="tx2"/>
              </a:buClr>
              <a:buSzPct val="90000"/>
            </a:pPr>
            <a:r>
              <a:rPr lang="en-US" sz="1400" b="1" dirty="0">
                <a:solidFill>
                  <a:srgbClr val="000000"/>
                </a:solidFill>
                <a:latin typeface="Courier New" panose="02070309020205020404" pitchFamily="49" charset="0"/>
                <a:cs typeface="Courier New" panose="02070309020205020404" pitchFamily="49" charset="0"/>
              </a:rPr>
              <a:t>monitor session </a:t>
            </a:r>
            <a:r>
              <a:rPr lang="en-US" sz="1400" i="1" dirty="0">
                <a:solidFill>
                  <a:srgbClr val="000000"/>
                </a:solidFill>
                <a:latin typeface="Courier New" panose="02070309020205020404" pitchFamily="49" charset="0"/>
                <a:cs typeface="Courier New" panose="02070309020205020404" pitchFamily="49" charset="0"/>
              </a:rPr>
              <a:t>session-id</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destination interface </a:t>
            </a:r>
            <a:r>
              <a:rPr lang="en-US" sz="1400" i="1" dirty="0">
                <a:solidFill>
                  <a:srgbClr val="000000"/>
                </a:solidFill>
                <a:latin typeface="Courier New" panose="02070309020205020404" pitchFamily="49" charset="0"/>
                <a:cs typeface="Courier New" panose="02070309020205020404" pitchFamily="49" charset="0"/>
              </a:rPr>
              <a:t>interface-id</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encapsulation</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dot1q</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ingress</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dot1q</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vlan</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vlan-id </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untagged vlan </a:t>
            </a:r>
            <a:r>
              <a:rPr lang="en-US" sz="1400" i="1" dirty="0">
                <a:solidFill>
                  <a:srgbClr val="000000"/>
                </a:solidFill>
                <a:latin typeface="Courier New" panose="02070309020205020404" pitchFamily="49" charset="0"/>
                <a:cs typeface="Courier New" panose="02070309020205020404" pitchFamily="49" charset="0"/>
              </a:rPr>
              <a:t>vlan-id</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00"/>
                </a:solidFill>
                <a:latin typeface="Courier New" panose="02070309020205020404" pitchFamily="49" charset="0"/>
                <a:cs typeface="Courier New" panose="02070309020205020404" pitchFamily="49" charset="0"/>
              </a:rPr>
              <a:t>vlan</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vlan-id</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00"/>
                </a:solidFill>
                <a:latin typeface="Courier New" panose="02070309020205020404" pitchFamily="49" charset="0"/>
                <a:cs typeface="Courier New" panose="02070309020205020404" pitchFamily="49" charset="0"/>
              </a:rPr>
              <a:t>replicate</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ingress</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dot1q</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vlan</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vlan-id</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00"/>
                </a:solidFill>
                <a:latin typeface="Courier New" panose="02070309020205020404" pitchFamily="49" charset="0"/>
                <a:cs typeface="Courier New" panose="02070309020205020404" pitchFamily="49" charset="0"/>
              </a:rPr>
              <a:t>untagged vlan </a:t>
            </a:r>
            <a:r>
              <a:rPr lang="en-US" sz="1400" i="1" dirty="0">
                <a:solidFill>
                  <a:srgbClr val="000000"/>
                </a:solidFill>
                <a:latin typeface="Courier New" panose="02070309020205020404" pitchFamily="49" charset="0"/>
                <a:cs typeface="Courier New" panose="02070309020205020404" pitchFamily="49" charset="0"/>
              </a:rPr>
              <a:t>vlan-id</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00"/>
                </a:solidFill>
                <a:latin typeface="Courier New" panose="02070309020205020404" pitchFamily="49" charset="0"/>
                <a:cs typeface="Courier New" panose="02070309020205020404" pitchFamily="49" charset="0"/>
              </a:rPr>
              <a:t>ingress</a:t>
            </a:r>
            <a:r>
              <a:rPr lang="en-US" sz="1400" dirty="0">
                <a:solidFill>
                  <a:srgbClr val="000000"/>
                </a:solidFill>
                <a:latin typeface="Courier New" panose="02070309020205020404" pitchFamily="49" charset="0"/>
                <a:cs typeface="Courier New" panose="02070309020205020404" pitchFamily="49" charset="0"/>
              </a:rPr>
              <a:t>]</a:t>
            </a:r>
          </a:p>
          <a:p>
            <a:pPr marL="0" indent="0" algn="l" defTabSz="684213" fontAlgn="base">
              <a:spcBef>
                <a:spcPts val="600"/>
              </a:spcBef>
              <a:spcAft>
                <a:spcPts val="600"/>
              </a:spcAft>
              <a:buClr>
                <a:schemeClr val="tx2"/>
              </a:buClr>
              <a:buSzPct val="90000"/>
            </a:pPr>
            <a:r>
              <a:rPr lang="en-US" sz="1600" dirty="0">
                <a:solidFill>
                  <a:srgbClr val="000000"/>
                </a:solidFill>
              </a:rPr>
              <a:t>As you can see, there are a lot of different nested options. </a:t>
            </a:r>
          </a:p>
          <a:p>
            <a:pPr marL="0" indent="0" algn="l" defTabSz="684213" fontAlgn="base">
              <a:spcBef>
                <a:spcPts val="600"/>
              </a:spcBef>
              <a:spcAft>
                <a:spcPts val="600"/>
              </a:spcAft>
              <a:buClr>
                <a:schemeClr val="tx2"/>
              </a:buClr>
              <a:buSzPct val="90000"/>
            </a:pPr>
            <a:r>
              <a:rPr lang="en-US" sz="1600" dirty="0">
                <a:solidFill>
                  <a:srgbClr val="000000"/>
                </a:solidFill>
              </a:rPr>
              <a:t>A SPAN session normally copies the packets without including any 802.1Q VLAN tags or Layer 2 protocols. Using the </a:t>
            </a:r>
            <a:r>
              <a:rPr lang="en-US" sz="1600" b="1" dirty="0">
                <a:solidFill>
                  <a:srgbClr val="000000"/>
                </a:solidFill>
              </a:rPr>
              <a:t>encapsulation replicate </a:t>
            </a:r>
            <a:r>
              <a:rPr lang="en-US" sz="1600" dirty="0">
                <a:solidFill>
                  <a:srgbClr val="000000"/>
                </a:solidFill>
              </a:rPr>
              <a:t>keywords includes that information. The full global configuration command is:</a:t>
            </a:r>
          </a:p>
          <a:p>
            <a:pPr marL="0" indent="0" algn="l" defTabSz="684213" fontAlgn="base">
              <a:spcBef>
                <a:spcPts val="600"/>
              </a:spcBef>
              <a:spcAft>
                <a:spcPts val="600"/>
              </a:spcAft>
              <a:buClr>
                <a:schemeClr val="tx2"/>
              </a:buClr>
              <a:buSzPct val="90000"/>
            </a:pPr>
            <a:r>
              <a:rPr lang="en-US" sz="1400" b="1" dirty="0">
                <a:solidFill>
                  <a:srgbClr val="000000"/>
                </a:solidFill>
                <a:latin typeface="Courier New" panose="02070309020205020404" pitchFamily="49" charset="0"/>
                <a:cs typeface="Courier New" panose="02070309020205020404" pitchFamily="49" charset="0"/>
              </a:rPr>
              <a:t>monitor session</a:t>
            </a:r>
            <a:r>
              <a:rPr lang="en-US" sz="1400" b="1" i="1"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session-id </a:t>
            </a:r>
            <a:r>
              <a:rPr lang="en-US" sz="1400" b="1" dirty="0">
                <a:solidFill>
                  <a:srgbClr val="000000"/>
                </a:solidFill>
                <a:latin typeface="Courier New" panose="02070309020205020404" pitchFamily="49" charset="0"/>
                <a:cs typeface="Courier New" panose="02070309020205020404" pitchFamily="49" charset="0"/>
              </a:rPr>
              <a:t>destination interface </a:t>
            </a:r>
            <a:r>
              <a:rPr lang="en-US" sz="1400" i="1" dirty="0">
                <a:solidFill>
                  <a:srgbClr val="000000"/>
                </a:solidFill>
                <a:latin typeface="Courier New" panose="02070309020205020404" pitchFamily="49" charset="0"/>
                <a:cs typeface="Courier New" panose="02070309020205020404" pitchFamily="49" charset="0"/>
              </a:rPr>
              <a:t>interface-id </a:t>
            </a:r>
            <a:r>
              <a:rPr lang="en-US" sz="1400" dirty="0">
                <a:solidFill>
                  <a:srgbClr val="000000"/>
                </a:solidFill>
                <a:latin typeface="Courier New" panose="02070309020205020404" pitchFamily="49" charset="0"/>
                <a:cs typeface="Courier New" panose="02070309020205020404" pitchFamily="49" charset="0"/>
              </a:rPr>
              <a:t>[</a:t>
            </a:r>
            <a:r>
              <a:rPr lang="en-US" sz="1400" b="1" dirty="0">
                <a:solidFill>
                  <a:srgbClr val="000000"/>
                </a:solidFill>
                <a:latin typeface="Courier New" panose="02070309020205020404" pitchFamily="49" charset="0"/>
                <a:cs typeface="Courier New" panose="02070309020205020404" pitchFamily="49" charset="0"/>
              </a:rPr>
              <a:t>encapsulation   replicate</a:t>
            </a:r>
            <a:r>
              <a:rPr lang="en-US" sz="1400" dirty="0">
                <a:solidFill>
                  <a:srgbClr val="000000"/>
                </a:solidFill>
                <a:latin typeface="Courier New" panose="02070309020205020404" pitchFamily="49" charset="0"/>
                <a:cs typeface="Courier New" panose="02070309020205020404" pitchFamily="49" charset="0"/>
              </a:rPr>
              <a: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r>
              <a:rPr lang="en-US" sz="1600" dirty="0">
                <a:solidFill>
                  <a:srgbClr val="000000"/>
                </a:solidFill>
              </a:rPr>
              <a:t> </a:t>
            </a:r>
          </a:p>
        </p:txBody>
      </p:sp>
    </p:spTree>
    <p:extLst>
      <p:ext uri="{BB962C8B-B14F-4D97-AF65-F5344CB8AC3E}">
        <p14:creationId xmlns:p14="http://schemas.microsoft.com/office/powerpoint/2010/main" val="409821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Specifying the Destination Ports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300922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If the traffic analyzer is a Windows PC and is accessed using RDP, the port must be able to send and receive traffic for the Windows PC in addition to the traffic from the SPAN session. Situations like this require the following global configuration command:</a:t>
            </a:r>
          </a:p>
          <a:p>
            <a:pPr marL="0" indent="0" algn="l" defTabSz="684213" fontAlgn="base">
              <a:spcBef>
                <a:spcPts val="600"/>
              </a:spcBef>
              <a:spcAft>
                <a:spcPts val="600"/>
              </a:spcAft>
              <a:buClr>
                <a:schemeClr val="tx2"/>
              </a:buClr>
              <a:buSzPct val="90000"/>
            </a:pPr>
            <a:r>
              <a:rPr lang="en-US" sz="1400" b="1" dirty="0">
                <a:solidFill>
                  <a:srgbClr val="000000"/>
                </a:solidFill>
                <a:latin typeface="Courier New" panose="02070309020205020404" pitchFamily="49" charset="0"/>
                <a:cs typeface="Courier New" panose="02070309020205020404" pitchFamily="49" charset="0"/>
              </a:rPr>
              <a:t>monitor session </a:t>
            </a:r>
            <a:r>
              <a:rPr lang="en-US" sz="1400" i="1" dirty="0">
                <a:solidFill>
                  <a:srgbClr val="000000"/>
                </a:solidFill>
                <a:latin typeface="Courier New" panose="02070309020205020404" pitchFamily="49" charset="0"/>
                <a:cs typeface="Courier New" panose="02070309020205020404" pitchFamily="49" charset="0"/>
              </a:rPr>
              <a:t>session-id</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destination interface </a:t>
            </a:r>
            <a:r>
              <a:rPr lang="en-US" sz="1400" i="1" dirty="0">
                <a:solidFill>
                  <a:srgbClr val="000000"/>
                </a:solidFill>
                <a:latin typeface="Courier New" panose="02070309020205020404" pitchFamily="49" charset="0"/>
                <a:cs typeface="Courier New" panose="02070309020205020404" pitchFamily="49" charset="0"/>
              </a:rPr>
              <a:t>interface-id</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ingress</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dot1q</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vlan</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vlan-id</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00"/>
                </a:solidFill>
                <a:latin typeface="Courier New" panose="02070309020205020404" pitchFamily="49" charset="0"/>
                <a:cs typeface="Courier New" panose="02070309020205020404" pitchFamily="49" charset="0"/>
              </a:rPr>
              <a:t>untagged</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vlan</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vlan-id</a:t>
            </a:r>
            <a:r>
              <a:rPr lang="en-US" sz="1400" dirty="0">
                <a:solidFill>
                  <a:srgbClr val="000000"/>
                </a:solidFill>
                <a:latin typeface="Courier New" panose="02070309020205020404" pitchFamily="49" charset="0"/>
                <a:cs typeface="Courier New" panose="02070309020205020404" pitchFamily="49" charset="0"/>
              </a:rPr>
              <a:t>} </a:t>
            </a:r>
          </a:p>
          <a:p>
            <a:pPr marL="0" indent="0" algn="l" defTabSz="684213" fontAlgn="base">
              <a:spcBef>
                <a:spcPts val="600"/>
              </a:spcBef>
              <a:spcAft>
                <a:spcPts val="600"/>
              </a:spcAft>
              <a:buClr>
                <a:schemeClr val="tx2"/>
              </a:buClr>
              <a:buSzPct val="90000"/>
            </a:pPr>
            <a:r>
              <a:rPr lang="en-US" sz="1600" dirty="0">
                <a:solidFill>
                  <a:srgbClr val="000000"/>
                </a:solidFill>
              </a:rPr>
              <a:t>Selecting the </a:t>
            </a:r>
            <a:r>
              <a:rPr lang="en-US" sz="1600" b="1" dirty="0">
                <a:solidFill>
                  <a:srgbClr val="000000"/>
                </a:solidFill>
              </a:rPr>
              <a:t>dot1q</a:t>
            </a:r>
            <a:r>
              <a:rPr lang="en-US" sz="1600" dirty="0">
                <a:solidFill>
                  <a:srgbClr val="000000"/>
                </a:solidFill>
              </a:rPr>
              <a:t> keyword requires the packets to be encapsulated with the specified VLAN ID. Selecting the </a:t>
            </a:r>
            <a:r>
              <a:rPr lang="en-US" sz="1600" b="1" dirty="0">
                <a:solidFill>
                  <a:srgbClr val="000000"/>
                </a:solidFill>
              </a:rPr>
              <a:t>untagged</a:t>
            </a:r>
            <a:r>
              <a:rPr lang="en-US" sz="1600" dirty="0">
                <a:solidFill>
                  <a:srgbClr val="000000"/>
                </a:solidFill>
              </a:rPr>
              <a:t> keyword accepts incoming packets and associates them to the specified VLAN ID.</a:t>
            </a:r>
          </a:p>
          <a:p>
            <a:pPr marL="0" indent="0" algn="l" defTabSz="684213" fontAlgn="base">
              <a:spcBef>
                <a:spcPts val="600"/>
              </a:spcBef>
              <a:spcAft>
                <a:spcPts val="600"/>
              </a:spcAft>
              <a:buClr>
                <a:schemeClr val="tx2"/>
              </a:buClr>
              <a:buSzPct val="90000"/>
            </a:pPr>
            <a:r>
              <a:rPr lang="en-US" sz="1600" dirty="0">
                <a:solidFill>
                  <a:srgbClr val="000000"/>
                </a:solidFill>
              </a:rPr>
              <a:t>STP is disabled on the destination port to prevent extra BPDUs from being included in the network analysis. Great care should be taken to prevent a forwarding loop on this port.</a:t>
            </a:r>
          </a:p>
        </p:txBody>
      </p:sp>
    </p:spTree>
    <p:extLst>
      <p:ext uri="{BB962C8B-B14F-4D97-AF65-F5344CB8AC3E}">
        <p14:creationId xmlns:p14="http://schemas.microsoft.com/office/powerpoint/2010/main" val="191924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Local SPAN Configuration Examples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56256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24-45 shows how to monitor both PC-A’s and PC-B’s communication on SW1 and send it toward the local traffic analyzer. </a:t>
            </a:r>
          </a:p>
        </p:txBody>
      </p:sp>
      <p:sp>
        <p:nvSpPr>
          <p:cNvPr id="4" name="Content Placeholder 3">
            <a:extLst>
              <a:ext uri="{FF2B5EF4-FFF2-40B4-BE49-F238E27FC236}">
                <a16:creationId xmlns:a16="http://schemas.microsoft.com/office/drawing/2014/main" id="{2828CF21-0DFC-4E76-92FF-B10B42132552}"/>
              </a:ext>
            </a:extLst>
          </p:cNvPr>
          <p:cNvSpPr txBox="1">
            <a:spLocks/>
          </p:cNvSpPr>
          <p:nvPr/>
        </p:nvSpPr>
        <p:spPr>
          <a:xfrm>
            <a:off x="399256" y="2253490"/>
            <a:ext cx="8345487" cy="56256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A specific SPAN session can be viewed, or the output can be restricted to the local SPAN session, as shown in Example 24-46.</a:t>
            </a:r>
          </a:p>
        </p:txBody>
      </p:sp>
      <p:pic>
        <p:nvPicPr>
          <p:cNvPr id="2" name="Picture 1">
            <a:extLst>
              <a:ext uri="{FF2B5EF4-FFF2-40B4-BE49-F238E27FC236}">
                <a16:creationId xmlns:a16="http://schemas.microsoft.com/office/drawing/2014/main" id="{23F608B2-F8DA-4060-B1F2-22C94FA5BA64}"/>
              </a:ext>
            </a:extLst>
          </p:cNvPr>
          <p:cNvPicPr>
            <a:picLocks noChangeAspect="1"/>
          </p:cNvPicPr>
          <p:nvPr/>
        </p:nvPicPr>
        <p:blipFill>
          <a:blip r:embed="rId3"/>
          <a:stretch>
            <a:fillRect/>
          </a:stretch>
        </p:blipFill>
        <p:spPr>
          <a:xfrm>
            <a:off x="1486772" y="1475440"/>
            <a:ext cx="5527102" cy="750216"/>
          </a:xfrm>
          <a:prstGeom prst="rect">
            <a:avLst/>
          </a:prstGeom>
        </p:spPr>
      </p:pic>
      <p:pic>
        <p:nvPicPr>
          <p:cNvPr id="6" name="Picture 5">
            <a:extLst>
              <a:ext uri="{FF2B5EF4-FFF2-40B4-BE49-F238E27FC236}">
                <a16:creationId xmlns:a16="http://schemas.microsoft.com/office/drawing/2014/main" id="{47A4C92C-BAD7-4C5E-A006-6338D4D1552F}"/>
              </a:ext>
            </a:extLst>
          </p:cNvPr>
          <p:cNvPicPr>
            <a:picLocks noChangeAspect="1"/>
          </p:cNvPicPr>
          <p:nvPr/>
        </p:nvPicPr>
        <p:blipFill>
          <a:blip r:embed="rId4"/>
          <a:stretch>
            <a:fillRect/>
          </a:stretch>
        </p:blipFill>
        <p:spPr>
          <a:xfrm>
            <a:off x="1486772" y="2843891"/>
            <a:ext cx="5527102" cy="1987272"/>
          </a:xfrm>
          <a:prstGeom prst="rect">
            <a:avLst/>
          </a:prstGeom>
        </p:spPr>
      </p:pic>
    </p:spTree>
    <p:extLst>
      <p:ext uri="{BB962C8B-B14F-4D97-AF65-F5344CB8AC3E}">
        <p14:creationId xmlns:p14="http://schemas.microsoft.com/office/powerpoint/2010/main" val="121772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Local SPAN Configuration Examples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63660" y="731837"/>
            <a:ext cx="2881611" cy="31427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The next example illustrates monitoring the trunk port Gi1/0/10 and provides the output to PC-B for PC-A and PC-B communication on SW1 and sending it toward the local traffic analyzer. </a:t>
            </a:r>
          </a:p>
          <a:p>
            <a:pPr marL="0" indent="0" algn="l" defTabSz="684213" fontAlgn="base">
              <a:spcBef>
                <a:spcPts val="600"/>
              </a:spcBef>
              <a:spcAft>
                <a:spcPts val="600"/>
              </a:spcAft>
              <a:buClr>
                <a:schemeClr val="tx2"/>
              </a:buClr>
              <a:buSzPct val="90000"/>
            </a:pPr>
            <a:r>
              <a:rPr lang="en-US" sz="1600" dirty="0">
                <a:solidFill>
                  <a:srgbClr val="000000"/>
                </a:solidFill>
              </a:rPr>
              <a:t>Example 24-47 shows the commands that are entered on SW1 and then shows the  configuration verified by examining the SPAN session.</a:t>
            </a:r>
          </a:p>
        </p:txBody>
      </p:sp>
      <p:pic>
        <p:nvPicPr>
          <p:cNvPr id="2" name="Picture 1">
            <a:extLst>
              <a:ext uri="{FF2B5EF4-FFF2-40B4-BE49-F238E27FC236}">
                <a16:creationId xmlns:a16="http://schemas.microsoft.com/office/drawing/2014/main" id="{E67ED911-7E04-4C9F-893B-8D581D0994E6}"/>
              </a:ext>
            </a:extLst>
          </p:cNvPr>
          <p:cNvPicPr>
            <a:picLocks noChangeAspect="1"/>
          </p:cNvPicPr>
          <p:nvPr/>
        </p:nvPicPr>
        <p:blipFill>
          <a:blip r:embed="rId3"/>
          <a:stretch>
            <a:fillRect/>
          </a:stretch>
        </p:blipFill>
        <p:spPr>
          <a:xfrm>
            <a:off x="3145271" y="1067964"/>
            <a:ext cx="5662490" cy="3142752"/>
          </a:xfrm>
          <a:prstGeom prst="rect">
            <a:avLst/>
          </a:prstGeom>
        </p:spPr>
      </p:pic>
    </p:spTree>
    <p:extLst>
      <p:ext uri="{BB962C8B-B14F-4D97-AF65-F5344CB8AC3E}">
        <p14:creationId xmlns:p14="http://schemas.microsoft.com/office/powerpoint/2010/main" val="374905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Local SPAN Configuration Examples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35744" y="805543"/>
            <a:ext cx="3366016" cy="380932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In the last scenario, the switch is configured to monitor PC-A’s traffic, and it uses an already installed network traffic analysis tool on PC-B. </a:t>
            </a:r>
          </a:p>
          <a:p>
            <a:pPr marL="0" indent="0" algn="l" defTabSz="684213" fontAlgn="base">
              <a:spcBef>
                <a:spcPts val="600"/>
              </a:spcBef>
              <a:spcAft>
                <a:spcPts val="600"/>
              </a:spcAft>
              <a:buClr>
                <a:schemeClr val="tx2"/>
              </a:buClr>
              <a:buSzPct val="90000"/>
            </a:pPr>
            <a:r>
              <a:rPr lang="en-US" sz="1600" dirty="0">
                <a:solidFill>
                  <a:srgbClr val="000000"/>
                </a:solidFill>
              </a:rPr>
              <a:t>When the switch is configured, PC-B can be accessed remotely to view the network traffic by using RDP. </a:t>
            </a:r>
          </a:p>
          <a:p>
            <a:pPr marL="0" indent="0" algn="l" defTabSz="684213" fontAlgn="base">
              <a:spcBef>
                <a:spcPts val="600"/>
              </a:spcBef>
              <a:spcAft>
                <a:spcPts val="600"/>
              </a:spcAft>
              <a:buClr>
                <a:schemeClr val="tx2"/>
              </a:buClr>
              <a:buSzPct val="90000"/>
            </a:pPr>
            <a:r>
              <a:rPr lang="en-US" sz="1600" dirty="0">
                <a:solidFill>
                  <a:srgbClr val="000000"/>
                </a:solidFill>
              </a:rPr>
              <a:t>Example 24-48 lists the  commands that are entered on SW1 to capture the ingress traffic and shows the configuration being verified. </a:t>
            </a:r>
          </a:p>
        </p:txBody>
      </p:sp>
      <p:pic>
        <p:nvPicPr>
          <p:cNvPr id="2" name="Picture 1">
            <a:extLst>
              <a:ext uri="{FF2B5EF4-FFF2-40B4-BE49-F238E27FC236}">
                <a16:creationId xmlns:a16="http://schemas.microsoft.com/office/drawing/2014/main" id="{D4844014-E8D2-4FEC-AD24-C5A39BB8858E}"/>
              </a:ext>
            </a:extLst>
          </p:cNvPr>
          <p:cNvPicPr>
            <a:picLocks noChangeAspect="1"/>
          </p:cNvPicPr>
          <p:nvPr/>
        </p:nvPicPr>
        <p:blipFill>
          <a:blip r:embed="rId3"/>
          <a:stretch>
            <a:fillRect/>
          </a:stretch>
        </p:blipFill>
        <p:spPr>
          <a:xfrm>
            <a:off x="3619833" y="1071786"/>
            <a:ext cx="5187927" cy="2882888"/>
          </a:xfrm>
          <a:prstGeom prst="rect">
            <a:avLst/>
          </a:prstGeom>
        </p:spPr>
      </p:pic>
    </p:spTree>
    <p:extLst>
      <p:ext uri="{BB962C8B-B14F-4D97-AF65-F5344CB8AC3E}">
        <p14:creationId xmlns:p14="http://schemas.microsoft.com/office/powerpoint/2010/main" val="344306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42938"/>
          </a:xfrm>
        </p:spPr>
        <p:txBody>
          <a:bodyPr/>
          <a:lstStyle/>
          <a:p>
            <a:r>
              <a:rPr lang="en-US" sz="1600" dirty="0"/>
              <a:t>Switched Port Analyzer (SPAN) Technologies</a:t>
            </a:r>
            <a:br>
              <a:rPr lang="en-US" dirty="0"/>
            </a:br>
            <a:r>
              <a:rPr lang="en-US" sz="2400" dirty="0"/>
              <a:t>Remote SPAN (RSPAN)</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99254" y="580571"/>
            <a:ext cx="8345487" cy="7665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In large environments, it might be not be possible to move a network analyzer to other parts of the network. Example 24-49 shows the RSPAN VLAN being created on SW1 and SW2.</a:t>
            </a:r>
          </a:p>
        </p:txBody>
      </p:sp>
      <p:sp>
        <p:nvSpPr>
          <p:cNvPr id="6" name="Content Placeholder 3">
            <a:extLst>
              <a:ext uri="{FF2B5EF4-FFF2-40B4-BE49-F238E27FC236}">
                <a16:creationId xmlns:a16="http://schemas.microsoft.com/office/drawing/2014/main" id="{5472B0D8-0938-42F6-84A0-FD733EE8FB7B}"/>
              </a:ext>
            </a:extLst>
          </p:cNvPr>
          <p:cNvSpPr txBox="1">
            <a:spLocks/>
          </p:cNvSpPr>
          <p:nvPr/>
        </p:nvSpPr>
        <p:spPr>
          <a:xfrm>
            <a:off x="399255" y="3193441"/>
            <a:ext cx="8420912" cy="54162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24-50 shows the configuration of RSPAN on the source switch, SW2. Traffic from PC-C is sent to SW1 for analysis.</a:t>
            </a:r>
          </a:p>
        </p:txBody>
      </p:sp>
      <p:pic>
        <p:nvPicPr>
          <p:cNvPr id="2" name="Picture 1">
            <a:extLst>
              <a:ext uri="{FF2B5EF4-FFF2-40B4-BE49-F238E27FC236}">
                <a16:creationId xmlns:a16="http://schemas.microsoft.com/office/drawing/2014/main" id="{8DED4690-1B59-4E36-BEB6-F61E5A58C6F9}"/>
              </a:ext>
            </a:extLst>
          </p:cNvPr>
          <p:cNvPicPr>
            <a:picLocks noChangeAspect="1"/>
          </p:cNvPicPr>
          <p:nvPr/>
        </p:nvPicPr>
        <p:blipFill>
          <a:blip r:embed="rId3"/>
          <a:stretch>
            <a:fillRect/>
          </a:stretch>
        </p:blipFill>
        <p:spPr>
          <a:xfrm>
            <a:off x="1384148" y="1420875"/>
            <a:ext cx="6375701" cy="1716833"/>
          </a:xfrm>
          <a:prstGeom prst="rect">
            <a:avLst/>
          </a:prstGeom>
        </p:spPr>
      </p:pic>
      <p:pic>
        <p:nvPicPr>
          <p:cNvPr id="4" name="Picture 3">
            <a:extLst>
              <a:ext uri="{FF2B5EF4-FFF2-40B4-BE49-F238E27FC236}">
                <a16:creationId xmlns:a16="http://schemas.microsoft.com/office/drawing/2014/main" id="{B6C78468-A95D-4712-BF6E-002FC6EA8185}"/>
              </a:ext>
            </a:extLst>
          </p:cNvPr>
          <p:cNvPicPr>
            <a:picLocks noChangeAspect="1"/>
          </p:cNvPicPr>
          <p:nvPr/>
        </p:nvPicPr>
        <p:blipFill>
          <a:blip r:embed="rId4"/>
          <a:stretch>
            <a:fillRect/>
          </a:stretch>
        </p:blipFill>
        <p:spPr>
          <a:xfrm>
            <a:off x="1384149" y="3808773"/>
            <a:ext cx="6375701" cy="870483"/>
          </a:xfrm>
          <a:prstGeom prst="rect">
            <a:avLst/>
          </a:prstGeom>
        </p:spPr>
      </p:pic>
    </p:spTree>
    <p:extLst>
      <p:ext uri="{BB962C8B-B14F-4D97-AF65-F5344CB8AC3E}">
        <p14:creationId xmlns:p14="http://schemas.microsoft.com/office/powerpoint/2010/main" val="9602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 y="0"/>
            <a:ext cx="9248704" cy="731837"/>
          </a:xfrm>
        </p:spPr>
        <p:txBody>
          <a:bodyPr/>
          <a:lstStyle/>
          <a:p>
            <a:r>
              <a:rPr lang="en-US" sz="1600" dirty="0"/>
              <a:t>Switched Port Analyzer (SPAN) Technologies</a:t>
            </a:r>
            <a:br>
              <a:rPr lang="en-US" dirty="0"/>
            </a:br>
            <a:r>
              <a:rPr lang="en-US" sz="2400" dirty="0"/>
              <a:t>Configuration of RSPAN on the Destination Switch</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86233" y="731837"/>
            <a:ext cx="8345487" cy="60444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24-51 shows the configuration of RSPAN on the destination switch, SW1. The  traffic is sent to the traffic analyzer for analysis.</a:t>
            </a:r>
          </a:p>
        </p:txBody>
      </p:sp>
      <p:sp>
        <p:nvSpPr>
          <p:cNvPr id="6" name="Content Placeholder 3">
            <a:extLst>
              <a:ext uri="{FF2B5EF4-FFF2-40B4-BE49-F238E27FC236}">
                <a16:creationId xmlns:a16="http://schemas.microsoft.com/office/drawing/2014/main" id="{51BBDD20-9426-4D9A-9143-1520A4017A4D}"/>
              </a:ext>
            </a:extLst>
          </p:cNvPr>
          <p:cNvSpPr txBox="1">
            <a:spLocks/>
          </p:cNvSpPr>
          <p:nvPr/>
        </p:nvSpPr>
        <p:spPr>
          <a:xfrm>
            <a:off x="451606" y="2074086"/>
            <a:ext cx="8345487" cy="30222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24-52 verifies the configuration of RSPAN on both SW1 and SW2. </a:t>
            </a:r>
          </a:p>
        </p:txBody>
      </p:sp>
      <p:pic>
        <p:nvPicPr>
          <p:cNvPr id="2" name="Picture 1">
            <a:extLst>
              <a:ext uri="{FF2B5EF4-FFF2-40B4-BE49-F238E27FC236}">
                <a16:creationId xmlns:a16="http://schemas.microsoft.com/office/drawing/2014/main" id="{3EB21E6E-2199-49F0-BC4E-40B713A2158A}"/>
              </a:ext>
            </a:extLst>
          </p:cNvPr>
          <p:cNvPicPr>
            <a:picLocks noChangeAspect="1"/>
          </p:cNvPicPr>
          <p:nvPr/>
        </p:nvPicPr>
        <p:blipFill>
          <a:blip r:embed="rId3"/>
          <a:stretch>
            <a:fillRect/>
          </a:stretch>
        </p:blipFill>
        <p:spPr>
          <a:xfrm>
            <a:off x="1749195" y="1420484"/>
            <a:ext cx="4414279" cy="570110"/>
          </a:xfrm>
          <a:prstGeom prst="rect">
            <a:avLst/>
          </a:prstGeom>
        </p:spPr>
      </p:pic>
      <p:pic>
        <p:nvPicPr>
          <p:cNvPr id="4" name="Picture 3">
            <a:extLst>
              <a:ext uri="{FF2B5EF4-FFF2-40B4-BE49-F238E27FC236}">
                <a16:creationId xmlns:a16="http://schemas.microsoft.com/office/drawing/2014/main" id="{D6901711-0AEF-4247-B4FA-904CB6C4406D}"/>
              </a:ext>
            </a:extLst>
          </p:cNvPr>
          <p:cNvPicPr>
            <a:picLocks noChangeAspect="1"/>
          </p:cNvPicPr>
          <p:nvPr/>
        </p:nvPicPr>
        <p:blipFill>
          <a:blip r:embed="rId4"/>
          <a:stretch>
            <a:fillRect/>
          </a:stretch>
        </p:blipFill>
        <p:spPr>
          <a:xfrm>
            <a:off x="1829400" y="2376310"/>
            <a:ext cx="4253870" cy="2377619"/>
          </a:xfrm>
          <a:prstGeom prst="rect">
            <a:avLst/>
          </a:prstGeom>
        </p:spPr>
      </p:pic>
    </p:spTree>
    <p:extLst>
      <p:ext uri="{BB962C8B-B14F-4D97-AF65-F5344CB8AC3E}">
        <p14:creationId xmlns:p14="http://schemas.microsoft.com/office/powerpoint/2010/main" val="356923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Switched Port Analyzer (SPAN) Technologies</a:t>
            </a:r>
            <a:br>
              <a:rPr lang="en-US" dirty="0"/>
            </a:br>
            <a:r>
              <a:rPr lang="en-US" sz="2400" dirty="0"/>
              <a:t>Encapsulated Remote SPAN (ERSPAN)</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4"/>
            <a:ext cx="8345487" cy="323067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In large environments, it might not be possible to move a network analyzer to other parts of the network. ERSPAN provides the ability to monitor traffic in one area of the network and route the SPAN traffic to a traffic analyzer in another area of the network through Layer 3 routing.</a:t>
            </a:r>
          </a:p>
          <a:p>
            <a:pPr marL="0" indent="0" algn="l" defTabSz="684213" fontAlgn="base">
              <a:spcBef>
                <a:spcPts val="600"/>
              </a:spcBef>
              <a:spcAft>
                <a:spcPts val="600"/>
              </a:spcAft>
              <a:buClr>
                <a:schemeClr val="tx2"/>
              </a:buClr>
              <a:buSzPct val="90000"/>
            </a:pPr>
            <a:r>
              <a:rPr lang="en-US" sz="1600" b="1" dirty="0">
                <a:solidFill>
                  <a:srgbClr val="000000"/>
                </a:solidFill>
              </a:rPr>
              <a:t>Specifying the Source Ports</a:t>
            </a:r>
          </a:p>
          <a:p>
            <a:pPr marL="0" indent="0" algn="l" defTabSz="684213" fontAlgn="base">
              <a:spcBef>
                <a:spcPts val="600"/>
              </a:spcBef>
              <a:spcAft>
                <a:spcPts val="600"/>
              </a:spcAft>
              <a:buClr>
                <a:schemeClr val="tx2"/>
              </a:buClr>
              <a:buSzPct val="90000"/>
            </a:pPr>
            <a:r>
              <a:rPr lang="en-US" sz="1600" dirty="0">
                <a:solidFill>
                  <a:srgbClr val="000000"/>
                </a:solidFill>
              </a:rPr>
              <a:t>A source and destination must be configured. To configure a source, the following command is issued: </a:t>
            </a:r>
            <a:r>
              <a:rPr lang="en-US" sz="1600" b="1" dirty="0">
                <a:solidFill>
                  <a:srgbClr val="000000"/>
                </a:solidFill>
              </a:rPr>
              <a:t>monitor session </a:t>
            </a:r>
            <a:r>
              <a:rPr lang="en-US" sz="1600" i="1" dirty="0">
                <a:solidFill>
                  <a:srgbClr val="000000"/>
                </a:solidFill>
              </a:rPr>
              <a:t>span-session-number</a:t>
            </a:r>
            <a:r>
              <a:rPr lang="en-US" sz="1600" dirty="0">
                <a:solidFill>
                  <a:srgbClr val="000000"/>
                </a:solidFill>
              </a:rPr>
              <a:t> </a:t>
            </a:r>
            <a:r>
              <a:rPr lang="en-US" sz="1600" b="1" dirty="0">
                <a:solidFill>
                  <a:srgbClr val="000000"/>
                </a:solidFill>
              </a:rPr>
              <a:t>type erspan-source</a:t>
            </a:r>
            <a:r>
              <a:rPr lang="en-US" sz="1600" dirty="0">
                <a:solidFill>
                  <a:srgbClr val="000000"/>
                </a:solidFill>
              </a:rPr>
              <a:t>. This defines the session number as well as the session type, </a:t>
            </a:r>
            <a:r>
              <a:rPr lang="en-US" sz="1600" b="1" dirty="0">
                <a:solidFill>
                  <a:srgbClr val="000000"/>
                </a:solidFill>
              </a:rPr>
              <a:t>erspan-source</a:t>
            </a:r>
            <a:r>
              <a:rPr lang="en-US" sz="1600" dirty="0">
                <a:solidFill>
                  <a:srgbClr val="000000"/>
                </a:solidFill>
              </a:rPr>
              <a:t>.</a:t>
            </a:r>
          </a:p>
          <a:p>
            <a:pPr marL="0" indent="0" algn="l" defTabSz="684213" fontAlgn="base">
              <a:spcBef>
                <a:spcPts val="600"/>
              </a:spcBef>
              <a:spcAft>
                <a:spcPts val="600"/>
              </a:spcAft>
              <a:buClr>
                <a:schemeClr val="tx2"/>
              </a:buClr>
              <a:buSzPct val="90000"/>
            </a:pPr>
            <a:r>
              <a:rPr lang="en-US" sz="1600" dirty="0">
                <a:solidFill>
                  <a:srgbClr val="000000"/>
                </a:solidFill>
              </a:rPr>
              <a:t>Once the initial session is created, the source must be defined in the session. This is accomplished by issuing the </a:t>
            </a:r>
            <a:r>
              <a:rPr lang="en-US" sz="1600" b="1" dirty="0">
                <a:solidFill>
                  <a:srgbClr val="000000"/>
                </a:solidFill>
              </a:rPr>
              <a:t>source</a:t>
            </a:r>
            <a:r>
              <a:rPr lang="en-US" sz="1600" dirty="0">
                <a:solidFill>
                  <a:srgbClr val="000000"/>
                </a:solidFill>
              </a:rPr>
              <a:t> { </a:t>
            </a:r>
            <a:r>
              <a:rPr lang="en-US" sz="1600" b="1" dirty="0">
                <a:solidFill>
                  <a:srgbClr val="000000"/>
                </a:solidFill>
              </a:rPr>
              <a:t>interface</a:t>
            </a:r>
            <a:r>
              <a:rPr lang="en-US" sz="1600" dirty="0">
                <a:solidFill>
                  <a:srgbClr val="000000"/>
                </a:solidFill>
              </a:rPr>
              <a:t> </a:t>
            </a:r>
            <a:r>
              <a:rPr lang="en-US" sz="1600" i="1" dirty="0">
                <a:solidFill>
                  <a:srgbClr val="000000"/>
                </a:solidFill>
              </a:rPr>
              <a:t>type number </a:t>
            </a:r>
            <a:r>
              <a:rPr lang="en-US" sz="1600" dirty="0">
                <a:solidFill>
                  <a:srgbClr val="000000"/>
                </a:solidFill>
              </a:rPr>
              <a:t>| </a:t>
            </a:r>
            <a:r>
              <a:rPr lang="en-US" sz="1600" b="1" dirty="0">
                <a:solidFill>
                  <a:srgbClr val="000000"/>
                </a:solidFill>
              </a:rPr>
              <a:t>vlan</a:t>
            </a:r>
            <a:r>
              <a:rPr lang="en-US" sz="1600" dirty="0">
                <a:solidFill>
                  <a:srgbClr val="000000"/>
                </a:solidFill>
              </a:rPr>
              <a:t> </a:t>
            </a:r>
            <a:r>
              <a:rPr lang="en-US" sz="1600" i="1" dirty="0">
                <a:solidFill>
                  <a:srgbClr val="000000"/>
                </a:solidFill>
              </a:rPr>
              <a:t>vlan-ID</a:t>
            </a:r>
            <a:r>
              <a:rPr lang="en-US" sz="1600" dirty="0">
                <a:solidFill>
                  <a:srgbClr val="000000"/>
                </a:solidFill>
              </a:rPr>
              <a:t> } [ , | - | </a:t>
            </a:r>
            <a:r>
              <a:rPr lang="en-US" sz="1600" i="1" dirty="0">
                <a:solidFill>
                  <a:srgbClr val="000000"/>
                </a:solidFill>
              </a:rPr>
              <a:t>both</a:t>
            </a:r>
            <a:r>
              <a:rPr lang="en-US" sz="1600" dirty="0">
                <a:solidFill>
                  <a:srgbClr val="000000"/>
                </a:solidFill>
              </a:rPr>
              <a:t> | </a:t>
            </a:r>
            <a:r>
              <a:rPr lang="en-US" sz="1600" i="1" dirty="0">
                <a:solidFill>
                  <a:srgbClr val="000000"/>
                </a:solidFill>
              </a:rPr>
              <a:t>rx</a:t>
            </a:r>
            <a:r>
              <a:rPr lang="en-US" sz="1600" dirty="0">
                <a:solidFill>
                  <a:srgbClr val="000000"/>
                </a:solidFill>
              </a:rPr>
              <a:t> | </a:t>
            </a:r>
            <a:r>
              <a:rPr lang="en-US" sz="1600" i="1" dirty="0">
                <a:solidFill>
                  <a:srgbClr val="000000"/>
                </a:solidFill>
              </a:rPr>
              <a:t>tx</a:t>
            </a:r>
            <a:r>
              <a:rPr lang="en-US" sz="1600" dirty="0">
                <a:solidFill>
                  <a:srgbClr val="000000"/>
                </a:solidFill>
              </a:rPr>
              <a:t> ] command.</a:t>
            </a:r>
          </a:p>
        </p:txBody>
      </p:sp>
    </p:spTree>
    <p:extLst>
      <p:ext uri="{BB962C8B-B14F-4D97-AF65-F5344CB8AC3E}">
        <p14:creationId xmlns:p14="http://schemas.microsoft.com/office/powerpoint/2010/main" val="377129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US" sz="1600" dirty="0"/>
              <a:t>Switched Port Analyzer (SPAN) Technologies</a:t>
            </a:r>
            <a:br>
              <a:rPr lang="en-US" dirty="0"/>
            </a:br>
            <a:r>
              <a:rPr lang="en-US" sz="2400" dirty="0"/>
              <a:t>Encapsulated Remote SPAN (ERSPAN) (Cont.)</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65007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When the source has been configured, it is necessary to configure the destination of the ERSPAN session. To enter the destination subconfiguration mode, the </a:t>
            </a:r>
            <a:r>
              <a:rPr lang="en-US" sz="1600" b="1" dirty="0">
                <a:solidFill>
                  <a:srgbClr val="000000"/>
                </a:solidFill>
              </a:rPr>
              <a:t>destination</a:t>
            </a:r>
            <a:r>
              <a:rPr lang="en-US" sz="1600" dirty="0">
                <a:solidFill>
                  <a:srgbClr val="000000"/>
                </a:solidFill>
              </a:rPr>
              <a:t> command is used. The rest of the commands will be issued in the destination subconfiguration mode to specify the destination of the ERSPAN session as well as any parameters associated with the configuration of the destination. </a:t>
            </a:r>
          </a:p>
          <a:p>
            <a:pPr marL="0" indent="0" algn="l" defTabSz="684213" fontAlgn="base">
              <a:spcBef>
                <a:spcPts val="600"/>
              </a:spcBef>
              <a:spcAft>
                <a:spcPts val="600"/>
              </a:spcAft>
              <a:buClr>
                <a:schemeClr val="tx2"/>
              </a:buClr>
              <a:buSzPct val="90000"/>
            </a:pPr>
            <a:r>
              <a:rPr lang="en-US" sz="1600" dirty="0">
                <a:solidFill>
                  <a:srgbClr val="000000"/>
                </a:solidFill>
              </a:rPr>
              <a:t>The next step is to identify the IP address of the destination for the ERSPAN session. Because this is a Layer 3 SPAN session, this IP address is where the traffic will be sent to be analyzed. The command to configure this action is simply </a:t>
            </a:r>
            <a:r>
              <a:rPr lang="en-US" sz="1600" b="1" dirty="0">
                <a:solidFill>
                  <a:srgbClr val="000000"/>
                </a:solidFill>
              </a:rPr>
              <a:t>ip address </a:t>
            </a:r>
            <a:r>
              <a:rPr lang="en-US" sz="1600" i="1" dirty="0">
                <a:solidFill>
                  <a:srgbClr val="000000"/>
                </a:solidFill>
              </a:rPr>
              <a:t>ip-address</a:t>
            </a:r>
            <a:r>
              <a:rPr lang="en-US" sz="1600" dirty="0">
                <a:solidFill>
                  <a:srgbClr val="000000"/>
                </a:solidFill>
              </a:rPr>
              <a:t>. </a:t>
            </a:r>
          </a:p>
          <a:p>
            <a:pPr marL="0" indent="0" algn="l" defTabSz="684213" fontAlgn="base">
              <a:spcBef>
                <a:spcPts val="600"/>
              </a:spcBef>
              <a:spcAft>
                <a:spcPts val="600"/>
              </a:spcAft>
              <a:buClr>
                <a:schemeClr val="tx2"/>
              </a:buClr>
              <a:buSzPct val="90000"/>
            </a:pPr>
            <a:r>
              <a:rPr lang="en-US" sz="1600" dirty="0">
                <a:solidFill>
                  <a:srgbClr val="000000"/>
                </a:solidFill>
              </a:rPr>
              <a:t>The final step is to assign a ToS or TTL to the ERSPAN traffic. This is done with the </a:t>
            </a:r>
            <a:r>
              <a:rPr lang="en-US" sz="1600" b="1" dirty="0">
                <a:solidFill>
                  <a:srgbClr val="000000"/>
                </a:solidFill>
              </a:rPr>
              <a:t>erspan </a:t>
            </a:r>
            <a:r>
              <a:rPr lang="en-US" sz="1600" dirty="0">
                <a:solidFill>
                  <a:srgbClr val="000000"/>
                </a:solidFill>
              </a:rPr>
              <a:t>{ </a:t>
            </a:r>
            <a:r>
              <a:rPr lang="en-US" sz="1600" b="1" dirty="0">
                <a:solidFill>
                  <a:srgbClr val="000000"/>
                </a:solidFill>
              </a:rPr>
              <a:t>tos</a:t>
            </a:r>
            <a:r>
              <a:rPr lang="en-US" sz="1600" dirty="0">
                <a:solidFill>
                  <a:srgbClr val="000000"/>
                </a:solidFill>
              </a:rPr>
              <a:t> </a:t>
            </a:r>
            <a:r>
              <a:rPr lang="en-US" sz="1600" i="1" dirty="0">
                <a:solidFill>
                  <a:srgbClr val="000000"/>
                </a:solidFill>
              </a:rPr>
              <a:t>tos-value</a:t>
            </a:r>
            <a:r>
              <a:rPr lang="en-US" sz="1600" dirty="0">
                <a:solidFill>
                  <a:srgbClr val="000000"/>
                </a:solidFill>
              </a:rPr>
              <a:t> | </a:t>
            </a:r>
            <a:r>
              <a:rPr lang="en-US" sz="1600" b="1" dirty="0">
                <a:solidFill>
                  <a:srgbClr val="000000"/>
                </a:solidFill>
              </a:rPr>
              <a:t>ttl</a:t>
            </a:r>
            <a:r>
              <a:rPr lang="en-US" sz="1600" dirty="0">
                <a:solidFill>
                  <a:srgbClr val="000000"/>
                </a:solidFill>
              </a:rPr>
              <a:t> t</a:t>
            </a:r>
            <a:r>
              <a:rPr lang="en-US" sz="1600" i="1" dirty="0">
                <a:solidFill>
                  <a:srgbClr val="000000"/>
                </a:solidFill>
              </a:rPr>
              <a:t>tl-value</a:t>
            </a:r>
            <a:r>
              <a:rPr lang="en-US" sz="1600" dirty="0">
                <a:solidFill>
                  <a:srgbClr val="000000"/>
                </a:solidFill>
              </a:rPr>
              <a:t> } command from global configuration mode. </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85156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4257675" cy="731837"/>
          </a:xfrm>
        </p:spPr>
        <p:txBody>
          <a:bodyPr/>
          <a:lstStyle/>
          <a:p>
            <a:r>
              <a:rPr lang="en-US" sz="1600" dirty="0"/>
              <a:t>Switched Port Analyzer (SPAN) Technologies</a:t>
            </a:r>
            <a:br>
              <a:rPr lang="en-US" dirty="0"/>
            </a:br>
            <a:r>
              <a:rPr lang="en-US" sz="2400" dirty="0"/>
              <a:t>ERSPAN Process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5997" y="731838"/>
            <a:ext cx="3828809" cy="134699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Example 24-53 illustrates this whole process. In addition, to verify the configured sessions, the </a:t>
            </a:r>
            <a:r>
              <a:rPr lang="en-US" sz="1600" b="1" dirty="0">
                <a:solidFill>
                  <a:srgbClr val="000000"/>
                </a:solidFill>
              </a:rPr>
              <a:t>show monitor session erspan-source session </a:t>
            </a:r>
            <a:r>
              <a:rPr lang="en-US" sz="1600" dirty="0">
                <a:solidFill>
                  <a:srgbClr val="000000"/>
                </a:solidFill>
              </a:rPr>
              <a:t>is issued on SW1.</a:t>
            </a:r>
          </a:p>
        </p:txBody>
      </p:sp>
      <p:grpSp>
        <p:nvGrpSpPr>
          <p:cNvPr id="7" name="Group 6">
            <a:extLst>
              <a:ext uri="{FF2B5EF4-FFF2-40B4-BE49-F238E27FC236}">
                <a16:creationId xmlns:a16="http://schemas.microsoft.com/office/drawing/2014/main" id="{06B5299E-D128-4B7B-BD11-B47A78154B5A}"/>
              </a:ext>
            </a:extLst>
          </p:cNvPr>
          <p:cNvGrpSpPr/>
          <p:nvPr/>
        </p:nvGrpSpPr>
        <p:grpSpPr>
          <a:xfrm>
            <a:off x="4257675" y="614363"/>
            <a:ext cx="4714875" cy="4138787"/>
            <a:chOff x="655121" y="147299"/>
            <a:chExt cx="7798858" cy="6392167"/>
          </a:xfrm>
        </p:grpSpPr>
        <p:pic>
          <p:nvPicPr>
            <p:cNvPr id="4" name="Picture 3">
              <a:extLst>
                <a:ext uri="{FF2B5EF4-FFF2-40B4-BE49-F238E27FC236}">
                  <a16:creationId xmlns:a16="http://schemas.microsoft.com/office/drawing/2014/main" id="{72570A12-FCE3-4758-B9A8-8E5FC68751BF}"/>
                </a:ext>
              </a:extLst>
            </p:cNvPr>
            <p:cNvPicPr>
              <a:picLocks noChangeAspect="1"/>
            </p:cNvPicPr>
            <p:nvPr/>
          </p:nvPicPr>
          <p:blipFill>
            <a:blip r:embed="rId3"/>
            <a:stretch>
              <a:fillRect/>
            </a:stretch>
          </p:blipFill>
          <p:spPr>
            <a:xfrm>
              <a:off x="690021" y="147299"/>
              <a:ext cx="7763958" cy="4848902"/>
            </a:xfrm>
            <a:prstGeom prst="rect">
              <a:avLst/>
            </a:prstGeom>
          </p:spPr>
        </p:pic>
        <p:pic>
          <p:nvPicPr>
            <p:cNvPr id="6" name="Picture 5">
              <a:extLst>
                <a:ext uri="{FF2B5EF4-FFF2-40B4-BE49-F238E27FC236}">
                  <a16:creationId xmlns:a16="http://schemas.microsoft.com/office/drawing/2014/main" id="{0BADEECD-27FA-4CB2-89C5-E7CBA54D4606}"/>
                </a:ext>
              </a:extLst>
            </p:cNvPr>
            <p:cNvPicPr>
              <a:picLocks noChangeAspect="1"/>
            </p:cNvPicPr>
            <p:nvPr/>
          </p:nvPicPr>
          <p:blipFill>
            <a:blip r:embed="rId4"/>
            <a:stretch>
              <a:fillRect/>
            </a:stretch>
          </p:blipFill>
          <p:spPr>
            <a:xfrm>
              <a:off x="655121" y="4996201"/>
              <a:ext cx="7763958" cy="1543265"/>
            </a:xfrm>
            <a:prstGeom prst="rect">
              <a:avLst/>
            </a:prstGeom>
          </p:spPr>
        </p:pic>
      </p:grpSp>
    </p:spTree>
    <p:extLst>
      <p:ext uri="{BB962C8B-B14F-4D97-AF65-F5344CB8AC3E}">
        <p14:creationId xmlns:p14="http://schemas.microsoft.com/office/powerpoint/2010/main" val="410729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400" dirty="0"/>
              <a:t>Ping Size</a:t>
            </a:r>
          </a:p>
        </p:txBody>
      </p:sp>
      <p:sp>
        <p:nvSpPr>
          <p:cNvPr id="2" name="Rectangle 1">
            <a:extLst>
              <a:ext uri="{FF2B5EF4-FFF2-40B4-BE49-F238E27FC236}">
                <a16:creationId xmlns:a16="http://schemas.microsoft.com/office/drawing/2014/main" id="{71B676B6-B30B-46C1-891D-A0BBE42E4D8D}"/>
              </a:ext>
            </a:extLst>
          </p:cNvPr>
          <p:cNvSpPr/>
          <p:nvPr/>
        </p:nvSpPr>
        <p:spPr>
          <a:xfrm>
            <a:off x="159235" y="863590"/>
            <a:ext cx="8693103" cy="1754326"/>
          </a:xfrm>
          <a:prstGeom prst="rect">
            <a:avLst/>
          </a:prstGeom>
        </p:spPr>
        <p:txBody>
          <a:bodyPr wrap="square">
            <a:spAutoFit/>
          </a:bodyPr>
          <a:lstStyle/>
          <a:p>
            <a:r>
              <a:rPr lang="en-US" dirty="0">
                <a:solidFill>
                  <a:srgbClr val="000000"/>
                </a:solidFill>
              </a:rPr>
              <a:t>Another very common use case for the </a:t>
            </a:r>
            <a:r>
              <a:rPr lang="en-US" b="1" dirty="0">
                <a:solidFill>
                  <a:srgbClr val="000000"/>
                </a:solidFill>
              </a:rPr>
              <a:t>ping</a:t>
            </a:r>
            <a:r>
              <a:rPr lang="en-US" dirty="0">
                <a:solidFill>
                  <a:srgbClr val="000000"/>
                </a:solidFill>
              </a:rPr>
              <a:t> command is to send different sizes of packets to a destination. An example might be to send 1500-byte packets with the DF bit set to make sure there are no MTU issues on the interfaces or to test different quality of service policies that restrict certain packet sizes. Example 24-5 shows a ping destined to R2’s Ethernet0/0 interface with an IP address 10.1.12.2 and a packet size of 1500 bytes. </a:t>
            </a:r>
          </a:p>
        </p:txBody>
      </p:sp>
      <p:pic>
        <p:nvPicPr>
          <p:cNvPr id="5" name="Picture 4">
            <a:extLst>
              <a:ext uri="{FF2B5EF4-FFF2-40B4-BE49-F238E27FC236}">
                <a16:creationId xmlns:a16="http://schemas.microsoft.com/office/drawing/2014/main" id="{649609B5-6D98-47A8-BFBB-1E20FB9ECF4E}"/>
              </a:ext>
            </a:extLst>
          </p:cNvPr>
          <p:cNvPicPr>
            <a:picLocks noChangeAspect="1"/>
          </p:cNvPicPr>
          <p:nvPr/>
        </p:nvPicPr>
        <p:blipFill>
          <a:blip r:embed="rId3"/>
          <a:stretch>
            <a:fillRect/>
          </a:stretch>
        </p:blipFill>
        <p:spPr>
          <a:xfrm>
            <a:off x="1365248" y="2997691"/>
            <a:ext cx="6106377" cy="1400370"/>
          </a:xfrm>
          <a:prstGeom prst="rect">
            <a:avLst/>
          </a:prstGeom>
        </p:spPr>
      </p:pic>
    </p:spTree>
    <p:extLst>
      <p:ext uri="{BB962C8B-B14F-4D97-AF65-F5344CB8AC3E}">
        <p14:creationId xmlns:p14="http://schemas.microsoft.com/office/powerpoint/2010/main" val="266700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433084" y="1094163"/>
            <a:ext cx="7598042" cy="726975"/>
          </a:xfrm>
        </p:spPr>
        <p:txBody>
          <a:bodyPr/>
          <a:lstStyle/>
          <a:p>
            <a:r>
              <a:rPr lang="en-US" dirty="0">
                <a:solidFill>
                  <a:schemeClr val="accent5">
                    <a:lumMod val="40000"/>
                    <a:lumOff val="60000"/>
                  </a:schemeClr>
                </a:solidFill>
              </a:rPr>
              <a:t>IP SLA</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2310140"/>
            <a:ext cx="8277832" cy="584775"/>
          </a:xfrm>
          <a:prstGeom prst="rect">
            <a:avLst/>
          </a:prstGeom>
          <a:noFill/>
        </p:spPr>
        <p:txBody>
          <a:bodyPr wrap="square" rtlCol="0">
            <a:spAutoFit/>
          </a:bodyPr>
          <a:lstStyle/>
          <a:p>
            <a:r>
              <a:rPr lang="en-US" sz="1600" dirty="0">
                <a:solidFill>
                  <a:schemeClr val="accent5">
                    <a:lumMod val="40000"/>
                    <a:lumOff val="60000"/>
                  </a:schemeClr>
                </a:solidFill>
                <a:latin typeface="+mj-lt"/>
                <a:ea typeface="ＭＳ Ｐゴシック" charset="0"/>
              </a:rPr>
              <a:t>IP SLA is a tool built into Cisco IOS software that allows for the continuous monitoring of various aspects of the network. </a:t>
            </a:r>
          </a:p>
        </p:txBody>
      </p:sp>
    </p:spTree>
    <p:custDataLst>
      <p:tags r:id="rId1"/>
    </p:custDataLst>
    <p:extLst>
      <p:ext uri="{BB962C8B-B14F-4D97-AF65-F5344CB8AC3E}">
        <p14:creationId xmlns:p14="http://schemas.microsoft.com/office/powerpoint/2010/main" val="391412947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SLA</a:t>
            </a:r>
            <a:br>
              <a:rPr lang="en-US" dirty="0"/>
            </a:br>
            <a:r>
              <a:rPr lang="en-US" sz="2400" dirty="0"/>
              <a:t>IP SLA and Typical Service Provider SLA</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8487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Typically, any SLA received from a service provider only monitors or guarantees the traffic as it flows across the service provider’s network. Figure 24-5 shows this scenario and illustrates why IP SLA provides more visibility that a typical service provider SLA.</a:t>
            </a:r>
          </a:p>
        </p:txBody>
      </p:sp>
      <p:pic>
        <p:nvPicPr>
          <p:cNvPr id="2" name="Picture 1">
            <a:extLst>
              <a:ext uri="{FF2B5EF4-FFF2-40B4-BE49-F238E27FC236}">
                <a16:creationId xmlns:a16="http://schemas.microsoft.com/office/drawing/2014/main" id="{E1036C1C-ED69-4C72-8A7B-275275AD0FF6}"/>
              </a:ext>
            </a:extLst>
          </p:cNvPr>
          <p:cNvPicPr>
            <a:picLocks noChangeAspect="1"/>
          </p:cNvPicPr>
          <p:nvPr/>
        </p:nvPicPr>
        <p:blipFill>
          <a:blip r:embed="rId3"/>
          <a:stretch>
            <a:fillRect/>
          </a:stretch>
        </p:blipFill>
        <p:spPr>
          <a:xfrm>
            <a:off x="1577843" y="1786383"/>
            <a:ext cx="5988313" cy="2946161"/>
          </a:xfrm>
          <a:prstGeom prst="rect">
            <a:avLst/>
          </a:prstGeom>
        </p:spPr>
      </p:pic>
    </p:spTree>
    <p:extLst>
      <p:ext uri="{BB962C8B-B14F-4D97-AF65-F5344CB8AC3E}">
        <p14:creationId xmlns:p14="http://schemas.microsoft.com/office/powerpoint/2010/main" val="327688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SLA</a:t>
            </a:r>
            <a:br>
              <a:rPr lang="en-US" dirty="0"/>
            </a:br>
            <a:r>
              <a:rPr lang="en-US" sz="2400" dirty="0"/>
              <a:t>IP SLA Echo Operation</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10946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Although there are many different options and probes available for IP SLA, this section focuses only on the ICMP echo and HTTP operations of IP SLA. The ICMP echo operation can functionally be thought of as testing reachability by leveraging ICMP echo and echo replies or pings. Figure 24-6 illustrates how the ICMP echo operation works in IP SLA. </a:t>
            </a:r>
          </a:p>
        </p:txBody>
      </p:sp>
      <p:pic>
        <p:nvPicPr>
          <p:cNvPr id="2" name="Picture 1">
            <a:extLst>
              <a:ext uri="{FF2B5EF4-FFF2-40B4-BE49-F238E27FC236}">
                <a16:creationId xmlns:a16="http://schemas.microsoft.com/office/drawing/2014/main" id="{C3B01896-9CFE-48E5-90E3-1CEB247BFB50}"/>
              </a:ext>
            </a:extLst>
          </p:cNvPr>
          <p:cNvPicPr>
            <a:picLocks noChangeAspect="1"/>
          </p:cNvPicPr>
          <p:nvPr/>
        </p:nvPicPr>
        <p:blipFill>
          <a:blip r:embed="rId3"/>
          <a:stretch>
            <a:fillRect/>
          </a:stretch>
        </p:blipFill>
        <p:spPr>
          <a:xfrm>
            <a:off x="770994" y="2240109"/>
            <a:ext cx="7602011" cy="1724266"/>
          </a:xfrm>
          <a:prstGeom prst="rect">
            <a:avLst/>
          </a:prstGeom>
        </p:spPr>
      </p:pic>
    </p:spTree>
    <p:extLst>
      <p:ext uri="{BB962C8B-B14F-4D97-AF65-F5344CB8AC3E}">
        <p14:creationId xmlns:p14="http://schemas.microsoft.com/office/powerpoint/2010/main" val="6777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976476" cy="731837"/>
          </a:xfrm>
        </p:spPr>
        <p:txBody>
          <a:bodyPr/>
          <a:lstStyle/>
          <a:p>
            <a:r>
              <a:rPr lang="en-US" sz="1600" dirty="0"/>
              <a:t>IP SLA</a:t>
            </a:r>
            <a:br>
              <a:rPr lang="en-US" dirty="0"/>
            </a:br>
            <a:r>
              <a:rPr lang="en-US" sz="2400" dirty="0"/>
              <a:t>Configuring IP SLA ICMP Echo Operation on R1</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176620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rgbClr val="000000"/>
                </a:solidFill>
              </a:rPr>
              <a:t>To configure any IP SLA operation, the </a:t>
            </a:r>
            <a:r>
              <a:rPr lang="en-US" sz="1400" b="1" dirty="0">
                <a:solidFill>
                  <a:srgbClr val="000000"/>
                </a:solidFill>
              </a:rPr>
              <a:t>ip sla </a:t>
            </a:r>
            <a:r>
              <a:rPr lang="en-US" sz="1400" i="1" dirty="0">
                <a:solidFill>
                  <a:srgbClr val="000000"/>
                </a:solidFill>
              </a:rPr>
              <a:t>operation-number</a:t>
            </a:r>
            <a:r>
              <a:rPr lang="en-US" sz="1400" dirty="0">
                <a:solidFill>
                  <a:srgbClr val="000000"/>
                </a:solidFill>
              </a:rPr>
              <a:t> command must be used to enter IP SLA configuration mode, where </a:t>
            </a:r>
            <a:r>
              <a:rPr lang="en-US" sz="1400" i="1" dirty="0">
                <a:solidFill>
                  <a:srgbClr val="000000"/>
                </a:solidFill>
              </a:rPr>
              <a:t>operation-number</a:t>
            </a:r>
            <a:r>
              <a:rPr lang="en-US" sz="1400" dirty="0">
                <a:solidFill>
                  <a:srgbClr val="000000"/>
                </a:solidFill>
              </a:rPr>
              <a:t> is the configuration for the  individual IP SLA probe. Once in IP SLA configuration mode, the command </a:t>
            </a:r>
            <a:r>
              <a:rPr lang="en-US" sz="1400" b="1" dirty="0">
                <a:solidFill>
                  <a:srgbClr val="000000"/>
                </a:solidFill>
              </a:rPr>
              <a:t>icmp-echo</a:t>
            </a:r>
            <a:r>
              <a:rPr lang="en-US" sz="1400" dirty="0">
                <a:solidFill>
                  <a:srgbClr val="000000"/>
                </a:solidFill>
              </a:rPr>
              <a:t> {</a:t>
            </a:r>
            <a:r>
              <a:rPr lang="en-US" sz="1400" i="1" dirty="0">
                <a:solidFill>
                  <a:srgbClr val="000000"/>
                </a:solidFill>
              </a:rPr>
              <a:t>destination-ip-address</a:t>
            </a:r>
            <a:r>
              <a:rPr lang="en-US" sz="1400" dirty="0">
                <a:solidFill>
                  <a:srgbClr val="000000"/>
                </a:solidFill>
              </a:rPr>
              <a:t> | </a:t>
            </a:r>
            <a:r>
              <a:rPr lang="en-US" sz="1400" i="1" dirty="0">
                <a:solidFill>
                  <a:srgbClr val="000000"/>
                </a:solidFill>
              </a:rPr>
              <a:t>destination-hostname</a:t>
            </a:r>
            <a:r>
              <a:rPr lang="en-US" sz="1400" dirty="0">
                <a:solidFill>
                  <a:srgbClr val="000000"/>
                </a:solidFill>
              </a:rPr>
              <a:t>} [</a:t>
            </a:r>
            <a:r>
              <a:rPr lang="en-US" sz="1400" b="1" dirty="0">
                <a:solidFill>
                  <a:srgbClr val="000000"/>
                </a:solidFill>
              </a:rPr>
              <a:t>source-ip </a:t>
            </a:r>
            <a:r>
              <a:rPr lang="en-US" sz="1400" dirty="0">
                <a:solidFill>
                  <a:srgbClr val="000000"/>
                </a:solidFill>
              </a:rPr>
              <a:t>{</a:t>
            </a:r>
            <a:r>
              <a:rPr lang="en-US" sz="1400" i="1" dirty="0">
                <a:solidFill>
                  <a:srgbClr val="000000"/>
                </a:solidFill>
              </a:rPr>
              <a:t>ip-address</a:t>
            </a:r>
            <a:r>
              <a:rPr lang="en-US" sz="1400" dirty="0">
                <a:solidFill>
                  <a:srgbClr val="000000"/>
                </a:solidFill>
              </a:rPr>
              <a:t> | </a:t>
            </a:r>
            <a:r>
              <a:rPr lang="en-US" sz="1400" i="1" dirty="0">
                <a:solidFill>
                  <a:srgbClr val="000000"/>
                </a:solidFill>
              </a:rPr>
              <a:t>hostname</a:t>
            </a:r>
            <a:r>
              <a:rPr lang="en-US" sz="1400" dirty="0">
                <a:solidFill>
                  <a:srgbClr val="000000"/>
                </a:solidFill>
              </a:rPr>
              <a:t>} | </a:t>
            </a:r>
            <a:r>
              <a:rPr lang="en-US" sz="1400" b="1" dirty="0">
                <a:solidFill>
                  <a:srgbClr val="000000"/>
                </a:solidFill>
              </a:rPr>
              <a:t>source-interface</a:t>
            </a:r>
            <a:r>
              <a:rPr lang="en-US" sz="1400" dirty="0">
                <a:solidFill>
                  <a:srgbClr val="000000"/>
                </a:solidFill>
              </a:rPr>
              <a:t> </a:t>
            </a:r>
            <a:r>
              <a:rPr lang="en-US" sz="1400" i="1" dirty="0">
                <a:solidFill>
                  <a:srgbClr val="000000"/>
                </a:solidFill>
              </a:rPr>
              <a:t>interface-name</a:t>
            </a:r>
            <a:r>
              <a:rPr lang="en-US" sz="1400" dirty="0">
                <a:solidFill>
                  <a:srgbClr val="000000"/>
                </a:solidFill>
              </a:rPr>
              <a:t>] is used to configure the destination IP address of the device or host to be monitored. </a:t>
            </a:r>
          </a:p>
          <a:p>
            <a:pPr marL="0" indent="0" algn="l" defTabSz="684213" fontAlgn="base">
              <a:spcBef>
                <a:spcPts val="600"/>
              </a:spcBef>
              <a:spcAft>
                <a:spcPts val="600"/>
              </a:spcAft>
              <a:buClr>
                <a:schemeClr val="tx2"/>
              </a:buClr>
              <a:buSzPct val="90000"/>
            </a:pPr>
            <a:r>
              <a:rPr lang="en-US" sz="1400" dirty="0">
                <a:solidFill>
                  <a:srgbClr val="000000"/>
                </a:solidFill>
              </a:rPr>
              <a:t>The next step is to specify how often the ICMP echo operation should run. This is accomplished by issuing the </a:t>
            </a:r>
            <a:r>
              <a:rPr lang="en-US" sz="1400" b="1" dirty="0">
                <a:solidFill>
                  <a:srgbClr val="000000"/>
                </a:solidFill>
              </a:rPr>
              <a:t>frequency</a:t>
            </a:r>
            <a:r>
              <a:rPr lang="en-US" sz="1400" dirty="0">
                <a:solidFill>
                  <a:srgbClr val="000000"/>
                </a:solidFill>
              </a:rPr>
              <a:t> </a:t>
            </a:r>
            <a:r>
              <a:rPr lang="en-US" sz="1400" i="1" dirty="0">
                <a:solidFill>
                  <a:srgbClr val="000000"/>
                </a:solidFill>
              </a:rPr>
              <a:t>seconds</a:t>
            </a:r>
            <a:r>
              <a:rPr lang="en-US" sz="1400" dirty="0">
                <a:solidFill>
                  <a:srgbClr val="000000"/>
                </a:solidFill>
              </a:rPr>
              <a:t> command. Example 24-54 shows the process covered so far on R1.</a:t>
            </a:r>
          </a:p>
        </p:txBody>
      </p:sp>
      <p:pic>
        <p:nvPicPr>
          <p:cNvPr id="2" name="Picture 1">
            <a:extLst>
              <a:ext uri="{FF2B5EF4-FFF2-40B4-BE49-F238E27FC236}">
                <a16:creationId xmlns:a16="http://schemas.microsoft.com/office/drawing/2014/main" id="{A76C4410-8124-4238-9EEB-DA38D343D1FB}"/>
              </a:ext>
            </a:extLst>
          </p:cNvPr>
          <p:cNvPicPr>
            <a:picLocks noChangeAspect="1"/>
          </p:cNvPicPr>
          <p:nvPr/>
        </p:nvPicPr>
        <p:blipFill>
          <a:blip r:embed="rId3"/>
          <a:stretch>
            <a:fillRect/>
          </a:stretch>
        </p:blipFill>
        <p:spPr>
          <a:xfrm>
            <a:off x="1643319" y="2928598"/>
            <a:ext cx="5857362" cy="1315211"/>
          </a:xfrm>
          <a:prstGeom prst="rect">
            <a:avLst/>
          </a:prstGeom>
        </p:spPr>
      </p:pic>
    </p:spTree>
    <p:extLst>
      <p:ext uri="{BB962C8B-B14F-4D97-AF65-F5344CB8AC3E}">
        <p14:creationId xmlns:p14="http://schemas.microsoft.com/office/powerpoint/2010/main" val="256759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SLA</a:t>
            </a:r>
            <a:br>
              <a:rPr lang="en-US" dirty="0"/>
            </a:br>
            <a:r>
              <a:rPr lang="en-US" sz="2400" dirty="0"/>
              <a:t>Scheduling IP SLA 1 on R1</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4571517" cy="38013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When the IP SLA configuration is complete, an important step is to schedule and activate the IP SLA operation that has been configured. This is where the </a:t>
            </a:r>
            <a:r>
              <a:rPr lang="en-US" sz="1600" b="1" dirty="0">
                <a:solidFill>
                  <a:srgbClr val="000000"/>
                </a:solidFill>
              </a:rPr>
              <a:t>ip sla schedule</a:t>
            </a:r>
            <a:r>
              <a:rPr lang="en-US" sz="1600" dirty="0">
                <a:solidFill>
                  <a:srgbClr val="000000"/>
                </a:solidFill>
              </a:rPr>
              <a:t> </a:t>
            </a:r>
            <a:r>
              <a:rPr lang="en-US" sz="1600" i="1" dirty="0">
                <a:solidFill>
                  <a:srgbClr val="000000"/>
                </a:solidFill>
              </a:rPr>
              <a:t>operation-number</a:t>
            </a:r>
            <a:r>
              <a:rPr lang="en-US" sz="1600" dirty="0">
                <a:solidFill>
                  <a:srgbClr val="000000"/>
                </a:solidFill>
              </a:rPr>
              <a:t> [</a:t>
            </a:r>
            <a:r>
              <a:rPr lang="en-US" sz="1600" b="1" dirty="0">
                <a:solidFill>
                  <a:srgbClr val="000000"/>
                </a:solidFill>
              </a:rPr>
              <a:t>life</a:t>
            </a:r>
            <a:r>
              <a:rPr lang="en-US" sz="1600" dirty="0">
                <a:solidFill>
                  <a:srgbClr val="000000"/>
                </a:solidFill>
              </a:rPr>
              <a:t> {</a:t>
            </a:r>
            <a:r>
              <a:rPr lang="en-US" sz="1600" b="1" dirty="0">
                <a:solidFill>
                  <a:srgbClr val="000000"/>
                </a:solidFill>
              </a:rPr>
              <a:t>forever</a:t>
            </a:r>
            <a:r>
              <a:rPr lang="en-US" sz="1600" dirty="0">
                <a:solidFill>
                  <a:srgbClr val="000000"/>
                </a:solidFill>
              </a:rPr>
              <a:t> | </a:t>
            </a:r>
            <a:r>
              <a:rPr lang="en-US" sz="1600" i="1" dirty="0">
                <a:solidFill>
                  <a:srgbClr val="000000"/>
                </a:solidFill>
              </a:rPr>
              <a:t>seconds</a:t>
            </a:r>
            <a:r>
              <a:rPr lang="en-US" sz="1600" dirty="0">
                <a:solidFill>
                  <a:srgbClr val="000000"/>
                </a:solidFill>
              </a:rPr>
              <a:t>}] [</a:t>
            </a:r>
            <a:r>
              <a:rPr lang="en-US" sz="1600" b="1" dirty="0">
                <a:solidFill>
                  <a:srgbClr val="000000"/>
                </a:solidFill>
              </a:rPr>
              <a:t>start-time</a:t>
            </a:r>
            <a:r>
              <a:rPr lang="en-US" sz="1600" dirty="0">
                <a:solidFill>
                  <a:srgbClr val="000000"/>
                </a:solidFill>
              </a:rPr>
              <a:t> {[</a:t>
            </a:r>
            <a:r>
              <a:rPr lang="en-US" sz="1600" i="1" dirty="0">
                <a:solidFill>
                  <a:srgbClr val="000000"/>
                </a:solidFill>
              </a:rPr>
              <a:t>hh:mm:ss</a:t>
            </a:r>
            <a:r>
              <a:rPr lang="en-US" sz="1600" dirty="0">
                <a:solidFill>
                  <a:srgbClr val="000000"/>
                </a:solidFill>
              </a:rPr>
              <a:t>] [</a:t>
            </a:r>
            <a:r>
              <a:rPr lang="en-US" sz="1600" i="1" dirty="0">
                <a:solidFill>
                  <a:srgbClr val="000000"/>
                </a:solidFill>
              </a:rPr>
              <a:t>month</a:t>
            </a:r>
            <a:r>
              <a:rPr lang="en-US" sz="1600" dirty="0">
                <a:solidFill>
                  <a:srgbClr val="000000"/>
                </a:solidFill>
              </a:rPr>
              <a:t> </a:t>
            </a:r>
            <a:r>
              <a:rPr lang="en-US" sz="1600" i="1" dirty="0">
                <a:solidFill>
                  <a:srgbClr val="000000"/>
                </a:solidFill>
              </a:rPr>
              <a:t>day</a:t>
            </a:r>
            <a:r>
              <a:rPr lang="en-US" sz="1600" dirty="0">
                <a:solidFill>
                  <a:srgbClr val="000000"/>
                </a:solidFill>
              </a:rPr>
              <a:t> | </a:t>
            </a:r>
            <a:r>
              <a:rPr lang="en-US" sz="1600" i="1" dirty="0">
                <a:solidFill>
                  <a:srgbClr val="000000"/>
                </a:solidFill>
              </a:rPr>
              <a:t>day</a:t>
            </a:r>
            <a:r>
              <a:rPr lang="en-US" sz="1600" dirty="0">
                <a:solidFill>
                  <a:srgbClr val="000000"/>
                </a:solidFill>
              </a:rPr>
              <a:t> </a:t>
            </a:r>
            <a:r>
              <a:rPr lang="en-US" sz="1600" i="1" dirty="0">
                <a:solidFill>
                  <a:srgbClr val="000000"/>
                </a:solidFill>
              </a:rPr>
              <a:t>month</a:t>
            </a:r>
            <a:r>
              <a:rPr lang="en-US" sz="1600" dirty="0">
                <a:solidFill>
                  <a:srgbClr val="000000"/>
                </a:solidFill>
              </a:rPr>
              <a:t>] | </a:t>
            </a:r>
            <a:r>
              <a:rPr lang="en-US" sz="1600" b="1" dirty="0">
                <a:solidFill>
                  <a:srgbClr val="000000"/>
                </a:solidFill>
              </a:rPr>
              <a:t>pending</a:t>
            </a:r>
            <a:r>
              <a:rPr lang="en-US" sz="1600" dirty="0">
                <a:solidFill>
                  <a:srgbClr val="000000"/>
                </a:solidFill>
              </a:rPr>
              <a:t> | </a:t>
            </a:r>
            <a:r>
              <a:rPr lang="en-US" sz="1600" b="1" dirty="0">
                <a:solidFill>
                  <a:srgbClr val="000000"/>
                </a:solidFill>
              </a:rPr>
              <a:t>now</a:t>
            </a:r>
            <a:r>
              <a:rPr lang="en-US" sz="1600" dirty="0">
                <a:solidFill>
                  <a:srgbClr val="000000"/>
                </a:solidFill>
              </a:rPr>
              <a:t> | </a:t>
            </a:r>
            <a:r>
              <a:rPr lang="en-US" sz="1600" b="1" dirty="0">
                <a:solidFill>
                  <a:srgbClr val="000000"/>
                </a:solidFill>
              </a:rPr>
              <a:t>after</a:t>
            </a:r>
            <a:r>
              <a:rPr lang="en-US" sz="1600" dirty="0">
                <a:solidFill>
                  <a:srgbClr val="000000"/>
                </a:solidFill>
              </a:rPr>
              <a:t> </a:t>
            </a:r>
            <a:r>
              <a:rPr lang="en-US" sz="1600" i="1" dirty="0">
                <a:solidFill>
                  <a:srgbClr val="000000"/>
                </a:solidFill>
              </a:rPr>
              <a:t>hh:mm:ss</a:t>
            </a:r>
            <a:r>
              <a:rPr lang="en-US" sz="1600" dirty="0">
                <a:solidFill>
                  <a:srgbClr val="000000"/>
                </a:solidFill>
              </a:rPr>
              <a:t>}] [</a:t>
            </a:r>
            <a:r>
              <a:rPr lang="en-US" sz="1600" b="1" dirty="0">
                <a:solidFill>
                  <a:srgbClr val="000000"/>
                </a:solidFill>
              </a:rPr>
              <a:t>ageout</a:t>
            </a:r>
            <a:r>
              <a:rPr lang="en-US" sz="1600" dirty="0">
                <a:solidFill>
                  <a:srgbClr val="000000"/>
                </a:solidFill>
              </a:rPr>
              <a:t> </a:t>
            </a:r>
            <a:r>
              <a:rPr lang="en-US" sz="1600" i="1" dirty="0">
                <a:solidFill>
                  <a:srgbClr val="000000"/>
                </a:solidFill>
              </a:rPr>
              <a:t>seconds</a:t>
            </a:r>
            <a:r>
              <a:rPr lang="en-US" sz="1600" dirty="0">
                <a:solidFill>
                  <a:srgbClr val="000000"/>
                </a:solidFill>
              </a:rPr>
              <a:t>] [</a:t>
            </a:r>
            <a:r>
              <a:rPr lang="en-US" sz="1600" b="1" dirty="0">
                <a:solidFill>
                  <a:srgbClr val="000000"/>
                </a:solidFill>
              </a:rPr>
              <a:t>recurring</a:t>
            </a:r>
            <a:r>
              <a:rPr lang="en-US" sz="1600" dirty="0">
                <a:solidFill>
                  <a:srgbClr val="000000"/>
                </a:solidFill>
              </a:rPr>
              <a:t>] command comes into play. </a:t>
            </a:r>
          </a:p>
          <a:p>
            <a:pPr marL="0" indent="0" algn="l" defTabSz="684213" fontAlgn="base">
              <a:spcBef>
                <a:spcPts val="600"/>
              </a:spcBef>
              <a:spcAft>
                <a:spcPts val="600"/>
              </a:spcAft>
              <a:buClr>
                <a:schemeClr val="tx2"/>
              </a:buClr>
              <a:buSzPct val="90000"/>
            </a:pPr>
            <a:r>
              <a:rPr lang="en-US" sz="1600" dirty="0">
                <a:solidFill>
                  <a:srgbClr val="000000"/>
                </a:solidFill>
              </a:rPr>
              <a:t>When the IP SLA operation is scheduled, it can be verified with the </a:t>
            </a:r>
            <a:r>
              <a:rPr lang="en-US" sz="1600" b="1" dirty="0">
                <a:solidFill>
                  <a:srgbClr val="000000"/>
                </a:solidFill>
              </a:rPr>
              <a:t>show ip sla configuration </a:t>
            </a:r>
            <a:r>
              <a:rPr lang="en-US" sz="1600" dirty="0">
                <a:solidFill>
                  <a:srgbClr val="000000"/>
                </a:solidFill>
              </a:rPr>
              <a:t>command. </a:t>
            </a:r>
          </a:p>
          <a:p>
            <a:pPr marL="0" indent="0" algn="l" defTabSz="684213" fontAlgn="base">
              <a:spcBef>
                <a:spcPts val="600"/>
              </a:spcBef>
              <a:spcAft>
                <a:spcPts val="600"/>
              </a:spcAft>
              <a:buClr>
                <a:schemeClr val="tx2"/>
              </a:buClr>
              <a:buSzPct val="90000"/>
            </a:pPr>
            <a:r>
              <a:rPr lang="en-US" sz="1600" dirty="0">
                <a:solidFill>
                  <a:srgbClr val="000000"/>
                </a:solidFill>
              </a:rPr>
              <a:t>Example 24-55 illustrates the configuration steps to schedule the IP SLA 1 operation with a start time of now and a lifetime of forever. </a:t>
            </a:r>
          </a:p>
        </p:txBody>
      </p:sp>
      <p:pic>
        <p:nvPicPr>
          <p:cNvPr id="2" name="Picture 1">
            <a:extLst>
              <a:ext uri="{FF2B5EF4-FFF2-40B4-BE49-F238E27FC236}">
                <a16:creationId xmlns:a16="http://schemas.microsoft.com/office/drawing/2014/main" id="{F1A48E7E-170D-493A-A21A-F030F95CC3E1}"/>
              </a:ext>
            </a:extLst>
          </p:cNvPr>
          <p:cNvPicPr>
            <a:picLocks noChangeAspect="1"/>
          </p:cNvPicPr>
          <p:nvPr/>
        </p:nvPicPr>
        <p:blipFill>
          <a:blip r:embed="rId3"/>
          <a:stretch>
            <a:fillRect/>
          </a:stretch>
        </p:blipFill>
        <p:spPr>
          <a:xfrm>
            <a:off x="5181783" y="726460"/>
            <a:ext cx="3671559" cy="3959524"/>
          </a:xfrm>
          <a:prstGeom prst="rect">
            <a:avLst/>
          </a:prstGeom>
        </p:spPr>
      </p:pic>
    </p:spTree>
    <p:extLst>
      <p:ext uri="{BB962C8B-B14F-4D97-AF65-F5344CB8AC3E}">
        <p14:creationId xmlns:p14="http://schemas.microsoft.com/office/powerpoint/2010/main" val="178293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SLA</a:t>
            </a:r>
            <a:br>
              <a:rPr lang="en-US" dirty="0"/>
            </a:br>
            <a:r>
              <a:rPr lang="en-US" sz="2400" dirty="0"/>
              <a:t>Configuring the IP SLA HTTP GET Operation</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36239" y="805543"/>
            <a:ext cx="8345487" cy="33806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Another very common use case for IP SLA is to monitor HTTP destinations for operation. This can be done by using the HTTP GET operation of IP SLA. In order to configure this type of monitor, the </a:t>
            </a:r>
            <a:r>
              <a:rPr lang="en-US" sz="1600" b="1" dirty="0">
                <a:solidFill>
                  <a:srgbClr val="000000"/>
                </a:solidFill>
              </a:rPr>
              <a:t>ip sla </a:t>
            </a:r>
            <a:r>
              <a:rPr lang="en-US" sz="1600" i="1" dirty="0">
                <a:solidFill>
                  <a:srgbClr val="000000"/>
                </a:solidFill>
              </a:rPr>
              <a:t>operation-number</a:t>
            </a:r>
            <a:r>
              <a:rPr lang="en-US" sz="1600" dirty="0">
                <a:solidFill>
                  <a:srgbClr val="000000"/>
                </a:solidFill>
              </a:rPr>
              <a:t> command must be used to enter IP SLA configuration mode. </a:t>
            </a:r>
          </a:p>
          <a:p>
            <a:pPr marL="0" indent="0" algn="l" defTabSz="684213" fontAlgn="base">
              <a:spcBef>
                <a:spcPts val="600"/>
              </a:spcBef>
              <a:spcAft>
                <a:spcPts val="600"/>
              </a:spcAft>
              <a:buClr>
                <a:schemeClr val="tx2"/>
              </a:buClr>
              <a:buSzPct val="90000"/>
            </a:pPr>
            <a:r>
              <a:rPr lang="en-US" sz="1600" dirty="0">
                <a:solidFill>
                  <a:srgbClr val="000000"/>
                </a:solidFill>
              </a:rPr>
              <a:t>When the operation number is specified, the next step is to configure the HTTP GET probe by issuing the command </a:t>
            </a:r>
            <a:r>
              <a:rPr lang="en-US" sz="1600" b="1" dirty="0">
                <a:solidFill>
                  <a:srgbClr val="000000"/>
                </a:solidFill>
              </a:rPr>
              <a:t>http</a:t>
            </a:r>
            <a:r>
              <a:rPr lang="en-US" sz="1600" dirty="0">
                <a:solidFill>
                  <a:srgbClr val="000000"/>
                </a:solidFill>
              </a:rPr>
              <a:t> {</a:t>
            </a:r>
            <a:r>
              <a:rPr lang="en-US" sz="1600" b="1" dirty="0">
                <a:solidFill>
                  <a:srgbClr val="000000"/>
                </a:solidFill>
              </a:rPr>
              <a:t>get</a:t>
            </a:r>
            <a:r>
              <a:rPr lang="en-US" sz="1600" dirty="0">
                <a:solidFill>
                  <a:srgbClr val="000000"/>
                </a:solidFill>
              </a:rPr>
              <a:t> | </a:t>
            </a:r>
            <a:r>
              <a:rPr lang="en-US" sz="1600" b="1" dirty="0">
                <a:solidFill>
                  <a:srgbClr val="000000"/>
                </a:solidFill>
              </a:rPr>
              <a:t>raw</a:t>
            </a:r>
            <a:r>
              <a:rPr lang="en-US" sz="1600" dirty="0">
                <a:solidFill>
                  <a:srgbClr val="000000"/>
                </a:solidFill>
              </a:rPr>
              <a:t>} </a:t>
            </a:r>
            <a:r>
              <a:rPr lang="en-US" sz="1600" i="1" dirty="0">
                <a:solidFill>
                  <a:srgbClr val="000000"/>
                </a:solidFill>
              </a:rPr>
              <a:t>url</a:t>
            </a:r>
            <a:r>
              <a:rPr lang="en-US" sz="1600" dirty="0">
                <a:solidFill>
                  <a:srgbClr val="000000"/>
                </a:solidFill>
              </a:rPr>
              <a:t>[</a:t>
            </a:r>
            <a:r>
              <a:rPr lang="en-US" sz="1600" b="1" dirty="0">
                <a:solidFill>
                  <a:srgbClr val="000000"/>
                </a:solidFill>
              </a:rPr>
              <a:t>name-server</a:t>
            </a:r>
            <a:r>
              <a:rPr lang="en-US" sz="1600" dirty="0">
                <a:solidFill>
                  <a:srgbClr val="000000"/>
                </a:solidFill>
              </a:rPr>
              <a:t> </a:t>
            </a:r>
            <a:r>
              <a:rPr lang="en-US" sz="1600" i="1" dirty="0">
                <a:solidFill>
                  <a:srgbClr val="000000"/>
                </a:solidFill>
              </a:rPr>
              <a:t>ip-address</a:t>
            </a:r>
            <a:r>
              <a:rPr lang="en-US" sz="1600" dirty="0">
                <a:solidFill>
                  <a:srgbClr val="000000"/>
                </a:solidFill>
              </a:rPr>
              <a:t>] [</a:t>
            </a:r>
            <a:r>
              <a:rPr lang="en-US" sz="1600" b="1" dirty="0">
                <a:solidFill>
                  <a:srgbClr val="000000"/>
                </a:solidFill>
              </a:rPr>
              <a:t>version</a:t>
            </a:r>
            <a:r>
              <a:rPr lang="en-US" sz="1600" dirty="0">
                <a:solidFill>
                  <a:srgbClr val="000000"/>
                </a:solidFill>
              </a:rPr>
              <a:t> </a:t>
            </a:r>
            <a:r>
              <a:rPr lang="en-US" sz="1600" i="1" dirty="0">
                <a:solidFill>
                  <a:srgbClr val="000000"/>
                </a:solidFill>
              </a:rPr>
              <a:t>version-number</a:t>
            </a:r>
            <a:r>
              <a:rPr lang="en-US" sz="1600" dirty="0">
                <a:solidFill>
                  <a:srgbClr val="000000"/>
                </a:solidFill>
              </a:rPr>
              <a:t>] [</a:t>
            </a:r>
            <a:r>
              <a:rPr lang="en-US" sz="1600" b="1" dirty="0">
                <a:solidFill>
                  <a:srgbClr val="000000"/>
                </a:solidFill>
              </a:rPr>
              <a:t>source-ip</a:t>
            </a:r>
            <a:r>
              <a:rPr lang="en-US" sz="1600" dirty="0">
                <a:solidFill>
                  <a:srgbClr val="000000"/>
                </a:solidFill>
              </a:rPr>
              <a:t> {</a:t>
            </a:r>
            <a:r>
              <a:rPr lang="en-US" sz="1600" i="1" dirty="0">
                <a:solidFill>
                  <a:srgbClr val="000000"/>
                </a:solidFill>
              </a:rPr>
              <a:t>ip-address</a:t>
            </a:r>
            <a:r>
              <a:rPr lang="en-US" sz="1600" dirty="0">
                <a:solidFill>
                  <a:srgbClr val="000000"/>
                </a:solidFill>
              </a:rPr>
              <a:t> | </a:t>
            </a:r>
            <a:r>
              <a:rPr lang="en-US" sz="1600" i="1" dirty="0">
                <a:solidFill>
                  <a:srgbClr val="000000"/>
                </a:solidFill>
              </a:rPr>
              <a:t>hostname</a:t>
            </a:r>
            <a:r>
              <a:rPr lang="en-US" sz="1600" dirty="0">
                <a:solidFill>
                  <a:srgbClr val="000000"/>
                </a:solidFill>
              </a:rPr>
              <a:t>}] [</a:t>
            </a:r>
            <a:r>
              <a:rPr lang="en-US" sz="1600" b="1" dirty="0">
                <a:solidFill>
                  <a:srgbClr val="000000"/>
                </a:solidFill>
              </a:rPr>
              <a:t>source-port</a:t>
            </a:r>
            <a:r>
              <a:rPr lang="en-US" sz="1600" dirty="0">
                <a:solidFill>
                  <a:srgbClr val="000000"/>
                </a:solidFill>
              </a:rPr>
              <a:t> </a:t>
            </a:r>
            <a:r>
              <a:rPr lang="en-US" sz="1600" i="1" dirty="0">
                <a:solidFill>
                  <a:srgbClr val="000000"/>
                </a:solidFill>
              </a:rPr>
              <a:t>port-number</a:t>
            </a:r>
            <a:r>
              <a:rPr lang="en-US" sz="1600" dirty="0">
                <a:solidFill>
                  <a:srgbClr val="000000"/>
                </a:solidFill>
              </a:rPr>
              <a:t>] [</a:t>
            </a:r>
            <a:r>
              <a:rPr lang="en-US" sz="1600" b="1" dirty="0">
                <a:solidFill>
                  <a:srgbClr val="000000"/>
                </a:solidFill>
              </a:rPr>
              <a:t>cache</a:t>
            </a:r>
            <a:r>
              <a:rPr lang="en-US" sz="1600" dirty="0">
                <a:solidFill>
                  <a:srgbClr val="000000"/>
                </a:solidFill>
              </a:rPr>
              <a:t> {</a:t>
            </a:r>
            <a:r>
              <a:rPr lang="en-US" sz="1600" b="1" dirty="0">
                <a:solidFill>
                  <a:srgbClr val="000000"/>
                </a:solidFill>
              </a:rPr>
              <a:t>enable</a:t>
            </a:r>
            <a:r>
              <a:rPr lang="en-US" sz="1600" dirty="0">
                <a:solidFill>
                  <a:srgbClr val="000000"/>
                </a:solidFill>
              </a:rPr>
              <a:t> | </a:t>
            </a:r>
            <a:r>
              <a:rPr lang="en-US" sz="1600" b="1" dirty="0">
                <a:solidFill>
                  <a:srgbClr val="000000"/>
                </a:solidFill>
              </a:rPr>
              <a:t>disable</a:t>
            </a:r>
            <a:r>
              <a:rPr lang="en-US" sz="1600" dirty="0">
                <a:solidFill>
                  <a:srgbClr val="000000"/>
                </a:solidFill>
              </a:rPr>
              <a:t>}] [</a:t>
            </a:r>
            <a:r>
              <a:rPr lang="en-US" sz="1600" b="1" dirty="0">
                <a:solidFill>
                  <a:srgbClr val="000000"/>
                </a:solidFill>
              </a:rPr>
              <a:t>proxy</a:t>
            </a:r>
            <a:r>
              <a:rPr lang="en-US" sz="1600" dirty="0">
                <a:solidFill>
                  <a:srgbClr val="000000"/>
                </a:solidFill>
              </a:rPr>
              <a:t> </a:t>
            </a:r>
            <a:r>
              <a:rPr lang="en-US" sz="1600" i="1" dirty="0">
                <a:solidFill>
                  <a:srgbClr val="000000"/>
                </a:solidFill>
              </a:rPr>
              <a:t>proxy-url</a:t>
            </a:r>
            <a:r>
              <a:rPr lang="en-US" sz="1600" dirty="0">
                <a:solidFill>
                  <a:srgbClr val="000000"/>
                </a:solidFill>
              </a:rPr>
              <a:t>].</a:t>
            </a:r>
          </a:p>
          <a:p>
            <a:pPr marL="0" indent="0" algn="l" defTabSz="684213" fontAlgn="base">
              <a:spcBef>
                <a:spcPts val="600"/>
              </a:spcBef>
              <a:spcAft>
                <a:spcPts val="600"/>
              </a:spcAft>
              <a:buClr>
                <a:schemeClr val="tx2"/>
              </a:buClr>
              <a:buSzPct val="90000"/>
            </a:pPr>
            <a:r>
              <a:rPr lang="en-US" sz="1600" dirty="0">
                <a:solidFill>
                  <a:srgbClr val="000000"/>
                </a:solidFill>
              </a:rPr>
              <a:t>When the probe is configured, as with any other IP SLA operation, this operation needs to be scheduled by using the command </a:t>
            </a:r>
            <a:r>
              <a:rPr lang="en-US" sz="1600" b="1" dirty="0">
                <a:solidFill>
                  <a:srgbClr val="000000"/>
                </a:solidFill>
              </a:rPr>
              <a:t>ip sla schedule </a:t>
            </a:r>
            <a:r>
              <a:rPr lang="en-US" sz="1600" i="1" dirty="0">
                <a:solidFill>
                  <a:srgbClr val="000000"/>
                </a:solidFill>
              </a:rPr>
              <a:t>operation-number</a:t>
            </a:r>
            <a:r>
              <a:rPr lang="en-US" sz="1600" dirty="0">
                <a:solidFill>
                  <a:srgbClr val="000000"/>
                </a:solidFill>
              </a:rPr>
              <a:t> [</a:t>
            </a:r>
            <a:r>
              <a:rPr lang="en-US" sz="1600" b="1" dirty="0">
                <a:solidFill>
                  <a:srgbClr val="000000"/>
                </a:solidFill>
              </a:rPr>
              <a:t>life</a:t>
            </a:r>
            <a:r>
              <a:rPr lang="en-US" sz="1600" dirty="0">
                <a:solidFill>
                  <a:srgbClr val="000000"/>
                </a:solidFill>
              </a:rPr>
              <a:t> {</a:t>
            </a:r>
            <a:r>
              <a:rPr lang="en-US" sz="1600" b="1" dirty="0">
                <a:solidFill>
                  <a:srgbClr val="000000"/>
                </a:solidFill>
              </a:rPr>
              <a:t>forever</a:t>
            </a:r>
            <a:r>
              <a:rPr lang="en-US" sz="1600" dirty="0">
                <a:solidFill>
                  <a:srgbClr val="000000"/>
                </a:solidFill>
              </a:rPr>
              <a:t> | </a:t>
            </a:r>
            <a:r>
              <a:rPr lang="en-US" sz="1600" i="1" dirty="0">
                <a:solidFill>
                  <a:srgbClr val="000000"/>
                </a:solidFill>
              </a:rPr>
              <a:t>seconds</a:t>
            </a:r>
            <a:r>
              <a:rPr lang="en-US" sz="1600" dirty="0">
                <a:solidFill>
                  <a:srgbClr val="000000"/>
                </a:solidFill>
              </a:rPr>
              <a:t>}] [</a:t>
            </a:r>
            <a:r>
              <a:rPr lang="en-US" sz="1600" b="1" dirty="0">
                <a:solidFill>
                  <a:srgbClr val="000000"/>
                </a:solidFill>
              </a:rPr>
              <a:t>start-time</a:t>
            </a:r>
            <a:r>
              <a:rPr lang="en-US" sz="1600" dirty="0">
                <a:solidFill>
                  <a:srgbClr val="000000"/>
                </a:solidFill>
              </a:rPr>
              <a:t> {[</a:t>
            </a:r>
            <a:r>
              <a:rPr lang="en-US" sz="1600" i="1" dirty="0">
                <a:solidFill>
                  <a:srgbClr val="000000"/>
                </a:solidFill>
              </a:rPr>
              <a:t>hh:mm:ss</a:t>
            </a:r>
            <a:r>
              <a:rPr lang="en-US" sz="1600" dirty="0">
                <a:solidFill>
                  <a:srgbClr val="000000"/>
                </a:solidFill>
              </a:rPr>
              <a:t>] [</a:t>
            </a:r>
            <a:r>
              <a:rPr lang="en-US" sz="1600" i="1" dirty="0">
                <a:solidFill>
                  <a:srgbClr val="000000"/>
                </a:solidFill>
              </a:rPr>
              <a:t>month</a:t>
            </a:r>
            <a:r>
              <a:rPr lang="en-US" sz="1600" dirty="0">
                <a:solidFill>
                  <a:srgbClr val="000000"/>
                </a:solidFill>
              </a:rPr>
              <a:t> </a:t>
            </a:r>
            <a:r>
              <a:rPr lang="en-US" sz="1600" i="1" dirty="0">
                <a:solidFill>
                  <a:srgbClr val="000000"/>
                </a:solidFill>
              </a:rPr>
              <a:t>day</a:t>
            </a:r>
            <a:r>
              <a:rPr lang="en-US" sz="1600" dirty="0">
                <a:solidFill>
                  <a:srgbClr val="000000"/>
                </a:solidFill>
              </a:rPr>
              <a:t> | </a:t>
            </a:r>
            <a:r>
              <a:rPr lang="en-US" sz="1600" i="1" dirty="0">
                <a:solidFill>
                  <a:srgbClr val="000000"/>
                </a:solidFill>
              </a:rPr>
              <a:t>day</a:t>
            </a:r>
            <a:r>
              <a:rPr lang="en-US" sz="1600" dirty="0">
                <a:solidFill>
                  <a:srgbClr val="000000"/>
                </a:solidFill>
              </a:rPr>
              <a:t> </a:t>
            </a:r>
            <a:r>
              <a:rPr lang="en-US" sz="1600" i="1" dirty="0">
                <a:solidFill>
                  <a:srgbClr val="000000"/>
                </a:solidFill>
              </a:rPr>
              <a:t>month</a:t>
            </a:r>
            <a:r>
              <a:rPr lang="en-US" sz="1600" dirty="0">
                <a:solidFill>
                  <a:srgbClr val="000000"/>
                </a:solidFill>
              </a:rPr>
              <a:t>] | </a:t>
            </a:r>
            <a:r>
              <a:rPr lang="en-US" sz="1600" b="1" dirty="0">
                <a:solidFill>
                  <a:srgbClr val="000000"/>
                </a:solidFill>
              </a:rPr>
              <a:t>pending</a:t>
            </a:r>
            <a:r>
              <a:rPr lang="en-US" sz="1600" dirty="0">
                <a:solidFill>
                  <a:srgbClr val="000000"/>
                </a:solidFill>
              </a:rPr>
              <a:t> | </a:t>
            </a:r>
            <a:r>
              <a:rPr lang="en-US" sz="1600" b="1" dirty="0">
                <a:solidFill>
                  <a:srgbClr val="000000"/>
                </a:solidFill>
              </a:rPr>
              <a:t>now</a:t>
            </a:r>
            <a:r>
              <a:rPr lang="en-US" sz="1600" dirty="0">
                <a:solidFill>
                  <a:srgbClr val="000000"/>
                </a:solidFill>
              </a:rPr>
              <a:t> | </a:t>
            </a:r>
            <a:r>
              <a:rPr lang="en-US" sz="1600" b="1" dirty="0">
                <a:solidFill>
                  <a:srgbClr val="000000"/>
                </a:solidFill>
              </a:rPr>
              <a:t>after</a:t>
            </a:r>
            <a:r>
              <a:rPr lang="en-US" sz="1600" dirty="0">
                <a:solidFill>
                  <a:srgbClr val="000000"/>
                </a:solidFill>
              </a:rPr>
              <a:t> </a:t>
            </a:r>
            <a:r>
              <a:rPr lang="en-US" sz="1600" i="1" dirty="0">
                <a:solidFill>
                  <a:srgbClr val="000000"/>
                </a:solidFill>
              </a:rPr>
              <a:t>hh:mm:ss</a:t>
            </a:r>
            <a:r>
              <a:rPr lang="en-US" sz="1600" dirty="0">
                <a:solidFill>
                  <a:srgbClr val="000000"/>
                </a:solidFill>
              </a:rPr>
              <a:t>}] [</a:t>
            </a:r>
            <a:r>
              <a:rPr lang="en-US" sz="1600" b="1" dirty="0">
                <a:solidFill>
                  <a:srgbClr val="000000"/>
                </a:solidFill>
              </a:rPr>
              <a:t>ageout</a:t>
            </a:r>
            <a:r>
              <a:rPr lang="en-US" sz="1600" dirty="0">
                <a:solidFill>
                  <a:srgbClr val="000000"/>
                </a:solidFill>
              </a:rPr>
              <a:t> </a:t>
            </a:r>
            <a:r>
              <a:rPr lang="en-US" sz="1600" i="1" dirty="0">
                <a:solidFill>
                  <a:srgbClr val="000000"/>
                </a:solidFill>
              </a:rPr>
              <a:t>seconds</a:t>
            </a:r>
            <a:r>
              <a:rPr lang="en-US" sz="1600" dirty="0">
                <a:solidFill>
                  <a:srgbClr val="000000"/>
                </a:solidFill>
              </a:rPr>
              <a:t>] [</a:t>
            </a:r>
            <a:r>
              <a:rPr lang="en-US" sz="1600" b="1" dirty="0">
                <a:solidFill>
                  <a:srgbClr val="000000"/>
                </a:solidFill>
              </a:rPr>
              <a:t>recurring</a:t>
            </a:r>
            <a:r>
              <a:rPr lang="en-US" sz="1600" dirty="0">
                <a:solidFill>
                  <a:srgbClr val="000000"/>
                </a:solidFill>
              </a:rPr>
              <a:t>]. </a:t>
            </a:r>
          </a:p>
        </p:txBody>
      </p:sp>
    </p:spTree>
    <p:extLst>
      <p:ext uri="{BB962C8B-B14F-4D97-AF65-F5344CB8AC3E}">
        <p14:creationId xmlns:p14="http://schemas.microsoft.com/office/powerpoint/2010/main" val="286685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755752"/>
            <a:ext cx="7598042" cy="1388391"/>
          </a:xfrm>
        </p:spPr>
        <p:txBody>
          <a:bodyPr/>
          <a:lstStyle/>
          <a:p>
            <a:r>
              <a:rPr lang="en-US" dirty="0">
                <a:solidFill>
                  <a:schemeClr val="accent5">
                    <a:lumMod val="40000"/>
                    <a:lumOff val="60000"/>
                  </a:schemeClr>
                </a:solidFill>
              </a:rPr>
              <a:t>Cisco DNA Center Assurance</a:t>
            </a: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2374809"/>
            <a:ext cx="827783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Security has become one the most important pieces of the network, and users expect a better experience. </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Customers demand a simple way to manage Day 0–2 operations and require a scalable and simple approach to running the net-work. </a:t>
            </a:r>
          </a:p>
          <a:p>
            <a:pPr marL="285750" indent="-285750">
              <a:buFont typeface="Arial" panose="020B0604020202020204" pitchFamily="34" charset="0"/>
              <a:buChar char="•"/>
            </a:pPr>
            <a:r>
              <a:rPr lang="en-US" sz="1400" dirty="0">
                <a:solidFill>
                  <a:schemeClr val="accent5">
                    <a:lumMod val="40000"/>
                    <a:lumOff val="60000"/>
                  </a:schemeClr>
                </a:solidFill>
                <a:latin typeface="+mj-lt"/>
                <a:ea typeface="ＭＳ Ｐゴシック" charset="0"/>
              </a:rPr>
              <a:t>Cisco DNA Center Assurance provides a tool for handling the most relevant customer requirements. </a:t>
            </a:r>
          </a:p>
        </p:txBody>
      </p:sp>
    </p:spTree>
    <p:custDataLst>
      <p:tags r:id="rId1"/>
    </p:custDataLst>
    <p:extLst>
      <p:ext uri="{BB962C8B-B14F-4D97-AF65-F5344CB8AC3E}">
        <p14:creationId xmlns:p14="http://schemas.microsoft.com/office/powerpoint/2010/main" val="2260255880"/>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42938"/>
          </a:xfrm>
        </p:spPr>
        <p:txBody>
          <a:bodyPr/>
          <a:lstStyle/>
          <a:p>
            <a:r>
              <a:rPr lang="en-US" sz="1600" dirty="0"/>
              <a:t>Cisco DNA Center Assurance</a:t>
            </a:r>
            <a:br>
              <a:rPr lang="en-US" dirty="0"/>
            </a:br>
            <a:r>
              <a:rPr lang="en-US" sz="2400" dirty="0"/>
              <a:t>Cisco DNA Center </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35744" y="642939"/>
            <a:ext cx="8636793" cy="174894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500" dirty="0">
                <a:solidFill>
                  <a:srgbClr val="000000"/>
                </a:solidFill>
              </a:rPr>
              <a:t>Typically, when an issue arises in the network, a helpdesk ticket is created. However, by the time the network operations team gets the ticket assigned, the issue is either resolved on its own or the information provided in the ticket to assist with troubleshooting the issue is stale or out of date. </a:t>
            </a:r>
          </a:p>
          <a:p>
            <a:pPr marL="0" indent="0" algn="l" defTabSz="684213" fontAlgn="base">
              <a:spcBef>
                <a:spcPts val="0"/>
              </a:spcBef>
              <a:spcAft>
                <a:spcPts val="300"/>
              </a:spcAft>
              <a:buClr>
                <a:schemeClr val="tx2"/>
              </a:buClr>
              <a:buSzPct val="90000"/>
            </a:pPr>
            <a:r>
              <a:rPr lang="en-US" sz="1500" dirty="0">
                <a:solidFill>
                  <a:srgbClr val="000000"/>
                </a:solidFill>
              </a:rPr>
              <a:t>Cisco DNA Center Assurance has Network Time Travel. Network Time Travel acts as a digital video recorder (DVR) for the network. Network Time Travel records what is going on in the environment using streaming telemetry and can play back something that happened in the past. </a:t>
            </a:r>
          </a:p>
          <a:p>
            <a:pPr marL="0" indent="0" algn="l" defTabSz="684213" fontAlgn="base">
              <a:spcBef>
                <a:spcPts val="0"/>
              </a:spcBef>
              <a:spcAft>
                <a:spcPts val="300"/>
              </a:spcAft>
              <a:buClr>
                <a:schemeClr val="tx2"/>
              </a:buClr>
              <a:buSzPct val="90000"/>
            </a:pPr>
            <a:r>
              <a:rPr lang="en-US" sz="1500" dirty="0">
                <a:solidFill>
                  <a:srgbClr val="000000"/>
                </a:solidFill>
              </a:rPr>
              <a:t>Figure 24-7 shows the main Cisco DNA Center page.</a:t>
            </a:r>
          </a:p>
        </p:txBody>
      </p:sp>
      <p:pic>
        <p:nvPicPr>
          <p:cNvPr id="4" name="Picture 3">
            <a:extLst>
              <a:ext uri="{FF2B5EF4-FFF2-40B4-BE49-F238E27FC236}">
                <a16:creationId xmlns:a16="http://schemas.microsoft.com/office/drawing/2014/main" id="{9194B49A-ECF7-4763-B346-A71AA87DDD30}"/>
              </a:ext>
            </a:extLst>
          </p:cNvPr>
          <p:cNvPicPr>
            <a:picLocks noChangeAspect="1"/>
          </p:cNvPicPr>
          <p:nvPr/>
        </p:nvPicPr>
        <p:blipFill>
          <a:blip r:embed="rId3"/>
          <a:stretch>
            <a:fillRect/>
          </a:stretch>
        </p:blipFill>
        <p:spPr>
          <a:xfrm>
            <a:off x="2094318" y="2471039"/>
            <a:ext cx="4919643" cy="2259861"/>
          </a:xfrm>
          <a:prstGeom prst="rect">
            <a:avLst/>
          </a:prstGeom>
        </p:spPr>
      </p:pic>
    </p:spTree>
    <p:extLst>
      <p:ext uri="{BB962C8B-B14F-4D97-AF65-F5344CB8AC3E}">
        <p14:creationId xmlns:p14="http://schemas.microsoft.com/office/powerpoint/2010/main" val="311628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Cisco DNA Center Assurance</a:t>
            </a:r>
            <a:br>
              <a:rPr lang="en-US" dirty="0"/>
            </a:br>
            <a:r>
              <a:rPr lang="en-US" sz="2400" dirty="0"/>
              <a:t>Cisco DNA Assurance </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304708" y="731837"/>
            <a:ext cx="8345487" cy="119470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400" dirty="0">
                <a:solidFill>
                  <a:srgbClr val="000000"/>
                </a:solidFill>
              </a:rPr>
              <a:t>Cisco DNA Assurance is part of Cisco DNA Center.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400" dirty="0">
                <a:solidFill>
                  <a:srgbClr val="000000"/>
                </a:solidFill>
              </a:rPr>
              <a:t>Assurance takes 30+ years of Cisco Technical Assistance Center (TAC) experience and puts it into a tool that uses machine learning to diagnose issues within a network.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400" dirty="0">
                <a:solidFill>
                  <a:srgbClr val="000000"/>
                </a:solidFill>
              </a:rPr>
              <a:t>In addition to finding and diagnosing the issues, Assurance gives guided remediation steps to fix the issue. The Assurance tab is shown in Figure 24-8.</a:t>
            </a:r>
          </a:p>
        </p:txBody>
      </p:sp>
      <p:pic>
        <p:nvPicPr>
          <p:cNvPr id="4" name="Picture 3">
            <a:extLst>
              <a:ext uri="{FF2B5EF4-FFF2-40B4-BE49-F238E27FC236}">
                <a16:creationId xmlns:a16="http://schemas.microsoft.com/office/drawing/2014/main" id="{F2FFD73C-E3D8-4C4D-B15E-627A57ADD068}"/>
              </a:ext>
            </a:extLst>
          </p:cNvPr>
          <p:cNvPicPr>
            <a:picLocks noChangeAspect="1"/>
          </p:cNvPicPr>
          <p:nvPr/>
        </p:nvPicPr>
        <p:blipFill>
          <a:blip r:embed="rId3"/>
          <a:stretch>
            <a:fillRect/>
          </a:stretch>
        </p:blipFill>
        <p:spPr>
          <a:xfrm>
            <a:off x="2183833" y="1995129"/>
            <a:ext cx="3977822" cy="2725450"/>
          </a:xfrm>
          <a:prstGeom prst="rect">
            <a:avLst/>
          </a:prstGeom>
        </p:spPr>
      </p:pic>
    </p:spTree>
    <p:extLst>
      <p:ext uri="{BB962C8B-B14F-4D97-AF65-F5344CB8AC3E}">
        <p14:creationId xmlns:p14="http://schemas.microsoft.com/office/powerpoint/2010/main" val="3001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Cisco DNA Center Assurance</a:t>
            </a:r>
            <a:br>
              <a:rPr lang="en-US" dirty="0"/>
            </a:br>
            <a:r>
              <a:rPr lang="en-US" sz="2400" dirty="0"/>
              <a:t>Cisco DNA Center Client 360 View</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435021" y="1076855"/>
            <a:ext cx="3893734" cy="298979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From this view, you can do many different things.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You can click the user’s name to see details related to that specific user.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You can click each device to see specifics about that device in the Client 360 view. </a:t>
            </a:r>
          </a:p>
          <a:p>
            <a:pPr marL="0" indent="0" algn="l" defTabSz="684213" fontAlgn="base">
              <a:spcBef>
                <a:spcPts val="600"/>
              </a:spcBef>
              <a:spcAft>
                <a:spcPts val="600"/>
              </a:spcAft>
              <a:buClr>
                <a:schemeClr val="tx2"/>
              </a:buClr>
              <a:buSzPct val="90000"/>
            </a:pPr>
            <a:r>
              <a:rPr lang="en-US" sz="1600" dirty="0">
                <a:solidFill>
                  <a:srgbClr val="000000"/>
                </a:solidFill>
              </a:rPr>
              <a:t>Figure 24-10 shows the entire Client 360 view for the user Grace Smith. </a:t>
            </a:r>
          </a:p>
        </p:txBody>
      </p:sp>
      <p:pic>
        <p:nvPicPr>
          <p:cNvPr id="4" name="Picture 3">
            <a:extLst>
              <a:ext uri="{FF2B5EF4-FFF2-40B4-BE49-F238E27FC236}">
                <a16:creationId xmlns:a16="http://schemas.microsoft.com/office/drawing/2014/main" id="{F06104F2-7B3C-4D95-972A-38C56E735362}"/>
              </a:ext>
            </a:extLst>
          </p:cNvPr>
          <p:cNvPicPr>
            <a:picLocks noChangeAspect="1"/>
          </p:cNvPicPr>
          <p:nvPr/>
        </p:nvPicPr>
        <p:blipFill>
          <a:blip r:embed="rId3"/>
          <a:stretch>
            <a:fillRect/>
          </a:stretch>
        </p:blipFill>
        <p:spPr>
          <a:xfrm>
            <a:off x="4883292" y="731837"/>
            <a:ext cx="2516432" cy="3991830"/>
          </a:xfrm>
          <a:prstGeom prst="rect">
            <a:avLst/>
          </a:prstGeom>
        </p:spPr>
      </p:pic>
    </p:spTree>
    <p:extLst>
      <p:ext uri="{BB962C8B-B14F-4D97-AF65-F5344CB8AC3E}">
        <p14:creationId xmlns:p14="http://schemas.microsoft.com/office/powerpoint/2010/main" val="35382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Diagnostic Tools</a:t>
            </a:r>
            <a:br>
              <a:rPr lang="en-US" dirty="0"/>
            </a:br>
            <a:r>
              <a:rPr lang="en-US" sz="2400" dirty="0"/>
              <a:t>Extended Ping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59235" y="731837"/>
            <a:ext cx="8693103" cy="5540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extended ping can take advantage of the same options already discussed, as well as some more detailed options for troubleshooting. These options are listed in Table 24-2.</a:t>
            </a:r>
          </a:p>
          <a:p>
            <a:pPr marL="0" indent="0" algn="l" defTabSz="684213" fontAlgn="base">
              <a:spcBef>
                <a:spcPts val="600"/>
              </a:spcBef>
              <a:spcAft>
                <a:spcPts val="600"/>
              </a:spcAft>
              <a:buClr>
                <a:schemeClr val="tx2"/>
              </a:buClr>
              <a:buSzPct val="90000"/>
            </a:pPr>
            <a:r>
              <a:rPr lang="en-US" sz="1600" dirty="0">
                <a:solidFill>
                  <a:srgbClr val="000000"/>
                </a:solidFill>
              </a:rPr>
              <a:t> </a:t>
            </a:r>
          </a:p>
        </p:txBody>
      </p:sp>
      <p:graphicFrame>
        <p:nvGraphicFramePr>
          <p:cNvPr id="2" name="Table 4">
            <a:extLst>
              <a:ext uri="{FF2B5EF4-FFF2-40B4-BE49-F238E27FC236}">
                <a16:creationId xmlns:a16="http://schemas.microsoft.com/office/drawing/2014/main" id="{BDE2EC00-5FB7-48EA-BA6F-2A1BFB0F9143}"/>
              </a:ext>
            </a:extLst>
          </p:cNvPr>
          <p:cNvGraphicFramePr>
            <a:graphicFrameLocks noGrp="1"/>
          </p:cNvGraphicFramePr>
          <p:nvPr>
            <p:extLst>
              <p:ext uri="{D42A27DB-BD31-4B8C-83A1-F6EECF244321}">
                <p14:modId xmlns:p14="http://schemas.microsoft.com/office/powerpoint/2010/main" val="1283461865"/>
              </p:ext>
            </p:extLst>
          </p:nvPr>
        </p:nvGraphicFramePr>
        <p:xfrm>
          <a:off x="495591" y="1377867"/>
          <a:ext cx="8117918" cy="3169920"/>
        </p:xfrm>
        <a:graphic>
          <a:graphicData uri="http://schemas.openxmlformats.org/drawingml/2006/table">
            <a:tbl>
              <a:tblPr firstRow="1" bandRow="1">
                <a:tableStyleId>{5C22544A-7EE6-4342-B048-85BDC9FD1C3A}</a:tableStyleId>
              </a:tblPr>
              <a:tblGrid>
                <a:gridCol w="2387212">
                  <a:extLst>
                    <a:ext uri="{9D8B030D-6E8A-4147-A177-3AD203B41FA5}">
                      <a16:colId xmlns:a16="http://schemas.microsoft.com/office/drawing/2014/main" val="1510593900"/>
                    </a:ext>
                  </a:extLst>
                </a:gridCol>
                <a:gridCol w="5730706">
                  <a:extLst>
                    <a:ext uri="{9D8B030D-6E8A-4147-A177-3AD203B41FA5}">
                      <a16:colId xmlns:a16="http://schemas.microsoft.com/office/drawing/2014/main" val="883121398"/>
                    </a:ext>
                  </a:extLst>
                </a:gridCol>
              </a:tblGrid>
              <a:tr h="279556">
                <a:tc>
                  <a:txBody>
                    <a:bodyPr/>
                    <a:lstStyle/>
                    <a:p>
                      <a:r>
                        <a:rPr lang="en-US" sz="1600" dirty="0"/>
                        <a:t>Option</a:t>
                      </a:r>
                    </a:p>
                  </a:txBody>
                  <a:tcPr/>
                </a:tc>
                <a:tc>
                  <a:txBody>
                    <a:bodyPr/>
                    <a:lstStyle/>
                    <a:p>
                      <a:r>
                        <a:rPr lang="en-US" sz="1600" dirty="0"/>
                        <a:t>Description</a:t>
                      </a:r>
                    </a:p>
                  </a:txBody>
                  <a:tcPr/>
                </a:tc>
                <a:extLst>
                  <a:ext uri="{0D108BD9-81ED-4DB2-BD59-A6C34878D82A}">
                    <a16:rowId xmlns:a16="http://schemas.microsoft.com/office/drawing/2014/main" val="398015295"/>
                  </a:ext>
                </a:extLst>
              </a:tr>
              <a:tr h="279556">
                <a:tc>
                  <a:txBody>
                    <a:bodyPr/>
                    <a:lstStyle/>
                    <a:p>
                      <a:r>
                        <a:rPr lang="en-US" sz="1600" kern="1200" dirty="0">
                          <a:solidFill>
                            <a:srgbClr val="000000"/>
                          </a:solidFill>
                          <a:effectLst/>
                          <a:latin typeface="+mn-lt"/>
                          <a:ea typeface="+mn-ea"/>
                          <a:cs typeface="+mn-cs"/>
                        </a:rPr>
                        <a:t>Protocol</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IP, Novell, AppleTalk, CLNS, and so on; the default is IP</a:t>
                      </a:r>
                      <a:endParaRPr lang="en-US" sz="1600" dirty="0">
                        <a:solidFill>
                          <a:srgbClr val="000000"/>
                        </a:solidFill>
                      </a:endParaRPr>
                    </a:p>
                  </a:txBody>
                  <a:tcPr/>
                </a:tc>
                <a:extLst>
                  <a:ext uri="{0D108BD9-81ED-4DB2-BD59-A6C34878D82A}">
                    <a16:rowId xmlns:a16="http://schemas.microsoft.com/office/drawing/2014/main" val="449063613"/>
                  </a:ext>
                </a:extLst>
              </a:tr>
              <a:tr h="279556">
                <a:tc>
                  <a:txBody>
                    <a:bodyPr/>
                    <a:lstStyle/>
                    <a:p>
                      <a:r>
                        <a:rPr lang="en-US" sz="1600" kern="1200" dirty="0">
                          <a:solidFill>
                            <a:srgbClr val="000000"/>
                          </a:solidFill>
                          <a:effectLst/>
                          <a:latin typeface="+mn-lt"/>
                          <a:ea typeface="+mn-ea"/>
                          <a:cs typeface="+mn-cs"/>
                        </a:rPr>
                        <a:t>Target IP address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Destination IP address of ping packets</a:t>
                      </a:r>
                      <a:endParaRPr lang="en-US" sz="1600" dirty="0">
                        <a:solidFill>
                          <a:srgbClr val="000000"/>
                        </a:solidFill>
                      </a:endParaRPr>
                    </a:p>
                  </a:txBody>
                  <a:tcPr/>
                </a:tc>
                <a:extLst>
                  <a:ext uri="{0D108BD9-81ED-4DB2-BD59-A6C34878D82A}">
                    <a16:rowId xmlns:a16="http://schemas.microsoft.com/office/drawing/2014/main" val="510353735"/>
                  </a:ext>
                </a:extLst>
              </a:tr>
              <a:tr h="279556">
                <a:tc>
                  <a:txBody>
                    <a:bodyPr/>
                    <a:lstStyle/>
                    <a:p>
                      <a:r>
                        <a:rPr lang="en-US" sz="1600" kern="1200" dirty="0">
                          <a:solidFill>
                            <a:srgbClr val="000000"/>
                          </a:solidFill>
                          <a:effectLst/>
                          <a:latin typeface="+mn-lt"/>
                          <a:ea typeface="+mn-ea"/>
                          <a:cs typeface="+mn-cs"/>
                        </a:rPr>
                        <a:t>Repeat Count</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Number of ping packets sent; the default is 5 packets</a:t>
                      </a:r>
                      <a:endParaRPr lang="en-US" sz="1600" dirty="0">
                        <a:solidFill>
                          <a:srgbClr val="000000"/>
                        </a:solidFill>
                      </a:endParaRPr>
                    </a:p>
                  </a:txBody>
                  <a:tcPr/>
                </a:tc>
                <a:extLst>
                  <a:ext uri="{0D108BD9-81ED-4DB2-BD59-A6C34878D82A}">
                    <a16:rowId xmlns:a16="http://schemas.microsoft.com/office/drawing/2014/main" val="2511928678"/>
                  </a:ext>
                </a:extLst>
              </a:tr>
              <a:tr h="279556">
                <a:tc>
                  <a:txBody>
                    <a:bodyPr/>
                    <a:lstStyle/>
                    <a:p>
                      <a:r>
                        <a:rPr lang="en-US" sz="1600" kern="1200" dirty="0">
                          <a:solidFill>
                            <a:srgbClr val="000000"/>
                          </a:solidFill>
                          <a:effectLst/>
                          <a:latin typeface="+mn-lt"/>
                          <a:ea typeface="+mn-ea"/>
                          <a:cs typeface="+mn-cs"/>
                        </a:rPr>
                        <a:t>Datagram Size</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Size of the ping packet; the default is 100 bytes</a:t>
                      </a:r>
                      <a:endParaRPr lang="en-US" sz="1600" dirty="0">
                        <a:solidFill>
                          <a:srgbClr val="000000"/>
                        </a:solidFill>
                      </a:endParaRPr>
                    </a:p>
                  </a:txBody>
                  <a:tcPr/>
                </a:tc>
                <a:extLst>
                  <a:ext uri="{0D108BD9-81ED-4DB2-BD59-A6C34878D82A}">
                    <a16:rowId xmlns:a16="http://schemas.microsoft.com/office/drawing/2014/main" val="2148908341"/>
                  </a:ext>
                </a:extLst>
              </a:tr>
              <a:tr h="279556">
                <a:tc>
                  <a:txBody>
                    <a:bodyPr/>
                    <a:lstStyle/>
                    <a:p>
                      <a:r>
                        <a:rPr lang="en-US" sz="1600" kern="1200" dirty="0">
                          <a:solidFill>
                            <a:srgbClr val="000000"/>
                          </a:solidFill>
                          <a:effectLst/>
                          <a:latin typeface="+mn-lt"/>
                          <a:ea typeface="+mn-ea"/>
                          <a:cs typeface="+mn-cs"/>
                        </a:rPr>
                        <a:t>Timeout in seconds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How long a echo reply response is waited for</a:t>
                      </a:r>
                      <a:endParaRPr lang="en-US" sz="1600" dirty="0">
                        <a:solidFill>
                          <a:srgbClr val="000000"/>
                        </a:solidFill>
                      </a:endParaRPr>
                    </a:p>
                  </a:txBody>
                  <a:tcPr/>
                </a:tc>
                <a:extLst>
                  <a:ext uri="{0D108BD9-81ED-4DB2-BD59-A6C34878D82A}">
                    <a16:rowId xmlns:a16="http://schemas.microsoft.com/office/drawing/2014/main" val="963460402"/>
                  </a:ext>
                </a:extLst>
              </a:tr>
              <a:tr h="279556">
                <a:tc>
                  <a:txBody>
                    <a:bodyPr/>
                    <a:lstStyle/>
                    <a:p>
                      <a:r>
                        <a:rPr lang="en-US" sz="1600" kern="1200" dirty="0">
                          <a:solidFill>
                            <a:srgbClr val="000000"/>
                          </a:solidFill>
                          <a:effectLst/>
                          <a:latin typeface="+mn-lt"/>
                          <a:ea typeface="+mn-ea"/>
                          <a:cs typeface="+mn-cs"/>
                        </a:rPr>
                        <a:t>Extended Commands</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Yes or No to use extended commands; the default is No, but if Yes is used, more options become available</a:t>
                      </a:r>
                      <a:endParaRPr lang="en-US" sz="1600" dirty="0">
                        <a:solidFill>
                          <a:srgbClr val="000000"/>
                        </a:solidFill>
                      </a:endParaRPr>
                    </a:p>
                  </a:txBody>
                  <a:tcPr/>
                </a:tc>
                <a:extLst>
                  <a:ext uri="{0D108BD9-81ED-4DB2-BD59-A6C34878D82A}">
                    <a16:rowId xmlns:a16="http://schemas.microsoft.com/office/drawing/2014/main" val="3808409707"/>
                  </a:ext>
                </a:extLst>
              </a:tr>
              <a:tr h="279556">
                <a:tc>
                  <a:txBody>
                    <a:bodyPr/>
                    <a:lstStyle/>
                    <a:p>
                      <a:r>
                        <a:rPr lang="en-US" sz="1600" kern="1200" dirty="0">
                          <a:solidFill>
                            <a:srgbClr val="000000"/>
                          </a:solidFill>
                          <a:effectLst/>
                          <a:latin typeface="+mn-lt"/>
                          <a:ea typeface="+mn-ea"/>
                          <a:cs typeface="+mn-cs"/>
                        </a:rPr>
                        <a:t>Source Address or Interface</a:t>
                      </a:r>
                      <a:endParaRPr lang="en-US" sz="1600" dirty="0">
                        <a:solidFill>
                          <a:srgbClr val="000000"/>
                        </a:solidFill>
                      </a:endParaRPr>
                    </a:p>
                  </a:txBody>
                  <a:tcPr/>
                </a:tc>
                <a:tc>
                  <a:txBody>
                    <a:bodyPr/>
                    <a:lstStyle/>
                    <a:p>
                      <a:r>
                        <a:rPr lang="en-US" sz="1600" kern="1200" dirty="0">
                          <a:solidFill>
                            <a:srgbClr val="000000"/>
                          </a:solidFill>
                          <a:effectLst/>
                          <a:latin typeface="+mn-lt"/>
                          <a:ea typeface="+mn-ea"/>
                          <a:cs typeface="+mn-cs"/>
                        </a:rPr>
                        <a:t>IP address of the source interface or the interface name </a:t>
                      </a:r>
                      <a:endParaRPr lang="en-US" sz="1600" dirty="0">
                        <a:solidFill>
                          <a:srgbClr val="000000"/>
                        </a:solidFill>
                      </a:endParaRPr>
                    </a:p>
                  </a:txBody>
                  <a:tcPr/>
                </a:tc>
                <a:extLst>
                  <a:ext uri="{0D108BD9-81ED-4DB2-BD59-A6C34878D82A}">
                    <a16:rowId xmlns:a16="http://schemas.microsoft.com/office/drawing/2014/main" val="1058329197"/>
                  </a:ext>
                </a:extLst>
              </a:tr>
            </a:tbl>
          </a:graphicData>
        </a:graphic>
      </p:graphicFrame>
    </p:spTree>
    <p:extLst>
      <p:ext uri="{BB962C8B-B14F-4D97-AF65-F5344CB8AC3E}">
        <p14:creationId xmlns:p14="http://schemas.microsoft.com/office/powerpoint/2010/main" val="154333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42938"/>
          </a:xfrm>
        </p:spPr>
        <p:txBody>
          <a:bodyPr/>
          <a:lstStyle/>
          <a:p>
            <a:r>
              <a:rPr lang="en-US" sz="1600" dirty="0"/>
              <a:t>Cisco DNA Center Assurance</a:t>
            </a:r>
            <a:br>
              <a:rPr lang="en-US" dirty="0"/>
            </a:br>
            <a:r>
              <a:rPr lang="en-US" sz="2400" dirty="0"/>
              <a:t>Cisco DNA Center Search Results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250031" y="642939"/>
            <a:ext cx="8772525" cy="39433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500" dirty="0">
                <a:solidFill>
                  <a:srgbClr val="000000"/>
                </a:solidFill>
              </a:rPr>
              <a:t>The amount of information that this screen provides is tremendous. The following pieces of information have been gathered automatically:</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Device type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OS version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MAC address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IPv4 address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VLAN ID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Connectivity status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When the device was last seen on the network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What device it is connected to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Wireless SSID</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500" dirty="0">
                <a:solidFill>
                  <a:srgbClr val="000000"/>
                </a:solidFill>
              </a:rPr>
              <a:t>Last known location</a:t>
            </a:r>
          </a:p>
          <a:p>
            <a:pPr marL="0" indent="0" algn="l" defTabSz="684213" fontAlgn="base">
              <a:spcBef>
                <a:spcPts val="0"/>
              </a:spcBef>
              <a:spcAft>
                <a:spcPts val="300"/>
              </a:spcAft>
              <a:buClr>
                <a:schemeClr val="tx2"/>
              </a:buClr>
              <a:buSzPct val="90000"/>
            </a:pPr>
            <a:r>
              <a:rPr lang="en-US" sz="1500" dirty="0">
                <a:solidFill>
                  <a:srgbClr val="000000"/>
                </a:solidFill>
              </a:rPr>
              <a:t>The timeline in the Client 360 view shows issues. This is also a Network Time Travel capability. Since Assurance records the telemetry, it is possible to search back in time to see exactly what has affected the user. </a:t>
            </a:r>
          </a:p>
        </p:txBody>
      </p:sp>
    </p:spTree>
    <p:extLst>
      <p:ext uri="{BB962C8B-B14F-4D97-AF65-F5344CB8AC3E}">
        <p14:creationId xmlns:p14="http://schemas.microsoft.com/office/powerpoint/2010/main" val="83825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728"/>
            <a:ext cx="4100513" cy="542924"/>
          </a:xfrm>
        </p:spPr>
        <p:txBody>
          <a:bodyPr/>
          <a:lstStyle/>
          <a:p>
            <a:r>
              <a:rPr lang="en-US" sz="1600" dirty="0"/>
              <a:t>Cisco DNA Center Assurance</a:t>
            </a:r>
            <a:br>
              <a:rPr lang="en-US" dirty="0"/>
            </a:br>
            <a:r>
              <a:rPr lang="en-US" sz="2400" dirty="0"/>
              <a:t>Path Trace</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71919" y="628652"/>
            <a:ext cx="4392925" cy="10715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600" dirty="0">
                <a:solidFill>
                  <a:srgbClr val="000000"/>
                </a:solidFill>
              </a:rPr>
              <a:t>Assurance has a tool called Path Trace. Path Trace is a visual traceroute and diagnostic tool that can be run periodically or continuously, with a specific refresh interval. </a:t>
            </a:r>
          </a:p>
        </p:txBody>
      </p:sp>
      <p:sp>
        <p:nvSpPr>
          <p:cNvPr id="2" name="TextBox 1"/>
          <p:cNvSpPr txBox="1"/>
          <p:nvPr/>
        </p:nvSpPr>
        <p:spPr>
          <a:xfrm>
            <a:off x="4557756" y="214313"/>
            <a:ext cx="4378637" cy="1569660"/>
          </a:xfrm>
          <a:prstGeom prst="rect">
            <a:avLst/>
          </a:prstGeom>
          <a:noFill/>
        </p:spPr>
        <p:txBody>
          <a:bodyPr wrap="square" rtlCol="0">
            <a:spAutoFit/>
          </a:bodyPr>
          <a:lstStyle/>
          <a:p>
            <a:r>
              <a:rPr lang="en-US" sz="1600" dirty="0">
                <a:solidFill>
                  <a:srgbClr val="000000"/>
                </a:solidFill>
              </a:rPr>
              <a:t>The path trace output shows a topology view of the traceroute, and in this instance, Path Trace has also detected that there is an </a:t>
            </a:r>
          </a:p>
          <a:p>
            <a:r>
              <a:rPr lang="en-US" sz="1600" dirty="0">
                <a:solidFill>
                  <a:srgbClr val="000000"/>
                </a:solidFill>
              </a:rPr>
              <a:t>access control list (ACL) blocking the traffic from Grace’s iPad to John’s PC (see Figure 24-12).</a:t>
            </a:r>
          </a:p>
        </p:txBody>
      </p:sp>
      <p:sp>
        <p:nvSpPr>
          <p:cNvPr id="8" name="TextBox 7"/>
          <p:cNvSpPr txBox="1"/>
          <p:nvPr/>
        </p:nvSpPr>
        <p:spPr>
          <a:xfrm>
            <a:off x="151554" y="1836450"/>
            <a:ext cx="4181594" cy="584775"/>
          </a:xfrm>
          <a:prstGeom prst="rect">
            <a:avLst/>
          </a:prstGeom>
          <a:noFill/>
        </p:spPr>
        <p:txBody>
          <a:bodyPr wrap="none" rtlCol="0">
            <a:spAutoFit/>
          </a:bodyPr>
          <a:lstStyle/>
          <a:p>
            <a:r>
              <a:rPr lang="en-US" sz="1600" b="1" dirty="0"/>
              <a:t>Figure 24-11 </a:t>
            </a:r>
            <a:r>
              <a:rPr lang="en-US" sz="1600" i="1" dirty="0"/>
              <a:t>Cisco DNA Center Assurance </a:t>
            </a:r>
          </a:p>
          <a:p>
            <a:r>
              <a:rPr lang="en-US" sz="1600" i="1" dirty="0"/>
              <a:t>Client 360 Path Trace</a:t>
            </a:r>
            <a:endParaRPr lang="en-US" sz="1600" dirty="0"/>
          </a:p>
        </p:txBody>
      </p:sp>
      <p:sp>
        <p:nvSpPr>
          <p:cNvPr id="7" name="TextBox 6"/>
          <p:cNvSpPr txBox="1"/>
          <p:nvPr/>
        </p:nvSpPr>
        <p:spPr>
          <a:xfrm>
            <a:off x="4557756" y="1783973"/>
            <a:ext cx="4192943" cy="584775"/>
          </a:xfrm>
          <a:prstGeom prst="rect">
            <a:avLst/>
          </a:prstGeom>
          <a:noFill/>
        </p:spPr>
        <p:txBody>
          <a:bodyPr wrap="none" rtlCol="0">
            <a:spAutoFit/>
          </a:bodyPr>
          <a:lstStyle/>
          <a:p>
            <a:r>
              <a:rPr lang="en-US" sz="1600" b="1" dirty="0"/>
              <a:t>Figure 24-12 </a:t>
            </a:r>
            <a:r>
              <a:rPr lang="en-US" sz="1600" i="1" dirty="0"/>
              <a:t>Cisco DNA Center Assurance </a:t>
            </a:r>
          </a:p>
          <a:p>
            <a:r>
              <a:rPr lang="en-US" sz="1600" i="1" dirty="0"/>
              <a:t>Client 360 Path Trace Output</a:t>
            </a:r>
            <a:endParaRPr lang="en-US" sz="1600" dirty="0"/>
          </a:p>
        </p:txBody>
      </p:sp>
      <p:pic>
        <p:nvPicPr>
          <p:cNvPr id="4" name="Picture 3">
            <a:extLst>
              <a:ext uri="{FF2B5EF4-FFF2-40B4-BE49-F238E27FC236}">
                <a16:creationId xmlns:a16="http://schemas.microsoft.com/office/drawing/2014/main" id="{58641E70-3751-4F4E-8E6B-3841781236BD}"/>
              </a:ext>
            </a:extLst>
          </p:cNvPr>
          <p:cNvPicPr>
            <a:picLocks noChangeAspect="1"/>
          </p:cNvPicPr>
          <p:nvPr/>
        </p:nvPicPr>
        <p:blipFill>
          <a:blip r:embed="rId3"/>
          <a:stretch>
            <a:fillRect/>
          </a:stretch>
        </p:blipFill>
        <p:spPr>
          <a:xfrm>
            <a:off x="151554" y="2557462"/>
            <a:ext cx="4048971" cy="2095016"/>
          </a:xfrm>
          <a:prstGeom prst="rect">
            <a:avLst/>
          </a:prstGeom>
        </p:spPr>
      </p:pic>
      <p:pic>
        <p:nvPicPr>
          <p:cNvPr id="6" name="Picture 5">
            <a:extLst>
              <a:ext uri="{FF2B5EF4-FFF2-40B4-BE49-F238E27FC236}">
                <a16:creationId xmlns:a16="http://schemas.microsoft.com/office/drawing/2014/main" id="{FCBEB81D-6151-4D2E-8B72-8769AD3E3089}"/>
              </a:ext>
            </a:extLst>
          </p:cNvPr>
          <p:cNvPicPr>
            <a:picLocks noChangeAspect="1"/>
          </p:cNvPicPr>
          <p:nvPr/>
        </p:nvPicPr>
        <p:blipFill>
          <a:blip r:embed="rId4"/>
          <a:stretch>
            <a:fillRect/>
          </a:stretch>
        </p:blipFill>
        <p:spPr>
          <a:xfrm>
            <a:off x="4813161" y="2556336"/>
            <a:ext cx="4071456" cy="2096142"/>
          </a:xfrm>
          <a:prstGeom prst="rect">
            <a:avLst/>
          </a:prstGeom>
        </p:spPr>
      </p:pic>
    </p:spTree>
    <p:extLst>
      <p:ext uri="{BB962C8B-B14F-4D97-AF65-F5344CB8AC3E}">
        <p14:creationId xmlns:p14="http://schemas.microsoft.com/office/powerpoint/2010/main" val="41991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Cisco DNA Center Assurance</a:t>
            </a:r>
            <a:br>
              <a:rPr lang="en-US" dirty="0"/>
            </a:br>
            <a:r>
              <a:rPr lang="en-US" sz="2400" dirty="0"/>
              <a:t>Path Trace ACL Information</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92881" y="1073710"/>
            <a:ext cx="3318790" cy="29282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0"/>
              </a:spcBef>
              <a:spcAft>
                <a:spcPts val="300"/>
              </a:spcAft>
              <a:buClr>
                <a:schemeClr val="tx2"/>
              </a:buClr>
              <a:buSzPct val="90000"/>
            </a:pPr>
            <a:r>
              <a:rPr lang="en-US" sz="1600" dirty="0">
                <a:solidFill>
                  <a:srgbClr val="000000"/>
                </a:solidFill>
              </a:rPr>
              <a:t>By hovering over the ACL entry, the following information can be seen: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The ACL’s name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The interface the ACL is applied to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The direction (ingress or egress) </a:t>
            </a:r>
          </a:p>
          <a:p>
            <a:pPr marL="285750" indent="-285750" algn="l" defTabSz="684213" fontAlgn="base">
              <a:spcBef>
                <a:spcPts val="0"/>
              </a:spcBef>
              <a:spcAft>
                <a:spcPts val="300"/>
              </a:spcAft>
              <a:buClr>
                <a:schemeClr val="tx2"/>
              </a:buClr>
              <a:buSzPct val="90000"/>
              <a:buFont typeface="Arial" panose="020B0604020202020204" pitchFamily="34" charset="0"/>
              <a:buChar char="•"/>
            </a:pPr>
            <a:r>
              <a:rPr lang="en-US" sz="1600" dirty="0">
                <a:solidFill>
                  <a:srgbClr val="000000"/>
                </a:solidFill>
              </a:rPr>
              <a:t>The ACL result (permit or deny)</a:t>
            </a:r>
          </a:p>
          <a:p>
            <a:pPr marL="0" indent="0" algn="l" defTabSz="684213" fontAlgn="base">
              <a:spcBef>
                <a:spcPts val="0"/>
              </a:spcBef>
              <a:spcAft>
                <a:spcPts val="300"/>
              </a:spcAft>
              <a:buClr>
                <a:schemeClr val="tx2"/>
              </a:buClr>
              <a:buSzPct val="90000"/>
            </a:pPr>
            <a:r>
              <a:rPr lang="en-US" sz="1600" dirty="0">
                <a:solidFill>
                  <a:srgbClr val="000000"/>
                </a:solidFill>
              </a:rPr>
              <a:t>Figure 24-13 shows the access list information found in this example. </a:t>
            </a:r>
          </a:p>
        </p:txBody>
      </p:sp>
      <p:pic>
        <p:nvPicPr>
          <p:cNvPr id="4" name="Picture 3">
            <a:extLst>
              <a:ext uri="{FF2B5EF4-FFF2-40B4-BE49-F238E27FC236}">
                <a16:creationId xmlns:a16="http://schemas.microsoft.com/office/drawing/2014/main" id="{FDF9F67A-8078-43C9-9621-8639ED7FA223}"/>
              </a:ext>
            </a:extLst>
          </p:cNvPr>
          <p:cNvPicPr>
            <a:picLocks noChangeAspect="1"/>
          </p:cNvPicPr>
          <p:nvPr/>
        </p:nvPicPr>
        <p:blipFill>
          <a:blip r:embed="rId3"/>
          <a:stretch>
            <a:fillRect/>
          </a:stretch>
        </p:blipFill>
        <p:spPr>
          <a:xfrm>
            <a:off x="3568821" y="1076208"/>
            <a:ext cx="5427663" cy="2801374"/>
          </a:xfrm>
          <a:prstGeom prst="rect">
            <a:avLst/>
          </a:prstGeom>
        </p:spPr>
      </p:pic>
    </p:spTree>
    <p:extLst>
      <p:ext uri="{BB962C8B-B14F-4D97-AF65-F5344CB8AC3E}">
        <p14:creationId xmlns:p14="http://schemas.microsoft.com/office/powerpoint/2010/main" val="27195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Cisco DNA Center Assurance</a:t>
            </a:r>
            <a:br>
              <a:rPr lang="en-US" dirty="0"/>
            </a:br>
            <a:r>
              <a:rPr lang="en-US" sz="2400" dirty="0"/>
              <a:t>Client 360 Issues</a:t>
            </a:r>
          </a:p>
        </p:txBody>
      </p:sp>
      <p:sp>
        <p:nvSpPr>
          <p:cNvPr id="5" name="Content Placeholder 3">
            <a:extLst>
              <a:ext uri="{FF2B5EF4-FFF2-40B4-BE49-F238E27FC236}">
                <a16:creationId xmlns:a16="http://schemas.microsoft.com/office/drawing/2014/main" id="{D72634B3-4564-4571-803F-19780F581DB3}"/>
              </a:ext>
            </a:extLst>
          </p:cNvPr>
          <p:cNvSpPr txBox="1">
            <a:spLocks/>
          </p:cNvSpPr>
          <p:nvPr/>
        </p:nvSpPr>
        <p:spPr>
          <a:xfrm>
            <a:off x="164306" y="1206393"/>
            <a:ext cx="2969784" cy="27155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800" dirty="0">
                <a:solidFill>
                  <a:srgbClr val="000000"/>
                </a:solidFill>
              </a:rPr>
              <a:t>By clicking on one of the issues listed under Grace’s Client 360 view, such as the P1 Onboarding issue, a user can investigate the root cause of the issue. </a:t>
            </a:r>
          </a:p>
          <a:p>
            <a:pPr marL="0" indent="0" algn="l" defTabSz="684213" fontAlgn="base">
              <a:spcBef>
                <a:spcPts val="600"/>
              </a:spcBef>
              <a:spcAft>
                <a:spcPts val="600"/>
              </a:spcAft>
              <a:buClr>
                <a:schemeClr val="tx2"/>
              </a:buClr>
              <a:buSzPct val="90000"/>
            </a:pPr>
            <a:r>
              <a:rPr lang="en-US" sz="1800" dirty="0">
                <a:solidFill>
                  <a:srgbClr val="000000"/>
                </a:solidFill>
              </a:rPr>
              <a:t>Figure 24-14 shows the issues that are impacting Grace.</a:t>
            </a:r>
          </a:p>
        </p:txBody>
      </p:sp>
      <p:pic>
        <p:nvPicPr>
          <p:cNvPr id="4" name="Picture 3">
            <a:extLst>
              <a:ext uri="{FF2B5EF4-FFF2-40B4-BE49-F238E27FC236}">
                <a16:creationId xmlns:a16="http://schemas.microsoft.com/office/drawing/2014/main" id="{A7C48BE5-3610-4B05-94F6-08C7270F78F5}"/>
              </a:ext>
            </a:extLst>
          </p:cNvPr>
          <p:cNvPicPr>
            <a:picLocks noChangeAspect="1"/>
          </p:cNvPicPr>
          <p:nvPr/>
        </p:nvPicPr>
        <p:blipFill>
          <a:blip r:embed="rId3"/>
          <a:stretch>
            <a:fillRect/>
          </a:stretch>
        </p:blipFill>
        <p:spPr>
          <a:xfrm>
            <a:off x="3214052" y="1206393"/>
            <a:ext cx="5783952" cy="2970339"/>
          </a:xfrm>
          <a:prstGeom prst="rect">
            <a:avLst/>
          </a:prstGeom>
        </p:spPr>
      </p:pic>
    </p:spTree>
    <p:extLst>
      <p:ext uri="{BB962C8B-B14F-4D97-AF65-F5344CB8AC3E}">
        <p14:creationId xmlns:p14="http://schemas.microsoft.com/office/powerpoint/2010/main" val="39507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US" sz="1600" dirty="0"/>
              <a:t>Cisco DNA Center Assurance</a:t>
            </a:r>
            <a:br>
              <a:rPr lang="en-US" dirty="0"/>
            </a:br>
            <a:r>
              <a:rPr lang="en-US" sz="2400" dirty="0"/>
              <a:t>Client 360 Root Cause and Remediation Steps</a:t>
            </a:r>
          </a:p>
        </p:txBody>
      </p:sp>
      <p:sp>
        <p:nvSpPr>
          <p:cNvPr id="2" name="TextBox 1"/>
          <p:cNvSpPr txBox="1"/>
          <p:nvPr/>
        </p:nvSpPr>
        <p:spPr>
          <a:xfrm>
            <a:off x="1740626" y="4265086"/>
            <a:ext cx="5172378" cy="584775"/>
          </a:xfrm>
          <a:prstGeom prst="rect">
            <a:avLst/>
          </a:prstGeom>
          <a:noFill/>
        </p:spPr>
        <p:txBody>
          <a:bodyPr wrap="none" rtlCol="0">
            <a:spAutoFit/>
          </a:bodyPr>
          <a:lstStyle/>
          <a:p>
            <a:r>
              <a:rPr lang="en-US" sz="1600" b="1" dirty="0">
                <a:solidFill>
                  <a:srgbClr val="000000"/>
                </a:solidFill>
              </a:rPr>
              <a:t>Figure 24-15 </a:t>
            </a:r>
            <a:r>
              <a:rPr lang="en-US" sz="1600" i="1" dirty="0">
                <a:solidFill>
                  <a:srgbClr val="000000"/>
                </a:solidFill>
              </a:rPr>
              <a:t>Cisco DNA Center Assurance Client 360 </a:t>
            </a:r>
          </a:p>
          <a:p>
            <a:pPr algn="ctr"/>
            <a:r>
              <a:rPr lang="en-US" sz="1600" i="1" dirty="0">
                <a:solidFill>
                  <a:srgbClr val="000000"/>
                </a:solidFill>
              </a:rPr>
              <a:t>Root Cause and Guided Remediation Steps</a:t>
            </a:r>
            <a:endParaRPr lang="en-US" sz="1600" dirty="0">
              <a:solidFill>
                <a:srgbClr val="000000"/>
              </a:solidFill>
            </a:endParaRPr>
          </a:p>
        </p:txBody>
      </p:sp>
      <p:pic>
        <p:nvPicPr>
          <p:cNvPr id="4" name="Picture 3">
            <a:extLst>
              <a:ext uri="{FF2B5EF4-FFF2-40B4-BE49-F238E27FC236}">
                <a16:creationId xmlns:a16="http://schemas.microsoft.com/office/drawing/2014/main" id="{C18391B3-66C2-4304-B8C5-5612D44BD7C3}"/>
              </a:ext>
            </a:extLst>
          </p:cNvPr>
          <p:cNvPicPr>
            <a:picLocks noChangeAspect="1"/>
          </p:cNvPicPr>
          <p:nvPr/>
        </p:nvPicPr>
        <p:blipFill>
          <a:blip r:embed="rId3"/>
          <a:stretch>
            <a:fillRect/>
          </a:stretch>
        </p:blipFill>
        <p:spPr>
          <a:xfrm>
            <a:off x="2197524" y="742155"/>
            <a:ext cx="4258582" cy="3533249"/>
          </a:xfrm>
          <a:prstGeom prst="rect">
            <a:avLst/>
          </a:prstGeom>
        </p:spPr>
      </p:pic>
    </p:spTree>
    <p:extLst>
      <p:ext uri="{BB962C8B-B14F-4D97-AF65-F5344CB8AC3E}">
        <p14:creationId xmlns:p14="http://schemas.microsoft.com/office/powerpoint/2010/main" val="77831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1345405"/>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24</a:t>
            </a:r>
          </a:p>
        </p:txBody>
      </p:sp>
      <p:graphicFrame>
        <p:nvGraphicFramePr>
          <p:cNvPr id="2" name="Table 1"/>
          <p:cNvGraphicFramePr>
            <a:graphicFrameLocks noGrp="1"/>
          </p:cNvGraphicFramePr>
          <p:nvPr>
            <p:extLst>
              <p:ext uri="{D42A27DB-BD31-4B8C-83A1-F6EECF244321}">
                <p14:modId xmlns:p14="http://schemas.microsoft.com/office/powerpoint/2010/main" val="2575026985"/>
              </p:ext>
            </p:extLst>
          </p:nvPr>
        </p:nvGraphicFramePr>
        <p:xfrm>
          <a:off x="73808" y="1002348"/>
          <a:ext cx="8589344" cy="3388360"/>
        </p:xfrm>
        <a:graphic>
          <a:graphicData uri="http://schemas.openxmlformats.org/drawingml/2006/table">
            <a:tbl>
              <a:tblPr firstRow="1" bandRow="1">
                <a:tableStyleId>{5C22544A-7EE6-4342-B048-85BDC9FD1C3A}</a:tableStyleId>
              </a:tblPr>
              <a:tblGrid>
                <a:gridCol w="4294672">
                  <a:extLst>
                    <a:ext uri="{9D8B030D-6E8A-4147-A177-3AD203B41FA5}">
                      <a16:colId xmlns:a16="http://schemas.microsoft.com/office/drawing/2014/main" val="1451595926"/>
                    </a:ext>
                  </a:extLst>
                </a:gridCol>
                <a:gridCol w="4294672">
                  <a:extLst>
                    <a:ext uri="{9D8B030D-6E8A-4147-A177-3AD203B41FA5}">
                      <a16:colId xmlns:a16="http://schemas.microsoft.com/office/drawing/2014/main" val="2916265775"/>
                    </a:ext>
                  </a:extLst>
                </a:gridCol>
              </a:tblGrid>
              <a:tr h="370840">
                <a:tc>
                  <a:txBody>
                    <a:bodyPr/>
                    <a:lstStyle/>
                    <a:p>
                      <a:pPr algn="ctr"/>
                      <a:r>
                        <a:rPr lang="en-US" sz="1600" b="1" i="0" u="none" strike="noStrike" baseline="0" dirty="0">
                          <a:solidFill>
                            <a:srgbClr val="FFFFFF"/>
                          </a:solidFill>
                          <a:latin typeface="Cisco-Bold"/>
                        </a:rPr>
                        <a:t>Description</a:t>
                      </a:r>
                      <a:endParaRPr lang="en-US" sz="1600" dirty="0"/>
                    </a:p>
                  </a:txBody>
                  <a:tcPr/>
                </a:tc>
                <a:tc>
                  <a:txBody>
                    <a:bodyPr/>
                    <a:lstStyle/>
                    <a:p>
                      <a:pPr algn="ctr"/>
                      <a:endParaRPr lang="en-US" sz="1600" dirty="0"/>
                    </a:p>
                  </a:txBody>
                  <a:tcPr/>
                </a:tc>
                <a:extLst>
                  <a:ext uri="{0D108BD9-81ED-4DB2-BD59-A6C34878D82A}">
                    <a16:rowId xmlns:a16="http://schemas.microsoft.com/office/drawing/2014/main" val="3585919831"/>
                  </a:ext>
                </a:extLst>
              </a:tr>
              <a:tr h="370840">
                <a:tc>
                  <a:txBody>
                    <a:bodyPr/>
                    <a:lstStyle/>
                    <a:p>
                      <a:r>
                        <a:rPr lang="en-US" sz="1400" b="0" i="0" u="none" strike="noStrike" kern="1200" baseline="0" dirty="0">
                          <a:solidFill>
                            <a:srgbClr val="000000"/>
                          </a:solidFill>
                          <a:latin typeface="+mn-lt"/>
                          <a:ea typeface="+mn-ea"/>
                          <a:cs typeface="+mn-cs"/>
                        </a:rPr>
                        <a:t>Using tools such as </a:t>
                      </a:r>
                      <a:r>
                        <a:rPr lang="en-US" sz="1400" b="1" i="0" u="none" strike="noStrike" kern="1200" baseline="0" dirty="0">
                          <a:solidFill>
                            <a:srgbClr val="000000"/>
                          </a:solidFill>
                          <a:latin typeface="+mn-lt"/>
                          <a:ea typeface="+mn-ea"/>
                          <a:cs typeface="+mn-cs"/>
                        </a:rPr>
                        <a:t>ping </a:t>
                      </a:r>
                      <a:r>
                        <a:rPr lang="en-US" sz="1400" b="0" i="0" u="none" strike="noStrike" kern="1200" baseline="0" dirty="0">
                          <a:solidFill>
                            <a:srgbClr val="000000"/>
                          </a:solidFill>
                          <a:latin typeface="+mn-lt"/>
                          <a:ea typeface="+mn-ea"/>
                          <a:cs typeface="+mn-cs"/>
                        </a:rPr>
                        <a:t>and extended </a:t>
                      </a:r>
                      <a:r>
                        <a:rPr lang="en-US" sz="1400" b="1" i="0" u="none" strike="noStrike" kern="1200" baseline="0" dirty="0">
                          <a:solidFill>
                            <a:srgbClr val="000000"/>
                          </a:solidFill>
                          <a:latin typeface="+mn-lt"/>
                          <a:ea typeface="+mn-ea"/>
                          <a:cs typeface="+mn-cs"/>
                        </a:rPr>
                        <a:t>ping</a:t>
                      </a:r>
                      <a:endParaRPr lang="en-US" sz="1400" kern="1200" dirty="0">
                        <a:solidFill>
                          <a:srgbClr val="000000"/>
                        </a:solidFill>
                        <a:effectLst/>
                        <a:latin typeface="+mn-lt"/>
                        <a:ea typeface="+mn-ea"/>
                        <a:cs typeface="+mn-cs"/>
                      </a:endParaRPr>
                    </a:p>
                  </a:txBody>
                  <a:tcPr/>
                </a:tc>
                <a:tc>
                  <a:txBody>
                    <a:bodyPr/>
                    <a:lstStyle/>
                    <a:p>
                      <a:r>
                        <a:rPr lang="en-US" sz="1400" b="0" i="0" u="none" strike="noStrike" kern="1200" baseline="0" dirty="0">
                          <a:solidFill>
                            <a:srgbClr val="000000"/>
                          </a:solidFill>
                          <a:latin typeface="+mn-lt"/>
                          <a:ea typeface="+mn-ea"/>
                          <a:cs typeface="+mn-cs"/>
                        </a:rPr>
                        <a:t>Leveraging NetFlow information to analyze</a:t>
                      </a:r>
                    </a:p>
                    <a:p>
                      <a:r>
                        <a:rPr lang="en-US" sz="1400" b="0" i="0" u="none" strike="noStrike" kern="1200" baseline="0" dirty="0">
                          <a:solidFill>
                            <a:srgbClr val="000000"/>
                          </a:solidFill>
                          <a:latin typeface="+mn-lt"/>
                          <a:ea typeface="+mn-ea"/>
                          <a:cs typeface="+mn-cs"/>
                        </a:rPr>
                        <a:t>traffic statistics</a:t>
                      </a:r>
                      <a:endParaRPr lang="en-US" sz="1400" kern="1200" dirty="0">
                        <a:solidFill>
                          <a:srgbClr val="000000"/>
                        </a:solidFill>
                        <a:effectLst/>
                        <a:latin typeface="+mn-lt"/>
                        <a:ea typeface="+mn-ea"/>
                        <a:cs typeface="+mn-cs"/>
                      </a:endParaRPr>
                    </a:p>
                    <a:p>
                      <a:endParaRPr lang="en-US" sz="1400" kern="1200" dirty="0">
                        <a:solidFill>
                          <a:srgbClr val="000000"/>
                        </a:solidFill>
                        <a:effectLst/>
                        <a:latin typeface="+mn-lt"/>
                        <a:ea typeface="+mn-ea"/>
                        <a:cs typeface="+mn-cs"/>
                      </a:endParaRPr>
                    </a:p>
                  </a:txBody>
                  <a:tcPr/>
                </a:tc>
                <a:extLst>
                  <a:ext uri="{0D108BD9-81ED-4DB2-BD59-A6C34878D82A}">
                    <a16:rowId xmlns:a16="http://schemas.microsoft.com/office/drawing/2014/main" val="1848938057"/>
                  </a:ext>
                </a:extLst>
              </a:tr>
              <a:tr h="370840">
                <a:tc>
                  <a:txBody>
                    <a:bodyPr/>
                    <a:lstStyle/>
                    <a:p>
                      <a:r>
                        <a:rPr lang="en-US" sz="1400" b="0" i="0" u="none" strike="noStrike" kern="1200" baseline="0" dirty="0">
                          <a:solidFill>
                            <a:srgbClr val="000000"/>
                          </a:solidFill>
                          <a:latin typeface="+mn-lt"/>
                          <a:ea typeface="+mn-ea"/>
                          <a:cs typeface="+mn-cs"/>
                        </a:rPr>
                        <a:t>Using tools such as </a:t>
                      </a:r>
                      <a:r>
                        <a:rPr lang="en-US" sz="1400" b="1" i="0" u="none" strike="noStrike" kern="1200" baseline="0" dirty="0">
                          <a:solidFill>
                            <a:srgbClr val="000000"/>
                          </a:solidFill>
                          <a:latin typeface="+mn-lt"/>
                          <a:ea typeface="+mn-ea"/>
                          <a:cs typeface="+mn-cs"/>
                        </a:rPr>
                        <a:t>traceroute </a:t>
                      </a:r>
                      <a:r>
                        <a:rPr lang="en-US" sz="1400" b="0" i="0" u="none" strike="noStrike" kern="1200" baseline="0" dirty="0">
                          <a:solidFill>
                            <a:srgbClr val="000000"/>
                          </a:solidFill>
                          <a:latin typeface="+mn-lt"/>
                          <a:ea typeface="+mn-ea"/>
                          <a:cs typeface="+mn-cs"/>
                        </a:rPr>
                        <a:t>and extended</a:t>
                      </a:r>
                    </a:p>
                    <a:p>
                      <a:r>
                        <a:rPr lang="en-US" sz="1400" b="1" i="0" u="none" strike="noStrike" kern="1200" baseline="0" dirty="0">
                          <a:solidFill>
                            <a:srgbClr val="000000"/>
                          </a:solidFill>
                          <a:latin typeface="+mn-lt"/>
                          <a:ea typeface="+mn-ea"/>
                          <a:cs typeface="+mn-cs"/>
                        </a:rPr>
                        <a:t>traceroute</a:t>
                      </a:r>
                      <a:endParaRPr lang="en-US" sz="1400" kern="1200" dirty="0">
                        <a:solidFill>
                          <a:srgbClr val="000000"/>
                        </a:solidFill>
                        <a:effectLst/>
                        <a:latin typeface="+mn-lt"/>
                        <a:ea typeface="+mn-ea"/>
                        <a:cs typeface="+mn-cs"/>
                      </a:endParaRPr>
                    </a:p>
                  </a:txBody>
                  <a:tcPr/>
                </a:tc>
                <a:tc>
                  <a:txBody>
                    <a:bodyPr/>
                    <a:lstStyle/>
                    <a:p>
                      <a:r>
                        <a:rPr lang="en-US" sz="1400" b="0" i="0" u="none" strike="noStrike" kern="1200" baseline="0" dirty="0">
                          <a:solidFill>
                            <a:srgbClr val="000000"/>
                          </a:solidFill>
                          <a:latin typeface="+mn-lt"/>
                          <a:ea typeface="+mn-ea"/>
                          <a:cs typeface="+mn-cs"/>
                        </a:rPr>
                        <a:t>Understanding tools such as SPAN, RSPAN and</a:t>
                      </a:r>
                    </a:p>
                    <a:p>
                      <a:r>
                        <a:rPr lang="en-US" sz="1400" b="0" i="0" u="none" strike="noStrike" kern="1200" baseline="0" dirty="0">
                          <a:solidFill>
                            <a:srgbClr val="000000"/>
                          </a:solidFill>
                          <a:latin typeface="+mn-lt"/>
                          <a:ea typeface="+mn-ea"/>
                          <a:cs typeface="+mn-cs"/>
                        </a:rPr>
                        <a:t>ERSPAN for capturing network traffic</a:t>
                      </a:r>
                      <a:endParaRPr lang="en-US" sz="1400" kern="1200" dirty="0">
                        <a:solidFill>
                          <a:srgbClr val="000000"/>
                        </a:solidFill>
                        <a:effectLst/>
                        <a:latin typeface="+mn-lt"/>
                        <a:ea typeface="+mn-ea"/>
                        <a:cs typeface="+mn-cs"/>
                      </a:endParaRPr>
                    </a:p>
                  </a:txBody>
                  <a:tcPr/>
                </a:tc>
                <a:extLst>
                  <a:ext uri="{0D108BD9-81ED-4DB2-BD59-A6C34878D82A}">
                    <a16:rowId xmlns:a16="http://schemas.microsoft.com/office/drawing/2014/main" val="3452927939"/>
                  </a:ext>
                </a:extLst>
              </a:tr>
              <a:tr h="370840">
                <a:tc>
                  <a:txBody>
                    <a:bodyPr/>
                    <a:lstStyle/>
                    <a:p>
                      <a:r>
                        <a:rPr lang="en-US" sz="1400" b="0" i="0" u="none" strike="noStrike" kern="1200" baseline="0" dirty="0">
                          <a:solidFill>
                            <a:srgbClr val="000000"/>
                          </a:solidFill>
                          <a:latin typeface="+mn-lt"/>
                          <a:ea typeface="+mn-ea"/>
                          <a:cs typeface="+mn-cs"/>
                        </a:rPr>
                        <a:t>Troubleshooting using debugging and conditional</a:t>
                      </a:r>
                    </a:p>
                    <a:p>
                      <a:r>
                        <a:rPr lang="en-US" sz="1400" b="0" i="0" u="none" strike="noStrike" kern="1200" baseline="0" dirty="0">
                          <a:solidFill>
                            <a:srgbClr val="000000"/>
                          </a:solidFill>
                          <a:latin typeface="+mn-lt"/>
                          <a:ea typeface="+mn-ea"/>
                          <a:cs typeface="+mn-cs"/>
                        </a:rPr>
                        <a:t>debugging</a:t>
                      </a:r>
                      <a:endParaRPr lang="en-US" sz="1400" kern="1200" dirty="0">
                        <a:solidFill>
                          <a:srgbClr val="000000"/>
                        </a:solidFill>
                        <a:effectLst/>
                        <a:latin typeface="+mn-lt"/>
                        <a:ea typeface="+mn-ea"/>
                        <a:cs typeface="+mn-cs"/>
                      </a:endParaRPr>
                    </a:p>
                  </a:txBody>
                  <a:tcPr/>
                </a:tc>
                <a:tc>
                  <a:txBody>
                    <a:bodyPr/>
                    <a:lstStyle/>
                    <a:p>
                      <a:r>
                        <a:rPr lang="en-US" sz="1400" b="0" i="0" u="none" strike="noStrike" kern="1200" baseline="0" dirty="0">
                          <a:solidFill>
                            <a:srgbClr val="000000"/>
                          </a:solidFill>
                          <a:latin typeface="+mn-lt"/>
                          <a:ea typeface="+mn-ea"/>
                          <a:cs typeface="+mn-cs"/>
                        </a:rPr>
                        <a:t>Configuring tools such as SPAN, RSPAN, and</a:t>
                      </a:r>
                    </a:p>
                    <a:p>
                      <a:r>
                        <a:rPr lang="en-US" sz="1400" b="0" i="0" u="none" strike="noStrike" kern="1200" baseline="0" dirty="0">
                          <a:solidFill>
                            <a:srgbClr val="000000"/>
                          </a:solidFill>
                          <a:latin typeface="+mn-lt"/>
                          <a:ea typeface="+mn-ea"/>
                          <a:cs typeface="+mn-cs"/>
                        </a:rPr>
                        <a:t>ERSPAN to capture network traffic</a:t>
                      </a:r>
                      <a:endParaRPr lang="en-US" sz="1400" kern="1200" dirty="0">
                        <a:solidFill>
                          <a:srgbClr val="000000"/>
                        </a:solidFill>
                        <a:effectLst/>
                        <a:latin typeface="+mn-lt"/>
                        <a:ea typeface="+mn-ea"/>
                        <a:cs typeface="+mn-cs"/>
                      </a:endParaRPr>
                    </a:p>
                  </a:txBody>
                  <a:tcPr/>
                </a:tc>
                <a:extLst>
                  <a:ext uri="{0D108BD9-81ED-4DB2-BD59-A6C34878D82A}">
                    <a16:rowId xmlns:a16="http://schemas.microsoft.com/office/drawing/2014/main" val="2843811788"/>
                  </a:ext>
                </a:extLst>
              </a:tr>
              <a:tr h="370840">
                <a:tc>
                  <a:txBody>
                    <a:bodyPr/>
                    <a:lstStyle/>
                    <a:p>
                      <a:r>
                        <a:rPr lang="en-US" sz="1400" b="0" i="0" u="none" strike="noStrike" kern="1200" baseline="0" dirty="0">
                          <a:solidFill>
                            <a:srgbClr val="000000"/>
                          </a:solidFill>
                          <a:latin typeface="+mn-lt"/>
                          <a:ea typeface="+mn-ea"/>
                          <a:cs typeface="+mn-cs"/>
                        </a:rPr>
                        <a:t>OSPF Network Types and Hello/Dead Intervals</a:t>
                      </a:r>
                      <a:endParaRPr lang="en-US" sz="1400" kern="1200" dirty="0">
                        <a:solidFill>
                          <a:srgbClr val="000000"/>
                        </a:solidFill>
                        <a:effectLst/>
                        <a:latin typeface="+mn-lt"/>
                        <a:ea typeface="+mn-ea"/>
                        <a:cs typeface="+mn-cs"/>
                      </a:endParaRPr>
                    </a:p>
                  </a:txBody>
                  <a:tcPr/>
                </a:tc>
                <a:tc>
                  <a:txBody>
                    <a:bodyPr/>
                    <a:lstStyle/>
                    <a:p>
                      <a:r>
                        <a:rPr lang="en-US" sz="1400" b="0" i="0" u="none" strike="noStrike" kern="1200" baseline="0" dirty="0">
                          <a:solidFill>
                            <a:srgbClr val="000000"/>
                          </a:solidFill>
                          <a:latin typeface="+mn-lt"/>
                          <a:ea typeface="+mn-ea"/>
                          <a:cs typeface="+mn-cs"/>
                        </a:rPr>
                        <a:t>Leveraging on-box monitoring tools such as IP SLA</a:t>
                      </a:r>
                    </a:p>
                    <a:p>
                      <a:r>
                        <a:rPr lang="en-US" sz="1400" b="0" i="0" u="none" strike="noStrike" kern="1200" baseline="0" dirty="0">
                          <a:solidFill>
                            <a:srgbClr val="000000"/>
                          </a:solidFill>
                          <a:latin typeface="+mn-lt"/>
                          <a:ea typeface="+mn-ea"/>
                          <a:cs typeface="+mn-cs"/>
                        </a:rPr>
                        <a:t>to validate network and application performance</a:t>
                      </a:r>
                      <a:endParaRPr lang="en-US" sz="1400" kern="1200" dirty="0">
                        <a:solidFill>
                          <a:srgbClr val="000000"/>
                        </a:solidFill>
                        <a:effectLst/>
                        <a:latin typeface="+mn-lt"/>
                        <a:ea typeface="+mn-ea"/>
                        <a:cs typeface="+mn-cs"/>
                      </a:endParaRPr>
                    </a:p>
                  </a:txBody>
                  <a:tcPr/>
                </a:tc>
                <a:extLst>
                  <a:ext uri="{0D108BD9-81ED-4DB2-BD59-A6C34878D82A}">
                    <a16:rowId xmlns:a16="http://schemas.microsoft.com/office/drawing/2014/main" val="3877641594"/>
                  </a:ext>
                </a:extLst>
              </a:tr>
              <a:tr h="465422">
                <a:tc>
                  <a:txBody>
                    <a:bodyPr/>
                    <a:lstStyle/>
                    <a:p>
                      <a:r>
                        <a:rPr lang="en-US" sz="1400" b="0" i="0" u="none" strike="noStrike" kern="1200" baseline="0" dirty="0">
                          <a:solidFill>
                            <a:srgbClr val="000000"/>
                          </a:solidFill>
                          <a:latin typeface="+mn-lt"/>
                          <a:ea typeface="+mn-ea"/>
                          <a:cs typeface="+mn-cs"/>
                        </a:rPr>
                        <a:t>Using SNMP for monitoring and troubleshooting</a:t>
                      </a:r>
                      <a:endParaRPr lang="en-US" sz="1400" kern="1200" dirty="0">
                        <a:solidFill>
                          <a:srgbClr val="000000"/>
                        </a:solidFill>
                        <a:effectLst/>
                        <a:latin typeface="+mn-lt"/>
                        <a:ea typeface="+mn-ea"/>
                        <a:cs typeface="+mn-cs"/>
                      </a:endParaRPr>
                    </a:p>
                  </a:txBody>
                  <a:tcPr/>
                </a:tc>
                <a:tc>
                  <a:txBody>
                    <a:bodyPr/>
                    <a:lstStyle/>
                    <a:p>
                      <a:r>
                        <a:rPr lang="en-US" sz="1400" b="0" i="0" u="none" strike="noStrike" kern="1200" baseline="0" dirty="0">
                          <a:solidFill>
                            <a:srgbClr val="000000"/>
                          </a:solidFill>
                          <a:latin typeface="+mn-lt"/>
                          <a:ea typeface="+mn-ea"/>
                          <a:cs typeface="+mn-cs"/>
                        </a:rPr>
                        <a:t>Using DNA Center enhanced workflows to</a:t>
                      </a:r>
                    </a:p>
                    <a:p>
                      <a:r>
                        <a:rPr lang="en-US" sz="1400" b="0" i="0" u="none" strike="noStrike" kern="1200" baseline="0" dirty="0">
                          <a:solidFill>
                            <a:srgbClr val="000000"/>
                          </a:solidFill>
                          <a:latin typeface="+mn-lt"/>
                          <a:ea typeface="+mn-ea"/>
                          <a:cs typeface="+mn-cs"/>
                        </a:rPr>
                        <a:t>simplify design, provisioning, and troubleshooting</a:t>
                      </a:r>
                    </a:p>
                    <a:p>
                      <a:r>
                        <a:rPr lang="en-US" sz="1400" b="0" i="0" u="none" strike="noStrike" kern="1200" baseline="0" dirty="0">
                          <a:solidFill>
                            <a:srgbClr val="000000"/>
                          </a:solidFill>
                          <a:latin typeface="+mn-lt"/>
                          <a:ea typeface="+mn-ea"/>
                          <a:cs typeface="+mn-cs"/>
                        </a:rPr>
                        <a:t>of a network</a:t>
                      </a:r>
                      <a:endParaRPr lang="en-US" sz="1400" kern="1200" dirty="0">
                        <a:solidFill>
                          <a:srgbClr val="000000"/>
                        </a:solidFill>
                        <a:effectLst/>
                        <a:latin typeface="+mn-lt"/>
                        <a:ea typeface="+mn-ea"/>
                        <a:cs typeface="+mn-cs"/>
                      </a:endParaRPr>
                    </a:p>
                  </a:txBody>
                  <a:tcPr/>
                </a:tc>
                <a:extLst>
                  <a:ext uri="{0D108BD9-81ED-4DB2-BD59-A6C34878D82A}">
                    <a16:rowId xmlns:a16="http://schemas.microsoft.com/office/drawing/2014/main" val="2359316111"/>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24</a:t>
            </a:r>
          </a:p>
        </p:txBody>
      </p:sp>
      <p:graphicFrame>
        <p:nvGraphicFramePr>
          <p:cNvPr id="2" name="Table 1"/>
          <p:cNvGraphicFramePr>
            <a:graphicFrameLocks noGrp="1"/>
          </p:cNvGraphicFramePr>
          <p:nvPr>
            <p:extLst>
              <p:ext uri="{D42A27DB-BD31-4B8C-83A1-F6EECF244321}">
                <p14:modId xmlns:p14="http://schemas.microsoft.com/office/powerpoint/2010/main" val="3668540291"/>
              </p:ext>
            </p:extLst>
          </p:nvPr>
        </p:nvGraphicFramePr>
        <p:xfrm>
          <a:off x="2380262" y="1242717"/>
          <a:ext cx="4191988" cy="2899666"/>
        </p:xfrm>
        <a:graphic>
          <a:graphicData uri="http://schemas.openxmlformats.org/drawingml/2006/table">
            <a:tbl>
              <a:tblPr firstRow="1" bandRow="1">
                <a:tableStyleId>{5C22544A-7EE6-4342-B048-85BDC9FD1C3A}</a:tableStyleId>
              </a:tblPr>
              <a:tblGrid>
                <a:gridCol w="4191988">
                  <a:extLst>
                    <a:ext uri="{9D8B030D-6E8A-4147-A177-3AD203B41FA5}">
                      <a16:colId xmlns:a16="http://schemas.microsoft.com/office/drawing/2014/main" val="3133942819"/>
                    </a:ext>
                  </a:extLst>
                </a:gridCol>
              </a:tblGrid>
              <a:tr h="370840">
                <a:tc>
                  <a:txBody>
                    <a:bodyPr/>
                    <a:lstStyle/>
                    <a:p>
                      <a:pPr algn="ctr"/>
                      <a:r>
                        <a:rPr lang="en-US" sz="1600" dirty="0"/>
                        <a:t>Key Terms</a:t>
                      </a:r>
                    </a:p>
                  </a:txBody>
                  <a:tcPr/>
                </a:tc>
                <a:extLst>
                  <a:ext uri="{0D108BD9-81ED-4DB2-BD59-A6C34878D82A}">
                    <a16:rowId xmlns:a16="http://schemas.microsoft.com/office/drawing/2014/main" val="2640803396"/>
                  </a:ext>
                </a:extLst>
              </a:tr>
              <a:tr h="280263">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ERSPAN</a:t>
                      </a:r>
                    </a:p>
                  </a:txBody>
                  <a:tcPr marL="68580" marR="68580" marT="0" marB="0"/>
                </a:tc>
                <a:extLst>
                  <a:ext uri="{0D108BD9-81ED-4DB2-BD59-A6C34878D82A}">
                    <a16:rowId xmlns:a16="http://schemas.microsoft.com/office/drawing/2014/main" val="3303805005"/>
                  </a:ext>
                </a:extLst>
              </a:tr>
              <a:tr h="283029">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IP SLA</a:t>
                      </a:r>
                    </a:p>
                  </a:txBody>
                  <a:tcPr marL="68580" marR="68580" marT="0" marB="0"/>
                </a:tc>
                <a:extLst>
                  <a:ext uri="{0D108BD9-81ED-4DB2-BD59-A6C34878D82A}">
                    <a16:rowId xmlns:a16="http://schemas.microsoft.com/office/drawing/2014/main" val="1860627843"/>
                  </a:ext>
                </a:extLst>
              </a:tr>
              <a:tr h="283028">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NetFlow</a:t>
                      </a:r>
                    </a:p>
                  </a:txBody>
                  <a:tcPr marL="68580" marR="68580" marT="0" marB="0"/>
                </a:tc>
                <a:extLst>
                  <a:ext uri="{0D108BD9-81ED-4DB2-BD59-A6C34878D82A}">
                    <a16:rowId xmlns:a16="http://schemas.microsoft.com/office/drawing/2014/main" val="2206863053"/>
                  </a:ext>
                </a:extLst>
              </a:tr>
              <a:tr h="290286">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Path Trace</a:t>
                      </a:r>
                    </a:p>
                  </a:txBody>
                  <a:tcPr marL="68580" marR="68580" marT="0" marB="0"/>
                </a:tc>
                <a:extLst>
                  <a:ext uri="{0D108BD9-81ED-4DB2-BD59-A6C34878D82A}">
                    <a16:rowId xmlns:a16="http://schemas.microsoft.com/office/drawing/2014/main" val="1924228875"/>
                  </a:ext>
                </a:extLst>
              </a:tr>
              <a:tr h="254000">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RSPAN</a:t>
                      </a:r>
                    </a:p>
                  </a:txBody>
                  <a:tcPr marL="68580" marR="68580" marT="0" marB="0"/>
                </a:tc>
                <a:extLst>
                  <a:ext uri="{0D108BD9-81ED-4DB2-BD59-A6C34878D82A}">
                    <a16:rowId xmlns:a16="http://schemas.microsoft.com/office/drawing/2014/main" val="844532499"/>
                  </a:ext>
                </a:extLst>
              </a:tr>
              <a:tr h="261257">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Simple Network Management Protocol (SNMP)</a:t>
                      </a:r>
                    </a:p>
                  </a:txBody>
                  <a:tcPr marL="68580" marR="68580" marT="0" marB="0"/>
                </a:tc>
                <a:extLst>
                  <a:ext uri="{0D108BD9-81ED-4DB2-BD59-A6C34878D82A}">
                    <a16:rowId xmlns:a16="http://schemas.microsoft.com/office/drawing/2014/main" val="543536334"/>
                  </a:ext>
                </a:extLst>
              </a:tr>
              <a:tr h="275772">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SPAN</a:t>
                      </a:r>
                    </a:p>
                  </a:txBody>
                  <a:tcPr marL="68580" marR="68580" marT="0" marB="0"/>
                </a:tc>
                <a:extLst>
                  <a:ext uri="{0D108BD9-81ED-4DB2-BD59-A6C34878D82A}">
                    <a16:rowId xmlns:a16="http://schemas.microsoft.com/office/drawing/2014/main" val="1936916576"/>
                  </a:ext>
                </a:extLst>
              </a:tr>
              <a:tr h="359591">
                <a:tc>
                  <a:txBody>
                    <a:bodyPr/>
                    <a:lstStyle/>
                    <a:p>
                      <a:pPr marL="0" marR="0" algn="l">
                        <a:lnSpc>
                          <a:spcPct val="107000"/>
                        </a:lnSpc>
                        <a:spcBef>
                          <a:spcPts val="0"/>
                        </a:spcBef>
                        <a:spcAft>
                          <a:spcPts val="0"/>
                        </a:spcAft>
                      </a:pPr>
                      <a:r>
                        <a:rPr lang="en-US" sz="1600" dirty="0">
                          <a:solidFill>
                            <a:srgbClr val="000000"/>
                          </a:solidFill>
                          <a:effectLst/>
                          <a:latin typeface="+mj-lt"/>
                          <a:ea typeface="Calibri" panose="020F0502020204030204" pitchFamily="34" charset="0"/>
                          <a:cs typeface="Times New Roman" panose="02020603050405020304" pitchFamily="18" charset="0"/>
                        </a:rPr>
                        <a:t>syslog</a:t>
                      </a:r>
                    </a:p>
                  </a:txBody>
                  <a:tcPr marL="68580" marR="68580" marT="0" marB="0"/>
                </a:tc>
                <a:extLst>
                  <a:ext uri="{0D108BD9-81ED-4DB2-BD59-A6C34878D82A}">
                    <a16:rowId xmlns:a16="http://schemas.microsoft.com/office/drawing/2014/main" val="4061978575"/>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42938"/>
          </a:xfrm>
        </p:spPr>
        <p:txBody>
          <a:bodyPr/>
          <a:lstStyle/>
          <a:p>
            <a:r>
              <a:rPr lang="en-US" sz="1600" dirty="0"/>
              <a:t>Network Diagnostic Tools</a:t>
            </a:r>
            <a:br>
              <a:rPr lang="en-US" dirty="0"/>
            </a:br>
            <a:r>
              <a:rPr lang="en-US" sz="2400" dirty="0"/>
              <a:t>Extended Ping Options (Cont.)</a:t>
            </a:r>
          </a:p>
        </p:txBody>
      </p:sp>
      <p:graphicFrame>
        <p:nvGraphicFramePr>
          <p:cNvPr id="2" name="Table 4">
            <a:extLst>
              <a:ext uri="{FF2B5EF4-FFF2-40B4-BE49-F238E27FC236}">
                <a16:creationId xmlns:a16="http://schemas.microsoft.com/office/drawing/2014/main" id="{BDE2EC00-5FB7-48EA-BA6F-2A1BFB0F9143}"/>
              </a:ext>
            </a:extLst>
          </p:cNvPr>
          <p:cNvGraphicFramePr>
            <a:graphicFrameLocks noGrp="1"/>
          </p:cNvGraphicFramePr>
          <p:nvPr>
            <p:extLst>
              <p:ext uri="{D42A27DB-BD31-4B8C-83A1-F6EECF244321}">
                <p14:modId xmlns:p14="http://schemas.microsoft.com/office/powerpoint/2010/main" val="2959074964"/>
              </p:ext>
            </p:extLst>
          </p:nvPr>
        </p:nvGraphicFramePr>
        <p:xfrm>
          <a:off x="386805" y="693103"/>
          <a:ext cx="8117918" cy="3672840"/>
        </p:xfrm>
        <a:graphic>
          <a:graphicData uri="http://schemas.openxmlformats.org/drawingml/2006/table">
            <a:tbl>
              <a:tblPr firstRow="1" bandRow="1">
                <a:tableStyleId>{5C22544A-7EE6-4342-B048-85BDC9FD1C3A}</a:tableStyleId>
              </a:tblPr>
              <a:tblGrid>
                <a:gridCol w="2387212">
                  <a:extLst>
                    <a:ext uri="{9D8B030D-6E8A-4147-A177-3AD203B41FA5}">
                      <a16:colId xmlns:a16="http://schemas.microsoft.com/office/drawing/2014/main" val="1510593900"/>
                    </a:ext>
                  </a:extLst>
                </a:gridCol>
                <a:gridCol w="5730706">
                  <a:extLst>
                    <a:ext uri="{9D8B030D-6E8A-4147-A177-3AD203B41FA5}">
                      <a16:colId xmlns:a16="http://schemas.microsoft.com/office/drawing/2014/main" val="883121398"/>
                    </a:ext>
                  </a:extLst>
                </a:gridCol>
              </a:tblGrid>
              <a:tr h="279556">
                <a:tc>
                  <a:txBody>
                    <a:bodyPr/>
                    <a:lstStyle/>
                    <a:p>
                      <a:r>
                        <a:rPr lang="en-US" sz="1600" dirty="0"/>
                        <a:t>Option</a:t>
                      </a:r>
                    </a:p>
                  </a:txBody>
                  <a:tcPr/>
                </a:tc>
                <a:tc>
                  <a:txBody>
                    <a:bodyPr/>
                    <a:lstStyle/>
                    <a:p>
                      <a:r>
                        <a:rPr lang="en-US" sz="1600" dirty="0"/>
                        <a:t>Description</a:t>
                      </a:r>
                    </a:p>
                  </a:txBody>
                  <a:tcPr/>
                </a:tc>
                <a:extLst>
                  <a:ext uri="{0D108BD9-81ED-4DB2-BD59-A6C34878D82A}">
                    <a16:rowId xmlns:a16="http://schemas.microsoft.com/office/drawing/2014/main" val="398015295"/>
                  </a:ext>
                </a:extLst>
              </a:tr>
              <a:tr h="279556">
                <a:tc>
                  <a:txBody>
                    <a:bodyPr/>
                    <a:lstStyle/>
                    <a:p>
                      <a:r>
                        <a:rPr lang="en-US" sz="1500" kern="1200" dirty="0">
                          <a:solidFill>
                            <a:srgbClr val="000000"/>
                          </a:solidFill>
                          <a:effectLst/>
                          <a:latin typeface="+mn-lt"/>
                          <a:ea typeface="+mn-ea"/>
                          <a:cs typeface="+mn-cs"/>
                        </a:rPr>
                        <a:t>Type of Service (ToS)</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The Type of Service to be used for each probe; 0 is the default</a:t>
                      </a:r>
                      <a:endParaRPr lang="en-US" sz="1500" dirty="0">
                        <a:solidFill>
                          <a:srgbClr val="000000"/>
                        </a:solidFill>
                      </a:endParaRPr>
                    </a:p>
                  </a:txBody>
                  <a:tcPr/>
                </a:tc>
                <a:extLst>
                  <a:ext uri="{0D108BD9-81ED-4DB2-BD59-A6C34878D82A}">
                    <a16:rowId xmlns:a16="http://schemas.microsoft.com/office/drawing/2014/main" val="1885600375"/>
                  </a:ext>
                </a:extLst>
              </a:tr>
              <a:tr h="279556">
                <a:tc>
                  <a:txBody>
                    <a:bodyPr/>
                    <a:lstStyle/>
                    <a:p>
                      <a:r>
                        <a:rPr lang="en-US" sz="1500" kern="1200" dirty="0">
                          <a:solidFill>
                            <a:srgbClr val="000000"/>
                          </a:solidFill>
                          <a:effectLst/>
                          <a:latin typeface="+mn-lt"/>
                          <a:ea typeface="+mn-ea"/>
                          <a:cs typeface="+mn-cs"/>
                        </a:rPr>
                        <a:t>Set DF bit in IP header</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Sets the Do Not Fragment bit in the IP header; the default is No</a:t>
                      </a:r>
                      <a:endParaRPr lang="en-US" sz="1500" dirty="0">
                        <a:solidFill>
                          <a:srgbClr val="000000"/>
                        </a:solidFill>
                      </a:endParaRPr>
                    </a:p>
                  </a:txBody>
                  <a:tcPr/>
                </a:tc>
                <a:extLst>
                  <a:ext uri="{0D108BD9-81ED-4DB2-BD59-A6C34878D82A}">
                    <a16:rowId xmlns:a16="http://schemas.microsoft.com/office/drawing/2014/main" val="377344212"/>
                  </a:ext>
                </a:extLst>
              </a:tr>
              <a:tr h="279556">
                <a:tc>
                  <a:txBody>
                    <a:bodyPr/>
                    <a:lstStyle/>
                    <a:p>
                      <a:r>
                        <a:rPr lang="en-US" sz="1500" kern="1200" dirty="0">
                          <a:solidFill>
                            <a:srgbClr val="000000"/>
                          </a:solidFill>
                          <a:effectLst/>
                          <a:latin typeface="+mn-lt"/>
                          <a:ea typeface="+mn-ea"/>
                          <a:cs typeface="+mn-cs"/>
                        </a:rPr>
                        <a:t>Data Pattern</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The data pattern used in the ping packets; the default is 0xABCD</a:t>
                      </a:r>
                      <a:endParaRPr lang="en-US" sz="1500" dirty="0">
                        <a:solidFill>
                          <a:srgbClr val="000000"/>
                        </a:solidFill>
                      </a:endParaRPr>
                    </a:p>
                  </a:txBody>
                  <a:tcPr/>
                </a:tc>
                <a:extLst>
                  <a:ext uri="{0D108BD9-81ED-4DB2-BD59-A6C34878D82A}">
                    <a16:rowId xmlns:a16="http://schemas.microsoft.com/office/drawing/2014/main" val="3325286565"/>
                  </a:ext>
                </a:extLst>
              </a:tr>
              <a:tr h="279556">
                <a:tc>
                  <a:txBody>
                    <a:bodyPr/>
                    <a:lstStyle/>
                    <a:p>
                      <a:r>
                        <a:rPr lang="en-US" sz="1500" kern="1200" dirty="0">
                          <a:solidFill>
                            <a:srgbClr val="000000"/>
                          </a:solidFill>
                          <a:effectLst/>
                          <a:latin typeface="+mn-lt"/>
                          <a:ea typeface="+mn-ea"/>
                          <a:cs typeface="+mn-cs"/>
                        </a:rPr>
                        <a:t>Loose, Strict, Record, Timestamp, Verbose</a:t>
                      </a:r>
                      <a:endParaRPr lang="en-US" sz="1500" dirty="0">
                        <a:solidFill>
                          <a:srgbClr val="000000"/>
                        </a:solidFill>
                      </a:endParaRPr>
                    </a:p>
                  </a:txBody>
                  <a:tcPr/>
                </a:tc>
                <a:tc>
                  <a:txBody>
                    <a:bodyPr/>
                    <a:lstStyle/>
                    <a:p>
                      <a:r>
                        <a:rPr lang="en-US" sz="1500" kern="1200" dirty="0">
                          <a:solidFill>
                            <a:srgbClr val="000000"/>
                          </a:solidFill>
                          <a:effectLst/>
                          <a:latin typeface="+mn-lt"/>
                          <a:ea typeface="+mn-ea"/>
                          <a:cs typeface="+mn-cs"/>
                        </a:rPr>
                        <a:t>The options set for the ping packets:</a:t>
                      </a:r>
                    </a:p>
                    <a:p>
                      <a:r>
                        <a:rPr lang="en-US" sz="1500" b="1" kern="1200" dirty="0">
                          <a:solidFill>
                            <a:srgbClr val="000000"/>
                          </a:solidFill>
                          <a:effectLst/>
                          <a:latin typeface="+mn-lt"/>
                          <a:ea typeface="+mn-ea"/>
                          <a:cs typeface="+mn-cs"/>
                        </a:rPr>
                        <a:t>Loose -</a:t>
                      </a:r>
                      <a:r>
                        <a:rPr lang="en-US" sz="1500" kern="1200" dirty="0">
                          <a:solidFill>
                            <a:srgbClr val="000000"/>
                          </a:solidFill>
                          <a:effectLst/>
                          <a:latin typeface="+mn-lt"/>
                          <a:ea typeface="+mn-ea"/>
                          <a:cs typeface="+mn-cs"/>
                        </a:rPr>
                        <a:t> Specifies hops that ping packets should traverse</a:t>
                      </a:r>
                    </a:p>
                    <a:p>
                      <a:r>
                        <a:rPr lang="en-US" sz="1500" b="1" kern="1200" dirty="0">
                          <a:solidFill>
                            <a:srgbClr val="000000"/>
                          </a:solidFill>
                          <a:effectLst/>
                          <a:latin typeface="+mn-lt"/>
                          <a:ea typeface="+mn-ea"/>
                          <a:cs typeface="+mn-cs"/>
                        </a:rPr>
                        <a:t>Strict - </a:t>
                      </a:r>
                      <a:r>
                        <a:rPr lang="en-US" sz="1500" kern="1200" dirty="0">
                          <a:solidFill>
                            <a:srgbClr val="000000"/>
                          </a:solidFill>
                          <a:effectLst/>
                          <a:latin typeface="+mn-lt"/>
                          <a:ea typeface="+mn-ea"/>
                          <a:cs typeface="+mn-cs"/>
                        </a:rPr>
                        <a:t>Same as Loose with the exception that packets can only traverse specified hops</a:t>
                      </a:r>
                    </a:p>
                    <a:p>
                      <a:r>
                        <a:rPr lang="en-US" sz="1500" b="1" kern="1200" dirty="0">
                          <a:solidFill>
                            <a:srgbClr val="000000"/>
                          </a:solidFill>
                          <a:effectLst/>
                          <a:latin typeface="+mn-lt"/>
                          <a:ea typeface="+mn-ea"/>
                          <a:cs typeface="+mn-cs"/>
                        </a:rPr>
                        <a:t>Record - </a:t>
                      </a:r>
                      <a:r>
                        <a:rPr lang="en-US" sz="1500" kern="1200" dirty="0">
                          <a:solidFill>
                            <a:srgbClr val="000000"/>
                          </a:solidFill>
                          <a:effectLst/>
                          <a:latin typeface="+mn-lt"/>
                          <a:ea typeface="+mn-ea"/>
                          <a:cs typeface="+mn-cs"/>
                        </a:rPr>
                        <a:t>Displays IP addresses of first nine hops that the ping packets traverse</a:t>
                      </a:r>
                    </a:p>
                    <a:p>
                      <a:r>
                        <a:rPr lang="en-US" sz="1500" b="1" kern="1200" dirty="0">
                          <a:solidFill>
                            <a:srgbClr val="000000"/>
                          </a:solidFill>
                          <a:effectLst/>
                          <a:latin typeface="+mn-lt"/>
                          <a:ea typeface="+mn-ea"/>
                          <a:cs typeface="+mn-cs"/>
                        </a:rPr>
                        <a:t>Timestamp -</a:t>
                      </a:r>
                      <a:r>
                        <a:rPr lang="en-US" sz="1500" kern="1200" dirty="0">
                          <a:solidFill>
                            <a:srgbClr val="000000"/>
                          </a:solidFill>
                          <a:effectLst/>
                          <a:latin typeface="+mn-lt"/>
                          <a:ea typeface="+mn-ea"/>
                          <a:cs typeface="+mn-cs"/>
                        </a:rPr>
                        <a:t> Displays the round-trip time to the destination for each ping</a:t>
                      </a:r>
                    </a:p>
                    <a:p>
                      <a:r>
                        <a:rPr lang="en-US" sz="1500" b="1" kern="1200" dirty="0">
                          <a:solidFill>
                            <a:srgbClr val="000000"/>
                          </a:solidFill>
                          <a:effectLst/>
                          <a:latin typeface="+mn-lt"/>
                          <a:ea typeface="+mn-ea"/>
                          <a:cs typeface="+mn-cs"/>
                        </a:rPr>
                        <a:t>Verbose -</a:t>
                      </a:r>
                      <a:r>
                        <a:rPr lang="en-US" sz="1500" kern="1200" dirty="0">
                          <a:solidFill>
                            <a:srgbClr val="000000"/>
                          </a:solidFill>
                          <a:effectLst/>
                          <a:latin typeface="+mn-lt"/>
                          <a:ea typeface="+mn-ea"/>
                          <a:cs typeface="+mn-cs"/>
                        </a:rPr>
                        <a:t> Default option that is automatically selected with any and all other options</a:t>
                      </a:r>
                      <a:endParaRPr lang="en-US" sz="1500" dirty="0">
                        <a:solidFill>
                          <a:srgbClr val="000000"/>
                        </a:solidFill>
                      </a:endParaRPr>
                    </a:p>
                  </a:txBody>
                  <a:tcPr/>
                </a:tc>
                <a:extLst>
                  <a:ext uri="{0D108BD9-81ED-4DB2-BD59-A6C34878D82A}">
                    <a16:rowId xmlns:a16="http://schemas.microsoft.com/office/drawing/2014/main" val="4151095082"/>
                  </a:ext>
                </a:extLst>
              </a:tr>
            </a:tbl>
          </a:graphicData>
        </a:graphic>
      </p:graphicFrame>
    </p:spTree>
    <p:extLst>
      <p:ext uri="{BB962C8B-B14F-4D97-AF65-F5344CB8AC3E}">
        <p14:creationId xmlns:p14="http://schemas.microsoft.com/office/powerpoint/2010/main" val="189347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39465</TotalTime>
  <Words>8350</Words>
  <Application>Microsoft Office PowerPoint</Application>
  <PresentationFormat>On-screen Show (16:9)</PresentationFormat>
  <Paragraphs>728</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Cisco-Bold</vt:lpstr>
      <vt:lpstr>CiscoSans ExtraLight</vt:lpstr>
      <vt:lpstr>Courier New</vt:lpstr>
      <vt:lpstr>Default Theme</vt:lpstr>
      <vt:lpstr>Chapter 24: Network Assurance</vt:lpstr>
      <vt:lpstr>Chapter 24 Content</vt:lpstr>
      <vt:lpstr>Network Diagnostic Tools</vt:lpstr>
      <vt:lpstr>Network Diagnostic Tools Ping</vt:lpstr>
      <vt:lpstr>Network Diagnostic Tools Successful and Unsuccessful Pings</vt:lpstr>
      <vt:lpstr>Network Diagnostic Tools Ping Options</vt:lpstr>
      <vt:lpstr>Network Diagnostic Tools Ping Size</vt:lpstr>
      <vt:lpstr>Network Diagnostic Tools Extended Ping Options</vt:lpstr>
      <vt:lpstr>Network Diagnostic Tools Extended Ping Options (Cont.)</vt:lpstr>
      <vt:lpstr>Network Diagnostic Tools Extended Ping with Multiple Options</vt:lpstr>
      <vt:lpstr>Network Diagnostic Tools Traceroute</vt:lpstr>
      <vt:lpstr>Network Diagnostic Tools Adding a Less Specific Route</vt:lpstr>
      <vt:lpstr>Network Diagnostic Tools Traceroute Options</vt:lpstr>
      <vt:lpstr>Network Diagnostic Tools Extended Traceroute Options</vt:lpstr>
      <vt:lpstr>Network Diagnostic Tools Extended Traceroute Options (Cont.)</vt:lpstr>
      <vt:lpstr>Debugging</vt:lpstr>
      <vt:lpstr>Debugging Debugging Topology</vt:lpstr>
      <vt:lpstr>Debugging OSPF Adjacency Issues</vt:lpstr>
      <vt:lpstr>Debugging Output of Debug IP OSPF ADJ Command</vt:lpstr>
      <vt:lpstr>Debugging Output of Debug IP OSPF ADJ Command (Cont.)</vt:lpstr>
      <vt:lpstr>Debugging Output of the Debug IP OSPF Hello Command</vt:lpstr>
      <vt:lpstr>Debugging Output of the Debug IP OSPF Hello Command (Cont.)</vt:lpstr>
      <vt:lpstr>Debugging Hello and Dead Intervals</vt:lpstr>
      <vt:lpstr>Debugging Output of the Show IP OSPF Interface </vt:lpstr>
      <vt:lpstr>Debugging Changing the Network Type</vt:lpstr>
      <vt:lpstr>Debugging Show and Debug Commands on R1</vt:lpstr>
      <vt:lpstr>Debugging Ping</vt:lpstr>
      <vt:lpstr>Debugging Conditional Debugging</vt:lpstr>
      <vt:lpstr>Debugging Debugging on a Specific Interface</vt:lpstr>
      <vt:lpstr>Debugging Simple Network Management Protocol (SNMP)</vt:lpstr>
      <vt:lpstr>Debugging SNMP Versions</vt:lpstr>
      <vt:lpstr>Debugging SNMP Versions (Cont.)</vt:lpstr>
      <vt:lpstr>Debugging SNMP Operations</vt:lpstr>
      <vt:lpstr>Debugging MIBs</vt:lpstr>
      <vt:lpstr>Debugging MIBs (Cont.)</vt:lpstr>
      <vt:lpstr>Debugging SNMP Traps</vt:lpstr>
      <vt:lpstr>Debugging Syslog</vt:lpstr>
      <vt:lpstr>Debugging Syslog (Cont.)</vt:lpstr>
      <vt:lpstr>Debugging Logging Buffer Size and Severity Level </vt:lpstr>
      <vt:lpstr>Debugging Sending Logging to a Host for Debugging</vt:lpstr>
      <vt:lpstr>NetFlow and Flexible NetFlow</vt:lpstr>
      <vt:lpstr>NetFlow and Flexible NetFlow NetFlow Ingress/Egress Collected Traffic Types</vt:lpstr>
      <vt:lpstr>NetFlow and Flexible NetFlow Enable NetFlow</vt:lpstr>
      <vt:lpstr>NetFlow and Flexible NetFlow Configuring and Verifying the Top Talkers on R1</vt:lpstr>
      <vt:lpstr>NetFlow and Flexible NetFlow Flexible NetFlow</vt:lpstr>
      <vt:lpstr>NetFlow and Flexible NetFlow Sampled NetFlow Data Trade-offs</vt:lpstr>
      <vt:lpstr>NetFlow and Flexible NetFlow Flow Record Key and Non-Key Fields</vt:lpstr>
      <vt:lpstr>NetFlow and Flexible NetFlow Flow Record Key and Non-Key Fields (Cont.)</vt:lpstr>
      <vt:lpstr>NetFlow and Flexible NetFlow Configuring Flow Records</vt:lpstr>
      <vt:lpstr>NetFlow and Flexible NetFlow Configuring the Custom Flow Record</vt:lpstr>
      <vt:lpstr>NetFlow and Flexible NetFlow Configuring the Custom Flow Exporter</vt:lpstr>
      <vt:lpstr>NetFlow and Flexible NetFlow Configure a Flow Monitor</vt:lpstr>
      <vt:lpstr>NetFlow and Flexible NetFlow Configuring the Custom Flow Monitor</vt:lpstr>
      <vt:lpstr>NetFlow and Flexible NetFlow Configuring the Flow Exporter Mapping</vt:lpstr>
      <vt:lpstr>NetFlow and Flexible NetFlow Configuring the Flow Monitor Interface</vt:lpstr>
      <vt:lpstr>Switched Port Analyzer (SPAN) Technologies</vt:lpstr>
      <vt:lpstr>Switched Port Analyzer (SPAN) Technologies Sample Topology for Packet Captures</vt:lpstr>
      <vt:lpstr>Switched Port Analyzer (SPAN) Technologies Local SPAN</vt:lpstr>
      <vt:lpstr>Switched Port Analyzer (SPAN) Technologies Specifying the Source Ports</vt:lpstr>
      <vt:lpstr>Switched Port Analyzer (SPAN) Technologies Specifying the Destination Ports</vt:lpstr>
      <vt:lpstr>Switched Port Analyzer (SPAN) Technologies Specifying the Destination Ports (Cont.)</vt:lpstr>
      <vt:lpstr>Switched Port Analyzer (SPAN) Technologies Local SPAN Configuration Examples</vt:lpstr>
      <vt:lpstr>Switched Port Analyzer (SPAN) Technologies Local SPAN Configuration Examples (Cont.)</vt:lpstr>
      <vt:lpstr>Switched Port Analyzer (SPAN) Technologies Local SPAN Configuration Examples (Cont.)</vt:lpstr>
      <vt:lpstr>Switched Port Analyzer (SPAN) Technologies Remote SPAN (RSPAN)</vt:lpstr>
      <vt:lpstr>Switched Port Analyzer (SPAN) Technologies Configuration of RSPAN on the Destination Switch</vt:lpstr>
      <vt:lpstr>Switched Port Analyzer (SPAN) Technologies Encapsulated Remote SPAN (ERSPAN)</vt:lpstr>
      <vt:lpstr>Switched Port Analyzer (SPAN) Technologies Encapsulated Remote SPAN (ERSPAN) (Cont.)</vt:lpstr>
      <vt:lpstr>Switched Port Analyzer (SPAN) Technologies ERSPAN Process</vt:lpstr>
      <vt:lpstr>IP SLA</vt:lpstr>
      <vt:lpstr>IP SLA IP SLA and Typical Service Provider SLA</vt:lpstr>
      <vt:lpstr>IP SLA IP SLA Echo Operation</vt:lpstr>
      <vt:lpstr>IP SLA Configuring IP SLA ICMP Echo Operation on R1</vt:lpstr>
      <vt:lpstr>IP SLA Scheduling IP SLA 1 on R1</vt:lpstr>
      <vt:lpstr>IP SLA Configuring the IP SLA HTTP GET Operation</vt:lpstr>
      <vt:lpstr>Cisco DNA Center Assurance</vt:lpstr>
      <vt:lpstr>Cisco DNA Center Assurance Cisco DNA Center </vt:lpstr>
      <vt:lpstr>Cisco DNA Center Assurance Cisco DNA Assurance </vt:lpstr>
      <vt:lpstr>Cisco DNA Center Assurance Cisco DNA Center Client 360 View</vt:lpstr>
      <vt:lpstr>Cisco DNA Center Assurance Cisco DNA Center Search Results</vt:lpstr>
      <vt:lpstr>Cisco DNA Center Assurance Path Trace</vt:lpstr>
      <vt:lpstr>Cisco DNA Center Assurance Path Trace ACL Information</vt:lpstr>
      <vt:lpstr>Cisco DNA Center Assurance Client 360 Issues</vt:lpstr>
      <vt:lpstr>Cisco DNA Center Assurance Client 360 Root Cause and Remediation Steps</vt:lpstr>
      <vt:lpstr>Prepare for the Exam</vt:lpstr>
      <vt:lpstr>Prepare for the Exam Key Topics for Chapter 24</vt:lpstr>
      <vt:lpstr>Prepare for the Exam Key Terms for Chapter 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538</cp:revision>
  <dcterms:created xsi:type="dcterms:W3CDTF">2019-10-18T06:21:22Z</dcterms:created>
  <dcterms:modified xsi:type="dcterms:W3CDTF">2020-02-21T18:48:38Z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