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6"/>
  </p:notesMasterIdLst>
  <p:sldIdLst>
    <p:sldId id="513" r:id="rId2"/>
    <p:sldId id="1103" r:id="rId3"/>
    <p:sldId id="1144" r:id="rId4"/>
    <p:sldId id="1054" r:id="rId5"/>
    <p:sldId id="1189" r:id="rId6"/>
    <p:sldId id="1188" r:id="rId7"/>
    <p:sldId id="1190" r:id="rId8"/>
    <p:sldId id="1191" r:id="rId9"/>
    <p:sldId id="1192" r:id="rId10"/>
    <p:sldId id="1193" r:id="rId11"/>
    <p:sldId id="1168" r:id="rId12"/>
    <p:sldId id="1194" r:id="rId13"/>
    <p:sldId id="1195" r:id="rId14"/>
    <p:sldId id="1196" r:id="rId15"/>
    <p:sldId id="1197" r:id="rId16"/>
    <p:sldId id="1198" r:id="rId17"/>
    <p:sldId id="1199" r:id="rId18"/>
    <p:sldId id="1200" r:id="rId19"/>
    <p:sldId id="1201" r:id="rId20"/>
    <p:sldId id="1202" r:id="rId21"/>
    <p:sldId id="1203" r:id="rId22"/>
    <p:sldId id="1204" r:id="rId23"/>
    <p:sldId id="1205" r:id="rId24"/>
    <p:sldId id="1206" r:id="rId25"/>
    <p:sldId id="1207" r:id="rId26"/>
    <p:sldId id="1208" r:id="rId27"/>
    <p:sldId id="1209" r:id="rId28"/>
    <p:sldId id="1210" r:id="rId29"/>
    <p:sldId id="1211" r:id="rId30"/>
    <p:sldId id="1213" r:id="rId31"/>
    <p:sldId id="1158" r:id="rId32"/>
    <p:sldId id="1159" r:id="rId33"/>
    <p:sldId id="1187" r:id="rId34"/>
    <p:sldId id="291" r:id="rId35"/>
  </p:sldIdLst>
  <p:sldSz cx="9144000" cy="5143500" type="screen16x9"/>
  <p:notesSz cx="6858000" cy="9144000"/>
  <p:custDataLst>
    <p:tags r:id="rId3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2"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User" initials="U" lastIdx="2" clrIdx="5">
    <p:extLst>
      <p:ext uri="{19B8F6BF-5375-455C-9EA6-DF929625EA0E}">
        <p15:presenceInfo xmlns:p15="http://schemas.microsoft.com/office/powerpoint/2012/main" userId="ca4b5d97ed7ab9c9" providerId="Windows Live"/>
      </p:ext>
    </p:extLst>
  </p:cmAuthor>
  <p:cmAuthor id="6" name="Stiles, Steve" initials="SS" lastIdx="1" clrIdx="6">
    <p:extLst>
      <p:ext uri="{19B8F6BF-5375-455C-9EA6-DF929625EA0E}">
        <p15:presenceInfo xmlns:p15="http://schemas.microsoft.com/office/powerpoint/2012/main" userId="S-1-5-21-2000478354-179605362-1606980848-1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3529" autoAdjust="0"/>
  </p:normalViewPr>
  <p:slideViewPr>
    <p:cSldViewPr snapToGrid="0" showGuides="1">
      <p:cViewPr varScale="1">
        <p:scale>
          <a:sx n="78" d="100"/>
          <a:sy n="78" d="100"/>
        </p:scale>
        <p:origin x="940"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33609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223245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500652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59914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166406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166404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41898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009929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228724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495568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98403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60941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23876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51807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987777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893906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070561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281557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69979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53676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533852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89702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209132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0705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27208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69208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57479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27: Virtualization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604116"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283108" y="468629"/>
            <a:ext cx="8277832" cy="882016"/>
          </a:xfrm>
        </p:spPr>
        <p:txBody>
          <a:bodyPr/>
          <a:lstStyle/>
          <a:p>
            <a:r>
              <a:rPr lang="en-US" sz="4800" dirty="0">
                <a:solidFill>
                  <a:schemeClr val="accent5">
                    <a:lumMod val="40000"/>
                    <a:lumOff val="60000"/>
                  </a:schemeClr>
                </a:solidFill>
              </a:rPr>
              <a:t>Network Functions Virtualization</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347845" y="1350645"/>
            <a:ext cx="827783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40000"/>
                    <a:lumOff val="60000"/>
                  </a:schemeClr>
                </a:solidFill>
              </a:rPr>
              <a:t>Network functions virtualization (NFV) is an architectural framework created by the European Telecommunications Standards Institute (ETSI) that defines standards to decouple network functions from proprietary hardware-based appliances and have them run in software on standard x86 servers. </a:t>
            </a:r>
          </a:p>
          <a:p>
            <a:pPr marL="285750" indent="-285750">
              <a:buFont typeface="Arial" panose="020B0604020202020204" pitchFamily="34" charset="0"/>
              <a:buChar char="•"/>
            </a:pPr>
            <a:r>
              <a:rPr lang="en-US" dirty="0">
                <a:solidFill>
                  <a:schemeClr val="accent5">
                    <a:lumMod val="40000"/>
                    <a:lumOff val="60000"/>
                  </a:schemeClr>
                </a:solidFill>
              </a:rPr>
              <a:t>It also defines how to manage and orchestrate the network functions.</a:t>
            </a:r>
          </a:p>
          <a:p>
            <a:pPr marL="285750" indent="-285750">
              <a:buFont typeface="Arial" panose="020B0604020202020204" pitchFamily="34" charset="0"/>
              <a:buChar char="•"/>
            </a:pPr>
            <a:r>
              <a:rPr lang="en-US" dirty="0">
                <a:solidFill>
                  <a:schemeClr val="accent5">
                    <a:lumMod val="40000"/>
                    <a:lumOff val="60000"/>
                  </a:schemeClr>
                </a:solidFill>
              </a:rPr>
              <a:t>Network function (NF) refers to the function performed by a physical appliance, such as a firewall or a router function.</a:t>
            </a:r>
          </a:p>
        </p:txBody>
      </p:sp>
    </p:spTree>
    <p:custDataLst>
      <p:tags r:id="rId1"/>
    </p:custDataLst>
    <p:extLst>
      <p:ext uri="{BB962C8B-B14F-4D97-AF65-F5344CB8AC3E}">
        <p14:creationId xmlns:p14="http://schemas.microsoft.com/office/powerpoint/2010/main" val="10738797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Network Functions Virtualization</a:t>
            </a:r>
            <a:br>
              <a:rPr lang="en-US" sz="1600" dirty="0"/>
            </a:br>
            <a:r>
              <a:rPr lang="en-US" sz="2400" dirty="0"/>
              <a:t>NFV Benefits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7236" y="491078"/>
            <a:ext cx="5185504" cy="4504434"/>
          </a:xfrm>
        </p:spPr>
        <p:txBody>
          <a:bodyPr/>
          <a:lstStyle/>
          <a:p>
            <a:pPr marL="0" indent="0" algn="l"/>
            <a:r>
              <a:rPr lang="en-US" sz="1600" dirty="0">
                <a:solidFill>
                  <a:schemeClr val="tx1"/>
                </a:solidFill>
              </a:rPr>
              <a:t>Some of the benefits of NFV are similar to the benefits of server virtualization and cloud environments:</a:t>
            </a:r>
          </a:p>
          <a:p>
            <a:pPr marL="285750" indent="-285750" algn="l">
              <a:buFont typeface="Arial" panose="020B0604020202020204" pitchFamily="34" charset="0"/>
              <a:buChar char="•"/>
            </a:pPr>
            <a:r>
              <a:rPr lang="en-US" sz="1600" dirty="0">
                <a:solidFill>
                  <a:schemeClr val="tx1"/>
                </a:solidFill>
              </a:rPr>
              <a:t>Reduced capital expenditure (capex) and operational expenditure (opex) through reduced equipment costs and efficiencies in space, power, and cooling</a:t>
            </a:r>
          </a:p>
          <a:p>
            <a:pPr marL="285750" indent="-285750" algn="l">
              <a:buFont typeface="Arial" panose="020B0604020202020204" pitchFamily="34" charset="0"/>
              <a:buChar char="•"/>
            </a:pPr>
            <a:r>
              <a:rPr lang="en-US" sz="1600" dirty="0">
                <a:solidFill>
                  <a:schemeClr val="tx1"/>
                </a:solidFill>
              </a:rPr>
              <a:t>Faster time to market (TTM) because VMs and containers are easier to deploy than hardware</a:t>
            </a:r>
          </a:p>
          <a:p>
            <a:pPr marL="285750" indent="-285750" algn="l">
              <a:buFont typeface="Arial" panose="020B0604020202020204" pitchFamily="34" charset="0"/>
              <a:buChar char="•"/>
            </a:pPr>
            <a:r>
              <a:rPr lang="en-US" sz="1600" dirty="0">
                <a:solidFill>
                  <a:schemeClr val="tx1"/>
                </a:solidFill>
              </a:rPr>
              <a:t>Improved return on investment (ROI) from new services</a:t>
            </a:r>
          </a:p>
          <a:p>
            <a:pPr marL="285750" indent="-285750" algn="l">
              <a:buFont typeface="Arial" panose="020B0604020202020204" pitchFamily="34" charset="0"/>
              <a:buChar char="•"/>
            </a:pPr>
            <a:r>
              <a:rPr lang="en-US" sz="1600" dirty="0">
                <a:solidFill>
                  <a:schemeClr val="tx1"/>
                </a:solidFill>
              </a:rPr>
              <a:t>Ability to scale up/out and down/in capacity on demand (elasticity)</a:t>
            </a:r>
          </a:p>
          <a:p>
            <a:pPr marL="285750" indent="-285750" algn="l">
              <a:buFont typeface="Arial" panose="020B0604020202020204" pitchFamily="34" charset="0"/>
              <a:buChar char="•"/>
            </a:pPr>
            <a:r>
              <a:rPr lang="en-US" sz="1600" dirty="0">
                <a:solidFill>
                  <a:schemeClr val="tx1"/>
                </a:solidFill>
              </a:rPr>
              <a:t>Openness to the virtual appliance market and pure software networking vendors</a:t>
            </a:r>
          </a:p>
          <a:p>
            <a:pPr marL="285750" indent="-285750" algn="l">
              <a:buFont typeface="Arial" panose="020B0604020202020204" pitchFamily="34" charset="0"/>
              <a:buChar char="•"/>
            </a:pPr>
            <a:r>
              <a:rPr lang="en-US" sz="1600" dirty="0">
                <a:solidFill>
                  <a:schemeClr val="tx1"/>
                </a:solidFill>
              </a:rPr>
              <a:t>Opportunities to test and deploy new innovative services virtually and with lower risk</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4">
            <a:extLst>
              <a:ext uri="{FF2B5EF4-FFF2-40B4-BE49-F238E27FC236}">
                <a16:creationId xmlns:a16="http://schemas.microsoft.com/office/drawing/2014/main" id="{D74BFCE4-7A90-45EB-B4AD-902A882E679D}"/>
              </a:ext>
            </a:extLst>
          </p:cNvPr>
          <p:cNvSpPr/>
          <p:nvPr/>
        </p:nvSpPr>
        <p:spPr>
          <a:xfrm>
            <a:off x="5327675" y="3584085"/>
            <a:ext cx="3727545" cy="954107"/>
          </a:xfrm>
          <a:prstGeom prst="rect">
            <a:avLst/>
          </a:prstGeom>
        </p:spPr>
        <p:txBody>
          <a:bodyPr wrap="square">
            <a:spAutoFit/>
          </a:bodyPr>
          <a:lstStyle/>
          <a:p>
            <a:r>
              <a:rPr lang="en-US" sz="1400" dirty="0"/>
              <a:t>NFV infrastructure (NFVI) is all the hardware and software components that comprise the platform environment in which virtual network functions (VNFs) are deployed.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740" y="673283"/>
            <a:ext cx="3663602" cy="2487167"/>
          </a:xfrm>
          <a:prstGeom prst="rect">
            <a:avLst/>
          </a:prstGeom>
        </p:spPr>
      </p:pic>
      <p:sp>
        <p:nvSpPr>
          <p:cNvPr id="7" name="TextBox 6"/>
          <p:cNvSpPr txBox="1"/>
          <p:nvPr/>
        </p:nvSpPr>
        <p:spPr>
          <a:xfrm>
            <a:off x="5322740" y="3187725"/>
            <a:ext cx="3215945" cy="261610"/>
          </a:xfrm>
          <a:prstGeom prst="rect">
            <a:avLst/>
          </a:prstGeom>
          <a:noFill/>
        </p:spPr>
        <p:txBody>
          <a:bodyPr wrap="none" rtlCol="0">
            <a:spAutoFit/>
          </a:bodyPr>
          <a:lstStyle/>
          <a:p>
            <a:r>
              <a:rPr lang="en-US" sz="1100" b="1" dirty="0"/>
              <a:t>Figure 27-7</a:t>
            </a:r>
            <a:r>
              <a:rPr lang="en-US" sz="1100" dirty="0"/>
              <a:t>  </a:t>
            </a:r>
            <a:r>
              <a:rPr lang="en-US" sz="1100" i="1" dirty="0"/>
              <a:t>ETSI NFV Architectural Framework</a:t>
            </a:r>
            <a:endParaRPr lang="en-US" sz="1200" dirty="0"/>
          </a:p>
        </p:txBody>
      </p:sp>
    </p:spTree>
    <p:extLst>
      <p:ext uri="{BB962C8B-B14F-4D97-AF65-F5344CB8AC3E}">
        <p14:creationId xmlns:p14="http://schemas.microsoft.com/office/powerpoint/2010/main" val="160994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Network Functions Virtualization</a:t>
            </a:r>
            <a:br>
              <a:rPr lang="en-US" sz="1600" dirty="0"/>
            </a:br>
            <a:r>
              <a:rPr lang="en-US" sz="2400" dirty="0"/>
              <a:t>Virtual Network Functions - VNF</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99256" y="736197"/>
            <a:ext cx="8345488" cy="3949663"/>
          </a:xfrm>
        </p:spPr>
        <p:txBody>
          <a:bodyPr/>
          <a:lstStyle/>
          <a:p>
            <a:pPr marL="0" indent="0" algn="l">
              <a:spcBef>
                <a:spcPts val="1000"/>
              </a:spcBef>
            </a:pPr>
            <a:r>
              <a:rPr lang="en-US" sz="1600" dirty="0">
                <a:solidFill>
                  <a:schemeClr val="tx1"/>
                </a:solidFill>
              </a:rPr>
              <a:t>A virtual network function (VNF) is the virtual or software version of an NF, and it typically runs on a hypervisor as a VM. VNFs are commonly used for Layer 4 through Layer 7 functions, such as those provided by load balancers (LBs) and application delivery controllers (ADCs), firewalls, intrusion detection systems (IDSs), and WAN optimization appliances. However, they are not limited to Layer 4 through Layer 7 functions; they can also perform lower-level Layer 2 and Layer 3 functions, such as those provided by routers and switches.</a:t>
            </a:r>
          </a:p>
          <a:p>
            <a:pPr marL="0" indent="0" algn="l">
              <a:spcBef>
                <a:spcPts val="1000"/>
              </a:spcBef>
            </a:pPr>
            <a:r>
              <a:rPr lang="en-US" sz="1600" dirty="0">
                <a:solidFill>
                  <a:schemeClr val="tx1"/>
                </a:solidFill>
              </a:rPr>
              <a:t>Some examples of Cisco VNFs include the following:</a:t>
            </a:r>
          </a:p>
          <a:p>
            <a:pPr marL="285750" indent="-285750" algn="l">
              <a:buFont typeface="Arial" panose="020B0604020202020204" pitchFamily="34" charset="0"/>
              <a:buChar char="•"/>
            </a:pPr>
            <a:r>
              <a:rPr lang="en-US" sz="1600" dirty="0">
                <a:solidFill>
                  <a:schemeClr val="tx1"/>
                </a:solidFill>
              </a:rPr>
              <a:t>Cisco Cloud Services Router 1000V (CSR 1000V)</a:t>
            </a:r>
          </a:p>
          <a:p>
            <a:pPr marL="285750" indent="-285750" algn="l">
              <a:buFont typeface="Arial" panose="020B0604020202020204" pitchFamily="34" charset="0"/>
              <a:buChar char="•"/>
            </a:pPr>
            <a:r>
              <a:rPr lang="en-US" sz="1600" dirty="0">
                <a:solidFill>
                  <a:schemeClr val="tx1"/>
                </a:solidFill>
              </a:rPr>
              <a:t>Cisco Cloud Services Platform 2100 (CSP 2100)</a:t>
            </a:r>
          </a:p>
          <a:p>
            <a:pPr marL="285750" indent="-285750" algn="l">
              <a:buFont typeface="Arial" panose="020B0604020202020204" pitchFamily="34" charset="0"/>
              <a:buChar char="•"/>
            </a:pPr>
            <a:r>
              <a:rPr lang="en-US" sz="1600" dirty="0">
                <a:solidFill>
                  <a:schemeClr val="tx1"/>
                </a:solidFill>
              </a:rPr>
              <a:t>Cisco Integrated Services Virtual Router (ISRv)</a:t>
            </a:r>
          </a:p>
          <a:p>
            <a:pPr marL="285750" indent="-285750" algn="l">
              <a:buFont typeface="Arial" panose="020B0604020202020204" pitchFamily="34" charset="0"/>
              <a:buChar char="•"/>
            </a:pPr>
            <a:r>
              <a:rPr lang="en-US" sz="1600" dirty="0">
                <a:solidFill>
                  <a:schemeClr val="tx1"/>
                </a:solidFill>
              </a:rPr>
              <a:t>Cisco NextGen Firewall Virtual Appliance (NGFWv)</a:t>
            </a:r>
          </a:p>
          <a:p>
            <a:pPr marL="285750" indent="-285750" algn="l">
              <a:buFont typeface="Arial" panose="020B0604020202020204" pitchFamily="34" charset="0"/>
              <a:buChar char="•"/>
            </a:pPr>
            <a:r>
              <a:rPr lang="en-US" sz="1600" dirty="0">
                <a:solidFill>
                  <a:schemeClr val="tx1"/>
                </a:solidFill>
              </a:rPr>
              <a:t>Cisco Adaptive Security Virtual Appliance (ASAv)</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390843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Network Functions Virtualization</a:t>
            </a:r>
            <a:br>
              <a:rPr lang="en-US" sz="1600" dirty="0"/>
            </a:br>
            <a:r>
              <a:rPr lang="en-US" sz="2400" dirty="0"/>
              <a:t>Virtualized Infrastructure Manager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99256" y="736197"/>
            <a:ext cx="4366953" cy="3671106"/>
          </a:xfrm>
        </p:spPr>
        <p:txBody>
          <a:bodyPr/>
          <a:lstStyle/>
          <a:p>
            <a:pPr marL="285750" indent="-285750" algn="l">
              <a:buFont typeface="Arial" panose="020B0604020202020204" pitchFamily="34" charset="0"/>
              <a:buChar char="•"/>
            </a:pPr>
            <a:r>
              <a:rPr lang="en-US" sz="1600" dirty="0">
                <a:solidFill>
                  <a:schemeClr val="tx1"/>
                </a:solidFill>
              </a:rPr>
              <a:t>The NFVI Virtualized Infrastructure Manager (VIM) is responsible for managing and controlling the NFVI hardware resources (compute, storage, and network) and the virtualized resources. </a:t>
            </a:r>
          </a:p>
          <a:p>
            <a:pPr marL="285750" indent="-285750" algn="l">
              <a:buFont typeface="Arial" panose="020B0604020202020204" pitchFamily="34" charset="0"/>
              <a:buChar char="•"/>
            </a:pPr>
            <a:r>
              <a:rPr lang="en-US" sz="1600" dirty="0">
                <a:solidFill>
                  <a:schemeClr val="tx1"/>
                </a:solidFill>
              </a:rPr>
              <a:t>It is also responsible for the collection of performance measurements and fault information.</a:t>
            </a:r>
          </a:p>
          <a:p>
            <a:pPr marL="285750" indent="-285750" algn="l">
              <a:buFont typeface="Arial" panose="020B0604020202020204" pitchFamily="34" charset="0"/>
              <a:buChar char="•"/>
            </a:pPr>
            <a:r>
              <a:rPr lang="en-US" sz="1600" dirty="0">
                <a:solidFill>
                  <a:schemeClr val="tx1"/>
                </a:solidFill>
              </a:rPr>
              <a:t>It performs lifecycle management (setup, maintenance, and teardown) of all NFVI resources as well as VNF service chaining. Service chaining is connecting VNFs together to provide an NFV service or solution, as illustrated in Figure 27-8.</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893" y="628369"/>
            <a:ext cx="3369162" cy="3663412"/>
          </a:xfrm>
          <a:prstGeom prst="rect">
            <a:avLst/>
          </a:prstGeom>
        </p:spPr>
      </p:pic>
      <p:sp>
        <p:nvSpPr>
          <p:cNvPr id="6" name="TextBox 5"/>
          <p:cNvSpPr txBox="1"/>
          <p:nvPr/>
        </p:nvSpPr>
        <p:spPr>
          <a:xfrm>
            <a:off x="5216893" y="4291781"/>
            <a:ext cx="2082621" cy="261610"/>
          </a:xfrm>
          <a:prstGeom prst="rect">
            <a:avLst/>
          </a:prstGeom>
          <a:noFill/>
        </p:spPr>
        <p:txBody>
          <a:bodyPr wrap="none" rtlCol="0">
            <a:spAutoFit/>
          </a:bodyPr>
          <a:lstStyle/>
          <a:p>
            <a:r>
              <a:rPr lang="en-US" sz="1100" b="1" dirty="0"/>
              <a:t>Figure 27-8</a:t>
            </a:r>
            <a:r>
              <a:rPr lang="en-US" sz="1100" dirty="0"/>
              <a:t>  </a:t>
            </a:r>
            <a:r>
              <a:rPr lang="en-US" sz="1100" i="1" dirty="0"/>
              <a:t>Service Chaining</a:t>
            </a:r>
            <a:endParaRPr lang="en-US" sz="1200" dirty="0"/>
          </a:p>
        </p:txBody>
      </p:sp>
    </p:spTree>
    <p:extLst>
      <p:ext uri="{BB962C8B-B14F-4D97-AF65-F5344CB8AC3E}">
        <p14:creationId xmlns:p14="http://schemas.microsoft.com/office/powerpoint/2010/main" val="189888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Element Managers/Management and Orchestration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0393" y="825388"/>
            <a:ext cx="8744743" cy="3735841"/>
          </a:xfrm>
        </p:spPr>
        <p:txBody>
          <a:bodyPr/>
          <a:lstStyle/>
          <a:p>
            <a:pPr marL="0" indent="0" algn="l"/>
            <a:r>
              <a:rPr lang="en-US" sz="1800" dirty="0">
                <a:solidFill>
                  <a:srgbClr val="000000"/>
                </a:solidFill>
              </a:rPr>
              <a:t>Element managers (EMs), also known as element management systems (EMSs), are responsible for the functional management of VNFs. They perform fault, configuration, accounting, performance, and security (FCAPS) functions for VNFs. A single EM can manage one or multiple VNFs, and an EM can also be a VNF. </a:t>
            </a:r>
          </a:p>
          <a:p>
            <a:pPr marL="0" indent="0" algn="l">
              <a:spcBef>
                <a:spcPts val="800"/>
              </a:spcBef>
            </a:pPr>
            <a:r>
              <a:rPr lang="en-US" sz="1800" dirty="0">
                <a:solidFill>
                  <a:srgbClr val="000000"/>
                </a:solidFill>
              </a:rPr>
              <a:t>The NFV orchestrator is responsible for creating, maintaining, and tearing down VNF network services. </a:t>
            </a:r>
          </a:p>
          <a:p>
            <a:pPr marL="285750" indent="-285750" algn="l">
              <a:buFont typeface="Arial" panose="020B0604020202020204" pitchFamily="34" charset="0"/>
              <a:buChar char="•"/>
            </a:pPr>
            <a:r>
              <a:rPr lang="en-US" sz="1800" dirty="0">
                <a:solidFill>
                  <a:srgbClr val="000000"/>
                </a:solidFill>
              </a:rPr>
              <a:t>If multiple VNFs are part of a network service, the NFV orchestrator enables the creation of an end-to-end network service over multiple VNFs.</a:t>
            </a:r>
          </a:p>
          <a:p>
            <a:pPr marL="285750" indent="-285750" algn="l">
              <a:buFont typeface="Arial" panose="020B0604020202020204" pitchFamily="34" charset="0"/>
              <a:buChar char="•"/>
            </a:pPr>
            <a:r>
              <a:rPr lang="en-US" sz="1800" dirty="0">
                <a:solidFill>
                  <a:srgbClr val="000000"/>
                </a:solidFill>
              </a:rPr>
              <a:t>The VNF manager manages the lifecycle of one or multiple VNFs as well as FCAPS for the virtual components of a VNF. </a:t>
            </a:r>
          </a:p>
          <a:p>
            <a:pPr marL="285750" indent="-285750" algn="l">
              <a:buFont typeface="Arial" panose="020B0604020202020204" pitchFamily="34" charset="0"/>
              <a:buChar char="•"/>
            </a:pPr>
            <a:r>
              <a:rPr lang="en-US" sz="1800" dirty="0">
                <a:solidFill>
                  <a:srgbClr val="000000"/>
                </a:solidFill>
              </a:rPr>
              <a:t>The NFV orchestrator and VNF manager together are known as NFV management and orchestration (MANO). Refer back to Figure 27-7.</a:t>
            </a:r>
          </a:p>
        </p:txBody>
      </p:sp>
    </p:spTree>
    <p:extLst>
      <p:ext uri="{BB962C8B-B14F-4D97-AF65-F5344CB8AC3E}">
        <p14:creationId xmlns:p14="http://schemas.microsoft.com/office/powerpoint/2010/main" val="212817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OSS/BSS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0393" y="825388"/>
            <a:ext cx="8744743" cy="3735841"/>
          </a:xfrm>
        </p:spPr>
        <p:txBody>
          <a:bodyPr/>
          <a:lstStyle/>
          <a:p>
            <a:pPr marL="0" indent="0" algn="l"/>
            <a:r>
              <a:rPr lang="en-US" sz="1800" dirty="0">
                <a:solidFill>
                  <a:srgbClr val="000000"/>
                </a:solidFill>
              </a:rPr>
              <a:t>Operations Support System (OSS) is a platform typically operated by service providers (SPs) and large enterprise networks to support all their network systems and services. </a:t>
            </a:r>
          </a:p>
          <a:p>
            <a:pPr marL="285750" indent="-285750" algn="l">
              <a:buFont typeface="Arial" panose="020B0604020202020204" pitchFamily="34" charset="0"/>
              <a:buChar char="•"/>
            </a:pPr>
            <a:r>
              <a:rPr lang="en-US" sz="1800" dirty="0">
                <a:solidFill>
                  <a:srgbClr val="000000"/>
                </a:solidFill>
              </a:rPr>
              <a:t>The OSS can assist them in maintaining network inventory, provisioning new services, configuring network devices, and resolving network issues. </a:t>
            </a:r>
          </a:p>
          <a:p>
            <a:pPr marL="285750" indent="-285750" algn="l">
              <a:buFont typeface="Arial" panose="020B0604020202020204" pitchFamily="34" charset="0"/>
              <a:buChar char="•"/>
            </a:pPr>
            <a:r>
              <a:rPr lang="en-US" sz="1800" dirty="0">
                <a:solidFill>
                  <a:srgbClr val="000000"/>
                </a:solidFill>
              </a:rPr>
              <a:t>For SPs, OSS typically operates in tandem with BSS to improve the overall customer experience. </a:t>
            </a:r>
          </a:p>
          <a:p>
            <a:pPr marL="285750" indent="-285750" algn="l">
              <a:buFont typeface="Arial" panose="020B0604020202020204" pitchFamily="34" charset="0"/>
              <a:buChar char="•"/>
            </a:pPr>
            <a:r>
              <a:rPr lang="en-US" sz="1800" dirty="0">
                <a:solidFill>
                  <a:srgbClr val="000000"/>
                </a:solidFill>
              </a:rPr>
              <a:t>BSS is a combination of product management, customer management, revenue management (billing), and order management systems that are used to run the SP’s business operations. Refer back to Figure 27-7. </a:t>
            </a:r>
          </a:p>
        </p:txBody>
      </p:sp>
    </p:spTree>
    <p:extLst>
      <p:ext uri="{BB962C8B-B14F-4D97-AF65-F5344CB8AC3E}">
        <p14:creationId xmlns:p14="http://schemas.microsoft.com/office/powerpoint/2010/main" val="127727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VNF Performance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0393" y="825388"/>
            <a:ext cx="8744743" cy="3735841"/>
          </a:xfrm>
        </p:spPr>
        <p:txBody>
          <a:bodyPr/>
          <a:lstStyle/>
          <a:p>
            <a:pPr marL="0" indent="0" algn="l"/>
            <a:r>
              <a:rPr lang="en-US" sz="1800" dirty="0">
                <a:solidFill>
                  <a:srgbClr val="000000"/>
                </a:solidFill>
              </a:rPr>
              <a:t>In NFV solutions, the data traffic has two different patterns: north–south and east–west. </a:t>
            </a:r>
          </a:p>
          <a:p>
            <a:pPr marL="285750" indent="-285750" algn="l">
              <a:buFont typeface="Arial" panose="020B0604020202020204" pitchFamily="34" charset="0"/>
              <a:buChar char="•"/>
            </a:pPr>
            <a:r>
              <a:rPr lang="en-US" sz="1800" dirty="0">
                <a:solidFill>
                  <a:srgbClr val="000000"/>
                </a:solidFill>
              </a:rPr>
              <a:t>North–south traffic comes into the hosting server through a physical NIC (pNIC) and is sent to a VNF. Then it is sent from the VNF back out to the physical wire through the pNIC. </a:t>
            </a:r>
          </a:p>
          <a:p>
            <a:pPr marL="285750" indent="-285750" algn="l">
              <a:buFont typeface="Arial" panose="020B0604020202020204" pitchFamily="34" charset="0"/>
              <a:buChar char="•"/>
            </a:pPr>
            <a:r>
              <a:rPr lang="en-US" sz="1800" dirty="0">
                <a:solidFill>
                  <a:srgbClr val="000000"/>
                </a:solidFill>
              </a:rPr>
              <a:t>East–west traffic comes into the hosting server through a pNIC and is sent to a VNF. From there, it could be sent to another VNF (service chained) and possibly service chained to more VNFs and then sent back out to the physical wire through a pNIC. </a:t>
            </a:r>
          </a:p>
          <a:p>
            <a:pPr marL="285750" indent="-285750" algn="l">
              <a:buFont typeface="Arial" panose="020B0604020202020204" pitchFamily="34" charset="0"/>
              <a:buChar char="•"/>
            </a:pPr>
            <a:r>
              <a:rPr lang="en-US" sz="1800" dirty="0">
                <a:solidFill>
                  <a:srgbClr val="000000"/>
                </a:solidFill>
              </a:rPr>
              <a:t>There can also be combinations of the two, where a VNF uses a north–south traffic pattern for user data and an east–west traffic pattern to send traffic to a VNF that is just collecting statistics or that is just being used for logs or storage. </a:t>
            </a:r>
          </a:p>
        </p:txBody>
      </p:sp>
    </p:spTree>
    <p:extLst>
      <p:ext uri="{BB962C8B-B14F-4D97-AF65-F5344CB8AC3E}">
        <p14:creationId xmlns:p14="http://schemas.microsoft.com/office/powerpoint/2010/main" val="176249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Terminology</a:t>
            </a:r>
          </a:p>
        </p:txBody>
      </p:sp>
      <p:sp>
        <p:nvSpPr>
          <p:cNvPr id="5" name="Rectangle 4">
            <a:extLst>
              <a:ext uri="{FF2B5EF4-FFF2-40B4-BE49-F238E27FC236}">
                <a16:creationId xmlns:a16="http://schemas.microsoft.com/office/drawing/2014/main" id="{9CC9AF99-C970-409A-AA1B-BE27E261F233}"/>
              </a:ext>
            </a:extLst>
          </p:cNvPr>
          <p:cNvSpPr/>
          <p:nvPr/>
        </p:nvSpPr>
        <p:spPr>
          <a:xfrm>
            <a:off x="200025" y="690070"/>
            <a:ext cx="8943975" cy="523220"/>
          </a:xfrm>
          <a:prstGeom prst="rect">
            <a:avLst/>
          </a:prstGeom>
        </p:spPr>
        <p:txBody>
          <a:bodyPr wrap="square">
            <a:spAutoFit/>
          </a:bodyPr>
          <a:lstStyle/>
          <a:p>
            <a:r>
              <a:rPr lang="en-US" sz="1400" dirty="0">
                <a:solidFill>
                  <a:srgbClr val="000000"/>
                </a:solidFill>
              </a:rPr>
              <a:t>The most popular technologies to achieve optimal VNF performance and throughput are described in this section, but before describing them, it is important to understand the following terminology:</a:t>
            </a:r>
          </a:p>
        </p:txBody>
      </p:sp>
      <p:graphicFrame>
        <p:nvGraphicFramePr>
          <p:cNvPr id="2" name="Content Placeholder 1">
            <a:extLst>
              <a:ext uri="{FF2B5EF4-FFF2-40B4-BE49-F238E27FC236}">
                <a16:creationId xmlns:a16="http://schemas.microsoft.com/office/drawing/2014/main" id="{8C3DFFC0-DC73-4EC2-AB27-B3B48384BDA7}"/>
              </a:ext>
            </a:extLst>
          </p:cNvPr>
          <p:cNvGraphicFramePr>
            <a:graphicFrameLocks noGrp="1"/>
          </p:cNvGraphicFramePr>
          <p:nvPr>
            <p:ph idx="1"/>
            <p:extLst>
              <p:ext uri="{D42A27DB-BD31-4B8C-83A1-F6EECF244321}">
                <p14:modId xmlns:p14="http://schemas.microsoft.com/office/powerpoint/2010/main" val="1699018346"/>
              </p:ext>
            </p:extLst>
          </p:nvPr>
        </p:nvGraphicFramePr>
        <p:xfrm>
          <a:off x="231648" y="1213290"/>
          <a:ext cx="8712327" cy="3759200"/>
        </p:xfrm>
        <a:graphic>
          <a:graphicData uri="http://schemas.openxmlformats.org/drawingml/2006/table">
            <a:tbl>
              <a:tblPr firstRow="1" bandRow="1">
                <a:tableStyleId>{5C22544A-7EE6-4342-B048-85BDC9FD1C3A}</a:tableStyleId>
              </a:tblPr>
              <a:tblGrid>
                <a:gridCol w="1642798">
                  <a:extLst>
                    <a:ext uri="{9D8B030D-6E8A-4147-A177-3AD203B41FA5}">
                      <a16:colId xmlns:a16="http://schemas.microsoft.com/office/drawing/2014/main" val="2116965210"/>
                    </a:ext>
                  </a:extLst>
                </a:gridCol>
                <a:gridCol w="7069529">
                  <a:extLst>
                    <a:ext uri="{9D8B030D-6E8A-4147-A177-3AD203B41FA5}">
                      <a16:colId xmlns:a16="http://schemas.microsoft.com/office/drawing/2014/main" val="1326260972"/>
                    </a:ext>
                  </a:extLst>
                </a:gridCol>
              </a:tblGrid>
              <a:tr h="370840">
                <a:tc>
                  <a:txBody>
                    <a:bodyPr/>
                    <a:lstStyle/>
                    <a:p>
                      <a:r>
                        <a:rPr lang="en-US" dirty="0"/>
                        <a:t>Term</a:t>
                      </a:r>
                    </a:p>
                  </a:txBody>
                  <a:tcPr/>
                </a:tc>
                <a:tc>
                  <a:txBody>
                    <a:bodyPr/>
                    <a:lstStyle/>
                    <a:p>
                      <a:r>
                        <a:rPr lang="en-US" dirty="0"/>
                        <a:t>Description</a:t>
                      </a:r>
                    </a:p>
                  </a:txBody>
                  <a:tcPr/>
                </a:tc>
                <a:extLst>
                  <a:ext uri="{0D108BD9-81ED-4DB2-BD59-A6C34878D82A}">
                    <a16:rowId xmlns:a16="http://schemas.microsoft.com/office/drawing/2014/main" val="4157895197"/>
                  </a:ext>
                </a:extLst>
              </a:tr>
              <a:tr h="370840">
                <a:tc>
                  <a:txBody>
                    <a:bodyPr/>
                    <a:lstStyle/>
                    <a:p>
                      <a:r>
                        <a:rPr lang="en-US" sz="1200" dirty="0">
                          <a:solidFill>
                            <a:srgbClr val="000000"/>
                          </a:solidFill>
                        </a:rPr>
                        <a:t>Input/output (I/O)</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The communication between a computing system (such as a server) and the outside world. Input is the data received by the computing system, and output is the data sent from it.</a:t>
                      </a:r>
                    </a:p>
                  </a:txBody>
                  <a:tcPr/>
                </a:tc>
                <a:extLst>
                  <a:ext uri="{0D108BD9-81ED-4DB2-BD59-A6C34878D82A}">
                    <a16:rowId xmlns:a16="http://schemas.microsoft.com/office/drawing/2014/main" val="1739226503"/>
                  </a:ext>
                </a:extLst>
              </a:tr>
              <a:tr h="370840">
                <a:tc>
                  <a:txBody>
                    <a:bodyPr/>
                    <a:lstStyle/>
                    <a:p>
                      <a:r>
                        <a:rPr lang="en-US" sz="1200" dirty="0">
                          <a:solidFill>
                            <a:srgbClr val="000000"/>
                          </a:solidFill>
                        </a:rPr>
                        <a:t>I/O device</a:t>
                      </a:r>
                    </a:p>
                  </a:txBody>
                  <a:tcPr/>
                </a:tc>
                <a:tc>
                  <a:txBody>
                    <a:bodyPr/>
                    <a:lstStyle/>
                    <a:p>
                      <a:r>
                        <a:rPr lang="en-US" sz="1200" dirty="0">
                          <a:solidFill>
                            <a:srgbClr val="000000"/>
                          </a:solidFill>
                        </a:rPr>
                        <a:t>A peripheral device such as a mouse, keyboard, monitor, or network interface card (NIC).</a:t>
                      </a:r>
                    </a:p>
                  </a:txBody>
                  <a:tcPr/>
                </a:tc>
                <a:extLst>
                  <a:ext uri="{0D108BD9-81ED-4DB2-BD59-A6C34878D82A}">
                    <a16:rowId xmlns:a16="http://schemas.microsoft.com/office/drawing/2014/main" val="737756002"/>
                  </a:ext>
                </a:extLst>
              </a:tr>
              <a:tr h="370840">
                <a:tc>
                  <a:txBody>
                    <a:bodyPr/>
                    <a:lstStyle/>
                    <a:p>
                      <a:r>
                        <a:rPr lang="en-US" sz="1200" dirty="0">
                          <a:solidFill>
                            <a:srgbClr val="000000"/>
                          </a:solidFill>
                        </a:rPr>
                        <a:t>Interrupt request (IRQ)</a:t>
                      </a:r>
                    </a:p>
                  </a:txBody>
                  <a:tcPr/>
                </a:tc>
                <a:tc>
                  <a:txBody>
                    <a:bodyPr/>
                    <a:lstStyle/>
                    <a:p>
                      <a:r>
                        <a:rPr lang="en-US" sz="1200" dirty="0">
                          <a:solidFill>
                            <a:srgbClr val="000000"/>
                          </a:solidFill>
                        </a:rPr>
                        <a:t>A hardware signal sent to the CPU by an I/O device (such as a NIC) to notify the CPU when it has data to transfer. When the CPU receives the interrupt (IRQ), it saves its current state, temporarily stops what it’s doing, and runs an interrupt handler routine associated to the device.</a:t>
                      </a:r>
                    </a:p>
                  </a:txBody>
                  <a:tcPr/>
                </a:tc>
                <a:extLst>
                  <a:ext uri="{0D108BD9-81ED-4DB2-BD59-A6C34878D82A}">
                    <a16:rowId xmlns:a16="http://schemas.microsoft.com/office/drawing/2014/main" val="4057980565"/>
                  </a:ext>
                </a:extLst>
              </a:tr>
              <a:tr h="370840">
                <a:tc>
                  <a:txBody>
                    <a:bodyPr/>
                    <a:lstStyle/>
                    <a:p>
                      <a:r>
                        <a:rPr lang="en-US" sz="1200" dirty="0">
                          <a:solidFill>
                            <a:srgbClr val="000000"/>
                          </a:solidFill>
                        </a:rPr>
                        <a:t>Device driver</a:t>
                      </a:r>
                    </a:p>
                  </a:txBody>
                  <a:tcPr/>
                </a:tc>
                <a:tc>
                  <a:txBody>
                    <a:bodyPr/>
                    <a:lstStyle/>
                    <a:p>
                      <a:r>
                        <a:rPr lang="en-US" sz="1200" dirty="0">
                          <a:solidFill>
                            <a:srgbClr val="000000"/>
                          </a:solidFill>
                        </a:rPr>
                        <a:t>A computer program that controls an I/O device and allows the CPU to communicate with the I/O device. A NIC is an example of an I/O device that requires a driver to operate and interface with the CPU.</a:t>
                      </a:r>
                    </a:p>
                  </a:txBody>
                  <a:tcPr/>
                </a:tc>
                <a:extLst>
                  <a:ext uri="{0D108BD9-81ED-4DB2-BD59-A6C34878D82A}">
                    <a16:rowId xmlns:a16="http://schemas.microsoft.com/office/drawing/2014/main" val="2490364790"/>
                  </a:ext>
                </a:extLst>
              </a:tr>
              <a:tr h="370840">
                <a:tc>
                  <a:txBody>
                    <a:bodyPr/>
                    <a:lstStyle/>
                    <a:p>
                      <a:r>
                        <a:rPr lang="en-US" sz="1200" dirty="0">
                          <a:solidFill>
                            <a:srgbClr val="000000"/>
                          </a:solidFill>
                        </a:rPr>
                        <a:t>Direct memory access (DMA)</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solidFill>
                            <a:srgbClr val="000000"/>
                          </a:solidFill>
                        </a:rPr>
                        <a:t>A memory access method that allows an I/O device to send or receive data directly to or from the main memory, bypassing the CPU, to speed up overall computer operations.</a:t>
                      </a:r>
                    </a:p>
                    <a:p>
                      <a:endParaRPr lang="en-US" sz="1200" dirty="0">
                        <a:solidFill>
                          <a:srgbClr val="000000"/>
                        </a:solidFill>
                      </a:endParaRPr>
                    </a:p>
                  </a:txBody>
                  <a:tcPr/>
                </a:tc>
                <a:extLst>
                  <a:ext uri="{0D108BD9-81ED-4DB2-BD59-A6C34878D82A}">
                    <a16:rowId xmlns:a16="http://schemas.microsoft.com/office/drawing/2014/main" val="2975744823"/>
                  </a:ext>
                </a:extLst>
              </a:tr>
              <a:tr h="370840">
                <a:tc>
                  <a:txBody>
                    <a:bodyPr/>
                    <a:lstStyle/>
                    <a:p>
                      <a:r>
                        <a:rPr lang="en-US" sz="1200" dirty="0">
                          <a:solidFill>
                            <a:srgbClr val="000000"/>
                          </a:solidFill>
                        </a:rPr>
                        <a:t>Kernel and user space:</a:t>
                      </a:r>
                    </a:p>
                  </a:txBody>
                  <a:tcPr/>
                </a:tc>
                <a:tc>
                  <a:txBody>
                    <a:bodyPr/>
                    <a:lstStyle/>
                    <a:p>
                      <a:r>
                        <a:rPr lang="en-US" sz="1200" dirty="0">
                          <a:solidFill>
                            <a:srgbClr val="000000"/>
                          </a:solidFill>
                        </a:rPr>
                        <a:t>The core part of an operating system (OS) and a memory area where applications and their associated libraries reside. The kernel (“core” in German) is a program that is the central (core) part of an OS. User space</a:t>
                      </a:r>
                      <a:r>
                        <a:rPr lang="en-US" sz="1200" baseline="0" dirty="0">
                          <a:solidFill>
                            <a:srgbClr val="000000"/>
                          </a:solidFill>
                        </a:rPr>
                        <a:t> </a:t>
                      </a:r>
                      <a:r>
                        <a:rPr lang="en-US" sz="1200" dirty="0">
                          <a:solidFill>
                            <a:srgbClr val="000000"/>
                          </a:solidFill>
                        </a:rPr>
                        <a:t>is where applications and their associated libraries reside.  </a:t>
                      </a:r>
                    </a:p>
                  </a:txBody>
                  <a:tcPr/>
                </a:tc>
                <a:extLst>
                  <a:ext uri="{0D108BD9-81ED-4DB2-BD59-A6C34878D82A}">
                    <a16:rowId xmlns:a16="http://schemas.microsoft.com/office/drawing/2014/main" val="418806421"/>
                  </a:ext>
                </a:extLst>
              </a:tr>
            </a:tbl>
          </a:graphicData>
        </a:graphic>
      </p:graphicFrame>
    </p:spTree>
    <p:extLst>
      <p:ext uri="{BB962C8B-B14F-4D97-AF65-F5344CB8AC3E}">
        <p14:creationId xmlns:p14="http://schemas.microsoft.com/office/powerpoint/2010/main" val="244514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445940" cy="890123"/>
          </a:xfrm>
        </p:spPr>
        <p:txBody>
          <a:bodyPr/>
          <a:lstStyle/>
          <a:p>
            <a:r>
              <a:rPr lang="en-US" sz="1600" dirty="0"/>
              <a:t>Network Functions Virtualization</a:t>
            </a:r>
            <a:br>
              <a:rPr lang="en-US" sz="1600" dirty="0"/>
            </a:br>
            <a:r>
              <a:rPr lang="en-US" sz="2400" dirty="0"/>
              <a:t>Packet Flow Virtualized Environment</a:t>
            </a:r>
          </a:p>
        </p:txBody>
      </p:sp>
      <p:sp>
        <p:nvSpPr>
          <p:cNvPr id="5" name="Rectangle 4">
            <a:extLst>
              <a:ext uri="{FF2B5EF4-FFF2-40B4-BE49-F238E27FC236}">
                <a16:creationId xmlns:a16="http://schemas.microsoft.com/office/drawing/2014/main" id="{9CC9AF99-C970-409A-AA1B-BE27E261F233}"/>
              </a:ext>
            </a:extLst>
          </p:cNvPr>
          <p:cNvSpPr/>
          <p:nvPr/>
        </p:nvSpPr>
        <p:spPr>
          <a:xfrm>
            <a:off x="200025" y="818219"/>
            <a:ext cx="5245915" cy="3539430"/>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rPr>
              <a:t>In a virtual environment, there are pNICs and virtual NICs (vNICs) and a hypervisor with a virtual switch in between them. </a:t>
            </a:r>
          </a:p>
          <a:p>
            <a:pPr marL="285750" indent="-285750">
              <a:buFont typeface="Arial" panose="020B0604020202020204" pitchFamily="34" charset="0"/>
              <a:buChar char="•"/>
            </a:pPr>
            <a:r>
              <a:rPr lang="en-US" sz="1600" dirty="0">
                <a:solidFill>
                  <a:srgbClr val="000000"/>
                </a:solidFill>
              </a:rPr>
              <a:t>The hypervisor and the virtual switch are responsible for taking the data from the pNIC and sending it to the vNIC of the VM/VNF and finally to the application. </a:t>
            </a:r>
          </a:p>
          <a:p>
            <a:pPr marL="285750" indent="-285750">
              <a:buFont typeface="Arial" panose="020B0604020202020204" pitchFamily="34" charset="0"/>
              <a:buChar char="•"/>
            </a:pPr>
            <a:r>
              <a:rPr lang="en-US" sz="1600" dirty="0">
                <a:solidFill>
                  <a:srgbClr val="000000"/>
                </a:solidFill>
              </a:rPr>
              <a:t>The addition of the virtual layer introduces additional packet processing and virtualization overhead, which creates bottlenecks and reduces I/O packet throughput.</a:t>
            </a:r>
          </a:p>
          <a:p>
            <a:endParaRPr lang="en-US" sz="1600" dirty="0">
              <a:solidFill>
                <a:srgbClr val="000000"/>
              </a:solidFill>
            </a:endParaRPr>
          </a:p>
          <a:p>
            <a:r>
              <a:rPr lang="en-US" sz="1600" dirty="0">
                <a:solidFill>
                  <a:srgbClr val="000000"/>
                </a:solidFill>
              </a:rPr>
              <a:t>The packet flow for a virtualized system with an Open vSwitch (OVS) architecture is illustrated in Figure 27-10.</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965" y="334289"/>
            <a:ext cx="3042532" cy="4131833"/>
          </a:xfrm>
          <a:prstGeom prst="rect">
            <a:avLst/>
          </a:prstGeom>
        </p:spPr>
      </p:pic>
      <p:sp>
        <p:nvSpPr>
          <p:cNvPr id="6" name="TextBox 5"/>
          <p:cNvSpPr txBox="1"/>
          <p:nvPr/>
        </p:nvSpPr>
        <p:spPr>
          <a:xfrm>
            <a:off x="5645965" y="4466122"/>
            <a:ext cx="2274982" cy="261610"/>
          </a:xfrm>
          <a:prstGeom prst="rect">
            <a:avLst/>
          </a:prstGeom>
          <a:noFill/>
        </p:spPr>
        <p:txBody>
          <a:bodyPr wrap="none" rtlCol="0">
            <a:spAutoFit/>
          </a:bodyPr>
          <a:lstStyle/>
          <a:p>
            <a:r>
              <a:rPr lang="en-US" sz="1100" b="1" dirty="0"/>
              <a:t>Figure 27-10</a:t>
            </a:r>
            <a:r>
              <a:rPr lang="en-US" sz="1100" dirty="0"/>
              <a:t>  </a:t>
            </a:r>
            <a:r>
              <a:rPr lang="en-US" sz="1100" i="1" dirty="0"/>
              <a:t>x86 Host with OVS</a:t>
            </a:r>
            <a:endParaRPr lang="en-US" sz="1200" dirty="0"/>
          </a:p>
        </p:txBody>
      </p:sp>
    </p:spTree>
    <p:extLst>
      <p:ext uri="{BB962C8B-B14F-4D97-AF65-F5344CB8AC3E}">
        <p14:creationId xmlns:p14="http://schemas.microsoft.com/office/powerpoint/2010/main" val="348344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Packet Flow Steps for Packets Received by pNIC</a:t>
            </a:r>
          </a:p>
        </p:txBody>
      </p:sp>
      <p:sp>
        <p:nvSpPr>
          <p:cNvPr id="5" name="Rectangle 4">
            <a:extLst>
              <a:ext uri="{FF2B5EF4-FFF2-40B4-BE49-F238E27FC236}">
                <a16:creationId xmlns:a16="http://schemas.microsoft.com/office/drawing/2014/main" id="{9CC9AF99-C970-409A-AA1B-BE27E261F233}"/>
              </a:ext>
            </a:extLst>
          </p:cNvPr>
          <p:cNvSpPr/>
          <p:nvPr/>
        </p:nvSpPr>
        <p:spPr>
          <a:xfrm>
            <a:off x="100012" y="732667"/>
            <a:ext cx="8943975" cy="3195747"/>
          </a:xfrm>
          <a:prstGeom prst="rect">
            <a:avLst/>
          </a:prstGeom>
        </p:spPr>
        <p:txBody>
          <a:bodyPr wrap="square">
            <a:spAutoFit/>
          </a:bodyPr>
          <a:lstStyle/>
          <a:p>
            <a:pPr>
              <a:spcBef>
                <a:spcPts val="1000"/>
              </a:spcBef>
            </a:pPr>
            <a:r>
              <a:rPr lang="en-US" sz="1600" dirty="0"/>
              <a:t>The high-level packet flow steps for packets received by the pNIC and delivered to the application in the VM are as follows: </a:t>
            </a:r>
          </a:p>
          <a:p>
            <a:pPr>
              <a:spcBef>
                <a:spcPts val="1000"/>
              </a:spcBef>
            </a:pPr>
            <a:r>
              <a:rPr lang="en-US" sz="1600" dirty="0"/>
              <a:t>1. Data traffic is received by the pNIC and placed into an Rx queue (ring buffers) within the pNIC. </a:t>
            </a:r>
          </a:p>
          <a:p>
            <a:pPr>
              <a:spcBef>
                <a:spcPts val="1000"/>
              </a:spcBef>
            </a:pPr>
            <a:r>
              <a:rPr lang="en-US" sz="1600" dirty="0"/>
              <a:t>2. The pNIC sends the packet and a packet descriptor to the main memory buffer through DMA. The packet descriptor includes only the memory location and size of the packet. </a:t>
            </a:r>
          </a:p>
          <a:p>
            <a:pPr>
              <a:spcBef>
                <a:spcPts val="1000"/>
              </a:spcBef>
            </a:pPr>
            <a:r>
              <a:rPr lang="en-US" sz="1600" dirty="0"/>
              <a:t>3. The pNIC sends an IRQ to the CPU. </a:t>
            </a:r>
          </a:p>
          <a:p>
            <a:pPr>
              <a:spcBef>
                <a:spcPts val="1000"/>
              </a:spcBef>
            </a:pPr>
            <a:r>
              <a:rPr lang="en-US" sz="1600" dirty="0"/>
              <a:t>4. The CPU transfers control to the pNIC driver, which services the IRQ, receives the packet, and moves it into the network stack, where it eventually arrives in a socket and is placed into a socket receive buffer. </a:t>
            </a:r>
          </a:p>
          <a:p>
            <a:pPr>
              <a:spcBef>
                <a:spcPts val="1000"/>
              </a:spcBef>
            </a:pPr>
            <a:r>
              <a:rPr lang="en-US" sz="1600" dirty="0"/>
              <a:t>5. The packet data is copied from the socket receive buffer to the OVS virtual switch. </a:t>
            </a:r>
          </a:p>
        </p:txBody>
      </p:sp>
    </p:spTree>
    <p:extLst>
      <p:ext uri="{BB962C8B-B14F-4D97-AF65-F5344CB8AC3E}">
        <p14:creationId xmlns:p14="http://schemas.microsoft.com/office/powerpoint/2010/main" val="74466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27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0" indent="0" algn="l" defTabSz="684213" fontAlgn="base">
              <a:spcBef>
                <a:spcPts val="600"/>
              </a:spcBef>
              <a:spcAft>
                <a:spcPts val="600"/>
              </a:spcAft>
              <a:buClr>
                <a:schemeClr val="tx2"/>
              </a:buClr>
              <a:buSzPct val="90000"/>
            </a:pPr>
            <a:r>
              <a:rPr lang="en-US" sz="1800" b="1" dirty="0">
                <a:solidFill>
                  <a:srgbClr val="000000"/>
                </a:solidFill>
              </a:rPr>
              <a:t>Server Virtualization - </a:t>
            </a:r>
            <a:r>
              <a:rPr lang="en-US" sz="1800" dirty="0">
                <a:solidFill>
                  <a:srgbClr val="000000"/>
                </a:solidFill>
              </a:rPr>
              <a:t>This section describes server virtualization technologies such as virtual machines, containers, and virtual switching.</a:t>
            </a:r>
          </a:p>
          <a:p>
            <a:pPr marL="0" indent="0" algn="l" defTabSz="684213" fontAlgn="base">
              <a:spcBef>
                <a:spcPts val="600"/>
              </a:spcBef>
              <a:spcAft>
                <a:spcPts val="600"/>
              </a:spcAft>
              <a:buClr>
                <a:schemeClr val="tx2"/>
              </a:buClr>
              <a:buSzPct val="90000"/>
            </a:pPr>
            <a:r>
              <a:rPr lang="en-US" sz="1800" b="1" dirty="0">
                <a:solidFill>
                  <a:srgbClr val="000000"/>
                </a:solidFill>
              </a:rPr>
              <a:t>Network Functions Virtualization - </a:t>
            </a:r>
            <a:r>
              <a:rPr lang="en-US" sz="1800" dirty="0">
                <a:solidFill>
                  <a:srgbClr val="000000"/>
                </a:solidFill>
              </a:rPr>
              <a:t>This section describes the NFV architecture and its application to an enterprise network.</a:t>
            </a: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Packet Flow Steps for Packets Received by pNIC (Cont.)</a:t>
            </a:r>
          </a:p>
        </p:txBody>
      </p:sp>
      <p:sp>
        <p:nvSpPr>
          <p:cNvPr id="5" name="Rectangle 4">
            <a:extLst>
              <a:ext uri="{FF2B5EF4-FFF2-40B4-BE49-F238E27FC236}">
                <a16:creationId xmlns:a16="http://schemas.microsoft.com/office/drawing/2014/main" id="{9CC9AF99-C970-409A-AA1B-BE27E261F233}"/>
              </a:ext>
            </a:extLst>
          </p:cNvPr>
          <p:cNvSpPr/>
          <p:nvPr/>
        </p:nvSpPr>
        <p:spPr>
          <a:xfrm>
            <a:off x="100012" y="857791"/>
            <a:ext cx="8943975" cy="2949525"/>
          </a:xfrm>
          <a:prstGeom prst="rect">
            <a:avLst/>
          </a:prstGeom>
        </p:spPr>
        <p:txBody>
          <a:bodyPr wrap="square">
            <a:spAutoFit/>
          </a:bodyPr>
          <a:lstStyle/>
          <a:p>
            <a:pPr>
              <a:spcBef>
                <a:spcPts val="1000"/>
              </a:spcBef>
            </a:pPr>
            <a:r>
              <a:rPr lang="en-US" sz="1600" dirty="0"/>
              <a:t>6. OVS processes the packet and forwards it to the VM. This entails switching the packet between the kernel and user space, which is expensive in terms of CPU cycles. </a:t>
            </a:r>
          </a:p>
          <a:p>
            <a:pPr>
              <a:spcBef>
                <a:spcPts val="1000"/>
              </a:spcBef>
            </a:pPr>
            <a:r>
              <a:rPr lang="en-US" sz="1600" dirty="0"/>
              <a:t>7. The packet arrives at the virtual NIC (vNIC) of the VM and is placed into an Rx queue.</a:t>
            </a:r>
          </a:p>
          <a:p>
            <a:pPr>
              <a:spcBef>
                <a:spcPts val="1000"/>
              </a:spcBef>
            </a:pPr>
            <a:r>
              <a:rPr lang="en-US" sz="1600" dirty="0"/>
              <a:t>8. The vNIC sends the packet and a packet descriptor to the virtual memory buffer through DMA. </a:t>
            </a:r>
          </a:p>
          <a:p>
            <a:pPr>
              <a:spcBef>
                <a:spcPts val="1000"/>
              </a:spcBef>
            </a:pPr>
            <a:r>
              <a:rPr lang="en-US" sz="1600" dirty="0"/>
              <a:t>9. The vNIC sends an IRQ to the vCPU. </a:t>
            </a:r>
          </a:p>
          <a:p>
            <a:pPr>
              <a:spcBef>
                <a:spcPts val="1000"/>
              </a:spcBef>
            </a:pPr>
            <a:r>
              <a:rPr lang="en-US" sz="1600" dirty="0"/>
              <a:t>10. The vCPU transfers control to the vNIC driver, which services the IRQ, receives the packet, and moves it into the network stack, where it eventually arrives in a socket and is placed into a socket receive buffer. </a:t>
            </a:r>
          </a:p>
          <a:p>
            <a:pPr>
              <a:spcBef>
                <a:spcPts val="1000"/>
              </a:spcBef>
            </a:pPr>
            <a:r>
              <a:rPr lang="en-US" sz="1600" dirty="0"/>
              <a:t>11. The packet data is copied and sent to the application in the VM.</a:t>
            </a:r>
          </a:p>
        </p:txBody>
      </p:sp>
    </p:spTree>
    <p:extLst>
      <p:ext uri="{BB962C8B-B14F-4D97-AF65-F5344CB8AC3E}">
        <p14:creationId xmlns:p14="http://schemas.microsoft.com/office/powerpoint/2010/main" val="417905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OVS-DPDK</a:t>
            </a:r>
          </a:p>
        </p:txBody>
      </p:sp>
      <p:sp>
        <p:nvSpPr>
          <p:cNvPr id="5" name="Rectangle 4">
            <a:extLst>
              <a:ext uri="{FF2B5EF4-FFF2-40B4-BE49-F238E27FC236}">
                <a16:creationId xmlns:a16="http://schemas.microsoft.com/office/drawing/2014/main" id="{9CC9AF99-C970-409A-AA1B-BE27E261F233}"/>
              </a:ext>
            </a:extLst>
          </p:cNvPr>
          <p:cNvSpPr/>
          <p:nvPr/>
        </p:nvSpPr>
        <p:spPr>
          <a:xfrm>
            <a:off x="86627" y="740081"/>
            <a:ext cx="4385360" cy="4108817"/>
          </a:xfrm>
          <a:prstGeom prst="rect">
            <a:avLst/>
          </a:prstGeom>
        </p:spPr>
        <p:txBody>
          <a:bodyPr wrap="square">
            <a:spAutoFit/>
          </a:bodyPr>
          <a:lstStyle/>
          <a:p>
            <a:r>
              <a:rPr lang="en-US" sz="1600" dirty="0"/>
              <a:t>To overcome the performance impact on throughput due to interrupts, OVS was enhanced with the Data Plane Development Kit (DPDK) libraries, operating entirely in user space. The DPDK Poll Mode Driver (PMD) in OVS polls for data that comes into the pNIC and processes it, bypassing the network stack and the need to send an interrupt to the CPU when a packet is received (bypassing the kernel). </a:t>
            </a:r>
          </a:p>
          <a:p>
            <a:pPr>
              <a:spcBef>
                <a:spcPts val="600"/>
              </a:spcBef>
            </a:pPr>
            <a:r>
              <a:rPr lang="en-US" sz="1600" dirty="0"/>
              <a:t>To be able to do this, DPDK PMD requires one or more CPU cores dedicated to polling and handling the incoming data. When the packet is in OVS, it’s already in user space, and it can then be switched directly to the appropriate VNF, resulting in huge performance benefits. </a:t>
            </a:r>
            <a:endParaRPr lang="en-US" dirty="0"/>
          </a:p>
        </p:txBody>
      </p:sp>
      <p:sp>
        <p:nvSpPr>
          <p:cNvPr id="4" name="Rectangle 3">
            <a:extLst>
              <a:ext uri="{FF2B5EF4-FFF2-40B4-BE49-F238E27FC236}">
                <a16:creationId xmlns:a16="http://schemas.microsoft.com/office/drawing/2014/main" id="{E834CB4A-749F-4693-AA90-5A1A305D24EE}"/>
              </a:ext>
            </a:extLst>
          </p:cNvPr>
          <p:cNvSpPr/>
          <p:nvPr/>
        </p:nvSpPr>
        <p:spPr>
          <a:xfrm>
            <a:off x="4471987" y="3729772"/>
            <a:ext cx="4572000" cy="923330"/>
          </a:xfrm>
          <a:prstGeom prst="rect">
            <a:avLst/>
          </a:prstGeom>
        </p:spPr>
        <p:txBody>
          <a:bodyPr>
            <a:spAutoFit/>
          </a:bodyPr>
          <a:lstStyle/>
          <a:p>
            <a:r>
              <a:rPr lang="en-US" dirty="0"/>
              <a:t>Figure 27-11 illustrates an x86 host with a standard OVS compared to an x86 host with an OVS with DPDK.</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865" y="897446"/>
            <a:ext cx="4573585" cy="2375141"/>
          </a:xfrm>
          <a:prstGeom prst="rect">
            <a:avLst/>
          </a:prstGeom>
        </p:spPr>
      </p:pic>
      <p:sp>
        <p:nvSpPr>
          <p:cNvPr id="7" name="TextBox 6"/>
          <p:cNvSpPr txBox="1"/>
          <p:nvPr/>
        </p:nvSpPr>
        <p:spPr>
          <a:xfrm>
            <a:off x="4468865" y="3279910"/>
            <a:ext cx="3052439" cy="261610"/>
          </a:xfrm>
          <a:prstGeom prst="rect">
            <a:avLst/>
          </a:prstGeom>
          <a:noFill/>
        </p:spPr>
        <p:txBody>
          <a:bodyPr wrap="none" rtlCol="0">
            <a:spAutoFit/>
          </a:bodyPr>
          <a:lstStyle/>
          <a:p>
            <a:r>
              <a:rPr lang="en-US" sz="1100" b="1" dirty="0"/>
              <a:t>Figure 27-11</a:t>
            </a:r>
            <a:r>
              <a:rPr lang="en-US" sz="1100" dirty="0"/>
              <a:t>  </a:t>
            </a:r>
            <a:r>
              <a:rPr lang="en-US" sz="1100" i="1" dirty="0"/>
              <a:t>Standard OVS and OVS-DPDK</a:t>
            </a:r>
            <a:endParaRPr lang="en-US" sz="1200" dirty="0"/>
          </a:p>
        </p:txBody>
      </p:sp>
    </p:spTree>
    <p:extLst>
      <p:ext uri="{BB962C8B-B14F-4D97-AF65-F5344CB8AC3E}">
        <p14:creationId xmlns:p14="http://schemas.microsoft.com/office/powerpoint/2010/main" val="91160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PCI Passthrough</a:t>
            </a:r>
          </a:p>
        </p:txBody>
      </p:sp>
      <p:sp>
        <p:nvSpPr>
          <p:cNvPr id="5" name="Rectangle 4">
            <a:extLst>
              <a:ext uri="{FF2B5EF4-FFF2-40B4-BE49-F238E27FC236}">
                <a16:creationId xmlns:a16="http://schemas.microsoft.com/office/drawing/2014/main" id="{9CC9AF99-C970-409A-AA1B-BE27E261F233}"/>
              </a:ext>
            </a:extLst>
          </p:cNvPr>
          <p:cNvSpPr/>
          <p:nvPr/>
        </p:nvSpPr>
        <p:spPr>
          <a:xfrm>
            <a:off x="0" y="687823"/>
            <a:ext cx="4507263" cy="4016484"/>
          </a:xfrm>
          <a:prstGeom prst="rect">
            <a:avLst/>
          </a:prstGeom>
        </p:spPr>
        <p:txBody>
          <a:bodyPr wrap="square">
            <a:spAutoFit/>
          </a:bodyPr>
          <a:lstStyle/>
          <a:p>
            <a:r>
              <a:rPr lang="en-US" sz="1500" dirty="0"/>
              <a:t>PCI Passthrough allows VNFs to have direct access to physical PCI devices, which appear and behave as if they were physically attached to the VNF. </a:t>
            </a:r>
          </a:p>
          <a:p>
            <a:endParaRPr lang="en-US" sz="1500" dirty="0"/>
          </a:p>
          <a:p>
            <a:r>
              <a:rPr lang="en-US" sz="1500" dirty="0"/>
              <a:t>PCI passthrough offers many performance advantages including:</a:t>
            </a:r>
          </a:p>
          <a:p>
            <a:pPr marL="285750" indent="-285750">
              <a:buFont typeface="Arial" panose="020B0604020202020204" pitchFamily="34" charset="0"/>
              <a:buChar char="•"/>
            </a:pPr>
            <a:r>
              <a:rPr lang="en-US" sz="1500" dirty="0"/>
              <a:t>Exclusive one-to-one mapping</a:t>
            </a:r>
          </a:p>
          <a:p>
            <a:pPr marL="285750" indent="-285750">
              <a:buFont typeface="Arial" panose="020B0604020202020204" pitchFamily="34" charset="0"/>
              <a:buChar char="•"/>
            </a:pPr>
            <a:r>
              <a:rPr lang="en-US" sz="1500" dirty="0"/>
              <a:t>Bypassed hypervisor </a:t>
            </a:r>
          </a:p>
          <a:p>
            <a:pPr marL="285750" indent="-285750">
              <a:buFont typeface="Arial" panose="020B0604020202020204" pitchFamily="34" charset="0"/>
              <a:buChar char="•"/>
            </a:pPr>
            <a:r>
              <a:rPr lang="en-US" sz="1500" dirty="0"/>
              <a:t>Direct access to I/O resources</a:t>
            </a:r>
          </a:p>
          <a:p>
            <a:pPr marL="285750" indent="-285750">
              <a:buFont typeface="Arial" panose="020B0604020202020204" pitchFamily="34" charset="0"/>
              <a:buChar char="•"/>
            </a:pPr>
            <a:r>
              <a:rPr lang="en-US" sz="1500" dirty="0"/>
              <a:t>Reduced CPU utilization</a:t>
            </a:r>
          </a:p>
          <a:p>
            <a:pPr marL="285750" indent="-285750">
              <a:buFont typeface="Arial" panose="020B0604020202020204" pitchFamily="34" charset="0"/>
              <a:buChar char="•"/>
            </a:pPr>
            <a:r>
              <a:rPr lang="en-US" sz="1500" dirty="0"/>
              <a:t>Reduced system latency</a:t>
            </a:r>
          </a:p>
          <a:p>
            <a:pPr marL="285750" indent="-285750">
              <a:buFont typeface="Arial" panose="020B0604020202020204" pitchFamily="34" charset="0"/>
              <a:buChar char="•"/>
            </a:pPr>
            <a:r>
              <a:rPr lang="en-US" sz="1500" dirty="0"/>
              <a:t>Increased I/O throughput</a:t>
            </a:r>
          </a:p>
          <a:p>
            <a:pPr marL="285750" indent="-285750">
              <a:buFont typeface="Arial" panose="020B0604020202020204" pitchFamily="34" charset="0"/>
              <a:buChar char="•"/>
            </a:pPr>
            <a:endParaRPr lang="en-US" sz="1500" dirty="0"/>
          </a:p>
          <a:p>
            <a:r>
              <a:rPr lang="en-US" sz="1500" dirty="0"/>
              <a:t>The downside is that the entire pNIC is dedicated to a single VNF and cannot be used by other VNFs. </a:t>
            </a:r>
          </a:p>
        </p:txBody>
      </p:sp>
      <p:sp>
        <p:nvSpPr>
          <p:cNvPr id="7" name="Rectangle 6">
            <a:extLst>
              <a:ext uri="{FF2B5EF4-FFF2-40B4-BE49-F238E27FC236}">
                <a16:creationId xmlns:a16="http://schemas.microsoft.com/office/drawing/2014/main" id="{51E15779-3D9A-4AFF-BCDB-E22A82EEC20D}"/>
              </a:ext>
            </a:extLst>
          </p:cNvPr>
          <p:cNvSpPr/>
          <p:nvPr/>
        </p:nvSpPr>
        <p:spPr>
          <a:xfrm>
            <a:off x="4572000" y="3767593"/>
            <a:ext cx="4572000" cy="553998"/>
          </a:xfrm>
          <a:prstGeom prst="rect">
            <a:avLst/>
          </a:prstGeom>
        </p:spPr>
        <p:txBody>
          <a:bodyPr>
            <a:spAutoFit/>
          </a:bodyPr>
          <a:lstStyle/>
          <a:p>
            <a:r>
              <a:rPr lang="en-US" sz="1500" dirty="0"/>
              <a:t>Figure 27-12 illustrates an x86 host with a standard OVS and an x86 host with PCI passthrough.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752" y="1006522"/>
            <a:ext cx="4528258" cy="2371945"/>
          </a:xfrm>
          <a:prstGeom prst="rect">
            <a:avLst/>
          </a:prstGeom>
        </p:spPr>
      </p:pic>
      <p:sp>
        <p:nvSpPr>
          <p:cNvPr id="8" name="TextBox 7"/>
          <p:cNvSpPr txBox="1"/>
          <p:nvPr/>
        </p:nvSpPr>
        <p:spPr>
          <a:xfrm>
            <a:off x="4502752" y="3378467"/>
            <a:ext cx="3379451" cy="261610"/>
          </a:xfrm>
          <a:prstGeom prst="rect">
            <a:avLst/>
          </a:prstGeom>
          <a:noFill/>
        </p:spPr>
        <p:txBody>
          <a:bodyPr wrap="none" rtlCol="0">
            <a:spAutoFit/>
          </a:bodyPr>
          <a:lstStyle/>
          <a:p>
            <a:r>
              <a:rPr lang="en-US" sz="1100" b="1" dirty="0"/>
              <a:t>Figure 27-12</a:t>
            </a:r>
            <a:r>
              <a:rPr lang="en-US" sz="1100" dirty="0"/>
              <a:t>  </a:t>
            </a:r>
            <a:r>
              <a:rPr lang="en-US" sz="1100" i="1" dirty="0"/>
              <a:t>Standard OVS and PCI Passthrough</a:t>
            </a:r>
            <a:endParaRPr lang="en-US" sz="1200" dirty="0"/>
          </a:p>
        </p:txBody>
      </p:sp>
    </p:spTree>
    <p:extLst>
      <p:ext uri="{BB962C8B-B14F-4D97-AF65-F5344CB8AC3E}">
        <p14:creationId xmlns:p14="http://schemas.microsoft.com/office/powerpoint/2010/main" val="9008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SR-IOV</a:t>
            </a:r>
          </a:p>
        </p:txBody>
      </p:sp>
      <p:sp>
        <p:nvSpPr>
          <p:cNvPr id="5" name="Rectangle 4">
            <a:extLst>
              <a:ext uri="{FF2B5EF4-FFF2-40B4-BE49-F238E27FC236}">
                <a16:creationId xmlns:a16="http://schemas.microsoft.com/office/drawing/2014/main" id="{9CC9AF99-C970-409A-AA1B-BE27E261F233}"/>
              </a:ext>
            </a:extLst>
          </p:cNvPr>
          <p:cNvSpPr/>
          <p:nvPr/>
        </p:nvSpPr>
        <p:spPr>
          <a:xfrm>
            <a:off x="1" y="687823"/>
            <a:ext cx="4712237" cy="4247317"/>
          </a:xfrm>
          <a:prstGeom prst="rect">
            <a:avLst/>
          </a:prstGeom>
        </p:spPr>
        <p:txBody>
          <a:bodyPr wrap="square">
            <a:spAutoFit/>
          </a:bodyPr>
          <a:lstStyle/>
          <a:p>
            <a:r>
              <a:rPr lang="en-US" sz="1500" dirty="0">
                <a:solidFill>
                  <a:srgbClr val="000000"/>
                </a:solidFill>
              </a:rPr>
              <a:t>SR-IOV is an enhancement to PCI passthrough that allows multiple VNFs to share the same pNIC. SR-IOV emulates multiple PCIe devices on a single PCIe device (such as a pNIC). In SR-IOV, the emulated PCIe devices are called virtual functions (VFs), and the physical PCIe devices are called physical functions (PFs). The VNFs have direct access to the VFs, using PCI passthrough technology.</a:t>
            </a:r>
          </a:p>
          <a:p>
            <a:endParaRPr lang="en-US" sz="1500" dirty="0">
              <a:solidFill>
                <a:srgbClr val="000000"/>
              </a:solidFill>
            </a:endParaRPr>
          </a:p>
          <a:p>
            <a:r>
              <a:rPr lang="en-US" sz="1500" dirty="0">
                <a:solidFill>
                  <a:srgbClr val="000000"/>
                </a:solidFill>
              </a:rPr>
              <a:t>An SR-IOV-enabled pNIC supports two different modes for switching traffic between VNFs:</a:t>
            </a:r>
          </a:p>
          <a:p>
            <a:pPr marL="285750" indent="-285750">
              <a:buFont typeface="Arial" panose="020B0604020202020204" pitchFamily="34" charset="0"/>
              <a:buChar char="•"/>
            </a:pPr>
            <a:r>
              <a:rPr lang="en-US" sz="1500" b="1" dirty="0">
                <a:solidFill>
                  <a:srgbClr val="000000"/>
                </a:solidFill>
              </a:rPr>
              <a:t>Virtual Ethernet Bridge (VEB</a:t>
            </a:r>
            <a:r>
              <a:rPr lang="en-US" sz="1500" dirty="0">
                <a:solidFill>
                  <a:srgbClr val="000000"/>
                </a:solidFill>
              </a:rPr>
              <a:t>) - Traffic between VNFs attached to the same pNIC is hardware switched directly by the pNIC.</a:t>
            </a:r>
          </a:p>
          <a:p>
            <a:pPr marL="285750" indent="-285750">
              <a:buFont typeface="Arial" panose="020B0604020202020204" pitchFamily="34" charset="0"/>
              <a:buChar char="•"/>
            </a:pPr>
            <a:r>
              <a:rPr lang="en-US" sz="1500" b="1" dirty="0">
                <a:solidFill>
                  <a:srgbClr val="000000"/>
                </a:solidFill>
              </a:rPr>
              <a:t>Virtual Ethernet Port Aggregator (VEPA) - </a:t>
            </a:r>
            <a:r>
              <a:rPr lang="en-US" sz="1500" dirty="0">
                <a:solidFill>
                  <a:srgbClr val="000000"/>
                </a:solidFill>
              </a:rPr>
              <a:t>Traffic between VNFs attached to the same pNIC is switched by an external switch.</a:t>
            </a:r>
          </a:p>
          <a:p>
            <a:pPr marL="285750" indent="-285750">
              <a:buFont typeface="Arial" panose="020B0604020202020204" pitchFamily="34" charset="0"/>
              <a:buChar char="•"/>
            </a:pPr>
            <a:endParaRPr lang="en-US" sz="1500" dirty="0"/>
          </a:p>
        </p:txBody>
      </p:sp>
      <p:sp>
        <p:nvSpPr>
          <p:cNvPr id="6" name="TextBox 5"/>
          <p:cNvSpPr txBox="1"/>
          <p:nvPr/>
        </p:nvSpPr>
        <p:spPr>
          <a:xfrm>
            <a:off x="4790087" y="3200815"/>
            <a:ext cx="2799164" cy="261610"/>
          </a:xfrm>
          <a:prstGeom prst="rect">
            <a:avLst/>
          </a:prstGeom>
          <a:noFill/>
        </p:spPr>
        <p:txBody>
          <a:bodyPr wrap="none" rtlCol="0">
            <a:spAutoFit/>
          </a:bodyPr>
          <a:lstStyle/>
          <a:p>
            <a:r>
              <a:rPr lang="en-US" sz="1100" b="1" dirty="0"/>
              <a:t>Figure 27-13</a:t>
            </a:r>
            <a:r>
              <a:rPr lang="en-US" sz="1100" dirty="0"/>
              <a:t>  </a:t>
            </a:r>
            <a:r>
              <a:rPr lang="en-US" sz="1100" i="1" dirty="0"/>
              <a:t>Standard OVS and SR-IOV</a:t>
            </a:r>
            <a:endParaRPr lang="en-US" sz="1200" dirty="0"/>
          </a:p>
        </p:txBody>
      </p:sp>
      <p:sp>
        <p:nvSpPr>
          <p:cNvPr id="4" name="Rectangle 3">
            <a:extLst>
              <a:ext uri="{FF2B5EF4-FFF2-40B4-BE49-F238E27FC236}">
                <a16:creationId xmlns:a16="http://schemas.microsoft.com/office/drawing/2014/main" id="{9B08409D-42AC-4FC9-9DDE-95FA7F65F189}"/>
              </a:ext>
            </a:extLst>
          </p:cNvPr>
          <p:cNvSpPr/>
          <p:nvPr/>
        </p:nvSpPr>
        <p:spPr>
          <a:xfrm>
            <a:off x="4712238" y="3595450"/>
            <a:ext cx="4200756" cy="784830"/>
          </a:xfrm>
          <a:prstGeom prst="rect">
            <a:avLst/>
          </a:prstGeom>
        </p:spPr>
        <p:txBody>
          <a:bodyPr wrap="square">
            <a:spAutoFit/>
          </a:bodyPr>
          <a:lstStyle/>
          <a:p>
            <a:r>
              <a:rPr lang="en-US" sz="1500" dirty="0">
                <a:solidFill>
                  <a:srgbClr val="000000"/>
                </a:solidFill>
              </a:rPr>
              <a:t>Figure 27-13 illustrates an x86 host with a standard OVS compared to an x86 host with SR-IOV.</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087" y="917739"/>
            <a:ext cx="4293843" cy="2248973"/>
          </a:xfrm>
          <a:prstGeom prst="rect">
            <a:avLst/>
          </a:prstGeom>
        </p:spPr>
      </p:pic>
    </p:spTree>
    <p:extLst>
      <p:ext uri="{BB962C8B-B14F-4D97-AF65-F5344CB8AC3E}">
        <p14:creationId xmlns:p14="http://schemas.microsoft.com/office/powerpoint/2010/main" val="202905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Cisco Enterprise Network Functions Virtualization (ENFV) </a:t>
            </a:r>
          </a:p>
        </p:txBody>
      </p:sp>
      <p:sp>
        <p:nvSpPr>
          <p:cNvPr id="5" name="Rectangle 4">
            <a:extLst>
              <a:ext uri="{FF2B5EF4-FFF2-40B4-BE49-F238E27FC236}">
                <a16:creationId xmlns:a16="http://schemas.microsoft.com/office/drawing/2014/main" id="{9CC9AF99-C970-409A-AA1B-BE27E261F233}"/>
              </a:ext>
            </a:extLst>
          </p:cNvPr>
          <p:cNvSpPr/>
          <p:nvPr/>
        </p:nvSpPr>
        <p:spPr>
          <a:xfrm>
            <a:off x="217112" y="752559"/>
            <a:ext cx="8310520" cy="4016484"/>
          </a:xfrm>
          <a:prstGeom prst="rect">
            <a:avLst/>
          </a:prstGeom>
        </p:spPr>
        <p:txBody>
          <a:bodyPr wrap="square">
            <a:spAutoFit/>
          </a:bodyPr>
          <a:lstStyle/>
          <a:p>
            <a:r>
              <a:rPr lang="en-US" sz="1500" dirty="0"/>
              <a:t>The Cisco ENFV solution is based on the ETSI NFV architectural framework. It reduces the operational complexity of enterprise branch environments by running the required networking functions as virtual networking functions (VNFs) on standard x86-based hosts.</a:t>
            </a:r>
          </a:p>
          <a:p>
            <a:endParaRPr lang="en-US" sz="1500" dirty="0"/>
          </a:p>
          <a:p>
            <a:r>
              <a:rPr lang="en-US" sz="1500" dirty="0"/>
              <a:t>The Cisco ENFV solution provides the following benefits:</a:t>
            </a:r>
          </a:p>
          <a:p>
            <a:pPr marL="285750" indent="-285750">
              <a:buFont typeface="Arial" panose="020B0604020202020204" pitchFamily="34" charset="0"/>
              <a:buChar char="•"/>
            </a:pPr>
            <a:r>
              <a:rPr lang="en-US" sz="1500" dirty="0"/>
              <a:t>Reduces the number of physical devices to be managed at the branch, resulting in efficiencies in space, power, maintenance, and cooling</a:t>
            </a:r>
          </a:p>
          <a:p>
            <a:pPr marL="285750" indent="-285750">
              <a:buFont typeface="Arial" panose="020B0604020202020204" pitchFamily="34" charset="0"/>
              <a:buChar char="•"/>
            </a:pPr>
            <a:r>
              <a:rPr lang="en-US" sz="1500" dirty="0"/>
              <a:t>Reduces the need for truck rolls and technician site visits to perform hardware installations or upgrades</a:t>
            </a:r>
          </a:p>
          <a:p>
            <a:pPr marL="285750" indent="-285750">
              <a:buFont typeface="Arial" panose="020B0604020202020204" pitchFamily="34" charset="0"/>
              <a:buChar char="•"/>
            </a:pPr>
            <a:r>
              <a:rPr lang="en-US" sz="1500" dirty="0"/>
              <a:t>Offers operational simplicity that allows it to roll out new services, critical updates, VNFs, and branch locations in minutes</a:t>
            </a:r>
          </a:p>
          <a:p>
            <a:pPr marL="285750" indent="-285750">
              <a:buFont typeface="Arial" panose="020B0604020202020204" pitchFamily="34" charset="0"/>
              <a:buChar char="•"/>
            </a:pPr>
            <a:r>
              <a:rPr lang="en-US" sz="1500" dirty="0"/>
              <a:t>Centralizes management through Cisco DNA Center, which greatly simplifies designing, provisioning, updating, managing, and troubleshooting network services and VNFs</a:t>
            </a:r>
          </a:p>
          <a:p>
            <a:pPr marL="285750" indent="-285750">
              <a:buFont typeface="Arial" panose="020B0604020202020204" pitchFamily="34" charset="0"/>
              <a:buChar char="•"/>
            </a:pPr>
            <a:r>
              <a:rPr lang="en-US" sz="1500" dirty="0"/>
              <a:t>Enhances network operations flexibility by taking full advantage of virtualization techniques such as virtual machine moves, snapshots, and upgrades</a:t>
            </a:r>
          </a:p>
          <a:p>
            <a:pPr marL="285750" indent="-285750">
              <a:buFont typeface="Arial" panose="020B0604020202020204" pitchFamily="34" charset="0"/>
              <a:buChar char="•"/>
            </a:pPr>
            <a:r>
              <a:rPr lang="en-US" sz="1500" dirty="0"/>
              <a:t>Supports Cisco SD-WAN cEdge and vEdge virtual router onboarding</a:t>
            </a:r>
          </a:p>
          <a:p>
            <a:pPr marL="285750" indent="-285750">
              <a:buFont typeface="Arial" panose="020B0604020202020204" pitchFamily="34" charset="0"/>
              <a:buChar char="•"/>
            </a:pPr>
            <a:r>
              <a:rPr lang="en-US" sz="1500" dirty="0"/>
              <a:t>Supports third-party VNFs</a:t>
            </a:r>
          </a:p>
        </p:txBody>
      </p:sp>
    </p:spTree>
    <p:extLst>
      <p:ext uri="{BB962C8B-B14F-4D97-AF65-F5344CB8AC3E}">
        <p14:creationId xmlns:p14="http://schemas.microsoft.com/office/powerpoint/2010/main" val="15488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9625"/>
            <a:ext cx="8744744" cy="890123"/>
          </a:xfrm>
        </p:spPr>
        <p:txBody>
          <a:bodyPr/>
          <a:lstStyle/>
          <a:p>
            <a:r>
              <a:rPr lang="en-US" sz="1600" dirty="0"/>
              <a:t>Network Functions Virtualization</a:t>
            </a:r>
            <a:br>
              <a:rPr lang="en-US" sz="1600" dirty="0"/>
            </a:br>
            <a:r>
              <a:rPr lang="en-US" sz="2400" dirty="0"/>
              <a:t>Cisco ENFV Solution Architecture</a:t>
            </a:r>
          </a:p>
        </p:txBody>
      </p:sp>
      <p:sp>
        <p:nvSpPr>
          <p:cNvPr id="5" name="Rectangle 4">
            <a:extLst>
              <a:ext uri="{FF2B5EF4-FFF2-40B4-BE49-F238E27FC236}">
                <a16:creationId xmlns:a16="http://schemas.microsoft.com/office/drawing/2014/main" id="{9CC9AF99-C970-409A-AA1B-BE27E261F233}"/>
              </a:ext>
            </a:extLst>
          </p:cNvPr>
          <p:cNvSpPr/>
          <p:nvPr/>
        </p:nvSpPr>
        <p:spPr>
          <a:xfrm>
            <a:off x="261348" y="877731"/>
            <a:ext cx="3485264" cy="3046988"/>
          </a:xfrm>
          <a:prstGeom prst="rect">
            <a:avLst/>
          </a:prstGeom>
        </p:spPr>
        <p:txBody>
          <a:bodyPr wrap="square">
            <a:spAutoFit/>
          </a:bodyPr>
          <a:lstStyle/>
          <a:p>
            <a:r>
              <a:rPr lang="en-US" sz="1600" dirty="0">
                <a:solidFill>
                  <a:srgbClr val="000000"/>
                </a:solidFill>
              </a:rPr>
              <a:t>Cisco ENFV delivers a virtualized solution for network and application services for branch offices. It consists of four main components that are based on the ETSI NFV architectural framework:</a:t>
            </a:r>
          </a:p>
          <a:p>
            <a:pPr marL="285750" indent="-285750">
              <a:buFont typeface="Arial" panose="020B0604020202020204" pitchFamily="34" charset="0"/>
              <a:buChar char="•"/>
            </a:pPr>
            <a:r>
              <a:rPr lang="en-US" sz="1600" dirty="0">
                <a:solidFill>
                  <a:srgbClr val="000000"/>
                </a:solidFill>
              </a:rPr>
              <a:t>Management and Orchestration (MANO)</a:t>
            </a:r>
          </a:p>
          <a:p>
            <a:pPr marL="285750" indent="-285750">
              <a:buFont typeface="Arial" panose="020B0604020202020204" pitchFamily="34" charset="0"/>
              <a:buChar char="•"/>
            </a:pPr>
            <a:r>
              <a:rPr lang="en-US" sz="1600" dirty="0">
                <a:solidFill>
                  <a:srgbClr val="000000"/>
                </a:solidFill>
              </a:rPr>
              <a:t>VNFs</a:t>
            </a:r>
          </a:p>
          <a:p>
            <a:pPr marL="285750" indent="-285750">
              <a:buFont typeface="Arial" panose="020B0604020202020204" pitchFamily="34" charset="0"/>
              <a:buChar char="•"/>
            </a:pPr>
            <a:r>
              <a:rPr lang="en-US" sz="1600" dirty="0">
                <a:solidFill>
                  <a:srgbClr val="000000"/>
                </a:solidFill>
              </a:rPr>
              <a:t>Network Functions Virtualization Infrastructure Software (NFVIS):</a:t>
            </a:r>
          </a:p>
          <a:p>
            <a:pPr marL="285750" indent="-285750">
              <a:buFont typeface="Arial" panose="020B0604020202020204" pitchFamily="34" charset="0"/>
              <a:buChar char="•"/>
            </a:pPr>
            <a:r>
              <a:rPr lang="en-US" sz="1600" dirty="0">
                <a:solidFill>
                  <a:srgbClr val="000000"/>
                </a:solidFill>
              </a:rPr>
              <a:t>Hardware resources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810" y="890123"/>
            <a:ext cx="5112758" cy="2238088"/>
          </a:xfrm>
          <a:prstGeom prst="rect">
            <a:avLst/>
          </a:prstGeom>
        </p:spPr>
      </p:pic>
      <p:sp>
        <p:nvSpPr>
          <p:cNvPr id="7" name="TextBox 6"/>
          <p:cNvSpPr txBox="1"/>
          <p:nvPr/>
        </p:nvSpPr>
        <p:spPr>
          <a:xfrm>
            <a:off x="3858810" y="3120708"/>
            <a:ext cx="3868367" cy="261610"/>
          </a:xfrm>
          <a:prstGeom prst="rect">
            <a:avLst/>
          </a:prstGeom>
          <a:noFill/>
        </p:spPr>
        <p:txBody>
          <a:bodyPr wrap="none" rtlCol="0">
            <a:spAutoFit/>
          </a:bodyPr>
          <a:lstStyle/>
          <a:p>
            <a:r>
              <a:rPr lang="en-US" sz="1100" b="1" dirty="0"/>
              <a:t>Figure 27-14</a:t>
            </a:r>
            <a:r>
              <a:rPr lang="en-US" sz="1100" dirty="0"/>
              <a:t>  </a:t>
            </a:r>
            <a:r>
              <a:rPr lang="fr-FR" sz="1100" i="1" dirty="0"/>
              <a:t>Enterprise NFV Solution Main Components</a:t>
            </a:r>
            <a:endParaRPr lang="en-US" sz="1200" dirty="0"/>
          </a:p>
        </p:txBody>
      </p:sp>
      <p:sp>
        <p:nvSpPr>
          <p:cNvPr id="4" name="Rectangle 3">
            <a:extLst>
              <a:ext uri="{FF2B5EF4-FFF2-40B4-BE49-F238E27FC236}">
                <a16:creationId xmlns:a16="http://schemas.microsoft.com/office/drawing/2014/main" id="{A4D6B709-C28C-4140-B7EA-A4E5B93C8017}"/>
              </a:ext>
            </a:extLst>
          </p:cNvPr>
          <p:cNvSpPr/>
          <p:nvPr/>
        </p:nvSpPr>
        <p:spPr>
          <a:xfrm>
            <a:off x="4216689" y="3597926"/>
            <a:ext cx="4572000" cy="861774"/>
          </a:xfrm>
          <a:prstGeom prst="rect">
            <a:avLst/>
          </a:prstGeom>
        </p:spPr>
        <p:txBody>
          <a:bodyPr>
            <a:spAutoFit/>
          </a:bodyPr>
          <a:lstStyle/>
          <a:p>
            <a:r>
              <a:rPr lang="en-US" sz="1600" dirty="0"/>
              <a:t>Figure 27-14 illustrates the main components of Cisco’s Enterprise NFV solution.</a:t>
            </a:r>
          </a:p>
          <a:p>
            <a:r>
              <a:rPr lang="en-US" dirty="0"/>
              <a:t> </a:t>
            </a:r>
          </a:p>
        </p:txBody>
      </p:sp>
    </p:spTree>
    <p:extLst>
      <p:ext uri="{BB962C8B-B14F-4D97-AF65-F5344CB8AC3E}">
        <p14:creationId xmlns:p14="http://schemas.microsoft.com/office/powerpoint/2010/main" val="253855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Management and Orchestration</a:t>
            </a:r>
          </a:p>
        </p:txBody>
      </p:sp>
      <p:sp>
        <p:nvSpPr>
          <p:cNvPr id="5" name="Rectangle 4">
            <a:extLst>
              <a:ext uri="{FF2B5EF4-FFF2-40B4-BE49-F238E27FC236}">
                <a16:creationId xmlns:a16="http://schemas.microsoft.com/office/drawing/2014/main" id="{9CC9AF99-C970-409A-AA1B-BE27E261F233}"/>
              </a:ext>
            </a:extLst>
          </p:cNvPr>
          <p:cNvSpPr/>
          <p:nvPr/>
        </p:nvSpPr>
        <p:spPr>
          <a:xfrm>
            <a:off x="261347" y="994932"/>
            <a:ext cx="8235290" cy="3293209"/>
          </a:xfrm>
          <a:prstGeom prst="rect">
            <a:avLst/>
          </a:prstGeom>
        </p:spPr>
        <p:txBody>
          <a:bodyPr wrap="square">
            <a:spAutoFit/>
          </a:bodyPr>
          <a:lstStyle/>
          <a:p>
            <a:r>
              <a:rPr lang="en-US" sz="1600" dirty="0"/>
              <a:t>Cisco DNA Center provides centralized policies, which enables consistent network policies across the enterprise branch offices. Centralized policies are created by building network profiles. Multiple network profiles can be created, each with specific design requirements and virtual services. Once they are created, branch sites are then assigned to network profiles that match the branch requirements. </a:t>
            </a:r>
          </a:p>
          <a:p>
            <a:endParaRPr lang="en-US" sz="1600" dirty="0"/>
          </a:p>
          <a:p>
            <a:r>
              <a:rPr lang="en-US" sz="1600" dirty="0"/>
              <a:t>Network profiles include information such as the following:</a:t>
            </a:r>
          </a:p>
          <a:p>
            <a:pPr marL="285750" indent="-285750">
              <a:buFont typeface="Arial" panose="020B0604020202020204" pitchFamily="34" charset="0"/>
              <a:buChar char="•"/>
            </a:pPr>
            <a:r>
              <a:rPr lang="en-US" sz="1600" dirty="0"/>
              <a:t>Configuration for LAN and WAN virtual interfaces</a:t>
            </a:r>
          </a:p>
          <a:p>
            <a:pPr marL="285750" indent="-285750">
              <a:buFont typeface="Arial" panose="020B0604020202020204" pitchFamily="34" charset="0"/>
              <a:buChar char="•"/>
            </a:pPr>
            <a:r>
              <a:rPr lang="en-US" sz="1600" dirty="0"/>
              <a:t>Services or VNFs to be used, such as a firewall or WAN optimizer, and their  requirements, such as service chaining parameters, CPU, and memory requirements</a:t>
            </a:r>
          </a:p>
          <a:p>
            <a:pPr marL="285750" indent="-285750">
              <a:buFont typeface="Arial" panose="020B0604020202020204" pitchFamily="34" charset="0"/>
              <a:buChar char="•"/>
            </a:pPr>
            <a:r>
              <a:rPr lang="en-US" sz="1600" dirty="0"/>
              <a:t>Device configuration required for the VNFs, which can be customized by using custom configuration templates created through a template editor tool</a:t>
            </a:r>
          </a:p>
          <a:p>
            <a:endParaRPr lang="en-US" sz="1600" dirty="0"/>
          </a:p>
        </p:txBody>
      </p:sp>
    </p:spTree>
    <p:extLst>
      <p:ext uri="{BB962C8B-B14F-4D97-AF65-F5344CB8AC3E}">
        <p14:creationId xmlns:p14="http://schemas.microsoft.com/office/powerpoint/2010/main" val="249111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Virtual Network Functions and Applications</a:t>
            </a:r>
          </a:p>
        </p:txBody>
      </p:sp>
      <p:sp>
        <p:nvSpPr>
          <p:cNvPr id="5" name="Rectangle 4">
            <a:extLst>
              <a:ext uri="{FF2B5EF4-FFF2-40B4-BE49-F238E27FC236}">
                <a16:creationId xmlns:a16="http://schemas.microsoft.com/office/drawing/2014/main" id="{9CC9AF99-C970-409A-AA1B-BE27E261F233}"/>
              </a:ext>
            </a:extLst>
          </p:cNvPr>
          <p:cNvSpPr/>
          <p:nvPr/>
        </p:nvSpPr>
        <p:spPr>
          <a:xfrm>
            <a:off x="132182" y="703619"/>
            <a:ext cx="8879636" cy="4262705"/>
          </a:xfrm>
          <a:prstGeom prst="rect">
            <a:avLst/>
          </a:prstGeom>
        </p:spPr>
        <p:txBody>
          <a:bodyPr wrap="square">
            <a:spAutoFit/>
          </a:bodyPr>
          <a:lstStyle/>
          <a:p>
            <a:r>
              <a:rPr lang="en-US" sz="1500" dirty="0"/>
              <a:t>The Cisco Enterprise NFV solution provides an environment for the virtualization of both network functions and applications in the enterprise branch. Both Cisco and third-party VNFs can be onboarded onto the solution. Applications running in a Linux server or Windows server environment can also be instantiated on top of NFVIS and can be supported by DNA Center.</a:t>
            </a:r>
          </a:p>
          <a:p>
            <a:endParaRPr lang="en-US" sz="1500" dirty="0"/>
          </a:p>
          <a:p>
            <a:r>
              <a:rPr lang="en-US" sz="1500" dirty="0"/>
              <a:t>Cisco-supported VNFs include the following:</a:t>
            </a:r>
          </a:p>
          <a:p>
            <a:pPr marL="285750" indent="-285750">
              <a:buFont typeface="Arial" panose="020B0604020202020204" pitchFamily="34" charset="0"/>
              <a:buChar char="•"/>
            </a:pPr>
            <a:r>
              <a:rPr lang="en-US" sz="1500" dirty="0"/>
              <a:t>Cisco Integrated Services Virtual Router (ISRv) for virtual routing</a:t>
            </a:r>
          </a:p>
          <a:p>
            <a:pPr marL="285750" indent="-285750">
              <a:buFont typeface="Arial" panose="020B0604020202020204" pitchFamily="34" charset="0"/>
              <a:buChar char="•"/>
            </a:pPr>
            <a:r>
              <a:rPr lang="en-US" sz="1500" dirty="0"/>
              <a:t>Cisco Adaptive Security Virtual Appliance (ASAv) for a virtual firewall</a:t>
            </a:r>
          </a:p>
          <a:p>
            <a:pPr marL="285750" indent="-285750">
              <a:buFont typeface="Arial" panose="020B0604020202020204" pitchFamily="34" charset="0"/>
              <a:buChar char="•"/>
            </a:pPr>
            <a:r>
              <a:rPr lang="en-US" sz="1500" dirty="0"/>
              <a:t>Cisco Firepower Next-Generation Firewall virtual (NGFWv) for integrated firewall and intrusion detection and prevention</a:t>
            </a:r>
          </a:p>
          <a:p>
            <a:pPr marL="285750" indent="-285750">
              <a:buFont typeface="Arial" panose="020B0604020202020204" pitchFamily="34" charset="0"/>
              <a:buChar char="•"/>
            </a:pPr>
            <a:r>
              <a:rPr lang="en-US" sz="1500" dirty="0"/>
              <a:t>Viptela vEdge</a:t>
            </a:r>
          </a:p>
          <a:p>
            <a:pPr marL="285750" indent="-285750">
              <a:buFont typeface="Arial" panose="020B0604020202020204" pitchFamily="34" charset="0"/>
              <a:buChar char="•"/>
            </a:pPr>
            <a:r>
              <a:rPr lang="en-US" sz="1500" dirty="0"/>
              <a:t>cEdge</a:t>
            </a:r>
          </a:p>
          <a:p>
            <a:pPr marL="285750" indent="-285750">
              <a:buFont typeface="Arial" panose="020B0604020202020204" pitchFamily="34" charset="0"/>
              <a:buChar char="•"/>
            </a:pPr>
            <a:r>
              <a:rPr lang="en-US" sz="1500" dirty="0"/>
              <a:t>Cisco virtual Wide Area Application Services (vWAAS) for virtualized WAN  optimization</a:t>
            </a:r>
          </a:p>
          <a:p>
            <a:pPr marL="285750" indent="-285750">
              <a:buFont typeface="Arial" panose="020B0604020202020204" pitchFamily="34" charset="0"/>
              <a:buChar char="•"/>
            </a:pPr>
            <a:r>
              <a:rPr lang="en-US" sz="1500" dirty="0"/>
              <a:t>Cisco virtual wireless LAN controllers (vWLCs) for virtualized wireless LAN  controllers</a:t>
            </a:r>
          </a:p>
          <a:p>
            <a:endParaRPr lang="en-US" sz="1500" dirty="0"/>
          </a:p>
          <a:p>
            <a:r>
              <a:rPr lang="en-US" sz="1500" dirty="0"/>
              <a:t>Third-party VNFs include ThousandEyes, Fortinet, PaloAlto, InfoVista, CTERA, Windows Server, Linux Server</a:t>
            </a:r>
          </a:p>
          <a:p>
            <a:endParaRPr lang="en-US" sz="1600" dirty="0"/>
          </a:p>
        </p:txBody>
      </p:sp>
    </p:spTree>
    <p:extLst>
      <p:ext uri="{BB962C8B-B14F-4D97-AF65-F5344CB8AC3E}">
        <p14:creationId xmlns:p14="http://schemas.microsoft.com/office/powerpoint/2010/main" val="176395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Network Function Virtualization Infrastructure Software (NFVIS)</a:t>
            </a:r>
          </a:p>
        </p:txBody>
      </p:sp>
      <p:sp>
        <p:nvSpPr>
          <p:cNvPr id="5" name="Rectangle 4">
            <a:extLst>
              <a:ext uri="{FF2B5EF4-FFF2-40B4-BE49-F238E27FC236}">
                <a16:creationId xmlns:a16="http://schemas.microsoft.com/office/drawing/2014/main" id="{9CC9AF99-C970-409A-AA1B-BE27E261F233}"/>
              </a:ext>
            </a:extLst>
          </p:cNvPr>
          <p:cNvSpPr/>
          <p:nvPr/>
        </p:nvSpPr>
        <p:spPr>
          <a:xfrm>
            <a:off x="132182" y="703619"/>
            <a:ext cx="8879636" cy="584775"/>
          </a:xfrm>
          <a:prstGeom prst="rect">
            <a:avLst/>
          </a:prstGeom>
        </p:spPr>
        <p:txBody>
          <a:bodyPr wrap="square">
            <a:spAutoFit/>
          </a:bodyPr>
          <a:lstStyle/>
          <a:p>
            <a:r>
              <a:rPr lang="en-US" sz="1600" dirty="0"/>
              <a:t>NFVIS is based on standard Linux packaged with additional functions for virtualization, VNF lifecycle management, monitoring, device programmability, and hardware acceleration.</a:t>
            </a:r>
          </a:p>
        </p:txBody>
      </p:sp>
      <p:sp>
        <p:nvSpPr>
          <p:cNvPr id="4" name="Rectangle 3">
            <a:extLst>
              <a:ext uri="{FF2B5EF4-FFF2-40B4-BE49-F238E27FC236}">
                <a16:creationId xmlns:a16="http://schemas.microsoft.com/office/drawing/2014/main" id="{82922DD7-F260-4C65-88B8-71C49D082078}"/>
              </a:ext>
            </a:extLst>
          </p:cNvPr>
          <p:cNvSpPr/>
          <p:nvPr/>
        </p:nvSpPr>
        <p:spPr>
          <a:xfrm>
            <a:off x="132182" y="1833086"/>
            <a:ext cx="2370386" cy="2062103"/>
          </a:xfrm>
          <a:prstGeom prst="rect">
            <a:avLst/>
          </a:prstGeom>
        </p:spPr>
        <p:txBody>
          <a:bodyPr wrap="square">
            <a:spAutoFit/>
          </a:bodyPr>
          <a:lstStyle/>
          <a:p>
            <a:r>
              <a:rPr lang="en-US" sz="1600" dirty="0"/>
              <a:t>The components and functionality delivered by NFVIS are illustrated in Figure 27-16.</a:t>
            </a:r>
          </a:p>
          <a:p>
            <a:endParaRPr lang="en-US" sz="1600" dirty="0"/>
          </a:p>
          <a:p>
            <a:r>
              <a:rPr lang="en-US" sz="1600" dirty="0"/>
              <a:t>The next slides describe all of these functions.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311" y="1364420"/>
            <a:ext cx="5686290" cy="3200843"/>
          </a:xfrm>
          <a:prstGeom prst="rect">
            <a:avLst/>
          </a:prstGeom>
        </p:spPr>
      </p:pic>
      <p:sp>
        <p:nvSpPr>
          <p:cNvPr id="7" name="TextBox 6"/>
          <p:cNvSpPr txBox="1"/>
          <p:nvPr/>
        </p:nvSpPr>
        <p:spPr>
          <a:xfrm>
            <a:off x="2774311" y="4565263"/>
            <a:ext cx="3789820" cy="261610"/>
          </a:xfrm>
          <a:prstGeom prst="rect">
            <a:avLst/>
          </a:prstGeom>
          <a:noFill/>
        </p:spPr>
        <p:txBody>
          <a:bodyPr wrap="none" rtlCol="0">
            <a:spAutoFit/>
          </a:bodyPr>
          <a:lstStyle/>
          <a:p>
            <a:r>
              <a:rPr lang="en-US" sz="1100" b="1" dirty="0"/>
              <a:t>Figure 27-16</a:t>
            </a:r>
            <a:r>
              <a:rPr lang="en-US" sz="1100" dirty="0"/>
              <a:t>  </a:t>
            </a:r>
            <a:r>
              <a:rPr lang="fr-FR" sz="1100" i="1" dirty="0"/>
              <a:t>Enterprise NFV Solution Main Components</a:t>
            </a:r>
            <a:endParaRPr lang="en-US" sz="1200" dirty="0"/>
          </a:p>
        </p:txBody>
      </p:sp>
    </p:spTree>
    <p:extLst>
      <p:ext uri="{BB962C8B-B14F-4D97-AF65-F5344CB8AC3E}">
        <p14:creationId xmlns:p14="http://schemas.microsoft.com/office/powerpoint/2010/main" val="271716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NFVIS Component Descriptions</a:t>
            </a:r>
          </a:p>
        </p:txBody>
      </p:sp>
      <p:sp>
        <p:nvSpPr>
          <p:cNvPr id="8" name="Rectangle 7">
            <a:extLst>
              <a:ext uri="{FF2B5EF4-FFF2-40B4-BE49-F238E27FC236}">
                <a16:creationId xmlns:a16="http://schemas.microsoft.com/office/drawing/2014/main" id="{9CC9AF99-C970-409A-AA1B-BE27E261F233}"/>
              </a:ext>
            </a:extLst>
          </p:cNvPr>
          <p:cNvSpPr/>
          <p:nvPr/>
        </p:nvSpPr>
        <p:spPr>
          <a:xfrm>
            <a:off x="132182" y="876874"/>
            <a:ext cx="8879636" cy="3457357"/>
          </a:xfrm>
          <a:prstGeom prst="rect">
            <a:avLst/>
          </a:prstGeom>
        </p:spPr>
        <p:txBody>
          <a:bodyPr wrap="square">
            <a:spAutoFit/>
          </a:bodyPr>
          <a:lstStyle/>
          <a:p>
            <a:pPr marL="285750" indent="-285750">
              <a:spcBef>
                <a:spcPts val="800"/>
              </a:spcBef>
              <a:buFont typeface="Arial" panose="020B0604020202020204" pitchFamily="34" charset="0"/>
              <a:buChar char="•"/>
            </a:pPr>
            <a:r>
              <a:rPr lang="en-US" sz="1600" b="1" dirty="0"/>
              <a:t>Linux -</a:t>
            </a:r>
            <a:r>
              <a:rPr lang="en-US" sz="1600" dirty="0"/>
              <a:t> Linux drives the underlying hardware platforms and hosts the virtualization layer for VNFs, virtual switching API interfaces, interface drivers, platform drivers, and management.</a:t>
            </a:r>
          </a:p>
          <a:p>
            <a:pPr marL="285750" indent="-285750">
              <a:spcBef>
                <a:spcPts val="800"/>
              </a:spcBef>
              <a:buFont typeface="Arial" panose="020B0604020202020204" pitchFamily="34" charset="0"/>
              <a:buChar char="•"/>
            </a:pPr>
            <a:r>
              <a:rPr lang="en-US" sz="1600" b="1" dirty="0"/>
              <a:t>Hypervisor -</a:t>
            </a:r>
            <a:r>
              <a:rPr lang="en-US" sz="1600" dirty="0"/>
              <a:t> The hypervisor for virtualization is based on Kernel-based Virtual Machine (KVM) and includes Quick Emulator (QEMU), Libvirt, and other associated processes.</a:t>
            </a:r>
          </a:p>
          <a:p>
            <a:pPr marL="285750" indent="-285750">
              <a:spcBef>
                <a:spcPts val="800"/>
              </a:spcBef>
              <a:buFont typeface="Arial" panose="020B0604020202020204" pitchFamily="34" charset="0"/>
              <a:buChar char="•"/>
            </a:pPr>
            <a:r>
              <a:rPr lang="en-US" sz="1600" b="1" dirty="0"/>
              <a:t>Virtual switch (vSwitch) -</a:t>
            </a:r>
            <a:r>
              <a:rPr lang="en-US" sz="1600" dirty="0"/>
              <a:t> The vSwitch is Open vSwitch (OVS), and it enables communication between different VNFs (service chaining) and to the outside world.</a:t>
            </a:r>
          </a:p>
          <a:p>
            <a:pPr marL="285750" indent="-285750">
              <a:spcBef>
                <a:spcPts val="800"/>
              </a:spcBef>
              <a:buFont typeface="Arial" panose="020B0604020202020204" pitchFamily="34" charset="0"/>
              <a:buChar char="•"/>
            </a:pPr>
            <a:r>
              <a:rPr lang="en-US" sz="1600" b="1" dirty="0"/>
              <a:t>VM lifecycle management -</a:t>
            </a:r>
            <a:r>
              <a:rPr lang="en-US" sz="1600" dirty="0"/>
              <a:t> NFVIS provides the VIM functionality as specified in the NFV architectural framework through the NFVIS embedded Elastic Services Controller (ESC) Lite. ESC-Lite supports dynamic bringup of VNFs—creating and deleting VNFs and adding CPU cores, memory, and storage. </a:t>
            </a:r>
          </a:p>
          <a:p>
            <a:pPr marL="285750" indent="-285750">
              <a:spcBef>
                <a:spcPts val="800"/>
              </a:spcBef>
              <a:buFont typeface="Arial" panose="020B0604020202020204" pitchFamily="34" charset="0"/>
              <a:buChar char="•"/>
            </a:pPr>
            <a:r>
              <a:rPr lang="en-US" sz="1600" b="1" dirty="0"/>
              <a:t>Plug and Play client -</a:t>
            </a:r>
            <a:r>
              <a:rPr lang="en-US" sz="1600" dirty="0"/>
              <a:t> The Plug and Play client communicates with a Plug and Play server running in Cisco DNA Center and is provisioned with the right host configuration.</a:t>
            </a:r>
          </a:p>
        </p:txBody>
      </p:sp>
    </p:spTree>
    <p:extLst>
      <p:ext uri="{BB962C8B-B14F-4D97-AF65-F5344CB8AC3E}">
        <p14:creationId xmlns:p14="http://schemas.microsoft.com/office/powerpoint/2010/main" val="125574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47845" y="238125"/>
            <a:ext cx="7598042" cy="882016"/>
          </a:xfrm>
        </p:spPr>
        <p:txBody>
          <a:bodyPr/>
          <a:lstStyle/>
          <a:p>
            <a:r>
              <a:rPr lang="en-US" sz="4800" dirty="0">
                <a:solidFill>
                  <a:schemeClr val="accent5">
                    <a:lumMod val="40000"/>
                    <a:lumOff val="60000"/>
                  </a:schemeClr>
                </a:solidFill>
              </a:rPr>
              <a:t>Server Virtualization</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347845" y="1350645"/>
            <a:ext cx="8277832"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40000"/>
                    <a:lumOff val="60000"/>
                  </a:schemeClr>
                </a:solidFill>
              </a:rPr>
              <a:t>Server virtualization is the process of using software to create multiple independent virtual servers (virtual machines) or multiple independent containerized operating systems (containers) on a physical x86 server.</a:t>
            </a:r>
          </a:p>
          <a:p>
            <a:pPr marL="285750" indent="-285750">
              <a:buFont typeface="Arial" panose="020B0604020202020204" pitchFamily="34" charset="0"/>
              <a:buChar char="•"/>
            </a:pPr>
            <a:r>
              <a:rPr lang="en-US" dirty="0">
                <a:solidFill>
                  <a:schemeClr val="accent5">
                    <a:lumMod val="40000"/>
                    <a:lumOff val="60000"/>
                  </a:schemeClr>
                </a:solidFill>
              </a:rPr>
              <a:t>Network functions virtualization (NFV) is the process of virtualizing specific network functions, such as a firewall function, into a virtual machine (VM) so that they can be run in common x86 hardware instead of a dedicated appliance. </a:t>
            </a:r>
          </a:p>
          <a:p>
            <a:pPr marL="285750" indent="-285750">
              <a:buFont typeface="Arial" panose="020B0604020202020204" pitchFamily="34" charset="0"/>
              <a:buChar char="•"/>
            </a:pPr>
            <a:r>
              <a:rPr lang="en-US" dirty="0">
                <a:solidFill>
                  <a:schemeClr val="accent5">
                    <a:lumMod val="40000"/>
                    <a:lumOff val="60000"/>
                  </a:schemeClr>
                </a:solidFill>
              </a:rPr>
              <a:t>VMs and containers increase the overall efficiency and cost-effectiveness of a server by maximizing the use of the available resources.</a:t>
            </a: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744744" cy="890123"/>
          </a:xfrm>
        </p:spPr>
        <p:txBody>
          <a:bodyPr/>
          <a:lstStyle/>
          <a:p>
            <a:r>
              <a:rPr lang="en-US" sz="1600" dirty="0"/>
              <a:t>Network Functions Virtualization</a:t>
            </a:r>
            <a:br>
              <a:rPr lang="en-US" sz="1600" dirty="0"/>
            </a:br>
            <a:r>
              <a:rPr lang="en-US" sz="2400" dirty="0"/>
              <a:t>NFVIS Component Descriptions (Cont.)</a:t>
            </a:r>
          </a:p>
        </p:txBody>
      </p:sp>
      <p:sp>
        <p:nvSpPr>
          <p:cNvPr id="8" name="Rectangle 7">
            <a:extLst>
              <a:ext uri="{FF2B5EF4-FFF2-40B4-BE49-F238E27FC236}">
                <a16:creationId xmlns:a16="http://schemas.microsoft.com/office/drawing/2014/main" id="{9CC9AF99-C970-409A-AA1B-BE27E261F233}"/>
              </a:ext>
            </a:extLst>
          </p:cNvPr>
          <p:cNvSpPr/>
          <p:nvPr/>
        </p:nvSpPr>
        <p:spPr>
          <a:xfrm>
            <a:off x="132182" y="857619"/>
            <a:ext cx="8879636" cy="3354765"/>
          </a:xfrm>
          <a:prstGeom prst="rect">
            <a:avLst/>
          </a:prstGeom>
        </p:spPr>
        <p:txBody>
          <a:bodyPr wrap="square">
            <a:spAutoFit/>
          </a:bodyPr>
          <a:lstStyle/>
          <a:p>
            <a:pPr marL="285750" indent="-285750">
              <a:spcBef>
                <a:spcPts val="800"/>
              </a:spcBef>
              <a:buFont typeface="Arial" panose="020B0604020202020204" pitchFamily="34" charset="0"/>
              <a:buChar char="•"/>
            </a:pPr>
            <a:r>
              <a:rPr lang="en-US" sz="1600" b="1" dirty="0"/>
              <a:t>Orchestration -</a:t>
            </a:r>
            <a:r>
              <a:rPr lang="en-US" sz="1600" dirty="0"/>
              <a:t> REST, CLI, HTTPS, and NETCONF/YANG communication models are supported for orchestration and management.</a:t>
            </a:r>
          </a:p>
          <a:p>
            <a:pPr marL="285750" indent="-285750">
              <a:spcBef>
                <a:spcPts val="800"/>
              </a:spcBef>
              <a:buFont typeface="Arial" panose="020B0604020202020204" pitchFamily="34" charset="0"/>
              <a:buChar char="•"/>
            </a:pPr>
            <a:r>
              <a:rPr lang="en-US" sz="1600" b="1" dirty="0"/>
              <a:t>HTTPS web server -</a:t>
            </a:r>
            <a:r>
              <a:rPr lang="en-US" sz="1600" dirty="0"/>
              <a:t> The web server can enable connectivity into NFVIS through HTTPS to a local device’s web portal. From this portal, it is possible to upload VNF packages, implement full lifecycle management, turn services up and down, connect to VNF consoles, and monitor critical parameters, without the need for complex commands.</a:t>
            </a:r>
          </a:p>
          <a:p>
            <a:pPr marL="285750" indent="-285750">
              <a:spcBef>
                <a:spcPts val="800"/>
              </a:spcBef>
              <a:buFont typeface="Arial" panose="020B0604020202020204" pitchFamily="34" charset="0"/>
              <a:buChar char="•"/>
            </a:pPr>
            <a:r>
              <a:rPr lang="en-US" sz="1600" b="1" dirty="0"/>
              <a:t>Device management -</a:t>
            </a:r>
            <a:r>
              <a:rPr lang="en-US" sz="1600" dirty="0"/>
              <a:t> Tools are packaged into NFVIS to support device management, including a resource manager to get information on the number of CPU cores allocated to VMs and the CPU cores that are already used by the VMs.</a:t>
            </a:r>
          </a:p>
          <a:p>
            <a:pPr marL="285750" indent="-285750">
              <a:spcBef>
                <a:spcPts val="800"/>
              </a:spcBef>
              <a:buFont typeface="Arial" panose="020B0604020202020204" pitchFamily="34" charset="0"/>
              <a:buChar char="•"/>
            </a:pPr>
            <a:r>
              <a:rPr lang="en-US" sz="1600" b="1" dirty="0"/>
              <a:t>Role-based access control (RBAC) -</a:t>
            </a:r>
            <a:r>
              <a:rPr lang="en-US" sz="1600" dirty="0"/>
              <a:t> Users accessing the platform are authenticated using RBAC.</a:t>
            </a:r>
          </a:p>
          <a:p>
            <a:endParaRPr lang="en-US" sz="1600" dirty="0"/>
          </a:p>
        </p:txBody>
      </p:sp>
    </p:spTree>
    <p:extLst>
      <p:ext uri="{BB962C8B-B14F-4D97-AF65-F5344CB8AC3E}">
        <p14:creationId xmlns:p14="http://schemas.microsoft.com/office/powerpoint/2010/main" val="113009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27</a:t>
            </a:r>
          </a:p>
        </p:txBody>
      </p:sp>
      <p:graphicFrame>
        <p:nvGraphicFramePr>
          <p:cNvPr id="2" name="Table 1"/>
          <p:cNvGraphicFramePr>
            <a:graphicFrameLocks noGrp="1"/>
          </p:cNvGraphicFramePr>
          <p:nvPr>
            <p:extLst>
              <p:ext uri="{D42A27DB-BD31-4B8C-83A1-F6EECF244321}">
                <p14:modId xmlns:p14="http://schemas.microsoft.com/office/powerpoint/2010/main" val="684260790"/>
              </p:ext>
            </p:extLst>
          </p:nvPr>
        </p:nvGraphicFramePr>
        <p:xfrm>
          <a:off x="230623" y="836611"/>
          <a:ext cx="8682754" cy="4227385"/>
        </p:xfrm>
        <a:graphic>
          <a:graphicData uri="http://schemas.openxmlformats.org/drawingml/2006/table">
            <a:tbl>
              <a:tblPr firstRow="1" bandRow="1">
                <a:tableStyleId>{5C22544A-7EE6-4342-B048-85BDC9FD1C3A}</a:tableStyleId>
              </a:tblPr>
              <a:tblGrid>
                <a:gridCol w="4207858">
                  <a:extLst>
                    <a:ext uri="{9D8B030D-6E8A-4147-A177-3AD203B41FA5}">
                      <a16:colId xmlns:a16="http://schemas.microsoft.com/office/drawing/2014/main" val="1451595926"/>
                    </a:ext>
                  </a:extLst>
                </a:gridCol>
                <a:gridCol w="4474896">
                  <a:extLst>
                    <a:ext uri="{9D8B030D-6E8A-4147-A177-3AD203B41FA5}">
                      <a16:colId xmlns:a16="http://schemas.microsoft.com/office/drawing/2014/main" val="2414841560"/>
                    </a:ext>
                  </a:extLst>
                </a:gridCol>
              </a:tblGrid>
              <a:tr h="439085">
                <a:tc>
                  <a:txBody>
                    <a:bodyPr/>
                    <a:lstStyle/>
                    <a:p>
                      <a:r>
                        <a:rPr lang="en-US" sz="1600" b="1" i="0" u="none" strike="noStrike" baseline="0" dirty="0">
                          <a:solidFill>
                            <a:srgbClr val="FFFFFF"/>
                          </a:solidFill>
                          <a:latin typeface="Cisco-Bold"/>
                        </a:rPr>
                        <a:t>Description</a:t>
                      </a:r>
                      <a:endParaRPr lang="en-US" sz="1600" dirty="0"/>
                    </a:p>
                  </a:txBody>
                  <a:tcPr/>
                </a:tc>
                <a:tc>
                  <a:txBody>
                    <a:bodyPr/>
                    <a:lstStyle/>
                    <a:p>
                      <a:endParaRPr lang="en-US" sz="1600" dirty="0"/>
                    </a:p>
                  </a:txBody>
                  <a:tcPr/>
                </a:tc>
                <a:extLst>
                  <a:ext uri="{0D108BD9-81ED-4DB2-BD59-A6C34878D82A}">
                    <a16:rowId xmlns:a16="http://schemas.microsoft.com/office/drawing/2014/main" val="3585919831"/>
                  </a:ext>
                </a:extLst>
              </a:tr>
              <a:tr h="439085">
                <a:tc>
                  <a:txBody>
                    <a:bodyPr/>
                    <a:lstStyle/>
                    <a:p>
                      <a:r>
                        <a:rPr lang="en-US" sz="1500" dirty="0"/>
                        <a:t>Server virtualization </a:t>
                      </a:r>
                    </a:p>
                  </a:txBody>
                  <a:tcPr/>
                </a:tc>
                <a:tc>
                  <a:txBody>
                    <a:bodyPr/>
                    <a:lstStyle/>
                    <a:p>
                      <a:r>
                        <a:rPr lang="en-US" sz="1500" dirty="0"/>
                        <a:t>PCI passthrough definition</a:t>
                      </a:r>
                    </a:p>
                  </a:txBody>
                  <a:tcPr/>
                </a:tc>
                <a:extLst>
                  <a:ext uri="{0D108BD9-81ED-4DB2-BD59-A6C34878D82A}">
                    <a16:rowId xmlns:a16="http://schemas.microsoft.com/office/drawing/2014/main" val="1848938057"/>
                  </a:ext>
                </a:extLst>
              </a:tr>
              <a:tr h="685694">
                <a:tc>
                  <a:txBody>
                    <a:bodyPr/>
                    <a:lstStyle/>
                    <a:p>
                      <a:r>
                        <a:rPr lang="en-US" sz="1500" dirty="0"/>
                        <a:t>Virtual machine definition</a:t>
                      </a:r>
                    </a:p>
                  </a:txBody>
                  <a:tcPr/>
                </a:tc>
                <a:tc>
                  <a:txBody>
                    <a:bodyPr/>
                    <a:lstStyle/>
                    <a:p>
                      <a:r>
                        <a:rPr lang="en-US" sz="1500" dirty="0"/>
                        <a:t>SR-IOV definition </a:t>
                      </a:r>
                    </a:p>
                  </a:txBody>
                  <a:tcPr/>
                </a:tc>
                <a:extLst>
                  <a:ext uri="{0D108BD9-81ED-4DB2-BD59-A6C34878D82A}">
                    <a16:rowId xmlns:a16="http://schemas.microsoft.com/office/drawing/2014/main" val="3452927939"/>
                  </a:ext>
                </a:extLst>
              </a:tr>
              <a:tr h="439085">
                <a:tc>
                  <a:txBody>
                    <a:bodyPr/>
                    <a:lstStyle/>
                    <a:p>
                      <a:r>
                        <a:rPr lang="en-US" sz="1500" dirty="0"/>
                        <a:t>Hypervisor types</a:t>
                      </a:r>
                    </a:p>
                  </a:txBody>
                  <a:tcPr/>
                </a:tc>
                <a:tc>
                  <a:txBody>
                    <a:bodyPr/>
                    <a:lstStyle/>
                    <a:p>
                      <a:r>
                        <a:rPr lang="en-US" sz="1500" dirty="0"/>
                        <a:t>Enterprise NFV definition</a:t>
                      </a:r>
                    </a:p>
                  </a:txBody>
                  <a:tcPr/>
                </a:tc>
                <a:extLst>
                  <a:ext uri="{0D108BD9-81ED-4DB2-BD59-A6C34878D82A}">
                    <a16:rowId xmlns:a16="http://schemas.microsoft.com/office/drawing/2014/main" val="2843811788"/>
                  </a:ext>
                </a:extLst>
              </a:tr>
              <a:tr h="439085">
                <a:tc>
                  <a:txBody>
                    <a:bodyPr/>
                    <a:lstStyle/>
                    <a:p>
                      <a:r>
                        <a:rPr lang="en-US" sz="1500" dirty="0"/>
                        <a:t>Container definition</a:t>
                      </a:r>
                    </a:p>
                  </a:txBody>
                  <a:tcPr/>
                </a:tc>
                <a:tc>
                  <a:txBody>
                    <a:bodyPr/>
                    <a:lstStyle/>
                    <a:p>
                      <a:r>
                        <a:rPr lang="en-US" sz="1500" dirty="0"/>
                        <a:t>Enterprise NFV architecture</a:t>
                      </a:r>
                    </a:p>
                  </a:txBody>
                  <a:tcPr/>
                </a:tc>
                <a:extLst>
                  <a:ext uri="{0D108BD9-81ED-4DB2-BD59-A6C34878D82A}">
                    <a16:rowId xmlns:a16="http://schemas.microsoft.com/office/drawing/2014/main" val="3877641594"/>
                  </a:ext>
                </a:extLst>
              </a:tr>
              <a:tr h="685694">
                <a:tc>
                  <a:txBody>
                    <a:bodyPr/>
                    <a:lstStyle/>
                    <a:p>
                      <a:r>
                        <a:rPr lang="en-US" sz="1500" dirty="0"/>
                        <a:t>Virtual switch definition</a:t>
                      </a:r>
                    </a:p>
                  </a:txBody>
                  <a:tcPr/>
                </a:tc>
                <a:tc>
                  <a:txBody>
                    <a:bodyPr/>
                    <a:lstStyle/>
                    <a:p>
                      <a:r>
                        <a:rPr lang="en-US" sz="1500" dirty="0"/>
                        <a:t>Enterprise NFV MANO definition</a:t>
                      </a:r>
                    </a:p>
                  </a:txBody>
                  <a:tcPr/>
                </a:tc>
                <a:extLst>
                  <a:ext uri="{0D108BD9-81ED-4DB2-BD59-A6C34878D82A}">
                    <a16:rowId xmlns:a16="http://schemas.microsoft.com/office/drawing/2014/main" val="2359316111"/>
                  </a:ext>
                </a:extLst>
              </a:tr>
              <a:tr h="551017">
                <a:tc>
                  <a:txBody>
                    <a:bodyPr/>
                    <a:lstStyle/>
                    <a:p>
                      <a:r>
                        <a:rPr lang="en-US" sz="1500" dirty="0"/>
                        <a:t>NFV definition</a:t>
                      </a:r>
                    </a:p>
                  </a:txBody>
                  <a:tcPr/>
                </a:tc>
                <a:tc>
                  <a:txBody>
                    <a:bodyPr/>
                    <a:lstStyle/>
                    <a:p>
                      <a:r>
                        <a:rPr lang="en-US" sz="1500" dirty="0"/>
                        <a:t>Virtual network functions and applications</a:t>
                      </a:r>
                    </a:p>
                  </a:txBody>
                  <a:tcPr/>
                </a:tc>
                <a:extLst>
                  <a:ext uri="{0D108BD9-81ED-4DB2-BD59-A6C34878D82A}">
                    <a16:rowId xmlns:a16="http://schemas.microsoft.com/office/drawing/2014/main" val="16010115"/>
                  </a:ext>
                </a:extLst>
              </a:tr>
              <a:tr h="394039">
                <a:tc>
                  <a:txBody>
                    <a:bodyPr/>
                    <a:lstStyle/>
                    <a:p>
                      <a:r>
                        <a:rPr lang="en-US" sz="1500" dirty="0"/>
                        <a:t>OVS-DPDK definition</a:t>
                      </a:r>
                    </a:p>
                  </a:txBody>
                  <a:tcPr/>
                </a:tc>
                <a:tc>
                  <a:txBody>
                    <a:bodyPr/>
                    <a:lstStyle/>
                    <a:p>
                      <a:r>
                        <a:rPr lang="en-US" sz="1500" dirty="0"/>
                        <a:t>Network function virtualization infrastructure software (NFVIS)</a:t>
                      </a:r>
                    </a:p>
                  </a:txBody>
                  <a:tcPr/>
                </a:tc>
                <a:extLst>
                  <a:ext uri="{0D108BD9-81ED-4DB2-BD59-A6C34878D82A}">
                    <a16:rowId xmlns:a16="http://schemas.microsoft.com/office/drawing/2014/main" val="888873953"/>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27</a:t>
            </a:r>
          </a:p>
        </p:txBody>
      </p:sp>
      <p:graphicFrame>
        <p:nvGraphicFramePr>
          <p:cNvPr id="2" name="Table 1"/>
          <p:cNvGraphicFramePr>
            <a:graphicFrameLocks noGrp="1"/>
          </p:cNvGraphicFramePr>
          <p:nvPr>
            <p:extLst>
              <p:ext uri="{D42A27DB-BD31-4B8C-83A1-F6EECF244321}">
                <p14:modId xmlns:p14="http://schemas.microsoft.com/office/powerpoint/2010/main" val="637354487"/>
              </p:ext>
            </p:extLst>
          </p:nvPr>
        </p:nvGraphicFramePr>
        <p:xfrm>
          <a:off x="556444" y="1184568"/>
          <a:ext cx="8031112" cy="2595880"/>
        </p:xfrm>
        <a:graphic>
          <a:graphicData uri="http://schemas.openxmlformats.org/drawingml/2006/table">
            <a:tbl>
              <a:tblPr firstRow="1" bandRow="1">
                <a:tableStyleId>{5C22544A-7EE6-4342-B048-85BDC9FD1C3A}</a:tableStyleId>
              </a:tblPr>
              <a:tblGrid>
                <a:gridCol w="4072200">
                  <a:extLst>
                    <a:ext uri="{9D8B030D-6E8A-4147-A177-3AD203B41FA5}">
                      <a16:colId xmlns:a16="http://schemas.microsoft.com/office/drawing/2014/main" val="3409650697"/>
                    </a:ext>
                  </a:extLst>
                </a:gridCol>
                <a:gridCol w="3958912">
                  <a:extLst>
                    <a:ext uri="{9D8B030D-6E8A-4147-A177-3AD203B41FA5}">
                      <a16:colId xmlns:a16="http://schemas.microsoft.com/office/drawing/2014/main" val="2847699745"/>
                    </a:ext>
                  </a:extLst>
                </a:gridCol>
              </a:tblGrid>
              <a:tr h="370840">
                <a:tc>
                  <a:txBody>
                    <a:bodyPr/>
                    <a:lstStyle/>
                    <a:p>
                      <a:r>
                        <a:rPr lang="en-US" sz="1600" dirty="0"/>
                        <a:t>Term</a:t>
                      </a:r>
                    </a:p>
                  </a:txBody>
                  <a:tcPr/>
                </a:tc>
                <a:tc>
                  <a:txBody>
                    <a:bodyPr/>
                    <a:lstStyle/>
                    <a:p>
                      <a:endParaRPr lang="en-US" sz="1600" dirty="0"/>
                    </a:p>
                  </a:txBody>
                  <a:tcPr/>
                </a:tc>
                <a:extLst>
                  <a:ext uri="{0D108BD9-81ED-4DB2-BD59-A6C34878D82A}">
                    <a16:rowId xmlns:a16="http://schemas.microsoft.com/office/drawing/2014/main" val="2881915533"/>
                  </a:ext>
                </a:extLst>
              </a:tr>
              <a:tr h="370840">
                <a:tc>
                  <a:txBody>
                    <a:bodyPr/>
                    <a:lstStyle/>
                    <a:p>
                      <a:r>
                        <a:rPr lang="en-US" sz="1600" dirty="0"/>
                        <a:t>container</a:t>
                      </a:r>
                    </a:p>
                  </a:txBody>
                  <a:tcPr/>
                </a:tc>
                <a:tc>
                  <a:txBody>
                    <a:bodyPr/>
                    <a:lstStyle/>
                    <a:p>
                      <a:r>
                        <a:rPr lang="en-US" sz="1600" dirty="0"/>
                        <a:t>service chaining</a:t>
                      </a:r>
                      <a:endParaRPr lang="en-US" sz="1600" b="0" i="1" dirty="0"/>
                    </a:p>
                  </a:txBody>
                  <a:tcPr/>
                </a:tc>
                <a:extLst>
                  <a:ext uri="{0D108BD9-81ED-4DB2-BD59-A6C34878D82A}">
                    <a16:rowId xmlns:a16="http://schemas.microsoft.com/office/drawing/2014/main" val="1738543835"/>
                  </a:ext>
                </a:extLst>
              </a:tr>
              <a:tr h="370840">
                <a:tc>
                  <a:txBody>
                    <a:bodyPr/>
                    <a:lstStyle/>
                    <a:p>
                      <a:r>
                        <a:rPr lang="en-US" sz="1600" dirty="0"/>
                        <a:t>container image</a:t>
                      </a:r>
                    </a:p>
                  </a:txBody>
                  <a:tcPr/>
                </a:tc>
                <a:tc>
                  <a:txBody>
                    <a:bodyPr/>
                    <a:lstStyle/>
                    <a:p>
                      <a:r>
                        <a:rPr lang="en-US" sz="1600" dirty="0"/>
                        <a:t>virtual machine (VM)</a:t>
                      </a:r>
                      <a:endParaRPr lang="en-US" sz="1600" b="0" i="1" dirty="0"/>
                    </a:p>
                  </a:txBody>
                  <a:tcPr/>
                </a:tc>
                <a:extLst>
                  <a:ext uri="{0D108BD9-81ED-4DB2-BD59-A6C34878D82A}">
                    <a16:rowId xmlns:a16="http://schemas.microsoft.com/office/drawing/2014/main" val="3700197108"/>
                  </a:ext>
                </a:extLst>
              </a:tr>
              <a:tr h="370840">
                <a:tc>
                  <a:txBody>
                    <a:bodyPr/>
                    <a:lstStyle/>
                    <a:p>
                      <a:r>
                        <a:rPr lang="en-US" sz="1600" dirty="0"/>
                        <a:t>hypervisor</a:t>
                      </a:r>
                    </a:p>
                  </a:txBody>
                  <a:tcPr/>
                </a:tc>
                <a:tc>
                  <a:txBody>
                    <a:bodyPr/>
                    <a:lstStyle/>
                    <a:p>
                      <a:r>
                        <a:rPr lang="en-US" sz="1600" dirty="0"/>
                        <a:t>virtual network function (VNF)</a:t>
                      </a:r>
                    </a:p>
                  </a:txBody>
                  <a:tcPr/>
                </a:tc>
                <a:extLst>
                  <a:ext uri="{0D108BD9-81ED-4DB2-BD59-A6C34878D82A}">
                    <a16:rowId xmlns:a16="http://schemas.microsoft.com/office/drawing/2014/main" val="39194219"/>
                  </a:ext>
                </a:extLst>
              </a:tr>
              <a:tr h="370840">
                <a:tc>
                  <a:txBody>
                    <a:bodyPr/>
                    <a:lstStyle/>
                    <a:p>
                      <a:r>
                        <a:rPr lang="en-US" sz="1600" dirty="0"/>
                        <a:t>network function (NF)</a:t>
                      </a:r>
                    </a:p>
                  </a:txBody>
                  <a:tcPr/>
                </a:tc>
                <a:tc>
                  <a:txBody>
                    <a:bodyPr/>
                    <a:lstStyle/>
                    <a:p>
                      <a:r>
                        <a:rPr lang="en-US" sz="1600" dirty="0"/>
                        <a:t>virtual switch (vSwitch)</a:t>
                      </a:r>
                    </a:p>
                  </a:txBody>
                  <a:tcPr/>
                </a:tc>
                <a:extLst>
                  <a:ext uri="{0D108BD9-81ED-4DB2-BD59-A6C34878D82A}">
                    <a16:rowId xmlns:a16="http://schemas.microsoft.com/office/drawing/2014/main" val="328649326"/>
                  </a:ext>
                </a:extLst>
              </a:tr>
              <a:tr h="370840">
                <a:tc>
                  <a:txBody>
                    <a:bodyPr/>
                    <a:lstStyle/>
                    <a:p>
                      <a:r>
                        <a:rPr lang="en-US" sz="1600" dirty="0"/>
                        <a:t>network functions virtualization (NFV) </a:t>
                      </a:r>
                    </a:p>
                  </a:txBody>
                  <a:tcPr/>
                </a:tc>
                <a:tc>
                  <a:txBody>
                    <a:bodyPr/>
                    <a:lstStyle/>
                    <a:p>
                      <a:endParaRPr lang="en-US" dirty="0"/>
                    </a:p>
                  </a:txBody>
                  <a:tcPr/>
                </a:tc>
                <a:extLst>
                  <a:ext uri="{0D108BD9-81ED-4DB2-BD59-A6C34878D82A}">
                    <a16:rowId xmlns:a16="http://schemas.microsoft.com/office/drawing/2014/main" val="114910369"/>
                  </a:ext>
                </a:extLst>
              </a:tr>
              <a:tr h="370840">
                <a:tc>
                  <a:txBody>
                    <a:bodyPr/>
                    <a:lstStyle/>
                    <a:p>
                      <a:r>
                        <a:rPr lang="en-US" sz="1600" dirty="0"/>
                        <a:t>NFV infrastructure (NFVI)</a:t>
                      </a:r>
                    </a:p>
                  </a:txBody>
                  <a:tcPr/>
                </a:tc>
                <a:tc>
                  <a:txBody>
                    <a:bodyPr/>
                    <a:lstStyle/>
                    <a:p>
                      <a:endParaRPr lang="en-US" sz="16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201251293"/>
                  </a:ext>
                </a:extLst>
              </a:tr>
            </a:tbl>
          </a:graphicData>
        </a:graphic>
      </p:graphicFrame>
    </p:spTree>
    <p:extLst>
      <p:ext uri="{BB962C8B-B14F-4D97-AF65-F5344CB8AC3E}">
        <p14:creationId xmlns:p14="http://schemas.microsoft.com/office/powerpoint/2010/main" val="392531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Server Virtualization</a:t>
            </a:r>
            <a:br>
              <a:rPr lang="en-US" sz="1600" dirty="0"/>
            </a:br>
            <a:r>
              <a:rPr lang="en-US" sz="2400" dirty="0"/>
              <a:t>Virtual Machines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4408" y="676125"/>
            <a:ext cx="8345488" cy="915153"/>
          </a:xfrm>
        </p:spPr>
        <p:txBody>
          <a:bodyPr/>
          <a:lstStyle/>
          <a:p>
            <a:pPr marL="0" indent="0" algn="l"/>
            <a:r>
              <a:rPr lang="en-US" sz="1600" dirty="0">
                <a:solidFill>
                  <a:schemeClr val="tx1"/>
                </a:solidFill>
              </a:rPr>
              <a:t>A virtual machine (VM) is a software emulation of a physical server with an operating system. The virtualization software that creates VMs and performs the hardware abstraction to allow multiple VMs to run concurrently is known as a hypervisor. </a:t>
            </a:r>
          </a:p>
        </p:txBody>
      </p:sp>
      <p:sp>
        <p:nvSpPr>
          <p:cNvPr id="2" name="Rectangle 1">
            <a:extLst>
              <a:ext uri="{FF2B5EF4-FFF2-40B4-BE49-F238E27FC236}">
                <a16:creationId xmlns:a16="http://schemas.microsoft.com/office/drawing/2014/main" id="{E1F820E2-A962-4E67-A826-E05C5DCBD7E5}"/>
              </a:ext>
            </a:extLst>
          </p:cNvPr>
          <p:cNvSpPr/>
          <p:nvPr/>
        </p:nvSpPr>
        <p:spPr>
          <a:xfrm>
            <a:off x="174408" y="1520956"/>
            <a:ext cx="3774504" cy="3123932"/>
          </a:xfrm>
          <a:prstGeom prst="rect">
            <a:avLst/>
          </a:prstGeom>
        </p:spPr>
        <p:txBody>
          <a:bodyPr wrap="square">
            <a:spAutoFit/>
          </a:bodyPr>
          <a:lstStyle/>
          <a:p>
            <a:r>
              <a:rPr lang="en-US" sz="1600" b="1" dirty="0"/>
              <a:t>Type 1: </a:t>
            </a:r>
            <a:r>
              <a:rPr lang="en-US" sz="1600" dirty="0"/>
              <a:t>This type of hypervisor runs directly on the system hardware. It is commonly referred to as “bare metal” or “native.” Examples include: VMware vSphere, Microsoft Hyper-V, Citrix XenServer, and Red Hat Kernel-based Virtual Machine (KVM).</a:t>
            </a:r>
          </a:p>
          <a:p>
            <a:pPr>
              <a:spcBef>
                <a:spcPts val="600"/>
              </a:spcBef>
            </a:pPr>
            <a:r>
              <a:rPr lang="en-US" sz="1600" b="1" dirty="0"/>
              <a:t>Type 2: </a:t>
            </a:r>
            <a:r>
              <a:rPr lang="en-US" sz="1600" dirty="0"/>
              <a:t>This type of hypervisor (for example, VMware Fusion) requires a host OS to run. This is the type of hypervisor that is typically used by client devices.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783" y="1868277"/>
            <a:ext cx="5016515" cy="1833713"/>
          </a:xfrm>
          <a:prstGeom prst="rect">
            <a:avLst/>
          </a:prstGeom>
        </p:spPr>
      </p:pic>
      <p:sp>
        <p:nvSpPr>
          <p:cNvPr id="7" name="TextBox 6"/>
          <p:cNvSpPr txBox="1"/>
          <p:nvPr/>
        </p:nvSpPr>
        <p:spPr>
          <a:xfrm>
            <a:off x="3955783" y="3701990"/>
            <a:ext cx="3246017" cy="276999"/>
          </a:xfrm>
          <a:prstGeom prst="rect">
            <a:avLst/>
          </a:prstGeom>
          <a:noFill/>
        </p:spPr>
        <p:txBody>
          <a:bodyPr wrap="none" rtlCol="0">
            <a:spAutoFit/>
          </a:bodyPr>
          <a:lstStyle/>
          <a:p>
            <a:r>
              <a:rPr lang="en-US" sz="1200" b="1" dirty="0"/>
              <a:t>Figure 27-2</a:t>
            </a:r>
            <a:r>
              <a:rPr lang="en-US" sz="1200" dirty="0"/>
              <a:t>  </a:t>
            </a:r>
            <a:r>
              <a:rPr lang="en-US" sz="1200" i="1" dirty="0"/>
              <a:t>Type 1 and Type 2 Hypervisors</a:t>
            </a:r>
            <a:r>
              <a:rPr lang="en-US" sz="1200" dirty="0"/>
              <a:t> </a:t>
            </a:r>
            <a:endParaRPr lang="en-US" sz="1400" dirty="0"/>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Server Virtualization</a:t>
            </a:r>
            <a:br>
              <a:rPr lang="en-US" sz="1600" dirty="0"/>
            </a:br>
            <a:r>
              <a:rPr lang="en-US" sz="2400" dirty="0"/>
              <a:t>Virtual Machines Advantages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4407" y="676125"/>
            <a:ext cx="8718739" cy="1549185"/>
          </a:xfrm>
        </p:spPr>
        <p:txBody>
          <a:bodyPr/>
          <a:lstStyle/>
          <a:p>
            <a:pPr marL="0" indent="0" algn="l"/>
            <a:r>
              <a:rPr lang="en-US" sz="1600" dirty="0">
                <a:solidFill>
                  <a:schemeClr val="tx1"/>
                </a:solidFill>
              </a:rPr>
              <a:t>One key capability of VMs is that they can be migrated from one server to another while preserving transactional integrity during movement. This has many advantages. For example, if a physical server needs a memory upgrade, the VMs can be migrated to other servers with no downtime. Another advantage is that it provides high availability. For example, if a server fails, the VMs can be spun up on other servers in the network, as illustrated in Figure 27-3.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35" y="2313531"/>
            <a:ext cx="6652793" cy="2072041"/>
          </a:xfrm>
          <a:prstGeom prst="rect">
            <a:avLst/>
          </a:prstGeom>
        </p:spPr>
      </p:pic>
      <p:sp>
        <p:nvSpPr>
          <p:cNvPr id="7" name="TextBox 6"/>
          <p:cNvSpPr txBox="1"/>
          <p:nvPr/>
        </p:nvSpPr>
        <p:spPr>
          <a:xfrm>
            <a:off x="1395835" y="4385572"/>
            <a:ext cx="1996059" cy="276999"/>
          </a:xfrm>
          <a:prstGeom prst="rect">
            <a:avLst/>
          </a:prstGeom>
          <a:noFill/>
        </p:spPr>
        <p:txBody>
          <a:bodyPr wrap="none" rtlCol="0">
            <a:spAutoFit/>
          </a:bodyPr>
          <a:lstStyle/>
          <a:p>
            <a:r>
              <a:rPr lang="en-US" sz="1200" b="1" dirty="0"/>
              <a:t>Figure 27-3</a:t>
            </a:r>
            <a:r>
              <a:rPr lang="en-US" sz="1200" dirty="0"/>
              <a:t>  </a:t>
            </a:r>
            <a:r>
              <a:rPr lang="en-US" sz="1200" i="1" dirty="0"/>
              <a:t>VM Migration</a:t>
            </a:r>
            <a:endParaRPr lang="en-US" sz="1400" dirty="0"/>
          </a:p>
        </p:txBody>
      </p:sp>
    </p:spTree>
    <p:extLst>
      <p:ext uri="{BB962C8B-B14F-4D97-AF65-F5344CB8AC3E}">
        <p14:creationId xmlns:p14="http://schemas.microsoft.com/office/powerpoint/2010/main" val="379992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Server Virtualization</a:t>
            </a:r>
            <a:br>
              <a:rPr lang="en-US" sz="1600" dirty="0"/>
            </a:br>
            <a:r>
              <a:rPr lang="en-US" sz="2400" dirty="0"/>
              <a:t>Containers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4408" y="676126"/>
            <a:ext cx="8345488" cy="826188"/>
          </a:xfrm>
        </p:spPr>
        <p:txBody>
          <a:bodyPr/>
          <a:lstStyle/>
          <a:p>
            <a:pPr marL="0" indent="0" algn="l"/>
            <a:r>
              <a:rPr lang="en-US" sz="1600" dirty="0">
                <a:solidFill>
                  <a:schemeClr val="tx1"/>
                </a:solidFill>
              </a:rPr>
              <a:t>A container is an isolated environment where containerized applications run. It contains the application, along with the dependencies that the application needs to run. Though they have similarities to VMs, containers are not the same as VMs.</a:t>
            </a:r>
            <a:endParaRPr lang="en-US" sz="1600" dirty="0">
              <a:solidFill>
                <a:srgbClr val="000000"/>
              </a:solidFill>
            </a:endParaRPr>
          </a:p>
        </p:txBody>
      </p:sp>
      <p:sp>
        <p:nvSpPr>
          <p:cNvPr id="2" name="Rectangle 1">
            <a:extLst>
              <a:ext uri="{FF2B5EF4-FFF2-40B4-BE49-F238E27FC236}">
                <a16:creationId xmlns:a16="http://schemas.microsoft.com/office/drawing/2014/main" id="{E1F820E2-A962-4E67-A826-E05C5DCBD7E5}"/>
              </a:ext>
            </a:extLst>
          </p:cNvPr>
          <p:cNvSpPr/>
          <p:nvPr/>
        </p:nvSpPr>
        <p:spPr>
          <a:xfrm>
            <a:off x="174408" y="1502313"/>
            <a:ext cx="8171080" cy="830997"/>
          </a:xfrm>
          <a:prstGeom prst="rect">
            <a:avLst/>
          </a:prstGeom>
        </p:spPr>
        <p:txBody>
          <a:bodyPr wrap="square">
            <a:spAutoFit/>
          </a:bodyPr>
          <a:lstStyle/>
          <a:p>
            <a:r>
              <a:rPr lang="en-US" sz="1600" dirty="0"/>
              <a:t>Figure 27-4 shows a side-by-side comparison of VMs and containers. Notice that each VM requires an OS and that containers all share the same OS while remaining isolated from each other.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8" y="2412008"/>
            <a:ext cx="8727784" cy="1867026"/>
          </a:xfrm>
          <a:prstGeom prst="rect">
            <a:avLst/>
          </a:prstGeom>
        </p:spPr>
      </p:pic>
      <p:sp>
        <p:nvSpPr>
          <p:cNvPr id="7" name="TextBox 6"/>
          <p:cNvSpPr txBox="1"/>
          <p:nvPr/>
        </p:nvSpPr>
        <p:spPr>
          <a:xfrm>
            <a:off x="174408" y="4279034"/>
            <a:ext cx="4476162" cy="276999"/>
          </a:xfrm>
          <a:prstGeom prst="rect">
            <a:avLst/>
          </a:prstGeom>
          <a:noFill/>
        </p:spPr>
        <p:txBody>
          <a:bodyPr wrap="none" rtlCol="0">
            <a:spAutoFit/>
          </a:bodyPr>
          <a:lstStyle/>
          <a:p>
            <a:r>
              <a:rPr lang="en-US" sz="1200" b="1" dirty="0"/>
              <a:t>Figure 27-4</a:t>
            </a:r>
            <a:r>
              <a:rPr lang="en-US" sz="1200" dirty="0"/>
              <a:t>  </a:t>
            </a:r>
            <a:r>
              <a:rPr lang="en-US" sz="1200" i="1" dirty="0"/>
              <a:t>Side-by-Side Comparison of VMs and Containers</a:t>
            </a:r>
            <a:r>
              <a:rPr lang="en-US" sz="1200" dirty="0"/>
              <a:t> </a:t>
            </a:r>
            <a:endParaRPr lang="en-US" sz="1400" dirty="0"/>
          </a:p>
        </p:txBody>
      </p:sp>
    </p:spTree>
    <p:extLst>
      <p:ext uri="{BB962C8B-B14F-4D97-AF65-F5344CB8AC3E}">
        <p14:creationId xmlns:p14="http://schemas.microsoft.com/office/powerpoint/2010/main" val="260097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37882"/>
          </a:xfrm>
        </p:spPr>
        <p:txBody>
          <a:bodyPr/>
          <a:lstStyle/>
          <a:p>
            <a:r>
              <a:rPr lang="en-US" sz="1600" dirty="0"/>
              <a:t>Server Virtualization</a:t>
            </a:r>
            <a:br>
              <a:rPr lang="en-US" sz="1600" dirty="0"/>
            </a:br>
            <a:r>
              <a:rPr lang="en-US" sz="2400" dirty="0"/>
              <a:t>Differences Between Containers and VMs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4408" y="676126"/>
            <a:ext cx="8621634" cy="4127522"/>
          </a:xfrm>
        </p:spPr>
        <p:txBody>
          <a:bodyPr/>
          <a:lstStyle/>
          <a:p>
            <a:pPr marL="285750" indent="-285750" algn="l">
              <a:buFont typeface="Arial" panose="020B0604020202020204" pitchFamily="34" charset="0"/>
              <a:buChar char="•"/>
            </a:pPr>
            <a:r>
              <a:rPr lang="en-US" sz="1600" dirty="0">
                <a:solidFill>
                  <a:schemeClr val="tx1"/>
                </a:solidFill>
              </a:rPr>
              <a:t>A VM includes a guest OS, which typically comes with a large number of components (including executables, libraries, and dependencies) that are really not required for the  application to run.</a:t>
            </a:r>
          </a:p>
          <a:p>
            <a:pPr marL="285750" indent="-285750" algn="l">
              <a:buFont typeface="Arial" panose="020B0604020202020204" pitchFamily="34" charset="0"/>
              <a:buChar char="•"/>
            </a:pPr>
            <a:r>
              <a:rPr lang="en-US" sz="1600" dirty="0">
                <a:solidFill>
                  <a:srgbClr val="000000"/>
                </a:solidFill>
              </a:rPr>
              <a:t>Containers share the underlying resources of the host operating system and do not include a guest OS, as VMs do. Containers are lightweight (small in size).</a:t>
            </a:r>
          </a:p>
          <a:p>
            <a:pPr marL="285750" indent="-285750" algn="l">
              <a:buFont typeface="Arial" panose="020B0604020202020204" pitchFamily="34" charset="0"/>
              <a:buChar char="•"/>
            </a:pPr>
            <a:r>
              <a:rPr lang="en-US" sz="1600" dirty="0">
                <a:solidFill>
                  <a:srgbClr val="000000"/>
                </a:solidFill>
              </a:rPr>
              <a:t>The application, along with the specific dependencies (binary files and libraries) that it needs to run, are included within the container. </a:t>
            </a:r>
          </a:p>
          <a:p>
            <a:pPr marL="285750" indent="-285750" algn="l">
              <a:buFont typeface="Arial" panose="020B0604020202020204" pitchFamily="34" charset="0"/>
              <a:buChar char="•"/>
            </a:pPr>
            <a:r>
              <a:rPr lang="en-US" sz="1600" dirty="0">
                <a:solidFill>
                  <a:srgbClr val="000000"/>
                </a:solidFill>
              </a:rPr>
              <a:t>Containers originate from container images, a file created by a container engine that includes the application code along with its dependencies.</a:t>
            </a:r>
          </a:p>
          <a:p>
            <a:pPr marL="285750" indent="-285750" algn="l">
              <a:buFont typeface="Arial" panose="020B0604020202020204" pitchFamily="34" charset="0"/>
              <a:buChar char="•"/>
            </a:pPr>
            <a:r>
              <a:rPr lang="en-US" sz="1600" dirty="0">
                <a:solidFill>
                  <a:srgbClr val="000000"/>
                </a:solidFill>
              </a:rPr>
              <a:t>A container does not try to virtualize a physical server as a VM does. Instead, the abstraction is the application or the components that make up the application.</a:t>
            </a:r>
          </a:p>
          <a:p>
            <a:pPr marL="285750" indent="-285750" algn="l">
              <a:buFont typeface="Arial" panose="020B0604020202020204" pitchFamily="34" charset="0"/>
              <a:buChar char="•"/>
            </a:pPr>
            <a:r>
              <a:rPr lang="en-US" sz="1600" dirty="0">
                <a:solidFill>
                  <a:srgbClr val="000000"/>
                </a:solidFill>
              </a:rPr>
              <a:t>When a VM starts, the OS needs to load first, and once it is operational, the application in the VM can then start and run. This whole process usually takes minutes. </a:t>
            </a:r>
          </a:p>
          <a:p>
            <a:pPr marL="285750" indent="-285750" algn="l">
              <a:buFont typeface="Arial" panose="020B0604020202020204" pitchFamily="34" charset="0"/>
              <a:buChar char="•"/>
            </a:pPr>
            <a:r>
              <a:rPr lang="en-US" sz="1600" dirty="0">
                <a:solidFill>
                  <a:srgbClr val="000000"/>
                </a:solidFill>
              </a:rPr>
              <a:t>When a container starts, it leverages the kernel of the host OS, which is already running, and it typically takes a few seconds to start.</a:t>
            </a:r>
          </a:p>
          <a:p>
            <a:pPr marL="0" indent="0" algn="l"/>
            <a:endParaRPr lang="en-US" sz="1600" dirty="0">
              <a:solidFill>
                <a:srgbClr val="000000"/>
              </a:solidFill>
            </a:endParaRPr>
          </a:p>
        </p:txBody>
      </p:sp>
    </p:spTree>
    <p:extLst>
      <p:ext uri="{BB962C8B-B14F-4D97-AF65-F5344CB8AC3E}">
        <p14:creationId xmlns:p14="http://schemas.microsoft.com/office/powerpoint/2010/main" val="99379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4572000" cy="537882"/>
          </a:xfrm>
        </p:spPr>
        <p:txBody>
          <a:bodyPr/>
          <a:lstStyle/>
          <a:p>
            <a:r>
              <a:rPr lang="en-US" sz="1600" dirty="0"/>
              <a:t>Server Virtualization</a:t>
            </a:r>
            <a:br>
              <a:rPr lang="en-US" sz="1600" dirty="0"/>
            </a:br>
            <a:r>
              <a:rPr lang="en-US" sz="2400" dirty="0"/>
              <a:t>Virtual Switching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4408" y="676126"/>
            <a:ext cx="4204625" cy="3823046"/>
          </a:xfrm>
        </p:spPr>
        <p:txBody>
          <a:bodyPr/>
          <a:lstStyle/>
          <a:p>
            <a:pPr marL="285750" indent="-285750" algn="l">
              <a:buFont typeface="Arial" panose="020B0604020202020204" pitchFamily="34" charset="0"/>
              <a:buChar char="•"/>
            </a:pPr>
            <a:r>
              <a:rPr lang="en-US" sz="1600" dirty="0">
                <a:solidFill>
                  <a:srgbClr val="000000"/>
                </a:solidFill>
              </a:rPr>
              <a:t>A virtual switch (vSwitch) is a software-based Layer 2 switch that operates like a physical Ethernet switch. </a:t>
            </a:r>
          </a:p>
          <a:p>
            <a:pPr marL="285750" indent="-285750" algn="l">
              <a:buFont typeface="Arial" panose="020B0604020202020204" pitchFamily="34" charset="0"/>
              <a:buChar char="•"/>
            </a:pPr>
            <a:r>
              <a:rPr lang="en-US" sz="1600" dirty="0">
                <a:solidFill>
                  <a:srgbClr val="000000"/>
                </a:solidFill>
              </a:rPr>
              <a:t>A vSwitch enables VMs to communicate with each other within a virtualized server and with external physical networks through the physical network interface cards (pNICs). </a:t>
            </a:r>
          </a:p>
          <a:p>
            <a:pPr marL="285750" indent="-285750" algn="l">
              <a:buFont typeface="Arial" panose="020B0604020202020204" pitchFamily="34" charset="0"/>
              <a:buChar char="•"/>
            </a:pPr>
            <a:r>
              <a:rPr lang="en-US" sz="1600" dirty="0">
                <a:solidFill>
                  <a:srgbClr val="000000"/>
                </a:solidFill>
              </a:rPr>
              <a:t>Multiple vSwitches can be created under a virtualized server, but network traffic cannot flow directly from one vSwitch to another vSwitch within the same host, and the vSwitches cannot share the same pNIC.</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B6FF063A-F2D6-4C56-857B-6814CBF79028}"/>
              </a:ext>
            </a:extLst>
          </p:cNvPr>
          <p:cNvSpPr/>
          <p:nvPr/>
        </p:nvSpPr>
        <p:spPr>
          <a:xfrm>
            <a:off x="4521503" y="3430958"/>
            <a:ext cx="4444472" cy="1384995"/>
          </a:xfrm>
          <a:prstGeom prst="rect">
            <a:avLst/>
          </a:prstGeom>
        </p:spPr>
        <p:txBody>
          <a:bodyPr wrap="square">
            <a:spAutoFit/>
          </a:bodyPr>
          <a:lstStyle/>
          <a:p>
            <a:r>
              <a:rPr lang="en-US" sz="1400" dirty="0"/>
              <a:t>Figure 27-5 illustrates a virtualized server with three vSwitches connected to the virtual network interface cards (vNICs) of the VMs as well as the pNICs. vSwitch1 and vSwitch3 are linked to pNIC 1 and pNIC 3, respectively, to access the physical network, whereas vSwitch2 is not linked to any pNICs.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982" y="196070"/>
            <a:ext cx="3816972" cy="3003520"/>
          </a:xfrm>
          <a:prstGeom prst="rect">
            <a:avLst/>
          </a:prstGeom>
        </p:spPr>
      </p:pic>
      <p:sp>
        <p:nvSpPr>
          <p:cNvPr id="7" name="TextBox 6"/>
          <p:cNvSpPr txBox="1"/>
          <p:nvPr/>
        </p:nvSpPr>
        <p:spPr>
          <a:xfrm>
            <a:off x="4572000" y="3153959"/>
            <a:ext cx="3092513" cy="261610"/>
          </a:xfrm>
          <a:prstGeom prst="rect">
            <a:avLst/>
          </a:prstGeom>
          <a:noFill/>
        </p:spPr>
        <p:txBody>
          <a:bodyPr wrap="none" rtlCol="0">
            <a:spAutoFit/>
          </a:bodyPr>
          <a:lstStyle/>
          <a:p>
            <a:r>
              <a:rPr lang="en-US" sz="1100" b="1" dirty="0"/>
              <a:t>Figure 27-5</a:t>
            </a:r>
            <a:r>
              <a:rPr lang="en-US" sz="1100" dirty="0"/>
              <a:t>  </a:t>
            </a:r>
            <a:r>
              <a:rPr lang="en-US" sz="1100" i="1" dirty="0"/>
              <a:t>Virtualized Server with vSwitches</a:t>
            </a:r>
            <a:endParaRPr lang="en-US" sz="1200" dirty="0"/>
          </a:p>
        </p:txBody>
      </p:sp>
    </p:spTree>
    <p:extLst>
      <p:ext uri="{BB962C8B-B14F-4D97-AF65-F5344CB8AC3E}">
        <p14:creationId xmlns:p14="http://schemas.microsoft.com/office/powerpoint/2010/main" val="301094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
            <a:ext cx="6169981" cy="537882"/>
          </a:xfrm>
        </p:spPr>
        <p:txBody>
          <a:bodyPr/>
          <a:lstStyle/>
          <a:p>
            <a:r>
              <a:rPr lang="en-US" sz="1600" dirty="0"/>
              <a:t>Server Virtualization</a:t>
            </a:r>
            <a:br>
              <a:rPr lang="en-US" sz="1600" dirty="0"/>
            </a:br>
            <a:r>
              <a:rPr lang="en-US" sz="2400" dirty="0"/>
              <a:t>Distributed Virtual Switching Benefits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4408" y="537883"/>
            <a:ext cx="5724686" cy="4126325"/>
          </a:xfrm>
        </p:spPr>
        <p:txBody>
          <a:bodyPr/>
          <a:lstStyle/>
          <a:p>
            <a:pPr marL="0" indent="0" algn="l"/>
            <a:r>
              <a:rPr lang="en-US" sz="1600" dirty="0">
                <a:solidFill>
                  <a:srgbClr val="000000"/>
                </a:solidFill>
              </a:rPr>
              <a:t>One of the downsides of standard vSwitches is that every vSwitch that is part of a cluster of virtualized servers needs to be configured individually in every virtual host. This problem is solved by using distributed virtual switching, a feature that aggregates vSwitches together from a cluster of virtualized servers and treats them as a single distributed virtual switch. Benefits include:</a:t>
            </a:r>
          </a:p>
          <a:p>
            <a:pPr marL="285750" indent="-285750" algn="l">
              <a:buFont typeface="Arial" panose="020B0604020202020204" pitchFamily="34" charset="0"/>
              <a:buChar char="•"/>
            </a:pPr>
            <a:r>
              <a:rPr lang="en-US" sz="1600" dirty="0">
                <a:solidFill>
                  <a:srgbClr val="000000"/>
                </a:solidFill>
              </a:rPr>
              <a:t>Centralized management of vSwitch configuration for multiple hosts in a cluster</a:t>
            </a:r>
          </a:p>
          <a:p>
            <a:pPr marL="285750" indent="-285750" algn="l">
              <a:buFont typeface="Arial" panose="020B0604020202020204" pitchFamily="34" charset="0"/>
              <a:buChar char="•"/>
            </a:pPr>
            <a:r>
              <a:rPr lang="en-US" sz="1600" dirty="0">
                <a:solidFill>
                  <a:srgbClr val="000000"/>
                </a:solidFill>
              </a:rPr>
              <a:t>Migration of networking statistics and policies with virtual machines during a live VM migration</a:t>
            </a:r>
          </a:p>
          <a:p>
            <a:pPr marL="285750" indent="-285750" algn="l">
              <a:buFont typeface="Arial" panose="020B0604020202020204" pitchFamily="34" charset="0"/>
              <a:buChar char="•"/>
            </a:pPr>
            <a:r>
              <a:rPr lang="en-US" sz="1600" dirty="0">
                <a:solidFill>
                  <a:srgbClr val="000000"/>
                </a:solidFill>
              </a:rPr>
              <a:t>Configuration consistency across all the hosts that are part of the distributed switch</a:t>
            </a:r>
          </a:p>
          <a:p>
            <a:pPr marL="0" indent="0" algn="l"/>
            <a:r>
              <a:rPr lang="en-US" sz="1600" dirty="0">
                <a:solidFill>
                  <a:srgbClr val="000000"/>
                </a:solidFill>
              </a:rPr>
              <a:t>Like VMs, containers rely on vSwitches (also known as virtual bridges) for communication within a node (server) or the outside world.</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59FC8E06-A4EE-4715-B34F-000BB5ECE52E}"/>
              </a:ext>
            </a:extLst>
          </p:cNvPr>
          <p:cNvSpPr/>
          <p:nvPr/>
        </p:nvSpPr>
        <p:spPr>
          <a:xfrm>
            <a:off x="6073502" y="3867183"/>
            <a:ext cx="2814298" cy="954107"/>
          </a:xfrm>
          <a:prstGeom prst="rect">
            <a:avLst/>
          </a:prstGeom>
        </p:spPr>
        <p:txBody>
          <a:bodyPr wrap="square">
            <a:spAutoFit/>
          </a:bodyPr>
          <a:lstStyle/>
          <a:p>
            <a:r>
              <a:rPr lang="en-US" sz="1400" dirty="0"/>
              <a:t>Figure 27-6 illustrates how every container created by Docker is assigned a virtual Ethernet interface (veth) on Docker0.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145" y="537883"/>
            <a:ext cx="2149649" cy="3009509"/>
          </a:xfrm>
          <a:prstGeom prst="rect">
            <a:avLst/>
          </a:prstGeom>
        </p:spPr>
      </p:pic>
      <p:sp>
        <p:nvSpPr>
          <p:cNvPr id="8" name="TextBox 7"/>
          <p:cNvSpPr txBox="1"/>
          <p:nvPr/>
        </p:nvSpPr>
        <p:spPr>
          <a:xfrm>
            <a:off x="6073502" y="3547392"/>
            <a:ext cx="2183611" cy="261610"/>
          </a:xfrm>
          <a:prstGeom prst="rect">
            <a:avLst/>
          </a:prstGeom>
          <a:noFill/>
        </p:spPr>
        <p:txBody>
          <a:bodyPr wrap="none" rtlCol="0">
            <a:spAutoFit/>
          </a:bodyPr>
          <a:lstStyle/>
          <a:p>
            <a:r>
              <a:rPr lang="en-US" sz="1100" b="1" dirty="0"/>
              <a:t>Figure 27-6</a:t>
            </a:r>
            <a:r>
              <a:rPr lang="en-US" sz="1100" dirty="0"/>
              <a:t>  </a:t>
            </a:r>
            <a:r>
              <a:rPr lang="en-US" sz="1100" i="1" dirty="0"/>
              <a:t>Container Bridging</a:t>
            </a:r>
            <a:endParaRPr lang="en-US" sz="1200" dirty="0"/>
          </a:p>
        </p:txBody>
      </p:sp>
    </p:spTree>
    <p:extLst>
      <p:ext uri="{BB962C8B-B14F-4D97-AF65-F5344CB8AC3E}">
        <p14:creationId xmlns:p14="http://schemas.microsoft.com/office/powerpoint/2010/main" val="247322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21217</TotalTime>
  <Words>4102</Words>
  <Application>Microsoft Office PowerPoint</Application>
  <PresentationFormat>On-screen Show (16:9)</PresentationFormat>
  <Paragraphs>272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Cisco-Bold</vt:lpstr>
      <vt:lpstr>CiscoSans ExtraLight</vt:lpstr>
      <vt:lpstr>Default Theme</vt:lpstr>
      <vt:lpstr>Chapter 27: Virtualization</vt:lpstr>
      <vt:lpstr>Chapter 27 Content</vt:lpstr>
      <vt:lpstr>Server Virtualization</vt:lpstr>
      <vt:lpstr>Server Virtualization Virtual Machines</vt:lpstr>
      <vt:lpstr>Server Virtualization Virtual Machines Advantages</vt:lpstr>
      <vt:lpstr>Server Virtualization Containers</vt:lpstr>
      <vt:lpstr>Server Virtualization Differences Between Containers and VMs</vt:lpstr>
      <vt:lpstr>Server Virtualization Virtual Switching</vt:lpstr>
      <vt:lpstr>Server Virtualization Distributed Virtual Switching Benefits</vt:lpstr>
      <vt:lpstr>Network Functions Virtualization</vt:lpstr>
      <vt:lpstr>Network Functions Virtualization NFV Benefits</vt:lpstr>
      <vt:lpstr>Network Functions Virtualization Virtual Network Functions - VNF</vt:lpstr>
      <vt:lpstr>Network Functions Virtualization Virtualized Infrastructure Manager</vt:lpstr>
      <vt:lpstr>Network Functions Virtualization Element Managers/Management and Orchestration</vt:lpstr>
      <vt:lpstr>Network Functions Virtualization OSS/BSS</vt:lpstr>
      <vt:lpstr>Network Functions Virtualization VNF Performance</vt:lpstr>
      <vt:lpstr>Network Functions Virtualization Terminology</vt:lpstr>
      <vt:lpstr>Network Functions Virtualization Packet Flow Virtualized Environment</vt:lpstr>
      <vt:lpstr>Network Functions Virtualization Packet Flow Steps for Packets Received by pNIC</vt:lpstr>
      <vt:lpstr>Network Functions Virtualization Packet Flow Steps for Packets Received by pNIC (Cont.)</vt:lpstr>
      <vt:lpstr>Network Functions Virtualization OVS-DPDK</vt:lpstr>
      <vt:lpstr>Network Functions Virtualization PCI Passthrough</vt:lpstr>
      <vt:lpstr>Network Functions Virtualization SR-IOV</vt:lpstr>
      <vt:lpstr>Network Functions Virtualization Cisco Enterprise Network Functions Virtualization (ENFV) </vt:lpstr>
      <vt:lpstr>Network Functions Virtualization Cisco ENFV Solution Architecture</vt:lpstr>
      <vt:lpstr>Network Functions Virtualization Management and Orchestration</vt:lpstr>
      <vt:lpstr>Network Functions Virtualization Virtual Network Functions and Applications</vt:lpstr>
      <vt:lpstr>Network Functions Virtualization Network Function Virtualization Infrastructure Software (NFVIS)</vt:lpstr>
      <vt:lpstr>Network Functions Virtualization NFVIS Component Descriptions</vt:lpstr>
      <vt:lpstr>Network Functions Virtualization NFVIS Component Descriptions (Cont.)</vt:lpstr>
      <vt:lpstr>Prepare for the Exam</vt:lpstr>
      <vt:lpstr>Prepare for the Exam Key Topics for Chapter 27</vt:lpstr>
      <vt:lpstr>Prepare for the Exam Key Terms for Chapter 27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450</cp:revision>
  <dcterms:created xsi:type="dcterms:W3CDTF">2019-10-18T06:21:22Z</dcterms:created>
  <dcterms:modified xsi:type="dcterms:W3CDTF">2020-02-21T19:03:40Z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