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1103" r:id="rId3"/>
    <p:sldId id="1167" r:id="rId4"/>
    <p:sldId id="1144" r:id="rId5"/>
    <p:sldId id="1054" r:id="rId6"/>
    <p:sldId id="1146" r:id="rId7"/>
    <p:sldId id="1147" r:id="rId8"/>
    <p:sldId id="1233" r:id="rId9"/>
    <p:sldId id="1234" r:id="rId10"/>
    <p:sldId id="1256" r:id="rId11"/>
    <p:sldId id="1235" r:id="rId12"/>
    <p:sldId id="1236" r:id="rId13"/>
    <p:sldId id="1237" r:id="rId14"/>
    <p:sldId id="1238" r:id="rId15"/>
    <p:sldId id="1239" r:id="rId16"/>
    <p:sldId id="1240" r:id="rId17"/>
    <p:sldId id="1241" r:id="rId18"/>
    <p:sldId id="1242" r:id="rId19"/>
    <p:sldId id="1181" r:id="rId20"/>
    <p:sldId id="1185" r:id="rId21"/>
    <p:sldId id="1243" r:id="rId22"/>
    <p:sldId id="1244" r:id="rId23"/>
    <p:sldId id="1245" r:id="rId24"/>
    <p:sldId id="1246" r:id="rId25"/>
    <p:sldId id="1247" r:id="rId26"/>
    <p:sldId id="1190" r:id="rId27"/>
    <p:sldId id="1195" r:id="rId28"/>
    <p:sldId id="1248" r:id="rId29"/>
    <p:sldId id="1205" r:id="rId30"/>
    <p:sldId id="1218" r:id="rId31"/>
    <p:sldId id="1249" r:id="rId32"/>
    <p:sldId id="1206" r:id="rId33"/>
    <p:sldId id="1208" r:id="rId34"/>
    <p:sldId id="1250" r:id="rId35"/>
    <p:sldId id="1251" r:id="rId36"/>
    <p:sldId id="1252" r:id="rId37"/>
    <p:sldId id="1253" r:id="rId38"/>
    <p:sldId id="1254" r:id="rId39"/>
    <p:sldId id="1255" r:id="rId40"/>
    <p:sldId id="1158" r:id="rId41"/>
    <p:sldId id="1191" r:id="rId42"/>
    <p:sldId id="1160"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Dan Alberghetti" initials="DA" lastIdx="5" clrIdx="7">
    <p:extLst>
      <p:ext uri="{19B8F6BF-5375-455C-9EA6-DF929625EA0E}">
        <p15:presenceInfo xmlns:p15="http://schemas.microsoft.com/office/powerpoint/2012/main" userId="cdab2692885f1b07" providerId="Windows Live"/>
      </p:ext>
    </p:extLst>
  </p:cmAuthor>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2"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 id="6" name="Information Technology Education" initials="ITE" lastIdx="19" clrIdx="6">
    <p:extLst>
      <p:ext uri="{19B8F6BF-5375-455C-9EA6-DF929625EA0E}">
        <p15:presenceInfo xmlns:p15="http://schemas.microsoft.com/office/powerpoint/2012/main" userId="Information Technology Educ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93" autoAdjust="0"/>
    <p:restoredTop sz="91148" autoAdjust="0"/>
  </p:normalViewPr>
  <p:slideViewPr>
    <p:cSldViewPr snapToGrid="0" showGuides="1">
      <p:cViewPr varScale="1">
        <p:scale>
          <a:sx n="83" d="100"/>
          <a:sy n="83" d="100"/>
        </p:scale>
        <p:origin x="984" y="6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135045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30369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40489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502139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43242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3293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1866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9986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78595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41354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407484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0588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1249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380951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62793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31847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753219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595647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724021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3397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665447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291888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722597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583842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82881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268375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779990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13879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466701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357272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3663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586733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03316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618187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569628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28: Foundational Network Programmability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659466"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24950"/>
          </a:xfrm>
        </p:spPr>
        <p:txBody>
          <a:bodyPr/>
          <a:lstStyle/>
          <a:p>
            <a:r>
              <a:rPr lang="en-US" sz="1600" dirty="0"/>
              <a:t>Application Programming Interface</a:t>
            </a:r>
            <a:br>
              <a:rPr lang="en-US" sz="2400" dirty="0"/>
            </a:br>
            <a:r>
              <a:rPr lang="en-US" sz="2400" dirty="0"/>
              <a:t>Introduction to Postman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24951"/>
            <a:ext cx="4591735" cy="3756276"/>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One of the most important pieces of interacting with any software using APIs is testing. Testing code helps ensure that developers are accomplishing the outcome that was intended when executing the code.</a:t>
            </a:r>
          </a:p>
          <a:p>
            <a:pPr marL="0" indent="0" algn="l" defTabSz="684213" fontAlgn="base">
              <a:spcBef>
                <a:spcPts val="600"/>
              </a:spcBef>
              <a:spcAft>
                <a:spcPts val="600"/>
              </a:spcAft>
              <a:buClr>
                <a:schemeClr val="tx2"/>
              </a:buClr>
              <a:buSzPct val="90000"/>
            </a:pPr>
            <a:r>
              <a:rPr lang="en-US" sz="1500" dirty="0">
                <a:solidFill>
                  <a:srgbClr val="000000"/>
                </a:solidFill>
              </a:rPr>
              <a:t>Many APIs require user authentication to gain access to utilize the APIs. </a:t>
            </a:r>
          </a:p>
          <a:p>
            <a:pPr marL="0" indent="0" algn="l" defTabSz="684213" fontAlgn="base">
              <a:spcBef>
                <a:spcPts val="600"/>
              </a:spcBef>
              <a:spcAft>
                <a:spcPts val="600"/>
              </a:spcAft>
              <a:buClr>
                <a:schemeClr val="tx2"/>
              </a:buClr>
              <a:buSzPct val="90000"/>
            </a:pPr>
            <a:r>
              <a:rPr lang="en-US" sz="1500" dirty="0">
                <a:solidFill>
                  <a:srgbClr val="000000"/>
                </a:solidFill>
              </a:rPr>
              <a:t>If a REST API call is used to delete data, that data will be removed just as if a user logged in via the CLI and deleted it. </a:t>
            </a:r>
          </a:p>
          <a:p>
            <a:pPr marL="0" indent="0" algn="l" defTabSz="684213" fontAlgn="base">
              <a:spcBef>
                <a:spcPts val="600"/>
              </a:spcBef>
              <a:spcAft>
                <a:spcPts val="600"/>
              </a:spcAft>
              <a:buClr>
                <a:schemeClr val="tx2"/>
              </a:buClr>
              <a:buSzPct val="90000"/>
            </a:pPr>
            <a:r>
              <a:rPr lang="en-US" sz="1500" dirty="0">
                <a:solidFill>
                  <a:srgbClr val="000000"/>
                </a:solidFill>
              </a:rPr>
              <a:t>Postman is an application that makes it possible to interact with APIs using a console-based approach. Postman allows for the use of various data types and formats to interact with REST-based APIs. </a:t>
            </a:r>
          </a:p>
        </p:txBody>
      </p:sp>
      <p:sp>
        <p:nvSpPr>
          <p:cNvPr id="5" name="TextBox 4"/>
          <p:cNvSpPr txBox="1"/>
          <p:nvPr/>
        </p:nvSpPr>
        <p:spPr>
          <a:xfrm>
            <a:off x="5414673" y="3670076"/>
            <a:ext cx="2820003" cy="307777"/>
          </a:xfrm>
          <a:prstGeom prst="rect">
            <a:avLst/>
          </a:prstGeom>
          <a:noFill/>
        </p:spPr>
        <p:txBody>
          <a:bodyPr wrap="none" rtlCol="0">
            <a:spAutoFit/>
          </a:bodyPr>
          <a:lstStyle/>
          <a:p>
            <a:r>
              <a:rPr lang="en-US" sz="1400" b="1" dirty="0">
                <a:solidFill>
                  <a:srgbClr val="000000"/>
                </a:solidFill>
              </a:rPr>
              <a:t>Figure 28-2 </a:t>
            </a:r>
            <a:r>
              <a:rPr lang="en-US" sz="1400" i="1" dirty="0">
                <a:solidFill>
                  <a:srgbClr val="000000"/>
                </a:solidFill>
              </a:rPr>
              <a:t>Postman Dashboard</a:t>
            </a: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591735" y="1065702"/>
            <a:ext cx="4465880" cy="2493221"/>
          </a:xfrm>
          <a:prstGeom prst="rect">
            <a:avLst/>
          </a:prstGeom>
        </p:spPr>
      </p:pic>
    </p:spTree>
    <p:extLst>
      <p:ext uri="{BB962C8B-B14F-4D97-AF65-F5344CB8AC3E}">
        <p14:creationId xmlns:p14="http://schemas.microsoft.com/office/powerpoint/2010/main" val="52253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98636"/>
          </a:xfrm>
        </p:spPr>
        <p:txBody>
          <a:bodyPr/>
          <a:lstStyle/>
          <a:p>
            <a:r>
              <a:rPr lang="en-US" sz="1600" dirty="0"/>
              <a:t>Application Programming Interface</a:t>
            </a:r>
            <a:br>
              <a:rPr lang="en-US" sz="2400" dirty="0"/>
            </a:br>
            <a:r>
              <a:rPr lang="en-US" sz="2400" dirty="0"/>
              <a:t>Introduction to Postman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9206" y="598637"/>
            <a:ext cx="6410131" cy="4219208"/>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Postman application has various sections that you can interact with. The focus here is on using the Builder portion of the dashboard.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History</a:t>
            </a:r>
            <a:r>
              <a:rPr lang="en-US" sz="1500" dirty="0">
                <a:solidFill>
                  <a:srgbClr val="000000"/>
                </a:solidFill>
              </a:rPr>
              <a:t> - The history tab shows a list of all the recent API calls made.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Collections</a:t>
            </a:r>
            <a:r>
              <a:rPr lang="en-US" sz="1500" dirty="0">
                <a:solidFill>
                  <a:srgbClr val="000000"/>
                </a:solidFill>
              </a:rPr>
              <a:t> - API calls can be stored in groups, called collections, that are specific to a user’s needs.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New Tab </a:t>
            </a:r>
            <a:r>
              <a:rPr lang="en-US" sz="1500" dirty="0">
                <a:solidFill>
                  <a:srgbClr val="000000"/>
                </a:solidFill>
              </a:rPr>
              <a:t>- Tabs provide another very convenient way to work with various API calls. Each tab can have its own API call and parameters that are completely independent of any other tab.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b="1" dirty="0">
                <a:solidFill>
                  <a:srgbClr val="000000"/>
                </a:solidFill>
              </a:rPr>
              <a:t>URL Bar </a:t>
            </a:r>
            <a:r>
              <a:rPr lang="en-US" sz="1500" dirty="0">
                <a:solidFill>
                  <a:srgbClr val="000000"/>
                </a:solidFill>
              </a:rPr>
              <a:t>- Each tab has its own URL bar to be able to use a specific API. Remember that an API call using REST is very much like an HTTP transaction. Each API call in a RESTful API maps to an individual URL for a particular function. This means every configuration change or poll to retrieve data a user makes in a REST API has a unique URL—whether it is a GET, POST, PUT, PATCH, or DELETE function.</a:t>
            </a:r>
          </a:p>
        </p:txBody>
      </p:sp>
      <p:pic>
        <p:nvPicPr>
          <p:cNvPr id="6" name="Picture 5">
            <a:extLst>
              <a:ext uri="{FF2B5EF4-FFF2-40B4-BE49-F238E27FC236}">
                <a16:creationId xmlns:a16="http://schemas.microsoft.com/office/drawing/2014/main" id="{787CD71A-C933-4A53-89E4-8B2553945ED5}"/>
              </a:ext>
            </a:extLst>
          </p:cNvPr>
          <p:cNvPicPr>
            <a:picLocks noChangeAspect="1"/>
          </p:cNvPicPr>
          <p:nvPr/>
        </p:nvPicPr>
        <p:blipFill>
          <a:blip r:embed="rId3"/>
          <a:srcRect/>
          <a:stretch/>
        </p:blipFill>
        <p:spPr>
          <a:xfrm>
            <a:off x="6469337" y="1895585"/>
            <a:ext cx="2677673" cy="1625312"/>
          </a:xfrm>
          <a:prstGeom prst="rect">
            <a:avLst/>
          </a:prstGeom>
        </p:spPr>
      </p:pic>
    </p:spTree>
    <p:extLst>
      <p:ext uri="{BB962C8B-B14F-4D97-AF65-F5344CB8AC3E}">
        <p14:creationId xmlns:p14="http://schemas.microsoft.com/office/powerpoint/2010/main" val="221829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Data Formats XML and JSON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57882" y="707351"/>
            <a:ext cx="8887442" cy="1727939"/>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XML and JSON are two of the most common data formats that are used with APIs. Extensible Markup Language (XML) is commonly used when constructing web services. </a:t>
            </a:r>
          </a:p>
          <a:p>
            <a:pPr marL="0" indent="0" algn="l" defTabSz="684213" fontAlgn="base">
              <a:spcBef>
                <a:spcPts val="600"/>
              </a:spcBef>
              <a:spcAft>
                <a:spcPts val="600"/>
              </a:spcAft>
              <a:buClr>
                <a:schemeClr val="tx2"/>
              </a:buClr>
              <a:buSzPct val="90000"/>
            </a:pPr>
            <a:r>
              <a:rPr lang="en-US" sz="1500" dirty="0">
                <a:solidFill>
                  <a:srgbClr val="000000"/>
                </a:solidFill>
              </a:rPr>
              <a:t>XML is a tag-based language. For example, a start tag named interface is represented as &lt;interface&gt; and the end tag for &lt;interface&gt; would be &lt;/interface&gt;. </a:t>
            </a:r>
          </a:p>
          <a:p>
            <a:pPr marL="0" indent="0" algn="l" defTabSz="684213" fontAlgn="base">
              <a:spcBef>
                <a:spcPts val="600"/>
              </a:spcBef>
              <a:spcAft>
                <a:spcPts val="600"/>
              </a:spcAft>
              <a:buClr>
                <a:schemeClr val="tx2"/>
              </a:buClr>
              <a:buSzPct val="90000"/>
            </a:pPr>
            <a:r>
              <a:rPr lang="en-US" sz="1500" dirty="0">
                <a:solidFill>
                  <a:srgbClr val="000000"/>
                </a:solidFill>
              </a:rPr>
              <a:t>Inside the start tag and end tag, you can use different code and parameters. Example 28-1 shows a snippet of XML output with both start and end tags as well as some configuration parameters.</a:t>
            </a:r>
          </a:p>
        </p:txBody>
      </p:sp>
      <p:sp>
        <p:nvSpPr>
          <p:cNvPr id="5" name="Content Placeholder 3">
            <a:extLst>
              <a:ext uri="{FF2B5EF4-FFF2-40B4-BE49-F238E27FC236}">
                <a16:creationId xmlns:a16="http://schemas.microsoft.com/office/drawing/2014/main" id="{7C59C61E-A034-4CD7-BC9C-FB1B84325043}"/>
              </a:ext>
            </a:extLst>
          </p:cNvPr>
          <p:cNvSpPr txBox="1">
            <a:spLocks/>
          </p:cNvSpPr>
          <p:nvPr/>
        </p:nvSpPr>
        <p:spPr>
          <a:xfrm>
            <a:off x="93306" y="2658056"/>
            <a:ext cx="4273421" cy="19885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rgbClr val="000000"/>
                </a:solidFill>
              </a:rPr>
              <a:t>Notice that each section of Example 28-1 has a start tag and an end tag. The data is structured so that it contains a section called “users,” and within that section are four individual users: </a:t>
            </a:r>
            <a:br>
              <a:rPr lang="en-US" sz="1500" dirty="0">
                <a:solidFill>
                  <a:srgbClr val="000000"/>
                </a:solidFill>
              </a:rPr>
            </a:br>
            <a:r>
              <a:rPr lang="en-US" sz="1500" dirty="0">
                <a:solidFill>
                  <a:srgbClr val="000000"/>
                </a:solidFill>
              </a:rPr>
              <a:t>- root </a:t>
            </a:r>
            <a:br>
              <a:rPr lang="en-US" sz="1500" dirty="0">
                <a:solidFill>
                  <a:srgbClr val="000000"/>
                </a:solidFill>
              </a:rPr>
            </a:br>
            <a:r>
              <a:rPr lang="en-US" sz="1500" dirty="0">
                <a:solidFill>
                  <a:srgbClr val="000000"/>
                </a:solidFill>
              </a:rPr>
              <a:t>- Jason </a:t>
            </a:r>
            <a:br>
              <a:rPr lang="en-US" sz="1500" dirty="0">
                <a:solidFill>
                  <a:srgbClr val="000000"/>
                </a:solidFill>
              </a:rPr>
            </a:br>
            <a:r>
              <a:rPr lang="en-US" sz="1500" dirty="0">
                <a:solidFill>
                  <a:srgbClr val="000000"/>
                </a:solidFill>
              </a:rPr>
              <a:t>- Jamie </a:t>
            </a:r>
            <a:br>
              <a:rPr lang="en-US" sz="1500" dirty="0">
                <a:solidFill>
                  <a:srgbClr val="000000"/>
                </a:solidFill>
              </a:rPr>
            </a:br>
            <a:r>
              <a:rPr lang="en-US" sz="1500" dirty="0">
                <a:solidFill>
                  <a:srgbClr val="000000"/>
                </a:solidFill>
              </a:rPr>
              <a:t>- Luke</a:t>
            </a:r>
          </a:p>
        </p:txBody>
      </p:sp>
      <p:pic>
        <p:nvPicPr>
          <p:cNvPr id="6" name="Picture 5">
            <a:extLst>
              <a:ext uri="{FF2B5EF4-FFF2-40B4-BE49-F238E27FC236}">
                <a16:creationId xmlns:a16="http://schemas.microsoft.com/office/drawing/2014/main" id="{787CD71A-C933-4A53-89E4-8B2553945ED5}"/>
              </a:ext>
            </a:extLst>
          </p:cNvPr>
          <p:cNvPicPr>
            <a:picLocks noChangeAspect="1"/>
          </p:cNvPicPr>
          <p:nvPr/>
        </p:nvPicPr>
        <p:blipFill>
          <a:blip r:embed="rId3"/>
          <a:srcRect/>
          <a:stretch/>
        </p:blipFill>
        <p:spPr>
          <a:xfrm>
            <a:off x="4448761" y="2571749"/>
            <a:ext cx="4643937" cy="2392137"/>
          </a:xfrm>
          <a:prstGeom prst="rect">
            <a:avLst/>
          </a:prstGeom>
        </p:spPr>
      </p:pic>
    </p:spTree>
    <p:extLst>
      <p:ext uri="{BB962C8B-B14F-4D97-AF65-F5344CB8AC3E}">
        <p14:creationId xmlns:p14="http://schemas.microsoft.com/office/powerpoint/2010/main" val="147968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578901"/>
          </a:xfrm>
        </p:spPr>
        <p:txBody>
          <a:bodyPr/>
          <a:lstStyle/>
          <a:p>
            <a:r>
              <a:rPr lang="en-US" sz="1600" dirty="0"/>
              <a:t>Application Programming Interface</a:t>
            </a:r>
            <a:br>
              <a:rPr lang="en-US" sz="2400" dirty="0"/>
            </a:br>
            <a:r>
              <a:rPr lang="en-US" sz="2400" dirty="0"/>
              <a:t>Data Formats XML and JSON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784" y="578900"/>
            <a:ext cx="8823239" cy="2697151"/>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JavaScript Object Notation (JSON) is much easier to work with than XML. It is simple to read and create. </a:t>
            </a:r>
          </a:p>
          <a:p>
            <a:pPr marL="0" indent="0" algn="l" defTabSz="684213" fontAlgn="base">
              <a:spcBef>
                <a:spcPts val="600"/>
              </a:spcBef>
              <a:spcAft>
                <a:spcPts val="600"/>
              </a:spcAft>
              <a:buClr>
                <a:schemeClr val="tx2"/>
              </a:buClr>
              <a:buSzPct val="90000"/>
            </a:pPr>
            <a:r>
              <a:rPr lang="en-US" sz="1500" dirty="0">
                <a:solidFill>
                  <a:srgbClr val="000000"/>
                </a:solidFill>
              </a:rPr>
              <a:t>JSON stores all its information in key/value pairs. </a:t>
            </a:r>
          </a:p>
          <a:p>
            <a:pPr marL="0" indent="0" algn="l" defTabSz="684213" fontAlgn="base">
              <a:spcBef>
                <a:spcPts val="600"/>
              </a:spcBef>
              <a:spcAft>
                <a:spcPts val="600"/>
              </a:spcAft>
              <a:buClr>
                <a:schemeClr val="tx2"/>
              </a:buClr>
              <a:buSzPct val="90000"/>
            </a:pPr>
            <a:r>
              <a:rPr lang="en-US" sz="1500" dirty="0">
                <a:solidFill>
                  <a:srgbClr val="000000"/>
                </a:solidFill>
              </a:rPr>
              <a:t>JSON uses objects for its format. Each JSON object starts with a { and ends with a }. </a:t>
            </a:r>
          </a:p>
          <a:p>
            <a:pPr marL="0" indent="0" algn="l" defTabSz="684213" fontAlgn="base">
              <a:spcBef>
                <a:spcPts val="600"/>
              </a:spcBef>
              <a:spcAft>
                <a:spcPts val="600"/>
              </a:spcAft>
              <a:buClr>
                <a:schemeClr val="tx2"/>
              </a:buClr>
              <a:buSzPct val="90000"/>
            </a:pPr>
            <a:r>
              <a:rPr lang="en-US" sz="1500" dirty="0">
                <a:solidFill>
                  <a:srgbClr val="000000"/>
                </a:solidFill>
              </a:rPr>
              <a:t>Example 28-3 shows how JSON can be used to represent the same username example shown for XML in Example 28-1. You can see that it has four separate key/value pairs, one for each user’s name.</a:t>
            </a:r>
          </a:p>
          <a:p>
            <a:pPr marL="0" indent="0" algn="l" defTabSz="684213" fontAlgn="base">
              <a:spcBef>
                <a:spcPts val="600"/>
              </a:spcBef>
              <a:spcAft>
                <a:spcPts val="600"/>
              </a:spcAft>
              <a:buClr>
                <a:schemeClr val="tx2"/>
              </a:buClr>
              <a:buSzPct val="90000"/>
            </a:pPr>
            <a:r>
              <a:rPr lang="en-US" sz="1500" dirty="0">
                <a:solidFill>
                  <a:srgbClr val="000000"/>
                </a:solidFill>
              </a:rPr>
              <a:t>In this JSON code snippet, you can see that the first key is user, and the value for that key is a unique username, root.</a:t>
            </a:r>
          </a:p>
        </p:txBody>
      </p:sp>
      <p:pic>
        <p:nvPicPr>
          <p:cNvPr id="6" name="Picture 5">
            <a:extLst>
              <a:ext uri="{FF2B5EF4-FFF2-40B4-BE49-F238E27FC236}">
                <a16:creationId xmlns:a16="http://schemas.microsoft.com/office/drawing/2014/main" id="{787CD71A-C933-4A53-89E4-8B2553945ED5}"/>
              </a:ext>
            </a:extLst>
          </p:cNvPr>
          <p:cNvPicPr>
            <a:picLocks noChangeAspect="1"/>
          </p:cNvPicPr>
          <p:nvPr/>
        </p:nvPicPr>
        <p:blipFill>
          <a:blip r:embed="rId3"/>
          <a:srcRect/>
          <a:stretch/>
        </p:blipFill>
        <p:spPr>
          <a:xfrm>
            <a:off x="1576487" y="3276051"/>
            <a:ext cx="5801832" cy="1520096"/>
          </a:xfrm>
          <a:prstGeom prst="rect">
            <a:avLst/>
          </a:prstGeom>
        </p:spPr>
      </p:pic>
    </p:spTree>
    <p:extLst>
      <p:ext uri="{BB962C8B-B14F-4D97-AF65-F5344CB8AC3E}">
        <p14:creationId xmlns:p14="http://schemas.microsoft.com/office/powerpoint/2010/main" val="279739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HTTP Status Codes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03931" y="707351"/>
            <a:ext cx="8685092" cy="142148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Now that the XML and JSON data formats have been explained, it is important to circle back to using the REST API and the associated responses and outcomes of doing so. </a:t>
            </a:r>
          </a:p>
          <a:p>
            <a:pPr marL="0" indent="0" algn="l" defTabSz="684213" fontAlgn="base">
              <a:spcBef>
                <a:spcPts val="600"/>
              </a:spcBef>
              <a:spcAft>
                <a:spcPts val="600"/>
              </a:spcAft>
              <a:buClr>
                <a:schemeClr val="tx2"/>
              </a:buClr>
              <a:buSzPct val="90000"/>
            </a:pPr>
            <a:r>
              <a:rPr lang="en-US" sz="1400" dirty="0">
                <a:solidFill>
                  <a:srgbClr val="000000"/>
                </a:solidFill>
              </a:rPr>
              <a:t>First, we need to look at the HTTP response status codes. Most internet users have experienced the dreaded “404 Not Found” error when navigating to a website. </a:t>
            </a:r>
          </a:p>
          <a:p>
            <a:pPr marL="0" indent="0" algn="l" defTabSz="684213" fontAlgn="base">
              <a:spcBef>
                <a:spcPts val="600"/>
              </a:spcBef>
              <a:spcAft>
                <a:spcPts val="600"/>
              </a:spcAft>
              <a:buClr>
                <a:schemeClr val="tx2"/>
              </a:buClr>
              <a:buSzPct val="90000"/>
            </a:pPr>
            <a:r>
              <a:rPr lang="en-US" sz="1400" dirty="0">
                <a:solidFill>
                  <a:srgbClr val="000000"/>
                </a:solidFill>
              </a:rPr>
              <a:t>Table 28-5 lists the most common HTTP status codes as well as the reasons users may receive each one.</a:t>
            </a:r>
          </a:p>
        </p:txBody>
      </p:sp>
      <p:graphicFrame>
        <p:nvGraphicFramePr>
          <p:cNvPr id="2" name="Table 4">
            <a:extLst>
              <a:ext uri="{FF2B5EF4-FFF2-40B4-BE49-F238E27FC236}">
                <a16:creationId xmlns:a16="http://schemas.microsoft.com/office/drawing/2014/main" id="{B4431128-331D-4783-8060-C7185B13E25F}"/>
              </a:ext>
            </a:extLst>
          </p:cNvPr>
          <p:cNvGraphicFramePr>
            <a:graphicFrameLocks noGrp="1"/>
          </p:cNvGraphicFramePr>
          <p:nvPr>
            <p:extLst>
              <p:ext uri="{D42A27DB-BD31-4B8C-83A1-F6EECF244321}">
                <p14:modId xmlns:p14="http://schemas.microsoft.com/office/powerpoint/2010/main" val="2340958003"/>
              </p:ext>
            </p:extLst>
          </p:nvPr>
        </p:nvGraphicFramePr>
        <p:xfrm>
          <a:off x="1292293" y="2185988"/>
          <a:ext cx="6301513" cy="2621280"/>
        </p:xfrm>
        <a:graphic>
          <a:graphicData uri="http://schemas.openxmlformats.org/drawingml/2006/table">
            <a:tbl>
              <a:tblPr firstRow="1" bandRow="1">
                <a:tableStyleId>{5C22544A-7EE6-4342-B048-85BDC9FD1C3A}</a:tableStyleId>
              </a:tblPr>
              <a:tblGrid>
                <a:gridCol w="1290875">
                  <a:extLst>
                    <a:ext uri="{9D8B030D-6E8A-4147-A177-3AD203B41FA5}">
                      <a16:colId xmlns:a16="http://schemas.microsoft.com/office/drawing/2014/main" val="1696181243"/>
                    </a:ext>
                  </a:extLst>
                </a:gridCol>
                <a:gridCol w="1171237">
                  <a:extLst>
                    <a:ext uri="{9D8B030D-6E8A-4147-A177-3AD203B41FA5}">
                      <a16:colId xmlns:a16="http://schemas.microsoft.com/office/drawing/2014/main" val="2655308615"/>
                    </a:ext>
                  </a:extLst>
                </a:gridCol>
                <a:gridCol w="3839401">
                  <a:extLst>
                    <a:ext uri="{9D8B030D-6E8A-4147-A177-3AD203B41FA5}">
                      <a16:colId xmlns:a16="http://schemas.microsoft.com/office/drawing/2014/main" val="2456845653"/>
                    </a:ext>
                  </a:extLst>
                </a:gridCol>
              </a:tblGrid>
              <a:tr h="370840">
                <a:tc>
                  <a:txBody>
                    <a:bodyPr/>
                    <a:lstStyle/>
                    <a:p>
                      <a:r>
                        <a:rPr lang="en-US" sz="1000" dirty="0"/>
                        <a:t>HTTP Status Code</a:t>
                      </a:r>
                    </a:p>
                  </a:txBody>
                  <a:tcPr/>
                </a:tc>
                <a:tc>
                  <a:txBody>
                    <a:bodyPr/>
                    <a:lstStyle/>
                    <a:p>
                      <a:r>
                        <a:rPr lang="en-US" sz="1000" dirty="0"/>
                        <a:t>Result</a:t>
                      </a:r>
                    </a:p>
                  </a:txBody>
                  <a:tcPr/>
                </a:tc>
                <a:tc>
                  <a:txBody>
                    <a:bodyPr/>
                    <a:lstStyle/>
                    <a:p>
                      <a:r>
                        <a:rPr lang="en-US" sz="1000" dirty="0"/>
                        <a:t>Common Reason for Response Code</a:t>
                      </a:r>
                    </a:p>
                  </a:txBody>
                  <a:tcPr/>
                </a:tc>
                <a:extLst>
                  <a:ext uri="{0D108BD9-81ED-4DB2-BD59-A6C34878D82A}">
                    <a16:rowId xmlns:a16="http://schemas.microsoft.com/office/drawing/2014/main" val="4150590622"/>
                  </a:ext>
                </a:extLst>
              </a:tr>
              <a:tr h="0">
                <a:tc>
                  <a:txBody>
                    <a:bodyPr/>
                    <a:lstStyle/>
                    <a:p>
                      <a:r>
                        <a:rPr lang="en-US" sz="1000" dirty="0"/>
                        <a:t>200</a:t>
                      </a:r>
                    </a:p>
                    <a:p>
                      <a:endParaRPr lang="en-US" sz="1000" dirty="0"/>
                    </a:p>
                  </a:txBody>
                  <a:tcPr/>
                </a:tc>
                <a:tc>
                  <a:txBody>
                    <a:bodyPr/>
                    <a:lstStyle/>
                    <a:p>
                      <a:r>
                        <a:rPr lang="en-US" sz="1000" dirty="0"/>
                        <a:t>OK </a:t>
                      </a:r>
                    </a:p>
                  </a:txBody>
                  <a:tcPr/>
                </a:tc>
                <a:tc>
                  <a:txBody>
                    <a:bodyPr/>
                    <a:lstStyle/>
                    <a:p>
                      <a:r>
                        <a:rPr lang="en-US" sz="1000" dirty="0"/>
                        <a:t>Using GET or POST to exchange data with an API</a:t>
                      </a:r>
                    </a:p>
                  </a:txBody>
                  <a:tcPr/>
                </a:tc>
                <a:extLst>
                  <a:ext uri="{0D108BD9-81ED-4DB2-BD59-A6C34878D82A}">
                    <a16:rowId xmlns:a16="http://schemas.microsoft.com/office/drawing/2014/main" val="1372918115"/>
                  </a:ext>
                </a:extLst>
              </a:tr>
              <a:tr h="370840">
                <a:tc>
                  <a:txBody>
                    <a:bodyPr/>
                    <a:lstStyle/>
                    <a:p>
                      <a:r>
                        <a:rPr lang="en-US" sz="1000" dirty="0"/>
                        <a:t>201</a:t>
                      </a:r>
                    </a:p>
                  </a:txBody>
                  <a:tcPr/>
                </a:tc>
                <a:tc>
                  <a:txBody>
                    <a:bodyPr/>
                    <a:lstStyle/>
                    <a:p>
                      <a:r>
                        <a:rPr lang="en-US" sz="1000" dirty="0"/>
                        <a:t>Created</a:t>
                      </a:r>
                    </a:p>
                  </a:txBody>
                  <a:tcPr/>
                </a:tc>
                <a:tc>
                  <a:txBody>
                    <a:bodyPr/>
                    <a:lstStyle/>
                    <a:p>
                      <a:r>
                        <a:rPr lang="en-US" sz="1000" dirty="0"/>
                        <a:t>Creating resources by using a REST API call </a:t>
                      </a:r>
                    </a:p>
                  </a:txBody>
                  <a:tcPr/>
                </a:tc>
                <a:extLst>
                  <a:ext uri="{0D108BD9-81ED-4DB2-BD59-A6C34878D82A}">
                    <a16:rowId xmlns:a16="http://schemas.microsoft.com/office/drawing/2014/main" val="4245156423"/>
                  </a:ext>
                </a:extLst>
              </a:tr>
              <a:tr h="370840">
                <a:tc>
                  <a:txBody>
                    <a:bodyPr/>
                    <a:lstStyle/>
                    <a:p>
                      <a:r>
                        <a:rPr lang="en-US" sz="1000" dirty="0"/>
                        <a:t>400</a:t>
                      </a:r>
                    </a:p>
                  </a:txBody>
                  <a:tcPr/>
                </a:tc>
                <a:tc>
                  <a:txBody>
                    <a:bodyPr/>
                    <a:lstStyle/>
                    <a:p>
                      <a:r>
                        <a:rPr lang="en-US" sz="1000" dirty="0"/>
                        <a:t>Bad Request </a:t>
                      </a:r>
                    </a:p>
                  </a:txBody>
                  <a:tcPr/>
                </a:tc>
                <a:tc>
                  <a:txBody>
                    <a:bodyPr/>
                    <a:lstStyle/>
                    <a:p>
                      <a:r>
                        <a:rPr lang="en-US" sz="1000" dirty="0"/>
                        <a:t>Request failed due to client-side issue </a:t>
                      </a:r>
                    </a:p>
                  </a:txBody>
                  <a:tcPr/>
                </a:tc>
                <a:extLst>
                  <a:ext uri="{0D108BD9-81ED-4DB2-BD59-A6C34878D82A}">
                    <a16:rowId xmlns:a16="http://schemas.microsoft.com/office/drawing/2014/main" val="188869652"/>
                  </a:ext>
                </a:extLst>
              </a:tr>
              <a:tr h="370840">
                <a:tc>
                  <a:txBody>
                    <a:bodyPr/>
                    <a:lstStyle/>
                    <a:p>
                      <a:r>
                        <a:rPr lang="en-US" sz="1000" dirty="0"/>
                        <a:t>401</a:t>
                      </a:r>
                    </a:p>
                  </a:txBody>
                  <a:tcPr/>
                </a:tc>
                <a:tc>
                  <a:txBody>
                    <a:bodyPr/>
                    <a:lstStyle/>
                    <a:p>
                      <a:r>
                        <a:rPr lang="en-US" sz="1000" dirty="0"/>
                        <a:t>Unauthorized </a:t>
                      </a:r>
                    </a:p>
                  </a:txBody>
                  <a:tcPr/>
                </a:tc>
                <a:tc>
                  <a:txBody>
                    <a:bodyPr/>
                    <a:lstStyle/>
                    <a:p>
                      <a:r>
                        <a:rPr lang="en-US" sz="1000" dirty="0"/>
                        <a:t>Client not authenticated to access site or API call </a:t>
                      </a:r>
                    </a:p>
                  </a:txBody>
                  <a:tcPr/>
                </a:tc>
                <a:extLst>
                  <a:ext uri="{0D108BD9-81ED-4DB2-BD59-A6C34878D82A}">
                    <a16:rowId xmlns:a16="http://schemas.microsoft.com/office/drawing/2014/main" val="4070471391"/>
                  </a:ext>
                </a:extLst>
              </a:tr>
              <a:tr h="370840">
                <a:tc>
                  <a:txBody>
                    <a:bodyPr/>
                    <a:lstStyle/>
                    <a:p>
                      <a:r>
                        <a:rPr lang="en-US" sz="1000" dirty="0"/>
                        <a:t>403</a:t>
                      </a:r>
                    </a:p>
                  </a:txBody>
                  <a:tcPr/>
                </a:tc>
                <a:tc>
                  <a:txBody>
                    <a:bodyPr/>
                    <a:lstStyle/>
                    <a:p>
                      <a:r>
                        <a:rPr lang="en-US" sz="1000" dirty="0"/>
                        <a:t>Forbidden</a:t>
                      </a:r>
                    </a:p>
                  </a:txBody>
                  <a:tcPr/>
                </a:tc>
                <a:tc>
                  <a:txBody>
                    <a:bodyPr/>
                    <a:lstStyle/>
                    <a:p>
                      <a:r>
                        <a:rPr lang="en-US" sz="1000" dirty="0"/>
                        <a:t>Access not granted based on supplied credentials </a:t>
                      </a:r>
                    </a:p>
                  </a:txBody>
                  <a:tcPr/>
                </a:tc>
                <a:extLst>
                  <a:ext uri="{0D108BD9-81ED-4DB2-BD59-A6C34878D82A}">
                    <a16:rowId xmlns:a16="http://schemas.microsoft.com/office/drawing/2014/main" val="1918039826"/>
                  </a:ext>
                </a:extLst>
              </a:tr>
              <a:tr h="370840">
                <a:tc>
                  <a:txBody>
                    <a:bodyPr/>
                    <a:lstStyle/>
                    <a:p>
                      <a:r>
                        <a:rPr lang="en-US" sz="1000" dirty="0"/>
                        <a:t>404</a:t>
                      </a:r>
                    </a:p>
                  </a:txBody>
                  <a:tcPr/>
                </a:tc>
                <a:tc>
                  <a:txBody>
                    <a:bodyPr/>
                    <a:lstStyle/>
                    <a:p>
                      <a:r>
                        <a:rPr lang="en-US" sz="1000" dirty="0"/>
                        <a:t>Not Found</a:t>
                      </a:r>
                    </a:p>
                  </a:txBody>
                  <a:tcPr/>
                </a:tc>
                <a:tc>
                  <a:txBody>
                    <a:bodyPr/>
                    <a:lstStyle/>
                    <a:p>
                      <a:r>
                        <a:rPr lang="en-US" sz="1000" dirty="0"/>
                        <a:t>Page at HTTP URL location does not exist or is hidden</a:t>
                      </a:r>
                    </a:p>
                  </a:txBody>
                  <a:tcPr/>
                </a:tc>
                <a:extLst>
                  <a:ext uri="{0D108BD9-81ED-4DB2-BD59-A6C34878D82A}">
                    <a16:rowId xmlns:a16="http://schemas.microsoft.com/office/drawing/2014/main" val="265567874"/>
                  </a:ext>
                </a:extLst>
              </a:tr>
            </a:tbl>
          </a:graphicData>
        </a:graphic>
      </p:graphicFrame>
    </p:spTree>
    <p:extLst>
      <p:ext uri="{BB962C8B-B14F-4D97-AF65-F5344CB8AC3E}">
        <p14:creationId xmlns:p14="http://schemas.microsoft.com/office/powerpoint/2010/main" val="202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Cisco DNA Center APIs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508" y="707351"/>
            <a:ext cx="8819191" cy="3671218"/>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The Cisco DNA Center controller expects all incoming data from the REST API to be in JSON format. The HTTP POST function is used to send the credentials to the Cisco DNA Center controller. </a:t>
            </a:r>
          </a:p>
          <a:p>
            <a:pPr marL="0" indent="0" algn="l" defTabSz="684213" fontAlgn="base">
              <a:spcBef>
                <a:spcPts val="600"/>
              </a:spcBef>
              <a:spcAft>
                <a:spcPts val="600"/>
              </a:spcAft>
              <a:buClr>
                <a:schemeClr val="tx2"/>
              </a:buClr>
              <a:buSzPct val="90000"/>
            </a:pPr>
            <a:r>
              <a:rPr lang="en-US" sz="1500" dirty="0">
                <a:solidFill>
                  <a:srgbClr val="000000"/>
                </a:solidFill>
              </a:rPr>
              <a:t>Cisco DNA Center uses basic authentication to pass a username and password to the Cisco DNA Center Token API to authenticate users. This API is used to authenticate a user to the Cisco DNA Center controller to make additional API calls. </a:t>
            </a:r>
          </a:p>
          <a:p>
            <a:pPr marL="0" indent="0" algn="l" defTabSz="684213" fontAlgn="base">
              <a:spcBef>
                <a:spcPts val="600"/>
              </a:spcBef>
              <a:spcAft>
                <a:spcPts val="600"/>
              </a:spcAft>
              <a:buClr>
                <a:schemeClr val="tx2"/>
              </a:buClr>
              <a:buSzPct val="90000"/>
            </a:pPr>
            <a:r>
              <a:rPr lang="en-US" sz="1500" dirty="0">
                <a:solidFill>
                  <a:srgbClr val="000000"/>
                </a:solidFill>
              </a:rPr>
              <a:t>The key steps necessary to successfully set up the API call in Postman are as follows:</a:t>
            </a:r>
          </a:p>
          <a:p>
            <a:pPr marL="0" indent="0" algn="l" defTabSz="684213" fontAlgn="base">
              <a:spcBef>
                <a:spcPts val="600"/>
              </a:spcBef>
              <a:spcAft>
                <a:spcPts val="600"/>
              </a:spcAft>
              <a:buClr>
                <a:schemeClr val="tx2"/>
              </a:buClr>
              <a:buSzPct val="90000"/>
            </a:pPr>
            <a:r>
              <a:rPr lang="en-US" sz="1500" b="1" dirty="0">
                <a:solidFill>
                  <a:srgbClr val="000000"/>
                </a:solidFill>
              </a:rPr>
              <a:t>Step 1.</a:t>
            </a:r>
            <a:r>
              <a:rPr lang="en-US" sz="1500" dirty="0">
                <a:solidFill>
                  <a:srgbClr val="000000"/>
                </a:solidFill>
              </a:rPr>
              <a:t> In the URL bar, enter https://sandboxdnac.cisco.com/api/system/v1/auth/token to target the Token API.</a:t>
            </a:r>
            <a:br>
              <a:rPr lang="en-US" sz="1500" dirty="0">
                <a:solidFill>
                  <a:srgbClr val="000000"/>
                </a:solidFill>
              </a:rPr>
            </a:br>
            <a:r>
              <a:rPr lang="en-US" sz="1500" b="1" dirty="0">
                <a:solidFill>
                  <a:srgbClr val="000000"/>
                </a:solidFill>
              </a:rPr>
              <a:t>Step 2</a:t>
            </a:r>
            <a:r>
              <a:rPr lang="en-US" sz="1500" dirty="0">
                <a:solidFill>
                  <a:srgbClr val="000000"/>
                </a:solidFill>
              </a:rPr>
              <a:t>. Select the HTTP POST operation from the dropdown box.</a:t>
            </a:r>
            <a:br>
              <a:rPr lang="en-US" sz="1500" dirty="0">
                <a:solidFill>
                  <a:srgbClr val="000000"/>
                </a:solidFill>
              </a:rPr>
            </a:br>
            <a:r>
              <a:rPr lang="en-US" sz="1500" b="1" dirty="0">
                <a:solidFill>
                  <a:srgbClr val="000000"/>
                </a:solidFill>
              </a:rPr>
              <a:t>Step 3.</a:t>
            </a:r>
            <a:r>
              <a:rPr lang="en-US" sz="1500" dirty="0">
                <a:solidFill>
                  <a:srgbClr val="000000"/>
                </a:solidFill>
              </a:rPr>
              <a:t> Under the Authorization tab, ensure that the type is set to Basic Auth.</a:t>
            </a:r>
            <a:br>
              <a:rPr lang="en-US" sz="1500" dirty="0">
                <a:solidFill>
                  <a:srgbClr val="000000"/>
                </a:solidFill>
              </a:rPr>
            </a:br>
            <a:r>
              <a:rPr lang="en-US" sz="1500" b="1" dirty="0">
                <a:solidFill>
                  <a:srgbClr val="000000"/>
                </a:solidFill>
              </a:rPr>
              <a:t>Step 4.</a:t>
            </a:r>
            <a:r>
              <a:rPr lang="en-US" sz="1500" dirty="0">
                <a:solidFill>
                  <a:srgbClr val="000000"/>
                </a:solidFill>
              </a:rPr>
              <a:t> Enter </a:t>
            </a:r>
            <a:r>
              <a:rPr lang="en-US" sz="1500" dirty="0" err="1">
                <a:solidFill>
                  <a:srgbClr val="000000"/>
                </a:solidFill>
              </a:rPr>
              <a:t>devnetuser</a:t>
            </a:r>
            <a:r>
              <a:rPr lang="en-US" sz="1500" dirty="0">
                <a:solidFill>
                  <a:srgbClr val="000000"/>
                </a:solidFill>
              </a:rPr>
              <a:t> as the username and Cisco123! as the password.</a:t>
            </a:r>
            <a:br>
              <a:rPr lang="en-US" sz="1500" dirty="0">
                <a:solidFill>
                  <a:srgbClr val="000000"/>
                </a:solidFill>
              </a:rPr>
            </a:br>
            <a:r>
              <a:rPr lang="en-US" sz="1500" b="1" dirty="0">
                <a:solidFill>
                  <a:srgbClr val="000000"/>
                </a:solidFill>
              </a:rPr>
              <a:t>Step 5.</a:t>
            </a:r>
            <a:r>
              <a:rPr lang="en-US" sz="1500" dirty="0">
                <a:solidFill>
                  <a:srgbClr val="000000"/>
                </a:solidFill>
              </a:rPr>
              <a:t> Select the Headers tab and enter Content-Type as the key.</a:t>
            </a:r>
            <a:br>
              <a:rPr lang="en-US" sz="1500" dirty="0">
                <a:solidFill>
                  <a:srgbClr val="000000"/>
                </a:solidFill>
              </a:rPr>
            </a:br>
            <a:r>
              <a:rPr lang="en-US" sz="1500" b="1" dirty="0">
                <a:solidFill>
                  <a:srgbClr val="000000"/>
                </a:solidFill>
              </a:rPr>
              <a:t>Step 6.</a:t>
            </a:r>
            <a:r>
              <a:rPr lang="en-US" sz="1500" dirty="0">
                <a:solidFill>
                  <a:srgbClr val="000000"/>
                </a:solidFill>
              </a:rPr>
              <a:t> Select application/json as the value.</a:t>
            </a:r>
            <a:br>
              <a:rPr lang="en-US" sz="1500" dirty="0">
                <a:solidFill>
                  <a:srgbClr val="000000"/>
                </a:solidFill>
              </a:rPr>
            </a:br>
            <a:r>
              <a:rPr lang="en-US" sz="1500" b="1" dirty="0">
                <a:solidFill>
                  <a:srgbClr val="000000"/>
                </a:solidFill>
              </a:rPr>
              <a:t>Step 7.</a:t>
            </a:r>
            <a:r>
              <a:rPr lang="en-US" sz="1500" dirty="0">
                <a:solidFill>
                  <a:srgbClr val="000000"/>
                </a:solidFill>
              </a:rPr>
              <a:t> Click the Send button to pass the credentials to the Cisco DNA Center controller via the Token API.</a:t>
            </a:r>
          </a:p>
        </p:txBody>
      </p:sp>
    </p:spTree>
    <p:extLst>
      <p:ext uri="{BB962C8B-B14F-4D97-AF65-F5344CB8AC3E}">
        <p14:creationId xmlns:p14="http://schemas.microsoft.com/office/powerpoint/2010/main" val="10760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Cisco DNA Center APIs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7618" y="731838"/>
            <a:ext cx="8657196" cy="3912526"/>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You can tell that the API call to the Cisco DNA Center controller completed successfully by receiving an HTTP status code 200.</a:t>
            </a:r>
          </a:p>
          <a:p>
            <a:pPr marL="0" indent="0" algn="l" defTabSz="684213" fontAlgn="base">
              <a:spcBef>
                <a:spcPts val="600"/>
              </a:spcBef>
              <a:spcAft>
                <a:spcPts val="600"/>
              </a:spcAft>
              <a:buClr>
                <a:schemeClr val="tx2"/>
              </a:buClr>
              <a:buSzPct val="90000"/>
            </a:pPr>
            <a:r>
              <a:rPr lang="en-US" sz="1500" dirty="0">
                <a:solidFill>
                  <a:srgbClr val="000000"/>
                </a:solidFill>
              </a:rPr>
              <a:t>The Network Device API allows users to retrieve a list of devices that are currently in inventory that are being managed by the Cisco DNA Center controller. </a:t>
            </a:r>
          </a:p>
          <a:p>
            <a:pPr marL="0" indent="0" algn="l" defTabSz="684213" fontAlgn="base">
              <a:spcBef>
                <a:spcPts val="600"/>
              </a:spcBef>
              <a:spcAft>
                <a:spcPts val="600"/>
              </a:spcAft>
              <a:buClr>
                <a:schemeClr val="tx2"/>
              </a:buClr>
              <a:buSzPct val="90000"/>
            </a:pPr>
            <a:r>
              <a:rPr lang="en-US" sz="1500" dirty="0">
                <a:solidFill>
                  <a:srgbClr val="000000"/>
                </a:solidFill>
              </a:rPr>
              <a:t>You need to prepare Postman to use the token that was generated when you successfully authenticated:</a:t>
            </a:r>
          </a:p>
          <a:p>
            <a:pPr marL="0" indent="0" algn="l" defTabSz="684213" fontAlgn="base">
              <a:spcBef>
                <a:spcPts val="600"/>
              </a:spcBef>
              <a:spcAft>
                <a:spcPts val="600"/>
              </a:spcAft>
              <a:buClr>
                <a:schemeClr val="tx2"/>
              </a:buClr>
              <a:buSzPct val="90000"/>
            </a:pPr>
            <a:r>
              <a:rPr lang="en-US" sz="1500" b="1" dirty="0">
                <a:solidFill>
                  <a:srgbClr val="000000"/>
                </a:solidFill>
              </a:rPr>
              <a:t>Step 1. </a:t>
            </a:r>
            <a:r>
              <a:rPr lang="en-US" sz="1500" dirty="0">
                <a:solidFill>
                  <a:srgbClr val="000000"/>
                </a:solidFill>
              </a:rPr>
              <a:t>Copy the token you received earlier and click a new tab in Postman.</a:t>
            </a:r>
            <a:br>
              <a:rPr lang="en-US" sz="1500" dirty="0">
                <a:solidFill>
                  <a:srgbClr val="000000"/>
                </a:solidFill>
              </a:rPr>
            </a:br>
            <a:r>
              <a:rPr lang="en-US" sz="1500" b="1" dirty="0">
                <a:solidFill>
                  <a:srgbClr val="000000"/>
                </a:solidFill>
              </a:rPr>
              <a:t>Step 2.</a:t>
            </a:r>
            <a:r>
              <a:rPr lang="en-US" sz="1500" dirty="0">
                <a:solidFill>
                  <a:srgbClr val="000000"/>
                </a:solidFill>
              </a:rPr>
              <a:t> In the URL bar enter https://sandboxdnac.cisco.com/api/v1/network-device</a:t>
            </a:r>
            <a:br>
              <a:rPr lang="en-US" sz="1500" dirty="0">
                <a:solidFill>
                  <a:srgbClr val="000000"/>
                </a:solidFill>
              </a:rPr>
            </a:br>
            <a:r>
              <a:rPr lang="en-US" sz="1500" b="1" dirty="0">
                <a:solidFill>
                  <a:srgbClr val="000000"/>
                </a:solidFill>
              </a:rPr>
              <a:t>Step 3. </a:t>
            </a:r>
            <a:r>
              <a:rPr lang="en-US" sz="1500" dirty="0">
                <a:solidFill>
                  <a:srgbClr val="000000"/>
                </a:solidFill>
              </a:rPr>
              <a:t>Select the HTTP GET operation from the dropdown box.</a:t>
            </a:r>
            <a:br>
              <a:rPr lang="en-US" sz="1500" dirty="0">
                <a:solidFill>
                  <a:srgbClr val="000000"/>
                </a:solidFill>
              </a:rPr>
            </a:br>
            <a:r>
              <a:rPr lang="en-US" sz="1500" b="1" dirty="0">
                <a:solidFill>
                  <a:srgbClr val="000000"/>
                </a:solidFill>
              </a:rPr>
              <a:t>Step 4. </a:t>
            </a:r>
            <a:r>
              <a:rPr lang="en-US" sz="1500" dirty="0">
                <a:solidFill>
                  <a:srgbClr val="000000"/>
                </a:solidFill>
              </a:rPr>
              <a:t>Select the Headers tab and enter Content-Type as the key.</a:t>
            </a:r>
            <a:br>
              <a:rPr lang="en-US" sz="1500" dirty="0">
                <a:solidFill>
                  <a:srgbClr val="000000"/>
                </a:solidFill>
              </a:rPr>
            </a:br>
            <a:r>
              <a:rPr lang="en-US" sz="1500" b="1" dirty="0">
                <a:solidFill>
                  <a:srgbClr val="000000"/>
                </a:solidFill>
              </a:rPr>
              <a:t>Step 5. </a:t>
            </a:r>
            <a:r>
              <a:rPr lang="en-US" sz="1500" dirty="0">
                <a:solidFill>
                  <a:srgbClr val="000000"/>
                </a:solidFill>
              </a:rPr>
              <a:t>Select application/json as the value.</a:t>
            </a:r>
            <a:br>
              <a:rPr lang="en-US" sz="1500" dirty="0">
                <a:solidFill>
                  <a:srgbClr val="000000"/>
                </a:solidFill>
              </a:rPr>
            </a:br>
            <a:r>
              <a:rPr lang="en-US" sz="1500" b="1" dirty="0">
                <a:solidFill>
                  <a:srgbClr val="000000"/>
                </a:solidFill>
              </a:rPr>
              <a:t>Step 6. </a:t>
            </a:r>
            <a:r>
              <a:rPr lang="en-US" sz="1500" dirty="0">
                <a:solidFill>
                  <a:srgbClr val="000000"/>
                </a:solidFill>
              </a:rPr>
              <a:t>Add another key and enter X-Auth-Token.</a:t>
            </a:r>
            <a:br>
              <a:rPr lang="en-US" sz="1500" dirty="0">
                <a:solidFill>
                  <a:srgbClr val="000000"/>
                </a:solidFill>
              </a:rPr>
            </a:br>
            <a:r>
              <a:rPr lang="en-US" sz="1500" b="1" dirty="0">
                <a:solidFill>
                  <a:srgbClr val="000000"/>
                </a:solidFill>
              </a:rPr>
              <a:t>Step 7. </a:t>
            </a:r>
            <a:r>
              <a:rPr lang="en-US" sz="1500" dirty="0">
                <a:solidFill>
                  <a:srgbClr val="000000"/>
                </a:solidFill>
              </a:rPr>
              <a:t>Paste the token in as the value.</a:t>
            </a:r>
            <a:br>
              <a:rPr lang="en-US" sz="1500" dirty="0">
                <a:solidFill>
                  <a:srgbClr val="000000"/>
                </a:solidFill>
              </a:rPr>
            </a:br>
            <a:r>
              <a:rPr lang="en-US" sz="1500" b="1" dirty="0">
                <a:solidFill>
                  <a:srgbClr val="000000"/>
                </a:solidFill>
              </a:rPr>
              <a:t>Step 8. </a:t>
            </a:r>
            <a:r>
              <a:rPr lang="en-US" sz="1500" dirty="0">
                <a:solidFill>
                  <a:srgbClr val="000000"/>
                </a:solidFill>
              </a:rPr>
              <a:t>Click Send to pass the token to the Cisco DNA Center controller and perform an HTTP GET to retrieve a device inventory list.</a:t>
            </a:r>
          </a:p>
        </p:txBody>
      </p:sp>
    </p:spTree>
    <p:extLst>
      <p:ext uri="{BB962C8B-B14F-4D97-AF65-F5344CB8AC3E}">
        <p14:creationId xmlns:p14="http://schemas.microsoft.com/office/powerpoint/2010/main" val="278792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460087" cy="731837"/>
          </a:xfrm>
        </p:spPr>
        <p:txBody>
          <a:bodyPr/>
          <a:lstStyle/>
          <a:p>
            <a:r>
              <a:rPr lang="en-US" sz="1600" dirty="0"/>
              <a:t>Application Programming Interface</a:t>
            </a:r>
            <a:br>
              <a:rPr lang="en-US" sz="2400" dirty="0"/>
            </a:br>
            <a:r>
              <a:rPr lang="en-US" sz="2400" dirty="0"/>
              <a:t>Cisco DNA Center APIs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7486" y="707350"/>
            <a:ext cx="5460086" cy="401411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Within a few moments an API call can be used to gather that data for the entire network. </a:t>
            </a:r>
          </a:p>
          <a:p>
            <a:pPr marL="0" indent="0" algn="l" defTabSz="684213" fontAlgn="base">
              <a:spcBef>
                <a:spcPts val="600"/>
              </a:spcBef>
              <a:spcAft>
                <a:spcPts val="600"/>
              </a:spcAft>
              <a:buClr>
                <a:schemeClr val="tx2"/>
              </a:buClr>
              <a:buSzPct val="90000"/>
            </a:pPr>
            <a:r>
              <a:rPr lang="en-US" sz="1600" dirty="0">
                <a:solidFill>
                  <a:srgbClr val="000000"/>
                </a:solidFill>
              </a:rPr>
              <a:t>When using APIs, it is common to manipulate data by using filters and offsets. If a user wants to leverage the Network Device API to gather information on only the second device in the inventory. This is where the API documentation becomes so valuable. Most APIs have documentation that explains what they can be used to accomplish.</a:t>
            </a:r>
          </a:p>
          <a:p>
            <a:pPr marL="0" indent="0" algn="l" defTabSz="684213" fontAlgn="base">
              <a:spcBef>
                <a:spcPts val="600"/>
              </a:spcBef>
              <a:spcAft>
                <a:spcPts val="600"/>
              </a:spcAft>
              <a:buClr>
                <a:schemeClr val="tx2"/>
              </a:buClr>
              <a:buSzPct val="90000"/>
            </a:pPr>
            <a:r>
              <a:rPr lang="en-US" sz="1600" dirty="0">
                <a:solidFill>
                  <a:srgbClr val="000000"/>
                </a:solidFill>
              </a:rPr>
              <a:t>In Postman, it is possible to modify the Network Device API URL and add ?limit=1 to the end of the URL to show only a single device in the inventory. It is also possible to add the &amp;offset=2 command to the end of the URL to state that only the second device in the inventory should be shown. These query parameters are part of the API. </a:t>
            </a:r>
          </a:p>
        </p:txBody>
      </p:sp>
      <p:pic>
        <p:nvPicPr>
          <p:cNvPr id="5" name="Picture 4">
            <a:extLst>
              <a:ext uri="{FF2B5EF4-FFF2-40B4-BE49-F238E27FC236}">
                <a16:creationId xmlns:a16="http://schemas.microsoft.com/office/drawing/2014/main" id="{DE9BE282-165A-4EFA-AC16-D0EC48776AF8}"/>
              </a:ext>
            </a:extLst>
          </p:cNvPr>
          <p:cNvPicPr>
            <a:picLocks noChangeAspect="1"/>
          </p:cNvPicPr>
          <p:nvPr/>
        </p:nvPicPr>
        <p:blipFill>
          <a:blip r:embed="rId3"/>
          <a:srcRect/>
          <a:stretch/>
        </p:blipFill>
        <p:spPr>
          <a:xfrm>
            <a:off x="5835056" y="60589"/>
            <a:ext cx="3021246" cy="4660880"/>
          </a:xfrm>
          <a:prstGeom prst="rect">
            <a:avLst/>
          </a:prstGeom>
        </p:spPr>
      </p:pic>
    </p:spTree>
    <p:extLst>
      <p:ext uri="{BB962C8B-B14F-4D97-AF65-F5344CB8AC3E}">
        <p14:creationId xmlns:p14="http://schemas.microsoft.com/office/powerpoint/2010/main" val="20398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Cisco </a:t>
            </a:r>
            <a:r>
              <a:rPr lang="en-US" sz="2400" dirty="0" err="1"/>
              <a:t>vManage</a:t>
            </a:r>
            <a:r>
              <a:rPr lang="en-US" sz="2400" dirty="0"/>
              <a:t> APIs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4460" y="707350"/>
            <a:ext cx="8786109" cy="316699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There are various APIs available in the Cisco SD-WAN and the </a:t>
            </a:r>
            <a:r>
              <a:rPr lang="en-US" sz="1600" dirty="0" err="1">
                <a:solidFill>
                  <a:srgbClr val="000000"/>
                </a:solidFill>
              </a:rPr>
              <a:t>vManage</a:t>
            </a:r>
            <a:r>
              <a:rPr lang="en-US" sz="1600" dirty="0">
                <a:solidFill>
                  <a:srgbClr val="000000"/>
                </a:solidFill>
              </a:rPr>
              <a:t> controller. </a:t>
            </a:r>
          </a:p>
          <a:p>
            <a:pPr marL="0" indent="0" algn="l" defTabSz="684213" fontAlgn="base">
              <a:spcBef>
                <a:spcPts val="600"/>
              </a:spcBef>
              <a:spcAft>
                <a:spcPts val="600"/>
              </a:spcAft>
              <a:buClr>
                <a:schemeClr val="tx2"/>
              </a:buClr>
              <a:buSzPct val="90000"/>
            </a:pPr>
            <a:r>
              <a:rPr lang="en-US" sz="1600" dirty="0">
                <a:solidFill>
                  <a:srgbClr val="000000"/>
                </a:solidFill>
              </a:rPr>
              <a:t>With a Cisco SD-WAN API you need to provide login credentials to the API in order to be able to utilize the API calls. </a:t>
            </a:r>
          </a:p>
          <a:p>
            <a:pPr marL="0" indent="0" algn="l" defTabSz="684213" fontAlgn="base">
              <a:spcBef>
                <a:spcPts val="600"/>
              </a:spcBef>
              <a:spcAft>
                <a:spcPts val="600"/>
              </a:spcAft>
              <a:buClr>
                <a:schemeClr val="tx2"/>
              </a:buClr>
              <a:buSzPct val="90000"/>
            </a:pPr>
            <a:r>
              <a:rPr lang="en-US" sz="1600" dirty="0">
                <a:solidFill>
                  <a:srgbClr val="000000"/>
                </a:solidFill>
              </a:rPr>
              <a:t>Some key pieces of information are necessary to successfully set up the API call in Postman: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URL bar must have the API call to target the Authentication API</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HTTP POST operation is used to send the username and password to Cisco </a:t>
            </a:r>
            <a:r>
              <a:rPr lang="en-US" sz="1600" dirty="0" err="1">
                <a:solidFill>
                  <a:srgbClr val="000000"/>
                </a:solidFill>
              </a:rPr>
              <a:t>vManage</a:t>
            </a: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Headers Content-Type key must be application/x-www-form-</a:t>
            </a:r>
            <a:r>
              <a:rPr lang="en-US" sz="1600" dirty="0" err="1">
                <a:solidFill>
                  <a:srgbClr val="000000"/>
                </a:solidFill>
              </a:rPr>
              <a:t>urlencoded</a:t>
            </a: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body must contain keys with the </a:t>
            </a:r>
            <a:r>
              <a:rPr lang="en-US" sz="1600" dirty="0" err="1">
                <a:solidFill>
                  <a:srgbClr val="000000"/>
                </a:solidFill>
              </a:rPr>
              <a:t>j_username</a:t>
            </a:r>
            <a:r>
              <a:rPr lang="en-US" sz="1600" dirty="0">
                <a:solidFill>
                  <a:srgbClr val="000000"/>
                </a:solidFill>
              </a:rPr>
              <a:t> </a:t>
            </a:r>
            <a:r>
              <a:rPr lang="en-US" sz="1600" dirty="0" err="1">
                <a:solidFill>
                  <a:srgbClr val="000000"/>
                </a:solidFill>
              </a:rPr>
              <a:t>devnetuser</a:t>
            </a:r>
            <a:r>
              <a:rPr lang="en-US" sz="1600" dirty="0">
                <a:solidFill>
                  <a:srgbClr val="000000"/>
                </a:solidFill>
              </a:rPr>
              <a:t> and </a:t>
            </a:r>
            <a:r>
              <a:rPr lang="en-US" sz="1600" dirty="0" err="1">
                <a:solidFill>
                  <a:srgbClr val="000000"/>
                </a:solidFill>
              </a:rPr>
              <a:t>thej_password</a:t>
            </a:r>
            <a:r>
              <a:rPr lang="en-US" sz="1600" dirty="0">
                <a:solidFill>
                  <a:srgbClr val="000000"/>
                </a:solidFill>
              </a:rPr>
              <a:t> Cisco123!</a:t>
            </a:r>
          </a:p>
        </p:txBody>
      </p:sp>
    </p:spTree>
    <p:extLst>
      <p:ext uri="{BB962C8B-B14F-4D97-AF65-F5344CB8AC3E}">
        <p14:creationId xmlns:p14="http://schemas.microsoft.com/office/powerpoint/2010/main" val="34244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Data Models and Supporting Protocols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323439"/>
          </a:xfrm>
          <a:prstGeom prst="rect">
            <a:avLst/>
          </a:prstGeom>
          <a:noFill/>
        </p:spPr>
        <p:txBody>
          <a:bodyPr wrap="square" rtlCol="0">
            <a:spAutoFit/>
          </a:bodyPr>
          <a:lstStyle/>
          <a:p>
            <a:r>
              <a:rPr lang="en-US" sz="1600" dirty="0">
                <a:solidFill>
                  <a:schemeClr val="accent5">
                    <a:lumMod val="40000"/>
                    <a:lumOff val="60000"/>
                  </a:schemeClr>
                </a:solidFill>
                <a:latin typeface="+mj-lt"/>
                <a:ea typeface="ＭＳ Ｐゴシック" charset="0"/>
              </a:rPr>
              <a:t>This section provides a high-level overview of some of the most common data models and tools and how they are leveraged in a programmatic approach:</a:t>
            </a:r>
          </a:p>
          <a:p>
            <a:pPr marL="742950" lvl="1"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Yet Another Next Generation (YANG) modeling language</a:t>
            </a:r>
          </a:p>
          <a:p>
            <a:pPr marL="742950" lvl="1"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Network Configuration Protocol (NETCONF)</a:t>
            </a:r>
          </a:p>
          <a:p>
            <a:pPr marL="742950" lvl="1"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RESTCONF</a:t>
            </a:r>
          </a:p>
        </p:txBody>
      </p:sp>
    </p:spTree>
    <p:custDataLst>
      <p:tags r:id="rId1"/>
    </p:custDataLst>
    <p:extLst>
      <p:ext uri="{BB962C8B-B14F-4D97-AF65-F5344CB8AC3E}">
        <p14:creationId xmlns:p14="http://schemas.microsoft.com/office/powerpoint/2010/main" val="158484036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28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741122"/>
            <a:ext cx="8552512" cy="3945182"/>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r>
              <a:rPr lang="en-US" sz="1800" b="1" dirty="0">
                <a:solidFill>
                  <a:srgbClr val="000000"/>
                </a:solidFill>
              </a:rPr>
              <a:t>Command-Line Interface (CLI) - </a:t>
            </a:r>
            <a:r>
              <a:rPr lang="en-US" sz="1800" dirty="0">
                <a:solidFill>
                  <a:srgbClr val="000000"/>
                </a:solidFill>
              </a:rPr>
              <a:t>This section provides an overview of the pros and cons of managing devices with the traditional command-line interface approach.</a:t>
            </a:r>
          </a:p>
          <a:p>
            <a:pPr marL="0" indent="0" algn="l" defTabSz="684213" fontAlgn="base">
              <a:spcBef>
                <a:spcPts val="600"/>
              </a:spcBef>
              <a:spcAft>
                <a:spcPts val="600"/>
              </a:spcAft>
              <a:buClr>
                <a:schemeClr val="tx2"/>
              </a:buClr>
              <a:buSzPct val="90000"/>
            </a:pPr>
            <a:r>
              <a:rPr lang="en-US" sz="1800" b="1" dirty="0">
                <a:solidFill>
                  <a:srgbClr val="000000"/>
                </a:solidFill>
              </a:rPr>
              <a:t>Application Programming Interface (API) - </a:t>
            </a:r>
            <a:r>
              <a:rPr lang="en-US" sz="1800" dirty="0">
                <a:solidFill>
                  <a:srgbClr val="000000"/>
                </a:solidFill>
              </a:rPr>
              <a:t>This section describes what APIs are, the different types of APIs, and how they are used.</a:t>
            </a:r>
          </a:p>
          <a:p>
            <a:pPr marL="0" indent="0" algn="l" defTabSz="684213" fontAlgn="base">
              <a:spcBef>
                <a:spcPts val="600"/>
              </a:spcBef>
              <a:spcAft>
                <a:spcPts val="600"/>
              </a:spcAft>
              <a:buClr>
                <a:schemeClr val="tx2"/>
              </a:buClr>
              <a:buSzPct val="90000"/>
            </a:pPr>
            <a:r>
              <a:rPr lang="en-US" sz="1800" b="1" dirty="0">
                <a:solidFill>
                  <a:srgbClr val="000000"/>
                </a:solidFill>
              </a:rPr>
              <a:t>Data Models and Supporting Protocols - </a:t>
            </a:r>
            <a:r>
              <a:rPr lang="en-US" sz="1800" dirty="0">
                <a:solidFill>
                  <a:srgbClr val="000000"/>
                </a:solidFill>
              </a:rPr>
              <a:t>This section describes some of the most common data models and associated tools</a:t>
            </a:r>
          </a:p>
          <a:p>
            <a:pPr marL="0" indent="0" algn="l" defTabSz="684213" fontAlgn="base">
              <a:spcBef>
                <a:spcPts val="600"/>
              </a:spcBef>
              <a:spcAft>
                <a:spcPts val="600"/>
              </a:spcAft>
              <a:buClr>
                <a:schemeClr val="tx2"/>
              </a:buClr>
              <a:buSzPct val="90000"/>
            </a:pPr>
            <a:r>
              <a:rPr lang="en-US" sz="1800" b="1" dirty="0">
                <a:solidFill>
                  <a:srgbClr val="000000"/>
                </a:solidFill>
              </a:rPr>
              <a:t>Cisco </a:t>
            </a:r>
            <a:r>
              <a:rPr lang="en-US" sz="1800" b="1" dirty="0" err="1">
                <a:solidFill>
                  <a:srgbClr val="000000"/>
                </a:solidFill>
              </a:rPr>
              <a:t>DevNet</a:t>
            </a:r>
            <a:r>
              <a:rPr lang="en-US" sz="1800" b="1" dirty="0">
                <a:solidFill>
                  <a:srgbClr val="000000"/>
                </a:solidFill>
              </a:rPr>
              <a:t> - </a:t>
            </a:r>
            <a:r>
              <a:rPr lang="en-US" sz="1800" dirty="0">
                <a:solidFill>
                  <a:srgbClr val="000000"/>
                </a:solidFill>
              </a:rPr>
              <a:t>This section provides a high-level overview of the various Cisco </a:t>
            </a:r>
            <a:r>
              <a:rPr lang="en-US" sz="1800" dirty="0" err="1">
                <a:solidFill>
                  <a:srgbClr val="000000"/>
                </a:solidFill>
              </a:rPr>
              <a:t>DevNet</a:t>
            </a:r>
            <a:r>
              <a:rPr lang="en-US" sz="1800" dirty="0">
                <a:solidFill>
                  <a:srgbClr val="000000"/>
                </a:solidFill>
              </a:rPr>
              <a:t> components and learning labs.</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Models and Supporting Protocols</a:t>
            </a:r>
            <a:br>
              <a:rPr lang="en-US" sz="2400" dirty="0"/>
            </a:br>
            <a:r>
              <a:rPr lang="en-US" sz="2400" dirty="0"/>
              <a:t>YANG Data Models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6" y="731836"/>
            <a:ext cx="6141908" cy="4235817"/>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YANG uses data models. Data models are used to describe whatever can be configured, monitored or executed on a device. </a:t>
            </a:r>
          </a:p>
          <a:p>
            <a:pPr marL="0" indent="0" algn="l" defTabSz="684213" fontAlgn="base">
              <a:spcBef>
                <a:spcPts val="600"/>
              </a:spcBef>
              <a:spcAft>
                <a:spcPts val="600"/>
              </a:spcAft>
              <a:buClr>
                <a:schemeClr val="tx2"/>
              </a:buClr>
              <a:buSzPct val="90000"/>
            </a:pPr>
            <a:r>
              <a:rPr lang="en-US" sz="1500" dirty="0">
                <a:solidFill>
                  <a:schemeClr val="tx1"/>
                </a:solidFill>
              </a:rPr>
              <a:t>Data models create a uniform way to describe data across vendor platforms.</a:t>
            </a:r>
          </a:p>
          <a:p>
            <a:pPr marL="0" indent="0" algn="l" defTabSz="684213" fontAlgn="base">
              <a:spcBef>
                <a:spcPts val="600"/>
              </a:spcBef>
              <a:spcAft>
                <a:spcPts val="600"/>
              </a:spcAft>
              <a:buClr>
                <a:schemeClr val="tx2"/>
              </a:buClr>
              <a:buSzPct val="90000"/>
            </a:pPr>
            <a:r>
              <a:rPr lang="en-US" sz="1500" dirty="0">
                <a:solidFill>
                  <a:schemeClr val="tx1"/>
                </a:solidFill>
              </a:rPr>
              <a:t>YANG models use a tree structure. The tree structure represents how to reach a specific element of the model, and the elements can be either configurable or not configurable. Every element has a defined type. For example, an interface can be configured to be on or off. </a:t>
            </a:r>
          </a:p>
          <a:p>
            <a:pPr marL="0" indent="0" algn="l" defTabSz="684213" fontAlgn="base">
              <a:spcBef>
                <a:spcPts val="600"/>
              </a:spcBef>
              <a:spcAft>
                <a:spcPts val="600"/>
              </a:spcAft>
              <a:buClr>
                <a:schemeClr val="tx2"/>
              </a:buClr>
              <a:buSzPct val="90000"/>
            </a:pPr>
            <a:r>
              <a:rPr lang="en-US" sz="1500" dirty="0">
                <a:solidFill>
                  <a:schemeClr val="tx1"/>
                </a:solidFill>
              </a:rPr>
              <a:t>Example 28-5 can be read as follows: There is food. Of that food, there is a choice of snacks. The snack choices are pretzels and popcorn. If it is late at night, the snack choices are two different types of chocolate. A choice must be made to have milk chocolate or dark chocolate, and if the consumer is in a hurry and does not want to wait, the consumer can have the first available chocolate, whether it is milk chocolate or dark chocolate.</a:t>
            </a:r>
          </a:p>
        </p:txBody>
      </p:sp>
      <p:pic>
        <p:nvPicPr>
          <p:cNvPr id="2" name="Picture 1">
            <a:extLst>
              <a:ext uri="{FF2B5EF4-FFF2-40B4-BE49-F238E27FC236}">
                <a16:creationId xmlns:a16="http://schemas.microsoft.com/office/drawing/2014/main" id="{F5CC99C1-E7B4-4EDD-BCEF-DF561755D4BB}"/>
              </a:ext>
            </a:extLst>
          </p:cNvPr>
          <p:cNvPicPr>
            <a:picLocks noChangeAspect="1"/>
          </p:cNvPicPr>
          <p:nvPr/>
        </p:nvPicPr>
        <p:blipFill>
          <a:blip r:embed="rId3"/>
          <a:srcRect/>
          <a:stretch/>
        </p:blipFill>
        <p:spPr>
          <a:xfrm>
            <a:off x="6354451" y="761561"/>
            <a:ext cx="2736794" cy="3915947"/>
          </a:xfrm>
          <a:prstGeom prst="rect">
            <a:avLst/>
          </a:prstGeom>
        </p:spPr>
      </p:pic>
    </p:spTree>
    <p:extLst>
      <p:ext uri="{BB962C8B-B14F-4D97-AF65-F5344CB8AC3E}">
        <p14:creationId xmlns:p14="http://schemas.microsoft.com/office/powerpoint/2010/main" val="42766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Models and Supporting Protocols</a:t>
            </a:r>
            <a:br>
              <a:rPr lang="en-US" sz="2400" dirty="0"/>
            </a:br>
            <a:r>
              <a:rPr lang="en-US" sz="2400" dirty="0"/>
              <a:t>YANG Data Models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7" y="731836"/>
            <a:ext cx="5069624" cy="403359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 YANG model in Example 28-6 can be read as follows: </a:t>
            </a:r>
          </a:p>
          <a:p>
            <a:pPr marL="0" indent="0" algn="l" defTabSz="684213" fontAlgn="base">
              <a:spcBef>
                <a:spcPts val="600"/>
              </a:spcBef>
              <a:spcAft>
                <a:spcPts val="600"/>
              </a:spcAft>
              <a:buClr>
                <a:schemeClr val="tx2"/>
              </a:buClr>
              <a:buSzPct val="90000"/>
            </a:pPr>
            <a:r>
              <a:rPr lang="en-US" sz="1600" dirty="0">
                <a:solidFill>
                  <a:schemeClr val="tx1"/>
                </a:solidFill>
              </a:rPr>
              <a:t>There is a list of interfaces. Of the available interfaces, there is a specific interface that has three configurable speeds. </a:t>
            </a:r>
          </a:p>
          <a:p>
            <a:pPr marL="0" indent="0" algn="l" defTabSz="684213" fontAlgn="base">
              <a:spcBef>
                <a:spcPts val="600"/>
              </a:spcBef>
              <a:spcAft>
                <a:spcPts val="600"/>
              </a:spcAft>
              <a:buClr>
                <a:schemeClr val="tx2"/>
              </a:buClr>
              <a:buSzPct val="90000"/>
            </a:pPr>
            <a:r>
              <a:rPr lang="en-US" sz="1600" dirty="0">
                <a:solidFill>
                  <a:schemeClr val="tx1"/>
                </a:solidFill>
              </a:rPr>
              <a:t>Those speeds are 10 Mbps, 100 Mbps, and auto, as listed in the leaf named speed. </a:t>
            </a:r>
          </a:p>
          <a:p>
            <a:pPr marL="0" indent="0" algn="l" defTabSz="684213" fontAlgn="base">
              <a:spcBef>
                <a:spcPts val="600"/>
              </a:spcBef>
              <a:spcAft>
                <a:spcPts val="600"/>
              </a:spcAft>
              <a:buClr>
                <a:schemeClr val="tx2"/>
              </a:buClr>
              <a:buSzPct val="90000"/>
            </a:pPr>
            <a:r>
              <a:rPr lang="en-US" sz="1600" dirty="0">
                <a:solidFill>
                  <a:schemeClr val="tx1"/>
                </a:solidFill>
              </a:rPr>
              <a:t>The leaf named observed-speed cannot be configured due to the config false command. This is because as the leaf is named, the speeds in this leaf are what was auto-detected (observed); hence, it is not a configurable leaf. This is because it represents the auto-detected value on the interface, not a configurable value.</a:t>
            </a:r>
          </a:p>
        </p:txBody>
      </p:sp>
      <p:pic>
        <p:nvPicPr>
          <p:cNvPr id="2" name="Picture 1">
            <a:extLst>
              <a:ext uri="{FF2B5EF4-FFF2-40B4-BE49-F238E27FC236}">
                <a16:creationId xmlns:a16="http://schemas.microsoft.com/office/drawing/2014/main" id="{F5CC99C1-E7B4-4EDD-BCEF-DF561755D4BB}"/>
              </a:ext>
            </a:extLst>
          </p:cNvPr>
          <p:cNvPicPr>
            <a:picLocks noChangeAspect="1"/>
          </p:cNvPicPr>
          <p:nvPr/>
        </p:nvPicPr>
        <p:blipFill>
          <a:blip r:embed="rId3"/>
          <a:srcRect/>
          <a:stretch/>
        </p:blipFill>
        <p:spPr>
          <a:xfrm>
            <a:off x="5325218" y="748886"/>
            <a:ext cx="3546221" cy="3770360"/>
          </a:xfrm>
          <a:prstGeom prst="rect">
            <a:avLst/>
          </a:prstGeom>
        </p:spPr>
      </p:pic>
    </p:spTree>
    <p:extLst>
      <p:ext uri="{BB962C8B-B14F-4D97-AF65-F5344CB8AC3E}">
        <p14:creationId xmlns:p14="http://schemas.microsoft.com/office/powerpoint/2010/main" val="96328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582507"/>
          </a:xfrm>
        </p:spPr>
        <p:txBody>
          <a:bodyPr/>
          <a:lstStyle/>
          <a:p>
            <a:r>
              <a:rPr lang="en-US" sz="1600" dirty="0"/>
              <a:t>Data Models and Supporting Protocols</a:t>
            </a:r>
            <a:br>
              <a:rPr lang="en-US" sz="2400" dirty="0"/>
            </a:br>
            <a:r>
              <a:rPr lang="en-US" sz="2400" dirty="0"/>
              <a:t>NETCONF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6" y="582506"/>
            <a:ext cx="8983593" cy="2384213"/>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NETCONF is an IETF standard protocol that uses the YANG data models to communicate with the various devices on the network. NETCONF runs over SSH, TLS, and (although not common) SOAP. </a:t>
            </a:r>
          </a:p>
          <a:p>
            <a:pPr marL="0" indent="0" algn="l" defTabSz="684213" fontAlgn="base">
              <a:spcBef>
                <a:spcPts val="600"/>
              </a:spcBef>
              <a:spcAft>
                <a:spcPts val="600"/>
              </a:spcAft>
              <a:buClr>
                <a:schemeClr val="tx2"/>
              </a:buClr>
              <a:buSzPct val="90000"/>
            </a:pPr>
            <a:r>
              <a:rPr lang="en-US" sz="1500" dirty="0">
                <a:solidFill>
                  <a:schemeClr val="tx1"/>
                </a:solidFill>
              </a:rPr>
              <a:t>Some of the key differences between SNMP and NETCONF are listed in Table 28-6. </a:t>
            </a:r>
          </a:p>
          <a:p>
            <a:pPr marL="0" indent="0" algn="l" defTabSz="684213" fontAlgn="base">
              <a:spcBef>
                <a:spcPts val="600"/>
              </a:spcBef>
              <a:spcAft>
                <a:spcPts val="600"/>
              </a:spcAft>
              <a:buClr>
                <a:schemeClr val="tx2"/>
              </a:buClr>
              <a:buSzPct val="90000"/>
            </a:pPr>
            <a:r>
              <a:rPr lang="en-US" sz="1500" dirty="0">
                <a:solidFill>
                  <a:schemeClr val="tx1"/>
                </a:solidFill>
              </a:rPr>
              <a:t>One of the most important differences is that SNMP can’t distinguish between configuration data and operational data, but NETCONF can. Another key differentiator is that NETCONF uses paths to describe resources, whereas SNMP uses object identifiers (OIDs). </a:t>
            </a:r>
          </a:p>
          <a:p>
            <a:pPr marL="0" indent="0" algn="l" defTabSz="684213" fontAlgn="base">
              <a:spcBef>
                <a:spcPts val="600"/>
              </a:spcBef>
              <a:spcAft>
                <a:spcPts val="600"/>
              </a:spcAft>
              <a:buClr>
                <a:schemeClr val="tx2"/>
              </a:buClr>
              <a:buSzPct val="90000"/>
            </a:pPr>
            <a:r>
              <a:rPr lang="en-US" sz="1500" dirty="0">
                <a:solidFill>
                  <a:schemeClr val="tx1"/>
                </a:solidFill>
              </a:rPr>
              <a:t>A NETCONF path can be similar to interfaces/interface/eth0, which is much more descriptive than what you would expect from SNMP.</a:t>
            </a:r>
          </a:p>
        </p:txBody>
      </p:sp>
      <p:sp>
        <p:nvSpPr>
          <p:cNvPr id="5" name="TextBox 4">
            <a:extLst>
              <a:ext uri="{FF2B5EF4-FFF2-40B4-BE49-F238E27FC236}">
                <a16:creationId xmlns:a16="http://schemas.microsoft.com/office/drawing/2014/main" id="{18E612A3-5BC8-45BF-9AC6-C08FC7D23B53}"/>
              </a:ext>
            </a:extLst>
          </p:cNvPr>
          <p:cNvSpPr txBox="1"/>
          <p:nvPr/>
        </p:nvSpPr>
        <p:spPr>
          <a:xfrm>
            <a:off x="81276" y="2966719"/>
            <a:ext cx="4478086" cy="2092881"/>
          </a:xfrm>
          <a:prstGeom prst="rect">
            <a:avLst/>
          </a:prstGeom>
          <a:noFill/>
        </p:spPr>
        <p:txBody>
          <a:bodyPr wrap="square" rtlCol="0">
            <a:spAutoFit/>
          </a:bodyPr>
          <a:lstStyle/>
          <a:p>
            <a:pPr marL="285750" indent="-285750" defTabSz="684213">
              <a:spcBef>
                <a:spcPts val="100"/>
              </a:spcBef>
              <a:spcAft>
                <a:spcPts val="100"/>
              </a:spcAft>
              <a:buClr>
                <a:schemeClr val="tx2"/>
              </a:buClr>
              <a:buSzPct val="90000"/>
              <a:buFont typeface="Arial" panose="020B0604020202020204" pitchFamily="34" charset="0"/>
              <a:buChar char="•"/>
            </a:pPr>
            <a:r>
              <a:rPr lang="en-US" sz="1500" dirty="0"/>
              <a:t>Collecting the status of specific fields</a:t>
            </a:r>
          </a:p>
          <a:p>
            <a:pPr marL="285750" indent="-285750" defTabSz="684213">
              <a:spcBef>
                <a:spcPts val="100"/>
              </a:spcBef>
              <a:spcAft>
                <a:spcPts val="100"/>
              </a:spcAft>
              <a:buClr>
                <a:schemeClr val="tx2"/>
              </a:buClr>
              <a:buSzPct val="90000"/>
              <a:buFont typeface="Arial" panose="020B0604020202020204" pitchFamily="34" charset="0"/>
              <a:buChar char="•"/>
            </a:pPr>
            <a:r>
              <a:rPr lang="en-US" sz="1500" dirty="0"/>
              <a:t>Changing the configuration of specific fields</a:t>
            </a:r>
          </a:p>
          <a:p>
            <a:pPr marL="285750" indent="-285750" defTabSz="684213">
              <a:spcBef>
                <a:spcPts val="100"/>
              </a:spcBef>
              <a:spcAft>
                <a:spcPts val="100"/>
              </a:spcAft>
              <a:buClr>
                <a:schemeClr val="tx2"/>
              </a:buClr>
              <a:buSzPct val="90000"/>
              <a:buFont typeface="Arial" panose="020B0604020202020204" pitchFamily="34" charset="0"/>
              <a:buChar char="•"/>
            </a:pPr>
            <a:r>
              <a:rPr lang="en-US" sz="1500" dirty="0"/>
              <a:t>Taking administrative actions</a:t>
            </a:r>
          </a:p>
          <a:p>
            <a:pPr marL="285750" indent="-285750" defTabSz="684213">
              <a:spcBef>
                <a:spcPts val="100"/>
              </a:spcBef>
              <a:spcAft>
                <a:spcPts val="100"/>
              </a:spcAft>
              <a:buClr>
                <a:schemeClr val="tx2"/>
              </a:buClr>
              <a:buSzPct val="90000"/>
              <a:buFont typeface="Arial" panose="020B0604020202020204" pitchFamily="34" charset="0"/>
              <a:buChar char="•"/>
            </a:pPr>
            <a:r>
              <a:rPr lang="en-US" sz="1500" dirty="0"/>
              <a:t>Sending event notifications</a:t>
            </a:r>
          </a:p>
          <a:p>
            <a:pPr marL="285750" indent="-285750" defTabSz="684213">
              <a:spcBef>
                <a:spcPts val="100"/>
              </a:spcBef>
              <a:spcAft>
                <a:spcPts val="100"/>
              </a:spcAft>
              <a:buClr>
                <a:schemeClr val="tx2"/>
              </a:buClr>
              <a:buSzPct val="90000"/>
              <a:buFont typeface="Arial" panose="020B0604020202020204" pitchFamily="34" charset="0"/>
              <a:buChar char="•"/>
            </a:pPr>
            <a:r>
              <a:rPr lang="en-US" sz="1500" dirty="0"/>
              <a:t>Backing up and restoring configurations</a:t>
            </a:r>
          </a:p>
          <a:p>
            <a:pPr marL="285750" indent="-285750" defTabSz="684213">
              <a:spcBef>
                <a:spcPts val="100"/>
              </a:spcBef>
              <a:spcAft>
                <a:spcPts val="100"/>
              </a:spcAft>
              <a:buClr>
                <a:schemeClr val="tx2"/>
              </a:buClr>
              <a:buSzPct val="90000"/>
              <a:buFont typeface="Arial" panose="020B0604020202020204" pitchFamily="34" charset="0"/>
              <a:buChar char="•"/>
            </a:pPr>
            <a:r>
              <a:rPr lang="en-US" sz="1500" dirty="0"/>
              <a:t>Testing configurations before finalizing the transaction</a:t>
            </a:r>
          </a:p>
          <a:p>
            <a:pPr>
              <a:spcBef>
                <a:spcPts val="100"/>
              </a:spcBef>
              <a:spcAft>
                <a:spcPts val="100"/>
              </a:spcAft>
            </a:pPr>
            <a:endParaRPr lang="en-US" sz="1500" dirty="0"/>
          </a:p>
        </p:txBody>
      </p:sp>
      <p:graphicFrame>
        <p:nvGraphicFramePr>
          <p:cNvPr id="6" name="Table 6">
            <a:extLst>
              <a:ext uri="{FF2B5EF4-FFF2-40B4-BE49-F238E27FC236}">
                <a16:creationId xmlns:a16="http://schemas.microsoft.com/office/drawing/2014/main" id="{1FD962FB-CB0A-4F0D-B804-D3347CD3AAFA}"/>
              </a:ext>
            </a:extLst>
          </p:cNvPr>
          <p:cNvGraphicFramePr>
            <a:graphicFrameLocks noGrp="1"/>
          </p:cNvGraphicFramePr>
          <p:nvPr>
            <p:extLst>
              <p:ext uri="{D42A27DB-BD31-4B8C-83A1-F6EECF244321}">
                <p14:modId xmlns:p14="http://schemas.microsoft.com/office/powerpoint/2010/main" val="2899548215"/>
              </p:ext>
            </p:extLst>
          </p:nvPr>
        </p:nvGraphicFramePr>
        <p:xfrm>
          <a:off x="4172744" y="2714625"/>
          <a:ext cx="4620267" cy="2065725"/>
        </p:xfrm>
        <a:graphic>
          <a:graphicData uri="http://schemas.openxmlformats.org/drawingml/2006/table">
            <a:tbl>
              <a:tblPr firstRow="1" bandRow="1">
                <a:tableStyleId>{5C22544A-7EE6-4342-B048-85BDC9FD1C3A}</a:tableStyleId>
              </a:tblPr>
              <a:tblGrid>
                <a:gridCol w="1540089">
                  <a:extLst>
                    <a:ext uri="{9D8B030D-6E8A-4147-A177-3AD203B41FA5}">
                      <a16:colId xmlns:a16="http://schemas.microsoft.com/office/drawing/2014/main" val="1041281565"/>
                    </a:ext>
                  </a:extLst>
                </a:gridCol>
                <a:gridCol w="1187084">
                  <a:extLst>
                    <a:ext uri="{9D8B030D-6E8A-4147-A177-3AD203B41FA5}">
                      <a16:colId xmlns:a16="http://schemas.microsoft.com/office/drawing/2014/main" val="1585244848"/>
                    </a:ext>
                  </a:extLst>
                </a:gridCol>
                <a:gridCol w="1893094">
                  <a:extLst>
                    <a:ext uri="{9D8B030D-6E8A-4147-A177-3AD203B41FA5}">
                      <a16:colId xmlns:a16="http://schemas.microsoft.com/office/drawing/2014/main" val="841931095"/>
                    </a:ext>
                  </a:extLst>
                </a:gridCol>
              </a:tblGrid>
              <a:tr h="249051">
                <a:tc>
                  <a:txBody>
                    <a:bodyPr/>
                    <a:lstStyle/>
                    <a:p>
                      <a:r>
                        <a:rPr lang="en-US" sz="1000" dirty="0"/>
                        <a:t>Feature</a:t>
                      </a:r>
                    </a:p>
                  </a:txBody>
                  <a:tcPr/>
                </a:tc>
                <a:tc>
                  <a:txBody>
                    <a:bodyPr/>
                    <a:lstStyle/>
                    <a:p>
                      <a:r>
                        <a:rPr lang="en-US" sz="1000" dirty="0"/>
                        <a:t>SNMP</a:t>
                      </a:r>
                    </a:p>
                  </a:txBody>
                  <a:tcPr/>
                </a:tc>
                <a:tc>
                  <a:txBody>
                    <a:bodyPr/>
                    <a:lstStyle/>
                    <a:p>
                      <a:r>
                        <a:rPr lang="en-US" sz="1000" dirty="0"/>
                        <a:t>NETCONF</a:t>
                      </a:r>
                    </a:p>
                  </a:txBody>
                  <a:tcPr/>
                </a:tc>
                <a:extLst>
                  <a:ext uri="{0D108BD9-81ED-4DB2-BD59-A6C34878D82A}">
                    <a16:rowId xmlns:a16="http://schemas.microsoft.com/office/drawing/2014/main" val="2689883484"/>
                  </a:ext>
                </a:extLst>
              </a:tr>
              <a:tr h="249051">
                <a:tc>
                  <a:txBody>
                    <a:bodyPr/>
                    <a:lstStyle/>
                    <a:p>
                      <a:r>
                        <a:rPr lang="en-US" sz="1000" dirty="0"/>
                        <a:t>Resources</a:t>
                      </a:r>
                    </a:p>
                  </a:txBody>
                  <a:tcPr/>
                </a:tc>
                <a:tc>
                  <a:txBody>
                    <a:bodyPr/>
                    <a:lstStyle/>
                    <a:p>
                      <a:r>
                        <a:rPr lang="en-US" sz="1000" dirty="0"/>
                        <a:t>OIDs</a:t>
                      </a:r>
                    </a:p>
                  </a:txBody>
                  <a:tcPr/>
                </a:tc>
                <a:tc>
                  <a:txBody>
                    <a:bodyPr/>
                    <a:lstStyle/>
                    <a:p>
                      <a:r>
                        <a:rPr lang="en-US" sz="1000" dirty="0"/>
                        <a:t>Paths</a:t>
                      </a:r>
                    </a:p>
                  </a:txBody>
                  <a:tcPr/>
                </a:tc>
                <a:extLst>
                  <a:ext uri="{0D108BD9-81ED-4DB2-BD59-A6C34878D82A}">
                    <a16:rowId xmlns:a16="http://schemas.microsoft.com/office/drawing/2014/main" val="3815315382"/>
                  </a:ext>
                </a:extLst>
              </a:tr>
              <a:tr h="259135">
                <a:tc>
                  <a:txBody>
                    <a:bodyPr/>
                    <a:lstStyle/>
                    <a:p>
                      <a:r>
                        <a:rPr lang="en-US" sz="1000" dirty="0"/>
                        <a:t>Data Models</a:t>
                      </a:r>
                    </a:p>
                  </a:txBody>
                  <a:tcPr/>
                </a:tc>
                <a:tc>
                  <a:txBody>
                    <a:bodyPr/>
                    <a:lstStyle/>
                    <a:p>
                      <a:r>
                        <a:rPr lang="en-US" sz="1000" dirty="0"/>
                        <a:t>Defined in MIBs</a:t>
                      </a:r>
                    </a:p>
                  </a:txBody>
                  <a:tcPr/>
                </a:tc>
                <a:tc>
                  <a:txBody>
                    <a:bodyPr/>
                    <a:lstStyle/>
                    <a:p>
                      <a:r>
                        <a:rPr lang="en-US" sz="1000" dirty="0"/>
                        <a:t>YANG core models</a:t>
                      </a:r>
                    </a:p>
                  </a:txBody>
                  <a:tcPr/>
                </a:tc>
                <a:extLst>
                  <a:ext uri="{0D108BD9-81ED-4DB2-BD59-A6C34878D82A}">
                    <a16:rowId xmlns:a16="http://schemas.microsoft.com/office/drawing/2014/main" val="2103069372"/>
                  </a:ext>
                </a:extLst>
              </a:tr>
              <a:tr h="242888">
                <a:tc>
                  <a:txBody>
                    <a:bodyPr/>
                    <a:lstStyle/>
                    <a:p>
                      <a:r>
                        <a:rPr lang="en-US" sz="1000" dirty="0"/>
                        <a:t>Data modeling language</a:t>
                      </a:r>
                    </a:p>
                  </a:txBody>
                  <a:tcPr/>
                </a:tc>
                <a:tc>
                  <a:txBody>
                    <a:bodyPr/>
                    <a:lstStyle/>
                    <a:p>
                      <a:r>
                        <a:rPr lang="en-US" sz="1000" dirty="0"/>
                        <a:t>SMI</a:t>
                      </a:r>
                    </a:p>
                  </a:txBody>
                  <a:tcPr/>
                </a:tc>
                <a:tc>
                  <a:txBody>
                    <a:bodyPr/>
                    <a:lstStyle/>
                    <a:p>
                      <a:r>
                        <a:rPr lang="en-US" sz="1000" dirty="0"/>
                        <a:t>YANG</a:t>
                      </a:r>
                    </a:p>
                  </a:txBody>
                  <a:tcPr/>
                </a:tc>
                <a:extLst>
                  <a:ext uri="{0D108BD9-81ED-4DB2-BD59-A6C34878D82A}">
                    <a16:rowId xmlns:a16="http://schemas.microsoft.com/office/drawing/2014/main" val="2175917354"/>
                  </a:ext>
                </a:extLst>
              </a:tr>
              <a:tr h="256223">
                <a:tc>
                  <a:txBody>
                    <a:bodyPr/>
                    <a:lstStyle/>
                    <a:p>
                      <a:r>
                        <a:rPr lang="en-US" sz="1000" dirty="0"/>
                        <a:t>Management operations</a:t>
                      </a:r>
                    </a:p>
                  </a:txBody>
                  <a:tcPr/>
                </a:tc>
                <a:tc>
                  <a:txBody>
                    <a:bodyPr/>
                    <a:lstStyle/>
                    <a:p>
                      <a:r>
                        <a:rPr lang="en-US" sz="1000" dirty="0"/>
                        <a:t>SNMP</a:t>
                      </a:r>
                    </a:p>
                  </a:txBody>
                  <a:tcPr/>
                </a:tc>
                <a:tc>
                  <a:txBody>
                    <a:bodyPr/>
                    <a:lstStyle/>
                    <a:p>
                      <a:r>
                        <a:rPr lang="en-US" sz="1000" dirty="0"/>
                        <a:t>NETCONF</a:t>
                      </a:r>
                    </a:p>
                  </a:txBody>
                  <a:tcPr/>
                </a:tc>
                <a:extLst>
                  <a:ext uri="{0D108BD9-81ED-4DB2-BD59-A6C34878D82A}">
                    <a16:rowId xmlns:a16="http://schemas.microsoft.com/office/drawing/2014/main" val="3403116049"/>
                  </a:ext>
                </a:extLst>
              </a:tr>
              <a:tr h="249051">
                <a:tc>
                  <a:txBody>
                    <a:bodyPr/>
                    <a:lstStyle/>
                    <a:p>
                      <a:r>
                        <a:rPr lang="en-US" sz="1000" dirty="0"/>
                        <a:t>Encoding</a:t>
                      </a:r>
                    </a:p>
                  </a:txBody>
                  <a:tcPr/>
                </a:tc>
                <a:tc>
                  <a:txBody>
                    <a:bodyPr/>
                    <a:lstStyle/>
                    <a:p>
                      <a:r>
                        <a:rPr lang="en-US" sz="1000" dirty="0"/>
                        <a:t>BER</a:t>
                      </a:r>
                    </a:p>
                  </a:txBody>
                  <a:tcPr/>
                </a:tc>
                <a:tc>
                  <a:txBody>
                    <a:bodyPr/>
                    <a:lstStyle/>
                    <a:p>
                      <a:r>
                        <a:rPr lang="en-US" sz="1000" dirty="0"/>
                        <a:t>XML,JSON</a:t>
                      </a:r>
                    </a:p>
                  </a:txBody>
                  <a:tcPr/>
                </a:tc>
                <a:extLst>
                  <a:ext uri="{0D108BD9-81ED-4DB2-BD59-A6C34878D82A}">
                    <a16:rowId xmlns:a16="http://schemas.microsoft.com/office/drawing/2014/main" val="4191590447"/>
                  </a:ext>
                </a:extLst>
              </a:tr>
              <a:tr h="266957">
                <a:tc>
                  <a:txBody>
                    <a:bodyPr/>
                    <a:lstStyle/>
                    <a:p>
                      <a:r>
                        <a:rPr lang="en-US" sz="1000" dirty="0"/>
                        <a:t>Transport stack</a:t>
                      </a:r>
                    </a:p>
                  </a:txBody>
                  <a:tcPr/>
                </a:tc>
                <a:tc>
                  <a:txBody>
                    <a:bodyPr/>
                    <a:lstStyle/>
                    <a:p>
                      <a:r>
                        <a:rPr lang="en-US" sz="1000" dirty="0"/>
                        <a:t>UDP</a:t>
                      </a:r>
                    </a:p>
                  </a:txBody>
                  <a:tcPr/>
                </a:tc>
                <a:tc>
                  <a:txBody>
                    <a:bodyPr/>
                    <a:lstStyle/>
                    <a:p>
                      <a:r>
                        <a:rPr lang="en-US" sz="1000" dirty="0"/>
                        <a:t>SSH/TCP</a:t>
                      </a:r>
                    </a:p>
                  </a:txBody>
                  <a:tcPr/>
                </a:tc>
                <a:extLst>
                  <a:ext uri="{0D108BD9-81ED-4DB2-BD59-A6C34878D82A}">
                    <a16:rowId xmlns:a16="http://schemas.microsoft.com/office/drawing/2014/main" val="1468168516"/>
                  </a:ext>
                </a:extLst>
              </a:tr>
            </a:tbl>
          </a:graphicData>
        </a:graphic>
      </p:graphicFrame>
    </p:spTree>
    <p:extLst>
      <p:ext uri="{BB962C8B-B14F-4D97-AF65-F5344CB8AC3E}">
        <p14:creationId xmlns:p14="http://schemas.microsoft.com/office/powerpoint/2010/main" val="113602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597879"/>
          </a:xfrm>
        </p:spPr>
        <p:txBody>
          <a:bodyPr/>
          <a:lstStyle/>
          <a:p>
            <a:r>
              <a:rPr lang="en-US" sz="1600" dirty="0"/>
              <a:t>Data Models and Supporting Protocols</a:t>
            </a:r>
            <a:br>
              <a:rPr lang="en-US" sz="2400" dirty="0"/>
            </a:br>
            <a:r>
              <a:rPr lang="en-US" sz="2400" dirty="0"/>
              <a:t>NETCONF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8050" y="597879"/>
            <a:ext cx="8983593" cy="2666868"/>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Figure 28-15 illustrates how NETCONF uses YANG data models to interact with network devices and then talk back to management applications. The dotted lines show the devices talking back directly to the management applications, and the solid lines illustrate the NETCONF protocol talking between the management applications and the devices.</a:t>
            </a:r>
          </a:p>
          <a:p>
            <a:pPr marL="0" indent="0" algn="l" defTabSz="684213" fontAlgn="base">
              <a:spcBef>
                <a:spcPts val="600"/>
              </a:spcBef>
              <a:spcAft>
                <a:spcPts val="600"/>
              </a:spcAft>
              <a:buClr>
                <a:schemeClr val="tx2"/>
              </a:buClr>
              <a:buSzPct val="90000"/>
            </a:pPr>
            <a:r>
              <a:rPr lang="en-US" sz="1500" dirty="0">
                <a:solidFill>
                  <a:schemeClr val="tx1"/>
                </a:solidFill>
              </a:rPr>
              <a:t>NETCONF exchanges information called capabilities when the TCP connection has been made. Capabilities tell the client what the device it’s connected to can do. Furthermore, other information can be gathered by using the common NETCONF operations shown in Table 28-7.</a:t>
            </a:r>
          </a:p>
          <a:p>
            <a:pPr marL="0" indent="0" algn="l" defTabSz="684213" fontAlgn="base">
              <a:spcBef>
                <a:spcPts val="600"/>
              </a:spcBef>
              <a:spcAft>
                <a:spcPts val="600"/>
              </a:spcAft>
              <a:buClr>
                <a:schemeClr val="tx2"/>
              </a:buClr>
              <a:buSzPct val="90000"/>
            </a:pPr>
            <a:r>
              <a:rPr lang="en-US" sz="1500" dirty="0">
                <a:solidFill>
                  <a:schemeClr val="tx1"/>
                </a:solidFill>
              </a:rPr>
              <a:t>Information and configurations are stored in datastores. Datastores can be manipulated by using the NETCONF operations listing in Table 28-7. NETCONF uses Remote Procedure Call (RPC) messages in XML format to send the information between hosts.</a:t>
            </a:r>
          </a:p>
        </p:txBody>
      </p:sp>
      <p:pic>
        <p:nvPicPr>
          <p:cNvPr id="2" name="Picture 1">
            <a:extLst>
              <a:ext uri="{FF2B5EF4-FFF2-40B4-BE49-F238E27FC236}">
                <a16:creationId xmlns:a16="http://schemas.microsoft.com/office/drawing/2014/main" id="{F5CC99C1-E7B4-4EDD-BCEF-DF561755D4BB}"/>
              </a:ext>
            </a:extLst>
          </p:cNvPr>
          <p:cNvPicPr>
            <a:picLocks noChangeAspect="1"/>
          </p:cNvPicPr>
          <p:nvPr/>
        </p:nvPicPr>
        <p:blipFill>
          <a:blip r:embed="rId3"/>
          <a:srcRect/>
          <a:stretch/>
        </p:blipFill>
        <p:spPr>
          <a:xfrm>
            <a:off x="5754567" y="3128315"/>
            <a:ext cx="2887360" cy="1658874"/>
          </a:xfrm>
          <a:prstGeom prst="rect">
            <a:avLst/>
          </a:prstGeom>
        </p:spPr>
      </p:pic>
      <p:graphicFrame>
        <p:nvGraphicFramePr>
          <p:cNvPr id="5" name="Table 5">
            <a:extLst>
              <a:ext uri="{FF2B5EF4-FFF2-40B4-BE49-F238E27FC236}">
                <a16:creationId xmlns:a16="http://schemas.microsoft.com/office/drawing/2014/main" id="{3237740D-9865-4392-87D2-CB45B227A722}"/>
              </a:ext>
            </a:extLst>
          </p:cNvPr>
          <p:cNvGraphicFramePr>
            <a:graphicFrameLocks noGrp="1"/>
          </p:cNvGraphicFramePr>
          <p:nvPr>
            <p:extLst>
              <p:ext uri="{D42A27DB-BD31-4B8C-83A1-F6EECF244321}">
                <p14:modId xmlns:p14="http://schemas.microsoft.com/office/powerpoint/2010/main" val="3311965018"/>
              </p:ext>
            </p:extLst>
          </p:nvPr>
        </p:nvGraphicFramePr>
        <p:xfrm>
          <a:off x="173459" y="3334586"/>
          <a:ext cx="5312941" cy="1586897"/>
        </p:xfrm>
        <a:graphic>
          <a:graphicData uri="http://schemas.openxmlformats.org/drawingml/2006/table">
            <a:tbl>
              <a:tblPr firstRow="1" bandRow="1">
                <a:tableStyleId>{5C22544A-7EE6-4342-B048-85BDC9FD1C3A}</a:tableStyleId>
              </a:tblPr>
              <a:tblGrid>
                <a:gridCol w="1297171">
                  <a:extLst>
                    <a:ext uri="{9D8B030D-6E8A-4147-A177-3AD203B41FA5}">
                      <a16:colId xmlns:a16="http://schemas.microsoft.com/office/drawing/2014/main" val="1204395324"/>
                    </a:ext>
                  </a:extLst>
                </a:gridCol>
                <a:gridCol w="4015770">
                  <a:extLst>
                    <a:ext uri="{9D8B030D-6E8A-4147-A177-3AD203B41FA5}">
                      <a16:colId xmlns:a16="http://schemas.microsoft.com/office/drawing/2014/main" val="1817421119"/>
                    </a:ext>
                  </a:extLst>
                </a:gridCol>
              </a:tblGrid>
              <a:tr h="347538">
                <a:tc>
                  <a:txBody>
                    <a:bodyPr/>
                    <a:lstStyle/>
                    <a:p>
                      <a:r>
                        <a:rPr lang="en-US" sz="900" dirty="0"/>
                        <a:t>NETCONF Operation</a:t>
                      </a:r>
                    </a:p>
                  </a:txBody>
                  <a:tcPr/>
                </a:tc>
                <a:tc>
                  <a:txBody>
                    <a:bodyPr/>
                    <a:lstStyle/>
                    <a:p>
                      <a:r>
                        <a:rPr lang="en-US" sz="900" dirty="0"/>
                        <a:t>Description</a:t>
                      </a:r>
                    </a:p>
                  </a:txBody>
                  <a:tcPr/>
                </a:tc>
                <a:extLst>
                  <a:ext uri="{0D108BD9-81ED-4DB2-BD59-A6C34878D82A}">
                    <a16:rowId xmlns:a16="http://schemas.microsoft.com/office/drawing/2014/main" val="1421781991"/>
                  </a:ext>
                </a:extLst>
              </a:tr>
              <a:tr h="213870">
                <a:tc>
                  <a:txBody>
                    <a:bodyPr/>
                    <a:lstStyle/>
                    <a:p>
                      <a:r>
                        <a:rPr lang="en-US" sz="900" dirty="0"/>
                        <a:t>&lt;get&gt;</a:t>
                      </a:r>
                    </a:p>
                  </a:txBody>
                  <a:tcPr/>
                </a:tc>
                <a:tc>
                  <a:txBody>
                    <a:bodyPr/>
                    <a:lstStyle/>
                    <a:p>
                      <a:r>
                        <a:rPr lang="en-US" sz="900" dirty="0"/>
                        <a:t>Requests running configuration and state information of the device </a:t>
                      </a:r>
                    </a:p>
                  </a:txBody>
                  <a:tcPr/>
                </a:tc>
                <a:extLst>
                  <a:ext uri="{0D108BD9-81ED-4DB2-BD59-A6C34878D82A}">
                    <a16:rowId xmlns:a16="http://schemas.microsoft.com/office/drawing/2014/main" val="2992762507"/>
                  </a:ext>
                </a:extLst>
              </a:tr>
              <a:tr h="213870">
                <a:tc>
                  <a:txBody>
                    <a:bodyPr/>
                    <a:lstStyle/>
                    <a:p>
                      <a:r>
                        <a:rPr lang="en-US" sz="900" dirty="0"/>
                        <a:t>&lt;get-config&gt;</a:t>
                      </a:r>
                    </a:p>
                  </a:txBody>
                  <a:tcPr/>
                </a:tc>
                <a:tc>
                  <a:txBody>
                    <a:bodyPr/>
                    <a:lstStyle/>
                    <a:p>
                      <a:r>
                        <a:rPr lang="en-US" sz="900" dirty="0"/>
                        <a:t>Requests some or all of the configuration from a datastore </a:t>
                      </a:r>
                    </a:p>
                  </a:txBody>
                  <a:tcPr/>
                </a:tc>
                <a:extLst>
                  <a:ext uri="{0D108BD9-81ED-4DB2-BD59-A6C34878D82A}">
                    <a16:rowId xmlns:a16="http://schemas.microsoft.com/office/drawing/2014/main" val="1770798933"/>
                  </a:ext>
                </a:extLst>
              </a:tr>
              <a:tr h="213870">
                <a:tc>
                  <a:txBody>
                    <a:bodyPr/>
                    <a:lstStyle/>
                    <a:p>
                      <a:r>
                        <a:rPr lang="en-US" sz="900" dirty="0"/>
                        <a:t>&lt;edit-config&gt;</a:t>
                      </a:r>
                    </a:p>
                  </a:txBody>
                  <a:tcPr/>
                </a:tc>
                <a:tc>
                  <a:txBody>
                    <a:bodyPr/>
                    <a:lstStyle/>
                    <a:p>
                      <a:r>
                        <a:rPr lang="en-US" sz="900" dirty="0"/>
                        <a:t>Edits a configuration datastore by using CRUD operations </a:t>
                      </a:r>
                    </a:p>
                  </a:txBody>
                  <a:tcPr/>
                </a:tc>
                <a:extLst>
                  <a:ext uri="{0D108BD9-81ED-4DB2-BD59-A6C34878D82A}">
                    <a16:rowId xmlns:a16="http://schemas.microsoft.com/office/drawing/2014/main" val="3482838056"/>
                  </a:ext>
                </a:extLst>
              </a:tr>
              <a:tr h="213870">
                <a:tc>
                  <a:txBody>
                    <a:bodyPr/>
                    <a:lstStyle/>
                    <a:p>
                      <a:r>
                        <a:rPr lang="en-US" sz="900" dirty="0"/>
                        <a:t>&lt;copy-config&gt;</a:t>
                      </a:r>
                    </a:p>
                  </a:txBody>
                  <a:tcPr/>
                </a:tc>
                <a:tc>
                  <a:txBody>
                    <a:bodyPr/>
                    <a:lstStyle/>
                    <a:p>
                      <a:r>
                        <a:rPr lang="en-US" sz="900" dirty="0"/>
                        <a:t>Copies the configuration to another datastore </a:t>
                      </a:r>
                    </a:p>
                  </a:txBody>
                  <a:tcPr/>
                </a:tc>
                <a:extLst>
                  <a:ext uri="{0D108BD9-81ED-4DB2-BD59-A6C34878D82A}">
                    <a16:rowId xmlns:a16="http://schemas.microsoft.com/office/drawing/2014/main" val="2814299361"/>
                  </a:ext>
                </a:extLst>
              </a:tr>
              <a:tr h="30673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&lt;delete-config&gt;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Deletes the configuration</a:t>
                      </a:r>
                    </a:p>
                  </a:txBody>
                  <a:tcPr/>
                </a:tc>
                <a:extLst>
                  <a:ext uri="{0D108BD9-81ED-4DB2-BD59-A6C34878D82A}">
                    <a16:rowId xmlns:a16="http://schemas.microsoft.com/office/drawing/2014/main" val="1912843871"/>
                  </a:ext>
                </a:extLst>
              </a:tr>
            </a:tbl>
          </a:graphicData>
        </a:graphic>
      </p:graphicFrame>
    </p:spTree>
    <p:extLst>
      <p:ext uri="{BB962C8B-B14F-4D97-AF65-F5344CB8AC3E}">
        <p14:creationId xmlns:p14="http://schemas.microsoft.com/office/powerpoint/2010/main" val="210816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5030030" cy="624950"/>
          </a:xfrm>
        </p:spPr>
        <p:txBody>
          <a:bodyPr/>
          <a:lstStyle/>
          <a:p>
            <a:r>
              <a:rPr lang="en-US" sz="1600" dirty="0"/>
              <a:t>Data Models and Supporting Protocols</a:t>
            </a:r>
            <a:br>
              <a:rPr lang="en-US" sz="2400" dirty="0"/>
            </a:br>
            <a:r>
              <a:rPr lang="en-US" sz="2400" dirty="0"/>
              <a:t>NETCONF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6303" y="624951"/>
            <a:ext cx="4757423" cy="2710307"/>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Example 28-9 shows an example of an OSPF NETCONF RPC message that provides the OSPF routing configuration of an IOS XE device.</a:t>
            </a:r>
          </a:p>
          <a:p>
            <a:pPr marL="0" indent="0" algn="l" defTabSz="684213" fontAlgn="base">
              <a:spcBef>
                <a:spcPts val="600"/>
              </a:spcBef>
              <a:spcAft>
                <a:spcPts val="600"/>
              </a:spcAft>
              <a:buClr>
                <a:schemeClr val="tx2"/>
              </a:buClr>
              <a:buSzPct val="90000"/>
            </a:pPr>
            <a:r>
              <a:rPr lang="en-US" sz="1500" dirty="0">
                <a:solidFill>
                  <a:schemeClr val="tx1"/>
                </a:solidFill>
              </a:rPr>
              <a:t>The same OSPF router configuration that would be seen in the command-line interface of a Cisco router can be seen using NETCONF. </a:t>
            </a:r>
          </a:p>
          <a:p>
            <a:pPr marL="0" indent="0" algn="l" defTabSz="684213" fontAlgn="base">
              <a:spcBef>
                <a:spcPts val="600"/>
              </a:spcBef>
              <a:spcAft>
                <a:spcPts val="600"/>
              </a:spcAft>
              <a:buClr>
                <a:schemeClr val="tx2"/>
              </a:buClr>
              <a:buSzPct val="90000"/>
            </a:pPr>
            <a:r>
              <a:rPr lang="en-US" sz="1500" dirty="0">
                <a:solidFill>
                  <a:schemeClr val="tx1"/>
                </a:solidFill>
              </a:rPr>
              <a:t>The data is just structured in XML format rather than what users are accustomed to seeing in the CLI. It is easy to read the output in these examples because of how legible XML is.</a:t>
            </a:r>
          </a:p>
        </p:txBody>
      </p:sp>
      <p:pic>
        <p:nvPicPr>
          <p:cNvPr id="6" name="Picture 5" descr="A screenshot of a cell phone&#10;&#10;Description automatically generated">
            <a:extLst>
              <a:ext uri="{FF2B5EF4-FFF2-40B4-BE49-F238E27FC236}">
                <a16:creationId xmlns:a16="http://schemas.microsoft.com/office/drawing/2014/main" id="{D4AD6D30-D438-4923-A31C-8FCF6911E3CD}"/>
              </a:ext>
            </a:extLst>
          </p:cNvPr>
          <p:cNvPicPr>
            <a:picLocks noChangeAspect="1"/>
          </p:cNvPicPr>
          <p:nvPr/>
        </p:nvPicPr>
        <p:blipFill>
          <a:blip r:embed="rId3"/>
          <a:stretch>
            <a:fillRect/>
          </a:stretch>
        </p:blipFill>
        <p:spPr>
          <a:xfrm>
            <a:off x="118857" y="3581378"/>
            <a:ext cx="4911173" cy="984933"/>
          </a:xfrm>
          <a:prstGeom prst="rect">
            <a:avLst/>
          </a:prstGeom>
        </p:spPr>
      </p:pic>
      <p:pic>
        <p:nvPicPr>
          <p:cNvPr id="2" name="Picture 1">
            <a:extLst>
              <a:ext uri="{FF2B5EF4-FFF2-40B4-BE49-F238E27FC236}">
                <a16:creationId xmlns:a16="http://schemas.microsoft.com/office/drawing/2014/main" id="{F5CC99C1-E7B4-4EDD-BCEF-DF561755D4BB}"/>
              </a:ext>
            </a:extLst>
          </p:cNvPr>
          <p:cNvPicPr>
            <a:picLocks noChangeAspect="1"/>
          </p:cNvPicPr>
          <p:nvPr/>
        </p:nvPicPr>
        <p:blipFill>
          <a:blip r:embed="rId4"/>
          <a:srcRect/>
          <a:stretch/>
        </p:blipFill>
        <p:spPr>
          <a:xfrm>
            <a:off x="5102497" y="419342"/>
            <a:ext cx="3998846" cy="4609858"/>
          </a:xfrm>
          <a:prstGeom prst="rect">
            <a:avLst/>
          </a:prstGeom>
        </p:spPr>
      </p:pic>
    </p:spTree>
    <p:extLst>
      <p:ext uri="{BB962C8B-B14F-4D97-AF65-F5344CB8AC3E}">
        <p14:creationId xmlns:p14="http://schemas.microsoft.com/office/powerpoint/2010/main" val="163296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Models and Supporting Protocols</a:t>
            </a:r>
            <a:br>
              <a:rPr lang="en-US" sz="2400" dirty="0"/>
            </a:br>
            <a:r>
              <a:rPr lang="en-US" sz="2400" dirty="0"/>
              <a:t>RESTCONF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9225" y="635517"/>
            <a:ext cx="5300349" cy="4210172"/>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RESTCONF is used to programmatically interface with data defined in YANG models while also using the datastore concepts defined in NETCONF. </a:t>
            </a:r>
          </a:p>
          <a:p>
            <a:pPr marL="0" indent="0" algn="l" defTabSz="684213" fontAlgn="base">
              <a:spcBef>
                <a:spcPts val="600"/>
              </a:spcBef>
              <a:spcAft>
                <a:spcPts val="600"/>
              </a:spcAft>
              <a:buClr>
                <a:schemeClr val="tx2"/>
              </a:buClr>
              <a:buSzPct val="90000"/>
            </a:pPr>
            <a:r>
              <a:rPr lang="en-US" sz="1400" dirty="0">
                <a:solidFill>
                  <a:schemeClr val="tx1"/>
                </a:solidFill>
              </a:rPr>
              <a:t>RESTCONF uses the same YANG models as NETCONF and Cisco IOS XE. The goal of RESTCONF is to provide a RESTful API experience while still leveraging the device abstraction capabilities provided by NETCONF. RESTCONF supports the following HTTP methods and CRUD operations:</a:t>
            </a:r>
          </a:p>
          <a:p>
            <a:pPr marL="0" indent="0" algn="l" defTabSz="684213" fontAlgn="base">
              <a:spcBef>
                <a:spcPts val="600"/>
              </a:spcBef>
              <a:spcAft>
                <a:spcPts val="600"/>
              </a:spcAft>
              <a:buClr>
                <a:schemeClr val="tx2"/>
              </a:buClr>
              <a:buSzPct val="90000"/>
            </a:pPr>
            <a:r>
              <a:rPr lang="en-US" sz="1400" dirty="0">
                <a:solidFill>
                  <a:schemeClr val="tx1"/>
                </a:solidFill>
              </a:rPr>
              <a:t>GET, POST, PUT, DELETE, OPTIONS</a:t>
            </a:r>
          </a:p>
          <a:p>
            <a:pPr marL="0" indent="0" algn="l" defTabSz="684213" fontAlgn="base">
              <a:spcBef>
                <a:spcPts val="600"/>
              </a:spcBef>
              <a:spcAft>
                <a:spcPts val="600"/>
              </a:spcAft>
              <a:buClr>
                <a:schemeClr val="tx2"/>
              </a:buClr>
              <a:buSzPct val="90000"/>
            </a:pPr>
            <a:r>
              <a:rPr lang="en-US" sz="1400" dirty="0">
                <a:solidFill>
                  <a:schemeClr val="tx1"/>
                </a:solidFill>
              </a:rPr>
              <a:t>The RESTCONF requests and responses can use either JSON or XML structured data formats.</a:t>
            </a:r>
          </a:p>
          <a:p>
            <a:pPr marL="0" indent="0" algn="l" defTabSz="684213" fontAlgn="base">
              <a:spcBef>
                <a:spcPts val="600"/>
              </a:spcBef>
              <a:spcAft>
                <a:spcPts val="600"/>
              </a:spcAft>
              <a:buClr>
                <a:schemeClr val="tx2"/>
              </a:buClr>
              <a:buSzPct val="90000"/>
            </a:pPr>
            <a:r>
              <a:rPr lang="en-US" sz="1400" dirty="0">
                <a:solidFill>
                  <a:schemeClr val="tx1"/>
                </a:solidFill>
              </a:rPr>
              <a:t>Example 28-11 shows a brief example of a RESTCONF GET request on a Cisco router to retrieve the logging severity level that is configured. This example uses JSON instead of XML. Notice the HTTP status 200, which indicates that the request was successful.</a:t>
            </a:r>
          </a:p>
        </p:txBody>
      </p:sp>
      <p:grpSp>
        <p:nvGrpSpPr>
          <p:cNvPr id="8" name="Group 7">
            <a:extLst>
              <a:ext uri="{FF2B5EF4-FFF2-40B4-BE49-F238E27FC236}">
                <a16:creationId xmlns:a16="http://schemas.microsoft.com/office/drawing/2014/main" id="{7AA9D0A8-25E0-4865-8D9F-89E32E53A1B9}"/>
              </a:ext>
            </a:extLst>
          </p:cNvPr>
          <p:cNvGrpSpPr/>
          <p:nvPr/>
        </p:nvGrpSpPr>
        <p:grpSpPr>
          <a:xfrm>
            <a:off x="5389574" y="1198246"/>
            <a:ext cx="3663625" cy="3084714"/>
            <a:chOff x="5453376" y="752353"/>
            <a:chExt cx="3446730" cy="2755486"/>
          </a:xfrm>
        </p:grpSpPr>
        <p:pic>
          <p:nvPicPr>
            <p:cNvPr id="2" name="Picture 1">
              <a:extLst>
                <a:ext uri="{FF2B5EF4-FFF2-40B4-BE49-F238E27FC236}">
                  <a16:creationId xmlns:a16="http://schemas.microsoft.com/office/drawing/2014/main" id="{F5CC99C1-E7B4-4EDD-BCEF-DF561755D4BB}"/>
                </a:ext>
              </a:extLst>
            </p:cNvPr>
            <p:cNvPicPr>
              <a:picLocks noChangeAspect="1"/>
            </p:cNvPicPr>
            <p:nvPr/>
          </p:nvPicPr>
          <p:blipFill>
            <a:blip r:embed="rId3"/>
            <a:srcRect/>
            <a:stretch/>
          </p:blipFill>
          <p:spPr>
            <a:xfrm>
              <a:off x="5453376" y="752353"/>
              <a:ext cx="3437205" cy="124515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713978E-3808-4FA2-96ED-5637C5B16649}"/>
                </a:ext>
              </a:extLst>
            </p:cNvPr>
            <p:cNvPicPr>
              <a:picLocks noChangeAspect="1"/>
            </p:cNvPicPr>
            <p:nvPr/>
          </p:nvPicPr>
          <p:blipFill>
            <a:blip r:embed="rId4"/>
            <a:stretch>
              <a:fillRect/>
            </a:stretch>
          </p:blipFill>
          <p:spPr>
            <a:xfrm>
              <a:off x="5462901" y="2004951"/>
              <a:ext cx="3437205" cy="1502888"/>
            </a:xfrm>
            <a:prstGeom prst="rect">
              <a:avLst/>
            </a:prstGeom>
          </p:spPr>
        </p:pic>
      </p:grpSp>
    </p:spTree>
    <p:extLst>
      <p:ext uri="{BB962C8B-B14F-4D97-AF65-F5344CB8AC3E}">
        <p14:creationId xmlns:p14="http://schemas.microsoft.com/office/powerpoint/2010/main" val="36697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Cisco </a:t>
            </a:r>
            <a:r>
              <a:rPr lang="en-US" dirty="0" err="1">
                <a:solidFill>
                  <a:schemeClr val="accent5">
                    <a:lumMod val="40000"/>
                    <a:lumOff val="60000"/>
                  </a:schemeClr>
                </a:solidFill>
              </a:rPr>
              <a:t>DevNet</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Network operators who are looking to enhance or increase their skills with APIs, coding, Python, or even controller concepts can find a wealth of help at </a:t>
            </a:r>
            <a:r>
              <a:rPr lang="en-US" sz="1600" dirty="0" err="1">
                <a:solidFill>
                  <a:schemeClr val="accent5">
                    <a:lumMod val="40000"/>
                    <a:lumOff val="60000"/>
                  </a:schemeClr>
                </a:solidFill>
                <a:latin typeface="+mj-lt"/>
                <a:ea typeface="ＭＳ Ｐゴシック" charset="0"/>
              </a:rPr>
              <a:t>DevNet</a:t>
            </a:r>
            <a:r>
              <a:rPr lang="en-US" sz="1600" dirty="0">
                <a:solidFill>
                  <a:schemeClr val="accent5">
                    <a:lumMod val="40000"/>
                    <a:lumOff val="60000"/>
                  </a:schemeClr>
                </a:solidFill>
                <a:latin typeface="+mj-lt"/>
                <a:ea typeface="ＭＳ Ｐゴシック" charset="0"/>
              </a:rPr>
              <a:t>.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At </a:t>
            </a:r>
            <a:r>
              <a:rPr lang="en-US" sz="1600" dirty="0" err="1">
                <a:solidFill>
                  <a:schemeClr val="accent5">
                    <a:lumMod val="40000"/>
                    <a:lumOff val="60000"/>
                  </a:schemeClr>
                </a:solidFill>
                <a:latin typeface="+mj-lt"/>
                <a:ea typeface="ＭＳ Ｐゴシック" charset="0"/>
              </a:rPr>
              <a:t>DevNet</a:t>
            </a:r>
            <a:r>
              <a:rPr lang="en-US" sz="1600" dirty="0">
                <a:solidFill>
                  <a:schemeClr val="accent5">
                    <a:lumMod val="40000"/>
                    <a:lumOff val="60000"/>
                  </a:schemeClr>
                </a:solidFill>
                <a:latin typeface="+mj-lt"/>
                <a:ea typeface="ＭＳ Ｐゴシック" charset="0"/>
              </a:rPr>
              <a:t> it is easy to find learning labs and content to help solidify current knowledge in network programmability.</a:t>
            </a:r>
          </a:p>
        </p:txBody>
      </p:sp>
    </p:spTree>
    <p:custDataLst>
      <p:tags r:id="rId1"/>
    </p:custDataLst>
    <p:extLst>
      <p:ext uri="{BB962C8B-B14F-4D97-AF65-F5344CB8AC3E}">
        <p14:creationId xmlns:p14="http://schemas.microsoft.com/office/powerpoint/2010/main" val="73409088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Cisco </a:t>
            </a:r>
            <a:r>
              <a:rPr lang="en-US" sz="1600" dirty="0" err="1"/>
              <a:t>DevNet</a:t>
            </a:r>
            <a:br>
              <a:rPr lang="en-US" sz="2400" dirty="0"/>
            </a:br>
            <a:r>
              <a:rPr lang="en-US" sz="2400" dirty="0"/>
              <a:t>DEVNET API Labs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3" y="674688"/>
            <a:ext cx="4793334" cy="3954462"/>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This section provides a high-level overview of </a:t>
            </a:r>
            <a:r>
              <a:rPr lang="en-US" sz="1500" dirty="0" err="1">
                <a:solidFill>
                  <a:schemeClr val="tx1"/>
                </a:solidFill>
              </a:rPr>
              <a:t>DevNet</a:t>
            </a:r>
            <a:r>
              <a:rPr lang="en-US" sz="1500" dirty="0">
                <a:solidFill>
                  <a:schemeClr val="tx1"/>
                </a:solidFill>
              </a:rPr>
              <a:t>, including the different sections of </a:t>
            </a:r>
            <a:r>
              <a:rPr lang="en-US" sz="1500" dirty="0" err="1">
                <a:solidFill>
                  <a:schemeClr val="tx1"/>
                </a:solidFill>
              </a:rPr>
              <a:t>DevNet</a:t>
            </a:r>
            <a:r>
              <a:rPr lang="en-US" sz="1500" dirty="0">
                <a:solidFill>
                  <a:schemeClr val="tx1"/>
                </a:solidFill>
              </a:rPr>
              <a:t> and some of the labs and content that are available.</a:t>
            </a:r>
          </a:p>
          <a:p>
            <a:pPr marL="0" indent="0" algn="l" defTabSz="684213" fontAlgn="base">
              <a:spcBef>
                <a:spcPts val="600"/>
              </a:spcBef>
              <a:spcAft>
                <a:spcPts val="600"/>
              </a:spcAft>
              <a:buClr>
                <a:schemeClr val="tx2"/>
              </a:buClr>
              <a:buSzPct val="90000"/>
            </a:pPr>
            <a:r>
              <a:rPr lang="en-US" sz="1500" dirty="0">
                <a:solidFill>
                  <a:schemeClr val="tx1"/>
                </a:solidFill>
              </a:rPr>
              <a:t>Figure 28-16 shows the </a:t>
            </a:r>
            <a:r>
              <a:rPr lang="en-US" sz="1500" dirty="0" err="1">
                <a:solidFill>
                  <a:schemeClr val="tx1"/>
                </a:solidFill>
              </a:rPr>
              <a:t>DevNet</a:t>
            </a:r>
            <a:r>
              <a:rPr lang="en-US" sz="1500" dirty="0">
                <a:solidFill>
                  <a:schemeClr val="tx1"/>
                </a:solidFill>
              </a:rPr>
              <a:t> main page.</a:t>
            </a:r>
          </a:p>
          <a:p>
            <a:pPr marL="0" indent="0" algn="l" defTabSz="684213" fontAlgn="base">
              <a:spcBef>
                <a:spcPts val="600"/>
              </a:spcBef>
              <a:spcAft>
                <a:spcPts val="600"/>
              </a:spcAft>
              <a:buClr>
                <a:schemeClr val="tx2"/>
              </a:buClr>
              <a:buSzPct val="90000"/>
            </a:pPr>
            <a:r>
              <a:rPr lang="en-US" sz="1500" dirty="0">
                <a:solidFill>
                  <a:schemeClr val="tx1"/>
                </a:solidFill>
              </a:rPr>
              <a:t>The Discover page is where you can navigate the different offerings that </a:t>
            </a:r>
            <a:r>
              <a:rPr lang="en-US" sz="1500" dirty="0" err="1">
                <a:solidFill>
                  <a:schemeClr val="tx1"/>
                </a:solidFill>
              </a:rPr>
              <a:t>DevNet</a:t>
            </a:r>
            <a:r>
              <a:rPr lang="en-US" sz="1500" dirty="0">
                <a:solidFill>
                  <a:schemeClr val="tx1"/>
                </a:solidFill>
              </a:rPr>
              <a:t> has available. </a:t>
            </a:r>
          </a:p>
          <a:p>
            <a:pPr marL="0" indent="0" algn="l" defTabSz="684213" fontAlgn="base">
              <a:spcBef>
                <a:spcPts val="600"/>
              </a:spcBef>
              <a:spcAft>
                <a:spcPts val="600"/>
              </a:spcAft>
              <a:buClr>
                <a:schemeClr val="tx2"/>
              </a:buClr>
              <a:buSzPct val="90000"/>
            </a:pPr>
            <a:r>
              <a:rPr lang="en-US" sz="1500" dirty="0">
                <a:solidFill>
                  <a:schemeClr val="tx1"/>
                </a:solidFill>
              </a:rPr>
              <a:t>Under this tab are subsections for guided learning tracks, which guide you through various technologies and the associated API labs. </a:t>
            </a:r>
          </a:p>
          <a:p>
            <a:pPr marL="0" indent="0" algn="l" defTabSz="684213" fontAlgn="base">
              <a:spcBef>
                <a:spcPts val="600"/>
              </a:spcBef>
              <a:spcAft>
                <a:spcPts val="600"/>
              </a:spcAft>
              <a:buClr>
                <a:schemeClr val="tx2"/>
              </a:buClr>
              <a:buSzPct val="90000"/>
            </a:pPr>
            <a:r>
              <a:rPr lang="en-US" sz="1500" dirty="0">
                <a:solidFill>
                  <a:schemeClr val="tx1"/>
                </a:solidFill>
              </a:rPr>
              <a:t>Some of the labs you interact with are: Programming the Cisco Digital Network Architecture (DNA), ACI Programmability, Getting Started with Cisco WebEx Teams APIs, and Introduction to </a:t>
            </a:r>
            <a:r>
              <a:rPr lang="en-US" sz="1500" dirty="0" err="1">
                <a:solidFill>
                  <a:schemeClr val="tx1"/>
                </a:solidFill>
              </a:rPr>
              <a:t>DevNet</a:t>
            </a:r>
            <a:r>
              <a:rPr lang="en-US" sz="1500" dirty="0">
                <a:solidFill>
                  <a:schemeClr val="tx1"/>
                </a:solidFill>
              </a:rPr>
              <a:t>.</a:t>
            </a:r>
          </a:p>
        </p:txBody>
      </p:sp>
      <p:sp>
        <p:nvSpPr>
          <p:cNvPr id="2" name="TextBox 1">
            <a:extLst>
              <a:ext uri="{FF2B5EF4-FFF2-40B4-BE49-F238E27FC236}">
                <a16:creationId xmlns:a16="http://schemas.microsoft.com/office/drawing/2014/main" id="{8D62927C-1CB1-4526-8F22-AB7C88F0F31C}"/>
              </a:ext>
            </a:extLst>
          </p:cNvPr>
          <p:cNvSpPr txBox="1"/>
          <p:nvPr/>
        </p:nvSpPr>
        <p:spPr>
          <a:xfrm>
            <a:off x="5150099" y="2920748"/>
            <a:ext cx="3476625" cy="1862048"/>
          </a:xfrm>
          <a:prstGeom prst="rect">
            <a:avLst/>
          </a:prstGeom>
          <a:noFill/>
        </p:spPr>
        <p:txBody>
          <a:bodyPr wrap="square" rtlCol="0">
            <a:spAutoFit/>
          </a:bodyPr>
          <a:lstStyle/>
          <a:p>
            <a:pPr marL="285750" indent="-285750" defTabSz="684213">
              <a:spcBef>
                <a:spcPts val="600"/>
              </a:spcBef>
              <a:spcAft>
                <a:spcPts val="600"/>
              </a:spcAft>
              <a:buClr>
                <a:schemeClr val="tx2"/>
              </a:buClr>
              <a:buSzPct val="90000"/>
              <a:buFont typeface="Arial" panose="020B0604020202020204" pitchFamily="34" charset="0"/>
              <a:buChar char="•"/>
            </a:pPr>
            <a:r>
              <a:rPr lang="en-US" sz="1500" b="1" dirty="0"/>
              <a:t>Discover</a:t>
            </a:r>
          </a:p>
          <a:p>
            <a:pPr marL="285750" indent="-285750" defTabSz="684213">
              <a:spcBef>
                <a:spcPts val="600"/>
              </a:spcBef>
              <a:spcAft>
                <a:spcPts val="600"/>
              </a:spcAft>
              <a:buClr>
                <a:schemeClr val="tx2"/>
              </a:buClr>
              <a:buSzPct val="90000"/>
              <a:buFont typeface="Arial" panose="020B0604020202020204" pitchFamily="34" charset="0"/>
              <a:buChar char="•"/>
            </a:pPr>
            <a:r>
              <a:rPr lang="en-US" sz="1500" b="1" dirty="0"/>
              <a:t>Technologies</a:t>
            </a:r>
          </a:p>
          <a:p>
            <a:pPr marL="285750" indent="-285750" defTabSz="684213">
              <a:spcBef>
                <a:spcPts val="600"/>
              </a:spcBef>
              <a:spcAft>
                <a:spcPts val="600"/>
              </a:spcAft>
              <a:buClr>
                <a:schemeClr val="tx2"/>
              </a:buClr>
              <a:buSzPct val="90000"/>
              <a:buFont typeface="Arial" panose="020B0604020202020204" pitchFamily="34" charset="0"/>
              <a:buChar char="•"/>
            </a:pPr>
            <a:r>
              <a:rPr lang="en-US" sz="1500" b="1" dirty="0"/>
              <a:t>Community</a:t>
            </a:r>
          </a:p>
          <a:p>
            <a:pPr marL="285750" indent="-285750" defTabSz="684213">
              <a:spcBef>
                <a:spcPts val="600"/>
              </a:spcBef>
              <a:spcAft>
                <a:spcPts val="600"/>
              </a:spcAft>
              <a:buClr>
                <a:schemeClr val="tx2"/>
              </a:buClr>
              <a:buSzPct val="90000"/>
              <a:buFont typeface="Arial" panose="020B0604020202020204" pitchFamily="34" charset="0"/>
              <a:buChar char="•"/>
            </a:pPr>
            <a:r>
              <a:rPr lang="en-US" sz="1500" b="1" dirty="0"/>
              <a:t>Support</a:t>
            </a:r>
          </a:p>
          <a:p>
            <a:pPr marL="285750" indent="-285750" defTabSz="684213">
              <a:spcBef>
                <a:spcPts val="600"/>
              </a:spcBef>
              <a:spcAft>
                <a:spcPts val="600"/>
              </a:spcAft>
              <a:buClr>
                <a:schemeClr val="tx2"/>
              </a:buClr>
              <a:buSzPct val="90000"/>
              <a:buFont typeface="Arial" panose="020B0604020202020204" pitchFamily="34" charset="0"/>
              <a:buChar char="•"/>
            </a:pPr>
            <a:r>
              <a:rPr lang="en-US" sz="1500" b="1" dirty="0"/>
              <a:t>Events</a:t>
            </a:r>
          </a:p>
        </p:txBody>
      </p:sp>
      <p:pic>
        <p:nvPicPr>
          <p:cNvPr id="6" name="Picture 5">
            <a:extLst>
              <a:ext uri="{FF2B5EF4-FFF2-40B4-BE49-F238E27FC236}">
                <a16:creationId xmlns:a16="http://schemas.microsoft.com/office/drawing/2014/main" id="{F8E2E92A-9A63-4476-86FD-5F8BB93B7C7A}"/>
              </a:ext>
            </a:extLst>
          </p:cNvPr>
          <p:cNvPicPr>
            <a:picLocks noChangeAspect="1"/>
          </p:cNvPicPr>
          <p:nvPr/>
        </p:nvPicPr>
        <p:blipFill>
          <a:blip r:embed="rId3"/>
          <a:srcRect/>
          <a:stretch/>
        </p:blipFill>
        <p:spPr>
          <a:xfrm>
            <a:off x="4924422" y="588961"/>
            <a:ext cx="4126841" cy="2278063"/>
          </a:xfrm>
          <a:prstGeom prst="rect">
            <a:avLst/>
          </a:prstGeom>
        </p:spPr>
      </p:pic>
    </p:spTree>
    <p:extLst>
      <p:ext uri="{BB962C8B-B14F-4D97-AF65-F5344CB8AC3E}">
        <p14:creationId xmlns:p14="http://schemas.microsoft.com/office/powerpoint/2010/main" val="1080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Cisco </a:t>
            </a:r>
            <a:r>
              <a:rPr lang="en-US" sz="1600" dirty="0" err="1"/>
              <a:t>DevNet</a:t>
            </a:r>
            <a:br>
              <a:rPr lang="en-US" sz="2400" dirty="0"/>
            </a:br>
            <a:r>
              <a:rPr lang="en-US" sz="2400" dirty="0"/>
              <a:t>DEVNET API Labs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674688"/>
            <a:ext cx="5161724" cy="4297362"/>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The Technologies page allows you to pick relevant content based on the technology you want to study.</a:t>
            </a:r>
          </a:p>
          <a:p>
            <a:pPr marL="0" indent="0" algn="l" defTabSz="684213" fontAlgn="base">
              <a:spcBef>
                <a:spcPts val="600"/>
              </a:spcBef>
              <a:spcAft>
                <a:spcPts val="600"/>
              </a:spcAft>
              <a:buClr>
                <a:schemeClr val="tx2"/>
              </a:buClr>
              <a:buSzPct val="90000"/>
            </a:pPr>
            <a:r>
              <a:rPr lang="en-US" sz="1500" dirty="0">
                <a:solidFill>
                  <a:schemeClr val="tx1"/>
                </a:solidFill>
              </a:rPr>
              <a:t>The Community page is where users have access to many different people at various stages of learning. This is also the place to read blogs, sign up for developer forums, and follow </a:t>
            </a:r>
            <a:r>
              <a:rPr lang="en-US" sz="1500" dirty="0" err="1">
                <a:solidFill>
                  <a:schemeClr val="tx1"/>
                </a:solidFill>
              </a:rPr>
              <a:t>DevNet</a:t>
            </a:r>
            <a:r>
              <a:rPr lang="en-US" sz="1500" dirty="0">
                <a:solidFill>
                  <a:schemeClr val="tx1"/>
                </a:solidFill>
              </a:rPr>
              <a:t> on all major social media platforms.</a:t>
            </a:r>
          </a:p>
          <a:p>
            <a:pPr marL="0" indent="0" algn="l" defTabSz="684213" fontAlgn="base">
              <a:spcBef>
                <a:spcPts val="600"/>
              </a:spcBef>
              <a:spcAft>
                <a:spcPts val="600"/>
              </a:spcAft>
              <a:buClr>
                <a:schemeClr val="tx2"/>
              </a:buClr>
              <a:buSzPct val="90000"/>
            </a:pPr>
            <a:r>
              <a:rPr lang="en-US" sz="1500" dirty="0">
                <a:solidFill>
                  <a:schemeClr val="tx1"/>
                </a:solidFill>
              </a:rPr>
              <a:t>The Support section of </a:t>
            </a:r>
            <a:r>
              <a:rPr lang="en-US" sz="1500" dirty="0" err="1">
                <a:solidFill>
                  <a:schemeClr val="tx1"/>
                </a:solidFill>
              </a:rPr>
              <a:t>DevNet</a:t>
            </a:r>
            <a:r>
              <a:rPr lang="en-US" sz="1500" dirty="0">
                <a:solidFill>
                  <a:schemeClr val="tx1"/>
                </a:solidFill>
              </a:rPr>
              <a:t> is where users can post questions and get answers from some of the best in the industry. You can ask questions about specific labs or the overarching technology (for example, Python or YANG models).</a:t>
            </a:r>
          </a:p>
          <a:p>
            <a:pPr marL="0" indent="0" algn="l" defTabSz="684213" fontAlgn="base">
              <a:spcBef>
                <a:spcPts val="600"/>
              </a:spcBef>
              <a:spcAft>
                <a:spcPts val="600"/>
              </a:spcAft>
              <a:buClr>
                <a:schemeClr val="tx2"/>
              </a:buClr>
              <a:buSzPct val="90000"/>
            </a:pPr>
            <a:r>
              <a:rPr lang="en-US" sz="1500" dirty="0">
                <a:solidFill>
                  <a:schemeClr val="tx1"/>
                </a:solidFill>
              </a:rPr>
              <a:t>The </a:t>
            </a:r>
            <a:r>
              <a:rPr lang="en-US" sz="1500" dirty="0" err="1">
                <a:solidFill>
                  <a:schemeClr val="tx1"/>
                </a:solidFill>
              </a:rPr>
              <a:t>DevNet</a:t>
            </a:r>
            <a:r>
              <a:rPr lang="en-US" sz="1500" dirty="0">
                <a:solidFill>
                  <a:schemeClr val="tx1"/>
                </a:solidFill>
              </a:rPr>
              <a:t> Events page provides a list of all events that have happened in the past and that will be happening in the future. This is where a user can find the upcoming </a:t>
            </a:r>
            <a:r>
              <a:rPr lang="en-US" sz="1500" dirty="0" err="1">
                <a:solidFill>
                  <a:schemeClr val="tx1"/>
                </a:solidFill>
              </a:rPr>
              <a:t>DevNet</a:t>
            </a:r>
            <a:r>
              <a:rPr lang="en-US" sz="1500" dirty="0">
                <a:solidFill>
                  <a:schemeClr val="tx1"/>
                </a:solidFill>
              </a:rPr>
              <a:t> Express events as well as conferences.</a:t>
            </a:r>
          </a:p>
        </p:txBody>
      </p:sp>
      <p:pic>
        <p:nvPicPr>
          <p:cNvPr id="6" name="Picture 5">
            <a:extLst>
              <a:ext uri="{FF2B5EF4-FFF2-40B4-BE49-F238E27FC236}">
                <a16:creationId xmlns:a16="http://schemas.microsoft.com/office/drawing/2014/main" id="{F8E2E92A-9A63-4476-86FD-5F8BB93B7C7A}"/>
              </a:ext>
            </a:extLst>
          </p:cNvPr>
          <p:cNvPicPr>
            <a:picLocks noChangeAspect="1"/>
          </p:cNvPicPr>
          <p:nvPr/>
        </p:nvPicPr>
        <p:blipFill>
          <a:blip r:embed="rId3"/>
          <a:srcRect/>
          <a:stretch/>
        </p:blipFill>
        <p:spPr>
          <a:xfrm>
            <a:off x="5242999" y="1530564"/>
            <a:ext cx="3791169" cy="2585610"/>
          </a:xfrm>
          <a:prstGeom prst="rect">
            <a:avLst/>
          </a:prstGeom>
        </p:spPr>
      </p:pic>
    </p:spTree>
    <p:extLst>
      <p:ext uri="{BB962C8B-B14F-4D97-AF65-F5344CB8AC3E}">
        <p14:creationId xmlns:p14="http://schemas.microsoft.com/office/powerpoint/2010/main" val="405560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GitHub</a:t>
            </a:r>
          </a:p>
        </p:txBody>
      </p:sp>
      <p:sp>
        <p:nvSpPr>
          <p:cNvPr id="4" name="TextBox 3">
            <a:extLst>
              <a:ext uri="{FF2B5EF4-FFF2-40B4-BE49-F238E27FC236}">
                <a16:creationId xmlns:a16="http://schemas.microsoft.com/office/drawing/2014/main" id="{E2BFA70F-DC0C-41D5-868E-C8FBC661D58F}"/>
              </a:ext>
            </a:extLst>
          </p:cNvPr>
          <p:cNvSpPr txBox="1"/>
          <p:nvPr/>
        </p:nvSpPr>
        <p:spPr>
          <a:xfrm>
            <a:off x="447676" y="2162175"/>
            <a:ext cx="8277832" cy="984885"/>
          </a:xfrm>
          <a:prstGeom prst="rect">
            <a:avLst/>
          </a:prstGeom>
          <a:noFill/>
        </p:spPr>
        <p:txBody>
          <a:bodyPr wrap="square" rtlCol="0">
            <a:spAutoFit/>
          </a:bodyPr>
          <a:lstStyle/>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chemeClr val="accent5">
                    <a:lumMod val="40000"/>
                    <a:lumOff val="60000"/>
                  </a:schemeClr>
                </a:solidFill>
              </a:rPr>
              <a:t>One of the most efficient and commonly adopted ways of using version control.</a:t>
            </a:r>
          </a:p>
          <a:p>
            <a:pPr marL="285750" indent="-285750" defTabSz="684213">
              <a:spcBef>
                <a:spcPts val="600"/>
              </a:spcBef>
              <a:spcAft>
                <a:spcPts val="600"/>
              </a:spcAft>
              <a:buClr>
                <a:schemeClr val="tx2"/>
              </a:buClr>
              <a:buSzPct val="90000"/>
              <a:buFont typeface="Arial" panose="020B0604020202020204" pitchFamily="34" charset="0"/>
              <a:buChar char="•"/>
            </a:pPr>
            <a:r>
              <a:rPr lang="en-US" sz="1600" dirty="0">
                <a:solidFill>
                  <a:schemeClr val="accent5">
                    <a:lumMod val="40000"/>
                    <a:lumOff val="60000"/>
                  </a:schemeClr>
                </a:solidFill>
              </a:rPr>
              <a:t>The ability to share your code and collaborate with an online community of programmers and developers.</a:t>
            </a:r>
          </a:p>
        </p:txBody>
      </p:sp>
    </p:spTree>
    <p:custDataLst>
      <p:tags r:id="rId1"/>
    </p:custDataLst>
    <p:extLst>
      <p:ext uri="{BB962C8B-B14F-4D97-AF65-F5344CB8AC3E}">
        <p14:creationId xmlns:p14="http://schemas.microsoft.com/office/powerpoint/2010/main" val="48474152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28 Content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741122"/>
            <a:ext cx="8552512" cy="3945182"/>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GitHub -</a:t>
            </a:r>
            <a:r>
              <a:rPr lang="en-US" sz="1800" dirty="0">
                <a:solidFill>
                  <a:srgbClr val="000000"/>
                </a:solidFill>
              </a:rPr>
              <a:t> This section illustrates different use cases for version control and the power of community code sharing.</a:t>
            </a:r>
          </a:p>
          <a:p>
            <a:pPr marL="0" indent="0" algn="l" defTabSz="684213" fontAlgn="base">
              <a:spcBef>
                <a:spcPts val="600"/>
              </a:spcBef>
              <a:spcAft>
                <a:spcPts val="600"/>
              </a:spcAft>
              <a:buClr>
                <a:schemeClr val="tx2"/>
              </a:buClr>
              <a:buSzPct val="90000"/>
            </a:pPr>
            <a:r>
              <a:rPr lang="en-US" sz="1800" b="1" dirty="0">
                <a:solidFill>
                  <a:srgbClr val="000000"/>
                </a:solidFill>
              </a:rPr>
              <a:t>Basic Python Components and Scripts - </a:t>
            </a:r>
            <a:r>
              <a:rPr lang="en-US" sz="1800" dirty="0">
                <a:solidFill>
                  <a:srgbClr val="000000"/>
                </a:solidFill>
              </a:rPr>
              <a:t>This section illustrates the components of Python scripts and how to interpret them.</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423985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GitHub</a:t>
            </a:r>
            <a:br>
              <a:rPr lang="en-US" sz="2400" dirty="0"/>
            </a:br>
            <a:r>
              <a:rPr lang="en-US" sz="2400" dirty="0" err="1"/>
              <a:t>GitHub</a:t>
            </a:r>
            <a:r>
              <a:rPr lang="en-US" sz="2400" dirty="0"/>
              <a:t> Repositories and Version Control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77920"/>
            <a:ext cx="8991842" cy="136138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One of the most commonly adopted ways of using version control is by using GitHub. </a:t>
            </a:r>
          </a:p>
          <a:p>
            <a:pPr marL="0" indent="0" algn="l" defTabSz="684213" fontAlgn="base">
              <a:spcBef>
                <a:spcPts val="600"/>
              </a:spcBef>
              <a:spcAft>
                <a:spcPts val="600"/>
              </a:spcAft>
              <a:buClr>
                <a:schemeClr val="tx2"/>
              </a:buClr>
              <a:buSzPct val="90000"/>
            </a:pPr>
            <a:r>
              <a:rPr lang="en-US" sz="1600" dirty="0">
                <a:solidFill>
                  <a:schemeClr val="tx1"/>
                </a:solidFill>
              </a:rPr>
              <a:t>GitHub is a hosted web-based repository for code. </a:t>
            </a:r>
          </a:p>
          <a:p>
            <a:pPr marL="0" indent="0" algn="l" defTabSz="684213" fontAlgn="base">
              <a:spcBef>
                <a:spcPts val="600"/>
              </a:spcBef>
              <a:spcAft>
                <a:spcPts val="600"/>
              </a:spcAft>
              <a:buClr>
                <a:schemeClr val="tx2"/>
              </a:buClr>
              <a:buSzPct val="90000"/>
            </a:pPr>
            <a:r>
              <a:rPr lang="en-US" sz="1600" dirty="0">
                <a:solidFill>
                  <a:schemeClr val="tx1"/>
                </a:solidFill>
              </a:rPr>
              <a:t>Using GitHub offers: easiest ways to track changes in your files, collaborate with other developers, and share code with the online community. </a:t>
            </a:r>
          </a:p>
        </p:txBody>
      </p:sp>
      <p:sp>
        <p:nvSpPr>
          <p:cNvPr id="2" name="TextBox 1">
            <a:extLst>
              <a:ext uri="{FF2B5EF4-FFF2-40B4-BE49-F238E27FC236}">
                <a16:creationId xmlns:a16="http://schemas.microsoft.com/office/drawing/2014/main" id="{97E4BAC6-179E-4353-8D72-89F04CA38DE8}"/>
              </a:ext>
            </a:extLst>
          </p:cNvPr>
          <p:cNvSpPr txBox="1"/>
          <p:nvPr/>
        </p:nvSpPr>
        <p:spPr>
          <a:xfrm>
            <a:off x="81274" y="2039309"/>
            <a:ext cx="4477569" cy="2939266"/>
          </a:xfrm>
          <a:prstGeom prst="rect">
            <a:avLst/>
          </a:prstGeom>
          <a:noFill/>
        </p:spPr>
        <p:txBody>
          <a:bodyPr wrap="square" rtlCol="0">
            <a:spAutoFit/>
          </a:bodyPr>
          <a:lstStyle/>
          <a:p>
            <a:pPr defTabSz="684213">
              <a:spcBef>
                <a:spcPts val="600"/>
              </a:spcBef>
              <a:spcAft>
                <a:spcPts val="600"/>
              </a:spcAft>
              <a:buClr>
                <a:schemeClr val="tx2"/>
              </a:buClr>
              <a:buSzPct val="90000"/>
            </a:pPr>
            <a:r>
              <a:rPr lang="en-US" sz="1600" dirty="0">
                <a:latin typeface="Arial (Body)"/>
              </a:rPr>
              <a:t>GitHub provides a guide that steps through how to create a repository, start a branch, add comments, and open a pull request.</a:t>
            </a:r>
          </a:p>
          <a:p>
            <a:pPr defTabSz="684213">
              <a:spcBef>
                <a:spcPts val="600"/>
              </a:spcBef>
              <a:spcAft>
                <a:spcPts val="600"/>
              </a:spcAft>
              <a:buClr>
                <a:schemeClr val="tx2"/>
              </a:buClr>
              <a:buSzPct val="90000"/>
            </a:pPr>
            <a:r>
              <a:rPr lang="en-US" sz="1600" dirty="0">
                <a:latin typeface="Arial (Body)"/>
              </a:rPr>
              <a:t>Projects are repositories that contain code files. GitHub provides a single pane to create, edit, and share code files. </a:t>
            </a:r>
          </a:p>
          <a:p>
            <a:pPr defTabSz="684213">
              <a:spcBef>
                <a:spcPts val="600"/>
              </a:spcBef>
              <a:spcAft>
                <a:spcPts val="600"/>
              </a:spcAft>
              <a:buClr>
                <a:schemeClr val="tx2"/>
              </a:buClr>
              <a:buSzPct val="90000"/>
            </a:pPr>
            <a:r>
              <a:rPr lang="en-US" sz="1600" dirty="0">
                <a:latin typeface="Arial (Body)"/>
              </a:rPr>
              <a:t>Figure 28-21 shows a repository called ENCORE that contains three files:  ENCORE.txt, JSON_Example.txt, README.md</a:t>
            </a:r>
          </a:p>
          <a:p>
            <a:endParaRPr lang="en-US" sz="1600" dirty="0">
              <a:latin typeface="Arial (Body)"/>
            </a:endParaRPr>
          </a:p>
        </p:txBody>
      </p:sp>
      <p:pic>
        <p:nvPicPr>
          <p:cNvPr id="9" name="Picture 8">
            <a:extLst>
              <a:ext uri="{FF2B5EF4-FFF2-40B4-BE49-F238E27FC236}">
                <a16:creationId xmlns:a16="http://schemas.microsoft.com/office/drawing/2014/main" id="{A68F4780-CB51-4433-9B95-09412BB26B7A}"/>
              </a:ext>
            </a:extLst>
          </p:cNvPr>
          <p:cNvPicPr>
            <a:picLocks noChangeAspect="1"/>
          </p:cNvPicPr>
          <p:nvPr/>
        </p:nvPicPr>
        <p:blipFill>
          <a:blip r:embed="rId3"/>
          <a:srcRect/>
          <a:stretch/>
        </p:blipFill>
        <p:spPr>
          <a:xfrm>
            <a:off x="4595473" y="2039309"/>
            <a:ext cx="4397715" cy="2335338"/>
          </a:xfrm>
          <a:prstGeom prst="rect">
            <a:avLst/>
          </a:prstGeom>
        </p:spPr>
      </p:pic>
    </p:spTree>
    <p:extLst>
      <p:ext uri="{BB962C8B-B14F-4D97-AF65-F5344CB8AC3E}">
        <p14:creationId xmlns:p14="http://schemas.microsoft.com/office/powerpoint/2010/main" val="4035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24950"/>
          </a:xfrm>
        </p:spPr>
        <p:txBody>
          <a:bodyPr/>
          <a:lstStyle/>
          <a:p>
            <a:r>
              <a:rPr lang="en-US" sz="1600" dirty="0"/>
              <a:t>GitHub</a:t>
            </a:r>
            <a:br>
              <a:rPr lang="en-US" sz="2400" dirty="0"/>
            </a:br>
            <a:r>
              <a:rPr lang="en-US" sz="2400" dirty="0" err="1"/>
              <a:t>GitHub</a:t>
            </a:r>
            <a:r>
              <a:rPr lang="en-US" sz="2400" dirty="0"/>
              <a:t> Repositories and Version Control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585482"/>
            <a:ext cx="4714184" cy="4051962"/>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GitHub gives a summary of commit logs, so when you save a change in one of your files or create a new file, GitHub shows details about it on the main repository page. </a:t>
            </a:r>
          </a:p>
          <a:p>
            <a:pPr marL="0" indent="0" algn="l" defTabSz="684213" fontAlgn="base">
              <a:spcBef>
                <a:spcPts val="600"/>
              </a:spcBef>
              <a:spcAft>
                <a:spcPts val="600"/>
              </a:spcAft>
              <a:buClr>
                <a:schemeClr val="tx2"/>
              </a:buClr>
              <a:buSzPct val="90000"/>
            </a:pPr>
            <a:r>
              <a:rPr lang="en-US" sz="1600" dirty="0">
                <a:solidFill>
                  <a:schemeClr val="tx1"/>
                </a:solidFill>
              </a:rPr>
              <a:t>In the JSON_Example.txt, for example, GitHub shows its contents and how to edit the file in the repository.</a:t>
            </a:r>
          </a:p>
          <a:p>
            <a:pPr marL="0" indent="0" algn="l" defTabSz="684213" fontAlgn="base">
              <a:spcBef>
                <a:spcPts val="600"/>
              </a:spcBef>
              <a:spcAft>
                <a:spcPts val="600"/>
              </a:spcAft>
              <a:buClr>
                <a:schemeClr val="tx2"/>
              </a:buClr>
              <a:buSzPct val="90000"/>
            </a:pPr>
            <a:r>
              <a:rPr lang="en-US" sz="1600" dirty="0">
                <a:solidFill>
                  <a:schemeClr val="tx1"/>
                </a:solidFill>
              </a:rPr>
              <a:t>Figure 28-22 shows the contents of the JSON_Example.txt file and the options available with the file.</a:t>
            </a:r>
          </a:p>
          <a:p>
            <a:pPr marL="0" indent="0" algn="l" defTabSz="684213" fontAlgn="base">
              <a:spcBef>
                <a:spcPts val="600"/>
              </a:spcBef>
              <a:spcAft>
                <a:spcPts val="600"/>
              </a:spcAft>
              <a:buClr>
                <a:schemeClr val="tx2"/>
              </a:buClr>
              <a:buSzPct val="90000"/>
            </a:pPr>
            <a:r>
              <a:rPr lang="en-US" sz="1600" dirty="0">
                <a:solidFill>
                  <a:schemeClr val="tx1"/>
                </a:solidFill>
              </a:rPr>
              <a:t>This editor is very similar to any text editor.</a:t>
            </a:r>
          </a:p>
          <a:p>
            <a:pPr marL="0" indent="0" algn="l" defTabSz="684213" fontAlgn="base">
              <a:spcBef>
                <a:spcPts val="600"/>
              </a:spcBef>
              <a:spcAft>
                <a:spcPts val="600"/>
              </a:spcAft>
              <a:buClr>
                <a:schemeClr val="tx2"/>
              </a:buClr>
              <a:buSzPct val="90000"/>
            </a:pPr>
            <a:r>
              <a:rPr lang="en-US" sz="1600" dirty="0">
                <a:solidFill>
                  <a:schemeClr val="tx1"/>
                </a:solidFill>
              </a:rPr>
              <a:t>Other GitHub users and developers can contribute to this code or add and delete lines of code based on the code that was originally created. </a:t>
            </a:r>
          </a:p>
        </p:txBody>
      </p:sp>
      <p:pic>
        <p:nvPicPr>
          <p:cNvPr id="9" name="Picture 8">
            <a:extLst>
              <a:ext uri="{FF2B5EF4-FFF2-40B4-BE49-F238E27FC236}">
                <a16:creationId xmlns:a16="http://schemas.microsoft.com/office/drawing/2014/main" id="{A68F4780-CB51-4433-9B95-09412BB26B7A}"/>
              </a:ext>
            </a:extLst>
          </p:cNvPr>
          <p:cNvPicPr>
            <a:picLocks noChangeAspect="1"/>
          </p:cNvPicPr>
          <p:nvPr/>
        </p:nvPicPr>
        <p:blipFill>
          <a:blip r:embed="rId3"/>
          <a:srcRect/>
          <a:stretch/>
        </p:blipFill>
        <p:spPr>
          <a:xfrm>
            <a:off x="4795457" y="1537289"/>
            <a:ext cx="4348543" cy="2370289"/>
          </a:xfrm>
          <a:prstGeom prst="rect">
            <a:avLst/>
          </a:prstGeom>
        </p:spPr>
      </p:pic>
    </p:spTree>
    <p:extLst>
      <p:ext uri="{BB962C8B-B14F-4D97-AF65-F5344CB8AC3E}">
        <p14:creationId xmlns:p14="http://schemas.microsoft.com/office/powerpoint/2010/main" val="226465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Basic Python Components and Scripts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Python has become one of the most common programming languages in terms of network programmability.</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This section leverages the new knowledge you have gained in this chapter about APIs, HTTP operations, </a:t>
            </a:r>
            <a:r>
              <a:rPr lang="en-US" sz="1600" dirty="0" err="1">
                <a:solidFill>
                  <a:schemeClr val="accent5">
                    <a:lumMod val="40000"/>
                    <a:lumOff val="60000"/>
                  </a:schemeClr>
                </a:solidFill>
                <a:latin typeface="+mj-lt"/>
                <a:ea typeface="ＭＳ Ｐゴシック" charset="0"/>
              </a:rPr>
              <a:t>DevNet</a:t>
            </a:r>
            <a:r>
              <a:rPr lang="en-US" sz="1600" dirty="0">
                <a:solidFill>
                  <a:schemeClr val="accent5">
                    <a:lumMod val="40000"/>
                    <a:lumOff val="60000"/>
                  </a:schemeClr>
                </a:solidFill>
                <a:latin typeface="+mj-lt"/>
                <a:ea typeface="ＭＳ Ｐゴシック" charset="0"/>
              </a:rPr>
              <a:t>, and GitHub.</a:t>
            </a:r>
          </a:p>
        </p:txBody>
      </p:sp>
    </p:spTree>
    <p:custDataLst>
      <p:tags r:id="rId1"/>
    </p:custDataLst>
    <p:extLst>
      <p:ext uri="{BB962C8B-B14F-4D97-AF65-F5344CB8AC3E}">
        <p14:creationId xmlns:p14="http://schemas.microsoft.com/office/powerpoint/2010/main" val="202969705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699181"/>
            <a:ext cx="4346000" cy="3971495"/>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When you understand the basics of interpreting what a Python script is designed to do, it will be easier to understand and leverage other scripts that are available.</a:t>
            </a:r>
          </a:p>
          <a:p>
            <a:pPr marL="0" indent="0" algn="l" defTabSz="684213" fontAlgn="base">
              <a:spcBef>
                <a:spcPts val="600"/>
              </a:spcBef>
              <a:spcAft>
                <a:spcPts val="600"/>
              </a:spcAft>
              <a:buClr>
                <a:schemeClr val="tx2"/>
              </a:buClr>
              <a:buSzPct val="90000"/>
            </a:pPr>
            <a:r>
              <a:rPr lang="en-US" sz="1500" dirty="0">
                <a:solidFill>
                  <a:schemeClr val="tx1"/>
                </a:solidFill>
              </a:rPr>
              <a:t>Example 28-12 shows a Python script that sets up the environment to log in to the Cisco DNA Center sandbox. It uses the same credentials used with the Token API earlier. </a:t>
            </a:r>
          </a:p>
          <a:p>
            <a:pPr marL="0" indent="0" algn="l" defTabSz="684213" fontAlgn="base">
              <a:spcBef>
                <a:spcPts val="600"/>
              </a:spcBef>
              <a:spcAft>
                <a:spcPts val="600"/>
              </a:spcAft>
              <a:buClr>
                <a:schemeClr val="tx2"/>
              </a:buClr>
              <a:buSzPct val="90000"/>
            </a:pPr>
            <a:r>
              <a:rPr lang="en-US" sz="1500" b="1" dirty="0">
                <a:solidFill>
                  <a:schemeClr val="tx1"/>
                </a:solidFill>
              </a:rPr>
              <a:t>Sandbox - </a:t>
            </a:r>
            <a:r>
              <a:rPr lang="en-US" sz="1500" dirty="0">
                <a:solidFill>
                  <a:schemeClr val="tx1"/>
                </a:solidFill>
              </a:rPr>
              <a:t>The line that says ENVIRONMENT IN USE=“sandbox” corresponds to the selection of the sandbox type of lab environments available through </a:t>
            </a:r>
            <a:r>
              <a:rPr lang="en-US" sz="1500" dirty="0" err="1">
                <a:solidFill>
                  <a:schemeClr val="tx1"/>
                </a:solidFill>
              </a:rPr>
              <a:t>DevNet</a:t>
            </a:r>
            <a:r>
              <a:rPr lang="en-US" sz="1500" dirty="0">
                <a:solidFill>
                  <a:schemeClr val="tx1"/>
                </a:solidFill>
              </a:rPr>
              <a:t>. </a:t>
            </a:r>
          </a:p>
          <a:p>
            <a:pPr marL="0" indent="0" algn="l" defTabSz="684213" fontAlgn="base">
              <a:spcBef>
                <a:spcPts val="600"/>
              </a:spcBef>
              <a:spcAft>
                <a:spcPts val="600"/>
              </a:spcAft>
              <a:buClr>
                <a:schemeClr val="tx2"/>
              </a:buClr>
              <a:buSzPct val="90000"/>
            </a:pPr>
            <a:r>
              <a:rPr lang="en-US" sz="1500" b="1" dirty="0">
                <a:solidFill>
                  <a:schemeClr val="tx1"/>
                </a:solidFill>
              </a:rPr>
              <a:t>Express - </a:t>
            </a:r>
            <a:r>
              <a:rPr lang="en-US" sz="1500" dirty="0">
                <a:solidFill>
                  <a:schemeClr val="tx1"/>
                </a:solidFill>
              </a:rPr>
              <a:t>This is the back end that is used for the </a:t>
            </a:r>
            <a:r>
              <a:rPr lang="en-US" sz="1500" dirty="0" err="1">
                <a:solidFill>
                  <a:schemeClr val="tx1"/>
                </a:solidFill>
              </a:rPr>
              <a:t>DevNet</a:t>
            </a:r>
            <a:r>
              <a:rPr lang="en-US" sz="1500" dirty="0">
                <a:solidFill>
                  <a:schemeClr val="tx1"/>
                </a:solidFill>
              </a:rPr>
              <a:t> Express Events that are held globally at various locations and Cisco office locations.</a:t>
            </a:r>
          </a:p>
          <a:p>
            <a:pPr marL="0" indent="0" algn="l" defTabSz="684213" fontAlgn="base">
              <a:spcBef>
                <a:spcPts val="600"/>
              </a:spcBef>
              <a:spcAft>
                <a:spcPts val="600"/>
              </a:spcAft>
              <a:buClr>
                <a:schemeClr val="tx2"/>
              </a:buClr>
              <a:buSzPct val="90000"/>
            </a:pPr>
            <a:endParaRPr lang="en-US" sz="1500" dirty="0">
              <a:solidFill>
                <a:schemeClr val="tx1"/>
              </a:solidFill>
            </a:endParaRPr>
          </a:p>
        </p:txBody>
      </p:sp>
      <p:sp>
        <p:nvSpPr>
          <p:cNvPr id="5" name="Content Placeholder 3">
            <a:extLst>
              <a:ext uri="{FF2B5EF4-FFF2-40B4-BE49-F238E27FC236}">
                <a16:creationId xmlns:a16="http://schemas.microsoft.com/office/drawing/2014/main" id="{31923F95-99A4-4E85-A928-6BE5C46697A9}"/>
              </a:ext>
            </a:extLst>
          </p:cNvPr>
          <p:cNvSpPr txBox="1">
            <a:spLocks/>
          </p:cNvSpPr>
          <p:nvPr/>
        </p:nvSpPr>
        <p:spPr>
          <a:xfrm>
            <a:off x="4666516" y="699181"/>
            <a:ext cx="4393002" cy="11154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b="1" dirty="0">
                <a:solidFill>
                  <a:schemeClr val="tx1"/>
                </a:solidFill>
              </a:rPr>
              <a:t>Custom - </a:t>
            </a:r>
            <a:r>
              <a:rPr lang="en-US" sz="1500" dirty="0">
                <a:solidFill>
                  <a:schemeClr val="tx1"/>
                </a:solidFill>
              </a:rPr>
              <a:t>This is used in the event that there is already a Cisco DNA Center installed either in a lab or another facility, and it needs to be accessed using this script.</a:t>
            </a:r>
          </a:p>
        </p:txBody>
      </p:sp>
      <p:pic>
        <p:nvPicPr>
          <p:cNvPr id="8" name="Picture 7">
            <a:extLst>
              <a:ext uri="{FF2B5EF4-FFF2-40B4-BE49-F238E27FC236}">
                <a16:creationId xmlns:a16="http://schemas.microsoft.com/office/drawing/2014/main" id="{0E85A853-7880-4BEE-8BBE-7CC2C613A6A6}"/>
              </a:ext>
            </a:extLst>
          </p:cNvPr>
          <p:cNvPicPr>
            <a:picLocks noChangeAspect="1"/>
          </p:cNvPicPr>
          <p:nvPr/>
        </p:nvPicPr>
        <p:blipFill>
          <a:blip r:embed="rId3"/>
          <a:srcRect/>
          <a:stretch/>
        </p:blipFill>
        <p:spPr>
          <a:xfrm>
            <a:off x="5031402" y="1814618"/>
            <a:ext cx="3663230" cy="1984481"/>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62F66DC0-A32D-497C-B0D2-059F14BCF8F4}"/>
              </a:ext>
            </a:extLst>
          </p:cNvPr>
          <p:cNvPicPr>
            <a:picLocks noChangeAspect="1"/>
          </p:cNvPicPr>
          <p:nvPr/>
        </p:nvPicPr>
        <p:blipFill>
          <a:blip r:embed="rId4"/>
          <a:stretch>
            <a:fillRect/>
          </a:stretch>
        </p:blipFill>
        <p:spPr>
          <a:xfrm>
            <a:off x="5031402" y="2951492"/>
            <a:ext cx="3663230" cy="1963044"/>
          </a:xfrm>
          <a:prstGeom prst="rect">
            <a:avLst/>
          </a:prstGeom>
        </p:spPr>
      </p:pic>
    </p:spTree>
    <p:extLst>
      <p:ext uri="{BB962C8B-B14F-4D97-AF65-F5344CB8AC3E}">
        <p14:creationId xmlns:p14="http://schemas.microsoft.com/office/powerpoint/2010/main" val="28827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699181"/>
            <a:ext cx="8881750" cy="2005919"/>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Variables are used to target the </a:t>
            </a:r>
            <a:r>
              <a:rPr lang="en-US" sz="1500" dirty="0" err="1">
                <a:solidFill>
                  <a:schemeClr val="tx1"/>
                </a:solidFill>
              </a:rPr>
              <a:t>DevNet</a:t>
            </a:r>
            <a:r>
              <a:rPr lang="en-US" sz="1500" dirty="0">
                <a:solidFill>
                  <a:schemeClr val="tx1"/>
                </a:solidFill>
              </a:rPr>
              <a:t> Cisco DNA Center sandbox specifically. Table 28-8 describes these variables.</a:t>
            </a:r>
          </a:p>
          <a:p>
            <a:pPr marL="0" indent="0" algn="l" defTabSz="684213" fontAlgn="base">
              <a:spcBef>
                <a:spcPts val="600"/>
              </a:spcBef>
              <a:spcAft>
                <a:spcPts val="600"/>
              </a:spcAft>
              <a:buClr>
                <a:schemeClr val="tx2"/>
              </a:buClr>
              <a:buSzPct val="90000"/>
            </a:pPr>
            <a:r>
              <a:rPr lang="en-US" sz="1500" dirty="0">
                <a:solidFill>
                  <a:schemeClr val="tx1"/>
                </a:solidFill>
              </a:rPr>
              <a:t>The variables shown are in the JSON data format that was discussed earlier in this chapter. Remember that JSON uses key/value pairs and is extremely easy to read and interpret. </a:t>
            </a:r>
          </a:p>
          <a:p>
            <a:pPr marL="0" indent="0" algn="l" defTabSz="684213" fontAlgn="base">
              <a:spcBef>
                <a:spcPts val="600"/>
              </a:spcBef>
              <a:spcAft>
                <a:spcPts val="600"/>
              </a:spcAft>
              <a:buClr>
                <a:schemeClr val="tx2"/>
              </a:buClr>
              <a:buSzPct val="90000"/>
            </a:pPr>
            <a:r>
              <a:rPr lang="en-US" sz="1500" dirty="0">
                <a:solidFill>
                  <a:schemeClr val="tx1"/>
                </a:solidFill>
              </a:rPr>
              <a:t>In</a:t>
            </a:r>
            <a:r>
              <a:rPr lang="en-US" sz="1500" b="1" dirty="0">
                <a:solidFill>
                  <a:schemeClr val="tx1"/>
                </a:solidFill>
              </a:rPr>
              <a:t> </a:t>
            </a:r>
            <a:r>
              <a:rPr lang="en-US" sz="1500" dirty="0">
                <a:solidFill>
                  <a:schemeClr val="tx1"/>
                </a:solidFill>
              </a:rPr>
              <a:t>Example 28-13, you can see the key/value pair “username”: “</a:t>
            </a:r>
            <a:r>
              <a:rPr lang="en-US" sz="1500" dirty="0" err="1">
                <a:solidFill>
                  <a:schemeClr val="tx1"/>
                </a:solidFill>
              </a:rPr>
              <a:t>devnetuser</a:t>
            </a:r>
            <a:r>
              <a:rPr lang="en-US" sz="1500" dirty="0">
                <a:solidFill>
                  <a:schemeClr val="tx1"/>
                </a:solidFill>
              </a:rPr>
              <a:t>”. The structure used to hold all the key/value pairs in this script is called a dictionary. In this particular Python script, the dictionary is named </a:t>
            </a:r>
            <a:r>
              <a:rPr lang="en-US" sz="1500" dirty="0" err="1">
                <a:solidFill>
                  <a:schemeClr val="tx1"/>
                </a:solidFill>
              </a:rPr>
              <a:t>dnac</a:t>
            </a:r>
            <a:r>
              <a:rPr lang="en-US" sz="1500" dirty="0">
                <a:solidFill>
                  <a:schemeClr val="tx1"/>
                </a:solidFill>
              </a:rPr>
              <a:t>. The dictionary named </a:t>
            </a:r>
            <a:r>
              <a:rPr lang="en-US" sz="1500" dirty="0" err="1">
                <a:solidFill>
                  <a:schemeClr val="tx1"/>
                </a:solidFill>
              </a:rPr>
              <a:t>dnac</a:t>
            </a:r>
            <a:r>
              <a:rPr lang="en-US" sz="1500" dirty="0">
                <a:solidFill>
                  <a:schemeClr val="tx1"/>
                </a:solidFill>
              </a:rPr>
              <a:t> contains multiple key/value pairs, and it starts and ends with curly braces ({})</a:t>
            </a:r>
          </a:p>
        </p:txBody>
      </p:sp>
      <p:pic>
        <p:nvPicPr>
          <p:cNvPr id="7" name="Picture 6" descr="A screenshot of a social media post&#10;&#10;Description automatically generated">
            <a:extLst>
              <a:ext uri="{FF2B5EF4-FFF2-40B4-BE49-F238E27FC236}">
                <a16:creationId xmlns:a16="http://schemas.microsoft.com/office/drawing/2014/main" id="{CF2741B4-E6B3-479E-9718-7349A79A8F5D}"/>
              </a:ext>
            </a:extLst>
          </p:cNvPr>
          <p:cNvPicPr>
            <a:picLocks noChangeAspect="1"/>
          </p:cNvPicPr>
          <p:nvPr/>
        </p:nvPicPr>
        <p:blipFill>
          <a:blip r:embed="rId3"/>
          <a:stretch>
            <a:fillRect/>
          </a:stretch>
        </p:blipFill>
        <p:spPr>
          <a:xfrm>
            <a:off x="5474780" y="2751057"/>
            <a:ext cx="3669220" cy="976445"/>
          </a:xfrm>
          <a:prstGeom prst="rect">
            <a:avLst/>
          </a:prstGeom>
        </p:spPr>
      </p:pic>
      <p:graphicFrame>
        <p:nvGraphicFramePr>
          <p:cNvPr id="2" name="Table 4">
            <a:extLst>
              <a:ext uri="{FF2B5EF4-FFF2-40B4-BE49-F238E27FC236}">
                <a16:creationId xmlns:a16="http://schemas.microsoft.com/office/drawing/2014/main" id="{FA9D9777-4CE2-4860-9485-A2A75CCC26F7}"/>
              </a:ext>
            </a:extLst>
          </p:cNvPr>
          <p:cNvGraphicFramePr>
            <a:graphicFrameLocks noGrp="1"/>
          </p:cNvGraphicFramePr>
          <p:nvPr>
            <p:extLst>
              <p:ext uri="{D42A27DB-BD31-4B8C-83A1-F6EECF244321}">
                <p14:modId xmlns:p14="http://schemas.microsoft.com/office/powerpoint/2010/main" val="3574636452"/>
              </p:ext>
            </p:extLst>
          </p:nvPr>
        </p:nvGraphicFramePr>
        <p:xfrm>
          <a:off x="119377" y="3095493"/>
          <a:ext cx="5355404" cy="1264018"/>
        </p:xfrm>
        <a:graphic>
          <a:graphicData uri="http://schemas.openxmlformats.org/drawingml/2006/table">
            <a:tbl>
              <a:tblPr firstRow="1" bandRow="1">
                <a:tableStyleId>{5C22544A-7EE6-4342-B048-85BDC9FD1C3A}</a:tableStyleId>
              </a:tblPr>
              <a:tblGrid>
                <a:gridCol w="756113">
                  <a:extLst>
                    <a:ext uri="{9D8B030D-6E8A-4147-A177-3AD203B41FA5}">
                      <a16:colId xmlns:a16="http://schemas.microsoft.com/office/drawing/2014/main" val="4223324620"/>
                    </a:ext>
                  </a:extLst>
                </a:gridCol>
                <a:gridCol w="1384658">
                  <a:extLst>
                    <a:ext uri="{9D8B030D-6E8A-4147-A177-3AD203B41FA5}">
                      <a16:colId xmlns:a16="http://schemas.microsoft.com/office/drawing/2014/main" val="1523197364"/>
                    </a:ext>
                  </a:extLst>
                </a:gridCol>
                <a:gridCol w="3214633">
                  <a:extLst>
                    <a:ext uri="{9D8B030D-6E8A-4147-A177-3AD203B41FA5}">
                      <a16:colId xmlns:a16="http://schemas.microsoft.com/office/drawing/2014/main" val="1745747630"/>
                    </a:ext>
                  </a:extLst>
                </a:gridCol>
              </a:tblGrid>
              <a:tr h="311894">
                <a:tc>
                  <a:txBody>
                    <a:bodyPr/>
                    <a:lstStyle/>
                    <a:p>
                      <a:r>
                        <a:rPr lang="en-US" sz="800" dirty="0"/>
                        <a:t>Variable</a:t>
                      </a:r>
                    </a:p>
                  </a:txBody>
                  <a:tcPr/>
                </a:tc>
                <a:tc>
                  <a:txBody>
                    <a:bodyPr/>
                    <a:lstStyle/>
                    <a:p>
                      <a:r>
                        <a:rPr lang="en-US" sz="800" dirty="0"/>
                        <a:t>Value</a:t>
                      </a:r>
                    </a:p>
                  </a:txBody>
                  <a:tcPr/>
                </a:tc>
                <a:tc>
                  <a:txBody>
                    <a:bodyPr/>
                    <a:lstStyle/>
                    <a:p>
                      <a:r>
                        <a:rPr lang="en-US" sz="800" dirty="0"/>
                        <a:t>Description</a:t>
                      </a:r>
                    </a:p>
                  </a:txBody>
                  <a:tcPr/>
                </a:tc>
                <a:extLst>
                  <a:ext uri="{0D108BD9-81ED-4DB2-BD59-A6C34878D82A}">
                    <a16:rowId xmlns:a16="http://schemas.microsoft.com/office/drawing/2014/main" val="801012213"/>
                  </a:ext>
                </a:extLst>
              </a:tr>
              <a:tr h="205080">
                <a:tc>
                  <a:txBody>
                    <a:bodyPr/>
                    <a:lstStyle/>
                    <a:p>
                      <a:r>
                        <a:rPr lang="en-US" sz="800" dirty="0"/>
                        <a:t>host</a:t>
                      </a:r>
                    </a:p>
                  </a:txBody>
                  <a:tcPr/>
                </a:tc>
                <a:tc>
                  <a:txBody>
                    <a:bodyPr/>
                    <a:lstStyle/>
                    <a:p>
                      <a:r>
                        <a:rPr lang="en-US" sz="800" dirty="0"/>
                        <a:t>sandboxdnac.cisco.com</a:t>
                      </a:r>
                    </a:p>
                  </a:txBody>
                  <a:tcPr/>
                </a:tc>
                <a:tc>
                  <a:txBody>
                    <a:bodyPr/>
                    <a:lstStyle/>
                    <a:p>
                      <a:r>
                        <a:rPr lang="en-US" sz="800" dirty="0"/>
                        <a:t>Cisco DNA Center sandbox URL </a:t>
                      </a:r>
                    </a:p>
                  </a:txBody>
                  <a:tcPr/>
                </a:tc>
                <a:extLst>
                  <a:ext uri="{0D108BD9-81ED-4DB2-BD59-A6C34878D82A}">
                    <a16:rowId xmlns:a16="http://schemas.microsoft.com/office/drawing/2014/main" val="2651919304"/>
                  </a:ext>
                </a:extLst>
              </a:tr>
              <a:tr h="205080">
                <a:tc>
                  <a:txBody>
                    <a:bodyPr/>
                    <a:lstStyle/>
                    <a:p>
                      <a:r>
                        <a:rPr lang="en-US" sz="800" dirty="0"/>
                        <a:t>port</a:t>
                      </a:r>
                    </a:p>
                  </a:txBody>
                  <a:tcPr/>
                </a:tc>
                <a:tc>
                  <a:txBody>
                    <a:bodyPr/>
                    <a:lstStyle/>
                    <a:p>
                      <a:r>
                        <a:rPr lang="en-US" sz="800" dirty="0"/>
                        <a:t>443 </a:t>
                      </a:r>
                    </a:p>
                  </a:txBody>
                  <a:tcPr/>
                </a:tc>
                <a:tc>
                  <a:txBody>
                    <a:bodyPr/>
                    <a:lstStyle/>
                    <a:p>
                      <a:r>
                        <a:rPr lang="en-US" sz="800" dirty="0"/>
                        <a:t>TCP port to access URL securely (HTTPS) </a:t>
                      </a:r>
                    </a:p>
                  </a:txBody>
                  <a:tcPr/>
                </a:tc>
                <a:extLst>
                  <a:ext uri="{0D108BD9-81ED-4DB2-BD59-A6C34878D82A}">
                    <a16:rowId xmlns:a16="http://schemas.microsoft.com/office/drawing/2014/main" val="879125271"/>
                  </a:ext>
                </a:extLst>
              </a:tr>
              <a:tr h="213510">
                <a:tc>
                  <a:txBody>
                    <a:bodyPr/>
                    <a:lstStyle/>
                    <a:p>
                      <a:r>
                        <a:rPr lang="en-US" sz="800" dirty="0"/>
                        <a:t>username</a:t>
                      </a:r>
                    </a:p>
                  </a:txBody>
                  <a:tcPr/>
                </a:tc>
                <a:tc>
                  <a:txBody>
                    <a:bodyPr/>
                    <a:lstStyle/>
                    <a:p>
                      <a:r>
                        <a:rPr lang="en-US" sz="800" dirty="0" err="1"/>
                        <a:t>devnetuser</a:t>
                      </a:r>
                      <a:endParaRPr lang="en-US" sz="800" dirty="0"/>
                    </a:p>
                  </a:txBody>
                  <a:tcPr/>
                </a:tc>
                <a:tc>
                  <a:txBody>
                    <a:bodyPr/>
                    <a:lstStyle/>
                    <a:p>
                      <a:r>
                        <a:rPr lang="en-US" sz="800" dirty="0"/>
                        <a:t>Username to log in to Cisco DNA Center sandbox (via API or GUI) </a:t>
                      </a:r>
                    </a:p>
                  </a:txBody>
                  <a:tcPr/>
                </a:tc>
                <a:extLst>
                  <a:ext uri="{0D108BD9-81ED-4DB2-BD59-A6C34878D82A}">
                    <a16:rowId xmlns:a16="http://schemas.microsoft.com/office/drawing/2014/main" val="72919854"/>
                  </a:ext>
                </a:extLst>
              </a:tr>
              <a:tr h="311894">
                <a:tc>
                  <a:txBody>
                    <a:bodyPr/>
                    <a:lstStyle/>
                    <a:p>
                      <a:r>
                        <a:rPr lang="en-US" sz="800" dirty="0"/>
                        <a:t>password</a:t>
                      </a:r>
                    </a:p>
                  </a:txBody>
                  <a:tcPr/>
                </a:tc>
                <a:tc>
                  <a:txBody>
                    <a:bodyPr/>
                    <a:lstStyle/>
                    <a:p>
                      <a:r>
                        <a:rPr lang="en-US" sz="800" dirty="0"/>
                        <a:t>Cisco123! </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800" dirty="0"/>
                        <a:t>Password to log in to Cisco DNA Center sandbox (via API or GUI)</a:t>
                      </a:r>
                    </a:p>
                  </a:txBody>
                  <a:tcPr/>
                </a:tc>
                <a:extLst>
                  <a:ext uri="{0D108BD9-81ED-4DB2-BD59-A6C34878D82A}">
                    <a16:rowId xmlns:a16="http://schemas.microsoft.com/office/drawing/2014/main" val="4185460964"/>
                  </a:ext>
                </a:extLst>
              </a:tr>
            </a:tbl>
          </a:graphicData>
        </a:graphic>
      </p:graphicFrame>
      <p:sp>
        <p:nvSpPr>
          <p:cNvPr id="6" name="Rectangle 5">
            <a:extLst>
              <a:ext uri="{FF2B5EF4-FFF2-40B4-BE49-F238E27FC236}">
                <a16:creationId xmlns:a16="http://schemas.microsoft.com/office/drawing/2014/main" id="{DF3E6177-1BE5-4B6D-9555-A02D3DB244F5}"/>
              </a:ext>
            </a:extLst>
          </p:cNvPr>
          <p:cNvSpPr/>
          <p:nvPr/>
        </p:nvSpPr>
        <p:spPr>
          <a:xfrm>
            <a:off x="81275" y="4359511"/>
            <a:ext cx="5490850" cy="276999"/>
          </a:xfrm>
          <a:prstGeom prst="rect">
            <a:avLst/>
          </a:prstGeom>
        </p:spPr>
        <p:txBody>
          <a:bodyPr wrap="square">
            <a:spAutoFit/>
          </a:bodyPr>
          <a:lstStyle/>
          <a:p>
            <a:r>
              <a:rPr lang="en-US" sz="1200" dirty="0"/>
              <a:t>Table 28-8 Python Variables for Cisco DNA Center Sandbox in Env_Lab.py</a:t>
            </a:r>
          </a:p>
        </p:txBody>
      </p:sp>
    </p:spTree>
    <p:extLst>
      <p:ext uri="{BB962C8B-B14F-4D97-AF65-F5344CB8AC3E}">
        <p14:creationId xmlns:p14="http://schemas.microsoft.com/office/powerpoint/2010/main" val="334289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3966536" cy="349784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In the get_dnac_device.py script. </a:t>
            </a:r>
          </a:p>
          <a:p>
            <a:pPr marL="0" indent="0" algn="l" defTabSz="684213" fontAlgn="base">
              <a:spcBef>
                <a:spcPts val="600"/>
              </a:spcBef>
              <a:spcAft>
                <a:spcPts val="600"/>
              </a:spcAft>
              <a:buClr>
                <a:schemeClr val="tx2"/>
              </a:buClr>
              <a:buSzPct val="90000"/>
            </a:pPr>
            <a:r>
              <a:rPr lang="en-US" sz="1600" dirty="0">
                <a:solidFill>
                  <a:schemeClr val="tx1"/>
                </a:solidFill>
              </a:rPr>
              <a:t>The first section of code tells the Python interpreter what modules this particular script will use. </a:t>
            </a:r>
          </a:p>
          <a:p>
            <a:pPr marL="0" indent="0" algn="l" defTabSz="684213" fontAlgn="base">
              <a:spcBef>
                <a:spcPts val="600"/>
              </a:spcBef>
              <a:spcAft>
                <a:spcPts val="600"/>
              </a:spcAft>
              <a:buClr>
                <a:schemeClr val="tx2"/>
              </a:buClr>
              <a:buSzPct val="90000"/>
            </a:pPr>
            <a:r>
              <a:rPr lang="en-US" sz="1600" dirty="0">
                <a:solidFill>
                  <a:schemeClr val="tx1"/>
                </a:solidFill>
              </a:rPr>
              <a:t>Think of a module as a collection of actions and instructions. To better explain the contents in this script, comments are inserted throughout the script to help document each section. </a:t>
            </a:r>
          </a:p>
          <a:p>
            <a:pPr marL="0" indent="0" algn="l" defTabSz="684213" fontAlgn="base">
              <a:spcBef>
                <a:spcPts val="600"/>
              </a:spcBef>
              <a:spcAft>
                <a:spcPts val="600"/>
              </a:spcAft>
              <a:buClr>
                <a:schemeClr val="tx2"/>
              </a:buClr>
              <a:buSzPct val="90000"/>
            </a:pPr>
            <a:r>
              <a:rPr lang="en-US" sz="1600" dirty="0">
                <a:solidFill>
                  <a:schemeClr val="tx1"/>
                </a:solidFill>
              </a:rPr>
              <a:t>Example 28-17 shows the first section of the get_dnac_devices.py with comments.</a:t>
            </a:r>
          </a:p>
        </p:txBody>
      </p:sp>
      <p:pic>
        <p:nvPicPr>
          <p:cNvPr id="7" name="Picture 6">
            <a:extLst>
              <a:ext uri="{FF2B5EF4-FFF2-40B4-BE49-F238E27FC236}">
                <a16:creationId xmlns:a16="http://schemas.microsoft.com/office/drawing/2014/main" id="{CF2741B4-E6B3-479E-9718-7349A79A8F5D}"/>
              </a:ext>
            </a:extLst>
          </p:cNvPr>
          <p:cNvPicPr>
            <a:picLocks noChangeAspect="1"/>
          </p:cNvPicPr>
          <p:nvPr/>
        </p:nvPicPr>
        <p:blipFill>
          <a:blip r:embed="rId3"/>
          <a:srcRect/>
          <a:stretch/>
        </p:blipFill>
        <p:spPr>
          <a:xfrm>
            <a:off x="4047810" y="731837"/>
            <a:ext cx="4984969" cy="3836917"/>
          </a:xfrm>
          <a:prstGeom prst="rect">
            <a:avLst/>
          </a:prstGeom>
        </p:spPr>
      </p:pic>
    </p:spTree>
    <p:extLst>
      <p:ext uri="{BB962C8B-B14F-4D97-AF65-F5344CB8AC3E}">
        <p14:creationId xmlns:p14="http://schemas.microsoft.com/office/powerpoint/2010/main" val="343710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3409949" cy="4129994"/>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Modules help Python understand what it is capable of. </a:t>
            </a:r>
          </a:p>
          <a:p>
            <a:pPr marL="0" indent="0" algn="l" defTabSz="684213" fontAlgn="base">
              <a:spcBef>
                <a:spcPts val="600"/>
              </a:spcBef>
              <a:spcAft>
                <a:spcPts val="600"/>
              </a:spcAft>
              <a:buClr>
                <a:schemeClr val="tx2"/>
              </a:buClr>
              <a:buSzPct val="90000"/>
            </a:pPr>
            <a:r>
              <a:rPr lang="en-US" sz="1600" dirty="0">
                <a:solidFill>
                  <a:schemeClr val="tx1"/>
                </a:solidFill>
              </a:rPr>
              <a:t>If a developer tried to do an HTTP GET request without having the Requests modules imported, it would be difficult for Python to understand how to interpret the HTTP call. Although there are other ways of doing HTTP calls from Python, the Requests modules greatly simplify this process.</a:t>
            </a:r>
          </a:p>
          <a:p>
            <a:pPr marL="0" indent="0" algn="l" defTabSz="684213" fontAlgn="base">
              <a:spcBef>
                <a:spcPts val="600"/>
              </a:spcBef>
              <a:spcAft>
                <a:spcPts val="600"/>
              </a:spcAft>
              <a:buClr>
                <a:schemeClr val="tx2"/>
              </a:buClr>
              <a:buSzPct val="90000"/>
            </a:pPr>
            <a:r>
              <a:rPr lang="en-US" sz="1600" dirty="0">
                <a:solidFill>
                  <a:schemeClr val="tx1"/>
                </a:solidFill>
              </a:rPr>
              <a:t>Example 28-18 shows the second section of the get_dnac_devices.py script.</a:t>
            </a:r>
          </a:p>
        </p:txBody>
      </p:sp>
      <p:pic>
        <p:nvPicPr>
          <p:cNvPr id="7" name="Picture 6">
            <a:extLst>
              <a:ext uri="{FF2B5EF4-FFF2-40B4-BE49-F238E27FC236}">
                <a16:creationId xmlns:a16="http://schemas.microsoft.com/office/drawing/2014/main" id="{CF2741B4-E6B3-479E-9718-7349A79A8F5D}"/>
              </a:ext>
            </a:extLst>
          </p:cNvPr>
          <p:cNvPicPr>
            <a:picLocks noChangeAspect="1"/>
          </p:cNvPicPr>
          <p:nvPr/>
        </p:nvPicPr>
        <p:blipFill>
          <a:blip r:embed="rId3"/>
          <a:srcRect/>
          <a:stretch/>
        </p:blipFill>
        <p:spPr>
          <a:xfrm>
            <a:off x="3491223" y="835853"/>
            <a:ext cx="5528950" cy="2256885"/>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A0BB0B0E-80FD-4ACB-B836-959C88F82FE4}"/>
              </a:ext>
            </a:extLst>
          </p:cNvPr>
          <p:cNvPicPr>
            <a:picLocks noChangeAspect="1"/>
          </p:cNvPicPr>
          <p:nvPr/>
        </p:nvPicPr>
        <p:blipFill>
          <a:blip r:embed="rId4"/>
          <a:stretch>
            <a:fillRect/>
          </a:stretch>
        </p:blipFill>
        <p:spPr>
          <a:xfrm>
            <a:off x="3481697" y="3105116"/>
            <a:ext cx="5507191" cy="838233"/>
          </a:xfrm>
          <a:prstGeom prst="rect">
            <a:avLst/>
          </a:prstGeom>
        </p:spPr>
      </p:pic>
    </p:spTree>
    <p:extLst>
      <p:ext uri="{BB962C8B-B14F-4D97-AF65-F5344CB8AC3E}">
        <p14:creationId xmlns:p14="http://schemas.microsoft.com/office/powerpoint/2010/main" val="28142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900801" cy="2346626"/>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Functions are blocks of code that are built to perform specific actions. Functions are very structured in nature and can often be reused later on within a Python script. </a:t>
            </a:r>
          </a:p>
          <a:p>
            <a:pPr marL="0" indent="0" algn="l" defTabSz="684213" fontAlgn="base">
              <a:spcBef>
                <a:spcPts val="600"/>
              </a:spcBef>
              <a:spcAft>
                <a:spcPts val="600"/>
              </a:spcAft>
              <a:buClr>
                <a:schemeClr val="tx2"/>
              </a:buClr>
              <a:buSzPct val="90000"/>
            </a:pPr>
            <a:r>
              <a:rPr lang="en-US" sz="1500" dirty="0">
                <a:solidFill>
                  <a:schemeClr val="tx1"/>
                </a:solidFill>
              </a:rPr>
              <a:t>Some functions are built into Python and do not have to be created. The print function, which can be used to print data to a terminal screen. You can see the print function at the end of the get_dnac_devices.py script. </a:t>
            </a:r>
          </a:p>
          <a:p>
            <a:pPr marL="0" indent="0" algn="l" defTabSz="684213" fontAlgn="base">
              <a:spcBef>
                <a:spcPts val="600"/>
              </a:spcBef>
              <a:spcAft>
                <a:spcPts val="600"/>
              </a:spcAft>
              <a:buClr>
                <a:schemeClr val="tx2"/>
              </a:buClr>
              <a:buSzPct val="90000"/>
            </a:pPr>
            <a:r>
              <a:rPr lang="en-US" sz="1500" dirty="0">
                <a:solidFill>
                  <a:schemeClr val="tx1"/>
                </a:solidFill>
              </a:rPr>
              <a:t>In order to execute any API calls to Cisco DNA Center, you must be authenticated, using the Token API. </a:t>
            </a:r>
          </a:p>
          <a:p>
            <a:pPr marL="0" indent="0" algn="l" defTabSz="684213" fontAlgn="base">
              <a:spcBef>
                <a:spcPts val="600"/>
              </a:spcBef>
              <a:spcAft>
                <a:spcPts val="600"/>
              </a:spcAft>
              <a:buClr>
                <a:schemeClr val="tx2"/>
              </a:buClr>
              <a:buSzPct val="90000"/>
            </a:pPr>
            <a:r>
              <a:rPr lang="en-US" sz="1500" dirty="0">
                <a:solidFill>
                  <a:schemeClr val="tx1"/>
                </a:solidFill>
              </a:rPr>
              <a:t>Example 28-19 shows the use of the Token API within a Python script. (Recall that you saw this API used with Postman earlier in the chapter.)</a:t>
            </a:r>
          </a:p>
        </p:txBody>
      </p:sp>
      <p:pic>
        <p:nvPicPr>
          <p:cNvPr id="7" name="Picture 6">
            <a:extLst>
              <a:ext uri="{FF2B5EF4-FFF2-40B4-BE49-F238E27FC236}">
                <a16:creationId xmlns:a16="http://schemas.microsoft.com/office/drawing/2014/main" id="{CF2741B4-E6B3-479E-9718-7349A79A8F5D}"/>
              </a:ext>
            </a:extLst>
          </p:cNvPr>
          <p:cNvPicPr>
            <a:picLocks noChangeAspect="1"/>
          </p:cNvPicPr>
          <p:nvPr/>
        </p:nvPicPr>
        <p:blipFill>
          <a:blip r:embed="rId3"/>
          <a:srcRect/>
          <a:stretch/>
        </p:blipFill>
        <p:spPr>
          <a:xfrm>
            <a:off x="2250509" y="3045807"/>
            <a:ext cx="4562330" cy="1770766"/>
          </a:xfrm>
          <a:prstGeom prst="rect">
            <a:avLst/>
          </a:prstGeom>
        </p:spPr>
      </p:pic>
    </p:spTree>
    <p:extLst>
      <p:ext uri="{BB962C8B-B14F-4D97-AF65-F5344CB8AC3E}">
        <p14:creationId xmlns:p14="http://schemas.microsoft.com/office/powerpoint/2010/main" val="200329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900801" cy="2071112"/>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 script shown in Example 28-20 ties the Token API to the Network Device API call to retrieve the information from Cisco DNA Center. </a:t>
            </a:r>
          </a:p>
          <a:p>
            <a:pPr marL="0" indent="0" algn="l" defTabSz="684213" fontAlgn="base">
              <a:spcBef>
                <a:spcPts val="600"/>
              </a:spcBef>
              <a:spcAft>
                <a:spcPts val="600"/>
              </a:spcAft>
              <a:buClr>
                <a:schemeClr val="tx2"/>
              </a:buClr>
              <a:buSzPct val="90000"/>
            </a:pPr>
            <a:r>
              <a:rPr lang="en-US" sz="1600" dirty="0">
                <a:solidFill>
                  <a:schemeClr val="tx1"/>
                </a:solidFill>
              </a:rPr>
              <a:t>The line that says header [“x-auth-token”] = token is mapping the JSON response from the previous example, which is the token, into the header called x-auth-token. In addition, the URL for the API has changed to </a:t>
            </a:r>
            <a:r>
              <a:rPr lang="en-US" sz="1600" dirty="0" err="1">
                <a:solidFill>
                  <a:schemeClr val="tx1"/>
                </a:solidFill>
              </a:rPr>
              <a:t>network_device</a:t>
            </a:r>
            <a:r>
              <a:rPr lang="en-US" sz="1600" dirty="0">
                <a:solidFill>
                  <a:schemeClr val="tx1"/>
                </a:solidFill>
              </a:rPr>
              <a:t>, and the response is sending a </a:t>
            </a:r>
            <a:r>
              <a:rPr lang="en-US" sz="1600" dirty="0" err="1">
                <a:solidFill>
                  <a:schemeClr val="tx1"/>
                </a:solidFill>
              </a:rPr>
              <a:t>requests.get</a:t>
            </a:r>
            <a:r>
              <a:rPr lang="en-US" sz="1600" dirty="0">
                <a:solidFill>
                  <a:schemeClr val="tx1"/>
                </a:solidFill>
              </a:rPr>
              <a:t> to that URL. </a:t>
            </a:r>
          </a:p>
          <a:p>
            <a:pPr marL="0" indent="0" algn="l" defTabSz="684213" fontAlgn="base">
              <a:spcBef>
                <a:spcPts val="600"/>
              </a:spcBef>
              <a:spcAft>
                <a:spcPts val="600"/>
              </a:spcAft>
              <a:buClr>
                <a:schemeClr val="tx2"/>
              </a:buClr>
              <a:buSzPct val="90000"/>
            </a:pPr>
            <a:r>
              <a:rPr lang="en-US" sz="1600" dirty="0">
                <a:solidFill>
                  <a:schemeClr val="tx1"/>
                </a:solidFill>
              </a:rPr>
              <a:t>This is exactly the same example used with Postman earlier in this chapter.</a:t>
            </a:r>
          </a:p>
        </p:txBody>
      </p:sp>
      <p:pic>
        <p:nvPicPr>
          <p:cNvPr id="7" name="Picture 6">
            <a:extLst>
              <a:ext uri="{FF2B5EF4-FFF2-40B4-BE49-F238E27FC236}">
                <a16:creationId xmlns:a16="http://schemas.microsoft.com/office/drawing/2014/main" id="{CF2741B4-E6B3-479E-9718-7349A79A8F5D}"/>
              </a:ext>
            </a:extLst>
          </p:cNvPr>
          <p:cNvPicPr>
            <a:picLocks noChangeAspect="1"/>
          </p:cNvPicPr>
          <p:nvPr/>
        </p:nvPicPr>
        <p:blipFill>
          <a:blip r:embed="rId3"/>
          <a:srcRect/>
          <a:stretch/>
        </p:blipFill>
        <p:spPr>
          <a:xfrm>
            <a:off x="1767199" y="2921030"/>
            <a:ext cx="5528950" cy="1736711"/>
          </a:xfrm>
          <a:prstGeom prst="rect">
            <a:avLst/>
          </a:prstGeom>
        </p:spPr>
      </p:pic>
    </p:spTree>
    <p:extLst>
      <p:ext uri="{BB962C8B-B14F-4D97-AF65-F5344CB8AC3E}">
        <p14:creationId xmlns:p14="http://schemas.microsoft.com/office/powerpoint/2010/main" val="173980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Python Components and Scripts</a:t>
            </a:r>
            <a:br>
              <a:rPr lang="en-US" sz="2400" dirty="0"/>
            </a:br>
            <a:r>
              <a:rPr lang="en-US" sz="2400" dirty="0"/>
              <a:t>Interpreting Python Scripts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4" y="699181"/>
            <a:ext cx="8900801" cy="1471697"/>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 final section of get_dnac_devices.py shows code that ties the </a:t>
            </a:r>
            <a:r>
              <a:rPr lang="en-US" sz="1600" dirty="0" err="1">
                <a:solidFill>
                  <a:schemeClr val="tx1"/>
                </a:solidFill>
              </a:rPr>
              <a:t>dnac</a:t>
            </a:r>
            <a:r>
              <a:rPr lang="en-US" sz="1600" dirty="0">
                <a:solidFill>
                  <a:schemeClr val="tx1"/>
                </a:solidFill>
              </a:rPr>
              <a:t> dictionary that is in the Env_Lab.py script to the </a:t>
            </a:r>
            <a:r>
              <a:rPr lang="en-US" sz="1600" dirty="0" err="1">
                <a:solidFill>
                  <a:schemeClr val="tx1"/>
                </a:solidFill>
              </a:rPr>
              <a:t>dnac_login</a:t>
            </a:r>
            <a:r>
              <a:rPr lang="en-US" sz="1600" dirty="0">
                <a:solidFill>
                  <a:schemeClr val="tx1"/>
                </a:solidFill>
              </a:rPr>
              <a:t> function covered earlier. In addition, the print function takes the response received from the </a:t>
            </a:r>
            <a:r>
              <a:rPr lang="en-US" sz="1600" dirty="0" err="1">
                <a:solidFill>
                  <a:schemeClr val="tx1"/>
                </a:solidFill>
              </a:rPr>
              <a:t>response.get</a:t>
            </a:r>
            <a:r>
              <a:rPr lang="en-US" sz="1600" dirty="0">
                <a:solidFill>
                  <a:schemeClr val="tx1"/>
                </a:solidFill>
              </a:rPr>
              <a:t> that was sent to the Network Device API and puts it into the table format that was specified earlier in the script with the name </a:t>
            </a:r>
            <a:r>
              <a:rPr lang="en-US" sz="1600" dirty="0" err="1">
                <a:solidFill>
                  <a:schemeClr val="tx1"/>
                </a:solidFill>
              </a:rPr>
              <a:t>dnac_devices</a:t>
            </a:r>
            <a:r>
              <a:rPr lang="en-US" sz="1600" dirty="0">
                <a:solidFill>
                  <a:schemeClr val="tx1"/>
                </a:solidFill>
              </a:rPr>
              <a:t>. </a:t>
            </a:r>
          </a:p>
          <a:p>
            <a:pPr marL="0" indent="0" algn="l" defTabSz="684213" fontAlgn="base">
              <a:spcBef>
                <a:spcPts val="600"/>
              </a:spcBef>
              <a:spcAft>
                <a:spcPts val="600"/>
              </a:spcAft>
              <a:buClr>
                <a:schemeClr val="tx2"/>
              </a:buClr>
              <a:buSzPct val="90000"/>
            </a:pPr>
            <a:r>
              <a:rPr lang="en-US" sz="1600" dirty="0">
                <a:solidFill>
                  <a:schemeClr val="tx1"/>
                </a:solidFill>
              </a:rPr>
              <a:t>Example 28-21 shows the final lines of code in the script.</a:t>
            </a:r>
          </a:p>
        </p:txBody>
      </p:sp>
      <p:pic>
        <p:nvPicPr>
          <p:cNvPr id="7" name="Picture 6">
            <a:extLst>
              <a:ext uri="{FF2B5EF4-FFF2-40B4-BE49-F238E27FC236}">
                <a16:creationId xmlns:a16="http://schemas.microsoft.com/office/drawing/2014/main" id="{CF2741B4-E6B3-479E-9718-7349A79A8F5D}"/>
              </a:ext>
            </a:extLst>
          </p:cNvPr>
          <p:cNvPicPr>
            <a:picLocks noChangeAspect="1"/>
          </p:cNvPicPr>
          <p:nvPr/>
        </p:nvPicPr>
        <p:blipFill>
          <a:blip r:embed="rId3"/>
          <a:srcRect/>
          <a:stretch/>
        </p:blipFill>
        <p:spPr>
          <a:xfrm>
            <a:off x="1421029" y="2870059"/>
            <a:ext cx="6221289" cy="1219674"/>
          </a:xfrm>
          <a:prstGeom prst="rect">
            <a:avLst/>
          </a:prstGeom>
        </p:spPr>
      </p:pic>
    </p:spTree>
    <p:extLst>
      <p:ext uri="{BB962C8B-B14F-4D97-AF65-F5344CB8AC3E}">
        <p14:creationId xmlns:p14="http://schemas.microsoft.com/office/powerpoint/2010/main" val="26926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Command-Line Interface (CLI)</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338554"/>
          </a:xfrm>
          <a:prstGeom prst="rect">
            <a:avLst/>
          </a:prstGeom>
          <a:noFill/>
        </p:spPr>
        <p:txBody>
          <a:bodyPr wrap="square" rtlCol="0">
            <a:spAutoFit/>
          </a:bodyPr>
          <a:lstStyle/>
          <a:p>
            <a:r>
              <a:rPr lang="en-US" sz="1600" dirty="0">
                <a:solidFill>
                  <a:schemeClr val="accent5">
                    <a:lumMod val="40000"/>
                    <a:lumOff val="60000"/>
                  </a:schemeClr>
                </a:solidFill>
              </a:rPr>
              <a:t>The biggest flaw with using the CLI to manage a network is misconfiguration.</a:t>
            </a: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28</a:t>
            </a:r>
          </a:p>
        </p:txBody>
      </p:sp>
      <p:graphicFrame>
        <p:nvGraphicFramePr>
          <p:cNvPr id="2" name="Table 1"/>
          <p:cNvGraphicFramePr>
            <a:graphicFrameLocks noGrp="1"/>
          </p:cNvGraphicFramePr>
          <p:nvPr>
            <p:extLst>
              <p:ext uri="{D42A27DB-BD31-4B8C-83A1-F6EECF244321}">
                <p14:modId xmlns:p14="http://schemas.microsoft.com/office/powerpoint/2010/main" val="172963806"/>
              </p:ext>
            </p:extLst>
          </p:nvPr>
        </p:nvGraphicFramePr>
        <p:xfrm>
          <a:off x="171450" y="1089272"/>
          <a:ext cx="8279605" cy="3061376"/>
        </p:xfrm>
        <a:graphic>
          <a:graphicData uri="http://schemas.openxmlformats.org/drawingml/2006/table">
            <a:tbl>
              <a:tblPr firstRow="1" bandRow="1">
                <a:tableStyleId>{5C22544A-7EE6-4342-B048-85BDC9FD1C3A}</a:tableStyleId>
              </a:tblPr>
              <a:tblGrid>
                <a:gridCol w="8279605">
                  <a:extLst>
                    <a:ext uri="{9D8B030D-6E8A-4147-A177-3AD203B41FA5}">
                      <a16:colId xmlns:a16="http://schemas.microsoft.com/office/drawing/2014/main" val="1451595926"/>
                    </a:ext>
                  </a:extLst>
                </a:gridCol>
              </a:tblGrid>
              <a:tr h="318176">
                <a:tc>
                  <a:txBody>
                    <a:bodyPr/>
                    <a:lstStyle/>
                    <a:p>
                      <a:r>
                        <a:rPr lang="en-US" sz="1400" b="1" i="0" u="none" strike="noStrike" baseline="0" dirty="0">
                          <a:solidFill>
                            <a:srgbClr val="FFFFFF"/>
                          </a:solidFill>
                          <a:latin typeface="Cisco-Bold"/>
                        </a:rPr>
                        <a:t>Description</a:t>
                      </a:r>
                      <a:endParaRPr lang="en-US" sz="1400" dirty="0"/>
                    </a:p>
                  </a:txBody>
                  <a:tcPr/>
                </a:tc>
                <a:extLst>
                  <a:ext uri="{0D108BD9-81ED-4DB2-BD59-A6C34878D82A}">
                    <a16:rowId xmlns:a16="http://schemas.microsoft.com/office/drawing/2014/main" val="3585919831"/>
                  </a:ext>
                </a:extLst>
              </a:tr>
              <a:tr h="318176">
                <a:tc>
                  <a:txBody>
                    <a:bodyPr/>
                    <a:lstStyle/>
                    <a:p>
                      <a:r>
                        <a:rPr lang="en-US" sz="1600" dirty="0"/>
                        <a:t>HTTP Functions and Use Cases</a:t>
                      </a:r>
                    </a:p>
                  </a:txBody>
                  <a:tcPr/>
                </a:tc>
                <a:extLst>
                  <a:ext uri="{0D108BD9-81ED-4DB2-BD59-A6C34878D82A}">
                    <a16:rowId xmlns:a16="http://schemas.microsoft.com/office/drawing/2014/main" val="1848938057"/>
                  </a:ext>
                </a:extLst>
              </a:tr>
              <a:tr h="318176">
                <a:tc>
                  <a:txBody>
                    <a:bodyPr/>
                    <a:lstStyle/>
                    <a:p>
                      <a:r>
                        <a:rPr lang="en-US" sz="1600" dirty="0"/>
                        <a:t>CRUD Functions and Use Cases</a:t>
                      </a:r>
                    </a:p>
                  </a:txBody>
                  <a:tcPr/>
                </a:tc>
                <a:extLst>
                  <a:ext uri="{0D108BD9-81ED-4DB2-BD59-A6C34878D82A}">
                    <a16:rowId xmlns:a16="http://schemas.microsoft.com/office/drawing/2014/main" val="3452927939"/>
                  </a:ext>
                </a:extLst>
              </a:tr>
              <a:tr h="318176">
                <a:tc>
                  <a:txBody>
                    <a:bodyPr/>
                    <a:lstStyle/>
                    <a:p>
                      <a:r>
                        <a:rPr lang="en-US" sz="1600" dirty="0"/>
                        <a:t>HTTP Status Codes</a:t>
                      </a:r>
                    </a:p>
                  </a:txBody>
                  <a:tcPr/>
                </a:tc>
                <a:extLst>
                  <a:ext uri="{0D108BD9-81ED-4DB2-BD59-A6C34878D82A}">
                    <a16:rowId xmlns:a16="http://schemas.microsoft.com/office/drawing/2014/main" val="2843811788"/>
                  </a:ext>
                </a:extLst>
              </a:tr>
              <a:tr h="318176">
                <a:tc>
                  <a:txBody>
                    <a:bodyPr/>
                    <a:lstStyle/>
                    <a:p>
                      <a:r>
                        <a:rPr lang="en-US" sz="1600" dirty="0"/>
                        <a:t>Steps to authenticate to Cisco DNA Center using a POST operation and basic authentication</a:t>
                      </a:r>
                    </a:p>
                  </a:txBody>
                  <a:tcPr/>
                </a:tc>
                <a:extLst>
                  <a:ext uri="{0D108BD9-81ED-4DB2-BD59-A6C34878D82A}">
                    <a16:rowId xmlns:a16="http://schemas.microsoft.com/office/drawing/2014/main" val="3877641594"/>
                  </a:ext>
                </a:extLst>
              </a:tr>
              <a:tr h="318176">
                <a:tc>
                  <a:txBody>
                    <a:bodyPr/>
                    <a:lstStyle/>
                    <a:p>
                      <a:r>
                        <a:rPr lang="en-US" sz="1600" dirty="0"/>
                        <a:t>Steps to leverage the Network Device API to retrieve a device inventory from Cisco DNA Center</a:t>
                      </a:r>
                    </a:p>
                  </a:txBody>
                  <a:tcPr/>
                </a:tc>
                <a:extLst>
                  <a:ext uri="{0D108BD9-81ED-4DB2-BD59-A6C34878D82A}">
                    <a16:rowId xmlns:a16="http://schemas.microsoft.com/office/drawing/2014/main" val="2359316111"/>
                  </a:ext>
                </a:extLst>
              </a:tr>
              <a:tr h="318176">
                <a:tc>
                  <a:txBody>
                    <a:bodyPr/>
                    <a:lstStyle/>
                    <a:p>
                      <a:r>
                        <a:rPr lang="en-US" sz="1600" dirty="0"/>
                        <a:t>Using the offset and limit filters with the Network Device API when gathering device inventory</a:t>
                      </a:r>
                    </a:p>
                  </a:txBody>
                  <a:tcPr/>
                </a:tc>
                <a:extLst>
                  <a:ext uri="{0D108BD9-81ED-4DB2-BD59-A6C34878D82A}">
                    <a16:rowId xmlns:a16="http://schemas.microsoft.com/office/drawing/2014/main" val="906729202"/>
                  </a:ext>
                </a:extLst>
              </a:tr>
            </a:tbl>
          </a:graphicData>
        </a:graphic>
      </p:graphicFrame>
    </p:spTree>
    <p:extLst>
      <p:ext uri="{BB962C8B-B14F-4D97-AF65-F5344CB8AC3E}">
        <p14:creationId xmlns:p14="http://schemas.microsoft.com/office/powerpoint/2010/main" val="3789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28</a:t>
            </a:r>
          </a:p>
        </p:txBody>
      </p:sp>
      <p:graphicFrame>
        <p:nvGraphicFramePr>
          <p:cNvPr id="2" name="Table 1"/>
          <p:cNvGraphicFramePr>
            <a:graphicFrameLocks noGrp="1"/>
          </p:cNvGraphicFramePr>
          <p:nvPr>
            <p:extLst>
              <p:ext uri="{D42A27DB-BD31-4B8C-83A1-F6EECF244321}">
                <p14:modId xmlns:p14="http://schemas.microsoft.com/office/powerpoint/2010/main" val="2051976679"/>
              </p:ext>
            </p:extLst>
          </p:nvPr>
        </p:nvGraphicFramePr>
        <p:xfrm>
          <a:off x="2068961" y="836611"/>
          <a:ext cx="4207565" cy="3661491"/>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tblGrid>
              <a:tr h="308691">
                <a:tc>
                  <a:txBody>
                    <a:bodyPr/>
                    <a:lstStyle/>
                    <a:p>
                      <a:r>
                        <a:rPr lang="en-US" sz="1400" dirty="0"/>
                        <a:t>Key Terms</a:t>
                      </a:r>
                    </a:p>
                  </a:txBody>
                  <a:tcPr/>
                </a:tc>
                <a:extLst>
                  <a:ext uri="{0D108BD9-81ED-4DB2-BD59-A6C34878D82A}">
                    <a16:rowId xmlns:a16="http://schemas.microsoft.com/office/drawing/2014/main" val="2640803396"/>
                  </a:ext>
                </a:extLst>
              </a:tr>
              <a:tr h="308691">
                <a:tc>
                  <a:txBody>
                    <a:bodyPr/>
                    <a:lstStyle/>
                    <a:p>
                      <a:r>
                        <a:rPr lang="en-US" sz="1600" dirty="0"/>
                        <a:t>Application Programming Interface (API)</a:t>
                      </a:r>
                    </a:p>
                  </a:txBody>
                  <a:tcPr/>
                </a:tc>
                <a:extLst>
                  <a:ext uri="{0D108BD9-81ED-4DB2-BD59-A6C34878D82A}">
                    <a16:rowId xmlns:a16="http://schemas.microsoft.com/office/drawing/2014/main" val="3303805005"/>
                  </a:ext>
                </a:extLst>
              </a:tr>
              <a:tr h="308691">
                <a:tc>
                  <a:txBody>
                    <a:bodyPr/>
                    <a:lstStyle/>
                    <a:p>
                      <a:r>
                        <a:rPr lang="en-US" sz="1600" dirty="0"/>
                        <a:t>command-line interface (CLI)</a:t>
                      </a:r>
                    </a:p>
                  </a:txBody>
                  <a:tcPr/>
                </a:tc>
                <a:extLst>
                  <a:ext uri="{0D108BD9-81ED-4DB2-BD59-A6C34878D82A}">
                    <a16:rowId xmlns:a16="http://schemas.microsoft.com/office/drawing/2014/main" val="1860627843"/>
                  </a:ext>
                </a:extLst>
              </a:tr>
              <a:tr h="308691">
                <a:tc>
                  <a:txBody>
                    <a:bodyPr/>
                    <a:lstStyle/>
                    <a:p>
                      <a:r>
                        <a:rPr lang="en-US" sz="1600" dirty="0" err="1"/>
                        <a:t>DevNet</a:t>
                      </a:r>
                      <a:endParaRPr lang="en-US" sz="1600" dirty="0"/>
                    </a:p>
                  </a:txBody>
                  <a:tcPr/>
                </a:tc>
                <a:extLst>
                  <a:ext uri="{0D108BD9-81ED-4DB2-BD59-A6C34878D82A}">
                    <a16:rowId xmlns:a16="http://schemas.microsoft.com/office/drawing/2014/main" val="2206863053"/>
                  </a:ext>
                </a:extLst>
              </a:tr>
              <a:tr h="308691">
                <a:tc>
                  <a:txBody>
                    <a:bodyPr/>
                    <a:lstStyle/>
                    <a:p>
                      <a:r>
                        <a:rPr lang="en-US" sz="1600" b="0" i="0" u="none" strike="noStrike" kern="1200" baseline="0" dirty="0">
                          <a:solidFill>
                            <a:schemeClr val="dk1"/>
                          </a:solidFill>
                          <a:latin typeface="+mn-lt"/>
                          <a:ea typeface="+mn-ea"/>
                          <a:cs typeface="+mn-cs"/>
                        </a:rPr>
                        <a:t>Extensible Markup Language (XML)</a:t>
                      </a:r>
                      <a:endParaRPr lang="en-US" sz="1600" dirty="0"/>
                    </a:p>
                  </a:txBody>
                  <a:tcPr/>
                </a:tc>
                <a:extLst>
                  <a:ext uri="{0D108BD9-81ED-4DB2-BD59-A6C34878D82A}">
                    <a16:rowId xmlns:a16="http://schemas.microsoft.com/office/drawing/2014/main" val="1924228875"/>
                  </a:ext>
                </a:extLst>
              </a:tr>
              <a:tr h="308691">
                <a:tc>
                  <a:txBody>
                    <a:bodyPr/>
                    <a:lstStyle/>
                    <a:p>
                      <a:r>
                        <a:rPr lang="en-US" sz="1600" b="0" i="0" u="none" strike="noStrike" kern="1200" baseline="0" dirty="0">
                          <a:solidFill>
                            <a:schemeClr val="dk1"/>
                          </a:solidFill>
                          <a:latin typeface="+mn-lt"/>
                          <a:ea typeface="+mn-ea"/>
                          <a:cs typeface="+mn-cs"/>
                        </a:rPr>
                        <a:t>GitHub</a:t>
                      </a:r>
                      <a:endParaRPr lang="en-US" sz="1600" dirty="0"/>
                    </a:p>
                  </a:txBody>
                  <a:tcPr/>
                </a:tc>
                <a:extLst>
                  <a:ext uri="{0D108BD9-81ED-4DB2-BD59-A6C34878D82A}">
                    <a16:rowId xmlns:a16="http://schemas.microsoft.com/office/drawing/2014/main" val="844532499"/>
                  </a:ext>
                </a:extLst>
              </a:tr>
              <a:tr h="308691">
                <a:tc>
                  <a:txBody>
                    <a:bodyPr/>
                    <a:lstStyle/>
                    <a:p>
                      <a:r>
                        <a:rPr lang="en-US" sz="1600" b="0" i="0" u="none" strike="noStrike" kern="1200" baseline="0" dirty="0">
                          <a:solidFill>
                            <a:schemeClr val="dk1"/>
                          </a:solidFill>
                          <a:latin typeface="+mn-lt"/>
                          <a:ea typeface="+mn-ea"/>
                          <a:cs typeface="+mn-cs"/>
                        </a:rPr>
                        <a:t>Java-Script Object (JSON)</a:t>
                      </a:r>
                      <a:endParaRPr lang="en-US" sz="1600" dirty="0"/>
                    </a:p>
                  </a:txBody>
                  <a:tcPr/>
                </a:tc>
                <a:extLst>
                  <a:ext uri="{0D108BD9-81ED-4DB2-BD59-A6C34878D82A}">
                    <a16:rowId xmlns:a16="http://schemas.microsoft.com/office/drawing/2014/main" val="543536334"/>
                  </a:ext>
                </a:extLst>
              </a:tr>
              <a:tr h="253718">
                <a:tc>
                  <a:txBody>
                    <a:bodyPr/>
                    <a:lstStyle/>
                    <a:p>
                      <a:r>
                        <a:rPr lang="en-US" sz="1600" b="0" i="0" u="none" strike="noStrike" kern="1200" baseline="0" dirty="0">
                          <a:solidFill>
                            <a:schemeClr val="dk1"/>
                          </a:solidFill>
                          <a:latin typeface="+mn-lt"/>
                          <a:ea typeface="+mn-ea"/>
                          <a:cs typeface="+mn-cs"/>
                        </a:rPr>
                        <a:t>NETCONF</a:t>
                      </a:r>
                      <a:endParaRPr lang="en-US" sz="1600" dirty="0"/>
                    </a:p>
                  </a:txBody>
                  <a:tcPr/>
                </a:tc>
                <a:extLst>
                  <a:ext uri="{0D108BD9-81ED-4DB2-BD59-A6C34878D82A}">
                    <a16:rowId xmlns:a16="http://schemas.microsoft.com/office/drawing/2014/main" val="1936916576"/>
                  </a:ext>
                </a:extLst>
              </a:tr>
              <a:tr h="253718">
                <a:tc>
                  <a:txBody>
                    <a:bodyPr/>
                    <a:lstStyle/>
                    <a:p>
                      <a:r>
                        <a:rPr lang="en-US" sz="1600" b="0" i="0" u="none" strike="noStrike" kern="1200" baseline="0" dirty="0">
                          <a:solidFill>
                            <a:schemeClr val="dk1"/>
                          </a:solidFill>
                          <a:latin typeface="+mn-lt"/>
                          <a:ea typeface="+mn-ea"/>
                          <a:cs typeface="+mn-cs"/>
                        </a:rPr>
                        <a:t>Python</a:t>
                      </a:r>
                      <a:endParaRPr lang="en-US" sz="1600" dirty="0"/>
                    </a:p>
                  </a:txBody>
                  <a:tcPr/>
                </a:tc>
                <a:extLst>
                  <a:ext uri="{0D108BD9-81ED-4DB2-BD59-A6C34878D82A}">
                    <a16:rowId xmlns:a16="http://schemas.microsoft.com/office/drawing/2014/main" val="1040528287"/>
                  </a:ext>
                </a:extLst>
              </a:tr>
              <a:tr h="253718">
                <a:tc>
                  <a:txBody>
                    <a:bodyPr/>
                    <a:lstStyle/>
                    <a:p>
                      <a:r>
                        <a:rPr lang="en-US" sz="1600" dirty="0"/>
                        <a:t>RESTCONF</a:t>
                      </a:r>
                    </a:p>
                  </a:txBody>
                  <a:tcPr/>
                </a:tc>
                <a:extLst>
                  <a:ext uri="{0D108BD9-81ED-4DB2-BD59-A6C34878D82A}">
                    <a16:rowId xmlns:a16="http://schemas.microsoft.com/office/drawing/2014/main" val="1075245590"/>
                  </a:ext>
                </a:extLst>
              </a:tr>
              <a:tr h="253718">
                <a:tc>
                  <a:txBody>
                    <a:bodyPr/>
                    <a:lstStyle/>
                    <a:p>
                      <a:r>
                        <a:rPr lang="en-US" sz="1600" dirty="0"/>
                        <a:t>Yang Model</a:t>
                      </a:r>
                    </a:p>
                  </a:txBody>
                  <a:tcPr/>
                </a:tc>
                <a:extLst>
                  <a:ext uri="{0D108BD9-81ED-4DB2-BD59-A6C34878D82A}">
                    <a16:rowId xmlns:a16="http://schemas.microsoft.com/office/drawing/2014/main" val="2595593870"/>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38106"/>
          </a:xfrm>
        </p:spPr>
        <p:txBody>
          <a:bodyPr/>
          <a:lstStyle/>
          <a:p>
            <a:r>
              <a:rPr lang="en-US" sz="1600" dirty="0"/>
              <a:t>Command-Line Interface (CLI)</a:t>
            </a:r>
            <a:br>
              <a:rPr lang="en-US" dirty="0"/>
            </a:br>
            <a:r>
              <a:rPr lang="en-US" sz="2400" dirty="0"/>
              <a:t>Command-Line Interface (CLI)</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310" y="638106"/>
            <a:ext cx="8927690" cy="1578821"/>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most glaring and biggest flaws with using the CLI to manage a network is misconfiguration.</a:t>
            </a:r>
          </a:p>
          <a:p>
            <a:pPr marL="0" indent="0" algn="l" defTabSz="684213" fontAlgn="base">
              <a:spcBef>
                <a:spcPts val="600"/>
              </a:spcBef>
              <a:spcAft>
                <a:spcPts val="600"/>
              </a:spcAft>
              <a:buClr>
                <a:schemeClr val="tx2"/>
              </a:buClr>
              <a:buSzPct val="90000"/>
            </a:pPr>
            <a:r>
              <a:rPr lang="en-US" sz="1600" dirty="0">
                <a:solidFill>
                  <a:srgbClr val="000000"/>
                </a:solidFill>
              </a:rPr>
              <a:t>When businesses have increased complexity in their networks, the cost of something failing can be very high due to the increased time it takes to troubleshoot the issues in a complex network.</a:t>
            </a:r>
          </a:p>
          <a:p>
            <a:pPr marL="0" indent="0" algn="l" defTabSz="684213" fontAlgn="base">
              <a:spcBef>
                <a:spcPts val="600"/>
              </a:spcBef>
              <a:spcAft>
                <a:spcPts val="600"/>
              </a:spcAft>
              <a:buClr>
                <a:schemeClr val="tx2"/>
              </a:buClr>
              <a:buSzPct val="90000"/>
            </a:pPr>
            <a:r>
              <a:rPr lang="en-US" sz="1600" dirty="0">
                <a:solidFill>
                  <a:srgbClr val="000000"/>
                </a:solidFill>
              </a:rPr>
              <a:t>There are tools that can assist in reducing the number of outages that are caused by human error due to misconfigurations in the CLI. </a:t>
            </a:r>
          </a:p>
        </p:txBody>
      </p:sp>
      <p:graphicFrame>
        <p:nvGraphicFramePr>
          <p:cNvPr id="2" name="Table 4">
            <a:extLst>
              <a:ext uri="{FF2B5EF4-FFF2-40B4-BE49-F238E27FC236}">
                <a16:creationId xmlns:a16="http://schemas.microsoft.com/office/drawing/2014/main" id="{A3767D13-35D5-44E4-A4FA-99918EDCDC22}"/>
              </a:ext>
            </a:extLst>
          </p:cNvPr>
          <p:cNvGraphicFramePr>
            <a:graphicFrameLocks noGrp="1"/>
          </p:cNvGraphicFramePr>
          <p:nvPr>
            <p:extLst>
              <p:ext uri="{D42A27DB-BD31-4B8C-83A1-F6EECF244321}">
                <p14:modId xmlns:p14="http://schemas.microsoft.com/office/powerpoint/2010/main" val="2079528278"/>
              </p:ext>
            </p:extLst>
          </p:nvPr>
        </p:nvGraphicFramePr>
        <p:xfrm>
          <a:off x="471487" y="2493926"/>
          <a:ext cx="8008144" cy="2302071"/>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3913367182"/>
                    </a:ext>
                  </a:extLst>
                </a:gridCol>
                <a:gridCol w="4993481">
                  <a:extLst>
                    <a:ext uri="{9D8B030D-6E8A-4147-A177-3AD203B41FA5}">
                      <a16:colId xmlns:a16="http://schemas.microsoft.com/office/drawing/2014/main" val="779690610"/>
                    </a:ext>
                  </a:extLst>
                </a:gridCol>
              </a:tblGrid>
              <a:tr h="235866">
                <a:tc>
                  <a:txBody>
                    <a:bodyPr/>
                    <a:lstStyle/>
                    <a:p>
                      <a:r>
                        <a:rPr lang="en-US" sz="1000" dirty="0"/>
                        <a:t>PROs</a:t>
                      </a:r>
                    </a:p>
                  </a:txBody>
                  <a:tcPr/>
                </a:tc>
                <a:tc>
                  <a:txBody>
                    <a:bodyPr/>
                    <a:lstStyle/>
                    <a:p>
                      <a:r>
                        <a:rPr lang="en-US" sz="1000" dirty="0"/>
                        <a:t>CONs</a:t>
                      </a:r>
                    </a:p>
                  </a:txBody>
                  <a:tcPr/>
                </a:tc>
                <a:extLst>
                  <a:ext uri="{0D108BD9-81ED-4DB2-BD59-A6C34878D82A}">
                    <a16:rowId xmlns:a16="http://schemas.microsoft.com/office/drawing/2014/main" val="988091319"/>
                  </a:ext>
                </a:extLst>
              </a:tr>
              <a:tr h="278484">
                <a:tc>
                  <a:txBody>
                    <a:bodyPr/>
                    <a:lstStyle/>
                    <a:p>
                      <a:r>
                        <a:rPr lang="en-US" sz="1000" dirty="0"/>
                        <a:t>Well known and documented</a:t>
                      </a:r>
                    </a:p>
                  </a:txBody>
                  <a:tcPr/>
                </a:tc>
                <a:tc>
                  <a:txBody>
                    <a:bodyPr/>
                    <a:lstStyle/>
                    <a:p>
                      <a:r>
                        <a:rPr lang="en-US" sz="1000" dirty="0"/>
                        <a:t>Difficult to scale</a:t>
                      </a:r>
                    </a:p>
                  </a:txBody>
                  <a:tcPr/>
                </a:tc>
                <a:extLst>
                  <a:ext uri="{0D108BD9-81ED-4DB2-BD59-A6C34878D82A}">
                    <a16:rowId xmlns:a16="http://schemas.microsoft.com/office/drawing/2014/main" val="1921996608"/>
                  </a:ext>
                </a:extLst>
              </a:tr>
              <a:tr h="235744">
                <a:tc>
                  <a:txBody>
                    <a:bodyPr/>
                    <a:lstStyle/>
                    <a:p>
                      <a:r>
                        <a:rPr lang="en-US" sz="1000" dirty="0"/>
                        <a:t>Commonly used method</a:t>
                      </a:r>
                    </a:p>
                  </a:txBody>
                  <a:tcPr/>
                </a:tc>
                <a:tc>
                  <a:txBody>
                    <a:bodyPr/>
                    <a:lstStyle/>
                    <a:p>
                      <a:r>
                        <a:rPr lang="en-US" sz="1000" dirty="0"/>
                        <a:t>Large number of commands</a:t>
                      </a:r>
                    </a:p>
                  </a:txBody>
                  <a:tcPr/>
                </a:tc>
                <a:extLst>
                  <a:ext uri="{0D108BD9-81ED-4DB2-BD59-A6C34878D82A}">
                    <a16:rowId xmlns:a16="http://schemas.microsoft.com/office/drawing/2014/main" val="2924650205"/>
                  </a:ext>
                </a:extLst>
              </a:tr>
              <a:tr h="256223">
                <a:tc>
                  <a:txBody>
                    <a:bodyPr/>
                    <a:lstStyle/>
                    <a:p>
                      <a:r>
                        <a:rPr lang="en-US" sz="1000" dirty="0"/>
                        <a:t>Commands can be scripted</a:t>
                      </a:r>
                    </a:p>
                  </a:txBody>
                  <a:tcPr/>
                </a:tc>
                <a:tc>
                  <a:txBody>
                    <a:bodyPr/>
                    <a:lstStyle/>
                    <a:p>
                      <a:r>
                        <a:rPr lang="en-US" sz="1000" dirty="0"/>
                        <a:t>Must know IOS command syntax</a:t>
                      </a:r>
                    </a:p>
                  </a:txBody>
                  <a:tcPr/>
                </a:tc>
                <a:extLst>
                  <a:ext uri="{0D108BD9-81ED-4DB2-BD59-A6C34878D82A}">
                    <a16:rowId xmlns:a16="http://schemas.microsoft.com/office/drawing/2014/main" val="1830021799"/>
                  </a:ext>
                </a:extLst>
              </a:tr>
              <a:tr h="285750">
                <a:tc>
                  <a:txBody>
                    <a:bodyPr/>
                    <a:lstStyle/>
                    <a:p>
                      <a:r>
                        <a:rPr lang="en-US" sz="1000" dirty="0"/>
                        <a:t>Syntax help available on each command</a:t>
                      </a:r>
                    </a:p>
                  </a:txBody>
                  <a:tcPr/>
                </a:tc>
                <a:tc>
                  <a:txBody>
                    <a:bodyPr/>
                    <a:lstStyle/>
                    <a:p>
                      <a:r>
                        <a:rPr lang="en-US" sz="1000" dirty="0"/>
                        <a:t>Executing commands can be slow</a:t>
                      </a:r>
                    </a:p>
                  </a:txBody>
                  <a:tcPr/>
                </a:tc>
                <a:extLst>
                  <a:ext uri="{0D108BD9-81ED-4DB2-BD59-A6C34878D82A}">
                    <a16:rowId xmlns:a16="http://schemas.microsoft.com/office/drawing/2014/main" val="3521302997"/>
                  </a:ext>
                </a:extLst>
              </a:tr>
              <a:tr h="257175">
                <a:tc>
                  <a:txBody>
                    <a:bodyPr/>
                    <a:lstStyle/>
                    <a:p>
                      <a:r>
                        <a:rPr lang="en-US" sz="1000" dirty="0"/>
                        <a:t>Connection to CLI can be encrypted (using SSH)</a:t>
                      </a:r>
                    </a:p>
                  </a:txBody>
                  <a:tcPr/>
                </a:tc>
                <a:tc>
                  <a:txBody>
                    <a:bodyPr/>
                    <a:lstStyle/>
                    <a:p>
                      <a:r>
                        <a:rPr lang="en-US" sz="1000" dirty="0"/>
                        <a:t>Not intuitive</a:t>
                      </a:r>
                    </a:p>
                  </a:txBody>
                  <a:tcPr/>
                </a:tc>
                <a:extLst>
                  <a:ext uri="{0D108BD9-81ED-4DB2-BD59-A6C34878D82A}">
                    <a16:rowId xmlns:a16="http://schemas.microsoft.com/office/drawing/2014/main" val="696707957"/>
                  </a:ext>
                </a:extLst>
              </a:tr>
              <a:tr h="228600">
                <a:tc>
                  <a:txBody>
                    <a:bodyPr/>
                    <a:lstStyle/>
                    <a:p>
                      <a:endParaRPr lang="en-US" sz="1000"/>
                    </a:p>
                  </a:txBody>
                  <a:tcPr/>
                </a:tc>
                <a:tc>
                  <a:txBody>
                    <a:bodyPr/>
                    <a:lstStyle/>
                    <a:p>
                      <a:r>
                        <a:rPr lang="en-US" sz="1000" dirty="0"/>
                        <a:t>Can execute only one command at time </a:t>
                      </a:r>
                    </a:p>
                  </a:txBody>
                  <a:tcPr/>
                </a:tc>
                <a:extLst>
                  <a:ext uri="{0D108BD9-81ED-4DB2-BD59-A6C34878D82A}">
                    <a16:rowId xmlns:a16="http://schemas.microsoft.com/office/drawing/2014/main" val="3506021845"/>
                  </a:ext>
                </a:extLst>
              </a:tr>
              <a:tr h="249079">
                <a:tc>
                  <a:txBody>
                    <a:bodyPr/>
                    <a:lstStyle/>
                    <a:p>
                      <a:endParaRPr lang="en-US" sz="1000"/>
                    </a:p>
                  </a:txBody>
                  <a:tcPr/>
                </a:tc>
                <a:tc>
                  <a:txBody>
                    <a:bodyPr/>
                    <a:lstStyle/>
                    <a:p>
                      <a:r>
                        <a:rPr lang="en-US" sz="1000" dirty="0"/>
                        <a:t>CLI and commands can change between software versions and platforms </a:t>
                      </a:r>
                    </a:p>
                  </a:txBody>
                  <a:tcPr/>
                </a:tc>
                <a:extLst>
                  <a:ext uri="{0D108BD9-81ED-4DB2-BD59-A6C34878D82A}">
                    <a16:rowId xmlns:a16="http://schemas.microsoft.com/office/drawing/2014/main" val="2698061856"/>
                  </a:ext>
                </a:extLst>
              </a:tr>
              <a:tr h="200025">
                <a:tc>
                  <a:txBody>
                    <a:bodyPr/>
                    <a:lstStyle/>
                    <a:p>
                      <a:endParaRPr lang="en-US" sz="100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000" dirty="0"/>
                        <a:t>Using the CLI can pose a security threat if using Telnet (plaintext)</a:t>
                      </a:r>
                    </a:p>
                  </a:txBody>
                  <a:tcPr/>
                </a:tc>
                <a:extLst>
                  <a:ext uri="{0D108BD9-81ED-4DB2-BD59-A6C34878D82A}">
                    <a16:rowId xmlns:a16="http://schemas.microsoft.com/office/drawing/2014/main" val="1982982077"/>
                  </a:ext>
                </a:extLst>
              </a:tr>
            </a:tbl>
          </a:graphicData>
        </a:graphic>
      </p:graphicFrame>
      <p:sp>
        <p:nvSpPr>
          <p:cNvPr id="6" name="Rectangle 5">
            <a:extLst>
              <a:ext uri="{FF2B5EF4-FFF2-40B4-BE49-F238E27FC236}">
                <a16:creationId xmlns:a16="http://schemas.microsoft.com/office/drawing/2014/main" id="{CB892D35-F0EF-409D-9C99-23A7B92693AB}"/>
              </a:ext>
            </a:extLst>
          </p:cNvPr>
          <p:cNvSpPr/>
          <p:nvPr/>
        </p:nvSpPr>
        <p:spPr>
          <a:xfrm>
            <a:off x="2604610" y="2216927"/>
            <a:ext cx="2395784" cy="276999"/>
          </a:xfrm>
          <a:prstGeom prst="rect">
            <a:avLst/>
          </a:prstGeom>
        </p:spPr>
        <p:txBody>
          <a:bodyPr wrap="none">
            <a:spAutoFit/>
          </a:bodyPr>
          <a:lstStyle/>
          <a:p>
            <a:r>
              <a:rPr lang="en-US" sz="1200" dirty="0"/>
              <a:t>Table 28-2 CLI PROs and CONs</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Application Programming Interface</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Northbound and Southbound APIs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Representational State Transfer (REST) APIs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Introduction to Postman</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Data Formats (XML and JSON)</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Cisco DNA Center APIs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Cisco </a:t>
            </a:r>
            <a:r>
              <a:rPr lang="en-US" sz="1600" dirty="0" err="1">
                <a:solidFill>
                  <a:schemeClr val="accent5">
                    <a:lumMod val="40000"/>
                    <a:lumOff val="60000"/>
                  </a:schemeClr>
                </a:solidFill>
                <a:latin typeface="+mj-lt"/>
                <a:ea typeface="ＭＳ Ｐゴシック" charset="0"/>
              </a:rPr>
              <a:t>vManage</a:t>
            </a:r>
            <a:r>
              <a:rPr lang="en-US" sz="1600" dirty="0">
                <a:solidFill>
                  <a:schemeClr val="accent5">
                    <a:lumMod val="40000"/>
                    <a:lumOff val="60000"/>
                  </a:schemeClr>
                </a:solidFill>
                <a:latin typeface="+mj-lt"/>
                <a:ea typeface="ＭＳ Ｐゴシック" charset="0"/>
              </a:rPr>
              <a:t> APIs</a:t>
            </a: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Northbound and Southbound APIs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10492"/>
            <a:ext cx="6110705" cy="3866763"/>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A method of communicating with and configuring a network is the use of application programming interfaces (APIs). </a:t>
            </a:r>
          </a:p>
          <a:p>
            <a:pPr marL="0" indent="0" algn="l" defTabSz="684213" fontAlgn="base">
              <a:spcBef>
                <a:spcPts val="600"/>
              </a:spcBef>
              <a:spcAft>
                <a:spcPts val="600"/>
              </a:spcAft>
              <a:buClr>
                <a:schemeClr val="tx2"/>
              </a:buClr>
              <a:buSzPct val="90000"/>
            </a:pPr>
            <a:r>
              <a:rPr lang="en-US" sz="1500" dirty="0">
                <a:solidFill>
                  <a:srgbClr val="000000"/>
                </a:solidFill>
              </a:rPr>
              <a:t>The two most common APIs: the Northbound and Southbound APIs which are used in network automation.</a:t>
            </a:r>
          </a:p>
          <a:p>
            <a:pPr marL="0" indent="0" algn="l" defTabSz="684213" fontAlgn="base">
              <a:spcBef>
                <a:spcPts val="600"/>
              </a:spcBef>
              <a:spcAft>
                <a:spcPts val="600"/>
              </a:spcAft>
              <a:buClr>
                <a:schemeClr val="tx2"/>
              </a:buClr>
              <a:buSzPct val="90000"/>
            </a:pPr>
            <a:r>
              <a:rPr lang="en-US" sz="1500" dirty="0">
                <a:solidFill>
                  <a:srgbClr val="000000"/>
                </a:solidFill>
              </a:rPr>
              <a:t>Northbound APIs are often used to communicate from a network controller to its management software. Cisco DNA Center has a software GUI that is used to manage the network controller. </a:t>
            </a:r>
          </a:p>
          <a:p>
            <a:pPr marL="0" indent="0" algn="l" defTabSz="684213" fontAlgn="base">
              <a:spcBef>
                <a:spcPts val="600"/>
              </a:spcBef>
              <a:spcAft>
                <a:spcPts val="600"/>
              </a:spcAft>
              <a:buClr>
                <a:schemeClr val="tx2"/>
              </a:buClr>
              <a:buSzPct val="90000"/>
            </a:pPr>
            <a:r>
              <a:rPr lang="en-US" sz="1500" dirty="0">
                <a:solidFill>
                  <a:srgbClr val="000000"/>
                </a:solidFill>
              </a:rPr>
              <a:t>The controller information that is being passed from the management software is leveraging a Northbound REST-based API. This traffic should be encrypted using TLS.</a:t>
            </a:r>
          </a:p>
          <a:p>
            <a:pPr marL="0" indent="0" algn="l" defTabSz="684213" fontAlgn="base">
              <a:spcBef>
                <a:spcPts val="600"/>
              </a:spcBef>
              <a:spcAft>
                <a:spcPts val="600"/>
              </a:spcAft>
              <a:buClr>
                <a:schemeClr val="tx2"/>
              </a:buClr>
              <a:buSzPct val="90000"/>
            </a:pPr>
            <a:r>
              <a:rPr lang="en-US" sz="1500" dirty="0">
                <a:solidFill>
                  <a:srgbClr val="000000"/>
                </a:solidFill>
              </a:rPr>
              <a:t>If a change to a switch’s configuration in the management software of the controller, those changes are then pushed down to the individual devices like routers, switches and WAPs using a Southbound API and programmatic interface. </a:t>
            </a:r>
          </a:p>
        </p:txBody>
      </p:sp>
      <p:sp>
        <p:nvSpPr>
          <p:cNvPr id="6" name="TextBox 5"/>
          <p:cNvSpPr txBox="1"/>
          <p:nvPr/>
        </p:nvSpPr>
        <p:spPr>
          <a:xfrm>
            <a:off x="6110705" y="4098353"/>
            <a:ext cx="2885470" cy="307777"/>
          </a:xfrm>
          <a:prstGeom prst="rect">
            <a:avLst/>
          </a:prstGeom>
          <a:noFill/>
        </p:spPr>
        <p:txBody>
          <a:bodyPr wrap="none" rtlCol="0">
            <a:spAutoFit/>
          </a:bodyPr>
          <a:lstStyle/>
          <a:p>
            <a:r>
              <a:rPr lang="en-US" sz="1400" b="1" dirty="0">
                <a:solidFill>
                  <a:srgbClr val="000000"/>
                </a:solidFill>
              </a:rPr>
              <a:t>Figure 28-1 </a:t>
            </a:r>
            <a:r>
              <a:rPr lang="en-US" sz="1400" i="1" dirty="0">
                <a:solidFill>
                  <a:srgbClr val="000000"/>
                </a:solidFill>
              </a:rPr>
              <a:t>Basic API Operations</a:t>
            </a: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6110705" y="731836"/>
            <a:ext cx="2931192" cy="3366517"/>
          </a:xfrm>
          <a:prstGeom prst="rect">
            <a:avLst/>
          </a:prstGeom>
        </p:spPr>
      </p:pic>
    </p:spTree>
    <p:extLst>
      <p:ext uri="{BB962C8B-B14F-4D97-AF65-F5344CB8AC3E}">
        <p14:creationId xmlns:p14="http://schemas.microsoft.com/office/powerpoint/2010/main" val="34363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Application Programming Interface</a:t>
            </a:r>
            <a:br>
              <a:rPr lang="en-US" sz="2400" dirty="0"/>
            </a:br>
            <a:r>
              <a:rPr lang="en-US" sz="2400" dirty="0"/>
              <a:t>Representational State Transfer (REST) APIs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00660"/>
            <a:ext cx="3193255" cy="15295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API that uses REST is often referred to a RESTful API. RESTful APIs use HTTP methods to gather and manipulate data. HTTP offers a consistent way to interact with APIs from multiple vendors. </a:t>
            </a:r>
          </a:p>
          <a:p>
            <a:pPr marL="0" indent="0" algn="l" defTabSz="684213" fontAlgn="base">
              <a:spcBef>
                <a:spcPts val="600"/>
              </a:spcBef>
              <a:spcAft>
                <a:spcPts val="600"/>
              </a:spcAft>
              <a:buClr>
                <a:schemeClr val="tx2"/>
              </a:buClr>
              <a:buSzPct val="90000"/>
            </a:pPr>
            <a:r>
              <a:rPr lang="en-US" sz="1600" dirty="0">
                <a:solidFill>
                  <a:srgbClr val="000000"/>
                </a:solidFill>
              </a:rPr>
              <a:t>HTTP functions are similar to functions that most applications or databases use to store or alter data. These functions are called “CRUD” functions: CREATE, READ, UPDATE, and DELETE.</a:t>
            </a:r>
          </a:p>
        </p:txBody>
      </p:sp>
      <p:graphicFrame>
        <p:nvGraphicFramePr>
          <p:cNvPr id="2" name="Table 6">
            <a:extLst>
              <a:ext uri="{FF2B5EF4-FFF2-40B4-BE49-F238E27FC236}">
                <a16:creationId xmlns:a16="http://schemas.microsoft.com/office/drawing/2014/main" id="{8339D1A2-4454-434C-89C2-351D1156B762}"/>
              </a:ext>
            </a:extLst>
          </p:cNvPr>
          <p:cNvGraphicFramePr>
            <a:graphicFrameLocks noGrp="1"/>
          </p:cNvGraphicFramePr>
          <p:nvPr>
            <p:extLst>
              <p:ext uri="{D42A27DB-BD31-4B8C-83A1-F6EECF244321}">
                <p14:modId xmlns:p14="http://schemas.microsoft.com/office/powerpoint/2010/main" val="3402652633"/>
              </p:ext>
            </p:extLst>
          </p:nvPr>
        </p:nvGraphicFramePr>
        <p:xfrm>
          <a:off x="3727846" y="663714"/>
          <a:ext cx="5072064" cy="1743280"/>
        </p:xfrm>
        <a:graphic>
          <a:graphicData uri="http://schemas.openxmlformats.org/drawingml/2006/table">
            <a:tbl>
              <a:tblPr firstRow="1" bandRow="1">
                <a:tableStyleId>{5C22544A-7EE6-4342-B048-85BDC9FD1C3A}</a:tableStyleId>
              </a:tblPr>
              <a:tblGrid>
                <a:gridCol w="950436">
                  <a:extLst>
                    <a:ext uri="{9D8B030D-6E8A-4147-A177-3AD203B41FA5}">
                      <a16:colId xmlns:a16="http://schemas.microsoft.com/office/drawing/2014/main" val="2621413903"/>
                    </a:ext>
                  </a:extLst>
                </a:gridCol>
                <a:gridCol w="2190673">
                  <a:extLst>
                    <a:ext uri="{9D8B030D-6E8A-4147-A177-3AD203B41FA5}">
                      <a16:colId xmlns:a16="http://schemas.microsoft.com/office/drawing/2014/main" val="4115150215"/>
                    </a:ext>
                  </a:extLst>
                </a:gridCol>
                <a:gridCol w="1930955">
                  <a:extLst>
                    <a:ext uri="{9D8B030D-6E8A-4147-A177-3AD203B41FA5}">
                      <a16:colId xmlns:a16="http://schemas.microsoft.com/office/drawing/2014/main" val="4099894303"/>
                    </a:ext>
                  </a:extLst>
                </a:gridCol>
              </a:tblGrid>
              <a:tr h="370840">
                <a:tc>
                  <a:txBody>
                    <a:bodyPr/>
                    <a:lstStyle/>
                    <a:p>
                      <a:r>
                        <a:rPr lang="en-US" sz="900" dirty="0"/>
                        <a:t>HTTP Function</a:t>
                      </a:r>
                    </a:p>
                  </a:txBody>
                  <a:tcPr/>
                </a:tc>
                <a:tc>
                  <a:txBody>
                    <a:bodyPr/>
                    <a:lstStyle/>
                    <a:p>
                      <a:r>
                        <a:rPr lang="en-US" sz="900" dirty="0"/>
                        <a:t>Action</a:t>
                      </a:r>
                    </a:p>
                  </a:txBody>
                  <a:tcPr/>
                </a:tc>
                <a:tc>
                  <a:txBody>
                    <a:bodyPr/>
                    <a:lstStyle/>
                    <a:p>
                      <a:r>
                        <a:rPr lang="en-US" sz="900" dirty="0"/>
                        <a:t>Use Case</a:t>
                      </a:r>
                    </a:p>
                  </a:txBody>
                  <a:tcPr/>
                </a:tc>
                <a:extLst>
                  <a:ext uri="{0D108BD9-81ED-4DB2-BD59-A6C34878D82A}">
                    <a16:rowId xmlns:a16="http://schemas.microsoft.com/office/drawing/2014/main" val="378168400"/>
                  </a:ext>
                </a:extLst>
              </a:tr>
              <a:tr h="259603">
                <a:tc>
                  <a:txBody>
                    <a:bodyPr/>
                    <a:lstStyle/>
                    <a:p>
                      <a:r>
                        <a:rPr lang="en-US" sz="900" dirty="0"/>
                        <a:t>GET</a:t>
                      </a:r>
                    </a:p>
                  </a:txBody>
                  <a:tcPr/>
                </a:tc>
                <a:tc>
                  <a:txBody>
                    <a:bodyPr/>
                    <a:lstStyle/>
                    <a:p>
                      <a:r>
                        <a:rPr lang="en-US" sz="900" dirty="0"/>
                        <a:t>Requests data from a description</a:t>
                      </a:r>
                    </a:p>
                  </a:txBody>
                  <a:tcPr/>
                </a:tc>
                <a:tc>
                  <a:txBody>
                    <a:bodyPr/>
                    <a:lstStyle/>
                    <a:p>
                      <a:r>
                        <a:rPr lang="en-US" sz="900" dirty="0"/>
                        <a:t>Viewing a website</a:t>
                      </a:r>
                    </a:p>
                  </a:txBody>
                  <a:tcPr/>
                </a:tc>
                <a:extLst>
                  <a:ext uri="{0D108BD9-81ED-4DB2-BD59-A6C34878D82A}">
                    <a16:rowId xmlns:a16="http://schemas.microsoft.com/office/drawing/2014/main" val="1742661931"/>
                  </a:ext>
                </a:extLst>
              </a:tr>
              <a:tr h="221456">
                <a:tc>
                  <a:txBody>
                    <a:bodyPr/>
                    <a:lstStyle/>
                    <a:p>
                      <a:r>
                        <a:rPr lang="en-US" sz="900" dirty="0"/>
                        <a:t>PPOST</a:t>
                      </a:r>
                    </a:p>
                  </a:txBody>
                  <a:tcPr/>
                </a:tc>
                <a:tc>
                  <a:txBody>
                    <a:bodyPr/>
                    <a:lstStyle/>
                    <a:p>
                      <a:r>
                        <a:rPr lang="en-US" sz="900" dirty="0"/>
                        <a:t>Submits data to a specific destination</a:t>
                      </a:r>
                    </a:p>
                  </a:txBody>
                  <a:tcPr/>
                </a:tc>
                <a:tc>
                  <a:txBody>
                    <a:bodyPr/>
                    <a:lstStyle/>
                    <a:p>
                      <a:r>
                        <a:rPr lang="en-US" sz="900" dirty="0"/>
                        <a:t>Submitting login credentials </a:t>
                      </a:r>
                    </a:p>
                  </a:txBody>
                  <a:tcPr/>
                </a:tc>
                <a:extLst>
                  <a:ext uri="{0D108BD9-81ED-4DB2-BD59-A6C34878D82A}">
                    <a16:rowId xmlns:a16="http://schemas.microsoft.com/office/drawing/2014/main" val="1021845518"/>
                  </a:ext>
                </a:extLst>
              </a:tr>
              <a:tr h="284797">
                <a:tc>
                  <a:txBody>
                    <a:bodyPr/>
                    <a:lstStyle/>
                    <a:p>
                      <a:r>
                        <a:rPr lang="en-US" sz="900" dirty="0"/>
                        <a:t>PUT</a:t>
                      </a:r>
                    </a:p>
                  </a:txBody>
                  <a:tcPr/>
                </a:tc>
                <a:tc>
                  <a:txBody>
                    <a:bodyPr/>
                    <a:lstStyle/>
                    <a:p>
                      <a:r>
                        <a:rPr lang="en-US" sz="900" dirty="0"/>
                        <a:t>Replaces data in a specific destination </a:t>
                      </a:r>
                    </a:p>
                  </a:txBody>
                  <a:tcPr/>
                </a:tc>
                <a:tc>
                  <a:txBody>
                    <a:bodyPr/>
                    <a:lstStyle/>
                    <a:p>
                      <a:r>
                        <a:rPr lang="en-US" sz="900" dirty="0"/>
                        <a:t>Updating an NTP server </a:t>
                      </a:r>
                    </a:p>
                  </a:txBody>
                  <a:tcPr/>
                </a:tc>
                <a:extLst>
                  <a:ext uri="{0D108BD9-81ED-4DB2-BD59-A6C34878D82A}">
                    <a16:rowId xmlns:a16="http://schemas.microsoft.com/office/drawing/2014/main" val="811064874"/>
                  </a:ext>
                </a:extLst>
              </a:tr>
              <a:tr h="214313">
                <a:tc>
                  <a:txBody>
                    <a:bodyPr/>
                    <a:lstStyle/>
                    <a:p>
                      <a:r>
                        <a:rPr lang="en-US" sz="900" dirty="0"/>
                        <a:t>PATCH</a:t>
                      </a:r>
                    </a:p>
                  </a:txBody>
                  <a:tcPr/>
                </a:tc>
                <a:tc>
                  <a:txBody>
                    <a:bodyPr/>
                    <a:lstStyle/>
                    <a:p>
                      <a:r>
                        <a:rPr lang="en-US" sz="900" dirty="0"/>
                        <a:t>Appends data to a specific destination </a:t>
                      </a:r>
                    </a:p>
                  </a:txBody>
                  <a:tcPr/>
                </a:tc>
                <a:tc>
                  <a:txBody>
                    <a:bodyPr/>
                    <a:lstStyle/>
                    <a:p>
                      <a:r>
                        <a:rPr lang="en-US" sz="900" dirty="0"/>
                        <a:t>Adding an NTP server </a:t>
                      </a:r>
                    </a:p>
                  </a:txBody>
                  <a:tcPr/>
                </a:tc>
                <a:extLst>
                  <a:ext uri="{0D108BD9-81ED-4DB2-BD59-A6C34878D82A}">
                    <a16:rowId xmlns:a16="http://schemas.microsoft.com/office/drawing/2014/main" val="3329965827"/>
                  </a:ext>
                </a:extLst>
              </a:tr>
              <a:tr h="370840">
                <a:tc>
                  <a:txBody>
                    <a:bodyPr/>
                    <a:lstStyle/>
                    <a:p>
                      <a:r>
                        <a:rPr lang="en-US" sz="900" dirty="0"/>
                        <a:t>DELETE</a:t>
                      </a:r>
                    </a:p>
                  </a:txBody>
                  <a:tcPr/>
                </a:tc>
                <a:tc>
                  <a:txBody>
                    <a:bodyPr/>
                    <a:lstStyle/>
                    <a:p>
                      <a:r>
                        <a:rPr lang="en-US" sz="900" dirty="0"/>
                        <a:t>Removes data from a specific destination </a:t>
                      </a:r>
                    </a:p>
                  </a:txBody>
                  <a:tcPr/>
                </a:tc>
                <a:tc>
                  <a:txBody>
                    <a:bodyPr/>
                    <a:lstStyle/>
                    <a:p>
                      <a:r>
                        <a:rPr lang="en-US" sz="900" dirty="0"/>
                        <a:t>Removing an NTP server</a:t>
                      </a:r>
                    </a:p>
                  </a:txBody>
                  <a:tcPr/>
                </a:tc>
                <a:extLst>
                  <a:ext uri="{0D108BD9-81ED-4DB2-BD59-A6C34878D82A}">
                    <a16:rowId xmlns:a16="http://schemas.microsoft.com/office/drawing/2014/main" val="2901091988"/>
                  </a:ext>
                </a:extLst>
              </a:tr>
            </a:tbl>
          </a:graphicData>
        </a:graphic>
      </p:graphicFrame>
      <p:graphicFrame>
        <p:nvGraphicFramePr>
          <p:cNvPr id="8" name="Table 8">
            <a:extLst>
              <a:ext uri="{FF2B5EF4-FFF2-40B4-BE49-F238E27FC236}">
                <a16:creationId xmlns:a16="http://schemas.microsoft.com/office/drawing/2014/main" id="{2A264F5E-9179-4876-A5B4-C2CDF99D4523}"/>
              </a:ext>
            </a:extLst>
          </p:cNvPr>
          <p:cNvGraphicFramePr>
            <a:graphicFrameLocks noGrp="1"/>
          </p:cNvGraphicFramePr>
          <p:nvPr>
            <p:extLst>
              <p:ext uri="{D42A27DB-BD31-4B8C-83A1-F6EECF244321}">
                <p14:modId xmlns:p14="http://schemas.microsoft.com/office/powerpoint/2010/main" val="2811795651"/>
              </p:ext>
            </p:extLst>
          </p:nvPr>
        </p:nvGraphicFramePr>
        <p:xfrm>
          <a:off x="3193256" y="2636044"/>
          <a:ext cx="5760244" cy="1951952"/>
        </p:xfrm>
        <a:graphic>
          <a:graphicData uri="http://schemas.openxmlformats.org/drawingml/2006/table">
            <a:tbl>
              <a:tblPr firstRow="1" bandRow="1">
                <a:tableStyleId>{5C22544A-7EE6-4342-B048-85BDC9FD1C3A}</a:tableStyleId>
              </a:tblPr>
              <a:tblGrid>
                <a:gridCol w="954040">
                  <a:extLst>
                    <a:ext uri="{9D8B030D-6E8A-4147-A177-3AD203B41FA5}">
                      <a16:colId xmlns:a16="http://schemas.microsoft.com/office/drawing/2014/main" val="2681204006"/>
                    </a:ext>
                  </a:extLst>
                </a:gridCol>
                <a:gridCol w="2268096">
                  <a:extLst>
                    <a:ext uri="{9D8B030D-6E8A-4147-A177-3AD203B41FA5}">
                      <a16:colId xmlns:a16="http://schemas.microsoft.com/office/drawing/2014/main" val="1072450851"/>
                    </a:ext>
                  </a:extLst>
                </a:gridCol>
                <a:gridCol w="2538108">
                  <a:extLst>
                    <a:ext uri="{9D8B030D-6E8A-4147-A177-3AD203B41FA5}">
                      <a16:colId xmlns:a16="http://schemas.microsoft.com/office/drawing/2014/main" val="2336854533"/>
                    </a:ext>
                  </a:extLst>
                </a:gridCol>
              </a:tblGrid>
              <a:tr h="396548">
                <a:tc>
                  <a:txBody>
                    <a:bodyPr/>
                    <a:lstStyle/>
                    <a:p>
                      <a:r>
                        <a:rPr lang="en-US" sz="900" dirty="0"/>
                        <a:t>CRUD Function</a:t>
                      </a:r>
                    </a:p>
                  </a:txBody>
                  <a:tcPr/>
                </a:tc>
                <a:tc>
                  <a:txBody>
                    <a:bodyPr/>
                    <a:lstStyle/>
                    <a:p>
                      <a:r>
                        <a:rPr lang="en-US" sz="900" dirty="0"/>
                        <a:t>Action</a:t>
                      </a:r>
                    </a:p>
                  </a:txBody>
                  <a:tcPr/>
                </a:tc>
                <a:tc>
                  <a:txBody>
                    <a:bodyPr/>
                    <a:lstStyle/>
                    <a:p>
                      <a:r>
                        <a:rPr lang="en-US" sz="900" dirty="0"/>
                        <a:t>Use Case</a:t>
                      </a:r>
                    </a:p>
                  </a:txBody>
                  <a:tcPr/>
                </a:tc>
                <a:extLst>
                  <a:ext uri="{0D108BD9-81ED-4DB2-BD59-A6C34878D82A}">
                    <a16:rowId xmlns:a16="http://schemas.microsoft.com/office/drawing/2014/main" val="2040747577"/>
                  </a:ext>
                </a:extLst>
              </a:tr>
              <a:tr h="339258">
                <a:tc>
                  <a:txBody>
                    <a:bodyPr/>
                    <a:lstStyle/>
                    <a:p>
                      <a:r>
                        <a:rPr lang="en-US" sz="900" dirty="0"/>
                        <a:t>CREATE</a:t>
                      </a:r>
                    </a:p>
                  </a:txBody>
                  <a:tcPr/>
                </a:tc>
                <a:tc>
                  <a:txBody>
                    <a:bodyPr/>
                    <a:lstStyle/>
                    <a:p>
                      <a:r>
                        <a:rPr lang="en-US" sz="900" dirty="0"/>
                        <a:t>Inserts data in a database or application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Updating a customer’s home address in a database</a:t>
                      </a:r>
                    </a:p>
                  </a:txBody>
                  <a:tcPr/>
                </a:tc>
                <a:extLst>
                  <a:ext uri="{0D108BD9-81ED-4DB2-BD59-A6C34878D82A}">
                    <a16:rowId xmlns:a16="http://schemas.microsoft.com/office/drawing/2014/main" val="538249538"/>
                  </a:ext>
                </a:extLst>
              </a:tr>
              <a:tr h="396548">
                <a:tc>
                  <a:txBody>
                    <a:bodyPr/>
                    <a:lstStyle/>
                    <a:p>
                      <a:r>
                        <a:rPr lang="en-US" sz="900" dirty="0"/>
                        <a:t>READ</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Retrieves data from a database or application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Pulling up a customer’s home address from a database</a:t>
                      </a:r>
                    </a:p>
                  </a:txBody>
                  <a:tcPr/>
                </a:tc>
                <a:extLst>
                  <a:ext uri="{0D108BD9-81ED-4DB2-BD59-A6C34878D82A}">
                    <a16:rowId xmlns:a16="http://schemas.microsoft.com/office/drawing/2014/main" val="1119796335"/>
                  </a:ext>
                </a:extLst>
              </a:tr>
              <a:tr h="396548">
                <a:tc>
                  <a:txBody>
                    <a:bodyPr/>
                    <a:lstStyle/>
                    <a:p>
                      <a:r>
                        <a:rPr lang="en-US" sz="900" dirty="0"/>
                        <a:t>UPDATE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Modifies or replaces data in a database or application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Changing a street address stored in a database</a:t>
                      </a:r>
                    </a:p>
                  </a:txBody>
                  <a:tcPr/>
                </a:tc>
                <a:extLst>
                  <a:ext uri="{0D108BD9-81ED-4DB2-BD59-A6C34878D82A}">
                    <a16:rowId xmlns:a16="http://schemas.microsoft.com/office/drawing/2014/main" val="1391975334"/>
                  </a:ext>
                </a:extLst>
              </a:tr>
              <a:tr h="396548">
                <a:tc>
                  <a:txBody>
                    <a:bodyPr/>
                    <a:lstStyle/>
                    <a:p>
                      <a:r>
                        <a:rPr lang="en-US" sz="900" dirty="0"/>
                        <a:t>DELETE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Removes data from a database or application </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900" dirty="0"/>
                        <a:t>Removing a customer from a database</a:t>
                      </a:r>
                    </a:p>
                  </a:txBody>
                  <a:tcPr/>
                </a:tc>
                <a:extLst>
                  <a:ext uri="{0D108BD9-81ED-4DB2-BD59-A6C34878D82A}">
                    <a16:rowId xmlns:a16="http://schemas.microsoft.com/office/drawing/2014/main" val="1193489838"/>
                  </a:ext>
                </a:extLst>
              </a:tr>
            </a:tbl>
          </a:graphicData>
        </a:graphic>
      </p:graphicFrame>
      <p:sp>
        <p:nvSpPr>
          <p:cNvPr id="10" name="TextBox 9">
            <a:extLst>
              <a:ext uri="{FF2B5EF4-FFF2-40B4-BE49-F238E27FC236}">
                <a16:creationId xmlns:a16="http://schemas.microsoft.com/office/drawing/2014/main" id="{42E973A8-D431-4D98-B0B3-C8768C905D0B}"/>
              </a:ext>
            </a:extLst>
          </p:cNvPr>
          <p:cNvSpPr txBox="1"/>
          <p:nvPr/>
        </p:nvSpPr>
        <p:spPr>
          <a:xfrm>
            <a:off x="4459288" y="2362240"/>
            <a:ext cx="3886200" cy="246221"/>
          </a:xfrm>
          <a:prstGeom prst="rect">
            <a:avLst/>
          </a:prstGeom>
          <a:noFill/>
        </p:spPr>
        <p:txBody>
          <a:bodyPr wrap="square" rtlCol="0">
            <a:spAutoFit/>
          </a:bodyPr>
          <a:lstStyle/>
          <a:p>
            <a:r>
              <a:rPr lang="en-US" sz="1000" dirty="0"/>
              <a:t>Table 28-3 HTTP Functions and Use Cases </a:t>
            </a:r>
          </a:p>
        </p:txBody>
      </p:sp>
      <p:sp>
        <p:nvSpPr>
          <p:cNvPr id="11" name="Rectangle 10">
            <a:extLst>
              <a:ext uri="{FF2B5EF4-FFF2-40B4-BE49-F238E27FC236}">
                <a16:creationId xmlns:a16="http://schemas.microsoft.com/office/drawing/2014/main" id="{7F3417B7-D7B2-4ADF-B076-2353B167D025}"/>
              </a:ext>
            </a:extLst>
          </p:cNvPr>
          <p:cNvSpPr/>
          <p:nvPr/>
        </p:nvSpPr>
        <p:spPr>
          <a:xfrm>
            <a:off x="4629150" y="4570825"/>
            <a:ext cx="4572000" cy="246221"/>
          </a:xfrm>
          <a:prstGeom prst="rect">
            <a:avLst/>
          </a:prstGeom>
        </p:spPr>
        <p:txBody>
          <a:bodyPr>
            <a:spAutoFit/>
          </a:bodyPr>
          <a:lstStyle/>
          <a:p>
            <a:r>
              <a:rPr lang="en-US" sz="1000" dirty="0"/>
              <a:t>Table 28-4 CRUD Functions and Use Cases </a:t>
            </a:r>
          </a:p>
        </p:txBody>
      </p:sp>
    </p:spTree>
    <p:extLst>
      <p:ext uri="{BB962C8B-B14F-4D97-AF65-F5344CB8AC3E}">
        <p14:creationId xmlns:p14="http://schemas.microsoft.com/office/powerpoint/2010/main" val="20394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92058"/>
          </a:xfrm>
        </p:spPr>
        <p:txBody>
          <a:bodyPr/>
          <a:lstStyle/>
          <a:p>
            <a:r>
              <a:rPr lang="en-US" sz="1600" dirty="0"/>
              <a:t>Application Programming Interface</a:t>
            </a:r>
            <a:br>
              <a:rPr lang="en-US" sz="2400" dirty="0"/>
            </a:br>
            <a:r>
              <a:rPr lang="en-US" sz="2400" dirty="0"/>
              <a:t>Introduction to Postman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8675" y="592059"/>
            <a:ext cx="4874607" cy="3909487"/>
          </a:xfrm>
        </p:spPr>
        <p:txBody>
          <a:bodyPr/>
          <a:lstStyle/>
          <a:p>
            <a:pPr marL="0" indent="0" algn="l" defTabSz="684213" fontAlgn="base">
              <a:spcBef>
                <a:spcPts val="600"/>
              </a:spcBef>
              <a:spcAft>
                <a:spcPts val="600"/>
              </a:spcAft>
              <a:buClr>
                <a:schemeClr val="tx2"/>
              </a:buClr>
              <a:buSzPct val="90000"/>
            </a:pPr>
            <a:r>
              <a:rPr lang="en-US" sz="1500" dirty="0">
                <a:solidFill>
                  <a:srgbClr val="000000"/>
                </a:solidFill>
              </a:rPr>
              <a:t>One of the most important pieces of interacting with any software using APIs is testing. Testing code helps ensure that developers are accomplishing the outcome that was intended when executing the code.</a:t>
            </a:r>
          </a:p>
          <a:p>
            <a:pPr marL="0" indent="0" algn="l" defTabSz="684213" fontAlgn="base">
              <a:spcBef>
                <a:spcPts val="600"/>
              </a:spcBef>
              <a:spcAft>
                <a:spcPts val="600"/>
              </a:spcAft>
              <a:buClr>
                <a:schemeClr val="tx2"/>
              </a:buClr>
              <a:buSzPct val="90000"/>
            </a:pPr>
            <a:r>
              <a:rPr lang="en-US" sz="1500" dirty="0">
                <a:solidFill>
                  <a:srgbClr val="000000"/>
                </a:solidFill>
              </a:rPr>
              <a:t>Many APIs require user authentication to gain access to utilize the APIs. </a:t>
            </a:r>
          </a:p>
          <a:p>
            <a:pPr marL="0" indent="0" algn="l" defTabSz="684213" fontAlgn="base">
              <a:spcBef>
                <a:spcPts val="600"/>
              </a:spcBef>
              <a:spcAft>
                <a:spcPts val="600"/>
              </a:spcAft>
              <a:buClr>
                <a:schemeClr val="tx2"/>
              </a:buClr>
              <a:buSzPct val="90000"/>
            </a:pPr>
            <a:r>
              <a:rPr lang="en-US" sz="1500" dirty="0">
                <a:solidFill>
                  <a:srgbClr val="000000"/>
                </a:solidFill>
              </a:rPr>
              <a:t>If a REST API call is used to delete data, that data will be removed just as if a user logged in via the CLI and deleted it. </a:t>
            </a:r>
          </a:p>
          <a:p>
            <a:pPr marL="0" indent="0" algn="l" defTabSz="684213" fontAlgn="base">
              <a:spcBef>
                <a:spcPts val="600"/>
              </a:spcBef>
              <a:spcAft>
                <a:spcPts val="600"/>
              </a:spcAft>
              <a:buClr>
                <a:schemeClr val="tx2"/>
              </a:buClr>
              <a:buSzPct val="90000"/>
            </a:pPr>
            <a:r>
              <a:rPr lang="en-US" sz="1500" dirty="0">
                <a:solidFill>
                  <a:srgbClr val="000000"/>
                </a:solidFill>
              </a:rPr>
              <a:t>Postman is an application that makes it possible to interact with APIs using a console-based approach. Postman allows for the use of various data types and formats to interact with REST-based APIs. Figure 28-2 shows the main Postman application dashboard.</a:t>
            </a:r>
          </a:p>
        </p:txBody>
      </p:sp>
      <p:pic>
        <p:nvPicPr>
          <p:cNvPr id="6" name="Picture 5">
            <a:extLst>
              <a:ext uri="{FF2B5EF4-FFF2-40B4-BE49-F238E27FC236}">
                <a16:creationId xmlns:a16="http://schemas.microsoft.com/office/drawing/2014/main" id="{787CD71A-C933-4A53-89E4-8B2553945ED5}"/>
              </a:ext>
            </a:extLst>
          </p:cNvPr>
          <p:cNvPicPr>
            <a:picLocks noChangeAspect="1"/>
          </p:cNvPicPr>
          <p:nvPr/>
        </p:nvPicPr>
        <p:blipFill>
          <a:blip r:embed="rId3"/>
          <a:srcRect/>
          <a:stretch/>
        </p:blipFill>
        <p:spPr>
          <a:xfrm>
            <a:off x="4973282" y="1341663"/>
            <a:ext cx="4092391" cy="2410277"/>
          </a:xfrm>
          <a:prstGeom prst="rect">
            <a:avLst/>
          </a:prstGeom>
        </p:spPr>
      </p:pic>
    </p:spTree>
    <p:extLst>
      <p:ext uri="{BB962C8B-B14F-4D97-AF65-F5344CB8AC3E}">
        <p14:creationId xmlns:p14="http://schemas.microsoft.com/office/powerpoint/2010/main" val="239490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32108</TotalTime>
  <Words>4743</Words>
  <Application>Microsoft Office PowerPoint</Application>
  <PresentationFormat>On-screen Show (16:9)</PresentationFormat>
  <Paragraphs>389</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(Body)</vt:lpstr>
      <vt:lpstr>Calibri</vt:lpstr>
      <vt:lpstr>Cisco-Bold</vt:lpstr>
      <vt:lpstr>CiscoSans ExtraLight</vt:lpstr>
      <vt:lpstr>Default Theme</vt:lpstr>
      <vt:lpstr>Chapter 28: Foundational Network Programmability Concepts</vt:lpstr>
      <vt:lpstr>Chapter 28 Content</vt:lpstr>
      <vt:lpstr>Chapter 28 Content (Cont.)</vt:lpstr>
      <vt:lpstr>Command-Line Interface (CLI)</vt:lpstr>
      <vt:lpstr>Command-Line Interface (CLI) Command-Line Interface (CLI)</vt:lpstr>
      <vt:lpstr>Application Programming Interface</vt:lpstr>
      <vt:lpstr>Application Programming Interface Northbound and Southbound APIs</vt:lpstr>
      <vt:lpstr>Application Programming Interface Representational State Transfer (REST) APIs</vt:lpstr>
      <vt:lpstr>Application Programming Interface Introduction to Postman</vt:lpstr>
      <vt:lpstr>Application Programming Interface Introduction to Postman</vt:lpstr>
      <vt:lpstr>Application Programming Interface Introduction to Postman (Cont.)</vt:lpstr>
      <vt:lpstr>Application Programming Interface Data Formats XML and JSON</vt:lpstr>
      <vt:lpstr>Application Programming Interface Data Formats XML and JSON (Cont.)</vt:lpstr>
      <vt:lpstr>Application Programming Interface HTTP Status Codes</vt:lpstr>
      <vt:lpstr>Application Programming Interface Cisco DNA Center APIs</vt:lpstr>
      <vt:lpstr>Application Programming Interface Cisco DNA Center APIs (Cont.)</vt:lpstr>
      <vt:lpstr>Application Programming Interface Cisco DNA Center APIs (Cont.)</vt:lpstr>
      <vt:lpstr>Application Programming Interface Cisco vManage APIs</vt:lpstr>
      <vt:lpstr>Data Models and Supporting Protocols</vt:lpstr>
      <vt:lpstr>Data Models and Supporting Protocols YANG Data Models </vt:lpstr>
      <vt:lpstr>Data Models and Supporting Protocols YANG Data Models (Cont.) </vt:lpstr>
      <vt:lpstr>Data Models and Supporting Protocols NETCONF </vt:lpstr>
      <vt:lpstr>Data Models and Supporting Protocols NETCONF (Cont.)</vt:lpstr>
      <vt:lpstr>Data Models and Supporting Protocols NETCONF (Cont.)</vt:lpstr>
      <vt:lpstr>Data Models and Supporting Protocols RESTCONF </vt:lpstr>
      <vt:lpstr>Cisco DevNet</vt:lpstr>
      <vt:lpstr>Cisco DevNet DEVNET API Labs</vt:lpstr>
      <vt:lpstr>Cisco DevNet DEVNET API Labs (Cont.)</vt:lpstr>
      <vt:lpstr>GitHub</vt:lpstr>
      <vt:lpstr>GitHub GitHub Repositories and Version Control</vt:lpstr>
      <vt:lpstr>GitHub GitHub Repositories and Version Control (Cont.)</vt:lpstr>
      <vt:lpstr>Basic Python Components and Scripts</vt:lpstr>
      <vt:lpstr>Basic Python Components and Scripts Interpreting Python Scripts </vt:lpstr>
      <vt:lpstr>Basic Python Components and Scripts Interpreting Python Scripts (Cont.) </vt:lpstr>
      <vt:lpstr>Basic Python Components and Scripts Interpreting Python Scripts (Cont.) </vt:lpstr>
      <vt:lpstr>Basic Python Components and Scripts Interpreting Python Scripts (Cont.) </vt:lpstr>
      <vt:lpstr>Basic Python Components and Scripts Interpreting Python Scripts (Cont.) </vt:lpstr>
      <vt:lpstr>Basic Python Components and Scripts Interpreting Python Scripts (Cont.) </vt:lpstr>
      <vt:lpstr>Basic Python Components and Scripts Interpreting Python Scripts (Cont.) </vt:lpstr>
      <vt:lpstr>Prepare for the Exam</vt:lpstr>
      <vt:lpstr>Prepare for the Exam Key Topics for Chapter 28</vt:lpstr>
      <vt:lpstr>Prepare for the Exam Key Terms for Chapter 28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567</cp:revision>
  <dcterms:created xsi:type="dcterms:W3CDTF">2019-10-18T06:21:22Z</dcterms:created>
  <dcterms:modified xsi:type="dcterms:W3CDTF">2020-02-21T19:05:15Z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