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9"/>
  </p:notesMasterIdLst>
  <p:sldIdLst>
    <p:sldId id="513" r:id="rId2"/>
    <p:sldId id="1103" r:id="rId3"/>
    <p:sldId id="1144" r:id="rId4"/>
    <p:sldId id="1054" r:id="rId5"/>
    <p:sldId id="1162" r:id="rId6"/>
    <p:sldId id="1163" r:id="rId7"/>
    <p:sldId id="1164" r:id="rId8"/>
    <p:sldId id="1165" r:id="rId9"/>
    <p:sldId id="1166" r:id="rId10"/>
    <p:sldId id="1187" r:id="rId11"/>
    <p:sldId id="1167" r:id="rId12"/>
    <p:sldId id="1168" r:id="rId13"/>
    <p:sldId id="1169" r:id="rId14"/>
    <p:sldId id="1170" r:id="rId15"/>
    <p:sldId id="1091" r:id="rId16"/>
    <p:sldId id="1171" r:id="rId17"/>
    <p:sldId id="1188" r:id="rId18"/>
    <p:sldId id="1172" r:id="rId19"/>
    <p:sldId id="1173" r:id="rId20"/>
    <p:sldId id="1174" r:id="rId21"/>
    <p:sldId id="1175" r:id="rId22"/>
    <p:sldId id="1176" r:id="rId23"/>
    <p:sldId id="1177" r:id="rId24"/>
    <p:sldId id="1178" r:id="rId25"/>
    <p:sldId id="1179" r:id="rId26"/>
    <p:sldId id="1180" r:id="rId27"/>
    <p:sldId id="1182" r:id="rId28"/>
    <p:sldId id="1189" r:id="rId29"/>
    <p:sldId id="1183" r:id="rId30"/>
    <p:sldId id="1184" r:id="rId31"/>
    <p:sldId id="1185" r:id="rId32"/>
    <p:sldId id="1186" r:id="rId33"/>
    <p:sldId id="1158" r:id="rId34"/>
    <p:sldId id="1159" r:id="rId35"/>
    <p:sldId id="1160" r:id="rId36"/>
    <p:sldId id="1161" r:id="rId37"/>
    <p:sldId id="291" r:id="rId38"/>
  </p:sldIdLst>
  <p:sldSz cx="9144000" cy="5143500" type="screen16x9"/>
  <p:notesSz cx="6858000" cy="9144000"/>
  <p:custDataLst>
    <p:tags r:id="rId4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Information Technology Education" initials="ITE" lastIdx="8" clrIdx="5">
    <p:extLst>
      <p:ext uri="{19B8F6BF-5375-455C-9EA6-DF929625EA0E}">
        <p15:presenceInfo xmlns:p15="http://schemas.microsoft.com/office/powerpoint/2012/main" userId="Information Technology Education" providerId="None"/>
      </p:ext>
    </p:extLst>
  </p:cmAuthor>
  <p:cmAuthor id="6" name="Jane Gibbons -X (jagibbon - UNICON INC at Cisco)" initials="JG-(-UIaC" lastIdx="2" clrIdx="6">
    <p:extLst>
      <p:ext uri="{19B8F6BF-5375-455C-9EA6-DF929625EA0E}">
        <p15:presenceInfo xmlns:p15="http://schemas.microsoft.com/office/powerpoint/2012/main" userId="S::jagibbon@cisco.com::6c22a3d5-1ec6-41bb-bccc-597d33cd3b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CDE8C3"/>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0995" autoAdjust="0"/>
  </p:normalViewPr>
  <p:slideViewPr>
    <p:cSldViewPr snapToGrid="0" showGuides="1">
      <p:cViewPr varScale="1">
        <p:scale>
          <a:sx n="125" d="100"/>
          <a:sy n="125" d="100"/>
        </p:scale>
        <p:origin x="102" y="21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869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213015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87918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021434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998505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98165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30587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47339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388864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4079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14162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24448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220868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66261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412251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05311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6841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025653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41572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421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858514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17831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245978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233410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698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94208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897983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723924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6: IP Routing Essentials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770317" cy="902174"/>
          </a:xfrm>
        </p:spPr>
        <p:txBody>
          <a:bodyPr/>
          <a:lstStyle/>
          <a:p>
            <a:r>
              <a:rPr lang="en-US" dirty="0"/>
              <a:t>CCNP Enterprise: Core Networking</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Path Selection</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AFE8FB"/>
                </a:solidFill>
              </a:rPr>
              <a:t>A router identifies the path a packet should take by evaluating the prefix length that is programmed in the Forwarding Information Base (FIB).</a:t>
            </a:r>
          </a:p>
          <a:p>
            <a:pPr marL="285750" indent="-285750">
              <a:buFont typeface="Arial" panose="020B0604020202020204" pitchFamily="34" charset="0"/>
              <a:buChar char="•"/>
            </a:pPr>
            <a:r>
              <a:rPr lang="en-US" sz="1600" dirty="0">
                <a:solidFill>
                  <a:srgbClr val="AFE8FB"/>
                </a:solidFill>
              </a:rPr>
              <a:t>The FIB is programmed through the routing table, which is also known as the Routing Information Base (RIB).</a:t>
            </a:r>
          </a:p>
          <a:p>
            <a:pPr marL="285750" indent="-285750">
              <a:buFont typeface="Arial" panose="020B0604020202020204" pitchFamily="34" charset="0"/>
              <a:buChar char="•"/>
            </a:pPr>
            <a:r>
              <a:rPr lang="en-US" sz="1600" dirty="0">
                <a:solidFill>
                  <a:srgbClr val="AFE8FB"/>
                </a:solidFill>
                <a:latin typeface="+mj-lt"/>
                <a:ea typeface="ＭＳ Ｐゴシック" charset="0"/>
              </a:rPr>
              <a:t>This section will cover prefix length, administrative distance, metrics, equal cost multipathing, and unequal-cost load balancing.</a:t>
            </a:r>
          </a:p>
        </p:txBody>
      </p:sp>
    </p:spTree>
    <p:custDataLst>
      <p:tags r:id="rId1"/>
    </p:custDataLst>
    <p:extLst>
      <p:ext uri="{BB962C8B-B14F-4D97-AF65-F5344CB8AC3E}">
        <p14:creationId xmlns:p14="http://schemas.microsoft.com/office/powerpoint/2010/main" val="55165931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Selection</a:t>
            </a:r>
            <a:br>
              <a:rPr lang="en-US" dirty="0"/>
            </a:br>
            <a:r>
              <a:rPr lang="en-US" sz="2400" dirty="0"/>
              <a:t>Path Selection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016" y="831239"/>
            <a:ext cx="8620018" cy="308985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Path selection has three main components: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Prefix length </a:t>
            </a:r>
            <a:r>
              <a:rPr lang="en-US" sz="1600" dirty="0">
                <a:solidFill>
                  <a:srgbClr val="000000"/>
                </a:solidFill>
              </a:rPr>
              <a:t>- The prefix length represents the number of leading binary bits in the subnet mask that are in the on position.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Administrative distance </a:t>
            </a:r>
            <a:r>
              <a:rPr lang="en-US" sz="1600" dirty="0">
                <a:solidFill>
                  <a:srgbClr val="000000"/>
                </a:solidFill>
              </a:rPr>
              <a:t>- Administrative distance (AD) is a rating of the trustworthiness of a routing information source. If a router learns about a route to a destination from more than one routing protocol, and all the routes have the same prefix length, then the AD is compared.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Metrics</a:t>
            </a:r>
            <a:r>
              <a:rPr lang="en-US" sz="1600" dirty="0">
                <a:solidFill>
                  <a:srgbClr val="000000"/>
                </a:solidFill>
              </a:rPr>
              <a:t> - A metric is a unit of measure used by a routing protocol in the best-path calculation. The metrics vary from one routing protocol to another.</a:t>
            </a:r>
          </a:p>
          <a:p>
            <a:pPr marL="0" indent="0" algn="l" defTabSz="684213" fontAlgn="base">
              <a:spcBef>
                <a:spcPts val="600"/>
              </a:spcBef>
              <a:spcAft>
                <a:spcPts val="600"/>
              </a:spcAft>
              <a:buClr>
                <a:schemeClr val="tx2"/>
              </a:buClr>
              <a:buSzPct val="90000"/>
            </a:pPr>
            <a:endParaRPr lang="en-US" sz="1500" dirty="0">
              <a:solidFill>
                <a:srgbClr val="000000"/>
              </a:solidFill>
            </a:endParaRPr>
          </a:p>
        </p:txBody>
      </p:sp>
    </p:spTree>
    <p:extLst>
      <p:ext uri="{BB962C8B-B14F-4D97-AF65-F5344CB8AC3E}">
        <p14:creationId xmlns:p14="http://schemas.microsoft.com/office/powerpoint/2010/main" val="30750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Selection</a:t>
            </a:r>
            <a:br>
              <a:rPr lang="en-US" dirty="0"/>
            </a:br>
            <a:r>
              <a:rPr lang="en-US" sz="2400" dirty="0"/>
              <a:t>Prefix Length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016" y="624768"/>
            <a:ext cx="8620018" cy="1921814"/>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Assume that a router has the following routes with various prefix lengths in the routing table: 10.0.3.0/28, 10.0.3.0/26, and 10.0.3.0/24.</a:t>
            </a:r>
          </a:p>
          <a:p>
            <a:pPr marL="0" indent="0" algn="l" defTabSz="684213" fontAlgn="base">
              <a:spcBef>
                <a:spcPts val="600"/>
              </a:spcBef>
              <a:spcAft>
                <a:spcPts val="600"/>
              </a:spcAft>
              <a:buClr>
                <a:schemeClr val="tx2"/>
              </a:buClr>
              <a:buSzPct val="90000"/>
            </a:pPr>
            <a:r>
              <a:rPr lang="en-US" sz="1500" dirty="0">
                <a:solidFill>
                  <a:srgbClr val="000000"/>
                </a:solidFill>
              </a:rPr>
              <a:t>Each of these routes, also known as prefix routes or simply prefixes, has a different prefix length (subnet mask). The routes are considered to be different destinations, and they will all be installed into the RIB, also known as the routing table. The routing table also includes the outgoing interface and the next-hop IP address (unless the prefix is a connected network). Table 6-2 shows this routing table. </a:t>
            </a:r>
          </a:p>
          <a:p>
            <a:pPr marL="0" indent="0" algn="l" defTabSz="684213" fontAlgn="base">
              <a:spcBef>
                <a:spcPts val="600"/>
              </a:spcBef>
              <a:spcAft>
                <a:spcPts val="600"/>
              </a:spcAft>
              <a:buClr>
                <a:schemeClr val="tx2"/>
              </a:buClr>
              <a:buSzPct val="90000"/>
            </a:pPr>
            <a:endParaRPr lang="en-US" sz="1500" dirty="0">
              <a:solidFill>
                <a:srgbClr val="000000"/>
              </a:solidFill>
            </a:endParaRPr>
          </a:p>
        </p:txBody>
      </p:sp>
      <p:sp>
        <p:nvSpPr>
          <p:cNvPr id="8" name="TextBox 7">
            <a:extLst>
              <a:ext uri="{FF2B5EF4-FFF2-40B4-BE49-F238E27FC236}">
                <a16:creationId xmlns:a16="http://schemas.microsoft.com/office/drawing/2014/main" id="{8050A56A-3318-43C9-9D68-F4179EB3F07F}"/>
              </a:ext>
            </a:extLst>
          </p:cNvPr>
          <p:cNvSpPr txBox="1"/>
          <p:nvPr/>
        </p:nvSpPr>
        <p:spPr>
          <a:xfrm>
            <a:off x="113016" y="2648607"/>
            <a:ext cx="1497693" cy="646331"/>
          </a:xfrm>
          <a:prstGeom prst="rect">
            <a:avLst/>
          </a:prstGeom>
          <a:noFill/>
        </p:spPr>
        <p:txBody>
          <a:bodyPr wrap="square" rtlCol="0">
            <a:spAutoFit/>
          </a:bodyPr>
          <a:lstStyle/>
          <a:p>
            <a:r>
              <a:rPr lang="en-US" sz="1200" dirty="0"/>
              <a:t>Table 6-2 Representation of Routing Table</a:t>
            </a:r>
          </a:p>
        </p:txBody>
      </p:sp>
      <p:graphicFrame>
        <p:nvGraphicFramePr>
          <p:cNvPr id="6" name="Table 6">
            <a:extLst>
              <a:ext uri="{FF2B5EF4-FFF2-40B4-BE49-F238E27FC236}">
                <a16:creationId xmlns:a16="http://schemas.microsoft.com/office/drawing/2014/main" id="{EF8C768C-FEBB-4E85-B52F-7CA90B306596}"/>
              </a:ext>
            </a:extLst>
          </p:cNvPr>
          <p:cNvGraphicFramePr>
            <a:graphicFrameLocks noGrp="1"/>
          </p:cNvGraphicFramePr>
          <p:nvPr>
            <p:extLst>
              <p:ext uri="{D42A27DB-BD31-4B8C-83A1-F6EECF244321}">
                <p14:modId xmlns:p14="http://schemas.microsoft.com/office/powerpoint/2010/main" val="605493042"/>
              </p:ext>
            </p:extLst>
          </p:nvPr>
        </p:nvGraphicFramePr>
        <p:xfrm>
          <a:off x="1610709" y="2364827"/>
          <a:ext cx="7005147" cy="1219200"/>
        </p:xfrm>
        <a:graphic>
          <a:graphicData uri="http://schemas.openxmlformats.org/drawingml/2006/table">
            <a:tbl>
              <a:tblPr firstRow="1" bandRow="1">
                <a:tableStyleId>{5C22544A-7EE6-4342-B048-85BDC9FD1C3A}</a:tableStyleId>
              </a:tblPr>
              <a:tblGrid>
                <a:gridCol w="1751287">
                  <a:extLst>
                    <a:ext uri="{9D8B030D-6E8A-4147-A177-3AD203B41FA5}">
                      <a16:colId xmlns:a16="http://schemas.microsoft.com/office/drawing/2014/main" val="4261136884"/>
                    </a:ext>
                  </a:extLst>
                </a:gridCol>
                <a:gridCol w="2041155">
                  <a:extLst>
                    <a:ext uri="{9D8B030D-6E8A-4147-A177-3AD203B41FA5}">
                      <a16:colId xmlns:a16="http://schemas.microsoft.com/office/drawing/2014/main" val="4132212718"/>
                    </a:ext>
                  </a:extLst>
                </a:gridCol>
                <a:gridCol w="966118">
                  <a:extLst>
                    <a:ext uri="{9D8B030D-6E8A-4147-A177-3AD203B41FA5}">
                      <a16:colId xmlns:a16="http://schemas.microsoft.com/office/drawing/2014/main" val="2945533193"/>
                    </a:ext>
                  </a:extLst>
                </a:gridCol>
                <a:gridCol w="2246587">
                  <a:extLst>
                    <a:ext uri="{9D8B030D-6E8A-4147-A177-3AD203B41FA5}">
                      <a16:colId xmlns:a16="http://schemas.microsoft.com/office/drawing/2014/main" val="464777545"/>
                    </a:ext>
                  </a:extLst>
                </a:gridCol>
              </a:tblGrid>
              <a:tr h="303486">
                <a:tc>
                  <a:txBody>
                    <a:bodyPr/>
                    <a:lstStyle/>
                    <a:p>
                      <a:r>
                        <a:rPr lang="en-US" dirty="0"/>
                        <a:t>Prefix</a:t>
                      </a:r>
                    </a:p>
                  </a:txBody>
                  <a:tcPr/>
                </a:tc>
                <a:tc>
                  <a:txBody>
                    <a:bodyPr/>
                    <a:lstStyle/>
                    <a:p>
                      <a:r>
                        <a:rPr lang="en-US" dirty="0"/>
                        <a:t>IP Address Range</a:t>
                      </a:r>
                    </a:p>
                  </a:txBody>
                  <a:tcPr/>
                </a:tc>
                <a:tc>
                  <a:txBody>
                    <a:bodyPr/>
                    <a:lstStyle/>
                    <a:p>
                      <a:r>
                        <a:rPr lang="en-US" dirty="0"/>
                        <a:t>Next Hop</a:t>
                      </a:r>
                    </a:p>
                  </a:txBody>
                  <a:tcPr/>
                </a:tc>
                <a:tc>
                  <a:txBody>
                    <a:bodyPr/>
                    <a:lstStyle/>
                    <a:p>
                      <a:r>
                        <a:rPr lang="en-US" dirty="0"/>
                        <a:t>Outgoing Interface</a:t>
                      </a:r>
                    </a:p>
                  </a:txBody>
                  <a:tcPr/>
                </a:tc>
                <a:extLst>
                  <a:ext uri="{0D108BD9-81ED-4DB2-BD59-A6C34878D82A}">
                    <a16:rowId xmlns:a16="http://schemas.microsoft.com/office/drawing/2014/main" val="43468143"/>
                  </a:ext>
                </a:extLst>
              </a:tr>
              <a:tr h="303486">
                <a:tc>
                  <a:txBody>
                    <a:bodyPr/>
                    <a:lstStyle/>
                    <a:p>
                      <a:r>
                        <a:rPr lang="en-US" dirty="0"/>
                        <a:t>10.0.3.0/28 </a:t>
                      </a:r>
                    </a:p>
                  </a:txBody>
                  <a:tcPr/>
                </a:tc>
                <a:tc>
                  <a:txBody>
                    <a:bodyPr/>
                    <a:lstStyle/>
                    <a:p>
                      <a:r>
                        <a:rPr lang="en-US" dirty="0"/>
                        <a:t>10.0.3.0–10.0.3.15</a:t>
                      </a:r>
                    </a:p>
                  </a:txBody>
                  <a:tcPr/>
                </a:tc>
                <a:tc>
                  <a:txBody>
                    <a:bodyPr/>
                    <a:lstStyle/>
                    <a:p>
                      <a:r>
                        <a:rPr lang="en-US" dirty="0"/>
                        <a:t>10.1.1.1</a:t>
                      </a:r>
                    </a:p>
                  </a:txBody>
                  <a:tcPr/>
                </a:tc>
                <a:tc>
                  <a:txBody>
                    <a:bodyPr/>
                    <a:lstStyle/>
                    <a:p>
                      <a:r>
                        <a:rPr lang="en-US" dirty="0"/>
                        <a:t>Gigabit Ethernet 1/1</a:t>
                      </a:r>
                    </a:p>
                  </a:txBody>
                  <a:tcPr/>
                </a:tc>
                <a:extLst>
                  <a:ext uri="{0D108BD9-81ED-4DB2-BD59-A6C34878D82A}">
                    <a16:rowId xmlns:a16="http://schemas.microsoft.com/office/drawing/2014/main" val="131724470"/>
                  </a:ext>
                </a:extLst>
              </a:tr>
              <a:tr h="303486">
                <a:tc>
                  <a:txBody>
                    <a:bodyPr/>
                    <a:lstStyle/>
                    <a:p>
                      <a:r>
                        <a:rPr lang="en-US" dirty="0"/>
                        <a:t>10.0.3.0/26 </a:t>
                      </a:r>
                    </a:p>
                  </a:txBody>
                  <a:tcPr/>
                </a:tc>
                <a:tc>
                  <a:txBody>
                    <a:bodyPr/>
                    <a:lstStyle/>
                    <a:p>
                      <a:r>
                        <a:rPr lang="en-US" dirty="0"/>
                        <a:t>10.0.3.0–10.0.3.63</a:t>
                      </a:r>
                    </a:p>
                  </a:txBody>
                  <a:tcPr/>
                </a:tc>
                <a:tc>
                  <a:txBody>
                    <a:bodyPr/>
                    <a:lstStyle/>
                    <a:p>
                      <a:r>
                        <a:rPr lang="en-US" dirty="0"/>
                        <a:t>10.2.2.2</a:t>
                      </a:r>
                    </a:p>
                  </a:txBody>
                  <a:tcPr/>
                </a:tc>
                <a:tc>
                  <a:txBody>
                    <a:bodyPr/>
                    <a:lstStyle/>
                    <a:p>
                      <a:r>
                        <a:rPr lang="en-US" dirty="0"/>
                        <a:t>Gigabit Ethernet 2/2</a:t>
                      </a:r>
                    </a:p>
                  </a:txBody>
                  <a:tcPr/>
                </a:tc>
                <a:extLst>
                  <a:ext uri="{0D108BD9-81ED-4DB2-BD59-A6C34878D82A}">
                    <a16:rowId xmlns:a16="http://schemas.microsoft.com/office/drawing/2014/main" val="3813488579"/>
                  </a:ext>
                </a:extLst>
              </a:tr>
              <a:tr h="303486">
                <a:tc>
                  <a:txBody>
                    <a:bodyPr/>
                    <a:lstStyle/>
                    <a:p>
                      <a:r>
                        <a:rPr lang="en-US" dirty="0"/>
                        <a:t>10.0.3.0/24 </a:t>
                      </a:r>
                    </a:p>
                  </a:txBody>
                  <a:tcPr/>
                </a:tc>
                <a:tc>
                  <a:txBody>
                    <a:bodyPr/>
                    <a:lstStyle/>
                    <a:p>
                      <a:r>
                        <a:rPr lang="en-US" dirty="0"/>
                        <a:t>10.0.3.0–10.0.3.255</a:t>
                      </a:r>
                    </a:p>
                  </a:txBody>
                  <a:tcPr/>
                </a:tc>
                <a:tc>
                  <a:txBody>
                    <a:bodyPr/>
                    <a:lstStyle/>
                    <a:p>
                      <a:r>
                        <a:rPr lang="en-US" dirty="0"/>
                        <a:t>10.3.3.3</a:t>
                      </a:r>
                    </a:p>
                  </a:txBody>
                  <a:tcPr/>
                </a:tc>
                <a:tc>
                  <a:txBody>
                    <a:bodyPr/>
                    <a:lstStyle/>
                    <a:p>
                      <a:r>
                        <a:rPr lang="en-US" dirty="0"/>
                        <a:t>Gigabit Ethernet 3/3</a:t>
                      </a:r>
                    </a:p>
                  </a:txBody>
                  <a:tcPr/>
                </a:tc>
                <a:extLst>
                  <a:ext uri="{0D108BD9-81ED-4DB2-BD59-A6C34878D82A}">
                    <a16:rowId xmlns:a16="http://schemas.microsoft.com/office/drawing/2014/main" val="1257150455"/>
                  </a:ext>
                </a:extLst>
              </a:tr>
            </a:tbl>
          </a:graphicData>
        </a:graphic>
      </p:graphicFrame>
      <p:sp>
        <p:nvSpPr>
          <p:cNvPr id="5" name="Rectangle 4">
            <a:extLst>
              <a:ext uri="{FF2B5EF4-FFF2-40B4-BE49-F238E27FC236}">
                <a16:creationId xmlns:a16="http://schemas.microsoft.com/office/drawing/2014/main" id="{C85D0FFB-0E1D-456C-B795-2A309DD06E14}"/>
              </a:ext>
            </a:extLst>
          </p:cNvPr>
          <p:cNvSpPr/>
          <p:nvPr/>
        </p:nvSpPr>
        <p:spPr>
          <a:xfrm>
            <a:off x="113016" y="3683655"/>
            <a:ext cx="8876872" cy="1015663"/>
          </a:xfrm>
          <a:prstGeom prst="rect">
            <a:avLst/>
          </a:prstGeom>
        </p:spPr>
        <p:txBody>
          <a:bodyPr wrap="square">
            <a:spAutoFit/>
          </a:bodyPr>
          <a:lstStyle/>
          <a:p>
            <a:r>
              <a:rPr lang="en-US" sz="1500" dirty="0"/>
              <a:t>If a packet needs to be forwarded, the route chosen depends on the prefix length, where the longest prefix length is always preferred. The forwarding decision is a function of the FIB and results from the calculations performed in the RIB. The RIB is calculated through the combination of routing protocol metrics and administrative distance. </a:t>
            </a:r>
          </a:p>
        </p:txBody>
      </p:sp>
    </p:spTree>
    <p:extLst>
      <p:ext uri="{BB962C8B-B14F-4D97-AF65-F5344CB8AC3E}">
        <p14:creationId xmlns:p14="http://schemas.microsoft.com/office/powerpoint/2010/main" val="352328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4004442" cy="731837"/>
          </a:xfrm>
        </p:spPr>
        <p:txBody>
          <a:bodyPr/>
          <a:lstStyle/>
          <a:p>
            <a:r>
              <a:rPr lang="en-US" sz="1600" dirty="0"/>
              <a:t>Path Selection</a:t>
            </a:r>
            <a:br>
              <a:rPr lang="en-US" dirty="0"/>
            </a:br>
            <a:r>
              <a:rPr lang="en-US" sz="2400" dirty="0"/>
              <a:t>Administrative Distance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016" y="649937"/>
            <a:ext cx="5160550" cy="603510"/>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As each routing protocol receives routing updates and other routing information, it chooses the best path to any given destination and attempts to install this path into the routing table. </a:t>
            </a:r>
          </a:p>
        </p:txBody>
      </p:sp>
      <p:sp>
        <p:nvSpPr>
          <p:cNvPr id="7" name="Rectangle 6">
            <a:extLst>
              <a:ext uri="{FF2B5EF4-FFF2-40B4-BE49-F238E27FC236}">
                <a16:creationId xmlns:a16="http://schemas.microsoft.com/office/drawing/2014/main" id="{006A71AD-D79C-45C1-9522-370D03CE2AE2}"/>
              </a:ext>
            </a:extLst>
          </p:cNvPr>
          <p:cNvSpPr/>
          <p:nvPr/>
        </p:nvSpPr>
        <p:spPr>
          <a:xfrm>
            <a:off x="113016" y="1850375"/>
            <a:ext cx="4900773" cy="1246495"/>
          </a:xfrm>
          <a:prstGeom prst="rect">
            <a:avLst/>
          </a:prstGeom>
        </p:spPr>
        <p:txBody>
          <a:bodyPr wrap="square">
            <a:spAutoFit/>
          </a:bodyPr>
          <a:lstStyle/>
          <a:p>
            <a:r>
              <a:rPr lang="en-US" sz="1500" dirty="0"/>
              <a:t>The RIB is programmed from the various routing protocol processes. Every routing protocol presents the same information to the RIB for insertion: the destination network, the next-hop IP address, the AD, and metric values. </a:t>
            </a:r>
          </a:p>
        </p:txBody>
      </p:sp>
      <p:sp>
        <p:nvSpPr>
          <p:cNvPr id="8" name="Rectangle 7">
            <a:extLst>
              <a:ext uri="{FF2B5EF4-FFF2-40B4-BE49-F238E27FC236}">
                <a16:creationId xmlns:a16="http://schemas.microsoft.com/office/drawing/2014/main" id="{9BE63360-005D-4726-B798-1C434F50C8AF}"/>
              </a:ext>
            </a:extLst>
          </p:cNvPr>
          <p:cNvSpPr/>
          <p:nvPr/>
        </p:nvSpPr>
        <p:spPr>
          <a:xfrm>
            <a:off x="0" y="3541277"/>
            <a:ext cx="8861461" cy="1246495"/>
          </a:xfrm>
          <a:prstGeom prst="rect">
            <a:avLst/>
          </a:prstGeom>
        </p:spPr>
        <p:txBody>
          <a:bodyPr wrap="square">
            <a:spAutoFit/>
          </a:bodyPr>
          <a:lstStyle/>
          <a:p>
            <a:r>
              <a:rPr lang="en-US" sz="1500" dirty="0"/>
              <a:t>The RIB accepts or rejects a route based on the  following logic:</a:t>
            </a:r>
          </a:p>
          <a:p>
            <a:pPr marL="285750" indent="-285750">
              <a:buFont typeface="Arial" panose="020B0604020202020204" pitchFamily="34" charset="0"/>
              <a:buChar char="•"/>
            </a:pPr>
            <a:r>
              <a:rPr lang="en-US" sz="1500" dirty="0"/>
              <a:t>If the route does not exist in the RIB, the route is accepted.</a:t>
            </a:r>
          </a:p>
          <a:p>
            <a:pPr marL="285750" indent="-285750">
              <a:buFont typeface="Arial" panose="020B0604020202020204" pitchFamily="34" charset="0"/>
              <a:buChar char="•"/>
            </a:pPr>
            <a:r>
              <a:rPr lang="en-US" sz="1500" dirty="0"/>
              <a:t>If the route exists in the RIB, the AD must be compared. Routes with the lower AD values are installed in the routing table, routes with higher AD values are rejected and the submitting routing process is notified.</a:t>
            </a:r>
          </a:p>
        </p:txBody>
      </p:sp>
      <p:graphicFrame>
        <p:nvGraphicFramePr>
          <p:cNvPr id="2" name="Table 4">
            <a:extLst>
              <a:ext uri="{FF2B5EF4-FFF2-40B4-BE49-F238E27FC236}">
                <a16:creationId xmlns:a16="http://schemas.microsoft.com/office/drawing/2014/main" id="{2318A046-E6EA-405D-9881-B375769CE096}"/>
              </a:ext>
            </a:extLst>
          </p:cNvPr>
          <p:cNvGraphicFramePr>
            <a:graphicFrameLocks noGrp="1"/>
          </p:cNvGraphicFramePr>
          <p:nvPr>
            <p:extLst>
              <p:ext uri="{D42A27DB-BD31-4B8C-83A1-F6EECF244321}">
                <p14:modId xmlns:p14="http://schemas.microsoft.com/office/powerpoint/2010/main" val="2393245282"/>
              </p:ext>
            </p:extLst>
          </p:nvPr>
        </p:nvGraphicFramePr>
        <p:xfrm>
          <a:off x="5139560" y="120714"/>
          <a:ext cx="3891426" cy="3488950"/>
        </p:xfrm>
        <a:graphic>
          <a:graphicData uri="http://schemas.openxmlformats.org/drawingml/2006/table">
            <a:tbl>
              <a:tblPr firstRow="1" bandRow="1">
                <a:tableStyleId>{5C22544A-7EE6-4342-B048-85BDC9FD1C3A}</a:tableStyleId>
              </a:tblPr>
              <a:tblGrid>
                <a:gridCol w="1945713">
                  <a:extLst>
                    <a:ext uri="{9D8B030D-6E8A-4147-A177-3AD203B41FA5}">
                      <a16:colId xmlns:a16="http://schemas.microsoft.com/office/drawing/2014/main" val="3826561558"/>
                    </a:ext>
                  </a:extLst>
                </a:gridCol>
                <a:gridCol w="1945713">
                  <a:extLst>
                    <a:ext uri="{9D8B030D-6E8A-4147-A177-3AD203B41FA5}">
                      <a16:colId xmlns:a16="http://schemas.microsoft.com/office/drawing/2014/main" val="1602321831"/>
                    </a:ext>
                  </a:extLst>
                </a:gridCol>
              </a:tblGrid>
              <a:tr h="597114">
                <a:tc>
                  <a:txBody>
                    <a:bodyPr/>
                    <a:lstStyle/>
                    <a:p>
                      <a:r>
                        <a:rPr lang="en-US" sz="1200" dirty="0"/>
                        <a:t>Routing Protocol</a:t>
                      </a:r>
                    </a:p>
                  </a:txBody>
                  <a:tcPr/>
                </a:tc>
                <a:tc>
                  <a:txBody>
                    <a:bodyPr/>
                    <a:lstStyle/>
                    <a:p>
                      <a:r>
                        <a:rPr lang="en-US" sz="1200" dirty="0"/>
                        <a:t>Default Administrative Distance</a:t>
                      </a:r>
                    </a:p>
                  </a:txBody>
                  <a:tcPr/>
                </a:tc>
                <a:extLst>
                  <a:ext uri="{0D108BD9-81ED-4DB2-BD59-A6C34878D82A}">
                    <a16:rowId xmlns:a16="http://schemas.microsoft.com/office/drawing/2014/main" val="3403049276"/>
                  </a:ext>
                </a:extLst>
              </a:tr>
              <a:tr h="248797">
                <a:tc>
                  <a:txBody>
                    <a:bodyPr/>
                    <a:lstStyle/>
                    <a:p>
                      <a:r>
                        <a:rPr lang="en-US" sz="1200" dirty="0"/>
                        <a:t>Command</a:t>
                      </a:r>
                    </a:p>
                  </a:txBody>
                  <a:tcPr/>
                </a:tc>
                <a:tc>
                  <a:txBody>
                    <a:bodyPr/>
                    <a:lstStyle/>
                    <a:p>
                      <a:r>
                        <a:rPr lang="en-US" sz="1200" dirty="0"/>
                        <a:t>0</a:t>
                      </a:r>
                    </a:p>
                  </a:txBody>
                  <a:tcPr/>
                </a:tc>
                <a:extLst>
                  <a:ext uri="{0D108BD9-81ED-4DB2-BD59-A6C34878D82A}">
                    <a16:rowId xmlns:a16="http://schemas.microsoft.com/office/drawing/2014/main" val="800650788"/>
                  </a:ext>
                </a:extLst>
              </a:tr>
              <a:tr h="248797">
                <a:tc>
                  <a:txBody>
                    <a:bodyPr/>
                    <a:lstStyle/>
                    <a:p>
                      <a:r>
                        <a:rPr lang="en-US" sz="1200" dirty="0"/>
                        <a:t>Static</a:t>
                      </a:r>
                    </a:p>
                  </a:txBody>
                  <a:tcPr/>
                </a:tc>
                <a:tc>
                  <a:txBody>
                    <a:bodyPr/>
                    <a:lstStyle/>
                    <a:p>
                      <a:r>
                        <a:rPr lang="en-US" sz="1200" dirty="0"/>
                        <a:t>1</a:t>
                      </a:r>
                    </a:p>
                  </a:txBody>
                  <a:tcPr/>
                </a:tc>
                <a:extLst>
                  <a:ext uri="{0D108BD9-81ED-4DB2-BD59-A6C34878D82A}">
                    <a16:rowId xmlns:a16="http://schemas.microsoft.com/office/drawing/2014/main" val="3858625242"/>
                  </a:ext>
                </a:extLst>
              </a:tr>
              <a:tr h="422956">
                <a:tc>
                  <a:txBody>
                    <a:bodyPr/>
                    <a:lstStyle/>
                    <a:p>
                      <a:r>
                        <a:rPr lang="en-US" sz="1200" dirty="0"/>
                        <a:t>EIGRP summary route</a:t>
                      </a:r>
                    </a:p>
                  </a:txBody>
                  <a:tcPr/>
                </a:tc>
                <a:tc>
                  <a:txBody>
                    <a:bodyPr/>
                    <a:lstStyle/>
                    <a:p>
                      <a:r>
                        <a:rPr lang="en-US" sz="1200" dirty="0"/>
                        <a:t>5</a:t>
                      </a:r>
                    </a:p>
                  </a:txBody>
                  <a:tcPr/>
                </a:tc>
                <a:extLst>
                  <a:ext uri="{0D108BD9-81ED-4DB2-BD59-A6C34878D82A}">
                    <a16:rowId xmlns:a16="http://schemas.microsoft.com/office/drawing/2014/main" val="3758619822"/>
                  </a:ext>
                </a:extLst>
              </a:tr>
              <a:tr h="248797">
                <a:tc>
                  <a:txBody>
                    <a:bodyPr/>
                    <a:lstStyle/>
                    <a:p>
                      <a:r>
                        <a:rPr lang="en-US" sz="1200" dirty="0"/>
                        <a:t>External BGP (eBGP)</a:t>
                      </a:r>
                    </a:p>
                  </a:txBody>
                  <a:tcPr/>
                </a:tc>
                <a:tc>
                  <a:txBody>
                    <a:bodyPr/>
                    <a:lstStyle/>
                    <a:p>
                      <a:r>
                        <a:rPr lang="en-US" sz="1200" dirty="0"/>
                        <a:t>20</a:t>
                      </a:r>
                    </a:p>
                  </a:txBody>
                  <a:tcPr/>
                </a:tc>
                <a:extLst>
                  <a:ext uri="{0D108BD9-81ED-4DB2-BD59-A6C34878D82A}">
                    <a16:rowId xmlns:a16="http://schemas.microsoft.com/office/drawing/2014/main" val="2696749931"/>
                  </a:ext>
                </a:extLst>
              </a:tr>
              <a:tr h="248797">
                <a:tc>
                  <a:txBody>
                    <a:bodyPr/>
                    <a:lstStyle/>
                    <a:p>
                      <a:r>
                        <a:rPr lang="en-US" sz="1200" dirty="0"/>
                        <a:t>EIGRP (internal)</a:t>
                      </a:r>
                    </a:p>
                  </a:txBody>
                  <a:tcPr/>
                </a:tc>
                <a:tc>
                  <a:txBody>
                    <a:bodyPr/>
                    <a:lstStyle/>
                    <a:p>
                      <a:r>
                        <a:rPr lang="en-US" sz="1200" dirty="0"/>
                        <a:t>90</a:t>
                      </a:r>
                    </a:p>
                  </a:txBody>
                  <a:tcPr/>
                </a:tc>
                <a:extLst>
                  <a:ext uri="{0D108BD9-81ED-4DB2-BD59-A6C34878D82A}">
                    <a16:rowId xmlns:a16="http://schemas.microsoft.com/office/drawing/2014/main" val="2572492307"/>
                  </a:ext>
                </a:extLst>
              </a:tr>
              <a:tr h="248797">
                <a:tc>
                  <a:txBody>
                    <a:bodyPr/>
                    <a:lstStyle/>
                    <a:p>
                      <a:r>
                        <a:rPr lang="en-US" sz="1200" dirty="0"/>
                        <a:t>OSPF</a:t>
                      </a:r>
                    </a:p>
                  </a:txBody>
                  <a:tcPr/>
                </a:tc>
                <a:tc>
                  <a:txBody>
                    <a:bodyPr/>
                    <a:lstStyle/>
                    <a:p>
                      <a:r>
                        <a:rPr lang="en-US" sz="1200" dirty="0"/>
                        <a:t>110</a:t>
                      </a:r>
                    </a:p>
                  </a:txBody>
                  <a:tcPr/>
                </a:tc>
                <a:extLst>
                  <a:ext uri="{0D108BD9-81ED-4DB2-BD59-A6C34878D82A}">
                    <a16:rowId xmlns:a16="http://schemas.microsoft.com/office/drawing/2014/main" val="3022741757"/>
                  </a:ext>
                </a:extLst>
              </a:tr>
              <a:tr h="248797">
                <a:tc>
                  <a:txBody>
                    <a:bodyPr/>
                    <a:lstStyle/>
                    <a:p>
                      <a:r>
                        <a:rPr lang="en-US" sz="1200" dirty="0"/>
                        <a:t>IS-IS</a:t>
                      </a:r>
                    </a:p>
                  </a:txBody>
                  <a:tcPr/>
                </a:tc>
                <a:tc>
                  <a:txBody>
                    <a:bodyPr/>
                    <a:lstStyle/>
                    <a:p>
                      <a:r>
                        <a:rPr lang="en-US" sz="1200" dirty="0"/>
                        <a:t>115</a:t>
                      </a:r>
                    </a:p>
                  </a:txBody>
                  <a:tcPr/>
                </a:tc>
                <a:extLst>
                  <a:ext uri="{0D108BD9-81ED-4DB2-BD59-A6C34878D82A}">
                    <a16:rowId xmlns:a16="http://schemas.microsoft.com/office/drawing/2014/main" val="3562348503"/>
                  </a:ext>
                </a:extLst>
              </a:tr>
              <a:tr h="248797">
                <a:tc>
                  <a:txBody>
                    <a:bodyPr/>
                    <a:lstStyle/>
                    <a:p>
                      <a:r>
                        <a:rPr lang="en-US" sz="1200" dirty="0"/>
                        <a:t>RIP</a:t>
                      </a:r>
                    </a:p>
                  </a:txBody>
                  <a:tcPr/>
                </a:tc>
                <a:tc>
                  <a:txBody>
                    <a:bodyPr/>
                    <a:lstStyle/>
                    <a:p>
                      <a:r>
                        <a:rPr lang="en-US" sz="1200" dirty="0"/>
                        <a:t>120</a:t>
                      </a:r>
                    </a:p>
                  </a:txBody>
                  <a:tcPr/>
                </a:tc>
                <a:extLst>
                  <a:ext uri="{0D108BD9-81ED-4DB2-BD59-A6C34878D82A}">
                    <a16:rowId xmlns:a16="http://schemas.microsoft.com/office/drawing/2014/main" val="3418126774"/>
                  </a:ext>
                </a:extLst>
              </a:tr>
              <a:tr h="248797">
                <a:tc>
                  <a:txBody>
                    <a:bodyPr/>
                    <a:lstStyle/>
                    <a:p>
                      <a:r>
                        <a:rPr lang="en-US" sz="1200" dirty="0"/>
                        <a:t>EIGRP (external)</a:t>
                      </a:r>
                    </a:p>
                  </a:txBody>
                  <a:tcPr/>
                </a:tc>
                <a:tc>
                  <a:txBody>
                    <a:bodyPr/>
                    <a:lstStyle/>
                    <a:p>
                      <a:r>
                        <a:rPr lang="en-US" sz="1200" dirty="0"/>
                        <a:t>170</a:t>
                      </a:r>
                    </a:p>
                  </a:txBody>
                  <a:tcPr/>
                </a:tc>
                <a:extLst>
                  <a:ext uri="{0D108BD9-81ED-4DB2-BD59-A6C34878D82A}">
                    <a16:rowId xmlns:a16="http://schemas.microsoft.com/office/drawing/2014/main" val="1212213611"/>
                  </a:ext>
                </a:extLst>
              </a:tr>
              <a:tr h="248797">
                <a:tc>
                  <a:txBody>
                    <a:bodyPr/>
                    <a:lstStyle/>
                    <a:p>
                      <a:r>
                        <a:rPr lang="en-US" sz="1200" dirty="0"/>
                        <a:t>Internal BGP (iBGP)</a:t>
                      </a:r>
                    </a:p>
                  </a:txBody>
                  <a:tcPr/>
                </a:tc>
                <a:tc>
                  <a:txBody>
                    <a:bodyPr/>
                    <a:lstStyle/>
                    <a:p>
                      <a:r>
                        <a:rPr lang="en-US" sz="1200" dirty="0"/>
                        <a:t>200</a:t>
                      </a:r>
                    </a:p>
                  </a:txBody>
                  <a:tcPr/>
                </a:tc>
                <a:extLst>
                  <a:ext uri="{0D108BD9-81ED-4DB2-BD59-A6C34878D82A}">
                    <a16:rowId xmlns:a16="http://schemas.microsoft.com/office/drawing/2014/main" val="3028330670"/>
                  </a:ext>
                </a:extLst>
              </a:tr>
            </a:tbl>
          </a:graphicData>
        </a:graphic>
      </p:graphicFrame>
    </p:spTree>
    <p:extLst>
      <p:ext uri="{BB962C8B-B14F-4D97-AF65-F5344CB8AC3E}">
        <p14:creationId xmlns:p14="http://schemas.microsoft.com/office/powerpoint/2010/main" val="299306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Selection</a:t>
            </a:r>
            <a:br>
              <a:rPr lang="en-US" dirty="0"/>
            </a:br>
            <a:r>
              <a:rPr lang="en-US" sz="2400" dirty="0"/>
              <a:t>Administrative Distance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016" y="649937"/>
            <a:ext cx="8620018" cy="1318314"/>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Each of these three protocols attempts to install the route to 10.3.3.0/24 into the routing table. Because the prefix length is the same, the next decision point is the AD, where the routing protocol with the lowest AD installs the route into the routing table.</a:t>
            </a:r>
          </a:p>
          <a:p>
            <a:pPr marL="0" indent="0" algn="l" defTabSz="684213" fontAlgn="base">
              <a:spcBef>
                <a:spcPts val="600"/>
              </a:spcBef>
              <a:spcAft>
                <a:spcPts val="600"/>
              </a:spcAft>
              <a:buClr>
                <a:schemeClr val="tx2"/>
              </a:buClr>
              <a:buSzPct val="90000"/>
            </a:pPr>
            <a:r>
              <a:rPr lang="en-US" sz="1500" dirty="0">
                <a:solidFill>
                  <a:srgbClr val="000000"/>
                </a:solidFill>
              </a:rPr>
              <a:t>Because the EIGRP internal route has the best AD, it is the one installed into the routing table, as demonstrated in Table 6-4.</a:t>
            </a:r>
          </a:p>
        </p:txBody>
      </p:sp>
      <p:sp>
        <p:nvSpPr>
          <p:cNvPr id="8" name="Rectangle 7">
            <a:extLst>
              <a:ext uri="{FF2B5EF4-FFF2-40B4-BE49-F238E27FC236}">
                <a16:creationId xmlns:a16="http://schemas.microsoft.com/office/drawing/2014/main" id="{9BE63360-005D-4726-B798-1C434F50C8AF}"/>
              </a:ext>
            </a:extLst>
          </p:cNvPr>
          <p:cNvSpPr/>
          <p:nvPr/>
        </p:nvSpPr>
        <p:spPr>
          <a:xfrm>
            <a:off x="141268" y="3635527"/>
            <a:ext cx="8861461" cy="1015663"/>
          </a:xfrm>
          <a:prstGeom prst="rect">
            <a:avLst/>
          </a:prstGeom>
        </p:spPr>
        <p:txBody>
          <a:bodyPr wrap="square">
            <a:spAutoFit/>
          </a:bodyPr>
          <a:lstStyle/>
          <a:p>
            <a:r>
              <a:rPr lang="en-US" sz="1500" dirty="0"/>
              <a:t>The routing protocol or protocols that failed to install their route into the table (in this example, OSPF and IS-IS) hang on to the route and tell the routing table process to report to them if the best path fails so that they can try to reinstall this route. Understanding the order of processing from a router is critical because in some scenarios the path with the lowest AD may not always be installed in the RIB. </a:t>
            </a:r>
          </a:p>
        </p:txBody>
      </p:sp>
      <p:sp>
        <p:nvSpPr>
          <p:cNvPr id="10" name="TextBox 9">
            <a:extLst>
              <a:ext uri="{FF2B5EF4-FFF2-40B4-BE49-F238E27FC236}">
                <a16:creationId xmlns:a16="http://schemas.microsoft.com/office/drawing/2014/main" id="{F24C27B0-A1D4-4A02-B096-A1118B3716F7}"/>
              </a:ext>
            </a:extLst>
          </p:cNvPr>
          <p:cNvSpPr txBox="1"/>
          <p:nvPr/>
        </p:nvSpPr>
        <p:spPr>
          <a:xfrm>
            <a:off x="141268" y="2404241"/>
            <a:ext cx="1758477" cy="461665"/>
          </a:xfrm>
          <a:prstGeom prst="rect">
            <a:avLst/>
          </a:prstGeom>
          <a:noFill/>
        </p:spPr>
        <p:txBody>
          <a:bodyPr wrap="square" rtlCol="0">
            <a:spAutoFit/>
          </a:bodyPr>
          <a:lstStyle/>
          <a:p>
            <a:r>
              <a:rPr lang="en-US" sz="1200" dirty="0"/>
              <a:t>Table 6-4 Route Selection for the RIB</a:t>
            </a:r>
          </a:p>
        </p:txBody>
      </p:sp>
      <p:graphicFrame>
        <p:nvGraphicFramePr>
          <p:cNvPr id="5" name="Table 5">
            <a:extLst>
              <a:ext uri="{FF2B5EF4-FFF2-40B4-BE49-F238E27FC236}">
                <a16:creationId xmlns:a16="http://schemas.microsoft.com/office/drawing/2014/main" id="{0F6C311A-E4B0-405A-A859-29C38CC3182D}"/>
              </a:ext>
            </a:extLst>
          </p:cNvPr>
          <p:cNvGraphicFramePr>
            <a:graphicFrameLocks noGrp="1"/>
          </p:cNvGraphicFramePr>
          <p:nvPr>
            <p:extLst>
              <p:ext uri="{D42A27DB-BD31-4B8C-83A1-F6EECF244321}">
                <p14:modId xmlns:p14="http://schemas.microsoft.com/office/powerpoint/2010/main" val="2872493645"/>
              </p:ext>
            </p:extLst>
          </p:nvPr>
        </p:nvGraphicFramePr>
        <p:xfrm>
          <a:off x="2004848" y="2149453"/>
          <a:ext cx="6096000" cy="1486074"/>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977652617"/>
                    </a:ext>
                  </a:extLst>
                </a:gridCol>
                <a:gridCol w="1524000">
                  <a:extLst>
                    <a:ext uri="{9D8B030D-6E8A-4147-A177-3AD203B41FA5}">
                      <a16:colId xmlns:a16="http://schemas.microsoft.com/office/drawing/2014/main" val="722340360"/>
                    </a:ext>
                  </a:extLst>
                </a:gridCol>
                <a:gridCol w="1524000">
                  <a:extLst>
                    <a:ext uri="{9D8B030D-6E8A-4147-A177-3AD203B41FA5}">
                      <a16:colId xmlns:a16="http://schemas.microsoft.com/office/drawing/2014/main" val="51776683"/>
                    </a:ext>
                  </a:extLst>
                </a:gridCol>
                <a:gridCol w="1524000">
                  <a:extLst>
                    <a:ext uri="{9D8B030D-6E8A-4147-A177-3AD203B41FA5}">
                      <a16:colId xmlns:a16="http://schemas.microsoft.com/office/drawing/2014/main" val="3758704122"/>
                    </a:ext>
                  </a:extLst>
                </a:gridCol>
              </a:tblGrid>
              <a:tr h="450809">
                <a:tc>
                  <a:txBody>
                    <a:bodyPr/>
                    <a:lstStyle/>
                    <a:p>
                      <a:r>
                        <a:rPr lang="en-US" dirty="0"/>
                        <a:t>Routing Protocol</a:t>
                      </a:r>
                    </a:p>
                  </a:txBody>
                  <a:tcPr/>
                </a:tc>
                <a:tc>
                  <a:txBody>
                    <a:bodyPr/>
                    <a:lstStyle/>
                    <a:p>
                      <a:r>
                        <a:rPr lang="en-US" dirty="0"/>
                        <a:t>AD</a:t>
                      </a:r>
                    </a:p>
                  </a:txBody>
                  <a:tcPr/>
                </a:tc>
                <a:tc>
                  <a:txBody>
                    <a:bodyPr/>
                    <a:lstStyle/>
                    <a:p>
                      <a:r>
                        <a:rPr lang="en-US" dirty="0"/>
                        <a:t>Network</a:t>
                      </a:r>
                    </a:p>
                  </a:txBody>
                  <a:tcPr/>
                </a:tc>
                <a:tc>
                  <a:txBody>
                    <a:bodyPr/>
                    <a:lstStyle/>
                    <a:p>
                      <a:r>
                        <a:rPr lang="en-US" dirty="0"/>
                        <a:t>Installs in the RIB</a:t>
                      </a:r>
                    </a:p>
                  </a:txBody>
                  <a:tcPr/>
                </a:tc>
                <a:extLst>
                  <a:ext uri="{0D108BD9-81ED-4DB2-BD59-A6C34878D82A}">
                    <a16:rowId xmlns:a16="http://schemas.microsoft.com/office/drawing/2014/main" val="491799266"/>
                  </a:ext>
                </a:extLst>
              </a:tr>
              <a:tr h="322638">
                <a:tc>
                  <a:txBody>
                    <a:bodyPr/>
                    <a:lstStyle/>
                    <a:p>
                      <a:r>
                        <a:rPr lang="en-US" dirty="0"/>
                        <a:t>EIGRP</a:t>
                      </a:r>
                    </a:p>
                  </a:txBody>
                  <a:tcPr/>
                </a:tc>
                <a:tc>
                  <a:txBody>
                    <a:bodyPr/>
                    <a:lstStyle/>
                    <a:p>
                      <a:r>
                        <a:rPr lang="en-US" dirty="0"/>
                        <a:t>90</a:t>
                      </a:r>
                    </a:p>
                  </a:txBody>
                  <a:tcPr/>
                </a:tc>
                <a:tc>
                  <a:txBody>
                    <a:bodyPr/>
                    <a:lstStyle/>
                    <a:p>
                      <a:r>
                        <a:rPr lang="en-US" dirty="0"/>
                        <a:t>10.3.3.0/24</a:t>
                      </a:r>
                    </a:p>
                  </a:txBody>
                  <a:tcPr/>
                </a:tc>
                <a:tc>
                  <a:txBody>
                    <a:bodyPr/>
                    <a:lstStyle/>
                    <a:p>
                      <a:endParaRPr lang="en-US" dirty="0"/>
                    </a:p>
                  </a:txBody>
                  <a:tcPr/>
                </a:tc>
                <a:extLst>
                  <a:ext uri="{0D108BD9-81ED-4DB2-BD59-A6C34878D82A}">
                    <a16:rowId xmlns:a16="http://schemas.microsoft.com/office/drawing/2014/main" val="368789318"/>
                  </a:ext>
                </a:extLst>
              </a:tr>
              <a:tr h="322638">
                <a:tc>
                  <a:txBody>
                    <a:bodyPr/>
                    <a:lstStyle/>
                    <a:p>
                      <a:r>
                        <a:rPr lang="en-US" dirty="0"/>
                        <a:t>OSPF</a:t>
                      </a:r>
                    </a:p>
                  </a:txBody>
                  <a:tcPr/>
                </a:tc>
                <a:tc>
                  <a:txBody>
                    <a:bodyPr/>
                    <a:lstStyle/>
                    <a:p>
                      <a:r>
                        <a:rPr lang="en-US" dirty="0"/>
                        <a:t>110</a:t>
                      </a:r>
                    </a:p>
                  </a:txBody>
                  <a:tcPr/>
                </a:tc>
                <a:tc>
                  <a:txBody>
                    <a:bodyPr/>
                    <a:lstStyle/>
                    <a:p>
                      <a:r>
                        <a:rPr lang="en-US" dirty="0"/>
                        <a:t>10.3.3.0/24</a:t>
                      </a:r>
                    </a:p>
                  </a:txBody>
                  <a:tcPr/>
                </a:tc>
                <a:tc>
                  <a:txBody>
                    <a:bodyPr/>
                    <a:lstStyle/>
                    <a:p>
                      <a:r>
                        <a:rPr lang="en-US" b="1" dirty="0"/>
                        <a:t>X</a:t>
                      </a:r>
                    </a:p>
                  </a:txBody>
                  <a:tcPr/>
                </a:tc>
                <a:extLst>
                  <a:ext uri="{0D108BD9-81ED-4DB2-BD59-A6C34878D82A}">
                    <a16:rowId xmlns:a16="http://schemas.microsoft.com/office/drawing/2014/main" val="3889862167"/>
                  </a:ext>
                </a:extLst>
              </a:tr>
              <a:tr h="322638">
                <a:tc>
                  <a:txBody>
                    <a:bodyPr/>
                    <a:lstStyle/>
                    <a:p>
                      <a:r>
                        <a:rPr lang="en-US" dirty="0"/>
                        <a:t>IS-IS</a:t>
                      </a:r>
                    </a:p>
                  </a:txBody>
                  <a:tcPr/>
                </a:tc>
                <a:tc>
                  <a:txBody>
                    <a:bodyPr/>
                    <a:lstStyle/>
                    <a:p>
                      <a:r>
                        <a:rPr lang="en-US" dirty="0"/>
                        <a:t>115</a:t>
                      </a:r>
                    </a:p>
                  </a:txBody>
                  <a:tcPr/>
                </a:tc>
                <a:tc>
                  <a:txBody>
                    <a:bodyPr/>
                    <a:lstStyle/>
                    <a:p>
                      <a:r>
                        <a:rPr lang="en-US" dirty="0"/>
                        <a:t>10.3.3.0/24</a:t>
                      </a:r>
                    </a:p>
                  </a:txBody>
                  <a:tcPr/>
                </a:tc>
                <a:tc>
                  <a:txBody>
                    <a:bodyPr/>
                    <a:lstStyle/>
                    <a:p>
                      <a:r>
                        <a:rPr lang="en-US" b="1" dirty="0"/>
                        <a:t>X</a:t>
                      </a:r>
                    </a:p>
                  </a:txBody>
                  <a:tcPr/>
                </a:tc>
                <a:extLst>
                  <a:ext uri="{0D108BD9-81ED-4DB2-BD59-A6C34878D82A}">
                    <a16:rowId xmlns:a16="http://schemas.microsoft.com/office/drawing/2014/main" val="2432018743"/>
                  </a:ext>
                </a:extLst>
              </a:tr>
            </a:tbl>
          </a:graphicData>
        </a:graphic>
      </p:graphicFrame>
      <p:pic>
        <p:nvPicPr>
          <p:cNvPr id="9" name="Graphic 8" descr="Checkmark">
            <a:extLst>
              <a:ext uri="{FF2B5EF4-FFF2-40B4-BE49-F238E27FC236}">
                <a16:creationId xmlns:a16="http://schemas.microsoft.com/office/drawing/2014/main" id="{61887F3C-9E46-4AE4-A31E-58B5A44DDE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5648" y="2671006"/>
            <a:ext cx="261766" cy="261766"/>
          </a:xfrm>
          <a:prstGeom prst="rect">
            <a:avLst/>
          </a:prstGeom>
        </p:spPr>
      </p:pic>
    </p:spTree>
    <p:extLst>
      <p:ext uri="{BB962C8B-B14F-4D97-AF65-F5344CB8AC3E}">
        <p14:creationId xmlns:p14="http://schemas.microsoft.com/office/powerpoint/2010/main" val="294093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Selection</a:t>
            </a:r>
            <a:br>
              <a:rPr lang="en-US" sz="2400" dirty="0"/>
            </a:br>
            <a:r>
              <a:rPr lang="en-US" sz="2400" dirty="0"/>
              <a:t>Metrics – Equal-Cost Multipathing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061807" cy="211064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logic for selecting the best path for a routing protocol can vary. Most IGPs prefer internally learned routes over external routes and further prioritize the path with the lowest metric. </a:t>
            </a:r>
          </a:p>
          <a:p>
            <a:pPr marL="0" indent="0" algn="l" defTabSz="684213" fontAlgn="base">
              <a:spcBef>
                <a:spcPts val="600"/>
              </a:spcBef>
              <a:spcAft>
                <a:spcPts val="600"/>
              </a:spcAft>
              <a:buClr>
                <a:schemeClr val="tx2"/>
              </a:buClr>
              <a:buSzPct val="90000"/>
            </a:pPr>
            <a:r>
              <a:rPr lang="en-US" sz="1600" b="1" dirty="0">
                <a:solidFill>
                  <a:srgbClr val="000000"/>
                </a:solidFill>
              </a:rPr>
              <a:t>Equal-Cost Multipathing</a:t>
            </a:r>
            <a:br>
              <a:rPr lang="en-US" sz="1600" dirty="0">
                <a:solidFill>
                  <a:srgbClr val="000000"/>
                </a:solidFill>
              </a:rPr>
            </a:br>
            <a:r>
              <a:rPr lang="en-US" sz="1600" dirty="0">
                <a:solidFill>
                  <a:srgbClr val="000000"/>
                </a:solidFill>
              </a:rPr>
              <a:t>If a routing protocol identifies multiple paths as a best path and supports multiple path entries, the router installs the maximum number of paths allowed per destination. This is known as equal-cost multipathing (ECMP) and provides load sharing across all links. RIP, EIGRP, OSPF, and IS-IS all support ECMP. ECMP provides a mechanism to increase bandwidth across multiple paths by splitting traffic equally across the links. This figure shows an example and the routing table.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9" name="Picture 8">
            <a:extLst>
              <a:ext uri="{FF2B5EF4-FFF2-40B4-BE49-F238E27FC236}">
                <a16:creationId xmlns:a16="http://schemas.microsoft.com/office/drawing/2014/main" id="{926ED687-54D8-4324-A1D1-F47F663C08DE}"/>
              </a:ext>
            </a:extLst>
          </p:cNvPr>
          <p:cNvPicPr>
            <a:picLocks noChangeAspect="1"/>
          </p:cNvPicPr>
          <p:nvPr/>
        </p:nvPicPr>
        <p:blipFill>
          <a:blip r:embed="rId3"/>
          <a:stretch>
            <a:fillRect/>
          </a:stretch>
        </p:blipFill>
        <p:spPr>
          <a:xfrm>
            <a:off x="1183775" y="2909666"/>
            <a:ext cx="3347128" cy="2110646"/>
          </a:xfrm>
          <a:prstGeom prst="rect">
            <a:avLst/>
          </a:prstGeom>
        </p:spPr>
      </p:pic>
      <p:pic>
        <p:nvPicPr>
          <p:cNvPr id="10" name="Picture 9">
            <a:extLst>
              <a:ext uri="{FF2B5EF4-FFF2-40B4-BE49-F238E27FC236}">
                <a16:creationId xmlns:a16="http://schemas.microsoft.com/office/drawing/2014/main" id="{A2F25AD0-1D75-4F18-A3A8-5980801CF4E8}"/>
              </a:ext>
            </a:extLst>
          </p:cNvPr>
          <p:cNvPicPr>
            <a:picLocks noChangeAspect="1"/>
          </p:cNvPicPr>
          <p:nvPr/>
        </p:nvPicPr>
        <p:blipFill>
          <a:blip r:embed="rId4"/>
          <a:stretch>
            <a:fillRect/>
          </a:stretch>
        </p:blipFill>
        <p:spPr>
          <a:xfrm>
            <a:off x="4356242" y="3523283"/>
            <a:ext cx="4613097" cy="888380"/>
          </a:xfrm>
          <a:prstGeom prst="rect">
            <a:avLst/>
          </a:prstGeom>
        </p:spPr>
      </p:pic>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Selection</a:t>
            </a:r>
            <a:br>
              <a:rPr lang="en-US" sz="2400" dirty="0"/>
            </a:br>
            <a:r>
              <a:rPr lang="en-US" sz="2400" dirty="0"/>
              <a:t>Metrics- Unequal-Cost Load Balancing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061807" cy="217782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By default, routing protocols install only routes with the lowest path metric. However, EIGRP can be configured to install multiple routes with different path metrics. This allows for unequal-cost load balancing across multiple paths. Traffic is transmitted out the router’s interfaces based on that path’s metrics in ratio to other the interface’s metrics.</a:t>
            </a:r>
          </a:p>
          <a:p>
            <a:pPr marL="0" indent="0" algn="l" defTabSz="684213" fontAlgn="base">
              <a:spcBef>
                <a:spcPts val="600"/>
              </a:spcBef>
              <a:spcAft>
                <a:spcPts val="600"/>
              </a:spcAft>
              <a:buClr>
                <a:schemeClr val="tx2"/>
              </a:buClr>
              <a:buSzPct val="90000"/>
            </a:pPr>
            <a:r>
              <a:rPr lang="en-US" sz="1600" dirty="0">
                <a:solidFill>
                  <a:srgbClr val="000000"/>
                </a:solidFill>
              </a:rPr>
              <a:t>Figure 6-7 shows a topology with four routers running EIGRP. The delay has been incremented on R1’s Gi0/2 interface from 1 μ to 10 μ. R1 sees the two paths with different metrics. The path from R1 to R3 via R1–R2–R3 has been assigned a path metric of 3328, and the path via R1–R4–R3 has been assigned a path metric of 5632.</a:t>
            </a:r>
          </a:p>
        </p:txBody>
      </p:sp>
      <p:pic>
        <p:nvPicPr>
          <p:cNvPr id="7" name="Picture 6">
            <a:extLst>
              <a:ext uri="{FF2B5EF4-FFF2-40B4-BE49-F238E27FC236}">
                <a16:creationId xmlns:a16="http://schemas.microsoft.com/office/drawing/2014/main" id="{4211DE05-3BE0-4BD4-BD4F-4CAC219FD4DF}"/>
              </a:ext>
            </a:extLst>
          </p:cNvPr>
          <p:cNvPicPr>
            <a:picLocks noChangeAspect="1"/>
          </p:cNvPicPr>
          <p:nvPr/>
        </p:nvPicPr>
        <p:blipFill>
          <a:blip r:embed="rId3"/>
          <a:stretch>
            <a:fillRect/>
          </a:stretch>
        </p:blipFill>
        <p:spPr>
          <a:xfrm>
            <a:off x="1037691" y="2965672"/>
            <a:ext cx="3027136" cy="2124974"/>
          </a:xfrm>
          <a:prstGeom prst="rect">
            <a:avLst/>
          </a:prstGeom>
        </p:spPr>
      </p:pic>
      <p:pic>
        <p:nvPicPr>
          <p:cNvPr id="8" name="Picture 7">
            <a:extLst>
              <a:ext uri="{FF2B5EF4-FFF2-40B4-BE49-F238E27FC236}">
                <a16:creationId xmlns:a16="http://schemas.microsoft.com/office/drawing/2014/main" id="{EEC216DA-FAFF-4EEA-8F8A-BD6DB9471C74}"/>
              </a:ext>
            </a:extLst>
          </p:cNvPr>
          <p:cNvPicPr>
            <a:picLocks noChangeAspect="1"/>
          </p:cNvPicPr>
          <p:nvPr/>
        </p:nvPicPr>
        <p:blipFill>
          <a:blip r:embed="rId4"/>
          <a:stretch>
            <a:fillRect/>
          </a:stretch>
        </p:blipFill>
        <p:spPr>
          <a:xfrm>
            <a:off x="4407612" y="2909666"/>
            <a:ext cx="4489807" cy="1303940"/>
          </a:xfrm>
          <a:prstGeom prst="rect">
            <a:avLst/>
          </a:prstGeom>
        </p:spPr>
      </p:pic>
      <p:sp>
        <p:nvSpPr>
          <p:cNvPr id="2" name="TextBox 1">
            <a:extLst>
              <a:ext uri="{FF2B5EF4-FFF2-40B4-BE49-F238E27FC236}">
                <a16:creationId xmlns:a16="http://schemas.microsoft.com/office/drawing/2014/main" id="{7D2FB6AA-6CAC-4F5C-9A29-7C9F92BA268B}"/>
              </a:ext>
            </a:extLst>
          </p:cNvPr>
          <p:cNvSpPr txBox="1"/>
          <p:nvPr/>
        </p:nvSpPr>
        <p:spPr>
          <a:xfrm>
            <a:off x="4798031" y="4213606"/>
            <a:ext cx="4099388" cy="553998"/>
          </a:xfrm>
          <a:prstGeom prst="rect">
            <a:avLst/>
          </a:prstGeom>
          <a:noFill/>
        </p:spPr>
        <p:txBody>
          <a:bodyPr wrap="square" rtlCol="0">
            <a:spAutoFit/>
          </a:bodyPr>
          <a:lstStyle/>
          <a:p>
            <a:r>
              <a:rPr lang="en-US" sz="1600" b="1" dirty="0"/>
              <a:t>Note: </a:t>
            </a:r>
            <a:r>
              <a:rPr lang="en-US" sz="1400" dirty="0"/>
              <a:t>The explicit path must be viewed to see the traffic ratios with unequal-cost load balancing.  </a:t>
            </a:r>
          </a:p>
        </p:txBody>
      </p:sp>
    </p:spTree>
    <p:extLst>
      <p:ext uri="{BB962C8B-B14F-4D97-AF65-F5344CB8AC3E}">
        <p14:creationId xmlns:p14="http://schemas.microsoft.com/office/powerpoint/2010/main" val="200807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Static Routing</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AFE8FB"/>
                </a:solidFill>
              </a:rPr>
              <a:t>Using static routing requires zero network bandwidth because implementing manual route entries does not require communication with other routers. </a:t>
            </a:r>
          </a:p>
          <a:p>
            <a:pPr marL="285750" indent="-285750">
              <a:buFont typeface="Arial" panose="020B0604020202020204" pitchFamily="34" charset="0"/>
              <a:buChar char="•"/>
            </a:pPr>
            <a:r>
              <a:rPr lang="en-US" sz="1600" dirty="0">
                <a:solidFill>
                  <a:srgbClr val="AFE8FB"/>
                </a:solidFill>
              </a:rPr>
              <a:t>Because the routers are not communicating, there is no network intelligence. If a link goes down, other routers will not be aware that the network path is no longer valid.</a:t>
            </a:r>
          </a:p>
          <a:p>
            <a:pPr marL="285750" indent="-285750">
              <a:buFont typeface="Arial" panose="020B0604020202020204" pitchFamily="34" charset="0"/>
              <a:buChar char="•"/>
            </a:pPr>
            <a:r>
              <a:rPr lang="en-US" sz="1600" dirty="0">
                <a:solidFill>
                  <a:srgbClr val="AFE8FB"/>
                </a:solidFill>
                <a:latin typeface="+mj-lt"/>
                <a:ea typeface="ＭＳ Ｐゴシック" charset="0"/>
              </a:rPr>
              <a:t>This section covers directly attached static routes, recursive static routes, and fully specified static routes.</a:t>
            </a:r>
          </a:p>
        </p:txBody>
      </p:sp>
    </p:spTree>
    <p:custDataLst>
      <p:tags r:id="rId1"/>
    </p:custDataLst>
    <p:extLst>
      <p:ext uri="{BB962C8B-B14F-4D97-AF65-F5344CB8AC3E}">
        <p14:creationId xmlns:p14="http://schemas.microsoft.com/office/powerpoint/2010/main" val="319436796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Static Routing and Static Route Types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57655" y="731837"/>
            <a:ext cx="9061807" cy="315179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Static routes are useful when: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Dynamic routing protocols cannot be used on a router because of limited router CPU or memory.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Routes learned from dynamic routing protocols need to be superseded.</a:t>
            </a:r>
          </a:p>
          <a:p>
            <a:pPr marL="0" indent="0" algn="l" defTabSz="684213" fontAlgn="base">
              <a:spcBef>
                <a:spcPts val="600"/>
              </a:spcBef>
              <a:spcAft>
                <a:spcPts val="600"/>
              </a:spcAft>
              <a:buClr>
                <a:schemeClr val="tx2"/>
              </a:buClr>
              <a:buSzPct val="90000"/>
            </a:pPr>
            <a:r>
              <a:rPr lang="en-US" sz="1600" dirty="0">
                <a:solidFill>
                  <a:srgbClr val="000000"/>
                </a:solidFill>
              </a:rPr>
              <a:t>Static routes can be classified as one of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Directly attached static routes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Recursive static route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Fully specified static route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6417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1600" dirty="0"/>
            </a:br>
            <a:r>
              <a:rPr lang="en-US" sz="2400" dirty="0"/>
              <a:t>Directly Attached Static Routes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9061807" cy="2784361"/>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 static route that uses only the outbound next-hop interface is known as a directly attached static route.  The outbound interface specified must be in an up state for the route to be installed into the RIB. </a:t>
            </a:r>
          </a:p>
          <a:p>
            <a:pPr marL="0" indent="0" algn="l" defTabSz="684213" fontAlgn="base">
              <a:spcBef>
                <a:spcPts val="600"/>
              </a:spcBef>
              <a:spcAft>
                <a:spcPts val="600"/>
              </a:spcAft>
              <a:buClr>
                <a:schemeClr val="tx2"/>
              </a:buClr>
              <a:buSzPct val="90000"/>
            </a:pPr>
            <a:r>
              <a:rPr lang="en-US" sz="1600" b="1" dirty="0">
                <a:solidFill>
                  <a:srgbClr val="000000"/>
                </a:solidFill>
              </a:rPr>
              <a:t>Note</a:t>
            </a:r>
            <a:r>
              <a:rPr lang="en-US" sz="1600" dirty="0">
                <a:solidFill>
                  <a:srgbClr val="000000"/>
                </a:solidFill>
              </a:rPr>
              <a:t>: Configuring a directly attached static route to an interface that uses Address Resolution Protocol (ARP), such as an Ethernet network, causes problems and is not recommended. The router must repeat the ARP process for every destination that matches the static route, which consumes CPU and memory. In larger networks, this can cause router instability issues.</a:t>
            </a:r>
          </a:p>
          <a:p>
            <a:pPr marL="0" indent="0" algn="l" defTabSz="684213" fontAlgn="base">
              <a:spcBef>
                <a:spcPts val="600"/>
              </a:spcBef>
              <a:spcAft>
                <a:spcPts val="600"/>
              </a:spcAft>
              <a:buClr>
                <a:schemeClr val="tx2"/>
              </a:buClr>
              <a:buSzPct val="90000"/>
            </a:pPr>
            <a:r>
              <a:rPr lang="en-US" sz="1600" dirty="0">
                <a:solidFill>
                  <a:srgbClr val="000000"/>
                </a:solidFill>
              </a:rPr>
              <a:t>Point-to-point (P2P) serial interfaces do not use ARP,  so static routes can directly reference the outbound interface of a router. Directly attached static routes are configured with the command </a:t>
            </a:r>
            <a:r>
              <a:rPr lang="en-US" sz="1600" b="1" dirty="0">
                <a:solidFill>
                  <a:srgbClr val="000000"/>
                </a:solidFill>
              </a:rPr>
              <a:t>ip route</a:t>
            </a:r>
            <a:r>
              <a:rPr lang="en-US" sz="1600" i="1" dirty="0">
                <a:solidFill>
                  <a:srgbClr val="000000"/>
                </a:solidFill>
              </a:rPr>
              <a:t> network subnetmask next-hop-interface-id..</a:t>
            </a:r>
          </a:p>
        </p:txBody>
      </p:sp>
      <p:pic>
        <p:nvPicPr>
          <p:cNvPr id="2" name="Picture 1">
            <a:extLst>
              <a:ext uri="{FF2B5EF4-FFF2-40B4-BE49-F238E27FC236}">
                <a16:creationId xmlns:a16="http://schemas.microsoft.com/office/drawing/2014/main" id="{4051B22C-5D09-4711-A1CB-A2C29B8BBE32}"/>
              </a:ext>
            </a:extLst>
          </p:cNvPr>
          <p:cNvPicPr>
            <a:picLocks noChangeAspect="1"/>
          </p:cNvPicPr>
          <p:nvPr/>
        </p:nvPicPr>
        <p:blipFill>
          <a:blip r:embed="rId3"/>
          <a:stretch>
            <a:fillRect/>
          </a:stretch>
        </p:blipFill>
        <p:spPr>
          <a:xfrm>
            <a:off x="3912759" y="3594944"/>
            <a:ext cx="5024064" cy="992976"/>
          </a:xfrm>
          <a:prstGeom prst="rect">
            <a:avLst/>
          </a:prstGeom>
        </p:spPr>
      </p:pic>
      <p:sp>
        <p:nvSpPr>
          <p:cNvPr id="6" name="TextBox 5"/>
          <p:cNvSpPr txBox="1"/>
          <p:nvPr/>
        </p:nvSpPr>
        <p:spPr>
          <a:xfrm>
            <a:off x="0" y="3751868"/>
            <a:ext cx="3836709" cy="830997"/>
          </a:xfrm>
          <a:prstGeom prst="rect">
            <a:avLst/>
          </a:prstGeom>
          <a:noFill/>
        </p:spPr>
        <p:txBody>
          <a:bodyPr wrap="square" rtlCol="0">
            <a:spAutoFit/>
          </a:bodyPr>
          <a:lstStyle/>
          <a:p>
            <a:r>
              <a:rPr lang="en-US" sz="1600" dirty="0">
                <a:solidFill>
                  <a:srgbClr val="000000"/>
                </a:solidFill>
              </a:rPr>
              <a:t>Figure 6-8 shows a P2P serial topology with R1 and R2 directly attached with a serial connection.</a:t>
            </a:r>
          </a:p>
        </p:txBody>
      </p:sp>
    </p:spTree>
    <p:extLst>
      <p:ext uri="{BB962C8B-B14F-4D97-AF65-F5344CB8AC3E}">
        <p14:creationId xmlns:p14="http://schemas.microsoft.com/office/powerpoint/2010/main" val="91719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6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Routing Protocol Overview - </a:t>
            </a:r>
            <a:r>
              <a:rPr lang="en-US" sz="1800" dirty="0">
                <a:solidFill>
                  <a:srgbClr val="000000"/>
                </a:solidFill>
              </a:rPr>
              <a:t>This section explains how different routing protocols advertise and identify routes.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Path Selection - </a:t>
            </a:r>
            <a:r>
              <a:rPr lang="en-US" sz="1800" dirty="0">
                <a:solidFill>
                  <a:srgbClr val="000000"/>
                </a:solidFill>
              </a:rPr>
              <a:t>This section explains the logic a router uses to identify the best route and install it in the routing table.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Static Routing - </a:t>
            </a:r>
            <a:r>
              <a:rPr lang="en-US" sz="1800" dirty="0">
                <a:solidFill>
                  <a:srgbClr val="000000"/>
                </a:solidFill>
              </a:rPr>
              <a:t>This section provides a brief overview of fundamental static route concepts.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Virtual Routing and Forwarding -</a:t>
            </a:r>
            <a:r>
              <a:rPr lang="en-US" sz="1800" dirty="0">
                <a:solidFill>
                  <a:srgbClr val="000000"/>
                </a:solidFill>
              </a:rPr>
              <a:t> This section explains the creation of logical routers on a physical router.</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Directly Attached Static Routes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4798031" cy="360368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Example 6-4 shows the configuration of R1 and R2 using static routes with serial 1/0 interfaces. R1 indicates that the 10.22.22.0/24 network is reachable via the S1/0 interface, and R2 indicates that the 10.11.11.0/24 network is reachable via the S1/0 interface.</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r>
              <a:rPr lang="en-US" sz="1600" dirty="0">
                <a:solidFill>
                  <a:srgbClr val="000000"/>
                </a:solidFill>
              </a:rPr>
              <a:t>Example 6-5 shows the routing table with the static route configured. A directly attached static route does not display [AD/Metric] information when looking at the routing table. Notice that the static route displays directly connected with the outbound interface.</a:t>
            </a:r>
          </a:p>
          <a:p>
            <a:pPr marL="0" indent="0" algn="l" defTabSz="684213" fontAlgn="base">
              <a:spcBef>
                <a:spcPts val="600"/>
              </a:spcBef>
              <a:spcAft>
                <a:spcPts val="600"/>
              </a:spcAft>
              <a:buClr>
                <a:schemeClr val="tx2"/>
              </a:buClr>
              <a:buSzPct val="90000"/>
            </a:pPr>
            <a:endParaRPr lang="en-US" sz="1600" dirty="0">
              <a:solidFill>
                <a:srgbClr val="000000"/>
              </a:solidFill>
              <a:highlight>
                <a:srgbClr val="FFFF00"/>
              </a:highlight>
            </a:endParaRPr>
          </a:p>
        </p:txBody>
      </p:sp>
      <p:pic>
        <p:nvPicPr>
          <p:cNvPr id="5" name="Picture 4">
            <a:extLst>
              <a:ext uri="{FF2B5EF4-FFF2-40B4-BE49-F238E27FC236}">
                <a16:creationId xmlns:a16="http://schemas.microsoft.com/office/drawing/2014/main" id="{EB5ACBDC-1701-45C7-9E6E-FC8BC97F1DDA}"/>
              </a:ext>
            </a:extLst>
          </p:cNvPr>
          <p:cNvPicPr>
            <a:picLocks noChangeAspect="1"/>
          </p:cNvPicPr>
          <p:nvPr/>
        </p:nvPicPr>
        <p:blipFill>
          <a:blip r:embed="rId3"/>
          <a:stretch>
            <a:fillRect/>
          </a:stretch>
        </p:blipFill>
        <p:spPr>
          <a:xfrm>
            <a:off x="4734882" y="731836"/>
            <a:ext cx="4409118" cy="1518203"/>
          </a:xfrm>
          <a:prstGeom prst="rect">
            <a:avLst/>
          </a:prstGeom>
        </p:spPr>
      </p:pic>
      <p:pic>
        <p:nvPicPr>
          <p:cNvPr id="6" name="Picture 5">
            <a:extLst>
              <a:ext uri="{FF2B5EF4-FFF2-40B4-BE49-F238E27FC236}">
                <a16:creationId xmlns:a16="http://schemas.microsoft.com/office/drawing/2014/main" id="{1D72D3EA-D62C-4D4C-8924-4ABB81C7C27E}"/>
              </a:ext>
            </a:extLst>
          </p:cNvPr>
          <p:cNvPicPr>
            <a:picLocks noChangeAspect="1"/>
          </p:cNvPicPr>
          <p:nvPr/>
        </p:nvPicPr>
        <p:blipFill>
          <a:blip r:embed="rId4"/>
          <a:stretch>
            <a:fillRect/>
          </a:stretch>
        </p:blipFill>
        <p:spPr>
          <a:xfrm>
            <a:off x="4798031" y="2250039"/>
            <a:ext cx="4157956" cy="2482493"/>
          </a:xfrm>
          <a:prstGeom prst="rect">
            <a:avLst/>
          </a:prstGeom>
        </p:spPr>
      </p:pic>
    </p:spTree>
    <p:extLst>
      <p:ext uri="{BB962C8B-B14F-4D97-AF65-F5344CB8AC3E}">
        <p14:creationId xmlns:p14="http://schemas.microsoft.com/office/powerpoint/2010/main" val="414134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Recursive Static Routes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8722760" cy="3662363"/>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forwarding engine on Cisco devices needs to know which interface an outbound packet should use.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recursive static route specifies the IP address of the next-hop address.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recursive lookup occurs when the router queries the RIB to locate the route toward the next-hop IP address (connected, static, or dynamic) and then cross-references the adjacency table.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Recursive static routes are configured with the command </a:t>
            </a:r>
            <a:r>
              <a:rPr lang="en-US" sz="1600" b="1" dirty="0">
                <a:solidFill>
                  <a:srgbClr val="000000"/>
                </a:solidFill>
              </a:rPr>
              <a:t>ip route </a:t>
            </a:r>
            <a:r>
              <a:rPr lang="en-US" sz="1600" i="1" dirty="0">
                <a:solidFill>
                  <a:srgbClr val="000000"/>
                </a:solidFill>
              </a:rPr>
              <a:t>network subnet-mask next-hop-ip</a:t>
            </a:r>
            <a:r>
              <a:rPr lang="en-US" sz="1600" dirty="0">
                <a:solidFill>
                  <a:srgbClr val="000000"/>
                </a:solidFill>
              </a:rPr>
              <a: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Recursive static routes require the route’s next-hop address to exist in the routing table to install the static route into the RIB. A recursive static route may not resolve the next-hop forwarding address using the default route (0.0.0.0/0) entry. The static route will fail next-hop reachability requirements and will not be inserted into the RIB.</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highlight>
                <a:srgbClr val="FFFF00"/>
              </a:highlight>
            </a:endParaRPr>
          </a:p>
        </p:txBody>
      </p:sp>
    </p:spTree>
    <p:extLst>
      <p:ext uri="{BB962C8B-B14F-4D97-AF65-F5344CB8AC3E}">
        <p14:creationId xmlns:p14="http://schemas.microsoft.com/office/powerpoint/2010/main" val="240780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Recursive Static Routes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8722760" cy="82983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Figure 6-9 shows a topology with R1 and R2 connected using the Gi0/0 port. R1 uses a recursive static route to the 10.22.22.0/24 network, and R2 uses a recursive static route to the 10.11.11.0/24 network to allow connectivity between these networks.</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highlight>
                <a:srgbClr val="FFFF00"/>
              </a:highlight>
            </a:endParaRPr>
          </a:p>
        </p:txBody>
      </p:sp>
      <p:pic>
        <p:nvPicPr>
          <p:cNvPr id="2" name="Picture 1">
            <a:extLst>
              <a:ext uri="{FF2B5EF4-FFF2-40B4-BE49-F238E27FC236}">
                <a16:creationId xmlns:a16="http://schemas.microsoft.com/office/drawing/2014/main" id="{D7BD8183-295B-4768-97C0-34880086E5D6}"/>
              </a:ext>
            </a:extLst>
          </p:cNvPr>
          <p:cNvPicPr>
            <a:picLocks noChangeAspect="1"/>
          </p:cNvPicPr>
          <p:nvPr/>
        </p:nvPicPr>
        <p:blipFill>
          <a:blip r:embed="rId3"/>
          <a:stretch>
            <a:fillRect/>
          </a:stretch>
        </p:blipFill>
        <p:spPr>
          <a:xfrm>
            <a:off x="691356" y="1561672"/>
            <a:ext cx="6962775" cy="1343025"/>
          </a:xfrm>
          <a:prstGeom prst="rect">
            <a:avLst/>
          </a:prstGeom>
        </p:spPr>
      </p:pic>
      <p:sp>
        <p:nvSpPr>
          <p:cNvPr id="5" name="Rectangle 4">
            <a:extLst>
              <a:ext uri="{FF2B5EF4-FFF2-40B4-BE49-F238E27FC236}">
                <a16:creationId xmlns:a16="http://schemas.microsoft.com/office/drawing/2014/main" id="{4256D3D6-D1E0-4805-B596-F9F9CB7B6EAC}"/>
              </a:ext>
            </a:extLst>
          </p:cNvPr>
          <p:cNvSpPr/>
          <p:nvPr/>
        </p:nvSpPr>
        <p:spPr>
          <a:xfrm>
            <a:off x="113015" y="3129008"/>
            <a:ext cx="4109663" cy="1569660"/>
          </a:xfrm>
          <a:prstGeom prst="rect">
            <a:avLst/>
          </a:prstGeom>
        </p:spPr>
        <p:txBody>
          <a:bodyPr wrap="square">
            <a:spAutoFit/>
          </a:bodyPr>
          <a:lstStyle/>
          <a:p>
            <a:r>
              <a:rPr lang="en-US" sz="1600" dirty="0"/>
              <a:t>In Example 6-6, R1’s configuration states that the 10.22.22.0/24 network is reachable via the 10.12.1.2 IP address, and R2’s configuration states that the 10.11.11.0/24 network is reachable via the 10.12.1.1 IP address. </a:t>
            </a:r>
          </a:p>
        </p:txBody>
      </p:sp>
      <p:pic>
        <p:nvPicPr>
          <p:cNvPr id="7" name="Picture 6">
            <a:extLst>
              <a:ext uri="{FF2B5EF4-FFF2-40B4-BE49-F238E27FC236}">
                <a16:creationId xmlns:a16="http://schemas.microsoft.com/office/drawing/2014/main" id="{86A938E2-2337-4CC8-97E1-0A470DD80DD5}"/>
              </a:ext>
            </a:extLst>
          </p:cNvPr>
          <p:cNvPicPr>
            <a:picLocks noChangeAspect="1"/>
          </p:cNvPicPr>
          <p:nvPr/>
        </p:nvPicPr>
        <p:blipFill>
          <a:blip r:embed="rId4"/>
          <a:stretch>
            <a:fillRect/>
          </a:stretch>
        </p:blipFill>
        <p:spPr>
          <a:xfrm>
            <a:off x="4109663" y="3080527"/>
            <a:ext cx="4921322" cy="1308009"/>
          </a:xfrm>
          <a:prstGeom prst="rect">
            <a:avLst/>
          </a:prstGeom>
        </p:spPr>
      </p:pic>
    </p:spTree>
    <p:extLst>
      <p:ext uri="{BB962C8B-B14F-4D97-AF65-F5344CB8AC3E}">
        <p14:creationId xmlns:p14="http://schemas.microsoft.com/office/powerpoint/2010/main" val="65141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Fully Specified Static Routes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8989888" cy="2849992"/>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Static route recursion can simplify topologies if a link fails because it may allow the static route to stay installed while it changes to a different outbound interface in the same direction as the destination. However, problems arise if the recursive lookup resolves to a different interface pointed in the opposite direction. The following will correct the issue: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The static route configuration should use the outbound interface and the next-hop IP address ( a fully specified static route).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Specifying the next-hop address along with the physical interface removes the recursive lookup and does not involve the ARP processing problems that occur when using only the outbound interface.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Fully specified static routes are configured with the command </a:t>
            </a:r>
            <a:r>
              <a:rPr lang="en-US" sz="1500" b="1" dirty="0">
                <a:solidFill>
                  <a:srgbClr val="000000"/>
                </a:solidFill>
              </a:rPr>
              <a:t>ip route </a:t>
            </a:r>
            <a:r>
              <a:rPr lang="en-US" sz="1500" i="1" dirty="0">
                <a:solidFill>
                  <a:srgbClr val="000000"/>
                </a:solidFill>
              </a:rPr>
              <a:t>network subnet-mask interface-id next-hop-ip.</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highlight>
                <a:srgbClr val="FFFF00"/>
              </a:highlight>
            </a:endParaRPr>
          </a:p>
        </p:txBody>
      </p:sp>
      <p:pic>
        <p:nvPicPr>
          <p:cNvPr id="6" name="Picture 5">
            <a:extLst>
              <a:ext uri="{FF2B5EF4-FFF2-40B4-BE49-F238E27FC236}">
                <a16:creationId xmlns:a16="http://schemas.microsoft.com/office/drawing/2014/main" id="{FE48E81F-8CA1-4411-B721-3597E4076698}"/>
              </a:ext>
            </a:extLst>
          </p:cNvPr>
          <p:cNvPicPr>
            <a:picLocks noChangeAspect="1"/>
          </p:cNvPicPr>
          <p:nvPr/>
        </p:nvPicPr>
        <p:blipFill>
          <a:blip r:embed="rId3"/>
          <a:stretch>
            <a:fillRect/>
          </a:stretch>
        </p:blipFill>
        <p:spPr>
          <a:xfrm>
            <a:off x="1304817" y="3581829"/>
            <a:ext cx="4438437" cy="1223933"/>
          </a:xfrm>
          <a:prstGeom prst="rect">
            <a:avLst/>
          </a:prstGeom>
        </p:spPr>
      </p:pic>
    </p:spTree>
    <p:extLst>
      <p:ext uri="{BB962C8B-B14F-4D97-AF65-F5344CB8AC3E}">
        <p14:creationId xmlns:p14="http://schemas.microsoft.com/office/powerpoint/2010/main" val="246761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Floating Static Routing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8989888" cy="1096963"/>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Using a floating static route is a common technique for providing backup connectivity for prefixes learned via dynamic routing protocols. A floating static route is configured with an AD higher than that of the primary route (default AD on a static route is 1). Because the AD is higher than that of the primary route, it is installed in the RIB only when the primary route is withdrawn. In Figure 6-11, R1 and R2 are configured with two links. The 10.12.1.0/24 transit network is preferred to the 10.12.2.0/24 network.</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highlight>
                <a:srgbClr val="FFFF00"/>
              </a:highlight>
            </a:endParaRPr>
          </a:p>
        </p:txBody>
      </p:sp>
      <p:sp>
        <p:nvSpPr>
          <p:cNvPr id="5" name="TextBox 4">
            <a:extLst>
              <a:ext uri="{FF2B5EF4-FFF2-40B4-BE49-F238E27FC236}">
                <a16:creationId xmlns:a16="http://schemas.microsoft.com/office/drawing/2014/main" id="{10D8971F-A9E6-41E6-A90C-351BD30D243A}"/>
              </a:ext>
            </a:extLst>
          </p:cNvPr>
          <p:cNvSpPr txBox="1"/>
          <p:nvPr/>
        </p:nvSpPr>
        <p:spPr>
          <a:xfrm>
            <a:off x="4572000" y="2167847"/>
            <a:ext cx="4417888" cy="1846659"/>
          </a:xfrm>
          <a:prstGeom prst="rect">
            <a:avLst/>
          </a:prstGeom>
          <a:noFill/>
        </p:spPr>
        <p:txBody>
          <a:bodyPr wrap="square" rtlCol="0">
            <a:spAutoFit/>
          </a:bodyPr>
          <a:lstStyle/>
          <a:p>
            <a:r>
              <a:rPr lang="en-US" sz="1600" dirty="0">
                <a:solidFill>
                  <a:srgbClr val="000000"/>
                </a:solidFill>
              </a:rPr>
              <a:t>Example 6-10 shows the configuration of the floating static route on R1, and R2 would be configured similarly. The static route using the Ethernet link (10.12.1.0/24) has an AD of 10, and the serial link (10.12.2.0/24) has an AD set to 210. </a:t>
            </a:r>
          </a:p>
          <a:p>
            <a:endParaRPr lang="en-US" dirty="0"/>
          </a:p>
        </p:txBody>
      </p:sp>
      <p:pic>
        <p:nvPicPr>
          <p:cNvPr id="2" name="Picture 1">
            <a:extLst>
              <a:ext uri="{FF2B5EF4-FFF2-40B4-BE49-F238E27FC236}">
                <a16:creationId xmlns:a16="http://schemas.microsoft.com/office/drawing/2014/main" id="{4AA7AAE4-E155-4AE5-8AFF-3391972AEC14}"/>
              </a:ext>
            </a:extLst>
          </p:cNvPr>
          <p:cNvPicPr>
            <a:picLocks noChangeAspect="1"/>
          </p:cNvPicPr>
          <p:nvPr/>
        </p:nvPicPr>
        <p:blipFill>
          <a:blip r:embed="rId3"/>
          <a:stretch>
            <a:fillRect/>
          </a:stretch>
        </p:blipFill>
        <p:spPr>
          <a:xfrm>
            <a:off x="170006" y="2399854"/>
            <a:ext cx="4134866" cy="1829693"/>
          </a:xfrm>
          <a:prstGeom prst="rect">
            <a:avLst/>
          </a:prstGeom>
        </p:spPr>
      </p:pic>
      <p:pic>
        <p:nvPicPr>
          <p:cNvPr id="7" name="Picture 6">
            <a:extLst>
              <a:ext uri="{FF2B5EF4-FFF2-40B4-BE49-F238E27FC236}">
                <a16:creationId xmlns:a16="http://schemas.microsoft.com/office/drawing/2014/main" id="{C77F50B4-B175-4C59-B22C-2913EAD76FF7}"/>
              </a:ext>
            </a:extLst>
          </p:cNvPr>
          <p:cNvPicPr>
            <a:picLocks noChangeAspect="1"/>
          </p:cNvPicPr>
          <p:nvPr/>
        </p:nvPicPr>
        <p:blipFill>
          <a:blip r:embed="rId4"/>
          <a:stretch>
            <a:fillRect/>
          </a:stretch>
        </p:blipFill>
        <p:spPr>
          <a:xfrm>
            <a:off x="4572000" y="3697960"/>
            <a:ext cx="3964754" cy="1063174"/>
          </a:xfrm>
          <a:prstGeom prst="rect">
            <a:avLst/>
          </a:prstGeom>
        </p:spPr>
      </p:pic>
    </p:spTree>
    <p:extLst>
      <p:ext uri="{BB962C8B-B14F-4D97-AF65-F5344CB8AC3E}">
        <p14:creationId xmlns:p14="http://schemas.microsoft.com/office/powerpoint/2010/main" val="177405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Static Null Routes</a:t>
            </a:r>
          </a:p>
        </p:txBody>
      </p:sp>
      <p:sp>
        <p:nvSpPr>
          <p:cNvPr id="6" name="Rectangle 5">
            <a:extLst>
              <a:ext uri="{FF2B5EF4-FFF2-40B4-BE49-F238E27FC236}">
                <a16:creationId xmlns:a16="http://schemas.microsoft.com/office/drawing/2014/main" id="{20D7CB09-24D9-45B9-A258-CFEE4090F116}"/>
              </a:ext>
            </a:extLst>
          </p:cNvPr>
          <p:cNvSpPr/>
          <p:nvPr/>
        </p:nvSpPr>
        <p:spPr>
          <a:xfrm>
            <a:off x="0" y="580446"/>
            <a:ext cx="8815227" cy="2308324"/>
          </a:xfrm>
          <a:prstGeom prst="rect">
            <a:avLst/>
          </a:prstGeom>
        </p:spPr>
        <p:txBody>
          <a:bodyPr wrap="square">
            <a:spAutoFit/>
          </a:bodyPr>
          <a:lstStyle/>
          <a:p>
            <a:r>
              <a:rPr lang="en-US" dirty="0"/>
              <a:t>Configuring a static route to a null interface provides a method of dropping network traffic without requiring the configuration of an access list. Creating a static route to the Null0 interface is a common technique to prevent routing loops. </a:t>
            </a:r>
          </a:p>
          <a:p>
            <a:endParaRPr lang="en-US" dirty="0"/>
          </a:p>
          <a:p>
            <a:r>
              <a:rPr lang="en-US" dirty="0"/>
              <a:t>Figure 6-12 shows a common topology in which company ABC has acquired the 172.16.0.0/20 network range from its service provider. ABC uses only a portion of the given addresses but keeps the large network block in anticipation of future growth.</a:t>
            </a:r>
          </a:p>
          <a:p>
            <a:endParaRPr lang="en-US" dirty="0"/>
          </a:p>
        </p:txBody>
      </p:sp>
      <p:pic>
        <p:nvPicPr>
          <p:cNvPr id="8" name="Picture 7">
            <a:extLst>
              <a:ext uri="{FF2B5EF4-FFF2-40B4-BE49-F238E27FC236}">
                <a16:creationId xmlns:a16="http://schemas.microsoft.com/office/drawing/2014/main" id="{7CC81C58-A795-43C4-B6B9-7E6168BD7B7A}"/>
              </a:ext>
            </a:extLst>
          </p:cNvPr>
          <p:cNvPicPr>
            <a:picLocks noChangeAspect="1"/>
          </p:cNvPicPr>
          <p:nvPr/>
        </p:nvPicPr>
        <p:blipFill>
          <a:blip r:embed="rId3"/>
          <a:stretch>
            <a:fillRect/>
          </a:stretch>
        </p:blipFill>
        <p:spPr>
          <a:xfrm>
            <a:off x="1479479" y="2642593"/>
            <a:ext cx="5163031" cy="1848565"/>
          </a:xfrm>
          <a:prstGeom prst="rect">
            <a:avLst/>
          </a:prstGeom>
        </p:spPr>
      </p:pic>
    </p:spTree>
    <p:extLst>
      <p:ext uri="{BB962C8B-B14F-4D97-AF65-F5344CB8AC3E}">
        <p14:creationId xmlns:p14="http://schemas.microsoft.com/office/powerpoint/2010/main" val="265872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Static Null Routes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4836162" cy="233223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Example 6-14 shows the routing loop that occurs when packets originate from R2 addressed to an unused address on the 172.16.0.0 network. Packets that do not match any route in the table on R1, are sent using the default route to the ISP, who then resends them back to R1.  This continues until TTL expires. Notice the IP address in the traceroute alternative between the ISP router (192.168.1.2) and R1 (192.168.1.1).</a:t>
            </a:r>
            <a:endParaRPr lang="en-US" sz="1600" dirty="0">
              <a:solidFill>
                <a:srgbClr val="000000"/>
              </a:solidFill>
              <a:highlight>
                <a:srgbClr val="FFFF00"/>
              </a:highlight>
            </a:endParaRPr>
          </a:p>
        </p:txBody>
      </p:sp>
      <p:sp>
        <p:nvSpPr>
          <p:cNvPr id="5" name="Rectangle 4">
            <a:extLst>
              <a:ext uri="{FF2B5EF4-FFF2-40B4-BE49-F238E27FC236}">
                <a16:creationId xmlns:a16="http://schemas.microsoft.com/office/drawing/2014/main" id="{8F86DEF9-8C99-40C9-90F3-7F81195F2384}"/>
              </a:ext>
            </a:extLst>
          </p:cNvPr>
          <p:cNvSpPr/>
          <p:nvPr/>
        </p:nvSpPr>
        <p:spPr>
          <a:xfrm>
            <a:off x="0" y="3064071"/>
            <a:ext cx="4836162" cy="1569660"/>
          </a:xfrm>
          <a:prstGeom prst="rect">
            <a:avLst/>
          </a:prstGeom>
        </p:spPr>
        <p:txBody>
          <a:bodyPr wrap="square">
            <a:spAutoFit/>
          </a:bodyPr>
          <a:lstStyle/>
          <a:p>
            <a:r>
              <a:rPr lang="en-US" sz="1600" dirty="0">
                <a:solidFill>
                  <a:srgbClr val="000000"/>
                </a:solidFill>
              </a:rPr>
              <a:t>To prevent the routing loop, a static route is added for 172.16.0.0/20, pointed to the Null0 interface on R1. Any packets addressed to the 172.16.0.0/20 network that are not in the routing table of R1 will be dropped.  Example 6-15 shows the static null route configuration for R1.</a:t>
            </a:r>
          </a:p>
        </p:txBody>
      </p:sp>
      <p:pic>
        <p:nvPicPr>
          <p:cNvPr id="2" name="Picture 1">
            <a:extLst>
              <a:ext uri="{FF2B5EF4-FFF2-40B4-BE49-F238E27FC236}">
                <a16:creationId xmlns:a16="http://schemas.microsoft.com/office/drawing/2014/main" id="{58D0F302-92CE-411C-BFDB-E60227129CAF}"/>
              </a:ext>
            </a:extLst>
          </p:cNvPr>
          <p:cNvPicPr>
            <a:picLocks noChangeAspect="1"/>
          </p:cNvPicPr>
          <p:nvPr/>
        </p:nvPicPr>
        <p:blipFill>
          <a:blip r:embed="rId3"/>
          <a:stretch>
            <a:fillRect/>
          </a:stretch>
        </p:blipFill>
        <p:spPr>
          <a:xfrm>
            <a:off x="4836162" y="532855"/>
            <a:ext cx="3746148" cy="2138426"/>
          </a:xfrm>
          <a:prstGeom prst="rect">
            <a:avLst/>
          </a:prstGeom>
        </p:spPr>
      </p:pic>
      <p:pic>
        <p:nvPicPr>
          <p:cNvPr id="7" name="Picture 6">
            <a:extLst>
              <a:ext uri="{FF2B5EF4-FFF2-40B4-BE49-F238E27FC236}">
                <a16:creationId xmlns:a16="http://schemas.microsoft.com/office/drawing/2014/main" id="{ED512C8E-7156-4F00-A31C-B4E23C48C5AE}"/>
              </a:ext>
            </a:extLst>
          </p:cNvPr>
          <p:cNvPicPr>
            <a:picLocks noChangeAspect="1"/>
          </p:cNvPicPr>
          <p:nvPr/>
        </p:nvPicPr>
        <p:blipFill>
          <a:blip r:embed="rId4"/>
          <a:stretch>
            <a:fillRect/>
          </a:stretch>
        </p:blipFill>
        <p:spPr>
          <a:xfrm>
            <a:off x="4741682" y="3182674"/>
            <a:ext cx="4208725" cy="1154762"/>
          </a:xfrm>
          <a:prstGeom prst="rect">
            <a:avLst/>
          </a:prstGeom>
        </p:spPr>
      </p:pic>
    </p:spTree>
    <p:extLst>
      <p:ext uri="{BB962C8B-B14F-4D97-AF65-F5344CB8AC3E}">
        <p14:creationId xmlns:p14="http://schemas.microsoft.com/office/powerpoint/2010/main" val="273496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Routing</a:t>
            </a:r>
            <a:br>
              <a:rPr lang="en-US" sz="2400" dirty="0"/>
            </a:br>
            <a:r>
              <a:rPr lang="en-US" sz="2400" dirty="0"/>
              <a:t>IPv6 Static Routes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4931596" cy="20421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static routing principles for IPv4 routes are exactly the same for IPv6. IPv6 static routes are configured with the command </a:t>
            </a:r>
            <a:r>
              <a:rPr lang="en-US" sz="1600" b="1" dirty="0">
                <a:solidFill>
                  <a:srgbClr val="000000"/>
                </a:solidFill>
              </a:rPr>
              <a:t>ipv6 route </a:t>
            </a:r>
            <a:r>
              <a:rPr lang="en-US" sz="1600" i="1" dirty="0">
                <a:solidFill>
                  <a:srgbClr val="000000"/>
                </a:solidFill>
              </a:rPr>
              <a:t>network/ prefix-length </a:t>
            </a:r>
            <a:r>
              <a:rPr lang="en-US" sz="1600" dirty="0">
                <a:solidFill>
                  <a:srgbClr val="000000"/>
                </a:solidFill>
              </a:rPr>
              <a:t>{</a:t>
            </a:r>
            <a:r>
              <a:rPr lang="en-US" sz="1600" i="1" dirty="0">
                <a:solidFill>
                  <a:srgbClr val="000000"/>
                </a:solidFill>
              </a:rPr>
              <a:t> next-hop-interface-id | </a:t>
            </a:r>
            <a:r>
              <a:rPr lang="en-US" sz="1600" dirty="0">
                <a:solidFill>
                  <a:srgbClr val="000000"/>
                </a:solidFill>
              </a:rPr>
              <a:t>[</a:t>
            </a:r>
            <a:r>
              <a:rPr lang="en-US" sz="1600" i="1" dirty="0">
                <a:solidFill>
                  <a:srgbClr val="000000"/>
                </a:solidFill>
              </a:rPr>
              <a:t>next-hop-interface-id</a:t>
            </a:r>
            <a:r>
              <a:rPr lang="en-US" sz="1600" dirty="0">
                <a:solidFill>
                  <a:srgbClr val="000000"/>
                </a:solidFill>
              </a:rPr>
              <a:t>]</a:t>
            </a:r>
            <a:r>
              <a:rPr lang="en-US" sz="1600" i="1" dirty="0">
                <a:solidFill>
                  <a:srgbClr val="000000"/>
                </a:solidFill>
              </a:rPr>
              <a:t> next-ip-address</a:t>
            </a:r>
            <a:r>
              <a:rPr lang="en-US" sz="1600" dirty="0">
                <a:solidFill>
                  <a:srgbClr val="000000"/>
                </a:solidFill>
              </a:rPr>
              <a:t>}.</a:t>
            </a:r>
          </a:p>
          <a:p>
            <a:pPr marL="0" indent="0" algn="l" defTabSz="684213" fontAlgn="base">
              <a:spcBef>
                <a:spcPts val="600"/>
              </a:spcBef>
              <a:spcAft>
                <a:spcPts val="600"/>
              </a:spcAft>
              <a:buClr>
                <a:schemeClr val="tx2"/>
              </a:buClr>
              <a:buSzPct val="90000"/>
            </a:pPr>
            <a:r>
              <a:rPr lang="en-US" sz="1600" dirty="0">
                <a:solidFill>
                  <a:srgbClr val="000000"/>
                </a:solidFill>
              </a:rPr>
              <a:t>Figure 6-13 shows R1 and R2 with IPv6 addressing to demonstrate static routing.</a:t>
            </a:r>
          </a:p>
        </p:txBody>
      </p:sp>
      <p:sp>
        <p:nvSpPr>
          <p:cNvPr id="5" name="Rectangle 4">
            <a:extLst>
              <a:ext uri="{FF2B5EF4-FFF2-40B4-BE49-F238E27FC236}">
                <a16:creationId xmlns:a16="http://schemas.microsoft.com/office/drawing/2014/main" id="{8F86DEF9-8C99-40C9-90F3-7F81195F2384}"/>
              </a:ext>
            </a:extLst>
          </p:cNvPr>
          <p:cNvSpPr/>
          <p:nvPr/>
        </p:nvSpPr>
        <p:spPr>
          <a:xfrm>
            <a:off x="0" y="2691828"/>
            <a:ext cx="5208998" cy="2062103"/>
          </a:xfrm>
          <a:prstGeom prst="rect">
            <a:avLst/>
          </a:prstGeom>
        </p:spPr>
        <p:txBody>
          <a:bodyPr wrap="square">
            <a:spAutoFit/>
          </a:bodyPr>
          <a:lstStyle/>
          <a:p>
            <a:r>
              <a:rPr lang="en-US" sz="1600" dirty="0"/>
              <a:t>R1 needs a static route to R2’s 2001:db8:22::/64 network, and R2 needs a static route to R1’s 2001:d8:11::/64 network. Example 6-17 demonstrates the IPv6 static route configuration for R1 and R2.</a:t>
            </a:r>
          </a:p>
          <a:p>
            <a:endParaRPr lang="en-US" sz="1600" dirty="0"/>
          </a:p>
          <a:p>
            <a:r>
              <a:rPr lang="en-US" sz="1600" dirty="0"/>
              <a:t>The IPv6 routing table is displayed with the command </a:t>
            </a:r>
            <a:r>
              <a:rPr lang="en-US" sz="1600" b="1" dirty="0"/>
              <a:t>show ipv6 route</a:t>
            </a:r>
            <a:r>
              <a:rPr lang="en-US" sz="1600" dirty="0"/>
              <a:t>. Connectivity can be verified with the </a:t>
            </a:r>
            <a:r>
              <a:rPr lang="en-US" sz="1600" b="1" dirty="0"/>
              <a:t>traceroute</a:t>
            </a:r>
            <a:r>
              <a:rPr lang="en-US" sz="1600" dirty="0"/>
              <a:t> or </a:t>
            </a:r>
            <a:r>
              <a:rPr lang="en-US" sz="1600" b="1" dirty="0"/>
              <a:t>ping </a:t>
            </a:r>
            <a:r>
              <a:rPr lang="en-US" sz="1600" dirty="0"/>
              <a:t>command. </a:t>
            </a:r>
          </a:p>
        </p:txBody>
      </p:sp>
      <p:pic>
        <p:nvPicPr>
          <p:cNvPr id="6" name="Picture 5">
            <a:extLst>
              <a:ext uri="{FF2B5EF4-FFF2-40B4-BE49-F238E27FC236}">
                <a16:creationId xmlns:a16="http://schemas.microsoft.com/office/drawing/2014/main" id="{E55EF17C-831B-48DD-B011-242AE84DD0B9}"/>
              </a:ext>
            </a:extLst>
          </p:cNvPr>
          <p:cNvPicPr>
            <a:picLocks noChangeAspect="1"/>
          </p:cNvPicPr>
          <p:nvPr/>
        </p:nvPicPr>
        <p:blipFill>
          <a:blip r:embed="rId3"/>
          <a:stretch>
            <a:fillRect/>
          </a:stretch>
        </p:blipFill>
        <p:spPr>
          <a:xfrm>
            <a:off x="4834359" y="1463674"/>
            <a:ext cx="4152897" cy="804862"/>
          </a:xfrm>
          <a:prstGeom prst="rect">
            <a:avLst/>
          </a:prstGeom>
        </p:spPr>
      </p:pic>
      <p:pic>
        <p:nvPicPr>
          <p:cNvPr id="8" name="Picture 7">
            <a:extLst>
              <a:ext uri="{FF2B5EF4-FFF2-40B4-BE49-F238E27FC236}">
                <a16:creationId xmlns:a16="http://schemas.microsoft.com/office/drawing/2014/main" id="{6AA99E02-A71E-47CD-A969-6041F67D328C}"/>
              </a:ext>
            </a:extLst>
          </p:cNvPr>
          <p:cNvPicPr>
            <a:picLocks noChangeAspect="1"/>
          </p:cNvPicPr>
          <p:nvPr/>
        </p:nvPicPr>
        <p:blipFill>
          <a:blip r:embed="rId4"/>
          <a:stretch>
            <a:fillRect/>
          </a:stretch>
        </p:blipFill>
        <p:spPr>
          <a:xfrm>
            <a:off x="5061537" y="2774022"/>
            <a:ext cx="3795777" cy="1734459"/>
          </a:xfrm>
          <a:prstGeom prst="rect">
            <a:avLst/>
          </a:prstGeom>
        </p:spPr>
      </p:pic>
    </p:spTree>
    <p:extLst>
      <p:ext uri="{BB962C8B-B14F-4D97-AF65-F5344CB8AC3E}">
        <p14:creationId xmlns:p14="http://schemas.microsoft.com/office/powerpoint/2010/main" val="302586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Virtual Routing and Forwarding</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AFE8FB"/>
                </a:solidFill>
              </a:rPr>
              <a:t>Virtual routing and forwarding (VRF) is a technology that creates separate virtual routers on a physical router. Router interfaces, routing tables, and forwarding tables are completely isolated between VRFs, preventing traffic from one VRF from forwarding into another VRF. </a:t>
            </a:r>
          </a:p>
          <a:p>
            <a:pPr marL="285750" indent="-285750">
              <a:buFont typeface="Arial" panose="020B0604020202020204" pitchFamily="34" charset="0"/>
              <a:buChar char="•"/>
            </a:pPr>
            <a:r>
              <a:rPr lang="en-US" sz="1600" dirty="0">
                <a:solidFill>
                  <a:srgbClr val="AFE8FB"/>
                </a:solidFill>
              </a:rPr>
              <a:t>All router interfaces belong to the global VRF until they are specifically assigned to a user-defined VRF.</a:t>
            </a:r>
            <a:endParaRPr lang="en-US" sz="1600" dirty="0">
              <a:solidFill>
                <a:srgbClr val="AFE8FB"/>
              </a:solidFill>
              <a:latin typeface="+mj-lt"/>
              <a:ea typeface="ＭＳ Ｐゴシック" charset="0"/>
            </a:endParaRPr>
          </a:p>
        </p:txBody>
      </p:sp>
    </p:spTree>
    <p:custDataLst>
      <p:tags r:id="rId1"/>
    </p:custDataLst>
    <p:extLst>
      <p:ext uri="{BB962C8B-B14F-4D97-AF65-F5344CB8AC3E}">
        <p14:creationId xmlns:p14="http://schemas.microsoft.com/office/powerpoint/2010/main" val="78887217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Routing and Forwarding</a:t>
            </a:r>
            <a:br>
              <a:rPr lang="en-US" sz="2400" dirty="0"/>
            </a:br>
            <a:r>
              <a:rPr lang="en-US" sz="2400" dirty="0"/>
              <a:t>Virtual Routing and Forwarding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8887146" cy="4918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global VRF is identical to the regular routing table of non-VRF routers: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Every router’s VRF maintains a separate routing table; it is possible to allow for overlapping IP address ranges.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VRF creates segmentation between network interfaces, network subinterfaces, IP addresses, and routing tables.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Configuring VRF on a router ensures that the paths are isolated, network security is increased, and encrypting traffic on the network is not needed to maintain privacy between VRF instances.</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56243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35902"/>
            <a:ext cx="7598042" cy="1351755"/>
          </a:xfrm>
        </p:spPr>
        <p:txBody>
          <a:bodyPr/>
          <a:lstStyle/>
          <a:p>
            <a:r>
              <a:rPr lang="en-US" sz="4800" dirty="0">
                <a:solidFill>
                  <a:schemeClr val="accent5">
                    <a:lumMod val="40000"/>
                    <a:lumOff val="60000"/>
                  </a:schemeClr>
                </a:solidFill>
              </a:rPr>
              <a:t>Routing Protocol Overview</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AFE8FB"/>
                </a:solidFill>
              </a:rPr>
              <a:t>A router is necessary to transmit packets between network segments.</a:t>
            </a:r>
          </a:p>
          <a:p>
            <a:pPr marL="285750" indent="-285750">
              <a:buFont typeface="Arial" panose="020B0604020202020204" pitchFamily="34" charset="0"/>
              <a:buChar char="•"/>
            </a:pPr>
            <a:r>
              <a:rPr lang="en-US" sz="1600" dirty="0">
                <a:solidFill>
                  <a:srgbClr val="AFE8FB"/>
                </a:solidFill>
              </a:rPr>
              <a:t>A router’s primary function is to move a packet from one network to a different network.</a:t>
            </a:r>
          </a:p>
          <a:p>
            <a:pPr marL="285750" indent="-285750">
              <a:buFont typeface="Arial" panose="020B0604020202020204" pitchFamily="34" charset="0"/>
              <a:buChar char="•"/>
            </a:pPr>
            <a:r>
              <a:rPr lang="en-US" sz="1600" dirty="0">
                <a:solidFill>
                  <a:srgbClr val="AFE8FB"/>
                </a:solidFill>
                <a:ea typeface="ＭＳ Ｐゴシック" charset="0"/>
              </a:rPr>
              <a:t>This section will cover distance vector algorithms, enhanced distance vector algorithms, link state algorithms, and path vector algorithms.</a:t>
            </a:r>
          </a:p>
          <a:p>
            <a:endParaRPr lang="en-US" sz="1600" dirty="0">
              <a:solidFill>
                <a:schemeClr val="accent5"/>
              </a:solidFill>
              <a:latin typeface="+mj-lt"/>
              <a:ea typeface="ＭＳ Ｐゴシック" charset="0"/>
            </a:endParaRP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Routing and Forwarding</a:t>
            </a:r>
            <a:br>
              <a:rPr lang="en-US" sz="2400" dirty="0"/>
            </a:br>
            <a:r>
              <a:rPr lang="en-US" sz="2400" dirty="0"/>
              <a:t>Virtual Routing and Forwarding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7"/>
            <a:ext cx="4828853" cy="332645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Figure 6-14 shows two routers to help visualize the VRF routing table concept. One of the routers has no VRFs configured, and the other one has a management VRF instance named MGMT. </a:t>
            </a:r>
          </a:p>
          <a:p>
            <a:pPr marL="0" indent="0" algn="l" defTabSz="684213" fontAlgn="base">
              <a:spcBef>
                <a:spcPts val="600"/>
              </a:spcBef>
              <a:spcAft>
                <a:spcPts val="600"/>
              </a:spcAft>
              <a:buClr>
                <a:schemeClr val="tx2"/>
              </a:buClr>
              <a:buSzPct val="90000"/>
            </a:pPr>
            <a:r>
              <a:rPr lang="en-US" sz="1600" dirty="0">
                <a:solidFill>
                  <a:srgbClr val="000000"/>
                </a:solidFill>
              </a:rPr>
              <a:t>The creation of multiprotocol VRF instances requires the global configuration command </a:t>
            </a:r>
            <a:r>
              <a:rPr lang="en-US" sz="1600" b="1" dirty="0">
                <a:solidFill>
                  <a:srgbClr val="000000"/>
                </a:solidFill>
              </a:rPr>
              <a:t>vrf</a:t>
            </a:r>
            <a:r>
              <a:rPr lang="en-US" sz="1600" dirty="0">
                <a:solidFill>
                  <a:srgbClr val="000000"/>
                </a:solidFill>
              </a:rPr>
              <a:t> </a:t>
            </a:r>
            <a:r>
              <a:rPr lang="en-US" sz="1600" b="1" dirty="0">
                <a:solidFill>
                  <a:srgbClr val="000000"/>
                </a:solidFill>
              </a:rPr>
              <a:t>definition</a:t>
            </a:r>
            <a:r>
              <a:rPr lang="en-US" sz="1600" dirty="0">
                <a:solidFill>
                  <a:srgbClr val="000000"/>
                </a:solidFill>
              </a:rPr>
              <a:t> </a:t>
            </a:r>
            <a:r>
              <a:rPr lang="en-US" sz="1600" i="1" dirty="0">
                <a:solidFill>
                  <a:srgbClr val="000000"/>
                </a:solidFill>
              </a:rPr>
              <a:t>vrf-name</a:t>
            </a:r>
            <a:r>
              <a:rPr lang="en-US" sz="1600" dirty="0">
                <a:solidFill>
                  <a:srgbClr val="000000"/>
                </a:solidFill>
              </a:rPr>
              <a:t>. Under the VRF definition submode, the command </a:t>
            </a:r>
            <a:r>
              <a:rPr lang="en-US" sz="1600" b="1" dirty="0">
                <a:solidFill>
                  <a:srgbClr val="000000"/>
                </a:solidFill>
              </a:rPr>
              <a:t>address-family </a:t>
            </a:r>
            <a:r>
              <a:rPr lang="en-US" sz="1600" dirty="0">
                <a:solidFill>
                  <a:srgbClr val="000000"/>
                </a:solidFill>
              </a:rPr>
              <a:t>{</a:t>
            </a:r>
            <a:r>
              <a:rPr lang="en-US" sz="1600" b="1" dirty="0">
                <a:solidFill>
                  <a:srgbClr val="000000"/>
                </a:solidFill>
              </a:rPr>
              <a:t>ipv4 </a:t>
            </a:r>
            <a:r>
              <a:rPr lang="en-US" sz="1600" dirty="0">
                <a:solidFill>
                  <a:srgbClr val="000000"/>
                </a:solidFill>
              </a:rPr>
              <a:t>|</a:t>
            </a:r>
            <a:r>
              <a:rPr lang="en-US" sz="1600" b="1" dirty="0">
                <a:solidFill>
                  <a:srgbClr val="000000"/>
                </a:solidFill>
              </a:rPr>
              <a:t> ipv6</a:t>
            </a:r>
            <a:r>
              <a:rPr lang="en-US" sz="1600" dirty="0">
                <a:solidFill>
                  <a:srgbClr val="000000"/>
                </a:solidFill>
              </a:rPr>
              <a:t>}</a:t>
            </a:r>
            <a:r>
              <a:rPr lang="en-US" sz="1600" b="1" dirty="0">
                <a:solidFill>
                  <a:srgbClr val="000000"/>
                </a:solidFill>
              </a:rPr>
              <a:t> </a:t>
            </a:r>
            <a:r>
              <a:rPr lang="en-US" sz="1600" dirty="0">
                <a:solidFill>
                  <a:srgbClr val="000000"/>
                </a:solidFill>
              </a:rPr>
              <a:t>is required to specify the appropriate address family. The VRF instance is then associated to the interface with the command </a:t>
            </a:r>
            <a:r>
              <a:rPr lang="en-US" sz="1600" b="1" dirty="0">
                <a:solidFill>
                  <a:srgbClr val="000000"/>
                </a:solidFill>
              </a:rPr>
              <a:t>vrf forwarding </a:t>
            </a:r>
            <a:r>
              <a:rPr lang="en-US" sz="1600" i="1" dirty="0">
                <a:solidFill>
                  <a:srgbClr val="000000"/>
                </a:solidFill>
              </a:rPr>
              <a:t>vrf-name</a:t>
            </a:r>
            <a:r>
              <a:rPr lang="en-US" sz="1600" dirty="0">
                <a:solidFill>
                  <a:srgbClr val="000000"/>
                </a:solidFill>
              </a:rPr>
              <a:t> under the interface configuration submode.</a:t>
            </a:r>
          </a:p>
        </p:txBody>
      </p:sp>
      <p:pic>
        <p:nvPicPr>
          <p:cNvPr id="2" name="Picture 1">
            <a:extLst>
              <a:ext uri="{FF2B5EF4-FFF2-40B4-BE49-F238E27FC236}">
                <a16:creationId xmlns:a16="http://schemas.microsoft.com/office/drawing/2014/main" id="{41C48747-4417-4C83-84C4-FD36D418D978}"/>
              </a:ext>
            </a:extLst>
          </p:cNvPr>
          <p:cNvPicPr>
            <a:picLocks noChangeAspect="1"/>
          </p:cNvPicPr>
          <p:nvPr/>
        </p:nvPicPr>
        <p:blipFill>
          <a:blip r:embed="rId3"/>
          <a:stretch>
            <a:fillRect/>
          </a:stretch>
        </p:blipFill>
        <p:spPr>
          <a:xfrm>
            <a:off x="5116531" y="731837"/>
            <a:ext cx="4202130" cy="4030048"/>
          </a:xfrm>
          <a:prstGeom prst="rect">
            <a:avLst/>
          </a:prstGeom>
        </p:spPr>
      </p:pic>
    </p:spTree>
    <p:extLst>
      <p:ext uri="{BB962C8B-B14F-4D97-AF65-F5344CB8AC3E}">
        <p14:creationId xmlns:p14="http://schemas.microsoft.com/office/powerpoint/2010/main" val="419183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Routing and Forwarding</a:t>
            </a:r>
            <a:br>
              <a:rPr lang="en-US" sz="2400" dirty="0"/>
            </a:br>
            <a:r>
              <a:rPr lang="en-US" sz="2400" dirty="0"/>
              <a:t>Virtual Routing and Forwarding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731837"/>
            <a:ext cx="8928243" cy="39438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following steps are required to create a VRF and assign it to an interface: </a:t>
            </a:r>
          </a:p>
          <a:p>
            <a:pPr marL="0" indent="0" algn="l" defTabSz="684213" fontAlgn="base">
              <a:spcBef>
                <a:spcPts val="0"/>
              </a:spcBef>
              <a:spcAft>
                <a:spcPts val="600"/>
              </a:spcAft>
              <a:buClr>
                <a:schemeClr val="tx2"/>
              </a:buClr>
              <a:buSzPct val="90000"/>
            </a:pPr>
            <a:r>
              <a:rPr lang="en-US" sz="1600" b="1" dirty="0">
                <a:solidFill>
                  <a:srgbClr val="000000"/>
                </a:solidFill>
              </a:rPr>
              <a:t>Step 1.</a:t>
            </a:r>
            <a:r>
              <a:rPr lang="en-US" sz="1600" dirty="0">
                <a:solidFill>
                  <a:srgbClr val="000000"/>
                </a:solidFill>
              </a:rPr>
              <a:t> Create a multiprotocol VRF routing table by using the command </a:t>
            </a:r>
            <a:r>
              <a:rPr lang="en-US" sz="1600" b="1" dirty="0">
                <a:solidFill>
                  <a:srgbClr val="000000"/>
                </a:solidFill>
              </a:rPr>
              <a:t>vrf definition </a:t>
            </a:r>
            <a:r>
              <a:rPr lang="en-US" sz="1600" i="1" dirty="0">
                <a:solidFill>
                  <a:srgbClr val="000000"/>
                </a:solidFill>
              </a:rPr>
              <a:t>vrf-name</a:t>
            </a:r>
            <a:r>
              <a:rPr lang="en-US" sz="1600" dirty="0">
                <a:solidFill>
                  <a:srgbClr val="000000"/>
                </a:solidFill>
              </a:rPr>
              <a:t>. </a:t>
            </a:r>
          </a:p>
          <a:p>
            <a:pPr marL="0" indent="0" algn="l" defTabSz="684213" fontAlgn="base">
              <a:spcBef>
                <a:spcPts val="0"/>
              </a:spcBef>
              <a:spcAft>
                <a:spcPts val="600"/>
              </a:spcAft>
              <a:buClr>
                <a:schemeClr val="tx2"/>
              </a:buClr>
              <a:buSzPct val="90000"/>
            </a:pPr>
            <a:r>
              <a:rPr lang="en-US" sz="1600" b="1" dirty="0">
                <a:solidFill>
                  <a:srgbClr val="000000"/>
                </a:solidFill>
              </a:rPr>
              <a:t>Step 2</a:t>
            </a:r>
            <a:r>
              <a:rPr lang="en-US" sz="1600" dirty="0">
                <a:solidFill>
                  <a:srgbClr val="000000"/>
                </a:solidFill>
              </a:rPr>
              <a:t>. Initialize the appropriate address family by using the command </a:t>
            </a:r>
            <a:r>
              <a:rPr lang="en-US" sz="1600" b="1" dirty="0">
                <a:solidFill>
                  <a:srgbClr val="000000"/>
                </a:solidFill>
              </a:rPr>
              <a:t>address-family </a:t>
            </a:r>
            <a:r>
              <a:rPr lang="en-US" sz="1600" dirty="0">
                <a:solidFill>
                  <a:srgbClr val="000000"/>
                </a:solidFill>
              </a:rPr>
              <a:t>{</a:t>
            </a:r>
            <a:r>
              <a:rPr lang="en-US" sz="1600" b="1" dirty="0">
                <a:solidFill>
                  <a:srgbClr val="000000"/>
                </a:solidFill>
              </a:rPr>
              <a:t>ipv4 </a:t>
            </a:r>
            <a:r>
              <a:rPr lang="en-US" sz="1600" dirty="0">
                <a:solidFill>
                  <a:srgbClr val="000000"/>
                </a:solidFill>
              </a:rPr>
              <a:t>|</a:t>
            </a:r>
            <a:r>
              <a:rPr lang="en-US" sz="1600" b="1" dirty="0">
                <a:solidFill>
                  <a:srgbClr val="000000"/>
                </a:solidFill>
              </a:rPr>
              <a:t> ipv6</a:t>
            </a:r>
            <a:r>
              <a:rPr lang="en-US" sz="1600" dirty="0">
                <a:solidFill>
                  <a:srgbClr val="000000"/>
                </a:solidFill>
              </a:rPr>
              <a:t>}. The address family can be IPv4, IPv6, or both. </a:t>
            </a:r>
          </a:p>
          <a:p>
            <a:pPr marL="0" indent="0" algn="l" defTabSz="684213" fontAlgn="base">
              <a:spcBef>
                <a:spcPts val="0"/>
              </a:spcBef>
              <a:spcAft>
                <a:spcPts val="600"/>
              </a:spcAft>
              <a:buClr>
                <a:schemeClr val="tx2"/>
              </a:buClr>
              <a:buSzPct val="90000"/>
            </a:pPr>
            <a:r>
              <a:rPr lang="en-US" sz="1600" b="1" dirty="0">
                <a:solidFill>
                  <a:srgbClr val="000000"/>
                </a:solidFill>
              </a:rPr>
              <a:t>Step 3</a:t>
            </a:r>
            <a:r>
              <a:rPr lang="en-US" sz="1600" dirty="0">
                <a:solidFill>
                  <a:srgbClr val="000000"/>
                </a:solidFill>
              </a:rPr>
              <a:t>. Enter interface configuration submode and specify the interface to be associated with the VRF instance by using the command </a:t>
            </a:r>
            <a:r>
              <a:rPr lang="en-US" sz="1600" b="1" dirty="0">
                <a:solidFill>
                  <a:srgbClr val="000000"/>
                </a:solidFill>
              </a:rPr>
              <a:t>interface </a:t>
            </a:r>
            <a:r>
              <a:rPr lang="en-US" sz="1600" i="1" dirty="0">
                <a:solidFill>
                  <a:srgbClr val="000000"/>
                </a:solidFill>
              </a:rPr>
              <a:t>interface-id.</a:t>
            </a:r>
          </a:p>
          <a:p>
            <a:pPr marL="0" indent="0" algn="l" defTabSz="684213" fontAlgn="base">
              <a:spcBef>
                <a:spcPts val="0"/>
              </a:spcBef>
              <a:spcAft>
                <a:spcPts val="600"/>
              </a:spcAft>
              <a:buClr>
                <a:schemeClr val="tx2"/>
              </a:buClr>
              <a:buSzPct val="90000"/>
            </a:pPr>
            <a:r>
              <a:rPr lang="en-US" sz="1600" b="1" dirty="0">
                <a:solidFill>
                  <a:srgbClr val="000000"/>
                </a:solidFill>
              </a:rPr>
              <a:t>Step 4</a:t>
            </a:r>
            <a:r>
              <a:rPr lang="en-US" sz="1600" dirty="0">
                <a:solidFill>
                  <a:srgbClr val="000000"/>
                </a:solidFill>
              </a:rPr>
              <a:t>. Associate the VRF instance to the interface or subinterface by entering the command </a:t>
            </a:r>
            <a:r>
              <a:rPr lang="en-US" sz="1600" b="1" dirty="0">
                <a:solidFill>
                  <a:srgbClr val="000000"/>
                </a:solidFill>
              </a:rPr>
              <a:t>vrf forwarding </a:t>
            </a:r>
            <a:r>
              <a:rPr lang="en-US" sz="1600" i="1" dirty="0">
                <a:solidFill>
                  <a:srgbClr val="000000"/>
                </a:solidFill>
              </a:rPr>
              <a:t>vrf-name</a:t>
            </a:r>
            <a:r>
              <a:rPr lang="en-US" sz="1600" dirty="0">
                <a:solidFill>
                  <a:srgbClr val="000000"/>
                </a:solidFill>
              </a:rPr>
              <a:t> under interface configuration submode. </a:t>
            </a:r>
          </a:p>
          <a:p>
            <a:pPr marL="0" indent="0" algn="l" defTabSz="684213" fontAlgn="base">
              <a:spcBef>
                <a:spcPts val="0"/>
              </a:spcBef>
              <a:spcAft>
                <a:spcPts val="600"/>
              </a:spcAft>
              <a:buClr>
                <a:schemeClr val="tx2"/>
              </a:buClr>
              <a:buSzPct val="90000"/>
            </a:pPr>
            <a:r>
              <a:rPr lang="en-US" sz="1600" b="1" dirty="0">
                <a:solidFill>
                  <a:srgbClr val="000000"/>
                </a:solidFill>
              </a:rPr>
              <a:t>Step 5</a:t>
            </a:r>
            <a:r>
              <a:rPr lang="en-US" sz="1600" dirty="0">
                <a:solidFill>
                  <a:srgbClr val="000000"/>
                </a:solidFill>
              </a:rPr>
              <a:t>. Configure an IP address (IPv4, IPv6, or both) on the interface or subinterface by entering either or both of the following commands:</a:t>
            </a:r>
          </a:p>
          <a:p>
            <a:pPr marL="288985" lvl="4" indent="0">
              <a:spcBef>
                <a:spcPts val="0"/>
              </a:spcBef>
              <a:buSzPct val="90000"/>
              <a:buNone/>
            </a:pPr>
            <a:r>
              <a:rPr lang="en-US" sz="1600" b="1" dirty="0">
                <a:solidFill>
                  <a:srgbClr val="000000"/>
                </a:solidFill>
              </a:rPr>
              <a:t>IPv4</a:t>
            </a:r>
            <a:r>
              <a:rPr lang="en-US" sz="1600" dirty="0">
                <a:solidFill>
                  <a:srgbClr val="000000"/>
                </a:solidFill>
              </a:rPr>
              <a:t> - </a:t>
            </a:r>
            <a:r>
              <a:rPr lang="en-US" sz="1600" b="1" dirty="0">
                <a:solidFill>
                  <a:srgbClr val="000000"/>
                </a:solidFill>
                <a:cs typeface="Courier New" panose="02070309020205020404" pitchFamily="49" charset="0"/>
              </a:rPr>
              <a:t>ip address </a:t>
            </a:r>
            <a:r>
              <a:rPr lang="en-US" sz="1600" i="1" dirty="0">
                <a:solidFill>
                  <a:srgbClr val="000000"/>
                </a:solidFill>
                <a:cs typeface="Courier New" panose="02070309020205020404" pitchFamily="49" charset="0"/>
              </a:rPr>
              <a:t>ip-address subnet-mask [</a:t>
            </a:r>
            <a:r>
              <a:rPr lang="en-US" sz="1600" b="1" i="1" dirty="0">
                <a:solidFill>
                  <a:srgbClr val="000000"/>
                </a:solidFill>
                <a:cs typeface="Courier New" panose="02070309020205020404" pitchFamily="49" charset="0"/>
              </a:rPr>
              <a:t>secondary</a:t>
            </a:r>
            <a:r>
              <a:rPr lang="en-US" sz="1600" i="1" dirty="0">
                <a:solidFill>
                  <a:srgbClr val="000000"/>
                </a:solidFill>
                <a:cs typeface="Courier New" panose="02070309020205020404" pitchFamily="49" charset="0"/>
              </a:rPr>
              <a:t>]</a:t>
            </a:r>
            <a:r>
              <a:rPr lang="en-US" sz="1600" b="1" i="1" dirty="0">
                <a:solidFill>
                  <a:srgbClr val="000000"/>
                </a:solidFill>
                <a:latin typeface="Courier New" panose="02070309020205020404" pitchFamily="49" charset="0"/>
                <a:cs typeface="Courier New" panose="02070309020205020404" pitchFamily="49" charset="0"/>
              </a:rPr>
              <a:t> </a:t>
            </a:r>
          </a:p>
          <a:p>
            <a:pPr marL="288985" lvl="4" indent="0">
              <a:spcBef>
                <a:spcPts val="0"/>
              </a:spcBef>
              <a:buSzPct val="90000"/>
              <a:buNone/>
            </a:pPr>
            <a:r>
              <a:rPr lang="en-US" sz="1600" b="1" dirty="0">
                <a:solidFill>
                  <a:srgbClr val="000000"/>
                </a:solidFill>
              </a:rPr>
              <a:t>IPv6</a:t>
            </a:r>
            <a:r>
              <a:rPr lang="en-US" sz="1600" dirty="0">
                <a:solidFill>
                  <a:srgbClr val="000000"/>
                </a:solidFill>
              </a:rPr>
              <a:t> - </a:t>
            </a:r>
            <a:r>
              <a:rPr lang="en-US" sz="1600" b="1" dirty="0">
                <a:solidFill>
                  <a:srgbClr val="000000"/>
                </a:solidFill>
                <a:latin typeface="Arial" panose="020B0604020202020204" pitchFamily="34" charset="0"/>
                <a:cs typeface="Arial" panose="020B0604020202020204" pitchFamily="34" charset="0"/>
              </a:rPr>
              <a:t>ipv6 address </a:t>
            </a:r>
            <a:r>
              <a:rPr lang="en-US" sz="1600" i="1" dirty="0">
                <a:solidFill>
                  <a:srgbClr val="000000"/>
                </a:solidFill>
                <a:latin typeface="Arial" panose="020B0604020202020204" pitchFamily="34" charset="0"/>
                <a:cs typeface="Arial" panose="020B0604020202020204" pitchFamily="34" charset="0"/>
              </a:rPr>
              <a:t>ipv6-address/prefix-length</a:t>
            </a:r>
          </a:p>
        </p:txBody>
      </p:sp>
    </p:spTree>
    <p:extLst>
      <p:ext uri="{BB962C8B-B14F-4D97-AF65-F5344CB8AC3E}">
        <p14:creationId xmlns:p14="http://schemas.microsoft.com/office/powerpoint/2010/main" val="359217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Routing and Forwarding</a:t>
            </a:r>
            <a:br>
              <a:rPr lang="en-US" sz="2400" dirty="0"/>
            </a:br>
            <a:r>
              <a:rPr lang="en-US" sz="2400" dirty="0"/>
              <a:t>Virtual Routing and Forwarding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731837"/>
            <a:ext cx="9144001" cy="593529"/>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Table 6-5 provides a set of interfaces and IP addresses that overlap between the global routing table and the VRF instance.</a:t>
            </a:r>
          </a:p>
        </p:txBody>
      </p:sp>
      <p:sp>
        <p:nvSpPr>
          <p:cNvPr id="11" name="TextBox 10">
            <a:extLst>
              <a:ext uri="{FF2B5EF4-FFF2-40B4-BE49-F238E27FC236}">
                <a16:creationId xmlns:a16="http://schemas.microsoft.com/office/drawing/2014/main" id="{E2BB246D-A7F5-4946-8A2A-A8ED497A64C8}"/>
              </a:ext>
            </a:extLst>
          </p:cNvPr>
          <p:cNvSpPr txBox="1"/>
          <p:nvPr/>
        </p:nvSpPr>
        <p:spPr>
          <a:xfrm>
            <a:off x="174660" y="1463674"/>
            <a:ext cx="1349339" cy="830997"/>
          </a:xfrm>
          <a:prstGeom prst="rect">
            <a:avLst/>
          </a:prstGeom>
          <a:noFill/>
        </p:spPr>
        <p:txBody>
          <a:bodyPr wrap="square" rtlCol="0">
            <a:spAutoFit/>
          </a:bodyPr>
          <a:lstStyle/>
          <a:p>
            <a:r>
              <a:rPr lang="en-US" sz="1200" dirty="0"/>
              <a:t>Table 6-5 Sample Interfaces and IP Address</a:t>
            </a:r>
          </a:p>
        </p:txBody>
      </p:sp>
      <p:graphicFrame>
        <p:nvGraphicFramePr>
          <p:cNvPr id="7" name="Table 7">
            <a:extLst>
              <a:ext uri="{FF2B5EF4-FFF2-40B4-BE49-F238E27FC236}">
                <a16:creationId xmlns:a16="http://schemas.microsoft.com/office/drawing/2014/main" id="{81C0F35D-ED87-4598-8176-F999171C56B8}"/>
              </a:ext>
            </a:extLst>
          </p:cNvPr>
          <p:cNvGraphicFramePr>
            <a:graphicFrameLocks noGrp="1"/>
          </p:cNvGraphicFramePr>
          <p:nvPr>
            <p:extLst>
              <p:ext uri="{D42A27DB-BD31-4B8C-83A1-F6EECF244321}">
                <p14:modId xmlns:p14="http://schemas.microsoft.com/office/powerpoint/2010/main" val="2554813797"/>
              </p:ext>
            </p:extLst>
          </p:nvPr>
        </p:nvGraphicFramePr>
        <p:xfrm>
          <a:off x="2010102" y="1223154"/>
          <a:ext cx="5738652" cy="1304832"/>
        </p:xfrm>
        <a:graphic>
          <a:graphicData uri="http://schemas.openxmlformats.org/drawingml/2006/table">
            <a:tbl>
              <a:tblPr firstRow="1" bandRow="1">
                <a:tableStyleId>{5C22544A-7EE6-4342-B048-85BDC9FD1C3A}</a:tableStyleId>
              </a:tblPr>
              <a:tblGrid>
                <a:gridCol w="1434663">
                  <a:extLst>
                    <a:ext uri="{9D8B030D-6E8A-4147-A177-3AD203B41FA5}">
                      <a16:colId xmlns:a16="http://schemas.microsoft.com/office/drawing/2014/main" val="2073153712"/>
                    </a:ext>
                  </a:extLst>
                </a:gridCol>
                <a:gridCol w="1434663">
                  <a:extLst>
                    <a:ext uri="{9D8B030D-6E8A-4147-A177-3AD203B41FA5}">
                      <a16:colId xmlns:a16="http://schemas.microsoft.com/office/drawing/2014/main" val="2869223763"/>
                    </a:ext>
                  </a:extLst>
                </a:gridCol>
                <a:gridCol w="1434663">
                  <a:extLst>
                    <a:ext uri="{9D8B030D-6E8A-4147-A177-3AD203B41FA5}">
                      <a16:colId xmlns:a16="http://schemas.microsoft.com/office/drawing/2014/main" val="487971853"/>
                    </a:ext>
                  </a:extLst>
                </a:gridCol>
                <a:gridCol w="1434663">
                  <a:extLst>
                    <a:ext uri="{9D8B030D-6E8A-4147-A177-3AD203B41FA5}">
                      <a16:colId xmlns:a16="http://schemas.microsoft.com/office/drawing/2014/main" val="2691002052"/>
                    </a:ext>
                  </a:extLst>
                </a:gridCol>
              </a:tblGrid>
              <a:tr h="204564">
                <a:tc>
                  <a:txBody>
                    <a:bodyPr/>
                    <a:lstStyle/>
                    <a:p>
                      <a:r>
                        <a:rPr lang="en-US" sz="1000" dirty="0"/>
                        <a:t>Interface</a:t>
                      </a:r>
                    </a:p>
                  </a:txBody>
                  <a:tcPr/>
                </a:tc>
                <a:tc>
                  <a:txBody>
                    <a:bodyPr/>
                    <a:lstStyle/>
                    <a:p>
                      <a:r>
                        <a:rPr lang="en-US" sz="1000" dirty="0"/>
                        <a:t>IP Address</a:t>
                      </a:r>
                    </a:p>
                  </a:txBody>
                  <a:tcPr/>
                </a:tc>
                <a:tc>
                  <a:txBody>
                    <a:bodyPr/>
                    <a:lstStyle/>
                    <a:p>
                      <a:r>
                        <a:rPr lang="en-US" sz="1000" dirty="0"/>
                        <a:t>VRF</a:t>
                      </a:r>
                    </a:p>
                  </a:txBody>
                  <a:tcPr/>
                </a:tc>
                <a:tc>
                  <a:txBody>
                    <a:bodyPr/>
                    <a:lstStyle/>
                    <a:p>
                      <a:r>
                        <a:rPr lang="en-US" sz="1000" dirty="0"/>
                        <a:t>Global</a:t>
                      </a:r>
                    </a:p>
                  </a:txBody>
                  <a:tcPr/>
                </a:tc>
                <a:extLst>
                  <a:ext uri="{0D108BD9-81ED-4DB2-BD59-A6C34878D82A}">
                    <a16:rowId xmlns:a16="http://schemas.microsoft.com/office/drawing/2014/main" val="2460718665"/>
                  </a:ext>
                </a:extLst>
              </a:tr>
              <a:tr h="265248">
                <a:tc>
                  <a:txBody>
                    <a:bodyPr/>
                    <a:lstStyle/>
                    <a:p>
                      <a:r>
                        <a:rPr lang="en-US" sz="1000" dirty="0"/>
                        <a:t>Gigabit Ethernet 0/1</a:t>
                      </a:r>
                    </a:p>
                  </a:txBody>
                  <a:tcPr/>
                </a:tc>
                <a:tc>
                  <a:txBody>
                    <a:bodyPr/>
                    <a:lstStyle/>
                    <a:p>
                      <a:r>
                        <a:rPr lang="en-US" sz="1000" dirty="0"/>
                        <a:t>10.0.3.1/24</a:t>
                      </a:r>
                    </a:p>
                  </a:txBody>
                  <a:tcPr/>
                </a:tc>
                <a:tc>
                  <a:txBody>
                    <a:bodyPr/>
                    <a:lstStyle/>
                    <a:p>
                      <a:r>
                        <a:rPr lang="en-US" sz="1000" dirty="0"/>
                        <a:t>--</a:t>
                      </a:r>
                    </a:p>
                  </a:txBody>
                  <a:tcPr/>
                </a:tc>
                <a:tc>
                  <a:txBody>
                    <a:bodyPr/>
                    <a:lstStyle/>
                    <a:p>
                      <a:endParaRPr lang="en-US" sz="1000" dirty="0"/>
                    </a:p>
                  </a:txBody>
                  <a:tcPr/>
                </a:tc>
                <a:extLst>
                  <a:ext uri="{0D108BD9-81ED-4DB2-BD59-A6C34878D82A}">
                    <a16:rowId xmlns:a16="http://schemas.microsoft.com/office/drawing/2014/main" val="1843351544"/>
                  </a:ext>
                </a:extLst>
              </a:tr>
              <a:tr h="265248">
                <a:tc>
                  <a:txBody>
                    <a:bodyPr/>
                    <a:lstStyle/>
                    <a:p>
                      <a:r>
                        <a:rPr lang="en-US" sz="1000" dirty="0"/>
                        <a:t>Gigabit Ethernet 0/2</a:t>
                      </a:r>
                    </a:p>
                  </a:txBody>
                  <a:tcPr/>
                </a:tc>
                <a:tc>
                  <a:txBody>
                    <a:bodyPr/>
                    <a:lstStyle/>
                    <a:p>
                      <a:r>
                        <a:rPr lang="en-US" sz="1000" dirty="0"/>
                        <a:t>10.0.4.1/24</a:t>
                      </a:r>
                    </a:p>
                  </a:txBody>
                  <a:tcPr/>
                </a:tc>
                <a:tc>
                  <a:txBody>
                    <a:bodyPr/>
                    <a:lstStyle/>
                    <a:p>
                      <a:r>
                        <a:rPr lang="en-US" sz="1000" dirty="0"/>
                        <a:t>--</a:t>
                      </a:r>
                    </a:p>
                  </a:txBody>
                  <a:tcPr/>
                </a:tc>
                <a:tc>
                  <a:txBody>
                    <a:bodyPr/>
                    <a:lstStyle/>
                    <a:p>
                      <a:endParaRPr lang="en-US" sz="1000" dirty="0"/>
                    </a:p>
                  </a:txBody>
                  <a:tcPr/>
                </a:tc>
                <a:extLst>
                  <a:ext uri="{0D108BD9-81ED-4DB2-BD59-A6C34878D82A}">
                    <a16:rowId xmlns:a16="http://schemas.microsoft.com/office/drawing/2014/main" val="2418388738"/>
                  </a:ext>
                </a:extLst>
              </a:tr>
              <a:tr h="265248">
                <a:tc>
                  <a:txBody>
                    <a:bodyPr/>
                    <a:lstStyle/>
                    <a:p>
                      <a:r>
                        <a:rPr lang="en-US" sz="1000" dirty="0"/>
                        <a:t>Gigabit Ethernet 0/3</a:t>
                      </a:r>
                    </a:p>
                  </a:txBody>
                  <a:tcPr/>
                </a:tc>
                <a:tc>
                  <a:txBody>
                    <a:bodyPr/>
                    <a:lstStyle/>
                    <a:p>
                      <a:r>
                        <a:rPr lang="en-US" sz="1000" dirty="0"/>
                        <a:t>10.0.3.1/24</a:t>
                      </a:r>
                    </a:p>
                  </a:txBody>
                  <a:tcPr/>
                </a:tc>
                <a:tc>
                  <a:txBody>
                    <a:bodyPr/>
                    <a:lstStyle/>
                    <a:p>
                      <a:r>
                        <a:rPr lang="en-US" sz="1000" dirty="0"/>
                        <a:t>MGMT</a:t>
                      </a:r>
                    </a:p>
                  </a:txBody>
                  <a:tcPr/>
                </a:tc>
                <a:tc>
                  <a:txBody>
                    <a:bodyPr/>
                    <a:lstStyle/>
                    <a:p>
                      <a:r>
                        <a:rPr lang="en-US" sz="1000" dirty="0"/>
                        <a:t>--</a:t>
                      </a:r>
                    </a:p>
                  </a:txBody>
                  <a:tcPr/>
                </a:tc>
                <a:extLst>
                  <a:ext uri="{0D108BD9-81ED-4DB2-BD59-A6C34878D82A}">
                    <a16:rowId xmlns:a16="http://schemas.microsoft.com/office/drawing/2014/main" val="1499238994"/>
                  </a:ext>
                </a:extLst>
              </a:tr>
              <a:tr h="265248">
                <a:tc>
                  <a:txBody>
                    <a:bodyPr/>
                    <a:lstStyle/>
                    <a:p>
                      <a:r>
                        <a:rPr lang="en-US" sz="1000" dirty="0"/>
                        <a:t>Gigabit Ethernet 0/4</a:t>
                      </a:r>
                    </a:p>
                  </a:txBody>
                  <a:tcPr/>
                </a:tc>
                <a:tc>
                  <a:txBody>
                    <a:bodyPr/>
                    <a:lstStyle/>
                    <a:p>
                      <a:r>
                        <a:rPr lang="en-US" sz="1000" dirty="0"/>
                        <a:t>10.0.4.1/24</a:t>
                      </a:r>
                    </a:p>
                  </a:txBody>
                  <a:tcPr/>
                </a:tc>
                <a:tc>
                  <a:txBody>
                    <a:bodyPr/>
                    <a:lstStyle/>
                    <a:p>
                      <a:r>
                        <a:rPr lang="en-US" sz="1000" dirty="0"/>
                        <a:t>MGMT</a:t>
                      </a:r>
                    </a:p>
                  </a:txBody>
                  <a:tcPr/>
                </a:tc>
                <a:tc>
                  <a:txBody>
                    <a:bodyPr/>
                    <a:lstStyle/>
                    <a:p>
                      <a:r>
                        <a:rPr lang="en-US" sz="1000" dirty="0"/>
                        <a:t>--</a:t>
                      </a:r>
                    </a:p>
                  </a:txBody>
                  <a:tcPr/>
                </a:tc>
                <a:extLst>
                  <a:ext uri="{0D108BD9-81ED-4DB2-BD59-A6C34878D82A}">
                    <a16:rowId xmlns:a16="http://schemas.microsoft.com/office/drawing/2014/main" val="3940021501"/>
                  </a:ext>
                </a:extLst>
              </a:tr>
            </a:tbl>
          </a:graphicData>
        </a:graphic>
      </p:graphicFrame>
      <p:sp>
        <p:nvSpPr>
          <p:cNvPr id="5" name="Rectangle 4">
            <a:extLst>
              <a:ext uri="{FF2B5EF4-FFF2-40B4-BE49-F238E27FC236}">
                <a16:creationId xmlns:a16="http://schemas.microsoft.com/office/drawing/2014/main" id="{A0E2EFF1-AF1D-465A-A36B-4EC55DB8A89A}"/>
              </a:ext>
            </a:extLst>
          </p:cNvPr>
          <p:cNvSpPr/>
          <p:nvPr/>
        </p:nvSpPr>
        <p:spPr>
          <a:xfrm>
            <a:off x="129990" y="2553191"/>
            <a:ext cx="5116529" cy="2062103"/>
          </a:xfrm>
          <a:prstGeom prst="rect">
            <a:avLst/>
          </a:prstGeom>
        </p:spPr>
        <p:txBody>
          <a:bodyPr wrap="square">
            <a:spAutoFit/>
          </a:bodyPr>
          <a:lstStyle/>
          <a:p>
            <a:r>
              <a:rPr lang="en-US" sz="1600" dirty="0"/>
              <a:t>Example 6-20 shows how the IP addresses are assigned to the interfaces in the global routing table, along with the creation of the VRF instance named MGMT and two interfaces associated with it (refer to Table 6-5). The IP addresses in the MGMT VRF instance overlap with the ones configured in the global table, but there is no conflict because they are in a different routing table. </a:t>
            </a:r>
          </a:p>
        </p:txBody>
      </p:sp>
      <p:pic>
        <p:nvPicPr>
          <p:cNvPr id="6" name="Picture 5">
            <a:extLst>
              <a:ext uri="{FF2B5EF4-FFF2-40B4-BE49-F238E27FC236}">
                <a16:creationId xmlns:a16="http://schemas.microsoft.com/office/drawing/2014/main" id="{9B0E2FA4-E1AE-4D1A-ADA8-55ABE7CEF12B}"/>
              </a:ext>
            </a:extLst>
          </p:cNvPr>
          <p:cNvPicPr>
            <a:picLocks noChangeAspect="1"/>
          </p:cNvPicPr>
          <p:nvPr/>
        </p:nvPicPr>
        <p:blipFill>
          <a:blip r:embed="rId3"/>
          <a:stretch>
            <a:fillRect/>
          </a:stretch>
        </p:blipFill>
        <p:spPr>
          <a:xfrm>
            <a:off x="5448741" y="2571750"/>
            <a:ext cx="3149698" cy="1754326"/>
          </a:xfrm>
          <a:prstGeom prst="rect">
            <a:avLst/>
          </a:prstGeom>
        </p:spPr>
      </p:pic>
      <p:pic>
        <p:nvPicPr>
          <p:cNvPr id="9" name="Graphic 8" descr="Checkmark">
            <a:extLst>
              <a:ext uri="{FF2B5EF4-FFF2-40B4-BE49-F238E27FC236}">
                <a16:creationId xmlns:a16="http://schemas.microsoft.com/office/drawing/2014/main" id="{6108966F-2EED-4D4B-8154-B245B13FDA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8220" y="1433108"/>
            <a:ext cx="261766" cy="261766"/>
          </a:xfrm>
          <a:prstGeom prst="rect">
            <a:avLst/>
          </a:prstGeom>
        </p:spPr>
      </p:pic>
      <p:pic>
        <p:nvPicPr>
          <p:cNvPr id="10" name="Graphic 9" descr="Checkmark">
            <a:extLst>
              <a:ext uri="{FF2B5EF4-FFF2-40B4-BE49-F238E27FC236}">
                <a16:creationId xmlns:a16="http://schemas.microsoft.com/office/drawing/2014/main" id="{F39371AC-D7DA-463A-912B-9A73E86FF7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6627" y="1742700"/>
            <a:ext cx="261766" cy="261766"/>
          </a:xfrm>
          <a:prstGeom prst="rect">
            <a:avLst/>
          </a:prstGeom>
        </p:spPr>
      </p:pic>
    </p:spTree>
    <p:extLst>
      <p:ext uri="{BB962C8B-B14F-4D97-AF65-F5344CB8AC3E}">
        <p14:creationId xmlns:p14="http://schemas.microsoft.com/office/powerpoint/2010/main" val="180057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6</a:t>
            </a:r>
          </a:p>
        </p:txBody>
      </p:sp>
      <p:graphicFrame>
        <p:nvGraphicFramePr>
          <p:cNvPr id="2" name="Table 1">
            <a:extLst>
              <a:ext uri="{FF2B5EF4-FFF2-40B4-BE49-F238E27FC236}">
                <a16:creationId xmlns:a16="http://schemas.microsoft.com/office/drawing/2014/main" id="{BFD71736-338A-42C1-BF6D-DBA59BD95250}"/>
              </a:ext>
            </a:extLst>
          </p:cNvPr>
          <p:cNvGraphicFramePr>
            <a:graphicFrameLocks noGrp="1"/>
          </p:cNvGraphicFramePr>
          <p:nvPr>
            <p:extLst>
              <p:ext uri="{D42A27DB-BD31-4B8C-83A1-F6EECF244321}">
                <p14:modId xmlns:p14="http://schemas.microsoft.com/office/powerpoint/2010/main" val="4277885228"/>
              </p:ext>
            </p:extLst>
          </p:nvPr>
        </p:nvGraphicFramePr>
        <p:xfrm>
          <a:off x="1644869" y="836611"/>
          <a:ext cx="5854262" cy="3910050"/>
        </p:xfrm>
        <a:graphic>
          <a:graphicData uri="http://schemas.openxmlformats.org/drawingml/2006/table">
            <a:tbl>
              <a:tblPr firstRow="1" bandRow="1">
                <a:tableStyleId>{5C22544A-7EE6-4342-B048-85BDC9FD1C3A}</a:tableStyleId>
              </a:tblPr>
              <a:tblGrid>
                <a:gridCol w="2927131">
                  <a:extLst>
                    <a:ext uri="{9D8B030D-6E8A-4147-A177-3AD203B41FA5}">
                      <a16:colId xmlns:a16="http://schemas.microsoft.com/office/drawing/2014/main" val="1321335233"/>
                    </a:ext>
                  </a:extLst>
                </a:gridCol>
                <a:gridCol w="2927131">
                  <a:extLst>
                    <a:ext uri="{9D8B030D-6E8A-4147-A177-3AD203B41FA5}">
                      <a16:colId xmlns:a16="http://schemas.microsoft.com/office/drawing/2014/main" val="2594712753"/>
                    </a:ext>
                  </a:extLst>
                </a:gridCol>
              </a:tblGrid>
              <a:tr h="370840">
                <a:tc>
                  <a:txBody>
                    <a:bodyPr/>
                    <a:lstStyle/>
                    <a:p>
                      <a:r>
                        <a:rPr lang="en-US" dirty="0"/>
                        <a:t>Description</a:t>
                      </a:r>
                    </a:p>
                  </a:txBody>
                  <a:tcPr/>
                </a:tc>
                <a:tc>
                  <a:txBody>
                    <a:bodyPr/>
                    <a:lstStyle/>
                    <a:p>
                      <a:endParaRPr lang="en-US" dirty="0"/>
                    </a:p>
                  </a:txBody>
                  <a:tcPr/>
                </a:tc>
                <a:extLst>
                  <a:ext uri="{0D108BD9-81ED-4DB2-BD59-A6C34878D82A}">
                    <a16:rowId xmlns:a16="http://schemas.microsoft.com/office/drawing/2014/main" val="2307450750"/>
                  </a:ext>
                </a:extLst>
              </a:tr>
              <a:tr h="370840">
                <a:tc>
                  <a:txBody>
                    <a:bodyPr/>
                    <a:lstStyle/>
                    <a:p>
                      <a:r>
                        <a:rPr lang="en-US" dirty="0"/>
                        <a:t>Distance vector algorithms</a:t>
                      </a:r>
                    </a:p>
                  </a:txBody>
                  <a:tcPr/>
                </a:tc>
                <a:tc>
                  <a:txBody>
                    <a:bodyPr/>
                    <a:lstStyle/>
                    <a:p>
                      <a:r>
                        <a:rPr lang="en-US" dirty="0"/>
                        <a:t>Order of processing from a router</a:t>
                      </a:r>
                    </a:p>
                  </a:txBody>
                  <a:tcPr/>
                </a:tc>
                <a:extLst>
                  <a:ext uri="{0D108BD9-81ED-4DB2-BD59-A6C34878D82A}">
                    <a16:rowId xmlns:a16="http://schemas.microsoft.com/office/drawing/2014/main" val="1948179216"/>
                  </a:ext>
                </a:extLst>
              </a:tr>
              <a:tr h="425170">
                <a:tc>
                  <a:txBody>
                    <a:bodyPr/>
                    <a:lstStyle/>
                    <a:p>
                      <a:r>
                        <a:rPr lang="en-US" dirty="0"/>
                        <a:t>Distance vector perspective</a:t>
                      </a:r>
                    </a:p>
                  </a:txBody>
                  <a:tcPr/>
                </a:tc>
                <a:tc>
                  <a:txBody>
                    <a:bodyPr/>
                    <a:lstStyle/>
                    <a:p>
                      <a:r>
                        <a:rPr lang="en-US" dirty="0"/>
                        <a:t>Equal-cost multipathing</a:t>
                      </a:r>
                    </a:p>
                  </a:txBody>
                  <a:tcPr/>
                </a:tc>
                <a:extLst>
                  <a:ext uri="{0D108BD9-81ED-4DB2-BD59-A6C34878D82A}">
                    <a16:rowId xmlns:a16="http://schemas.microsoft.com/office/drawing/2014/main" val="4218191692"/>
                  </a:ext>
                </a:extLst>
              </a:tr>
              <a:tr h="370840">
                <a:tc>
                  <a:txBody>
                    <a:bodyPr/>
                    <a:lstStyle/>
                    <a:p>
                      <a:r>
                        <a:rPr lang="en-US" dirty="0"/>
                        <a:t>Enhanced distance vector algorithm</a:t>
                      </a:r>
                    </a:p>
                  </a:txBody>
                  <a:tcPr/>
                </a:tc>
                <a:tc>
                  <a:txBody>
                    <a:bodyPr/>
                    <a:lstStyle/>
                    <a:p>
                      <a:r>
                        <a:rPr lang="en-US" dirty="0"/>
                        <a:t>Unequal-cost load balancing</a:t>
                      </a:r>
                    </a:p>
                  </a:txBody>
                  <a:tcPr/>
                </a:tc>
                <a:extLst>
                  <a:ext uri="{0D108BD9-81ED-4DB2-BD59-A6C34878D82A}">
                    <a16:rowId xmlns:a16="http://schemas.microsoft.com/office/drawing/2014/main" val="4007495837"/>
                  </a:ext>
                </a:extLst>
              </a:tr>
              <a:tr h="370840">
                <a:tc>
                  <a:txBody>
                    <a:bodyPr/>
                    <a:lstStyle/>
                    <a:p>
                      <a:r>
                        <a:rPr lang="en-US" dirty="0"/>
                        <a:t>Hybrid routing protocol</a:t>
                      </a:r>
                    </a:p>
                  </a:txBody>
                  <a:tcPr/>
                </a:tc>
                <a:tc>
                  <a:txBody>
                    <a:bodyPr/>
                    <a:lstStyle/>
                    <a:p>
                      <a:r>
                        <a:rPr lang="en-US" dirty="0"/>
                        <a:t>Directly attached static routes</a:t>
                      </a:r>
                    </a:p>
                  </a:txBody>
                  <a:tcPr/>
                </a:tc>
                <a:extLst>
                  <a:ext uri="{0D108BD9-81ED-4DB2-BD59-A6C34878D82A}">
                    <a16:rowId xmlns:a16="http://schemas.microsoft.com/office/drawing/2014/main" val="2953145716"/>
                  </a:ext>
                </a:extLst>
              </a:tr>
              <a:tr h="370840">
                <a:tc>
                  <a:txBody>
                    <a:bodyPr/>
                    <a:lstStyle/>
                    <a:p>
                      <a:r>
                        <a:rPr lang="en-US" dirty="0"/>
                        <a:t>Link-state algorithms</a:t>
                      </a:r>
                    </a:p>
                  </a:txBody>
                  <a:tcPr/>
                </a:tc>
                <a:tc>
                  <a:txBody>
                    <a:bodyPr/>
                    <a:lstStyle/>
                    <a:p>
                      <a:r>
                        <a:rPr lang="en-US" dirty="0"/>
                        <a:t>Recursive static routes</a:t>
                      </a:r>
                    </a:p>
                  </a:txBody>
                  <a:tcPr/>
                </a:tc>
                <a:extLst>
                  <a:ext uri="{0D108BD9-81ED-4DB2-BD59-A6C34878D82A}">
                    <a16:rowId xmlns:a16="http://schemas.microsoft.com/office/drawing/2014/main" val="1067795561"/>
                  </a:ext>
                </a:extLst>
              </a:tr>
              <a:tr h="370840">
                <a:tc>
                  <a:txBody>
                    <a:bodyPr/>
                    <a:lstStyle/>
                    <a:p>
                      <a:r>
                        <a:rPr lang="en-US" dirty="0"/>
                        <a:t>Path vector algorithm</a:t>
                      </a:r>
                    </a:p>
                  </a:txBody>
                  <a:tcPr/>
                </a:tc>
                <a:tc>
                  <a:txBody>
                    <a:bodyPr/>
                    <a:lstStyle/>
                    <a:p>
                      <a:r>
                        <a:rPr lang="en-US" dirty="0"/>
                        <a:t>Fully specified static routes</a:t>
                      </a:r>
                    </a:p>
                  </a:txBody>
                  <a:tcPr/>
                </a:tc>
                <a:extLst>
                  <a:ext uri="{0D108BD9-81ED-4DB2-BD59-A6C34878D82A}">
                    <a16:rowId xmlns:a16="http://schemas.microsoft.com/office/drawing/2014/main" val="2547493014"/>
                  </a:ext>
                </a:extLst>
              </a:tr>
              <a:tr h="370840">
                <a:tc>
                  <a:txBody>
                    <a:bodyPr/>
                    <a:lstStyle/>
                    <a:p>
                      <a:r>
                        <a:rPr lang="en-US" dirty="0"/>
                        <a:t>Path selection</a:t>
                      </a:r>
                    </a:p>
                  </a:txBody>
                  <a:tcPr/>
                </a:tc>
                <a:tc>
                  <a:txBody>
                    <a:bodyPr/>
                    <a:lstStyle/>
                    <a:p>
                      <a:r>
                        <a:rPr lang="en-US" dirty="0"/>
                        <a:t>Floating static routing</a:t>
                      </a:r>
                    </a:p>
                  </a:txBody>
                  <a:tcPr/>
                </a:tc>
                <a:extLst>
                  <a:ext uri="{0D108BD9-81ED-4DB2-BD59-A6C34878D82A}">
                    <a16:rowId xmlns:a16="http://schemas.microsoft.com/office/drawing/2014/main" val="758336971"/>
                  </a:ext>
                </a:extLst>
              </a:tr>
              <a:tr h="370840">
                <a:tc>
                  <a:txBody>
                    <a:bodyPr/>
                    <a:lstStyle/>
                    <a:p>
                      <a:r>
                        <a:rPr lang="en-US" dirty="0"/>
                        <a:t>Longest match</a:t>
                      </a:r>
                    </a:p>
                  </a:txBody>
                  <a:tcPr/>
                </a:tc>
                <a:tc>
                  <a:txBody>
                    <a:bodyPr/>
                    <a:lstStyle/>
                    <a:p>
                      <a:r>
                        <a:rPr lang="en-US" dirty="0"/>
                        <a:t>Static null routes</a:t>
                      </a:r>
                    </a:p>
                  </a:txBody>
                  <a:tcPr/>
                </a:tc>
                <a:extLst>
                  <a:ext uri="{0D108BD9-81ED-4DB2-BD59-A6C34878D82A}">
                    <a16:rowId xmlns:a16="http://schemas.microsoft.com/office/drawing/2014/main" val="783699043"/>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RIB route installation</a:t>
                      </a:r>
                    </a:p>
                  </a:txBody>
                  <a:tcPr/>
                </a:tc>
                <a:tc>
                  <a:txBody>
                    <a:bodyPr/>
                    <a:lstStyle/>
                    <a:p>
                      <a:r>
                        <a:rPr lang="en-US" dirty="0"/>
                        <a:t>IPv6 static routes</a:t>
                      </a:r>
                    </a:p>
                  </a:txBody>
                  <a:tcPr/>
                </a:tc>
                <a:extLst>
                  <a:ext uri="{0D108BD9-81ED-4DB2-BD59-A6C34878D82A}">
                    <a16:rowId xmlns:a16="http://schemas.microsoft.com/office/drawing/2014/main" val="3885011327"/>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6</a:t>
            </a:r>
          </a:p>
        </p:txBody>
      </p:sp>
      <p:graphicFrame>
        <p:nvGraphicFramePr>
          <p:cNvPr id="6" name="Table 5">
            <a:extLst>
              <a:ext uri="{FF2B5EF4-FFF2-40B4-BE49-F238E27FC236}">
                <a16:creationId xmlns:a16="http://schemas.microsoft.com/office/drawing/2014/main" id="{36F15707-59F5-4BA9-BC86-2A5B715C2AFB}"/>
              </a:ext>
            </a:extLst>
          </p:cNvPr>
          <p:cNvGraphicFramePr>
            <a:graphicFrameLocks noGrp="1"/>
          </p:cNvGraphicFramePr>
          <p:nvPr>
            <p:extLst>
              <p:ext uri="{D42A27DB-BD31-4B8C-83A1-F6EECF244321}">
                <p14:modId xmlns:p14="http://schemas.microsoft.com/office/powerpoint/2010/main" val="2480879118"/>
              </p:ext>
            </p:extLst>
          </p:nvPr>
        </p:nvGraphicFramePr>
        <p:xfrm>
          <a:off x="1432887" y="1125296"/>
          <a:ext cx="5992672" cy="3356351"/>
        </p:xfrm>
        <a:graphic>
          <a:graphicData uri="http://schemas.openxmlformats.org/drawingml/2006/table">
            <a:tbl>
              <a:tblPr firstRow="1" bandRow="1">
                <a:tableStyleId>{5C22544A-7EE6-4342-B048-85BDC9FD1C3A}</a:tableStyleId>
              </a:tblPr>
              <a:tblGrid>
                <a:gridCol w="3005106">
                  <a:extLst>
                    <a:ext uri="{9D8B030D-6E8A-4147-A177-3AD203B41FA5}">
                      <a16:colId xmlns:a16="http://schemas.microsoft.com/office/drawing/2014/main" val="1321335233"/>
                    </a:ext>
                  </a:extLst>
                </a:gridCol>
                <a:gridCol w="2987566">
                  <a:extLst>
                    <a:ext uri="{9D8B030D-6E8A-4147-A177-3AD203B41FA5}">
                      <a16:colId xmlns:a16="http://schemas.microsoft.com/office/drawing/2014/main" val="224147156"/>
                    </a:ext>
                  </a:extLst>
                </a:gridCol>
              </a:tblGrid>
              <a:tr h="347398">
                <a:tc>
                  <a:txBody>
                    <a:bodyPr/>
                    <a:lstStyle/>
                    <a:p>
                      <a:r>
                        <a:rPr lang="en-US" dirty="0"/>
                        <a:t>Term</a:t>
                      </a:r>
                    </a:p>
                  </a:txBody>
                  <a:tcPr/>
                </a:tc>
                <a:tc>
                  <a:txBody>
                    <a:bodyPr/>
                    <a:lstStyle/>
                    <a:p>
                      <a:endParaRPr lang="en-US" dirty="0"/>
                    </a:p>
                  </a:txBody>
                  <a:tcPr/>
                </a:tc>
                <a:extLst>
                  <a:ext uri="{0D108BD9-81ED-4DB2-BD59-A6C34878D82A}">
                    <a16:rowId xmlns:a16="http://schemas.microsoft.com/office/drawing/2014/main" val="2307450750"/>
                  </a:ext>
                </a:extLst>
              </a:tr>
              <a:tr h="347398">
                <a:tc>
                  <a:txBody>
                    <a:bodyPr/>
                    <a:lstStyle/>
                    <a:p>
                      <a:r>
                        <a:rPr lang="en-US" sz="1600" dirty="0"/>
                        <a:t>administrative distance</a:t>
                      </a:r>
                    </a:p>
                  </a:txBody>
                  <a:tcPr/>
                </a:tc>
                <a:tc>
                  <a:txBody>
                    <a:bodyPr/>
                    <a:lstStyle/>
                    <a:p>
                      <a:r>
                        <a:rPr lang="en-US" sz="1600" dirty="0"/>
                        <a:t>link-state routing protocol</a:t>
                      </a:r>
                    </a:p>
                  </a:txBody>
                  <a:tcPr/>
                </a:tc>
                <a:extLst>
                  <a:ext uri="{0D108BD9-81ED-4DB2-BD59-A6C34878D82A}">
                    <a16:rowId xmlns:a16="http://schemas.microsoft.com/office/drawing/2014/main" val="1948179216"/>
                  </a:ext>
                </a:extLst>
              </a:tr>
              <a:tr h="347398">
                <a:tc>
                  <a:txBody>
                    <a:bodyPr/>
                    <a:lstStyle/>
                    <a:p>
                      <a:r>
                        <a:rPr lang="en-US" sz="1600" dirty="0"/>
                        <a:t>directly attached static route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t>path vector routing protocol</a:t>
                      </a:r>
                    </a:p>
                  </a:txBody>
                  <a:tcPr/>
                </a:tc>
                <a:extLst>
                  <a:ext uri="{0D108BD9-81ED-4DB2-BD59-A6C34878D82A}">
                    <a16:rowId xmlns:a16="http://schemas.microsoft.com/office/drawing/2014/main" val="4218191692"/>
                  </a:ext>
                </a:extLst>
              </a:tr>
              <a:tr h="347398">
                <a:tc>
                  <a:txBody>
                    <a:bodyPr/>
                    <a:lstStyle/>
                    <a:p>
                      <a:r>
                        <a:rPr lang="en-US" sz="1600" dirty="0"/>
                        <a:t>Distance vector routing protocol</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t>prefix length</a:t>
                      </a:r>
                    </a:p>
                  </a:txBody>
                  <a:tcPr/>
                </a:tc>
                <a:extLst>
                  <a:ext uri="{0D108BD9-81ED-4DB2-BD59-A6C34878D82A}">
                    <a16:rowId xmlns:a16="http://schemas.microsoft.com/office/drawing/2014/main" val="4007495837"/>
                  </a:ext>
                </a:extLst>
              </a:tr>
              <a:tr h="347398">
                <a:tc>
                  <a:txBody>
                    <a:bodyPr/>
                    <a:lstStyle/>
                    <a:p>
                      <a:r>
                        <a:rPr lang="en-US" sz="1600" dirty="0"/>
                        <a:t>enhanced distance vector routing protocol</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t>recursive static route</a:t>
                      </a:r>
                    </a:p>
                  </a:txBody>
                  <a:tcPr/>
                </a:tc>
                <a:extLst>
                  <a:ext uri="{0D108BD9-81ED-4DB2-BD59-A6C34878D82A}">
                    <a16:rowId xmlns:a16="http://schemas.microsoft.com/office/drawing/2014/main" val="2953145716"/>
                  </a:ext>
                </a:extLst>
              </a:tr>
              <a:tr h="347398">
                <a:tc>
                  <a:txBody>
                    <a:bodyPr/>
                    <a:lstStyle/>
                    <a:p>
                      <a:r>
                        <a:rPr lang="en-US" sz="1600" dirty="0"/>
                        <a:t>equal-cost multipathing</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t>static null route</a:t>
                      </a:r>
                    </a:p>
                  </a:txBody>
                  <a:tcPr/>
                </a:tc>
                <a:extLst>
                  <a:ext uri="{0D108BD9-81ED-4DB2-BD59-A6C34878D82A}">
                    <a16:rowId xmlns:a16="http://schemas.microsoft.com/office/drawing/2014/main" val="1067795561"/>
                  </a:ext>
                </a:extLst>
              </a:tr>
              <a:tr h="347398">
                <a:tc>
                  <a:txBody>
                    <a:bodyPr/>
                    <a:lstStyle/>
                    <a:p>
                      <a:r>
                        <a:rPr lang="en-US" sz="1600" dirty="0"/>
                        <a:t>floating static route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t>unequal-cost load balancing </a:t>
                      </a:r>
                    </a:p>
                  </a:txBody>
                  <a:tcPr/>
                </a:tc>
                <a:extLst>
                  <a:ext uri="{0D108BD9-81ED-4DB2-BD59-A6C34878D82A}">
                    <a16:rowId xmlns:a16="http://schemas.microsoft.com/office/drawing/2014/main" val="2547493014"/>
                  </a:ext>
                </a:extLst>
              </a:tr>
              <a:tr h="461121">
                <a:tc>
                  <a:txBody>
                    <a:bodyPr/>
                    <a:lstStyle/>
                    <a:p>
                      <a:r>
                        <a:rPr lang="en-US" sz="1600" dirty="0"/>
                        <a:t>fully specified static route</a:t>
                      </a:r>
                    </a:p>
                  </a:txBody>
                  <a:tcPr/>
                </a:tc>
                <a:tc>
                  <a:txBody>
                    <a:bodyPr/>
                    <a:lstStyle/>
                    <a:p>
                      <a:endParaRPr lang="en-US" sz="1200" dirty="0"/>
                    </a:p>
                  </a:txBody>
                  <a:tcPr/>
                </a:tc>
                <a:extLst>
                  <a:ext uri="{0D108BD9-81ED-4DB2-BD59-A6C34878D82A}">
                    <a16:rowId xmlns:a16="http://schemas.microsoft.com/office/drawing/2014/main" val="758336971"/>
                  </a:ext>
                </a:extLst>
              </a:tr>
            </a:tbl>
          </a:graphicData>
        </a:graphic>
      </p:graphicFrame>
    </p:spTree>
    <p:extLst>
      <p:ext uri="{BB962C8B-B14F-4D97-AF65-F5344CB8AC3E}">
        <p14:creationId xmlns:p14="http://schemas.microsoft.com/office/powerpoint/2010/main" val="2957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6</a:t>
            </a:r>
          </a:p>
        </p:txBody>
      </p:sp>
      <p:graphicFrame>
        <p:nvGraphicFramePr>
          <p:cNvPr id="6" name="Table 5">
            <a:extLst>
              <a:ext uri="{FF2B5EF4-FFF2-40B4-BE49-F238E27FC236}">
                <a16:creationId xmlns:a16="http://schemas.microsoft.com/office/drawing/2014/main" id="{FBFB3B1F-7E2E-4E6B-8CE4-3C43580CB97A}"/>
              </a:ext>
            </a:extLst>
          </p:cNvPr>
          <p:cNvGraphicFramePr>
            <a:graphicFrameLocks noGrp="1"/>
          </p:cNvGraphicFramePr>
          <p:nvPr>
            <p:extLst>
              <p:ext uri="{D42A27DB-BD31-4B8C-83A1-F6EECF244321}">
                <p14:modId xmlns:p14="http://schemas.microsoft.com/office/powerpoint/2010/main" val="3125866815"/>
              </p:ext>
            </p:extLst>
          </p:nvPr>
        </p:nvGraphicFramePr>
        <p:xfrm>
          <a:off x="575353" y="1193921"/>
          <a:ext cx="7993294" cy="2477982"/>
        </p:xfrm>
        <a:graphic>
          <a:graphicData uri="http://schemas.openxmlformats.org/drawingml/2006/table">
            <a:tbl>
              <a:tblPr firstRow="1" bandRow="1">
                <a:tableStyleId>{5C22544A-7EE6-4342-B048-85BDC9FD1C3A}</a:tableStyleId>
              </a:tblPr>
              <a:tblGrid>
                <a:gridCol w="3996647">
                  <a:extLst>
                    <a:ext uri="{9D8B030D-6E8A-4147-A177-3AD203B41FA5}">
                      <a16:colId xmlns:a16="http://schemas.microsoft.com/office/drawing/2014/main" val="1321335233"/>
                    </a:ext>
                  </a:extLst>
                </a:gridCol>
                <a:gridCol w="3996647">
                  <a:extLst>
                    <a:ext uri="{9D8B030D-6E8A-4147-A177-3AD203B41FA5}">
                      <a16:colId xmlns:a16="http://schemas.microsoft.com/office/drawing/2014/main" val="1051112603"/>
                    </a:ext>
                  </a:extLst>
                </a:gridCol>
              </a:tblGrid>
              <a:tr h="426514">
                <a:tc>
                  <a:txBody>
                    <a:bodyPr/>
                    <a:lstStyle/>
                    <a:p>
                      <a:r>
                        <a:rPr lang="en-US" dirty="0"/>
                        <a:t>Task</a:t>
                      </a:r>
                    </a:p>
                  </a:txBody>
                  <a:tcPr/>
                </a:tc>
                <a:tc>
                  <a:txBody>
                    <a:bodyPr/>
                    <a:lstStyle/>
                    <a:p>
                      <a:r>
                        <a:rPr lang="en-US" dirty="0"/>
                        <a:t>Command Syntax</a:t>
                      </a:r>
                    </a:p>
                  </a:txBody>
                  <a:tcPr/>
                </a:tc>
                <a:extLst>
                  <a:ext uri="{0D108BD9-81ED-4DB2-BD59-A6C34878D82A}">
                    <a16:rowId xmlns:a16="http://schemas.microsoft.com/office/drawing/2014/main" val="2307450750"/>
                  </a:ext>
                </a:extLst>
              </a:tr>
              <a:tr h="525839">
                <a:tc>
                  <a:txBody>
                    <a:bodyPr/>
                    <a:lstStyle/>
                    <a:p>
                      <a:r>
                        <a:rPr lang="en-US" sz="1600" dirty="0"/>
                        <a:t>Configure a directly attached static route</a:t>
                      </a:r>
                    </a:p>
                  </a:txBody>
                  <a:tcPr/>
                </a:tc>
                <a:tc>
                  <a:txBody>
                    <a:bodyPr/>
                    <a:lstStyle/>
                    <a:p>
                      <a:r>
                        <a:rPr lang="en-US" sz="1600" b="1" dirty="0"/>
                        <a:t>ip route network </a:t>
                      </a:r>
                      <a:r>
                        <a:rPr lang="en-US" sz="1600" i="1" dirty="0"/>
                        <a:t>subnet-mask next-hop-interface-id </a:t>
                      </a:r>
                    </a:p>
                  </a:txBody>
                  <a:tcPr/>
                </a:tc>
                <a:extLst>
                  <a:ext uri="{0D108BD9-81ED-4DB2-BD59-A6C34878D82A}">
                    <a16:rowId xmlns:a16="http://schemas.microsoft.com/office/drawing/2014/main" val="1948179216"/>
                  </a:ext>
                </a:extLst>
              </a:tr>
              <a:tr h="525839">
                <a:tc>
                  <a:txBody>
                    <a:bodyPr/>
                    <a:lstStyle/>
                    <a:p>
                      <a:r>
                        <a:rPr lang="en-US" sz="1600" dirty="0"/>
                        <a:t>Configure a recursive static route</a:t>
                      </a:r>
                    </a:p>
                  </a:txBody>
                  <a:tcPr/>
                </a:tc>
                <a:tc>
                  <a:txBody>
                    <a:bodyPr/>
                    <a:lstStyle/>
                    <a:p>
                      <a:r>
                        <a:rPr lang="en-US" sz="1600" b="1" dirty="0"/>
                        <a:t>ip route </a:t>
                      </a:r>
                      <a:r>
                        <a:rPr lang="en-US" sz="1600" b="0" i="1" dirty="0"/>
                        <a:t>subnet-mask next-hop-ip</a:t>
                      </a:r>
                    </a:p>
                  </a:txBody>
                  <a:tcPr/>
                </a:tc>
                <a:extLst>
                  <a:ext uri="{0D108BD9-81ED-4DB2-BD59-A6C34878D82A}">
                    <a16:rowId xmlns:a16="http://schemas.microsoft.com/office/drawing/2014/main" val="4218191692"/>
                  </a:ext>
                </a:extLst>
              </a:tr>
              <a:tr h="94650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t>Configure a fully specified static route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t>ip route network </a:t>
                      </a:r>
                      <a:r>
                        <a:rPr lang="en-US" sz="1600" i="1" dirty="0"/>
                        <a:t>subnet-mask interface-id next-hop-ip</a:t>
                      </a:r>
                    </a:p>
                    <a:p>
                      <a:endParaRPr lang="en-US" sz="1600" dirty="0"/>
                    </a:p>
                  </a:txBody>
                  <a:tcPr/>
                </a:tc>
                <a:extLst>
                  <a:ext uri="{0D108BD9-81ED-4DB2-BD59-A6C34878D82A}">
                    <a16:rowId xmlns:a16="http://schemas.microsoft.com/office/drawing/2014/main" val="4007495837"/>
                  </a:ext>
                </a:extLst>
              </a:tr>
            </a:tbl>
          </a:graphicData>
        </a:graphic>
      </p:graphicFrame>
    </p:spTree>
    <p:extLst>
      <p:ext uri="{BB962C8B-B14F-4D97-AF65-F5344CB8AC3E}">
        <p14:creationId xmlns:p14="http://schemas.microsoft.com/office/powerpoint/2010/main" val="170325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Routing Protocol Overview</a:t>
            </a:r>
            <a:br>
              <a:rPr lang="en-US" dirty="0"/>
            </a:br>
            <a:r>
              <a:rPr lang="en-US" sz="2400" dirty="0"/>
              <a:t>Routing Protocol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2337" y="855419"/>
            <a:ext cx="8345488" cy="3521372"/>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router’s primary function is to move an IP packet from one network to a different network.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router learns about nonattached networks through configuration of static routes or through dynamic IP routing protocols.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Dynamic IP routing protocols distribute network topology information between routers and provide updates without intervention when a topology change in the network occurs.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With dynamic routing protocols, routers try to select the best loop-free path on which to forward a packet to its destination IP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network of interconnected routers and related systems managed under a common network administration is known as an autonomous system (AS), or a routing domain.</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Routing Protocol Overview</a:t>
            </a:r>
            <a:br>
              <a:rPr lang="en-US" dirty="0"/>
            </a:br>
            <a:r>
              <a:rPr lang="en-US" sz="2400" dirty="0"/>
              <a:t>Routing Protocol Overview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2337" y="855419"/>
            <a:ext cx="4554324" cy="31300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common dynamic routing protocols found on most routing platforms today are as follows: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Routing Information Protocol Version 2 (RIPv2)</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Enhanced Interior Gateway Routing (EIGRP)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Open Shortest Path First (OSPF)</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Intermediate System-to-Intermediate System (IS-IS)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Border Gateway Protocol (BGP)</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TextBox 4">
            <a:extLst>
              <a:ext uri="{FF2B5EF4-FFF2-40B4-BE49-F238E27FC236}">
                <a16:creationId xmlns:a16="http://schemas.microsoft.com/office/drawing/2014/main" id="{4EDC4ACF-0286-4D15-9009-F88EDD8B8CCC}"/>
              </a:ext>
            </a:extLst>
          </p:cNvPr>
          <p:cNvSpPr txBox="1"/>
          <p:nvPr/>
        </p:nvSpPr>
        <p:spPr>
          <a:xfrm>
            <a:off x="274530" y="3985419"/>
            <a:ext cx="8363165" cy="584775"/>
          </a:xfrm>
          <a:prstGeom prst="rect">
            <a:avLst/>
          </a:prstGeom>
          <a:noFill/>
        </p:spPr>
        <p:txBody>
          <a:bodyPr wrap="square" rtlCol="0">
            <a:spAutoFit/>
          </a:bodyPr>
          <a:lstStyle/>
          <a:p>
            <a:r>
              <a:rPr lang="en-US" sz="1600" dirty="0">
                <a:solidFill>
                  <a:srgbClr val="000000"/>
                </a:solidFill>
              </a:rPr>
              <a:t>With the exception of BGP, the protocols in this list are designed and optimized for routing within an autonomous system and are known as Interior Gateway Protocols (IGPs). </a:t>
            </a:r>
            <a:endParaRPr lang="en-US" sz="1600" dirty="0"/>
          </a:p>
        </p:txBody>
      </p:sp>
      <p:pic>
        <p:nvPicPr>
          <p:cNvPr id="2" name="Picture 1">
            <a:extLst>
              <a:ext uri="{FF2B5EF4-FFF2-40B4-BE49-F238E27FC236}">
                <a16:creationId xmlns:a16="http://schemas.microsoft.com/office/drawing/2014/main" id="{1D9E9AEC-9F0E-4C09-9488-8F4C6AEB703C}"/>
              </a:ext>
            </a:extLst>
          </p:cNvPr>
          <p:cNvPicPr>
            <a:picLocks noChangeAspect="1"/>
          </p:cNvPicPr>
          <p:nvPr/>
        </p:nvPicPr>
        <p:blipFill>
          <a:blip r:embed="rId3"/>
          <a:stretch>
            <a:fillRect/>
          </a:stretch>
        </p:blipFill>
        <p:spPr>
          <a:xfrm>
            <a:off x="4729239" y="865693"/>
            <a:ext cx="4222423" cy="2637795"/>
          </a:xfrm>
          <a:prstGeom prst="rect">
            <a:avLst/>
          </a:prstGeom>
        </p:spPr>
      </p:pic>
    </p:spTree>
    <p:extLst>
      <p:ext uri="{BB962C8B-B14F-4D97-AF65-F5344CB8AC3E}">
        <p14:creationId xmlns:p14="http://schemas.microsoft.com/office/powerpoint/2010/main" val="142871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Routing Protocol Overview</a:t>
            </a:r>
            <a:br>
              <a:rPr lang="en-US" dirty="0"/>
            </a:br>
            <a:r>
              <a:rPr lang="en-US" sz="2400" dirty="0"/>
              <a:t>Distance Vector Algorithms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5244" y="731837"/>
            <a:ext cx="8773511" cy="157339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Distance vector routing protocols, such as RIP, advertise routes as vectors, where distance is a metric (or cost) such as hop count, and vector is the next-hop router’s IP used to reach the destination: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Distance -</a:t>
            </a:r>
            <a:r>
              <a:rPr lang="en-US" sz="1600" dirty="0">
                <a:solidFill>
                  <a:srgbClr val="000000"/>
                </a:solidFill>
              </a:rPr>
              <a:t> The distance is the route metric to reach the network.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Vector - </a:t>
            </a:r>
            <a:r>
              <a:rPr lang="en-US" sz="1600" dirty="0">
                <a:solidFill>
                  <a:srgbClr val="000000"/>
                </a:solidFill>
              </a:rPr>
              <a:t>The vector is the interface or direction to reach the network.</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7" name="Rectangle 6">
            <a:extLst>
              <a:ext uri="{FF2B5EF4-FFF2-40B4-BE49-F238E27FC236}">
                <a16:creationId xmlns:a16="http://schemas.microsoft.com/office/drawing/2014/main" id="{CE037D05-F4D0-48D0-8234-34BA10DADA1F}"/>
              </a:ext>
            </a:extLst>
          </p:cNvPr>
          <p:cNvSpPr/>
          <p:nvPr/>
        </p:nvSpPr>
        <p:spPr>
          <a:xfrm>
            <a:off x="80756" y="3716345"/>
            <a:ext cx="8982488" cy="830997"/>
          </a:xfrm>
          <a:prstGeom prst="rect">
            <a:avLst/>
          </a:prstGeom>
        </p:spPr>
        <p:txBody>
          <a:bodyPr wrap="square">
            <a:spAutoFit/>
          </a:bodyPr>
          <a:lstStyle/>
          <a:p>
            <a:r>
              <a:rPr lang="en-US" sz="1600" dirty="0"/>
              <a:t>When a router receives routing information from a neighbor, it stores it in a local routing database, and the distance vector algorithm (such as the Bellman-Ford and Ford-Fulkerson algorithms) is used to determine which paths are the best loop-free paths to each reachable destination. </a:t>
            </a:r>
          </a:p>
        </p:txBody>
      </p:sp>
      <p:pic>
        <p:nvPicPr>
          <p:cNvPr id="6" name="Picture 5">
            <a:extLst>
              <a:ext uri="{FF2B5EF4-FFF2-40B4-BE49-F238E27FC236}">
                <a16:creationId xmlns:a16="http://schemas.microsoft.com/office/drawing/2014/main" id="{966E6271-C6CB-4CFF-B36C-ECE51AAAA50C}"/>
              </a:ext>
            </a:extLst>
          </p:cNvPr>
          <p:cNvPicPr>
            <a:picLocks noChangeAspect="1"/>
          </p:cNvPicPr>
          <p:nvPr/>
        </p:nvPicPr>
        <p:blipFill>
          <a:blip r:embed="rId3"/>
          <a:stretch>
            <a:fillRect/>
          </a:stretch>
        </p:blipFill>
        <p:spPr>
          <a:xfrm>
            <a:off x="2357988" y="2428818"/>
            <a:ext cx="3251702" cy="1185915"/>
          </a:xfrm>
          <a:prstGeom prst="rect">
            <a:avLst/>
          </a:prstGeom>
        </p:spPr>
      </p:pic>
    </p:spTree>
    <p:extLst>
      <p:ext uri="{BB962C8B-B14F-4D97-AF65-F5344CB8AC3E}">
        <p14:creationId xmlns:p14="http://schemas.microsoft.com/office/powerpoint/2010/main" val="196513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Routing Protocol Overview</a:t>
            </a:r>
            <a:br>
              <a:rPr lang="en-US" dirty="0"/>
            </a:br>
            <a:r>
              <a:rPr lang="en-US" sz="2400" dirty="0"/>
              <a:t>Enhanced</a:t>
            </a:r>
            <a:r>
              <a:rPr lang="en-US" dirty="0"/>
              <a:t> </a:t>
            </a:r>
            <a:r>
              <a:rPr lang="en-US" sz="2400" dirty="0"/>
              <a:t>Distance Vector Algorithms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016" y="649936"/>
            <a:ext cx="8620018" cy="1743944"/>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diffusing update algorithm (DUAL) is an enhanced distance vector algorithm that EIGRP uses to calculate the shortest path to a destination within a network. EIGRP advertises network information to its neighbors as other distance vector protocols do, but it has some enhancements: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It offers rapid convergence time for changes in the network topology.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It sends updates only when there is a change in the network. It does not send full routing table updates in a periodic fashion, as distance vector protocols do.</a:t>
            </a:r>
          </a:p>
        </p:txBody>
      </p:sp>
      <p:sp>
        <p:nvSpPr>
          <p:cNvPr id="5" name="TextBox 4">
            <a:extLst>
              <a:ext uri="{FF2B5EF4-FFF2-40B4-BE49-F238E27FC236}">
                <a16:creationId xmlns:a16="http://schemas.microsoft.com/office/drawing/2014/main" id="{4CA10A0F-14F5-4D24-A681-D5B014F825DE}"/>
              </a:ext>
            </a:extLst>
          </p:cNvPr>
          <p:cNvSpPr txBox="1"/>
          <p:nvPr/>
        </p:nvSpPr>
        <p:spPr>
          <a:xfrm>
            <a:off x="113015" y="2465798"/>
            <a:ext cx="4150759" cy="2369880"/>
          </a:xfrm>
          <a:prstGeom prst="rect">
            <a:avLst/>
          </a:prstGeom>
          <a:noFill/>
        </p:spPr>
        <p:txBody>
          <a:bodyPr wrap="square" rtlCol="0">
            <a:spAutoFit/>
          </a:bodyPr>
          <a:lstStyle/>
          <a:p>
            <a:pPr marL="285750" indent="-285750" defTabSz="684213">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It uses hellos and forms neighbor relationships just as link-state protocols do.</a:t>
            </a:r>
          </a:p>
          <a:p>
            <a:pPr marL="285750" indent="-285750" defTabSz="684213">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It uses bandwidth, delay, reliability, load, and maximum transmission unit (MTU) size instead of hop count for path calculations.</a:t>
            </a:r>
          </a:p>
          <a:p>
            <a:pPr marL="285750" indent="-285750" defTabSz="684213">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It has the option to load balance traffic across equal- or unequal-cost paths.</a:t>
            </a:r>
          </a:p>
          <a:p>
            <a:endParaRPr lang="en-US" dirty="0"/>
          </a:p>
        </p:txBody>
      </p:sp>
      <p:sp>
        <p:nvSpPr>
          <p:cNvPr id="8" name="TextBox 7">
            <a:extLst>
              <a:ext uri="{FF2B5EF4-FFF2-40B4-BE49-F238E27FC236}">
                <a16:creationId xmlns:a16="http://schemas.microsoft.com/office/drawing/2014/main" id="{5D60AE0B-4151-4662-8353-49A8C99F0907}"/>
              </a:ext>
            </a:extLst>
          </p:cNvPr>
          <p:cNvSpPr txBox="1"/>
          <p:nvPr/>
        </p:nvSpPr>
        <p:spPr>
          <a:xfrm>
            <a:off x="3884679" y="4376791"/>
            <a:ext cx="5392885" cy="323165"/>
          </a:xfrm>
          <a:prstGeom prst="rect">
            <a:avLst/>
          </a:prstGeom>
          <a:noFill/>
        </p:spPr>
        <p:txBody>
          <a:bodyPr wrap="square" rtlCol="0">
            <a:spAutoFit/>
          </a:bodyPr>
          <a:lstStyle/>
          <a:p>
            <a:r>
              <a:rPr lang="en-US" sz="1500" dirty="0"/>
              <a:t>EIGRP is sometimes referred to as a hybrid routing protocol.</a:t>
            </a:r>
          </a:p>
        </p:txBody>
      </p:sp>
      <p:pic>
        <p:nvPicPr>
          <p:cNvPr id="2" name="Picture 1">
            <a:extLst>
              <a:ext uri="{FF2B5EF4-FFF2-40B4-BE49-F238E27FC236}">
                <a16:creationId xmlns:a16="http://schemas.microsoft.com/office/drawing/2014/main" id="{2C3AFF60-F1F8-4882-8EFC-EA6791F75D0C}"/>
              </a:ext>
            </a:extLst>
          </p:cNvPr>
          <p:cNvPicPr>
            <a:picLocks noChangeAspect="1"/>
          </p:cNvPicPr>
          <p:nvPr/>
        </p:nvPicPr>
        <p:blipFill>
          <a:blip r:embed="rId3"/>
          <a:stretch>
            <a:fillRect/>
          </a:stretch>
        </p:blipFill>
        <p:spPr>
          <a:xfrm>
            <a:off x="4295645" y="2465798"/>
            <a:ext cx="4848355" cy="1792358"/>
          </a:xfrm>
          <a:prstGeom prst="rect">
            <a:avLst/>
          </a:prstGeom>
        </p:spPr>
      </p:pic>
    </p:spTree>
    <p:extLst>
      <p:ext uri="{BB962C8B-B14F-4D97-AF65-F5344CB8AC3E}">
        <p14:creationId xmlns:p14="http://schemas.microsoft.com/office/powerpoint/2010/main" val="234695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Routing Protocol Overview</a:t>
            </a:r>
            <a:br>
              <a:rPr lang="en-US" dirty="0"/>
            </a:br>
            <a:r>
              <a:rPr lang="en-US" sz="2400" dirty="0"/>
              <a:t>Link-State Algorithms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016" y="649936"/>
            <a:ext cx="8620018" cy="1291880"/>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A link-state dynamic IP routing protocol advertises the link state and link metric for each of its connected links and directly connected routers to every router in the network. OSPF and IS-IS are two link-state routing protocols commonly used in enterprise and service provider networks. OSPF advertisements are called link-state advertisements (LSAs), and IS-IS uses link-state packets (LSPs) for its advertisements.</a:t>
            </a:r>
          </a:p>
        </p:txBody>
      </p:sp>
      <p:sp>
        <p:nvSpPr>
          <p:cNvPr id="5" name="TextBox 4">
            <a:extLst>
              <a:ext uri="{FF2B5EF4-FFF2-40B4-BE49-F238E27FC236}">
                <a16:creationId xmlns:a16="http://schemas.microsoft.com/office/drawing/2014/main" id="{4CA10A0F-14F5-4D24-A681-D5B014F825DE}"/>
              </a:ext>
            </a:extLst>
          </p:cNvPr>
          <p:cNvSpPr txBox="1"/>
          <p:nvPr/>
        </p:nvSpPr>
        <p:spPr>
          <a:xfrm>
            <a:off x="113016" y="1951797"/>
            <a:ext cx="4150759"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000000"/>
                </a:solidFill>
              </a:rPr>
              <a:t>A router receives an advertisement from a neighbor and stores it in the link-state database (LSDB).</a:t>
            </a:r>
          </a:p>
          <a:p>
            <a:pPr marL="285750" indent="-285750">
              <a:buFont typeface="Arial" panose="020B0604020202020204" pitchFamily="34" charset="0"/>
              <a:buChar char="•"/>
            </a:pPr>
            <a:r>
              <a:rPr lang="en-US" sz="1500" dirty="0">
                <a:solidFill>
                  <a:srgbClr val="000000"/>
                </a:solidFill>
              </a:rPr>
              <a:t>The link state information is advertised to each of its neighbor routers exactly as it was received.  This enables all the routers in the network to have an identical map of the network.</a:t>
            </a:r>
          </a:p>
          <a:p>
            <a:pPr marL="285750" indent="-285750">
              <a:buFont typeface="Arial" panose="020B0604020202020204" pitchFamily="34" charset="0"/>
              <a:buChar char="•"/>
            </a:pPr>
            <a:r>
              <a:rPr lang="en-US" sz="1500" dirty="0">
                <a:solidFill>
                  <a:srgbClr val="000000"/>
                </a:solidFill>
              </a:rPr>
              <a:t>The Dijkstra shortest path first (SPF) algorithm is run by every router in the network in order to calculate the best,  shortest loop-free paths. </a:t>
            </a:r>
          </a:p>
        </p:txBody>
      </p:sp>
      <p:pic>
        <p:nvPicPr>
          <p:cNvPr id="6" name="Picture 5">
            <a:extLst>
              <a:ext uri="{FF2B5EF4-FFF2-40B4-BE49-F238E27FC236}">
                <a16:creationId xmlns:a16="http://schemas.microsoft.com/office/drawing/2014/main" id="{B1082E27-07EB-4EAF-8551-78CD5189D1F2}"/>
              </a:ext>
            </a:extLst>
          </p:cNvPr>
          <p:cNvPicPr>
            <a:picLocks noChangeAspect="1"/>
          </p:cNvPicPr>
          <p:nvPr/>
        </p:nvPicPr>
        <p:blipFill>
          <a:blip r:embed="rId3"/>
          <a:stretch>
            <a:fillRect/>
          </a:stretch>
        </p:blipFill>
        <p:spPr>
          <a:xfrm>
            <a:off x="4198753" y="1869896"/>
            <a:ext cx="4647297" cy="2421758"/>
          </a:xfrm>
          <a:prstGeom prst="rect">
            <a:avLst/>
          </a:prstGeom>
        </p:spPr>
      </p:pic>
    </p:spTree>
    <p:extLst>
      <p:ext uri="{BB962C8B-B14F-4D97-AF65-F5344CB8AC3E}">
        <p14:creationId xmlns:p14="http://schemas.microsoft.com/office/powerpoint/2010/main" val="102975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Routing Protocol Overview</a:t>
            </a:r>
            <a:br>
              <a:rPr lang="en-US" dirty="0"/>
            </a:br>
            <a:r>
              <a:rPr lang="en-US" sz="2400" dirty="0"/>
              <a:t>Path Vector Algorithm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016" y="649936"/>
            <a:ext cx="8620018" cy="1038237"/>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A path vector protocol, such as BGP, is similar to a distance vector protocol. The difference is that instead of looking at the distance to determine the best loop-free path, it looks at various BGP path attributes. BGP path attributes include autonomous system path (AS_Path), multi-exit discriminator (MED), origin, next hop, local preference, atomic aggregate, and aggregator. </a:t>
            </a:r>
          </a:p>
        </p:txBody>
      </p:sp>
      <p:sp>
        <p:nvSpPr>
          <p:cNvPr id="5" name="TextBox 4">
            <a:extLst>
              <a:ext uri="{FF2B5EF4-FFF2-40B4-BE49-F238E27FC236}">
                <a16:creationId xmlns:a16="http://schemas.microsoft.com/office/drawing/2014/main" id="{4CA10A0F-14F5-4D24-A681-D5B014F825DE}"/>
              </a:ext>
            </a:extLst>
          </p:cNvPr>
          <p:cNvSpPr txBox="1"/>
          <p:nvPr/>
        </p:nvSpPr>
        <p:spPr>
          <a:xfrm>
            <a:off x="113016" y="1688173"/>
            <a:ext cx="6421348" cy="3339376"/>
          </a:xfrm>
          <a:prstGeom prst="rect">
            <a:avLst/>
          </a:prstGeom>
          <a:noFill/>
        </p:spPr>
        <p:txBody>
          <a:bodyPr wrap="square" rtlCol="0">
            <a:spAutoFit/>
          </a:bodyPr>
          <a:lstStyle/>
          <a:p>
            <a:r>
              <a:rPr lang="en-US" sz="1400" dirty="0"/>
              <a:t>Figure 6-5 illustrates the loop prevention concept over the following steps: </a:t>
            </a:r>
          </a:p>
          <a:p>
            <a:pPr marL="342900" indent="-342900">
              <a:buAutoNum type="arabicPeriod"/>
            </a:pPr>
            <a:r>
              <a:rPr lang="en-US" sz="1400" dirty="0"/>
              <a:t>R1 (AS 1) advertises the 10.1.1.0/24 network to R2 (AS 2). R1 adds the AS 1 to the AS_Path during the network advertisement to R2. </a:t>
            </a:r>
          </a:p>
          <a:p>
            <a:pPr marL="342900" indent="-342900">
              <a:buAutoNum type="arabicPeriod"/>
            </a:pPr>
            <a:r>
              <a:rPr lang="en-US" sz="1400" dirty="0"/>
              <a:t>R2 advertises the 10.1.1.0/24 network to R4 and adds AS 2 to the AS_Path during the network advertisement to R4. </a:t>
            </a:r>
          </a:p>
          <a:p>
            <a:pPr marL="342900" indent="-342900">
              <a:buAutoNum type="arabicPeriod"/>
            </a:pPr>
            <a:r>
              <a:rPr lang="en-US" sz="1400" dirty="0"/>
              <a:t>R4 advertises the 10.1.1.0/24 network to R3 and adds AS 4 to the AS_Path during the network advertisement to R3.</a:t>
            </a:r>
          </a:p>
          <a:p>
            <a:pPr marL="342900" indent="-342900">
              <a:buAutoNum type="arabicPeriod"/>
            </a:pPr>
            <a:r>
              <a:rPr lang="en-US" sz="1400" dirty="0"/>
              <a:t>R3 advertises the 10.1.1.0/24 network back to R1 and R2 after adding AS 3 to the AS_Path during the network advertisement. </a:t>
            </a:r>
          </a:p>
          <a:p>
            <a:pPr marL="342900" indent="-342900">
              <a:buAutoNum type="arabicPeriod"/>
            </a:pPr>
            <a:r>
              <a:rPr lang="en-US" sz="1400" dirty="0"/>
              <a:t>As R1 receives the 10.1.1.0/24 network advertisement from R3, it discards the route advertisement because R1 detects its AS (AS 1) in the AS_Path “3 4 2 1” and considers the advertisement as a loop. R2 discards the 10.1.1.0/24 network advertisement from R3 as it detects its AS (AS 2) in the AS_Path “3 4 2 1” and considers it a loop, too.</a:t>
            </a:r>
          </a:p>
          <a:p>
            <a:r>
              <a:rPr lang="en-US" sz="1500" dirty="0"/>
              <a:t> </a:t>
            </a:r>
          </a:p>
        </p:txBody>
      </p:sp>
      <p:pic>
        <p:nvPicPr>
          <p:cNvPr id="2" name="Picture 1">
            <a:extLst>
              <a:ext uri="{FF2B5EF4-FFF2-40B4-BE49-F238E27FC236}">
                <a16:creationId xmlns:a16="http://schemas.microsoft.com/office/drawing/2014/main" id="{B0AFCBE4-DA7A-4348-8128-1171C5A3EAFE}"/>
              </a:ext>
            </a:extLst>
          </p:cNvPr>
          <p:cNvPicPr>
            <a:picLocks noChangeAspect="1"/>
          </p:cNvPicPr>
          <p:nvPr/>
        </p:nvPicPr>
        <p:blipFill>
          <a:blip r:embed="rId3"/>
          <a:stretch>
            <a:fillRect/>
          </a:stretch>
        </p:blipFill>
        <p:spPr>
          <a:xfrm>
            <a:off x="6534364" y="1799041"/>
            <a:ext cx="2416220" cy="2577750"/>
          </a:xfrm>
          <a:prstGeom prst="rect">
            <a:avLst/>
          </a:prstGeom>
        </p:spPr>
      </p:pic>
    </p:spTree>
    <p:extLst>
      <p:ext uri="{BB962C8B-B14F-4D97-AF65-F5344CB8AC3E}">
        <p14:creationId xmlns:p14="http://schemas.microsoft.com/office/powerpoint/2010/main" val="38461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35740</TotalTime>
  <Words>3951</Words>
  <Application>Microsoft Office PowerPoint</Application>
  <PresentationFormat>On-screen Show (16:9)</PresentationFormat>
  <Paragraphs>316</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CiscoSans ExtraLight</vt:lpstr>
      <vt:lpstr>Courier New</vt:lpstr>
      <vt:lpstr>Default Theme</vt:lpstr>
      <vt:lpstr>Chapter 6: IP Routing Essentials</vt:lpstr>
      <vt:lpstr>Chapter 6 Content</vt:lpstr>
      <vt:lpstr>Routing Protocol Overview</vt:lpstr>
      <vt:lpstr>Routing Protocol Overview Routing Protocol Overview</vt:lpstr>
      <vt:lpstr>Routing Protocol Overview Routing Protocol Overview (Cont.)</vt:lpstr>
      <vt:lpstr>Routing Protocol Overview Distance Vector Algorithms</vt:lpstr>
      <vt:lpstr>Routing Protocol Overview Enhanced Distance Vector Algorithms</vt:lpstr>
      <vt:lpstr>Routing Protocol Overview Link-State Algorithms</vt:lpstr>
      <vt:lpstr>Routing Protocol Overview Path Vector Algorithm</vt:lpstr>
      <vt:lpstr>Path Selection</vt:lpstr>
      <vt:lpstr>Path Selection Path Selection</vt:lpstr>
      <vt:lpstr>Path Selection Prefix Length </vt:lpstr>
      <vt:lpstr>Path Selection Administrative Distance</vt:lpstr>
      <vt:lpstr>Path Selection Administrative Distance (Cont.)</vt:lpstr>
      <vt:lpstr>Path Selection Metrics – Equal-Cost Multipathing</vt:lpstr>
      <vt:lpstr>Path Selection Metrics- Unequal-Cost Load Balancing</vt:lpstr>
      <vt:lpstr>Static Routing</vt:lpstr>
      <vt:lpstr>Static Routing Static Routing and Static Route Types</vt:lpstr>
      <vt:lpstr>Static Routing Directly Attached Static Routes</vt:lpstr>
      <vt:lpstr>Static Routing Directly Attached Static Routes (Cont.)</vt:lpstr>
      <vt:lpstr>Static Routing Recursive Static Routes</vt:lpstr>
      <vt:lpstr>Static Routing Recursive Static Routes (Cont.)</vt:lpstr>
      <vt:lpstr>Static Routing Fully Specified Static Routes </vt:lpstr>
      <vt:lpstr>Static Routing Floating Static Routing</vt:lpstr>
      <vt:lpstr>Static Routing Static Null Routes</vt:lpstr>
      <vt:lpstr>Static Routing Static Null Routes (Cont.)</vt:lpstr>
      <vt:lpstr>Static Routing IPv6 Static Routes</vt:lpstr>
      <vt:lpstr>Virtual Routing and Forwarding</vt:lpstr>
      <vt:lpstr>Virtual Routing and Forwarding Virtual Routing and Forwarding</vt:lpstr>
      <vt:lpstr>Virtual Routing and Forwarding Virtual Routing and Forwarding (Cont.)</vt:lpstr>
      <vt:lpstr>Virtual Routing and Forwarding Virtual Routing and Forwarding (Cont.)</vt:lpstr>
      <vt:lpstr>Virtual Routing and Forwarding Virtual Routing and Forwarding (Cont.)</vt:lpstr>
      <vt:lpstr>Prepare for the Exam</vt:lpstr>
      <vt:lpstr>Prepare for the Exam Key Topics for Chapter 6</vt:lpstr>
      <vt:lpstr>Prepare for the Exam Key Terms for Chapter 6</vt:lpstr>
      <vt:lpstr>Prepare for the Exam Command Reference for Chapter 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356</cp:revision>
  <dcterms:created xsi:type="dcterms:W3CDTF">2019-10-18T06:21:22Z</dcterms:created>
  <dcterms:modified xsi:type="dcterms:W3CDTF">2020-02-07T20:52:33Z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