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7.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5"/>
  </p:notesMasterIdLst>
  <p:sldIdLst>
    <p:sldId id="513" r:id="rId2"/>
    <p:sldId id="1103" r:id="rId3"/>
    <p:sldId id="1144" r:id="rId4"/>
    <p:sldId id="1054" r:id="rId5"/>
    <p:sldId id="1165" r:id="rId6"/>
    <p:sldId id="1166" r:id="rId7"/>
    <p:sldId id="1167" r:id="rId8"/>
    <p:sldId id="1168" r:id="rId9"/>
    <p:sldId id="1186" r:id="rId10"/>
    <p:sldId id="1169" r:id="rId11"/>
    <p:sldId id="1170" r:id="rId12"/>
    <p:sldId id="1171" r:id="rId13"/>
    <p:sldId id="1172" r:id="rId14"/>
    <p:sldId id="1173" r:id="rId15"/>
    <p:sldId id="1174" r:id="rId16"/>
    <p:sldId id="1175" r:id="rId17"/>
    <p:sldId id="1176" r:id="rId18"/>
    <p:sldId id="1177" r:id="rId19"/>
    <p:sldId id="1178" r:id="rId20"/>
    <p:sldId id="1179" r:id="rId21"/>
    <p:sldId id="1180" r:id="rId22"/>
    <p:sldId id="1187" r:id="rId23"/>
    <p:sldId id="1146" r:id="rId24"/>
    <p:sldId id="1181" r:id="rId25"/>
    <p:sldId id="1182" r:id="rId26"/>
    <p:sldId id="1188" r:id="rId27"/>
    <p:sldId id="1183" r:id="rId28"/>
    <p:sldId id="1184" r:id="rId29"/>
    <p:sldId id="1185" r:id="rId30"/>
    <p:sldId id="1158" r:id="rId31"/>
    <p:sldId id="1159" r:id="rId32"/>
    <p:sldId id="1160" r:id="rId33"/>
    <p:sldId id="291" r:id="rId34"/>
  </p:sldIdLst>
  <p:sldSz cx="9144000" cy="5143500" type="screen16x9"/>
  <p:notesSz cx="6858000" cy="9144000"/>
  <p:custDataLst>
    <p:tags r:id="rId3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1" clrIdx="3"/>
  <p:cmAuthor id="4" name="jagibbon" initials="jmg" lastIdx="8" clrIdx="4"/>
  <p:cmAuthor id="5" name="User" initials="U" lastIdx="2"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86694" autoAdjust="0"/>
  </p:normalViewPr>
  <p:slideViewPr>
    <p:cSldViewPr snapToGrid="0" showGuides="1">
      <p:cViewPr varScale="1">
        <p:scale>
          <a:sx n="125" d="100"/>
          <a:sy n="125" d="100"/>
        </p:scale>
        <p:origin x="102" y="11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573996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812070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216261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35905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05939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8909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332575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553570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541476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8027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521304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908858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5494550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925024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860370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798530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924149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291491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884500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356922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76420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4090346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98875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35983220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629112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178819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294472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753007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732861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Chapter 7: EIGRP</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562516" y="3799252"/>
            <a:ext cx="2869604" cy="587813"/>
          </a:xfrm>
        </p:spPr>
        <p:txBody>
          <a:bodyPr/>
          <a:lstStyle/>
          <a:p>
            <a:r>
              <a:rPr lang="en-US" dirty="0"/>
              <a:t>CCNP Enterprise: Core Networking</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EIGRP Fundamentals</a:t>
            </a:r>
            <a:br>
              <a:rPr lang="en-US" dirty="0"/>
            </a:br>
            <a:r>
              <a:rPr lang="en-US" sz="2400" dirty="0"/>
              <a:t>EIGRP Neighbors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731837"/>
            <a:ext cx="8118458" cy="830263"/>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EIGRP neighbors exchange the entire routing table when forming an adjacency, and they advertise only incremental updates as topology changes occur within a network. EIGRP uses five different packet types to communicate with other routers.</a:t>
            </a:r>
          </a:p>
        </p:txBody>
      </p:sp>
      <p:graphicFrame>
        <p:nvGraphicFramePr>
          <p:cNvPr id="5" name="Table 4">
            <a:extLst>
              <a:ext uri="{FF2B5EF4-FFF2-40B4-BE49-F238E27FC236}">
                <a16:creationId xmlns:a16="http://schemas.microsoft.com/office/drawing/2014/main" id="{1E996411-3745-4660-8FDC-43DD3A96BBAB}"/>
              </a:ext>
            </a:extLst>
          </p:cNvPr>
          <p:cNvGraphicFramePr>
            <a:graphicFrameLocks noGrp="1"/>
          </p:cNvGraphicFramePr>
          <p:nvPr>
            <p:extLst>
              <p:ext uri="{D42A27DB-BD31-4B8C-83A1-F6EECF244321}">
                <p14:modId xmlns:p14="http://schemas.microsoft.com/office/powerpoint/2010/main" val="1874687050"/>
              </p:ext>
            </p:extLst>
          </p:nvPr>
        </p:nvGraphicFramePr>
        <p:xfrm>
          <a:off x="345117" y="1562100"/>
          <a:ext cx="8379516" cy="2727960"/>
        </p:xfrm>
        <a:graphic>
          <a:graphicData uri="http://schemas.openxmlformats.org/drawingml/2006/table">
            <a:tbl>
              <a:tblPr firstRow="1" bandRow="1">
                <a:tableStyleId>{5C22544A-7EE6-4342-B048-85BDC9FD1C3A}</a:tableStyleId>
              </a:tblPr>
              <a:tblGrid>
                <a:gridCol w="674058">
                  <a:extLst>
                    <a:ext uri="{9D8B030D-6E8A-4147-A177-3AD203B41FA5}">
                      <a16:colId xmlns:a16="http://schemas.microsoft.com/office/drawing/2014/main" val="3133942819"/>
                    </a:ext>
                  </a:extLst>
                </a:gridCol>
                <a:gridCol w="1428750">
                  <a:extLst>
                    <a:ext uri="{9D8B030D-6E8A-4147-A177-3AD203B41FA5}">
                      <a16:colId xmlns:a16="http://schemas.microsoft.com/office/drawing/2014/main" val="3358645150"/>
                    </a:ext>
                  </a:extLst>
                </a:gridCol>
                <a:gridCol w="6276708">
                  <a:extLst>
                    <a:ext uri="{9D8B030D-6E8A-4147-A177-3AD203B41FA5}">
                      <a16:colId xmlns:a16="http://schemas.microsoft.com/office/drawing/2014/main" val="2120057216"/>
                    </a:ext>
                  </a:extLst>
                </a:gridCol>
              </a:tblGrid>
              <a:tr h="332982">
                <a:tc>
                  <a:txBody>
                    <a:bodyPr/>
                    <a:lstStyle/>
                    <a:p>
                      <a:r>
                        <a:rPr lang="en-US" sz="1600" dirty="0"/>
                        <a:t>Type</a:t>
                      </a:r>
                    </a:p>
                  </a:txBody>
                  <a:tcPr/>
                </a:tc>
                <a:tc>
                  <a:txBody>
                    <a:bodyPr/>
                    <a:lstStyle/>
                    <a:p>
                      <a:r>
                        <a:rPr lang="en-US" sz="1600" dirty="0"/>
                        <a:t>Packet Name</a:t>
                      </a:r>
                    </a:p>
                  </a:txBody>
                  <a:tcPr/>
                </a:tc>
                <a:tc>
                  <a:txBody>
                    <a:bodyPr/>
                    <a:lstStyle/>
                    <a:p>
                      <a:r>
                        <a:rPr lang="en-US" sz="1600" dirty="0"/>
                        <a:t>Function</a:t>
                      </a:r>
                    </a:p>
                  </a:txBody>
                  <a:tcPr/>
                </a:tc>
                <a:extLst>
                  <a:ext uri="{0D108BD9-81ED-4DB2-BD59-A6C34878D82A}">
                    <a16:rowId xmlns:a16="http://schemas.microsoft.com/office/drawing/2014/main" val="2640803396"/>
                  </a:ext>
                </a:extLst>
              </a:tr>
              <a:tr h="370840">
                <a:tc>
                  <a:txBody>
                    <a:bodyPr/>
                    <a:lstStyle/>
                    <a:p>
                      <a:r>
                        <a:rPr lang="en-US" sz="1400" dirty="0">
                          <a:solidFill>
                            <a:srgbClr val="000000"/>
                          </a:solidFill>
                        </a:rPr>
                        <a:t>1</a:t>
                      </a:r>
                    </a:p>
                  </a:txBody>
                  <a:tcPr/>
                </a:tc>
                <a:tc>
                  <a:txBody>
                    <a:bodyPr/>
                    <a:lstStyle/>
                    <a:p>
                      <a:r>
                        <a:rPr lang="en-US" sz="1400" dirty="0">
                          <a:solidFill>
                            <a:srgbClr val="000000"/>
                          </a:solidFill>
                        </a:rPr>
                        <a:t>Hello</a:t>
                      </a:r>
                    </a:p>
                  </a:txBody>
                  <a:tcPr/>
                </a:tc>
                <a:tc>
                  <a:txBody>
                    <a:bodyPr/>
                    <a:lstStyle/>
                    <a:p>
                      <a:r>
                        <a:rPr lang="en-US" sz="1400" dirty="0">
                          <a:solidFill>
                            <a:srgbClr val="000000"/>
                          </a:solidFill>
                        </a:rPr>
                        <a:t>Used for discovery of EIGRP neighbors and for detecting when a neighbor is no longer available</a:t>
                      </a:r>
                    </a:p>
                  </a:txBody>
                  <a:tcPr/>
                </a:tc>
                <a:extLst>
                  <a:ext uri="{0D108BD9-81ED-4DB2-BD59-A6C34878D82A}">
                    <a16:rowId xmlns:a16="http://schemas.microsoft.com/office/drawing/2014/main" val="3303805005"/>
                  </a:ext>
                </a:extLst>
              </a:tr>
              <a:tr h="370840">
                <a:tc>
                  <a:txBody>
                    <a:bodyPr/>
                    <a:lstStyle/>
                    <a:p>
                      <a:r>
                        <a:rPr lang="en-US" sz="1400" dirty="0">
                          <a:solidFill>
                            <a:srgbClr val="000000"/>
                          </a:solidFill>
                        </a:rPr>
                        <a:t>2</a:t>
                      </a:r>
                    </a:p>
                  </a:txBody>
                  <a:tcPr/>
                </a:tc>
                <a:tc>
                  <a:txBody>
                    <a:bodyPr/>
                    <a:lstStyle/>
                    <a:p>
                      <a:r>
                        <a:rPr lang="en-US" sz="1400" dirty="0">
                          <a:solidFill>
                            <a:srgbClr val="000000"/>
                          </a:solidFill>
                        </a:rPr>
                        <a:t>Request</a:t>
                      </a:r>
                    </a:p>
                  </a:txBody>
                  <a:tcPr/>
                </a:tc>
                <a:tc>
                  <a:txBody>
                    <a:bodyPr/>
                    <a:lstStyle/>
                    <a:p>
                      <a:r>
                        <a:rPr lang="en-US" sz="1400" dirty="0">
                          <a:solidFill>
                            <a:srgbClr val="000000"/>
                          </a:solidFill>
                        </a:rPr>
                        <a:t>Used to get specific information from one or more neighbors</a:t>
                      </a:r>
                    </a:p>
                  </a:txBody>
                  <a:tcPr/>
                </a:tc>
                <a:extLst>
                  <a:ext uri="{0D108BD9-81ED-4DB2-BD59-A6C34878D82A}">
                    <a16:rowId xmlns:a16="http://schemas.microsoft.com/office/drawing/2014/main" val="1860627843"/>
                  </a:ext>
                </a:extLst>
              </a:tr>
              <a:tr h="370840">
                <a:tc>
                  <a:txBody>
                    <a:bodyPr/>
                    <a:lstStyle/>
                    <a:p>
                      <a:r>
                        <a:rPr lang="en-US" sz="1400" dirty="0">
                          <a:solidFill>
                            <a:srgbClr val="000000"/>
                          </a:solidFill>
                        </a:rPr>
                        <a:t>3</a:t>
                      </a:r>
                    </a:p>
                  </a:txBody>
                  <a:tcPr/>
                </a:tc>
                <a:tc>
                  <a:txBody>
                    <a:bodyPr/>
                    <a:lstStyle/>
                    <a:p>
                      <a:r>
                        <a:rPr lang="en-US" sz="1400" dirty="0">
                          <a:solidFill>
                            <a:srgbClr val="000000"/>
                          </a:solidFill>
                        </a:rPr>
                        <a:t>Update</a:t>
                      </a:r>
                    </a:p>
                  </a:txBody>
                  <a:tcPr/>
                </a:tc>
                <a:tc>
                  <a:txBody>
                    <a:bodyPr/>
                    <a:lstStyle/>
                    <a:p>
                      <a:r>
                        <a:rPr lang="en-US" sz="1400" dirty="0">
                          <a:solidFill>
                            <a:srgbClr val="000000"/>
                          </a:solidFill>
                        </a:rPr>
                        <a:t>Used to transmit routing and reachability information with other EIGRP neighbors</a:t>
                      </a:r>
                    </a:p>
                  </a:txBody>
                  <a:tcPr/>
                </a:tc>
                <a:extLst>
                  <a:ext uri="{0D108BD9-81ED-4DB2-BD59-A6C34878D82A}">
                    <a16:rowId xmlns:a16="http://schemas.microsoft.com/office/drawing/2014/main" val="3493850579"/>
                  </a:ext>
                </a:extLst>
              </a:tr>
              <a:tr h="370840">
                <a:tc>
                  <a:txBody>
                    <a:bodyPr/>
                    <a:lstStyle/>
                    <a:p>
                      <a:r>
                        <a:rPr lang="en-US" sz="1400" dirty="0">
                          <a:solidFill>
                            <a:srgbClr val="000000"/>
                          </a:solidFill>
                        </a:rPr>
                        <a:t>4</a:t>
                      </a:r>
                    </a:p>
                  </a:txBody>
                  <a:tcPr/>
                </a:tc>
                <a:tc>
                  <a:txBody>
                    <a:bodyPr/>
                    <a:lstStyle/>
                    <a:p>
                      <a:r>
                        <a:rPr lang="en-US" sz="1400" dirty="0">
                          <a:solidFill>
                            <a:srgbClr val="000000"/>
                          </a:solidFill>
                        </a:rPr>
                        <a:t>Query</a:t>
                      </a:r>
                    </a:p>
                  </a:txBody>
                  <a:tcPr/>
                </a:tc>
                <a:tc>
                  <a:txBody>
                    <a:bodyPr/>
                    <a:lstStyle/>
                    <a:p>
                      <a:r>
                        <a:rPr lang="en-US" sz="1400" dirty="0">
                          <a:solidFill>
                            <a:srgbClr val="000000"/>
                          </a:solidFill>
                        </a:rPr>
                        <a:t>Sent out to search for another path during convergence</a:t>
                      </a:r>
                    </a:p>
                  </a:txBody>
                  <a:tcPr/>
                </a:tc>
                <a:extLst>
                  <a:ext uri="{0D108BD9-81ED-4DB2-BD59-A6C34878D82A}">
                    <a16:rowId xmlns:a16="http://schemas.microsoft.com/office/drawing/2014/main" val="4075454723"/>
                  </a:ext>
                </a:extLst>
              </a:tr>
              <a:tr h="370840">
                <a:tc>
                  <a:txBody>
                    <a:bodyPr/>
                    <a:lstStyle/>
                    <a:p>
                      <a:r>
                        <a:rPr lang="en-US" sz="1400" dirty="0">
                          <a:solidFill>
                            <a:srgbClr val="000000"/>
                          </a:solidFill>
                        </a:rPr>
                        <a:t>5</a:t>
                      </a:r>
                    </a:p>
                  </a:txBody>
                  <a:tcPr/>
                </a:tc>
                <a:tc>
                  <a:txBody>
                    <a:bodyPr/>
                    <a:lstStyle/>
                    <a:p>
                      <a:r>
                        <a:rPr lang="en-US" sz="1400" dirty="0">
                          <a:solidFill>
                            <a:srgbClr val="000000"/>
                          </a:solidFill>
                        </a:rPr>
                        <a:t>Reply</a:t>
                      </a:r>
                    </a:p>
                  </a:txBody>
                  <a:tcPr/>
                </a:tc>
                <a:tc>
                  <a:txBody>
                    <a:bodyPr/>
                    <a:lstStyle/>
                    <a:p>
                      <a:r>
                        <a:rPr lang="en-US" sz="1400" dirty="0">
                          <a:solidFill>
                            <a:srgbClr val="000000"/>
                          </a:solidFill>
                        </a:rPr>
                        <a:t>Sent in response to a query packet</a:t>
                      </a:r>
                    </a:p>
                  </a:txBody>
                  <a:tcPr/>
                </a:tc>
                <a:extLst>
                  <a:ext uri="{0D108BD9-81ED-4DB2-BD59-A6C34878D82A}">
                    <a16:rowId xmlns:a16="http://schemas.microsoft.com/office/drawing/2014/main" val="71963899"/>
                  </a:ext>
                </a:extLst>
              </a:tr>
            </a:tbl>
          </a:graphicData>
        </a:graphic>
      </p:graphicFrame>
      <p:sp>
        <p:nvSpPr>
          <p:cNvPr id="2" name="TextBox 1">
            <a:extLst>
              <a:ext uri="{FF2B5EF4-FFF2-40B4-BE49-F238E27FC236}">
                <a16:creationId xmlns:a16="http://schemas.microsoft.com/office/drawing/2014/main" id="{27793688-0B32-47A5-B54E-F4D4EC60F260}"/>
              </a:ext>
            </a:extLst>
          </p:cNvPr>
          <p:cNvSpPr txBox="1"/>
          <p:nvPr/>
        </p:nvSpPr>
        <p:spPr>
          <a:xfrm>
            <a:off x="1396538" y="4372495"/>
            <a:ext cx="3266902" cy="276999"/>
          </a:xfrm>
          <a:prstGeom prst="rect">
            <a:avLst/>
          </a:prstGeom>
          <a:noFill/>
        </p:spPr>
        <p:txBody>
          <a:bodyPr wrap="square" rtlCol="0">
            <a:spAutoFit/>
          </a:bodyPr>
          <a:lstStyle/>
          <a:p>
            <a:r>
              <a:rPr lang="en-US" sz="1200" dirty="0"/>
              <a:t>Table 7-3 EIGRP Packet Types</a:t>
            </a:r>
          </a:p>
        </p:txBody>
      </p:sp>
    </p:spTree>
    <p:extLst>
      <p:ext uri="{BB962C8B-B14F-4D97-AF65-F5344CB8AC3E}">
        <p14:creationId xmlns:p14="http://schemas.microsoft.com/office/powerpoint/2010/main" val="348743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Path Metric Calculation</a:t>
            </a:r>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951873"/>
            <a:ext cx="8277832"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Metric calculation is a critical component for any routing protocol. EIGRP uses multiple factors to calculate the metric for a path. </a:t>
            </a:r>
            <a:endParaRPr lang="en-US" sz="1600" dirty="0">
              <a:solidFill>
                <a:schemeClr val="accent5">
                  <a:lumMod val="40000"/>
                  <a:lumOff val="60000"/>
                </a:schemeClr>
              </a:solidFill>
              <a:latin typeface="+mj-lt"/>
              <a:ea typeface="ＭＳ Ｐゴシック" charset="0"/>
            </a:endParaRPr>
          </a:p>
        </p:txBody>
      </p:sp>
    </p:spTree>
    <p:custDataLst>
      <p:tags r:id="rId1"/>
    </p:custDataLst>
    <p:extLst>
      <p:ext uri="{BB962C8B-B14F-4D97-AF65-F5344CB8AC3E}">
        <p14:creationId xmlns:p14="http://schemas.microsoft.com/office/powerpoint/2010/main" val="84876625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Metric Calculation</a:t>
            </a:r>
            <a:br>
              <a:rPr lang="en-US" dirty="0"/>
            </a:br>
            <a:r>
              <a:rPr lang="en-US" sz="2400" dirty="0"/>
              <a:t>EIGRP Classic Metric Formula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07795"/>
            <a:ext cx="8118458" cy="10305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Metric calculation uses bandwidth and delay by default, but it can include interface load and reliability, too. The formula shown in Figure 7-4 illustrates the EIGRP classic metric formula.</a:t>
            </a:r>
          </a:p>
        </p:txBody>
      </p:sp>
      <p:pic>
        <p:nvPicPr>
          <p:cNvPr id="2" name="Picture 1">
            <a:extLst>
              <a:ext uri="{FF2B5EF4-FFF2-40B4-BE49-F238E27FC236}">
                <a16:creationId xmlns:a16="http://schemas.microsoft.com/office/drawing/2014/main" id="{5D710356-2860-48BF-A7AF-9E103D05BC26}"/>
              </a:ext>
            </a:extLst>
          </p:cNvPr>
          <p:cNvPicPr>
            <a:picLocks noChangeAspect="1"/>
          </p:cNvPicPr>
          <p:nvPr/>
        </p:nvPicPr>
        <p:blipFill>
          <a:blip r:embed="rId3"/>
          <a:stretch>
            <a:fillRect/>
          </a:stretch>
        </p:blipFill>
        <p:spPr>
          <a:xfrm>
            <a:off x="1989086" y="1838325"/>
            <a:ext cx="4979019" cy="961140"/>
          </a:xfrm>
          <a:prstGeom prst="rect">
            <a:avLst/>
          </a:prstGeom>
        </p:spPr>
      </p:pic>
    </p:spTree>
    <p:extLst>
      <p:ext uri="{BB962C8B-B14F-4D97-AF65-F5344CB8AC3E}">
        <p14:creationId xmlns:p14="http://schemas.microsoft.com/office/powerpoint/2010/main" val="282164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Metric Calculation</a:t>
            </a:r>
            <a:br>
              <a:rPr lang="en-US" dirty="0"/>
            </a:br>
            <a:r>
              <a:rPr lang="en-US" sz="2400" dirty="0"/>
              <a:t>EIGRP Classic Metric Formula with Definitions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374072" y="807794"/>
            <a:ext cx="8385463" cy="2417283"/>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EIGRP uses K values to define which factors the formula uses and the associated impact of a factor when calculating the metric.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BW represents the slowest link in the path scaled to a 10 Gbps link. Link speed is collected from the configured interface bandwidth on an interface.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Delay is the total measure of delay in the path, measured in tens of microseconds (μs).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EIGRP formula is based on the IGRP metric formula, except the output is multiplied by 256 to change the metric from 24 bits to 32 bits. </a:t>
            </a:r>
          </a:p>
        </p:txBody>
      </p:sp>
      <p:pic>
        <p:nvPicPr>
          <p:cNvPr id="5" name="Picture 4">
            <a:extLst>
              <a:ext uri="{FF2B5EF4-FFF2-40B4-BE49-F238E27FC236}">
                <a16:creationId xmlns:a16="http://schemas.microsoft.com/office/drawing/2014/main" id="{53558E2E-3BC0-4D08-8C82-2A443EA639D5}"/>
              </a:ext>
            </a:extLst>
          </p:cNvPr>
          <p:cNvPicPr>
            <a:picLocks noChangeAspect="1"/>
          </p:cNvPicPr>
          <p:nvPr/>
        </p:nvPicPr>
        <p:blipFill>
          <a:blip r:embed="rId3"/>
          <a:stretch>
            <a:fillRect/>
          </a:stretch>
        </p:blipFill>
        <p:spPr>
          <a:xfrm>
            <a:off x="840961" y="3225077"/>
            <a:ext cx="7504527" cy="1180669"/>
          </a:xfrm>
          <a:prstGeom prst="rect">
            <a:avLst/>
          </a:prstGeom>
        </p:spPr>
      </p:pic>
    </p:spTree>
    <p:extLst>
      <p:ext uri="{BB962C8B-B14F-4D97-AF65-F5344CB8AC3E}">
        <p14:creationId xmlns:p14="http://schemas.microsoft.com/office/powerpoint/2010/main" val="265065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Metric Calculation</a:t>
            </a:r>
            <a:br>
              <a:rPr lang="en-US" dirty="0"/>
            </a:br>
            <a:r>
              <a:rPr lang="en-US" sz="2400" dirty="0"/>
              <a:t>EIGRP Classic Metric Formula with Default K Values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07795"/>
            <a:ext cx="8118458" cy="9162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By default, K</a:t>
            </a:r>
            <a:r>
              <a:rPr lang="en-US" sz="1600" baseline="-25000" dirty="0">
                <a:solidFill>
                  <a:srgbClr val="000000"/>
                </a:solidFill>
              </a:rPr>
              <a:t>1</a:t>
            </a:r>
            <a:r>
              <a:rPr lang="en-US" sz="1600" dirty="0">
                <a:solidFill>
                  <a:srgbClr val="000000"/>
                </a:solidFill>
              </a:rPr>
              <a:t> and K</a:t>
            </a:r>
            <a:r>
              <a:rPr lang="en-US" sz="1600" baseline="-25000" dirty="0">
                <a:solidFill>
                  <a:srgbClr val="000000"/>
                </a:solidFill>
              </a:rPr>
              <a:t>3</a:t>
            </a:r>
            <a:r>
              <a:rPr lang="en-US" sz="1600" dirty="0">
                <a:solidFill>
                  <a:srgbClr val="000000"/>
                </a:solidFill>
              </a:rPr>
              <a:t> have the value 1, and K</a:t>
            </a:r>
            <a:r>
              <a:rPr lang="en-US" sz="1600" baseline="-25000" dirty="0">
                <a:solidFill>
                  <a:srgbClr val="000000"/>
                </a:solidFill>
              </a:rPr>
              <a:t>2</a:t>
            </a:r>
            <a:r>
              <a:rPr lang="en-US" sz="1600" dirty="0">
                <a:solidFill>
                  <a:srgbClr val="000000"/>
                </a:solidFill>
              </a:rPr>
              <a:t>, K</a:t>
            </a:r>
            <a:r>
              <a:rPr lang="en-US" sz="1600" baseline="-25000" dirty="0">
                <a:solidFill>
                  <a:srgbClr val="000000"/>
                </a:solidFill>
              </a:rPr>
              <a:t>4</a:t>
            </a:r>
            <a:r>
              <a:rPr lang="en-US" sz="1600" dirty="0">
                <a:solidFill>
                  <a:srgbClr val="000000"/>
                </a:solidFill>
              </a:rPr>
              <a:t>, and K</a:t>
            </a:r>
            <a:r>
              <a:rPr lang="en-US" sz="1600" baseline="-25000" dirty="0">
                <a:solidFill>
                  <a:srgbClr val="000000"/>
                </a:solidFill>
              </a:rPr>
              <a:t>5</a:t>
            </a:r>
            <a:r>
              <a:rPr lang="en-US" sz="1600" dirty="0">
                <a:solidFill>
                  <a:srgbClr val="000000"/>
                </a:solidFill>
              </a:rPr>
              <a:t> are set to 0. </a:t>
            </a:r>
          </a:p>
          <a:p>
            <a:pPr marL="0" indent="0" algn="l" defTabSz="684213" fontAlgn="base">
              <a:spcBef>
                <a:spcPts val="600"/>
              </a:spcBef>
              <a:spcAft>
                <a:spcPts val="600"/>
              </a:spcAft>
              <a:buClr>
                <a:schemeClr val="tx2"/>
              </a:buClr>
              <a:buSzPct val="90000"/>
            </a:pPr>
            <a:r>
              <a:rPr lang="en-US" sz="1600" dirty="0">
                <a:solidFill>
                  <a:srgbClr val="000000"/>
                </a:solidFill>
              </a:rPr>
              <a:t>Figure 7-6 places default K values into the formula and then shows a streamlined version of the formula.</a:t>
            </a:r>
          </a:p>
        </p:txBody>
      </p:sp>
      <p:pic>
        <p:nvPicPr>
          <p:cNvPr id="2" name="Picture 1">
            <a:extLst>
              <a:ext uri="{FF2B5EF4-FFF2-40B4-BE49-F238E27FC236}">
                <a16:creationId xmlns:a16="http://schemas.microsoft.com/office/drawing/2014/main" id="{0E4A2CE4-10A5-4B2A-9A77-66E6D31B7A22}"/>
              </a:ext>
            </a:extLst>
          </p:cNvPr>
          <p:cNvPicPr>
            <a:picLocks noChangeAspect="1"/>
          </p:cNvPicPr>
          <p:nvPr/>
        </p:nvPicPr>
        <p:blipFill>
          <a:blip r:embed="rId3"/>
          <a:stretch>
            <a:fillRect/>
          </a:stretch>
        </p:blipFill>
        <p:spPr>
          <a:xfrm>
            <a:off x="1069039" y="1799983"/>
            <a:ext cx="6814937" cy="2553808"/>
          </a:xfrm>
          <a:prstGeom prst="rect">
            <a:avLst/>
          </a:prstGeom>
        </p:spPr>
      </p:pic>
    </p:spTree>
    <p:extLst>
      <p:ext uri="{BB962C8B-B14F-4D97-AF65-F5344CB8AC3E}">
        <p14:creationId xmlns:p14="http://schemas.microsoft.com/office/powerpoint/2010/main" val="71175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Metric Calculation</a:t>
            </a:r>
            <a:br>
              <a:rPr lang="en-US" dirty="0"/>
            </a:br>
            <a:r>
              <a:rPr lang="en-US" sz="2400" dirty="0"/>
              <a:t>EIGRP Attribute Propagation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2337" y="731837"/>
            <a:ext cx="8789738" cy="1617997"/>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EIGRP update packet includes path attributes associated with each prefix.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EIGRP path attributes can include hop count, cumulative delay, minimum bandwidth link speed, and RD.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attributes are updated each hop along the way, allowing each router to independently identify the shortest path. </a:t>
            </a:r>
          </a:p>
        </p:txBody>
      </p:sp>
      <p:pic>
        <p:nvPicPr>
          <p:cNvPr id="5" name="Picture 4">
            <a:extLst>
              <a:ext uri="{FF2B5EF4-FFF2-40B4-BE49-F238E27FC236}">
                <a16:creationId xmlns:a16="http://schemas.microsoft.com/office/drawing/2014/main" id="{DFD2410C-D96A-4EEE-B87C-D28372EDC5B6}"/>
              </a:ext>
            </a:extLst>
          </p:cNvPr>
          <p:cNvPicPr>
            <a:picLocks noChangeAspect="1"/>
          </p:cNvPicPr>
          <p:nvPr/>
        </p:nvPicPr>
        <p:blipFill>
          <a:blip r:embed="rId3"/>
          <a:stretch>
            <a:fillRect/>
          </a:stretch>
        </p:blipFill>
        <p:spPr>
          <a:xfrm>
            <a:off x="1674063" y="2349834"/>
            <a:ext cx="5826286" cy="2419594"/>
          </a:xfrm>
          <a:prstGeom prst="rect">
            <a:avLst/>
          </a:prstGeom>
        </p:spPr>
      </p:pic>
    </p:spTree>
    <p:extLst>
      <p:ext uri="{BB962C8B-B14F-4D97-AF65-F5344CB8AC3E}">
        <p14:creationId xmlns:p14="http://schemas.microsoft.com/office/powerpoint/2010/main" val="396106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Metric Calculation</a:t>
            </a:r>
            <a:br>
              <a:rPr lang="en-US" dirty="0"/>
            </a:br>
            <a:r>
              <a:rPr lang="en-US" sz="2400" dirty="0"/>
              <a:t>Default EIGRP Interface Metrics for Classic Metrics</a:t>
            </a:r>
          </a:p>
        </p:txBody>
      </p:sp>
      <p:graphicFrame>
        <p:nvGraphicFramePr>
          <p:cNvPr id="2" name="Table 1">
            <a:extLst>
              <a:ext uri="{FF2B5EF4-FFF2-40B4-BE49-F238E27FC236}">
                <a16:creationId xmlns:a16="http://schemas.microsoft.com/office/drawing/2014/main" id="{F6AF1E1B-AD9A-4DE9-A8A8-40F443886600}"/>
              </a:ext>
            </a:extLst>
          </p:cNvPr>
          <p:cNvGraphicFramePr>
            <a:graphicFrameLocks noGrp="1"/>
          </p:cNvGraphicFramePr>
          <p:nvPr>
            <p:extLst>
              <p:ext uri="{D42A27DB-BD31-4B8C-83A1-F6EECF244321}">
                <p14:modId xmlns:p14="http://schemas.microsoft.com/office/powerpoint/2010/main" val="3610114714"/>
              </p:ext>
            </p:extLst>
          </p:nvPr>
        </p:nvGraphicFramePr>
        <p:xfrm>
          <a:off x="723899" y="731837"/>
          <a:ext cx="7439024" cy="2804160"/>
        </p:xfrm>
        <a:graphic>
          <a:graphicData uri="http://schemas.openxmlformats.org/drawingml/2006/table">
            <a:tbl>
              <a:tblPr firstRow="1" bandRow="1">
                <a:tableStyleId>{5C22544A-7EE6-4342-B048-85BDC9FD1C3A}</a:tableStyleId>
              </a:tblPr>
              <a:tblGrid>
                <a:gridCol w="1859756">
                  <a:extLst>
                    <a:ext uri="{9D8B030D-6E8A-4147-A177-3AD203B41FA5}">
                      <a16:colId xmlns:a16="http://schemas.microsoft.com/office/drawing/2014/main" val="2008970558"/>
                    </a:ext>
                  </a:extLst>
                </a:gridCol>
                <a:gridCol w="1859756">
                  <a:extLst>
                    <a:ext uri="{9D8B030D-6E8A-4147-A177-3AD203B41FA5}">
                      <a16:colId xmlns:a16="http://schemas.microsoft.com/office/drawing/2014/main" val="216768487"/>
                    </a:ext>
                  </a:extLst>
                </a:gridCol>
                <a:gridCol w="1233489">
                  <a:extLst>
                    <a:ext uri="{9D8B030D-6E8A-4147-A177-3AD203B41FA5}">
                      <a16:colId xmlns:a16="http://schemas.microsoft.com/office/drawing/2014/main" val="3813933502"/>
                    </a:ext>
                  </a:extLst>
                </a:gridCol>
                <a:gridCol w="2486023">
                  <a:extLst>
                    <a:ext uri="{9D8B030D-6E8A-4147-A177-3AD203B41FA5}">
                      <a16:colId xmlns:a16="http://schemas.microsoft.com/office/drawing/2014/main" val="1299052521"/>
                    </a:ext>
                  </a:extLst>
                </a:gridCol>
              </a:tblGrid>
              <a:tr h="370840">
                <a:tc>
                  <a:txBody>
                    <a:bodyPr/>
                    <a:lstStyle/>
                    <a:p>
                      <a:r>
                        <a:rPr lang="en-US" dirty="0"/>
                        <a:t>Interface Type</a:t>
                      </a:r>
                    </a:p>
                  </a:txBody>
                  <a:tcPr/>
                </a:tc>
                <a:tc>
                  <a:txBody>
                    <a:bodyPr/>
                    <a:lstStyle/>
                    <a:p>
                      <a:r>
                        <a:rPr lang="en-US" dirty="0"/>
                        <a:t>Link Speed (kbps)</a:t>
                      </a:r>
                    </a:p>
                  </a:txBody>
                  <a:tcPr/>
                </a:tc>
                <a:tc>
                  <a:txBody>
                    <a:bodyPr/>
                    <a:lstStyle/>
                    <a:p>
                      <a:r>
                        <a:rPr lang="en-US" dirty="0"/>
                        <a:t>Delay</a:t>
                      </a:r>
                    </a:p>
                  </a:txBody>
                  <a:tcPr/>
                </a:tc>
                <a:tc>
                  <a:txBody>
                    <a:bodyPr/>
                    <a:lstStyle/>
                    <a:p>
                      <a:r>
                        <a:rPr lang="en-US" dirty="0"/>
                        <a:t>Metric</a:t>
                      </a:r>
                    </a:p>
                  </a:txBody>
                  <a:tcPr/>
                </a:tc>
                <a:extLst>
                  <a:ext uri="{0D108BD9-81ED-4DB2-BD59-A6C34878D82A}">
                    <a16:rowId xmlns:a16="http://schemas.microsoft.com/office/drawing/2014/main" val="3237350040"/>
                  </a:ext>
                </a:extLst>
              </a:tr>
              <a:tr h="370840">
                <a:tc>
                  <a:txBody>
                    <a:bodyPr/>
                    <a:lstStyle/>
                    <a:p>
                      <a:r>
                        <a:rPr lang="en-US" sz="1600" dirty="0">
                          <a:solidFill>
                            <a:srgbClr val="000000"/>
                          </a:solidFill>
                        </a:rPr>
                        <a:t>Serial</a:t>
                      </a:r>
                    </a:p>
                  </a:txBody>
                  <a:tcPr/>
                </a:tc>
                <a:tc>
                  <a:txBody>
                    <a:bodyPr/>
                    <a:lstStyle/>
                    <a:p>
                      <a:r>
                        <a:rPr lang="en-US" sz="1600" dirty="0">
                          <a:solidFill>
                            <a:srgbClr val="000000"/>
                          </a:solidFill>
                        </a:rPr>
                        <a:t>64</a:t>
                      </a:r>
                    </a:p>
                  </a:txBody>
                  <a:tcPr/>
                </a:tc>
                <a:tc>
                  <a:txBody>
                    <a:bodyPr/>
                    <a:lstStyle/>
                    <a:p>
                      <a:r>
                        <a:rPr lang="en-US" sz="1600" dirty="0">
                          <a:solidFill>
                            <a:srgbClr val="000000"/>
                          </a:solidFill>
                        </a:rPr>
                        <a:t>20,000 μs</a:t>
                      </a:r>
                    </a:p>
                  </a:txBody>
                  <a:tcPr/>
                </a:tc>
                <a:tc>
                  <a:txBody>
                    <a:bodyPr/>
                    <a:lstStyle/>
                    <a:p>
                      <a:r>
                        <a:rPr lang="en-US" sz="1600" dirty="0">
                          <a:solidFill>
                            <a:srgbClr val="000000"/>
                          </a:solidFill>
                        </a:rPr>
                        <a:t>40,512,000</a:t>
                      </a:r>
                    </a:p>
                  </a:txBody>
                  <a:tcPr/>
                </a:tc>
                <a:extLst>
                  <a:ext uri="{0D108BD9-81ED-4DB2-BD59-A6C34878D82A}">
                    <a16:rowId xmlns:a16="http://schemas.microsoft.com/office/drawing/2014/main" val="3016002671"/>
                  </a:ext>
                </a:extLst>
              </a:tr>
              <a:tr h="370840">
                <a:tc>
                  <a:txBody>
                    <a:bodyPr/>
                    <a:lstStyle/>
                    <a:p>
                      <a:r>
                        <a:rPr lang="en-US" sz="1600" dirty="0">
                          <a:solidFill>
                            <a:srgbClr val="000000"/>
                          </a:solidFill>
                        </a:rPr>
                        <a:t>T1</a:t>
                      </a:r>
                    </a:p>
                  </a:txBody>
                  <a:tcPr/>
                </a:tc>
                <a:tc>
                  <a:txBody>
                    <a:bodyPr/>
                    <a:lstStyle/>
                    <a:p>
                      <a:r>
                        <a:rPr lang="en-US" sz="1600" dirty="0">
                          <a:solidFill>
                            <a:srgbClr val="000000"/>
                          </a:solidFill>
                        </a:rPr>
                        <a:t>1544</a:t>
                      </a:r>
                    </a:p>
                  </a:txBody>
                  <a:tcPr/>
                </a:tc>
                <a:tc>
                  <a:txBody>
                    <a:bodyPr/>
                    <a:lstStyle/>
                    <a:p>
                      <a:r>
                        <a:rPr lang="en-US" sz="1600" dirty="0">
                          <a:solidFill>
                            <a:srgbClr val="000000"/>
                          </a:solidFill>
                        </a:rPr>
                        <a:t>20,000 μs</a:t>
                      </a:r>
                    </a:p>
                  </a:txBody>
                  <a:tcPr/>
                </a:tc>
                <a:tc>
                  <a:txBody>
                    <a:bodyPr/>
                    <a:lstStyle/>
                    <a:p>
                      <a:r>
                        <a:rPr lang="en-US" sz="1600" dirty="0">
                          <a:solidFill>
                            <a:srgbClr val="000000"/>
                          </a:solidFill>
                        </a:rPr>
                        <a:t>2,170,031</a:t>
                      </a:r>
                    </a:p>
                  </a:txBody>
                  <a:tcPr/>
                </a:tc>
                <a:extLst>
                  <a:ext uri="{0D108BD9-81ED-4DB2-BD59-A6C34878D82A}">
                    <a16:rowId xmlns:a16="http://schemas.microsoft.com/office/drawing/2014/main" val="739087425"/>
                  </a:ext>
                </a:extLst>
              </a:tr>
              <a:tr h="370840">
                <a:tc>
                  <a:txBody>
                    <a:bodyPr/>
                    <a:lstStyle/>
                    <a:p>
                      <a:r>
                        <a:rPr lang="en-US" sz="1600" dirty="0">
                          <a:solidFill>
                            <a:srgbClr val="000000"/>
                          </a:solidFill>
                        </a:rPr>
                        <a:t>Ethernet</a:t>
                      </a:r>
                    </a:p>
                  </a:txBody>
                  <a:tcPr/>
                </a:tc>
                <a:tc>
                  <a:txBody>
                    <a:bodyPr/>
                    <a:lstStyle/>
                    <a:p>
                      <a:r>
                        <a:rPr lang="en-US" sz="1600" dirty="0">
                          <a:solidFill>
                            <a:srgbClr val="000000"/>
                          </a:solidFill>
                        </a:rPr>
                        <a:t>10,000</a:t>
                      </a:r>
                    </a:p>
                  </a:txBody>
                  <a:tcPr/>
                </a:tc>
                <a:tc>
                  <a:txBody>
                    <a:bodyPr/>
                    <a:lstStyle/>
                    <a:p>
                      <a:r>
                        <a:rPr lang="en-US" sz="1600" dirty="0">
                          <a:solidFill>
                            <a:srgbClr val="000000"/>
                          </a:solidFill>
                        </a:rPr>
                        <a:t>1000 μs</a:t>
                      </a:r>
                    </a:p>
                  </a:txBody>
                  <a:tcPr/>
                </a:tc>
                <a:tc>
                  <a:txBody>
                    <a:bodyPr/>
                    <a:lstStyle/>
                    <a:p>
                      <a:r>
                        <a:rPr lang="en-US" sz="1600" dirty="0">
                          <a:solidFill>
                            <a:srgbClr val="000000"/>
                          </a:solidFill>
                        </a:rPr>
                        <a:t>281,600</a:t>
                      </a:r>
                    </a:p>
                  </a:txBody>
                  <a:tcPr/>
                </a:tc>
                <a:extLst>
                  <a:ext uri="{0D108BD9-81ED-4DB2-BD59-A6C34878D82A}">
                    <a16:rowId xmlns:a16="http://schemas.microsoft.com/office/drawing/2014/main" val="922987223"/>
                  </a:ext>
                </a:extLst>
              </a:tr>
              <a:tr h="370840">
                <a:tc>
                  <a:txBody>
                    <a:bodyPr/>
                    <a:lstStyle/>
                    <a:p>
                      <a:r>
                        <a:rPr lang="en-US" sz="1600" dirty="0">
                          <a:solidFill>
                            <a:srgbClr val="000000"/>
                          </a:solidFill>
                        </a:rPr>
                        <a:t>FastEthernet</a:t>
                      </a:r>
                    </a:p>
                  </a:txBody>
                  <a:tcPr/>
                </a:tc>
                <a:tc>
                  <a:txBody>
                    <a:bodyPr/>
                    <a:lstStyle/>
                    <a:p>
                      <a:r>
                        <a:rPr lang="en-US" sz="1600" dirty="0">
                          <a:solidFill>
                            <a:srgbClr val="000000"/>
                          </a:solidFill>
                        </a:rPr>
                        <a:t>100,000</a:t>
                      </a:r>
                    </a:p>
                  </a:txBody>
                  <a:tcPr/>
                </a:tc>
                <a:tc>
                  <a:txBody>
                    <a:bodyPr/>
                    <a:lstStyle/>
                    <a:p>
                      <a:r>
                        <a:rPr lang="en-US" sz="1600" dirty="0">
                          <a:solidFill>
                            <a:srgbClr val="000000"/>
                          </a:solidFill>
                        </a:rPr>
                        <a:t>100 μs</a:t>
                      </a:r>
                    </a:p>
                  </a:txBody>
                  <a:tcPr/>
                </a:tc>
                <a:tc>
                  <a:txBody>
                    <a:bodyPr/>
                    <a:lstStyle/>
                    <a:p>
                      <a:r>
                        <a:rPr lang="en-US" sz="1600" dirty="0">
                          <a:solidFill>
                            <a:srgbClr val="000000"/>
                          </a:solidFill>
                        </a:rPr>
                        <a:t>28,160</a:t>
                      </a:r>
                    </a:p>
                  </a:txBody>
                  <a:tcPr/>
                </a:tc>
                <a:extLst>
                  <a:ext uri="{0D108BD9-81ED-4DB2-BD59-A6C34878D82A}">
                    <a16:rowId xmlns:a16="http://schemas.microsoft.com/office/drawing/2014/main" val="2217268331"/>
                  </a:ext>
                </a:extLst>
              </a:tr>
              <a:tr h="370840">
                <a:tc>
                  <a:txBody>
                    <a:bodyPr/>
                    <a:lstStyle/>
                    <a:p>
                      <a:r>
                        <a:rPr lang="en-US" sz="1600" dirty="0">
                          <a:solidFill>
                            <a:srgbClr val="000000"/>
                          </a:solidFill>
                        </a:rPr>
                        <a:t>GigabitEthernet</a:t>
                      </a:r>
                    </a:p>
                  </a:txBody>
                  <a:tcPr/>
                </a:tc>
                <a:tc>
                  <a:txBody>
                    <a:bodyPr/>
                    <a:lstStyle/>
                    <a:p>
                      <a:r>
                        <a:rPr lang="en-US" sz="1600" dirty="0">
                          <a:solidFill>
                            <a:srgbClr val="000000"/>
                          </a:solidFill>
                        </a:rPr>
                        <a:t>1,000,000</a:t>
                      </a:r>
                    </a:p>
                  </a:txBody>
                  <a:tcPr/>
                </a:tc>
                <a:tc>
                  <a:txBody>
                    <a:bodyPr/>
                    <a:lstStyle/>
                    <a:p>
                      <a:r>
                        <a:rPr lang="en-US" sz="1600" dirty="0">
                          <a:solidFill>
                            <a:srgbClr val="000000"/>
                          </a:solidFill>
                        </a:rPr>
                        <a:t>10 μs</a:t>
                      </a:r>
                    </a:p>
                  </a:txBody>
                  <a:tcPr/>
                </a:tc>
                <a:tc>
                  <a:txBody>
                    <a:bodyPr/>
                    <a:lstStyle/>
                    <a:p>
                      <a:r>
                        <a:rPr lang="en-US" sz="1600" dirty="0">
                          <a:solidFill>
                            <a:srgbClr val="000000"/>
                          </a:solidFill>
                        </a:rPr>
                        <a:t>2816</a:t>
                      </a:r>
                    </a:p>
                  </a:txBody>
                  <a:tcPr/>
                </a:tc>
                <a:extLst>
                  <a:ext uri="{0D108BD9-81ED-4DB2-BD59-A6C34878D82A}">
                    <a16:rowId xmlns:a16="http://schemas.microsoft.com/office/drawing/2014/main" val="2414099970"/>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dirty="0">
                          <a:solidFill>
                            <a:srgbClr val="000000"/>
                          </a:solidFill>
                        </a:rPr>
                        <a:t>10 GigabitEthernet</a:t>
                      </a:r>
                    </a:p>
                  </a:txBody>
                  <a:tcPr/>
                </a:tc>
                <a:tc>
                  <a:txBody>
                    <a:bodyPr/>
                    <a:lstStyle/>
                    <a:p>
                      <a:r>
                        <a:rPr lang="en-US" sz="1600" dirty="0">
                          <a:solidFill>
                            <a:srgbClr val="000000"/>
                          </a:solidFill>
                        </a:rPr>
                        <a:t>10,000,000</a:t>
                      </a:r>
                    </a:p>
                  </a:txBody>
                  <a:tcPr/>
                </a:tc>
                <a:tc>
                  <a:txBody>
                    <a:bodyPr/>
                    <a:lstStyle/>
                    <a:p>
                      <a:r>
                        <a:rPr lang="en-US" sz="1600" dirty="0">
                          <a:solidFill>
                            <a:srgbClr val="000000"/>
                          </a:solidFill>
                        </a:rPr>
                        <a:t>10 μs</a:t>
                      </a:r>
                    </a:p>
                  </a:txBody>
                  <a:tcPr/>
                </a:tc>
                <a:tc>
                  <a:txBody>
                    <a:bodyPr/>
                    <a:lstStyle/>
                    <a:p>
                      <a:r>
                        <a:rPr lang="en-US" sz="1600" dirty="0">
                          <a:solidFill>
                            <a:srgbClr val="000000"/>
                          </a:solidFill>
                        </a:rPr>
                        <a:t>512</a:t>
                      </a:r>
                    </a:p>
                  </a:txBody>
                  <a:tcPr/>
                </a:tc>
                <a:extLst>
                  <a:ext uri="{0D108BD9-81ED-4DB2-BD59-A6C34878D82A}">
                    <a16:rowId xmlns:a16="http://schemas.microsoft.com/office/drawing/2014/main" val="194087124"/>
                  </a:ext>
                </a:extLst>
              </a:tr>
            </a:tbl>
          </a:graphicData>
        </a:graphic>
      </p:graphicFrame>
      <p:sp>
        <p:nvSpPr>
          <p:cNvPr id="7" name="TextBox 6">
            <a:extLst>
              <a:ext uri="{FF2B5EF4-FFF2-40B4-BE49-F238E27FC236}">
                <a16:creationId xmlns:a16="http://schemas.microsoft.com/office/drawing/2014/main" id="{80EDEAE2-596A-441C-AC48-7A27103CDEF5}"/>
              </a:ext>
            </a:extLst>
          </p:cNvPr>
          <p:cNvSpPr txBox="1"/>
          <p:nvPr/>
        </p:nvSpPr>
        <p:spPr>
          <a:xfrm>
            <a:off x="723899" y="3535997"/>
            <a:ext cx="5758564" cy="338554"/>
          </a:xfrm>
          <a:prstGeom prst="rect">
            <a:avLst/>
          </a:prstGeom>
          <a:noFill/>
        </p:spPr>
        <p:txBody>
          <a:bodyPr wrap="none" rtlCol="0">
            <a:spAutoFit/>
          </a:bodyPr>
          <a:lstStyle/>
          <a:p>
            <a:r>
              <a:rPr lang="en-US" sz="1600" b="1" dirty="0">
                <a:solidFill>
                  <a:srgbClr val="000000"/>
                </a:solidFill>
              </a:rPr>
              <a:t>Table 7.4 </a:t>
            </a:r>
            <a:r>
              <a:rPr lang="en-US" sz="1600" dirty="0">
                <a:solidFill>
                  <a:srgbClr val="000000"/>
                </a:solidFill>
              </a:rPr>
              <a:t>Default EIGRP Interface Metrics for Classic Metrics</a:t>
            </a:r>
          </a:p>
        </p:txBody>
      </p:sp>
      <p:pic>
        <p:nvPicPr>
          <p:cNvPr id="6" name="Picture 5">
            <a:extLst>
              <a:ext uri="{FF2B5EF4-FFF2-40B4-BE49-F238E27FC236}">
                <a16:creationId xmlns:a16="http://schemas.microsoft.com/office/drawing/2014/main" id="{C45CF2E1-688A-4D56-9BAC-67DFD4452FBA}"/>
              </a:ext>
            </a:extLst>
          </p:cNvPr>
          <p:cNvPicPr>
            <a:picLocks noChangeAspect="1"/>
          </p:cNvPicPr>
          <p:nvPr/>
        </p:nvPicPr>
        <p:blipFill>
          <a:blip r:embed="rId3"/>
          <a:stretch>
            <a:fillRect/>
          </a:stretch>
        </p:blipFill>
        <p:spPr>
          <a:xfrm>
            <a:off x="1692974" y="3943206"/>
            <a:ext cx="5500874" cy="867785"/>
          </a:xfrm>
          <a:prstGeom prst="rect">
            <a:avLst/>
          </a:prstGeom>
        </p:spPr>
      </p:pic>
    </p:spTree>
    <p:extLst>
      <p:ext uri="{BB962C8B-B14F-4D97-AF65-F5344CB8AC3E}">
        <p14:creationId xmlns:p14="http://schemas.microsoft.com/office/powerpoint/2010/main" val="322715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Metric Calculation</a:t>
            </a:r>
            <a:br>
              <a:rPr lang="en-US" dirty="0"/>
            </a:br>
            <a:r>
              <a:rPr lang="en-US" sz="2400" dirty="0"/>
              <a:t>Wide Metrics</a:t>
            </a:r>
          </a:p>
        </p:txBody>
      </p:sp>
      <p:sp>
        <p:nvSpPr>
          <p:cNvPr id="4" name="TextBox 3">
            <a:extLst>
              <a:ext uri="{FF2B5EF4-FFF2-40B4-BE49-F238E27FC236}">
                <a16:creationId xmlns:a16="http://schemas.microsoft.com/office/drawing/2014/main" id="{FB34265A-6BDC-4848-A436-D56002DA8166}"/>
              </a:ext>
            </a:extLst>
          </p:cNvPr>
          <p:cNvSpPr txBox="1"/>
          <p:nvPr/>
        </p:nvSpPr>
        <p:spPr>
          <a:xfrm>
            <a:off x="200024" y="802035"/>
            <a:ext cx="3284537" cy="3785652"/>
          </a:xfrm>
          <a:prstGeom prst="rect">
            <a:avLst/>
          </a:prstGeom>
          <a:noFill/>
        </p:spPr>
        <p:txBody>
          <a:bodyPr wrap="square" rtlCol="0">
            <a:spAutoFit/>
          </a:bodyPr>
          <a:lstStyle/>
          <a:p>
            <a:r>
              <a:rPr lang="en-US" sz="1600" dirty="0">
                <a:solidFill>
                  <a:srgbClr val="000000"/>
                </a:solidFill>
              </a:rPr>
              <a:t>The original EIGRP specifications measured delay in 10 μs units and bandwidth in kilobytes per second, which did not scale well with higher-speed interfaces.</a:t>
            </a:r>
          </a:p>
          <a:p>
            <a:endParaRPr lang="en-US" sz="1600" dirty="0">
              <a:solidFill>
                <a:srgbClr val="000000"/>
              </a:solidFill>
            </a:endParaRPr>
          </a:p>
          <a:p>
            <a:r>
              <a:rPr lang="en-US" sz="1600" dirty="0">
                <a:solidFill>
                  <a:srgbClr val="000000"/>
                </a:solidFill>
              </a:rPr>
              <a:t>Example 7-1 provides some metric calculations for common LAN interface speeds. Notice that there is not a differentiation between an 11 Gbps interface and a 20 Gbps interface. The composite metric stays at 256, despite having different bandwidth rates. </a:t>
            </a:r>
          </a:p>
        </p:txBody>
      </p:sp>
      <p:graphicFrame>
        <p:nvGraphicFramePr>
          <p:cNvPr id="2" name="Table 1">
            <a:extLst>
              <a:ext uri="{FF2B5EF4-FFF2-40B4-BE49-F238E27FC236}">
                <a16:creationId xmlns:a16="http://schemas.microsoft.com/office/drawing/2014/main" id="{F6AF1E1B-AD9A-4DE9-A8A8-40F443886600}"/>
              </a:ext>
            </a:extLst>
          </p:cNvPr>
          <p:cNvGraphicFramePr>
            <a:graphicFrameLocks noGrp="1"/>
          </p:cNvGraphicFramePr>
          <p:nvPr>
            <p:extLst>
              <p:ext uri="{D42A27DB-BD31-4B8C-83A1-F6EECF244321}">
                <p14:modId xmlns:p14="http://schemas.microsoft.com/office/powerpoint/2010/main" val="3612150448"/>
              </p:ext>
            </p:extLst>
          </p:nvPr>
        </p:nvGraphicFramePr>
        <p:xfrm>
          <a:off x="3484562" y="731837"/>
          <a:ext cx="5459413" cy="2443480"/>
        </p:xfrm>
        <a:graphic>
          <a:graphicData uri="http://schemas.openxmlformats.org/drawingml/2006/table">
            <a:tbl>
              <a:tblPr firstRow="1" bandRow="1">
                <a:tableStyleId>{5C22544A-7EE6-4342-B048-85BDC9FD1C3A}</a:tableStyleId>
              </a:tblPr>
              <a:tblGrid>
                <a:gridCol w="5459413">
                  <a:extLst>
                    <a:ext uri="{9D8B030D-6E8A-4147-A177-3AD203B41FA5}">
                      <a16:colId xmlns:a16="http://schemas.microsoft.com/office/drawing/2014/main" val="2008970558"/>
                    </a:ext>
                  </a:extLst>
                </a:gridCol>
              </a:tblGrid>
              <a:tr h="370840">
                <a:tc>
                  <a:txBody>
                    <a:bodyPr/>
                    <a:lstStyle/>
                    <a:p>
                      <a:r>
                        <a:rPr lang="en-US" dirty="0"/>
                        <a:t>Calculating Metrics for Common LAN Interface Speeds</a:t>
                      </a:r>
                    </a:p>
                  </a:txBody>
                  <a:tcPr/>
                </a:tc>
                <a:extLst>
                  <a:ext uri="{0D108BD9-81ED-4DB2-BD59-A6C34878D82A}">
                    <a16:rowId xmlns:a16="http://schemas.microsoft.com/office/drawing/2014/main" val="3016002671"/>
                  </a:ext>
                </a:extLst>
              </a:tr>
              <a:tr h="370840">
                <a:tc>
                  <a:txBody>
                    <a:bodyPr/>
                    <a:lstStyle/>
                    <a:p>
                      <a:r>
                        <a:rPr lang="en-US" dirty="0">
                          <a:solidFill>
                            <a:srgbClr val="000000"/>
                          </a:solidFill>
                        </a:rPr>
                        <a:t>GigabitEthernet: Scaled Bandwidth = 10,000,000 / 1000000</a:t>
                      </a:r>
                    </a:p>
                    <a:p>
                      <a:r>
                        <a:rPr lang="en-US" dirty="0">
                          <a:solidFill>
                            <a:srgbClr val="000000"/>
                          </a:solidFill>
                        </a:rPr>
                        <a:t>Scaled Delay = 10 / 10     Composite Metric = 10 + 1 x 256 = </a:t>
                      </a:r>
                      <a:r>
                        <a:rPr lang="en-US" dirty="0">
                          <a:solidFill>
                            <a:srgbClr val="000000"/>
                          </a:solidFill>
                          <a:highlight>
                            <a:srgbClr val="FFFF00"/>
                          </a:highlight>
                        </a:rPr>
                        <a:t>2816</a:t>
                      </a:r>
                    </a:p>
                  </a:txBody>
                  <a:tcPr/>
                </a:tc>
                <a:extLst>
                  <a:ext uri="{0D108BD9-81ED-4DB2-BD59-A6C34878D82A}">
                    <a16:rowId xmlns:a16="http://schemas.microsoft.com/office/drawing/2014/main" val="739087425"/>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solidFill>
                            <a:srgbClr val="000000"/>
                          </a:solidFill>
                        </a:rPr>
                        <a:t>10 GigabitEthernet: Scaled Bandwidth = 10,000,000 / 10000000</a:t>
                      </a:r>
                    </a:p>
                    <a:p>
                      <a:pPr marL="0" marR="0" lvl="0" indent="0" algn="l" defTabSz="685777" rtl="0" eaLnBrk="1" fontAlgn="auto" latinLnBrk="0" hangingPunct="1">
                        <a:lnSpc>
                          <a:spcPct val="100000"/>
                        </a:lnSpc>
                        <a:spcBef>
                          <a:spcPts val="0"/>
                        </a:spcBef>
                        <a:spcAft>
                          <a:spcPts val="0"/>
                        </a:spcAft>
                        <a:buClrTx/>
                        <a:buSzTx/>
                        <a:buFontTx/>
                        <a:buNone/>
                        <a:tabLst/>
                        <a:defRPr/>
                      </a:pPr>
                      <a:r>
                        <a:rPr lang="en-US" dirty="0">
                          <a:solidFill>
                            <a:srgbClr val="000000"/>
                          </a:solidFill>
                        </a:rPr>
                        <a:t>Scaled Delay = 10 / 10     Composite Metric = 1 + 1 x 256 = </a:t>
                      </a:r>
                      <a:r>
                        <a:rPr lang="en-US" dirty="0">
                          <a:solidFill>
                            <a:srgbClr val="000000"/>
                          </a:solidFill>
                          <a:highlight>
                            <a:srgbClr val="FFFF00"/>
                          </a:highlight>
                        </a:rPr>
                        <a:t>512</a:t>
                      </a:r>
                    </a:p>
                  </a:txBody>
                  <a:tcPr/>
                </a:tc>
                <a:extLst>
                  <a:ext uri="{0D108BD9-81ED-4DB2-BD59-A6C34878D82A}">
                    <a16:rowId xmlns:a16="http://schemas.microsoft.com/office/drawing/2014/main" val="922987223"/>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solidFill>
                            <a:srgbClr val="000000"/>
                          </a:solidFill>
                        </a:rPr>
                        <a:t>11 GigabitEthernet: Scaled Bandwidth = 10,000,000 / 11000000</a:t>
                      </a:r>
                    </a:p>
                    <a:p>
                      <a:pPr marL="0" marR="0" lvl="0" indent="0" algn="l" defTabSz="685777" rtl="0" eaLnBrk="1" fontAlgn="auto" latinLnBrk="0" hangingPunct="1">
                        <a:lnSpc>
                          <a:spcPct val="100000"/>
                        </a:lnSpc>
                        <a:spcBef>
                          <a:spcPts val="0"/>
                        </a:spcBef>
                        <a:spcAft>
                          <a:spcPts val="0"/>
                        </a:spcAft>
                        <a:buClrTx/>
                        <a:buSzTx/>
                        <a:buFontTx/>
                        <a:buNone/>
                        <a:tabLst/>
                        <a:defRPr/>
                      </a:pPr>
                      <a:r>
                        <a:rPr lang="en-US" dirty="0">
                          <a:solidFill>
                            <a:srgbClr val="000000"/>
                          </a:solidFill>
                        </a:rPr>
                        <a:t>Scaled Delay = 10 / 10     Composite Metric = 1 + 1 x 256 = </a:t>
                      </a:r>
                      <a:r>
                        <a:rPr lang="en-US" dirty="0">
                          <a:solidFill>
                            <a:srgbClr val="000000"/>
                          </a:solidFill>
                          <a:highlight>
                            <a:srgbClr val="FFFF00"/>
                          </a:highlight>
                        </a:rPr>
                        <a:t>256</a:t>
                      </a:r>
                    </a:p>
                  </a:txBody>
                  <a:tcPr/>
                </a:tc>
                <a:extLst>
                  <a:ext uri="{0D108BD9-81ED-4DB2-BD59-A6C34878D82A}">
                    <a16:rowId xmlns:a16="http://schemas.microsoft.com/office/drawing/2014/main" val="2217268331"/>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solidFill>
                            <a:srgbClr val="000000"/>
                          </a:solidFill>
                        </a:rPr>
                        <a:t>20 GigabitEthernet: Scaled Bandwidth = 10,000,000 / 20000000</a:t>
                      </a:r>
                    </a:p>
                    <a:p>
                      <a:pPr marL="0" marR="0" lvl="0" indent="0" algn="l" defTabSz="685777" rtl="0" eaLnBrk="1" fontAlgn="auto" latinLnBrk="0" hangingPunct="1">
                        <a:lnSpc>
                          <a:spcPct val="100000"/>
                        </a:lnSpc>
                        <a:spcBef>
                          <a:spcPts val="0"/>
                        </a:spcBef>
                        <a:spcAft>
                          <a:spcPts val="0"/>
                        </a:spcAft>
                        <a:buClrTx/>
                        <a:buSzTx/>
                        <a:buFontTx/>
                        <a:buNone/>
                        <a:tabLst/>
                        <a:defRPr/>
                      </a:pPr>
                      <a:r>
                        <a:rPr lang="en-US" dirty="0">
                          <a:solidFill>
                            <a:srgbClr val="000000"/>
                          </a:solidFill>
                        </a:rPr>
                        <a:t>Scaled Delay = 10 / 10     Composite Metric = 1 + 1 x 256 = </a:t>
                      </a:r>
                      <a:r>
                        <a:rPr lang="en-US" dirty="0">
                          <a:solidFill>
                            <a:srgbClr val="000000"/>
                          </a:solidFill>
                          <a:highlight>
                            <a:srgbClr val="FFFF00"/>
                          </a:highlight>
                        </a:rPr>
                        <a:t>256</a:t>
                      </a:r>
                      <a:endParaRPr lang="en-US" dirty="0">
                        <a:solidFill>
                          <a:srgbClr val="000000"/>
                        </a:solidFill>
                      </a:endParaRPr>
                    </a:p>
                  </a:txBody>
                  <a:tcPr/>
                </a:tc>
                <a:extLst>
                  <a:ext uri="{0D108BD9-81ED-4DB2-BD59-A6C34878D82A}">
                    <a16:rowId xmlns:a16="http://schemas.microsoft.com/office/drawing/2014/main" val="2414099970"/>
                  </a:ext>
                </a:extLst>
              </a:tr>
            </a:tbl>
          </a:graphicData>
        </a:graphic>
      </p:graphicFrame>
      <p:sp>
        <p:nvSpPr>
          <p:cNvPr id="7" name="TextBox 6">
            <a:extLst>
              <a:ext uri="{FF2B5EF4-FFF2-40B4-BE49-F238E27FC236}">
                <a16:creationId xmlns:a16="http://schemas.microsoft.com/office/drawing/2014/main" id="{80EDEAE2-596A-441C-AC48-7A27103CDEF5}"/>
              </a:ext>
            </a:extLst>
          </p:cNvPr>
          <p:cNvSpPr txBox="1"/>
          <p:nvPr/>
        </p:nvSpPr>
        <p:spPr>
          <a:xfrm>
            <a:off x="3484562" y="3175317"/>
            <a:ext cx="5618846" cy="307777"/>
          </a:xfrm>
          <a:prstGeom prst="rect">
            <a:avLst/>
          </a:prstGeom>
          <a:noFill/>
        </p:spPr>
        <p:txBody>
          <a:bodyPr wrap="none" rtlCol="0">
            <a:spAutoFit/>
          </a:bodyPr>
          <a:lstStyle/>
          <a:p>
            <a:r>
              <a:rPr lang="en-US" sz="1400" b="1" dirty="0">
                <a:solidFill>
                  <a:srgbClr val="000000"/>
                </a:solidFill>
              </a:rPr>
              <a:t>Example 7.1 </a:t>
            </a:r>
            <a:r>
              <a:rPr lang="en-US" sz="1400" dirty="0">
                <a:solidFill>
                  <a:srgbClr val="000000"/>
                </a:solidFill>
              </a:rPr>
              <a:t>Calculating Metrics for Common LAN Interface Speeds</a:t>
            </a:r>
          </a:p>
        </p:txBody>
      </p:sp>
    </p:spTree>
    <p:extLst>
      <p:ext uri="{BB962C8B-B14F-4D97-AF65-F5344CB8AC3E}">
        <p14:creationId xmlns:p14="http://schemas.microsoft.com/office/powerpoint/2010/main" val="2320345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Metric Calculation</a:t>
            </a:r>
            <a:br>
              <a:rPr lang="en-US" dirty="0"/>
            </a:br>
            <a:r>
              <a:rPr lang="en-US" sz="2400" dirty="0"/>
              <a:t>EIGRP Wide Metrics Formula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07795"/>
            <a:ext cx="8118458" cy="14390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EIGRP includes support for a second set of metrics, known as wide metrics, that addresses the issue of scalability with higher-capacity interfaces. Figure 7-9 shows the explicit EIGRP wide metrics formula. </a:t>
            </a:r>
          </a:p>
          <a:p>
            <a:pPr marL="0" indent="0" algn="l"/>
            <a:r>
              <a:rPr lang="en-US" sz="1600" dirty="0">
                <a:solidFill>
                  <a:srgbClr val="000000"/>
                </a:solidFill>
              </a:rPr>
              <a:t>Notice that an additional K value (K6) is included that adds an extended attribute to measure jitter, energy, or other future attributes.</a:t>
            </a:r>
          </a:p>
        </p:txBody>
      </p:sp>
      <p:pic>
        <p:nvPicPr>
          <p:cNvPr id="5" name="Picture 4">
            <a:extLst>
              <a:ext uri="{FF2B5EF4-FFF2-40B4-BE49-F238E27FC236}">
                <a16:creationId xmlns:a16="http://schemas.microsoft.com/office/drawing/2014/main" id="{70EF74C9-9450-4F00-9B50-2506FA024047}"/>
              </a:ext>
            </a:extLst>
          </p:cNvPr>
          <p:cNvPicPr>
            <a:picLocks noChangeAspect="1"/>
          </p:cNvPicPr>
          <p:nvPr/>
        </p:nvPicPr>
        <p:blipFill>
          <a:blip r:embed="rId3"/>
          <a:stretch>
            <a:fillRect/>
          </a:stretch>
        </p:blipFill>
        <p:spPr>
          <a:xfrm>
            <a:off x="1346344" y="2545773"/>
            <a:ext cx="6264503" cy="866060"/>
          </a:xfrm>
          <a:prstGeom prst="rect">
            <a:avLst/>
          </a:prstGeom>
        </p:spPr>
      </p:pic>
    </p:spTree>
    <p:extLst>
      <p:ext uri="{BB962C8B-B14F-4D97-AF65-F5344CB8AC3E}">
        <p14:creationId xmlns:p14="http://schemas.microsoft.com/office/powerpoint/2010/main" val="56115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Metric Calculation</a:t>
            </a:r>
            <a:br>
              <a:rPr lang="en-US" dirty="0"/>
            </a:br>
            <a:r>
              <a:rPr lang="en-US" sz="2400" dirty="0"/>
              <a:t>EIGRP Wide Metrics Formula with Definitions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07794"/>
                <a:ext cx="8118458" cy="147820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EIGRP wide metrics scale by 65,535 to accommodate higher-speed links. This provides support for interface speeds up to 655 Tbps (65,535 × </a:t>
                </a:r>
                <a14:m>
                  <m:oMath xmlns:m="http://schemas.openxmlformats.org/officeDocument/2006/math">
                    <m:sSup>
                      <m:sSupPr>
                        <m:ctrlPr>
                          <a:rPr lang="en-US" sz="160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10</m:t>
                        </m:r>
                      </m:e>
                      <m:sup>
                        <m:r>
                          <a:rPr lang="en-US" sz="1600" b="0" i="1" smtClean="0">
                            <a:solidFill>
                              <a:srgbClr val="000000"/>
                            </a:solidFill>
                            <a:latin typeface="Cambria Math" panose="02040503050406030204" pitchFamily="18" charset="0"/>
                          </a:rPr>
                          <m:t>7</m:t>
                        </m:r>
                      </m:sup>
                    </m:sSup>
                    <m:r>
                      <a:rPr lang="en-US" sz="1600" b="0" i="1" smtClean="0">
                        <a:solidFill>
                          <a:srgbClr val="000000"/>
                        </a:solidFill>
                        <a:latin typeface="Cambria Math" panose="02040503050406030204" pitchFamily="18" charset="0"/>
                      </a:rPr>
                      <m:t>)</m:t>
                    </m:r>
                  </m:oMath>
                </a14:m>
                <a:r>
                  <a:rPr lang="en-US" sz="1600" dirty="0">
                    <a:solidFill>
                      <a:srgbClr val="000000"/>
                    </a:solidFill>
                  </a:rPr>
                  <a:t> without any scalability issues. </a:t>
                </a:r>
              </a:p>
              <a:p>
                <a:pPr marL="0" indent="0" algn="l" defTabSz="684213" fontAlgn="base">
                  <a:spcBef>
                    <a:spcPts val="600"/>
                  </a:spcBef>
                  <a:spcAft>
                    <a:spcPts val="600"/>
                  </a:spcAft>
                  <a:buClr>
                    <a:schemeClr val="tx2"/>
                  </a:buClr>
                  <a:buSzPct val="90000"/>
                </a:pPr>
                <a:r>
                  <a:rPr lang="en-US" sz="1600" dirty="0">
                    <a:solidFill>
                      <a:srgbClr val="000000"/>
                    </a:solidFill>
                  </a:rPr>
                  <a:t>Figure 7-10 displays the updated formula that takes into account the conversions in latency and scalability.</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mc:Choice>
        <mc:Fallback xmlns="">
          <p:sp>
            <p:nvSpPr>
              <p:cNvPr id="4" name="Content Placeholder 3">
                <a:extLst>
                  <a:ext uri="{FF2B5EF4-FFF2-40B4-BE49-F238E27FC236}">
                    <a16:creationId xmlns:a16="http://schemas.microsoft.com/office/drawing/2014/main" id="{50693879-5816-3444-9D50-A12F1F37F5DE}"/>
                  </a:ext>
                </a:extLst>
              </p:cNvPr>
              <p:cNvSpPr>
                <a:spLocks noGrp="1" noRot="1" noChangeAspect="1" noMove="1" noResize="1" noEditPoints="1" noAdjustHandles="1" noChangeArrowheads="1" noChangeShapeType="1" noTextEdit="1"/>
              </p:cNvSpPr>
              <p:nvPr>
                <p:ph idx="1"/>
              </p:nvPr>
            </p:nvSpPr>
            <p:spPr>
              <a:xfrm>
                <a:off x="419367" y="807794"/>
                <a:ext cx="8118458" cy="1478206"/>
              </a:xfrm>
              <a:blipFill>
                <a:blip r:embed="rId3"/>
                <a:stretch>
                  <a:fillRect l="-450" t="-1240" r="-300" b="-454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CFFCB642-9B45-458E-92B2-5E448390C902}"/>
              </a:ext>
            </a:extLst>
          </p:cNvPr>
          <p:cNvPicPr>
            <a:picLocks noChangeAspect="1"/>
          </p:cNvPicPr>
          <p:nvPr/>
        </p:nvPicPr>
        <p:blipFill>
          <a:blip r:embed="rId4"/>
          <a:stretch>
            <a:fillRect/>
          </a:stretch>
        </p:blipFill>
        <p:spPr>
          <a:xfrm>
            <a:off x="900915" y="2448792"/>
            <a:ext cx="7146982" cy="1042554"/>
          </a:xfrm>
          <a:prstGeom prst="rect">
            <a:avLst/>
          </a:prstGeom>
        </p:spPr>
      </p:pic>
    </p:spTree>
    <p:extLst>
      <p:ext uri="{BB962C8B-B14F-4D97-AF65-F5344CB8AC3E}">
        <p14:creationId xmlns:p14="http://schemas.microsoft.com/office/powerpoint/2010/main" val="343232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2400" dirty="0"/>
              <a:t>Chapter 7 Content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81246" y="855418"/>
            <a:ext cx="7815004" cy="3526082"/>
          </a:xfrm>
        </p:spPr>
        <p:txBody>
          <a:bodyPr/>
          <a:lstStyle/>
          <a:p>
            <a:pPr marL="0" indent="0" algn="l" defTabSz="684213" fontAlgn="base">
              <a:spcBef>
                <a:spcPts val="600"/>
              </a:spcBef>
              <a:spcAft>
                <a:spcPts val="600"/>
              </a:spcAft>
              <a:buClr>
                <a:schemeClr val="tx2"/>
              </a:buClr>
              <a:buSzPct val="90000"/>
            </a:pPr>
            <a:r>
              <a:rPr lang="en-US" sz="1800" b="1" dirty="0">
                <a:solidFill>
                  <a:srgbClr val="000000"/>
                </a:solidFill>
              </a:rPr>
              <a:t>This chapter covers the following content: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EIGRP Fundamentals -</a:t>
            </a:r>
            <a:r>
              <a:rPr lang="en-US" sz="1800" dirty="0">
                <a:solidFill>
                  <a:srgbClr val="000000"/>
                </a:solidFill>
              </a:rPr>
              <a:t> This section explains how EIGRP establishes a neighbor adjacency with other routers and how routes are exchanged with other routers.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Path Metric Calculation - </a:t>
            </a:r>
            <a:r>
              <a:rPr lang="en-US" sz="1800" dirty="0">
                <a:solidFill>
                  <a:srgbClr val="000000"/>
                </a:solidFill>
              </a:rPr>
              <a:t>This section explains how EIGRP calculates the path metric to identify the best and alternate loop-free paths.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Failure Detection and Timers - </a:t>
            </a:r>
            <a:r>
              <a:rPr lang="en-US" sz="1800" dirty="0">
                <a:solidFill>
                  <a:srgbClr val="000000"/>
                </a:solidFill>
              </a:rPr>
              <a:t>This section explains how EIGRP detects the absence of a neighbor and the convergence process.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800" b="1" dirty="0">
                <a:solidFill>
                  <a:srgbClr val="000000"/>
                </a:solidFill>
              </a:rPr>
              <a:t>Route Summarization -</a:t>
            </a:r>
            <a:r>
              <a:rPr lang="en-US" sz="1800" dirty="0">
                <a:solidFill>
                  <a:srgbClr val="000000"/>
                </a:solidFill>
              </a:rPr>
              <a:t> This section explains the logic and configuration related to summarizing routes on a router.</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0901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Metric Calculation</a:t>
            </a:r>
            <a:br>
              <a:rPr lang="en-US" dirty="0"/>
            </a:br>
            <a:r>
              <a:rPr lang="en-US" sz="2400" dirty="0"/>
              <a:t>Metric Backward Compatibility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07794"/>
            <a:ext cx="8118458" cy="148946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With EIGRP wide metrics, K</a:t>
            </a:r>
            <a:r>
              <a:rPr lang="en-US" sz="1600" baseline="-25000" dirty="0">
                <a:solidFill>
                  <a:srgbClr val="000000"/>
                </a:solidFill>
              </a:rPr>
              <a:t>1</a:t>
            </a:r>
            <a:r>
              <a:rPr lang="en-US" sz="1600" dirty="0">
                <a:solidFill>
                  <a:srgbClr val="000000"/>
                </a:solidFill>
              </a:rPr>
              <a:t> and K</a:t>
            </a:r>
            <a:r>
              <a:rPr lang="en-US" sz="1600" baseline="-25000" dirty="0">
                <a:solidFill>
                  <a:srgbClr val="000000"/>
                </a:solidFill>
              </a:rPr>
              <a:t>3</a:t>
            </a:r>
            <a:r>
              <a:rPr lang="en-US" sz="1600" dirty="0">
                <a:solidFill>
                  <a:srgbClr val="000000"/>
                </a:solidFill>
              </a:rPr>
              <a:t> are set to a value of 1, and K</a:t>
            </a:r>
            <a:r>
              <a:rPr lang="en-US" sz="1600" baseline="-25000" dirty="0">
                <a:solidFill>
                  <a:srgbClr val="000000"/>
                </a:solidFill>
              </a:rPr>
              <a:t>2</a:t>
            </a:r>
            <a:r>
              <a:rPr lang="en-US" sz="1600" dirty="0">
                <a:solidFill>
                  <a:srgbClr val="000000"/>
                </a:solidFill>
              </a:rPr>
              <a:t>, K</a:t>
            </a:r>
            <a:r>
              <a:rPr lang="en-US" sz="1600" baseline="-25000" dirty="0">
                <a:solidFill>
                  <a:srgbClr val="000000"/>
                </a:solidFill>
              </a:rPr>
              <a:t>4</a:t>
            </a:r>
            <a:r>
              <a:rPr lang="en-US" sz="1600" dirty="0">
                <a:solidFill>
                  <a:srgbClr val="000000"/>
                </a:solidFill>
              </a:rPr>
              <a:t>, K</a:t>
            </a:r>
            <a:r>
              <a:rPr lang="en-US" sz="1600" baseline="-25000" dirty="0">
                <a:solidFill>
                  <a:srgbClr val="000000"/>
                </a:solidFill>
              </a:rPr>
              <a:t>5</a:t>
            </a:r>
            <a:r>
              <a:rPr lang="en-US" sz="1600" dirty="0">
                <a:solidFill>
                  <a:srgbClr val="000000"/>
                </a:solidFill>
              </a:rPr>
              <a:t>, and K</a:t>
            </a:r>
            <a:r>
              <a:rPr lang="en-US" sz="1600" baseline="-25000" dirty="0">
                <a:solidFill>
                  <a:srgbClr val="000000"/>
                </a:solidFill>
              </a:rPr>
              <a:t>6</a:t>
            </a:r>
            <a:r>
              <a:rPr lang="en-US" sz="1600" dirty="0">
                <a:solidFill>
                  <a:srgbClr val="000000"/>
                </a:solidFill>
              </a:rPr>
              <a:t> are set to 0, which allows backward compatibility because the K value metrics match with classic metrics. </a:t>
            </a:r>
          </a:p>
          <a:p>
            <a:pPr marL="0" indent="0" algn="l" defTabSz="684213" fontAlgn="base">
              <a:spcBef>
                <a:spcPts val="600"/>
              </a:spcBef>
              <a:spcAft>
                <a:spcPts val="600"/>
              </a:spcAft>
              <a:buClr>
                <a:schemeClr val="tx2"/>
              </a:buClr>
              <a:buSzPct val="90000"/>
            </a:pPr>
            <a:r>
              <a:rPr lang="en-US" sz="1600" dirty="0">
                <a:solidFill>
                  <a:srgbClr val="000000"/>
                </a:solidFill>
              </a:rPr>
              <a:t>EIGRP is able to detect when peering with a router is using classic metrics, and it unscales a metric from the formula in Figure 7-11.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pic>
        <p:nvPicPr>
          <p:cNvPr id="5" name="Picture 4">
            <a:extLst>
              <a:ext uri="{FF2B5EF4-FFF2-40B4-BE49-F238E27FC236}">
                <a16:creationId xmlns:a16="http://schemas.microsoft.com/office/drawing/2014/main" id="{BD218379-DF29-45E4-AAA3-1E6C1196DDE6}"/>
              </a:ext>
            </a:extLst>
          </p:cNvPr>
          <p:cNvPicPr>
            <a:picLocks noChangeAspect="1"/>
          </p:cNvPicPr>
          <p:nvPr/>
        </p:nvPicPr>
        <p:blipFill>
          <a:blip r:embed="rId3"/>
          <a:stretch>
            <a:fillRect/>
          </a:stretch>
        </p:blipFill>
        <p:spPr>
          <a:xfrm>
            <a:off x="1760095" y="2373213"/>
            <a:ext cx="5437001" cy="913534"/>
          </a:xfrm>
          <a:prstGeom prst="rect">
            <a:avLst/>
          </a:prstGeom>
        </p:spPr>
      </p:pic>
    </p:spTree>
    <p:extLst>
      <p:ext uri="{BB962C8B-B14F-4D97-AF65-F5344CB8AC3E}">
        <p14:creationId xmlns:p14="http://schemas.microsoft.com/office/powerpoint/2010/main" val="229971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Metric Calculation</a:t>
            </a:r>
            <a:br>
              <a:rPr lang="en-US" dirty="0"/>
            </a:br>
            <a:r>
              <a:rPr lang="en-US" sz="2400" dirty="0"/>
              <a:t>Load Balancing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3127" y="731837"/>
            <a:ext cx="8977745" cy="2117969"/>
          </a:xfrm>
        </p:spPr>
        <p:txBody>
          <a:bodyPr/>
          <a:lstStyle/>
          <a:p>
            <a:pPr algn="l"/>
            <a:r>
              <a:rPr lang="en-US" sz="1600" dirty="0">
                <a:solidFill>
                  <a:srgbClr val="000000"/>
                </a:solidFill>
              </a:rPr>
              <a:t>Installing multiple paths into the RIB for the same prefix is called equal-cost multipathing (ECMP</a:t>
            </a:r>
            <a:r>
              <a:rPr lang="en-US" sz="1600" i="1" dirty="0">
                <a:solidFill>
                  <a:srgbClr val="000000"/>
                </a:solidFill>
              </a:rPr>
              <a:t>)</a:t>
            </a:r>
            <a:r>
              <a:rPr lang="en-US" sz="1600" dirty="0">
                <a:solidFill>
                  <a:srgbClr val="000000"/>
                </a:solidFill>
              </a:rPr>
              <a:t>.</a:t>
            </a:r>
          </a:p>
          <a:p>
            <a:pPr marL="0" indent="0" algn="l" defTabSz="684213" fontAlgn="base">
              <a:spcBef>
                <a:spcPts val="600"/>
              </a:spcBef>
              <a:spcAft>
                <a:spcPts val="600"/>
              </a:spcAft>
              <a:buClr>
                <a:schemeClr val="tx2"/>
              </a:buClr>
              <a:buSzPct val="90000"/>
            </a:pPr>
            <a:r>
              <a:rPr lang="en-US" sz="1600" dirty="0">
                <a:solidFill>
                  <a:srgbClr val="000000"/>
                </a:solidFill>
              </a:rPr>
              <a:t>EIGRP supports unequal-cost load balancing by changing EIGRP’s variance multiplier. The EIGRP variance value is the feasible distance (FD) for a route multiplied by the EIGRP variance multiplier. Any feasible successor’s FD with a metric below the EIGRP variance value is installed into the RIB. </a:t>
            </a:r>
          </a:p>
          <a:p>
            <a:pPr marL="0" indent="0" algn="l" defTabSz="684213" fontAlgn="base">
              <a:spcBef>
                <a:spcPts val="600"/>
              </a:spcBef>
              <a:spcAft>
                <a:spcPts val="600"/>
              </a:spcAft>
              <a:buClr>
                <a:schemeClr val="tx2"/>
              </a:buClr>
              <a:buSzPct val="90000"/>
            </a:pPr>
            <a:r>
              <a:rPr lang="en-US" sz="1600" dirty="0">
                <a:solidFill>
                  <a:srgbClr val="000000"/>
                </a:solidFill>
              </a:rPr>
              <a:t>Dividing the feasible successor metric by the successor route metric provides the variance multiplier. The variance multiplier is a whole number, so any remainders should always round up.</a:t>
            </a:r>
          </a:p>
        </p:txBody>
      </p:sp>
      <p:pic>
        <p:nvPicPr>
          <p:cNvPr id="2" name="Picture 1">
            <a:extLst>
              <a:ext uri="{FF2B5EF4-FFF2-40B4-BE49-F238E27FC236}">
                <a16:creationId xmlns:a16="http://schemas.microsoft.com/office/drawing/2014/main" id="{B19DE985-7868-41A0-82D7-1364BF3EF807}"/>
              </a:ext>
            </a:extLst>
          </p:cNvPr>
          <p:cNvPicPr>
            <a:picLocks noChangeAspect="1"/>
          </p:cNvPicPr>
          <p:nvPr/>
        </p:nvPicPr>
        <p:blipFill>
          <a:blip r:embed="rId3"/>
          <a:stretch>
            <a:fillRect/>
          </a:stretch>
        </p:blipFill>
        <p:spPr>
          <a:xfrm>
            <a:off x="3042423" y="2849806"/>
            <a:ext cx="3152775" cy="1895475"/>
          </a:xfrm>
          <a:prstGeom prst="rect">
            <a:avLst/>
          </a:prstGeom>
        </p:spPr>
      </p:pic>
    </p:spTree>
    <p:extLst>
      <p:ext uri="{BB962C8B-B14F-4D97-AF65-F5344CB8AC3E}">
        <p14:creationId xmlns:p14="http://schemas.microsoft.com/office/powerpoint/2010/main" val="95261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Metric Calculation</a:t>
            </a:r>
            <a:br>
              <a:rPr lang="en-US" dirty="0"/>
            </a:br>
            <a:r>
              <a:rPr lang="en-US" sz="2400" dirty="0"/>
              <a:t>Load Balancing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83127" y="731838"/>
            <a:ext cx="3863751" cy="899536"/>
          </a:xfrm>
        </p:spPr>
        <p:txBody>
          <a:bodyPr/>
          <a:lstStyle/>
          <a:p>
            <a:pPr marL="0" indent="0" algn="l"/>
            <a:r>
              <a:rPr lang="en-US" sz="1600" dirty="0">
                <a:solidFill>
                  <a:srgbClr val="000000"/>
                </a:solidFill>
              </a:rPr>
              <a:t>Verify unequal load balancing with the </a:t>
            </a:r>
            <a:r>
              <a:rPr lang="en-US" sz="1600" b="1" dirty="0">
                <a:solidFill>
                  <a:srgbClr val="000000"/>
                </a:solidFill>
              </a:rPr>
              <a:t>show ip route </a:t>
            </a:r>
            <a:r>
              <a:rPr lang="en-US" sz="1600" dirty="0">
                <a:solidFill>
                  <a:srgbClr val="000000"/>
                </a:solidFill>
              </a:rPr>
              <a:t>command.</a:t>
            </a:r>
          </a:p>
        </p:txBody>
      </p:sp>
      <p:pic>
        <p:nvPicPr>
          <p:cNvPr id="5" name="Picture 4"/>
          <p:cNvPicPr>
            <a:picLocks noChangeAspect="1"/>
          </p:cNvPicPr>
          <p:nvPr/>
        </p:nvPicPr>
        <p:blipFill>
          <a:blip r:embed="rId3"/>
          <a:stretch>
            <a:fillRect/>
          </a:stretch>
        </p:blipFill>
        <p:spPr>
          <a:xfrm>
            <a:off x="3946878" y="731836"/>
            <a:ext cx="5160682" cy="4046249"/>
          </a:xfrm>
          <a:prstGeom prst="rect">
            <a:avLst/>
          </a:prstGeom>
        </p:spPr>
      </p:pic>
    </p:spTree>
    <p:extLst>
      <p:ext uri="{BB962C8B-B14F-4D97-AF65-F5344CB8AC3E}">
        <p14:creationId xmlns:p14="http://schemas.microsoft.com/office/powerpoint/2010/main" val="201235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Failure Detection and Timers</a:t>
            </a:r>
          </a:p>
        </p:txBody>
      </p:sp>
      <p:sp>
        <p:nvSpPr>
          <p:cNvPr id="4" name="TextBox 3">
            <a:extLst>
              <a:ext uri="{FF2B5EF4-FFF2-40B4-BE49-F238E27FC236}">
                <a16:creationId xmlns:a16="http://schemas.microsoft.com/office/drawing/2014/main" id="{E2BFA70F-DC0C-41D5-868E-C8FBC661D58F}"/>
              </a:ext>
            </a:extLst>
          </p:cNvPr>
          <p:cNvSpPr txBox="1"/>
          <p:nvPr/>
        </p:nvSpPr>
        <p:spPr>
          <a:xfrm>
            <a:off x="359275" y="1818479"/>
            <a:ext cx="8277832"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A secondary function for the EIGRP hello packets is to ensure that EIGRP neighbors are still healthy and available. EIGRP hello packets are sent out in intervals determined by the hello timer. </a:t>
            </a:r>
          </a:p>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EIGRP uses a second timer for the hold time, which is the amount of time EIGRP deems the router reachable and functioning. If the hold time reaches 0, EIGRP declares the neighbor unreachable and notifies DUAL of a topology change.</a:t>
            </a:r>
          </a:p>
          <a:p>
            <a:pPr marL="285750" indent="-285750">
              <a:buFont typeface="Arial" panose="020B0604020202020204" pitchFamily="34" charset="0"/>
              <a:buChar char="•"/>
            </a:pPr>
            <a:r>
              <a:rPr lang="en-US" sz="1600" dirty="0">
                <a:solidFill>
                  <a:schemeClr val="accent5">
                    <a:lumMod val="40000"/>
                    <a:lumOff val="60000"/>
                  </a:schemeClr>
                </a:solidFill>
              </a:rPr>
              <a:t>The default EIGRP hello timer is 5 seconds, but it is 60 seconds on slow-speed interfaces (T1 or lower).</a:t>
            </a:r>
            <a:r>
              <a:rPr lang="en-US" sz="1600" dirty="0">
                <a:solidFill>
                  <a:schemeClr val="accent5">
                    <a:lumMod val="40000"/>
                    <a:lumOff val="60000"/>
                  </a:schemeClr>
                </a:solidFill>
                <a:latin typeface="+mj-lt"/>
                <a:ea typeface="ＭＳ Ｐゴシック" charset="0"/>
              </a:rPr>
              <a:t> </a:t>
            </a:r>
            <a:r>
              <a:rPr lang="en-US" sz="1600" dirty="0">
                <a:solidFill>
                  <a:schemeClr val="accent5">
                    <a:lumMod val="40000"/>
                    <a:lumOff val="60000"/>
                  </a:schemeClr>
                </a:solidFill>
              </a:rPr>
              <a:t>The hold time value defaults to 3 times the hello interval.</a:t>
            </a:r>
            <a:endParaRPr lang="en-US" sz="1600" dirty="0">
              <a:solidFill>
                <a:schemeClr val="accent5">
                  <a:lumMod val="40000"/>
                  <a:lumOff val="60000"/>
                </a:schemeClr>
              </a:solidFill>
              <a:latin typeface="+mj-lt"/>
              <a:ea typeface="ＭＳ Ｐゴシック" charset="0"/>
            </a:endParaRPr>
          </a:p>
        </p:txBody>
      </p:sp>
    </p:spTree>
    <p:custDataLst>
      <p:tags r:id="rId1"/>
    </p:custDataLst>
    <p:extLst>
      <p:ext uri="{BB962C8B-B14F-4D97-AF65-F5344CB8AC3E}">
        <p14:creationId xmlns:p14="http://schemas.microsoft.com/office/powerpoint/2010/main" val="421133559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623455"/>
          </a:xfrm>
        </p:spPr>
        <p:txBody>
          <a:bodyPr/>
          <a:lstStyle/>
          <a:p>
            <a:r>
              <a:rPr lang="en-US" sz="1600" dirty="0"/>
              <a:t>Failure Detection and Timers</a:t>
            </a:r>
            <a:br>
              <a:rPr lang="en-US" dirty="0"/>
            </a:br>
            <a:r>
              <a:rPr lang="en-US" sz="2400" dirty="0"/>
              <a:t>Convergence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2336" y="623455"/>
            <a:ext cx="8599238" cy="192231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When an EIGRP neighbor moves to a down state, paths are recomputed for any prefix where that EIGRP neighbor was a successor (upstream router). </a:t>
            </a:r>
          </a:p>
          <a:p>
            <a:pPr marL="0" indent="0" algn="l" defTabSz="684213" fontAlgn="base">
              <a:spcBef>
                <a:spcPts val="600"/>
              </a:spcBef>
              <a:spcAft>
                <a:spcPts val="600"/>
              </a:spcAft>
              <a:buClr>
                <a:schemeClr val="tx2"/>
              </a:buClr>
              <a:buSzPct val="90000"/>
            </a:pPr>
            <a:r>
              <a:rPr lang="en-US" sz="1600" dirty="0">
                <a:solidFill>
                  <a:srgbClr val="000000"/>
                </a:solidFill>
              </a:rPr>
              <a:t>When EIGRP detects that it has lost its successor for a path, the feasible successor instantly becomes the successor route. The router sends out an update packet for that path because of the new EIGRP path metrics. Downstream routers run their own DUAL for any impacted prefixes to account for the new EIGRP metrics. Figure 7-13 demonstrates such a scenario when the link between R1 and R3 fails.</a:t>
            </a:r>
          </a:p>
        </p:txBody>
      </p:sp>
      <p:pic>
        <p:nvPicPr>
          <p:cNvPr id="5" name="Picture 4">
            <a:extLst>
              <a:ext uri="{FF2B5EF4-FFF2-40B4-BE49-F238E27FC236}">
                <a16:creationId xmlns:a16="http://schemas.microsoft.com/office/drawing/2014/main" id="{C4FE4AAC-867E-4C5B-B398-8D955A94B215}"/>
              </a:ext>
            </a:extLst>
          </p:cNvPr>
          <p:cNvPicPr>
            <a:picLocks noChangeAspect="1"/>
          </p:cNvPicPr>
          <p:nvPr/>
        </p:nvPicPr>
        <p:blipFill>
          <a:blip r:embed="rId3"/>
          <a:stretch>
            <a:fillRect/>
          </a:stretch>
        </p:blipFill>
        <p:spPr>
          <a:xfrm>
            <a:off x="2387364" y="2545773"/>
            <a:ext cx="4221256" cy="2256960"/>
          </a:xfrm>
          <a:prstGeom prst="rect">
            <a:avLst/>
          </a:prstGeom>
        </p:spPr>
      </p:pic>
    </p:spTree>
    <p:extLst>
      <p:ext uri="{BB962C8B-B14F-4D97-AF65-F5344CB8AC3E}">
        <p14:creationId xmlns:p14="http://schemas.microsoft.com/office/powerpoint/2010/main" val="28961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8345488" cy="665018"/>
          </a:xfrm>
        </p:spPr>
        <p:txBody>
          <a:bodyPr/>
          <a:lstStyle/>
          <a:p>
            <a:r>
              <a:rPr lang="en-US" sz="1600" dirty="0"/>
              <a:t>Failure Detection and Timers</a:t>
            </a:r>
            <a:br>
              <a:rPr lang="en-US" dirty="0"/>
            </a:br>
            <a:r>
              <a:rPr lang="en-US" sz="2400" dirty="0"/>
              <a:t>Convergence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2336" y="665019"/>
            <a:ext cx="8858145" cy="396932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If a feasible successor is not available for a prefix, DUAL must perform a new route calculation. The route state changes from passive (P) to active (A) in the EIGRP topology table. </a:t>
            </a:r>
          </a:p>
          <a:p>
            <a:pPr marL="0" indent="0" algn="l" defTabSz="684213" fontAlgn="base">
              <a:spcBef>
                <a:spcPts val="600"/>
              </a:spcBef>
              <a:spcAft>
                <a:spcPts val="600"/>
              </a:spcAft>
              <a:buClr>
                <a:schemeClr val="tx2"/>
              </a:buClr>
              <a:buSzPct val="90000"/>
            </a:pPr>
            <a:r>
              <a:rPr lang="en-US" sz="1600" dirty="0">
                <a:solidFill>
                  <a:srgbClr val="000000"/>
                </a:solidFill>
              </a:rPr>
              <a:t>The router detecting the topology change sends out query packets to EIGRP neighbors for the route. The query packet includes the network prefix with the delay set to infinity so that other routers are aware that it has gone active. </a:t>
            </a:r>
          </a:p>
          <a:p>
            <a:pPr marL="0" indent="0" algn="l" defTabSz="684213" fontAlgn="base">
              <a:spcBef>
                <a:spcPts val="600"/>
              </a:spcBef>
              <a:spcAft>
                <a:spcPts val="600"/>
              </a:spcAft>
              <a:buClr>
                <a:schemeClr val="tx2"/>
              </a:buClr>
              <a:buSzPct val="90000"/>
            </a:pPr>
            <a:r>
              <a:rPr lang="en-US" sz="1600" dirty="0">
                <a:solidFill>
                  <a:srgbClr val="000000"/>
                </a:solidFill>
              </a:rPr>
              <a:t>Upon receipt of a query packet, an EIGRP router does one of the following:</a:t>
            </a:r>
          </a:p>
          <a:p>
            <a:pPr marL="285750" indent="-285750" algn="l">
              <a:buFont typeface="Arial" panose="020B0604020202020204" pitchFamily="34" charset="0"/>
              <a:buChar char="•"/>
            </a:pPr>
            <a:r>
              <a:rPr lang="en-US" sz="1600" dirty="0">
                <a:solidFill>
                  <a:srgbClr val="000000"/>
                </a:solidFill>
              </a:rPr>
              <a:t>It might reply to the query that the router does not have a route to the prefix.</a:t>
            </a:r>
          </a:p>
          <a:p>
            <a:pPr marL="285750" indent="-285750" algn="l">
              <a:buFont typeface="Arial" panose="020B0604020202020204" pitchFamily="34" charset="0"/>
              <a:buChar char="•"/>
            </a:pPr>
            <a:r>
              <a:rPr lang="en-US" sz="1600" dirty="0">
                <a:solidFill>
                  <a:srgbClr val="000000"/>
                </a:solidFill>
              </a:rPr>
              <a:t>If the query did not come from the successor for that route, it detects the delay set for</a:t>
            </a:r>
          </a:p>
          <a:p>
            <a:pPr algn="l"/>
            <a:r>
              <a:rPr lang="en-US" sz="1600" dirty="0">
                <a:solidFill>
                  <a:srgbClr val="000000"/>
                </a:solidFill>
              </a:rPr>
              <a:t>infinity but ignores it because it did not come from the successor. The receiving router</a:t>
            </a:r>
          </a:p>
          <a:p>
            <a:pPr algn="l"/>
            <a:r>
              <a:rPr lang="en-US" sz="1600" dirty="0">
                <a:solidFill>
                  <a:srgbClr val="000000"/>
                </a:solidFill>
              </a:rPr>
              <a:t>replies with the EIGRP attributes for that route.</a:t>
            </a:r>
          </a:p>
          <a:p>
            <a:pPr marL="285750" indent="-285750" algn="l">
              <a:buFont typeface="Arial" panose="020B0604020202020204" pitchFamily="34" charset="0"/>
              <a:buChar char="•"/>
            </a:pPr>
            <a:r>
              <a:rPr lang="en-US" sz="1600" dirty="0">
                <a:solidFill>
                  <a:srgbClr val="000000"/>
                </a:solidFill>
              </a:rPr>
              <a:t>If the query came from the successor for the route, the receiving router detects the</a:t>
            </a:r>
          </a:p>
          <a:p>
            <a:pPr algn="l"/>
            <a:r>
              <a:rPr lang="en-US" sz="1600" dirty="0">
                <a:solidFill>
                  <a:srgbClr val="000000"/>
                </a:solidFill>
              </a:rPr>
              <a:t>delay set for infinity, sets the prefix as active in the EIGRP topology, and sends out a</a:t>
            </a:r>
          </a:p>
          <a:p>
            <a:pPr algn="l"/>
            <a:r>
              <a:rPr lang="en-US" sz="1600" dirty="0">
                <a:solidFill>
                  <a:srgbClr val="000000"/>
                </a:solidFill>
              </a:rPr>
              <a:t>query packet to all downstream EIGRP neighbors for that route.</a:t>
            </a:r>
          </a:p>
        </p:txBody>
      </p:sp>
    </p:spTree>
    <p:extLst>
      <p:ext uri="{BB962C8B-B14F-4D97-AF65-F5344CB8AC3E}">
        <p14:creationId xmlns:p14="http://schemas.microsoft.com/office/powerpoint/2010/main" val="160137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Failure Detection and Timers</a:t>
            </a:r>
            <a:br>
              <a:rPr lang="en-US" dirty="0"/>
            </a:br>
            <a:r>
              <a:rPr lang="en-US" sz="2400" dirty="0"/>
              <a:t>Convergence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2337" y="807793"/>
            <a:ext cx="8599238" cy="382655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query process continues from router to router until a router establishes the query boundary. A query boundary is established when a router does not mark the prefix as active, meaning that it responds to a query as follows: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It says it does not have a route to the prefix.</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It replies with EIGRP attributes because the query did not come from the successor.</a:t>
            </a:r>
          </a:p>
          <a:p>
            <a:pPr marL="0" indent="0" algn="l" defTabSz="684213" fontAlgn="base">
              <a:spcBef>
                <a:spcPts val="600"/>
              </a:spcBef>
              <a:spcAft>
                <a:spcPts val="600"/>
              </a:spcAft>
              <a:buClr>
                <a:schemeClr val="tx2"/>
              </a:buClr>
              <a:buSzPct val="90000"/>
            </a:pPr>
            <a:endParaRPr lang="en-US" sz="1400" dirty="0">
              <a:solidFill>
                <a:srgbClr val="000000"/>
              </a:solidFill>
            </a:endParaRPr>
          </a:p>
        </p:txBody>
      </p:sp>
    </p:spTree>
    <p:extLst>
      <p:ext uri="{BB962C8B-B14F-4D97-AF65-F5344CB8AC3E}">
        <p14:creationId xmlns:p14="http://schemas.microsoft.com/office/powerpoint/2010/main" val="2451292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Failure Detection and Timers</a:t>
            </a:r>
            <a:br>
              <a:rPr lang="en-US" dirty="0"/>
            </a:br>
            <a:r>
              <a:rPr lang="en-US" sz="2400" dirty="0"/>
              <a:t>Convergence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2337" y="807793"/>
            <a:ext cx="8599238" cy="101061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When a router receives a reply for every downstream query that was sent out, it completes the DUAL, changes the route to passive, and sends a reply packet to any upstream routers that sent a query packet to it. Figure 7-14 shows a topology where the link between R1 and R2 has failed.</a:t>
            </a:r>
          </a:p>
          <a:p>
            <a:pPr marL="0" indent="0" algn="l" defTabSz="684213" fontAlgn="base">
              <a:spcBef>
                <a:spcPts val="600"/>
              </a:spcBef>
              <a:spcAft>
                <a:spcPts val="600"/>
              </a:spcAft>
              <a:buClr>
                <a:schemeClr val="tx2"/>
              </a:buClr>
              <a:buSzPct val="90000"/>
            </a:pPr>
            <a:endParaRPr lang="en-US" sz="1400" dirty="0">
              <a:solidFill>
                <a:srgbClr val="000000"/>
              </a:solidFill>
            </a:endParaRPr>
          </a:p>
        </p:txBody>
      </p:sp>
      <p:pic>
        <p:nvPicPr>
          <p:cNvPr id="2" name="Picture 1">
            <a:extLst>
              <a:ext uri="{FF2B5EF4-FFF2-40B4-BE49-F238E27FC236}">
                <a16:creationId xmlns:a16="http://schemas.microsoft.com/office/drawing/2014/main" id="{6052E0C8-A555-4104-9428-91986DFB2881}"/>
              </a:ext>
            </a:extLst>
          </p:cNvPr>
          <p:cNvPicPr>
            <a:picLocks noChangeAspect="1"/>
          </p:cNvPicPr>
          <p:nvPr/>
        </p:nvPicPr>
        <p:blipFill>
          <a:blip r:embed="rId3"/>
          <a:stretch>
            <a:fillRect/>
          </a:stretch>
        </p:blipFill>
        <p:spPr>
          <a:xfrm>
            <a:off x="1641791" y="1818408"/>
            <a:ext cx="5061906" cy="2708564"/>
          </a:xfrm>
          <a:prstGeom prst="rect">
            <a:avLst/>
          </a:prstGeom>
        </p:spPr>
      </p:pic>
    </p:spTree>
    <p:extLst>
      <p:ext uri="{BB962C8B-B14F-4D97-AF65-F5344CB8AC3E}">
        <p14:creationId xmlns:p14="http://schemas.microsoft.com/office/powerpoint/2010/main" val="81170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Route Summarization</a:t>
            </a:r>
          </a:p>
        </p:txBody>
      </p:sp>
      <p:sp>
        <p:nvSpPr>
          <p:cNvPr id="4" name="TextBox 3">
            <a:extLst>
              <a:ext uri="{FF2B5EF4-FFF2-40B4-BE49-F238E27FC236}">
                <a16:creationId xmlns:a16="http://schemas.microsoft.com/office/drawing/2014/main" id="{E2BFA70F-DC0C-41D5-868E-C8FBC661D58F}"/>
              </a:ext>
            </a:extLst>
          </p:cNvPr>
          <p:cNvSpPr txBox="1"/>
          <p:nvPr/>
        </p:nvSpPr>
        <p:spPr>
          <a:xfrm>
            <a:off x="359275" y="1818479"/>
            <a:ext cx="827783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latin typeface="+mj-lt"/>
                <a:ea typeface="ＭＳ Ｐゴシック" charset="0"/>
              </a:rPr>
              <a:t>Scalability of an EIGRP autonomous system depends on summarization. As the size of an EIGRP autonomous system increases, convergence may take longer. Scaling an EIGRP topology requires summarizing routes in a hierarchical fashion.</a:t>
            </a:r>
          </a:p>
        </p:txBody>
      </p:sp>
    </p:spTree>
    <p:custDataLst>
      <p:tags r:id="rId1"/>
    </p:custDataLst>
    <p:extLst>
      <p:ext uri="{BB962C8B-B14F-4D97-AF65-F5344CB8AC3E}">
        <p14:creationId xmlns:p14="http://schemas.microsoft.com/office/powerpoint/2010/main" val="137035234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 Summarization</a:t>
            </a:r>
            <a:br>
              <a:rPr lang="en-US" dirty="0"/>
            </a:br>
            <a:r>
              <a:rPr lang="en-US" sz="2400" dirty="0"/>
              <a:t>EIGRP Summarization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0597" y="731837"/>
            <a:ext cx="8599238" cy="124960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EIGRP summarizes network prefixes on an interface basis. A summary aggregate is configured for the EIGRP interface. Prefixes within the summary aggregate are suppressed, and the summary aggregate prefix is advertised in lieu of the original prefixes. The summary aggregate prefix is not advertised until a prefix matches it. Interface-specific summarization can be performed in any portion of the network topology. </a:t>
            </a:r>
          </a:p>
        </p:txBody>
      </p:sp>
      <p:pic>
        <p:nvPicPr>
          <p:cNvPr id="5" name="Picture 4">
            <a:extLst>
              <a:ext uri="{FF2B5EF4-FFF2-40B4-BE49-F238E27FC236}">
                <a16:creationId xmlns:a16="http://schemas.microsoft.com/office/drawing/2014/main" id="{0C50C9BE-3DA6-4332-A468-00D03A3F22D5}"/>
              </a:ext>
            </a:extLst>
          </p:cNvPr>
          <p:cNvPicPr>
            <a:picLocks noChangeAspect="1"/>
          </p:cNvPicPr>
          <p:nvPr/>
        </p:nvPicPr>
        <p:blipFill>
          <a:blip r:embed="rId3"/>
          <a:stretch>
            <a:fillRect/>
          </a:stretch>
        </p:blipFill>
        <p:spPr>
          <a:xfrm>
            <a:off x="2102951" y="2057400"/>
            <a:ext cx="4774531" cy="2392606"/>
          </a:xfrm>
          <a:prstGeom prst="rect">
            <a:avLst/>
          </a:prstGeom>
        </p:spPr>
      </p:pic>
    </p:spTree>
    <p:extLst>
      <p:ext uri="{BB962C8B-B14F-4D97-AF65-F5344CB8AC3E}">
        <p14:creationId xmlns:p14="http://schemas.microsoft.com/office/powerpoint/2010/main" val="4091768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sz="4800" dirty="0">
                <a:solidFill>
                  <a:schemeClr val="accent5">
                    <a:lumMod val="40000"/>
                    <a:lumOff val="60000"/>
                  </a:schemeClr>
                </a:solidFill>
              </a:rPr>
              <a:t>EIGRP Fundamentals</a:t>
            </a:r>
            <a:endParaRPr lang="en-US" dirty="0"/>
          </a:p>
        </p:txBody>
      </p:sp>
      <p:sp>
        <p:nvSpPr>
          <p:cNvPr id="4" name="TextBox 3">
            <a:extLst>
              <a:ext uri="{FF2B5EF4-FFF2-40B4-BE49-F238E27FC236}">
                <a16:creationId xmlns:a16="http://schemas.microsoft.com/office/drawing/2014/main" id="{E2BFA70F-DC0C-41D5-868E-C8FBC661D58F}"/>
              </a:ext>
            </a:extLst>
          </p:cNvPr>
          <p:cNvSpPr txBox="1"/>
          <p:nvPr/>
        </p:nvSpPr>
        <p:spPr>
          <a:xfrm>
            <a:off x="433084" y="1951873"/>
            <a:ext cx="827783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accent5">
                    <a:lumMod val="40000"/>
                    <a:lumOff val="60000"/>
                  </a:schemeClr>
                </a:solidFill>
              </a:rPr>
              <a:t>EIGRP overcomes the deficiencies of other distance vector routing protocols with unequal-cost load balancing, support for networks 255 hops away, and rapid convergence features. </a:t>
            </a:r>
          </a:p>
          <a:p>
            <a:pPr marL="285750" indent="-285750">
              <a:buFont typeface="Arial" panose="020B0604020202020204" pitchFamily="34" charset="0"/>
              <a:buChar char="•"/>
            </a:pPr>
            <a:r>
              <a:rPr lang="en-US" sz="1600" dirty="0">
                <a:solidFill>
                  <a:schemeClr val="accent5">
                    <a:lumMod val="40000"/>
                    <a:lumOff val="60000"/>
                  </a:schemeClr>
                </a:solidFill>
              </a:rPr>
              <a:t>EIGRP uses a diffusing update algorithm (DUAL) to identify network paths and enable fast convergence using precalculated loop-free backup paths. </a:t>
            </a:r>
          </a:p>
          <a:p>
            <a:pPr marL="285750" indent="-285750">
              <a:buFont typeface="Arial" panose="020B0604020202020204" pitchFamily="34" charset="0"/>
              <a:buChar char="•"/>
            </a:pPr>
            <a:r>
              <a:rPr lang="en-US" sz="1600" dirty="0">
                <a:solidFill>
                  <a:schemeClr val="accent5">
                    <a:lumMod val="40000"/>
                    <a:lumOff val="60000"/>
                  </a:schemeClr>
                </a:solidFill>
              </a:rPr>
              <a:t>EIGRP adds to the route selection algorithm logic that uses factors outside hop count.</a:t>
            </a:r>
            <a:endParaRPr lang="en-US" sz="1600" dirty="0">
              <a:solidFill>
                <a:schemeClr val="accent5">
                  <a:lumMod val="40000"/>
                  <a:lumOff val="60000"/>
                </a:schemeClr>
              </a:solidFill>
              <a:latin typeface="+mj-lt"/>
              <a:ea typeface="ＭＳ Ｐゴシック" charset="0"/>
            </a:endParaRPr>
          </a:p>
        </p:txBody>
      </p:sp>
    </p:spTree>
    <p:custDataLst>
      <p:tags r:id="rId1"/>
    </p:custDataLst>
    <p:extLst>
      <p:ext uri="{BB962C8B-B14F-4D97-AF65-F5344CB8AC3E}">
        <p14:creationId xmlns:p14="http://schemas.microsoft.com/office/powerpoint/2010/main" val="727403309"/>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B89FE0-AFBF-4F30-AE65-3B18BCBE3A9A}"/>
              </a:ext>
            </a:extLst>
          </p:cNvPr>
          <p:cNvSpPr>
            <a:spLocks noGrp="1"/>
          </p:cNvSpPr>
          <p:nvPr>
            <p:ph type="ctrTitle"/>
          </p:nvPr>
        </p:nvSpPr>
        <p:spPr>
          <a:xfrm>
            <a:off x="359275" y="466724"/>
            <a:ext cx="7598042" cy="1351755"/>
          </a:xfrm>
        </p:spPr>
        <p:txBody>
          <a:bodyPr/>
          <a:lstStyle/>
          <a:p>
            <a:r>
              <a:rPr lang="en-US" dirty="0">
                <a:solidFill>
                  <a:schemeClr val="accent5">
                    <a:lumMod val="40000"/>
                    <a:lumOff val="60000"/>
                  </a:schemeClr>
                </a:solidFill>
              </a:rPr>
              <a:t>Prepare for the Exam</a:t>
            </a:r>
          </a:p>
        </p:txBody>
      </p:sp>
    </p:spTree>
    <p:custDataLst>
      <p:tags r:id="rId1"/>
    </p:custDataLst>
    <p:extLst>
      <p:ext uri="{BB962C8B-B14F-4D97-AF65-F5344CB8AC3E}">
        <p14:creationId xmlns:p14="http://schemas.microsoft.com/office/powerpoint/2010/main" val="45454509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Topics for Chapter 7</a:t>
            </a:r>
          </a:p>
        </p:txBody>
      </p:sp>
      <p:graphicFrame>
        <p:nvGraphicFramePr>
          <p:cNvPr id="2" name="Table 1"/>
          <p:cNvGraphicFramePr>
            <a:graphicFrameLocks noGrp="1"/>
          </p:cNvGraphicFramePr>
          <p:nvPr>
            <p:extLst>
              <p:ext uri="{D42A27DB-BD31-4B8C-83A1-F6EECF244321}">
                <p14:modId xmlns:p14="http://schemas.microsoft.com/office/powerpoint/2010/main" val="1850495391"/>
              </p:ext>
            </p:extLst>
          </p:nvPr>
        </p:nvGraphicFramePr>
        <p:xfrm>
          <a:off x="2344726" y="1124589"/>
          <a:ext cx="4454548" cy="3337560"/>
        </p:xfrm>
        <a:graphic>
          <a:graphicData uri="http://schemas.openxmlformats.org/drawingml/2006/table">
            <a:tbl>
              <a:tblPr firstRow="1" bandRow="1">
                <a:tableStyleId>{5C22544A-7EE6-4342-B048-85BDC9FD1C3A}</a:tableStyleId>
              </a:tblPr>
              <a:tblGrid>
                <a:gridCol w="4454548">
                  <a:extLst>
                    <a:ext uri="{9D8B030D-6E8A-4147-A177-3AD203B41FA5}">
                      <a16:colId xmlns:a16="http://schemas.microsoft.com/office/drawing/2014/main" val="1451595926"/>
                    </a:ext>
                  </a:extLst>
                </a:gridCol>
              </a:tblGrid>
              <a:tr h="370840">
                <a:tc>
                  <a:txBody>
                    <a:bodyPr/>
                    <a:lstStyle/>
                    <a:p>
                      <a:r>
                        <a:rPr lang="en-US" sz="1600" b="1" i="0" u="none" strike="noStrike" baseline="0" dirty="0">
                          <a:solidFill>
                            <a:srgbClr val="FFFFFF"/>
                          </a:solidFill>
                          <a:latin typeface="Cisco-Bold"/>
                        </a:rPr>
                        <a:t>Description</a:t>
                      </a:r>
                      <a:endParaRPr lang="en-US" sz="1600" dirty="0"/>
                    </a:p>
                  </a:txBody>
                  <a:tcPr/>
                </a:tc>
                <a:extLst>
                  <a:ext uri="{0D108BD9-81ED-4DB2-BD59-A6C34878D82A}">
                    <a16:rowId xmlns:a16="http://schemas.microsoft.com/office/drawing/2014/main" val="3585919831"/>
                  </a:ext>
                </a:extLst>
              </a:tr>
              <a:tr h="370840">
                <a:tc>
                  <a:txBody>
                    <a:bodyPr/>
                    <a:lstStyle/>
                    <a:p>
                      <a:r>
                        <a:rPr lang="en-US" sz="1600" dirty="0">
                          <a:solidFill>
                            <a:srgbClr val="000000"/>
                          </a:solidFill>
                        </a:rPr>
                        <a:t>EIGRP Terminology</a:t>
                      </a:r>
                    </a:p>
                  </a:txBody>
                  <a:tcPr/>
                </a:tc>
                <a:extLst>
                  <a:ext uri="{0D108BD9-81ED-4DB2-BD59-A6C34878D82A}">
                    <a16:rowId xmlns:a16="http://schemas.microsoft.com/office/drawing/2014/main" val="1848938057"/>
                  </a:ext>
                </a:extLst>
              </a:tr>
              <a:tr h="370840">
                <a:tc>
                  <a:txBody>
                    <a:bodyPr/>
                    <a:lstStyle/>
                    <a:p>
                      <a:r>
                        <a:rPr lang="en-US" sz="1600" dirty="0">
                          <a:solidFill>
                            <a:srgbClr val="000000"/>
                          </a:solidFill>
                        </a:rPr>
                        <a:t>Topology Table</a:t>
                      </a:r>
                    </a:p>
                  </a:txBody>
                  <a:tcPr/>
                </a:tc>
                <a:extLst>
                  <a:ext uri="{0D108BD9-81ED-4DB2-BD59-A6C34878D82A}">
                    <a16:rowId xmlns:a16="http://schemas.microsoft.com/office/drawing/2014/main" val="3452927939"/>
                  </a:ext>
                </a:extLst>
              </a:tr>
              <a:tr h="370840">
                <a:tc>
                  <a:txBody>
                    <a:bodyPr/>
                    <a:lstStyle/>
                    <a:p>
                      <a:r>
                        <a:rPr lang="en-US" sz="1600" dirty="0">
                          <a:solidFill>
                            <a:srgbClr val="000000"/>
                          </a:solidFill>
                        </a:rPr>
                        <a:t>EIGRP Packet Types</a:t>
                      </a:r>
                    </a:p>
                  </a:txBody>
                  <a:tcPr/>
                </a:tc>
                <a:extLst>
                  <a:ext uri="{0D108BD9-81ED-4DB2-BD59-A6C34878D82A}">
                    <a16:rowId xmlns:a16="http://schemas.microsoft.com/office/drawing/2014/main" val="2843811788"/>
                  </a:ext>
                </a:extLst>
              </a:tr>
              <a:tr h="370840">
                <a:tc>
                  <a:txBody>
                    <a:bodyPr/>
                    <a:lstStyle/>
                    <a:p>
                      <a:r>
                        <a:rPr lang="en-US" sz="1600" dirty="0">
                          <a:solidFill>
                            <a:srgbClr val="000000"/>
                          </a:solidFill>
                        </a:rPr>
                        <a:t>EIGRP Attribute Propagation</a:t>
                      </a:r>
                    </a:p>
                  </a:txBody>
                  <a:tcPr/>
                </a:tc>
                <a:extLst>
                  <a:ext uri="{0D108BD9-81ED-4DB2-BD59-A6C34878D82A}">
                    <a16:rowId xmlns:a16="http://schemas.microsoft.com/office/drawing/2014/main" val="3877641594"/>
                  </a:ext>
                </a:extLst>
              </a:tr>
              <a:tr h="370840">
                <a:tc>
                  <a:txBody>
                    <a:bodyPr/>
                    <a:lstStyle/>
                    <a:p>
                      <a:r>
                        <a:rPr lang="en-US" sz="1600" dirty="0">
                          <a:solidFill>
                            <a:srgbClr val="000000"/>
                          </a:solidFill>
                        </a:rPr>
                        <a:t>EIGRP Wide Metrics Formula</a:t>
                      </a:r>
                    </a:p>
                  </a:txBody>
                  <a:tcPr/>
                </a:tc>
                <a:extLst>
                  <a:ext uri="{0D108BD9-81ED-4DB2-BD59-A6C34878D82A}">
                    <a16:rowId xmlns:a16="http://schemas.microsoft.com/office/drawing/2014/main" val="2359316111"/>
                  </a:ext>
                </a:extLst>
              </a:tr>
              <a:tr h="370840">
                <a:tc>
                  <a:txBody>
                    <a:bodyPr/>
                    <a:lstStyle/>
                    <a:p>
                      <a:r>
                        <a:rPr lang="en-US" sz="1600" dirty="0">
                          <a:solidFill>
                            <a:srgbClr val="000000"/>
                          </a:solidFill>
                        </a:rPr>
                        <a:t>EIGRP unequal-cost load balancing</a:t>
                      </a:r>
                    </a:p>
                  </a:txBody>
                  <a:tcPr/>
                </a:tc>
                <a:extLst>
                  <a:ext uri="{0D108BD9-81ED-4DB2-BD59-A6C34878D82A}">
                    <a16:rowId xmlns:a16="http://schemas.microsoft.com/office/drawing/2014/main" val="906729202"/>
                  </a:ext>
                </a:extLst>
              </a:tr>
              <a:tr h="370840">
                <a:tc>
                  <a:txBody>
                    <a:bodyPr/>
                    <a:lstStyle/>
                    <a:p>
                      <a:r>
                        <a:rPr lang="en-US" sz="1600" dirty="0">
                          <a:solidFill>
                            <a:srgbClr val="000000"/>
                          </a:solidFill>
                        </a:rPr>
                        <a:t>Convergence</a:t>
                      </a:r>
                    </a:p>
                  </a:txBody>
                  <a:tcPr/>
                </a:tc>
                <a:extLst>
                  <a:ext uri="{0D108BD9-81ED-4DB2-BD59-A6C34878D82A}">
                    <a16:rowId xmlns:a16="http://schemas.microsoft.com/office/drawing/2014/main" val="3298492007"/>
                  </a:ext>
                </a:extLst>
              </a:tr>
              <a:tr h="370840">
                <a:tc>
                  <a:txBody>
                    <a:bodyPr/>
                    <a:lstStyle/>
                    <a:p>
                      <a:r>
                        <a:rPr lang="en-US" sz="1600" dirty="0">
                          <a:solidFill>
                            <a:srgbClr val="000000"/>
                          </a:solidFill>
                        </a:rPr>
                        <a:t>Active route state</a:t>
                      </a:r>
                    </a:p>
                  </a:txBody>
                  <a:tcPr/>
                </a:tc>
                <a:extLst>
                  <a:ext uri="{0D108BD9-81ED-4DB2-BD59-A6C34878D82A}">
                    <a16:rowId xmlns:a16="http://schemas.microsoft.com/office/drawing/2014/main" val="2098138632"/>
                  </a:ext>
                </a:extLst>
              </a:tr>
            </a:tbl>
          </a:graphicData>
        </a:graphic>
      </p:graphicFrame>
    </p:spTree>
    <p:extLst>
      <p:ext uri="{BB962C8B-B14F-4D97-AF65-F5344CB8AC3E}">
        <p14:creationId xmlns:p14="http://schemas.microsoft.com/office/powerpoint/2010/main" val="89097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4774"/>
            <a:ext cx="8345488" cy="731837"/>
          </a:xfrm>
        </p:spPr>
        <p:txBody>
          <a:bodyPr/>
          <a:lstStyle/>
          <a:p>
            <a:r>
              <a:rPr lang="en-US" sz="1600" dirty="0"/>
              <a:t>Prepare for the Exam</a:t>
            </a:r>
            <a:br>
              <a:rPr lang="en-US" sz="2400" dirty="0"/>
            </a:br>
            <a:r>
              <a:rPr lang="en-US" sz="2400" dirty="0"/>
              <a:t>Key Terms for Chapter 7</a:t>
            </a:r>
          </a:p>
        </p:txBody>
      </p:sp>
      <p:graphicFrame>
        <p:nvGraphicFramePr>
          <p:cNvPr id="2" name="Table 1"/>
          <p:cNvGraphicFramePr>
            <a:graphicFrameLocks noGrp="1"/>
          </p:cNvGraphicFramePr>
          <p:nvPr>
            <p:extLst>
              <p:ext uri="{D42A27DB-BD31-4B8C-83A1-F6EECF244321}">
                <p14:modId xmlns:p14="http://schemas.microsoft.com/office/powerpoint/2010/main" val="705266301"/>
              </p:ext>
            </p:extLst>
          </p:nvPr>
        </p:nvGraphicFramePr>
        <p:xfrm>
          <a:off x="364435" y="1112749"/>
          <a:ext cx="8415130" cy="2895600"/>
        </p:xfrm>
        <a:graphic>
          <a:graphicData uri="http://schemas.openxmlformats.org/drawingml/2006/table">
            <a:tbl>
              <a:tblPr firstRow="1" bandRow="1">
                <a:tableStyleId>{5C22544A-7EE6-4342-B048-85BDC9FD1C3A}</a:tableStyleId>
              </a:tblPr>
              <a:tblGrid>
                <a:gridCol w="4207565">
                  <a:extLst>
                    <a:ext uri="{9D8B030D-6E8A-4147-A177-3AD203B41FA5}">
                      <a16:colId xmlns:a16="http://schemas.microsoft.com/office/drawing/2014/main" val="3133942819"/>
                    </a:ext>
                  </a:extLst>
                </a:gridCol>
                <a:gridCol w="4207565">
                  <a:extLst>
                    <a:ext uri="{9D8B030D-6E8A-4147-A177-3AD203B41FA5}">
                      <a16:colId xmlns:a16="http://schemas.microsoft.com/office/drawing/2014/main" val="2120057216"/>
                    </a:ext>
                  </a:extLst>
                </a:gridCol>
              </a:tblGrid>
              <a:tr h="370840">
                <a:tc>
                  <a:txBody>
                    <a:bodyPr/>
                    <a:lstStyle/>
                    <a:p>
                      <a:r>
                        <a:rPr lang="en-US" sz="1600" dirty="0"/>
                        <a:t>Key Term</a:t>
                      </a:r>
                    </a:p>
                  </a:txBody>
                  <a:tcPr/>
                </a:tc>
                <a:tc>
                  <a:txBody>
                    <a:bodyPr/>
                    <a:lstStyle/>
                    <a:p>
                      <a:endParaRPr lang="en-US" sz="1600" dirty="0"/>
                    </a:p>
                  </a:txBody>
                  <a:tcPr/>
                </a:tc>
                <a:extLst>
                  <a:ext uri="{0D108BD9-81ED-4DB2-BD59-A6C34878D82A}">
                    <a16:rowId xmlns:a16="http://schemas.microsoft.com/office/drawing/2014/main" val="2640803396"/>
                  </a:ext>
                </a:extLst>
              </a:tr>
              <a:tr h="175724">
                <a:tc>
                  <a:txBody>
                    <a:bodyPr/>
                    <a:lstStyle/>
                    <a:p>
                      <a:r>
                        <a:rPr lang="en-US" sz="1600" dirty="0">
                          <a:solidFill>
                            <a:srgbClr val="000000"/>
                          </a:solidFill>
                        </a:rPr>
                        <a:t>Autonomous system</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dirty="0">
                          <a:solidFill>
                            <a:srgbClr val="000000"/>
                          </a:solidFill>
                        </a:rPr>
                        <a:t>Reported distance</a:t>
                      </a:r>
                    </a:p>
                  </a:txBody>
                  <a:tcPr/>
                </a:tc>
                <a:extLst>
                  <a:ext uri="{0D108BD9-81ED-4DB2-BD59-A6C34878D82A}">
                    <a16:rowId xmlns:a16="http://schemas.microsoft.com/office/drawing/2014/main" val="3303805005"/>
                  </a:ext>
                </a:extLst>
              </a:tr>
              <a:tr h="370840">
                <a:tc>
                  <a:txBody>
                    <a:bodyPr/>
                    <a:lstStyle/>
                    <a:p>
                      <a:r>
                        <a:rPr lang="en-US" sz="1600" dirty="0">
                          <a:solidFill>
                            <a:srgbClr val="000000"/>
                          </a:solidFill>
                        </a:rPr>
                        <a:t>Feasible distance</a:t>
                      </a:r>
                    </a:p>
                  </a:txBody>
                  <a:tcPr/>
                </a:tc>
                <a:tc>
                  <a:txBody>
                    <a:bodyPr/>
                    <a:lstStyle/>
                    <a:p>
                      <a:r>
                        <a:rPr lang="en-US" sz="1600" dirty="0">
                          <a:solidFill>
                            <a:srgbClr val="000000"/>
                          </a:solidFill>
                        </a:rPr>
                        <a:t>Successor</a:t>
                      </a:r>
                    </a:p>
                  </a:txBody>
                  <a:tcPr/>
                </a:tc>
                <a:extLst>
                  <a:ext uri="{0D108BD9-81ED-4DB2-BD59-A6C34878D82A}">
                    <a16:rowId xmlns:a16="http://schemas.microsoft.com/office/drawing/2014/main" val="1860627843"/>
                  </a:ext>
                </a:extLst>
              </a:tr>
              <a:tr h="370840">
                <a:tc>
                  <a:txBody>
                    <a:bodyPr/>
                    <a:lstStyle/>
                    <a:p>
                      <a:r>
                        <a:rPr lang="en-US" sz="1600" dirty="0">
                          <a:solidFill>
                            <a:srgbClr val="000000"/>
                          </a:solidFill>
                        </a:rPr>
                        <a:t>Feasibility condition</a:t>
                      </a:r>
                    </a:p>
                  </a:txBody>
                  <a:tcPr/>
                </a:tc>
                <a:tc>
                  <a:txBody>
                    <a:bodyPr/>
                    <a:lstStyle/>
                    <a:p>
                      <a:r>
                        <a:rPr lang="en-US" sz="1600" dirty="0">
                          <a:solidFill>
                            <a:srgbClr val="000000"/>
                          </a:solidFill>
                        </a:rPr>
                        <a:t>Successor route</a:t>
                      </a:r>
                    </a:p>
                  </a:txBody>
                  <a:tcPr/>
                </a:tc>
                <a:extLst>
                  <a:ext uri="{0D108BD9-81ED-4DB2-BD59-A6C34878D82A}">
                    <a16:rowId xmlns:a16="http://schemas.microsoft.com/office/drawing/2014/main" val="2206863053"/>
                  </a:ext>
                </a:extLst>
              </a:tr>
              <a:tr h="370840">
                <a:tc>
                  <a:txBody>
                    <a:bodyPr/>
                    <a:lstStyle/>
                    <a:p>
                      <a:r>
                        <a:rPr lang="en-US" sz="1600" dirty="0">
                          <a:solidFill>
                            <a:srgbClr val="000000"/>
                          </a:solidFill>
                        </a:rPr>
                        <a:t>Feasibility successor</a:t>
                      </a:r>
                    </a:p>
                  </a:txBody>
                  <a:tcPr/>
                </a:tc>
                <a:tc>
                  <a:txBody>
                    <a:bodyPr/>
                    <a:lstStyle/>
                    <a:p>
                      <a:r>
                        <a:rPr lang="en-US" sz="1600" b="0" i="0" u="none" strike="noStrike" kern="1200" baseline="0" dirty="0">
                          <a:solidFill>
                            <a:srgbClr val="000000"/>
                          </a:solidFill>
                          <a:latin typeface="+mn-lt"/>
                          <a:ea typeface="+mn-ea"/>
                          <a:cs typeface="+mn-cs"/>
                        </a:rPr>
                        <a:t>Summarization</a:t>
                      </a:r>
                    </a:p>
                  </a:txBody>
                  <a:tcPr/>
                </a:tc>
                <a:extLst>
                  <a:ext uri="{0D108BD9-81ED-4DB2-BD59-A6C34878D82A}">
                    <a16:rowId xmlns:a16="http://schemas.microsoft.com/office/drawing/2014/main" val="1924228875"/>
                  </a:ext>
                </a:extLst>
              </a:tr>
              <a:tr h="370840">
                <a:tc>
                  <a:txBody>
                    <a:bodyPr/>
                    <a:lstStyle/>
                    <a:p>
                      <a:r>
                        <a:rPr lang="en-US" sz="1600" dirty="0">
                          <a:solidFill>
                            <a:srgbClr val="000000"/>
                          </a:solidFill>
                        </a:rPr>
                        <a:t>Hello packets</a:t>
                      </a:r>
                    </a:p>
                  </a:txBody>
                  <a:tcPr/>
                </a:tc>
                <a:tc>
                  <a:txBody>
                    <a:bodyPr/>
                    <a:lstStyle/>
                    <a:p>
                      <a:r>
                        <a:rPr lang="en-US" sz="1600" dirty="0">
                          <a:solidFill>
                            <a:srgbClr val="000000"/>
                          </a:solidFill>
                        </a:rPr>
                        <a:t>Topology table</a:t>
                      </a:r>
                    </a:p>
                  </a:txBody>
                  <a:tcPr/>
                </a:tc>
                <a:extLst>
                  <a:ext uri="{0D108BD9-81ED-4DB2-BD59-A6C34878D82A}">
                    <a16:rowId xmlns:a16="http://schemas.microsoft.com/office/drawing/2014/main" val="844532499"/>
                  </a:ext>
                </a:extLst>
              </a:tr>
              <a:tr h="370840">
                <a:tc>
                  <a:txBody>
                    <a:bodyPr/>
                    <a:lstStyle/>
                    <a:p>
                      <a:r>
                        <a:rPr lang="en-US" sz="1600" dirty="0">
                          <a:solidFill>
                            <a:srgbClr val="000000"/>
                          </a:solidFill>
                        </a:rPr>
                        <a:t>Hello timer</a:t>
                      </a:r>
                    </a:p>
                  </a:txBody>
                  <a:tcPr/>
                </a:tc>
                <a:tc>
                  <a:txBody>
                    <a:bodyPr/>
                    <a:lstStyle/>
                    <a:p>
                      <a:r>
                        <a:rPr lang="en-US" sz="1600" dirty="0">
                          <a:solidFill>
                            <a:srgbClr val="000000"/>
                          </a:solidFill>
                        </a:rPr>
                        <a:t>Variance value</a:t>
                      </a:r>
                    </a:p>
                  </a:txBody>
                  <a:tcPr/>
                </a:tc>
                <a:extLst>
                  <a:ext uri="{0D108BD9-81ED-4DB2-BD59-A6C34878D82A}">
                    <a16:rowId xmlns:a16="http://schemas.microsoft.com/office/drawing/2014/main" val="543536334"/>
                  </a:ext>
                </a:extLst>
              </a:tr>
              <a:tr h="185420">
                <a:tc>
                  <a:txBody>
                    <a:bodyPr/>
                    <a:lstStyle/>
                    <a:p>
                      <a:r>
                        <a:rPr lang="en-US" sz="1600" dirty="0">
                          <a:solidFill>
                            <a:srgbClr val="000000"/>
                          </a:solidFill>
                        </a:rPr>
                        <a:t>K values</a:t>
                      </a:r>
                    </a:p>
                  </a:txBody>
                  <a:tcPr/>
                </a:tc>
                <a:tc>
                  <a:txBody>
                    <a:bodyPr/>
                    <a:lstStyle/>
                    <a:p>
                      <a:r>
                        <a:rPr lang="en-US" sz="1600" dirty="0">
                          <a:solidFill>
                            <a:srgbClr val="000000"/>
                          </a:solidFill>
                        </a:rPr>
                        <a:t>Wide metric</a:t>
                      </a:r>
                    </a:p>
                  </a:txBody>
                  <a:tcPr/>
                </a:tc>
                <a:extLst>
                  <a:ext uri="{0D108BD9-81ED-4DB2-BD59-A6C34878D82A}">
                    <a16:rowId xmlns:a16="http://schemas.microsoft.com/office/drawing/2014/main" val="1936916576"/>
                  </a:ext>
                </a:extLst>
              </a:tr>
            </a:tbl>
          </a:graphicData>
        </a:graphic>
      </p:graphicFrame>
    </p:spTree>
    <p:extLst>
      <p:ext uri="{BB962C8B-B14F-4D97-AF65-F5344CB8AC3E}">
        <p14:creationId xmlns:p14="http://schemas.microsoft.com/office/powerpoint/2010/main" val="295768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EIGRP Fundamentals</a:t>
            </a:r>
            <a:br>
              <a:rPr lang="en-US" dirty="0"/>
            </a:br>
            <a:r>
              <a:rPr lang="en-US" sz="2400" dirty="0"/>
              <a:t>Autonomous Systems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07795"/>
            <a:ext cx="8118458" cy="10305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 router can run multiple EIGRP processes. Each process operates under the context of an autonomous system, which represents a common routing domain. Routers within the same domain use the same metric calculation formula and exchange routes only with members of the same autonomous system, as shown in the figure.</a:t>
            </a:r>
          </a:p>
        </p:txBody>
      </p:sp>
      <p:pic>
        <p:nvPicPr>
          <p:cNvPr id="2" name="Picture 1">
            <a:extLst>
              <a:ext uri="{FF2B5EF4-FFF2-40B4-BE49-F238E27FC236}">
                <a16:creationId xmlns:a16="http://schemas.microsoft.com/office/drawing/2014/main" id="{1796A75F-4854-4945-9D33-EBEFD11B8A70}"/>
              </a:ext>
            </a:extLst>
          </p:cNvPr>
          <p:cNvPicPr>
            <a:picLocks noChangeAspect="1"/>
          </p:cNvPicPr>
          <p:nvPr/>
        </p:nvPicPr>
        <p:blipFill>
          <a:blip r:embed="rId3"/>
          <a:stretch>
            <a:fillRect/>
          </a:stretch>
        </p:blipFill>
        <p:spPr>
          <a:xfrm>
            <a:off x="2054483" y="1914283"/>
            <a:ext cx="4848225" cy="2352675"/>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EIGRP Fundamentals</a:t>
            </a:r>
            <a:br>
              <a:rPr lang="en-US" dirty="0"/>
            </a:br>
            <a:r>
              <a:rPr lang="en-US" sz="2400" dirty="0"/>
              <a:t>EIGRP Terminology</a:t>
            </a:r>
          </a:p>
        </p:txBody>
      </p:sp>
      <p:graphicFrame>
        <p:nvGraphicFramePr>
          <p:cNvPr id="7" name="Table 6">
            <a:extLst>
              <a:ext uri="{FF2B5EF4-FFF2-40B4-BE49-F238E27FC236}">
                <a16:creationId xmlns:a16="http://schemas.microsoft.com/office/drawing/2014/main" id="{BAC0FB74-BA50-4897-A57E-B1013307F6E4}"/>
              </a:ext>
            </a:extLst>
          </p:cNvPr>
          <p:cNvGraphicFramePr>
            <a:graphicFrameLocks noGrp="1"/>
          </p:cNvGraphicFramePr>
          <p:nvPr>
            <p:extLst>
              <p:ext uri="{D42A27DB-BD31-4B8C-83A1-F6EECF244321}">
                <p14:modId xmlns:p14="http://schemas.microsoft.com/office/powerpoint/2010/main" val="4047585722"/>
              </p:ext>
            </p:extLst>
          </p:nvPr>
        </p:nvGraphicFramePr>
        <p:xfrm>
          <a:off x="340684" y="803089"/>
          <a:ext cx="8415130" cy="1529080"/>
        </p:xfrm>
        <a:graphic>
          <a:graphicData uri="http://schemas.openxmlformats.org/drawingml/2006/table">
            <a:tbl>
              <a:tblPr firstRow="1" bandRow="1">
                <a:tableStyleId>{5C22544A-7EE6-4342-B048-85BDC9FD1C3A}</a:tableStyleId>
              </a:tblPr>
              <a:tblGrid>
                <a:gridCol w="2112065">
                  <a:extLst>
                    <a:ext uri="{9D8B030D-6E8A-4147-A177-3AD203B41FA5}">
                      <a16:colId xmlns:a16="http://schemas.microsoft.com/office/drawing/2014/main" val="3133942819"/>
                    </a:ext>
                  </a:extLst>
                </a:gridCol>
                <a:gridCol w="6303065">
                  <a:extLst>
                    <a:ext uri="{9D8B030D-6E8A-4147-A177-3AD203B41FA5}">
                      <a16:colId xmlns:a16="http://schemas.microsoft.com/office/drawing/2014/main" val="2120057216"/>
                    </a:ext>
                  </a:extLst>
                </a:gridCol>
              </a:tblGrid>
              <a:tr h="370840">
                <a:tc>
                  <a:txBody>
                    <a:bodyPr/>
                    <a:lstStyle/>
                    <a:p>
                      <a:r>
                        <a:rPr lang="en-US" sz="1600" dirty="0"/>
                        <a:t>Term</a:t>
                      </a:r>
                    </a:p>
                  </a:txBody>
                  <a:tcPr/>
                </a:tc>
                <a:tc>
                  <a:txBody>
                    <a:bodyPr/>
                    <a:lstStyle/>
                    <a:p>
                      <a:r>
                        <a:rPr lang="en-US" sz="1600" dirty="0"/>
                        <a:t>Definition</a:t>
                      </a:r>
                    </a:p>
                  </a:txBody>
                  <a:tcPr/>
                </a:tc>
                <a:extLst>
                  <a:ext uri="{0D108BD9-81ED-4DB2-BD59-A6C34878D82A}">
                    <a16:rowId xmlns:a16="http://schemas.microsoft.com/office/drawing/2014/main" val="2640803396"/>
                  </a:ext>
                </a:extLst>
              </a:tr>
              <a:tr h="370840">
                <a:tc>
                  <a:txBody>
                    <a:bodyPr/>
                    <a:lstStyle/>
                    <a:p>
                      <a:r>
                        <a:rPr lang="en-US" sz="1600" dirty="0">
                          <a:solidFill>
                            <a:srgbClr val="000000"/>
                          </a:solidFill>
                        </a:rPr>
                        <a:t>Successor route </a:t>
                      </a:r>
                    </a:p>
                  </a:txBody>
                  <a:tcPr/>
                </a:tc>
                <a:tc>
                  <a:txBody>
                    <a:bodyPr/>
                    <a:lstStyle/>
                    <a:p>
                      <a:r>
                        <a:rPr lang="en-US" sz="1600" dirty="0">
                          <a:solidFill>
                            <a:srgbClr val="000000"/>
                          </a:solidFill>
                        </a:rPr>
                        <a:t>The route with the lowest path metric to reach a destination. The successor route for R1 to reach 10.4.4.0/24 on R4 is R1→R3→R4. </a:t>
                      </a:r>
                    </a:p>
                  </a:txBody>
                  <a:tcPr/>
                </a:tc>
                <a:extLst>
                  <a:ext uri="{0D108BD9-81ED-4DB2-BD59-A6C34878D82A}">
                    <a16:rowId xmlns:a16="http://schemas.microsoft.com/office/drawing/2014/main" val="3303805005"/>
                  </a:ext>
                </a:extLst>
              </a:tr>
              <a:tr h="370840">
                <a:tc>
                  <a:txBody>
                    <a:bodyPr/>
                    <a:lstStyle/>
                    <a:p>
                      <a:r>
                        <a:rPr lang="en-US" sz="1600" dirty="0">
                          <a:solidFill>
                            <a:srgbClr val="000000"/>
                          </a:solidFill>
                        </a:rPr>
                        <a:t>Successor</a:t>
                      </a:r>
                    </a:p>
                  </a:txBody>
                  <a:tcPr/>
                </a:tc>
                <a:tc>
                  <a:txBody>
                    <a:bodyPr/>
                    <a:lstStyle/>
                    <a:p>
                      <a:r>
                        <a:rPr lang="en-US" sz="1600" dirty="0">
                          <a:solidFill>
                            <a:srgbClr val="000000"/>
                          </a:solidFill>
                        </a:rPr>
                        <a:t>The first next-hop router for the successor route.</a:t>
                      </a:r>
                    </a:p>
                    <a:p>
                      <a:r>
                        <a:rPr lang="en-US" sz="1600" dirty="0">
                          <a:solidFill>
                            <a:srgbClr val="000000"/>
                          </a:solidFill>
                        </a:rPr>
                        <a:t>The successor for 10.4.4.0/24 is R3.</a:t>
                      </a:r>
                    </a:p>
                  </a:txBody>
                  <a:tcPr/>
                </a:tc>
                <a:extLst>
                  <a:ext uri="{0D108BD9-81ED-4DB2-BD59-A6C34878D82A}">
                    <a16:rowId xmlns:a16="http://schemas.microsoft.com/office/drawing/2014/main" val="1860627843"/>
                  </a:ext>
                </a:extLst>
              </a:tr>
            </a:tbl>
          </a:graphicData>
        </a:graphic>
      </p:graphicFrame>
      <p:pic>
        <p:nvPicPr>
          <p:cNvPr id="8" name="Picture 7">
            <a:extLst>
              <a:ext uri="{FF2B5EF4-FFF2-40B4-BE49-F238E27FC236}">
                <a16:creationId xmlns:a16="http://schemas.microsoft.com/office/drawing/2014/main" id="{F23159B9-7050-4B10-91FA-D2EF3F66A054}"/>
              </a:ext>
            </a:extLst>
          </p:cNvPr>
          <p:cNvPicPr>
            <a:picLocks noChangeAspect="1"/>
          </p:cNvPicPr>
          <p:nvPr/>
        </p:nvPicPr>
        <p:blipFill>
          <a:blip r:embed="rId3"/>
          <a:stretch>
            <a:fillRect/>
          </a:stretch>
        </p:blipFill>
        <p:spPr>
          <a:xfrm>
            <a:off x="1607073" y="2461264"/>
            <a:ext cx="5132163" cy="2170113"/>
          </a:xfrm>
          <a:prstGeom prst="rect">
            <a:avLst/>
          </a:prstGeom>
        </p:spPr>
      </p:pic>
    </p:spTree>
    <p:extLst>
      <p:ext uri="{BB962C8B-B14F-4D97-AF65-F5344CB8AC3E}">
        <p14:creationId xmlns:p14="http://schemas.microsoft.com/office/powerpoint/2010/main" val="21101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EIGRP Fundamentals</a:t>
            </a:r>
            <a:br>
              <a:rPr lang="en-US" dirty="0"/>
            </a:br>
            <a:r>
              <a:rPr lang="en-US" sz="2400" dirty="0"/>
              <a:t>EIGRP Terminology (Cont.)</a:t>
            </a:r>
          </a:p>
        </p:txBody>
      </p:sp>
      <p:graphicFrame>
        <p:nvGraphicFramePr>
          <p:cNvPr id="7" name="Table 6">
            <a:extLst>
              <a:ext uri="{FF2B5EF4-FFF2-40B4-BE49-F238E27FC236}">
                <a16:creationId xmlns:a16="http://schemas.microsoft.com/office/drawing/2014/main" id="{BAC0FB74-BA50-4897-A57E-B1013307F6E4}"/>
              </a:ext>
            </a:extLst>
          </p:cNvPr>
          <p:cNvGraphicFramePr>
            <a:graphicFrameLocks noGrp="1"/>
          </p:cNvGraphicFramePr>
          <p:nvPr>
            <p:extLst>
              <p:ext uri="{D42A27DB-BD31-4B8C-83A1-F6EECF244321}">
                <p14:modId xmlns:p14="http://schemas.microsoft.com/office/powerpoint/2010/main" val="1197952524"/>
              </p:ext>
            </p:extLst>
          </p:nvPr>
        </p:nvGraphicFramePr>
        <p:xfrm>
          <a:off x="364435" y="737870"/>
          <a:ext cx="8415130" cy="1833880"/>
        </p:xfrm>
        <a:graphic>
          <a:graphicData uri="http://schemas.openxmlformats.org/drawingml/2006/table">
            <a:tbl>
              <a:tblPr firstRow="1" bandRow="1">
                <a:tableStyleId>{5C22544A-7EE6-4342-B048-85BDC9FD1C3A}</a:tableStyleId>
              </a:tblPr>
              <a:tblGrid>
                <a:gridCol w="2112065">
                  <a:extLst>
                    <a:ext uri="{9D8B030D-6E8A-4147-A177-3AD203B41FA5}">
                      <a16:colId xmlns:a16="http://schemas.microsoft.com/office/drawing/2014/main" val="3133942819"/>
                    </a:ext>
                  </a:extLst>
                </a:gridCol>
                <a:gridCol w="6303065">
                  <a:extLst>
                    <a:ext uri="{9D8B030D-6E8A-4147-A177-3AD203B41FA5}">
                      <a16:colId xmlns:a16="http://schemas.microsoft.com/office/drawing/2014/main" val="2120057216"/>
                    </a:ext>
                  </a:extLst>
                </a:gridCol>
              </a:tblGrid>
              <a:tr h="370840">
                <a:tc>
                  <a:txBody>
                    <a:bodyPr/>
                    <a:lstStyle/>
                    <a:p>
                      <a:r>
                        <a:rPr lang="en-US" sz="1600" dirty="0"/>
                        <a:t>Term</a:t>
                      </a:r>
                    </a:p>
                  </a:txBody>
                  <a:tcPr/>
                </a:tc>
                <a:tc>
                  <a:txBody>
                    <a:bodyPr/>
                    <a:lstStyle/>
                    <a:p>
                      <a:r>
                        <a:rPr lang="en-US" sz="1600" dirty="0"/>
                        <a:t>Definition</a:t>
                      </a:r>
                    </a:p>
                  </a:txBody>
                  <a:tcPr/>
                </a:tc>
                <a:extLst>
                  <a:ext uri="{0D108BD9-81ED-4DB2-BD59-A6C34878D82A}">
                    <a16:rowId xmlns:a16="http://schemas.microsoft.com/office/drawing/2014/main" val="2640803396"/>
                  </a:ext>
                </a:extLst>
              </a:tr>
              <a:tr h="370840">
                <a:tc>
                  <a:txBody>
                    <a:bodyPr/>
                    <a:lstStyle/>
                    <a:p>
                      <a:r>
                        <a:rPr lang="en-US" sz="1400" dirty="0">
                          <a:solidFill>
                            <a:srgbClr val="000000"/>
                          </a:solidFill>
                        </a:rPr>
                        <a:t>Feasible distance (FD)</a:t>
                      </a:r>
                    </a:p>
                  </a:txBody>
                  <a:tcPr/>
                </a:tc>
                <a:tc>
                  <a:txBody>
                    <a:bodyPr/>
                    <a:lstStyle/>
                    <a:p>
                      <a:r>
                        <a:rPr lang="en-US" sz="1400" dirty="0">
                          <a:solidFill>
                            <a:srgbClr val="000000"/>
                          </a:solidFill>
                        </a:rPr>
                        <a:t>The metric value for the lowest-metric path to reach a destination. The FD calculated by R1 for the 10.4.4.0/24 network is 3328 (that is, 256+256+2816).</a:t>
                      </a:r>
                    </a:p>
                  </a:txBody>
                  <a:tcPr/>
                </a:tc>
                <a:extLst>
                  <a:ext uri="{0D108BD9-81ED-4DB2-BD59-A6C34878D82A}">
                    <a16:rowId xmlns:a16="http://schemas.microsoft.com/office/drawing/2014/main" val="3303805005"/>
                  </a:ext>
                </a:extLst>
              </a:tr>
              <a:tr h="370840">
                <a:tc>
                  <a:txBody>
                    <a:bodyPr/>
                    <a:lstStyle/>
                    <a:p>
                      <a:r>
                        <a:rPr lang="en-US" sz="1400" dirty="0">
                          <a:solidFill>
                            <a:srgbClr val="000000"/>
                          </a:solidFill>
                        </a:rPr>
                        <a:t>Reported distance (RD)</a:t>
                      </a:r>
                    </a:p>
                    <a:p>
                      <a:endParaRPr lang="en-US" sz="1400" dirty="0">
                        <a:solidFill>
                          <a:srgbClr val="000000"/>
                        </a:solidFill>
                      </a:endParaRPr>
                    </a:p>
                  </a:txBody>
                  <a:tcPr/>
                </a:tc>
                <a:tc>
                  <a:txBody>
                    <a:bodyPr/>
                    <a:lstStyle/>
                    <a:p>
                      <a:r>
                        <a:rPr lang="en-US" sz="1400" dirty="0">
                          <a:solidFill>
                            <a:srgbClr val="000000"/>
                          </a:solidFill>
                        </a:rPr>
                        <a:t>The distance reported by a router to reach a prefix. The reported distance value is the feasible distance for the advertising router.</a:t>
                      </a:r>
                    </a:p>
                    <a:p>
                      <a:r>
                        <a:rPr lang="en-US" sz="1400" dirty="0">
                          <a:solidFill>
                            <a:srgbClr val="000000"/>
                          </a:solidFill>
                        </a:rPr>
                        <a:t>R3 advertises the 10.4.4.0/24 prefix with an RD of 3072.  R4 advertises the 10.4.4.0/24 to R1 and R2 with an RD of 2816.</a:t>
                      </a:r>
                    </a:p>
                  </a:txBody>
                  <a:tcPr/>
                </a:tc>
                <a:extLst>
                  <a:ext uri="{0D108BD9-81ED-4DB2-BD59-A6C34878D82A}">
                    <a16:rowId xmlns:a16="http://schemas.microsoft.com/office/drawing/2014/main" val="1860627843"/>
                  </a:ext>
                </a:extLst>
              </a:tr>
            </a:tbl>
          </a:graphicData>
        </a:graphic>
      </p:graphicFrame>
      <p:pic>
        <p:nvPicPr>
          <p:cNvPr id="8" name="Picture 7">
            <a:extLst>
              <a:ext uri="{FF2B5EF4-FFF2-40B4-BE49-F238E27FC236}">
                <a16:creationId xmlns:a16="http://schemas.microsoft.com/office/drawing/2014/main" id="{F23159B9-7050-4B10-91FA-D2EF3F66A054}"/>
              </a:ext>
            </a:extLst>
          </p:cNvPr>
          <p:cNvPicPr>
            <a:picLocks noChangeAspect="1"/>
          </p:cNvPicPr>
          <p:nvPr/>
        </p:nvPicPr>
        <p:blipFill>
          <a:blip r:embed="rId3"/>
          <a:stretch>
            <a:fillRect/>
          </a:stretch>
        </p:blipFill>
        <p:spPr>
          <a:xfrm>
            <a:off x="2138280" y="2697018"/>
            <a:ext cx="4867439" cy="2058176"/>
          </a:xfrm>
          <a:prstGeom prst="rect">
            <a:avLst/>
          </a:prstGeom>
        </p:spPr>
      </p:pic>
    </p:spTree>
    <p:extLst>
      <p:ext uri="{BB962C8B-B14F-4D97-AF65-F5344CB8AC3E}">
        <p14:creationId xmlns:p14="http://schemas.microsoft.com/office/powerpoint/2010/main" val="238163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EIGRP Fundamentals</a:t>
            </a:r>
            <a:br>
              <a:rPr lang="en-US" dirty="0"/>
            </a:br>
            <a:r>
              <a:rPr lang="en-US" sz="2400" dirty="0"/>
              <a:t>EIGRP Terminology (Cont.)</a:t>
            </a:r>
          </a:p>
        </p:txBody>
      </p:sp>
      <p:graphicFrame>
        <p:nvGraphicFramePr>
          <p:cNvPr id="7" name="Table 6">
            <a:extLst>
              <a:ext uri="{FF2B5EF4-FFF2-40B4-BE49-F238E27FC236}">
                <a16:creationId xmlns:a16="http://schemas.microsoft.com/office/drawing/2014/main" id="{BAC0FB74-BA50-4897-A57E-B1013307F6E4}"/>
              </a:ext>
            </a:extLst>
          </p:cNvPr>
          <p:cNvGraphicFramePr>
            <a:graphicFrameLocks noGrp="1"/>
          </p:cNvGraphicFramePr>
          <p:nvPr>
            <p:extLst>
              <p:ext uri="{D42A27DB-BD31-4B8C-83A1-F6EECF244321}">
                <p14:modId xmlns:p14="http://schemas.microsoft.com/office/powerpoint/2010/main" val="496766746"/>
              </p:ext>
            </p:extLst>
          </p:nvPr>
        </p:nvGraphicFramePr>
        <p:xfrm>
          <a:off x="364435" y="737870"/>
          <a:ext cx="8415130" cy="1833880"/>
        </p:xfrm>
        <a:graphic>
          <a:graphicData uri="http://schemas.openxmlformats.org/drawingml/2006/table">
            <a:tbl>
              <a:tblPr firstRow="1" bandRow="1">
                <a:tableStyleId>{5C22544A-7EE6-4342-B048-85BDC9FD1C3A}</a:tableStyleId>
              </a:tblPr>
              <a:tblGrid>
                <a:gridCol w="2112065">
                  <a:extLst>
                    <a:ext uri="{9D8B030D-6E8A-4147-A177-3AD203B41FA5}">
                      <a16:colId xmlns:a16="http://schemas.microsoft.com/office/drawing/2014/main" val="3133942819"/>
                    </a:ext>
                  </a:extLst>
                </a:gridCol>
                <a:gridCol w="6303065">
                  <a:extLst>
                    <a:ext uri="{9D8B030D-6E8A-4147-A177-3AD203B41FA5}">
                      <a16:colId xmlns:a16="http://schemas.microsoft.com/office/drawing/2014/main" val="2120057216"/>
                    </a:ext>
                  </a:extLst>
                </a:gridCol>
              </a:tblGrid>
              <a:tr h="370840">
                <a:tc>
                  <a:txBody>
                    <a:bodyPr/>
                    <a:lstStyle/>
                    <a:p>
                      <a:r>
                        <a:rPr lang="en-US" sz="1600" dirty="0"/>
                        <a:t>Term</a:t>
                      </a:r>
                    </a:p>
                  </a:txBody>
                  <a:tcPr/>
                </a:tc>
                <a:tc>
                  <a:txBody>
                    <a:bodyPr/>
                    <a:lstStyle/>
                    <a:p>
                      <a:r>
                        <a:rPr lang="en-US" sz="1600" dirty="0"/>
                        <a:t>Definition</a:t>
                      </a:r>
                    </a:p>
                  </a:txBody>
                  <a:tcPr/>
                </a:tc>
                <a:extLst>
                  <a:ext uri="{0D108BD9-81ED-4DB2-BD59-A6C34878D82A}">
                    <a16:rowId xmlns:a16="http://schemas.microsoft.com/office/drawing/2014/main" val="2640803396"/>
                  </a:ext>
                </a:extLst>
              </a:tr>
              <a:tr h="370840">
                <a:tc>
                  <a:txBody>
                    <a:bodyPr/>
                    <a:lstStyle/>
                    <a:p>
                      <a:r>
                        <a:rPr lang="en-US" sz="1400" dirty="0">
                          <a:solidFill>
                            <a:srgbClr val="000000"/>
                          </a:solidFill>
                        </a:rPr>
                        <a:t>Feasibility condition</a:t>
                      </a:r>
                    </a:p>
                    <a:p>
                      <a:endParaRPr lang="en-US" sz="1400" dirty="0">
                        <a:solidFill>
                          <a:srgbClr val="000000"/>
                        </a:solidFill>
                      </a:endParaRPr>
                    </a:p>
                  </a:txBody>
                  <a:tcPr/>
                </a:tc>
                <a:tc>
                  <a:txBody>
                    <a:bodyPr/>
                    <a:lstStyle/>
                    <a:p>
                      <a:r>
                        <a:rPr lang="en-US" sz="1400" dirty="0">
                          <a:solidFill>
                            <a:srgbClr val="000000"/>
                          </a:solidFill>
                        </a:rPr>
                        <a:t>A condition under which, for a route to be considered a backup route, the reported distance received for that route must be less than the feasible distance calculated locally. This logic guarantees a loop-free path.</a:t>
                      </a:r>
                    </a:p>
                  </a:txBody>
                  <a:tcPr/>
                </a:tc>
                <a:extLst>
                  <a:ext uri="{0D108BD9-81ED-4DB2-BD59-A6C34878D82A}">
                    <a16:rowId xmlns:a16="http://schemas.microsoft.com/office/drawing/2014/main" val="3303805005"/>
                  </a:ext>
                </a:extLst>
              </a:tr>
              <a:tr h="370840">
                <a:tc>
                  <a:txBody>
                    <a:bodyPr/>
                    <a:lstStyle/>
                    <a:p>
                      <a:r>
                        <a:rPr lang="en-US" sz="1400" dirty="0">
                          <a:solidFill>
                            <a:srgbClr val="000000"/>
                          </a:solidFill>
                        </a:rPr>
                        <a:t>Feasibility successor</a:t>
                      </a:r>
                    </a:p>
                  </a:txBody>
                  <a:tcPr/>
                </a:tc>
                <a:tc>
                  <a:txBody>
                    <a:bodyPr/>
                    <a:lstStyle/>
                    <a:p>
                      <a:r>
                        <a:rPr lang="en-US" sz="1400" dirty="0">
                          <a:solidFill>
                            <a:srgbClr val="000000"/>
                          </a:solidFill>
                        </a:rPr>
                        <a:t>A route that satisfies the feasibility condition and is maintained as a backup route.  The route R1→R4 is the feasible successor because the RD 2816 is lower than the FD 3328 for the R1→R3→R4 path.</a:t>
                      </a:r>
                    </a:p>
                  </a:txBody>
                  <a:tcPr/>
                </a:tc>
                <a:extLst>
                  <a:ext uri="{0D108BD9-81ED-4DB2-BD59-A6C34878D82A}">
                    <a16:rowId xmlns:a16="http://schemas.microsoft.com/office/drawing/2014/main" val="1860627843"/>
                  </a:ext>
                </a:extLst>
              </a:tr>
            </a:tbl>
          </a:graphicData>
        </a:graphic>
      </p:graphicFrame>
      <p:pic>
        <p:nvPicPr>
          <p:cNvPr id="8" name="Picture 7">
            <a:extLst>
              <a:ext uri="{FF2B5EF4-FFF2-40B4-BE49-F238E27FC236}">
                <a16:creationId xmlns:a16="http://schemas.microsoft.com/office/drawing/2014/main" id="{F23159B9-7050-4B10-91FA-D2EF3F66A054}"/>
              </a:ext>
            </a:extLst>
          </p:cNvPr>
          <p:cNvPicPr>
            <a:picLocks noChangeAspect="1"/>
          </p:cNvPicPr>
          <p:nvPr/>
        </p:nvPicPr>
        <p:blipFill>
          <a:blip r:embed="rId3"/>
          <a:stretch>
            <a:fillRect/>
          </a:stretch>
        </p:blipFill>
        <p:spPr>
          <a:xfrm>
            <a:off x="2000824" y="2571750"/>
            <a:ext cx="5142351" cy="2174421"/>
          </a:xfrm>
          <a:prstGeom prst="rect">
            <a:avLst/>
          </a:prstGeom>
        </p:spPr>
      </p:pic>
    </p:spTree>
    <p:extLst>
      <p:ext uri="{BB962C8B-B14F-4D97-AF65-F5344CB8AC3E}">
        <p14:creationId xmlns:p14="http://schemas.microsoft.com/office/powerpoint/2010/main" val="259497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EIGRP Fundamentals</a:t>
            </a:r>
            <a:br>
              <a:rPr lang="en-US" dirty="0"/>
            </a:br>
            <a:r>
              <a:rPr lang="en-US" sz="2400" dirty="0"/>
              <a:t>Topology Table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9367" y="807794"/>
            <a:ext cx="8118458" cy="3300379"/>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EIGRP contains a topology table that makes it different from a “true” distance vector routing protocol. EIGRP’s topology table is part of DUAL and helps to identify loop-free backup routes. It contains all the network prefixes advertised within an EIGRP autonomous system. </a:t>
            </a:r>
          </a:p>
          <a:p>
            <a:pPr marL="0" indent="0" algn="l" defTabSz="684213" fontAlgn="base">
              <a:spcBef>
                <a:spcPts val="600"/>
              </a:spcBef>
              <a:spcAft>
                <a:spcPts val="600"/>
              </a:spcAft>
              <a:buClr>
                <a:schemeClr val="tx2"/>
              </a:buClr>
              <a:buSzPct val="90000"/>
            </a:pPr>
            <a:r>
              <a:rPr lang="en-US" sz="1600" dirty="0">
                <a:solidFill>
                  <a:srgbClr val="000000"/>
                </a:solidFill>
              </a:rPr>
              <a:t>Each entry in the table contains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Network prefix</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EIGRP neighbors that have advertised that prefix</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Metrics from each neighbor (for example, reported distance, hop count)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Values used for calculating the metric (for example, load, reliability, total delay,  minimum bandwidth)</a:t>
            </a:r>
          </a:p>
        </p:txBody>
      </p:sp>
    </p:spTree>
    <p:extLst>
      <p:ext uri="{BB962C8B-B14F-4D97-AF65-F5344CB8AC3E}">
        <p14:creationId xmlns:p14="http://schemas.microsoft.com/office/powerpoint/2010/main" val="387540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8700127" cy="731837"/>
          </a:xfrm>
        </p:spPr>
        <p:txBody>
          <a:bodyPr/>
          <a:lstStyle/>
          <a:p>
            <a:r>
              <a:rPr lang="en-US" sz="1600" dirty="0"/>
              <a:t>EIGRP Fundamentals</a:t>
            </a:r>
            <a:br>
              <a:rPr lang="en-US" dirty="0"/>
            </a:br>
            <a:r>
              <a:rPr lang="en-US" sz="2400" dirty="0"/>
              <a:t>Topology Table (Cont.)</a:t>
            </a:r>
            <a:endParaRPr lang="en-US" dirty="0"/>
          </a:p>
        </p:txBody>
      </p:sp>
      <p:sp>
        <p:nvSpPr>
          <p:cNvPr id="2" name="Content Placeholder 1"/>
          <p:cNvSpPr>
            <a:spLocks noGrp="1"/>
          </p:cNvSpPr>
          <p:nvPr>
            <p:ph idx="1"/>
          </p:nvPr>
        </p:nvSpPr>
        <p:spPr>
          <a:xfrm>
            <a:off x="464271" y="783133"/>
            <a:ext cx="3847956" cy="1232704"/>
          </a:xfrm>
        </p:spPr>
        <p:txBody>
          <a:bodyPr/>
          <a:lstStyle/>
          <a:p>
            <a:pPr marL="0" indent="0" algn="l"/>
            <a:r>
              <a:rPr lang="en-US" dirty="0">
                <a:solidFill>
                  <a:srgbClr val="000000"/>
                </a:solidFill>
              </a:rPr>
              <a:t>The show topology command will display both successor and feasible successors.</a:t>
            </a:r>
          </a:p>
        </p:txBody>
      </p:sp>
      <p:pic>
        <p:nvPicPr>
          <p:cNvPr id="5" name="Picture 4"/>
          <p:cNvPicPr>
            <a:picLocks noChangeAspect="1"/>
          </p:cNvPicPr>
          <p:nvPr/>
        </p:nvPicPr>
        <p:blipFill>
          <a:blip r:embed="rId2"/>
          <a:stretch>
            <a:fillRect/>
          </a:stretch>
        </p:blipFill>
        <p:spPr>
          <a:xfrm>
            <a:off x="4603173" y="804843"/>
            <a:ext cx="3818967" cy="3915021"/>
          </a:xfrm>
          <a:prstGeom prst="rect">
            <a:avLst/>
          </a:prstGeom>
        </p:spPr>
      </p:pic>
    </p:spTree>
    <p:extLst>
      <p:ext uri="{BB962C8B-B14F-4D97-AF65-F5344CB8AC3E}">
        <p14:creationId xmlns:p14="http://schemas.microsoft.com/office/powerpoint/2010/main" val="1467237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20782</TotalTime>
  <Words>2266</Words>
  <Application>Microsoft Office PowerPoint</Application>
  <PresentationFormat>On-screen Show (16:9)</PresentationFormat>
  <Paragraphs>230</Paragraphs>
  <Slides>33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Cambria Math</vt:lpstr>
      <vt:lpstr>Cisco-Bold</vt:lpstr>
      <vt:lpstr>CiscoSans ExtraLight</vt:lpstr>
      <vt:lpstr>Default Theme</vt:lpstr>
      <vt:lpstr>Chapter 7: EIGRP</vt:lpstr>
      <vt:lpstr>Chapter 7 Content</vt:lpstr>
      <vt:lpstr>EIGRP Fundamentals</vt:lpstr>
      <vt:lpstr>EIGRP Fundamentals Autonomous Systems</vt:lpstr>
      <vt:lpstr>EIGRP Fundamentals EIGRP Terminology</vt:lpstr>
      <vt:lpstr>EIGRP Fundamentals EIGRP Terminology (Cont.)</vt:lpstr>
      <vt:lpstr>EIGRP Fundamentals EIGRP Terminology (Cont.)</vt:lpstr>
      <vt:lpstr>EIGRP Fundamentals Topology Table</vt:lpstr>
      <vt:lpstr>EIGRP Fundamentals Topology Table (Cont.)</vt:lpstr>
      <vt:lpstr>EIGRP Fundamentals EIGRP Neighbors</vt:lpstr>
      <vt:lpstr>Path Metric Calculation</vt:lpstr>
      <vt:lpstr>Path Metric Calculation EIGRP Classic Metric Formula</vt:lpstr>
      <vt:lpstr>Path Metric Calculation EIGRP Classic Metric Formula with Definitions</vt:lpstr>
      <vt:lpstr>Path Metric Calculation EIGRP Classic Metric Formula with Default K Values</vt:lpstr>
      <vt:lpstr>Path Metric Calculation EIGRP Attribute Propagation</vt:lpstr>
      <vt:lpstr>Path Metric Calculation Default EIGRP Interface Metrics for Classic Metrics</vt:lpstr>
      <vt:lpstr>Path Metric Calculation Wide Metrics</vt:lpstr>
      <vt:lpstr>Path Metric Calculation EIGRP Wide Metrics Formula</vt:lpstr>
      <vt:lpstr>Path Metric Calculation EIGRP Wide Metrics Formula with Definitions</vt:lpstr>
      <vt:lpstr>Path Metric Calculation Metric Backward Compatibility</vt:lpstr>
      <vt:lpstr>Path Metric Calculation Load Balancing</vt:lpstr>
      <vt:lpstr>Path Metric Calculation Load Balancing (Cont.)</vt:lpstr>
      <vt:lpstr>Failure Detection and Timers</vt:lpstr>
      <vt:lpstr>Failure Detection and Timers Convergence</vt:lpstr>
      <vt:lpstr>Failure Detection and Timers Convergence (Cont.)</vt:lpstr>
      <vt:lpstr>Failure Detection and Timers Convergence (Cont.)</vt:lpstr>
      <vt:lpstr>Failure Detection and Timers Convergence (Cont.)</vt:lpstr>
      <vt:lpstr>Route Summarization</vt:lpstr>
      <vt:lpstr>Route Summarization EIGRP Summarization</vt:lpstr>
      <vt:lpstr>Prepare for the Exam</vt:lpstr>
      <vt:lpstr>Prepare for the Exam Key Topics for Chapter 7</vt:lpstr>
      <vt:lpstr>Prepare for the Exam Key Terms for Chapter 7</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Jane Gibbons -X (jagibbon - UNICON INC at Cisco)</cp:lastModifiedBy>
  <cp:revision>377</cp:revision>
  <dcterms:created xsi:type="dcterms:W3CDTF">2019-10-18T06:21:22Z</dcterms:created>
  <dcterms:modified xsi:type="dcterms:W3CDTF">2020-02-07T20:53:22Z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