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301" r:id="rId6"/>
    <p:sldId id="260" r:id="rId7"/>
    <p:sldId id="302" r:id="rId8"/>
    <p:sldId id="261" r:id="rId9"/>
    <p:sldId id="303" r:id="rId10"/>
    <p:sldId id="262" r:id="rId11"/>
    <p:sldId id="304" r:id="rId12"/>
    <p:sldId id="263" r:id="rId13"/>
    <p:sldId id="264" r:id="rId14"/>
    <p:sldId id="305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88" r:id="rId25"/>
    <p:sldId id="289" r:id="rId26"/>
    <p:sldId id="290" r:id="rId27"/>
    <p:sldId id="291" r:id="rId28"/>
    <p:sldId id="306" r:id="rId29"/>
    <p:sldId id="292" r:id="rId30"/>
    <p:sldId id="274" r:id="rId31"/>
    <p:sldId id="275" r:id="rId32"/>
    <p:sldId id="293" r:id="rId33"/>
    <p:sldId id="294" r:id="rId34"/>
    <p:sldId id="276" r:id="rId35"/>
    <p:sldId id="277" r:id="rId36"/>
    <p:sldId id="278" r:id="rId37"/>
    <p:sldId id="295" r:id="rId38"/>
    <p:sldId id="279" r:id="rId39"/>
    <p:sldId id="280" r:id="rId40"/>
    <p:sldId id="296" r:id="rId41"/>
    <p:sldId id="281" r:id="rId42"/>
    <p:sldId id="282" r:id="rId43"/>
    <p:sldId id="297" r:id="rId44"/>
    <p:sldId id="298" r:id="rId45"/>
    <p:sldId id="299" r:id="rId46"/>
    <p:sldId id="283" r:id="rId47"/>
    <p:sldId id="284" r:id="rId48"/>
    <p:sldId id="285" r:id="rId49"/>
    <p:sldId id="286" r:id="rId50"/>
    <p:sldId id="300" r:id="rId51"/>
    <p:sldId id="287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2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465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029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479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610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98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922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2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65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46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822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B2914-7E6D-442F-B37A-696F73638B28}" type="datetimeFigureOut">
              <a:rPr lang="en-US" smtClean="0"/>
              <a:t>1/4/2021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682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6B2914-7E6D-442F-B37A-696F73638B28}" type="datetimeFigureOut">
              <a:rPr lang="en-US" smtClean="0"/>
              <a:t>1/4/2021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6ED26-45D0-4E8D-BBC3-B4434CD23E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579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(ISC)</a:t>
            </a:r>
            <a:r>
              <a:rPr lang="en-US" sz="6000" baseline="30000" dirty="0" smtClean="0"/>
              <a:t>2</a:t>
            </a:r>
            <a:r>
              <a:rPr lang="en-US" sz="6000" dirty="0" smtClean="0"/>
              <a:t> CISSP</a:t>
            </a:r>
            <a:endParaRPr lang="en-US" sz="6000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838200" y="1751648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Certified Information System Security Professional</a:t>
            </a:r>
          </a:p>
          <a:p>
            <a:r>
              <a:rPr lang="en-US" sz="3600" dirty="0" smtClean="0"/>
              <a:t>8</a:t>
            </a:r>
            <a:r>
              <a:rPr lang="en-US" sz="3600" baseline="30000" dirty="0" smtClean="0"/>
              <a:t>th</a:t>
            </a:r>
            <a:r>
              <a:rPr lang="en-US" sz="3600" dirty="0" smtClean="0"/>
              <a:t> Edition</a:t>
            </a:r>
          </a:p>
          <a:p>
            <a:pPr lvl="1"/>
            <a:r>
              <a:rPr lang="en-US" sz="3600" dirty="0" smtClean="0"/>
              <a:t>Mike Chapple, CISSP</a:t>
            </a:r>
          </a:p>
          <a:p>
            <a:pPr lvl="1"/>
            <a:r>
              <a:rPr lang="en-US" sz="3600" dirty="0" smtClean="0"/>
              <a:t>James Michael Stewart, CISSP</a:t>
            </a:r>
          </a:p>
          <a:p>
            <a:pPr lvl="1"/>
            <a:r>
              <a:rPr lang="en-US" sz="3600" dirty="0" smtClean="0"/>
              <a:t>Darril Gibson, CISSP</a:t>
            </a:r>
            <a:endParaRPr lang="en-US" sz="36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751648"/>
            <a:ext cx="121920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711200" y="0"/>
            <a:ext cx="10160" cy="685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332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AVAILABILITY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Protection controls include sufficient bandwidth and timeliness of processing</a:t>
            </a:r>
          </a:p>
          <a:p>
            <a:r>
              <a:rPr lang="en-US" dirty="0" smtClean="0"/>
              <a:t>Includes uninterrupted access to objects and prevention of Denial-of-Service attacks</a:t>
            </a:r>
          </a:p>
          <a:p>
            <a:r>
              <a:rPr lang="en-US" dirty="0" smtClean="0"/>
              <a:t>Controls must be able to handle interruptions, provide for redundancy, maintain backups, and prevent data loss or destruction</a:t>
            </a:r>
          </a:p>
          <a:p>
            <a:r>
              <a:rPr lang="en-US" dirty="0" smtClean="0"/>
              <a:t>Lack of availability can be caused by man-made events or naturals disasters; intentional or unintentional acts</a:t>
            </a:r>
          </a:p>
          <a:p>
            <a:r>
              <a:rPr lang="en-US" dirty="0" smtClean="0"/>
              <a:t>Countermeasures include proper intermediary delivery system design, effective access control, network monitoring, proper use of firewall and routers, redundancy for critical systems, and effective backup procedures</a:t>
            </a:r>
          </a:p>
          <a:p>
            <a:r>
              <a:rPr lang="en-US" dirty="0" smtClean="0"/>
              <a:t>Characteristics:  Usability, Accessibility, and Timeliness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237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AVAILABILITY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concepts, conditions, and aspects of availability:</a:t>
            </a:r>
          </a:p>
          <a:p>
            <a:pPr lvl="1"/>
            <a:r>
              <a:rPr lang="en-US" b="1" i="1" dirty="0" smtClean="0"/>
              <a:t>Usability</a:t>
            </a:r>
            <a:r>
              <a:rPr lang="en-US" dirty="0" smtClean="0"/>
              <a:t> – the state of being easy to use or learn or being able to be understood and controlled by a subject</a:t>
            </a:r>
          </a:p>
          <a:p>
            <a:pPr lvl="1"/>
            <a:r>
              <a:rPr lang="en-US" b="1" i="1" dirty="0" smtClean="0"/>
              <a:t>Accessibility</a:t>
            </a:r>
            <a:r>
              <a:rPr lang="en-US" dirty="0" smtClean="0"/>
              <a:t> – the assurance that the widest range of subjects can interact with a resource regardless of their capabilities or limitations</a:t>
            </a:r>
          </a:p>
          <a:p>
            <a:pPr lvl="1"/>
            <a:r>
              <a:rPr lang="en-US" b="1" i="1" dirty="0" smtClean="0"/>
              <a:t>Timeliness</a:t>
            </a:r>
            <a:r>
              <a:rPr lang="en-US" dirty="0" smtClean="0"/>
              <a:t> – being prompt, on time, within a reasonable time frame, or providing low-latency 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252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CIA vs AIC vs IAC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 organizations have different focus on the Triad</a:t>
            </a:r>
          </a:p>
          <a:p>
            <a:pPr lvl="1"/>
            <a:r>
              <a:rPr lang="en-US" dirty="0" smtClean="0"/>
              <a:t>Governments and Health Services focus more on Confidentiality; therefore CIA</a:t>
            </a:r>
          </a:p>
          <a:p>
            <a:pPr lvl="2"/>
            <a:r>
              <a:rPr lang="en-US" dirty="0" smtClean="0"/>
              <a:t>Protect classified information</a:t>
            </a:r>
          </a:p>
          <a:p>
            <a:pPr lvl="2"/>
            <a:r>
              <a:rPr lang="en-US" dirty="0" smtClean="0"/>
              <a:t>Protect medical records</a:t>
            </a:r>
          </a:p>
          <a:p>
            <a:pPr lvl="1"/>
            <a:r>
              <a:rPr lang="en-US" dirty="0" smtClean="0"/>
              <a:t>Commercial businesses prioritize Availability; therefore AIC</a:t>
            </a:r>
          </a:p>
          <a:p>
            <a:pPr lvl="2"/>
            <a:r>
              <a:rPr lang="en-US" dirty="0" smtClean="0"/>
              <a:t>Availability of web services to the public to generate revenue</a:t>
            </a:r>
          </a:p>
          <a:p>
            <a:pPr lvl="1"/>
            <a:r>
              <a:rPr lang="en-US" dirty="0" smtClean="0"/>
              <a:t>Financial institutions may emphasize Integrity for transactions; therefore IAC</a:t>
            </a:r>
          </a:p>
          <a:p>
            <a:pPr lvl="2"/>
            <a:r>
              <a:rPr lang="en-US" dirty="0" smtClean="0"/>
              <a:t>Maintain integrity on financial transaction to ensure accuracy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221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AAA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6927"/>
          </a:xfrm>
        </p:spPr>
        <p:txBody>
          <a:bodyPr>
            <a:normAutofit/>
          </a:bodyPr>
          <a:lstStyle/>
          <a:p>
            <a:r>
              <a:rPr lang="en-US" dirty="0" smtClean="0"/>
              <a:t>Actually comprised of five elements:</a:t>
            </a:r>
          </a:p>
          <a:p>
            <a:pPr lvl="1"/>
            <a:r>
              <a:rPr lang="en-US" dirty="0" smtClean="0"/>
              <a:t>Identification – The presentation of credentials to a system or control measure (first step of Authentication)</a:t>
            </a:r>
          </a:p>
          <a:p>
            <a:pPr lvl="1"/>
            <a:r>
              <a:rPr lang="en-US" u="sng" dirty="0" smtClean="0"/>
              <a:t>Authentication</a:t>
            </a:r>
            <a:r>
              <a:rPr lang="en-US" dirty="0" smtClean="0"/>
              <a:t> – The process of verifying or testing claimed identity</a:t>
            </a:r>
          </a:p>
          <a:p>
            <a:pPr lvl="2"/>
            <a:r>
              <a:rPr lang="en-US" dirty="0" smtClean="0"/>
              <a:t>Compares one or more factors against entries in a database</a:t>
            </a:r>
          </a:p>
          <a:p>
            <a:pPr lvl="1"/>
            <a:r>
              <a:rPr lang="en-US" u="sng" dirty="0" smtClean="0"/>
              <a:t>Authorization</a:t>
            </a:r>
            <a:r>
              <a:rPr lang="en-US" dirty="0" smtClean="0"/>
              <a:t> – Ensures that requested activity or access to an object is possible based on rights privileges</a:t>
            </a:r>
          </a:p>
          <a:p>
            <a:pPr lvl="1"/>
            <a:r>
              <a:rPr lang="en-US" u="sng" dirty="0" smtClean="0"/>
              <a:t>Auditing</a:t>
            </a:r>
            <a:r>
              <a:rPr lang="en-US" dirty="0" smtClean="0"/>
              <a:t> – The programmatic monitoring and tracking of a subjects activities</a:t>
            </a:r>
          </a:p>
          <a:p>
            <a:pPr lvl="2"/>
            <a:r>
              <a:rPr lang="en-US" dirty="0" smtClean="0"/>
              <a:t>Also detects unauthorized activities by a user or system</a:t>
            </a:r>
          </a:p>
          <a:p>
            <a:pPr lvl="1"/>
            <a:r>
              <a:rPr lang="en-US" dirty="0" smtClean="0"/>
              <a:t>Accounting (Accountability) – Holding users accountable in case of violations of organization policies</a:t>
            </a:r>
          </a:p>
          <a:p>
            <a:pPr lvl="2"/>
            <a:r>
              <a:rPr lang="en-US" dirty="0" smtClean="0"/>
              <a:t>Must be enforceable by the organization and/or court of law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888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AAA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00984" y="2377440"/>
            <a:ext cx="492872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Identification</a:t>
            </a:r>
          </a:p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Authentication</a:t>
            </a:r>
          </a:p>
          <a:p>
            <a:endParaRPr lang="en-US" dirty="0"/>
          </a:p>
          <a:p>
            <a:r>
              <a:rPr lang="en-US" dirty="0" smtClean="0"/>
              <a:t>		Authorization</a:t>
            </a:r>
          </a:p>
          <a:p>
            <a:endParaRPr lang="en-US" dirty="0"/>
          </a:p>
          <a:p>
            <a:r>
              <a:rPr lang="en-US" dirty="0" smtClean="0"/>
              <a:t>			Auditing</a:t>
            </a:r>
          </a:p>
          <a:p>
            <a:endParaRPr lang="en-US" dirty="0"/>
          </a:p>
          <a:p>
            <a:r>
              <a:rPr lang="en-US" dirty="0" smtClean="0"/>
              <a:t>				Accounting</a:t>
            </a:r>
            <a:endParaRPr lang="en-US" dirty="0"/>
          </a:p>
        </p:txBody>
      </p:sp>
      <p:cxnSp>
        <p:nvCxnSpPr>
          <p:cNvPr id="10" name="Elbow Connector 9"/>
          <p:cNvCxnSpPr/>
          <p:nvPr/>
        </p:nvCxnSpPr>
        <p:spPr>
          <a:xfrm>
            <a:off x="3465576" y="2679192"/>
            <a:ext cx="768096" cy="448056"/>
          </a:xfrm>
          <a:prstGeom prst="bentConnector3">
            <a:avLst>
              <a:gd name="adj1" fmla="val -11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>
            <a:off x="4386072" y="3222045"/>
            <a:ext cx="768096" cy="448056"/>
          </a:xfrm>
          <a:prstGeom prst="bentConnector3">
            <a:avLst>
              <a:gd name="adj1" fmla="val -11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>
            <a:off x="5327904" y="3785616"/>
            <a:ext cx="768096" cy="448056"/>
          </a:xfrm>
          <a:prstGeom prst="bentConnector3">
            <a:avLst>
              <a:gd name="adj1" fmla="val -11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6217920" y="4343400"/>
            <a:ext cx="768096" cy="448056"/>
          </a:xfrm>
          <a:prstGeom prst="bentConnector3">
            <a:avLst>
              <a:gd name="adj1" fmla="val -119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443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Protection Mechanisms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Layering</a:t>
            </a:r>
            <a:r>
              <a:rPr lang="en-US" dirty="0" smtClean="0"/>
              <a:t> – Defense in Depth</a:t>
            </a:r>
          </a:p>
          <a:p>
            <a:pPr lvl="1"/>
            <a:r>
              <a:rPr lang="en-US" dirty="0" smtClean="0"/>
              <a:t>Multiple layers of controls in series; not parallel</a:t>
            </a:r>
          </a:p>
          <a:p>
            <a:r>
              <a:rPr lang="en-US" b="1" dirty="0" smtClean="0"/>
              <a:t>Abstraction</a:t>
            </a:r>
            <a:r>
              <a:rPr lang="en-US" dirty="0" smtClean="0"/>
              <a:t> – Placing elements in groups, classes, or roles that are assigned security controls, restrictions, or permissions as a collective</a:t>
            </a:r>
          </a:p>
          <a:p>
            <a:pPr lvl="1"/>
            <a:r>
              <a:rPr lang="en-US" dirty="0" smtClean="0"/>
              <a:t>Labeling classified material into Confidential, Secret, or Top Secret</a:t>
            </a:r>
          </a:p>
          <a:p>
            <a:pPr lvl="1"/>
            <a:r>
              <a:rPr lang="en-US" dirty="0" smtClean="0"/>
              <a:t>Grouping users by roles within an organization</a:t>
            </a:r>
          </a:p>
          <a:p>
            <a:r>
              <a:rPr lang="en-US" b="1" dirty="0"/>
              <a:t>Data Hiding </a:t>
            </a:r>
            <a:r>
              <a:rPr lang="en-US" dirty="0"/>
              <a:t>– Preventing data from being discovered or accessed by a subject by making it not available to the subject</a:t>
            </a:r>
          </a:p>
          <a:p>
            <a:pPr lvl="1"/>
            <a:r>
              <a:rPr lang="en-US" dirty="0"/>
              <a:t>Security through obscurity is different; not informing a subject about an object and hoping the subject does not detect it.</a:t>
            </a:r>
          </a:p>
          <a:p>
            <a:r>
              <a:rPr lang="en-US" b="1" dirty="0" smtClean="0"/>
              <a:t>Encryption</a:t>
            </a:r>
            <a:r>
              <a:rPr lang="en-US" dirty="0" smtClean="0"/>
              <a:t> – The art and science of hiding the meaning or intent of communication from unintended recipients</a:t>
            </a:r>
          </a:p>
        </p:txBody>
      </p:sp>
    </p:spTree>
    <p:extLst>
      <p:ext uri="{BB962C8B-B14F-4D97-AF65-F5344CB8AC3E}">
        <p14:creationId xmlns:p14="http://schemas.microsoft.com/office/powerpoint/2010/main" val="1085655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Evaluate and Apply Security Governance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collection of practices related to supporting, defining, and directing the security efforts of an organization</a:t>
            </a:r>
          </a:p>
          <a:p>
            <a:r>
              <a:rPr lang="en-US" dirty="0" smtClean="0"/>
              <a:t>Some aspects of governance are required due to legislative/regulatory requirement whereas other are imposed by industry guidelines or license requirements</a:t>
            </a:r>
          </a:p>
          <a:p>
            <a:r>
              <a:rPr lang="en-US" dirty="0" smtClean="0"/>
              <a:t>All forms of governance must be assessed and verified from time to time</a:t>
            </a:r>
          </a:p>
          <a:p>
            <a:r>
              <a:rPr lang="en-US" dirty="0" smtClean="0"/>
              <a:t>Governance compliance may differ between industries or countries</a:t>
            </a:r>
          </a:p>
          <a:p>
            <a:r>
              <a:rPr lang="en-US" dirty="0" smtClean="0"/>
              <a:t>Laws in various countries differ or may conflict with one another</a:t>
            </a:r>
          </a:p>
          <a:p>
            <a:r>
              <a:rPr lang="en-US" dirty="0" smtClean="0"/>
              <a:t>Security governance is the implementation of security solutions and a management method that are tightly interconnected</a:t>
            </a:r>
          </a:p>
          <a:p>
            <a:r>
              <a:rPr lang="en-US" dirty="0" smtClean="0"/>
              <a:t>Governance is not just an IT issue, but an upper management issue</a:t>
            </a:r>
          </a:p>
        </p:txBody>
      </p:sp>
    </p:spTree>
    <p:extLst>
      <p:ext uri="{BB962C8B-B14F-4D97-AF65-F5344CB8AC3E}">
        <p14:creationId xmlns:p14="http://schemas.microsoft.com/office/powerpoint/2010/main" val="1021823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Alignment of Security Function to Business Strategy, Goals, Mission, and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3062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Security management ensures proper creation, implementation, and enforcement of a </a:t>
            </a:r>
            <a:r>
              <a:rPr lang="en-US" b="1" i="1" dirty="0" smtClean="0"/>
              <a:t>security policy</a:t>
            </a:r>
            <a:r>
              <a:rPr lang="en-US" b="1" dirty="0" smtClean="0"/>
              <a:t> </a:t>
            </a:r>
            <a:r>
              <a:rPr lang="en-US" dirty="0" smtClean="0"/>
              <a:t>that is aligned with strategy, goals, mission, and objectives of the organization</a:t>
            </a:r>
            <a:endParaRPr lang="en-US" i="1" dirty="0" smtClean="0"/>
          </a:p>
          <a:p>
            <a:r>
              <a:rPr lang="en-US" b="1" i="1" dirty="0" smtClean="0"/>
              <a:t>Business case</a:t>
            </a:r>
            <a:r>
              <a:rPr lang="en-US" b="1" dirty="0" smtClean="0"/>
              <a:t> </a:t>
            </a:r>
            <a:r>
              <a:rPr lang="en-US" dirty="0" smtClean="0"/>
              <a:t>is usually a documented argument or stated position in order to define a need to make a decision or take some form of action</a:t>
            </a:r>
          </a:p>
          <a:p>
            <a:pPr lvl="1"/>
            <a:r>
              <a:rPr lang="en-US" dirty="0"/>
              <a:t>Justifies starting a new project, especially regarding security</a:t>
            </a:r>
          </a:p>
          <a:p>
            <a:r>
              <a:rPr lang="en-US" b="1" i="1" dirty="0" smtClean="0"/>
              <a:t>Top-down</a:t>
            </a:r>
            <a:r>
              <a:rPr lang="en-US" b="1" dirty="0" smtClean="0"/>
              <a:t> approach </a:t>
            </a:r>
            <a:r>
              <a:rPr lang="en-US" dirty="0" smtClean="0"/>
              <a:t>– most effective method for security management</a:t>
            </a:r>
          </a:p>
          <a:p>
            <a:pPr lvl="1"/>
            <a:r>
              <a:rPr lang="en-US" dirty="0" smtClean="0"/>
              <a:t>Senior management is ultimately responsible for initiating and defining security policies for an organization</a:t>
            </a:r>
          </a:p>
          <a:p>
            <a:pPr lvl="1"/>
            <a:r>
              <a:rPr lang="en-US" dirty="0" smtClean="0"/>
              <a:t>Middle management defines the security policies into standards, baselines, guidelines, and procedures</a:t>
            </a:r>
          </a:p>
          <a:p>
            <a:pPr lvl="1"/>
            <a:r>
              <a:rPr lang="en-US" dirty="0" smtClean="0"/>
              <a:t>Operational managers/security professionals implement configurations prescribed in the security management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418828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Alignment of Security Function to Business Strategy, Goals, Mission, and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Security Management is the responsibility of Upper Management</a:t>
            </a:r>
          </a:p>
          <a:p>
            <a:r>
              <a:rPr lang="en-US" dirty="0" smtClean="0"/>
              <a:t>InfoSec team:</a:t>
            </a:r>
          </a:p>
          <a:p>
            <a:pPr lvl="1"/>
            <a:r>
              <a:rPr lang="en-US" dirty="0"/>
              <a:t>CIO/CISO – Chief Information Officer/Chief Information Security Officer reports directly to upper management</a:t>
            </a:r>
          </a:p>
          <a:p>
            <a:pPr lvl="1"/>
            <a:r>
              <a:rPr lang="en-US" dirty="0"/>
              <a:t>CSO – Chief Security Officer; focuses on physical security</a:t>
            </a:r>
          </a:p>
          <a:p>
            <a:pPr lvl="1"/>
            <a:r>
              <a:rPr lang="en-US" dirty="0"/>
              <a:t>ISO – Information Security Officer; reports to CISO</a:t>
            </a:r>
          </a:p>
          <a:p>
            <a:pPr lvl="1"/>
            <a:endParaRPr lang="en-US" dirty="0"/>
          </a:p>
          <a:p>
            <a:r>
              <a:rPr lang="en-US" dirty="0" smtClean="0"/>
              <a:t>The best security plan is approved by senior management</a:t>
            </a:r>
          </a:p>
          <a:p>
            <a:r>
              <a:rPr lang="en-US" dirty="0" smtClean="0"/>
              <a:t>Developing a security plan provides evidence of </a:t>
            </a:r>
            <a:r>
              <a:rPr lang="en-US" b="1" i="1" dirty="0" smtClean="0"/>
              <a:t>due care</a:t>
            </a:r>
            <a:r>
              <a:rPr lang="en-US" b="1" dirty="0" smtClean="0"/>
              <a:t> </a:t>
            </a:r>
            <a:r>
              <a:rPr lang="en-US" dirty="0" smtClean="0"/>
              <a:t>and </a:t>
            </a:r>
            <a:r>
              <a:rPr lang="en-US" b="1" i="1" dirty="0" smtClean="0"/>
              <a:t>due diligence</a:t>
            </a:r>
          </a:p>
        </p:txBody>
      </p:sp>
    </p:spTree>
    <p:extLst>
      <p:ext uri="{BB962C8B-B14F-4D97-AF65-F5344CB8AC3E}">
        <p14:creationId xmlns:p14="http://schemas.microsoft.com/office/powerpoint/2010/main" val="3234847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Alignment of Security Function to Business Strategy, Goals, Mission, and Objectives</a:t>
            </a:r>
          </a:p>
        </p:txBody>
      </p:sp>
      <p:sp>
        <p:nvSpPr>
          <p:cNvPr id="4" name="Rectangle 3"/>
          <p:cNvSpPr/>
          <p:nvPr/>
        </p:nvSpPr>
        <p:spPr>
          <a:xfrm>
            <a:off x="960120" y="2642616"/>
            <a:ext cx="10085832" cy="4389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Strategic plan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60120" y="2357120"/>
            <a:ext cx="9989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Year 0		Year 1		Year 2		Year 3		Year 4		Year 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60120" y="3708400"/>
            <a:ext cx="13365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Tactical plan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49962" y="3708400"/>
            <a:ext cx="13365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Tactical plan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86721" y="3708400"/>
            <a:ext cx="13365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Tactical plan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647700" y="3708400"/>
            <a:ext cx="13365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Tactical plan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633642" y="3708400"/>
            <a:ext cx="133652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Tactical plan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960120" y="4592320"/>
            <a:ext cx="391160" cy="538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448280" y="4592320"/>
            <a:ext cx="848360" cy="538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393640" y="4592320"/>
            <a:ext cx="197160" cy="538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728440" y="4592320"/>
            <a:ext cx="1264440" cy="538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130520" y="4592320"/>
            <a:ext cx="492280" cy="538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831560" y="4592320"/>
            <a:ext cx="695480" cy="538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5735800" y="4592320"/>
            <a:ext cx="1122200" cy="538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118470" y="4592320"/>
            <a:ext cx="268760" cy="538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557170" y="4592320"/>
            <a:ext cx="256780" cy="538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964050" y="4592320"/>
            <a:ext cx="703820" cy="538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8830092" y="4592320"/>
            <a:ext cx="378700" cy="538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9341924" y="4592320"/>
            <a:ext cx="642860" cy="538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0117916" y="4592320"/>
            <a:ext cx="193378" cy="538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0403092" y="4592320"/>
            <a:ext cx="642860" cy="5384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374435" y="5781040"/>
            <a:ext cx="184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Operational plans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7" idx="1"/>
          </p:cNvCxnSpPr>
          <p:nvPr/>
        </p:nvCxnSpPr>
        <p:spPr>
          <a:xfrm flipH="1" flipV="1">
            <a:off x="1448280" y="5262880"/>
            <a:ext cx="3926155" cy="7028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6296899" y="5262880"/>
            <a:ext cx="1" cy="3256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7118470" y="5262880"/>
            <a:ext cx="1314330" cy="3825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7" idx="3"/>
          </p:cNvCxnSpPr>
          <p:nvPr/>
        </p:nvCxnSpPr>
        <p:spPr>
          <a:xfrm flipV="1">
            <a:off x="7219364" y="5180707"/>
            <a:ext cx="3212890" cy="7849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 flipV="1">
            <a:off x="4130520" y="5262880"/>
            <a:ext cx="1048780" cy="5181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528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dirty="0" smtClean="0"/>
              <a:t>Chapter 1</a:t>
            </a:r>
            <a:br>
              <a:rPr lang="en-US" sz="4000" dirty="0" smtClean="0"/>
            </a:br>
            <a:r>
              <a:rPr lang="en-US" sz="4000" dirty="0" smtClean="0"/>
              <a:t>Security Governance Through Principles and Policies</a:t>
            </a:r>
            <a:endParaRPr lang="en-US" sz="4000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8695"/>
          </a:xfrm>
        </p:spPr>
        <p:txBody>
          <a:bodyPr>
            <a:normAutofit fontScale="92500" lnSpcReduction="10000"/>
          </a:bodyPr>
          <a:lstStyle/>
          <a:p>
            <a:r>
              <a:rPr lang="en-US" sz="3600" dirty="0" smtClean="0"/>
              <a:t>Learning Objectives:</a:t>
            </a:r>
          </a:p>
          <a:p>
            <a:r>
              <a:rPr lang="en-US" sz="3600" b="1" dirty="0" smtClean="0"/>
              <a:t>Domain 1: Security and Risk Management</a:t>
            </a:r>
          </a:p>
          <a:p>
            <a:pPr lvl="1"/>
            <a:r>
              <a:rPr lang="en-US" sz="3200" dirty="0" smtClean="0"/>
              <a:t>1.1 Understand and apply concepts of confidentiality, integrity, and availability</a:t>
            </a:r>
          </a:p>
          <a:p>
            <a:pPr lvl="1"/>
            <a:r>
              <a:rPr lang="en-US" sz="3200" dirty="0" smtClean="0"/>
              <a:t>1.2 Evaluate and apply security governance principles</a:t>
            </a:r>
          </a:p>
          <a:p>
            <a:pPr lvl="2"/>
            <a:r>
              <a:rPr lang="en-US" sz="2800" dirty="0" smtClean="0"/>
              <a:t>1.2.1 Alignment of security functions to business strategy, goals, mission, and objectives</a:t>
            </a:r>
          </a:p>
          <a:p>
            <a:pPr lvl="2"/>
            <a:r>
              <a:rPr lang="en-US" sz="2800" dirty="0" smtClean="0"/>
              <a:t>1.2.2 Organizational processes</a:t>
            </a:r>
          </a:p>
          <a:p>
            <a:pPr lvl="2"/>
            <a:r>
              <a:rPr lang="en-US" sz="2800" dirty="0" smtClean="0"/>
              <a:t>1.2.3 Organizational roles and responsibilities</a:t>
            </a:r>
          </a:p>
          <a:p>
            <a:pPr lvl="2"/>
            <a:r>
              <a:rPr lang="en-US" sz="2800" dirty="0" smtClean="0"/>
              <a:t>1.2.4 Security control frameworks</a:t>
            </a:r>
          </a:p>
          <a:p>
            <a:pPr lvl="2"/>
            <a:r>
              <a:rPr lang="en-US" sz="2800" dirty="0" smtClean="0"/>
              <a:t>1.2.5 Due care/due diligence</a:t>
            </a:r>
            <a:endParaRPr lang="en-US" sz="28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751648"/>
            <a:ext cx="121920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711200" y="0"/>
            <a:ext cx="10160" cy="685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307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Alignment of Security Function to Business Strategy, Goals, Mission, and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634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Strategic Plan </a:t>
            </a:r>
            <a:r>
              <a:rPr lang="en-US" dirty="0" smtClean="0"/>
              <a:t>– long-term plan that is fairly stable.</a:t>
            </a:r>
          </a:p>
          <a:p>
            <a:pPr lvl="1"/>
            <a:r>
              <a:rPr lang="en-US" dirty="0" smtClean="0"/>
              <a:t>Defines the organization’s security purpose</a:t>
            </a:r>
          </a:p>
          <a:p>
            <a:pPr lvl="1"/>
            <a:r>
              <a:rPr lang="en-US" dirty="0" smtClean="0"/>
              <a:t>Useful for about five years if maintained and updated annually</a:t>
            </a:r>
          </a:p>
          <a:p>
            <a:r>
              <a:rPr lang="en-US" b="1" dirty="0" smtClean="0"/>
              <a:t>Tactical Plan </a:t>
            </a:r>
            <a:r>
              <a:rPr lang="en-US" dirty="0" smtClean="0"/>
              <a:t>– midterm plan developed to provide more details on accomplishing the strategic plan goals</a:t>
            </a:r>
          </a:p>
          <a:p>
            <a:pPr lvl="1"/>
            <a:r>
              <a:rPr lang="en-US" dirty="0" smtClean="0"/>
              <a:t>Useful for about a year</a:t>
            </a:r>
          </a:p>
          <a:p>
            <a:pPr lvl="1"/>
            <a:r>
              <a:rPr lang="en-US" dirty="0" smtClean="0"/>
              <a:t>Prescribes and schedules tasks necessary to accomplish organizational goals</a:t>
            </a:r>
          </a:p>
          <a:p>
            <a:pPr lvl="2"/>
            <a:r>
              <a:rPr lang="en-US" dirty="0" smtClean="0"/>
              <a:t>Project plans, acquisition plans, hiring plans, budget plans, maintenance plans, etc.</a:t>
            </a:r>
          </a:p>
          <a:p>
            <a:r>
              <a:rPr lang="en-US" b="1" dirty="0" smtClean="0"/>
              <a:t>Operational Plan </a:t>
            </a:r>
            <a:r>
              <a:rPr lang="en-US" dirty="0" smtClean="0"/>
              <a:t>– short-term, highly detailed plan based on the strategic and tactical plans</a:t>
            </a:r>
          </a:p>
          <a:p>
            <a:pPr lvl="1"/>
            <a:r>
              <a:rPr lang="en-US" dirty="0" smtClean="0"/>
              <a:t>Valid for only a short time</a:t>
            </a:r>
          </a:p>
          <a:p>
            <a:pPr lvl="1"/>
            <a:r>
              <a:rPr lang="en-US" dirty="0" smtClean="0"/>
              <a:t>Must be updated often</a:t>
            </a:r>
          </a:p>
          <a:p>
            <a:pPr lvl="1"/>
            <a:r>
              <a:rPr lang="en-US" dirty="0" smtClean="0"/>
              <a:t>Spell out to accomplish the various goals of the organization</a:t>
            </a:r>
          </a:p>
          <a:p>
            <a:pPr lvl="2"/>
            <a:r>
              <a:rPr lang="en-US" dirty="0" smtClean="0"/>
              <a:t>Training plans, system deployment plans, and product design plans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562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Organizational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Acquisitions:</a:t>
            </a:r>
          </a:p>
          <a:p>
            <a:pPr lvl="1"/>
            <a:r>
              <a:rPr lang="en-US" dirty="0"/>
              <a:t>Acquisitions and merger create risk</a:t>
            </a:r>
          </a:p>
          <a:p>
            <a:pPr lvl="2"/>
            <a:r>
              <a:rPr lang="en-US" dirty="0"/>
              <a:t>Information disclosure, data loss, downtime, or failure on ROI.</a:t>
            </a:r>
          </a:p>
          <a:p>
            <a:r>
              <a:rPr lang="en-US" dirty="0" smtClean="0"/>
              <a:t>Divestitures</a:t>
            </a:r>
          </a:p>
          <a:p>
            <a:pPr lvl="1"/>
            <a:r>
              <a:rPr lang="en-US" dirty="0" smtClean="0"/>
              <a:t>Reducing assets can increase risk of data leakage</a:t>
            </a:r>
          </a:p>
          <a:p>
            <a:pPr lvl="2"/>
            <a:r>
              <a:rPr lang="en-US" dirty="0" smtClean="0"/>
              <a:t>Personnel or equipment</a:t>
            </a:r>
          </a:p>
          <a:p>
            <a:r>
              <a:rPr lang="en-US" dirty="0" smtClean="0"/>
              <a:t>Governance committees</a:t>
            </a:r>
          </a:p>
          <a:p>
            <a:pPr lvl="1"/>
            <a:r>
              <a:rPr lang="en-US" dirty="0" smtClean="0"/>
              <a:t>Body that directs organizational processes</a:t>
            </a:r>
          </a:p>
          <a:p>
            <a:pPr lvl="2"/>
            <a:r>
              <a:rPr lang="en-US" dirty="0" smtClean="0"/>
              <a:t>Change control/change management</a:t>
            </a:r>
          </a:p>
          <a:p>
            <a:pPr lvl="2"/>
            <a:r>
              <a:rPr lang="en-US" dirty="0" smtClean="0"/>
              <a:t>Data classification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8998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Change Control/Management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Change management</a:t>
            </a:r>
          </a:p>
          <a:p>
            <a:pPr lvl="1"/>
            <a:r>
              <a:rPr lang="en-US" dirty="0" smtClean="0"/>
              <a:t>Ensure that any change does not lead to reduced or compromised security.</a:t>
            </a:r>
          </a:p>
          <a:p>
            <a:pPr lvl="1"/>
            <a:r>
              <a:rPr lang="en-US" dirty="0" smtClean="0"/>
              <a:t>Can be implemented on any system regardless of security.</a:t>
            </a:r>
          </a:p>
          <a:p>
            <a:pPr lvl="1"/>
            <a:r>
              <a:rPr lang="en-US" dirty="0"/>
              <a:t>Primary purpose is to make all changes to detail documentation and auditing and being reviewed by management.</a:t>
            </a:r>
          </a:p>
          <a:p>
            <a:pPr lvl="2"/>
            <a:r>
              <a:rPr lang="en-US" dirty="0"/>
              <a:t>Implement changes in an orderly fashion</a:t>
            </a:r>
          </a:p>
          <a:p>
            <a:pPr lvl="2"/>
            <a:r>
              <a:rPr lang="en-US" dirty="0"/>
              <a:t>Formal testing process</a:t>
            </a:r>
          </a:p>
          <a:p>
            <a:pPr lvl="2"/>
            <a:r>
              <a:rPr lang="en-US" dirty="0"/>
              <a:t>Changes should be capable of being reversed</a:t>
            </a:r>
          </a:p>
          <a:p>
            <a:pPr lvl="2"/>
            <a:r>
              <a:rPr lang="en-US" dirty="0"/>
              <a:t>Effects of changes are systematically analyzed</a:t>
            </a:r>
          </a:p>
          <a:p>
            <a:pPr lvl="2"/>
            <a:r>
              <a:rPr lang="en-US" dirty="0"/>
              <a:t>Negative impacts are minimized</a:t>
            </a:r>
          </a:p>
          <a:p>
            <a:pPr lvl="2"/>
            <a:r>
              <a:rPr lang="en-US" dirty="0"/>
              <a:t>Changes are reviewed and approved by the </a:t>
            </a:r>
            <a:r>
              <a:rPr lang="en-US" i="1" dirty="0"/>
              <a:t>Change Advisory Board</a:t>
            </a:r>
          </a:p>
          <a:p>
            <a:pPr lvl="1"/>
            <a:r>
              <a:rPr lang="en-US" dirty="0" smtClean="0"/>
              <a:t>Parallel run</a:t>
            </a:r>
          </a:p>
          <a:p>
            <a:pPr lvl="2"/>
            <a:r>
              <a:rPr lang="en-US" dirty="0" smtClean="0"/>
              <a:t>A new system and old system are run in parallel</a:t>
            </a:r>
          </a:p>
        </p:txBody>
      </p:sp>
    </p:spTree>
    <p:extLst>
      <p:ext uri="{BB962C8B-B14F-4D97-AF65-F5344CB8AC3E}">
        <p14:creationId xmlns:p14="http://schemas.microsoft.com/office/powerpoint/2010/main" val="2227172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means by which data is protected based on its need for secrecy, sensitivity, or confidentiality.</a:t>
            </a:r>
          </a:p>
          <a:p>
            <a:r>
              <a:rPr lang="en-US" dirty="0" smtClean="0"/>
              <a:t>Used to determine how much effort, money, and resource are allocated to protect the data and control access to it.</a:t>
            </a:r>
          </a:p>
          <a:p>
            <a:r>
              <a:rPr lang="en-US" dirty="0" smtClean="0"/>
              <a:t>Primary objective of data classification is to formalize and stratify the process of security data based on assigned labels of importance and sensitivity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6219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Benefits of data classification scheme:</a:t>
            </a:r>
          </a:p>
          <a:p>
            <a:pPr lvl="1"/>
            <a:r>
              <a:rPr lang="en-US" dirty="0" smtClean="0"/>
              <a:t>Demonstrates an organization’s commitment to protecting valuable resources and assets</a:t>
            </a:r>
          </a:p>
          <a:p>
            <a:pPr lvl="1"/>
            <a:r>
              <a:rPr lang="en-US" dirty="0" smtClean="0"/>
              <a:t>Assists in identifying critical assets</a:t>
            </a:r>
          </a:p>
          <a:p>
            <a:pPr lvl="1"/>
            <a:r>
              <a:rPr lang="en-US" dirty="0" smtClean="0"/>
              <a:t>Lends credence to selection of protection mechanisms</a:t>
            </a:r>
          </a:p>
          <a:p>
            <a:pPr lvl="1"/>
            <a:r>
              <a:rPr lang="en-US" dirty="0" smtClean="0"/>
              <a:t>Often required for regulatory compliance or legal restrictions</a:t>
            </a:r>
          </a:p>
          <a:p>
            <a:pPr lvl="1"/>
            <a:r>
              <a:rPr lang="en-US" dirty="0" smtClean="0"/>
              <a:t>Helps define access levels, types of authorized users, and parameters for declassification and/or destruction of resources</a:t>
            </a:r>
          </a:p>
          <a:p>
            <a:pPr lvl="1"/>
            <a:r>
              <a:rPr lang="en-US" dirty="0" smtClean="0"/>
              <a:t>Helps with data lifecycle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254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Data classification criteria:</a:t>
            </a:r>
          </a:p>
          <a:p>
            <a:pPr lvl="1"/>
            <a:r>
              <a:rPr lang="en-US" dirty="0" smtClean="0"/>
              <a:t>Usefulness of the data</a:t>
            </a:r>
          </a:p>
          <a:p>
            <a:pPr lvl="1"/>
            <a:r>
              <a:rPr lang="en-US" dirty="0" smtClean="0"/>
              <a:t>Timeliness of the data</a:t>
            </a:r>
          </a:p>
          <a:p>
            <a:pPr lvl="1"/>
            <a:r>
              <a:rPr lang="en-US" dirty="0" smtClean="0"/>
              <a:t>Value or cost of the data</a:t>
            </a:r>
          </a:p>
          <a:p>
            <a:pPr lvl="1"/>
            <a:r>
              <a:rPr lang="en-US" dirty="0" smtClean="0"/>
              <a:t>Maturity or age of the data</a:t>
            </a:r>
          </a:p>
          <a:p>
            <a:pPr lvl="1"/>
            <a:r>
              <a:rPr lang="en-US" dirty="0" smtClean="0"/>
              <a:t>Lifetime of the data</a:t>
            </a:r>
          </a:p>
          <a:p>
            <a:pPr lvl="1"/>
            <a:r>
              <a:rPr lang="en-US" dirty="0" smtClean="0"/>
              <a:t>Association with personnel</a:t>
            </a:r>
          </a:p>
          <a:p>
            <a:pPr lvl="1"/>
            <a:r>
              <a:rPr lang="en-US" dirty="0" smtClean="0"/>
              <a:t>Data disclosure damage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Data modification damage assessment</a:t>
            </a:r>
          </a:p>
          <a:p>
            <a:r>
              <a:rPr lang="en-US" dirty="0" smtClean="0"/>
              <a:t>National security implications</a:t>
            </a:r>
          </a:p>
          <a:p>
            <a:r>
              <a:rPr lang="en-US" dirty="0" smtClean="0"/>
              <a:t>Authorized access to the data</a:t>
            </a:r>
          </a:p>
          <a:p>
            <a:r>
              <a:rPr lang="en-US" dirty="0" smtClean="0"/>
              <a:t>Restrictions from the data</a:t>
            </a:r>
          </a:p>
          <a:p>
            <a:r>
              <a:rPr lang="en-US" dirty="0" smtClean="0"/>
              <a:t>Maintenance and monitoring of the data</a:t>
            </a:r>
          </a:p>
          <a:p>
            <a:r>
              <a:rPr lang="en-US" dirty="0" smtClean="0"/>
              <a:t>Storage of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3299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Seven major steps to data classification:</a:t>
            </a:r>
          </a:p>
          <a:p>
            <a:pPr lvl="1"/>
            <a:r>
              <a:rPr lang="en-US" dirty="0"/>
              <a:t>Identify the custodian and their responsibilities</a:t>
            </a:r>
          </a:p>
          <a:p>
            <a:pPr lvl="1"/>
            <a:r>
              <a:rPr lang="en-US" dirty="0"/>
              <a:t>Specify the evaluation criteria how it will be classified or labeled.</a:t>
            </a:r>
          </a:p>
          <a:p>
            <a:pPr lvl="1"/>
            <a:r>
              <a:rPr lang="en-US" dirty="0"/>
              <a:t>Classify and label each resource</a:t>
            </a:r>
          </a:p>
          <a:p>
            <a:pPr lvl="1"/>
            <a:r>
              <a:rPr lang="en-US" dirty="0"/>
              <a:t>Document any exceptions to the classification policy</a:t>
            </a:r>
          </a:p>
          <a:p>
            <a:pPr lvl="1"/>
            <a:r>
              <a:rPr lang="en-US" dirty="0"/>
              <a:t>Select the security controls applied to each classification to provide necessary protection</a:t>
            </a:r>
          </a:p>
          <a:p>
            <a:pPr lvl="1"/>
            <a:r>
              <a:rPr lang="en-US" dirty="0"/>
              <a:t>Specify procedures for declassifying resources and transferring custody</a:t>
            </a:r>
          </a:p>
          <a:p>
            <a:pPr lvl="1"/>
            <a:r>
              <a:rPr lang="en-US" dirty="0"/>
              <a:t>Create </a:t>
            </a:r>
            <a:r>
              <a:rPr lang="en-US" dirty="0" smtClean="0"/>
              <a:t>an </a:t>
            </a:r>
            <a:r>
              <a:rPr lang="en-US" dirty="0"/>
              <a:t>enterprise-wide awareness program</a:t>
            </a:r>
          </a:p>
          <a:p>
            <a:r>
              <a:rPr lang="en-US" dirty="0" smtClean="0"/>
              <a:t>Declassification </a:t>
            </a:r>
            <a:r>
              <a:rPr lang="en-US" dirty="0"/>
              <a:t>is often overlooked</a:t>
            </a:r>
          </a:p>
          <a:p>
            <a:pPr lvl="1"/>
            <a:r>
              <a:rPr lang="en-US" dirty="0"/>
              <a:t>When assets fail to be declassified, security resources are wasted, and the value of protection of higher sensitivity levels is degraded.</a:t>
            </a:r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4670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common classification levels:</a:t>
            </a:r>
          </a:p>
          <a:p>
            <a:pPr lvl="1"/>
            <a:r>
              <a:rPr lang="en-US" dirty="0" smtClean="0"/>
              <a:t>Government/military</a:t>
            </a:r>
          </a:p>
          <a:p>
            <a:pPr lvl="2"/>
            <a:r>
              <a:rPr lang="en-US" dirty="0" smtClean="0"/>
              <a:t>Top Secret – Disclosure would cause “grave” damage to national security</a:t>
            </a:r>
          </a:p>
          <a:p>
            <a:pPr lvl="2"/>
            <a:r>
              <a:rPr lang="en-US" dirty="0" smtClean="0"/>
              <a:t>Secret – Disclosure would cause “significant” damage to national security</a:t>
            </a:r>
          </a:p>
          <a:p>
            <a:pPr lvl="2"/>
            <a:r>
              <a:rPr lang="en-US" dirty="0" smtClean="0"/>
              <a:t>Confidential – Disclosure would cause “damage” to national security</a:t>
            </a:r>
          </a:p>
          <a:p>
            <a:pPr lvl="2"/>
            <a:r>
              <a:rPr lang="en-US" dirty="0" smtClean="0"/>
              <a:t>Sensitive But Unclassified – Internal use only (FOUO)</a:t>
            </a:r>
          </a:p>
          <a:p>
            <a:pPr lvl="2"/>
            <a:r>
              <a:rPr lang="en-US" dirty="0" smtClean="0"/>
              <a:t>Unclassified – neither sensitive nor classified; no damage if disclosed.</a:t>
            </a:r>
          </a:p>
          <a:p>
            <a:pPr lvl="1"/>
            <a:r>
              <a:rPr lang="en-US" dirty="0" smtClean="0"/>
              <a:t>Business/private sector</a:t>
            </a:r>
          </a:p>
          <a:p>
            <a:pPr lvl="2"/>
            <a:r>
              <a:rPr lang="en-US" dirty="0" smtClean="0"/>
              <a:t>Confidential – highest level of classification; significant negative impact if disclosed</a:t>
            </a:r>
          </a:p>
          <a:p>
            <a:pPr lvl="2"/>
            <a:r>
              <a:rPr lang="en-US" dirty="0" smtClean="0"/>
              <a:t>Private – Private or personal use; internal use only</a:t>
            </a:r>
          </a:p>
          <a:p>
            <a:pPr lvl="2"/>
            <a:r>
              <a:rPr lang="en-US" dirty="0" smtClean="0"/>
              <a:t>Sensitive – A negative impact could occur if data is disclosed.</a:t>
            </a:r>
          </a:p>
          <a:p>
            <a:pPr lvl="2"/>
            <a:r>
              <a:rPr lang="en-US" dirty="0" smtClean="0"/>
              <a:t>Public – Lowest level of classification; no serious impact if disclosed.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8561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Classification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596085"/>
              </p:ext>
            </p:extLst>
          </p:nvPr>
        </p:nvGraphicFramePr>
        <p:xfrm>
          <a:off x="1355344" y="2173562"/>
          <a:ext cx="3234944" cy="299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4944"/>
              </a:tblGrid>
              <a:tr h="598560"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Top Secret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985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Secret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985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Confidential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985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Sensitive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</a:rPr>
                        <a:t> but unclassified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5985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Unclassified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087999"/>
              </p:ext>
            </p:extLst>
          </p:nvPr>
        </p:nvGraphicFramePr>
        <p:xfrm>
          <a:off x="7030212" y="2155274"/>
          <a:ext cx="3558032" cy="3001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8032"/>
              </a:tblGrid>
              <a:tr h="1000647">
                <a:tc>
                  <a:txBody>
                    <a:bodyPr/>
                    <a:lstStyle/>
                    <a:p>
                      <a:pPr algn="l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Confidential</a:t>
                      </a:r>
                    </a:p>
                    <a:p>
                      <a:pPr algn="l"/>
                      <a:endParaRPr lang="en-US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b="0" dirty="0" smtClean="0">
                          <a:solidFill>
                            <a:schemeClr val="tx1"/>
                          </a:solidFill>
                        </a:rPr>
                        <a:t>                                      Private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0006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Sensitive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00064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Public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" name="Straight Connector 7"/>
          <p:cNvCxnSpPr/>
          <p:nvPr/>
        </p:nvCxnSpPr>
        <p:spPr>
          <a:xfrm flipH="1">
            <a:off x="8337804" y="2167128"/>
            <a:ext cx="905256" cy="9509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60120" y="1559576"/>
            <a:ext cx="399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Government/military classification levels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6096000" y="1559576"/>
            <a:ext cx="5365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Commercial business/private sector classification levels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1883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Data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ownership</a:t>
            </a:r>
          </a:p>
          <a:p>
            <a:pPr lvl="1"/>
            <a:r>
              <a:rPr lang="en-US" dirty="0" smtClean="0"/>
              <a:t>The formal assignment of responsibility to an individual or group.</a:t>
            </a:r>
          </a:p>
          <a:p>
            <a:pPr lvl="1"/>
            <a:r>
              <a:rPr lang="en-US" dirty="0" smtClean="0"/>
              <a:t>The owner often has full capabilities and privileges over the object.</a:t>
            </a:r>
          </a:p>
          <a:p>
            <a:pPr lvl="1"/>
            <a:r>
              <a:rPr lang="en-US" dirty="0" smtClean="0"/>
              <a:t>In most cases, the subject that creates the object is owner by default</a:t>
            </a:r>
          </a:p>
          <a:p>
            <a:pPr lvl="1"/>
            <a:r>
              <a:rPr lang="en-US" dirty="0" smtClean="0"/>
              <a:t>Security policies mandates that when new objects are created, a formal change of ownership from end user to an administrator or management is necessary.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502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Chapter 1</a:t>
            </a:r>
            <a:endParaRPr lang="en-US" sz="6000" dirty="0"/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6775"/>
          </a:xfrm>
        </p:spPr>
        <p:txBody>
          <a:bodyPr>
            <a:normAutofit fontScale="85000" lnSpcReduction="20000"/>
          </a:bodyPr>
          <a:lstStyle/>
          <a:p>
            <a:r>
              <a:rPr lang="en-US" sz="3600" dirty="0" smtClean="0"/>
              <a:t>1.6 Develop, document, and implement security policy, standards, procedures, and guidelines</a:t>
            </a:r>
          </a:p>
          <a:p>
            <a:r>
              <a:rPr lang="en-US" sz="3600" dirty="0" smtClean="0"/>
              <a:t>1.10 Understand and apply threat modeling concepts and methodologies	</a:t>
            </a:r>
          </a:p>
          <a:p>
            <a:pPr lvl="1"/>
            <a:r>
              <a:rPr lang="en-US" sz="3200" dirty="0"/>
              <a:t>1.10.1 Threat modeling methodologies</a:t>
            </a:r>
          </a:p>
          <a:p>
            <a:pPr lvl="1"/>
            <a:r>
              <a:rPr lang="en-US" sz="3200" dirty="0"/>
              <a:t>1.10.2 Threat modeling concepts</a:t>
            </a:r>
          </a:p>
          <a:p>
            <a:r>
              <a:rPr lang="en-US" sz="3600" dirty="0" smtClean="0"/>
              <a:t>1.11 Apply risk-based management concepts to the supply chain</a:t>
            </a:r>
          </a:p>
          <a:p>
            <a:pPr lvl="1"/>
            <a:r>
              <a:rPr lang="en-US" sz="3200" dirty="0" smtClean="0"/>
              <a:t>1.11.1 Risk associated with hardware, software, and services</a:t>
            </a:r>
          </a:p>
          <a:p>
            <a:pPr lvl="1"/>
            <a:r>
              <a:rPr lang="en-US" sz="3200" dirty="0" smtClean="0"/>
              <a:t>1.11.2 Third-party assessment and monitoring</a:t>
            </a:r>
          </a:p>
          <a:p>
            <a:pPr lvl="1"/>
            <a:r>
              <a:rPr lang="en-US" sz="3200" dirty="0" smtClean="0"/>
              <a:t>1.11.3 Minimum security requirement</a:t>
            </a:r>
          </a:p>
          <a:p>
            <a:pPr lvl="1"/>
            <a:r>
              <a:rPr lang="en-US" sz="3200" dirty="0" smtClean="0"/>
              <a:t>1.11.4 Service-level requirements</a:t>
            </a:r>
          </a:p>
          <a:p>
            <a:pPr marL="457200" lvl="1" indent="0">
              <a:buNone/>
            </a:pPr>
            <a:endParaRPr lang="en-US" sz="3200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751648"/>
            <a:ext cx="1219200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711200" y="0"/>
            <a:ext cx="10160" cy="68580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0499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Organizational Roles and Responsibilities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575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Security roles:  The part that an individual plays in the overall scheme of security implementation and administration within an organization.</a:t>
            </a:r>
          </a:p>
          <a:p>
            <a:pPr lvl="1"/>
            <a:r>
              <a:rPr lang="en-US" b="1" dirty="0" smtClean="0"/>
              <a:t>Senior Manager </a:t>
            </a:r>
            <a:r>
              <a:rPr lang="en-US" dirty="0" smtClean="0"/>
              <a:t>– The organization owner; ultimately responsible for security</a:t>
            </a:r>
          </a:p>
          <a:p>
            <a:pPr lvl="1"/>
            <a:r>
              <a:rPr lang="en-US" b="1" dirty="0" smtClean="0"/>
              <a:t>Security Professional </a:t>
            </a:r>
            <a:r>
              <a:rPr lang="en-US" dirty="0" smtClean="0"/>
              <a:t>– the role assigned to trained/experienced network, system, and security engineer; responsible for following the directives mandated by senior management; InfoSec officer or CIRT</a:t>
            </a:r>
          </a:p>
          <a:p>
            <a:pPr lvl="1"/>
            <a:r>
              <a:rPr lang="en-US" b="1" dirty="0" smtClean="0"/>
              <a:t>Data Owner </a:t>
            </a:r>
            <a:r>
              <a:rPr lang="en-US" dirty="0" smtClean="0"/>
              <a:t>– person responsible for classifying information for placement and protection within the security solution</a:t>
            </a:r>
          </a:p>
          <a:p>
            <a:pPr lvl="1"/>
            <a:r>
              <a:rPr lang="en-US" b="1" dirty="0" smtClean="0"/>
              <a:t>Data Custodian </a:t>
            </a:r>
            <a:r>
              <a:rPr lang="en-US" dirty="0" smtClean="0"/>
              <a:t>– user who is responsible for the tasks of implementing the prescribe protection defined by the security policy and senior management.</a:t>
            </a:r>
          </a:p>
          <a:p>
            <a:pPr lvl="1"/>
            <a:r>
              <a:rPr lang="en-US" b="1" dirty="0" smtClean="0"/>
              <a:t>User</a:t>
            </a:r>
            <a:r>
              <a:rPr lang="en-US" dirty="0" smtClean="0"/>
              <a:t> – person who has access to the secured system; tied to work tasks; limited access to only perform job tasks.</a:t>
            </a:r>
          </a:p>
          <a:p>
            <a:pPr lvl="1"/>
            <a:r>
              <a:rPr lang="en-US" b="1" dirty="0" smtClean="0"/>
              <a:t>Auditor</a:t>
            </a:r>
            <a:r>
              <a:rPr lang="en-US" dirty="0" smtClean="0"/>
              <a:t> – person or body responsible for reviewing and verifying that security policy is properly implemented and security solutions are adequate.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5044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Security Control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949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One of the most important security planning steps</a:t>
            </a:r>
          </a:p>
          <a:p>
            <a:r>
              <a:rPr lang="en-US" dirty="0" smtClean="0"/>
              <a:t>Security Control Frameworks are a security stance for an organization</a:t>
            </a:r>
          </a:p>
          <a:p>
            <a:pPr lvl="1"/>
            <a:r>
              <a:rPr lang="en-US" dirty="0" smtClean="0"/>
              <a:t>Security Program Development:</a:t>
            </a:r>
          </a:p>
          <a:p>
            <a:pPr lvl="2"/>
            <a:r>
              <a:rPr lang="en-US" dirty="0" smtClean="0"/>
              <a:t>ISO/IEC 27000 series</a:t>
            </a:r>
          </a:p>
          <a:p>
            <a:pPr lvl="1"/>
            <a:r>
              <a:rPr lang="en-US" dirty="0" smtClean="0"/>
              <a:t>Enterprise Architecture Development:</a:t>
            </a:r>
          </a:p>
          <a:p>
            <a:pPr lvl="2"/>
            <a:r>
              <a:rPr lang="en-US" dirty="0" smtClean="0"/>
              <a:t>Zachman Framework *</a:t>
            </a:r>
          </a:p>
          <a:p>
            <a:pPr lvl="2"/>
            <a:r>
              <a:rPr lang="en-US" dirty="0" smtClean="0"/>
              <a:t>TOGAF*</a:t>
            </a:r>
          </a:p>
          <a:p>
            <a:pPr lvl="2"/>
            <a:r>
              <a:rPr lang="en-US" dirty="0" smtClean="0"/>
              <a:t>DoDAF*</a:t>
            </a:r>
          </a:p>
          <a:p>
            <a:pPr lvl="2"/>
            <a:r>
              <a:rPr lang="en-US" dirty="0" smtClean="0"/>
              <a:t>MODAF*</a:t>
            </a:r>
          </a:p>
          <a:p>
            <a:pPr lvl="2"/>
            <a:r>
              <a:rPr lang="en-US" dirty="0" smtClean="0"/>
              <a:t>SABSA model *</a:t>
            </a:r>
          </a:p>
          <a:p>
            <a:pPr lvl="1"/>
            <a:r>
              <a:rPr lang="en-US" dirty="0" smtClean="0"/>
              <a:t>Security Controls Development:</a:t>
            </a:r>
          </a:p>
          <a:p>
            <a:pPr lvl="2"/>
            <a:r>
              <a:rPr lang="en-US" dirty="0" smtClean="0"/>
              <a:t>COBIT 5</a:t>
            </a:r>
          </a:p>
          <a:p>
            <a:pPr lvl="2"/>
            <a:r>
              <a:rPr lang="en-US" dirty="0" smtClean="0"/>
              <a:t>OSSTMM</a:t>
            </a:r>
          </a:p>
          <a:p>
            <a:pPr lvl="2"/>
            <a:r>
              <a:rPr lang="en-US" dirty="0" smtClean="0"/>
              <a:t>NIST SP 800-53</a:t>
            </a:r>
          </a:p>
          <a:p>
            <a:pPr lvl="2"/>
            <a:r>
              <a:rPr lang="en-US" dirty="0" smtClean="0"/>
              <a:t>COSO Internal Control-Integrated Framework</a:t>
            </a:r>
          </a:p>
          <a:p>
            <a:pPr lvl="1"/>
            <a:r>
              <a:rPr lang="en-US" dirty="0" smtClean="0"/>
              <a:t>Process Management Development:</a:t>
            </a:r>
          </a:p>
          <a:p>
            <a:pPr lvl="2"/>
            <a:r>
              <a:rPr lang="en-US" dirty="0" smtClean="0"/>
              <a:t>ITIL</a:t>
            </a:r>
          </a:p>
          <a:p>
            <a:pPr lvl="2"/>
            <a:r>
              <a:rPr lang="en-US" dirty="0" smtClean="0"/>
              <a:t>Six Sigma *</a:t>
            </a:r>
          </a:p>
          <a:p>
            <a:pPr lvl="2"/>
            <a:r>
              <a:rPr lang="en-US" dirty="0" smtClean="0"/>
              <a:t>CMMI *						* Not listed in the book</a:t>
            </a:r>
          </a:p>
        </p:txBody>
      </p:sp>
    </p:spTree>
    <p:extLst>
      <p:ext uri="{BB962C8B-B14F-4D97-AF65-F5344CB8AC3E}">
        <p14:creationId xmlns:p14="http://schemas.microsoft.com/office/powerpoint/2010/main" val="5418461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Security Control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COBIT (Control Objectives for Information and Related Technology):</a:t>
            </a:r>
          </a:p>
          <a:p>
            <a:pPr lvl="1"/>
            <a:r>
              <a:rPr lang="en-US" dirty="0" smtClean="0"/>
              <a:t>One of the most widely used</a:t>
            </a:r>
          </a:p>
          <a:p>
            <a:pPr lvl="1"/>
            <a:r>
              <a:rPr lang="en-US" dirty="0" smtClean="0"/>
              <a:t>Set of best practices crafted by ISACA (Information System Audit and Control Association)</a:t>
            </a:r>
          </a:p>
          <a:p>
            <a:pPr lvl="1"/>
            <a:r>
              <a:rPr lang="en-US" dirty="0" smtClean="0"/>
              <a:t>Prescribes goals and requirements for security controls and maps IT security ideals to business objectives.</a:t>
            </a:r>
          </a:p>
          <a:p>
            <a:pPr lvl="1"/>
            <a:r>
              <a:rPr lang="en-US" dirty="0" smtClean="0"/>
              <a:t>Not only a plan for IT security but also a guide for auditors.</a:t>
            </a:r>
          </a:p>
          <a:p>
            <a:pPr lvl="1"/>
            <a:r>
              <a:rPr lang="en-US" dirty="0" smtClean="0"/>
              <a:t>COBIT 5 key principles:</a:t>
            </a:r>
          </a:p>
          <a:p>
            <a:pPr lvl="2"/>
            <a:r>
              <a:rPr lang="en-US" dirty="0" smtClean="0"/>
              <a:t>Principle 1:  Meeting Stakeholder Needs</a:t>
            </a:r>
          </a:p>
          <a:p>
            <a:pPr lvl="2"/>
            <a:r>
              <a:rPr lang="en-US" dirty="0" smtClean="0"/>
              <a:t>Principle 2:  Covering the Enterprise End-to-End</a:t>
            </a:r>
          </a:p>
          <a:p>
            <a:pPr lvl="2"/>
            <a:r>
              <a:rPr lang="en-US" dirty="0" smtClean="0"/>
              <a:t>Principle 3:  Applying a Single, Integrated framework</a:t>
            </a:r>
          </a:p>
          <a:p>
            <a:pPr lvl="2"/>
            <a:r>
              <a:rPr lang="en-US" dirty="0" smtClean="0"/>
              <a:t>Principle 4:  Enabling a Holistic Approach</a:t>
            </a:r>
          </a:p>
          <a:p>
            <a:pPr lvl="2"/>
            <a:r>
              <a:rPr lang="en-US" dirty="0" smtClean="0"/>
              <a:t>Principle 5:</a:t>
            </a:r>
            <a:r>
              <a:rPr lang="en-US" dirty="0"/>
              <a:t> </a:t>
            </a:r>
            <a:r>
              <a:rPr lang="en-US" dirty="0" smtClean="0"/>
              <a:t> Separating Governance from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0396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Security Control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Source Security Testing Methodology Manual (OSSTMM)</a:t>
            </a:r>
          </a:p>
          <a:p>
            <a:pPr lvl="1"/>
            <a:r>
              <a:rPr lang="en-US" dirty="0" smtClean="0"/>
              <a:t>Peer-reviewed guide for testing and analysis of a security infrastructure</a:t>
            </a:r>
          </a:p>
          <a:p>
            <a:r>
              <a:rPr lang="en-US" dirty="0" smtClean="0"/>
              <a:t>ISO/IEC 27002</a:t>
            </a:r>
          </a:p>
          <a:p>
            <a:pPr lvl="1"/>
            <a:r>
              <a:rPr lang="en-US" dirty="0" smtClean="0"/>
              <a:t>International standard; basis of implementing organizational security and related management practices</a:t>
            </a:r>
          </a:p>
          <a:p>
            <a:r>
              <a:rPr lang="en-US" dirty="0" smtClean="0"/>
              <a:t>Information Technology Infrastructure Library</a:t>
            </a:r>
          </a:p>
          <a:p>
            <a:pPr lvl="1"/>
            <a:r>
              <a:rPr lang="en-US" dirty="0" smtClean="0"/>
              <a:t>Set of recommended best practices for core IT security and operational processes.</a:t>
            </a:r>
          </a:p>
          <a:p>
            <a:pPr lvl="1"/>
            <a:r>
              <a:rPr lang="en-US" dirty="0" smtClean="0"/>
              <a:t>Often used as a starting point for crafting a customized IT security solution.</a:t>
            </a:r>
          </a:p>
        </p:txBody>
      </p:sp>
    </p:spTree>
    <p:extLst>
      <p:ext uri="{BB962C8B-B14F-4D97-AF65-F5344CB8AC3E}">
        <p14:creationId xmlns:p14="http://schemas.microsoft.com/office/powerpoint/2010/main" val="9912511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Due Care and Due Diligence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Due Care</a:t>
            </a:r>
          </a:p>
          <a:p>
            <a:pPr lvl="1"/>
            <a:r>
              <a:rPr lang="en-US" dirty="0" smtClean="0"/>
              <a:t>Using reasonable care to protect the interests of an organization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Due Diligence</a:t>
            </a:r>
          </a:p>
          <a:p>
            <a:pPr lvl="1"/>
            <a:r>
              <a:rPr lang="en-US" dirty="0"/>
              <a:t>Continued application of security structure onto the IT infrastructure of an organization.</a:t>
            </a:r>
          </a:p>
          <a:p>
            <a:r>
              <a:rPr lang="en-US" b="1" dirty="0" smtClean="0"/>
              <a:t>Prudence</a:t>
            </a:r>
            <a:r>
              <a:rPr lang="en-US" dirty="0" smtClean="0"/>
              <a:t> is mandatory</a:t>
            </a:r>
          </a:p>
          <a:p>
            <a:r>
              <a:rPr lang="en-US" dirty="0" smtClean="0"/>
              <a:t>Demonstrating due care and due diligence is the only way to disprove negligence in an occurrence of loss.</a:t>
            </a:r>
          </a:p>
          <a:p>
            <a:r>
              <a:rPr lang="en-US" dirty="0" smtClean="0"/>
              <a:t>Senior management must show due care and due diligence to reduce the culpability and liability when a loss occurs.</a:t>
            </a:r>
          </a:p>
        </p:txBody>
      </p:sp>
    </p:spTree>
    <p:extLst>
      <p:ext uri="{BB962C8B-B14F-4D97-AF65-F5344CB8AC3E}">
        <p14:creationId xmlns:p14="http://schemas.microsoft.com/office/powerpoint/2010/main" val="8223788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Develop, Document, and Implement Security Policy, Standards, Procedures, and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organizations, maintaining security is an essential part of ongoing business.</a:t>
            </a:r>
          </a:p>
          <a:p>
            <a:r>
              <a:rPr lang="en-US" dirty="0" smtClean="0"/>
              <a:t>Implementing security should be a formalized process.</a:t>
            </a:r>
          </a:p>
          <a:p>
            <a:pPr lvl="1"/>
            <a:r>
              <a:rPr lang="en-US" dirty="0" smtClean="0"/>
              <a:t>Reduces chaos and complexity of designing and implementing security solution for IT infrastructures.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3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Security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Top tier of the formalization process.</a:t>
            </a:r>
          </a:p>
          <a:p>
            <a:r>
              <a:rPr lang="en-US" dirty="0" smtClean="0"/>
              <a:t>A document that defines the scope of security needed by an organization</a:t>
            </a:r>
            <a:r>
              <a:rPr lang="en-US" dirty="0"/>
              <a:t> </a:t>
            </a:r>
            <a:r>
              <a:rPr lang="en-US" dirty="0" smtClean="0"/>
              <a:t>and discusses the assets that require protection and the extent of the security solution.</a:t>
            </a:r>
          </a:p>
          <a:p>
            <a:r>
              <a:rPr lang="en-US" dirty="0" smtClean="0"/>
              <a:t>Identifies the major security objectives</a:t>
            </a:r>
          </a:p>
          <a:p>
            <a:r>
              <a:rPr lang="en-US" dirty="0" smtClean="0"/>
              <a:t>Outlines the security framework of an organization</a:t>
            </a:r>
          </a:p>
          <a:p>
            <a:r>
              <a:rPr lang="en-US" dirty="0" smtClean="0"/>
              <a:t>Identifies major functional areas of data processing</a:t>
            </a:r>
          </a:p>
          <a:p>
            <a:r>
              <a:rPr lang="en-US" dirty="0" smtClean="0"/>
              <a:t>Clarifies and defines all relevant terminology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5043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Security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 is a strategic plan for implementing security</a:t>
            </a:r>
          </a:p>
          <a:p>
            <a:r>
              <a:rPr lang="en-US" dirty="0" smtClean="0"/>
              <a:t>Should broadly outline the security goals and practices</a:t>
            </a:r>
          </a:p>
          <a:p>
            <a:r>
              <a:rPr lang="en-US" dirty="0" smtClean="0"/>
              <a:t>Types of security policies:</a:t>
            </a:r>
          </a:p>
          <a:p>
            <a:pPr lvl="1"/>
            <a:r>
              <a:rPr lang="en-US" b="1" i="1" dirty="0" smtClean="0"/>
              <a:t>Organizational security policy </a:t>
            </a:r>
            <a:r>
              <a:rPr lang="en-US" dirty="0" smtClean="0"/>
              <a:t>– focuses on issues relevant to every aspect of an organization</a:t>
            </a:r>
          </a:p>
          <a:p>
            <a:pPr lvl="1"/>
            <a:r>
              <a:rPr lang="en-US" b="1" i="1" dirty="0" smtClean="0"/>
              <a:t>Issue-specific policy </a:t>
            </a:r>
            <a:r>
              <a:rPr lang="en-US" dirty="0" smtClean="0"/>
              <a:t>– focuses on a specific network service, department, function, or other aspect distinct from the organization as a whole.</a:t>
            </a:r>
          </a:p>
          <a:p>
            <a:pPr lvl="1"/>
            <a:r>
              <a:rPr lang="en-US" b="1" i="1" dirty="0" smtClean="0"/>
              <a:t>System-specific policy </a:t>
            </a:r>
            <a:r>
              <a:rPr lang="en-US" dirty="0" smtClean="0"/>
              <a:t>– focuses on individual systems or type of systems and prescribes approved hardware and software.</a:t>
            </a:r>
          </a:p>
          <a:p>
            <a:pPr lvl="1"/>
            <a:r>
              <a:rPr lang="en-US" b="1" i="1" dirty="0" smtClean="0"/>
              <a:t>Regulatory policy </a:t>
            </a:r>
            <a:r>
              <a:rPr lang="en-US" dirty="0" smtClean="0"/>
              <a:t>– required whenever industry or legal standards are applicable</a:t>
            </a:r>
          </a:p>
          <a:p>
            <a:pPr lvl="1"/>
            <a:r>
              <a:rPr lang="en-US" b="1" i="1" dirty="0" smtClean="0"/>
              <a:t>Advisory policy </a:t>
            </a:r>
            <a:r>
              <a:rPr lang="en-US" dirty="0" smtClean="0"/>
              <a:t>– discusses behaviors and activities that are acceptable and defines consequences of violations</a:t>
            </a:r>
          </a:p>
          <a:p>
            <a:pPr lvl="1"/>
            <a:r>
              <a:rPr lang="en-US" b="1" i="1" dirty="0" smtClean="0"/>
              <a:t>Informative policy </a:t>
            </a:r>
            <a:r>
              <a:rPr lang="en-US" dirty="0" smtClean="0"/>
              <a:t>– designed to provide information or knowledge about a specific subject, such as company goals, mission statements, etc..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2331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Security Standards, Baselines, and Guidelines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Standards are compulsory requirements for use of hardware, software, technology, and security controls.</a:t>
            </a:r>
          </a:p>
          <a:p>
            <a:r>
              <a:rPr lang="en-US" dirty="0" smtClean="0"/>
              <a:t>Baselines defines a minimum level of security that every system must meet.</a:t>
            </a:r>
          </a:p>
          <a:p>
            <a:pPr lvl="1"/>
            <a:r>
              <a:rPr lang="en-US" dirty="0" smtClean="0"/>
              <a:t>More operationally focused form of a standard</a:t>
            </a:r>
          </a:p>
          <a:p>
            <a:pPr lvl="1"/>
            <a:r>
              <a:rPr lang="en-US" dirty="0" smtClean="0"/>
              <a:t>Establishes a common foundational secure state on which additional security measures can be built</a:t>
            </a:r>
            <a:endParaRPr lang="en-US" dirty="0"/>
          </a:p>
          <a:p>
            <a:r>
              <a:rPr lang="en-US" dirty="0" smtClean="0"/>
              <a:t>Guidelines offers recommendations on how standards and baselines are implemented and serves as an operational guide for both security professionals and users.</a:t>
            </a:r>
          </a:p>
        </p:txBody>
      </p:sp>
    </p:spTree>
    <p:extLst>
      <p:ext uri="{BB962C8B-B14F-4D97-AF65-F5344CB8AC3E}">
        <p14:creationId xmlns:p14="http://schemas.microsoft.com/office/powerpoint/2010/main" val="39285235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Security 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Procedures or Standard Operating Procedures (SOP) is a detailed, step-by-step how-to document that describe the exact actions necessary to implement a specific security mechanism, control or solution.</a:t>
            </a:r>
          </a:p>
          <a:p>
            <a:r>
              <a:rPr lang="en-US" dirty="0" smtClean="0"/>
              <a:t>Ensures the integrity of business processes.</a:t>
            </a:r>
          </a:p>
          <a:p>
            <a:r>
              <a:rPr lang="en-US" dirty="0" smtClean="0"/>
              <a:t>Keep documents separate; do not combine them</a:t>
            </a:r>
          </a:p>
          <a:p>
            <a:pPr lvl="1"/>
            <a:r>
              <a:rPr lang="en-US" dirty="0" smtClean="0"/>
              <a:t>Not all users need to know the security standards, baselines, guidelines, and procedures for all security classification levels</a:t>
            </a:r>
          </a:p>
          <a:p>
            <a:pPr lvl="1"/>
            <a:r>
              <a:rPr lang="en-US" dirty="0" smtClean="0"/>
              <a:t>When changes occur, it is easier to update and redistribute only the affected material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908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CIA Triad</a:t>
            </a:r>
            <a:endParaRPr lang="en-US" sz="6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rgbClr val="FF0000"/>
                </a:solidFill>
              </a:rPr>
              <a:t>Confidentiality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– the concept of the measures used to ensure the protection of the secrecy of data, objects, or resources.	</a:t>
            </a:r>
          </a:p>
          <a:p>
            <a:endParaRPr lang="en-US" dirty="0" smtClean="0"/>
          </a:p>
          <a:p>
            <a:r>
              <a:rPr lang="en-US" b="1" u="sng" dirty="0" smtClean="0">
                <a:solidFill>
                  <a:srgbClr val="FF0000"/>
                </a:solidFill>
              </a:rPr>
              <a:t>Integrity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– Protecting the reliability and correctness of data.</a:t>
            </a:r>
          </a:p>
          <a:p>
            <a:endParaRPr lang="en-US" dirty="0" smtClean="0"/>
          </a:p>
          <a:p>
            <a:r>
              <a:rPr lang="en-US" b="1" u="sng" dirty="0" smtClean="0">
                <a:solidFill>
                  <a:srgbClr val="FF0000"/>
                </a:solidFill>
              </a:rPr>
              <a:t>Availability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– Authorized subjects are granted timely and uninterrupted access to objects.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865737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Relationships of security policy components</a:t>
            </a:r>
            <a:endParaRPr lang="en-US" dirty="0"/>
          </a:p>
        </p:txBody>
      </p:sp>
      <p:sp>
        <p:nvSpPr>
          <p:cNvPr id="4" name="Isosceles Triangle 3"/>
          <p:cNvSpPr/>
          <p:nvPr/>
        </p:nvSpPr>
        <p:spPr>
          <a:xfrm>
            <a:off x="3749040" y="2093976"/>
            <a:ext cx="4370832" cy="34838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5367528" y="3026664"/>
            <a:ext cx="1161288" cy="91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stCxn id="4" idx="1"/>
            <a:endCxn id="4" idx="5"/>
          </p:cNvCxnSpPr>
          <p:nvPr/>
        </p:nvCxnSpPr>
        <p:spPr>
          <a:xfrm>
            <a:off x="4841748" y="3835908"/>
            <a:ext cx="218541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358640" y="4673728"/>
            <a:ext cx="3220720" cy="28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93373" y="2591038"/>
            <a:ext cx="88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Policies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914041" y="3504295"/>
            <a:ext cx="2081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Standards/Baselines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5346793" y="4239197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Guidelines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14092" y="4955405"/>
            <a:ext cx="1240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Procedures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8058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Understand and Apply Threat Modeling Concepts and Methodologies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634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Threat Modeling</a:t>
            </a:r>
          </a:p>
          <a:p>
            <a:pPr lvl="1"/>
            <a:r>
              <a:rPr lang="en-US" dirty="0" smtClean="0"/>
              <a:t>Performed as a proactive measure during design and development or as a reactive measure once a product has been deployed.</a:t>
            </a:r>
          </a:p>
          <a:p>
            <a:pPr lvl="1"/>
            <a:r>
              <a:rPr lang="en-US" dirty="0" smtClean="0"/>
              <a:t>Identifies:</a:t>
            </a:r>
          </a:p>
          <a:p>
            <a:pPr lvl="2"/>
            <a:r>
              <a:rPr lang="en-US" dirty="0"/>
              <a:t>Potential harm</a:t>
            </a:r>
          </a:p>
          <a:p>
            <a:pPr lvl="2"/>
            <a:r>
              <a:rPr lang="en-US" dirty="0"/>
              <a:t>Probability of occurrence</a:t>
            </a:r>
          </a:p>
          <a:p>
            <a:pPr lvl="2"/>
            <a:r>
              <a:rPr lang="en-US" dirty="0"/>
              <a:t>Priority of concerns</a:t>
            </a:r>
          </a:p>
          <a:p>
            <a:pPr lvl="2"/>
            <a:r>
              <a:rPr lang="en-US" dirty="0"/>
              <a:t>Means to eradicate or reduce a threat</a:t>
            </a:r>
          </a:p>
          <a:p>
            <a:pPr lvl="1"/>
            <a:r>
              <a:rPr lang="en-US" dirty="0" smtClean="0"/>
              <a:t>A proactive approach to threat modeling takes place during the early stages of systems development</a:t>
            </a:r>
          </a:p>
          <a:p>
            <a:pPr lvl="2"/>
            <a:r>
              <a:rPr lang="en-US" dirty="0"/>
              <a:t>Based on predicting threats and designing specific defenses during coding and crafting </a:t>
            </a:r>
            <a:r>
              <a:rPr lang="en-US" dirty="0" smtClean="0"/>
              <a:t>process</a:t>
            </a:r>
            <a:endParaRPr lang="en-US" dirty="0"/>
          </a:p>
          <a:p>
            <a:pPr lvl="1"/>
            <a:r>
              <a:rPr lang="en-US" dirty="0" smtClean="0"/>
              <a:t>A reactive approach takes place after a product has been created and deployed.</a:t>
            </a:r>
          </a:p>
          <a:p>
            <a:pPr lvl="2"/>
            <a:r>
              <a:rPr lang="en-US" dirty="0" smtClean="0"/>
              <a:t>Known as adversarial approach; involves ethical hacking, penetration testing, source code review, and fuzz testing</a:t>
            </a:r>
          </a:p>
        </p:txBody>
      </p:sp>
    </p:spTree>
    <p:extLst>
      <p:ext uri="{BB962C8B-B14F-4D97-AF65-F5344CB8AC3E}">
        <p14:creationId xmlns:p14="http://schemas.microsoft.com/office/powerpoint/2010/main" val="949922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Identify Threats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Focused on Assets</a:t>
            </a:r>
          </a:p>
          <a:p>
            <a:pPr lvl="1"/>
            <a:r>
              <a:rPr lang="en-US" dirty="0" smtClean="0"/>
              <a:t>Used asset valuation results and attempts to identify threats to valuable assets</a:t>
            </a:r>
          </a:p>
          <a:p>
            <a:r>
              <a:rPr lang="en-US" dirty="0" smtClean="0"/>
              <a:t>Focused on Attacker</a:t>
            </a:r>
          </a:p>
          <a:p>
            <a:pPr lvl="1"/>
            <a:r>
              <a:rPr lang="en-US" dirty="0" smtClean="0"/>
              <a:t>Identify potential attackers and associate threats</a:t>
            </a:r>
          </a:p>
          <a:p>
            <a:r>
              <a:rPr lang="en-US" dirty="0" smtClean="0"/>
              <a:t>Focused on Software</a:t>
            </a:r>
          </a:p>
          <a:p>
            <a:pPr lvl="1"/>
            <a:r>
              <a:rPr lang="en-US" dirty="0" smtClean="0"/>
              <a:t>Potential threats against the software.</a:t>
            </a:r>
          </a:p>
        </p:txBody>
      </p:sp>
    </p:spTree>
    <p:extLst>
      <p:ext uri="{BB962C8B-B14F-4D97-AF65-F5344CB8AC3E}">
        <p14:creationId xmlns:p14="http://schemas.microsoft.com/office/powerpoint/2010/main" val="5602525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Identify Threats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STRIDE (Microsoft): focused on applications</a:t>
            </a:r>
          </a:p>
          <a:p>
            <a:pPr lvl="1"/>
            <a:r>
              <a:rPr lang="en-US" dirty="0" smtClean="0"/>
              <a:t>Spoofing – I.P.s, MACs, SSIDS, etc..</a:t>
            </a:r>
          </a:p>
          <a:p>
            <a:pPr lvl="1"/>
            <a:r>
              <a:rPr lang="en-US" dirty="0" smtClean="0"/>
              <a:t>Tampering – changes or manipulation of data</a:t>
            </a:r>
          </a:p>
          <a:p>
            <a:pPr lvl="1"/>
            <a:r>
              <a:rPr lang="en-US" dirty="0" smtClean="0"/>
              <a:t>Repudiation – denying having performed an action</a:t>
            </a:r>
          </a:p>
          <a:p>
            <a:pPr lvl="1"/>
            <a:r>
              <a:rPr lang="en-US" dirty="0" smtClean="0"/>
              <a:t>Information disclosure – revelation or distribution of information</a:t>
            </a:r>
          </a:p>
          <a:p>
            <a:pPr lvl="1"/>
            <a:r>
              <a:rPr lang="en-US" dirty="0" smtClean="0"/>
              <a:t>Denial of service – prevent authorized use of a resource</a:t>
            </a:r>
          </a:p>
          <a:p>
            <a:pPr lvl="1"/>
            <a:r>
              <a:rPr lang="en-US" dirty="0" smtClean="0"/>
              <a:t>Elevation of privilege – a limited user account is transformed into an account with greater privileges, powers, and access.</a:t>
            </a:r>
          </a:p>
        </p:txBody>
      </p:sp>
    </p:spTree>
    <p:extLst>
      <p:ext uri="{BB962C8B-B14F-4D97-AF65-F5344CB8AC3E}">
        <p14:creationId xmlns:p14="http://schemas.microsoft.com/office/powerpoint/2010/main" val="7111400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Identify Threats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PASTA (Process for Attack Simulation and Threat Analysis)</a:t>
            </a:r>
          </a:p>
          <a:p>
            <a:pPr lvl="1"/>
            <a:r>
              <a:rPr lang="en-US" dirty="0" smtClean="0"/>
              <a:t>7 stages:</a:t>
            </a:r>
          </a:p>
          <a:p>
            <a:pPr lvl="2"/>
            <a:r>
              <a:rPr lang="en-US" dirty="0" smtClean="0"/>
              <a:t>Stage I: Definition of the Objectives for the Analysis of Risk</a:t>
            </a:r>
          </a:p>
          <a:p>
            <a:pPr lvl="2"/>
            <a:r>
              <a:rPr lang="en-US" dirty="0" smtClean="0"/>
              <a:t>Stage II: Definition of the Technical Scope</a:t>
            </a:r>
          </a:p>
          <a:p>
            <a:pPr lvl="2"/>
            <a:r>
              <a:rPr lang="en-US" dirty="0" smtClean="0"/>
              <a:t>Stage III: Application Decomposition and Analysis</a:t>
            </a:r>
          </a:p>
          <a:p>
            <a:pPr lvl="2"/>
            <a:r>
              <a:rPr lang="en-US" dirty="0" smtClean="0"/>
              <a:t>Stage IV: Threat Analysis</a:t>
            </a:r>
          </a:p>
          <a:p>
            <a:pPr lvl="2"/>
            <a:r>
              <a:rPr lang="en-US" dirty="0" smtClean="0"/>
              <a:t>Stage V: Weakness and Vulnerability Analysis</a:t>
            </a:r>
          </a:p>
          <a:p>
            <a:pPr lvl="2"/>
            <a:r>
              <a:rPr lang="en-US" dirty="0" smtClean="0"/>
              <a:t>Stage VI: Attack Modeling &amp; Simulation</a:t>
            </a:r>
          </a:p>
          <a:p>
            <a:pPr lvl="2"/>
            <a:r>
              <a:rPr lang="en-US" dirty="0" smtClean="0"/>
              <a:t>Stage VII: Risk Analysis &amp; Management</a:t>
            </a:r>
          </a:p>
        </p:txBody>
      </p:sp>
    </p:spTree>
    <p:extLst>
      <p:ext uri="{BB962C8B-B14F-4D97-AF65-F5344CB8AC3E}">
        <p14:creationId xmlns:p14="http://schemas.microsoft.com/office/powerpoint/2010/main" val="12265574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Identify Threats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Trike: focuses on risk-based approach</a:t>
            </a:r>
          </a:p>
          <a:p>
            <a:pPr lvl="1"/>
            <a:r>
              <a:rPr lang="en-US" dirty="0" smtClean="0"/>
              <a:t>Performing security audit in a reliable and repeatable procedure</a:t>
            </a:r>
          </a:p>
          <a:p>
            <a:pPr lvl="1"/>
            <a:r>
              <a:rPr lang="en-US" dirty="0" smtClean="0"/>
              <a:t>Consistent framework for communication and collaboration among security workers</a:t>
            </a:r>
          </a:p>
          <a:p>
            <a:r>
              <a:rPr lang="en-US" dirty="0" smtClean="0"/>
              <a:t>DREAD (Disaster, Reproducibility, Exploitability, Affected Users, and Discoverability)</a:t>
            </a:r>
          </a:p>
          <a:p>
            <a:r>
              <a:rPr lang="en-US" dirty="0" smtClean="0"/>
              <a:t>VAST (Visual, Agile, and Simple Threat): based on Agile project management and programming principles.</a:t>
            </a:r>
          </a:p>
        </p:txBody>
      </p:sp>
    </p:spTree>
    <p:extLst>
      <p:ext uri="{BB962C8B-B14F-4D97-AF65-F5344CB8AC3E}">
        <p14:creationId xmlns:p14="http://schemas.microsoft.com/office/powerpoint/2010/main" val="37674324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Determining and Diagramming Potential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Accomplished through creation of diagram of the elements involved in a transaction along with indications of data flow and privilege boundaries</a:t>
            </a:r>
          </a:p>
          <a:p>
            <a:r>
              <a:rPr lang="en-US" dirty="0" smtClean="0"/>
              <a:t>Data flows are useful in gaining a better understanding of the relationships of resource and movement of data through a visual representation</a:t>
            </a:r>
          </a:p>
          <a:p>
            <a:r>
              <a:rPr lang="en-US" dirty="0" smtClean="0"/>
              <a:t>Important to include users, processors, applications, data-stores, and other essential elements needed to perform the specific task or operation.</a:t>
            </a:r>
          </a:p>
          <a:p>
            <a:r>
              <a:rPr lang="en-US" dirty="0" smtClean="0"/>
              <a:t>Next, identify attacks that could be targeted at each element of the diagram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0803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Performing Reduction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Also known as decomposing the application, system, or environment</a:t>
            </a:r>
          </a:p>
          <a:p>
            <a:r>
              <a:rPr lang="en-US" dirty="0" smtClean="0"/>
              <a:t>The purpose is the gain a greater understanding of the logic of the product as well as its interactions with external element</a:t>
            </a:r>
          </a:p>
          <a:p>
            <a:r>
              <a:rPr lang="en-US" dirty="0" smtClean="0"/>
              <a:t>Five key concepts:</a:t>
            </a:r>
          </a:p>
          <a:p>
            <a:pPr lvl="1"/>
            <a:r>
              <a:rPr lang="en-US" b="1" dirty="0" smtClean="0"/>
              <a:t>Trust Boundaries: </a:t>
            </a:r>
            <a:r>
              <a:rPr lang="en-US" dirty="0" smtClean="0"/>
              <a:t>Any location where the level of trust or security changes</a:t>
            </a:r>
          </a:p>
          <a:p>
            <a:pPr lvl="1"/>
            <a:r>
              <a:rPr lang="en-US" b="1" dirty="0" smtClean="0"/>
              <a:t>Data Flow Paths: </a:t>
            </a:r>
            <a:r>
              <a:rPr lang="en-US" dirty="0" smtClean="0"/>
              <a:t>The movement of data between locations</a:t>
            </a:r>
          </a:p>
          <a:p>
            <a:pPr lvl="1"/>
            <a:r>
              <a:rPr lang="en-US" b="1" dirty="0" smtClean="0"/>
              <a:t>Input Points: </a:t>
            </a:r>
            <a:r>
              <a:rPr lang="en-US" dirty="0" smtClean="0"/>
              <a:t>Locations where external input is received</a:t>
            </a:r>
          </a:p>
          <a:p>
            <a:pPr lvl="1"/>
            <a:r>
              <a:rPr lang="en-US" b="1" dirty="0" smtClean="0"/>
              <a:t>Privileged Operations: </a:t>
            </a:r>
            <a:r>
              <a:rPr lang="en-US" dirty="0" smtClean="0"/>
              <a:t>Any activity that requires </a:t>
            </a:r>
            <a:r>
              <a:rPr lang="en-US" dirty="0"/>
              <a:t>g</a:t>
            </a:r>
            <a:r>
              <a:rPr lang="en-US" dirty="0" smtClean="0"/>
              <a:t>reater privileges than of a standard user account or process.</a:t>
            </a:r>
          </a:p>
          <a:p>
            <a:pPr lvl="1"/>
            <a:r>
              <a:rPr lang="en-US" b="1" dirty="0" smtClean="0"/>
              <a:t>Details about Security Stance and Approach:</a:t>
            </a:r>
            <a:r>
              <a:rPr lang="en-US" dirty="0" smtClean="0"/>
              <a:t> The declaration of the security policy security foundations, and security assumptions</a:t>
            </a:r>
          </a:p>
        </p:txBody>
      </p:sp>
    </p:spTree>
    <p:extLst>
      <p:ext uri="{BB962C8B-B14F-4D97-AF65-F5344CB8AC3E}">
        <p14:creationId xmlns:p14="http://schemas.microsoft.com/office/powerpoint/2010/main" val="5897677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Prioritization and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next step is to fully document the threats.</a:t>
            </a:r>
          </a:p>
          <a:p>
            <a:r>
              <a:rPr lang="en-US" dirty="0" smtClean="0"/>
              <a:t>This document should define the means, target, and consequences of </a:t>
            </a:r>
            <a:r>
              <a:rPr lang="en-US" dirty="0" smtClean="0"/>
              <a:t>a </a:t>
            </a:r>
            <a:r>
              <a:rPr lang="en-US" dirty="0" smtClean="0"/>
              <a:t>threat.</a:t>
            </a:r>
          </a:p>
          <a:p>
            <a:r>
              <a:rPr lang="en-US" dirty="0" smtClean="0"/>
              <a:t>Then rank or rate the threat</a:t>
            </a:r>
          </a:p>
          <a:p>
            <a:pPr lvl="1"/>
            <a:r>
              <a:rPr lang="en-US" dirty="0" smtClean="0"/>
              <a:t>DREAD system</a:t>
            </a:r>
          </a:p>
          <a:p>
            <a:pPr lvl="1"/>
            <a:r>
              <a:rPr lang="en-US" dirty="0" smtClean="0"/>
              <a:t>Ranking technique with risk severity numbering system, e.g. 1-100 or high, medium, and 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3147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Apply Risk-Based Management Concepts to the Supply 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supply chain is concept that most computers, devices, network, and system are not built by a single entity.</a:t>
            </a:r>
          </a:p>
          <a:p>
            <a:r>
              <a:rPr lang="en-US" dirty="0" smtClean="0"/>
              <a:t>Any finished system has long, complex history known as its supply chain.</a:t>
            </a:r>
          </a:p>
          <a:p>
            <a:r>
              <a:rPr lang="en-US" dirty="0" smtClean="0"/>
              <a:t>A secure supply-chain is where all vendors or links in the chain are reliable, trustworthy reputable organizations that disclose the practices and security requirements to their business partners</a:t>
            </a:r>
          </a:p>
          <a:p>
            <a:r>
              <a:rPr lang="en-US" dirty="0" smtClean="0"/>
              <a:t>Important to evaluate the risks associate with hardware, software, and services.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663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CIA Triad</a:t>
            </a:r>
          </a:p>
        </p:txBody>
      </p:sp>
      <p:sp>
        <p:nvSpPr>
          <p:cNvPr id="4" name="Isosceles Triangle 3"/>
          <p:cNvSpPr/>
          <p:nvPr/>
        </p:nvSpPr>
        <p:spPr>
          <a:xfrm>
            <a:off x="4056888" y="2322576"/>
            <a:ext cx="4078224" cy="2889504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16908" y="1953244"/>
            <a:ext cx="1558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Confidentiality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569318" y="5212080"/>
            <a:ext cx="97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Integrity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533665" y="5212080"/>
            <a:ext cx="120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Availability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1137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Apply Risk-Based Management Concepts to the Supply Chain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evaluating a third party for security integration, consider:</a:t>
            </a:r>
          </a:p>
          <a:p>
            <a:pPr lvl="1"/>
            <a:r>
              <a:rPr lang="en-US" b="1" dirty="0" smtClean="0"/>
              <a:t>On-Site Assessment </a:t>
            </a:r>
            <a:r>
              <a:rPr lang="en-US" dirty="0" smtClean="0"/>
              <a:t>– Visit the site</a:t>
            </a:r>
          </a:p>
          <a:p>
            <a:pPr lvl="1"/>
            <a:r>
              <a:rPr lang="en-US" b="1" dirty="0" smtClean="0"/>
              <a:t>Document Exchange and Review </a:t>
            </a:r>
            <a:r>
              <a:rPr lang="en-US" dirty="0" smtClean="0"/>
              <a:t>– Investigate the means by which datasets and documentation are exchanged</a:t>
            </a:r>
          </a:p>
          <a:p>
            <a:pPr lvl="1"/>
            <a:r>
              <a:rPr lang="en-US" b="1" dirty="0" smtClean="0"/>
              <a:t>Process/Policy Review </a:t>
            </a:r>
            <a:r>
              <a:rPr lang="en-US" dirty="0" smtClean="0"/>
              <a:t>– Request copies of their security policies, processes/procedures, and documentation of incidents and responses for review</a:t>
            </a:r>
          </a:p>
          <a:p>
            <a:pPr lvl="1"/>
            <a:r>
              <a:rPr lang="en-US" b="1" dirty="0" smtClean="0"/>
              <a:t>Third-Party Audit </a:t>
            </a:r>
            <a:r>
              <a:rPr lang="en-US" dirty="0" smtClean="0"/>
              <a:t>– Have an independent third-party auditor provided an unbiased review of an entity’s security infrastructure.</a:t>
            </a:r>
          </a:p>
          <a:p>
            <a:pPr lvl="1"/>
            <a:r>
              <a:rPr lang="en-US" dirty="0" smtClean="0"/>
              <a:t>For all acquisitions, establish minimum security requirements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319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Security Governance, management concepts, and principles are inherent elements in a security policy and solution deployment.</a:t>
            </a:r>
          </a:p>
          <a:p>
            <a:r>
              <a:rPr lang="en-US" dirty="0" smtClean="0"/>
              <a:t>CIA</a:t>
            </a:r>
          </a:p>
          <a:p>
            <a:r>
              <a:rPr lang="en-US" dirty="0" smtClean="0"/>
              <a:t>Layering, abstraction, data hiding, and encryption</a:t>
            </a:r>
          </a:p>
          <a:p>
            <a:r>
              <a:rPr lang="en-US" dirty="0" smtClean="0"/>
              <a:t>Security roles</a:t>
            </a:r>
          </a:p>
          <a:p>
            <a:r>
              <a:rPr lang="en-US" dirty="0" smtClean="0"/>
              <a:t>Security policies</a:t>
            </a:r>
          </a:p>
          <a:p>
            <a:r>
              <a:rPr lang="en-US" dirty="0" smtClean="0"/>
              <a:t>Change management</a:t>
            </a:r>
          </a:p>
          <a:p>
            <a:r>
              <a:rPr lang="en-US" dirty="0" smtClean="0"/>
              <a:t>Data classification</a:t>
            </a:r>
          </a:p>
          <a:p>
            <a:r>
              <a:rPr lang="en-US" dirty="0" smtClean="0"/>
              <a:t>Security management planning; security roles, developing security policies, performing risk analysis, and requiring security education for employees</a:t>
            </a:r>
          </a:p>
          <a:p>
            <a:r>
              <a:rPr lang="en-US" dirty="0" smtClean="0"/>
              <a:t>Threat modeling</a:t>
            </a:r>
          </a:p>
          <a:p>
            <a:r>
              <a:rPr lang="en-US" dirty="0" smtClean="0"/>
              <a:t>Supply chains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38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CONFIDENTIALITY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Prevent or minimize unauthorized access to data.</a:t>
            </a:r>
          </a:p>
          <a:p>
            <a:r>
              <a:rPr lang="en-US" dirty="0" smtClean="0"/>
              <a:t>Provides a means for authorized users to access and interact with resources.</a:t>
            </a:r>
          </a:p>
          <a:p>
            <a:r>
              <a:rPr lang="en-US" dirty="0" smtClean="0"/>
              <a:t>Offers high level of assurance that data, objects, or resources are restricted from unauthorized subjects.</a:t>
            </a:r>
          </a:p>
          <a:p>
            <a:pPr lvl="1"/>
            <a:r>
              <a:rPr lang="en-US" dirty="0"/>
              <a:t>Subject is active entity</a:t>
            </a:r>
          </a:p>
          <a:p>
            <a:pPr lvl="1"/>
            <a:r>
              <a:rPr lang="en-US" dirty="0"/>
              <a:t>Object is passive entity</a:t>
            </a:r>
          </a:p>
          <a:p>
            <a:r>
              <a:rPr lang="en-US" dirty="0" smtClean="0"/>
              <a:t>Intentional or unintentional violations</a:t>
            </a:r>
          </a:p>
          <a:p>
            <a:r>
              <a:rPr lang="en-US" dirty="0" smtClean="0"/>
              <a:t>Confidentiality and Integrity depend on each other</a:t>
            </a:r>
          </a:p>
        </p:txBody>
      </p:sp>
    </p:spTree>
    <p:extLst>
      <p:ext uri="{BB962C8B-B14F-4D97-AF65-F5344CB8AC3E}">
        <p14:creationId xmlns:p14="http://schemas.microsoft.com/office/powerpoint/2010/main" val="3026267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CONFIDENTIALITY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Other concepts, conditions, and aspects of confidentiality:</a:t>
            </a:r>
          </a:p>
          <a:p>
            <a:pPr lvl="1"/>
            <a:r>
              <a:rPr lang="en-US" b="1" i="1" dirty="0" smtClean="0"/>
              <a:t>Sensitivity</a:t>
            </a:r>
            <a:r>
              <a:rPr lang="en-US" dirty="0" smtClean="0"/>
              <a:t> – the quality of the information</a:t>
            </a:r>
          </a:p>
          <a:p>
            <a:pPr lvl="1"/>
            <a:r>
              <a:rPr lang="en-US" b="1" i="1" dirty="0" smtClean="0"/>
              <a:t>Discretion</a:t>
            </a:r>
            <a:r>
              <a:rPr lang="en-US" dirty="0" smtClean="0"/>
              <a:t> – control disclosure</a:t>
            </a:r>
          </a:p>
          <a:p>
            <a:pPr lvl="1"/>
            <a:r>
              <a:rPr lang="en-US" b="1" i="1" dirty="0" smtClean="0"/>
              <a:t>Criticality</a:t>
            </a:r>
            <a:r>
              <a:rPr lang="en-US" dirty="0" smtClean="0"/>
              <a:t> – the level to which mission critical information is measured</a:t>
            </a:r>
          </a:p>
          <a:p>
            <a:pPr lvl="1"/>
            <a:r>
              <a:rPr lang="en-US" b="1" i="1" dirty="0" smtClean="0"/>
              <a:t>Concealment</a:t>
            </a:r>
            <a:r>
              <a:rPr lang="en-US" dirty="0" smtClean="0"/>
              <a:t> – the act of hiding or preventing disclosure</a:t>
            </a:r>
          </a:p>
          <a:p>
            <a:pPr lvl="1"/>
            <a:r>
              <a:rPr lang="en-US" b="1" i="1" dirty="0" smtClean="0"/>
              <a:t>Secrecy</a:t>
            </a:r>
            <a:r>
              <a:rPr lang="en-US" dirty="0" smtClean="0"/>
              <a:t> – the act of keeping something secret</a:t>
            </a:r>
          </a:p>
          <a:p>
            <a:pPr lvl="1"/>
            <a:r>
              <a:rPr lang="en-US" b="1" i="1" dirty="0" smtClean="0"/>
              <a:t>Privacy</a:t>
            </a:r>
            <a:r>
              <a:rPr lang="en-US" dirty="0" smtClean="0"/>
              <a:t> – keeping PII confidential or that which might cause harm</a:t>
            </a:r>
          </a:p>
          <a:p>
            <a:pPr lvl="1"/>
            <a:r>
              <a:rPr lang="en-US" b="1" i="1" dirty="0" smtClean="0"/>
              <a:t>Seclusion</a:t>
            </a:r>
            <a:r>
              <a:rPr lang="en-US" dirty="0" smtClean="0"/>
              <a:t> – storing something in an out-of-the-way location</a:t>
            </a:r>
          </a:p>
          <a:p>
            <a:pPr lvl="1"/>
            <a:r>
              <a:rPr lang="en-US" b="1" i="1" dirty="0" smtClean="0"/>
              <a:t>Isolation</a:t>
            </a:r>
            <a:r>
              <a:rPr lang="en-US" dirty="0" smtClean="0"/>
              <a:t> – the act of keeping something separated from others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6000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INTEGRITY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Protecting the reliability and correctness of data</a:t>
            </a:r>
          </a:p>
          <a:p>
            <a:r>
              <a:rPr lang="en-US" dirty="0" smtClean="0"/>
              <a:t>Prevents unauthorized alterations of data</a:t>
            </a:r>
          </a:p>
          <a:p>
            <a:r>
              <a:rPr lang="en-US" dirty="0" smtClean="0"/>
              <a:t>Objects must maintain their veracity and be intentionally modified by only authorized subjects</a:t>
            </a:r>
          </a:p>
          <a:p>
            <a:r>
              <a:rPr lang="en-US" dirty="0" smtClean="0"/>
              <a:t>Integrity of a system requires controls to restrict access to data, objects, and resources</a:t>
            </a:r>
          </a:p>
          <a:p>
            <a:r>
              <a:rPr lang="en-US" dirty="0" smtClean="0"/>
              <a:t>Integrity depends on Confidentiality</a:t>
            </a:r>
          </a:p>
          <a:p>
            <a:r>
              <a:rPr lang="en-US" dirty="0" smtClean="0"/>
              <a:t>Other characteristics:</a:t>
            </a:r>
          </a:p>
          <a:p>
            <a:pPr lvl="1"/>
            <a:r>
              <a:rPr lang="en-US" dirty="0" smtClean="0"/>
              <a:t>Accuracy, Truthfulness, Authenticity, Validity, Nonrepudiation, Accountability, Responsibility, Completeness, and Comprehensiveness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24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INTEGRITY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concepts, conditions, and aspects of integrity:</a:t>
            </a:r>
          </a:p>
          <a:p>
            <a:pPr lvl="1"/>
            <a:r>
              <a:rPr lang="en-US" b="1" i="1" dirty="0" smtClean="0"/>
              <a:t>Accuracy</a:t>
            </a:r>
            <a:r>
              <a:rPr lang="en-US" dirty="0" smtClean="0"/>
              <a:t> – being correct and precise</a:t>
            </a:r>
          </a:p>
          <a:p>
            <a:pPr lvl="1"/>
            <a:r>
              <a:rPr lang="en-US" b="1" i="1" dirty="0" smtClean="0"/>
              <a:t>Truthfulness</a:t>
            </a:r>
            <a:r>
              <a:rPr lang="en-US" dirty="0" smtClean="0"/>
              <a:t> – being a true reflection of reality</a:t>
            </a:r>
          </a:p>
          <a:p>
            <a:pPr lvl="1"/>
            <a:r>
              <a:rPr lang="en-US" b="1" i="1" dirty="0" smtClean="0"/>
              <a:t>Authenticity</a:t>
            </a:r>
            <a:r>
              <a:rPr lang="en-US" dirty="0" smtClean="0"/>
              <a:t> – being authentic or genuine</a:t>
            </a:r>
          </a:p>
          <a:p>
            <a:pPr lvl="1"/>
            <a:r>
              <a:rPr lang="en-US" b="1" i="1" dirty="0" smtClean="0"/>
              <a:t>Validity</a:t>
            </a:r>
            <a:r>
              <a:rPr lang="en-US" dirty="0" smtClean="0"/>
              <a:t> – being factually or logically sound</a:t>
            </a:r>
          </a:p>
          <a:p>
            <a:pPr lvl="1"/>
            <a:r>
              <a:rPr lang="en-US" b="1" i="1" dirty="0" smtClean="0"/>
              <a:t>Nonrepudiation</a:t>
            </a:r>
            <a:r>
              <a:rPr lang="en-US" dirty="0" smtClean="0"/>
              <a:t> – not being able to deny having performed an action</a:t>
            </a:r>
          </a:p>
          <a:p>
            <a:pPr lvl="1"/>
            <a:r>
              <a:rPr lang="en-US" b="1" i="1" dirty="0" smtClean="0"/>
              <a:t>Accountability</a:t>
            </a:r>
            <a:r>
              <a:rPr lang="en-US" dirty="0" smtClean="0"/>
              <a:t> – being responsible or obligated for actions and results</a:t>
            </a:r>
          </a:p>
          <a:p>
            <a:pPr lvl="1"/>
            <a:r>
              <a:rPr lang="en-US" b="1" i="1" dirty="0" smtClean="0"/>
              <a:t>Responsibility</a:t>
            </a:r>
            <a:r>
              <a:rPr lang="en-US" dirty="0" smtClean="0"/>
              <a:t> – being in charge or having control over something or someone</a:t>
            </a:r>
          </a:p>
          <a:p>
            <a:pPr lvl="1"/>
            <a:r>
              <a:rPr lang="en-US" b="1" i="1" dirty="0" smtClean="0"/>
              <a:t>Completeness</a:t>
            </a:r>
            <a:r>
              <a:rPr lang="en-US" dirty="0" smtClean="0"/>
              <a:t> – having all needed and necessary components or parts</a:t>
            </a:r>
          </a:p>
          <a:p>
            <a:pPr lvl="1"/>
            <a:r>
              <a:rPr lang="en-US" b="1" i="1" dirty="0" smtClean="0"/>
              <a:t>Comprehensiveness</a:t>
            </a:r>
            <a:r>
              <a:rPr lang="en-US" dirty="0" smtClean="0"/>
              <a:t> – being complete in scope; the full inclusion of all needed 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694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914</TotalTime>
  <Words>3715</Words>
  <Application>Microsoft Office PowerPoint</Application>
  <PresentationFormat>Widescreen</PresentationFormat>
  <Paragraphs>444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Calibri</vt:lpstr>
      <vt:lpstr>Calibri Light</vt:lpstr>
      <vt:lpstr>Office Theme</vt:lpstr>
      <vt:lpstr>(ISC)2 CISSP</vt:lpstr>
      <vt:lpstr>Chapter 1 Security Governance Through Principles and Policies</vt:lpstr>
      <vt:lpstr>Chapter 1</vt:lpstr>
      <vt:lpstr>CIA Triad</vt:lpstr>
      <vt:lpstr>CIA Triad</vt:lpstr>
      <vt:lpstr>CONFIDENTIALITY</vt:lpstr>
      <vt:lpstr>CONFIDENTIALITY</vt:lpstr>
      <vt:lpstr>INTEGRITY</vt:lpstr>
      <vt:lpstr>INTEGRITY</vt:lpstr>
      <vt:lpstr>AVAILABILITY</vt:lpstr>
      <vt:lpstr>AVAILABILITY</vt:lpstr>
      <vt:lpstr>CIA vs AIC vs IAC</vt:lpstr>
      <vt:lpstr>AAA</vt:lpstr>
      <vt:lpstr>AAA</vt:lpstr>
      <vt:lpstr>Protection Mechanisms</vt:lpstr>
      <vt:lpstr>Evaluate and Apply Security Governance Principles</vt:lpstr>
      <vt:lpstr>Alignment of Security Function to Business Strategy, Goals, Mission, and Objectives</vt:lpstr>
      <vt:lpstr>Alignment of Security Function to Business Strategy, Goals, Mission, and Objectives</vt:lpstr>
      <vt:lpstr>Alignment of Security Function to Business Strategy, Goals, Mission, and Objectives</vt:lpstr>
      <vt:lpstr>Alignment of Security Function to Business Strategy, Goals, Mission, and Objectives</vt:lpstr>
      <vt:lpstr>Organizational Processes</vt:lpstr>
      <vt:lpstr>Change Control/Management</vt:lpstr>
      <vt:lpstr>Data Classification</vt:lpstr>
      <vt:lpstr>Data Classification</vt:lpstr>
      <vt:lpstr>Data Classification</vt:lpstr>
      <vt:lpstr>Data Classification</vt:lpstr>
      <vt:lpstr>Data Classification</vt:lpstr>
      <vt:lpstr>Data Classification</vt:lpstr>
      <vt:lpstr>Data Classification</vt:lpstr>
      <vt:lpstr>Organizational Roles and Responsibilities</vt:lpstr>
      <vt:lpstr>Security Control Frameworks</vt:lpstr>
      <vt:lpstr>Security Control Frameworks</vt:lpstr>
      <vt:lpstr>Security Control Frameworks</vt:lpstr>
      <vt:lpstr>Due Care and Due Diligence</vt:lpstr>
      <vt:lpstr>Develop, Document, and Implement Security Policy, Standards, Procedures, and Guidelines</vt:lpstr>
      <vt:lpstr>Security Policies</vt:lpstr>
      <vt:lpstr>Security Policies</vt:lpstr>
      <vt:lpstr>Security Standards, Baselines, and Guidelines</vt:lpstr>
      <vt:lpstr>Security Procedures</vt:lpstr>
      <vt:lpstr>Relationships of security policy components</vt:lpstr>
      <vt:lpstr>Understand and Apply Threat Modeling Concepts and Methodologies</vt:lpstr>
      <vt:lpstr>Identify Threats</vt:lpstr>
      <vt:lpstr>Identify Threats</vt:lpstr>
      <vt:lpstr>Identify Threats</vt:lpstr>
      <vt:lpstr>Identify Threats</vt:lpstr>
      <vt:lpstr>Determining and Diagramming Potential Attacks</vt:lpstr>
      <vt:lpstr>Performing Reduction Analysis</vt:lpstr>
      <vt:lpstr>Prioritization and Response</vt:lpstr>
      <vt:lpstr>Apply Risk-Based Management Concepts to the Supply Chain</vt:lpstr>
      <vt:lpstr>Apply Risk-Based Management Concepts to the Supply Chain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Hunnicutt CTR Ken</dc:creator>
  <cp:lastModifiedBy>Hunnicutt CTR Ken</cp:lastModifiedBy>
  <cp:revision>66</cp:revision>
  <dcterms:created xsi:type="dcterms:W3CDTF">2019-09-16T01:37:19Z</dcterms:created>
  <dcterms:modified xsi:type="dcterms:W3CDTF">2021-01-04T19:05:00Z</dcterms:modified>
</cp:coreProperties>
</file>