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338" r:id="rId3"/>
    <p:sldId id="271" r:id="rId4"/>
    <p:sldId id="272" r:id="rId5"/>
    <p:sldId id="273" r:id="rId6"/>
    <p:sldId id="274" r:id="rId7"/>
    <p:sldId id="275" r:id="rId8"/>
    <p:sldId id="276" r:id="rId9"/>
    <p:sldId id="277" r:id="rId10"/>
    <p:sldId id="278" r:id="rId11"/>
    <p:sldId id="279" r:id="rId12"/>
    <p:sldId id="280" r:id="rId13"/>
    <p:sldId id="281" r:id="rId14"/>
    <p:sldId id="282" r:id="rId15"/>
    <p:sldId id="283" r:id="rId16"/>
    <p:sldId id="284" r:id="rId17"/>
    <p:sldId id="339" r:id="rId18"/>
    <p:sldId id="285" r:id="rId19"/>
    <p:sldId id="286" r:id="rId20"/>
    <p:sldId id="287" r:id="rId21"/>
    <p:sldId id="288" r:id="rId22"/>
    <p:sldId id="340" r:id="rId23"/>
    <p:sldId id="341" r:id="rId24"/>
    <p:sldId id="289" r:id="rId25"/>
    <p:sldId id="290" r:id="rId26"/>
    <p:sldId id="291" r:id="rId27"/>
    <p:sldId id="292" r:id="rId28"/>
    <p:sldId id="342" r:id="rId29"/>
    <p:sldId id="293" r:id="rId30"/>
    <p:sldId id="294" r:id="rId31"/>
    <p:sldId id="344" r:id="rId32"/>
    <p:sldId id="343" r:id="rId33"/>
    <p:sldId id="345" r:id="rId34"/>
    <p:sldId id="29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7620835-6F4D-46B2-9C3A-3CC3059FC50D}">
          <p14:sldIdLst>
            <p14:sldId id="257"/>
            <p14:sldId id="338"/>
            <p14:sldId id="271"/>
            <p14:sldId id="272"/>
            <p14:sldId id="273"/>
            <p14:sldId id="274"/>
            <p14:sldId id="275"/>
            <p14:sldId id="276"/>
            <p14:sldId id="277"/>
            <p14:sldId id="278"/>
            <p14:sldId id="279"/>
            <p14:sldId id="280"/>
            <p14:sldId id="281"/>
            <p14:sldId id="282"/>
            <p14:sldId id="283"/>
            <p14:sldId id="284"/>
            <p14:sldId id="339"/>
            <p14:sldId id="285"/>
            <p14:sldId id="286"/>
            <p14:sldId id="287"/>
            <p14:sldId id="288"/>
            <p14:sldId id="340"/>
            <p14:sldId id="341"/>
            <p14:sldId id="289"/>
            <p14:sldId id="290"/>
            <p14:sldId id="291"/>
            <p14:sldId id="292"/>
            <p14:sldId id="342"/>
            <p14:sldId id="293"/>
            <p14:sldId id="294"/>
            <p14:sldId id="344"/>
            <p14:sldId id="343"/>
            <p14:sldId id="345"/>
            <p14:sldId id="2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150019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39579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189199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6B2914-7E6D-442F-B37A-696F73638B28}" type="datetimeFigureOut">
              <a:rPr lang="en-US" smtClean="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1805459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6B2914-7E6D-442F-B37A-696F73638B28}" type="datetimeFigureOut">
              <a:rPr lang="en-US" smtClean="0"/>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370435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6B2914-7E6D-442F-B37A-696F73638B28}" type="datetimeFigureOut">
              <a:rPr lang="en-US" smtClean="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3383531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6B2914-7E6D-442F-B37A-696F73638B28}" type="datetimeFigureOut">
              <a:rPr lang="en-US" smtClean="0"/>
              <a:t>4/2/2020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050901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6B2914-7E6D-442F-B37A-696F73638B28}" type="datetimeFigureOut">
              <a:rPr lang="en-US" smtClean="0"/>
              <a:t>4/2/2020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746816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6B2914-7E6D-442F-B37A-696F73638B28}" type="datetimeFigureOut">
              <a:rPr lang="en-US" smtClean="0"/>
              <a:t>4/2/2020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4004413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B2914-7E6D-442F-B37A-696F73638B28}" type="datetimeFigureOut">
              <a:rPr lang="en-US" smtClean="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82742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6B2914-7E6D-442F-B37A-696F73638B28}" type="datetimeFigureOut">
              <a:rPr lang="en-US" smtClean="0"/>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26ED26-45D0-4E8D-BBC3-B4434CD23E68}" type="slidenum">
              <a:rPr lang="en-US" smtClean="0"/>
              <a:t>‹#›</a:t>
            </a:fld>
            <a:endParaRPr lang="en-US" dirty="0"/>
          </a:p>
        </p:txBody>
      </p:sp>
    </p:spTree>
    <p:extLst>
      <p:ext uri="{BB962C8B-B14F-4D97-AF65-F5344CB8AC3E}">
        <p14:creationId xmlns:p14="http://schemas.microsoft.com/office/powerpoint/2010/main" val="2067094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6B2914-7E6D-442F-B37A-696F73638B28}" type="datetimeFigureOut">
              <a:rPr lang="en-US" smtClean="0"/>
              <a:t>4/2/2020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26ED26-45D0-4E8D-BBC3-B4434CD23E68}" type="slidenum">
              <a:rPr lang="en-US" smtClean="0"/>
              <a:t>‹#›</a:t>
            </a:fld>
            <a:endParaRPr lang="en-US" dirty="0"/>
          </a:p>
        </p:txBody>
      </p:sp>
    </p:spTree>
    <p:extLst>
      <p:ext uri="{BB962C8B-B14F-4D97-AF65-F5344CB8AC3E}">
        <p14:creationId xmlns:p14="http://schemas.microsoft.com/office/powerpoint/2010/main" val="3302041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pPr algn="ctr"/>
            <a:r>
              <a:rPr lang="en-US" sz="6000" dirty="0" smtClean="0"/>
              <a:t>Chapter 10</a:t>
            </a:r>
            <a:endParaRPr lang="en-US" sz="6000" dirty="0"/>
          </a:p>
        </p:txBody>
      </p:sp>
      <p:sp>
        <p:nvSpPr>
          <p:cNvPr id="16" name="Content Placeholder 15"/>
          <p:cNvSpPr>
            <a:spLocks noGrp="1"/>
          </p:cNvSpPr>
          <p:nvPr>
            <p:ph idx="1"/>
          </p:nvPr>
        </p:nvSpPr>
        <p:spPr>
          <a:xfrm>
            <a:off x="838200" y="1825624"/>
            <a:ext cx="10515600" cy="4798695"/>
          </a:xfrm>
        </p:spPr>
        <p:txBody>
          <a:bodyPr>
            <a:normAutofit/>
          </a:bodyPr>
          <a:lstStyle/>
          <a:p>
            <a:r>
              <a:rPr lang="en-US" sz="3600" dirty="0" smtClean="0"/>
              <a:t>Learning Objectives:</a:t>
            </a:r>
          </a:p>
          <a:p>
            <a:r>
              <a:rPr lang="en-US" sz="3600" dirty="0" smtClean="0"/>
              <a:t>Domain 3: Security Architecture and Engineering</a:t>
            </a:r>
          </a:p>
          <a:p>
            <a:pPr lvl="1"/>
            <a:r>
              <a:rPr lang="en-US" sz="2400" dirty="0" smtClean="0"/>
              <a:t>3.10 Apply security principles to site and facility design</a:t>
            </a:r>
          </a:p>
          <a:p>
            <a:pPr lvl="1"/>
            <a:r>
              <a:rPr lang="en-US" dirty="0" smtClean="0"/>
              <a:t>3.11 Implement site and facility security controls</a:t>
            </a:r>
          </a:p>
          <a:p>
            <a:pPr lvl="2"/>
            <a:r>
              <a:rPr lang="en-US" sz="2000" dirty="0" smtClean="0"/>
              <a:t>3.11.1 Wiring closets/intermediate distribution facilities</a:t>
            </a:r>
          </a:p>
          <a:p>
            <a:pPr lvl="2"/>
            <a:r>
              <a:rPr lang="en-US" dirty="0" smtClean="0"/>
              <a:t>3.11.2 Server rooms/data centers</a:t>
            </a:r>
          </a:p>
          <a:p>
            <a:pPr lvl="2"/>
            <a:r>
              <a:rPr lang="en-US" sz="2000" dirty="0" smtClean="0"/>
              <a:t>3.11.3 Media storage facilities</a:t>
            </a:r>
          </a:p>
          <a:p>
            <a:pPr lvl="2"/>
            <a:r>
              <a:rPr lang="en-US" dirty="0" smtClean="0"/>
              <a:t>3.11. 4 Evidence storage</a:t>
            </a:r>
          </a:p>
          <a:p>
            <a:pPr lvl="2"/>
            <a:r>
              <a:rPr lang="en-US" sz="2000" dirty="0" smtClean="0"/>
              <a:t>3.11.5 Restricte</a:t>
            </a:r>
            <a:r>
              <a:rPr lang="en-US" dirty="0" smtClean="0"/>
              <a:t>d and work area security</a:t>
            </a:r>
          </a:p>
          <a:p>
            <a:pPr lvl="2"/>
            <a:r>
              <a:rPr lang="en-US" sz="2000" dirty="0" smtClean="0"/>
              <a:t>3.11.6 Utilities and Heating, Ventilation, and Air Conditioning (HVAC)</a:t>
            </a:r>
          </a:p>
          <a:p>
            <a:pPr lvl="2"/>
            <a:r>
              <a:rPr lang="en-US" dirty="0" smtClean="0"/>
              <a:t>3.11.7 Environmental issues</a:t>
            </a:r>
          </a:p>
          <a:p>
            <a:pPr lvl="2"/>
            <a:r>
              <a:rPr lang="en-US" sz="2000" dirty="0" smtClean="0"/>
              <a:t>3.11.8 Fire prevention, detection, and suppression</a:t>
            </a:r>
          </a:p>
        </p:txBody>
      </p:sp>
      <p:cxnSp>
        <p:nvCxnSpPr>
          <p:cNvPr id="7" name="Straight Connector 6"/>
          <p:cNvCxnSpPr/>
          <p:nvPr/>
        </p:nvCxnSpPr>
        <p:spPr>
          <a:xfrm>
            <a:off x="0" y="1751648"/>
            <a:ext cx="12192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11200" y="0"/>
            <a:ext cx="10160" cy="6858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307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Intrusion Detection Systems</a:t>
            </a:r>
            <a:endParaRPr lang="en-US" dirty="0"/>
          </a:p>
        </p:txBody>
      </p:sp>
      <p:sp>
        <p:nvSpPr>
          <p:cNvPr id="3" name="Content Placeholder 2"/>
          <p:cNvSpPr>
            <a:spLocks noGrp="1"/>
          </p:cNvSpPr>
          <p:nvPr>
            <p:ph idx="1"/>
          </p:nvPr>
        </p:nvSpPr>
        <p:spPr/>
        <p:txBody>
          <a:bodyPr/>
          <a:lstStyle/>
          <a:p>
            <a:r>
              <a:rPr lang="en-US" dirty="0" smtClean="0"/>
              <a:t>IDSs are systems designed to detect </a:t>
            </a:r>
          </a:p>
          <a:p>
            <a:pPr lvl="1"/>
            <a:r>
              <a:rPr lang="en-US" dirty="0" smtClean="0"/>
              <a:t>an attempted intrusion, breach, or attack</a:t>
            </a:r>
          </a:p>
          <a:p>
            <a:pPr lvl="1"/>
            <a:r>
              <a:rPr lang="en-US" dirty="0"/>
              <a:t>T</a:t>
            </a:r>
            <a:r>
              <a:rPr lang="en-US" dirty="0" smtClean="0"/>
              <a:t>he use of an unauthorized entry point</a:t>
            </a:r>
          </a:p>
          <a:p>
            <a:pPr lvl="1"/>
            <a:r>
              <a:rPr lang="en-US" dirty="0" smtClean="0"/>
              <a:t>Occurrence of some specific event at an unauthorized or abnormal time</a:t>
            </a:r>
          </a:p>
          <a:p>
            <a:r>
              <a:rPr lang="en-US" dirty="0" smtClean="0"/>
              <a:t>Physical intrusion – burglar alarms</a:t>
            </a:r>
          </a:p>
          <a:p>
            <a:r>
              <a:rPr lang="en-US" dirty="0" smtClean="0"/>
              <a:t>Can be a logical technology</a:t>
            </a:r>
          </a:p>
          <a:p>
            <a:r>
              <a:rPr lang="en-US" dirty="0" smtClean="0"/>
              <a:t>Heartbeat sensor is a mechanism by which the communication pathway is either constantly or periodically checked with a test signal</a:t>
            </a:r>
          </a:p>
          <a:p>
            <a:endParaRPr lang="en-US" dirty="0"/>
          </a:p>
        </p:txBody>
      </p:sp>
    </p:spTree>
    <p:extLst>
      <p:ext uri="{BB962C8B-B14F-4D97-AF65-F5344CB8AC3E}">
        <p14:creationId xmlns:p14="http://schemas.microsoft.com/office/powerpoint/2010/main" val="1074504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Access Abuses</a:t>
            </a:r>
            <a:endParaRPr lang="en-US" dirty="0"/>
          </a:p>
        </p:txBody>
      </p:sp>
      <p:sp>
        <p:nvSpPr>
          <p:cNvPr id="3" name="Content Placeholder 2"/>
          <p:cNvSpPr>
            <a:spLocks noGrp="1"/>
          </p:cNvSpPr>
          <p:nvPr>
            <p:ph idx="1"/>
          </p:nvPr>
        </p:nvSpPr>
        <p:spPr/>
        <p:txBody>
          <a:bodyPr/>
          <a:lstStyle/>
          <a:p>
            <a:r>
              <a:rPr lang="en-US" dirty="0" smtClean="0"/>
              <a:t>Propping open a controlled access door</a:t>
            </a:r>
          </a:p>
          <a:p>
            <a:r>
              <a:rPr lang="en-US" dirty="0" smtClean="0"/>
              <a:t>Masquerading – using someone else’s security ID to gain access</a:t>
            </a:r>
          </a:p>
          <a:p>
            <a:r>
              <a:rPr lang="en-US" dirty="0" smtClean="0"/>
              <a:t>Piggybacking (Tailgating) – following someone through a security gate or doorway with being identified or authorized</a:t>
            </a:r>
          </a:p>
          <a:p>
            <a:r>
              <a:rPr lang="en-US" dirty="0" smtClean="0"/>
              <a:t>Audit trails and access logs are useful tools</a:t>
            </a:r>
          </a:p>
          <a:p>
            <a:r>
              <a:rPr lang="en-US" dirty="0" smtClean="0"/>
              <a:t>CCTV</a:t>
            </a:r>
            <a:endParaRPr lang="en-US" dirty="0"/>
          </a:p>
        </p:txBody>
      </p:sp>
    </p:spTree>
    <p:extLst>
      <p:ext uri="{BB962C8B-B14F-4D97-AF65-F5344CB8AC3E}">
        <p14:creationId xmlns:p14="http://schemas.microsoft.com/office/powerpoint/2010/main" val="3928523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Emanation Security</a:t>
            </a:r>
            <a:endParaRPr lang="en-US" dirty="0"/>
          </a:p>
        </p:txBody>
      </p:sp>
      <p:sp>
        <p:nvSpPr>
          <p:cNvPr id="3" name="Content Placeholder 2"/>
          <p:cNvSpPr>
            <a:spLocks noGrp="1"/>
          </p:cNvSpPr>
          <p:nvPr>
            <p:ph idx="1"/>
          </p:nvPr>
        </p:nvSpPr>
        <p:spPr/>
        <p:txBody>
          <a:bodyPr/>
          <a:lstStyle/>
          <a:p>
            <a:r>
              <a:rPr lang="en-US" dirty="0" smtClean="0"/>
              <a:t>Electrical devices emanate electrical signals or radiation that can be intercepted by unauthorized individuals</a:t>
            </a:r>
          </a:p>
          <a:p>
            <a:r>
              <a:rPr lang="en-US" dirty="0" smtClean="0"/>
              <a:t>TEMPEST</a:t>
            </a:r>
          </a:p>
          <a:p>
            <a:r>
              <a:rPr lang="en-US" dirty="0" smtClean="0"/>
              <a:t>Faraday cage</a:t>
            </a:r>
          </a:p>
          <a:p>
            <a:r>
              <a:rPr lang="en-US" dirty="0" smtClean="0"/>
              <a:t>White Noise</a:t>
            </a:r>
          </a:p>
          <a:p>
            <a:r>
              <a:rPr lang="en-US" dirty="0" smtClean="0"/>
              <a:t>Control Zone</a:t>
            </a:r>
            <a:endParaRPr lang="en-US" dirty="0"/>
          </a:p>
        </p:txBody>
      </p:sp>
    </p:spTree>
    <p:extLst>
      <p:ext uri="{BB962C8B-B14F-4D97-AF65-F5344CB8AC3E}">
        <p14:creationId xmlns:p14="http://schemas.microsoft.com/office/powerpoint/2010/main" val="4144908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Media Storage Facilities</a:t>
            </a:r>
            <a:endParaRPr lang="en-US" dirty="0"/>
          </a:p>
        </p:txBody>
      </p:sp>
      <p:sp>
        <p:nvSpPr>
          <p:cNvPr id="3" name="Content Placeholder 2"/>
          <p:cNvSpPr>
            <a:spLocks noGrp="1"/>
          </p:cNvSpPr>
          <p:nvPr>
            <p:ph idx="1"/>
          </p:nvPr>
        </p:nvSpPr>
        <p:spPr/>
        <p:txBody>
          <a:bodyPr/>
          <a:lstStyle/>
          <a:p>
            <a:r>
              <a:rPr lang="en-US" dirty="0" smtClean="0"/>
              <a:t>Designed to securely store blank media, reusable media, and installation media</a:t>
            </a:r>
          </a:p>
          <a:p>
            <a:r>
              <a:rPr lang="en-US" dirty="0" smtClean="0"/>
              <a:t>HDDs, flash memory devices, optical disks, or tapes should be controlled against theft and corruption</a:t>
            </a:r>
          </a:p>
          <a:p>
            <a:r>
              <a:rPr lang="en-US" i="1" dirty="0" smtClean="0"/>
              <a:t>Data remnants  </a:t>
            </a:r>
            <a:r>
              <a:rPr lang="en-US" dirty="0" smtClean="0"/>
              <a:t>- remaining data element left on a storage device after a standard deletion or formatting process</a:t>
            </a:r>
          </a:p>
          <a:p>
            <a:pPr lvl="1"/>
            <a:r>
              <a:rPr lang="en-US" dirty="0" smtClean="0"/>
              <a:t>Clears the directory structure and marks clusters as available for use, but original data remains</a:t>
            </a:r>
            <a:endParaRPr lang="en-US" dirty="0"/>
          </a:p>
        </p:txBody>
      </p:sp>
    </p:spTree>
    <p:extLst>
      <p:ext uri="{BB962C8B-B14F-4D97-AF65-F5344CB8AC3E}">
        <p14:creationId xmlns:p14="http://schemas.microsoft.com/office/powerpoint/2010/main" val="94992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Evidence Storage</a:t>
            </a:r>
            <a:endParaRPr lang="en-US" dirty="0"/>
          </a:p>
        </p:txBody>
      </p:sp>
      <p:sp>
        <p:nvSpPr>
          <p:cNvPr id="3" name="Content Placeholder 2"/>
          <p:cNvSpPr>
            <a:spLocks noGrp="1"/>
          </p:cNvSpPr>
          <p:nvPr>
            <p:ph idx="1"/>
          </p:nvPr>
        </p:nvSpPr>
        <p:spPr/>
        <p:txBody>
          <a:bodyPr/>
          <a:lstStyle/>
          <a:p>
            <a:r>
              <a:rPr lang="en-US" dirty="0" smtClean="0"/>
              <a:t>Becoming a necessity for all businesses, not just law enforcement</a:t>
            </a:r>
          </a:p>
          <a:p>
            <a:r>
              <a:rPr lang="en-US" dirty="0" smtClean="0"/>
              <a:t>Important to retain logs, audit trails, and other recorded of digital events</a:t>
            </a:r>
          </a:p>
          <a:p>
            <a:r>
              <a:rPr lang="en-US" dirty="0" smtClean="0"/>
              <a:t>Preserving datasets that might be used as evidence is essential to the favorable conclusion to a corporate internal investigation or law enforcement investigation of cybercrime</a:t>
            </a:r>
            <a:endParaRPr lang="en-US" dirty="0"/>
          </a:p>
        </p:txBody>
      </p:sp>
    </p:spTree>
    <p:extLst>
      <p:ext uri="{BB962C8B-B14F-4D97-AF65-F5344CB8AC3E}">
        <p14:creationId xmlns:p14="http://schemas.microsoft.com/office/powerpoint/2010/main" val="560252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Restricted and Work Area Security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design and configuration of internal security should be considered carefully</a:t>
            </a:r>
          </a:p>
          <a:p>
            <a:pPr lvl="1"/>
            <a:r>
              <a:rPr lang="en-US" dirty="0" smtClean="0"/>
              <a:t>Areas that contain assets of higher value or importance should have more restricted access</a:t>
            </a:r>
          </a:p>
          <a:p>
            <a:pPr lvl="1"/>
            <a:r>
              <a:rPr lang="en-US" dirty="0" smtClean="0"/>
              <a:t>Valuable and confidential assets should be located in the center of protection provided by a facility</a:t>
            </a:r>
          </a:p>
          <a:p>
            <a:r>
              <a:rPr lang="en-US" dirty="0" smtClean="0"/>
              <a:t>Deploy concentric rings or circles of protection</a:t>
            </a:r>
          </a:p>
          <a:p>
            <a:r>
              <a:rPr lang="en-US" dirty="0" smtClean="0"/>
              <a:t>Walls or partitions can be used to separate similar but distinct work areas</a:t>
            </a:r>
          </a:p>
          <a:p>
            <a:r>
              <a:rPr lang="en-US" dirty="0" smtClean="0"/>
              <a:t>Each work area should be evaluated and assigned a classification just as IT assets are classified; think OSS</a:t>
            </a:r>
          </a:p>
          <a:p>
            <a:r>
              <a:rPr lang="en-US" dirty="0" smtClean="0"/>
              <a:t>Facility security design process should support the implantation and operation of internal security</a:t>
            </a:r>
          </a:p>
          <a:p>
            <a:r>
              <a:rPr lang="en-US" dirty="0" smtClean="0"/>
              <a:t>Example; Sensitive Compartmented Information Facility (SCIF)</a:t>
            </a:r>
            <a:endParaRPr lang="en-US" dirty="0"/>
          </a:p>
        </p:txBody>
      </p:sp>
    </p:spTree>
    <p:extLst>
      <p:ext uri="{BB962C8B-B14F-4D97-AF65-F5344CB8AC3E}">
        <p14:creationId xmlns:p14="http://schemas.microsoft.com/office/powerpoint/2010/main" val="1605080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Utilities and HVAC Considerations</a:t>
            </a:r>
            <a:endParaRPr lang="en-US" dirty="0"/>
          </a:p>
        </p:txBody>
      </p:sp>
      <p:sp>
        <p:nvSpPr>
          <p:cNvPr id="3" name="Content Placeholder 2"/>
          <p:cNvSpPr>
            <a:spLocks noGrp="1"/>
          </p:cNvSpPr>
          <p:nvPr>
            <p:ph idx="1"/>
          </p:nvPr>
        </p:nvSpPr>
        <p:spPr/>
        <p:txBody>
          <a:bodyPr/>
          <a:lstStyle/>
          <a:p>
            <a:r>
              <a:rPr lang="en-US" dirty="0" smtClean="0"/>
              <a:t>Power from the electric companies is not always consistent and clean</a:t>
            </a:r>
          </a:p>
          <a:p>
            <a:r>
              <a:rPr lang="en-US" dirty="0" smtClean="0"/>
              <a:t>Most electronic equipment demands clean power</a:t>
            </a:r>
          </a:p>
          <a:p>
            <a:r>
              <a:rPr lang="en-US" dirty="0" smtClean="0"/>
              <a:t>UPS</a:t>
            </a:r>
          </a:p>
          <a:p>
            <a:r>
              <a:rPr lang="en-US" dirty="0" smtClean="0"/>
              <a:t>Power strips with surge protectors</a:t>
            </a:r>
          </a:p>
          <a:p>
            <a:r>
              <a:rPr lang="en-US" dirty="0" smtClean="0"/>
              <a:t>Generators</a:t>
            </a:r>
          </a:p>
        </p:txBody>
      </p:sp>
    </p:spTree>
    <p:extLst>
      <p:ext uri="{BB962C8B-B14F-4D97-AF65-F5344CB8AC3E}">
        <p14:creationId xmlns:p14="http://schemas.microsoft.com/office/powerpoint/2010/main" val="589767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Utilities and HVAC Considerations</a:t>
            </a:r>
            <a:endParaRPr lang="en-US" dirty="0"/>
          </a:p>
        </p:txBody>
      </p:sp>
      <p:sp>
        <p:nvSpPr>
          <p:cNvPr id="3" name="Content Placeholder 2"/>
          <p:cNvSpPr>
            <a:spLocks noGrp="1"/>
          </p:cNvSpPr>
          <p:nvPr>
            <p:ph idx="1"/>
          </p:nvPr>
        </p:nvSpPr>
        <p:spPr/>
        <p:txBody>
          <a:bodyPr>
            <a:normAutofit lnSpcReduction="10000"/>
          </a:bodyPr>
          <a:lstStyle/>
          <a:p>
            <a:r>
              <a:rPr lang="en-US" dirty="0" smtClean="0"/>
              <a:t>Terms you should know:</a:t>
            </a:r>
          </a:p>
          <a:p>
            <a:pPr lvl="1"/>
            <a:r>
              <a:rPr lang="en-US" i="1" u="sng" dirty="0" smtClean="0"/>
              <a:t>Fault</a:t>
            </a:r>
            <a:r>
              <a:rPr lang="en-US" dirty="0" smtClean="0"/>
              <a:t>: momentary loss of power</a:t>
            </a:r>
          </a:p>
          <a:p>
            <a:pPr lvl="1"/>
            <a:r>
              <a:rPr lang="en-US" i="1" u="sng" dirty="0" smtClean="0"/>
              <a:t>Blackout</a:t>
            </a:r>
            <a:r>
              <a:rPr lang="en-US" dirty="0" smtClean="0"/>
              <a:t>: compete loss of power</a:t>
            </a:r>
          </a:p>
          <a:p>
            <a:pPr lvl="1"/>
            <a:r>
              <a:rPr lang="en-US" i="1" u="sng" dirty="0" smtClean="0"/>
              <a:t>Sag</a:t>
            </a:r>
            <a:r>
              <a:rPr lang="en-US" dirty="0" smtClean="0"/>
              <a:t>: momentary low voltage</a:t>
            </a:r>
          </a:p>
          <a:p>
            <a:pPr lvl="1"/>
            <a:r>
              <a:rPr lang="en-US" i="1" u="sng" dirty="0" smtClean="0"/>
              <a:t>Brownout</a:t>
            </a:r>
            <a:r>
              <a:rPr lang="en-US" dirty="0" smtClean="0"/>
              <a:t>: prolonged low voltage</a:t>
            </a:r>
          </a:p>
          <a:p>
            <a:pPr lvl="1"/>
            <a:r>
              <a:rPr lang="en-US" i="1" u="sng" dirty="0" smtClean="0"/>
              <a:t>Spike</a:t>
            </a:r>
            <a:r>
              <a:rPr lang="en-US" dirty="0" smtClean="0"/>
              <a:t>: momentary high voltage</a:t>
            </a:r>
          </a:p>
          <a:p>
            <a:pPr lvl="1"/>
            <a:r>
              <a:rPr lang="en-US" i="1" u="sng" dirty="0" smtClean="0"/>
              <a:t>Surge</a:t>
            </a:r>
            <a:r>
              <a:rPr lang="en-US" dirty="0" smtClean="0"/>
              <a:t>: prolonged high voltage</a:t>
            </a:r>
          </a:p>
          <a:p>
            <a:pPr lvl="1"/>
            <a:r>
              <a:rPr lang="en-US" i="1" u="sng" dirty="0" smtClean="0"/>
              <a:t>Inrush</a:t>
            </a:r>
            <a:r>
              <a:rPr lang="en-US" dirty="0" smtClean="0"/>
              <a:t>: initial surge of power associated with connecting to a power source</a:t>
            </a:r>
          </a:p>
          <a:p>
            <a:pPr lvl="1"/>
            <a:r>
              <a:rPr lang="en-US" i="1" u="sng" dirty="0" smtClean="0"/>
              <a:t>Noise</a:t>
            </a:r>
            <a:r>
              <a:rPr lang="en-US" dirty="0" smtClean="0"/>
              <a:t>: steady interfering power disturbance or fluctuation</a:t>
            </a:r>
          </a:p>
          <a:p>
            <a:pPr lvl="1"/>
            <a:r>
              <a:rPr lang="en-US" i="1" u="sng" dirty="0" smtClean="0"/>
              <a:t>Transient</a:t>
            </a:r>
            <a:r>
              <a:rPr lang="en-US" dirty="0" smtClean="0"/>
              <a:t>: short duration of line noise disturbance</a:t>
            </a:r>
          </a:p>
          <a:p>
            <a:pPr lvl="1"/>
            <a:r>
              <a:rPr lang="en-US" i="1" u="sng" dirty="0" smtClean="0"/>
              <a:t>Clean</a:t>
            </a:r>
            <a:r>
              <a:rPr lang="en-US" dirty="0" smtClean="0"/>
              <a:t> nonfluctuating pure power</a:t>
            </a:r>
          </a:p>
          <a:p>
            <a:pPr lvl="1"/>
            <a:r>
              <a:rPr lang="en-US" i="1" u="sng" dirty="0" smtClean="0"/>
              <a:t>Ground</a:t>
            </a:r>
            <a:r>
              <a:rPr lang="en-US" dirty="0" smtClean="0"/>
              <a:t>: wire in an electrical circuit that is grounded</a:t>
            </a:r>
          </a:p>
        </p:txBody>
      </p:sp>
    </p:spTree>
    <p:extLst>
      <p:ext uri="{BB962C8B-B14F-4D97-AF65-F5344CB8AC3E}">
        <p14:creationId xmlns:p14="http://schemas.microsoft.com/office/powerpoint/2010/main" val="3522180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Noise</a:t>
            </a:r>
            <a:endParaRPr lang="en-US" dirty="0"/>
          </a:p>
        </p:txBody>
      </p:sp>
      <p:sp>
        <p:nvSpPr>
          <p:cNvPr id="3" name="Content Placeholder 2"/>
          <p:cNvSpPr>
            <a:spLocks noGrp="1"/>
          </p:cNvSpPr>
          <p:nvPr>
            <p:ph idx="1"/>
          </p:nvPr>
        </p:nvSpPr>
        <p:spPr>
          <a:xfrm>
            <a:off x="838200" y="1825624"/>
            <a:ext cx="10515600" cy="4712335"/>
          </a:xfrm>
        </p:spPr>
        <p:txBody>
          <a:bodyPr>
            <a:normAutofit fontScale="92500" lnSpcReduction="10000"/>
          </a:bodyPr>
          <a:lstStyle/>
          <a:p>
            <a:r>
              <a:rPr lang="en-US" dirty="0" smtClean="0"/>
              <a:t>Can interfere with the quality of communications, transmissions, and playback</a:t>
            </a:r>
          </a:p>
          <a:p>
            <a:r>
              <a:rPr lang="en-US" dirty="0" smtClean="0"/>
              <a:t>Two type of noise:</a:t>
            </a:r>
          </a:p>
          <a:p>
            <a:pPr lvl="1"/>
            <a:r>
              <a:rPr lang="en-US" dirty="0"/>
              <a:t>Electromagnetic interference (EMI)</a:t>
            </a:r>
          </a:p>
          <a:p>
            <a:pPr lvl="2"/>
            <a:r>
              <a:rPr lang="en-US" dirty="0"/>
              <a:t>Two modes:</a:t>
            </a:r>
          </a:p>
          <a:p>
            <a:pPr lvl="3"/>
            <a:r>
              <a:rPr lang="en-US" dirty="0"/>
              <a:t>Common Mode – generated by a difference in power between hot and ground wires of a power source</a:t>
            </a:r>
          </a:p>
          <a:p>
            <a:pPr lvl="3"/>
            <a:r>
              <a:rPr lang="en-US" dirty="0"/>
              <a:t>Transverse Mode – generated by different in power between the hot and neutral wires of a power source</a:t>
            </a:r>
          </a:p>
          <a:p>
            <a:pPr lvl="1"/>
            <a:r>
              <a:rPr lang="en-US" dirty="0"/>
              <a:t>Radio Frequency interference (RFI)</a:t>
            </a:r>
          </a:p>
          <a:p>
            <a:pPr lvl="2"/>
            <a:r>
              <a:rPr lang="en-US" dirty="0"/>
              <a:t>Fluorescent lights, electrical cables, electric space heaters, computers, elevators, motors, </a:t>
            </a:r>
            <a:r>
              <a:rPr lang="en-US" dirty="0" smtClean="0"/>
              <a:t>etc.</a:t>
            </a:r>
          </a:p>
          <a:p>
            <a:r>
              <a:rPr lang="en-US" dirty="0" smtClean="0"/>
              <a:t>Steps for protection against EMI and RFI:</a:t>
            </a:r>
          </a:p>
          <a:p>
            <a:pPr lvl="1"/>
            <a:r>
              <a:rPr lang="en-US" dirty="0" smtClean="0"/>
              <a:t>Power conditioning, proper grounding, shielding all cables, and limit exposure to EMI/RFI</a:t>
            </a:r>
          </a:p>
          <a:p>
            <a:pPr lvl="1"/>
            <a:endParaRPr lang="en-US" dirty="0"/>
          </a:p>
        </p:txBody>
      </p:sp>
    </p:spTree>
    <p:extLst>
      <p:ext uri="{BB962C8B-B14F-4D97-AF65-F5344CB8AC3E}">
        <p14:creationId xmlns:p14="http://schemas.microsoft.com/office/powerpoint/2010/main" val="3554314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Temperature, Humidity, and Static</a:t>
            </a:r>
            <a:endParaRPr lang="en-US" dirty="0"/>
          </a:p>
        </p:txBody>
      </p:sp>
      <p:sp>
        <p:nvSpPr>
          <p:cNvPr id="3" name="Content Placeholder 2"/>
          <p:cNvSpPr>
            <a:spLocks noGrp="1"/>
          </p:cNvSpPr>
          <p:nvPr>
            <p:ph idx="1"/>
          </p:nvPr>
        </p:nvSpPr>
        <p:spPr/>
        <p:txBody>
          <a:bodyPr/>
          <a:lstStyle/>
          <a:p>
            <a:r>
              <a:rPr lang="en-US" dirty="0" smtClean="0"/>
              <a:t>Maintaining relative temperature and humidity</a:t>
            </a:r>
          </a:p>
          <a:p>
            <a:pPr lvl="1"/>
            <a:r>
              <a:rPr lang="en-US" dirty="0" smtClean="0"/>
              <a:t>60-75 degrees Fahrenheit</a:t>
            </a:r>
          </a:p>
          <a:p>
            <a:pPr lvl="1"/>
            <a:r>
              <a:rPr lang="en-US" dirty="0" smtClean="0"/>
              <a:t>40%-60% humidity</a:t>
            </a:r>
          </a:p>
          <a:p>
            <a:pPr lvl="1"/>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1630311"/>
              </p:ext>
            </p:extLst>
          </p:nvPr>
        </p:nvGraphicFramePr>
        <p:xfrm>
          <a:off x="1620520" y="3700610"/>
          <a:ext cx="8840216" cy="2595880"/>
        </p:xfrm>
        <a:graphic>
          <a:graphicData uri="http://schemas.openxmlformats.org/drawingml/2006/table">
            <a:tbl>
              <a:tblPr firstRow="1" bandRow="1">
                <a:tableStyleId>{5C22544A-7EE6-4342-B048-85BDC9FD1C3A}</a:tableStyleId>
              </a:tblPr>
              <a:tblGrid>
                <a:gridCol w="2126072"/>
                <a:gridCol w="6714144"/>
              </a:tblGrid>
              <a:tr h="370840">
                <a:tc>
                  <a:txBody>
                    <a:bodyPr/>
                    <a:lstStyle/>
                    <a:p>
                      <a:r>
                        <a:rPr lang="en-US" b="0" dirty="0" smtClean="0">
                          <a:solidFill>
                            <a:schemeClr val="tx1"/>
                          </a:solidFill>
                        </a:rPr>
                        <a:t>Static voltage</a:t>
                      </a:r>
                      <a:endParaRPr lang="en-US" b="0" dirty="0">
                        <a:solidFill>
                          <a:schemeClr val="tx1"/>
                        </a:solidFill>
                      </a:endParaRPr>
                    </a:p>
                  </a:txBody>
                  <a:tcPr/>
                </a:tc>
                <a:tc>
                  <a:txBody>
                    <a:bodyPr/>
                    <a:lstStyle/>
                    <a:p>
                      <a:r>
                        <a:rPr lang="en-US" b="0" dirty="0" smtClean="0">
                          <a:solidFill>
                            <a:schemeClr val="tx1"/>
                          </a:solidFill>
                        </a:rPr>
                        <a:t>Possible damage</a:t>
                      </a:r>
                    </a:p>
                  </a:txBody>
                  <a:tcPr/>
                </a:tc>
              </a:tr>
              <a:tr h="370840">
                <a:tc>
                  <a:txBody>
                    <a:bodyPr/>
                    <a:lstStyle/>
                    <a:p>
                      <a:r>
                        <a:rPr lang="en-US" b="0" dirty="0" smtClean="0">
                          <a:solidFill>
                            <a:schemeClr val="tx1"/>
                          </a:solidFill>
                        </a:rPr>
                        <a:t>40</a:t>
                      </a:r>
                      <a:endParaRPr lang="en-US" b="0" dirty="0">
                        <a:solidFill>
                          <a:schemeClr val="tx1"/>
                        </a:solidFill>
                      </a:endParaRPr>
                    </a:p>
                  </a:txBody>
                  <a:tcPr/>
                </a:tc>
                <a:tc>
                  <a:txBody>
                    <a:bodyPr/>
                    <a:lstStyle/>
                    <a:p>
                      <a:r>
                        <a:rPr lang="en-US" b="0" dirty="0" smtClean="0">
                          <a:solidFill>
                            <a:schemeClr val="tx1"/>
                          </a:solidFill>
                        </a:rPr>
                        <a:t>Destruction of</a:t>
                      </a:r>
                      <a:r>
                        <a:rPr lang="en-US" b="0" baseline="0" dirty="0" smtClean="0">
                          <a:solidFill>
                            <a:schemeClr val="tx1"/>
                          </a:solidFill>
                        </a:rPr>
                        <a:t> </a:t>
                      </a:r>
                      <a:r>
                        <a:rPr lang="en-US" b="0" dirty="0" smtClean="0">
                          <a:solidFill>
                            <a:schemeClr val="tx1"/>
                          </a:solidFill>
                        </a:rPr>
                        <a:t>sensitive circuits and other electronic components</a:t>
                      </a:r>
                      <a:endParaRPr lang="en-US" b="0" dirty="0">
                        <a:solidFill>
                          <a:schemeClr val="tx1"/>
                        </a:solidFill>
                      </a:endParaRPr>
                    </a:p>
                  </a:txBody>
                  <a:tcPr/>
                </a:tc>
              </a:tr>
              <a:tr h="370840">
                <a:tc>
                  <a:txBody>
                    <a:bodyPr/>
                    <a:lstStyle/>
                    <a:p>
                      <a:r>
                        <a:rPr lang="en-US" b="0" dirty="0" smtClean="0">
                          <a:solidFill>
                            <a:schemeClr val="tx1"/>
                          </a:solidFill>
                        </a:rPr>
                        <a:t>1,000</a:t>
                      </a:r>
                      <a:endParaRPr lang="en-US" b="0" dirty="0">
                        <a:solidFill>
                          <a:schemeClr val="tx1"/>
                        </a:solidFill>
                      </a:endParaRPr>
                    </a:p>
                  </a:txBody>
                  <a:tcPr/>
                </a:tc>
                <a:tc>
                  <a:txBody>
                    <a:bodyPr/>
                    <a:lstStyle/>
                    <a:p>
                      <a:r>
                        <a:rPr lang="en-US" b="0" dirty="0" smtClean="0">
                          <a:solidFill>
                            <a:schemeClr val="tx1"/>
                          </a:solidFill>
                        </a:rPr>
                        <a:t>Scrambling of monitor displays</a:t>
                      </a:r>
                      <a:endParaRPr lang="en-US" b="0" dirty="0">
                        <a:solidFill>
                          <a:schemeClr val="tx1"/>
                        </a:solidFill>
                      </a:endParaRPr>
                    </a:p>
                  </a:txBody>
                  <a:tcPr/>
                </a:tc>
              </a:tr>
              <a:tr h="370840">
                <a:tc>
                  <a:txBody>
                    <a:bodyPr/>
                    <a:lstStyle/>
                    <a:p>
                      <a:r>
                        <a:rPr lang="en-US" b="0" dirty="0" smtClean="0">
                          <a:solidFill>
                            <a:schemeClr val="tx1"/>
                          </a:solidFill>
                        </a:rPr>
                        <a:t>1,500</a:t>
                      </a:r>
                      <a:endParaRPr lang="en-US" b="0" dirty="0">
                        <a:solidFill>
                          <a:schemeClr val="tx1"/>
                        </a:solidFill>
                      </a:endParaRPr>
                    </a:p>
                  </a:txBody>
                  <a:tcPr/>
                </a:tc>
                <a:tc>
                  <a:txBody>
                    <a:bodyPr/>
                    <a:lstStyle/>
                    <a:p>
                      <a:r>
                        <a:rPr lang="en-US" b="0" dirty="0" smtClean="0">
                          <a:solidFill>
                            <a:schemeClr val="tx1"/>
                          </a:solidFill>
                        </a:rPr>
                        <a:t>Destruction of data stored data</a:t>
                      </a:r>
                      <a:r>
                        <a:rPr lang="en-US" b="0" baseline="0" dirty="0" smtClean="0">
                          <a:solidFill>
                            <a:schemeClr val="tx1"/>
                          </a:solidFill>
                        </a:rPr>
                        <a:t> on hard drives</a:t>
                      </a:r>
                      <a:endParaRPr lang="en-US" b="0" dirty="0">
                        <a:solidFill>
                          <a:schemeClr val="tx1"/>
                        </a:solidFill>
                      </a:endParaRPr>
                    </a:p>
                  </a:txBody>
                  <a:tcPr/>
                </a:tc>
              </a:tr>
              <a:tr h="370840">
                <a:tc>
                  <a:txBody>
                    <a:bodyPr/>
                    <a:lstStyle/>
                    <a:p>
                      <a:r>
                        <a:rPr lang="en-US" b="0" dirty="0" smtClean="0">
                          <a:solidFill>
                            <a:schemeClr val="tx1"/>
                          </a:solidFill>
                        </a:rPr>
                        <a:t>2,000</a:t>
                      </a:r>
                      <a:endParaRPr lang="en-US" b="0" dirty="0">
                        <a:solidFill>
                          <a:schemeClr val="tx1"/>
                        </a:solidFill>
                      </a:endParaRPr>
                    </a:p>
                  </a:txBody>
                  <a:tcPr/>
                </a:tc>
                <a:tc>
                  <a:txBody>
                    <a:bodyPr/>
                    <a:lstStyle/>
                    <a:p>
                      <a:r>
                        <a:rPr lang="en-US" b="0" dirty="0" smtClean="0">
                          <a:solidFill>
                            <a:schemeClr val="tx1"/>
                          </a:solidFill>
                        </a:rPr>
                        <a:t>Abrupt system</a:t>
                      </a:r>
                      <a:r>
                        <a:rPr lang="en-US" b="0" baseline="0" dirty="0" smtClean="0">
                          <a:solidFill>
                            <a:schemeClr val="tx1"/>
                          </a:solidFill>
                        </a:rPr>
                        <a:t> shutdown</a:t>
                      </a:r>
                      <a:endParaRPr lang="en-US" b="0" dirty="0">
                        <a:solidFill>
                          <a:schemeClr val="tx1"/>
                        </a:solidFill>
                      </a:endParaRPr>
                    </a:p>
                  </a:txBody>
                  <a:tcPr/>
                </a:tc>
              </a:tr>
              <a:tr h="370840">
                <a:tc>
                  <a:txBody>
                    <a:bodyPr/>
                    <a:lstStyle/>
                    <a:p>
                      <a:r>
                        <a:rPr lang="en-US" b="0" dirty="0" smtClean="0">
                          <a:solidFill>
                            <a:schemeClr val="tx1"/>
                          </a:solidFill>
                        </a:rPr>
                        <a:t>4,000</a:t>
                      </a:r>
                      <a:endParaRPr lang="en-US" b="0" dirty="0">
                        <a:solidFill>
                          <a:schemeClr val="tx1"/>
                        </a:solidFill>
                      </a:endParaRPr>
                    </a:p>
                  </a:txBody>
                  <a:tcPr/>
                </a:tc>
                <a:tc>
                  <a:txBody>
                    <a:bodyPr/>
                    <a:lstStyle/>
                    <a:p>
                      <a:r>
                        <a:rPr lang="en-US" b="0" dirty="0" smtClean="0">
                          <a:solidFill>
                            <a:schemeClr val="tx1"/>
                          </a:solidFill>
                        </a:rPr>
                        <a:t>Printer jam or component damage</a:t>
                      </a:r>
                      <a:endParaRPr lang="en-US" b="0" dirty="0">
                        <a:solidFill>
                          <a:schemeClr val="tx1"/>
                        </a:solidFill>
                      </a:endParaRPr>
                    </a:p>
                  </a:txBody>
                  <a:tcPr/>
                </a:tc>
              </a:tr>
              <a:tr h="370840">
                <a:tc>
                  <a:txBody>
                    <a:bodyPr/>
                    <a:lstStyle/>
                    <a:p>
                      <a:r>
                        <a:rPr lang="en-US" b="0" dirty="0" smtClean="0">
                          <a:solidFill>
                            <a:schemeClr val="tx1"/>
                          </a:solidFill>
                        </a:rPr>
                        <a:t>17,000</a:t>
                      </a:r>
                      <a:endParaRPr lang="en-US" b="0" dirty="0">
                        <a:solidFill>
                          <a:schemeClr val="tx1"/>
                        </a:solidFill>
                      </a:endParaRPr>
                    </a:p>
                  </a:txBody>
                  <a:tcPr/>
                </a:tc>
                <a:tc>
                  <a:txBody>
                    <a:bodyPr/>
                    <a:lstStyle/>
                    <a:p>
                      <a:r>
                        <a:rPr lang="en-US" b="0" dirty="0" smtClean="0">
                          <a:solidFill>
                            <a:schemeClr val="tx1"/>
                          </a:solidFill>
                        </a:rPr>
                        <a:t>Permanent circuit</a:t>
                      </a:r>
                      <a:r>
                        <a:rPr lang="en-US" b="0" baseline="0" dirty="0" smtClean="0">
                          <a:solidFill>
                            <a:schemeClr val="tx1"/>
                          </a:solidFill>
                        </a:rPr>
                        <a:t> damage</a:t>
                      </a:r>
                      <a:endParaRPr lang="en-US" b="0" dirty="0">
                        <a:solidFill>
                          <a:schemeClr val="tx1"/>
                        </a:solidFill>
                      </a:endParaRPr>
                    </a:p>
                  </a:txBody>
                  <a:tcPr/>
                </a:tc>
              </a:tr>
            </a:tbl>
          </a:graphicData>
        </a:graphic>
      </p:graphicFrame>
    </p:spTree>
    <p:extLst>
      <p:ext uri="{BB962C8B-B14F-4D97-AF65-F5344CB8AC3E}">
        <p14:creationId xmlns:p14="http://schemas.microsoft.com/office/powerpoint/2010/main" val="3723663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pPr algn="ctr"/>
            <a:r>
              <a:rPr lang="en-US" sz="6000" dirty="0" smtClean="0"/>
              <a:t>Chapter 10</a:t>
            </a:r>
            <a:endParaRPr lang="en-US" sz="6000" dirty="0"/>
          </a:p>
        </p:txBody>
      </p:sp>
      <p:sp>
        <p:nvSpPr>
          <p:cNvPr id="16" name="Content Placeholder 15"/>
          <p:cNvSpPr>
            <a:spLocks noGrp="1"/>
          </p:cNvSpPr>
          <p:nvPr>
            <p:ph idx="1"/>
          </p:nvPr>
        </p:nvSpPr>
        <p:spPr>
          <a:xfrm>
            <a:off x="838200" y="1825624"/>
            <a:ext cx="10515600" cy="4798695"/>
          </a:xfrm>
        </p:spPr>
        <p:txBody>
          <a:bodyPr>
            <a:normAutofit/>
          </a:bodyPr>
          <a:lstStyle/>
          <a:p>
            <a:r>
              <a:rPr lang="en-US" sz="3600" dirty="0" smtClean="0"/>
              <a:t>Learning Objectives:</a:t>
            </a:r>
          </a:p>
          <a:p>
            <a:r>
              <a:rPr lang="en-US" sz="3600" dirty="0" smtClean="0"/>
              <a:t>Domain 7: Security Operations</a:t>
            </a:r>
          </a:p>
          <a:p>
            <a:pPr lvl="1"/>
            <a:r>
              <a:rPr lang="en-US" dirty="0" smtClean="0"/>
              <a:t>7.15 Implement and manage physical security</a:t>
            </a:r>
          </a:p>
          <a:p>
            <a:pPr lvl="2"/>
            <a:r>
              <a:rPr lang="en-US" dirty="0" smtClean="0"/>
              <a:t>7.15.1 Perimeter security controls</a:t>
            </a:r>
          </a:p>
          <a:p>
            <a:pPr lvl="2"/>
            <a:r>
              <a:rPr lang="en-US" dirty="0" smtClean="0"/>
              <a:t>7.15.2 Internal security controls</a:t>
            </a:r>
          </a:p>
        </p:txBody>
      </p:sp>
      <p:cxnSp>
        <p:nvCxnSpPr>
          <p:cNvPr id="7" name="Straight Connector 6"/>
          <p:cNvCxnSpPr/>
          <p:nvPr/>
        </p:nvCxnSpPr>
        <p:spPr>
          <a:xfrm>
            <a:off x="0" y="1751648"/>
            <a:ext cx="121920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711200" y="0"/>
            <a:ext cx="10160" cy="685800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2807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Water Issues (e.g., Leakage, Flooding)</a:t>
            </a:r>
            <a:endParaRPr lang="en-US" dirty="0"/>
          </a:p>
        </p:txBody>
      </p:sp>
      <p:sp>
        <p:nvSpPr>
          <p:cNvPr id="3" name="Content Placeholder 2"/>
          <p:cNvSpPr>
            <a:spLocks noGrp="1"/>
          </p:cNvSpPr>
          <p:nvPr>
            <p:ph idx="1"/>
          </p:nvPr>
        </p:nvSpPr>
        <p:spPr/>
        <p:txBody>
          <a:bodyPr/>
          <a:lstStyle/>
          <a:p>
            <a:r>
              <a:rPr lang="en-US" dirty="0" smtClean="0"/>
              <a:t>Water and electricity don’t mix</a:t>
            </a:r>
          </a:p>
          <a:p>
            <a:pPr lvl="1"/>
            <a:r>
              <a:rPr lang="en-US" dirty="0" smtClean="0"/>
              <a:t>Electrocution</a:t>
            </a:r>
          </a:p>
          <a:p>
            <a:r>
              <a:rPr lang="en-US" dirty="0" smtClean="0"/>
              <a:t>Leakage and flooding should be addressed in your environmental safety policy</a:t>
            </a:r>
          </a:p>
          <a:p>
            <a:r>
              <a:rPr lang="en-US" dirty="0" smtClean="0"/>
              <a:t>Locate servers and data equipment away from water sources</a:t>
            </a:r>
          </a:p>
          <a:p>
            <a:r>
              <a:rPr lang="en-US" dirty="0" smtClean="0"/>
              <a:t>Water-detections systems sound an alarm and alert if water is encroaching on the equipment</a:t>
            </a:r>
          </a:p>
          <a:p>
            <a:r>
              <a:rPr lang="en-US" dirty="0" smtClean="0"/>
              <a:t>Know where the water shut-off valve and drainage locations</a:t>
            </a:r>
            <a:endParaRPr lang="en-US" dirty="0"/>
          </a:p>
        </p:txBody>
      </p:sp>
    </p:spTree>
    <p:extLst>
      <p:ext uri="{BB962C8B-B14F-4D97-AF65-F5344CB8AC3E}">
        <p14:creationId xmlns:p14="http://schemas.microsoft.com/office/powerpoint/2010/main" val="3616984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Fire Prevention, Detection, and Suppression</a:t>
            </a:r>
            <a:endParaRPr lang="en-US" dirty="0"/>
          </a:p>
        </p:txBody>
      </p:sp>
      <p:sp>
        <p:nvSpPr>
          <p:cNvPr id="3" name="Content Placeholder 2"/>
          <p:cNvSpPr>
            <a:spLocks noGrp="1"/>
          </p:cNvSpPr>
          <p:nvPr>
            <p:ph idx="1"/>
          </p:nvPr>
        </p:nvSpPr>
        <p:spPr/>
        <p:txBody>
          <a:bodyPr>
            <a:normAutofit/>
          </a:bodyPr>
          <a:lstStyle/>
          <a:p>
            <a:r>
              <a:rPr lang="en-US" dirty="0" smtClean="0"/>
              <a:t>Fire prevention, detection, and suppression must not be overlooked</a:t>
            </a:r>
          </a:p>
          <a:p>
            <a:r>
              <a:rPr lang="en-US" dirty="0" smtClean="0"/>
              <a:t>Protecting personnel is the most important goal of any security or protection system</a:t>
            </a:r>
          </a:p>
          <a:p>
            <a:r>
              <a:rPr lang="en-US" dirty="0" smtClean="0"/>
              <a:t>The requirements for fire:  fuel, heat, and oxygen</a:t>
            </a:r>
          </a:p>
          <a:p>
            <a:r>
              <a:rPr lang="en-US" dirty="0" smtClean="0"/>
              <a:t>Different suppression mediums address different aspects of the fire:</a:t>
            </a:r>
          </a:p>
          <a:p>
            <a:pPr lvl="1"/>
            <a:r>
              <a:rPr lang="en-US" dirty="0" smtClean="0"/>
              <a:t>Water suppresses the temperature</a:t>
            </a:r>
          </a:p>
          <a:p>
            <a:pPr lvl="1"/>
            <a:r>
              <a:rPr lang="en-US" dirty="0" smtClean="0"/>
              <a:t>Soda acid and dry powders suppresses the fuel supply</a:t>
            </a:r>
          </a:p>
          <a:p>
            <a:pPr lvl="1"/>
            <a:r>
              <a:rPr lang="en-US" dirty="0" smtClean="0"/>
              <a:t>CO2 suppresses the oxygen</a:t>
            </a:r>
          </a:p>
          <a:p>
            <a:pPr lvl="1"/>
            <a:r>
              <a:rPr lang="en-US" dirty="0" smtClean="0"/>
              <a:t>Halon substitutes and other nonflammable </a:t>
            </a:r>
            <a:r>
              <a:rPr lang="en-US" dirty="0"/>
              <a:t>g</a:t>
            </a:r>
            <a:r>
              <a:rPr lang="en-US" dirty="0" smtClean="0"/>
              <a:t>ases interfere with the chemistry of combustion and/or suppress the oxygen supply</a:t>
            </a:r>
          </a:p>
        </p:txBody>
      </p:sp>
    </p:spTree>
    <p:extLst>
      <p:ext uri="{BB962C8B-B14F-4D97-AF65-F5344CB8AC3E}">
        <p14:creationId xmlns:p14="http://schemas.microsoft.com/office/powerpoint/2010/main" val="3035110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Fire Triangle</a:t>
            </a:r>
            <a:endParaRPr lang="en-US" dirty="0"/>
          </a:p>
        </p:txBody>
      </p:sp>
      <p:sp>
        <p:nvSpPr>
          <p:cNvPr id="4" name="Isosceles Triangle 3"/>
          <p:cNvSpPr/>
          <p:nvPr/>
        </p:nvSpPr>
        <p:spPr>
          <a:xfrm>
            <a:off x="4148328" y="2368296"/>
            <a:ext cx="3895344" cy="352958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Chemical</a:t>
            </a:r>
          </a:p>
          <a:p>
            <a:pPr algn="ctr"/>
            <a:r>
              <a:rPr lang="en-US" dirty="0" smtClean="0">
                <a:solidFill>
                  <a:schemeClr val="tx1"/>
                </a:solidFill>
              </a:rPr>
              <a:t>Reaction</a:t>
            </a:r>
            <a:endParaRPr lang="en-US" dirty="0">
              <a:solidFill>
                <a:schemeClr val="tx1"/>
              </a:solidFill>
            </a:endParaRPr>
          </a:p>
        </p:txBody>
      </p:sp>
      <p:sp>
        <p:nvSpPr>
          <p:cNvPr id="5" name="TextBox 4"/>
          <p:cNvSpPr txBox="1"/>
          <p:nvPr/>
        </p:nvSpPr>
        <p:spPr>
          <a:xfrm>
            <a:off x="5781106" y="1998964"/>
            <a:ext cx="629788" cy="369332"/>
          </a:xfrm>
          <a:prstGeom prst="rect">
            <a:avLst/>
          </a:prstGeom>
          <a:noFill/>
        </p:spPr>
        <p:txBody>
          <a:bodyPr wrap="none" rtlCol="0">
            <a:spAutoFit/>
          </a:bodyPr>
          <a:lstStyle/>
          <a:p>
            <a:r>
              <a:rPr lang="en-US" dirty="0" smtClean="0"/>
              <a:t>Heat</a:t>
            </a:r>
            <a:endParaRPr lang="en-US" dirty="0"/>
          </a:p>
        </p:txBody>
      </p:sp>
      <p:sp>
        <p:nvSpPr>
          <p:cNvPr id="6" name="TextBox 5"/>
          <p:cNvSpPr txBox="1"/>
          <p:nvPr/>
        </p:nvSpPr>
        <p:spPr>
          <a:xfrm>
            <a:off x="3267766" y="5897880"/>
            <a:ext cx="880562" cy="369332"/>
          </a:xfrm>
          <a:prstGeom prst="rect">
            <a:avLst/>
          </a:prstGeom>
          <a:noFill/>
        </p:spPr>
        <p:txBody>
          <a:bodyPr wrap="none" rtlCol="0">
            <a:spAutoFit/>
          </a:bodyPr>
          <a:lstStyle/>
          <a:p>
            <a:r>
              <a:rPr lang="en-US" dirty="0" smtClean="0"/>
              <a:t>Oxygen</a:t>
            </a:r>
            <a:endParaRPr lang="en-US" dirty="0"/>
          </a:p>
        </p:txBody>
      </p:sp>
      <p:sp>
        <p:nvSpPr>
          <p:cNvPr id="7" name="TextBox 6"/>
          <p:cNvSpPr txBox="1"/>
          <p:nvPr/>
        </p:nvSpPr>
        <p:spPr>
          <a:xfrm>
            <a:off x="8043672" y="5897880"/>
            <a:ext cx="580608" cy="369332"/>
          </a:xfrm>
          <a:prstGeom prst="rect">
            <a:avLst/>
          </a:prstGeom>
          <a:noFill/>
        </p:spPr>
        <p:txBody>
          <a:bodyPr wrap="none" rtlCol="0">
            <a:spAutoFit/>
          </a:bodyPr>
          <a:lstStyle/>
          <a:p>
            <a:r>
              <a:rPr lang="en-US" dirty="0" smtClean="0"/>
              <a:t>Fuel</a:t>
            </a:r>
            <a:endParaRPr lang="en-US" dirty="0"/>
          </a:p>
        </p:txBody>
      </p:sp>
    </p:spTree>
    <p:extLst>
      <p:ext uri="{BB962C8B-B14F-4D97-AF65-F5344CB8AC3E}">
        <p14:creationId xmlns:p14="http://schemas.microsoft.com/office/powerpoint/2010/main" val="2953463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Fire Prevention, Detection, and Suppression</a:t>
            </a:r>
            <a:endParaRPr lang="en-US" dirty="0"/>
          </a:p>
        </p:txBody>
      </p:sp>
      <p:sp>
        <p:nvSpPr>
          <p:cNvPr id="3" name="Content Placeholder 2"/>
          <p:cNvSpPr>
            <a:spLocks noGrp="1"/>
          </p:cNvSpPr>
          <p:nvPr>
            <p:ph idx="1"/>
          </p:nvPr>
        </p:nvSpPr>
        <p:spPr/>
        <p:txBody>
          <a:bodyPr>
            <a:normAutofit/>
          </a:bodyPr>
          <a:lstStyle/>
          <a:p>
            <a:r>
              <a:rPr lang="en-US" dirty="0" smtClean="0"/>
              <a:t>Stage of fire:</a:t>
            </a:r>
          </a:p>
          <a:p>
            <a:pPr lvl="1"/>
            <a:r>
              <a:rPr lang="en-US" b="1" dirty="0"/>
              <a:t>Stage 1:  </a:t>
            </a:r>
            <a:r>
              <a:rPr lang="en-US" dirty="0"/>
              <a:t>The Incipient Stage	the is only air ionization but no smoke</a:t>
            </a:r>
          </a:p>
          <a:p>
            <a:pPr lvl="1"/>
            <a:r>
              <a:rPr lang="en-US" b="1" dirty="0"/>
              <a:t>Stage 2:  </a:t>
            </a:r>
            <a:r>
              <a:rPr lang="en-US" dirty="0"/>
              <a:t>The Smoke Stage	Smoke is visible from the point of ignition</a:t>
            </a:r>
          </a:p>
          <a:p>
            <a:pPr lvl="1"/>
            <a:r>
              <a:rPr lang="en-US" b="1" dirty="0"/>
              <a:t>Stage 3:	</a:t>
            </a:r>
            <a:r>
              <a:rPr lang="en-US" dirty="0"/>
              <a:t>The Flame Stage	A flame can be seen with the naked eye</a:t>
            </a:r>
          </a:p>
          <a:p>
            <a:pPr lvl="1"/>
            <a:r>
              <a:rPr lang="en-US" b="1" dirty="0"/>
              <a:t>Stage 4:  </a:t>
            </a:r>
            <a:r>
              <a:rPr lang="en-US" dirty="0"/>
              <a:t>The Heat Stage	The fire is considerably further down the timescale to the point where there is intense heat </a:t>
            </a:r>
            <a:r>
              <a:rPr lang="en-US" dirty="0" smtClean="0"/>
              <a:t>buildup</a:t>
            </a:r>
          </a:p>
          <a:p>
            <a:pPr lvl="1"/>
            <a:endParaRPr lang="en-US" dirty="0"/>
          </a:p>
          <a:p>
            <a:r>
              <a:rPr lang="en-US" dirty="0" smtClean="0"/>
              <a:t>Proper personnel awareness training of important</a:t>
            </a:r>
          </a:p>
        </p:txBody>
      </p:sp>
    </p:spTree>
    <p:extLst>
      <p:ext uri="{BB962C8B-B14F-4D97-AF65-F5344CB8AC3E}">
        <p14:creationId xmlns:p14="http://schemas.microsoft.com/office/powerpoint/2010/main" val="627312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Fire Extinguishers</a:t>
            </a:r>
            <a:endParaRPr lang="en-US" dirty="0"/>
          </a:p>
        </p:txBody>
      </p:sp>
      <p:sp>
        <p:nvSpPr>
          <p:cNvPr id="3" name="Content Placeholder 2"/>
          <p:cNvSpPr>
            <a:spLocks noGrp="1"/>
          </p:cNvSpPr>
          <p:nvPr>
            <p:ph idx="1"/>
          </p:nvPr>
        </p:nvSpPr>
        <p:spPr/>
        <p:txBody>
          <a:bodyPr/>
          <a:lstStyle/>
          <a:p>
            <a:r>
              <a:rPr lang="en-US" dirty="0" smtClean="0"/>
              <a:t>Improper use of a fire extinguisher can actually spread a fire</a:t>
            </a:r>
          </a:p>
          <a:p>
            <a:r>
              <a:rPr lang="en-US" dirty="0" smtClean="0"/>
              <a:t>Fire extinguisher classes: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69281582"/>
              </p:ext>
            </p:extLst>
          </p:nvPr>
        </p:nvGraphicFramePr>
        <p:xfrm>
          <a:off x="1647952" y="3773762"/>
          <a:ext cx="8127999" cy="1854200"/>
        </p:xfrm>
        <a:graphic>
          <a:graphicData uri="http://schemas.openxmlformats.org/drawingml/2006/table">
            <a:tbl>
              <a:tblPr firstRow="1" bandRow="1">
                <a:tableStyleId>{5C22544A-7EE6-4342-B048-85BDC9FD1C3A}</a:tableStyleId>
              </a:tblPr>
              <a:tblGrid>
                <a:gridCol w="2709333"/>
                <a:gridCol w="2709333"/>
                <a:gridCol w="2709333"/>
              </a:tblGrid>
              <a:tr h="370840">
                <a:tc>
                  <a:txBody>
                    <a:bodyPr/>
                    <a:lstStyle/>
                    <a:p>
                      <a:r>
                        <a:rPr lang="en-US" dirty="0" smtClean="0">
                          <a:solidFill>
                            <a:schemeClr val="tx1"/>
                          </a:solidFill>
                        </a:rPr>
                        <a:t>Class</a:t>
                      </a:r>
                      <a:endParaRPr lang="en-US" dirty="0">
                        <a:solidFill>
                          <a:schemeClr val="tx1"/>
                        </a:solidFill>
                      </a:endParaRPr>
                    </a:p>
                  </a:txBody>
                  <a:tcPr/>
                </a:tc>
                <a:tc>
                  <a:txBody>
                    <a:bodyPr/>
                    <a:lstStyle/>
                    <a:p>
                      <a:r>
                        <a:rPr lang="en-US" dirty="0" smtClean="0">
                          <a:solidFill>
                            <a:schemeClr val="tx1"/>
                          </a:solidFill>
                        </a:rPr>
                        <a:t>Type</a:t>
                      </a:r>
                      <a:endParaRPr lang="en-US" dirty="0">
                        <a:solidFill>
                          <a:schemeClr val="tx1"/>
                        </a:solidFill>
                      </a:endParaRPr>
                    </a:p>
                  </a:txBody>
                  <a:tcPr/>
                </a:tc>
                <a:tc>
                  <a:txBody>
                    <a:bodyPr/>
                    <a:lstStyle/>
                    <a:p>
                      <a:r>
                        <a:rPr lang="en-US" dirty="0" smtClean="0">
                          <a:solidFill>
                            <a:schemeClr val="tx1"/>
                          </a:solidFill>
                        </a:rPr>
                        <a:t>Suppression material</a:t>
                      </a:r>
                      <a:endParaRPr lang="en-US" dirty="0">
                        <a:solidFill>
                          <a:schemeClr val="tx1"/>
                        </a:solidFill>
                      </a:endParaRPr>
                    </a:p>
                  </a:txBody>
                  <a:tcPr/>
                </a:tc>
              </a:tr>
              <a:tr h="370840">
                <a:tc>
                  <a:txBody>
                    <a:bodyPr/>
                    <a:lstStyle/>
                    <a:p>
                      <a:r>
                        <a:rPr lang="en-US" dirty="0" smtClean="0">
                          <a:solidFill>
                            <a:schemeClr val="tx1"/>
                          </a:solidFill>
                        </a:rPr>
                        <a:t>A</a:t>
                      </a:r>
                      <a:endParaRPr lang="en-US" dirty="0">
                        <a:solidFill>
                          <a:schemeClr val="tx1"/>
                        </a:solidFill>
                      </a:endParaRPr>
                    </a:p>
                  </a:txBody>
                  <a:tcPr/>
                </a:tc>
                <a:tc>
                  <a:txBody>
                    <a:bodyPr/>
                    <a:lstStyle/>
                    <a:p>
                      <a:r>
                        <a:rPr lang="en-US" dirty="0" smtClean="0">
                          <a:solidFill>
                            <a:schemeClr val="tx1"/>
                          </a:solidFill>
                        </a:rPr>
                        <a:t>Common combustibles</a:t>
                      </a:r>
                      <a:endParaRPr lang="en-US" dirty="0">
                        <a:solidFill>
                          <a:schemeClr val="tx1"/>
                        </a:solidFill>
                      </a:endParaRPr>
                    </a:p>
                  </a:txBody>
                  <a:tcPr/>
                </a:tc>
                <a:tc>
                  <a:txBody>
                    <a:bodyPr/>
                    <a:lstStyle/>
                    <a:p>
                      <a:r>
                        <a:rPr lang="en-US" dirty="0" smtClean="0">
                          <a:solidFill>
                            <a:schemeClr val="tx1"/>
                          </a:solidFill>
                        </a:rPr>
                        <a:t>Water, soda</a:t>
                      </a:r>
                      <a:r>
                        <a:rPr lang="en-US" baseline="0" dirty="0" smtClean="0">
                          <a:solidFill>
                            <a:schemeClr val="tx1"/>
                          </a:solidFill>
                        </a:rPr>
                        <a:t> acid</a:t>
                      </a:r>
                      <a:endParaRPr lang="en-US" dirty="0">
                        <a:solidFill>
                          <a:schemeClr val="tx1"/>
                        </a:solidFill>
                      </a:endParaRPr>
                    </a:p>
                  </a:txBody>
                  <a:tcPr/>
                </a:tc>
              </a:tr>
              <a:tr h="370840">
                <a:tc>
                  <a:txBody>
                    <a:bodyPr/>
                    <a:lstStyle/>
                    <a:p>
                      <a:r>
                        <a:rPr lang="en-US" dirty="0" smtClean="0">
                          <a:solidFill>
                            <a:schemeClr val="tx1"/>
                          </a:solidFill>
                        </a:rPr>
                        <a:t>B</a:t>
                      </a:r>
                      <a:endParaRPr lang="en-US" dirty="0">
                        <a:solidFill>
                          <a:schemeClr val="tx1"/>
                        </a:solidFill>
                      </a:endParaRPr>
                    </a:p>
                  </a:txBody>
                  <a:tcPr/>
                </a:tc>
                <a:tc>
                  <a:txBody>
                    <a:bodyPr/>
                    <a:lstStyle/>
                    <a:p>
                      <a:r>
                        <a:rPr lang="en-US" dirty="0" smtClean="0">
                          <a:solidFill>
                            <a:schemeClr val="tx1"/>
                          </a:solidFill>
                        </a:rPr>
                        <a:t>Liquids</a:t>
                      </a:r>
                      <a:endParaRPr lang="en-US" dirty="0">
                        <a:solidFill>
                          <a:schemeClr val="tx1"/>
                        </a:solidFill>
                      </a:endParaRPr>
                    </a:p>
                  </a:txBody>
                  <a:tcPr/>
                </a:tc>
                <a:tc>
                  <a:txBody>
                    <a:bodyPr/>
                    <a:lstStyle/>
                    <a:p>
                      <a:r>
                        <a:rPr lang="en-US" dirty="0" smtClean="0">
                          <a:solidFill>
                            <a:schemeClr val="tx1"/>
                          </a:solidFill>
                        </a:rPr>
                        <a:t>CO2, Halon*,</a:t>
                      </a:r>
                      <a:r>
                        <a:rPr lang="en-US" baseline="0" dirty="0" smtClean="0">
                          <a:solidFill>
                            <a:schemeClr val="tx1"/>
                          </a:solidFill>
                        </a:rPr>
                        <a:t> soda acid</a:t>
                      </a:r>
                      <a:endParaRPr lang="en-US" dirty="0">
                        <a:solidFill>
                          <a:schemeClr val="tx1"/>
                        </a:solidFill>
                      </a:endParaRPr>
                    </a:p>
                  </a:txBody>
                  <a:tcPr/>
                </a:tc>
              </a:tr>
              <a:tr h="370840">
                <a:tc>
                  <a:txBody>
                    <a:bodyPr/>
                    <a:lstStyle/>
                    <a:p>
                      <a:r>
                        <a:rPr lang="en-US" dirty="0" smtClean="0">
                          <a:solidFill>
                            <a:schemeClr val="tx1"/>
                          </a:solidFill>
                        </a:rPr>
                        <a:t>C</a:t>
                      </a:r>
                      <a:endParaRPr lang="en-US" dirty="0">
                        <a:solidFill>
                          <a:schemeClr val="tx1"/>
                        </a:solidFill>
                      </a:endParaRPr>
                    </a:p>
                  </a:txBody>
                  <a:tcPr/>
                </a:tc>
                <a:tc>
                  <a:txBody>
                    <a:bodyPr/>
                    <a:lstStyle/>
                    <a:p>
                      <a:r>
                        <a:rPr lang="en-US" dirty="0" smtClean="0">
                          <a:solidFill>
                            <a:schemeClr val="tx1"/>
                          </a:solidFill>
                        </a:rPr>
                        <a:t>Electrical</a:t>
                      </a:r>
                      <a:endParaRPr lang="en-US" dirty="0">
                        <a:solidFill>
                          <a:schemeClr val="tx1"/>
                        </a:solidFill>
                      </a:endParaRPr>
                    </a:p>
                  </a:txBody>
                  <a:tcPr/>
                </a:tc>
                <a:tc>
                  <a:txBody>
                    <a:bodyPr/>
                    <a:lstStyle/>
                    <a:p>
                      <a:r>
                        <a:rPr lang="en-US" dirty="0" smtClean="0">
                          <a:solidFill>
                            <a:schemeClr val="tx1"/>
                          </a:solidFill>
                        </a:rPr>
                        <a:t>CO2,</a:t>
                      </a:r>
                      <a:r>
                        <a:rPr lang="en-US" baseline="0" dirty="0" smtClean="0">
                          <a:solidFill>
                            <a:schemeClr val="tx1"/>
                          </a:solidFill>
                        </a:rPr>
                        <a:t> Halon*</a:t>
                      </a:r>
                    </a:p>
                  </a:txBody>
                  <a:tcPr/>
                </a:tc>
              </a:tr>
              <a:tr h="370840">
                <a:tc>
                  <a:txBody>
                    <a:bodyPr/>
                    <a:lstStyle/>
                    <a:p>
                      <a:r>
                        <a:rPr lang="en-US" dirty="0" smtClean="0">
                          <a:solidFill>
                            <a:schemeClr val="tx1"/>
                          </a:solidFill>
                        </a:rPr>
                        <a:t>D</a:t>
                      </a:r>
                      <a:endParaRPr lang="en-US" dirty="0">
                        <a:solidFill>
                          <a:schemeClr val="tx1"/>
                        </a:solidFill>
                      </a:endParaRPr>
                    </a:p>
                  </a:txBody>
                  <a:tcPr/>
                </a:tc>
                <a:tc>
                  <a:txBody>
                    <a:bodyPr/>
                    <a:lstStyle/>
                    <a:p>
                      <a:r>
                        <a:rPr lang="en-US" dirty="0" smtClean="0">
                          <a:solidFill>
                            <a:schemeClr val="tx1"/>
                          </a:solidFill>
                        </a:rPr>
                        <a:t>Metal</a:t>
                      </a:r>
                      <a:endParaRPr lang="en-US" dirty="0">
                        <a:solidFill>
                          <a:schemeClr val="tx1"/>
                        </a:solidFill>
                      </a:endParaRPr>
                    </a:p>
                  </a:txBody>
                  <a:tcPr/>
                </a:tc>
                <a:tc>
                  <a:txBody>
                    <a:bodyPr/>
                    <a:lstStyle/>
                    <a:p>
                      <a:r>
                        <a:rPr lang="en-US" dirty="0" smtClean="0">
                          <a:solidFill>
                            <a:schemeClr val="tx1"/>
                          </a:solidFill>
                        </a:rPr>
                        <a:t>Dry powder</a:t>
                      </a:r>
                      <a:endParaRPr lang="en-US" dirty="0">
                        <a:solidFill>
                          <a:schemeClr val="tx1"/>
                        </a:solidFill>
                      </a:endParaRPr>
                    </a:p>
                  </a:txBody>
                  <a:tcPr/>
                </a:tc>
              </a:tr>
            </a:tbl>
          </a:graphicData>
        </a:graphic>
      </p:graphicFrame>
    </p:spTree>
    <p:extLst>
      <p:ext uri="{BB962C8B-B14F-4D97-AF65-F5344CB8AC3E}">
        <p14:creationId xmlns:p14="http://schemas.microsoft.com/office/powerpoint/2010/main" val="2621618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Fire Detection Systems</a:t>
            </a:r>
            <a:endParaRPr lang="en-US" dirty="0"/>
          </a:p>
        </p:txBody>
      </p:sp>
      <p:sp>
        <p:nvSpPr>
          <p:cNvPr id="3" name="Content Placeholder 2"/>
          <p:cNvSpPr>
            <a:spLocks noGrp="1"/>
          </p:cNvSpPr>
          <p:nvPr>
            <p:ph idx="1"/>
          </p:nvPr>
        </p:nvSpPr>
        <p:spPr/>
        <p:txBody>
          <a:bodyPr>
            <a:normAutofit lnSpcReduction="10000"/>
          </a:bodyPr>
          <a:lstStyle/>
          <a:p>
            <a:r>
              <a:rPr lang="en-US" dirty="0" smtClean="0"/>
              <a:t>Protecting facilities requires installation of automated fire detection and suppression systems </a:t>
            </a:r>
          </a:p>
          <a:p>
            <a:pPr lvl="1"/>
            <a:r>
              <a:rPr lang="en-US" dirty="0" smtClean="0"/>
              <a:t>Types of fire detection system:</a:t>
            </a:r>
          </a:p>
          <a:p>
            <a:pPr lvl="2"/>
            <a:r>
              <a:rPr lang="en-US" i="1" u="sng" dirty="0" smtClean="0"/>
              <a:t>Fixed-temperature detection </a:t>
            </a:r>
            <a:r>
              <a:rPr lang="en-US" dirty="0" smtClean="0"/>
              <a:t>– triggers when a specific temperature is reached</a:t>
            </a:r>
          </a:p>
          <a:p>
            <a:pPr lvl="2"/>
            <a:r>
              <a:rPr lang="en-US" i="1" u="sng" dirty="0" smtClean="0"/>
              <a:t>Rate-of-rise detection </a:t>
            </a:r>
            <a:r>
              <a:rPr lang="en-US" dirty="0" smtClean="0"/>
              <a:t>– trigger when the speed at which the temperature changes reaches a specific level</a:t>
            </a:r>
          </a:p>
          <a:p>
            <a:pPr lvl="2"/>
            <a:r>
              <a:rPr lang="en-US" i="1" u="sng" dirty="0" smtClean="0"/>
              <a:t>Flame-actuated</a:t>
            </a:r>
            <a:r>
              <a:rPr lang="en-US" u="sng" dirty="0" smtClean="0"/>
              <a:t> </a:t>
            </a:r>
            <a:r>
              <a:rPr lang="en-US" dirty="0" smtClean="0"/>
              <a:t>– triggers based on infrared energy of flames</a:t>
            </a:r>
          </a:p>
          <a:p>
            <a:pPr lvl="2"/>
            <a:r>
              <a:rPr lang="en-US" i="1" u="sng" dirty="0" smtClean="0"/>
              <a:t>Smoke-actuated</a:t>
            </a:r>
            <a:r>
              <a:rPr lang="en-US" dirty="0" smtClean="0"/>
              <a:t> – uses photoelectric or radioactive ionization sensors as triggers</a:t>
            </a:r>
          </a:p>
          <a:p>
            <a:pPr lvl="2"/>
            <a:r>
              <a:rPr lang="en-US" dirty="0" smtClean="0"/>
              <a:t>Incipient smoke detection systems (aspirating sensors) detect the chemicals associated with the very early stages of combustion before a fire is otherwise detectable</a:t>
            </a:r>
          </a:p>
          <a:p>
            <a:r>
              <a:rPr lang="en-US" dirty="0" smtClean="0"/>
              <a:t>Most fire-detection system can be linked to fire response service notification mechanisms</a:t>
            </a:r>
            <a:endParaRPr lang="en-US" dirty="0"/>
          </a:p>
        </p:txBody>
      </p:sp>
    </p:spTree>
    <p:extLst>
      <p:ext uri="{BB962C8B-B14F-4D97-AF65-F5344CB8AC3E}">
        <p14:creationId xmlns:p14="http://schemas.microsoft.com/office/powerpoint/2010/main" val="3738661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Water Suppression Systems</a:t>
            </a:r>
            <a:endParaRPr lang="en-US" dirty="0"/>
          </a:p>
        </p:txBody>
      </p:sp>
      <p:sp>
        <p:nvSpPr>
          <p:cNvPr id="3" name="Content Placeholder 2"/>
          <p:cNvSpPr>
            <a:spLocks noGrp="1"/>
          </p:cNvSpPr>
          <p:nvPr>
            <p:ph idx="1"/>
          </p:nvPr>
        </p:nvSpPr>
        <p:spPr/>
        <p:txBody>
          <a:bodyPr>
            <a:normAutofit fontScale="92500" lnSpcReduction="10000"/>
          </a:bodyPr>
          <a:lstStyle/>
          <a:p>
            <a:r>
              <a:rPr lang="en-US" i="1" dirty="0" smtClean="0"/>
              <a:t>Wet pipe system (closed head system)</a:t>
            </a:r>
          </a:p>
          <a:p>
            <a:pPr lvl="1"/>
            <a:r>
              <a:rPr lang="en-US" dirty="0" smtClean="0"/>
              <a:t>Always full of water</a:t>
            </a:r>
          </a:p>
          <a:p>
            <a:r>
              <a:rPr lang="en-US" i="1" dirty="0" smtClean="0"/>
              <a:t>Dry pipe system</a:t>
            </a:r>
          </a:p>
          <a:p>
            <a:pPr lvl="1"/>
            <a:r>
              <a:rPr lang="en-US" dirty="0" smtClean="0"/>
              <a:t>Contains compressed air; once triggered, air escapes, opens the water valve</a:t>
            </a:r>
          </a:p>
          <a:p>
            <a:r>
              <a:rPr lang="en-US" i="1" dirty="0" smtClean="0"/>
              <a:t>Deluge system</a:t>
            </a:r>
          </a:p>
          <a:p>
            <a:pPr lvl="1"/>
            <a:r>
              <a:rPr lang="en-US" dirty="0" smtClean="0"/>
              <a:t>Another form of dry pipe that uses larger pipes and therefore delivers significantly larger volume of water</a:t>
            </a:r>
          </a:p>
          <a:p>
            <a:r>
              <a:rPr lang="en-US" i="1" dirty="0" smtClean="0"/>
              <a:t>Preaction system</a:t>
            </a:r>
          </a:p>
          <a:p>
            <a:pPr lvl="1"/>
            <a:r>
              <a:rPr lang="en-US" dirty="0" smtClean="0"/>
              <a:t>Combination dry pipe/wet pipe system; exits as a dry pipe until the initial stages of a fire are detected, and then the pipes are filled with water. The water is released only after the sprinkler head activation triggers are melted by sufficient heat.  Can be manually reset if fire is extinguished before the water is released</a:t>
            </a:r>
            <a:endParaRPr lang="en-US" dirty="0"/>
          </a:p>
        </p:txBody>
      </p:sp>
    </p:spTree>
    <p:extLst>
      <p:ext uri="{BB962C8B-B14F-4D97-AF65-F5344CB8AC3E}">
        <p14:creationId xmlns:p14="http://schemas.microsoft.com/office/powerpoint/2010/main" val="3735118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Gas Discharge Systems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Gas discharge systems are usually more effective than water systems</a:t>
            </a:r>
          </a:p>
          <a:p>
            <a:pPr lvl="1"/>
            <a:r>
              <a:rPr lang="en-US" dirty="0" smtClean="0"/>
              <a:t>However, should not be used in environments in which people are located</a:t>
            </a:r>
          </a:p>
          <a:p>
            <a:r>
              <a:rPr lang="en-US" dirty="0" smtClean="0"/>
              <a:t>Halon is effective but degrades into toxic gasses at 900 degrees Fahrenheit.  Also a known carcinogenic</a:t>
            </a:r>
          </a:p>
          <a:p>
            <a:r>
              <a:rPr lang="en-US" dirty="0" smtClean="0"/>
              <a:t>Replacements for Halon:</a:t>
            </a:r>
          </a:p>
          <a:p>
            <a:pPr lvl="1"/>
            <a:r>
              <a:rPr lang="en-US" dirty="0"/>
              <a:t>FM-200</a:t>
            </a:r>
          </a:p>
          <a:p>
            <a:pPr lvl="1"/>
            <a:r>
              <a:rPr lang="en-US" dirty="0"/>
              <a:t>CEA-410</a:t>
            </a:r>
          </a:p>
          <a:p>
            <a:pPr lvl="1"/>
            <a:r>
              <a:rPr lang="en-US" dirty="0"/>
              <a:t>NAF-S-III OR CEA-308</a:t>
            </a:r>
          </a:p>
          <a:p>
            <a:pPr lvl="1"/>
            <a:r>
              <a:rPr lang="en-US" dirty="0"/>
              <a:t>FE-13 (</a:t>
            </a:r>
            <a:r>
              <a:rPr lang="en-US" dirty="0" smtClean="0"/>
              <a:t>HCFC-23)</a:t>
            </a:r>
            <a:endParaRPr lang="en-US" dirty="0"/>
          </a:p>
          <a:p>
            <a:pPr lvl="1"/>
            <a:r>
              <a:rPr lang="en-US" dirty="0"/>
              <a:t>Argon (IG55) or Argonite (IG01)</a:t>
            </a:r>
          </a:p>
          <a:p>
            <a:pPr lvl="1"/>
            <a:r>
              <a:rPr lang="en-US" dirty="0"/>
              <a:t>Inergen (IG541)</a:t>
            </a:r>
          </a:p>
          <a:p>
            <a:pPr lvl="1"/>
            <a:r>
              <a:rPr lang="en-US" dirty="0"/>
              <a:t>Aero-K (microscopic potassium compound in aerosol form)</a:t>
            </a:r>
          </a:p>
          <a:p>
            <a:endParaRPr lang="en-US" dirty="0" smtClean="0"/>
          </a:p>
          <a:p>
            <a:pPr lvl="1"/>
            <a:endParaRPr lang="en-US" dirty="0" smtClean="0"/>
          </a:p>
        </p:txBody>
      </p:sp>
    </p:spTree>
    <p:extLst>
      <p:ext uri="{BB962C8B-B14F-4D97-AF65-F5344CB8AC3E}">
        <p14:creationId xmlns:p14="http://schemas.microsoft.com/office/powerpoint/2010/main" val="2675623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Damage</a:t>
            </a:r>
            <a:endParaRPr lang="en-US" dirty="0"/>
          </a:p>
        </p:txBody>
      </p:sp>
      <p:sp>
        <p:nvSpPr>
          <p:cNvPr id="3" name="Content Placeholder 2"/>
          <p:cNvSpPr>
            <a:spLocks noGrp="1"/>
          </p:cNvSpPr>
          <p:nvPr>
            <p:ph idx="1"/>
          </p:nvPr>
        </p:nvSpPr>
        <p:spPr/>
        <p:txBody>
          <a:bodyPr>
            <a:normAutofit/>
          </a:bodyPr>
          <a:lstStyle/>
          <a:p>
            <a:r>
              <a:rPr lang="en-US" dirty="0" smtClean="0"/>
              <a:t>Smoke can damage most storage devices</a:t>
            </a:r>
          </a:p>
          <a:p>
            <a:r>
              <a:rPr lang="en-US" dirty="0" smtClean="0"/>
              <a:t>Heat can damage any electronic or computer equipment</a:t>
            </a:r>
          </a:p>
          <a:p>
            <a:pPr lvl="1"/>
            <a:r>
              <a:rPr lang="en-US" dirty="0"/>
              <a:t>100 degrees – damage to storage tapes</a:t>
            </a:r>
          </a:p>
          <a:p>
            <a:pPr lvl="1"/>
            <a:r>
              <a:rPr lang="en-US" dirty="0"/>
              <a:t>175 degrees – damage computer hardware (CPU and RAM)</a:t>
            </a:r>
          </a:p>
          <a:p>
            <a:pPr lvl="1"/>
            <a:r>
              <a:rPr lang="en-US" dirty="0"/>
              <a:t>350 degrees – damage paper products through warping and discoloration</a:t>
            </a:r>
          </a:p>
          <a:p>
            <a:r>
              <a:rPr lang="en-US" dirty="0" smtClean="0"/>
              <a:t>Suppression media can cause short circuits, initiate corrosion, or render equipment useless</a:t>
            </a:r>
          </a:p>
          <a:p>
            <a:pPr lvl="1"/>
            <a:endParaRPr lang="en-US" dirty="0" smtClean="0"/>
          </a:p>
        </p:txBody>
      </p:sp>
    </p:spTree>
    <p:extLst>
      <p:ext uri="{BB962C8B-B14F-4D97-AF65-F5344CB8AC3E}">
        <p14:creationId xmlns:p14="http://schemas.microsoft.com/office/powerpoint/2010/main" val="908156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 and Manage Physical Security</a:t>
            </a:r>
            <a:endParaRPr lang="en-US" dirty="0"/>
          </a:p>
        </p:txBody>
      </p:sp>
      <p:sp>
        <p:nvSpPr>
          <p:cNvPr id="3" name="Content Placeholder 2"/>
          <p:cNvSpPr>
            <a:spLocks noGrp="1"/>
          </p:cNvSpPr>
          <p:nvPr>
            <p:ph idx="1"/>
          </p:nvPr>
        </p:nvSpPr>
        <p:spPr/>
        <p:txBody>
          <a:bodyPr/>
          <a:lstStyle/>
          <a:p>
            <a:r>
              <a:rPr lang="en-US" dirty="0" smtClean="0"/>
              <a:t>Perimeter Security Controls</a:t>
            </a:r>
          </a:p>
          <a:p>
            <a:pPr lvl="1"/>
            <a:r>
              <a:rPr lang="en-US" b="1" dirty="0" smtClean="0"/>
              <a:t>Fences</a:t>
            </a:r>
            <a:r>
              <a:rPr lang="en-US" dirty="0" smtClean="0"/>
              <a:t> (note fence heights on page 423)</a:t>
            </a:r>
          </a:p>
          <a:p>
            <a:pPr lvl="1"/>
            <a:r>
              <a:rPr lang="en-US" b="1" dirty="0" smtClean="0"/>
              <a:t>Gates</a:t>
            </a:r>
          </a:p>
          <a:p>
            <a:pPr lvl="1"/>
            <a:r>
              <a:rPr lang="en-US" b="1" dirty="0" smtClean="0"/>
              <a:t>Turnstiles</a:t>
            </a:r>
            <a:r>
              <a:rPr lang="en-US" dirty="0" smtClean="0"/>
              <a:t> – prevents more than one person at a time from gaining and only in one direction</a:t>
            </a:r>
          </a:p>
          <a:p>
            <a:pPr lvl="1"/>
            <a:r>
              <a:rPr lang="en-US" b="1" dirty="0" smtClean="0"/>
              <a:t>Mantraps</a:t>
            </a:r>
            <a:r>
              <a:rPr lang="en-US" dirty="0" smtClean="0"/>
              <a:t> – Interlocking doors</a:t>
            </a:r>
          </a:p>
          <a:p>
            <a:pPr lvl="1"/>
            <a:r>
              <a:rPr lang="en-US" b="1" dirty="0" smtClean="0"/>
              <a:t>Security bollards</a:t>
            </a:r>
          </a:p>
          <a:p>
            <a:pPr lvl="1"/>
            <a:r>
              <a:rPr lang="en-US" b="1" dirty="0" smtClean="0"/>
              <a:t>Lighting</a:t>
            </a:r>
            <a:r>
              <a:rPr lang="en-US" dirty="0" smtClean="0"/>
              <a:t> – most commonly used form of perimeter security control</a:t>
            </a:r>
          </a:p>
          <a:p>
            <a:pPr lvl="1"/>
            <a:r>
              <a:rPr lang="en-US" b="1" dirty="0" smtClean="0"/>
              <a:t>Security Guards and Dogs </a:t>
            </a:r>
            <a:r>
              <a:rPr lang="en-US" dirty="0" smtClean="0"/>
              <a:t>– active security control, but not a perfect solution</a:t>
            </a:r>
            <a:endParaRPr lang="en-US" dirty="0"/>
          </a:p>
        </p:txBody>
      </p:sp>
    </p:spTree>
    <p:extLst>
      <p:ext uri="{BB962C8B-B14F-4D97-AF65-F5344CB8AC3E}">
        <p14:creationId xmlns:p14="http://schemas.microsoft.com/office/powerpoint/2010/main" val="634830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Apply Security Principles to Sites and Facility Design</a:t>
            </a:r>
            <a:endParaRPr lang="en-US" dirty="0"/>
          </a:p>
        </p:txBody>
      </p:sp>
      <p:sp>
        <p:nvSpPr>
          <p:cNvPr id="3" name="Content Placeholder 2"/>
          <p:cNvSpPr>
            <a:spLocks noGrp="1"/>
          </p:cNvSpPr>
          <p:nvPr>
            <p:ph idx="1"/>
          </p:nvPr>
        </p:nvSpPr>
        <p:spPr>
          <a:xfrm>
            <a:off x="838200" y="1825625"/>
            <a:ext cx="10902696" cy="4351338"/>
          </a:xfrm>
        </p:spPr>
        <p:txBody>
          <a:bodyPr>
            <a:normAutofit lnSpcReduction="10000"/>
          </a:bodyPr>
          <a:lstStyle/>
          <a:p>
            <a:r>
              <a:rPr lang="en-US" dirty="0" smtClean="0"/>
              <a:t>Secure Facility Plan</a:t>
            </a:r>
          </a:p>
          <a:p>
            <a:pPr lvl="1"/>
            <a:r>
              <a:rPr lang="en-US" i="1" dirty="0" smtClean="0"/>
              <a:t>Critical path analysis </a:t>
            </a:r>
            <a:r>
              <a:rPr lang="en-US" dirty="0" smtClean="0"/>
              <a:t>– systematic effort to identify relationships between mission-critical applications, processes, and operations and all the necessary supporting elements</a:t>
            </a:r>
          </a:p>
          <a:p>
            <a:pPr lvl="1"/>
            <a:r>
              <a:rPr lang="en-US" i="1" dirty="0" smtClean="0"/>
              <a:t>Technology convergence </a:t>
            </a:r>
            <a:r>
              <a:rPr lang="en-US" dirty="0" smtClean="0"/>
              <a:t>–tendency for various technologies, solutions, utilities, and system to evolve and merge over time</a:t>
            </a:r>
          </a:p>
          <a:p>
            <a:r>
              <a:rPr lang="en-US" dirty="0" smtClean="0"/>
              <a:t>Site Selection – should be based on security needs</a:t>
            </a:r>
          </a:p>
          <a:p>
            <a:r>
              <a:rPr lang="en-US" dirty="0" smtClean="0"/>
              <a:t>Visibility – area around a facility; view of CCTV</a:t>
            </a:r>
          </a:p>
          <a:p>
            <a:r>
              <a:rPr lang="en-US" dirty="0" smtClean="0"/>
              <a:t>Natural Disasters</a:t>
            </a:r>
          </a:p>
          <a:p>
            <a:r>
              <a:rPr lang="en-US" dirty="0" smtClean="0"/>
              <a:t>Facility Design – floors, doors, walls ceilings, HVAC, power, sewage, etc..</a:t>
            </a:r>
          </a:p>
          <a:p>
            <a:pPr lvl="1"/>
            <a:r>
              <a:rPr lang="en-US" dirty="0" smtClean="0"/>
              <a:t>Crime Prevention through Environmental Design (CPTED)</a:t>
            </a:r>
            <a:endParaRPr lang="en-US" dirty="0"/>
          </a:p>
        </p:txBody>
      </p:sp>
    </p:spTree>
    <p:extLst>
      <p:ext uri="{BB962C8B-B14F-4D97-AF65-F5344CB8AC3E}">
        <p14:creationId xmlns:p14="http://schemas.microsoft.com/office/powerpoint/2010/main" val="3148998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Internal Security Controls</a:t>
            </a:r>
            <a:endParaRPr lang="en-US" dirty="0"/>
          </a:p>
        </p:txBody>
      </p:sp>
      <p:sp>
        <p:nvSpPr>
          <p:cNvPr id="3" name="Content Placeholder 2"/>
          <p:cNvSpPr>
            <a:spLocks noGrp="1"/>
          </p:cNvSpPr>
          <p:nvPr>
            <p:ph idx="1"/>
          </p:nvPr>
        </p:nvSpPr>
        <p:spPr/>
        <p:txBody>
          <a:bodyPr/>
          <a:lstStyle/>
          <a:p>
            <a:r>
              <a:rPr lang="en-US" dirty="0" smtClean="0"/>
              <a:t>Keys and Combination Locks</a:t>
            </a:r>
          </a:p>
          <a:p>
            <a:pPr lvl="1"/>
            <a:r>
              <a:rPr lang="en-US" dirty="0" smtClean="0"/>
              <a:t>Key locks (preset locks) are the most common and inexpensive form of physical access control devices</a:t>
            </a:r>
          </a:p>
          <a:p>
            <a:pPr lvl="1"/>
            <a:r>
              <a:rPr lang="en-US" dirty="0" smtClean="0"/>
              <a:t>Locks serve as an alternative to security guards as a perimeter entrance access control device</a:t>
            </a:r>
          </a:p>
          <a:p>
            <a:r>
              <a:rPr lang="en-US" dirty="0" smtClean="0"/>
              <a:t>Badges</a:t>
            </a:r>
          </a:p>
          <a:p>
            <a:pPr lvl="1"/>
            <a:r>
              <a:rPr lang="en-US" dirty="0" smtClean="0"/>
              <a:t>Simple as a name tab or complex as a smart card</a:t>
            </a:r>
          </a:p>
        </p:txBody>
      </p:sp>
    </p:spTree>
    <p:extLst>
      <p:ext uri="{BB962C8B-B14F-4D97-AF65-F5344CB8AC3E}">
        <p14:creationId xmlns:p14="http://schemas.microsoft.com/office/powerpoint/2010/main" val="2409531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Internal Security Controls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Motion Detectors or motion sensor</a:t>
            </a:r>
          </a:p>
          <a:p>
            <a:r>
              <a:rPr lang="en-US" dirty="0" smtClean="0"/>
              <a:t>Types:</a:t>
            </a:r>
          </a:p>
          <a:p>
            <a:pPr lvl="1"/>
            <a:r>
              <a:rPr lang="en-US" i="1" u="sng" dirty="0" smtClean="0"/>
              <a:t>Infrared motion detector </a:t>
            </a:r>
            <a:r>
              <a:rPr lang="en-US" dirty="0" smtClean="0"/>
              <a:t>monitors for significant changes in the infrared lighting pattern of monitored area</a:t>
            </a:r>
          </a:p>
          <a:p>
            <a:pPr lvl="1"/>
            <a:r>
              <a:rPr lang="en-US" i="1" u="sng" dirty="0" smtClean="0"/>
              <a:t>Heat-based motion detector </a:t>
            </a:r>
            <a:r>
              <a:rPr lang="en-US" dirty="0" smtClean="0"/>
              <a:t>monitors for significant changes in the heat levels and patterns in a monitored area</a:t>
            </a:r>
          </a:p>
          <a:p>
            <a:pPr lvl="1"/>
            <a:r>
              <a:rPr lang="en-US" i="1" u="sng" dirty="0" smtClean="0"/>
              <a:t>Wave pattern motion </a:t>
            </a:r>
            <a:r>
              <a:rPr lang="en-US" dirty="0" smtClean="0"/>
              <a:t>detector transmits a constant low ultrasonic or high microwave frequency signal into a monitored area and monitors for significant changes or disturbances in reflected patterns</a:t>
            </a:r>
          </a:p>
          <a:p>
            <a:pPr lvl="1"/>
            <a:r>
              <a:rPr lang="en-US" i="1" u="sng" dirty="0" smtClean="0"/>
              <a:t>Capacitance motion detector </a:t>
            </a:r>
            <a:r>
              <a:rPr lang="en-US" dirty="0" smtClean="0"/>
              <a:t>sense changes in electrical or magnetic field surrounding a monitored object</a:t>
            </a:r>
          </a:p>
          <a:p>
            <a:pPr lvl="1"/>
            <a:r>
              <a:rPr lang="en-US" i="1" u="sng" dirty="0" smtClean="0"/>
              <a:t>Photoelectric motion detector </a:t>
            </a:r>
            <a:r>
              <a:rPr lang="en-US" dirty="0" smtClean="0"/>
              <a:t>senses changes in visible light levels for the monitored area; usually deployed in internal rooms that have no windows and are kept dark</a:t>
            </a:r>
          </a:p>
          <a:p>
            <a:pPr lvl="1"/>
            <a:r>
              <a:rPr lang="en-US" i="1" u="sng" dirty="0" smtClean="0"/>
              <a:t>Passive audio motion detector </a:t>
            </a:r>
            <a:r>
              <a:rPr lang="en-US" dirty="0" smtClean="0"/>
              <a:t>listens for abnormal sounds in the monitored area</a:t>
            </a:r>
          </a:p>
        </p:txBody>
      </p:sp>
    </p:spTree>
    <p:extLst>
      <p:ext uri="{BB962C8B-B14F-4D97-AF65-F5344CB8AC3E}">
        <p14:creationId xmlns:p14="http://schemas.microsoft.com/office/powerpoint/2010/main" val="2766687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Internal Security Controls</a:t>
            </a:r>
            <a:endParaRPr lang="en-US" dirty="0"/>
          </a:p>
        </p:txBody>
      </p:sp>
      <p:sp>
        <p:nvSpPr>
          <p:cNvPr id="3" name="Content Placeholder 2"/>
          <p:cNvSpPr>
            <a:spLocks noGrp="1"/>
          </p:cNvSpPr>
          <p:nvPr>
            <p:ph idx="1"/>
          </p:nvPr>
        </p:nvSpPr>
        <p:spPr/>
        <p:txBody>
          <a:bodyPr>
            <a:normAutofit lnSpcReduction="10000"/>
          </a:bodyPr>
          <a:lstStyle/>
          <a:p>
            <a:r>
              <a:rPr lang="en-US" dirty="0" smtClean="0"/>
              <a:t>Intrusion Alarms</a:t>
            </a:r>
          </a:p>
          <a:p>
            <a:pPr lvl="1"/>
            <a:r>
              <a:rPr lang="en-US" b="1" dirty="0" smtClean="0"/>
              <a:t>Deterrent alarms </a:t>
            </a:r>
            <a:r>
              <a:rPr lang="en-US" dirty="0" smtClean="0"/>
              <a:t>trigger deterrents; locks, shut doors, etc.</a:t>
            </a:r>
          </a:p>
          <a:p>
            <a:pPr lvl="1"/>
            <a:r>
              <a:rPr lang="en-US" b="1" dirty="0" smtClean="0"/>
              <a:t>Repellent alarms </a:t>
            </a:r>
            <a:r>
              <a:rPr lang="en-US" dirty="0" smtClean="0"/>
              <a:t>trigger repellants; siren or bell and/or turn on lights</a:t>
            </a:r>
          </a:p>
          <a:p>
            <a:pPr lvl="1"/>
            <a:r>
              <a:rPr lang="en-US" b="1" dirty="0" smtClean="0"/>
              <a:t>Notification alarms </a:t>
            </a:r>
            <a:r>
              <a:rPr lang="en-US" dirty="0" smtClean="0"/>
              <a:t>trigger notification that are often silent from the intruder/attacker perspective but record data about the incident and notify administrators, security guards, and law enforcement</a:t>
            </a:r>
          </a:p>
          <a:p>
            <a:pPr lvl="1"/>
            <a:r>
              <a:rPr lang="en-US" b="1" dirty="0" smtClean="0"/>
              <a:t>Local alarm systems </a:t>
            </a:r>
            <a:r>
              <a:rPr lang="en-US" dirty="0" smtClean="0"/>
              <a:t>must broadcast an audible alarm signal that can be easily hear up to 400 feet away; protect from tampering and disablement</a:t>
            </a:r>
          </a:p>
          <a:p>
            <a:pPr lvl="1"/>
            <a:r>
              <a:rPr lang="en-US" b="1" dirty="0" smtClean="0"/>
              <a:t>Central Station system </a:t>
            </a:r>
            <a:r>
              <a:rPr lang="en-US" dirty="0" smtClean="0"/>
              <a:t>usually silent locally, but offsite monitoring agents are notified so they can respond to the security breach</a:t>
            </a:r>
          </a:p>
          <a:p>
            <a:pPr lvl="1"/>
            <a:r>
              <a:rPr lang="en-US" b="1" dirty="0" smtClean="0"/>
              <a:t>Auxiliary station systems </a:t>
            </a:r>
            <a:r>
              <a:rPr lang="en-US" dirty="0" smtClean="0"/>
              <a:t>can be added to either local or centralized alarm systems</a:t>
            </a:r>
          </a:p>
        </p:txBody>
      </p:sp>
    </p:spTree>
    <p:extLst>
      <p:ext uri="{BB962C8B-B14F-4D97-AF65-F5344CB8AC3E}">
        <p14:creationId xmlns:p14="http://schemas.microsoft.com/office/powerpoint/2010/main" val="751086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Internal Security Controls</a:t>
            </a:r>
            <a:endParaRPr lang="en-US" dirty="0"/>
          </a:p>
        </p:txBody>
      </p:sp>
      <p:sp>
        <p:nvSpPr>
          <p:cNvPr id="3" name="Content Placeholder 2"/>
          <p:cNvSpPr>
            <a:spLocks noGrp="1"/>
          </p:cNvSpPr>
          <p:nvPr>
            <p:ph idx="1"/>
          </p:nvPr>
        </p:nvSpPr>
        <p:spPr/>
        <p:txBody>
          <a:bodyPr>
            <a:normAutofit lnSpcReduction="10000"/>
          </a:bodyPr>
          <a:lstStyle/>
          <a:p>
            <a:r>
              <a:rPr lang="en-US" dirty="0" smtClean="0"/>
              <a:t>Secondary Verification Mechanisms </a:t>
            </a:r>
          </a:p>
          <a:p>
            <a:pPr lvl="1"/>
            <a:r>
              <a:rPr lang="en-US" dirty="0" smtClean="0"/>
              <a:t>Deploy security systems in pairs to reduce false negatives</a:t>
            </a:r>
          </a:p>
          <a:p>
            <a:r>
              <a:rPr lang="en-US" dirty="0" smtClean="0"/>
              <a:t>Environmental and Life Safety</a:t>
            </a:r>
          </a:p>
          <a:p>
            <a:pPr lvl="1"/>
            <a:r>
              <a:rPr lang="en-US" dirty="0" smtClean="0"/>
              <a:t>Protect human life</a:t>
            </a:r>
          </a:p>
          <a:p>
            <a:r>
              <a:rPr lang="en-US" dirty="0" smtClean="0"/>
              <a:t>Privacy Responsibilities and Legal Requirements</a:t>
            </a:r>
          </a:p>
          <a:p>
            <a:pPr lvl="1"/>
            <a:r>
              <a:rPr lang="en-US" dirty="0" smtClean="0"/>
              <a:t>Privacy means protecting personal information from disclosure to unauthorized individuals</a:t>
            </a:r>
          </a:p>
          <a:p>
            <a:r>
              <a:rPr lang="en-US" dirty="0" smtClean="0"/>
              <a:t>Regulatory Requirements</a:t>
            </a:r>
          </a:p>
          <a:p>
            <a:pPr lvl="1"/>
            <a:r>
              <a:rPr lang="en-US" dirty="0" smtClean="0"/>
              <a:t>Every organization operates within a certain industry and jurisdiction</a:t>
            </a:r>
          </a:p>
          <a:p>
            <a:pPr lvl="1"/>
            <a:r>
              <a:rPr lang="en-US" dirty="0" smtClean="0"/>
              <a:t>Legal requirements can apply to licensed use of software, hiring restrictions, handling of sensitive materials, and compliance with safety regulations</a:t>
            </a:r>
            <a:endParaRPr lang="en-US" dirty="0"/>
          </a:p>
        </p:txBody>
      </p:sp>
    </p:spTree>
    <p:extLst>
      <p:ext uri="{BB962C8B-B14F-4D97-AF65-F5344CB8AC3E}">
        <p14:creationId xmlns:p14="http://schemas.microsoft.com/office/powerpoint/2010/main" val="4868865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Summary</a:t>
            </a:r>
            <a:endParaRPr lang="en-US" dirty="0"/>
          </a:p>
        </p:txBody>
      </p:sp>
      <p:sp>
        <p:nvSpPr>
          <p:cNvPr id="3" name="Content Placeholder 2"/>
          <p:cNvSpPr>
            <a:spLocks noGrp="1"/>
          </p:cNvSpPr>
          <p:nvPr>
            <p:ph idx="1"/>
          </p:nvPr>
        </p:nvSpPr>
        <p:spPr/>
        <p:txBody>
          <a:bodyPr/>
          <a:lstStyle/>
          <a:p>
            <a:r>
              <a:rPr lang="en-US" dirty="0" smtClean="0"/>
              <a:t>Control over the physical environment</a:t>
            </a:r>
          </a:p>
          <a:p>
            <a:r>
              <a:rPr lang="en-US" dirty="0" smtClean="0"/>
              <a:t>Facility design</a:t>
            </a:r>
          </a:p>
          <a:p>
            <a:r>
              <a:rPr lang="en-US" dirty="0" smtClean="0"/>
              <a:t>Security controls to mange physical security</a:t>
            </a:r>
          </a:p>
          <a:p>
            <a:r>
              <a:rPr lang="en-US" dirty="0" smtClean="0"/>
              <a:t>Types of physical access control mechanisms</a:t>
            </a:r>
          </a:p>
          <a:p>
            <a:r>
              <a:rPr lang="en-US" dirty="0" smtClean="0"/>
              <a:t>Wiring closets and server rooms</a:t>
            </a:r>
          </a:p>
          <a:p>
            <a:r>
              <a:rPr lang="en-US" dirty="0" smtClean="0"/>
              <a:t>Media storage security</a:t>
            </a:r>
          </a:p>
          <a:p>
            <a:r>
              <a:rPr lang="en-US" dirty="0" smtClean="0"/>
              <a:t>Fire detection and  suppression</a:t>
            </a:r>
          </a:p>
          <a:p>
            <a:r>
              <a:rPr lang="en-US" dirty="0" smtClean="0"/>
              <a:t>Protect human life!</a:t>
            </a:r>
            <a:endParaRPr lang="en-US" dirty="0"/>
          </a:p>
        </p:txBody>
      </p:sp>
    </p:spTree>
    <p:extLst>
      <p:ext uri="{BB962C8B-B14F-4D97-AF65-F5344CB8AC3E}">
        <p14:creationId xmlns:p14="http://schemas.microsoft.com/office/powerpoint/2010/main" val="1513700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Implement Site and Facility Security Controls</a:t>
            </a:r>
            <a:endParaRPr lang="en-US" dirty="0"/>
          </a:p>
        </p:txBody>
      </p:sp>
      <p:sp>
        <p:nvSpPr>
          <p:cNvPr id="3" name="Content Placeholder 2"/>
          <p:cNvSpPr>
            <a:spLocks noGrp="1"/>
          </p:cNvSpPr>
          <p:nvPr>
            <p:ph idx="1"/>
          </p:nvPr>
        </p:nvSpPr>
        <p:spPr/>
        <p:txBody>
          <a:bodyPr>
            <a:normAutofit/>
          </a:bodyPr>
          <a:lstStyle/>
          <a:p>
            <a:r>
              <a:rPr lang="en-US" dirty="0" smtClean="0"/>
              <a:t>Administrative physical controls</a:t>
            </a:r>
          </a:p>
          <a:p>
            <a:pPr lvl="1"/>
            <a:r>
              <a:rPr lang="en-US" dirty="0" smtClean="0"/>
              <a:t>Facility construction and selection, site management, personnel controls, awareness training</a:t>
            </a:r>
          </a:p>
          <a:p>
            <a:r>
              <a:rPr lang="en-US" dirty="0" smtClean="0"/>
              <a:t>Technical physical controls</a:t>
            </a:r>
          </a:p>
          <a:p>
            <a:pPr lvl="1"/>
            <a:r>
              <a:rPr lang="en-US" dirty="0" smtClean="0"/>
              <a:t>Access controls, IDS/IPS, CCTV, HVAC power supplies, fire detection and suppression</a:t>
            </a:r>
          </a:p>
          <a:p>
            <a:r>
              <a:rPr lang="en-US" dirty="0" smtClean="0"/>
              <a:t>Physical controls</a:t>
            </a:r>
          </a:p>
          <a:p>
            <a:pPr lvl="1"/>
            <a:r>
              <a:rPr lang="en-US" dirty="0"/>
              <a:t>Fencing, lighting, locks, mantraps, guards and dogs</a:t>
            </a:r>
          </a:p>
          <a:p>
            <a:r>
              <a:rPr lang="en-US" dirty="0" smtClean="0"/>
              <a:t>Functional order:</a:t>
            </a:r>
          </a:p>
          <a:p>
            <a:pPr lvl="1"/>
            <a:r>
              <a:rPr lang="en-US" dirty="0" smtClean="0"/>
              <a:t>Deterrence, Denial, Detection, Delay</a:t>
            </a:r>
          </a:p>
        </p:txBody>
      </p:sp>
    </p:spTree>
    <p:extLst>
      <p:ext uri="{BB962C8B-B14F-4D97-AF65-F5344CB8AC3E}">
        <p14:creationId xmlns:p14="http://schemas.microsoft.com/office/powerpoint/2010/main" val="2227172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Equipment Failure</a:t>
            </a:r>
            <a:endParaRPr lang="en-US" dirty="0"/>
          </a:p>
        </p:txBody>
      </p:sp>
      <p:sp>
        <p:nvSpPr>
          <p:cNvPr id="3" name="Content Placeholder 2"/>
          <p:cNvSpPr>
            <a:spLocks noGrp="1"/>
          </p:cNvSpPr>
          <p:nvPr>
            <p:ph idx="1"/>
          </p:nvPr>
        </p:nvSpPr>
        <p:spPr/>
        <p:txBody>
          <a:bodyPr/>
          <a:lstStyle/>
          <a:p>
            <a:r>
              <a:rPr lang="en-US" dirty="0" smtClean="0"/>
              <a:t>Equipment failure can take many forms</a:t>
            </a:r>
          </a:p>
          <a:p>
            <a:r>
              <a:rPr lang="en-US" dirty="0" smtClean="0"/>
              <a:t>Service-level agreement (SLA) with vendors</a:t>
            </a:r>
          </a:p>
          <a:p>
            <a:r>
              <a:rPr lang="en-US" dirty="0" smtClean="0"/>
              <a:t>MTTF – mean time to failure</a:t>
            </a:r>
          </a:p>
          <a:p>
            <a:r>
              <a:rPr lang="en-US" dirty="0" smtClean="0"/>
              <a:t>MTTR – mean time to recovery</a:t>
            </a:r>
          </a:p>
          <a:p>
            <a:r>
              <a:rPr lang="en-US" dirty="0" smtClean="0"/>
              <a:t>MTBF – mean time between failure</a:t>
            </a:r>
            <a:endParaRPr lang="en-US" dirty="0"/>
          </a:p>
        </p:txBody>
      </p:sp>
    </p:spTree>
    <p:extLst>
      <p:ext uri="{BB962C8B-B14F-4D97-AF65-F5344CB8AC3E}">
        <p14:creationId xmlns:p14="http://schemas.microsoft.com/office/powerpoint/2010/main" val="656621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Wiring Closets</a:t>
            </a:r>
            <a:endParaRPr lang="en-US" dirty="0"/>
          </a:p>
        </p:txBody>
      </p:sp>
      <p:sp>
        <p:nvSpPr>
          <p:cNvPr id="3" name="Content Placeholder 2"/>
          <p:cNvSpPr>
            <a:spLocks noGrp="1"/>
          </p:cNvSpPr>
          <p:nvPr>
            <p:ph idx="1"/>
          </p:nvPr>
        </p:nvSpPr>
        <p:spPr>
          <a:xfrm>
            <a:off x="838200" y="1825624"/>
            <a:ext cx="10515600" cy="4785487"/>
          </a:xfrm>
        </p:spPr>
        <p:txBody>
          <a:bodyPr>
            <a:normAutofit fontScale="92500" lnSpcReduction="20000"/>
          </a:bodyPr>
          <a:lstStyle/>
          <a:p>
            <a:r>
              <a:rPr lang="en-US" dirty="0" smtClean="0"/>
              <a:t>MDF</a:t>
            </a:r>
          </a:p>
          <a:p>
            <a:r>
              <a:rPr lang="en-US" dirty="0" smtClean="0"/>
              <a:t>IDF </a:t>
            </a:r>
          </a:p>
          <a:p>
            <a:r>
              <a:rPr lang="en-US" dirty="0" smtClean="0"/>
              <a:t>Multiple wiring closets due to limitations of twisted-pair cabling; 100 meters</a:t>
            </a:r>
          </a:p>
          <a:p>
            <a:pPr lvl="1"/>
            <a:r>
              <a:rPr lang="en-US" dirty="0"/>
              <a:t>may include other elements of the building; alarm systems, circuit breaker panels, telephone punch-down blocks </a:t>
            </a:r>
            <a:r>
              <a:rPr lang="en-US" dirty="0" smtClean="0"/>
              <a:t>etc..</a:t>
            </a:r>
            <a:endParaRPr lang="en-US" dirty="0"/>
          </a:p>
          <a:p>
            <a:r>
              <a:rPr lang="en-US" dirty="0" smtClean="0"/>
              <a:t>Cable plant management</a:t>
            </a:r>
          </a:p>
          <a:p>
            <a:pPr lvl="1"/>
            <a:r>
              <a:rPr lang="en-US" i="1" dirty="0" smtClean="0"/>
              <a:t>Entrance facility </a:t>
            </a:r>
            <a:r>
              <a:rPr lang="en-US" dirty="0" smtClean="0"/>
              <a:t>– demarcation point; entrance into the building</a:t>
            </a:r>
          </a:p>
          <a:p>
            <a:pPr lvl="1"/>
            <a:r>
              <a:rPr lang="en-US" i="1" dirty="0" smtClean="0"/>
              <a:t>Equipment room </a:t>
            </a:r>
            <a:r>
              <a:rPr lang="en-US" dirty="0" smtClean="0"/>
              <a:t>– main wiring closet</a:t>
            </a:r>
          </a:p>
          <a:p>
            <a:pPr lvl="1"/>
            <a:r>
              <a:rPr lang="en-US" i="1" dirty="0" smtClean="0"/>
              <a:t>Backbone distribution system </a:t>
            </a:r>
            <a:r>
              <a:rPr lang="en-US" dirty="0" smtClean="0"/>
              <a:t>– cross-connection between equipment rooms; including cross-floor connections</a:t>
            </a:r>
          </a:p>
          <a:p>
            <a:pPr lvl="1"/>
            <a:r>
              <a:rPr lang="en-US" i="1" dirty="0" smtClean="0"/>
              <a:t>Telecommunications room </a:t>
            </a:r>
            <a:r>
              <a:rPr lang="en-US" dirty="0" smtClean="0"/>
              <a:t>– a wiring closet</a:t>
            </a:r>
          </a:p>
          <a:p>
            <a:pPr lvl="1"/>
            <a:r>
              <a:rPr lang="en-US" i="1" dirty="0" smtClean="0"/>
              <a:t>Horizontal distribution system </a:t>
            </a:r>
            <a:r>
              <a:rPr lang="en-US" dirty="0" smtClean="0"/>
              <a:t>– connections between the telecommunication room and work area</a:t>
            </a:r>
            <a:endParaRPr lang="en-US" dirty="0"/>
          </a:p>
          <a:p>
            <a:pPr lvl="1"/>
            <a:endParaRPr lang="en-US" dirty="0" smtClean="0"/>
          </a:p>
        </p:txBody>
      </p:sp>
    </p:spTree>
    <p:extLst>
      <p:ext uri="{BB962C8B-B14F-4D97-AF65-F5344CB8AC3E}">
        <p14:creationId xmlns:p14="http://schemas.microsoft.com/office/powerpoint/2010/main" val="3937504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Server Rooms/Data Centers</a:t>
            </a:r>
            <a:endParaRPr lang="en-US" dirty="0"/>
          </a:p>
        </p:txBody>
      </p:sp>
      <p:sp>
        <p:nvSpPr>
          <p:cNvPr id="3" name="Content Placeholder 2"/>
          <p:cNvSpPr>
            <a:spLocks noGrp="1"/>
          </p:cNvSpPr>
          <p:nvPr>
            <p:ph idx="1"/>
          </p:nvPr>
        </p:nvSpPr>
        <p:spPr/>
        <p:txBody>
          <a:bodyPr/>
          <a:lstStyle/>
          <a:p>
            <a:r>
              <a:rPr lang="en-US" dirty="0" smtClean="0"/>
              <a:t>Enclosed, restricted, protected rooms where mission-critical servers and network devices are housed</a:t>
            </a:r>
          </a:p>
          <a:p>
            <a:r>
              <a:rPr lang="en-US" dirty="0" smtClean="0"/>
              <a:t>Human incompatibility</a:t>
            </a:r>
          </a:p>
          <a:p>
            <a:r>
              <a:rPr lang="en-US" dirty="0" smtClean="0"/>
              <a:t>Located at the core of the building</a:t>
            </a:r>
          </a:p>
          <a:p>
            <a:r>
              <a:rPr lang="en-US" dirty="0" smtClean="0"/>
              <a:t>Located away from water, gas, and sewage lines</a:t>
            </a:r>
          </a:p>
          <a:p>
            <a:r>
              <a:rPr lang="en-US" dirty="0" smtClean="0"/>
              <a:t>Data center could be a separate building</a:t>
            </a:r>
          </a:p>
          <a:p>
            <a:r>
              <a:rPr lang="en-US" dirty="0" smtClean="0"/>
              <a:t>Employ technical controls for access control mechanisms to manage physical access</a:t>
            </a:r>
            <a:endParaRPr lang="en-US" dirty="0"/>
          </a:p>
        </p:txBody>
      </p:sp>
    </p:spTree>
    <p:extLst>
      <p:ext uri="{BB962C8B-B14F-4D97-AF65-F5344CB8AC3E}">
        <p14:creationId xmlns:p14="http://schemas.microsoft.com/office/powerpoint/2010/main" val="541846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Smartcards</a:t>
            </a:r>
            <a:endParaRPr lang="en-US" dirty="0"/>
          </a:p>
        </p:txBody>
      </p:sp>
      <p:sp>
        <p:nvSpPr>
          <p:cNvPr id="3" name="Content Placeholder 2"/>
          <p:cNvSpPr>
            <a:spLocks noGrp="1"/>
          </p:cNvSpPr>
          <p:nvPr>
            <p:ph idx="1"/>
          </p:nvPr>
        </p:nvSpPr>
        <p:spPr/>
        <p:txBody>
          <a:bodyPr/>
          <a:lstStyle/>
          <a:p>
            <a:r>
              <a:rPr lang="en-US" dirty="0" smtClean="0"/>
              <a:t>Credit-card sized IDs, badges, or security passes with embedded magnetic strip, bar code, or integrated circuit chip</a:t>
            </a:r>
          </a:p>
          <a:p>
            <a:r>
              <a:rPr lang="en-US" dirty="0" smtClean="0"/>
              <a:t>CAC, PIV, SIPR token, credit cards, debit cards, etc.</a:t>
            </a:r>
          </a:p>
          <a:p>
            <a:r>
              <a:rPr lang="en-US" dirty="0" smtClean="0"/>
              <a:t>Susceptible to physical attack, logical attacks, Trojan horse attacks, or social engineering attacks</a:t>
            </a:r>
          </a:p>
          <a:p>
            <a:r>
              <a:rPr lang="en-US" dirty="0" smtClean="0"/>
              <a:t>Memory cards are machine-readable ID cards with magnetic strip</a:t>
            </a:r>
          </a:p>
          <a:p>
            <a:pPr lvl="1"/>
            <a:r>
              <a:rPr lang="en-US" dirty="0" smtClean="0"/>
              <a:t>Employs two factor authentication; something you have and something you know</a:t>
            </a:r>
            <a:endParaRPr lang="en-US" dirty="0"/>
          </a:p>
        </p:txBody>
      </p:sp>
    </p:spTree>
    <p:extLst>
      <p:ext uri="{BB962C8B-B14F-4D97-AF65-F5344CB8AC3E}">
        <p14:creationId xmlns:p14="http://schemas.microsoft.com/office/powerpoint/2010/main" val="822378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Proximity Readers</a:t>
            </a:r>
            <a:endParaRPr lang="en-US" dirty="0"/>
          </a:p>
        </p:txBody>
      </p:sp>
      <p:sp>
        <p:nvSpPr>
          <p:cNvPr id="3" name="Content Placeholder 2"/>
          <p:cNvSpPr>
            <a:spLocks noGrp="1"/>
          </p:cNvSpPr>
          <p:nvPr>
            <p:ph idx="1"/>
          </p:nvPr>
        </p:nvSpPr>
        <p:spPr/>
        <p:txBody>
          <a:bodyPr/>
          <a:lstStyle/>
          <a:p>
            <a:r>
              <a:rPr lang="en-US" dirty="0" smtClean="0"/>
              <a:t>Passive device, field-powered device, or a transponder</a:t>
            </a:r>
          </a:p>
          <a:p>
            <a:pPr lvl="1"/>
            <a:r>
              <a:rPr lang="en-US" dirty="0" smtClean="0"/>
              <a:t>Passive device has no electronics</a:t>
            </a:r>
          </a:p>
          <a:p>
            <a:pPr lvl="1"/>
            <a:r>
              <a:rPr lang="en-US" dirty="0" smtClean="0"/>
              <a:t>Field-powered device activates when nears an electromagnetic field generated by the reader</a:t>
            </a:r>
          </a:p>
          <a:p>
            <a:pPr lvl="1"/>
            <a:r>
              <a:rPr lang="en-US" dirty="0" smtClean="0"/>
              <a:t>Transponder is a self-powered device that transmits a signal to the reader (garage door opener or car alarm key fob)</a:t>
            </a:r>
          </a:p>
          <a:p>
            <a:r>
              <a:rPr lang="en-US" i="1" dirty="0" smtClean="0"/>
              <a:t>Radio Frequency Identification (RFID) </a:t>
            </a:r>
            <a:r>
              <a:rPr lang="en-US" dirty="0" smtClean="0"/>
              <a:t>or biometric access control devices</a:t>
            </a:r>
            <a:endParaRPr lang="en-US" dirty="0"/>
          </a:p>
        </p:txBody>
      </p:sp>
    </p:spTree>
    <p:extLst>
      <p:ext uri="{BB962C8B-B14F-4D97-AF65-F5344CB8AC3E}">
        <p14:creationId xmlns:p14="http://schemas.microsoft.com/office/powerpoint/2010/main" val="40923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TotalTime>
  <Words>2240</Words>
  <Application>Microsoft Office PowerPoint</Application>
  <PresentationFormat>Widescreen</PresentationFormat>
  <Paragraphs>295</Paragraphs>
  <Slides>34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Calibri Light</vt:lpstr>
      <vt:lpstr>Office Theme</vt:lpstr>
      <vt:lpstr>Chapter 10</vt:lpstr>
      <vt:lpstr>Chapter 10</vt:lpstr>
      <vt:lpstr>Apply Security Principles to Sites and Facility Design</vt:lpstr>
      <vt:lpstr>Implement Site and Facility Security Controls</vt:lpstr>
      <vt:lpstr>Equipment Failure</vt:lpstr>
      <vt:lpstr>Wiring Closets</vt:lpstr>
      <vt:lpstr>Server Rooms/Data Centers</vt:lpstr>
      <vt:lpstr>Smartcards</vt:lpstr>
      <vt:lpstr>Proximity Readers</vt:lpstr>
      <vt:lpstr>Intrusion Detection Systems</vt:lpstr>
      <vt:lpstr>Access Abuses</vt:lpstr>
      <vt:lpstr>Emanation Security</vt:lpstr>
      <vt:lpstr>Media Storage Facilities</vt:lpstr>
      <vt:lpstr>Evidence Storage</vt:lpstr>
      <vt:lpstr>Restricted and Work Area Security</vt:lpstr>
      <vt:lpstr>Utilities and HVAC Considerations</vt:lpstr>
      <vt:lpstr>Utilities and HVAC Considerations</vt:lpstr>
      <vt:lpstr>Noise</vt:lpstr>
      <vt:lpstr>Temperature, Humidity, and Static</vt:lpstr>
      <vt:lpstr>Water Issues (e.g., Leakage, Flooding)</vt:lpstr>
      <vt:lpstr>Fire Prevention, Detection, and Suppression</vt:lpstr>
      <vt:lpstr>The Fire Triangle</vt:lpstr>
      <vt:lpstr>Fire Prevention, Detection, and Suppression</vt:lpstr>
      <vt:lpstr>Fire Extinguishers</vt:lpstr>
      <vt:lpstr>Fire Detection Systems</vt:lpstr>
      <vt:lpstr>Water Suppression Systems</vt:lpstr>
      <vt:lpstr>Gas Discharge Systems</vt:lpstr>
      <vt:lpstr>Damage</vt:lpstr>
      <vt:lpstr>Implement and Manage Physical Security</vt:lpstr>
      <vt:lpstr>Internal Security Controls</vt:lpstr>
      <vt:lpstr>Internal Security Controls</vt:lpstr>
      <vt:lpstr>Internal Security Controls</vt:lpstr>
      <vt:lpstr>Internal Security Controls</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Hunnicutt CTR Ken</dc:creator>
  <cp:lastModifiedBy>Hunnicutt CTR Ken</cp:lastModifiedBy>
  <cp:revision>67</cp:revision>
  <dcterms:created xsi:type="dcterms:W3CDTF">2019-09-16T01:37:19Z</dcterms:created>
  <dcterms:modified xsi:type="dcterms:W3CDTF">2020-04-02T19:56:13Z</dcterms:modified>
</cp:coreProperties>
</file>