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8" r:id="rId3"/>
    <p:sldId id="271" r:id="rId4"/>
    <p:sldId id="272" r:id="rId5"/>
    <p:sldId id="273" r:id="rId6"/>
    <p:sldId id="274" r:id="rId7"/>
    <p:sldId id="275" r:id="rId8"/>
    <p:sldId id="276" r:id="rId9"/>
    <p:sldId id="277" r:id="rId10"/>
    <p:sldId id="339" r:id="rId11"/>
    <p:sldId id="278" r:id="rId12"/>
    <p:sldId id="279" r:id="rId13"/>
    <p:sldId id="280" r:id="rId14"/>
    <p:sldId id="281" r:id="rId15"/>
    <p:sldId id="282" r:id="rId16"/>
    <p:sldId id="344" r:id="rId17"/>
    <p:sldId id="283" r:id="rId18"/>
    <p:sldId id="284" r:id="rId19"/>
    <p:sldId id="285" r:id="rId20"/>
    <p:sldId id="286" r:id="rId21"/>
    <p:sldId id="287" r:id="rId22"/>
    <p:sldId id="340" r:id="rId23"/>
    <p:sldId id="346" r:id="rId24"/>
    <p:sldId id="288" r:id="rId25"/>
    <p:sldId id="289" r:id="rId26"/>
    <p:sldId id="290" r:id="rId27"/>
    <p:sldId id="291" r:id="rId28"/>
    <p:sldId id="292" r:id="rId29"/>
    <p:sldId id="293" r:id="rId30"/>
    <p:sldId id="294" r:id="rId31"/>
    <p:sldId id="295" r:id="rId32"/>
    <p:sldId id="34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4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38"/>
            <p14:sldId id="271"/>
            <p14:sldId id="272"/>
            <p14:sldId id="273"/>
            <p14:sldId id="274"/>
            <p14:sldId id="275"/>
            <p14:sldId id="276"/>
            <p14:sldId id="277"/>
            <p14:sldId id="339"/>
            <p14:sldId id="278"/>
            <p14:sldId id="279"/>
            <p14:sldId id="280"/>
            <p14:sldId id="281"/>
            <p14:sldId id="282"/>
            <p14:sldId id="344"/>
            <p14:sldId id="283"/>
            <p14:sldId id="284"/>
            <p14:sldId id="285"/>
            <p14:sldId id="286"/>
            <p14:sldId id="287"/>
            <p14:sldId id="340"/>
            <p14:sldId id="346"/>
            <p14:sldId id="288"/>
            <p14:sldId id="289"/>
            <p14:sldId id="290"/>
            <p14:sldId id="291"/>
            <p14:sldId id="292"/>
            <p14:sldId id="293"/>
            <p14:sldId id="294"/>
            <p14:sldId id="295"/>
            <p14:sldId id="345"/>
            <p14:sldId id="296"/>
            <p14:sldId id="297"/>
            <p14:sldId id="298"/>
            <p14:sldId id="299"/>
            <p14:sldId id="300"/>
            <p14:sldId id="301"/>
            <p14:sldId id="302"/>
            <p14:sldId id="303"/>
            <p14:sldId id="304"/>
            <p14:sldId id="305"/>
            <p14:sldId id="306"/>
            <p14:sldId id="307"/>
            <p14:sldId id="308"/>
            <p14:sldId id="309"/>
            <p14:sldId id="310"/>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7/2/2020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11</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4: Communication and Network Security</a:t>
            </a:r>
          </a:p>
          <a:p>
            <a:pPr lvl="1"/>
            <a:r>
              <a:rPr lang="en-US" dirty="0" smtClean="0"/>
              <a:t>4.1 Implement secure design principles in network architectures</a:t>
            </a:r>
          </a:p>
          <a:p>
            <a:pPr lvl="2"/>
            <a:r>
              <a:rPr lang="en-US" dirty="0" smtClean="0"/>
              <a:t>4.1.1 Open System Interconnection (OSI) and Transmission Control Protocol/Internet Protocol (TCP/IP) models</a:t>
            </a:r>
          </a:p>
          <a:p>
            <a:pPr lvl="2"/>
            <a:r>
              <a:rPr lang="en-US" dirty="0" smtClean="0"/>
              <a:t>4.1.2 Internet Protocol (IP) networking</a:t>
            </a:r>
          </a:p>
          <a:p>
            <a:pPr lvl="2"/>
            <a:r>
              <a:rPr lang="en-US" dirty="0" smtClean="0"/>
              <a:t>4.1.3 Implications of multilayer protocols</a:t>
            </a:r>
          </a:p>
          <a:p>
            <a:pPr lvl="2"/>
            <a:r>
              <a:rPr lang="en-US" dirty="0" smtClean="0"/>
              <a:t>4.1.4 Converged protocols</a:t>
            </a:r>
          </a:p>
          <a:p>
            <a:pPr lvl="2"/>
            <a:r>
              <a:rPr lang="en-US" dirty="0" smtClean="0"/>
              <a:t>4.1.5 Software-defined networks</a:t>
            </a:r>
          </a:p>
          <a:p>
            <a:pPr lvl="2"/>
            <a:r>
              <a:rPr lang="en-US" dirty="0" smtClean="0"/>
              <a:t>4.1.6 Wireless networks</a:t>
            </a:r>
          </a:p>
          <a:p>
            <a:pPr lvl="1"/>
            <a:endParaRPr lang="en-US" sz="20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Transport Layer Protocols</a:t>
            </a:r>
            <a:endParaRPr lang="en-US" dirty="0"/>
          </a:p>
        </p:txBody>
      </p:sp>
      <p:sp>
        <p:nvSpPr>
          <p:cNvPr id="3" name="Content Placeholder 2"/>
          <p:cNvSpPr>
            <a:spLocks noGrp="1"/>
          </p:cNvSpPr>
          <p:nvPr>
            <p:ph idx="1"/>
          </p:nvPr>
        </p:nvSpPr>
        <p:spPr/>
        <p:txBody>
          <a:bodyPr/>
          <a:lstStyle/>
          <a:p>
            <a:r>
              <a:rPr lang="en-US" dirty="0" smtClean="0"/>
              <a:t>3-way handshake:</a:t>
            </a:r>
          </a:p>
          <a:p>
            <a:pPr lvl="1"/>
            <a:r>
              <a:rPr lang="en-US" dirty="0"/>
              <a:t>SYN</a:t>
            </a:r>
          </a:p>
          <a:p>
            <a:pPr lvl="1"/>
            <a:r>
              <a:rPr lang="en-US" dirty="0"/>
              <a:t>SYN/ACK</a:t>
            </a:r>
          </a:p>
          <a:p>
            <a:pPr lvl="1"/>
            <a:r>
              <a:rPr lang="en-US" dirty="0"/>
              <a:t>ACK</a:t>
            </a:r>
          </a:p>
          <a:p>
            <a:r>
              <a:rPr lang="en-US" dirty="0" smtClean="0"/>
              <a:t>TCP header flags:</a:t>
            </a:r>
          </a:p>
          <a:p>
            <a:pPr lvl="1"/>
            <a:r>
              <a:rPr lang="en-US" dirty="0" smtClean="0"/>
              <a:t>Table 11.2 (page 456)</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776" r="-698"/>
          <a:stretch/>
        </p:blipFill>
        <p:spPr>
          <a:xfrm>
            <a:off x="5230368" y="1967516"/>
            <a:ext cx="6133248" cy="4344384"/>
          </a:xfrm>
          <a:prstGeom prst="rect">
            <a:avLst/>
          </a:prstGeom>
        </p:spPr>
      </p:pic>
    </p:spTree>
    <p:extLst>
      <p:ext uri="{BB962C8B-B14F-4D97-AF65-F5344CB8AC3E}">
        <p14:creationId xmlns:p14="http://schemas.microsoft.com/office/powerpoint/2010/main" val="31143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Layer Protocols and IP Networking Basics</a:t>
            </a:r>
            <a:endParaRPr lang="en-US" dirty="0"/>
          </a:p>
        </p:txBody>
      </p:sp>
      <p:sp>
        <p:nvSpPr>
          <p:cNvPr id="3" name="Content Placeholder 2"/>
          <p:cNvSpPr>
            <a:spLocks noGrp="1"/>
          </p:cNvSpPr>
          <p:nvPr>
            <p:ph idx="1"/>
          </p:nvPr>
        </p:nvSpPr>
        <p:spPr/>
        <p:txBody>
          <a:bodyPr/>
          <a:lstStyle/>
          <a:p>
            <a:r>
              <a:rPr lang="en-US" dirty="0" smtClean="0"/>
              <a:t>IPv4 vs IPv6</a:t>
            </a:r>
          </a:p>
          <a:p>
            <a:pPr lvl="1"/>
            <a:r>
              <a:rPr lang="en-US" dirty="0" smtClean="0"/>
              <a:t>IPv4 – 32 bit, dotted-decimal</a:t>
            </a:r>
          </a:p>
          <a:p>
            <a:pPr lvl="1"/>
            <a:r>
              <a:rPr lang="en-US" dirty="0" smtClean="0"/>
              <a:t>IPv6 – 128 bit, hexadecimal</a:t>
            </a:r>
          </a:p>
          <a:p>
            <a:r>
              <a:rPr lang="en-US" dirty="0" smtClean="0"/>
              <a:t>IP classes</a:t>
            </a:r>
          </a:p>
          <a:p>
            <a:r>
              <a:rPr lang="en-US" dirty="0" smtClean="0"/>
              <a:t>ICMP – ping, traceroute, pathping</a:t>
            </a:r>
          </a:p>
          <a:p>
            <a:r>
              <a:rPr lang="en-US" dirty="0" smtClean="0"/>
              <a:t>IGMP - multicasting</a:t>
            </a:r>
          </a:p>
          <a:p>
            <a:r>
              <a:rPr lang="en-US" dirty="0" smtClean="0"/>
              <a:t>ARP – IP </a:t>
            </a:r>
            <a:r>
              <a:rPr lang="en-US" dirty="0" smtClean="0">
                <a:sym typeface="Wingdings" panose="05000000000000000000" pitchFamily="2" charset="2"/>
              </a:rPr>
              <a:t> MAC mapping</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Common Application Layer Protocols</a:t>
            </a:r>
            <a:endParaRPr lang="en-US" dirty="0"/>
          </a:p>
        </p:txBody>
      </p:sp>
      <p:sp>
        <p:nvSpPr>
          <p:cNvPr id="3" name="Content Placeholder 2"/>
          <p:cNvSpPr>
            <a:spLocks noGrp="1"/>
          </p:cNvSpPr>
          <p:nvPr>
            <p:ph sz="half" idx="1"/>
          </p:nvPr>
        </p:nvSpPr>
        <p:spPr/>
        <p:txBody>
          <a:bodyPr>
            <a:normAutofit/>
          </a:bodyPr>
          <a:lstStyle/>
          <a:p>
            <a:r>
              <a:rPr lang="en-US" dirty="0" smtClean="0"/>
              <a:t>Telnet</a:t>
            </a:r>
          </a:p>
          <a:p>
            <a:r>
              <a:rPr lang="en-US" dirty="0" smtClean="0"/>
              <a:t>FTP</a:t>
            </a:r>
          </a:p>
          <a:p>
            <a:r>
              <a:rPr lang="en-US" dirty="0" smtClean="0"/>
              <a:t>TFTP</a:t>
            </a:r>
          </a:p>
          <a:p>
            <a:r>
              <a:rPr lang="en-US" dirty="0" smtClean="0"/>
              <a:t>SMTP</a:t>
            </a:r>
          </a:p>
          <a:p>
            <a:r>
              <a:rPr lang="en-US" dirty="0" smtClean="0"/>
              <a:t>POP3</a:t>
            </a:r>
          </a:p>
          <a:p>
            <a:r>
              <a:rPr lang="en-US" dirty="0" smtClean="0"/>
              <a:t>IMAP4</a:t>
            </a:r>
          </a:p>
          <a:p>
            <a:r>
              <a:rPr lang="en-US" dirty="0" smtClean="0"/>
              <a:t>DHCP</a:t>
            </a:r>
          </a:p>
          <a:p>
            <a:endParaRPr lang="en-US" dirty="0"/>
          </a:p>
        </p:txBody>
      </p:sp>
      <p:sp>
        <p:nvSpPr>
          <p:cNvPr id="4" name="Content Placeholder 3"/>
          <p:cNvSpPr>
            <a:spLocks noGrp="1"/>
          </p:cNvSpPr>
          <p:nvPr>
            <p:ph sz="half" idx="2"/>
          </p:nvPr>
        </p:nvSpPr>
        <p:spPr/>
        <p:txBody>
          <a:bodyPr>
            <a:normAutofit/>
          </a:bodyPr>
          <a:lstStyle/>
          <a:p>
            <a:r>
              <a:rPr lang="en-US" dirty="0"/>
              <a:t>HTTP</a:t>
            </a:r>
          </a:p>
          <a:p>
            <a:r>
              <a:rPr lang="en-US" dirty="0"/>
              <a:t>SSL/TLS</a:t>
            </a:r>
          </a:p>
          <a:p>
            <a:r>
              <a:rPr lang="en-US" dirty="0" smtClean="0"/>
              <a:t>Line Print Daemon</a:t>
            </a:r>
          </a:p>
          <a:p>
            <a:r>
              <a:rPr lang="en-US" dirty="0" smtClean="0"/>
              <a:t>X Window</a:t>
            </a:r>
          </a:p>
          <a:p>
            <a:pPr lvl="1"/>
            <a:r>
              <a:rPr lang="en-US" dirty="0" smtClean="0"/>
              <a:t>GUI API for command-line OSs</a:t>
            </a:r>
          </a:p>
          <a:p>
            <a:r>
              <a:rPr lang="en-US" dirty="0" smtClean="0"/>
              <a:t>Network File System</a:t>
            </a:r>
          </a:p>
          <a:p>
            <a:pPr lvl="1"/>
            <a:r>
              <a:rPr lang="en-US" dirty="0" smtClean="0"/>
              <a:t>File sharing between dissimilar systems</a:t>
            </a:r>
          </a:p>
          <a:p>
            <a:r>
              <a:rPr lang="en-US" dirty="0" smtClean="0"/>
              <a:t>SNMPv3</a:t>
            </a:r>
            <a:endParaRPr lang="en-US" dirty="0"/>
          </a:p>
        </p:txBody>
      </p:sp>
      <p:sp>
        <p:nvSpPr>
          <p:cNvPr id="5" name="TextBox 4"/>
          <p:cNvSpPr txBox="1"/>
          <p:nvPr/>
        </p:nvSpPr>
        <p:spPr>
          <a:xfrm>
            <a:off x="5172734" y="6311900"/>
            <a:ext cx="1846531" cy="369332"/>
          </a:xfrm>
          <a:prstGeom prst="rect">
            <a:avLst/>
          </a:prstGeom>
          <a:noFill/>
        </p:spPr>
        <p:txBody>
          <a:bodyPr wrap="none" rtlCol="0">
            <a:spAutoFit/>
          </a:bodyPr>
          <a:lstStyle/>
          <a:p>
            <a:r>
              <a:rPr lang="en-US" dirty="0" smtClean="0"/>
              <a:t>Page 462 and 463</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Implications of Multilayer Protocols</a:t>
            </a:r>
            <a:endParaRPr lang="en-US" dirty="0"/>
          </a:p>
        </p:txBody>
      </p:sp>
      <p:sp>
        <p:nvSpPr>
          <p:cNvPr id="3" name="Content Placeholder 2"/>
          <p:cNvSpPr>
            <a:spLocks noGrp="1"/>
          </p:cNvSpPr>
          <p:nvPr>
            <p:ph idx="1"/>
          </p:nvPr>
        </p:nvSpPr>
        <p:spPr/>
        <p:txBody>
          <a:bodyPr>
            <a:normAutofit/>
          </a:bodyPr>
          <a:lstStyle/>
          <a:p>
            <a:r>
              <a:rPr lang="en-US" dirty="0" smtClean="0"/>
              <a:t>TCP/IP is a multilayer protocol</a:t>
            </a:r>
          </a:p>
          <a:p>
            <a:r>
              <a:rPr lang="en-US" dirty="0" smtClean="0"/>
              <a:t>Many benefits; encapsulation</a:t>
            </a:r>
          </a:p>
          <a:p>
            <a:r>
              <a:rPr lang="en-US" dirty="0" smtClean="0"/>
              <a:t>Some not so nice benefits; encapsulation</a:t>
            </a:r>
          </a:p>
          <a:p>
            <a:pPr lvl="1"/>
            <a:r>
              <a:rPr lang="en-US" dirty="0" smtClean="0"/>
              <a:t>Encapsulating one protocol inside another could allow covert channels</a:t>
            </a:r>
          </a:p>
          <a:p>
            <a:pPr lvl="1"/>
            <a:r>
              <a:rPr lang="en-US" dirty="0" smtClean="0"/>
              <a:t>Unbounded encapsulation support; the ability to jump between VLANs; VLAN hopping</a:t>
            </a:r>
          </a:p>
          <a:p>
            <a:endParaRPr lang="en-US" dirty="0"/>
          </a:p>
          <a:p>
            <a:r>
              <a:rPr lang="en-US" dirty="0" smtClean="0"/>
              <a:t>Distributed Network Protocol (DNP3) – primarily used in the electric and water utility and management industries; ICS and SCADA</a:t>
            </a:r>
            <a:endParaRPr lang="en-US" dirty="0"/>
          </a:p>
        </p:txBody>
      </p:sp>
    </p:spTree>
    <p:extLst>
      <p:ext uri="{BB962C8B-B14F-4D97-AF65-F5344CB8AC3E}">
        <p14:creationId xmlns:p14="http://schemas.microsoft.com/office/powerpoint/2010/main" val="414490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TCP/IP Vulnerabilities</a:t>
            </a:r>
            <a:endParaRPr lang="en-US" dirty="0"/>
          </a:p>
        </p:txBody>
      </p:sp>
      <p:sp>
        <p:nvSpPr>
          <p:cNvPr id="3" name="Content Placeholder 2"/>
          <p:cNvSpPr>
            <a:spLocks noGrp="1"/>
          </p:cNvSpPr>
          <p:nvPr>
            <p:ph idx="1"/>
          </p:nvPr>
        </p:nvSpPr>
        <p:spPr/>
        <p:txBody>
          <a:bodyPr/>
          <a:lstStyle/>
          <a:p>
            <a:r>
              <a:rPr lang="en-US" dirty="0" smtClean="0"/>
              <a:t>Improperly implemented TCP/IP stacks in various OSs are vulnerable to buffer overflows, SYN flood attacks, DDoS attacks, fragment attacks, oversized packet attacks, spoofing attacks, man-in-the-middle attacks, hijack attacks, and coding attacks</a:t>
            </a:r>
          </a:p>
          <a:p>
            <a:r>
              <a:rPr lang="en-US" dirty="0" smtClean="0"/>
              <a:t>Subject to passive monitoring attacks</a:t>
            </a:r>
          </a:p>
          <a:p>
            <a:endParaRPr lang="en-US" dirty="0"/>
          </a:p>
        </p:txBody>
      </p:sp>
    </p:spTree>
    <p:extLst>
      <p:ext uri="{BB962C8B-B14F-4D97-AF65-F5344CB8AC3E}">
        <p14:creationId xmlns:p14="http://schemas.microsoft.com/office/powerpoint/2010/main" val="9499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 Name System</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Addressing and numbering</a:t>
            </a:r>
          </a:p>
          <a:p>
            <a:pPr lvl="1"/>
            <a:r>
              <a:rPr lang="en-US" dirty="0" smtClean="0"/>
              <a:t>MAC address – hardware address, physical address, Layer 2 address, permanent address</a:t>
            </a:r>
          </a:p>
          <a:p>
            <a:pPr lvl="1"/>
            <a:r>
              <a:rPr lang="en-US" dirty="0" smtClean="0"/>
              <a:t>IP address - logical address, “temporary” address</a:t>
            </a:r>
          </a:p>
          <a:p>
            <a:pPr lvl="1"/>
            <a:r>
              <a:rPr lang="en-US" dirty="0" smtClean="0"/>
              <a:t>Domain name – human-friendly name</a:t>
            </a:r>
          </a:p>
          <a:p>
            <a:r>
              <a:rPr lang="en-US" dirty="0" smtClean="0"/>
              <a:t>Domain Name System and ARP were developed to interchange or resolve between domain names and IP addresses or IP addresses and MAC addresses</a:t>
            </a:r>
          </a:p>
          <a:p>
            <a:r>
              <a:rPr lang="en-US" dirty="0" smtClean="0"/>
              <a:t>Three main parts:</a:t>
            </a:r>
          </a:p>
          <a:p>
            <a:pPr lvl="1"/>
            <a:r>
              <a:rPr lang="en-US" dirty="0" smtClean="0"/>
              <a:t>Top-level domain (TLD)</a:t>
            </a:r>
          </a:p>
          <a:p>
            <a:pPr lvl="1"/>
            <a:r>
              <a:rPr lang="en-US" dirty="0" smtClean="0"/>
              <a:t>Registered domain name</a:t>
            </a:r>
          </a:p>
          <a:p>
            <a:pPr lvl="1"/>
            <a:r>
              <a:rPr lang="en-US" dirty="0" smtClean="0"/>
              <a:t>Subdomain or hostname</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 Name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The primary authoritative name server hosts the original zone file for the domain</a:t>
            </a:r>
          </a:p>
          <a:p>
            <a:r>
              <a:rPr lang="en-US" dirty="0" smtClean="0"/>
              <a:t>The secondary authoritative name server can be used to host read-only copies for the zone file</a:t>
            </a:r>
          </a:p>
          <a:p>
            <a:r>
              <a:rPr lang="en-US" dirty="0" smtClean="0"/>
              <a:t>DNS common resource records</a:t>
            </a:r>
          </a:p>
          <a:p>
            <a:pPr lvl="1"/>
            <a:r>
              <a:rPr lang="en-US" dirty="0" smtClean="0"/>
              <a:t>See page 467</a:t>
            </a:r>
          </a:p>
          <a:p>
            <a:r>
              <a:rPr lang="en-US" dirty="0" smtClean="0"/>
              <a:t>Domain Name System Security Extension (DNSSEC) </a:t>
            </a:r>
          </a:p>
          <a:p>
            <a:pPr lvl="1"/>
            <a:r>
              <a:rPr lang="en-US" dirty="0" smtClean="0"/>
              <a:t>A security improvement to the existing DNS infrastructure</a:t>
            </a:r>
          </a:p>
          <a:p>
            <a:pPr lvl="2"/>
            <a:r>
              <a:rPr lang="en-US" dirty="0" smtClean="0"/>
              <a:t>Provide reliable authentication between devices during DNS operations</a:t>
            </a:r>
          </a:p>
          <a:p>
            <a:pPr lvl="2"/>
            <a:r>
              <a:rPr lang="en-US" dirty="0" smtClean="0"/>
              <a:t>Uses digital certificates to perform mutual authentication</a:t>
            </a:r>
          </a:p>
          <a:p>
            <a:pPr lvl="2"/>
            <a:r>
              <a:rPr lang="en-US" dirty="0" smtClean="0"/>
              <a:t>The goal is to prevent DNS abuses</a:t>
            </a:r>
            <a:endParaRPr lang="en-US" dirty="0"/>
          </a:p>
        </p:txBody>
      </p:sp>
    </p:spTree>
    <p:extLst>
      <p:ext uri="{BB962C8B-B14F-4D97-AF65-F5344CB8AC3E}">
        <p14:creationId xmlns:p14="http://schemas.microsoft.com/office/powerpoint/2010/main" val="130328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DNS Poisoning</a:t>
            </a:r>
            <a:endParaRPr lang="en-US" dirty="0"/>
          </a:p>
        </p:txBody>
      </p:sp>
      <p:sp>
        <p:nvSpPr>
          <p:cNvPr id="3" name="Content Placeholder 2"/>
          <p:cNvSpPr>
            <a:spLocks noGrp="1"/>
          </p:cNvSpPr>
          <p:nvPr>
            <p:ph idx="1"/>
          </p:nvPr>
        </p:nvSpPr>
        <p:spPr/>
        <p:txBody>
          <a:bodyPr/>
          <a:lstStyle/>
          <a:p>
            <a:r>
              <a:rPr lang="en-US" dirty="0" smtClean="0"/>
              <a:t>Can take place at any of the steps involved in name resolution, but is easiest is to corrupt the HOSTS file or the DNS server query</a:t>
            </a:r>
          </a:p>
          <a:p>
            <a:r>
              <a:rPr lang="en-US" dirty="0" smtClean="0"/>
              <a:t>Deploy a rogue DNS server</a:t>
            </a:r>
          </a:p>
          <a:p>
            <a:r>
              <a:rPr lang="en-US" dirty="0" smtClean="0"/>
              <a:t>Perform DNS poisoning</a:t>
            </a:r>
          </a:p>
          <a:p>
            <a:r>
              <a:rPr lang="en-US" dirty="0" smtClean="0"/>
              <a:t>Alter the HOSTS file</a:t>
            </a:r>
          </a:p>
          <a:p>
            <a:r>
              <a:rPr lang="en-US" dirty="0" smtClean="0"/>
              <a:t>Corrupt the IP configuration</a:t>
            </a:r>
          </a:p>
          <a:p>
            <a:r>
              <a:rPr lang="en-US" dirty="0" smtClean="0"/>
              <a:t>Use proxy falsification</a:t>
            </a:r>
          </a:p>
          <a:p>
            <a:r>
              <a:rPr lang="en-US" dirty="0" smtClean="0"/>
              <a:t>Pharming; similar to DNS poisoning; redirect attack often through phishing attack</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Domain Hijacking</a:t>
            </a:r>
            <a:endParaRPr lang="en-US" dirty="0"/>
          </a:p>
        </p:txBody>
      </p:sp>
      <p:sp>
        <p:nvSpPr>
          <p:cNvPr id="3" name="Content Placeholder 2"/>
          <p:cNvSpPr>
            <a:spLocks noGrp="1"/>
          </p:cNvSpPr>
          <p:nvPr>
            <p:ph idx="1"/>
          </p:nvPr>
        </p:nvSpPr>
        <p:spPr/>
        <p:txBody>
          <a:bodyPr/>
          <a:lstStyle/>
          <a:p>
            <a:r>
              <a:rPr lang="en-US" dirty="0" smtClean="0"/>
              <a:t>Aka domain theft</a:t>
            </a:r>
          </a:p>
          <a:p>
            <a:r>
              <a:rPr lang="en-US" dirty="0" smtClean="0"/>
              <a:t>The malicious action of changing the registration of a domain name without the authorization of the valid owner</a:t>
            </a:r>
          </a:p>
          <a:p>
            <a:r>
              <a:rPr lang="en-US" dirty="0" smtClean="0"/>
              <a:t>Accomplished through stealing login credentials, using XSRF, hijacking a session, using MitM or exploiting a flaw in the domain registrar’s system</a:t>
            </a:r>
            <a:endParaRPr lang="en-US" dirty="0"/>
          </a:p>
        </p:txBody>
      </p:sp>
    </p:spTree>
    <p:extLst>
      <p:ext uri="{BB962C8B-B14F-4D97-AF65-F5344CB8AC3E}">
        <p14:creationId xmlns:p14="http://schemas.microsoft.com/office/powerpoint/2010/main" val="58976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Converged Protocols</a:t>
            </a:r>
            <a:endParaRPr lang="en-US" dirty="0"/>
          </a:p>
        </p:txBody>
      </p:sp>
      <p:sp>
        <p:nvSpPr>
          <p:cNvPr id="3" name="Content Placeholder 2"/>
          <p:cNvSpPr>
            <a:spLocks noGrp="1"/>
          </p:cNvSpPr>
          <p:nvPr>
            <p:ph idx="1"/>
          </p:nvPr>
        </p:nvSpPr>
        <p:spPr/>
        <p:txBody>
          <a:bodyPr>
            <a:normAutofit lnSpcReduction="10000"/>
          </a:bodyPr>
          <a:lstStyle/>
          <a:p>
            <a:r>
              <a:rPr lang="en-US" dirty="0" smtClean="0"/>
              <a:t>Merging of specialty or proprietary protocols with standard protocols such as those from TCP/IP</a:t>
            </a:r>
          </a:p>
          <a:p>
            <a:r>
              <a:rPr lang="en-US" dirty="0" smtClean="0"/>
              <a:t>Primary benefit: use existing TCP/IP supporting network infrastructure to host special or proprietary services without the need for unique deployments of alternate networking hardware.</a:t>
            </a:r>
          </a:p>
          <a:p>
            <a:r>
              <a:rPr lang="en-US" dirty="0" smtClean="0"/>
              <a:t>Fibre Channel over Ethernet</a:t>
            </a:r>
            <a:r>
              <a:rPr lang="en-US" dirty="0"/>
              <a:t> </a:t>
            </a:r>
            <a:r>
              <a:rPr lang="en-US" dirty="0" smtClean="0"/>
              <a:t>(FCoE)</a:t>
            </a:r>
          </a:p>
          <a:p>
            <a:r>
              <a:rPr lang="en-US" dirty="0" smtClean="0"/>
              <a:t>Multiprotocol Label Switching (MPLS)</a:t>
            </a:r>
          </a:p>
          <a:p>
            <a:r>
              <a:rPr lang="en-US" dirty="0" smtClean="0"/>
              <a:t>Internet Small Computer System Interface (iSCSI)</a:t>
            </a:r>
          </a:p>
          <a:p>
            <a:r>
              <a:rPr lang="en-US" dirty="0" smtClean="0"/>
              <a:t>Voice over IP (VOIP)</a:t>
            </a:r>
          </a:p>
          <a:p>
            <a:r>
              <a:rPr lang="en-US" dirty="0" smtClean="0"/>
              <a:t>Software-Defined Networking (SDN)</a:t>
            </a:r>
          </a:p>
        </p:txBody>
      </p:sp>
    </p:spTree>
    <p:extLst>
      <p:ext uri="{BB962C8B-B14F-4D97-AF65-F5344CB8AC3E}">
        <p14:creationId xmlns:p14="http://schemas.microsoft.com/office/powerpoint/2010/main" val="355431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11</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4: Communication and Network Security</a:t>
            </a:r>
          </a:p>
          <a:p>
            <a:pPr lvl="1"/>
            <a:r>
              <a:rPr lang="en-US" dirty="0" smtClean="0"/>
              <a:t>4.2 Secure network components</a:t>
            </a:r>
          </a:p>
          <a:p>
            <a:pPr lvl="2"/>
            <a:r>
              <a:rPr lang="en-US" dirty="0" smtClean="0"/>
              <a:t>4.2.1 Operation of hardware</a:t>
            </a:r>
          </a:p>
          <a:p>
            <a:pPr lvl="2"/>
            <a:r>
              <a:rPr lang="en-US" dirty="0" smtClean="0"/>
              <a:t>4.2.2 Transmission media</a:t>
            </a:r>
          </a:p>
          <a:p>
            <a:pPr lvl="2"/>
            <a:r>
              <a:rPr lang="en-US" dirty="0" smtClean="0"/>
              <a:t>4.2.3 Network Access Control (NAC) devices</a:t>
            </a:r>
          </a:p>
          <a:p>
            <a:pPr lvl="2"/>
            <a:r>
              <a:rPr lang="en-US" dirty="0" smtClean="0"/>
              <a:t>4.2.4 Endpoint security</a:t>
            </a:r>
          </a:p>
          <a:p>
            <a:pPr lvl="2"/>
            <a:r>
              <a:rPr lang="en-US" dirty="0" smtClean="0"/>
              <a:t>4.2.5 Content-distribution networks</a:t>
            </a:r>
          </a:p>
          <a:p>
            <a:pPr lvl="1"/>
            <a:endParaRPr lang="en-US" sz="20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15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 Distributed Networks</a:t>
            </a:r>
            <a:endParaRPr lang="en-US" dirty="0"/>
          </a:p>
        </p:txBody>
      </p:sp>
      <p:sp>
        <p:nvSpPr>
          <p:cNvPr id="3" name="Content Placeholder 2"/>
          <p:cNvSpPr>
            <a:spLocks noGrp="1"/>
          </p:cNvSpPr>
          <p:nvPr>
            <p:ph idx="1"/>
          </p:nvPr>
        </p:nvSpPr>
        <p:spPr/>
        <p:txBody>
          <a:bodyPr/>
          <a:lstStyle/>
          <a:p>
            <a:r>
              <a:rPr lang="en-US" dirty="0" smtClean="0"/>
              <a:t>Content Distributed Network or Content Delivery Network</a:t>
            </a:r>
          </a:p>
          <a:p>
            <a:pPr lvl="1"/>
            <a:r>
              <a:rPr lang="en-US" dirty="0" smtClean="0"/>
              <a:t>A collection of resource services deployed in numerous data centers across the Internet in order to provide low latency, high performance, and high availability of hosted content</a:t>
            </a:r>
          </a:p>
          <a:p>
            <a:pPr lvl="1"/>
            <a:r>
              <a:rPr lang="en-US" dirty="0" smtClean="0"/>
              <a:t>Provide desired multimedia performance quality demanded by customers through the concept of distributed data hosts</a:t>
            </a:r>
          </a:p>
          <a:p>
            <a:pPr lvl="1"/>
            <a:r>
              <a:rPr lang="en-US" dirty="0" smtClean="0"/>
              <a:t>Results in a type of geographical load-balancing</a:t>
            </a:r>
          </a:p>
          <a:p>
            <a:pPr lvl="1"/>
            <a:r>
              <a:rPr lang="en-US" dirty="0" smtClean="0"/>
              <a:t>Examples: CloudFare, Akamai, Amazon CloudFront, CacheFly, and Level 3 Communications</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Networks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Securing Wireless Access Points</a:t>
            </a:r>
          </a:p>
          <a:p>
            <a:pPr lvl="1"/>
            <a:r>
              <a:rPr lang="en-US" dirty="0" smtClean="0"/>
              <a:t>Adjust power settings</a:t>
            </a:r>
          </a:p>
          <a:p>
            <a:pPr lvl="1"/>
            <a:r>
              <a:rPr lang="en-US" dirty="0" smtClean="0"/>
              <a:t>Infrastructure mode</a:t>
            </a:r>
          </a:p>
          <a:p>
            <a:r>
              <a:rPr lang="en-US" dirty="0" smtClean="0"/>
              <a:t>Securing the SSID</a:t>
            </a:r>
          </a:p>
          <a:p>
            <a:pPr lvl="1"/>
            <a:r>
              <a:rPr lang="en-US" dirty="0" smtClean="0"/>
              <a:t>Disable the beacon frame for the SSID; but can still be detected</a:t>
            </a:r>
          </a:p>
          <a:p>
            <a:pPr lvl="1"/>
            <a:r>
              <a:rPr lang="en-US" dirty="0" smtClean="0"/>
              <a:t>Use WPA2</a:t>
            </a:r>
          </a:p>
          <a:p>
            <a:r>
              <a:rPr lang="en-US" dirty="0" smtClean="0"/>
              <a:t>Conducting a Site Survey</a:t>
            </a:r>
          </a:p>
          <a:p>
            <a:r>
              <a:rPr lang="en-US" dirty="0" smtClean="0"/>
              <a:t>Using Security Encryption Protocols</a:t>
            </a:r>
            <a:endParaRPr lang="en-US" dirty="0"/>
          </a:p>
          <a:p>
            <a:pPr lvl="1"/>
            <a:r>
              <a:rPr lang="en-US" dirty="0" smtClean="0"/>
              <a:t>WEP</a:t>
            </a:r>
          </a:p>
          <a:p>
            <a:pPr lvl="1"/>
            <a:r>
              <a:rPr lang="en-US" dirty="0" smtClean="0"/>
              <a:t>WPS</a:t>
            </a:r>
          </a:p>
          <a:p>
            <a:pPr lvl="1"/>
            <a:r>
              <a:rPr lang="en-US" dirty="0" smtClean="0"/>
              <a:t>WPA</a:t>
            </a:r>
          </a:p>
          <a:p>
            <a:pPr lvl="1"/>
            <a:r>
              <a:rPr lang="en-US" dirty="0" smtClean="0"/>
              <a:t>WPA2</a:t>
            </a:r>
          </a:p>
        </p:txBody>
      </p:sp>
    </p:spTree>
    <p:extLst>
      <p:ext uri="{BB962C8B-B14F-4D97-AF65-F5344CB8AC3E}">
        <p14:creationId xmlns:p14="http://schemas.microsoft.com/office/powerpoint/2010/main" val="3616984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Networks</a:t>
            </a:r>
            <a:endParaRPr lang="en-US" dirty="0"/>
          </a:p>
        </p:txBody>
      </p:sp>
      <p:sp>
        <p:nvSpPr>
          <p:cNvPr id="3" name="Content Placeholder 2"/>
          <p:cNvSpPr>
            <a:spLocks noGrp="1"/>
          </p:cNvSpPr>
          <p:nvPr>
            <p:ph idx="1"/>
          </p:nvPr>
        </p:nvSpPr>
        <p:spPr/>
        <p:txBody>
          <a:bodyPr/>
          <a:lstStyle/>
          <a:p>
            <a:r>
              <a:rPr lang="en-US" dirty="0" smtClean="0"/>
              <a:t>Using Security Encryption Protocols</a:t>
            </a:r>
            <a:endParaRPr lang="en-US" dirty="0"/>
          </a:p>
          <a:p>
            <a:pPr lvl="1"/>
            <a:r>
              <a:rPr lang="en-US" dirty="0" smtClean="0"/>
              <a:t>WEP</a:t>
            </a:r>
          </a:p>
          <a:p>
            <a:pPr lvl="1"/>
            <a:r>
              <a:rPr lang="en-US" dirty="0" smtClean="0"/>
              <a:t>WPS</a:t>
            </a:r>
          </a:p>
          <a:p>
            <a:pPr lvl="1"/>
            <a:r>
              <a:rPr lang="en-US" dirty="0" smtClean="0"/>
              <a:t>WPA</a:t>
            </a:r>
          </a:p>
          <a:p>
            <a:pPr lvl="1"/>
            <a:r>
              <a:rPr lang="en-US" dirty="0" smtClean="0"/>
              <a:t>WPA2</a:t>
            </a:r>
          </a:p>
          <a:p>
            <a:pPr lvl="1"/>
            <a:r>
              <a:rPr lang="en-US" dirty="0" smtClean="0"/>
              <a:t>802.1X/EAP</a:t>
            </a:r>
          </a:p>
          <a:p>
            <a:pPr lvl="2"/>
            <a:r>
              <a:rPr lang="en-US" dirty="0" smtClean="0"/>
              <a:t>PEAP</a:t>
            </a:r>
          </a:p>
          <a:p>
            <a:pPr lvl="2"/>
            <a:r>
              <a:rPr lang="en-US" dirty="0" smtClean="0"/>
              <a:t>LEAP</a:t>
            </a:r>
            <a:endParaRPr lang="en-US" dirty="0"/>
          </a:p>
          <a:p>
            <a:pPr lvl="1"/>
            <a:r>
              <a:rPr lang="en-US" dirty="0" smtClean="0"/>
              <a:t>MAC Filter</a:t>
            </a:r>
          </a:p>
          <a:p>
            <a:pPr lvl="1"/>
            <a:r>
              <a:rPr lang="en-US" dirty="0" smtClean="0"/>
              <a:t>TKIP</a:t>
            </a:r>
          </a:p>
          <a:p>
            <a:pPr lvl="1"/>
            <a:r>
              <a:rPr lang="en-US" dirty="0" smtClean="0"/>
              <a:t>CCMP</a:t>
            </a:r>
          </a:p>
        </p:txBody>
      </p:sp>
    </p:spTree>
    <p:extLst>
      <p:ext uri="{BB962C8B-B14F-4D97-AF65-F5344CB8AC3E}">
        <p14:creationId xmlns:p14="http://schemas.microsoft.com/office/powerpoint/2010/main" val="4008934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Encryption Standards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Content Placeholder 5"/>
          <p:cNvGraphicFramePr>
            <a:graphicFrameLocks/>
          </p:cNvGraphicFramePr>
          <p:nvPr>
            <p:extLst>
              <p:ext uri="{D42A27DB-BD31-4B8C-83A1-F6EECF244321}">
                <p14:modId xmlns:p14="http://schemas.microsoft.com/office/powerpoint/2010/main" val="4101350265"/>
              </p:ext>
            </p:extLst>
          </p:nvPr>
        </p:nvGraphicFramePr>
        <p:xfrm>
          <a:off x="838200" y="1825626"/>
          <a:ext cx="10515600" cy="4419728"/>
        </p:xfrm>
        <a:graphic>
          <a:graphicData uri="http://schemas.openxmlformats.org/drawingml/2006/table">
            <a:tbl>
              <a:tblPr firstRow="1" bandRow="1">
                <a:tableStyleId>{5C22544A-7EE6-4342-B048-85BDC9FD1C3A}</a:tableStyleId>
              </a:tblPr>
              <a:tblGrid>
                <a:gridCol w="1051560"/>
                <a:gridCol w="1051560"/>
                <a:gridCol w="2103120"/>
                <a:gridCol w="2103120"/>
                <a:gridCol w="2103120"/>
                <a:gridCol w="2103120"/>
              </a:tblGrid>
              <a:tr h="883945">
                <a:tc gridSpan="2">
                  <a:txBody>
                    <a:bodyPr/>
                    <a:lstStyle/>
                    <a:p>
                      <a:pPr algn="ctr"/>
                      <a:endParaRPr lang="en-US" dirty="0">
                        <a:solidFill>
                          <a:schemeClr val="tx1"/>
                        </a:solidFill>
                      </a:endParaRPr>
                    </a:p>
                  </a:txBody>
                  <a:tcPr anchor="ctr"/>
                </a:tc>
                <a:tc hMerge="1">
                  <a:txBody>
                    <a:bodyPr/>
                    <a:lstStyle/>
                    <a:p>
                      <a:endParaRPr lang="en-US"/>
                    </a:p>
                  </a:txBody>
                  <a:tcPr/>
                </a:tc>
                <a:tc>
                  <a:txBody>
                    <a:bodyPr/>
                    <a:lstStyle/>
                    <a:p>
                      <a:pPr algn="ctr"/>
                      <a:r>
                        <a:rPr lang="en-US" dirty="0" smtClean="0">
                          <a:solidFill>
                            <a:schemeClr val="tx1"/>
                          </a:solidFill>
                        </a:rPr>
                        <a:t>Authentication</a:t>
                      </a:r>
                      <a:endParaRPr lang="en-US" dirty="0">
                        <a:solidFill>
                          <a:schemeClr val="tx1"/>
                        </a:solidFill>
                      </a:endParaRPr>
                    </a:p>
                  </a:txBody>
                  <a:tcPr anchor="ctr"/>
                </a:tc>
                <a:tc>
                  <a:txBody>
                    <a:bodyPr/>
                    <a:lstStyle/>
                    <a:p>
                      <a:pPr algn="ctr"/>
                      <a:r>
                        <a:rPr lang="en-US" dirty="0" smtClean="0">
                          <a:solidFill>
                            <a:schemeClr val="tx1"/>
                          </a:solidFill>
                        </a:rPr>
                        <a:t>Encryption</a:t>
                      </a:r>
                      <a:endParaRPr lang="en-US" dirty="0">
                        <a:solidFill>
                          <a:schemeClr val="tx1"/>
                        </a:solidFill>
                      </a:endParaRPr>
                    </a:p>
                  </a:txBody>
                  <a:tcPr anchor="ctr"/>
                </a:tc>
                <a:tc>
                  <a:txBody>
                    <a:bodyPr/>
                    <a:lstStyle/>
                    <a:p>
                      <a:pPr algn="ctr"/>
                      <a:r>
                        <a:rPr lang="en-US" dirty="0" smtClean="0">
                          <a:solidFill>
                            <a:schemeClr val="tx1"/>
                          </a:solidFill>
                        </a:rPr>
                        <a:t>Integrity</a:t>
                      </a:r>
                      <a:endParaRPr lang="en-US" dirty="0">
                        <a:solidFill>
                          <a:schemeClr val="tx1"/>
                        </a:solidFill>
                      </a:endParaRPr>
                    </a:p>
                  </a:txBody>
                  <a:tcPr anchor="ctr"/>
                </a:tc>
                <a:tc>
                  <a:txBody>
                    <a:bodyPr/>
                    <a:lstStyle/>
                    <a:p>
                      <a:pPr algn="ctr"/>
                      <a:r>
                        <a:rPr lang="en-US" dirty="0" smtClean="0">
                          <a:solidFill>
                            <a:schemeClr val="tx1"/>
                          </a:solidFill>
                        </a:rPr>
                        <a:t>Standard</a:t>
                      </a:r>
                      <a:endParaRPr lang="en-US" dirty="0">
                        <a:solidFill>
                          <a:schemeClr val="tx1"/>
                        </a:solidFill>
                      </a:endParaRPr>
                    </a:p>
                  </a:txBody>
                  <a:tcPr anchor="ctr"/>
                </a:tc>
              </a:tr>
              <a:tr h="883945">
                <a:tc gridSpan="2">
                  <a:txBody>
                    <a:bodyPr/>
                    <a:lstStyle/>
                    <a:p>
                      <a:pPr algn="ctr"/>
                      <a:r>
                        <a:rPr lang="en-US" dirty="0" smtClean="0">
                          <a:solidFill>
                            <a:schemeClr val="tx1"/>
                          </a:solidFill>
                        </a:rPr>
                        <a:t>WEP</a:t>
                      </a:r>
                      <a:endParaRPr lang="en-US" dirty="0">
                        <a:solidFill>
                          <a:schemeClr val="tx1"/>
                        </a:solidFill>
                      </a:endParaRPr>
                    </a:p>
                  </a:txBody>
                  <a:tcPr anchor="ctr"/>
                </a:tc>
                <a:tc hMerge="1">
                  <a:txBody>
                    <a:bodyPr/>
                    <a:lstStyle/>
                    <a:p>
                      <a:endParaRPr lang="en-US"/>
                    </a:p>
                  </a:txBody>
                  <a:tcPr/>
                </a:tc>
                <a:tc>
                  <a:txBody>
                    <a:bodyPr/>
                    <a:lstStyle/>
                    <a:p>
                      <a:pPr algn="ctr"/>
                      <a:r>
                        <a:rPr lang="en-US" dirty="0" smtClean="0">
                          <a:solidFill>
                            <a:schemeClr val="tx1"/>
                          </a:solidFill>
                        </a:rPr>
                        <a:t>Pre-Shared</a:t>
                      </a:r>
                      <a:r>
                        <a:rPr lang="en-US" baseline="0" dirty="0" smtClean="0">
                          <a:solidFill>
                            <a:schemeClr val="tx1"/>
                          </a:solidFill>
                        </a:rPr>
                        <a:t> Key</a:t>
                      </a:r>
                    </a:p>
                    <a:p>
                      <a:pPr algn="ctr"/>
                      <a:r>
                        <a:rPr lang="en-US" baseline="0" dirty="0" smtClean="0">
                          <a:solidFill>
                            <a:schemeClr val="tx1"/>
                          </a:solidFill>
                        </a:rPr>
                        <a:t>(PSK)</a:t>
                      </a:r>
                      <a:endParaRPr lang="en-US" dirty="0">
                        <a:solidFill>
                          <a:schemeClr val="tx1"/>
                        </a:solidFill>
                      </a:endParaRPr>
                    </a:p>
                  </a:txBody>
                  <a:tcPr anchor="ctr"/>
                </a:tc>
                <a:tc>
                  <a:txBody>
                    <a:bodyPr/>
                    <a:lstStyle/>
                    <a:p>
                      <a:pPr algn="ctr"/>
                      <a:r>
                        <a:rPr lang="en-US" sz="1400" dirty="0" smtClean="0">
                          <a:solidFill>
                            <a:schemeClr val="tx1"/>
                          </a:solidFill>
                        </a:rPr>
                        <a:t>24-bit I.V.</a:t>
                      </a:r>
                      <a:r>
                        <a:rPr lang="en-US" sz="1400" baseline="0" dirty="0" smtClean="0">
                          <a:solidFill>
                            <a:schemeClr val="tx1"/>
                          </a:solidFill>
                        </a:rPr>
                        <a:t> + 40-bit key</a:t>
                      </a:r>
                    </a:p>
                    <a:p>
                      <a:pPr algn="ctr"/>
                      <a:r>
                        <a:rPr lang="en-US" baseline="0" dirty="0" smtClean="0">
                          <a:solidFill>
                            <a:schemeClr val="tx1"/>
                          </a:solidFill>
                        </a:rPr>
                        <a:t>RC-4 cipher</a:t>
                      </a:r>
                      <a:endParaRPr lang="en-US" dirty="0">
                        <a:solidFill>
                          <a:schemeClr val="tx1"/>
                        </a:solidFill>
                      </a:endParaRPr>
                    </a:p>
                  </a:txBody>
                  <a:tcPr anchor="ctr"/>
                </a:tc>
                <a:tc>
                  <a:txBody>
                    <a:bodyPr/>
                    <a:lstStyle/>
                    <a:p>
                      <a:pPr algn="ctr"/>
                      <a:r>
                        <a:rPr lang="en-US" dirty="0" smtClean="0">
                          <a:solidFill>
                            <a:schemeClr val="tx1"/>
                          </a:solidFill>
                        </a:rPr>
                        <a:t>CRC32</a:t>
                      </a:r>
                      <a:endParaRPr lang="en-US" dirty="0">
                        <a:solidFill>
                          <a:schemeClr val="tx1"/>
                        </a:solidFill>
                      </a:endParaRPr>
                    </a:p>
                  </a:txBody>
                  <a:tcPr anchor="ctr"/>
                </a:tc>
                <a:tc>
                  <a:txBody>
                    <a:bodyPr/>
                    <a:lstStyle/>
                    <a:p>
                      <a:pPr algn="ctr"/>
                      <a:r>
                        <a:rPr lang="en-US" dirty="0" smtClean="0">
                          <a:solidFill>
                            <a:schemeClr val="tx1"/>
                          </a:solidFill>
                        </a:rPr>
                        <a:t>802.11</a:t>
                      </a:r>
                    </a:p>
                  </a:txBody>
                  <a:tcPr anchor="ctr"/>
                </a:tc>
              </a:tr>
              <a:tr h="441973">
                <a:tc rowSpan="2" gridSpan="2">
                  <a:txBody>
                    <a:bodyPr/>
                    <a:lstStyle/>
                    <a:p>
                      <a:pPr algn="ctr"/>
                      <a:r>
                        <a:rPr lang="en-US" dirty="0" smtClean="0">
                          <a:solidFill>
                            <a:schemeClr val="tx1"/>
                          </a:solidFill>
                        </a:rPr>
                        <a:t>WPS</a:t>
                      </a:r>
                      <a:endParaRPr lang="en-US" dirty="0">
                        <a:solidFill>
                          <a:schemeClr val="tx1"/>
                        </a:solidFill>
                      </a:endParaRPr>
                    </a:p>
                  </a:txBody>
                  <a:tcPr anchor="ctr"/>
                </a:tc>
                <a:tc rowSpan="2" hMerge="1">
                  <a:txBody>
                    <a:bodyPr/>
                    <a:lstStyle/>
                    <a:p>
                      <a:endParaRPr lang="en-US"/>
                    </a:p>
                  </a:txBody>
                  <a:tcPr/>
                </a:tc>
                <a:tc>
                  <a:txBody>
                    <a:bodyPr/>
                    <a:lstStyle/>
                    <a:p>
                      <a:pPr algn="ctr"/>
                      <a:r>
                        <a:rPr lang="en-US" dirty="0" smtClean="0">
                          <a:solidFill>
                            <a:schemeClr val="tx1"/>
                          </a:solidFill>
                        </a:rPr>
                        <a:t>Push-button</a:t>
                      </a:r>
                      <a:endParaRPr lang="en-US" dirty="0">
                        <a:solidFill>
                          <a:schemeClr val="tx1"/>
                        </a:solidFill>
                      </a:endParaRPr>
                    </a:p>
                  </a:txBody>
                  <a:tcPr anchor="ctr"/>
                </a:tc>
                <a:tc rowSpan="2">
                  <a:txBody>
                    <a:bodyPr/>
                    <a:lstStyle/>
                    <a:p>
                      <a:pPr algn="ctr"/>
                      <a:r>
                        <a:rPr lang="en-US" sz="1400" dirty="0" smtClean="0">
                          <a:solidFill>
                            <a:schemeClr val="tx1"/>
                          </a:solidFill>
                        </a:rPr>
                        <a:t>24-bit I.V.</a:t>
                      </a:r>
                      <a:r>
                        <a:rPr lang="en-US" sz="1400" baseline="0" dirty="0" smtClean="0">
                          <a:solidFill>
                            <a:schemeClr val="tx1"/>
                          </a:solidFill>
                        </a:rPr>
                        <a:t> + 40-bit key</a:t>
                      </a:r>
                    </a:p>
                    <a:p>
                      <a:pPr algn="ctr"/>
                      <a:r>
                        <a:rPr lang="en-US" baseline="0" dirty="0" smtClean="0">
                          <a:solidFill>
                            <a:schemeClr val="tx1"/>
                          </a:solidFill>
                        </a:rPr>
                        <a:t>RC-4 cipher</a:t>
                      </a:r>
                      <a:endParaRPr lang="en-US" dirty="0" smtClean="0">
                        <a:solidFill>
                          <a:schemeClr val="tx1"/>
                        </a:solidFill>
                      </a:endParaRPr>
                    </a:p>
                    <a:p>
                      <a:pPr algn="ctr"/>
                      <a:endParaRPr lang="en-US" dirty="0">
                        <a:solidFill>
                          <a:schemeClr val="tx1"/>
                        </a:solidFill>
                      </a:endParaRPr>
                    </a:p>
                  </a:txBody>
                  <a:tcPr anchor="ctr"/>
                </a:tc>
                <a:tc rowSpan="2">
                  <a:txBody>
                    <a:bodyPr/>
                    <a:lstStyle/>
                    <a:p>
                      <a:pPr algn="ctr"/>
                      <a:r>
                        <a:rPr lang="en-US" dirty="0" smtClean="0">
                          <a:solidFill>
                            <a:schemeClr val="tx1"/>
                          </a:solidFill>
                        </a:rPr>
                        <a:t>CRC32</a:t>
                      </a:r>
                      <a:endParaRPr lang="en-US" dirty="0">
                        <a:solidFill>
                          <a:schemeClr val="tx1"/>
                        </a:solidFill>
                      </a:endParaRPr>
                    </a:p>
                  </a:txBody>
                  <a:tcPr anchor="ctr"/>
                </a:tc>
                <a:tc rowSpan="2">
                  <a:txBody>
                    <a:bodyPr/>
                    <a:lstStyle/>
                    <a:p>
                      <a:pPr algn="ctr"/>
                      <a:r>
                        <a:rPr lang="en-US" dirty="0" smtClean="0">
                          <a:solidFill>
                            <a:schemeClr val="tx1"/>
                          </a:solidFill>
                        </a:rPr>
                        <a:t>802.11</a:t>
                      </a:r>
                      <a:endParaRPr lang="en-US" dirty="0">
                        <a:solidFill>
                          <a:schemeClr val="tx1"/>
                        </a:solidFill>
                      </a:endParaRPr>
                    </a:p>
                  </a:txBody>
                  <a:tcPr anchor="ctr"/>
                </a:tc>
              </a:tr>
              <a:tr h="441973">
                <a:tc gridSpan="2" vMerge="1">
                  <a:txBody>
                    <a:bodyPr/>
                    <a:lstStyle/>
                    <a:p>
                      <a:endParaRPr lang="en-US"/>
                    </a:p>
                  </a:txBody>
                  <a:tcPr/>
                </a:tc>
                <a:tc hMerge="1" vMerge="1">
                  <a:txBody>
                    <a:bodyPr/>
                    <a:lstStyle/>
                    <a:p>
                      <a:endParaRPr lang="en-US"/>
                    </a:p>
                  </a:txBody>
                  <a:tcPr/>
                </a:tc>
                <a:tc>
                  <a:txBody>
                    <a:bodyPr/>
                    <a:lstStyle/>
                    <a:p>
                      <a:pPr algn="ctr"/>
                      <a:r>
                        <a:rPr lang="en-US" dirty="0" smtClean="0">
                          <a:solidFill>
                            <a:schemeClr val="tx1"/>
                          </a:solidFill>
                        </a:rPr>
                        <a:t>PIN</a:t>
                      </a:r>
                      <a:endParaRPr lang="en-US" dirty="0">
                        <a:solidFill>
                          <a:schemeClr val="tx1"/>
                        </a:solidFill>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r>
              <a:tr h="441973">
                <a:tc rowSpan="2">
                  <a:txBody>
                    <a:bodyPr/>
                    <a:lstStyle/>
                    <a:p>
                      <a:pPr algn="ctr"/>
                      <a:r>
                        <a:rPr lang="en-US" dirty="0" smtClean="0">
                          <a:solidFill>
                            <a:schemeClr val="tx1"/>
                          </a:solidFill>
                        </a:rPr>
                        <a:t>WPA</a:t>
                      </a:r>
                      <a:endParaRPr lang="en-US" dirty="0">
                        <a:solidFill>
                          <a:schemeClr val="tx1"/>
                        </a:solidFill>
                      </a:endParaRPr>
                    </a:p>
                  </a:txBody>
                  <a:tcPr anchor="ctr"/>
                </a:tc>
                <a:tc>
                  <a:txBody>
                    <a:bodyPr/>
                    <a:lstStyle/>
                    <a:p>
                      <a:pPr algn="ctr"/>
                      <a:r>
                        <a:rPr lang="en-US" sz="1200" dirty="0" smtClean="0">
                          <a:solidFill>
                            <a:schemeClr val="tx1"/>
                          </a:solidFill>
                        </a:rPr>
                        <a:t>Personal</a:t>
                      </a:r>
                      <a:endParaRPr lang="en-US" sz="1200" dirty="0">
                        <a:solidFill>
                          <a:schemeClr val="tx1"/>
                        </a:solidFill>
                      </a:endParaRPr>
                    </a:p>
                  </a:txBody>
                  <a:tcPr anchor="ctr"/>
                </a:tc>
                <a:tc>
                  <a:txBody>
                    <a:bodyPr/>
                    <a:lstStyle/>
                    <a:p>
                      <a:pPr algn="ctr"/>
                      <a:r>
                        <a:rPr lang="en-US" dirty="0" smtClean="0">
                          <a:solidFill>
                            <a:schemeClr val="tx1"/>
                          </a:solidFill>
                        </a:rPr>
                        <a:t>PSK</a:t>
                      </a:r>
                      <a:endParaRPr lang="en-US" dirty="0">
                        <a:solidFill>
                          <a:schemeClr val="tx1"/>
                        </a:solidFill>
                      </a:endParaRPr>
                    </a:p>
                  </a:txBody>
                  <a:tcPr anchor="ctr"/>
                </a:tc>
                <a:tc rowSpan="2">
                  <a:txBody>
                    <a:bodyPr/>
                    <a:lstStyle/>
                    <a:p>
                      <a:pPr algn="ctr"/>
                      <a:r>
                        <a:rPr lang="en-US" sz="1200" dirty="0" smtClean="0">
                          <a:solidFill>
                            <a:schemeClr val="tx1"/>
                          </a:solidFill>
                        </a:rPr>
                        <a:t>48-bit I.V + PSK =128-bit</a:t>
                      </a:r>
                      <a:r>
                        <a:rPr lang="en-US" sz="1200" baseline="0" dirty="0" smtClean="0">
                          <a:solidFill>
                            <a:schemeClr val="tx1"/>
                          </a:solidFill>
                        </a:rPr>
                        <a:t> key</a:t>
                      </a:r>
                      <a:endParaRPr lang="en-US" sz="1200" dirty="0" smtClean="0">
                        <a:solidFill>
                          <a:schemeClr val="tx1"/>
                        </a:solidFill>
                      </a:endParaRPr>
                    </a:p>
                    <a:p>
                      <a:pPr algn="ctr"/>
                      <a:r>
                        <a:rPr lang="en-US" dirty="0" smtClean="0">
                          <a:solidFill>
                            <a:schemeClr val="tx1"/>
                          </a:solidFill>
                        </a:rPr>
                        <a:t>RC-4</a:t>
                      </a:r>
                      <a:endParaRPr lang="en-US" dirty="0">
                        <a:solidFill>
                          <a:schemeClr val="tx1"/>
                        </a:solidFill>
                      </a:endParaRPr>
                    </a:p>
                  </a:txBody>
                  <a:tcPr anchor="ctr"/>
                </a:tc>
                <a:tc rowSpan="2">
                  <a:txBody>
                    <a:bodyPr/>
                    <a:lstStyle/>
                    <a:p>
                      <a:pPr algn="ctr"/>
                      <a:r>
                        <a:rPr lang="en-US" dirty="0" smtClean="0">
                          <a:solidFill>
                            <a:schemeClr val="tx1"/>
                          </a:solidFill>
                        </a:rPr>
                        <a:t>TKIP</a:t>
                      </a:r>
                    </a:p>
                    <a:p>
                      <a:pPr algn="ctr"/>
                      <a:r>
                        <a:rPr lang="en-US" dirty="0" smtClean="0">
                          <a:solidFill>
                            <a:schemeClr val="tx1"/>
                          </a:solidFill>
                        </a:rPr>
                        <a:t>(MIC)</a:t>
                      </a:r>
                      <a:endParaRPr lang="en-US" dirty="0">
                        <a:solidFill>
                          <a:schemeClr val="tx1"/>
                        </a:solidFill>
                      </a:endParaRPr>
                    </a:p>
                  </a:txBody>
                  <a:tcPr anchor="ctr"/>
                </a:tc>
                <a:tc rowSpan="2">
                  <a:txBody>
                    <a:bodyPr/>
                    <a:lstStyle/>
                    <a:p>
                      <a:pPr algn="ctr"/>
                      <a:r>
                        <a:rPr lang="en-US" dirty="0" smtClean="0">
                          <a:solidFill>
                            <a:schemeClr val="tx1"/>
                          </a:solidFill>
                        </a:rPr>
                        <a:t>802.11i</a:t>
                      </a:r>
                      <a:endParaRPr lang="en-US" dirty="0">
                        <a:solidFill>
                          <a:schemeClr val="tx1"/>
                        </a:solidFill>
                      </a:endParaRPr>
                    </a:p>
                  </a:txBody>
                  <a:tcPr anchor="ctr"/>
                </a:tc>
              </a:tr>
              <a:tr h="441973">
                <a:tc vMerge="1">
                  <a:txBody>
                    <a:bodyPr/>
                    <a:lstStyle/>
                    <a:p>
                      <a:endParaRPr lang="en-US"/>
                    </a:p>
                  </a:txBody>
                  <a:tcPr/>
                </a:tc>
                <a:tc>
                  <a:txBody>
                    <a:bodyPr/>
                    <a:lstStyle/>
                    <a:p>
                      <a:pPr algn="ctr"/>
                      <a:r>
                        <a:rPr lang="en-US" sz="1200" dirty="0" smtClean="0">
                          <a:solidFill>
                            <a:schemeClr val="tx1"/>
                          </a:solidFill>
                        </a:rPr>
                        <a:t>Enterprise</a:t>
                      </a:r>
                      <a:endParaRPr lang="en-US" sz="1200" dirty="0">
                        <a:solidFill>
                          <a:schemeClr val="tx1"/>
                        </a:solidFill>
                      </a:endParaRPr>
                    </a:p>
                  </a:txBody>
                  <a:tcPr anchor="ctr"/>
                </a:tc>
                <a:tc>
                  <a:txBody>
                    <a:bodyPr/>
                    <a:lstStyle/>
                    <a:p>
                      <a:pPr algn="ctr"/>
                      <a:r>
                        <a:rPr lang="en-US" dirty="0" smtClean="0">
                          <a:solidFill>
                            <a:schemeClr val="tx1"/>
                          </a:solidFill>
                        </a:rPr>
                        <a:t>802.1X</a:t>
                      </a:r>
                      <a:endParaRPr lang="en-US" dirty="0">
                        <a:solidFill>
                          <a:schemeClr val="tx1"/>
                        </a:solidFill>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r>
              <a:tr h="441973">
                <a:tc rowSpan="2">
                  <a:txBody>
                    <a:bodyPr/>
                    <a:lstStyle/>
                    <a:p>
                      <a:pPr algn="ctr"/>
                      <a:r>
                        <a:rPr lang="en-US" smtClean="0">
                          <a:solidFill>
                            <a:schemeClr val="tx1"/>
                          </a:solidFill>
                        </a:rPr>
                        <a:t>WPA2</a:t>
                      </a:r>
                      <a:endParaRPr lang="en-US" dirty="0">
                        <a:solidFill>
                          <a:schemeClr val="tx1"/>
                        </a:solidFill>
                      </a:endParaRPr>
                    </a:p>
                  </a:txBody>
                  <a:tcPr anchor="ctr"/>
                </a:tc>
                <a:tc>
                  <a:txBody>
                    <a:bodyPr/>
                    <a:lstStyle/>
                    <a:p>
                      <a:pPr algn="ctr"/>
                      <a:r>
                        <a:rPr lang="en-US" sz="1200" dirty="0" smtClean="0">
                          <a:solidFill>
                            <a:schemeClr val="tx1"/>
                          </a:solidFill>
                        </a:rPr>
                        <a:t>Personal</a:t>
                      </a:r>
                      <a:endParaRPr lang="en-US" sz="1200" dirty="0">
                        <a:solidFill>
                          <a:schemeClr val="tx1"/>
                        </a:solidFill>
                      </a:endParaRPr>
                    </a:p>
                  </a:txBody>
                  <a:tcPr anchor="ctr"/>
                </a:tc>
                <a:tc>
                  <a:txBody>
                    <a:bodyPr/>
                    <a:lstStyle/>
                    <a:p>
                      <a:pPr algn="ctr"/>
                      <a:r>
                        <a:rPr lang="en-US" dirty="0" smtClean="0">
                          <a:solidFill>
                            <a:schemeClr val="tx1"/>
                          </a:solidFill>
                        </a:rPr>
                        <a:t>PSK</a:t>
                      </a:r>
                      <a:endParaRPr lang="en-US" dirty="0">
                        <a:solidFill>
                          <a:schemeClr val="tx1"/>
                        </a:solidFill>
                      </a:endParaRPr>
                    </a:p>
                  </a:txBody>
                  <a:tcPr anchor="ctr"/>
                </a:tc>
                <a:tc rowSpan="2">
                  <a:txBody>
                    <a:bodyPr/>
                    <a:lstStyle/>
                    <a:p>
                      <a:pPr algn="ctr"/>
                      <a:r>
                        <a:rPr lang="en-US" sz="1200" dirty="0" smtClean="0">
                          <a:solidFill>
                            <a:schemeClr val="tx1"/>
                          </a:solidFill>
                        </a:rPr>
                        <a:t>48-bit I.V. + PSK =</a:t>
                      </a:r>
                      <a:r>
                        <a:rPr lang="en-US" sz="1200" baseline="0" dirty="0" smtClean="0">
                          <a:solidFill>
                            <a:schemeClr val="tx1"/>
                          </a:solidFill>
                        </a:rPr>
                        <a:t> 256-bit key</a:t>
                      </a:r>
                      <a:endParaRPr lang="en-US" sz="1200" dirty="0" smtClean="0">
                        <a:solidFill>
                          <a:schemeClr val="tx1"/>
                        </a:solidFill>
                      </a:endParaRPr>
                    </a:p>
                    <a:p>
                      <a:pPr algn="ctr"/>
                      <a:r>
                        <a:rPr lang="en-US" dirty="0" smtClean="0">
                          <a:solidFill>
                            <a:schemeClr val="tx1"/>
                          </a:solidFill>
                        </a:rPr>
                        <a:t>AES-CCMP</a:t>
                      </a:r>
                      <a:endParaRPr lang="en-US" dirty="0">
                        <a:solidFill>
                          <a:schemeClr val="tx1"/>
                        </a:solidFill>
                      </a:endParaRPr>
                    </a:p>
                  </a:txBody>
                  <a:tcPr anchor="ctr"/>
                </a:tc>
                <a:tc rowSpan="2">
                  <a:txBody>
                    <a:bodyPr/>
                    <a:lstStyle/>
                    <a:p>
                      <a:pPr algn="ctr"/>
                      <a:r>
                        <a:rPr lang="en-US" dirty="0" smtClean="0">
                          <a:solidFill>
                            <a:schemeClr val="tx1"/>
                          </a:solidFill>
                        </a:rPr>
                        <a:t>CBC-MAC</a:t>
                      </a:r>
                      <a:endParaRPr lang="en-US" dirty="0">
                        <a:solidFill>
                          <a:schemeClr val="tx1"/>
                        </a:solidFill>
                      </a:endParaRPr>
                    </a:p>
                  </a:txBody>
                  <a:tcPr anchor="ctr"/>
                </a:tc>
                <a:tc rowSpan="2">
                  <a:txBody>
                    <a:bodyPr/>
                    <a:lstStyle/>
                    <a:p>
                      <a:pPr algn="ctr"/>
                      <a:r>
                        <a:rPr lang="en-US" dirty="0" smtClean="0">
                          <a:solidFill>
                            <a:schemeClr val="tx1"/>
                          </a:solidFill>
                        </a:rPr>
                        <a:t>802.11i</a:t>
                      </a:r>
                      <a:endParaRPr lang="en-US" dirty="0">
                        <a:solidFill>
                          <a:schemeClr val="tx1"/>
                        </a:solidFill>
                      </a:endParaRPr>
                    </a:p>
                  </a:txBody>
                  <a:tcPr anchor="ctr"/>
                </a:tc>
              </a:tr>
              <a:tr h="441973">
                <a:tc vMerge="1">
                  <a:txBody>
                    <a:bodyPr/>
                    <a:lstStyle/>
                    <a:p>
                      <a:endParaRPr lang="en-US"/>
                    </a:p>
                  </a:txBody>
                  <a:tcPr/>
                </a:tc>
                <a:tc>
                  <a:txBody>
                    <a:bodyPr/>
                    <a:lstStyle/>
                    <a:p>
                      <a:pPr algn="ctr"/>
                      <a:r>
                        <a:rPr lang="en-US" sz="1200" dirty="0" smtClean="0">
                          <a:solidFill>
                            <a:schemeClr val="tx1"/>
                          </a:solidFill>
                        </a:rPr>
                        <a:t>Enterprise</a:t>
                      </a:r>
                      <a:endParaRPr lang="en-US" sz="1200" dirty="0">
                        <a:solidFill>
                          <a:schemeClr val="tx1"/>
                        </a:solidFill>
                      </a:endParaRPr>
                    </a:p>
                  </a:txBody>
                  <a:tcPr anchor="ctr"/>
                </a:tc>
                <a:tc>
                  <a:txBody>
                    <a:bodyPr/>
                    <a:lstStyle/>
                    <a:p>
                      <a:pPr algn="ctr"/>
                      <a:r>
                        <a:rPr lang="en-US" dirty="0" smtClean="0">
                          <a:solidFill>
                            <a:schemeClr val="tx1"/>
                          </a:solidFill>
                        </a:rPr>
                        <a:t>802.1X</a:t>
                      </a:r>
                      <a:endParaRPr lang="en-US" dirty="0">
                        <a:solidFill>
                          <a:schemeClr val="tx1"/>
                        </a:solidFill>
                      </a:endParaRPr>
                    </a:p>
                  </a:txBody>
                  <a:tcPr anchor="ct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Tree>
    <p:extLst>
      <p:ext uri="{BB962C8B-B14F-4D97-AF65-F5344CB8AC3E}">
        <p14:creationId xmlns:p14="http://schemas.microsoft.com/office/powerpoint/2010/main" val="2617320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Determining Antenna Placement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Guidelines:</a:t>
            </a:r>
          </a:p>
          <a:p>
            <a:pPr lvl="1"/>
            <a:r>
              <a:rPr lang="en-US" dirty="0" smtClean="0"/>
              <a:t>Use a central location</a:t>
            </a:r>
          </a:p>
          <a:p>
            <a:pPr lvl="1"/>
            <a:r>
              <a:rPr lang="en-US" dirty="0" smtClean="0"/>
              <a:t>Avoid solid physical obstructions</a:t>
            </a:r>
          </a:p>
          <a:p>
            <a:pPr lvl="1"/>
            <a:r>
              <a:rPr lang="en-US" dirty="0" smtClean="0"/>
              <a:t>Avoid reflective or other flat metal surfaces</a:t>
            </a:r>
          </a:p>
          <a:p>
            <a:pPr lvl="1"/>
            <a:r>
              <a:rPr lang="en-US" dirty="0" smtClean="0"/>
              <a:t>Avoid electrical equipment</a:t>
            </a:r>
          </a:p>
          <a:p>
            <a:r>
              <a:rPr lang="en-US" dirty="0" smtClean="0"/>
              <a:t>Antenna types</a:t>
            </a:r>
          </a:p>
          <a:p>
            <a:pPr lvl="1"/>
            <a:r>
              <a:rPr lang="en-US" dirty="0" smtClean="0"/>
              <a:t>Omnidirectional</a:t>
            </a:r>
          </a:p>
          <a:p>
            <a:pPr lvl="2"/>
            <a:r>
              <a:rPr lang="en-US" dirty="0" smtClean="0"/>
              <a:t>Base antenna or “rubber duck”</a:t>
            </a:r>
          </a:p>
          <a:p>
            <a:pPr lvl="1"/>
            <a:r>
              <a:rPr lang="en-US" dirty="0" smtClean="0"/>
              <a:t>Directional</a:t>
            </a:r>
          </a:p>
          <a:p>
            <a:pPr lvl="2"/>
            <a:r>
              <a:rPr lang="en-US" dirty="0" smtClean="0"/>
              <a:t>Yagi, cantenna, panel, and parabolic</a:t>
            </a:r>
          </a:p>
          <a:p>
            <a:r>
              <a:rPr lang="en-US" dirty="0" smtClean="0"/>
              <a:t>Adjusting power levels</a:t>
            </a:r>
          </a:p>
          <a:p>
            <a:pPr lvl="1"/>
            <a:r>
              <a:rPr lang="en-US" dirty="0" smtClean="0"/>
              <a:t>When adjusting power levels, make minor adjustments</a:t>
            </a:r>
          </a:p>
          <a:p>
            <a:pPr lvl="1"/>
            <a:r>
              <a:rPr lang="en-US" dirty="0" smtClean="0"/>
              <a:t>After each adjustment, reboot the WAP before performing another site survey</a:t>
            </a:r>
            <a:endParaRPr lang="en-US" dirty="0"/>
          </a:p>
        </p:txBody>
      </p:sp>
    </p:spTree>
    <p:extLst>
      <p:ext uri="{BB962C8B-B14F-4D97-AF65-F5344CB8AC3E}">
        <p14:creationId xmlns:p14="http://schemas.microsoft.com/office/powerpoint/2010/main" val="303511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WPS</a:t>
            </a:r>
            <a:endParaRPr lang="en-US" dirty="0"/>
          </a:p>
        </p:txBody>
      </p:sp>
      <p:sp>
        <p:nvSpPr>
          <p:cNvPr id="3" name="Content Placeholder 2"/>
          <p:cNvSpPr>
            <a:spLocks noGrp="1"/>
          </p:cNvSpPr>
          <p:nvPr>
            <p:ph idx="1"/>
          </p:nvPr>
        </p:nvSpPr>
        <p:spPr/>
        <p:txBody>
          <a:bodyPr/>
          <a:lstStyle/>
          <a:p>
            <a:r>
              <a:rPr lang="en-US" dirty="0" smtClean="0"/>
              <a:t>A security standard for wireless network</a:t>
            </a:r>
          </a:p>
          <a:p>
            <a:r>
              <a:rPr lang="en-US" dirty="0" smtClean="0"/>
              <a:t>Simplifies the effort involved in adding new clients to a well-secured wireless network</a:t>
            </a:r>
          </a:p>
          <a:p>
            <a:r>
              <a:rPr lang="en-US" dirty="0" smtClean="0"/>
              <a:t>Push-button or PIN access methods</a:t>
            </a:r>
          </a:p>
          <a:p>
            <a:r>
              <a:rPr lang="en-US" dirty="0" smtClean="0"/>
              <a:t>Susceptible to brute-force attacks</a:t>
            </a:r>
          </a:p>
          <a:p>
            <a:pPr marL="0" indent="0">
              <a:buNone/>
            </a:pPr>
            <a:endParaRPr lang="en-US" dirty="0"/>
          </a:p>
        </p:txBody>
      </p:sp>
    </p:spTree>
    <p:extLst>
      <p:ext uri="{BB962C8B-B14F-4D97-AF65-F5344CB8AC3E}">
        <p14:creationId xmlns:p14="http://schemas.microsoft.com/office/powerpoint/2010/main" val="2621618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Using Captive Portals</a:t>
            </a:r>
            <a:endParaRPr lang="en-US" dirty="0"/>
          </a:p>
        </p:txBody>
      </p:sp>
      <p:sp>
        <p:nvSpPr>
          <p:cNvPr id="3" name="Content Placeholder 2"/>
          <p:cNvSpPr>
            <a:spLocks noGrp="1"/>
          </p:cNvSpPr>
          <p:nvPr>
            <p:ph idx="1"/>
          </p:nvPr>
        </p:nvSpPr>
        <p:spPr/>
        <p:txBody>
          <a:bodyPr/>
          <a:lstStyle/>
          <a:p>
            <a:r>
              <a:rPr lang="en-US" dirty="0" smtClean="0"/>
              <a:t>Redirects newly connected wireless web clients to a portal access control page</a:t>
            </a:r>
          </a:p>
          <a:p>
            <a:r>
              <a:rPr lang="en-US" dirty="0" smtClean="0"/>
              <a:t>May require the user to input payment information, provide logon credentials, or input an access code</a:t>
            </a:r>
          </a:p>
          <a:p>
            <a:r>
              <a:rPr lang="en-US" dirty="0" smtClean="0"/>
              <a:t>Also used to display acceptable use policy, privacy policy, and tracking policy to the user</a:t>
            </a:r>
            <a:endParaRPr lang="en-US" dirty="0"/>
          </a:p>
          <a:p>
            <a:r>
              <a:rPr lang="en-US" dirty="0" smtClean="0"/>
              <a:t>Often used at hotels, restaurants, bars, airports, libraries, education centers, etc.</a:t>
            </a:r>
          </a:p>
        </p:txBody>
      </p:sp>
    </p:spTree>
    <p:extLst>
      <p:ext uri="{BB962C8B-B14F-4D97-AF65-F5344CB8AC3E}">
        <p14:creationId xmlns:p14="http://schemas.microsoft.com/office/powerpoint/2010/main" val="3738661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General Wi-Fi Security 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Change the default administrator password</a:t>
            </a:r>
          </a:p>
          <a:p>
            <a:r>
              <a:rPr lang="en-US" dirty="0" smtClean="0"/>
              <a:t>Enable or disable SSID broadcast</a:t>
            </a:r>
          </a:p>
          <a:p>
            <a:r>
              <a:rPr lang="en-US" dirty="0" smtClean="0"/>
              <a:t>Change the SSID to something unique</a:t>
            </a:r>
          </a:p>
          <a:p>
            <a:r>
              <a:rPr lang="en-US" dirty="0" smtClean="0"/>
              <a:t>Enable MAC filtering</a:t>
            </a:r>
          </a:p>
          <a:p>
            <a:r>
              <a:rPr lang="en-US" dirty="0" smtClean="0"/>
              <a:t>Consider static IP addresses</a:t>
            </a:r>
          </a:p>
          <a:p>
            <a:r>
              <a:rPr lang="en-US" dirty="0" smtClean="0"/>
              <a:t>Use the strongest authentication and encryption</a:t>
            </a:r>
          </a:p>
          <a:p>
            <a:r>
              <a:rPr lang="en-US" dirty="0" smtClean="0">
                <a:solidFill>
                  <a:srgbClr val="FF0000"/>
                </a:solidFill>
              </a:rPr>
              <a:t>Treat wireless as remote access and separate using a firewall</a:t>
            </a:r>
            <a:endParaRPr lang="en-US" dirty="0"/>
          </a:p>
          <a:p>
            <a:r>
              <a:rPr lang="en-US" dirty="0" smtClean="0"/>
              <a:t>Requires all transmission between wireless clients and WAPs to be encrypted</a:t>
            </a:r>
          </a:p>
        </p:txBody>
      </p:sp>
    </p:spTree>
    <p:extLst>
      <p:ext uri="{BB962C8B-B14F-4D97-AF65-F5344CB8AC3E}">
        <p14:creationId xmlns:p14="http://schemas.microsoft.com/office/powerpoint/2010/main" val="373511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Attacks</a:t>
            </a:r>
            <a:endParaRPr lang="en-US" dirty="0"/>
          </a:p>
        </p:txBody>
      </p:sp>
      <p:sp>
        <p:nvSpPr>
          <p:cNvPr id="3" name="Content Placeholder 2"/>
          <p:cNvSpPr>
            <a:spLocks noGrp="1"/>
          </p:cNvSpPr>
          <p:nvPr>
            <p:ph idx="1"/>
          </p:nvPr>
        </p:nvSpPr>
        <p:spPr/>
        <p:txBody>
          <a:bodyPr/>
          <a:lstStyle/>
          <a:p>
            <a:r>
              <a:rPr lang="en-US" dirty="0" smtClean="0"/>
              <a:t>War Driving</a:t>
            </a:r>
          </a:p>
          <a:p>
            <a:r>
              <a:rPr lang="en-US" dirty="0" smtClean="0"/>
              <a:t>War Chalking</a:t>
            </a:r>
          </a:p>
          <a:p>
            <a:r>
              <a:rPr lang="en-US" dirty="0" smtClean="0"/>
              <a:t>Replay</a:t>
            </a:r>
          </a:p>
          <a:p>
            <a:r>
              <a:rPr lang="en-US" dirty="0" smtClean="0"/>
              <a:t>IV</a:t>
            </a:r>
          </a:p>
          <a:p>
            <a:r>
              <a:rPr lang="en-US" dirty="0" smtClean="0"/>
              <a:t>Rogue Access Points</a:t>
            </a:r>
          </a:p>
          <a:p>
            <a:r>
              <a:rPr lang="en-US" dirty="0" smtClean="0"/>
              <a:t>Evil Twin</a:t>
            </a:r>
            <a:endParaRPr lang="en-US" dirty="0"/>
          </a:p>
        </p:txBody>
      </p:sp>
    </p:spTree>
    <p:extLst>
      <p:ext uri="{BB962C8B-B14F-4D97-AF65-F5344CB8AC3E}">
        <p14:creationId xmlns:p14="http://schemas.microsoft.com/office/powerpoint/2010/main" val="2675623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Secure Network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Intranet – a private network designed to host the same information services found on the internet</a:t>
            </a:r>
          </a:p>
          <a:p>
            <a:r>
              <a:rPr lang="en-US" dirty="0" smtClean="0"/>
              <a:t>Extranet – a cross between the internet and an intranet; a section of the organization’s network that has been sectioned off so that I acts as and intranet for the private network but also serves information to the public internet; often reserved for specific customers</a:t>
            </a:r>
          </a:p>
          <a:p>
            <a:pPr lvl="1"/>
            <a:r>
              <a:rPr lang="en-US" dirty="0"/>
              <a:t>A DMZ is a public extranet</a:t>
            </a:r>
          </a:p>
          <a:p>
            <a:r>
              <a:rPr lang="en-US" dirty="0" smtClean="0"/>
              <a:t>Network Segmentation can:</a:t>
            </a:r>
          </a:p>
          <a:p>
            <a:pPr lvl="1"/>
            <a:r>
              <a:rPr lang="en-US" dirty="0" smtClean="0"/>
              <a:t>Boosting performance</a:t>
            </a:r>
          </a:p>
          <a:p>
            <a:pPr lvl="1"/>
            <a:r>
              <a:rPr lang="en-US" dirty="0" smtClean="0"/>
              <a:t>Reducing Communications Problems</a:t>
            </a:r>
          </a:p>
          <a:p>
            <a:pPr lvl="1"/>
            <a:r>
              <a:rPr lang="en-US" dirty="0" smtClean="0"/>
              <a:t>Provide Security</a:t>
            </a:r>
          </a:p>
        </p:txBody>
      </p:sp>
    </p:spTree>
    <p:extLst>
      <p:ext uri="{BB962C8B-B14F-4D97-AF65-F5344CB8AC3E}">
        <p14:creationId xmlns:p14="http://schemas.microsoft.com/office/powerpoint/2010/main" val="63483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the OSI Model</a:t>
            </a:r>
            <a:endParaRPr lang="en-US" dirty="0"/>
          </a:p>
        </p:txBody>
      </p:sp>
      <p:sp>
        <p:nvSpPr>
          <p:cNvPr id="3" name="Content Placeholder 2"/>
          <p:cNvSpPr>
            <a:spLocks noGrp="1"/>
          </p:cNvSpPr>
          <p:nvPr>
            <p:ph idx="1"/>
          </p:nvPr>
        </p:nvSpPr>
        <p:spPr/>
        <p:txBody>
          <a:bodyPr/>
          <a:lstStyle/>
          <a:p>
            <a:r>
              <a:rPr lang="en-US" dirty="0" smtClean="0"/>
              <a:t>A protocol is  asset of rules and restrictions that define how data is transmitted over a network medium</a:t>
            </a:r>
          </a:p>
          <a:p>
            <a:r>
              <a:rPr lang="en-US" dirty="0" smtClean="0"/>
              <a:t>In the early 1970s, ISO developed the Open System Interconnection Model to standardize communication protocols; ISO 7498</a:t>
            </a:r>
          </a:p>
          <a:p>
            <a:r>
              <a:rPr lang="en-US" dirty="0"/>
              <a:t>Prior to the OSI model, DARPA developed the TCP/IP model</a:t>
            </a:r>
          </a:p>
          <a:p>
            <a:r>
              <a:rPr lang="en-US" dirty="0" smtClean="0"/>
              <a:t>Just a reference model, but essential to the CISSP exam</a:t>
            </a:r>
          </a:p>
          <a:p>
            <a:pPr lvl="1"/>
            <a:r>
              <a:rPr lang="en-US" dirty="0" smtClean="0"/>
              <a:t>Serves as an abstract framework for how protocols should function in an ideal world on ideal hardware</a:t>
            </a:r>
          </a:p>
          <a:p>
            <a:endParaRPr lang="en-US" dirty="0" smtClean="0"/>
          </a:p>
          <a:p>
            <a:endParaRPr lang="en-US" dirty="0"/>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Access Control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NAC is concept of controlling access to an environment through strict adherence to and implementation of security policy</a:t>
            </a:r>
          </a:p>
          <a:p>
            <a:r>
              <a:rPr lang="en-US" dirty="0" smtClean="0"/>
              <a:t>Goals:</a:t>
            </a:r>
          </a:p>
          <a:p>
            <a:pPr lvl="1"/>
            <a:r>
              <a:rPr lang="en-US" dirty="0" smtClean="0"/>
              <a:t>Prevent/reduce zero-day attacks</a:t>
            </a:r>
          </a:p>
          <a:p>
            <a:pPr lvl="1"/>
            <a:r>
              <a:rPr lang="en-US" dirty="0" smtClean="0"/>
              <a:t>Enforce security policy throughout the network</a:t>
            </a:r>
          </a:p>
          <a:p>
            <a:pPr lvl="1"/>
            <a:r>
              <a:rPr lang="en-US" dirty="0" smtClean="0"/>
              <a:t>Use identities to perform access control</a:t>
            </a:r>
            <a:endParaRPr lang="en-US" dirty="0"/>
          </a:p>
          <a:p>
            <a:r>
              <a:rPr lang="en-US" dirty="0" smtClean="0"/>
              <a:t>Goals can be achieved through the use of strong detailed security policies that define all aspects of security control, filtering, prevention, detection, and response for every device from client to server and for internal or external communication</a:t>
            </a:r>
          </a:p>
          <a:p>
            <a:r>
              <a:rPr lang="en-US" dirty="0" smtClean="0"/>
              <a:t>Acts as an automated detection and response system</a:t>
            </a:r>
          </a:p>
          <a:p>
            <a:r>
              <a:rPr lang="en-US" dirty="0" smtClean="0"/>
              <a:t>Can be implemented with a preadmission philosophy or a post admission philosophy or both</a:t>
            </a:r>
          </a:p>
        </p:txBody>
      </p:sp>
    </p:spTree>
    <p:extLst>
      <p:ext uri="{BB962C8B-B14F-4D97-AF65-F5344CB8AC3E}">
        <p14:creationId xmlns:p14="http://schemas.microsoft.com/office/powerpoint/2010/main" val="24095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Firewalls</a:t>
            </a:r>
            <a:endParaRPr lang="en-US" dirty="0"/>
          </a:p>
        </p:txBody>
      </p:sp>
      <p:sp>
        <p:nvSpPr>
          <p:cNvPr id="3" name="Content Placeholder 2"/>
          <p:cNvSpPr>
            <a:spLocks noGrp="1"/>
          </p:cNvSpPr>
          <p:nvPr>
            <p:ph idx="1"/>
          </p:nvPr>
        </p:nvSpPr>
        <p:spPr/>
        <p:txBody>
          <a:bodyPr/>
          <a:lstStyle/>
          <a:p>
            <a:r>
              <a:rPr lang="en-US" dirty="0" smtClean="0"/>
              <a:t>Firewalls are essential tools in managing and controlling network traffic</a:t>
            </a:r>
          </a:p>
          <a:p>
            <a:r>
              <a:rPr lang="en-US" dirty="0" smtClean="0"/>
              <a:t>Typically deployed between a private network and a link to the internet, but can deployed between departments within an organization</a:t>
            </a:r>
          </a:p>
          <a:p>
            <a:r>
              <a:rPr lang="en-US" dirty="0" smtClean="0"/>
              <a:t>Filters traffic based on a set of rules or access control lists</a:t>
            </a:r>
          </a:p>
          <a:p>
            <a:r>
              <a:rPr lang="en-US" dirty="0" smtClean="0"/>
              <a:t>Blocks or filters traffic, but does not block viruses or malicious code transmitted through authorized connections</a:t>
            </a:r>
          </a:p>
          <a:p>
            <a:r>
              <a:rPr lang="en-US" dirty="0" smtClean="0"/>
              <a:t>Only one part of overall security solution</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Firewalls</a:t>
            </a:r>
            <a:endParaRPr lang="en-US" dirty="0"/>
          </a:p>
        </p:txBody>
      </p:sp>
      <p:sp>
        <p:nvSpPr>
          <p:cNvPr id="3" name="Content Placeholder 2"/>
          <p:cNvSpPr>
            <a:spLocks noGrp="1"/>
          </p:cNvSpPr>
          <p:nvPr>
            <p:ph idx="1"/>
          </p:nvPr>
        </p:nvSpPr>
        <p:spPr>
          <a:xfrm>
            <a:off x="838200" y="1825624"/>
            <a:ext cx="10515600" cy="4904359"/>
          </a:xfrm>
        </p:spPr>
        <p:txBody>
          <a:bodyPr>
            <a:normAutofit fontScale="77500" lnSpcReduction="20000"/>
          </a:bodyPr>
          <a:lstStyle/>
          <a:p>
            <a:r>
              <a:rPr lang="en-US" dirty="0" smtClean="0"/>
              <a:t>Several types of firewalls:</a:t>
            </a:r>
          </a:p>
          <a:p>
            <a:pPr lvl="1"/>
            <a:r>
              <a:rPr lang="en-US" b="1" dirty="0" smtClean="0"/>
              <a:t>Static Packet-Filter Firewalls</a:t>
            </a:r>
          </a:p>
          <a:p>
            <a:pPr lvl="2"/>
            <a:r>
              <a:rPr lang="en-US" dirty="0" smtClean="0"/>
              <a:t>Examines data from a message header</a:t>
            </a:r>
          </a:p>
          <a:p>
            <a:pPr lvl="2"/>
            <a:r>
              <a:rPr lang="en-US" dirty="0" smtClean="0"/>
              <a:t>First generation firewalls</a:t>
            </a:r>
          </a:p>
          <a:p>
            <a:pPr lvl="1"/>
            <a:r>
              <a:rPr lang="en-US" b="1" dirty="0" smtClean="0"/>
              <a:t>Application-Level </a:t>
            </a:r>
            <a:r>
              <a:rPr lang="en-US" b="1" dirty="0"/>
              <a:t>G</a:t>
            </a:r>
            <a:r>
              <a:rPr lang="en-US" b="1" dirty="0" smtClean="0"/>
              <a:t>ateway Firewalls</a:t>
            </a:r>
          </a:p>
          <a:p>
            <a:pPr lvl="2"/>
            <a:r>
              <a:rPr lang="en-US" dirty="0" smtClean="0"/>
              <a:t>Also called a proxy firewall; filters traffic based on the internet service</a:t>
            </a:r>
          </a:p>
          <a:p>
            <a:pPr lvl="2"/>
            <a:r>
              <a:rPr lang="en-US" dirty="0" smtClean="0"/>
              <a:t>Second generation firewalls</a:t>
            </a:r>
          </a:p>
          <a:p>
            <a:pPr lvl="1"/>
            <a:r>
              <a:rPr lang="en-US" b="1" dirty="0" smtClean="0"/>
              <a:t>Circuit-level Gateway Firewalls</a:t>
            </a:r>
          </a:p>
          <a:p>
            <a:pPr lvl="2"/>
            <a:r>
              <a:rPr lang="en-US" dirty="0" smtClean="0"/>
              <a:t>Establish communication sessions between trusted partners</a:t>
            </a:r>
          </a:p>
          <a:p>
            <a:pPr lvl="2"/>
            <a:r>
              <a:rPr lang="en-US" dirty="0" smtClean="0"/>
              <a:t>Manage communications based on the circuit, not  the content</a:t>
            </a:r>
          </a:p>
          <a:p>
            <a:pPr lvl="2"/>
            <a:r>
              <a:rPr lang="en-US" dirty="0" smtClean="0"/>
              <a:t>Second generation firewalls</a:t>
            </a:r>
          </a:p>
          <a:p>
            <a:pPr lvl="1"/>
            <a:r>
              <a:rPr lang="en-US" b="1" dirty="0" smtClean="0"/>
              <a:t>Stateful Inspection Firewalls</a:t>
            </a:r>
          </a:p>
          <a:p>
            <a:pPr lvl="2"/>
            <a:r>
              <a:rPr lang="en-US" dirty="0" smtClean="0"/>
              <a:t>Dynamic packet filtering firewalls; evaluate the state or context of the traffic</a:t>
            </a:r>
          </a:p>
          <a:p>
            <a:pPr lvl="2"/>
            <a:r>
              <a:rPr lang="en-US" dirty="0" smtClean="0"/>
              <a:t>Able to grant a broad range of access for authorized users and activities</a:t>
            </a:r>
          </a:p>
          <a:p>
            <a:pPr lvl="2"/>
            <a:r>
              <a:rPr lang="en-US" dirty="0" smtClean="0"/>
              <a:t>Third generation firewalls</a:t>
            </a:r>
          </a:p>
          <a:p>
            <a:pPr lvl="1"/>
            <a:r>
              <a:rPr lang="en-US" b="1" dirty="0" smtClean="0"/>
              <a:t>Deep Packet Inspection Firewalls</a:t>
            </a:r>
          </a:p>
          <a:p>
            <a:pPr lvl="2"/>
            <a:r>
              <a:rPr lang="en-US" dirty="0" smtClean="0"/>
              <a:t>Filtering mechanism that operates typically at the Application Layer; filters content rather than header</a:t>
            </a:r>
          </a:p>
          <a:p>
            <a:pPr lvl="1"/>
            <a:r>
              <a:rPr lang="en-US" b="1" dirty="0" smtClean="0"/>
              <a:t>Next-Generation Firewalls</a:t>
            </a:r>
          </a:p>
          <a:p>
            <a:pPr lvl="2"/>
            <a:r>
              <a:rPr lang="en-US" dirty="0" smtClean="0"/>
              <a:t>Composed of several features in addition to a firewall; IDS/IPS, SSL/TLS proxy, web filtering, QoS management bandwidth throttling, NAT, VPN gateway, and antivirus</a:t>
            </a:r>
            <a:endParaRPr lang="en-US" dirty="0"/>
          </a:p>
        </p:txBody>
      </p:sp>
    </p:spTree>
    <p:extLst>
      <p:ext uri="{BB962C8B-B14F-4D97-AF65-F5344CB8AC3E}">
        <p14:creationId xmlns:p14="http://schemas.microsoft.com/office/powerpoint/2010/main" val="2119892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Multihomed Firewalls</a:t>
            </a:r>
            <a:endParaRPr lang="en-US" dirty="0"/>
          </a:p>
        </p:txBody>
      </p:sp>
      <p:sp>
        <p:nvSpPr>
          <p:cNvPr id="3" name="Content Placeholder 2"/>
          <p:cNvSpPr>
            <a:spLocks noGrp="1"/>
          </p:cNvSpPr>
          <p:nvPr>
            <p:ph idx="1"/>
          </p:nvPr>
        </p:nvSpPr>
        <p:spPr/>
        <p:txBody>
          <a:bodyPr/>
          <a:lstStyle/>
          <a:p>
            <a:r>
              <a:rPr lang="en-US" dirty="0" smtClean="0"/>
              <a:t>Some firewalls have more than one interface</a:t>
            </a:r>
          </a:p>
          <a:p>
            <a:r>
              <a:rPr lang="en-US" dirty="0" smtClean="0"/>
              <a:t>A bastion host is a computer or appliance that is exposed on the internet and has been hardened by removing all unnecessary elements</a:t>
            </a:r>
          </a:p>
          <a:p>
            <a:r>
              <a:rPr lang="en-US" dirty="0" smtClean="0"/>
              <a:t>A screened host is a firewall-protected system logically  positioned just inside a private network; screens traffic inbound to the network and protects the identity of internal clients</a:t>
            </a:r>
            <a:endParaRPr lang="en-US" dirty="0"/>
          </a:p>
        </p:txBody>
      </p:sp>
    </p:spTree>
    <p:extLst>
      <p:ext uri="{BB962C8B-B14F-4D97-AF65-F5344CB8AC3E}">
        <p14:creationId xmlns:p14="http://schemas.microsoft.com/office/powerpoint/2010/main" val="649177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Firewall Deployment Architectures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Single-tier</a:t>
            </a:r>
          </a:p>
          <a:p>
            <a:pPr lvl="1"/>
            <a:r>
              <a:rPr lang="en-US" dirty="0" smtClean="0"/>
              <a:t>Useful against  generic attacks; offers minimal protection</a:t>
            </a:r>
          </a:p>
          <a:p>
            <a:r>
              <a:rPr lang="en-US" dirty="0" smtClean="0"/>
              <a:t>Two-tier</a:t>
            </a:r>
          </a:p>
          <a:p>
            <a:pPr lvl="1"/>
            <a:r>
              <a:rPr lang="en-US" dirty="0" smtClean="0"/>
              <a:t>Two different designs</a:t>
            </a:r>
          </a:p>
          <a:p>
            <a:pPr lvl="2"/>
            <a:r>
              <a:rPr lang="en-US" dirty="0" smtClean="0"/>
              <a:t>One uses a firewall with three or more interfaces and separates private network from the DMZ using interfaces</a:t>
            </a:r>
          </a:p>
          <a:p>
            <a:pPr lvl="2"/>
            <a:r>
              <a:rPr lang="en-US" dirty="0" smtClean="0"/>
              <a:t>The second uses two firewalls in series allowing public accessibility</a:t>
            </a:r>
          </a:p>
          <a:p>
            <a:r>
              <a:rPr lang="en-US" dirty="0" smtClean="0"/>
              <a:t>Three-tier</a:t>
            </a:r>
          </a:p>
          <a:p>
            <a:pPr lvl="1"/>
            <a:r>
              <a:rPr lang="en-US" dirty="0" smtClean="0"/>
              <a:t>Deployment of multiple subnets between the private network and the internet separated by firewalls</a:t>
            </a:r>
          </a:p>
          <a:p>
            <a:pPr lvl="1"/>
            <a:r>
              <a:rPr lang="en-US" dirty="0" smtClean="0"/>
              <a:t>The outer subnet is usually a DMZ; the middle subnet can server as a transaction subnet; the third subnet can support the private network</a:t>
            </a:r>
          </a:p>
          <a:p>
            <a:pPr lvl="1"/>
            <a:endParaRPr lang="en-US" dirty="0"/>
          </a:p>
          <a:p>
            <a:pPr lvl="1"/>
            <a:r>
              <a:rPr lang="en-US" dirty="0" smtClean="0"/>
              <a:t>See page 491</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Endpoint Security</a:t>
            </a:r>
            <a:endParaRPr lang="en-US" dirty="0"/>
          </a:p>
        </p:txBody>
      </p:sp>
      <p:sp>
        <p:nvSpPr>
          <p:cNvPr id="3" name="Content Placeholder 2"/>
          <p:cNvSpPr>
            <a:spLocks noGrp="1"/>
          </p:cNvSpPr>
          <p:nvPr>
            <p:ph idx="1"/>
          </p:nvPr>
        </p:nvSpPr>
        <p:spPr/>
        <p:txBody>
          <a:bodyPr/>
          <a:lstStyle/>
          <a:p>
            <a:r>
              <a:rPr lang="en-US" dirty="0" smtClean="0"/>
              <a:t>The concept that each individual device must maintain local security whether  or not its network or telecommunication channels also provide or offer security</a:t>
            </a:r>
          </a:p>
          <a:p>
            <a:r>
              <a:rPr lang="en-US" dirty="0" smtClean="0"/>
              <a:t>Traditional security depended on network border sentries</a:t>
            </a:r>
          </a:p>
          <a:p>
            <a:pPr lvl="1"/>
            <a:r>
              <a:rPr lang="en-US" dirty="0"/>
              <a:t>Firewalls, proxies, centralized virus scanner, and IDS/IPS</a:t>
            </a:r>
          </a:p>
          <a:p>
            <a:r>
              <a:rPr lang="en-US" dirty="0" smtClean="0"/>
              <a:t>This is no longer considered best business practice</a:t>
            </a:r>
          </a:p>
          <a:p>
            <a:pPr lvl="1"/>
            <a:r>
              <a:rPr lang="en-US" dirty="0"/>
              <a:t>Firewalls, proxies, centralized virus scanner, and IDS/IPS</a:t>
            </a:r>
          </a:p>
          <a:p>
            <a:r>
              <a:rPr lang="en-US" dirty="0" smtClean="0"/>
              <a:t>End point security should be viewed a an aspect of the effort to provide sufficient security on each individual host</a:t>
            </a:r>
          </a:p>
        </p:txBody>
      </p:sp>
    </p:spTree>
    <p:extLst>
      <p:ext uri="{BB962C8B-B14F-4D97-AF65-F5344CB8AC3E}">
        <p14:creationId xmlns:p14="http://schemas.microsoft.com/office/powerpoint/2010/main" val="3785114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Secure Operation of Hardware</a:t>
            </a:r>
            <a:endParaRPr lang="en-US" dirty="0"/>
          </a:p>
        </p:txBody>
      </p:sp>
      <p:sp>
        <p:nvSpPr>
          <p:cNvPr id="3" name="Content Placeholder 2"/>
          <p:cNvSpPr>
            <a:spLocks noGrp="1"/>
          </p:cNvSpPr>
          <p:nvPr>
            <p:ph idx="1"/>
          </p:nvPr>
        </p:nvSpPr>
        <p:spPr>
          <a:xfrm>
            <a:off x="838200" y="1825624"/>
            <a:ext cx="10515600" cy="4721479"/>
          </a:xfrm>
        </p:spPr>
        <p:txBody>
          <a:bodyPr>
            <a:normAutofit fontScale="77500" lnSpcReduction="20000"/>
          </a:bodyPr>
          <a:lstStyle/>
          <a:p>
            <a:r>
              <a:rPr lang="en-US" b="1" dirty="0" smtClean="0"/>
              <a:t>Repeaters, Concentrators, and Amplifiers </a:t>
            </a:r>
            <a:r>
              <a:rPr lang="en-US" dirty="0" smtClean="0"/>
              <a:t>– Layer 1 devices</a:t>
            </a:r>
          </a:p>
          <a:p>
            <a:r>
              <a:rPr lang="en-US" b="1" dirty="0" smtClean="0"/>
              <a:t>Hubs</a:t>
            </a:r>
            <a:r>
              <a:rPr lang="en-US" dirty="0" smtClean="0"/>
              <a:t> – Layer 1</a:t>
            </a:r>
          </a:p>
          <a:p>
            <a:r>
              <a:rPr lang="en-US" b="1" dirty="0" smtClean="0"/>
              <a:t>Modems</a:t>
            </a:r>
            <a:r>
              <a:rPr lang="en-US" dirty="0" smtClean="0"/>
              <a:t> – traditional landline modems</a:t>
            </a:r>
          </a:p>
          <a:p>
            <a:r>
              <a:rPr lang="en-US" b="1" dirty="0" smtClean="0"/>
              <a:t>Bridges</a:t>
            </a:r>
            <a:r>
              <a:rPr lang="en-US" dirty="0" smtClean="0"/>
              <a:t> – Layer 2; connects two networks; store-and-forward device</a:t>
            </a:r>
          </a:p>
          <a:p>
            <a:r>
              <a:rPr lang="en-US" b="1" dirty="0" smtClean="0"/>
              <a:t>Switches</a:t>
            </a:r>
            <a:r>
              <a:rPr lang="en-US" dirty="0" smtClean="0"/>
              <a:t> – Layer 2; directs traffic directly to host based on MAC address</a:t>
            </a:r>
          </a:p>
          <a:p>
            <a:r>
              <a:rPr lang="en-US" b="1" dirty="0" smtClean="0"/>
              <a:t>Routers</a:t>
            </a:r>
            <a:r>
              <a:rPr lang="en-US" dirty="0" smtClean="0"/>
              <a:t> – Layer 3; routes traffic based on IP address; routing protocols</a:t>
            </a:r>
          </a:p>
          <a:p>
            <a:r>
              <a:rPr lang="en-US" b="1" dirty="0" smtClean="0"/>
              <a:t>Brouters</a:t>
            </a:r>
            <a:r>
              <a:rPr lang="en-US" dirty="0" smtClean="0"/>
              <a:t> – combination device of router and bridge; attempts to route first, then defaults to bridging</a:t>
            </a:r>
          </a:p>
          <a:p>
            <a:r>
              <a:rPr lang="en-US" b="1" dirty="0" smtClean="0"/>
              <a:t>Gateways</a:t>
            </a:r>
            <a:r>
              <a:rPr lang="en-US" dirty="0" smtClean="0"/>
              <a:t> – connects networks that are using different network protocols; responsible for transferring traffic from one network to another by transforming the format of that traffic</a:t>
            </a:r>
          </a:p>
          <a:p>
            <a:r>
              <a:rPr lang="en-US" b="1" dirty="0" smtClean="0"/>
              <a:t>Proxies</a:t>
            </a:r>
            <a:r>
              <a:rPr lang="en-US" dirty="0" smtClean="0"/>
              <a:t> – serves as mediators, filters, caching servers and NAT/PAT servers</a:t>
            </a:r>
          </a:p>
          <a:p>
            <a:r>
              <a:rPr lang="en-US" b="1" dirty="0" smtClean="0"/>
              <a:t>LAN extenders </a:t>
            </a:r>
            <a:r>
              <a:rPr lang="en-US" dirty="0" smtClean="0"/>
              <a:t>– remote access, multilayer switch used to connect distant network over WAN links</a:t>
            </a:r>
            <a:endParaRPr lang="en-US" dirty="0"/>
          </a:p>
        </p:txBody>
      </p:sp>
    </p:spTree>
    <p:extLst>
      <p:ext uri="{BB962C8B-B14F-4D97-AF65-F5344CB8AC3E}">
        <p14:creationId xmlns:p14="http://schemas.microsoft.com/office/powerpoint/2010/main" val="810665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Cabling, Wireless, Topology, Communications, and Transmission Media Technology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Transmission Media</a:t>
            </a:r>
          </a:p>
          <a:p>
            <a:r>
              <a:rPr lang="en-US" dirty="0" smtClean="0"/>
              <a:t>Coaxial Cable (coax)</a:t>
            </a:r>
          </a:p>
          <a:p>
            <a:pPr lvl="1"/>
            <a:r>
              <a:rPr lang="en-US" dirty="0"/>
              <a:t>I</a:t>
            </a:r>
            <a:r>
              <a:rPr lang="en-US" dirty="0" smtClean="0"/>
              <a:t>nternal; 10Base2 and 10Base5</a:t>
            </a:r>
          </a:p>
          <a:p>
            <a:pPr lvl="1"/>
            <a:r>
              <a:rPr lang="en-US" dirty="0" smtClean="0"/>
              <a:t>External; broadband cable</a:t>
            </a:r>
          </a:p>
          <a:p>
            <a:r>
              <a:rPr lang="en-US" dirty="0" smtClean="0"/>
              <a:t>Baseband and Broadband Cables</a:t>
            </a:r>
          </a:p>
          <a:p>
            <a:pPr lvl="1"/>
            <a:r>
              <a:rPr lang="en-US" dirty="0" smtClean="0"/>
              <a:t>Baseband: transmits only a single signal at a time</a:t>
            </a:r>
          </a:p>
          <a:p>
            <a:pPr lvl="1"/>
            <a:r>
              <a:rPr lang="en-US" dirty="0" smtClean="0"/>
              <a:t>Broadband: transmit multiple signals simultaneously  </a:t>
            </a:r>
          </a:p>
          <a:p>
            <a:r>
              <a:rPr lang="en-US" dirty="0" smtClean="0"/>
              <a:t>Twisted Pair</a:t>
            </a:r>
          </a:p>
          <a:p>
            <a:pPr lvl="1"/>
            <a:r>
              <a:rPr lang="en-US" dirty="0" smtClean="0"/>
              <a:t>UTP</a:t>
            </a:r>
          </a:p>
          <a:p>
            <a:pPr lvl="1"/>
            <a:r>
              <a:rPr lang="en-US" dirty="0" smtClean="0"/>
              <a:t>STP</a:t>
            </a:r>
          </a:p>
          <a:p>
            <a:r>
              <a:rPr lang="en-US" dirty="0" smtClean="0"/>
              <a:t>Conductors</a:t>
            </a:r>
          </a:p>
          <a:p>
            <a:pPr lvl="1"/>
            <a:r>
              <a:rPr lang="en-US" dirty="0" smtClean="0"/>
              <a:t>Copper is resistant to the flow of electrons; results in degradation of the signal strength and quality over the length of the cable</a:t>
            </a:r>
          </a:p>
        </p:txBody>
      </p:sp>
    </p:spTree>
    <p:extLst>
      <p:ext uri="{BB962C8B-B14F-4D97-AF65-F5344CB8AC3E}">
        <p14:creationId xmlns:p14="http://schemas.microsoft.com/office/powerpoint/2010/main" val="1708496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Topologies</a:t>
            </a:r>
            <a:endParaRPr lang="en-US" dirty="0"/>
          </a:p>
        </p:txBody>
      </p:sp>
      <p:sp>
        <p:nvSpPr>
          <p:cNvPr id="3" name="Content Placeholder 2"/>
          <p:cNvSpPr>
            <a:spLocks noGrp="1"/>
          </p:cNvSpPr>
          <p:nvPr>
            <p:ph idx="1"/>
          </p:nvPr>
        </p:nvSpPr>
        <p:spPr>
          <a:xfrm>
            <a:off x="838200" y="1825624"/>
            <a:ext cx="10515600" cy="4876927"/>
          </a:xfrm>
        </p:spPr>
        <p:txBody>
          <a:bodyPr>
            <a:normAutofit fontScale="85000" lnSpcReduction="20000"/>
          </a:bodyPr>
          <a:lstStyle/>
          <a:p>
            <a:r>
              <a:rPr lang="en-US" dirty="0" smtClean="0"/>
              <a:t>Ring Topology</a:t>
            </a:r>
          </a:p>
          <a:p>
            <a:pPr lvl="1"/>
            <a:r>
              <a:rPr lang="en-US" dirty="0" smtClean="0"/>
              <a:t>Connects clients or nodes in a ring fashion</a:t>
            </a:r>
          </a:p>
          <a:p>
            <a:pPr lvl="1"/>
            <a:r>
              <a:rPr lang="en-US" dirty="0" smtClean="0"/>
              <a:t>Token based; 802.5 (Token Ring)</a:t>
            </a:r>
          </a:p>
          <a:p>
            <a:r>
              <a:rPr lang="en-US" dirty="0" smtClean="0"/>
              <a:t>Bus Topology</a:t>
            </a:r>
          </a:p>
          <a:p>
            <a:pPr lvl="1"/>
            <a:r>
              <a:rPr lang="en-US" dirty="0" smtClean="0"/>
              <a:t>Connects each nodes to a trunk or backbone cable</a:t>
            </a:r>
          </a:p>
          <a:p>
            <a:pPr lvl="1"/>
            <a:r>
              <a:rPr lang="en-US" dirty="0" smtClean="0"/>
              <a:t>Prone to collisions (CSMA/CD)</a:t>
            </a:r>
          </a:p>
          <a:p>
            <a:pPr lvl="1"/>
            <a:r>
              <a:rPr lang="en-US" dirty="0" smtClean="0"/>
              <a:t>Two types: linear and tree (page 502)</a:t>
            </a:r>
          </a:p>
          <a:p>
            <a:r>
              <a:rPr lang="en-US" dirty="0" smtClean="0"/>
              <a:t>Star Topology</a:t>
            </a:r>
          </a:p>
          <a:p>
            <a:pPr lvl="1"/>
            <a:r>
              <a:rPr lang="en-US" dirty="0" smtClean="0"/>
              <a:t>Employs a centralized connection device</a:t>
            </a:r>
          </a:p>
          <a:p>
            <a:pPr lvl="1"/>
            <a:r>
              <a:rPr lang="en-US" dirty="0" smtClean="0"/>
              <a:t>Generally, a central hub or switch is a SPOF</a:t>
            </a:r>
          </a:p>
          <a:p>
            <a:pPr lvl="1"/>
            <a:r>
              <a:rPr lang="en-US" dirty="0" smtClean="0"/>
              <a:t>Physical topology and logical topology do not have to match</a:t>
            </a:r>
          </a:p>
          <a:p>
            <a:r>
              <a:rPr lang="en-US" dirty="0" smtClean="0"/>
              <a:t>Mesh Topology</a:t>
            </a:r>
          </a:p>
          <a:p>
            <a:pPr lvl="1"/>
            <a:r>
              <a:rPr lang="en-US" dirty="0" smtClean="0"/>
              <a:t>Connects systems to other system using numerous path</a:t>
            </a:r>
          </a:p>
          <a:p>
            <a:pPr lvl="2"/>
            <a:r>
              <a:rPr lang="en-US" dirty="0" smtClean="0"/>
              <a:t>Full</a:t>
            </a:r>
          </a:p>
          <a:p>
            <a:pPr lvl="2"/>
            <a:r>
              <a:rPr lang="en-US" dirty="0" smtClean="0"/>
              <a:t>Partial </a:t>
            </a:r>
            <a:endParaRPr lang="en-US" dirty="0"/>
          </a:p>
        </p:txBody>
      </p:sp>
    </p:spTree>
    <p:extLst>
      <p:ext uri="{BB962C8B-B14F-4D97-AF65-F5344CB8AC3E}">
        <p14:creationId xmlns:p14="http://schemas.microsoft.com/office/powerpoint/2010/main" val="1011555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Wireless Communications and Security</a:t>
            </a:r>
            <a:endParaRPr lang="en-US" dirty="0"/>
          </a:p>
        </p:txBody>
      </p:sp>
      <p:sp>
        <p:nvSpPr>
          <p:cNvPr id="3" name="Content Placeholder 2"/>
          <p:cNvSpPr>
            <a:spLocks noGrp="1"/>
          </p:cNvSpPr>
          <p:nvPr>
            <p:ph idx="1"/>
          </p:nvPr>
        </p:nvSpPr>
        <p:spPr/>
        <p:txBody>
          <a:bodyPr/>
          <a:lstStyle/>
          <a:p>
            <a:r>
              <a:rPr lang="en-US" dirty="0" smtClean="0"/>
              <a:t>General Wireless Concept</a:t>
            </a:r>
          </a:p>
          <a:p>
            <a:pPr lvl="1"/>
            <a:r>
              <a:rPr lang="en-US" dirty="0" smtClean="0"/>
              <a:t>Transmits data over radio frequencies</a:t>
            </a:r>
          </a:p>
          <a:p>
            <a:pPr lvl="1"/>
            <a:r>
              <a:rPr lang="en-US" dirty="0" smtClean="0"/>
              <a:t>900 MHz, 2.4 GHz, and 5 GHz</a:t>
            </a:r>
          </a:p>
          <a:p>
            <a:pPr lvl="1"/>
            <a:r>
              <a:rPr lang="en-US" dirty="0" smtClean="0"/>
              <a:t>Frequency Hopping Spread Spectrum (FHSS) – transmits data in a series while constantly changing the frequency</a:t>
            </a:r>
          </a:p>
          <a:p>
            <a:pPr lvl="1"/>
            <a:r>
              <a:rPr lang="en-US" dirty="0" smtClean="0"/>
              <a:t>Direct Sequence Spread Spectrum (DSSS) – employs all the available frequencies simultaneously</a:t>
            </a:r>
          </a:p>
          <a:p>
            <a:pPr lvl="1"/>
            <a:r>
              <a:rPr lang="en-US" dirty="0" smtClean="0"/>
              <a:t>Orthogonal Frequency-Division Multiplexing (OFDM) – employs a digital multicarrier modulation scheme</a:t>
            </a:r>
          </a:p>
          <a:p>
            <a:pPr lvl="1"/>
            <a:endParaRPr lang="en-US" dirty="0"/>
          </a:p>
        </p:txBody>
      </p:sp>
    </p:spTree>
    <p:extLst>
      <p:ext uri="{BB962C8B-B14F-4D97-AF65-F5344CB8AC3E}">
        <p14:creationId xmlns:p14="http://schemas.microsoft.com/office/powerpoint/2010/main" val="233446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OSI Functionality</a:t>
            </a:r>
            <a:endParaRPr lang="en-US" dirty="0"/>
          </a:p>
        </p:txBody>
      </p:sp>
      <p:sp>
        <p:nvSpPr>
          <p:cNvPr id="3" name="Content Placeholder 2"/>
          <p:cNvSpPr>
            <a:spLocks noGrp="1"/>
          </p:cNvSpPr>
          <p:nvPr>
            <p:ph idx="1"/>
          </p:nvPr>
        </p:nvSpPr>
        <p:spPr/>
        <p:txBody>
          <a:bodyPr/>
          <a:lstStyle/>
          <a:p>
            <a:r>
              <a:rPr lang="en-US" dirty="0" smtClean="0"/>
              <a:t>Divides networking tasks into seven distinct layers</a:t>
            </a:r>
          </a:p>
          <a:p>
            <a:r>
              <a:rPr lang="en-US" dirty="0" smtClean="0"/>
              <a:t>It is an open network architecture guide for network product vendors</a:t>
            </a:r>
          </a:p>
          <a:p>
            <a:r>
              <a:rPr lang="en-US" dirty="0" smtClean="0"/>
              <a:t>The real benefit of the OSI model is its expression of how networking actually function</a:t>
            </a:r>
          </a:p>
        </p:txBody>
      </p:sp>
    </p:spTree>
    <p:extLst>
      <p:ext uri="{BB962C8B-B14F-4D97-AF65-F5344CB8AC3E}">
        <p14:creationId xmlns:p14="http://schemas.microsoft.com/office/powerpoint/2010/main" val="2227172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Cell Phones</a:t>
            </a:r>
            <a:endParaRPr lang="en-US" dirty="0"/>
          </a:p>
        </p:txBody>
      </p:sp>
      <p:sp>
        <p:nvSpPr>
          <p:cNvPr id="3" name="Content Placeholder 2"/>
          <p:cNvSpPr>
            <a:spLocks noGrp="1"/>
          </p:cNvSpPr>
          <p:nvPr>
            <p:ph idx="1"/>
          </p:nvPr>
        </p:nvSpPr>
        <p:spPr/>
        <p:txBody>
          <a:bodyPr/>
          <a:lstStyle/>
          <a:p>
            <a:r>
              <a:rPr lang="en-US" dirty="0" smtClean="0"/>
              <a:t>Phones connect to cell towers and directs calls based on telecommunications carriers infrastructure</a:t>
            </a:r>
          </a:p>
          <a:p>
            <a:r>
              <a:rPr lang="en-US" dirty="0" smtClean="0"/>
              <a:t>Not all cell phone traffic is voice</a:t>
            </a:r>
          </a:p>
          <a:p>
            <a:r>
              <a:rPr lang="en-US" dirty="0" smtClean="0"/>
              <a:t>Communications over a cell phone provider’s network are not necessarily secure</a:t>
            </a:r>
          </a:p>
        </p:txBody>
      </p:sp>
    </p:spTree>
    <p:extLst>
      <p:ext uri="{BB962C8B-B14F-4D97-AF65-F5344CB8AC3E}">
        <p14:creationId xmlns:p14="http://schemas.microsoft.com/office/powerpoint/2010/main" val="2180199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Bluetooth (802.15)</a:t>
            </a:r>
            <a:endParaRPr lang="en-US" dirty="0"/>
          </a:p>
        </p:txBody>
      </p:sp>
      <p:sp>
        <p:nvSpPr>
          <p:cNvPr id="3" name="Content Placeholder 2"/>
          <p:cNvSpPr>
            <a:spLocks noGrp="1"/>
          </p:cNvSpPr>
          <p:nvPr>
            <p:ph idx="1"/>
          </p:nvPr>
        </p:nvSpPr>
        <p:spPr/>
        <p:txBody>
          <a:bodyPr>
            <a:normAutofit lnSpcReduction="10000"/>
          </a:bodyPr>
          <a:lstStyle/>
          <a:p>
            <a:r>
              <a:rPr lang="en-US" dirty="0" smtClean="0"/>
              <a:t>Personal Area Network (PAN)</a:t>
            </a:r>
          </a:p>
          <a:p>
            <a:r>
              <a:rPr lang="en-US" dirty="0" smtClean="0"/>
              <a:t>2.4 GHz</a:t>
            </a:r>
          </a:p>
          <a:p>
            <a:r>
              <a:rPr lang="en-US" dirty="0" smtClean="0"/>
              <a:t>Pairing</a:t>
            </a:r>
          </a:p>
          <a:p>
            <a:r>
              <a:rPr lang="en-US" dirty="0" smtClean="0"/>
              <a:t>Bluejacking – usually one-way hacking; sending data only</a:t>
            </a:r>
          </a:p>
          <a:p>
            <a:r>
              <a:rPr lang="en-US" dirty="0" smtClean="0"/>
              <a:t>Bluesnarfing – two-way hacking; stealing data</a:t>
            </a:r>
          </a:p>
          <a:p>
            <a:r>
              <a:rPr lang="en-US" dirty="0" smtClean="0"/>
              <a:t>Bluebugging – grants hackers remote control over the feature and functions of a Bluetooth device</a:t>
            </a:r>
          </a:p>
          <a:p>
            <a:r>
              <a:rPr lang="en-US" dirty="0" smtClean="0"/>
              <a:t>Limited range: 30 feet typically</a:t>
            </a:r>
          </a:p>
          <a:p>
            <a:r>
              <a:rPr lang="en-US" dirty="0" smtClean="0"/>
              <a:t>Encryption, if implemented, is weak</a:t>
            </a:r>
            <a:endParaRPr lang="en-US" dirty="0"/>
          </a:p>
        </p:txBody>
      </p:sp>
    </p:spTree>
    <p:extLst>
      <p:ext uri="{BB962C8B-B14F-4D97-AF65-F5344CB8AC3E}">
        <p14:creationId xmlns:p14="http://schemas.microsoft.com/office/powerpoint/2010/main" val="4053649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RFID</a:t>
            </a:r>
            <a:endParaRPr lang="en-US" dirty="0"/>
          </a:p>
        </p:txBody>
      </p:sp>
      <p:sp>
        <p:nvSpPr>
          <p:cNvPr id="3" name="Content Placeholder 2"/>
          <p:cNvSpPr>
            <a:spLocks noGrp="1"/>
          </p:cNvSpPr>
          <p:nvPr>
            <p:ph idx="1"/>
          </p:nvPr>
        </p:nvSpPr>
        <p:spPr/>
        <p:txBody>
          <a:bodyPr/>
          <a:lstStyle/>
          <a:p>
            <a:r>
              <a:rPr lang="en-US" dirty="0" smtClean="0"/>
              <a:t>Radio Frequency Identification</a:t>
            </a:r>
          </a:p>
          <a:p>
            <a:pPr lvl="1"/>
            <a:r>
              <a:rPr lang="en-US" dirty="0" smtClean="0"/>
              <a:t>Tracking technology based on the ability to power a radio transmitter using current generated in an antenna when place in a magnetic field</a:t>
            </a:r>
          </a:p>
          <a:p>
            <a:pPr lvl="1"/>
            <a:r>
              <a:rPr lang="en-US" dirty="0" smtClean="0"/>
              <a:t>Allow for quick inventory tracking without having to be in direct physical proximity of the device; RFID reader</a:t>
            </a:r>
          </a:p>
          <a:p>
            <a:pPr lvl="1"/>
            <a:r>
              <a:rPr lang="en-US" dirty="0" smtClean="0"/>
              <a:t>Stealing data via a RFID reader</a:t>
            </a:r>
            <a:endParaRPr lang="en-US" dirty="0"/>
          </a:p>
        </p:txBody>
      </p:sp>
    </p:spTree>
    <p:extLst>
      <p:ext uri="{BB962C8B-B14F-4D97-AF65-F5344CB8AC3E}">
        <p14:creationId xmlns:p14="http://schemas.microsoft.com/office/powerpoint/2010/main" val="147953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NFC</a:t>
            </a:r>
            <a:endParaRPr lang="en-US" dirty="0"/>
          </a:p>
        </p:txBody>
      </p:sp>
      <p:sp>
        <p:nvSpPr>
          <p:cNvPr id="3" name="Content Placeholder 2"/>
          <p:cNvSpPr>
            <a:spLocks noGrp="1"/>
          </p:cNvSpPr>
          <p:nvPr>
            <p:ph idx="1"/>
          </p:nvPr>
        </p:nvSpPr>
        <p:spPr/>
        <p:txBody>
          <a:bodyPr/>
          <a:lstStyle/>
          <a:p>
            <a:r>
              <a:rPr lang="en-US" dirty="0" smtClean="0"/>
              <a:t>Near-field communications</a:t>
            </a:r>
          </a:p>
          <a:p>
            <a:pPr lvl="1"/>
            <a:r>
              <a:rPr lang="en-US" dirty="0" smtClean="0"/>
              <a:t>A standard that establishes short-range radio communications between device in close proximity</a:t>
            </a:r>
          </a:p>
          <a:p>
            <a:pPr lvl="1"/>
            <a:r>
              <a:rPr lang="en-US" dirty="0" smtClean="0"/>
              <a:t>A derivative of RFID technology</a:t>
            </a:r>
          </a:p>
          <a:p>
            <a:pPr lvl="1"/>
            <a:r>
              <a:rPr lang="en-US" dirty="0" smtClean="0"/>
              <a:t>Commonly found in mobile devices for data-to-data exchange</a:t>
            </a:r>
          </a:p>
          <a:p>
            <a:pPr lvl="1"/>
            <a:r>
              <a:rPr lang="en-US" dirty="0" smtClean="0"/>
              <a:t>Subjects to MitM attacks, eavesdropping, data manipulation, and replay attacks</a:t>
            </a:r>
            <a:endParaRPr lang="en-US" dirty="0"/>
          </a:p>
        </p:txBody>
      </p:sp>
    </p:spTree>
    <p:extLst>
      <p:ext uri="{BB962C8B-B14F-4D97-AF65-F5344CB8AC3E}">
        <p14:creationId xmlns:p14="http://schemas.microsoft.com/office/powerpoint/2010/main" val="2777426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Phones</a:t>
            </a:r>
            <a:endParaRPr lang="en-US" dirty="0"/>
          </a:p>
        </p:txBody>
      </p:sp>
      <p:sp>
        <p:nvSpPr>
          <p:cNvPr id="3" name="Content Placeholder 2"/>
          <p:cNvSpPr>
            <a:spLocks noGrp="1"/>
          </p:cNvSpPr>
          <p:nvPr>
            <p:ph idx="1"/>
          </p:nvPr>
        </p:nvSpPr>
        <p:spPr/>
        <p:txBody>
          <a:bodyPr/>
          <a:lstStyle/>
          <a:p>
            <a:r>
              <a:rPr lang="en-US" dirty="0" smtClean="0"/>
              <a:t>Cordless phones</a:t>
            </a:r>
          </a:p>
          <a:p>
            <a:pPr lvl="1"/>
            <a:r>
              <a:rPr lang="en-US" dirty="0" smtClean="0"/>
              <a:t>900 MHz, 2.4 GHz, or 5 GHz</a:t>
            </a:r>
          </a:p>
          <a:p>
            <a:pPr lvl="1"/>
            <a:r>
              <a:rPr lang="en-US" dirty="0" smtClean="0"/>
              <a:t>Handset transmits to a base station via RF signals</a:t>
            </a:r>
          </a:p>
          <a:p>
            <a:r>
              <a:rPr lang="en-US" dirty="0" smtClean="0"/>
              <a:t>Mobile Devices</a:t>
            </a:r>
          </a:p>
          <a:p>
            <a:pPr lvl="1"/>
            <a:r>
              <a:rPr lang="en-US" dirty="0" smtClean="0"/>
              <a:t>Smartphones and other devices present an ever-increasing security risk</a:t>
            </a:r>
          </a:p>
          <a:p>
            <a:pPr lvl="1"/>
            <a:r>
              <a:rPr lang="en-US" dirty="0" smtClean="0"/>
              <a:t>Support memory cards</a:t>
            </a:r>
            <a:r>
              <a:rPr lang="en-US" dirty="0"/>
              <a:t> </a:t>
            </a:r>
            <a:r>
              <a:rPr lang="en-US" dirty="0" smtClean="0"/>
              <a:t>and USB connections</a:t>
            </a:r>
          </a:p>
          <a:p>
            <a:pPr lvl="1"/>
            <a:r>
              <a:rPr lang="en-US" dirty="0" smtClean="0"/>
              <a:t>Loss or theft of a mobile device could mean compromise of personal and/or corporate secrets</a:t>
            </a:r>
          </a:p>
          <a:p>
            <a:pPr lvl="1"/>
            <a:r>
              <a:rPr lang="en-US" dirty="0" smtClean="0"/>
              <a:t>Keep nonessential information off the portable device</a:t>
            </a:r>
          </a:p>
          <a:p>
            <a:pPr lvl="1"/>
            <a:r>
              <a:rPr lang="en-US" dirty="0" smtClean="0"/>
              <a:t>Not immune to eavesdropping; Stingray</a:t>
            </a:r>
          </a:p>
          <a:p>
            <a:pPr lvl="1"/>
            <a:endParaRPr lang="en-US" dirty="0" smtClean="0"/>
          </a:p>
        </p:txBody>
      </p:sp>
    </p:spTree>
    <p:extLst>
      <p:ext uri="{BB962C8B-B14F-4D97-AF65-F5344CB8AC3E}">
        <p14:creationId xmlns:p14="http://schemas.microsoft.com/office/powerpoint/2010/main" val="1084176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LAN Technologies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Ethernet</a:t>
            </a:r>
          </a:p>
          <a:p>
            <a:pPr lvl="1"/>
            <a:r>
              <a:rPr lang="en-US" dirty="0" smtClean="0"/>
              <a:t>Shared-media LAN technology</a:t>
            </a:r>
          </a:p>
          <a:p>
            <a:pPr lvl="1"/>
            <a:r>
              <a:rPr lang="en-US" dirty="0" smtClean="0"/>
              <a:t>Broadcast and collision domains</a:t>
            </a:r>
          </a:p>
          <a:p>
            <a:pPr lvl="1"/>
            <a:r>
              <a:rPr lang="en-US" dirty="0" smtClean="0"/>
              <a:t>Supports full-duplex using twisted-pair cable</a:t>
            </a:r>
          </a:p>
          <a:p>
            <a:pPr lvl="1"/>
            <a:r>
              <a:rPr lang="en-US" dirty="0" smtClean="0"/>
              <a:t>IEEE 802.3</a:t>
            </a:r>
          </a:p>
          <a:p>
            <a:r>
              <a:rPr lang="en-US" dirty="0" smtClean="0"/>
              <a:t>Token Ring</a:t>
            </a:r>
          </a:p>
          <a:p>
            <a:pPr lvl="1"/>
            <a:r>
              <a:rPr lang="en-US" dirty="0" smtClean="0"/>
              <a:t>Employs a token-passing technology to control which system can transmit data</a:t>
            </a:r>
          </a:p>
          <a:p>
            <a:pPr lvl="1"/>
            <a:r>
              <a:rPr lang="en-US" dirty="0" smtClean="0"/>
              <a:t>Rarely used today due to performance limitations, higher cost compared to Ethernet, and increased difficulty in deployment and management</a:t>
            </a:r>
          </a:p>
          <a:p>
            <a:pPr lvl="1"/>
            <a:r>
              <a:rPr lang="en-US" dirty="0" smtClean="0"/>
              <a:t>Multistation Access Unit</a:t>
            </a:r>
          </a:p>
          <a:p>
            <a:r>
              <a:rPr lang="en-US" dirty="0" smtClean="0"/>
              <a:t>FDDI</a:t>
            </a:r>
          </a:p>
          <a:p>
            <a:pPr lvl="1"/>
            <a:r>
              <a:rPr lang="en-US" dirty="0" smtClean="0"/>
              <a:t>High-speed token-passing technology that employs two fiber optic rings</a:t>
            </a:r>
          </a:p>
          <a:p>
            <a:pPr lvl="1"/>
            <a:r>
              <a:rPr lang="en-US" dirty="0" smtClean="0"/>
              <a:t>Self-healing; expensive</a:t>
            </a:r>
          </a:p>
          <a:p>
            <a:endParaRPr lang="en-US" dirty="0"/>
          </a:p>
        </p:txBody>
      </p:sp>
    </p:spTree>
    <p:extLst>
      <p:ext uri="{BB962C8B-B14F-4D97-AF65-F5344CB8AC3E}">
        <p14:creationId xmlns:p14="http://schemas.microsoft.com/office/powerpoint/2010/main" val="2579407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 technologies</a:t>
            </a:r>
            <a:endParaRPr lang="en-US" dirty="0"/>
          </a:p>
        </p:txBody>
      </p:sp>
      <p:sp>
        <p:nvSpPr>
          <p:cNvPr id="3" name="Content Placeholder 2"/>
          <p:cNvSpPr>
            <a:spLocks noGrp="1"/>
          </p:cNvSpPr>
          <p:nvPr>
            <p:ph idx="1"/>
          </p:nvPr>
        </p:nvSpPr>
        <p:spPr/>
        <p:txBody>
          <a:bodyPr/>
          <a:lstStyle/>
          <a:p>
            <a:r>
              <a:rPr lang="en-US" dirty="0" smtClean="0"/>
              <a:t>Analog and Digital</a:t>
            </a:r>
          </a:p>
          <a:p>
            <a:r>
              <a:rPr lang="en-US" dirty="0" smtClean="0"/>
              <a:t>Synchronous and Asynchronous</a:t>
            </a:r>
          </a:p>
          <a:p>
            <a:r>
              <a:rPr lang="en-US" dirty="0" smtClean="0"/>
              <a:t>Baseband and Broadband</a:t>
            </a:r>
          </a:p>
          <a:p>
            <a:r>
              <a:rPr lang="en-US" dirty="0" smtClean="0"/>
              <a:t>Broadcast, Multicast, and Unicast</a:t>
            </a:r>
          </a:p>
        </p:txBody>
      </p:sp>
    </p:spTree>
    <p:extLst>
      <p:ext uri="{BB962C8B-B14F-4D97-AF65-F5344CB8AC3E}">
        <p14:creationId xmlns:p14="http://schemas.microsoft.com/office/powerpoint/2010/main" val="1527729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LAN Media Access</a:t>
            </a:r>
          </a:p>
        </p:txBody>
      </p:sp>
      <p:sp>
        <p:nvSpPr>
          <p:cNvPr id="3" name="Content Placeholder 2"/>
          <p:cNvSpPr>
            <a:spLocks noGrp="1"/>
          </p:cNvSpPr>
          <p:nvPr>
            <p:ph idx="1"/>
          </p:nvPr>
        </p:nvSpPr>
        <p:spPr>
          <a:xfrm>
            <a:off x="838200" y="1825624"/>
            <a:ext cx="10515600" cy="4922647"/>
          </a:xfrm>
        </p:spPr>
        <p:txBody>
          <a:bodyPr>
            <a:normAutofit fontScale="92500" lnSpcReduction="10000"/>
          </a:bodyPr>
          <a:lstStyle/>
          <a:p>
            <a:r>
              <a:rPr lang="en-US" dirty="0" smtClean="0"/>
              <a:t>CSMA</a:t>
            </a:r>
          </a:p>
          <a:p>
            <a:pPr lvl="1"/>
            <a:r>
              <a:rPr lang="en-US" dirty="0" smtClean="0"/>
              <a:t>Does not address collisions</a:t>
            </a:r>
          </a:p>
          <a:p>
            <a:r>
              <a:rPr lang="en-US" dirty="0" smtClean="0"/>
              <a:t>CSMA/CA</a:t>
            </a:r>
          </a:p>
          <a:p>
            <a:pPr lvl="1"/>
            <a:r>
              <a:rPr lang="en-US" dirty="0" smtClean="0"/>
              <a:t>AppleTalk and 802.11</a:t>
            </a:r>
          </a:p>
          <a:p>
            <a:pPr lvl="1"/>
            <a:r>
              <a:rPr lang="en-US" dirty="0" smtClean="0"/>
              <a:t>Request-to-Send/Clear-to-Send packets</a:t>
            </a:r>
          </a:p>
          <a:p>
            <a:pPr lvl="1"/>
            <a:r>
              <a:rPr lang="en-US" dirty="0" smtClean="0"/>
              <a:t>Attempts to avoid collisions</a:t>
            </a:r>
          </a:p>
          <a:p>
            <a:r>
              <a:rPr lang="en-US" dirty="0" smtClean="0"/>
              <a:t>CSMA/CD</a:t>
            </a:r>
          </a:p>
          <a:p>
            <a:pPr lvl="1"/>
            <a:r>
              <a:rPr lang="en-US" dirty="0" smtClean="0"/>
              <a:t>Ethernet</a:t>
            </a:r>
          </a:p>
          <a:p>
            <a:pPr lvl="1"/>
            <a:r>
              <a:rPr lang="en-US" dirty="0" smtClean="0"/>
              <a:t>Responds to collisions</a:t>
            </a:r>
          </a:p>
          <a:p>
            <a:pPr lvl="2"/>
            <a:r>
              <a:rPr lang="en-US" dirty="0" smtClean="0"/>
              <a:t>Token Passing – performs communications using a digital token; FDDI and Token Ring</a:t>
            </a:r>
          </a:p>
          <a:p>
            <a:pPr lvl="2"/>
            <a:r>
              <a:rPr lang="en-US" dirty="0" smtClean="0"/>
              <a:t>Polling – performs communications using a master-slave configuration</a:t>
            </a:r>
          </a:p>
          <a:p>
            <a:pPr lvl="3"/>
            <a:r>
              <a:rPr lang="en-US" dirty="0" smtClean="0"/>
              <a:t>Primary system polls each secondary system in turn whether they have a need to transmit data</a:t>
            </a:r>
          </a:p>
          <a:p>
            <a:pPr lvl="3"/>
            <a:r>
              <a:rPr lang="en-US" dirty="0" smtClean="0"/>
              <a:t>Synchronous Data Link Control (SDLC)</a:t>
            </a:r>
            <a:endParaRPr lang="en-US" dirty="0"/>
          </a:p>
          <a:p>
            <a:pPr lvl="3"/>
            <a:r>
              <a:rPr lang="en-US" dirty="0" smtClean="0"/>
              <a:t>Attempts to reduce collision using a permission system</a:t>
            </a:r>
            <a:endParaRPr lang="en-US" dirty="0"/>
          </a:p>
        </p:txBody>
      </p:sp>
    </p:spTree>
    <p:extLst>
      <p:ext uri="{BB962C8B-B14F-4D97-AF65-F5344CB8AC3E}">
        <p14:creationId xmlns:p14="http://schemas.microsoft.com/office/powerpoint/2010/main" val="380444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Designing, deploying, and maintaining security on a network requires intimate knowledge about networking</a:t>
            </a:r>
          </a:p>
          <a:p>
            <a:r>
              <a:rPr lang="en-US" dirty="0" smtClean="0"/>
              <a:t>OSI model vs TCP/IP model</a:t>
            </a:r>
          </a:p>
          <a:p>
            <a:r>
              <a:rPr lang="en-US" dirty="0" smtClean="0"/>
              <a:t>Networking equipment</a:t>
            </a:r>
          </a:p>
          <a:p>
            <a:r>
              <a:rPr lang="en-US" dirty="0" smtClean="0"/>
              <a:t>Converged protocols; FCoE, MPLS, VOIP, and iSCSI</a:t>
            </a:r>
          </a:p>
          <a:p>
            <a:r>
              <a:rPr lang="en-US" dirty="0" smtClean="0"/>
              <a:t>Wireless communications; cell phone, Bluetooth, RFID, NFC, and 802.11</a:t>
            </a:r>
            <a:endParaRPr lang="en-US" dirty="0"/>
          </a:p>
        </p:txBody>
      </p:sp>
    </p:spTree>
    <p:extLst>
      <p:ext uri="{BB962C8B-B14F-4D97-AF65-F5344CB8AC3E}">
        <p14:creationId xmlns:p14="http://schemas.microsoft.com/office/powerpoint/2010/main" val="215110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Encapsulation/De-encapsulation</a:t>
            </a:r>
            <a:endParaRPr lang="en-US" dirty="0"/>
          </a:p>
        </p:txBody>
      </p:sp>
      <p:sp>
        <p:nvSpPr>
          <p:cNvPr id="3" name="Content Placeholder 2"/>
          <p:cNvSpPr>
            <a:spLocks noGrp="1"/>
          </p:cNvSpPr>
          <p:nvPr>
            <p:ph idx="1"/>
          </p:nvPr>
        </p:nvSpPr>
        <p:spPr/>
        <p:txBody>
          <a:bodyPr/>
          <a:lstStyle/>
          <a:p>
            <a:r>
              <a:rPr lang="en-US" dirty="0" smtClean="0"/>
              <a:t>Encapsulation is the addition of header, and possible a footer, to the data received each layer above before it’s hands off the layer below</a:t>
            </a:r>
          </a:p>
          <a:p>
            <a:r>
              <a:rPr lang="en-US" dirty="0" smtClean="0"/>
              <a:t>The inverse process is called de-encapsulation</a:t>
            </a:r>
          </a:p>
          <a:p>
            <a:endParaRPr lang="en-US" dirty="0"/>
          </a:p>
        </p:txBody>
      </p:sp>
    </p:spTree>
    <p:extLst>
      <p:ext uri="{BB962C8B-B14F-4D97-AF65-F5344CB8AC3E}">
        <p14:creationId xmlns:p14="http://schemas.microsoft.com/office/powerpoint/2010/main" val="65662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OSI Layers</a:t>
            </a:r>
            <a:endParaRPr lang="en-US" dirty="0"/>
          </a:p>
        </p:txBody>
      </p:sp>
      <p:sp>
        <p:nvSpPr>
          <p:cNvPr id="3" name="Content Placeholder 2"/>
          <p:cNvSpPr>
            <a:spLocks noGrp="1"/>
          </p:cNvSpPr>
          <p:nvPr>
            <p:ph idx="1"/>
          </p:nvPr>
        </p:nvSpPr>
        <p:spPr/>
        <p:txBody>
          <a:bodyPr/>
          <a:lstStyle/>
          <a:p>
            <a:r>
              <a:rPr lang="en-US" dirty="0" smtClean="0"/>
              <a:t>Physical Layer</a:t>
            </a:r>
          </a:p>
          <a:p>
            <a:r>
              <a:rPr lang="en-US" dirty="0" smtClean="0"/>
              <a:t>Data Link Layer</a:t>
            </a:r>
          </a:p>
          <a:p>
            <a:r>
              <a:rPr lang="en-US" dirty="0" smtClean="0"/>
              <a:t>Network Layer</a:t>
            </a:r>
          </a:p>
          <a:p>
            <a:r>
              <a:rPr lang="en-US" dirty="0" smtClean="0"/>
              <a:t>Transport Layer</a:t>
            </a:r>
          </a:p>
          <a:p>
            <a:r>
              <a:rPr lang="en-US" dirty="0" smtClean="0"/>
              <a:t>Session Layer</a:t>
            </a:r>
          </a:p>
          <a:p>
            <a:r>
              <a:rPr lang="en-US" dirty="0" smtClean="0"/>
              <a:t>Presentation Layer</a:t>
            </a:r>
          </a:p>
          <a:p>
            <a:r>
              <a:rPr lang="en-US" dirty="0" smtClean="0"/>
              <a:t>Application Layer</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2618" y="1445287"/>
            <a:ext cx="4146763" cy="5112013"/>
          </a:xfrm>
          <a:prstGeom prst="rect">
            <a:avLst/>
          </a:prstGeom>
        </p:spPr>
      </p:pic>
    </p:spTree>
    <p:extLst>
      <p:ext uri="{BB962C8B-B14F-4D97-AF65-F5344CB8AC3E}">
        <p14:creationId xmlns:p14="http://schemas.microsoft.com/office/powerpoint/2010/main" val="393750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TCP/IP Model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0169" y="1947672"/>
            <a:ext cx="7232903" cy="4133088"/>
          </a:xfrm>
        </p:spPr>
      </p:pic>
    </p:spTree>
    <p:extLst>
      <p:ext uri="{BB962C8B-B14F-4D97-AF65-F5344CB8AC3E}">
        <p14:creationId xmlns:p14="http://schemas.microsoft.com/office/powerpoint/2010/main" val="54184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TCP/IP Protocol Suite Overview</a:t>
            </a:r>
            <a:endParaRPr lang="en-US" dirty="0"/>
          </a:p>
        </p:txBody>
      </p:sp>
      <p:sp>
        <p:nvSpPr>
          <p:cNvPr id="3" name="Content Placeholder 2"/>
          <p:cNvSpPr>
            <a:spLocks noGrp="1"/>
          </p:cNvSpPr>
          <p:nvPr>
            <p:ph idx="1"/>
          </p:nvPr>
        </p:nvSpPr>
        <p:spPr/>
        <p:txBody>
          <a:bodyPr/>
          <a:lstStyle/>
          <a:p>
            <a:r>
              <a:rPr lang="en-US" dirty="0" smtClean="0"/>
              <a:t>Not just a single protocol, but a protocol stack comprising dozens of individual protocols</a:t>
            </a:r>
          </a:p>
          <a:p>
            <a:r>
              <a:rPr lang="en-US" dirty="0" smtClean="0"/>
              <a:t>A platform-independent protocol based on open standards</a:t>
            </a:r>
          </a:p>
          <a:p>
            <a:r>
              <a:rPr lang="en-US" dirty="0" smtClean="0"/>
              <a:t>TCP/IP can be secured using VPN links</a:t>
            </a:r>
          </a:p>
          <a:p>
            <a:pPr lvl="1"/>
            <a:r>
              <a:rPr lang="en-US" dirty="0" smtClean="0"/>
              <a:t>PPTP</a:t>
            </a:r>
          </a:p>
          <a:p>
            <a:pPr lvl="1"/>
            <a:r>
              <a:rPr lang="en-US" dirty="0" smtClean="0"/>
              <a:t>L2TP</a:t>
            </a:r>
          </a:p>
          <a:p>
            <a:pPr lvl="1"/>
            <a:r>
              <a:rPr lang="en-US" dirty="0" smtClean="0"/>
              <a:t>SSH</a:t>
            </a:r>
          </a:p>
          <a:p>
            <a:pPr lvl="1"/>
            <a:r>
              <a:rPr lang="en-US" dirty="0" smtClean="0"/>
              <a:t>OpenVPN</a:t>
            </a:r>
          </a:p>
          <a:p>
            <a:pPr lvl="1"/>
            <a:r>
              <a:rPr lang="en-US" dirty="0" smtClean="0"/>
              <a:t>IPsec</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Transport Layer Protocols</a:t>
            </a:r>
            <a:endParaRPr lang="en-US" dirty="0"/>
          </a:p>
        </p:txBody>
      </p:sp>
      <p:sp>
        <p:nvSpPr>
          <p:cNvPr id="3" name="Content Placeholder 2"/>
          <p:cNvSpPr>
            <a:spLocks noGrp="1"/>
          </p:cNvSpPr>
          <p:nvPr>
            <p:ph idx="1"/>
          </p:nvPr>
        </p:nvSpPr>
        <p:spPr/>
        <p:txBody>
          <a:bodyPr/>
          <a:lstStyle/>
          <a:p>
            <a:r>
              <a:rPr lang="en-US" dirty="0" smtClean="0"/>
              <a:t>TCP – connection-oriented; full duplex protocol</a:t>
            </a:r>
          </a:p>
          <a:p>
            <a:r>
              <a:rPr lang="en-US" dirty="0" smtClean="0"/>
              <a:t>UDP – connectionless; simplex protocol</a:t>
            </a:r>
          </a:p>
          <a:p>
            <a:r>
              <a:rPr lang="en-US" dirty="0" smtClean="0"/>
              <a:t>Port numbers: 0 - 65,535</a:t>
            </a:r>
          </a:p>
          <a:p>
            <a:pPr lvl="1"/>
            <a:r>
              <a:rPr lang="en-US" dirty="0" smtClean="0"/>
              <a:t>Well-known ports:				0-1023</a:t>
            </a:r>
          </a:p>
          <a:p>
            <a:pPr lvl="1"/>
            <a:r>
              <a:rPr lang="en-US" dirty="0" smtClean="0"/>
              <a:t>Registered ports:				1024-49151</a:t>
            </a:r>
          </a:p>
          <a:p>
            <a:pPr lvl="1"/>
            <a:r>
              <a:rPr lang="en-US" dirty="0" smtClean="0"/>
              <a:t>Dynamic/Private/Random/Ephemeral  ports:	49152-65535</a:t>
            </a:r>
            <a:endParaRPr lang="en-US" dirty="0"/>
          </a:p>
        </p:txBody>
      </p:sp>
    </p:spTree>
    <p:extLst>
      <p:ext uri="{BB962C8B-B14F-4D97-AF65-F5344CB8AC3E}">
        <p14:creationId xmlns:p14="http://schemas.microsoft.com/office/powerpoint/2010/main" val="409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2740</Words>
  <Application>Microsoft Office PowerPoint</Application>
  <PresentationFormat>Widescreen</PresentationFormat>
  <Paragraphs>435</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Calibri Light</vt:lpstr>
      <vt:lpstr>Wingdings</vt:lpstr>
      <vt:lpstr>Office Theme</vt:lpstr>
      <vt:lpstr>Chapter 11</vt:lpstr>
      <vt:lpstr>Chapter 11</vt:lpstr>
      <vt:lpstr>History of the OSI Model</vt:lpstr>
      <vt:lpstr>OSI Functionality</vt:lpstr>
      <vt:lpstr>Encapsulation/De-encapsulation</vt:lpstr>
      <vt:lpstr>OSI Layers</vt:lpstr>
      <vt:lpstr>TCP/IP Model</vt:lpstr>
      <vt:lpstr>TCP/IP Protocol Suite Overview</vt:lpstr>
      <vt:lpstr>Transport Layer Protocols</vt:lpstr>
      <vt:lpstr>Transport Layer Protocols</vt:lpstr>
      <vt:lpstr>Network Layer Protocols and IP Networking Basics</vt:lpstr>
      <vt:lpstr>Common Application Layer Protocols</vt:lpstr>
      <vt:lpstr>Implications of Multilayer Protocols</vt:lpstr>
      <vt:lpstr>TCP/IP Vulnerabilities</vt:lpstr>
      <vt:lpstr>Domain Name System</vt:lpstr>
      <vt:lpstr>Domain Name System</vt:lpstr>
      <vt:lpstr>DNS Poisoning</vt:lpstr>
      <vt:lpstr>Domain Hijacking</vt:lpstr>
      <vt:lpstr>Converged Protocols</vt:lpstr>
      <vt:lpstr>Content Distributed Networks</vt:lpstr>
      <vt:lpstr>Wireless Networks</vt:lpstr>
      <vt:lpstr>Wireless Networks</vt:lpstr>
      <vt:lpstr>Wireless Encryption Standards</vt:lpstr>
      <vt:lpstr>Determining Antenna Placement</vt:lpstr>
      <vt:lpstr>WPS</vt:lpstr>
      <vt:lpstr>Using Captive Portals</vt:lpstr>
      <vt:lpstr>General Wi-Fi Security Procedure</vt:lpstr>
      <vt:lpstr>Wireless Attacks</vt:lpstr>
      <vt:lpstr>Secure Network Components</vt:lpstr>
      <vt:lpstr>Network Access Control</vt:lpstr>
      <vt:lpstr>Firewalls</vt:lpstr>
      <vt:lpstr>Firewalls</vt:lpstr>
      <vt:lpstr>Multihomed Firewalls</vt:lpstr>
      <vt:lpstr>Firewall Deployment Architectures</vt:lpstr>
      <vt:lpstr>Endpoint Security</vt:lpstr>
      <vt:lpstr>Secure Operation of Hardware</vt:lpstr>
      <vt:lpstr>Cabling, Wireless, Topology, Communications, and Transmission Media Technology</vt:lpstr>
      <vt:lpstr>Network Topologies</vt:lpstr>
      <vt:lpstr>Wireless Communications and Security</vt:lpstr>
      <vt:lpstr>Cell Phones</vt:lpstr>
      <vt:lpstr>Bluetooth (802.15)</vt:lpstr>
      <vt:lpstr>RFID</vt:lpstr>
      <vt:lpstr>NFC</vt:lpstr>
      <vt:lpstr>Phones</vt:lpstr>
      <vt:lpstr>LAN Technologies</vt:lpstr>
      <vt:lpstr>Sub technologies</vt:lpstr>
      <vt:lpstr>LAN Media Access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79</cp:revision>
  <dcterms:created xsi:type="dcterms:W3CDTF">2019-09-16T01:37:19Z</dcterms:created>
  <dcterms:modified xsi:type="dcterms:W3CDTF">2020-07-02T15:46:05Z</dcterms:modified>
</cp:coreProperties>
</file>