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344" r:id="rId5"/>
    <p:sldId id="276" r:id="rId6"/>
    <p:sldId id="277" r:id="rId7"/>
    <p:sldId id="339" r:id="rId8"/>
    <p:sldId id="278" r:id="rId9"/>
    <p:sldId id="279" r:id="rId10"/>
    <p:sldId id="280" r:id="rId11"/>
    <p:sldId id="347" r:id="rId12"/>
    <p:sldId id="281" r:id="rId13"/>
    <p:sldId id="282" r:id="rId14"/>
    <p:sldId id="283" r:id="rId15"/>
    <p:sldId id="345" r:id="rId16"/>
    <p:sldId id="284" r:id="rId17"/>
    <p:sldId id="285" r:id="rId18"/>
    <p:sldId id="286" r:id="rId19"/>
    <p:sldId id="287" r:id="rId20"/>
    <p:sldId id="340" r:id="rId21"/>
    <p:sldId id="288" r:id="rId22"/>
    <p:sldId id="289" r:id="rId23"/>
    <p:sldId id="290" r:id="rId24"/>
    <p:sldId id="291" r:id="rId25"/>
    <p:sldId id="3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344"/>
            <p14:sldId id="276"/>
            <p14:sldId id="277"/>
            <p14:sldId id="339"/>
            <p14:sldId id="278"/>
            <p14:sldId id="279"/>
            <p14:sldId id="280"/>
            <p14:sldId id="347"/>
            <p14:sldId id="281"/>
            <p14:sldId id="282"/>
            <p14:sldId id="283"/>
            <p14:sldId id="345"/>
            <p14:sldId id="284"/>
            <p14:sldId id="285"/>
            <p14:sldId id="286"/>
            <p14:sldId id="287"/>
            <p14:sldId id="340"/>
            <p14:sldId id="288"/>
            <p14:sldId id="289"/>
            <p14:sldId id="290"/>
            <p14:sldId id="29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14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5: Identity and Access Management (IAM)</a:t>
            </a:r>
            <a:endParaRPr lang="en-US" sz="1400" dirty="0"/>
          </a:p>
          <a:p>
            <a:pPr lvl="1"/>
            <a:r>
              <a:rPr lang="en-US" sz="3200" dirty="0" smtClean="0"/>
              <a:t>5.4.1 Role based Access Control (RBAC)</a:t>
            </a:r>
          </a:p>
          <a:p>
            <a:pPr lvl="1"/>
            <a:r>
              <a:rPr lang="en-US" sz="3200" dirty="0" smtClean="0"/>
              <a:t>5.4.2 Rule-based Access Control</a:t>
            </a:r>
          </a:p>
          <a:p>
            <a:pPr lvl="1"/>
            <a:r>
              <a:rPr lang="en-US" sz="3200" dirty="0" smtClean="0"/>
              <a:t>5.4.3 Mandatory Access Control (MAC)</a:t>
            </a:r>
          </a:p>
          <a:p>
            <a:pPr lvl="1"/>
            <a:r>
              <a:rPr lang="en-US" sz="3200" dirty="0" smtClean="0"/>
              <a:t>5.4.4 Discretionary Access Control (DAC)</a:t>
            </a:r>
          </a:p>
          <a:p>
            <a:pPr lvl="1"/>
            <a:r>
              <a:rPr lang="en-US" sz="3200" dirty="0" smtClean="0"/>
              <a:t>5.4.5 Attribute Based Access Control (ABAC)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Relies on the user of classification labels</a:t>
            </a:r>
          </a:p>
          <a:p>
            <a:pPr lvl="1"/>
            <a:r>
              <a:rPr lang="en-US" dirty="0" smtClean="0"/>
              <a:t>Each classification label represents a security domain or realm of security</a:t>
            </a:r>
          </a:p>
          <a:p>
            <a:r>
              <a:rPr lang="en-US" dirty="0" smtClean="0"/>
              <a:t>Users have labels assigned to them based on their clearance level</a:t>
            </a:r>
          </a:p>
          <a:p>
            <a:r>
              <a:rPr lang="en-US" dirty="0" smtClean="0"/>
              <a:t>Referred to as a lattice-based model also allows labels to identify more defined security domains</a:t>
            </a:r>
          </a:p>
          <a:p>
            <a:r>
              <a:rPr lang="en-US" dirty="0" smtClean="0"/>
              <a:t>Administrators assigns the labels to subjects and objects</a:t>
            </a:r>
          </a:p>
          <a:p>
            <a:r>
              <a:rPr lang="en-US" dirty="0" smtClean="0"/>
              <a:t>Using compartmentalization with the MAC model enforces the </a:t>
            </a:r>
            <a:r>
              <a:rPr lang="en-US" i="1" dirty="0" smtClean="0"/>
              <a:t>need to know</a:t>
            </a:r>
            <a:r>
              <a:rPr lang="en-US" dirty="0" smtClean="0"/>
              <a:t> principle</a:t>
            </a:r>
          </a:p>
          <a:p>
            <a:r>
              <a:rPr lang="en-US" dirty="0" smtClean="0"/>
              <a:t>It is prohibitive rather than permissive</a:t>
            </a:r>
          </a:p>
          <a:p>
            <a:pPr lvl="1"/>
            <a:r>
              <a:rPr lang="en-US" dirty="0" smtClean="0"/>
              <a:t>Uses an implicit deny philosophy</a:t>
            </a:r>
          </a:p>
          <a:p>
            <a:r>
              <a:rPr lang="en-US" dirty="0" smtClean="0"/>
              <a:t>Security classifications indicate a hierarchy of sensitivity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Classifications within a MAC model use three types of environments:</a:t>
            </a:r>
          </a:p>
          <a:p>
            <a:pPr lvl="1"/>
            <a:r>
              <a:rPr lang="en-US" dirty="0" smtClean="0"/>
              <a:t>Hierarchical Environment</a:t>
            </a:r>
          </a:p>
          <a:p>
            <a:pPr lvl="2"/>
            <a:r>
              <a:rPr lang="en-US" dirty="0" smtClean="0"/>
              <a:t>Relates to various classification labels in an ordered structure from low security to medium security to high security</a:t>
            </a:r>
          </a:p>
          <a:p>
            <a:pPr lvl="1"/>
            <a:r>
              <a:rPr lang="en-US" dirty="0" smtClean="0"/>
              <a:t>Compartmentalized Environment</a:t>
            </a:r>
          </a:p>
          <a:p>
            <a:pPr lvl="2"/>
            <a:r>
              <a:rPr lang="en-US" dirty="0" smtClean="0"/>
              <a:t>There is no relationship between one security domain and another</a:t>
            </a:r>
          </a:p>
          <a:p>
            <a:pPr lvl="2"/>
            <a:r>
              <a:rPr lang="en-US" dirty="0" smtClean="0"/>
              <a:t>Each domain represents a separate isolated compartment</a:t>
            </a:r>
          </a:p>
          <a:p>
            <a:pPr lvl="2"/>
            <a:r>
              <a:rPr lang="en-US" dirty="0" smtClean="0"/>
              <a:t>To gain access to an object, the subject must have specific clearance for its security domain</a:t>
            </a:r>
          </a:p>
          <a:p>
            <a:pPr lvl="1"/>
            <a:r>
              <a:rPr lang="en-US" dirty="0" smtClean="0"/>
              <a:t>Hybrid Environment</a:t>
            </a:r>
          </a:p>
          <a:p>
            <a:pPr lvl="2"/>
            <a:r>
              <a:rPr lang="en-US" dirty="0" smtClean="0"/>
              <a:t>Combines both hierarchical and compartmentalized concepts so that each hierarchical level may contain numerous subdivisions that are isolate from the rest of the security domain</a:t>
            </a:r>
          </a:p>
          <a:p>
            <a:pPr lvl="2"/>
            <a:r>
              <a:rPr lang="en-US" dirty="0" smtClean="0"/>
              <a:t>Provides granular control over access, but becomes increasingly difficult to manage as it grows</a:t>
            </a:r>
          </a:p>
        </p:txBody>
      </p:sp>
    </p:spTree>
    <p:extLst>
      <p:ext uri="{BB962C8B-B14F-4D97-AF65-F5344CB8AC3E}">
        <p14:creationId xmlns:p14="http://schemas.microsoft.com/office/powerpoint/2010/main" val="374542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Access Control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professionals need to be aware of common attack methods so that they can take proactive steps to prevent them</a:t>
            </a:r>
          </a:p>
          <a:p>
            <a:pPr lvl="1"/>
            <a:r>
              <a:rPr lang="en-US" b="1" dirty="0" smtClean="0"/>
              <a:t>Crackers</a:t>
            </a:r>
            <a:r>
              <a:rPr lang="en-US" dirty="0" smtClean="0"/>
              <a:t> attempt to crack the security of a system to exploit it motivated by greed, power, or recognition</a:t>
            </a:r>
          </a:p>
          <a:p>
            <a:pPr lvl="1"/>
            <a:r>
              <a:rPr lang="en-US" b="1" dirty="0" smtClean="0"/>
              <a:t>Hackers</a:t>
            </a:r>
            <a:r>
              <a:rPr lang="en-US" dirty="0" smtClean="0"/>
              <a:t> were defined a technology enthusiasts with no malicious intent, but now media has changed that definition</a:t>
            </a:r>
          </a:p>
          <a:p>
            <a:pPr lvl="1"/>
            <a:r>
              <a:rPr lang="en-US" b="1" dirty="0" smtClean="0"/>
              <a:t>Attackers</a:t>
            </a:r>
            <a:r>
              <a:rPr lang="en-US" dirty="0" smtClean="0"/>
              <a:t> a malicious intruder  who attempts to exploit  the vulnerability of a system and compromise 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Risk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threat</a:t>
            </a:r>
            <a:r>
              <a:rPr lang="en-US" dirty="0" smtClean="0"/>
              <a:t> is a potential occurrence that can result in an undesirable outcome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vulnerability</a:t>
            </a:r>
            <a:r>
              <a:rPr lang="en-US" dirty="0" smtClean="0"/>
              <a:t> is any type of weakness</a:t>
            </a:r>
          </a:p>
          <a:p>
            <a:r>
              <a:rPr lang="en-US" i="1" dirty="0" smtClean="0"/>
              <a:t>Risk management </a:t>
            </a:r>
            <a:r>
              <a:rPr lang="en-US" dirty="0" smtClean="0"/>
              <a:t>attempts to reduce or eliminate vulnerabilities</a:t>
            </a:r>
          </a:p>
          <a:p>
            <a:r>
              <a:rPr lang="en-US" dirty="0" smtClean="0"/>
              <a:t>It is not possible to eliminate risk</a:t>
            </a:r>
          </a:p>
          <a:p>
            <a:r>
              <a:rPr lang="en-US" dirty="0" smtClean="0"/>
              <a:t>Risk management process:</a:t>
            </a:r>
          </a:p>
          <a:p>
            <a:pPr lvl="1"/>
            <a:r>
              <a:rPr lang="en-US" dirty="0" smtClean="0"/>
              <a:t>Identify assets</a:t>
            </a:r>
          </a:p>
          <a:p>
            <a:pPr lvl="1"/>
            <a:r>
              <a:rPr lang="en-US" dirty="0" smtClean="0"/>
              <a:t>Identity threats</a:t>
            </a:r>
          </a:p>
          <a:p>
            <a:pPr lvl="1"/>
            <a:r>
              <a:rPr lang="en-US" dirty="0" smtClean="0"/>
              <a:t>Identify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actual value of assets with the goal of prioritizing them</a:t>
            </a:r>
          </a:p>
          <a:p>
            <a:r>
              <a:rPr lang="en-US" dirty="0" smtClean="0"/>
              <a:t>Risk management focuses on assets with the highest value and identifies controls to mitigate risks to those assets</a:t>
            </a:r>
          </a:p>
          <a:p>
            <a:r>
              <a:rPr lang="en-US" dirty="0" smtClean="0"/>
              <a:t>Knowing the asset value helps with cost-benefit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identifying and prioritizing assets, and organization attempts to identify any possible threats to the valuable system</a:t>
            </a:r>
          </a:p>
          <a:p>
            <a:r>
              <a:rPr lang="en-US" b="1" i="1" dirty="0" smtClean="0"/>
              <a:t>Threat modeling</a:t>
            </a:r>
          </a:p>
          <a:p>
            <a:pPr lvl="1"/>
            <a:r>
              <a:rPr lang="en-US" dirty="0"/>
              <a:t>The process of identifying, understanding, and categorizing potential threats</a:t>
            </a:r>
          </a:p>
          <a:p>
            <a:pPr lvl="1"/>
            <a:r>
              <a:rPr lang="en-US" dirty="0"/>
              <a:t>A goal is to identify a potential list of </a:t>
            </a:r>
            <a:r>
              <a:rPr lang="en-US" dirty="0" smtClean="0"/>
              <a:t>threats to the </a:t>
            </a:r>
            <a:r>
              <a:rPr lang="en-US" dirty="0"/>
              <a:t>systems and to analyze the threats</a:t>
            </a:r>
          </a:p>
          <a:p>
            <a:r>
              <a:rPr lang="en-US" dirty="0" smtClean="0"/>
              <a:t>Threat modeling is not a single event</a:t>
            </a:r>
          </a:p>
          <a:p>
            <a:r>
              <a:rPr lang="en-US" dirty="0" smtClean="0"/>
              <a:t>Microsoft use its Security Development Lifecycle process to consider and implement security at each stage of a product’s development</a:t>
            </a:r>
          </a:p>
          <a:p>
            <a:pPr lvl="1"/>
            <a:r>
              <a:rPr lang="en-US" dirty="0" smtClean="0"/>
              <a:t>“Secure by Design, Secure by Default, Secure in Development and Communication” (SD3+C)</a:t>
            </a:r>
          </a:p>
        </p:txBody>
      </p:sp>
    </p:spTree>
    <p:extLst>
      <p:ext uri="{BB962C8B-B14F-4D97-AF65-F5344CB8AC3E}">
        <p14:creationId xmlns:p14="http://schemas.microsoft.com/office/powerpoint/2010/main" val="250986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Persistent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APTs is a group of attackers who are working together and are highly motivated, skilled, and patient</a:t>
            </a:r>
          </a:p>
          <a:p>
            <a:r>
              <a:rPr lang="en-US" dirty="0" smtClean="0"/>
              <a:t>They have advanced knowledge and a wide variety of skills to detect and exploit vulnerabilities</a:t>
            </a:r>
          </a:p>
          <a:p>
            <a:r>
              <a:rPr lang="en-US" dirty="0" smtClean="0"/>
              <a:t>Goes after specific targets based on what it wants to exploit from those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Threat Modeling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Assets</a:t>
            </a:r>
          </a:p>
          <a:p>
            <a:pPr lvl="1"/>
            <a:r>
              <a:rPr lang="en-US" dirty="0" smtClean="0"/>
              <a:t>Uses asset valuation results and attempts to identify threats to the valuable assets</a:t>
            </a:r>
          </a:p>
          <a:p>
            <a:r>
              <a:rPr lang="en-US" dirty="0" smtClean="0"/>
              <a:t>Focused on Attackers</a:t>
            </a:r>
          </a:p>
          <a:p>
            <a:pPr lvl="1"/>
            <a:r>
              <a:rPr lang="en-US" dirty="0" smtClean="0"/>
              <a:t>Identify potential attackers and identify the threats they represent based on the attacker’s goals</a:t>
            </a:r>
          </a:p>
          <a:p>
            <a:r>
              <a:rPr lang="en-US" dirty="0" smtClean="0"/>
              <a:t>Focused on Software</a:t>
            </a:r>
          </a:p>
          <a:p>
            <a:pPr lvl="1"/>
            <a:r>
              <a:rPr lang="en-US" dirty="0" smtClean="0"/>
              <a:t>Considering potential threats against software</a:t>
            </a:r>
          </a:p>
          <a:p>
            <a:pPr lvl="1"/>
            <a:r>
              <a:rPr lang="en-US" dirty="0" smtClean="0"/>
              <a:t>Fancy websites attract more traffic but they also require more sophisticated programming and present additional threats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identifying valuable assets and potential threats, an organization will preform vulnerability analysis</a:t>
            </a:r>
            <a:endParaRPr lang="en-US" dirty="0"/>
          </a:p>
          <a:p>
            <a:pPr lvl="1"/>
            <a:r>
              <a:rPr lang="en-US" dirty="0" smtClean="0"/>
              <a:t>Attempts to discover weaknesses in these systems</a:t>
            </a:r>
          </a:p>
          <a:p>
            <a:r>
              <a:rPr lang="en-US" dirty="0" smtClean="0"/>
              <a:t>Vulnerability analysis is an ongoing process and can include both technical and administrative steps</a:t>
            </a:r>
          </a:p>
          <a:p>
            <a:r>
              <a:rPr lang="en-US" dirty="0" smtClean="0"/>
              <a:t>Large organizations may hire specific individuals to perform vulnerability analysis as a full-time job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Access Control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 control attacks attempt to bypass or circumvent access control methods</a:t>
            </a:r>
          </a:p>
          <a:p>
            <a:r>
              <a:rPr lang="en-US" dirty="0" smtClean="0"/>
              <a:t>Access Aggregation Attacks</a:t>
            </a:r>
          </a:p>
          <a:p>
            <a:pPr lvl="1"/>
            <a:r>
              <a:rPr lang="en-US" dirty="0" smtClean="0"/>
              <a:t>Collecting multiple pieces of nonsensitive information and combing them to learn sensitive information</a:t>
            </a:r>
            <a:endParaRPr lang="en-US" dirty="0"/>
          </a:p>
          <a:p>
            <a:r>
              <a:rPr lang="en-US" dirty="0" smtClean="0"/>
              <a:t>Reconnaissance attacks are access aggregation attacks that combine multiple tools to identify multiple elements of a system</a:t>
            </a:r>
          </a:p>
          <a:p>
            <a:pPr lvl="1"/>
            <a:r>
              <a:rPr lang="en-US" dirty="0" smtClean="0"/>
              <a:t>IP addresses, open ports, running services, operating systems, etc.</a:t>
            </a:r>
          </a:p>
          <a:p>
            <a:r>
              <a:rPr lang="en-US" dirty="0" smtClean="0"/>
              <a:t>Combining defense-in-depth, need-to-know, and least privilege principles helps prevent access aggregation attacks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Comparing Permissions, Rights, and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Refers to the access granted for an object and determine what you can do with it</a:t>
            </a:r>
          </a:p>
          <a:p>
            <a:pPr lvl="1"/>
            <a:r>
              <a:rPr lang="en-US" dirty="0" smtClean="0"/>
              <a:t>You may be granted read and execute permissions for an application file, which gives you the right to run the application</a:t>
            </a:r>
          </a:p>
          <a:p>
            <a:r>
              <a:rPr lang="en-US" dirty="0" smtClean="0"/>
              <a:t>Rights</a:t>
            </a:r>
          </a:p>
          <a:p>
            <a:pPr lvl="1"/>
            <a:r>
              <a:rPr lang="en-US" dirty="0" smtClean="0"/>
              <a:t>Refers to the ability to take an action on an object</a:t>
            </a:r>
          </a:p>
          <a:p>
            <a:r>
              <a:rPr lang="en-US" dirty="0" smtClean="0"/>
              <a:t>Privileges</a:t>
            </a:r>
            <a:endParaRPr lang="en-US" dirty="0"/>
          </a:p>
          <a:p>
            <a:pPr lvl="1"/>
            <a:r>
              <a:rPr lang="en-US" dirty="0" smtClean="0"/>
              <a:t>Combination of rights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Common Access Control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Attacks</a:t>
            </a:r>
          </a:p>
          <a:p>
            <a:r>
              <a:rPr lang="en-US" dirty="0" smtClean="0"/>
              <a:t>Dictionary Attacks</a:t>
            </a:r>
          </a:p>
          <a:p>
            <a:r>
              <a:rPr lang="en-US" dirty="0" smtClean="0"/>
              <a:t>Brute-Force Attacks</a:t>
            </a:r>
          </a:p>
          <a:p>
            <a:r>
              <a:rPr lang="en-US" dirty="0" smtClean="0"/>
              <a:t>Birthday Attack</a:t>
            </a:r>
          </a:p>
          <a:p>
            <a:r>
              <a:rPr lang="en-US" dirty="0" smtClean="0"/>
              <a:t>Rainbow Table Attacks</a:t>
            </a:r>
          </a:p>
          <a:p>
            <a:r>
              <a:rPr lang="en-US" dirty="0" smtClean="0"/>
              <a:t>Sniffer Attacks</a:t>
            </a:r>
          </a:p>
        </p:txBody>
      </p:sp>
    </p:spTree>
    <p:extLst>
      <p:ext uri="{BB962C8B-B14F-4D97-AF65-F5344CB8AC3E}">
        <p14:creationId xmlns:p14="http://schemas.microsoft.com/office/powerpoint/2010/main" val="40089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Spoofing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Spoofing</a:t>
            </a:r>
          </a:p>
          <a:p>
            <a:pPr lvl="1"/>
            <a:r>
              <a:rPr lang="en-US" dirty="0" smtClean="0"/>
              <a:t>Spammer commonly spoof the email address in the From field to make an email appear to come from another source</a:t>
            </a:r>
          </a:p>
          <a:p>
            <a:r>
              <a:rPr lang="en-US" dirty="0" smtClean="0"/>
              <a:t>Phone Number Spoofing</a:t>
            </a:r>
          </a:p>
          <a:p>
            <a:pPr lvl="1"/>
            <a:r>
              <a:rPr lang="en-US" dirty="0" smtClean="0"/>
              <a:t>Caller ID services allow users to identify the phone number of a caller</a:t>
            </a:r>
          </a:p>
          <a:p>
            <a:pPr lvl="1"/>
            <a:r>
              <a:rPr lang="en-US" dirty="0" smtClean="0"/>
              <a:t>Phone number spoofing replaces this number with another one</a:t>
            </a:r>
          </a:p>
          <a:p>
            <a:pPr lvl="1"/>
            <a:r>
              <a:rPr lang="en-US" dirty="0" smtClean="0"/>
              <a:t>Common on VOIP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1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Social Engineering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an attacker attempts to gain the trust of someone by using deceit</a:t>
            </a:r>
          </a:p>
          <a:p>
            <a:r>
              <a:rPr lang="en-US" dirty="0" smtClean="0"/>
              <a:t>Can happen over the phone, in person, and via email</a:t>
            </a:r>
          </a:p>
          <a:p>
            <a:r>
              <a:rPr lang="en-US" dirty="0" smtClean="0"/>
              <a:t>Protect shoulder surfing by using screen filters</a:t>
            </a:r>
          </a:p>
          <a:p>
            <a:pPr lvl="1"/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Spear Phishing</a:t>
            </a:r>
          </a:p>
          <a:p>
            <a:pPr lvl="1"/>
            <a:r>
              <a:rPr lang="en-US" dirty="0" smtClean="0"/>
              <a:t>Whaling</a:t>
            </a:r>
          </a:p>
          <a:p>
            <a:pPr lvl="1"/>
            <a:r>
              <a:rPr lang="en-US" dirty="0" smtClean="0"/>
              <a:t>Vishing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Smartcard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Smartcards are susceptible to attacks</a:t>
            </a:r>
          </a:p>
          <a:p>
            <a:pPr lvl="1"/>
            <a:r>
              <a:rPr lang="en-US" dirty="0" smtClean="0"/>
              <a:t>Side-channel attack</a:t>
            </a:r>
          </a:p>
          <a:p>
            <a:pPr lvl="2"/>
            <a:r>
              <a:rPr lang="en-US" dirty="0" smtClean="0"/>
              <a:t>Passive, noninvasive attack intended to observe the operations of a device</a:t>
            </a:r>
          </a:p>
          <a:p>
            <a:pPr lvl="2"/>
            <a:r>
              <a:rPr lang="en-US" dirty="0" smtClean="0"/>
              <a:t>Possible to learn the encryption key</a:t>
            </a:r>
          </a:p>
          <a:p>
            <a:r>
              <a:rPr lang="en-US" dirty="0" smtClean="0"/>
              <a:t>Analyzes information sent to the reader</a:t>
            </a:r>
          </a:p>
          <a:p>
            <a:r>
              <a:rPr lang="en-US" dirty="0" smtClean="0"/>
              <a:t>Side-channel attacks measure the power consumption of a chip</a:t>
            </a:r>
          </a:p>
          <a:p>
            <a:r>
              <a:rPr lang="en-US" dirty="0" smtClean="0"/>
              <a:t>A timing attack monitors the processing timings to gain information based on how much time different computations require</a:t>
            </a:r>
          </a:p>
          <a:p>
            <a:r>
              <a:rPr lang="en-US" dirty="0" smtClean="0"/>
              <a:t>Fault analysis attacks attempt to cause faults</a:t>
            </a:r>
          </a:p>
          <a:p>
            <a:pPr lvl="1"/>
            <a:r>
              <a:rPr lang="en-US" dirty="0" smtClean="0"/>
              <a:t>Providing too little power to the 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 of Protection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physical access to systems</a:t>
            </a:r>
          </a:p>
          <a:p>
            <a:r>
              <a:rPr lang="en-US" dirty="0" smtClean="0"/>
              <a:t>Control electronic access to files</a:t>
            </a:r>
          </a:p>
          <a:p>
            <a:r>
              <a:rPr lang="en-US" dirty="0" smtClean="0"/>
              <a:t>Create a strong password policy</a:t>
            </a:r>
          </a:p>
          <a:p>
            <a:r>
              <a:rPr lang="en-US" dirty="0" smtClean="0"/>
              <a:t>Use password masking</a:t>
            </a:r>
          </a:p>
          <a:p>
            <a:r>
              <a:rPr lang="en-US" dirty="0"/>
              <a:t>Deploy multifactor authentication</a:t>
            </a:r>
          </a:p>
          <a:p>
            <a:r>
              <a:rPr lang="en-US" dirty="0"/>
              <a:t>Use account lockout controls</a:t>
            </a:r>
          </a:p>
          <a:p>
            <a:r>
              <a:rPr lang="en-US" dirty="0"/>
              <a:t>Use last logon notifications</a:t>
            </a:r>
          </a:p>
          <a:p>
            <a:r>
              <a:rPr lang="en-US" dirty="0"/>
              <a:t>Educate users about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1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Permission, rights, and privileges</a:t>
            </a:r>
          </a:p>
          <a:p>
            <a:r>
              <a:rPr lang="en-US" dirty="0" smtClean="0"/>
              <a:t>Implicit deny</a:t>
            </a:r>
          </a:p>
          <a:p>
            <a:r>
              <a:rPr lang="en-US" dirty="0" smtClean="0"/>
              <a:t>Access control matrix</a:t>
            </a:r>
          </a:p>
          <a:p>
            <a:r>
              <a:rPr lang="en-US" dirty="0" smtClean="0"/>
              <a:t>Constrained interface</a:t>
            </a:r>
          </a:p>
          <a:p>
            <a:r>
              <a:rPr lang="en-US" dirty="0" smtClean="0"/>
              <a:t>Written security policy</a:t>
            </a:r>
          </a:p>
          <a:p>
            <a:r>
              <a:rPr lang="en-US" dirty="0" smtClean="0"/>
              <a:t>Discretionary vs nondiscretionary</a:t>
            </a:r>
          </a:p>
          <a:p>
            <a:r>
              <a:rPr lang="en-US" dirty="0" smtClean="0"/>
              <a:t>DAC, MAC, RBAC, Rule-based, and ABAC</a:t>
            </a:r>
          </a:p>
          <a:p>
            <a:r>
              <a:rPr lang="en-US" dirty="0" smtClean="0"/>
              <a:t>Risk analysis</a:t>
            </a:r>
          </a:p>
          <a:p>
            <a:r>
              <a:rPr lang="en-US" dirty="0" smtClean="0"/>
              <a:t>Common access control attacks</a:t>
            </a:r>
          </a:p>
          <a:p>
            <a:r>
              <a:rPr lang="en-US" dirty="0" smtClean="0"/>
              <a:t>Passwords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Authorization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Implicit Deny</a:t>
            </a:r>
          </a:p>
          <a:p>
            <a:pPr lvl="1"/>
            <a:r>
              <a:rPr lang="en-US" dirty="0" smtClean="0"/>
              <a:t>A basic principle of access control</a:t>
            </a:r>
          </a:p>
          <a:p>
            <a:pPr lvl="1"/>
            <a:r>
              <a:rPr lang="en-US" dirty="0" smtClean="0"/>
              <a:t>Ensures that access to an object is denied unless access has been explicitly granted to a subject</a:t>
            </a:r>
          </a:p>
          <a:p>
            <a:r>
              <a:rPr lang="en-US" dirty="0" smtClean="0"/>
              <a:t>Access Control Matrix</a:t>
            </a:r>
          </a:p>
          <a:p>
            <a:pPr lvl="1"/>
            <a:r>
              <a:rPr lang="en-US" dirty="0" smtClean="0"/>
              <a:t>A table that includes subjects, objects, and assigned privileges</a:t>
            </a:r>
          </a:p>
          <a:p>
            <a:pPr lvl="2"/>
            <a:r>
              <a:rPr lang="en-US" dirty="0" smtClean="0"/>
              <a:t>When a subject attempts an action, the system checks the access control matrix to determine if the subject has the appropriate privileges to perform the action</a:t>
            </a:r>
          </a:p>
          <a:p>
            <a:r>
              <a:rPr lang="en-US" dirty="0" smtClean="0"/>
              <a:t>Capability Tables</a:t>
            </a:r>
          </a:p>
          <a:p>
            <a:pPr lvl="1"/>
            <a:r>
              <a:rPr lang="en-US" dirty="0" smtClean="0"/>
              <a:t>Another way to identify privileges assigned to subjects</a:t>
            </a:r>
          </a:p>
          <a:p>
            <a:pPr lvl="1"/>
            <a:r>
              <a:rPr lang="en-US" dirty="0" smtClean="0"/>
              <a:t>Different from ACLs; focused on objects</a:t>
            </a:r>
          </a:p>
          <a:p>
            <a:pPr lvl="1"/>
            <a:r>
              <a:rPr lang="en-US" dirty="0" smtClean="0"/>
              <a:t>Capability tables are focused on subjects</a:t>
            </a:r>
          </a:p>
          <a:p>
            <a:r>
              <a:rPr lang="en-US" dirty="0" smtClean="0"/>
              <a:t>Constrained Interface</a:t>
            </a:r>
          </a:p>
          <a:p>
            <a:pPr lvl="1"/>
            <a:r>
              <a:rPr lang="en-US" dirty="0" smtClean="0"/>
              <a:t>Used to restrict what users can do or see based on their privileges</a:t>
            </a:r>
          </a:p>
          <a:p>
            <a:pPr lvl="1"/>
            <a:r>
              <a:rPr lang="en-US" dirty="0" smtClean="0"/>
              <a:t>Users with full capabilities have access to all the capabilities of the application</a:t>
            </a:r>
          </a:p>
          <a:p>
            <a:pPr lvl="1"/>
            <a:r>
              <a:rPr lang="en-US" dirty="0" smtClean="0"/>
              <a:t>Users with restricted privileges have limited access</a:t>
            </a:r>
          </a:p>
          <a:p>
            <a:pPr lvl="1"/>
            <a:r>
              <a:rPr lang="en-US" dirty="0" smtClean="0"/>
              <a:t>A common method is to hide the capability if the user does not have permissions to use it</a:t>
            </a:r>
          </a:p>
          <a:p>
            <a:pPr lvl="1"/>
            <a:r>
              <a:rPr lang="en-US" dirty="0" smtClean="0"/>
              <a:t>Another method is to show the command but dimmed it or grayed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Authorization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0128" cy="48494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Content-Dependent Control</a:t>
            </a:r>
          </a:p>
          <a:p>
            <a:pPr lvl="1"/>
            <a:r>
              <a:rPr lang="en-US" dirty="0" smtClean="0"/>
              <a:t>Restrict access to data based on the content within an object</a:t>
            </a:r>
          </a:p>
          <a:p>
            <a:pPr lvl="1"/>
            <a:r>
              <a:rPr lang="en-US" dirty="0" smtClean="0"/>
              <a:t>A database view is a content-dependent control</a:t>
            </a:r>
          </a:p>
          <a:p>
            <a:pPr lvl="1"/>
            <a:r>
              <a:rPr lang="en-US" dirty="0" smtClean="0"/>
              <a:t>A view retrieves specific columns from one or more table, creating a virtual table</a:t>
            </a:r>
          </a:p>
          <a:p>
            <a:r>
              <a:rPr lang="en-US" dirty="0" smtClean="0"/>
              <a:t>Context-Dependent Control</a:t>
            </a:r>
          </a:p>
          <a:p>
            <a:pPr lvl="1"/>
            <a:r>
              <a:rPr lang="en-US" dirty="0" smtClean="0"/>
              <a:t>Requires specific activity before granting users access</a:t>
            </a:r>
          </a:p>
          <a:p>
            <a:pPr lvl="1"/>
            <a:r>
              <a:rPr lang="en-US" dirty="0" smtClean="0"/>
              <a:t>Time-based access control</a:t>
            </a:r>
          </a:p>
          <a:p>
            <a:r>
              <a:rPr lang="en-US" dirty="0" smtClean="0"/>
              <a:t>Need to Know</a:t>
            </a:r>
          </a:p>
          <a:p>
            <a:pPr lvl="1"/>
            <a:r>
              <a:rPr lang="en-US" dirty="0" smtClean="0"/>
              <a:t>Ensures that subjects are granted access only to what they need to know for their work tasks and job functions</a:t>
            </a:r>
          </a:p>
          <a:p>
            <a:pPr lvl="1"/>
            <a:r>
              <a:rPr lang="en-US" dirty="0" smtClean="0"/>
              <a:t>May have the clearance, but are not granted access unless they actually need it to perform tasks</a:t>
            </a:r>
          </a:p>
          <a:p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Ensures that subjects are granted only the privileges they need to perform their work tasks and job functions</a:t>
            </a:r>
          </a:p>
          <a:p>
            <a:r>
              <a:rPr lang="en-US" dirty="0" smtClean="0"/>
              <a:t>Separation of Duties and Responsibilities</a:t>
            </a:r>
          </a:p>
          <a:p>
            <a:pPr lvl="1"/>
            <a:r>
              <a:rPr lang="en-US" dirty="0" smtClean="0"/>
              <a:t>Ensures that sensitive functions are split into tasks performed by two or more employees</a:t>
            </a:r>
          </a:p>
          <a:p>
            <a:pPr lvl="1"/>
            <a:r>
              <a:rPr lang="en-US" dirty="0" smtClean="0"/>
              <a:t>Prevents fraud and errors by creating a system of checks and balances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Discretionary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employs DAC allows the owner, creator, or data custodian of an object to control and define access to that object</a:t>
            </a:r>
          </a:p>
          <a:p>
            <a:r>
              <a:rPr lang="en-US" dirty="0" smtClean="0"/>
              <a:t>Implemented using access controls lists on objects</a:t>
            </a:r>
          </a:p>
          <a:p>
            <a:r>
              <a:rPr lang="en-US" dirty="0" smtClean="0"/>
              <a:t>Defines the types of access granted or denied to subjects</a:t>
            </a:r>
          </a:p>
          <a:p>
            <a:r>
              <a:rPr lang="en-US" dirty="0" smtClean="0"/>
              <a:t>Does not offer a centrally controlled management system</a:t>
            </a:r>
          </a:p>
          <a:p>
            <a:r>
              <a:rPr lang="en-US" dirty="0" smtClean="0"/>
              <a:t>Within a DAC environment, administrators can easily suspend user privileges while they are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Nondiscretionary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difference between discretionary and nondiscretionary access controls is in how they are controlled and managed</a:t>
            </a:r>
          </a:p>
          <a:p>
            <a:r>
              <a:rPr lang="en-US" dirty="0" smtClean="0"/>
              <a:t>Administrators centrally administer nondiscretionary access controls and can make changes that affect the entire environment</a:t>
            </a:r>
          </a:p>
          <a:p>
            <a:r>
              <a:rPr lang="en-US" dirty="0" smtClean="0"/>
              <a:t>In a non-DAC model, access does not focus on user identity</a:t>
            </a:r>
          </a:p>
          <a:p>
            <a:r>
              <a:rPr lang="en-US" dirty="0" smtClean="0"/>
              <a:t>Instead a static set of rules governing the whole environment manages access</a:t>
            </a:r>
          </a:p>
          <a:p>
            <a:r>
              <a:rPr lang="en-US" dirty="0" smtClean="0"/>
              <a:t>Non-DAC system are centrally controlled and easier to manage although less flexible</a:t>
            </a:r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Role Based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7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RBAC defines a subject’s ability to control and object based on the subject’s role or assigned tasks</a:t>
            </a:r>
          </a:p>
          <a:p>
            <a:pPr lvl="1"/>
            <a:r>
              <a:rPr lang="en-US" dirty="0" smtClean="0"/>
              <a:t>Often implemented using groups</a:t>
            </a:r>
          </a:p>
          <a:p>
            <a:pPr lvl="1"/>
            <a:r>
              <a:rPr lang="en-US" dirty="0" smtClean="0"/>
              <a:t>Helps enforce the principle of least privilege by preventing </a:t>
            </a:r>
            <a:r>
              <a:rPr lang="en-US" i="1" dirty="0" smtClean="0"/>
              <a:t>privilege creep</a:t>
            </a:r>
          </a:p>
          <a:p>
            <a:pPr lvl="1"/>
            <a:r>
              <a:rPr lang="en-US" dirty="0" smtClean="0"/>
              <a:t>The tendency for users to accrue privileges over time as their roles and access needs changes</a:t>
            </a:r>
          </a:p>
          <a:p>
            <a:r>
              <a:rPr lang="en-US" dirty="0" smtClean="0"/>
              <a:t>Administrators can easily revoke unneeded privileges by simple removing the user’s account from a group</a:t>
            </a:r>
          </a:p>
          <a:p>
            <a:r>
              <a:rPr lang="en-US" dirty="0" smtClean="0"/>
              <a:t>Administrators identify roles by job descriptions or work functions</a:t>
            </a:r>
          </a:p>
          <a:p>
            <a:r>
              <a:rPr lang="en-US" dirty="0" smtClean="0"/>
              <a:t>RBAC are useful in dynamic environments with frequent personnel changes because administrators can easily grant multiple permissions by adding a new user into the appropriate role</a:t>
            </a:r>
          </a:p>
          <a:p>
            <a:r>
              <a:rPr lang="en-US" dirty="0" smtClean="0"/>
              <a:t>Another method related to RBAC is task-based access control (TBAC)</a:t>
            </a:r>
          </a:p>
          <a:p>
            <a:pPr lvl="1"/>
            <a:r>
              <a:rPr lang="en-US" dirty="0" smtClean="0"/>
              <a:t>Each user is assigned an array of tasks</a:t>
            </a:r>
          </a:p>
          <a:p>
            <a:pPr lvl="1"/>
            <a:r>
              <a:rPr lang="en-US" dirty="0" smtClean="0"/>
              <a:t>The focus is on controlling access by assigned tasks rather than by user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Rule-Based Access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rules, restrictions, or filters to determine what can and cannot occur on a system</a:t>
            </a:r>
          </a:p>
          <a:p>
            <a:pPr lvl="1"/>
            <a:r>
              <a:rPr lang="en-US" dirty="0" smtClean="0"/>
              <a:t>Includes granting a subject access to an object, or granting the subject the ability to perform an action</a:t>
            </a:r>
          </a:p>
          <a:p>
            <a:r>
              <a:rPr lang="en-US" dirty="0" smtClean="0"/>
              <a:t>A distinctive characteristic is that they have global rules that apply to all subjects</a:t>
            </a:r>
          </a:p>
          <a:p>
            <a:pPr lvl="1"/>
            <a:r>
              <a:rPr lang="en-US" dirty="0" smtClean="0"/>
              <a:t>Firewalls use a set of rules or filters within an ACL</a:t>
            </a:r>
          </a:p>
          <a:p>
            <a:pPr lvl="1"/>
            <a:r>
              <a:rPr lang="en-US" dirty="0" smtClean="0"/>
              <a:t>The final rule is the implicit deny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 Based Access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advanced implementation of a rule-based access control uses policies that include multiple attributes for rules</a:t>
            </a:r>
          </a:p>
          <a:p>
            <a:r>
              <a:rPr lang="en-US" dirty="0" smtClean="0"/>
              <a:t>Attributes can be almost any characteristic of users, the network and devices on the network</a:t>
            </a:r>
          </a:p>
          <a:p>
            <a:pPr lvl="1"/>
            <a:r>
              <a:rPr lang="en-US" dirty="0" smtClean="0"/>
              <a:t>“Allow Managers to access the WAN using tablet devices or smartphones.”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1766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Chapter 14 </vt:lpstr>
      <vt:lpstr>Comparing Permissions, Rights, and Privileges</vt:lpstr>
      <vt:lpstr>Understanding Authorization Mechanisms</vt:lpstr>
      <vt:lpstr>Understanding Authorization Mechanisms</vt:lpstr>
      <vt:lpstr>Discretionary Access Controls</vt:lpstr>
      <vt:lpstr>Nondiscretionary Access Controls</vt:lpstr>
      <vt:lpstr>Role Based Access Controls</vt:lpstr>
      <vt:lpstr>Rule-Based Access Controls</vt:lpstr>
      <vt:lpstr>Attribute Based Access Controls</vt:lpstr>
      <vt:lpstr>Mandatory Access Controls</vt:lpstr>
      <vt:lpstr>Mandatory Access Controls</vt:lpstr>
      <vt:lpstr>Understanding Access Control Attacks</vt:lpstr>
      <vt:lpstr>Risk Elements</vt:lpstr>
      <vt:lpstr>Identifying Assets</vt:lpstr>
      <vt:lpstr>Identifying Threats</vt:lpstr>
      <vt:lpstr>Advanced Persistent Threats</vt:lpstr>
      <vt:lpstr>Threat Modeling Approaches</vt:lpstr>
      <vt:lpstr>Identifying Vulnerabilities</vt:lpstr>
      <vt:lpstr>Common Access Control Attacks</vt:lpstr>
      <vt:lpstr>Common Access Control Attacks</vt:lpstr>
      <vt:lpstr>Spoofing Attacks</vt:lpstr>
      <vt:lpstr>Social Engineering Attacks</vt:lpstr>
      <vt:lpstr>Smartcard Attacks</vt:lpstr>
      <vt:lpstr>Summary of Protection Methods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72</cp:revision>
  <dcterms:created xsi:type="dcterms:W3CDTF">2019-09-16T01:37:19Z</dcterms:created>
  <dcterms:modified xsi:type="dcterms:W3CDTF">2020-10-20T12:52:57Z</dcterms:modified>
</cp:coreProperties>
</file>