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5" r:id="rId3"/>
    <p:sldId id="271" r:id="rId4"/>
    <p:sldId id="363" r:id="rId5"/>
    <p:sldId id="272" r:id="rId6"/>
    <p:sldId id="344" r:id="rId7"/>
    <p:sldId id="273" r:id="rId8"/>
    <p:sldId id="274" r:id="rId9"/>
    <p:sldId id="275" r:id="rId10"/>
    <p:sldId id="276" r:id="rId11"/>
    <p:sldId id="346" r:id="rId12"/>
    <p:sldId id="277" r:id="rId13"/>
    <p:sldId id="339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95" r:id="rId25"/>
    <p:sldId id="341" r:id="rId26"/>
    <p:sldId id="296" r:id="rId27"/>
    <p:sldId id="364" r:id="rId28"/>
    <p:sldId id="297" r:id="rId29"/>
    <p:sldId id="298" r:id="rId30"/>
    <p:sldId id="299" r:id="rId31"/>
    <p:sldId id="365" r:id="rId32"/>
    <p:sldId id="342" r:id="rId33"/>
    <p:sldId id="300" r:id="rId34"/>
    <p:sldId id="366" r:id="rId35"/>
    <p:sldId id="350" r:id="rId36"/>
    <p:sldId id="349" r:id="rId37"/>
    <p:sldId id="348" r:id="rId38"/>
    <p:sldId id="347" r:id="rId39"/>
    <p:sldId id="353" r:id="rId40"/>
    <p:sldId id="352" r:id="rId41"/>
    <p:sldId id="351" r:id="rId42"/>
    <p:sldId id="354" r:id="rId43"/>
    <p:sldId id="355" r:id="rId44"/>
    <p:sldId id="367" r:id="rId45"/>
    <p:sldId id="356" r:id="rId46"/>
    <p:sldId id="368" r:id="rId47"/>
    <p:sldId id="357" r:id="rId48"/>
    <p:sldId id="358" r:id="rId49"/>
    <p:sldId id="359" r:id="rId50"/>
    <p:sldId id="362" r:id="rId51"/>
    <p:sldId id="361" r:id="rId52"/>
    <p:sldId id="34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620835-6F4D-46B2-9C3A-3CC3059FC50D}">
          <p14:sldIdLst>
            <p14:sldId id="257"/>
            <p14:sldId id="345"/>
            <p14:sldId id="271"/>
            <p14:sldId id="363"/>
            <p14:sldId id="272"/>
            <p14:sldId id="344"/>
            <p14:sldId id="273"/>
            <p14:sldId id="274"/>
            <p14:sldId id="275"/>
            <p14:sldId id="276"/>
            <p14:sldId id="346"/>
            <p14:sldId id="277"/>
            <p14:sldId id="339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95"/>
            <p14:sldId id="341"/>
            <p14:sldId id="296"/>
            <p14:sldId id="364"/>
            <p14:sldId id="297"/>
            <p14:sldId id="298"/>
            <p14:sldId id="299"/>
            <p14:sldId id="365"/>
            <p14:sldId id="342"/>
            <p14:sldId id="300"/>
            <p14:sldId id="366"/>
            <p14:sldId id="350"/>
            <p14:sldId id="349"/>
            <p14:sldId id="348"/>
            <p14:sldId id="347"/>
            <p14:sldId id="353"/>
            <p14:sldId id="352"/>
            <p14:sldId id="351"/>
            <p14:sldId id="354"/>
            <p14:sldId id="355"/>
            <p14:sldId id="367"/>
            <p14:sldId id="356"/>
            <p14:sldId id="368"/>
            <p14:sldId id="357"/>
            <p14:sldId id="358"/>
            <p14:sldId id="359"/>
            <p14:sldId id="362"/>
            <p14:sldId id="361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0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914-7E6D-442F-B37A-696F73638B28}" type="datetimeFigureOut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17 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 smtClean="0"/>
              <a:t>Domain 7: Security Operations</a:t>
            </a:r>
          </a:p>
          <a:p>
            <a:pPr lvl="1"/>
            <a:r>
              <a:rPr lang="en-US" sz="2400" dirty="0" smtClean="0"/>
              <a:t>7.3 Conduct logging and monitoring activities</a:t>
            </a:r>
          </a:p>
          <a:p>
            <a:pPr lvl="2"/>
            <a:r>
              <a:rPr lang="en-US" sz="2000" dirty="0" smtClean="0"/>
              <a:t>7.3.1 Intrusion detection and prevention</a:t>
            </a:r>
          </a:p>
          <a:p>
            <a:pPr lvl="2"/>
            <a:r>
              <a:rPr lang="en-US" dirty="0" smtClean="0"/>
              <a:t>7.3.2 Security Information and Event Management (SIEM)</a:t>
            </a:r>
          </a:p>
          <a:p>
            <a:pPr lvl="2"/>
            <a:r>
              <a:rPr lang="en-US" sz="2000" dirty="0" smtClean="0"/>
              <a:t>7.3.3 Continuous monitoring</a:t>
            </a:r>
          </a:p>
          <a:p>
            <a:pPr lvl="2"/>
            <a:r>
              <a:rPr lang="en-US" dirty="0" smtClean="0"/>
              <a:t>7.3.4 Egress monitoring</a:t>
            </a:r>
            <a:endParaRPr lang="en-US" sz="2000" dirty="0" smtClean="0"/>
          </a:p>
          <a:p>
            <a:pPr lvl="1"/>
            <a:r>
              <a:rPr lang="en-US" dirty="0" smtClean="0"/>
              <a:t>7.7 Conduct incident management</a:t>
            </a:r>
          </a:p>
          <a:p>
            <a:pPr lvl="2"/>
            <a:r>
              <a:rPr lang="en-US" sz="2000" dirty="0" smtClean="0"/>
              <a:t>7.7.1 Detection</a:t>
            </a:r>
          </a:p>
          <a:p>
            <a:pPr lvl="2"/>
            <a:r>
              <a:rPr lang="en-US" dirty="0" smtClean="0"/>
              <a:t>7.7.2 Response</a:t>
            </a:r>
          </a:p>
          <a:p>
            <a:pPr lvl="2"/>
            <a:r>
              <a:rPr lang="en-US" sz="2000" dirty="0" smtClean="0"/>
              <a:t>7.7.3 Mitigation</a:t>
            </a:r>
          </a:p>
          <a:p>
            <a:pPr lvl="2"/>
            <a:r>
              <a:rPr lang="en-US" dirty="0" smtClean="0"/>
              <a:t>7.7.4 Reporting</a:t>
            </a:r>
          </a:p>
          <a:p>
            <a:pPr lvl="2"/>
            <a:r>
              <a:rPr lang="en-US" sz="2000" dirty="0" smtClean="0"/>
              <a:t>7.7.5 Recovery</a:t>
            </a:r>
          </a:p>
          <a:p>
            <a:pPr lvl="2"/>
            <a:r>
              <a:rPr lang="en-US" dirty="0" smtClean="0"/>
              <a:t>7.7.6 Remediation</a:t>
            </a:r>
          </a:p>
          <a:p>
            <a:pPr lvl="2"/>
            <a:r>
              <a:rPr lang="en-US" sz="2000" dirty="0" smtClean="0"/>
              <a:t>7.7.7 Lessons learned</a:t>
            </a:r>
          </a:p>
          <a:p>
            <a:pPr lvl="1"/>
            <a:endParaRPr lang="en-US" sz="32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Personnel look at the incident and attempt to identify what allowed it to occur, then implement methods to prevent it from happening again</a:t>
            </a:r>
          </a:p>
          <a:p>
            <a:pPr lvl="1"/>
            <a:r>
              <a:rPr lang="en-US" dirty="0" smtClean="0"/>
              <a:t>Patching an OS or application, updating an policy, user training, etc.</a:t>
            </a:r>
          </a:p>
          <a:p>
            <a:r>
              <a:rPr lang="en-US" dirty="0" smtClean="0"/>
              <a:t>A root cause analysis examines the incident to determine what allowed it to happen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7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Personnel examine the incident and the response to see if there are any lessons to be learned</a:t>
            </a:r>
          </a:p>
          <a:p>
            <a:r>
              <a:rPr lang="en-US" dirty="0" smtClean="0"/>
              <a:t>The incident response team and employees knowledgeable about the  incident will be involved in this stage</a:t>
            </a:r>
          </a:p>
          <a:p>
            <a:r>
              <a:rPr lang="en-US" dirty="0" smtClean="0"/>
              <a:t>Look for any areas for response improvement</a:t>
            </a:r>
          </a:p>
          <a:p>
            <a:r>
              <a:rPr lang="en-US" dirty="0" smtClean="0"/>
              <a:t>The output of this stage can be fed back to the detection stage of incident management</a:t>
            </a:r>
          </a:p>
          <a:p>
            <a:r>
              <a:rPr lang="en-US" dirty="0" smtClean="0"/>
              <a:t>It is common for the incident response team to create a report when they complete a lessons learned review</a:t>
            </a:r>
          </a:p>
          <a:p>
            <a:pPr lvl="1"/>
            <a:r>
              <a:rPr lang="en-US" dirty="0" smtClean="0"/>
              <a:t>The team may recommend changes to procedures, additional security controls, or changes to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3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Implementing Detective and Preventive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Preventive Measures</a:t>
            </a:r>
          </a:p>
          <a:p>
            <a:pPr lvl="1"/>
            <a:r>
              <a:rPr lang="en-US" dirty="0" smtClean="0"/>
              <a:t>No single step to protect against all attacks</a:t>
            </a:r>
          </a:p>
          <a:p>
            <a:pPr lvl="2"/>
            <a:r>
              <a:rPr lang="en-US" dirty="0" smtClean="0"/>
              <a:t>Keep systems and applications up-to-date</a:t>
            </a:r>
          </a:p>
          <a:p>
            <a:pPr lvl="2"/>
            <a:r>
              <a:rPr lang="en-US" dirty="0" smtClean="0"/>
              <a:t>Remove or disable unneeded services and protocols</a:t>
            </a:r>
          </a:p>
          <a:p>
            <a:pPr lvl="2"/>
            <a:r>
              <a:rPr lang="en-US" dirty="0" smtClean="0"/>
              <a:t>Use IDS/IPS</a:t>
            </a:r>
          </a:p>
          <a:p>
            <a:pPr lvl="2"/>
            <a:r>
              <a:rPr lang="en-US" dirty="0" smtClean="0"/>
              <a:t>Use up-to-date anti-malware software</a:t>
            </a:r>
          </a:p>
          <a:p>
            <a:pPr lvl="2"/>
            <a:r>
              <a:rPr lang="en-US" dirty="0" smtClean="0"/>
              <a:t>Use firewalls</a:t>
            </a:r>
          </a:p>
          <a:p>
            <a:pPr lvl="2"/>
            <a:r>
              <a:rPr lang="en-US" dirty="0" smtClean="0"/>
              <a:t>Implement configuration and system management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Understanding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Security professionals need to be aware of common attack methods so that they can take proactive steps to prevent them, recognize them, and respond appropriately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Botnets</a:t>
            </a:r>
          </a:p>
          <a:p>
            <a:pPr lvl="1"/>
            <a:r>
              <a:rPr lang="en-US" dirty="0"/>
              <a:t>Denial-of-Service Attacks</a:t>
            </a:r>
          </a:p>
          <a:p>
            <a:pPr lvl="1"/>
            <a:r>
              <a:rPr lang="en-US" dirty="0"/>
              <a:t>SYN Flood Attack</a:t>
            </a:r>
          </a:p>
          <a:p>
            <a:pPr lvl="1"/>
            <a:r>
              <a:rPr lang="en-US" dirty="0"/>
              <a:t>Smurf and Fraggle Attacks</a:t>
            </a:r>
          </a:p>
          <a:p>
            <a:pPr lvl="1"/>
            <a:r>
              <a:rPr lang="en-US" dirty="0"/>
              <a:t>Ping Flood</a:t>
            </a:r>
          </a:p>
          <a:p>
            <a:pPr lvl="1"/>
            <a:r>
              <a:rPr lang="en-US" dirty="0"/>
              <a:t>Ping of Death</a:t>
            </a:r>
          </a:p>
          <a:p>
            <a:pPr lvl="1"/>
            <a:r>
              <a:rPr lang="en-US" dirty="0"/>
              <a:t>Teardrop</a:t>
            </a:r>
          </a:p>
          <a:p>
            <a:pPr lvl="1"/>
            <a:r>
              <a:rPr lang="en-US" dirty="0"/>
              <a:t>Land Attacks</a:t>
            </a:r>
          </a:p>
          <a:p>
            <a:pPr lvl="1"/>
            <a:r>
              <a:rPr lang="en-US" dirty="0"/>
              <a:t>Zero-Day Exploit</a:t>
            </a:r>
          </a:p>
          <a:p>
            <a:pPr lvl="1"/>
            <a:r>
              <a:rPr lang="en-US" dirty="0"/>
              <a:t>Malicious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Man-in-the-Middle</a:t>
            </a:r>
          </a:p>
          <a:p>
            <a:pPr lvl="1"/>
            <a:r>
              <a:rPr lang="en-US" dirty="0" smtClean="0"/>
              <a:t>Sabotage</a:t>
            </a:r>
          </a:p>
          <a:p>
            <a:pPr lvl="1"/>
            <a:r>
              <a:rPr lang="en-US" dirty="0" smtClean="0"/>
              <a:t>Espionage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Botnets are common today </a:t>
            </a:r>
          </a:p>
          <a:p>
            <a:pPr lvl="1"/>
            <a:r>
              <a:rPr lang="en-US" dirty="0" smtClean="0"/>
              <a:t>a single computer can become a </a:t>
            </a:r>
            <a:r>
              <a:rPr lang="en-US" i="1" dirty="0" smtClean="0"/>
              <a:t>bot</a:t>
            </a:r>
            <a:r>
              <a:rPr lang="en-US" dirty="0" smtClean="0"/>
              <a:t> or </a:t>
            </a:r>
            <a:r>
              <a:rPr lang="en-US" i="1" dirty="0" smtClean="0"/>
              <a:t>zombie</a:t>
            </a:r>
          </a:p>
          <a:p>
            <a:pPr lvl="1"/>
            <a:r>
              <a:rPr lang="en-US" dirty="0" smtClean="0"/>
              <a:t>A collection of bots is called a </a:t>
            </a:r>
            <a:r>
              <a:rPr lang="en-US" i="1" dirty="0" smtClean="0"/>
              <a:t>botnet</a:t>
            </a:r>
            <a:r>
              <a:rPr lang="en-US" dirty="0" smtClean="0"/>
              <a:t> and execute commands from the attacker or bot herder</a:t>
            </a:r>
          </a:p>
          <a:p>
            <a:pPr lvl="1"/>
            <a:r>
              <a:rPr lang="en-US" dirty="0" smtClean="0"/>
              <a:t>The bot herder enters commands on a server and the bots check in with the server periodically or remain dormant until a specific programmed date and time or respond to an event</a:t>
            </a:r>
          </a:p>
          <a:p>
            <a:r>
              <a:rPr lang="en-US" dirty="0" smtClean="0"/>
              <a:t>Bot herders commonly launch a wide range of attacks</a:t>
            </a:r>
          </a:p>
          <a:p>
            <a:r>
              <a:rPr lang="en-US" dirty="0" smtClean="0"/>
              <a:t>Computers join a botnets after being infected with malicious code</a:t>
            </a:r>
          </a:p>
          <a:p>
            <a:r>
              <a:rPr lang="en-US" dirty="0" smtClean="0"/>
              <a:t>Method to protect against becoming a zombie</a:t>
            </a:r>
          </a:p>
          <a:p>
            <a:pPr lvl="1"/>
            <a:r>
              <a:rPr lang="en-US" dirty="0" smtClean="0"/>
              <a:t>Update anti-malware</a:t>
            </a:r>
          </a:p>
          <a:p>
            <a:pPr lvl="1"/>
            <a:r>
              <a:rPr lang="en-US" dirty="0" smtClean="0"/>
              <a:t>Update operating systems</a:t>
            </a:r>
          </a:p>
          <a:p>
            <a:pPr lvl="1"/>
            <a:r>
              <a:rPr lang="en-US" dirty="0" smtClean="0"/>
              <a:t>Keep web browsers and plug-in up-to-date</a:t>
            </a:r>
          </a:p>
          <a:p>
            <a:pPr lvl="1"/>
            <a:r>
              <a:rPr lang="en-US" dirty="0" smtClean="0"/>
              <a:t>Educate users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0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Denial-of-Service Attacks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Attacks that prevent a system from processing or responding to legitimate traffic or request for resource and objects</a:t>
            </a:r>
          </a:p>
          <a:p>
            <a:r>
              <a:rPr lang="en-US" dirty="0" smtClean="0"/>
              <a:t>DoS attack will transmit so many data packets to a server that it cannot process them all</a:t>
            </a:r>
          </a:p>
          <a:p>
            <a:r>
              <a:rPr lang="en-US" dirty="0" smtClean="0"/>
              <a:t>Other form of DoS attack focus on exploiting of known fault or vulnerabilities in an operating system, service, or application</a:t>
            </a:r>
          </a:p>
          <a:p>
            <a:r>
              <a:rPr lang="en-US" dirty="0" smtClean="0"/>
              <a:t>Distributed Denial-of-Service attacks occurs when multiple system attack a single system at the same time</a:t>
            </a:r>
          </a:p>
          <a:p>
            <a:pPr lvl="1"/>
            <a:r>
              <a:rPr lang="en-US" dirty="0" smtClean="0"/>
              <a:t>Also called a reflected attack; DNS amplification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2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SYN Flood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74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It disrupts the standard three-way handshake used by TCP to initiate communications</a:t>
            </a:r>
            <a:endParaRPr lang="en-US" dirty="0"/>
          </a:p>
          <a:p>
            <a:r>
              <a:rPr lang="en-US" dirty="0" smtClean="0"/>
              <a:t>Attackers send multiple SYN packets but never complete the connection with an ACK</a:t>
            </a:r>
          </a:p>
          <a:p>
            <a:r>
              <a:rPr lang="en-US" dirty="0" smtClean="0"/>
              <a:t>Servers wait for the ACK for up to three minutes before aborting the attempted session (can be adjusted)</a:t>
            </a:r>
          </a:p>
          <a:p>
            <a:r>
              <a:rPr lang="en-US" dirty="0" smtClean="0"/>
              <a:t>Incomplete sessions consume resources and at some point the server becomes overwhelmed</a:t>
            </a:r>
          </a:p>
          <a:p>
            <a:r>
              <a:rPr lang="en-US" dirty="0" smtClean="0"/>
              <a:t>It is common for attackers to spoof the source address with each address having a different source address</a:t>
            </a:r>
          </a:p>
          <a:p>
            <a:r>
              <a:rPr lang="en-US" dirty="0" smtClean="0"/>
              <a:t>Attackers have also coordinated attacks launching simultaneous attacks</a:t>
            </a:r>
          </a:p>
          <a:p>
            <a:r>
              <a:rPr lang="en-US" dirty="0" smtClean="0"/>
              <a:t>Defenses:</a:t>
            </a:r>
          </a:p>
          <a:p>
            <a:pPr lvl="1"/>
            <a:r>
              <a:rPr lang="en-US" dirty="0" smtClean="0"/>
              <a:t>SYN cookies – the system checks the SYN cookie and establishes the session</a:t>
            </a:r>
          </a:p>
          <a:p>
            <a:pPr lvl="1"/>
            <a:r>
              <a:rPr lang="en-US" dirty="0" smtClean="0"/>
              <a:t>Reduce the amount of time a server will wait for the ACK</a:t>
            </a:r>
          </a:p>
        </p:txBody>
      </p:sp>
    </p:spTree>
    <p:extLst>
      <p:ext uri="{BB962C8B-B14F-4D97-AF65-F5344CB8AC3E}">
        <p14:creationId xmlns:p14="http://schemas.microsoft.com/office/powerpoint/2010/main" val="4144908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Smurf and Fraggle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Smurf is another type of flood attack</a:t>
            </a:r>
            <a:endParaRPr lang="en-US" dirty="0"/>
          </a:p>
          <a:p>
            <a:pPr lvl="1"/>
            <a:r>
              <a:rPr lang="en-US" dirty="0" smtClean="0"/>
              <a:t>Floods the victim with ICMP echo packets instead of TCP SYN packets</a:t>
            </a:r>
          </a:p>
          <a:p>
            <a:pPr lvl="1"/>
            <a:r>
              <a:rPr lang="en-US" dirty="0" smtClean="0"/>
              <a:t>Smurf attacks are directed towards the router’s broadcast address</a:t>
            </a:r>
          </a:p>
          <a:p>
            <a:r>
              <a:rPr lang="en-US" dirty="0" smtClean="0"/>
              <a:t>Protection:</a:t>
            </a:r>
          </a:p>
          <a:p>
            <a:pPr lvl="1"/>
            <a:r>
              <a:rPr lang="en-US" dirty="0" smtClean="0"/>
              <a:t>RFC 2644 changed the standard default for routers to not forward broadcast traffic</a:t>
            </a:r>
          </a:p>
          <a:p>
            <a:pPr lvl="1"/>
            <a:r>
              <a:rPr lang="en-US" dirty="0" smtClean="0"/>
              <a:t>Disable ICMP on firewalls, routes, and servers</a:t>
            </a:r>
          </a:p>
          <a:p>
            <a:r>
              <a:rPr lang="en-US" dirty="0" smtClean="0"/>
              <a:t>Fraggle attacks are similar to Smurf attacks</a:t>
            </a:r>
          </a:p>
          <a:p>
            <a:pPr lvl="1"/>
            <a:r>
              <a:rPr lang="en-US" dirty="0" smtClean="0"/>
              <a:t>Uses UDP packets over ports 7 and 19</a:t>
            </a:r>
          </a:p>
        </p:txBody>
      </p:sp>
    </p:spTree>
    <p:extLst>
      <p:ext uri="{BB962C8B-B14F-4D97-AF65-F5344CB8AC3E}">
        <p14:creationId xmlns:p14="http://schemas.microsoft.com/office/powerpoint/2010/main" val="9499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Ping Flood and PoD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Ping Flood</a:t>
            </a:r>
          </a:p>
          <a:p>
            <a:pPr lvl="1"/>
            <a:r>
              <a:rPr lang="en-US" dirty="0" smtClean="0"/>
              <a:t>Floods the victim with ping requests</a:t>
            </a:r>
          </a:p>
          <a:p>
            <a:pPr lvl="1"/>
            <a:r>
              <a:rPr lang="en-US" dirty="0" smtClean="0"/>
              <a:t>Very effective when launched by zombies within a botnet</a:t>
            </a:r>
          </a:p>
          <a:p>
            <a:pPr lvl="1"/>
            <a:r>
              <a:rPr lang="en-US" dirty="0" smtClean="0"/>
              <a:t>The victim will not have time to respond to legitimate requests</a:t>
            </a:r>
          </a:p>
          <a:p>
            <a:pPr lvl="1"/>
            <a:r>
              <a:rPr lang="en-US" dirty="0" smtClean="0"/>
              <a:t>Protection; block ICMP traffic</a:t>
            </a:r>
          </a:p>
          <a:p>
            <a:pPr lvl="1"/>
            <a:r>
              <a:rPr lang="en-US" dirty="0" smtClean="0"/>
              <a:t>IDS/IPS can detect ping flood and modify the environment to block ICMP traffic</a:t>
            </a:r>
          </a:p>
          <a:p>
            <a:r>
              <a:rPr lang="en-US" dirty="0" smtClean="0"/>
              <a:t>Ping of Death</a:t>
            </a:r>
          </a:p>
          <a:p>
            <a:pPr lvl="1"/>
            <a:r>
              <a:rPr lang="en-US" dirty="0" smtClean="0"/>
              <a:t>Employs an oversized ping packet</a:t>
            </a:r>
          </a:p>
          <a:p>
            <a:pPr lvl="1"/>
            <a:r>
              <a:rPr lang="en-US" dirty="0" smtClean="0"/>
              <a:t>Ping packets are normally 32 or 64 bytes</a:t>
            </a:r>
          </a:p>
          <a:p>
            <a:pPr lvl="1"/>
            <a:r>
              <a:rPr lang="en-US" dirty="0" smtClean="0"/>
              <a:t>PoD attack changes the size of ping packets over 64K or larger than 65,535 bytes</a:t>
            </a:r>
          </a:p>
          <a:p>
            <a:pPr lvl="1"/>
            <a:r>
              <a:rPr lang="en-US" dirty="0" smtClean="0"/>
              <a:t>Could cause a system crash or buffer overflow error</a:t>
            </a:r>
          </a:p>
          <a:p>
            <a:pPr lvl="1"/>
            <a:r>
              <a:rPr lang="en-US" dirty="0" smtClean="0"/>
              <a:t>Rarely successful today because patches and updates removes the vulnerability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5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Teardrop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attacker fragments traffic in such a way that a system is unable to put the data packets back together</a:t>
            </a:r>
          </a:p>
          <a:p>
            <a:r>
              <a:rPr lang="en-US" dirty="0" smtClean="0"/>
              <a:t>Large packets are normally divided into smaller fragments when sent over the network</a:t>
            </a:r>
          </a:p>
          <a:p>
            <a:r>
              <a:rPr lang="en-US" dirty="0" smtClean="0"/>
              <a:t>The receiving system reassembles the packet fragments into their original state</a:t>
            </a:r>
          </a:p>
          <a:p>
            <a:r>
              <a:rPr lang="en-US" dirty="0" smtClean="0"/>
              <a:t>A teardrop attack mangles these packet in such a way that the system cannot put them back together</a:t>
            </a:r>
          </a:p>
          <a:p>
            <a:r>
              <a:rPr lang="en-US" dirty="0" smtClean="0"/>
              <a:t>Protection: keep systems patches and up-to-date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8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17 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/>
              <a:t>Domain 7: Security </a:t>
            </a:r>
            <a:r>
              <a:rPr lang="en-US" sz="3600" dirty="0" smtClean="0"/>
              <a:t>Operations</a:t>
            </a:r>
          </a:p>
          <a:p>
            <a:pPr lvl="1"/>
            <a:r>
              <a:rPr lang="en-US" sz="3200" dirty="0" smtClean="0"/>
              <a:t>7.8 Operate and maintain detective and preventative measures</a:t>
            </a:r>
          </a:p>
          <a:p>
            <a:pPr lvl="2"/>
            <a:r>
              <a:rPr lang="en-US" sz="2800" dirty="0" smtClean="0"/>
              <a:t>7.8.1 Firewalls</a:t>
            </a:r>
          </a:p>
          <a:p>
            <a:pPr lvl="2"/>
            <a:r>
              <a:rPr lang="en-US" sz="2800" dirty="0" smtClean="0"/>
              <a:t>7.8.2 Intrusion detection and prevention systems</a:t>
            </a:r>
          </a:p>
          <a:p>
            <a:pPr lvl="2"/>
            <a:r>
              <a:rPr lang="en-US" sz="2800" dirty="0" smtClean="0"/>
              <a:t>7.8.3 Whitelisting/blacklisting</a:t>
            </a:r>
          </a:p>
          <a:p>
            <a:pPr lvl="2"/>
            <a:r>
              <a:rPr lang="en-US" sz="2800" dirty="0" smtClean="0"/>
              <a:t>7.8.4 Third-party provided security services</a:t>
            </a:r>
          </a:p>
          <a:p>
            <a:pPr lvl="2"/>
            <a:r>
              <a:rPr lang="en-US" sz="2800" dirty="0" smtClean="0"/>
              <a:t>7.8.5 Sandboxing</a:t>
            </a:r>
          </a:p>
          <a:p>
            <a:pPr lvl="2"/>
            <a:r>
              <a:rPr lang="en-US" sz="2800" dirty="0" smtClean="0"/>
              <a:t>7.8.6 Honeypots/honeynets</a:t>
            </a:r>
          </a:p>
          <a:p>
            <a:pPr lvl="2"/>
            <a:r>
              <a:rPr lang="en-US" sz="2800" dirty="0" smtClean="0"/>
              <a:t>7.8.7 Anti-malware</a:t>
            </a:r>
          </a:p>
          <a:p>
            <a:pPr lvl="2"/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15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Land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Occurs when the attacker sends spoofed SYN packets to a victim using the victim’s IP address as both source and destination IP address</a:t>
            </a:r>
          </a:p>
          <a:p>
            <a:r>
              <a:rPr lang="en-US" dirty="0" smtClean="0"/>
              <a:t>This tricks the system into constantly replying to itself and can cause it to freeze, crash, or reboot</a:t>
            </a:r>
          </a:p>
          <a:p>
            <a:r>
              <a:rPr lang="en-US" dirty="0" smtClean="0"/>
              <a:t>Protection; keep systems up-to-date and filter traffic to detect traffic with identical source and destination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67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Zero-Day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60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Refers to an attack on a system exploiting a vulnerability that is known to others</a:t>
            </a:r>
          </a:p>
          <a:p>
            <a:r>
              <a:rPr lang="en-US" dirty="0" smtClean="0"/>
              <a:t>Attacker First Discovers a Vulnerability</a:t>
            </a:r>
          </a:p>
          <a:p>
            <a:pPr lvl="1"/>
            <a:r>
              <a:rPr lang="en-US" dirty="0" smtClean="0"/>
              <a:t>When an attacker discovers a vulnerability</a:t>
            </a:r>
          </a:p>
          <a:p>
            <a:pPr lvl="1"/>
            <a:r>
              <a:rPr lang="en-US" dirty="0" smtClean="0"/>
              <a:t>The attacker can easily  exploit it because the attacker is the only one aware of the vulnerability</a:t>
            </a:r>
          </a:p>
          <a:p>
            <a:r>
              <a:rPr lang="en-US" dirty="0" smtClean="0"/>
              <a:t>Vendor Learns of Vulnerability</a:t>
            </a:r>
          </a:p>
          <a:p>
            <a:pPr lvl="1"/>
            <a:r>
              <a:rPr lang="en-US" dirty="0" smtClean="0"/>
              <a:t>Vendors learn of a vulnerability </a:t>
            </a:r>
          </a:p>
          <a:p>
            <a:pPr lvl="1"/>
            <a:r>
              <a:rPr lang="en-US" dirty="0" smtClean="0"/>
              <a:t>They evaluate the seriousness of the threat and prioritize the development of a patch</a:t>
            </a:r>
          </a:p>
          <a:p>
            <a:pPr lvl="1"/>
            <a:r>
              <a:rPr lang="en-US" dirty="0" smtClean="0"/>
              <a:t>Software patches can be complex and required extensive testing to ensure that the patch does not cause other problems</a:t>
            </a:r>
          </a:p>
          <a:p>
            <a:pPr lvl="1"/>
            <a:r>
              <a:rPr lang="en-US" dirty="0" smtClean="0"/>
              <a:t>Vendors may develop and release patches within days for serious threats or may take months to develop and release a patch for a problem they do not consider serious</a:t>
            </a:r>
          </a:p>
          <a:p>
            <a:r>
              <a:rPr lang="en-US" dirty="0" smtClean="0"/>
              <a:t>Vendor Releases Patch</a:t>
            </a:r>
          </a:p>
          <a:p>
            <a:pPr lvl="1"/>
            <a:r>
              <a:rPr lang="en-US" dirty="0" smtClean="0"/>
              <a:t>One a patch is developed and released, patched systems are no longer vulnerable to exploit</a:t>
            </a:r>
          </a:p>
          <a:p>
            <a:pPr lvl="1"/>
            <a:r>
              <a:rPr lang="en-US" dirty="0" smtClean="0"/>
              <a:t>Organizations often take time to evaluate and test a patch before applying it</a:t>
            </a:r>
          </a:p>
          <a:p>
            <a:pPr lvl="2"/>
            <a:r>
              <a:rPr lang="en-US" dirty="0" smtClean="0"/>
              <a:t>Patch Tuesday</a:t>
            </a:r>
          </a:p>
          <a:p>
            <a:pPr lvl="2"/>
            <a:r>
              <a:rPr lang="en-US" dirty="0" smtClean="0"/>
              <a:t>Exploit Wednesday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14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Malicious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89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Any script or program that performs an unwanted, unauthorized, or unknown activity on a computer system</a:t>
            </a:r>
          </a:p>
          <a:p>
            <a:r>
              <a:rPr lang="en-US" dirty="0" smtClean="0"/>
              <a:t>Malicious code can take many forms; viruses, worms, Trojan horses, document with destructive macros, and logic bombs</a:t>
            </a:r>
          </a:p>
          <a:p>
            <a:r>
              <a:rPr lang="en-US" dirty="0" smtClean="0"/>
              <a:t>Methods for distributing viruses continue to evolve</a:t>
            </a:r>
          </a:p>
          <a:p>
            <a:pPr lvl="1"/>
            <a:r>
              <a:rPr lang="en-US" dirty="0" smtClean="0"/>
              <a:t>Floppy disks, email, and …</a:t>
            </a:r>
          </a:p>
          <a:p>
            <a:pPr lvl="1"/>
            <a:r>
              <a:rPr lang="en-US" dirty="0" smtClean="0"/>
              <a:t>Drive-by downloads (code downloaded an installed on a user’s system without the user’s knowledge via a webpage).  Attackers also host their own malicious websites and use phishing or redirection methods to get users to the malicious website</a:t>
            </a:r>
          </a:p>
          <a:p>
            <a:pPr lvl="1"/>
            <a:r>
              <a:rPr lang="en-US" dirty="0" smtClean="0"/>
              <a:t>“Malvertising” redirects the user via clicked ads on legitimate websites to malicious websites</a:t>
            </a:r>
          </a:p>
          <a:p>
            <a:pPr lvl="1"/>
            <a:r>
              <a:rPr lang="en-US" dirty="0" smtClean="0"/>
              <a:t>Another method is pay-per-install; criminals pay website operators to host </a:t>
            </a:r>
            <a:r>
              <a:rPr lang="en-US" dirty="0" smtClean="0"/>
              <a:t>the </a:t>
            </a:r>
            <a:r>
              <a:rPr lang="en-US" dirty="0" smtClean="0"/>
              <a:t>malware which is often fake anti-malware programs (rogueware)</a:t>
            </a:r>
          </a:p>
          <a:p>
            <a:pPr lvl="2"/>
            <a:r>
              <a:rPr lang="en-US" dirty="0"/>
              <a:t>Website owners are pay for every installation </a:t>
            </a:r>
          </a:p>
          <a:p>
            <a:pPr lvl="1"/>
            <a:r>
              <a:rPr lang="en-US" dirty="0" smtClean="0"/>
              <a:t>USB flash drives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663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Man-in-the-Middle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Occurs when a malicious user can gain a position logically between the two endpoints of an ongoing communication</a:t>
            </a:r>
          </a:p>
          <a:p>
            <a:r>
              <a:rPr lang="en-US" dirty="0" smtClean="0"/>
              <a:t>Two types:</a:t>
            </a:r>
          </a:p>
          <a:p>
            <a:pPr lvl="1"/>
            <a:r>
              <a:rPr lang="en-US" dirty="0" smtClean="0"/>
              <a:t>Copying or sniffing the traffic between two parties</a:t>
            </a:r>
          </a:p>
          <a:p>
            <a:pPr lvl="1"/>
            <a:r>
              <a:rPr lang="en-US" dirty="0" smtClean="0"/>
              <a:t>Attackers position themselves in the line of communication where they act as a store-and-forward or proxy mechanism</a:t>
            </a:r>
          </a:p>
          <a:p>
            <a:r>
              <a:rPr lang="en-US" dirty="0" smtClean="0"/>
              <a:t>MitM attacks require more technical sophistication than many other attack because the attacker needs to successfully impersonate a server fro the client’s perspective</a:t>
            </a:r>
          </a:p>
          <a:p>
            <a:r>
              <a:rPr lang="en-US" dirty="0" smtClean="0"/>
              <a:t>A MitM attack often requires a combination of multiple attacks</a:t>
            </a:r>
          </a:p>
          <a:p>
            <a:pPr lvl="1"/>
            <a:r>
              <a:rPr lang="en-US" dirty="0" smtClean="0"/>
              <a:t>Attacker may alter routing information and DNS values, acquire and install encryption certificates or conduct ARP poisoning</a:t>
            </a:r>
          </a:p>
          <a:p>
            <a:r>
              <a:rPr lang="en-US" dirty="0" smtClean="0"/>
              <a:t>Protection:</a:t>
            </a:r>
          </a:p>
          <a:p>
            <a:pPr lvl="1"/>
            <a:r>
              <a:rPr lang="en-US" dirty="0" smtClean="0"/>
              <a:t>Keeping systems updated with patches</a:t>
            </a:r>
          </a:p>
          <a:p>
            <a:pPr lvl="1"/>
            <a:r>
              <a:rPr lang="en-US" dirty="0" smtClean="0"/>
              <a:t>IDS/IPS can detect abnormal activities occurring over communication links and raise alerts on suspicious activity</a:t>
            </a:r>
          </a:p>
          <a:p>
            <a:pPr lvl="1"/>
            <a:r>
              <a:rPr lang="en-US" dirty="0" smtClean="0"/>
              <a:t>Many users often use VPNs to avoid MitM attacks</a:t>
            </a:r>
          </a:p>
        </p:txBody>
      </p:sp>
    </p:spTree>
    <p:extLst>
      <p:ext uri="{BB962C8B-B14F-4D97-AF65-F5344CB8AC3E}">
        <p14:creationId xmlns:p14="http://schemas.microsoft.com/office/powerpoint/2010/main" val="3616984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Sabotage and Espionage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20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Sabotage</a:t>
            </a:r>
          </a:p>
          <a:p>
            <a:pPr lvl="1"/>
            <a:r>
              <a:rPr lang="en-US" dirty="0" smtClean="0"/>
              <a:t>A criminal act of destruction or disruption committed against an organization by an employee</a:t>
            </a:r>
          </a:p>
          <a:p>
            <a:pPr lvl="1"/>
            <a:r>
              <a:rPr lang="en-US" dirty="0" smtClean="0"/>
              <a:t>Occurs most often when employees suspect they will be terminated without just cause or is employees retain rights after being terminated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afeguards; intensive auditing, monitoring for abnormal activity, keeping lines of communication open between employees and managers and properly compensating and recognizing employees for their contributions</a:t>
            </a:r>
          </a:p>
          <a:p>
            <a:r>
              <a:rPr lang="en-US" dirty="0" smtClean="0"/>
              <a:t>Espionage</a:t>
            </a:r>
          </a:p>
          <a:p>
            <a:pPr lvl="1"/>
            <a:r>
              <a:rPr lang="en-US" dirty="0" smtClean="0"/>
              <a:t>The malicious act of gathering proprietary, secret, private, sensitive, or confidential information about an organization</a:t>
            </a:r>
          </a:p>
          <a:p>
            <a:pPr lvl="1"/>
            <a:r>
              <a:rPr lang="en-US" dirty="0" smtClean="0"/>
              <a:t>Attackers often commit espionage with the intent of disclosing or selling the information to a competitor</a:t>
            </a:r>
          </a:p>
          <a:p>
            <a:pPr lvl="1"/>
            <a:r>
              <a:rPr lang="en-US" dirty="0" smtClean="0"/>
              <a:t>Attackers can be dissatisfied employees or are being blackmailed by someone outside the organization</a:t>
            </a:r>
          </a:p>
          <a:p>
            <a:pPr lvl="1"/>
            <a:r>
              <a:rPr lang="en-US" dirty="0" smtClean="0"/>
              <a:t>Attackers could also be a mole or plant placed in the organization to steal information</a:t>
            </a:r>
          </a:p>
          <a:p>
            <a:pPr lvl="1"/>
            <a:r>
              <a:rPr lang="en-US" dirty="0" smtClean="0"/>
              <a:t>Countermeasures; strictly control access to all nonpublic data, thoroughly screen new employee candidates and track all employee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00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Intrusion Detection and Prevention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intrusion occurs when an attacker can bypass or thwart security mechanism and gain access to an organization’s resources</a:t>
            </a:r>
          </a:p>
          <a:p>
            <a:pPr lvl="1"/>
            <a:r>
              <a:rPr lang="en-US" dirty="0" smtClean="0"/>
              <a:t>Intrusion detection systems automates the inspection of logs and real-time systems to detect intrusion attempts and system failures</a:t>
            </a:r>
          </a:p>
          <a:p>
            <a:pPr lvl="1"/>
            <a:r>
              <a:rPr lang="en-US" dirty="0" smtClean="0"/>
              <a:t>IDSs are an effective method of detecting many DoS and DDoS attacks</a:t>
            </a:r>
          </a:p>
          <a:p>
            <a:r>
              <a:rPr lang="en-US" dirty="0" smtClean="0"/>
              <a:t>Can recognize attacks that come from external connections</a:t>
            </a:r>
          </a:p>
          <a:p>
            <a:pPr lvl="1"/>
            <a:r>
              <a:rPr lang="en-US" dirty="0" smtClean="0"/>
              <a:t>A primary goal of an IDS is to provide a means for a timely and accurate response to intrusion</a:t>
            </a:r>
          </a:p>
          <a:p>
            <a:r>
              <a:rPr lang="en-US" dirty="0" smtClean="0"/>
              <a:t>IPSs includes all the capabilities of an IDS but can take additional steps to stop or prevent intrusions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02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Knowledge – and Behavior-Based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IDS actively watch for suspicious activity by monitoring network traffic and inspecting logs</a:t>
            </a:r>
          </a:p>
          <a:p>
            <a:r>
              <a:rPr lang="en-US" dirty="0" smtClean="0"/>
              <a:t>Evaluates the data and can detect malicious behavior using two common methods:</a:t>
            </a:r>
          </a:p>
          <a:p>
            <a:r>
              <a:rPr lang="en-US" dirty="0" smtClean="0"/>
              <a:t>Knowledge-Based Detection</a:t>
            </a:r>
          </a:p>
          <a:p>
            <a:pPr lvl="1"/>
            <a:r>
              <a:rPr lang="en-US" dirty="0" smtClean="0"/>
              <a:t>The most common method of detection</a:t>
            </a:r>
          </a:p>
          <a:p>
            <a:pPr lvl="1"/>
            <a:r>
              <a:rPr lang="en-US" dirty="0" smtClean="0"/>
              <a:t>Uses a database of known attacks developed by the IDS vendor</a:t>
            </a:r>
          </a:p>
          <a:p>
            <a:pPr lvl="1"/>
            <a:r>
              <a:rPr lang="en-US" dirty="0" smtClean="0"/>
              <a:t>Only effective against know attacks</a:t>
            </a:r>
          </a:p>
          <a:p>
            <a:pPr lvl="1"/>
            <a:r>
              <a:rPr lang="en-US" dirty="0" smtClean="0"/>
              <a:t>Similar to signature-based anti-virus applications</a:t>
            </a:r>
          </a:p>
        </p:txBody>
      </p:sp>
    </p:spTree>
    <p:extLst>
      <p:ext uri="{BB962C8B-B14F-4D97-AF65-F5344CB8AC3E}">
        <p14:creationId xmlns:p14="http://schemas.microsoft.com/office/powerpoint/2010/main" val="649177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Knowledge – and Behavior-Based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Behavior-Based Detection</a:t>
            </a:r>
          </a:p>
          <a:p>
            <a:pPr lvl="1"/>
            <a:r>
              <a:rPr lang="en-US" dirty="0" smtClean="0"/>
              <a:t>Aka statistical-, anomaly-, heuristic-base detection</a:t>
            </a:r>
          </a:p>
          <a:p>
            <a:pPr lvl="1"/>
            <a:r>
              <a:rPr lang="en-US" dirty="0" smtClean="0"/>
              <a:t>Starts by creating a baseline of normal activities and events on the system</a:t>
            </a:r>
          </a:p>
          <a:p>
            <a:pPr lvl="1"/>
            <a:r>
              <a:rPr lang="en-US" dirty="0" smtClean="0"/>
              <a:t>Once it has accumulated enough baseline data, it can detect abnormal activity</a:t>
            </a:r>
          </a:p>
          <a:p>
            <a:pPr lvl="1"/>
            <a:r>
              <a:rPr lang="en-US" dirty="0" smtClean="0"/>
              <a:t>The baseline is created over a finite period of time; one week</a:t>
            </a:r>
          </a:p>
          <a:p>
            <a:pPr lvl="1"/>
            <a:r>
              <a:rPr lang="en-US" dirty="0" smtClean="0"/>
              <a:t>If the network is modified, the baseline need to by updated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nomaly analysis adds to an IDS’s capabilities by allowing it to recognize and react to sudden increases in traffic volume or activity</a:t>
            </a:r>
          </a:p>
          <a:p>
            <a:pPr lvl="1"/>
            <a:r>
              <a:rPr lang="en-US" dirty="0" smtClean="0"/>
              <a:t>Behavior-based IDS can be labeled an expert system or pseudo-artificial intelligence system because it can learn and make assumptions about events</a:t>
            </a:r>
          </a:p>
          <a:p>
            <a:pPr lvl="1"/>
            <a:r>
              <a:rPr lang="en-US" dirty="0" smtClean="0"/>
              <a:t>Drawback; high number of false alarms</a:t>
            </a:r>
          </a:p>
        </p:txBody>
      </p:sp>
    </p:spTree>
    <p:extLst>
      <p:ext uri="{BB962C8B-B14F-4D97-AF65-F5344CB8AC3E}">
        <p14:creationId xmlns:p14="http://schemas.microsoft.com/office/powerpoint/2010/main" val="3743758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SIEM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IDS/IPS send collected data to a Security </a:t>
            </a:r>
            <a:r>
              <a:rPr lang="en-US" dirty="0"/>
              <a:t>I</a:t>
            </a:r>
            <a:r>
              <a:rPr lang="en-US" dirty="0" smtClean="0"/>
              <a:t>nformation and Event Management system</a:t>
            </a:r>
          </a:p>
          <a:p>
            <a:pPr lvl="1"/>
            <a:r>
              <a:rPr lang="en-US" dirty="0" smtClean="0"/>
              <a:t>SIEM systems also collects data from many other sources within the network</a:t>
            </a:r>
          </a:p>
          <a:p>
            <a:pPr lvl="1"/>
            <a:r>
              <a:rPr lang="en-US" dirty="0" smtClean="0"/>
              <a:t>Provides real-time monitoring of traffic and analysis and notification of potential attacks</a:t>
            </a:r>
          </a:p>
          <a:p>
            <a:pPr lvl="1"/>
            <a:r>
              <a:rPr lang="en-US" dirty="0" smtClean="0"/>
              <a:t>Provides long-term storage of data (WORM drives)</a:t>
            </a:r>
          </a:p>
          <a:p>
            <a:r>
              <a:rPr lang="en-US" dirty="0" smtClean="0"/>
              <a:t>Includes a correlation and aggregation feature converting data into useful information </a:t>
            </a:r>
          </a:p>
          <a:p>
            <a:r>
              <a:rPr lang="en-US" dirty="0" smtClean="0"/>
              <a:t>Can analyze the data and raise alerts and/or trigger responses based on preconfigured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35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IDS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Passive Response</a:t>
            </a:r>
          </a:p>
          <a:p>
            <a:pPr lvl="1"/>
            <a:r>
              <a:rPr lang="en-US" dirty="0" smtClean="0"/>
              <a:t>Notifications can be sent to administrators via email, text/pager messages, or pop-up messages</a:t>
            </a:r>
          </a:p>
          <a:p>
            <a:pPr lvl="1"/>
            <a:r>
              <a:rPr lang="en-US" dirty="0" smtClean="0"/>
              <a:t>Can generate a report detailing the activity leading up to the event</a:t>
            </a:r>
          </a:p>
          <a:p>
            <a:pPr lvl="1"/>
            <a:r>
              <a:rPr lang="en-US" dirty="0" smtClean="0"/>
              <a:t>Many 24-hour network operations centers have central monitoring screens viewable by everyone in the main support center</a:t>
            </a:r>
          </a:p>
          <a:p>
            <a:pPr lvl="1"/>
            <a:r>
              <a:rPr lang="en-US" dirty="0" smtClean="0"/>
              <a:t>Provides instant notification to help administrators respond quickly and effectively</a:t>
            </a:r>
          </a:p>
          <a:p>
            <a:r>
              <a:rPr lang="en-US" dirty="0" smtClean="0"/>
              <a:t>Active Response</a:t>
            </a:r>
          </a:p>
          <a:p>
            <a:pPr lvl="1"/>
            <a:r>
              <a:rPr lang="en-US" dirty="0" smtClean="0"/>
              <a:t>Can modify the environment using several methods</a:t>
            </a:r>
          </a:p>
          <a:p>
            <a:pPr lvl="2"/>
            <a:r>
              <a:rPr lang="en-US" dirty="0" smtClean="0"/>
              <a:t>Modifying ACLs</a:t>
            </a:r>
          </a:p>
          <a:p>
            <a:pPr lvl="2"/>
            <a:r>
              <a:rPr lang="en-US" dirty="0" smtClean="0"/>
              <a:t>Disabling all communications over a specific cable segment</a:t>
            </a:r>
          </a:p>
          <a:p>
            <a:pPr lvl="2"/>
            <a:r>
              <a:rPr lang="en-US" dirty="0" smtClean="0"/>
              <a:t>Block traffic from a specific IP address</a:t>
            </a:r>
          </a:p>
          <a:p>
            <a:pPr lvl="2"/>
            <a:r>
              <a:rPr lang="en-US" dirty="0" smtClean="0"/>
              <a:t>Can block access to resources for suspicious or ill-behaved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1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Incident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63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Defining an Incident</a:t>
            </a:r>
          </a:p>
          <a:p>
            <a:pPr lvl="1"/>
            <a:r>
              <a:rPr lang="en-US" dirty="0" smtClean="0"/>
              <a:t>An incident is any event that has a negative impact on the </a:t>
            </a:r>
            <a:r>
              <a:rPr lang="en-US" dirty="0"/>
              <a:t>C</a:t>
            </a:r>
            <a:r>
              <a:rPr lang="en-US" dirty="0" smtClean="0"/>
              <a:t>IA of an organization’s assets</a:t>
            </a:r>
          </a:p>
          <a:p>
            <a:pPr lvl="1"/>
            <a:r>
              <a:rPr lang="en-US" dirty="0" smtClean="0"/>
              <a:t>Information Technology Infrastructure Library version 3 (ITILv3) defines an </a:t>
            </a:r>
            <a:r>
              <a:rPr lang="en-US" i="1" dirty="0" smtClean="0"/>
              <a:t>incident</a:t>
            </a:r>
            <a:r>
              <a:rPr lang="en-US" dirty="0" smtClean="0"/>
              <a:t> as “an unplanned interruption to an IT Service or a reduction in the quality of an IT Service.”</a:t>
            </a:r>
          </a:p>
          <a:p>
            <a:pPr lvl="1"/>
            <a:r>
              <a:rPr lang="en-US" dirty="0" smtClean="0"/>
              <a:t>In contrast, a </a:t>
            </a:r>
            <a:r>
              <a:rPr lang="en-US" i="1" dirty="0" smtClean="0"/>
              <a:t>computer security incident </a:t>
            </a:r>
            <a:r>
              <a:rPr lang="en-US" dirty="0" smtClean="0"/>
              <a:t>refers to an incident that is the result of an attack or the result of malicious or intentional action on the part of the user</a:t>
            </a:r>
          </a:p>
          <a:p>
            <a:pPr lvl="1"/>
            <a:r>
              <a:rPr lang="en-US" dirty="0" smtClean="0"/>
              <a:t>Organizations commonly define the meaning of a computer security incident within their security policy or incident response plans</a:t>
            </a:r>
          </a:p>
          <a:p>
            <a:pPr lvl="2"/>
            <a:r>
              <a:rPr lang="en-US" dirty="0" smtClean="0"/>
              <a:t>Any attempted network intrusion</a:t>
            </a:r>
          </a:p>
          <a:p>
            <a:pPr lvl="2"/>
            <a:r>
              <a:rPr lang="en-US" dirty="0" smtClean="0"/>
              <a:t>Any attempted denial-of-service attack</a:t>
            </a:r>
          </a:p>
          <a:p>
            <a:pPr lvl="2"/>
            <a:r>
              <a:rPr lang="en-US" dirty="0" smtClean="0"/>
              <a:t>Any detection of malicious software</a:t>
            </a:r>
          </a:p>
          <a:p>
            <a:pPr lvl="2"/>
            <a:r>
              <a:rPr lang="en-US" dirty="0" smtClean="0"/>
              <a:t>Any violation of security policies</a:t>
            </a:r>
          </a:p>
        </p:txBody>
      </p:sp>
    </p:spTree>
    <p:extLst>
      <p:ext uri="{BB962C8B-B14F-4D97-AF65-F5344CB8AC3E}">
        <p14:creationId xmlns:p14="http://schemas.microsoft.com/office/powerpoint/2010/main" val="3148998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Host- and Network-Based IDSs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IDS are commonly classified as host based or network based</a:t>
            </a:r>
          </a:p>
          <a:p>
            <a:pPr lvl="1"/>
            <a:r>
              <a:rPr lang="en-US" dirty="0" smtClean="0"/>
              <a:t>Also may be application based</a:t>
            </a:r>
          </a:p>
          <a:p>
            <a:r>
              <a:rPr lang="en-US" dirty="0" smtClean="0"/>
              <a:t>Host-Based IDS</a:t>
            </a:r>
          </a:p>
          <a:p>
            <a:pPr lvl="1"/>
            <a:r>
              <a:rPr lang="en-US" dirty="0" smtClean="0"/>
              <a:t>Monitors activity on a single computer</a:t>
            </a:r>
          </a:p>
          <a:p>
            <a:pPr lvl="1"/>
            <a:r>
              <a:rPr lang="en-US" dirty="0" smtClean="0"/>
              <a:t>Process calls, can pinpoint specific files compromised in an attack</a:t>
            </a:r>
          </a:p>
          <a:p>
            <a:pPr lvl="1"/>
            <a:r>
              <a:rPr lang="en-US" dirty="0" smtClean="0"/>
              <a:t>Track processes employed by the attack</a:t>
            </a:r>
          </a:p>
          <a:p>
            <a:pPr lvl="1"/>
            <a:r>
              <a:rPr lang="en-US" dirty="0" smtClean="0"/>
              <a:t>Can detect anomalies on the host system</a:t>
            </a:r>
          </a:p>
          <a:p>
            <a:pPr lvl="1"/>
            <a:r>
              <a:rPr lang="en-US" dirty="0" smtClean="0"/>
              <a:t>Disadvantages:</a:t>
            </a:r>
          </a:p>
          <a:p>
            <a:pPr lvl="2"/>
            <a:r>
              <a:rPr lang="en-US" dirty="0" smtClean="0"/>
              <a:t>Cost and usability</a:t>
            </a:r>
          </a:p>
          <a:p>
            <a:pPr lvl="2"/>
            <a:r>
              <a:rPr lang="en-US" dirty="0" smtClean="0"/>
              <a:t>Cannot detect network attacks</a:t>
            </a:r>
          </a:p>
          <a:p>
            <a:pPr lvl="2"/>
            <a:r>
              <a:rPr lang="en-US" dirty="0" smtClean="0"/>
              <a:t>Consume a significant amount of host resources</a:t>
            </a:r>
          </a:p>
          <a:p>
            <a:pPr lvl="2"/>
            <a:r>
              <a:rPr lang="en-US" dirty="0" smtClean="0"/>
              <a:t>Easy to discover and disable</a:t>
            </a:r>
          </a:p>
          <a:p>
            <a:pPr lvl="2"/>
            <a:r>
              <a:rPr lang="en-US" dirty="0" smtClean="0"/>
              <a:t>Logs are maintained locally; susceptible to modification</a:t>
            </a:r>
          </a:p>
        </p:txBody>
      </p:sp>
    </p:spTree>
    <p:extLst>
      <p:ext uri="{BB962C8B-B14F-4D97-AF65-F5344CB8AC3E}">
        <p14:creationId xmlns:p14="http://schemas.microsoft.com/office/powerpoint/2010/main" val="810665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Host- and Network-Based IDSs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Network-Based IDS</a:t>
            </a:r>
          </a:p>
          <a:p>
            <a:pPr lvl="1"/>
            <a:r>
              <a:rPr lang="en-US" dirty="0" smtClean="0"/>
              <a:t>Monitors and evaluates network activity to detect attack or event anomalies</a:t>
            </a:r>
          </a:p>
          <a:p>
            <a:pPr lvl="1"/>
            <a:r>
              <a:rPr lang="en-US" dirty="0" smtClean="0"/>
              <a:t>A single NIDS can monitor a large network by using remote sensors to collect data at key network locations</a:t>
            </a:r>
          </a:p>
          <a:p>
            <a:pPr lvl="1"/>
            <a:r>
              <a:rPr lang="en-US" dirty="0" smtClean="0"/>
              <a:t>Can monitor routers, firewalls, network switches and other network devices</a:t>
            </a:r>
          </a:p>
          <a:p>
            <a:pPr lvl="1"/>
            <a:r>
              <a:rPr lang="en-US" dirty="0" smtClean="0"/>
              <a:t>The central console is often installed on a single-purpose computer that is hardened against attacks</a:t>
            </a:r>
          </a:p>
          <a:p>
            <a:pPr lvl="1"/>
            <a:r>
              <a:rPr lang="en-US" dirty="0" smtClean="0"/>
              <a:t>NIDS can discover the source of an attack by performing Reverse Address Resolution Protocol (RARP) or reverse DNS lookups</a:t>
            </a:r>
            <a:endParaRPr lang="en-US" dirty="0"/>
          </a:p>
          <a:p>
            <a:pPr lvl="1"/>
            <a:r>
              <a:rPr lang="en-US" dirty="0" smtClean="0"/>
              <a:t>NIDS are usually able to detect the initiation of an attack, but cannot provide information about the success of an attack</a:t>
            </a:r>
          </a:p>
        </p:txBody>
      </p:sp>
    </p:spTree>
    <p:extLst>
      <p:ext uri="{BB962C8B-B14F-4D97-AF65-F5344CB8AC3E}">
        <p14:creationId xmlns:p14="http://schemas.microsoft.com/office/powerpoint/2010/main" val="3604875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Intrusion Prevention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special type of IDS</a:t>
            </a:r>
            <a:r>
              <a:rPr lang="en-US" dirty="0"/>
              <a:t> </a:t>
            </a:r>
            <a:r>
              <a:rPr lang="en-US" dirty="0" smtClean="0"/>
              <a:t>that attempts to detect and block attacks before they reach target systems</a:t>
            </a:r>
          </a:p>
          <a:p>
            <a:r>
              <a:rPr lang="en-US" dirty="0" smtClean="0"/>
              <a:t>Sometime called a IDPS</a:t>
            </a:r>
          </a:p>
          <a:p>
            <a:r>
              <a:rPr lang="en-US" dirty="0" smtClean="0"/>
              <a:t>Is placed in line with the traffic; allows the IPS to prevent an attack from reaching the target</a:t>
            </a:r>
          </a:p>
          <a:p>
            <a:r>
              <a:rPr lang="en-US" dirty="0" smtClean="0"/>
              <a:t>Uses the same monitoring methodologies as an IDS</a:t>
            </a:r>
          </a:p>
        </p:txBody>
      </p:sp>
    </p:spTree>
    <p:extLst>
      <p:ext uri="{BB962C8B-B14F-4D97-AF65-F5344CB8AC3E}">
        <p14:creationId xmlns:p14="http://schemas.microsoft.com/office/powerpoint/2010/main" val="2651368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Specific Preventive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Honeypots/Honeynets</a:t>
            </a:r>
          </a:p>
          <a:p>
            <a:pPr lvl="1"/>
            <a:r>
              <a:rPr lang="en-US" dirty="0" smtClean="0"/>
              <a:t>Honeypots are individual computers created as a trap for intruders</a:t>
            </a:r>
          </a:p>
          <a:p>
            <a:pPr lvl="1"/>
            <a:r>
              <a:rPr lang="en-US" dirty="0" smtClean="0"/>
              <a:t>A honeynet are two or more networked honeypots use together to simulate a network</a:t>
            </a:r>
          </a:p>
          <a:p>
            <a:pPr lvl="1"/>
            <a:r>
              <a:rPr lang="en-US" dirty="0" smtClean="0"/>
              <a:t>Look and act like legitimate systems, but does not host real data</a:t>
            </a:r>
          </a:p>
          <a:p>
            <a:pPr lvl="1"/>
            <a:r>
              <a:rPr lang="en-US" dirty="0" smtClean="0"/>
              <a:t>May have limited security to entice an attacker</a:t>
            </a:r>
          </a:p>
          <a:p>
            <a:pPr lvl="1"/>
            <a:r>
              <a:rPr lang="en-US" dirty="0" smtClean="0"/>
              <a:t>Gives the administrator an opportunity to observe an attacker’s activity without compromising the live environment</a:t>
            </a:r>
          </a:p>
          <a:p>
            <a:pPr lvl="1"/>
            <a:r>
              <a:rPr lang="en-US" dirty="0" smtClean="0"/>
              <a:t>May be designed to delay an intruder</a:t>
            </a:r>
          </a:p>
          <a:p>
            <a:pPr lvl="1"/>
            <a:r>
              <a:rPr lang="en-US" dirty="0" smtClean="0"/>
              <a:t>Often hosted on virtual systems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Used for enticement purposes versus entrapment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496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Specific Preventive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Understanding Pseudo Flaws</a:t>
            </a:r>
          </a:p>
          <a:p>
            <a:pPr lvl="1"/>
            <a:r>
              <a:rPr lang="en-US" dirty="0" smtClean="0"/>
              <a:t>False vulnerabilities intentionally implanted in a system in an attempt to tempt attackers</a:t>
            </a:r>
          </a:p>
          <a:p>
            <a:pPr lvl="1"/>
            <a:r>
              <a:rPr lang="en-US" dirty="0" smtClean="0"/>
              <a:t>Often used on honeypots</a:t>
            </a:r>
          </a:p>
          <a:p>
            <a:pPr lvl="1"/>
            <a:r>
              <a:rPr lang="en-US" dirty="0" smtClean="0"/>
              <a:t>More sophisticated pseudo flaw mechanism actually simulate the penetration to convince the attacker that they have gained additional access privileges</a:t>
            </a:r>
          </a:p>
          <a:p>
            <a:r>
              <a:rPr lang="en-US" dirty="0" smtClean="0"/>
              <a:t>Understanding Padded Cells</a:t>
            </a:r>
          </a:p>
          <a:p>
            <a:pPr lvl="1"/>
            <a:r>
              <a:rPr lang="en-US" dirty="0" smtClean="0"/>
              <a:t>Similar to a honeypot</a:t>
            </a:r>
          </a:p>
          <a:p>
            <a:pPr lvl="1"/>
            <a:r>
              <a:rPr lang="en-US" dirty="0" smtClean="0"/>
              <a:t>Performs intrusion isolation using a different approach</a:t>
            </a:r>
          </a:p>
          <a:p>
            <a:pPr lvl="1"/>
            <a:r>
              <a:rPr lang="en-US" dirty="0" smtClean="0"/>
              <a:t>When an IDPS detects an intruder, that intruder is automatically transferred to a padded cell</a:t>
            </a:r>
          </a:p>
          <a:p>
            <a:pPr lvl="1"/>
            <a:r>
              <a:rPr lang="en-US" dirty="0" smtClean="0"/>
              <a:t>Has the look and feel of a real network, but cannot do any actual damage</a:t>
            </a:r>
          </a:p>
          <a:p>
            <a:pPr lvl="1"/>
            <a:r>
              <a:rPr lang="en-US" dirty="0" smtClean="0"/>
              <a:t>It is a simulated environment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4249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Warning Banners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Informs users an intruders about basic security policy guidelines</a:t>
            </a:r>
          </a:p>
          <a:p>
            <a:r>
              <a:rPr lang="en-US" dirty="0" smtClean="0"/>
              <a:t>Typically mention that online activities are audited and monitored </a:t>
            </a:r>
          </a:p>
          <a:p>
            <a:r>
              <a:rPr lang="en-US" dirty="0" smtClean="0"/>
              <a:t>Wording in the banners is important from a legal standpoint because the banners can legally bind users to a permissible set of actions, behaviors, and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2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Anti-malware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Anti-malware is the most important protection against malicious code</a:t>
            </a:r>
          </a:p>
          <a:p>
            <a:pPr lvl="1"/>
            <a:r>
              <a:rPr lang="en-US" dirty="0" smtClean="0"/>
              <a:t>Attackers regularly release new malware and/or modify existing malware</a:t>
            </a:r>
          </a:p>
          <a:p>
            <a:pPr lvl="1"/>
            <a:r>
              <a:rPr lang="en-US" dirty="0" smtClean="0"/>
              <a:t>Anti-malware vendors look for these changes and develop new signatures</a:t>
            </a:r>
          </a:p>
          <a:p>
            <a:pPr lvl="1"/>
            <a:r>
              <a:rPr lang="en-US" dirty="0" smtClean="0"/>
              <a:t>Many organizations use a multipronged approach to </a:t>
            </a:r>
            <a:r>
              <a:rPr lang="en-US" dirty="0"/>
              <a:t>b</a:t>
            </a:r>
            <a:r>
              <a:rPr lang="en-US" dirty="0" smtClean="0"/>
              <a:t>lock malware</a:t>
            </a:r>
          </a:p>
          <a:p>
            <a:pPr lvl="1"/>
            <a:r>
              <a:rPr lang="en-US" dirty="0" smtClean="0"/>
              <a:t>Firewalls with content-filtering</a:t>
            </a:r>
          </a:p>
          <a:p>
            <a:pPr lvl="1"/>
            <a:r>
              <a:rPr lang="en-US" dirty="0" smtClean="0"/>
              <a:t>Specialized anti-malware software installed on email servers</a:t>
            </a:r>
          </a:p>
          <a:p>
            <a:r>
              <a:rPr lang="en-US" dirty="0" smtClean="0"/>
              <a:t>Organizations often use a central server to deploy anti-malware signatures</a:t>
            </a:r>
          </a:p>
          <a:p>
            <a:r>
              <a:rPr lang="en-US" dirty="0" smtClean="0"/>
              <a:t>Use only one anti-malware application on a system</a:t>
            </a:r>
          </a:p>
          <a:p>
            <a:r>
              <a:rPr lang="en-US" dirty="0" smtClean="0"/>
              <a:t>Employ principle of least privilege</a:t>
            </a:r>
          </a:p>
          <a:p>
            <a:r>
              <a:rPr lang="en-US" dirty="0" smtClean="0"/>
              <a:t>Educate users about malicious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32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Whitelisting/Blacklisting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Whitelisting identifies a list of applications authorized to run on a system</a:t>
            </a:r>
          </a:p>
          <a:p>
            <a:r>
              <a:rPr lang="en-US" dirty="0" smtClean="0"/>
              <a:t>Blacklisting identifies a list of applications not authorized on a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59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protection to a network by filtering traffic</a:t>
            </a:r>
          </a:p>
          <a:p>
            <a:r>
              <a:rPr lang="en-US" dirty="0" smtClean="0"/>
              <a:t>Basic firewalls filter traffic based on IP addresses, ports, and some protocols using protocol numbers</a:t>
            </a:r>
          </a:p>
          <a:p>
            <a:r>
              <a:rPr lang="en-US" dirty="0" smtClean="0"/>
              <a:t>Can include rules within an ACL to allow specific traffic and end with an implicit deny rule</a:t>
            </a:r>
          </a:p>
          <a:p>
            <a:r>
              <a:rPr lang="en-US" dirty="0" smtClean="0"/>
              <a:t>Second-generation firewalls; application-level gateways, circuit-level gateways</a:t>
            </a:r>
          </a:p>
          <a:p>
            <a:r>
              <a:rPr lang="en-US" dirty="0" smtClean="0"/>
              <a:t>Third-generation firewalls; function as a UTM device, combining several filtering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31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security boundary for applications and prevents the application from interacting with other applications</a:t>
            </a:r>
          </a:p>
          <a:p>
            <a:r>
              <a:rPr lang="en-US" dirty="0" smtClean="0"/>
              <a:t>Anti-malware uses sandboxing techniques to test unknown applications</a:t>
            </a:r>
          </a:p>
          <a:p>
            <a:r>
              <a:rPr lang="en-US" dirty="0" smtClean="0"/>
              <a:t>Application developers often use virtualization techniques to test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5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Incident Response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incident response management is handled in several steps or phases</a:t>
            </a:r>
          </a:p>
          <a:p>
            <a:r>
              <a:rPr lang="en-US" dirty="0" smtClean="0"/>
              <a:t>Incident response is an ongoing activity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include counterattack against the attacker</a:t>
            </a:r>
          </a:p>
          <a:p>
            <a:pPr lvl="1"/>
            <a:r>
              <a:rPr lang="en-US" dirty="0" smtClean="0"/>
              <a:t>Counterproductive and often illegal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164592" y="4910328"/>
            <a:ext cx="1655064" cy="5577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819656" y="4910328"/>
            <a:ext cx="1682496" cy="5577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502152" y="4901184"/>
            <a:ext cx="1682496" cy="5577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Mitigation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5184648" y="4910328"/>
            <a:ext cx="1682496" cy="5577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867144" y="4901184"/>
            <a:ext cx="1682496" cy="5577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Recovery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8549640" y="4892040"/>
            <a:ext cx="1828800" cy="5577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Remediation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0378440" y="4882896"/>
            <a:ext cx="1682496" cy="5577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Lessons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Learned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7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Third-Party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organization outsource security services to a third party</a:t>
            </a:r>
          </a:p>
          <a:p>
            <a:r>
              <a:rPr lang="en-US" dirty="0" smtClean="0"/>
              <a:t>Organizations must provide assurance to an outside entity that third-party service providers comply with specific security requirements</a:t>
            </a:r>
          </a:p>
          <a:p>
            <a:r>
              <a:rPr lang="en-US" dirty="0" smtClean="0"/>
              <a:t>PCI DSS</a:t>
            </a:r>
          </a:p>
          <a:p>
            <a:r>
              <a:rPr lang="en-US" dirty="0" smtClean="0"/>
              <a:t>Some SaaS vendors provide security services via the cloud</a:t>
            </a:r>
          </a:p>
          <a:p>
            <a:pPr lvl="1"/>
            <a:r>
              <a:rPr lang="en-US" dirty="0" smtClean="0"/>
              <a:t>Barracuda Networks include cloud-based solutions similar to </a:t>
            </a:r>
            <a:r>
              <a:rPr lang="en-US" dirty="0"/>
              <a:t>n</a:t>
            </a:r>
            <a:r>
              <a:rPr lang="en-US" dirty="0" smtClean="0"/>
              <a:t>ext-generation firewalls and UTM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39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Penetration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0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Risks of Penetration Testing</a:t>
            </a:r>
          </a:p>
          <a:p>
            <a:pPr lvl="1"/>
            <a:r>
              <a:rPr lang="en-US" dirty="0" smtClean="0"/>
              <a:t>Should stop before they cause actual damage</a:t>
            </a:r>
          </a:p>
          <a:p>
            <a:r>
              <a:rPr lang="en-US" dirty="0" smtClean="0"/>
              <a:t>Obtaining Permission for Penetration Testing</a:t>
            </a:r>
          </a:p>
          <a:p>
            <a:pPr lvl="1"/>
            <a:r>
              <a:rPr lang="en-US" dirty="0" smtClean="0"/>
              <a:t>Should only be performed after careful consideration and approval of senior management, preferably in writing</a:t>
            </a:r>
          </a:p>
          <a:p>
            <a:pPr lvl="1"/>
            <a:r>
              <a:rPr lang="en-US" dirty="0" smtClean="0"/>
              <a:t>Internal employees may be held accountable if they conduct a pentest without permission</a:t>
            </a:r>
          </a:p>
          <a:p>
            <a:r>
              <a:rPr lang="en-US" dirty="0" smtClean="0"/>
              <a:t>Penetration-Testing Techniques</a:t>
            </a:r>
          </a:p>
          <a:p>
            <a:pPr lvl="1"/>
            <a:r>
              <a:rPr lang="en-US" dirty="0" smtClean="0"/>
              <a:t>Black-box</a:t>
            </a:r>
          </a:p>
          <a:p>
            <a:pPr lvl="1"/>
            <a:r>
              <a:rPr lang="en-US" dirty="0" smtClean="0"/>
              <a:t>White-box</a:t>
            </a:r>
          </a:p>
          <a:p>
            <a:pPr lvl="1"/>
            <a:r>
              <a:rPr lang="en-US" dirty="0" smtClean="0"/>
              <a:t>Gray-box</a:t>
            </a:r>
          </a:p>
          <a:p>
            <a:r>
              <a:rPr lang="en-US" dirty="0" smtClean="0"/>
              <a:t>Protect Reports</a:t>
            </a:r>
          </a:p>
          <a:p>
            <a:pPr lvl="1"/>
            <a:r>
              <a:rPr lang="en-US" dirty="0" smtClean="0"/>
              <a:t>Pentest teams provide a report and should be protected as sensitive information</a:t>
            </a:r>
          </a:p>
          <a:p>
            <a:r>
              <a:rPr lang="en-US" dirty="0" smtClean="0"/>
              <a:t>Ethical Hacking</a:t>
            </a:r>
          </a:p>
          <a:p>
            <a:pPr lvl="1"/>
            <a:r>
              <a:rPr lang="en-US" dirty="0" smtClean="0"/>
              <a:t>Has the same skills as a Black Hat, but does not use this knowledge for personal 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4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Logging, Monitoring, and 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and Monitoring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logging records events into various logs, and monitoring reviews these events</a:t>
            </a:r>
          </a:p>
          <a:p>
            <a:pPr lvl="1"/>
            <a:r>
              <a:rPr lang="en-US" dirty="0" smtClean="0"/>
              <a:t>Helps an organization detect undesirable events</a:t>
            </a:r>
          </a:p>
          <a:p>
            <a:pPr lvl="1"/>
            <a:r>
              <a:rPr lang="en-US" dirty="0" smtClean="0"/>
              <a:t>Also useful in reconstructing activity after an event has occurred</a:t>
            </a:r>
          </a:p>
          <a:p>
            <a:r>
              <a:rPr lang="en-US" dirty="0" smtClean="0"/>
              <a:t>Logging Techniques</a:t>
            </a:r>
          </a:p>
          <a:p>
            <a:pPr lvl="1"/>
            <a:r>
              <a:rPr lang="en-US" dirty="0" smtClean="0"/>
              <a:t>The process of recording information about events to a log file or database</a:t>
            </a:r>
          </a:p>
          <a:p>
            <a:pPr lvl="1"/>
            <a:r>
              <a:rPr lang="en-US" dirty="0" smtClean="0"/>
              <a:t>Captures events, changes, messages, and other data that describe activities on a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91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Log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Security Logs</a:t>
            </a:r>
          </a:p>
          <a:p>
            <a:pPr lvl="1"/>
            <a:r>
              <a:rPr lang="en-US" dirty="0" smtClean="0"/>
              <a:t>Accessing resources such as files, folders, printers, etc.</a:t>
            </a:r>
          </a:p>
          <a:p>
            <a:r>
              <a:rPr lang="en-US" dirty="0" smtClean="0"/>
              <a:t>System Logs</a:t>
            </a:r>
          </a:p>
          <a:p>
            <a:pPr lvl="1"/>
            <a:r>
              <a:rPr lang="en-US" dirty="0" smtClean="0"/>
              <a:t>Records system events</a:t>
            </a:r>
          </a:p>
          <a:p>
            <a:r>
              <a:rPr lang="en-US" dirty="0" smtClean="0"/>
              <a:t>Application Logs</a:t>
            </a:r>
          </a:p>
          <a:p>
            <a:pPr lvl="1"/>
            <a:r>
              <a:rPr lang="en-US" dirty="0" smtClean="0"/>
              <a:t>Records information for specific applications</a:t>
            </a:r>
          </a:p>
          <a:p>
            <a:r>
              <a:rPr lang="en-US" dirty="0" smtClean="0"/>
              <a:t>Firewall Logs</a:t>
            </a:r>
          </a:p>
          <a:p>
            <a:pPr lvl="1"/>
            <a:r>
              <a:rPr lang="en-US" dirty="0" smtClean="0"/>
              <a:t>Record events related to any traffic the reaches the firewall</a:t>
            </a:r>
          </a:p>
          <a:p>
            <a:r>
              <a:rPr lang="en-US" dirty="0" smtClean="0"/>
              <a:t>Proxy Logs</a:t>
            </a:r>
          </a:p>
          <a:p>
            <a:pPr lvl="1"/>
            <a:r>
              <a:rPr lang="en-US" dirty="0" smtClean="0"/>
              <a:t>Include the ability to record details such as what sites specific users visit</a:t>
            </a:r>
          </a:p>
          <a:p>
            <a:r>
              <a:rPr lang="en-US" dirty="0" smtClean="0"/>
              <a:t>Change Logs</a:t>
            </a:r>
          </a:p>
          <a:p>
            <a:pPr lvl="1"/>
            <a:r>
              <a:rPr lang="en-US" dirty="0" smtClean="0"/>
              <a:t>Records change requests, approvals, and actual changes to a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98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Protecting Log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Personnel within an organization can use logs to re-create events leading up to and during and incident, but only if the logs have not been modified</a:t>
            </a:r>
          </a:p>
          <a:p>
            <a:r>
              <a:rPr lang="en-US" dirty="0" smtClean="0"/>
              <a:t>It is common to store copies of logs on a central system; SIEM</a:t>
            </a:r>
          </a:p>
          <a:p>
            <a:r>
              <a:rPr lang="en-US" dirty="0" smtClean="0"/>
              <a:t>Organizations often have strict policies mandating backup of log files</a:t>
            </a:r>
          </a:p>
        </p:txBody>
      </p:sp>
    </p:spTree>
    <p:extLst>
      <p:ext uri="{BB962C8B-B14F-4D97-AF65-F5344CB8AC3E}">
        <p14:creationId xmlns:p14="http://schemas.microsoft.com/office/powerpoint/2010/main" val="833574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Role of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Audit Trails</a:t>
            </a:r>
          </a:p>
          <a:p>
            <a:pPr lvl="1"/>
            <a:r>
              <a:rPr lang="en-US" dirty="0" smtClean="0"/>
              <a:t>Records created when information about events and occurrences is stored in one or more databases or log files</a:t>
            </a:r>
          </a:p>
          <a:p>
            <a:pPr lvl="1"/>
            <a:r>
              <a:rPr lang="en-US" dirty="0" smtClean="0"/>
              <a:t>Provide a record of system activity</a:t>
            </a:r>
          </a:p>
          <a:p>
            <a:pPr lvl="1"/>
            <a:r>
              <a:rPr lang="en-US" dirty="0" smtClean="0"/>
              <a:t>Audit trails are a passive form of detective security control</a:t>
            </a:r>
          </a:p>
          <a:p>
            <a:pPr lvl="1"/>
            <a:r>
              <a:rPr lang="en-US" dirty="0" smtClean="0"/>
              <a:t>Are essential as evidence in the prosecution of criminals</a:t>
            </a:r>
          </a:p>
          <a:p>
            <a:r>
              <a:rPr lang="en-US" dirty="0" smtClean="0"/>
              <a:t>Monitoring and Accountability</a:t>
            </a:r>
          </a:p>
          <a:p>
            <a:pPr lvl="1"/>
            <a:r>
              <a:rPr lang="en-US" dirty="0" smtClean="0"/>
              <a:t>A necessary function to ensure that subject can be held accountable for their actions</a:t>
            </a:r>
          </a:p>
          <a:p>
            <a:pPr lvl="1"/>
            <a:r>
              <a:rPr lang="en-US" dirty="0" smtClean="0"/>
              <a:t>Promotes positive user behavior and compliance with the organization’s security policies</a:t>
            </a:r>
          </a:p>
        </p:txBody>
      </p:sp>
    </p:spTree>
    <p:extLst>
      <p:ext uri="{BB962C8B-B14F-4D97-AF65-F5344CB8AC3E}">
        <p14:creationId xmlns:p14="http://schemas.microsoft.com/office/powerpoint/2010/main" val="2479617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Role of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 and Investigations</a:t>
            </a:r>
          </a:p>
          <a:p>
            <a:pPr lvl="1"/>
            <a:r>
              <a:rPr lang="en-US" dirty="0" smtClean="0"/>
              <a:t>Audit trails give investigators the ability to reconstruct events after they have occurred</a:t>
            </a:r>
          </a:p>
          <a:p>
            <a:pPr lvl="1"/>
            <a:r>
              <a:rPr lang="en-US" dirty="0" smtClean="0"/>
              <a:t>Security professional can reconstruct the conditions and system state leading up to the event</a:t>
            </a:r>
          </a:p>
          <a:p>
            <a:r>
              <a:rPr lang="en-US" dirty="0" smtClean="0"/>
              <a:t>Monitoring and Problem Identification</a:t>
            </a:r>
          </a:p>
          <a:p>
            <a:pPr lvl="1"/>
            <a:r>
              <a:rPr lang="en-US" dirty="0" smtClean="0"/>
              <a:t>Audit trails offer details about recorded events that are useful for administrators</a:t>
            </a:r>
          </a:p>
          <a:p>
            <a:pPr lvl="1"/>
            <a:r>
              <a:rPr lang="en-US" dirty="0" smtClean="0"/>
              <a:t>Some log files can even capture contents of memory to help pinpoint the cause of an event and eliminate it as a possible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44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Monitoring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process of reviewing information logs looking for something specific</a:t>
            </a:r>
          </a:p>
          <a:p>
            <a:r>
              <a:rPr lang="en-US" dirty="0" smtClean="0"/>
              <a:t>Important to understand that monitoring is a continuous process</a:t>
            </a:r>
          </a:p>
          <a:p>
            <a:r>
              <a:rPr lang="en-US" i="1" dirty="0" smtClean="0"/>
              <a:t>Log analysis </a:t>
            </a:r>
            <a:r>
              <a:rPr lang="en-US" dirty="0" smtClean="0"/>
              <a:t>is a detailed and systematic form of monitoring</a:t>
            </a:r>
          </a:p>
          <a:p>
            <a:r>
              <a:rPr lang="en-US" b="1" dirty="0" smtClean="0"/>
              <a:t>Security Information and Event Management</a:t>
            </a:r>
          </a:p>
          <a:p>
            <a:r>
              <a:rPr lang="en-US" b="1" dirty="0" smtClean="0"/>
              <a:t>Sampling (data extraction)</a:t>
            </a:r>
          </a:p>
          <a:p>
            <a:pPr lvl="1"/>
            <a:r>
              <a:rPr lang="en-US" dirty="0" smtClean="0"/>
              <a:t>Process of extracting specific elements from a large collection of data to construct a meaningful representation of the whole</a:t>
            </a:r>
          </a:p>
          <a:p>
            <a:pPr lvl="1"/>
            <a:r>
              <a:rPr lang="en-US" dirty="0" smtClean="0"/>
              <a:t>A form of data reduction</a:t>
            </a:r>
          </a:p>
          <a:p>
            <a:r>
              <a:rPr lang="en-US" b="1" dirty="0" smtClean="0"/>
              <a:t>Clipping Levels</a:t>
            </a:r>
          </a:p>
          <a:p>
            <a:pPr lvl="1"/>
            <a:r>
              <a:rPr lang="en-US" dirty="0" smtClean="0"/>
              <a:t>A predefined threshold for the event; e.g. failed logon attempts, five incorrect attempts</a:t>
            </a:r>
          </a:p>
          <a:p>
            <a:r>
              <a:rPr lang="en-US" b="1" dirty="0" smtClean="0"/>
              <a:t>Other Monitoring Tools</a:t>
            </a:r>
          </a:p>
          <a:p>
            <a:pPr lvl="1"/>
            <a:r>
              <a:rPr lang="en-US" dirty="0" smtClean="0"/>
              <a:t>CCTV, keystroke monitoring (key logger), traffic analysis, and trend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865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Egress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Loss Prevention</a:t>
            </a:r>
          </a:p>
          <a:p>
            <a:pPr lvl="1"/>
            <a:r>
              <a:rPr lang="en-US" dirty="0" smtClean="0"/>
              <a:t>Attempt to detect and block data exfiltration</a:t>
            </a:r>
          </a:p>
          <a:p>
            <a:pPr lvl="1"/>
            <a:r>
              <a:rPr lang="en-US" dirty="0" smtClean="0"/>
              <a:t>Network-Based DLP</a:t>
            </a:r>
          </a:p>
          <a:p>
            <a:pPr lvl="1"/>
            <a:r>
              <a:rPr lang="en-US" dirty="0" smtClean="0"/>
              <a:t>Endpoint-Based DLP</a:t>
            </a:r>
          </a:p>
          <a:p>
            <a:r>
              <a:rPr lang="en-US" dirty="0" smtClean="0"/>
              <a:t>Steganography</a:t>
            </a:r>
          </a:p>
          <a:p>
            <a:pPr lvl="1"/>
            <a:r>
              <a:rPr lang="en-US" dirty="0" smtClean="0"/>
              <a:t>Embedding a message within a file</a:t>
            </a:r>
          </a:p>
          <a:p>
            <a:pPr lvl="1"/>
            <a:r>
              <a:rPr lang="en-US" dirty="0" smtClean="0"/>
              <a:t>Use hashing between original file and modified file</a:t>
            </a:r>
          </a:p>
          <a:p>
            <a:r>
              <a:rPr lang="en-US" dirty="0" smtClean="0"/>
              <a:t>Watermarking</a:t>
            </a:r>
          </a:p>
          <a:p>
            <a:pPr lvl="1"/>
            <a:r>
              <a:rPr lang="en-US" dirty="0" smtClean="0"/>
              <a:t>Embedding an image or pattern in a document</a:t>
            </a:r>
          </a:p>
          <a:p>
            <a:pPr lvl="1"/>
            <a:r>
              <a:rPr lang="en-US" dirty="0" smtClean="0"/>
              <a:t>Often to mark classified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20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Auditing to Assess Effectiveness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Inspection Audits</a:t>
            </a:r>
          </a:p>
          <a:p>
            <a:pPr lvl="1"/>
            <a:r>
              <a:rPr lang="en-US" dirty="0" smtClean="0"/>
              <a:t>Secure IT environments rely heavily on auditing as a detective security control</a:t>
            </a:r>
          </a:p>
          <a:p>
            <a:r>
              <a:rPr lang="en-US" dirty="0" smtClean="0"/>
              <a:t>Access Review Audits</a:t>
            </a:r>
          </a:p>
          <a:p>
            <a:pPr lvl="1"/>
            <a:r>
              <a:rPr lang="en-US" dirty="0" smtClean="0"/>
              <a:t>Verifying users do not have excessive privileges and accounts are managed</a:t>
            </a:r>
          </a:p>
          <a:p>
            <a:r>
              <a:rPr lang="en-US" dirty="0" smtClean="0"/>
              <a:t>User Entitlement Audits</a:t>
            </a:r>
          </a:p>
          <a:p>
            <a:r>
              <a:rPr lang="en-US" dirty="0" smtClean="0"/>
              <a:t>Refers to privileges  granted to the user</a:t>
            </a:r>
          </a:p>
          <a:p>
            <a:r>
              <a:rPr lang="en-US" dirty="0" smtClean="0"/>
              <a:t>Audits of Privileged Groups</a:t>
            </a:r>
          </a:p>
          <a:p>
            <a:pPr lvl="1"/>
            <a:r>
              <a:rPr lang="en-US" dirty="0" smtClean="0"/>
              <a:t>High-level Administrator Groups</a:t>
            </a:r>
          </a:p>
          <a:p>
            <a:pPr lvl="1"/>
            <a:r>
              <a:rPr lang="en-US" dirty="0" smtClean="0"/>
              <a:t>Dual Administrator Accounts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daily use vs administrator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3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departments include multiple methods of detecting potential incidents</a:t>
            </a:r>
          </a:p>
          <a:p>
            <a:pPr lvl="1"/>
            <a:r>
              <a:rPr lang="en-US" dirty="0" smtClean="0"/>
              <a:t>IDS/IPS send alerts to administrators</a:t>
            </a:r>
          </a:p>
          <a:p>
            <a:pPr lvl="1"/>
            <a:r>
              <a:rPr lang="en-US" dirty="0" smtClean="0"/>
              <a:t>Anti-malware software will often display a pop-up window</a:t>
            </a:r>
          </a:p>
          <a:p>
            <a:pPr lvl="1"/>
            <a:r>
              <a:rPr lang="en-US" dirty="0" smtClean="0"/>
              <a:t>Automated tools regularly scan audit logs looking for predefined events, such as use of special privileges</a:t>
            </a:r>
          </a:p>
          <a:p>
            <a:pPr lvl="1"/>
            <a:r>
              <a:rPr lang="en-US" dirty="0" smtClean="0"/>
              <a:t>End users sometimes detect irregular activity and contact technicians or administrators for help</a:t>
            </a:r>
          </a:p>
          <a:p>
            <a:r>
              <a:rPr lang="en-US" dirty="0" smtClean="0"/>
              <a:t>Many IT professionals are classified as first responders for incidents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Audits and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Patch Management</a:t>
            </a:r>
          </a:p>
          <a:p>
            <a:r>
              <a:rPr lang="en-US" dirty="0" smtClean="0"/>
              <a:t>Vulnerability Management</a:t>
            </a:r>
          </a:p>
          <a:p>
            <a:r>
              <a:rPr lang="en-US" dirty="0" smtClean="0"/>
              <a:t>Configuration Management</a:t>
            </a:r>
          </a:p>
          <a:p>
            <a:r>
              <a:rPr lang="en-US" dirty="0" smtClean="0"/>
              <a:t>Change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229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Reporting Audit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Protecting Audit Results</a:t>
            </a:r>
          </a:p>
          <a:p>
            <a:pPr lvl="1"/>
            <a:r>
              <a:rPr lang="en-US" dirty="0" smtClean="0"/>
              <a:t>Include sensitive information</a:t>
            </a:r>
          </a:p>
          <a:p>
            <a:pPr lvl="1"/>
            <a:r>
              <a:rPr lang="en-US" dirty="0" smtClean="0"/>
              <a:t>Should be assigned a classification label</a:t>
            </a:r>
          </a:p>
          <a:p>
            <a:r>
              <a:rPr lang="en-US" dirty="0" smtClean="0"/>
              <a:t>Distributing Audit Reports</a:t>
            </a:r>
          </a:p>
          <a:p>
            <a:pPr lvl="1"/>
            <a:r>
              <a:rPr lang="en-US" dirty="0" smtClean="0"/>
              <a:t>Submit reports as defined in the security policy</a:t>
            </a:r>
          </a:p>
          <a:p>
            <a:r>
              <a:rPr lang="en-US" dirty="0" smtClean="0"/>
              <a:t>Using External Auditors</a:t>
            </a:r>
          </a:p>
          <a:p>
            <a:pPr lvl="1"/>
            <a:r>
              <a:rPr lang="en-US" dirty="0" smtClean="0"/>
              <a:t>Some laws and regulations require external security auditors</a:t>
            </a:r>
          </a:p>
          <a:p>
            <a:pPr lvl="1"/>
            <a:r>
              <a:rPr lang="en-US" dirty="0" smtClean="0"/>
              <a:t>Provide a level of objectivity</a:t>
            </a:r>
          </a:p>
          <a:p>
            <a:pPr lvl="1"/>
            <a:r>
              <a:rPr lang="en-US" dirty="0" smtClean="0"/>
              <a:t>The auditor must be a trusted entity</a:t>
            </a:r>
          </a:p>
          <a:p>
            <a:pPr lvl="1"/>
            <a:r>
              <a:rPr lang="en-US" dirty="0" smtClean="0"/>
              <a:t>Goal of the audit is to obtain a final report that details findings and suggests countermeasures</a:t>
            </a:r>
          </a:p>
          <a:p>
            <a:pPr lvl="1"/>
            <a:r>
              <a:rPr lang="en-US" dirty="0" smtClean="0"/>
              <a:t>Once completed, hold an exit 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25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Incidence response steps</a:t>
            </a:r>
          </a:p>
          <a:p>
            <a:r>
              <a:rPr lang="en-US" dirty="0" smtClean="0"/>
              <a:t>Common attacks</a:t>
            </a:r>
          </a:p>
          <a:p>
            <a:r>
              <a:rPr lang="en-US" dirty="0" smtClean="0"/>
              <a:t>Automated tools</a:t>
            </a:r>
          </a:p>
          <a:p>
            <a:r>
              <a:rPr lang="en-US" dirty="0" smtClean="0"/>
              <a:t>Honeypot/honeynets</a:t>
            </a:r>
          </a:p>
          <a:p>
            <a:r>
              <a:rPr lang="en-US" dirty="0" smtClean="0"/>
              <a:t>Updating anti-malware, OSs, and applications</a:t>
            </a:r>
          </a:p>
          <a:p>
            <a:r>
              <a:rPr lang="en-US" dirty="0" smtClean="0"/>
              <a:t>Penetration testing</a:t>
            </a:r>
          </a:p>
          <a:p>
            <a:r>
              <a:rPr lang="en-US" dirty="0" smtClean="0"/>
              <a:t>Logging and monitoring</a:t>
            </a:r>
          </a:p>
          <a:p>
            <a:r>
              <a:rPr lang="en-US" dirty="0" smtClean="0"/>
              <a:t>Auditing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0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Response varies depending on the severity of the incident</a:t>
            </a:r>
          </a:p>
          <a:p>
            <a:r>
              <a:rPr lang="en-US" dirty="0" smtClean="0"/>
              <a:t>Many organizations have a designated response team</a:t>
            </a:r>
          </a:p>
          <a:p>
            <a:pPr lvl="1"/>
            <a:r>
              <a:rPr lang="en-US" dirty="0"/>
              <a:t>Computer incident response team (CIRT)</a:t>
            </a:r>
          </a:p>
          <a:p>
            <a:pPr lvl="1"/>
            <a:r>
              <a:rPr lang="en-US" dirty="0"/>
              <a:t>Computer security incident response team (CSIRT)</a:t>
            </a:r>
          </a:p>
          <a:p>
            <a:r>
              <a:rPr lang="en-US" dirty="0" smtClean="0"/>
              <a:t>CIRTs are typically activated for major incidents; not minor</a:t>
            </a:r>
          </a:p>
          <a:p>
            <a:r>
              <a:rPr lang="en-US" dirty="0" smtClean="0"/>
              <a:t>Team members are trained based on the incident response plan</a:t>
            </a:r>
          </a:p>
          <a:p>
            <a:pPr lvl="1"/>
            <a:r>
              <a:rPr lang="en-US" dirty="0" smtClean="0"/>
              <a:t>The quicker the response, the better change on limiting the damage</a:t>
            </a:r>
          </a:p>
          <a:p>
            <a:r>
              <a:rPr lang="en-US" dirty="0" smtClean="0"/>
              <a:t>After an investigation is over, management may decide to prosecute responsible individuals</a:t>
            </a:r>
          </a:p>
          <a:p>
            <a:pPr lvl="1"/>
            <a:r>
              <a:rPr lang="en-US" dirty="0" smtClean="0"/>
              <a:t>Important to protect all data as evidence</a:t>
            </a:r>
          </a:p>
        </p:txBody>
      </p:sp>
    </p:spTree>
    <p:extLst>
      <p:ext uri="{BB962C8B-B14F-4D97-AF65-F5344CB8AC3E}">
        <p14:creationId xmlns:p14="http://schemas.microsoft.com/office/powerpoint/2010/main" val="105947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Mitigation steps attempt to contain an incident</a:t>
            </a:r>
          </a:p>
          <a:p>
            <a:r>
              <a:rPr lang="en-US" dirty="0" smtClean="0"/>
              <a:t>One of the primary goals is to limit the effect or scope of an incident</a:t>
            </a:r>
          </a:p>
          <a:p>
            <a:r>
              <a:rPr lang="en-US" dirty="0" smtClean="0"/>
              <a:t>In some cases, responders take steps to mitigate the incident without letting the attacker know that the attack has been detected</a:t>
            </a:r>
          </a:p>
          <a:p>
            <a:pPr lvl="1"/>
            <a:r>
              <a:rPr lang="en-US" dirty="0" smtClean="0"/>
              <a:t>Allows the security professional to monitor the attacker’s activities and determine the scope of the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2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Refers to reporting an incident within the organization and external to the organization, if necessary</a:t>
            </a:r>
          </a:p>
          <a:p>
            <a:r>
              <a:rPr lang="en-US" dirty="0" smtClean="0"/>
              <a:t>Organizations often have a legal requirement to report some incidents outside of the organization; HIPAA and PCI DSS</a:t>
            </a:r>
          </a:p>
          <a:p>
            <a:r>
              <a:rPr lang="en-US" dirty="0" smtClean="0"/>
              <a:t>Many jurisdictions have specific laws governing the  protection of PII</a:t>
            </a:r>
          </a:p>
          <a:p>
            <a:r>
              <a:rPr lang="en-US" dirty="0" smtClean="0"/>
              <a:t>If a data breach exposes PII, the organization must report it</a:t>
            </a:r>
          </a:p>
          <a:p>
            <a:r>
              <a:rPr lang="en-US" dirty="0" smtClean="0"/>
              <a:t>If the incident is serious, organization should consider reporting the incidents to official organizations; </a:t>
            </a:r>
          </a:p>
          <a:p>
            <a:pPr lvl="1"/>
            <a:r>
              <a:rPr lang="en-US" dirty="0" smtClean="0"/>
              <a:t>FBI</a:t>
            </a:r>
          </a:p>
          <a:p>
            <a:pPr lvl="1"/>
            <a:r>
              <a:rPr lang="en-US" dirty="0" smtClean="0"/>
              <a:t>INTERPOL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0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investigators collect all evidence from a system, is to return it to a fully functional state</a:t>
            </a:r>
          </a:p>
          <a:p>
            <a:r>
              <a:rPr lang="en-US" dirty="0" smtClean="0"/>
              <a:t>Simple incidents may only require a reboot; major incidents may require completely rebuilding a system</a:t>
            </a:r>
          </a:p>
          <a:p>
            <a:r>
              <a:rPr lang="en-US" dirty="0" smtClean="0"/>
              <a:t>When a compromised system is rebuilt from scratch, it’s important to ensure it is configured properly and is at least secure as it was before the incident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4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3912</Words>
  <Application>Microsoft Office PowerPoint</Application>
  <PresentationFormat>Widescreen</PresentationFormat>
  <Paragraphs>468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Chapter 17 </vt:lpstr>
      <vt:lpstr>Chapter 17 </vt:lpstr>
      <vt:lpstr>Managing Incident Response</vt:lpstr>
      <vt:lpstr>Incident Response Steps</vt:lpstr>
      <vt:lpstr>Detection</vt:lpstr>
      <vt:lpstr>Response</vt:lpstr>
      <vt:lpstr>Mitigation</vt:lpstr>
      <vt:lpstr>Reporting</vt:lpstr>
      <vt:lpstr>Recovery</vt:lpstr>
      <vt:lpstr>Remediation</vt:lpstr>
      <vt:lpstr>Lessons Learned</vt:lpstr>
      <vt:lpstr>Implementing Detective and Preventive Measures</vt:lpstr>
      <vt:lpstr>Understanding Attacks</vt:lpstr>
      <vt:lpstr>Botnets</vt:lpstr>
      <vt:lpstr>Denial-of-Service Attacks</vt:lpstr>
      <vt:lpstr>SYN Flood Attack</vt:lpstr>
      <vt:lpstr>Smurf and Fraggle Attacks</vt:lpstr>
      <vt:lpstr>Ping Flood and PoD</vt:lpstr>
      <vt:lpstr>Teardrop</vt:lpstr>
      <vt:lpstr>Land Attacks</vt:lpstr>
      <vt:lpstr>Zero-Day Exploit</vt:lpstr>
      <vt:lpstr>Malicious Code</vt:lpstr>
      <vt:lpstr>Man-in-the-Middle Attacks</vt:lpstr>
      <vt:lpstr>Sabotage and Espionage</vt:lpstr>
      <vt:lpstr>Intrusion Detection and Prevention Systems</vt:lpstr>
      <vt:lpstr>Knowledge – and Behavior-Based Detection</vt:lpstr>
      <vt:lpstr>Knowledge – and Behavior-Based Detection</vt:lpstr>
      <vt:lpstr>SIEM Systems</vt:lpstr>
      <vt:lpstr>IDS Response</vt:lpstr>
      <vt:lpstr>Host- and Network-Based IDSs</vt:lpstr>
      <vt:lpstr>Host- and Network-Based IDSs</vt:lpstr>
      <vt:lpstr>Intrusion Prevention Systems</vt:lpstr>
      <vt:lpstr>Specific Preventive Measures</vt:lpstr>
      <vt:lpstr>Specific Preventive Measures</vt:lpstr>
      <vt:lpstr>Warning Banners</vt:lpstr>
      <vt:lpstr>Anti-malware</vt:lpstr>
      <vt:lpstr>Whitelisting/Blacklisting</vt:lpstr>
      <vt:lpstr>Firewalls</vt:lpstr>
      <vt:lpstr>Sandboxing</vt:lpstr>
      <vt:lpstr>Third-Party Services</vt:lpstr>
      <vt:lpstr>Penetration Testing</vt:lpstr>
      <vt:lpstr>Logging, Monitoring, and Auditing</vt:lpstr>
      <vt:lpstr>Common Log Types</vt:lpstr>
      <vt:lpstr>Protecting Log Data</vt:lpstr>
      <vt:lpstr>The Role of Monitoring</vt:lpstr>
      <vt:lpstr>The Role of Monitoring</vt:lpstr>
      <vt:lpstr>Monitoring Techniques</vt:lpstr>
      <vt:lpstr>Egress Monitoring</vt:lpstr>
      <vt:lpstr>Auditing to Assess Effectiveness</vt:lpstr>
      <vt:lpstr>Security Audits and Reviews</vt:lpstr>
      <vt:lpstr>Reporting Audit Results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Hunnicutt CTR Ken</dc:creator>
  <cp:lastModifiedBy>Hunnicutt CTR Ken</cp:lastModifiedBy>
  <cp:revision>95</cp:revision>
  <dcterms:created xsi:type="dcterms:W3CDTF">2019-09-16T01:37:19Z</dcterms:created>
  <dcterms:modified xsi:type="dcterms:W3CDTF">2021-01-13T15:01:05Z</dcterms:modified>
</cp:coreProperties>
</file>