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5" r:id="rId3"/>
    <p:sldId id="271" r:id="rId4"/>
    <p:sldId id="272" r:id="rId5"/>
    <p:sldId id="344" r:id="rId6"/>
    <p:sldId id="347" r:id="rId7"/>
    <p:sldId id="273" r:id="rId8"/>
    <p:sldId id="274" r:id="rId9"/>
    <p:sldId id="275" r:id="rId10"/>
    <p:sldId id="276" r:id="rId11"/>
    <p:sldId id="346" r:id="rId12"/>
    <p:sldId id="277" r:id="rId13"/>
    <p:sldId id="339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620835-6F4D-46B2-9C3A-3CC3059FC50D}">
          <p14:sldIdLst>
            <p14:sldId id="257"/>
            <p14:sldId id="345"/>
            <p14:sldId id="271"/>
            <p14:sldId id="272"/>
            <p14:sldId id="344"/>
            <p14:sldId id="347"/>
            <p14:sldId id="273"/>
            <p14:sldId id="274"/>
            <p14:sldId id="275"/>
            <p14:sldId id="276"/>
            <p14:sldId id="346"/>
            <p14:sldId id="277"/>
            <p14:sldId id="339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18 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6: Security Assessment and Testing</a:t>
            </a:r>
          </a:p>
          <a:p>
            <a:pPr lvl="1"/>
            <a:r>
              <a:rPr lang="en-US" sz="3200" dirty="0" smtClean="0"/>
              <a:t>6.3 collect security process data</a:t>
            </a:r>
          </a:p>
          <a:p>
            <a:pPr lvl="2"/>
            <a:r>
              <a:rPr lang="en-US" sz="2800" dirty="0" smtClean="0"/>
              <a:t>6.3.5 Training and awareness</a:t>
            </a:r>
          </a:p>
          <a:p>
            <a:pPr lvl="2"/>
            <a:r>
              <a:rPr lang="en-US" sz="2800" dirty="0" smtClean="0"/>
              <a:t>6.3.6 Disaster Recovery (DR) and Business Continuity (BC)</a:t>
            </a:r>
            <a:endParaRPr lang="en-US" sz="2800" dirty="0"/>
          </a:p>
          <a:p>
            <a:r>
              <a:rPr lang="en-US" sz="3600" dirty="0" smtClean="0"/>
              <a:t>Domain 7: Security Operations</a:t>
            </a:r>
          </a:p>
          <a:p>
            <a:pPr lvl="1"/>
            <a:r>
              <a:rPr lang="en-US" sz="3200" dirty="0" smtClean="0"/>
              <a:t>7.11 Implement recovery strategies</a:t>
            </a:r>
          </a:p>
          <a:p>
            <a:pPr lvl="2"/>
            <a:r>
              <a:rPr lang="en-US" sz="2800" dirty="0" smtClean="0"/>
              <a:t>7.11.1 Backup storage strategies</a:t>
            </a:r>
          </a:p>
          <a:p>
            <a:pPr lvl="2"/>
            <a:r>
              <a:rPr lang="en-US" sz="2800" dirty="0" smtClean="0"/>
              <a:t>7.11.2 Recovery site strategies</a:t>
            </a:r>
          </a:p>
          <a:p>
            <a:pPr lvl="2"/>
            <a:r>
              <a:rPr lang="en-US" sz="2800" dirty="0" smtClean="0"/>
              <a:t>7.11.3 Multiple processing sites</a:t>
            </a:r>
          </a:p>
          <a:p>
            <a:pPr lvl="2"/>
            <a:r>
              <a:rPr lang="en-US" sz="2800" dirty="0" smtClean="0"/>
              <a:t>7.11.4 System resilience, high availability, Quality of Service (</a:t>
            </a:r>
            <a:r>
              <a:rPr lang="en-US" sz="2800" dirty="0" err="1" smtClean="0"/>
              <a:t>QoS</a:t>
            </a:r>
            <a:r>
              <a:rPr lang="en-US" sz="2800" dirty="0" smtClean="0"/>
              <a:t>), and fault tolerance</a:t>
            </a:r>
          </a:p>
          <a:p>
            <a:pPr lvl="1"/>
            <a:endParaRPr lang="en-US" sz="32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Escrow Agreements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unique tool used to protect a company against the failure of a software developer to provide adequate support for its products or against the possibility that the developer will go out of business</a:t>
            </a:r>
          </a:p>
          <a:p>
            <a:pPr lvl="1"/>
            <a:r>
              <a:rPr lang="en-US" dirty="0" smtClean="0"/>
              <a:t>The developer provides copies of the application source code to an independent third-party organization</a:t>
            </a:r>
          </a:p>
          <a:p>
            <a:pPr lvl="1"/>
            <a:r>
              <a:rPr lang="en-US" dirty="0" smtClean="0"/>
              <a:t>The agreement between the end user and the developer specifies “trigger events”</a:t>
            </a:r>
          </a:p>
          <a:p>
            <a:pPr lvl="2"/>
            <a:r>
              <a:rPr lang="en-US" dirty="0" smtClean="0"/>
              <a:t>Failure to meet terms of an SLA</a:t>
            </a:r>
          </a:p>
          <a:p>
            <a:pPr lvl="2"/>
            <a:r>
              <a:rPr lang="en-US" dirty="0" smtClean="0"/>
              <a:t>Liquidation of the developer’s firm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External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</a:p>
          <a:p>
            <a:r>
              <a:rPr lang="en-US" dirty="0" smtClean="0"/>
              <a:t>Logistics and Supplies</a:t>
            </a:r>
          </a:p>
          <a:p>
            <a:r>
              <a:rPr lang="en-US" dirty="0" smtClean="0"/>
              <a:t>Recovery vs Restoration</a:t>
            </a:r>
          </a:p>
          <a:p>
            <a:pPr lvl="1"/>
            <a:r>
              <a:rPr lang="en-US" dirty="0" smtClean="0"/>
              <a:t>A disaster recovery team  may be assigned to implement and maintain operations at the recovery site and a salvage team is assigned to restore the primary site to operational capacity; usually have a very short timeframe to work with (failover)</a:t>
            </a:r>
          </a:p>
          <a:p>
            <a:pPr lvl="1"/>
            <a:r>
              <a:rPr lang="en-US" dirty="0" smtClean="0"/>
              <a:t>The salvage team restores the company to normal operations and ensure the reliability of the new IT infrastructure</a:t>
            </a:r>
          </a:p>
          <a:p>
            <a:pPr lvl="1"/>
            <a:r>
              <a:rPr lang="en-US" dirty="0" smtClean="0"/>
              <a:t>The company’s DRP will define when operations move from the alternate site back to the primary site (failback)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3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Training, Awareness,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essential that you provide training to all personnel who will be involved in the disaster recovery effort</a:t>
            </a:r>
          </a:p>
          <a:p>
            <a:r>
              <a:rPr lang="en-US" dirty="0" smtClean="0"/>
              <a:t>The level of training will vary</a:t>
            </a:r>
          </a:p>
          <a:p>
            <a:r>
              <a:rPr lang="en-US" dirty="0" smtClean="0"/>
              <a:t>The DRP should be fully documented</a:t>
            </a:r>
          </a:p>
          <a:p>
            <a:r>
              <a:rPr lang="en-US" dirty="0" smtClean="0"/>
              <a:t>The DRP should be treated as an extremely sensitive document and provided to individuals  on a compartmentalized, need-to-know basis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 and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Read-Through Test</a:t>
            </a:r>
          </a:p>
          <a:p>
            <a:pPr lvl="1"/>
            <a:r>
              <a:rPr lang="en-US" dirty="0" smtClean="0"/>
              <a:t>Simplest test to conduct; one of the most critical</a:t>
            </a:r>
          </a:p>
          <a:p>
            <a:r>
              <a:rPr lang="en-US" dirty="0" smtClean="0"/>
              <a:t>Structured Walk-Through</a:t>
            </a:r>
          </a:p>
          <a:p>
            <a:pPr lvl="1"/>
            <a:r>
              <a:rPr lang="en-US" dirty="0" smtClean="0"/>
              <a:t>Takes testing one step further; referred to as a table-top exercise</a:t>
            </a:r>
          </a:p>
          <a:p>
            <a:r>
              <a:rPr lang="en-US" dirty="0" smtClean="0"/>
              <a:t>Simulation Test</a:t>
            </a:r>
          </a:p>
          <a:p>
            <a:pPr lvl="1"/>
            <a:r>
              <a:rPr lang="en-US" dirty="0" smtClean="0"/>
              <a:t>Similar to structured-walk through, may involve the interruption of noncritical systems</a:t>
            </a:r>
          </a:p>
          <a:p>
            <a:r>
              <a:rPr lang="en-US" dirty="0" smtClean="0"/>
              <a:t>Parallel Test</a:t>
            </a:r>
          </a:p>
          <a:p>
            <a:pPr lvl="1"/>
            <a:r>
              <a:rPr lang="en-US" dirty="0" smtClean="0"/>
              <a:t>Involves relocating personnel to the alternate recovery site and activation procedures; the main facilities operations are not interrupted</a:t>
            </a:r>
          </a:p>
          <a:p>
            <a:r>
              <a:rPr lang="en-US" dirty="0" smtClean="0"/>
              <a:t>Full-Interruption Test</a:t>
            </a:r>
          </a:p>
          <a:p>
            <a:pPr lvl="1"/>
            <a:r>
              <a:rPr lang="en-US" dirty="0" smtClean="0"/>
              <a:t>Involves actually shutting down operations at the primary site and shifting them to the recovery site; involves significant risks; must reverse the process to the primary site</a:t>
            </a:r>
          </a:p>
          <a:p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The DRP is a living document; as your organization changes, you must update your DRP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and manmade disasters</a:t>
            </a:r>
          </a:p>
          <a:p>
            <a:r>
              <a:rPr lang="en-US" dirty="0" smtClean="0"/>
              <a:t>System resilience and fault tolerance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Recovery plan development</a:t>
            </a:r>
          </a:p>
          <a:p>
            <a:r>
              <a:rPr lang="en-US" dirty="0" smtClean="0"/>
              <a:t>Software escrow arrangements</a:t>
            </a:r>
          </a:p>
          <a:p>
            <a:r>
              <a:rPr lang="en-US" dirty="0" smtClean="0"/>
              <a:t>Training, awareness, and documentation</a:t>
            </a:r>
          </a:p>
          <a:p>
            <a:r>
              <a:rPr lang="en-US" dirty="0" smtClean="0"/>
              <a:t>Testing </a:t>
            </a:r>
            <a:r>
              <a:rPr lang="en-US" smtClean="0"/>
              <a:t>and maintenance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0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18 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/>
              <a:t>Domain 7: Security Operations</a:t>
            </a:r>
          </a:p>
          <a:p>
            <a:pPr lvl="1"/>
            <a:r>
              <a:rPr lang="en-US" sz="3200" dirty="0" smtClean="0"/>
              <a:t>7.12 Implement Disaster Recovery (DR) processes</a:t>
            </a:r>
          </a:p>
          <a:p>
            <a:pPr lvl="2"/>
            <a:r>
              <a:rPr lang="en-US" sz="2800" dirty="0"/>
              <a:t>7.12.1 Response</a:t>
            </a:r>
          </a:p>
          <a:p>
            <a:pPr lvl="2"/>
            <a:r>
              <a:rPr lang="en-US" sz="2800" dirty="0"/>
              <a:t>7.12.2 Personnel</a:t>
            </a:r>
          </a:p>
          <a:p>
            <a:pPr lvl="2"/>
            <a:r>
              <a:rPr lang="en-US" sz="2800" dirty="0"/>
              <a:t>7.12.3 Communications</a:t>
            </a:r>
          </a:p>
          <a:p>
            <a:pPr lvl="2"/>
            <a:r>
              <a:rPr lang="en-US" sz="2800" dirty="0"/>
              <a:t>7.12.4 Assessment</a:t>
            </a:r>
          </a:p>
          <a:p>
            <a:pPr lvl="2"/>
            <a:r>
              <a:rPr lang="en-US" sz="2800" dirty="0"/>
              <a:t>7.12.5 Restoration</a:t>
            </a:r>
          </a:p>
          <a:p>
            <a:pPr lvl="2"/>
            <a:r>
              <a:rPr lang="en-US" sz="2800" dirty="0"/>
              <a:t>7.12.6 Training and awareness</a:t>
            </a:r>
          </a:p>
          <a:p>
            <a:pPr lvl="1"/>
            <a:r>
              <a:rPr lang="en-US" sz="3200" dirty="0" smtClean="0"/>
              <a:t>7.13 Test Disaster Recovery Plans (DRP)</a:t>
            </a:r>
          </a:p>
          <a:p>
            <a:pPr lvl="2"/>
            <a:r>
              <a:rPr lang="en-US" sz="2800" dirty="0" smtClean="0"/>
              <a:t>7.13.1 Read-through/tabletop</a:t>
            </a:r>
          </a:p>
          <a:p>
            <a:pPr lvl="2"/>
            <a:r>
              <a:rPr lang="en-US" sz="2800" dirty="0" smtClean="0"/>
              <a:t>7.13.2 Walkthrough</a:t>
            </a:r>
          </a:p>
          <a:p>
            <a:pPr lvl="2"/>
            <a:r>
              <a:rPr lang="en-US" sz="2800" dirty="0" smtClean="0"/>
              <a:t>7.13.3 Simulation</a:t>
            </a:r>
          </a:p>
          <a:p>
            <a:pPr lvl="2"/>
            <a:r>
              <a:rPr lang="en-US" sz="2800" dirty="0" smtClean="0"/>
              <a:t>7.13.4 Parallel</a:t>
            </a:r>
          </a:p>
          <a:p>
            <a:pPr lvl="2"/>
            <a:r>
              <a:rPr lang="en-US" sz="2800" dirty="0" smtClean="0"/>
              <a:t>7.13.5 Full interruption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1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Natural Disasters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Earthquakes</a:t>
            </a:r>
          </a:p>
          <a:p>
            <a:r>
              <a:rPr lang="en-US" dirty="0" smtClean="0"/>
              <a:t>Floods</a:t>
            </a:r>
          </a:p>
          <a:p>
            <a:r>
              <a:rPr lang="en-US" dirty="0" smtClean="0"/>
              <a:t>Storms</a:t>
            </a:r>
          </a:p>
          <a:p>
            <a:r>
              <a:rPr lang="en-US" dirty="0" smtClean="0"/>
              <a:t>Fires</a:t>
            </a:r>
          </a:p>
          <a:p>
            <a:r>
              <a:rPr lang="en-US" dirty="0" smtClean="0"/>
              <a:t>Other regional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Man-Made Disasters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Fires</a:t>
            </a:r>
          </a:p>
          <a:p>
            <a:r>
              <a:rPr lang="en-US" dirty="0" smtClean="0"/>
              <a:t>Acts of Terrorism</a:t>
            </a:r>
          </a:p>
          <a:p>
            <a:r>
              <a:rPr lang="en-US" dirty="0" smtClean="0"/>
              <a:t>Bombings</a:t>
            </a:r>
          </a:p>
          <a:p>
            <a:r>
              <a:rPr lang="en-US" dirty="0" smtClean="0"/>
              <a:t>Power Outages</a:t>
            </a:r>
          </a:p>
          <a:p>
            <a:r>
              <a:rPr lang="en-US" dirty="0" smtClean="0"/>
              <a:t>Network, Utility, and Infrastructure Failures</a:t>
            </a:r>
          </a:p>
          <a:p>
            <a:r>
              <a:rPr lang="en-US" dirty="0" smtClean="0"/>
              <a:t>Hardware/Software Failures</a:t>
            </a:r>
          </a:p>
          <a:p>
            <a:r>
              <a:rPr lang="en-US" dirty="0" smtClean="0"/>
              <a:t>Strikes/Picketing</a:t>
            </a:r>
          </a:p>
          <a:p>
            <a:r>
              <a:rPr lang="en-US" dirty="0" smtClean="0"/>
              <a:t>Theft/Vandalism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 System Resilience and </a:t>
            </a:r>
            <a:br>
              <a:rPr lang="en-US" dirty="0" smtClean="0"/>
            </a:br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3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Protecting Hard Drives</a:t>
            </a:r>
          </a:p>
          <a:p>
            <a:pPr lvl="1"/>
            <a:r>
              <a:rPr lang="en-US" dirty="0" smtClean="0"/>
              <a:t>RAID levels</a:t>
            </a:r>
          </a:p>
          <a:p>
            <a:r>
              <a:rPr lang="en-US" dirty="0" smtClean="0"/>
              <a:t>Protecting Servers</a:t>
            </a:r>
          </a:p>
          <a:p>
            <a:pPr lvl="1"/>
            <a:r>
              <a:rPr lang="en-US" dirty="0" smtClean="0"/>
              <a:t>Fault tolerance added for critical servers with failover clusters</a:t>
            </a:r>
          </a:p>
          <a:p>
            <a:r>
              <a:rPr lang="en-US" dirty="0" smtClean="0"/>
              <a:t>Protecting power sources</a:t>
            </a:r>
          </a:p>
          <a:p>
            <a:pPr lvl="1"/>
            <a:r>
              <a:rPr lang="en-US" dirty="0" smtClean="0"/>
              <a:t>UPS – short-term power</a:t>
            </a:r>
          </a:p>
          <a:p>
            <a:pPr lvl="1"/>
            <a:r>
              <a:rPr lang="en-US" dirty="0" smtClean="0"/>
              <a:t>Generators – long-term power</a:t>
            </a:r>
          </a:p>
          <a:p>
            <a:r>
              <a:rPr lang="en-US" dirty="0" smtClean="0"/>
              <a:t>Trusted recovery</a:t>
            </a:r>
          </a:p>
          <a:p>
            <a:pPr lvl="1"/>
            <a:r>
              <a:rPr lang="en-US" i="1" dirty="0" smtClean="0"/>
              <a:t>Fail-secure</a:t>
            </a:r>
            <a:r>
              <a:rPr lang="en-US" dirty="0" smtClean="0"/>
              <a:t> will default to a secure state in the event of a failure</a:t>
            </a:r>
          </a:p>
          <a:p>
            <a:pPr lvl="1"/>
            <a:r>
              <a:rPr lang="en-US" i="1" dirty="0" smtClean="0"/>
              <a:t>Fail-open</a:t>
            </a:r>
            <a:r>
              <a:rPr lang="en-US" dirty="0" smtClean="0"/>
              <a:t> will fail in an open state, granting all access</a:t>
            </a:r>
          </a:p>
          <a:p>
            <a:r>
              <a:rPr lang="en-US" dirty="0" smtClean="0"/>
              <a:t>Quality of Service</a:t>
            </a:r>
          </a:p>
          <a:p>
            <a:pPr lvl="1"/>
            <a:r>
              <a:rPr lang="en-US" dirty="0" smtClean="0"/>
              <a:t>Bandwidth</a:t>
            </a:r>
          </a:p>
          <a:p>
            <a:pPr lvl="1"/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Jitter</a:t>
            </a:r>
          </a:p>
          <a:p>
            <a:pPr lvl="1"/>
            <a:r>
              <a:rPr lang="en-US" dirty="0" smtClean="0"/>
              <a:t>Packet Loss</a:t>
            </a:r>
          </a:p>
          <a:p>
            <a:pPr lvl="1"/>
            <a:r>
              <a:rPr lang="en-US" dirty="0" smtClean="0"/>
              <a:t>Interference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47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 System Resilience and </a:t>
            </a:r>
            <a:br>
              <a:rPr lang="en-US" dirty="0" smtClean="0"/>
            </a:br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834768"/>
            <a:ext cx="11039856" cy="4840351"/>
          </a:xfrm>
        </p:spPr>
        <p:txBody>
          <a:bodyPr>
            <a:normAutofit/>
          </a:bodyPr>
          <a:lstStyle/>
          <a:p>
            <a:r>
              <a:rPr lang="en-US" dirty="0" err="1" smtClean="0"/>
              <a:t>QoS</a:t>
            </a:r>
            <a:r>
              <a:rPr lang="en-US" dirty="0" smtClean="0"/>
              <a:t> controls protect the integrity of data networks under load</a:t>
            </a:r>
          </a:p>
          <a:p>
            <a:r>
              <a:rPr lang="en-US" dirty="0" smtClean="0"/>
              <a:t>Many different factor for Quality of Service</a:t>
            </a:r>
          </a:p>
          <a:p>
            <a:pPr lvl="1"/>
            <a:r>
              <a:rPr lang="en-US" b="1" dirty="0" smtClean="0"/>
              <a:t>Bandwidth</a:t>
            </a:r>
            <a:r>
              <a:rPr lang="en-US" dirty="0" smtClean="0"/>
              <a:t> – the network capacity available to carry communications</a:t>
            </a:r>
          </a:p>
          <a:p>
            <a:pPr lvl="1"/>
            <a:r>
              <a:rPr lang="en-US" b="1" dirty="0" smtClean="0"/>
              <a:t>Latency</a:t>
            </a:r>
            <a:r>
              <a:rPr lang="en-US" dirty="0" smtClean="0"/>
              <a:t> – the time it takes a packet to travel from source to destination</a:t>
            </a:r>
          </a:p>
          <a:p>
            <a:pPr lvl="1"/>
            <a:r>
              <a:rPr lang="en-US" b="1" dirty="0" smtClean="0"/>
              <a:t>Jitter</a:t>
            </a:r>
            <a:r>
              <a:rPr lang="en-US" dirty="0" smtClean="0"/>
              <a:t> – variations in latency between different packets</a:t>
            </a:r>
          </a:p>
          <a:p>
            <a:pPr lvl="1"/>
            <a:r>
              <a:rPr lang="en-US" b="1" dirty="0" smtClean="0"/>
              <a:t>Packet Loss </a:t>
            </a:r>
            <a:r>
              <a:rPr lang="en-US" dirty="0" smtClean="0"/>
              <a:t>– packet lost between source and destination requires retransmission</a:t>
            </a:r>
          </a:p>
          <a:p>
            <a:pPr lvl="1"/>
            <a:r>
              <a:rPr lang="en-US" b="1" dirty="0" smtClean="0"/>
              <a:t>Interference</a:t>
            </a:r>
            <a:r>
              <a:rPr lang="en-US" dirty="0" smtClean="0"/>
              <a:t> – </a:t>
            </a:r>
            <a:r>
              <a:rPr lang="en-US" dirty="0"/>
              <a:t>E</a:t>
            </a:r>
            <a:r>
              <a:rPr lang="en-US" dirty="0" smtClean="0"/>
              <a:t>lectrical noise, faulty equipment, and other factors may corrupt the contents of packets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301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Recovery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Business Unit and Functional Priorities</a:t>
            </a:r>
          </a:p>
          <a:p>
            <a:r>
              <a:rPr lang="en-US" dirty="0" smtClean="0"/>
              <a:t>Crisis Management</a:t>
            </a:r>
          </a:p>
          <a:p>
            <a:r>
              <a:rPr lang="en-US" dirty="0" smtClean="0"/>
              <a:t>Emergency Communications</a:t>
            </a:r>
          </a:p>
          <a:p>
            <a:r>
              <a:rPr lang="en-US" dirty="0" smtClean="0"/>
              <a:t>Workgroup Recovery</a:t>
            </a:r>
          </a:p>
          <a:p>
            <a:r>
              <a:rPr lang="en-US" dirty="0" smtClean="0"/>
              <a:t>Alternate Processing Sites</a:t>
            </a:r>
          </a:p>
          <a:p>
            <a:pPr lvl="1"/>
            <a:r>
              <a:rPr lang="en-US" dirty="0" smtClean="0"/>
              <a:t>Cold sites</a:t>
            </a:r>
          </a:p>
          <a:p>
            <a:pPr lvl="1"/>
            <a:r>
              <a:rPr lang="en-US" dirty="0" smtClean="0"/>
              <a:t>Hot sites</a:t>
            </a:r>
          </a:p>
          <a:p>
            <a:pPr lvl="1"/>
            <a:r>
              <a:rPr lang="en-US" dirty="0" smtClean="0"/>
              <a:t>Warm sites</a:t>
            </a:r>
          </a:p>
          <a:p>
            <a:pPr lvl="1"/>
            <a:r>
              <a:rPr lang="en-US" dirty="0" smtClean="0"/>
              <a:t>Mobile sites</a:t>
            </a:r>
          </a:p>
          <a:p>
            <a:pPr lvl="1"/>
            <a:r>
              <a:rPr lang="en-US" dirty="0" smtClean="0"/>
              <a:t>Service bureaus</a:t>
            </a:r>
          </a:p>
          <a:p>
            <a:pPr lvl="1"/>
            <a:r>
              <a:rPr lang="en-US" dirty="0" smtClean="0"/>
              <a:t>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Mutual Assistance Agreements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34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MAAs (reciprocal agreements) are popular in disaster recovery literature but are rarely implemented in real-world practice.</a:t>
            </a:r>
          </a:p>
          <a:p>
            <a:pPr lvl="1"/>
            <a:r>
              <a:rPr lang="en-US" dirty="0" smtClean="0"/>
              <a:t>Two organizations pledge to assist each other in the event of a disaster by sharing computing facilities or other technologies</a:t>
            </a:r>
            <a:endParaRPr lang="en-US" dirty="0" smtClean="0"/>
          </a:p>
          <a:p>
            <a:r>
              <a:rPr lang="en-US" dirty="0" smtClean="0"/>
              <a:t>Database </a:t>
            </a:r>
            <a:r>
              <a:rPr lang="en-US" dirty="0" smtClean="0"/>
              <a:t>Recovery</a:t>
            </a:r>
          </a:p>
          <a:p>
            <a:r>
              <a:rPr lang="en-US" dirty="0" smtClean="0"/>
              <a:t>Electronic </a:t>
            </a:r>
            <a:r>
              <a:rPr lang="en-US" dirty="0" smtClean="0"/>
              <a:t>Vaulting</a:t>
            </a:r>
          </a:p>
          <a:p>
            <a:pPr lvl="1"/>
            <a:r>
              <a:rPr lang="en-US" dirty="0" smtClean="0"/>
              <a:t>Database backups are moved to a remote site using bulk transfers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 smtClean="0"/>
              <a:t>Journaling</a:t>
            </a:r>
          </a:p>
          <a:p>
            <a:pPr lvl="1"/>
            <a:r>
              <a:rPr lang="en-US" dirty="0" smtClean="0"/>
              <a:t>Setups transfer copies of the database transaction logs containing the transactions that occurred since the previous bulk transfer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 smtClean="0"/>
              <a:t>Mirroring</a:t>
            </a:r>
          </a:p>
          <a:p>
            <a:pPr lvl="1"/>
            <a:r>
              <a:rPr lang="en-US" dirty="0" smtClean="0"/>
              <a:t>The most advanced database backup solution and most expensive</a:t>
            </a:r>
          </a:p>
          <a:p>
            <a:pPr lvl="1"/>
            <a:r>
              <a:rPr lang="en-US" dirty="0" smtClean="0"/>
              <a:t>A live database server is maintained at the backup site; the remote server receives copies of the database modifications at the same time they are applied to the production server at the primary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0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Recovery Plan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Emergency Response</a:t>
            </a:r>
          </a:p>
          <a:p>
            <a:r>
              <a:rPr lang="en-US" dirty="0" smtClean="0"/>
              <a:t>Personnel and Communications</a:t>
            </a:r>
          </a:p>
          <a:p>
            <a:r>
              <a:rPr lang="en-US" dirty="0" smtClean="0"/>
              <a:t>Assessment</a:t>
            </a:r>
          </a:p>
          <a:p>
            <a:r>
              <a:rPr lang="en-US" dirty="0" smtClean="0"/>
              <a:t>Backups and Offsite Storage</a:t>
            </a:r>
          </a:p>
          <a:p>
            <a:pPr lvl="1"/>
            <a:r>
              <a:rPr lang="en-US" dirty="0" smtClean="0"/>
              <a:t>Full back</a:t>
            </a:r>
          </a:p>
          <a:p>
            <a:pPr lvl="1"/>
            <a:r>
              <a:rPr lang="en-US" dirty="0" smtClean="0"/>
              <a:t>Incremental Backups</a:t>
            </a:r>
          </a:p>
          <a:p>
            <a:pPr lvl="1"/>
            <a:r>
              <a:rPr lang="en-US" dirty="0" smtClean="0"/>
              <a:t>Differential Backups</a:t>
            </a:r>
          </a:p>
          <a:p>
            <a:r>
              <a:rPr lang="en-US" dirty="0" smtClean="0"/>
              <a:t>Backup Tape Formats</a:t>
            </a:r>
          </a:p>
          <a:p>
            <a:r>
              <a:rPr lang="en-US" dirty="0" smtClean="0"/>
              <a:t>Disk-to-Disk Backup</a:t>
            </a:r>
          </a:p>
          <a:p>
            <a:r>
              <a:rPr lang="en-US" dirty="0" smtClean="0"/>
              <a:t>Backup Best Practices</a:t>
            </a:r>
          </a:p>
          <a:p>
            <a:pPr lvl="1"/>
            <a:r>
              <a:rPr lang="en-US" dirty="0" smtClean="0"/>
              <a:t>Backup and restoration activities can be bulky and slow</a:t>
            </a:r>
          </a:p>
          <a:p>
            <a:r>
              <a:rPr lang="en-US" dirty="0" smtClean="0"/>
              <a:t>Tape 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4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850</Words>
  <Application>Microsoft Office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Chapter 18 </vt:lpstr>
      <vt:lpstr>Chapter 18 </vt:lpstr>
      <vt:lpstr>Natural Disasters</vt:lpstr>
      <vt:lpstr>Man-Made Disasters</vt:lpstr>
      <vt:lpstr>Understand System Resilience and  Fault Tolerance</vt:lpstr>
      <vt:lpstr>Understand System Resilience and  Fault Tolerance</vt:lpstr>
      <vt:lpstr>Recovery Strategy</vt:lpstr>
      <vt:lpstr>Mutual Assistance Agreements</vt:lpstr>
      <vt:lpstr>Recovery Plan Development</vt:lpstr>
      <vt:lpstr>Software Escrow Agreements</vt:lpstr>
      <vt:lpstr>External Communications</vt:lpstr>
      <vt:lpstr>Training, Awareness, and Documentation</vt:lpstr>
      <vt:lpstr>Testing and Maintenance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64</cp:revision>
  <dcterms:created xsi:type="dcterms:W3CDTF">2019-09-16T01:37:19Z</dcterms:created>
  <dcterms:modified xsi:type="dcterms:W3CDTF">2019-10-10T01:15:42Z</dcterms:modified>
</cp:coreProperties>
</file>