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88" r:id="rId9"/>
    <p:sldId id="265" r:id="rId10"/>
    <p:sldId id="301" r:id="rId11"/>
    <p:sldId id="266" r:id="rId12"/>
    <p:sldId id="267" r:id="rId13"/>
    <p:sldId id="268" r:id="rId14"/>
    <p:sldId id="270" r:id="rId15"/>
    <p:sldId id="289" r:id="rId16"/>
    <p:sldId id="271" r:id="rId17"/>
    <p:sldId id="272" r:id="rId18"/>
    <p:sldId id="273" r:id="rId19"/>
    <p:sldId id="287" r:id="rId20"/>
    <p:sldId id="290" r:id="rId21"/>
    <p:sldId id="297" r:id="rId22"/>
    <p:sldId id="296" r:id="rId23"/>
    <p:sldId id="295" r:id="rId24"/>
    <p:sldId id="294" r:id="rId25"/>
    <p:sldId id="293" r:id="rId26"/>
    <p:sldId id="292" r:id="rId27"/>
    <p:sldId id="291" r:id="rId28"/>
    <p:sldId id="298" r:id="rId29"/>
    <p:sldId id="299" r:id="rId30"/>
    <p:sldId id="300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Chapter 3</a:t>
            </a:r>
            <a:br>
              <a:rPr lang="en-US" sz="4000" dirty="0" smtClean="0"/>
            </a:br>
            <a:r>
              <a:rPr lang="en-US" sz="4000" dirty="0" smtClean="0"/>
              <a:t>Business Continuity Planning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1: Security and Risk Management</a:t>
            </a:r>
          </a:p>
          <a:p>
            <a:pPr lvl="1"/>
            <a:r>
              <a:rPr lang="en-US" sz="3200" dirty="0"/>
              <a:t>1.7 Identify, analyze, and prioritize Business Continuity (BC) requirements</a:t>
            </a:r>
          </a:p>
          <a:p>
            <a:pPr lvl="2"/>
            <a:r>
              <a:rPr lang="en-US" dirty="0"/>
              <a:t>1.7.1 Develop and document scope  and plan</a:t>
            </a:r>
          </a:p>
          <a:p>
            <a:pPr lvl="2"/>
            <a:r>
              <a:rPr lang="en-US" dirty="0"/>
              <a:t>1.7.2 Business Impact Analysis (BIA)</a:t>
            </a:r>
          </a:p>
          <a:p>
            <a:r>
              <a:rPr lang="en-US" sz="3600" dirty="0" smtClean="0"/>
              <a:t>Domain 7: Security Operations</a:t>
            </a:r>
          </a:p>
          <a:p>
            <a:pPr lvl="1"/>
            <a:r>
              <a:rPr lang="en-US" sz="3200" dirty="0" smtClean="0"/>
              <a:t>7.14 Participate in Business Continuity (BC) planning and exercises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1843087"/>
            <a:ext cx="10058400" cy="3115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5752" y="604418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2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main types of risks:</a:t>
            </a:r>
          </a:p>
          <a:p>
            <a:pPr lvl="1"/>
            <a:r>
              <a:rPr lang="en-US" dirty="0" smtClean="0"/>
              <a:t>Natural</a:t>
            </a:r>
          </a:p>
          <a:p>
            <a:pPr lvl="2"/>
            <a:r>
              <a:rPr lang="en-US" dirty="0"/>
              <a:t>Violent storms</a:t>
            </a:r>
          </a:p>
          <a:p>
            <a:pPr lvl="2"/>
            <a:r>
              <a:rPr lang="en-US" dirty="0"/>
              <a:t>Lightning strikes</a:t>
            </a:r>
          </a:p>
          <a:p>
            <a:pPr lvl="2"/>
            <a:r>
              <a:rPr lang="en-US" dirty="0"/>
              <a:t>Earthquakes</a:t>
            </a:r>
          </a:p>
          <a:p>
            <a:pPr lvl="2"/>
            <a:r>
              <a:rPr lang="en-US" dirty="0"/>
              <a:t>Volcanic eruptions</a:t>
            </a:r>
          </a:p>
          <a:p>
            <a:pPr lvl="1"/>
            <a:r>
              <a:rPr lang="en-US" dirty="0" smtClean="0"/>
              <a:t>Man-made</a:t>
            </a:r>
          </a:p>
          <a:p>
            <a:pPr lvl="2"/>
            <a:r>
              <a:rPr lang="en-US" dirty="0" smtClean="0"/>
              <a:t>Terrorist </a:t>
            </a:r>
            <a:r>
              <a:rPr lang="en-US" dirty="0"/>
              <a:t>acts</a:t>
            </a:r>
          </a:p>
          <a:p>
            <a:pPr lvl="2"/>
            <a:r>
              <a:rPr lang="en-US" dirty="0"/>
              <a:t>Theft</a:t>
            </a:r>
          </a:p>
          <a:p>
            <a:pPr lvl="2"/>
            <a:r>
              <a:rPr lang="en-US" dirty="0"/>
              <a:t>Power outages</a:t>
            </a:r>
          </a:p>
          <a:p>
            <a:pPr lvl="2"/>
            <a:r>
              <a:rPr lang="en-US" dirty="0"/>
              <a:t>Internet disruption</a:t>
            </a:r>
          </a:p>
          <a:p>
            <a:pPr lvl="1"/>
            <a:r>
              <a:rPr lang="en-US" dirty="0" smtClean="0"/>
              <a:t>Purely qualitative</a:t>
            </a:r>
          </a:p>
        </p:txBody>
      </p:sp>
    </p:spTree>
    <p:extLst>
      <p:ext uri="{BB962C8B-B14F-4D97-AF65-F5344CB8AC3E}">
        <p14:creationId xmlns:p14="http://schemas.microsoft.com/office/powerpoint/2010/main" val="102182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Likelihood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>
            <a:normAutofit/>
          </a:bodyPr>
          <a:lstStyle/>
          <a:p>
            <a:r>
              <a:rPr lang="en-US" dirty="0" smtClean="0"/>
              <a:t>Likelihood that each risk will occur</a:t>
            </a:r>
          </a:p>
          <a:p>
            <a:r>
              <a:rPr lang="en-US" dirty="0" smtClean="0"/>
              <a:t>Usually calculated based on ARO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Professional expertise; e.g. fire department, police department, meteorologists, seismologists, etc..</a:t>
            </a:r>
          </a:p>
          <a:p>
            <a:pPr lvl="1"/>
            <a:r>
              <a:rPr lang="en-US" dirty="0" smtClean="0"/>
              <a:t>U.S. Geology Survey (USGS)</a:t>
            </a:r>
          </a:p>
          <a:p>
            <a:pPr lvl="1"/>
            <a:r>
              <a:rPr lang="en-US" dirty="0" smtClean="0"/>
              <a:t>FEMA coordinates the development of flood maps</a:t>
            </a:r>
          </a:p>
        </p:txBody>
      </p:sp>
    </p:spTree>
    <p:extLst>
      <p:ext uri="{BB962C8B-B14F-4D97-AF65-F5344CB8AC3E}">
        <p14:creationId xmlns:p14="http://schemas.microsoft.com/office/powerpoint/2010/main" val="141882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 (see examples on page 110)</a:t>
            </a:r>
          </a:p>
          <a:p>
            <a:pPr lvl="1"/>
            <a:r>
              <a:rPr lang="en-US" dirty="0"/>
              <a:t>SLE = AV * EF</a:t>
            </a:r>
          </a:p>
          <a:p>
            <a:pPr lvl="1"/>
            <a:r>
              <a:rPr lang="en-US" dirty="0"/>
              <a:t>ALE = SLE * ARO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Qualitative</a:t>
            </a:r>
          </a:p>
          <a:p>
            <a:pPr lvl="1"/>
            <a:r>
              <a:rPr lang="en-US" dirty="0" smtClean="0"/>
              <a:t>Loss of goodwill among clients</a:t>
            </a:r>
          </a:p>
          <a:p>
            <a:pPr lvl="1"/>
            <a:r>
              <a:rPr lang="en-US" dirty="0" smtClean="0"/>
              <a:t>Loss of employees</a:t>
            </a:r>
          </a:p>
          <a:p>
            <a:pPr lvl="1"/>
            <a:r>
              <a:rPr lang="en-US" dirty="0" smtClean="0"/>
              <a:t>Social/ethical responsibilities to the community</a:t>
            </a:r>
          </a:p>
          <a:p>
            <a:pPr lvl="1"/>
            <a:r>
              <a:rPr lang="en-US" dirty="0" smtClean="0"/>
              <a:t>Negative publicity</a:t>
            </a:r>
          </a:p>
        </p:txBody>
      </p:sp>
    </p:spTree>
    <p:extLst>
      <p:ext uri="{BB962C8B-B14F-4D97-AF65-F5344CB8AC3E}">
        <p14:creationId xmlns:p14="http://schemas.microsoft.com/office/powerpoint/2010/main" val="32348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/>
          </a:bodyPr>
          <a:lstStyle/>
          <a:p>
            <a:r>
              <a:rPr lang="en-US" dirty="0" smtClean="0"/>
              <a:t>Allocation of business continuity resources</a:t>
            </a:r>
          </a:p>
          <a:p>
            <a:r>
              <a:rPr lang="en-US" dirty="0" smtClean="0"/>
              <a:t>Create a list of </a:t>
            </a:r>
            <a:r>
              <a:rPr lang="en-US" dirty="0" smtClean="0"/>
              <a:t>all </a:t>
            </a:r>
            <a:r>
              <a:rPr lang="en-US" dirty="0" smtClean="0"/>
              <a:t>the risks you analyzed during the BIA process and sort them in descending order according the ALE computed during the impact assessment phase</a:t>
            </a:r>
          </a:p>
          <a:p>
            <a:r>
              <a:rPr lang="en-US" dirty="0" smtClean="0"/>
              <a:t>Combine qualitative and quantitative prioritized lists</a:t>
            </a:r>
          </a:p>
          <a:p>
            <a:pPr lvl="1"/>
            <a:r>
              <a:rPr lang="en-US" dirty="0" smtClean="0"/>
              <a:t>More of an art than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6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developing and implementing a continuity strategy to minimized the impact realized risks might have on protected assets</a:t>
            </a:r>
          </a:p>
          <a:p>
            <a:r>
              <a:rPr lang="en-US" dirty="0" smtClean="0"/>
              <a:t>Strategy development</a:t>
            </a:r>
          </a:p>
          <a:p>
            <a:r>
              <a:rPr lang="en-US" dirty="0" smtClean="0"/>
              <a:t>Provisions and processes</a:t>
            </a:r>
          </a:p>
          <a:p>
            <a:r>
              <a:rPr lang="en-US" dirty="0" smtClean="0"/>
              <a:t>Plan approval</a:t>
            </a:r>
          </a:p>
          <a:p>
            <a:r>
              <a:rPr lang="en-US" dirty="0" smtClean="0"/>
              <a:t>Plan implementation</a:t>
            </a:r>
          </a:p>
          <a:p>
            <a:r>
              <a:rPr lang="en-US" dirty="0" smtClean="0"/>
              <a:t>Training and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Strategy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Bridges the gap between BIA and BCP</a:t>
            </a:r>
          </a:p>
          <a:p>
            <a:r>
              <a:rPr lang="en-US" dirty="0" smtClean="0"/>
              <a:t>Determine how each risk will be addressed</a:t>
            </a:r>
          </a:p>
          <a:p>
            <a:r>
              <a:rPr lang="en-US" dirty="0" smtClean="0"/>
              <a:t>Review MTD estimates and determine which risks are deemed acceptable and which must be mitigated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Provisions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Ensure people within your organization are safe before, during, and after an emergency</a:t>
            </a:r>
          </a:p>
          <a:p>
            <a:pPr lvl="1"/>
            <a:r>
              <a:rPr lang="en-US" dirty="0" smtClean="0"/>
              <a:t>People should be provided with all the resources they need to complete their assigned tasks</a:t>
            </a:r>
          </a:p>
          <a:p>
            <a:r>
              <a:rPr lang="en-US" dirty="0" smtClean="0"/>
              <a:t>Buildings and Facilities</a:t>
            </a:r>
          </a:p>
          <a:p>
            <a:pPr lvl="1"/>
            <a:r>
              <a:rPr lang="en-US" dirty="0" smtClean="0"/>
              <a:t>Hardened Provisions</a:t>
            </a:r>
          </a:p>
          <a:p>
            <a:pPr lvl="2"/>
            <a:r>
              <a:rPr lang="en-US" dirty="0" smtClean="0"/>
              <a:t>Mechanisms and procedures that can be put in place to protect existing facilities against the risk; fireproof walls</a:t>
            </a:r>
          </a:p>
          <a:p>
            <a:pPr lvl="1"/>
            <a:r>
              <a:rPr lang="en-US" dirty="0" smtClean="0"/>
              <a:t>Alternate Sites</a:t>
            </a:r>
          </a:p>
          <a:p>
            <a:pPr lvl="2"/>
            <a:r>
              <a:rPr lang="en-US" dirty="0" smtClean="0"/>
              <a:t>Moving off-site to resume immediate business functions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Physically Hardening System</a:t>
            </a:r>
          </a:p>
          <a:p>
            <a:pPr lvl="2"/>
            <a:r>
              <a:rPr lang="en-US" dirty="0" smtClean="0"/>
              <a:t>Fire suppression systems and UPS</a:t>
            </a:r>
          </a:p>
          <a:p>
            <a:pPr lvl="1"/>
            <a:r>
              <a:rPr lang="en-US" dirty="0" smtClean="0"/>
              <a:t>Alternate Systems</a:t>
            </a:r>
          </a:p>
          <a:p>
            <a:pPr lvl="2"/>
            <a:r>
              <a:rPr lang="en-US" dirty="0" smtClean="0"/>
              <a:t>Redundant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Plan Approval</a:t>
            </a:r>
          </a:p>
          <a:p>
            <a:pPr lvl="1"/>
            <a:r>
              <a:rPr lang="en-US" dirty="0" smtClean="0"/>
              <a:t>Endorsed by top executive in you business</a:t>
            </a:r>
          </a:p>
          <a:p>
            <a:pPr lvl="1"/>
            <a:r>
              <a:rPr lang="en-US" dirty="0" smtClean="0"/>
              <a:t>CEOs, chairperson, president, or similar business leader</a:t>
            </a:r>
          </a:p>
          <a:p>
            <a:pPr lvl="1"/>
            <a:r>
              <a:rPr lang="en-US" dirty="0" smtClean="0"/>
              <a:t>Signatures give the plan more weight</a:t>
            </a:r>
          </a:p>
          <a:p>
            <a:r>
              <a:rPr lang="en-US" dirty="0" smtClean="0"/>
              <a:t>Plan Implementation</a:t>
            </a:r>
          </a:p>
          <a:p>
            <a:pPr lvl="1"/>
            <a:r>
              <a:rPr lang="en-US" dirty="0" smtClean="0"/>
              <a:t>Develop an implementation schedule</a:t>
            </a:r>
          </a:p>
          <a:p>
            <a:pPr lvl="1"/>
            <a:r>
              <a:rPr lang="en-US" dirty="0" smtClean="0"/>
              <a:t>BCP team should supervise the conduct of an appropriate BCP maintenance program</a:t>
            </a:r>
          </a:p>
          <a:p>
            <a:r>
              <a:rPr lang="en-US" dirty="0" smtClean="0"/>
              <a:t>Training and Education</a:t>
            </a:r>
          </a:p>
          <a:p>
            <a:pPr lvl="1"/>
            <a:r>
              <a:rPr lang="en-US" dirty="0" smtClean="0"/>
              <a:t>Essential elements of the BCP implementation</a:t>
            </a:r>
          </a:p>
          <a:p>
            <a:pPr lvl="1"/>
            <a:r>
              <a:rPr lang="en-US" dirty="0" smtClean="0"/>
              <a:t>Everyone should receive a brief on the BCP</a:t>
            </a:r>
          </a:p>
          <a:p>
            <a:pPr lvl="1"/>
            <a:r>
              <a:rPr lang="en-US" dirty="0" smtClean="0"/>
              <a:t>People with direct BCP responsibilities should be trained and evaluated on their specific BCP tasks</a:t>
            </a:r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BCP Documentation</a:t>
            </a:r>
          </a:p>
          <a:p>
            <a:pPr lvl="1"/>
            <a:r>
              <a:rPr lang="en-US" dirty="0" smtClean="0"/>
              <a:t>Critical step in BCP planning process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Ensure that BCP personnel have a written continuity document to reference in the event of an emergency</a:t>
            </a:r>
          </a:p>
          <a:p>
            <a:pPr lvl="2"/>
            <a:r>
              <a:rPr lang="en-US" dirty="0" smtClean="0"/>
              <a:t>Provides historical record of the BCP process </a:t>
            </a:r>
          </a:p>
          <a:p>
            <a:pPr lvl="2"/>
            <a:r>
              <a:rPr lang="en-US" dirty="0" smtClean="0"/>
              <a:t>Forces the team members to commit their thoughts to paper – often identifies flaws in the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Planning for Business Continuity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Business Continuity Planning (BCP)</a:t>
            </a:r>
          </a:p>
          <a:p>
            <a:pPr lvl="1"/>
            <a:r>
              <a:rPr lang="en-US" dirty="0"/>
              <a:t>Assessing risk to organizational processes and creating policies, plans, and procedures to minimized the impact risks might have on the organization if they were to occur</a:t>
            </a:r>
          </a:p>
          <a:p>
            <a:r>
              <a:rPr lang="en-US" dirty="0" smtClean="0"/>
              <a:t>Focuses on maintaining business operations with reduced or restricted infrastructure capabilities or resources</a:t>
            </a:r>
          </a:p>
          <a:p>
            <a:r>
              <a:rPr lang="en-US" dirty="0" smtClean="0"/>
              <a:t>Four main steps:</a:t>
            </a:r>
          </a:p>
          <a:p>
            <a:pPr lvl="1"/>
            <a:r>
              <a:rPr lang="en-US" dirty="0" smtClean="0"/>
              <a:t>Project scope and planning</a:t>
            </a:r>
          </a:p>
          <a:p>
            <a:pPr lvl="1"/>
            <a:r>
              <a:rPr lang="en-US" dirty="0" smtClean="0"/>
              <a:t>Business impact assessment</a:t>
            </a:r>
          </a:p>
          <a:p>
            <a:pPr lvl="1"/>
            <a:r>
              <a:rPr lang="en-US" dirty="0" smtClean="0"/>
              <a:t>Continuity planning</a:t>
            </a:r>
          </a:p>
          <a:p>
            <a:pPr lvl="1"/>
            <a:r>
              <a:rPr lang="en-US" dirty="0" smtClean="0"/>
              <a:t>Approval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8657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Continuity Planning Goals</a:t>
            </a:r>
          </a:p>
          <a:p>
            <a:pPr lvl="1"/>
            <a:r>
              <a:rPr lang="en-US" dirty="0" smtClean="0"/>
              <a:t>Ensure continuous operations of the business in the face on emergency situation</a:t>
            </a:r>
          </a:p>
          <a:p>
            <a:pPr lvl="1"/>
            <a:r>
              <a:rPr lang="en-US" dirty="0" smtClean="0"/>
              <a:t>Other goals may be specific to the business</a:t>
            </a:r>
          </a:p>
        </p:txBody>
      </p:sp>
    </p:spTree>
    <p:extLst>
      <p:ext uri="{BB962C8B-B14F-4D97-AF65-F5344CB8AC3E}">
        <p14:creationId xmlns:p14="http://schemas.microsoft.com/office/powerpoint/2010/main" val="375974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Importance</a:t>
            </a:r>
          </a:p>
          <a:p>
            <a:pPr lvl="1"/>
            <a:r>
              <a:rPr lang="en-US" dirty="0" smtClean="0"/>
              <a:t>Reflects the criticality of the BCP to the organization’s continued viability</a:t>
            </a:r>
          </a:p>
          <a:p>
            <a:pPr lvl="1"/>
            <a:r>
              <a:rPr lang="en-US" dirty="0" smtClean="0"/>
              <a:t>Letter to employees stating the reason developed the BCP and the resources committed to it.</a:t>
            </a:r>
          </a:p>
          <a:p>
            <a:pPr lvl="1"/>
            <a:r>
              <a:rPr lang="en-US" dirty="0" smtClean="0"/>
              <a:t>Should be signed by CEO or other significant member of business leadership</a:t>
            </a:r>
          </a:p>
        </p:txBody>
      </p:sp>
    </p:spTree>
    <p:extLst>
      <p:ext uri="{BB962C8B-B14F-4D97-AF65-F5344CB8AC3E}">
        <p14:creationId xmlns:p14="http://schemas.microsoft.com/office/powerpoint/2010/main" val="331167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Priorities</a:t>
            </a:r>
          </a:p>
          <a:p>
            <a:pPr lvl="1"/>
            <a:r>
              <a:rPr lang="en-US" dirty="0" smtClean="0"/>
              <a:t>Lists the functions considered critical to continue business operations in prioritized order</a:t>
            </a:r>
          </a:p>
          <a:p>
            <a:pPr lvl="1"/>
            <a:r>
              <a:rPr lang="en-US" dirty="0" smtClean="0"/>
              <a:t>Should include a statement that the priorities were developed as part of the BCP process and reflects the importance of the functions to continued business operations in the event of an emergency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Organizational Responsibility</a:t>
            </a:r>
          </a:p>
          <a:p>
            <a:pPr lvl="1"/>
            <a:r>
              <a:rPr lang="en-US" dirty="0" smtClean="0"/>
              <a:t>Comes from senior-level executives</a:t>
            </a:r>
          </a:p>
          <a:p>
            <a:pPr lvl="1"/>
            <a:r>
              <a:rPr lang="en-US" dirty="0" smtClean="0"/>
              <a:t>Can be incorporated in statement of importance</a:t>
            </a:r>
          </a:p>
          <a:p>
            <a:pPr lvl="1"/>
            <a:r>
              <a:rPr lang="en-US" dirty="0" smtClean="0"/>
              <a:t>Restates the organization’s commitment to BCP and informs employees, vendors, and affiliates that they are individually expected to assist with the BCP process</a:t>
            </a:r>
          </a:p>
        </p:txBody>
      </p:sp>
    </p:spTree>
    <p:extLst>
      <p:ext uri="{BB962C8B-B14F-4D97-AF65-F5344CB8AC3E}">
        <p14:creationId xmlns:p14="http://schemas.microsoft.com/office/powerpoint/2010/main" val="243380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Urgency and Timing</a:t>
            </a:r>
          </a:p>
          <a:p>
            <a:pPr lvl="1"/>
            <a:r>
              <a:rPr lang="en-US" dirty="0" smtClean="0"/>
              <a:t>Expresses the criticality of implementing the BCP and outlines the implementation timetable decided on by the BCP team and agreed to by upper management</a:t>
            </a:r>
          </a:p>
        </p:txBody>
      </p:sp>
    </p:spTree>
    <p:extLst>
      <p:ext uri="{BB962C8B-B14F-4D97-AF65-F5344CB8AC3E}">
        <p14:creationId xmlns:p14="http://schemas.microsoft.com/office/powerpoint/2010/main" val="1854555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Assessment</a:t>
            </a:r>
          </a:p>
          <a:p>
            <a:pPr lvl="1"/>
            <a:r>
              <a:rPr lang="en-US" dirty="0" smtClean="0"/>
              <a:t>Recaps the decision-making process undertaken during the BIA</a:t>
            </a:r>
          </a:p>
          <a:p>
            <a:pPr lvl="1"/>
            <a:r>
              <a:rPr lang="en-US" dirty="0" smtClean="0"/>
              <a:t>Should include a discussion of all the risks considered during the BIA as well as quantitative and qualitative analyses performed to assess these risks</a:t>
            </a:r>
          </a:p>
        </p:txBody>
      </p:sp>
    </p:spTree>
    <p:extLst>
      <p:ext uri="{BB962C8B-B14F-4D97-AF65-F5344CB8AC3E}">
        <p14:creationId xmlns:p14="http://schemas.microsoft.com/office/powerpoint/2010/main" val="120661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Acceptance/Mitigation</a:t>
            </a:r>
          </a:p>
          <a:p>
            <a:pPr lvl="1"/>
            <a:r>
              <a:rPr lang="en-US" dirty="0" smtClean="0"/>
              <a:t>Contains the outcome of the strategy development portion of the BCP process</a:t>
            </a:r>
          </a:p>
          <a:p>
            <a:pPr lvl="1"/>
            <a:r>
              <a:rPr lang="en-US" dirty="0" smtClean="0"/>
              <a:t>Should cover each risk identified in the risk analysis portion of the document</a:t>
            </a:r>
          </a:p>
          <a:p>
            <a:pPr lvl="2"/>
            <a:r>
              <a:rPr lang="en-US" dirty="0" smtClean="0"/>
              <a:t>Two thought processes:</a:t>
            </a:r>
            <a:endParaRPr lang="en-US" dirty="0"/>
          </a:p>
          <a:p>
            <a:pPr lvl="3"/>
            <a:r>
              <a:rPr lang="en-US" sz="2000" dirty="0" smtClean="0"/>
              <a:t>For acceptable risks, outline the reasons the risk was consider acceptable and as well as potential future events that might warrant reconsideration of this determination</a:t>
            </a:r>
          </a:p>
          <a:p>
            <a:pPr lvl="3"/>
            <a:r>
              <a:rPr lang="en-US" sz="2000" dirty="0" smtClean="0"/>
              <a:t>For unacceptable risks, outline the risk management provisions and processes put into place to reduce the risk to the organization’s continued viability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443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Vital Records Program</a:t>
            </a:r>
          </a:p>
          <a:p>
            <a:pPr lvl="1"/>
            <a:r>
              <a:rPr lang="en-US" dirty="0" smtClean="0"/>
              <a:t>This document should state where critical business records will be stored and procedures for making and storing backup copies of those records</a:t>
            </a:r>
          </a:p>
          <a:p>
            <a:pPr lvl="1"/>
            <a:r>
              <a:rPr lang="en-US" dirty="0" smtClean="0"/>
              <a:t>Biggest challenge: identifying vital records in the first place</a:t>
            </a:r>
          </a:p>
          <a:p>
            <a:pPr lvl="1"/>
            <a:r>
              <a:rPr lang="en-US" dirty="0" smtClean="0"/>
              <a:t>Paper vs digital</a:t>
            </a:r>
          </a:p>
          <a:p>
            <a:pPr lvl="1"/>
            <a:r>
              <a:rPr lang="en-US" dirty="0" smtClean="0"/>
              <a:t>Vital records may be distributed among a variety of IT systems and cloud services</a:t>
            </a:r>
          </a:p>
          <a:p>
            <a:pPr lvl="1"/>
            <a:r>
              <a:rPr lang="en-US" dirty="0" smtClean="0"/>
              <a:t>Once you’ve identified vital records; find them!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062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Emergency-Response Guidelines</a:t>
            </a:r>
            <a:endParaRPr lang="en-US" dirty="0"/>
          </a:p>
          <a:p>
            <a:pPr lvl="1"/>
            <a:r>
              <a:rPr lang="en-US" dirty="0" smtClean="0"/>
              <a:t>Outlines the organizational and individual responsibilities for immediate response to an emergency situation</a:t>
            </a:r>
            <a:endParaRPr lang="en-US" dirty="0"/>
          </a:p>
          <a:p>
            <a:pPr lvl="1"/>
            <a:r>
              <a:rPr lang="en-US" dirty="0" smtClean="0"/>
              <a:t>Includes the following:</a:t>
            </a:r>
          </a:p>
          <a:p>
            <a:pPr lvl="2"/>
            <a:r>
              <a:rPr lang="en-US" sz="2400" dirty="0" smtClean="0"/>
              <a:t>Immediate response procedures (security and safety procedures, fire suppression, notification of emergency-response agencies, etc.)</a:t>
            </a:r>
          </a:p>
          <a:p>
            <a:pPr lvl="2"/>
            <a:r>
              <a:rPr lang="en-US" sz="2400" dirty="0" smtClean="0"/>
              <a:t>A list of individuals who should be notified of the incident</a:t>
            </a:r>
          </a:p>
          <a:p>
            <a:pPr lvl="3"/>
            <a:r>
              <a:rPr lang="en-US" sz="2200" dirty="0" smtClean="0"/>
              <a:t>Example:  CIRT (CSIRT) vs CERT</a:t>
            </a:r>
          </a:p>
          <a:p>
            <a:pPr lvl="2"/>
            <a:r>
              <a:rPr lang="en-US" sz="2400" dirty="0" smtClean="0"/>
              <a:t>Secondary response procedures that first responders should take while waiting for the BCP team to assemble</a:t>
            </a:r>
          </a:p>
        </p:txBody>
      </p:sp>
    </p:spTree>
    <p:extLst>
      <p:ext uri="{BB962C8B-B14F-4D97-AF65-F5344CB8AC3E}">
        <p14:creationId xmlns:p14="http://schemas.microsoft.com/office/powerpoint/2010/main" val="5193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The BCP documentation should be living documents</a:t>
            </a:r>
          </a:p>
          <a:p>
            <a:pPr lvl="1"/>
            <a:r>
              <a:rPr lang="en-US" dirty="0" smtClean="0"/>
              <a:t>The dynamic nature of businesses requires that BCP continuously evolve</a:t>
            </a:r>
          </a:p>
          <a:p>
            <a:pPr lvl="1"/>
            <a:r>
              <a:rPr lang="en-US" dirty="0" smtClean="0"/>
              <a:t>The BCP team should not be disbanded after the plan is developed</a:t>
            </a:r>
          </a:p>
          <a:p>
            <a:pPr lvl="1"/>
            <a:r>
              <a:rPr lang="en-US" dirty="0" smtClean="0"/>
              <a:t>Minor changes can be made at informal meeting of the BCP team</a:t>
            </a:r>
          </a:p>
          <a:p>
            <a:pPr lvl="1"/>
            <a:r>
              <a:rPr lang="en-US" dirty="0" smtClean="0"/>
              <a:t>Maintain version control of the BCP</a:t>
            </a:r>
          </a:p>
          <a:p>
            <a:pPr lvl="1"/>
            <a:r>
              <a:rPr lang="en-US" dirty="0" smtClean="0"/>
              <a:t>Good practice to include BCP components in job descriptions to ensure that the BCP remains fresh and is performed correctly</a:t>
            </a:r>
          </a:p>
        </p:txBody>
      </p:sp>
    </p:spTree>
    <p:extLst>
      <p:ext uri="{BB962C8B-B14F-4D97-AF65-F5344CB8AC3E}">
        <p14:creationId xmlns:p14="http://schemas.microsoft.com/office/powerpoint/2010/main" val="400968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Scope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BCP requires:</a:t>
            </a:r>
          </a:p>
          <a:p>
            <a:pPr lvl="1"/>
            <a:r>
              <a:rPr lang="en-US" dirty="0" smtClean="0"/>
              <a:t>Structured analysis of business’s organization from a crisis planning point of view</a:t>
            </a:r>
          </a:p>
          <a:p>
            <a:pPr lvl="1"/>
            <a:r>
              <a:rPr lang="en-US" dirty="0" smtClean="0"/>
              <a:t>The creation of a BCP team with senior management approval</a:t>
            </a:r>
          </a:p>
          <a:p>
            <a:pPr lvl="1"/>
            <a:r>
              <a:rPr lang="en-US" dirty="0" smtClean="0"/>
              <a:t>Assessment of available resources</a:t>
            </a:r>
          </a:p>
          <a:p>
            <a:pPr lvl="1"/>
            <a:r>
              <a:rPr lang="en-US" dirty="0" smtClean="0"/>
              <a:t>Analysis of legal and regulatory requirements that govern an organization’s response to a catastrophic event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267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and Exercises</a:t>
            </a:r>
          </a:p>
          <a:p>
            <a:pPr lvl="1"/>
            <a:r>
              <a:rPr lang="en-US" dirty="0" smtClean="0"/>
              <a:t>BCP documentation should also outline formalized exercise programs to ensure the plan remains current and all personnel are adequately trained to perform the duties</a:t>
            </a:r>
          </a:p>
        </p:txBody>
      </p:sp>
    </p:spTree>
    <p:extLst>
      <p:ext uri="{BB962C8B-B14F-4D97-AF65-F5344CB8AC3E}">
        <p14:creationId xmlns:p14="http://schemas.microsoft.com/office/powerpoint/2010/main" val="86366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BCP is critical to the survivability of an organization in the event of unforeseen emergencies</a:t>
            </a:r>
          </a:p>
          <a:p>
            <a:r>
              <a:rPr lang="en-US" dirty="0" smtClean="0"/>
              <a:t>Organizations must have plans and procedures in place to mitigate the effects of a disaster</a:t>
            </a:r>
          </a:p>
          <a:p>
            <a:r>
              <a:rPr lang="en-US" dirty="0" smtClean="0"/>
              <a:t>Create the documentation required to ensure that your plan is effectively communicated to present and future BCP team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Organization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departments are responsible for core services </a:t>
            </a:r>
          </a:p>
          <a:p>
            <a:r>
              <a:rPr lang="en-US" dirty="0" smtClean="0"/>
              <a:t>Critical support services, such as IT department, facilities and maintenance, etc..</a:t>
            </a:r>
          </a:p>
          <a:p>
            <a:r>
              <a:rPr lang="en-US" dirty="0" smtClean="0"/>
              <a:t>Corporate security teams responsible for physical security</a:t>
            </a:r>
          </a:p>
          <a:p>
            <a:r>
              <a:rPr lang="en-US" dirty="0" smtClean="0"/>
              <a:t>Senior executives and other key individuals essential for ongoing viability of the organization</a:t>
            </a:r>
          </a:p>
          <a:p>
            <a:r>
              <a:rPr lang="en-US" dirty="0" smtClean="0"/>
              <a:t>This process is critical</a:t>
            </a:r>
          </a:p>
          <a:p>
            <a:pPr lvl="1"/>
            <a:r>
              <a:rPr lang="en-US" dirty="0" smtClean="0"/>
              <a:t>Provides ground-work to identify potential member of the BCP team</a:t>
            </a:r>
          </a:p>
          <a:p>
            <a:pPr lvl="1"/>
            <a:r>
              <a:rPr lang="en-US" dirty="0" smtClean="0"/>
              <a:t>Provides the foundation for the BCP process</a:t>
            </a:r>
          </a:p>
        </p:txBody>
      </p:sp>
    </p:spTree>
    <p:extLst>
      <p:ext uri="{BB962C8B-B14F-4D97-AF65-F5344CB8AC3E}">
        <p14:creationId xmlns:p14="http://schemas.microsoft.com/office/powerpoint/2010/main" val="27882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BCP Team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give sole responsibility for BCP to one department, e.g. IT department</a:t>
            </a:r>
          </a:p>
          <a:p>
            <a:pPr lvl="1"/>
            <a:r>
              <a:rPr lang="en-US" dirty="0" smtClean="0"/>
              <a:t>Representative from each organizational department</a:t>
            </a:r>
          </a:p>
          <a:p>
            <a:pPr lvl="1"/>
            <a:r>
              <a:rPr lang="en-US" dirty="0" smtClean="0"/>
              <a:t>Business unit team member from functional areas</a:t>
            </a:r>
          </a:p>
          <a:p>
            <a:pPr lvl="1"/>
            <a:r>
              <a:rPr lang="en-US" dirty="0" smtClean="0"/>
              <a:t>IT subject-matter experts with BCP process knowledge</a:t>
            </a:r>
          </a:p>
          <a:p>
            <a:pPr lvl="1"/>
            <a:r>
              <a:rPr lang="en-US" dirty="0" smtClean="0"/>
              <a:t>Cybersecurity team member with BCP experience</a:t>
            </a:r>
          </a:p>
          <a:p>
            <a:pPr lvl="1"/>
            <a:r>
              <a:rPr lang="en-US" dirty="0" smtClean="0"/>
              <a:t>Physical security and facility management teams</a:t>
            </a:r>
          </a:p>
          <a:p>
            <a:pPr lvl="1"/>
            <a:r>
              <a:rPr lang="en-US" dirty="0" smtClean="0"/>
              <a:t>HR team members to address staffing issues</a:t>
            </a:r>
          </a:p>
          <a:p>
            <a:pPr lvl="1"/>
            <a:r>
              <a:rPr lang="en-US" dirty="0" smtClean="0"/>
              <a:t>PR team members to conduct communication with stakeholders and public</a:t>
            </a:r>
          </a:p>
          <a:p>
            <a:pPr lvl="1"/>
            <a:r>
              <a:rPr lang="en-US" dirty="0" smtClean="0"/>
              <a:t>Senior management representative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BCP Development</a:t>
            </a:r>
          </a:p>
          <a:p>
            <a:pPr lvl="1"/>
            <a:r>
              <a:rPr lang="en-US" dirty="0" smtClean="0"/>
              <a:t>BCP team will require some resources to perform four elements of BCP:</a:t>
            </a:r>
          </a:p>
          <a:p>
            <a:pPr lvl="2"/>
            <a:r>
              <a:rPr lang="en-US" dirty="0" smtClean="0"/>
              <a:t>Project scope and planning</a:t>
            </a:r>
          </a:p>
          <a:p>
            <a:pPr lvl="2"/>
            <a:r>
              <a:rPr lang="en-US" dirty="0" smtClean="0"/>
              <a:t>Business impact assessment</a:t>
            </a:r>
          </a:p>
          <a:p>
            <a:pPr lvl="2"/>
            <a:r>
              <a:rPr lang="en-US" dirty="0" smtClean="0"/>
              <a:t>Continuity planning</a:t>
            </a:r>
          </a:p>
          <a:p>
            <a:pPr lvl="2"/>
            <a:r>
              <a:rPr lang="en-US" dirty="0" smtClean="0"/>
              <a:t>Approval and implementation</a:t>
            </a:r>
          </a:p>
          <a:p>
            <a:r>
              <a:rPr lang="en-US" dirty="0" smtClean="0"/>
              <a:t>BCP Testing, Training, and Maintenance</a:t>
            </a:r>
          </a:p>
          <a:p>
            <a:pPr lvl="1"/>
            <a:r>
              <a:rPr lang="en-US" dirty="0" smtClean="0"/>
              <a:t>Hardware and software commitments</a:t>
            </a:r>
          </a:p>
          <a:p>
            <a:r>
              <a:rPr lang="en-US" dirty="0" smtClean="0"/>
              <a:t>BCP Implementation</a:t>
            </a:r>
          </a:p>
          <a:p>
            <a:pPr lvl="1"/>
            <a:r>
              <a:rPr lang="en-US" dirty="0" smtClean="0"/>
              <a:t>When disaster event happens</a:t>
            </a:r>
          </a:p>
          <a:p>
            <a:pPr lvl="2"/>
            <a:r>
              <a:rPr lang="en-US" dirty="0" smtClean="0"/>
              <a:t>Will require full-scale implementation of BCP</a:t>
            </a:r>
          </a:p>
          <a:p>
            <a:pPr lvl="2"/>
            <a:r>
              <a:rPr lang="en-US" dirty="0" smtClean="0"/>
              <a:t>Large amount of effort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Legal and Regulatory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industries bound by federal, state, and local laws or regulations</a:t>
            </a:r>
          </a:p>
          <a:p>
            <a:r>
              <a:rPr lang="en-US" dirty="0" smtClean="0"/>
              <a:t>Financial institutions (banks, brokerages, and firms) are subject to government and international banking and securities regulations</a:t>
            </a:r>
          </a:p>
          <a:p>
            <a:r>
              <a:rPr lang="en-US" dirty="0" smtClean="0"/>
              <a:t>Contractual obligations to clients require an organization to implement BCP practices</a:t>
            </a:r>
          </a:p>
          <a:p>
            <a:pPr lvl="1"/>
            <a:r>
              <a:rPr lang="en-US" dirty="0" smtClean="0"/>
              <a:t>SLAs</a:t>
            </a:r>
            <a:endParaRPr lang="en-US" dirty="0"/>
          </a:p>
          <a:p>
            <a:r>
              <a:rPr lang="en-US" dirty="0" smtClean="0"/>
              <a:t>A strong BCP may help the business win new clients and additional business from existing clients</a:t>
            </a:r>
          </a:p>
          <a:p>
            <a:r>
              <a:rPr lang="en-US" dirty="0" smtClean="0"/>
              <a:t>Essential to include your organization’s legal counsel in the BCP process</a:t>
            </a:r>
          </a:p>
        </p:txBody>
      </p:sp>
    </p:spTree>
    <p:extLst>
      <p:ext uri="{BB962C8B-B14F-4D97-AF65-F5344CB8AC3E}">
        <p14:creationId xmlns:p14="http://schemas.microsoft.com/office/powerpoint/2010/main" val="104788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Impact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 identifies the resources that are critical to an organization’s ongoing viability and the threats posed to those resources</a:t>
            </a:r>
          </a:p>
          <a:p>
            <a:pPr lvl="1"/>
            <a:r>
              <a:rPr lang="en-US" dirty="0" smtClean="0"/>
              <a:t>Quantitative Decision-Making</a:t>
            </a:r>
          </a:p>
          <a:p>
            <a:pPr lvl="2"/>
            <a:r>
              <a:rPr lang="en-US" sz="2400" dirty="0" smtClean="0"/>
              <a:t>Hard numbers; SLE and ALE</a:t>
            </a:r>
          </a:p>
          <a:p>
            <a:pPr lvl="1"/>
            <a:r>
              <a:rPr lang="en-US" dirty="0" smtClean="0"/>
              <a:t>Qualitative Decision-Making</a:t>
            </a:r>
          </a:p>
          <a:p>
            <a:pPr lvl="2"/>
            <a:r>
              <a:rPr lang="en-US" sz="2400" dirty="0" smtClean="0"/>
              <a:t>Non-numerical factors; reputation, investor/customer confidence, workforce stability, etc..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123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comprehensive list of business processes and rank them in order of importance</a:t>
            </a:r>
          </a:p>
          <a:p>
            <a:r>
              <a:rPr lang="en-US" dirty="0" smtClean="0"/>
              <a:t>Divide the workload among team members</a:t>
            </a:r>
          </a:p>
          <a:p>
            <a:r>
              <a:rPr lang="en-US" dirty="0" smtClean="0"/>
              <a:t>BCP team then sits down and draw up a list of assets and assign an asset value in monetary terms</a:t>
            </a:r>
          </a:p>
          <a:p>
            <a:r>
              <a:rPr lang="en-US" dirty="0" smtClean="0"/>
              <a:t>BCP team must develop the </a:t>
            </a:r>
            <a:r>
              <a:rPr lang="en-US" b="1" i="1" dirty="0" smtClean="0"/>
              <a:t>maximum tolerable downtime </a:t>
            </a:r>
            <a:r>
              <a:rPr lang="en-US" dirty="0" smtClean="0"/>
              <a:t>(MTD) aka </a:t>
            </a:r>
            <a:r>
              <a:rPr lang="en-US" b="1" i="1" dirty="0" smtClean="0"/>
              <a:t>maximum tolerable outage </a:t>
            </a:r>
            <a:r>
              <a:rPr lang="en-US" dirty="0" smtClean="0"/>
              <a:t>(MTO)</a:t>
            </a:r>
          </a:p>
          <a:p>
            <a:pPr lvl="1"/>
            <a:r>
              <a:rPr lang="en-US" dirty="0" smtClean="0"/>
              <a:t>This lead to </a:t>
            </a:r>
            <a:r>
              <a:rPr lang="en-US" b="1" i="1" dirty="0" smtClean="0"/>
              <a:t>recovery time objective </a:t>
            </a:r>
            <a:r>
              <a:rPr lang="en-US" dirty="0" smtClean="0"/>
              <a:t>(RTO)</a:t>
            </a:r>
          </a:p>
          <a:p>
            <a:pPr lvl="1"/>
            <a:r>
              <a:rPr lang="en-US" dirty="0" smtClean="0"/>
              <a:t>The goal of BCP is to ensure that your RTOs are less than you MTDs</a:t>
            </a:r>
          </a:p>
        </p:txBody>
      </p:sp>
    </p:spTree>
    <p:extLst>
      <p:ext uri="{BB962C8B-B14F-4D97-AF65-F5344CB8AC3E}">
        <p14:creationId xmlns:p14="http://schemas.microsoft.com/office/powerpoint/2010/main" val="108565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1623</Words>
  <Application>Microsoft Office PowerPoint</Application>
  <PresentationFormat>Widescreen</PresentationFormat>
  <Paragraphs>216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Chapter 3 Business Continuity Planning</vt:lpstr>
      <vt:lpstr>Planning for Business Continuity</vt:lpstr>
      <vt:lpstr>Project Scope and Planning</vt:lpstr>
      <vt:lpstr>Business Organization Analysis</vt:lpstr>
      <vt:lpstr>BCP Team Selection</vt:lpstr>
      <vt:lpstr>Resource Requirements</vt:lpstr>
      <vt:lpstr>Legal and Regulatory Requirements</vt:lpstr>
      <vt:lpstr>Business Impact Analysis</vt:lpstr>
      <vt:lpstr>Identify Priorities</vt:lpstr>
      <vt:lpstr>PowerPoint Presentation</vt:lpstr>
      <vt:lpstr>Risk Identification</vt:lpstr>
      <vt:lpstr>Likelihood Assessment</vt:lpstr>
      <vt:lpstr>Impact Assessment</vt:lpstr>
      <vt:lpstr>Resource Prioritization</vt:lpstr>
      <vt:lpstr>Continuity Planning</vt:lpstr>
      <vt:lpstr>Strategy Development</vt:lpstr>
      <vt:lpstr>Provisions and Processes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50</cp:revision>
  <dcterms:created xsi:type="dcterms:W3CDTF">2019-09-16T01:37:19Z</dcterms:created>
  <dcterms:modified xsi:type="dcterms:W3CDTF">2021-01-05T15:45:56Z</dcterms:modified>
</cp:coreProperties>
</file>