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2" r:id="rId4"/>
    <p:sldId id="281" r:id="rId5"/>
    <p:sldId id="280" r:id="rId6"/>
    <p:sldId id="271" r:id="rId7"/>
    <p:sldId id="283" r:id="rId8"/>
    <p:sldId id="284" r:id="rId9"/>
    <p:sldId id="272" r:id="rId10"/>
    <p:sldId id="273" r:id="rId11"/>
    <p:sldId id="285" r:id="rId12"/>
    <p:sldId id="274" r:id="rId13"/>
    <p:sldId id="286" r:id="rId14"/>
    <p:sldId id="275" r:id="rId15"/>
    <p:sldId id="288" r:id="rId16"/>
    <p:sldId id="287" r:id="rId17"/>
    <p:sldId id="290" r:id="rId18"/>
    <p:sldId id="291" r:id="rId19"/>
    <p:sldId id="292" r:id="rId20"/>
    <p:sldId id="294" r:id="rId21"/>
    <p:sldId id="293" r:id="rId22"/>
    <p:sldId id="276" r:id="rId23"/>
    <p:sldId id="295" r:id="rId24"/>
    <p:sldId id="277" r:id="rId25"/>
    <p:sldId id="301" r:id="rId26"/>
    <p:sldId id="300" r:id="rId27"/>
    <p:sldId id="299" r:id="rId28"/>
    <p:sldId id="302" r:id="rId29"/>
    <p:sldId id="298" r:id="rId30"/>
    <p:sldId id="297" r:id="rId31"/>
    <p:sldId id="296" r:id="rId32"/>
    <p:sldId id="303" r:id="rId33"/>
    <p:sldId id="278" r:id="rId34"/>
    <p:sldId id="304" r:id="rId35"/>
    <p:sldId id="305"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5</a:t>
            </a:r>
            <a:br>
              <a:rPr lang="en-US" sz="4000" dirty="0" smtClean="0"/>
            </a:br>
            <a:r>
              <a:rPr lang="en-US" sz="4000" dirty="0" smtClean="0"/>
              <a:t>Protecting Security of Assets</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55000" lnSpcReduction="20000"/>
          </a:bodyPr>
          <a:lstStyle/>
          <a:p>
            <a:r>
              <a:rPr lang="en-US" sz="3600" dirty="0" smtClean="0"/>
              <a:t>Learning Objectives:</a:t>
            </a:r>
          </a:p>
          <a:p>
            <a:r>
              <a:rPr lang="en-US" sz="3600" dirty="0" smtClean="0"/>
              <a:t>Domain 2: Asset Security</a:t>
            </a:r>
          </a:p>
          <a:p>
            <a:pPr lvl="1"/>
            <a:r>
              <a:rPr lang="en-US" sz="3200" dirty="0" smtClean="0"/>
              <a:t>2.1 Identify and classify information and assets</a:t>
            </a:r>
          </a:p>
          <a:p>
            <a:pPr lvl="2"/>
            <a:r>
              <a:rPr lang="en-US" sz="2800" dirty="0" smtClean="0"/>
              <a:t>2.1.1 Data classification</a:t>
            </a:r>
          </a:p>
          <a:p>
            <a:pPr lvl="2"/>
            <a:r>
              <a:rPr lang="en-US" sz="2800" dirty="0" smtClean="0"/>
              <a:t>2.1.2 Asset classification</a:t>
            </a:r>
          </a:p>
          <a:p>
            <a:pPr lvl="1"/>
            <a:r>
              <a:rPr lang="en-US" sz="3200" dirty="0" smtClean="0"/>
              <a:t>2.2 Determine and maintain information and asset ownership</a:t>
            </a:r>
            <a:endParaRPr lang="en-US" sz="2800" dirty="0" smtClean="0"/>
          </a:p>
          <a:p>
            <a:pPr lvl="1"/>
            <a:r>
              <a:rPr lang="en-US" sz="3200" dirty="0" smtClean="0"/>
              <a:t>2.3 Protect privacy</a:t>
            </a:r>
          </a:p>
          <a:p>
            <a:pPr lvl="2"/>
            <a:r>
              <a:rPr lang="en-US" sz="2800" dirty="0" smtClean="0"/>
              <a:t>2.3.1 Data owners</a:t>
            </a:r>
          </a:p>
          <a:p>
            <a:pPr lvl="2"/>
            <a:r>
              <a:rPr lang="en-US" sz="2800" dirty="0" smtClean="0"/>
              <a:t>2.3.2 Data processors</a:t>
            </a:r>
          </a:p>
          <a:p>
            <a:pPr lvl="2"/>
            <a:r>
              <a:rPr lang="en-US" sz="2800" dirty="0" smtClean="0"/>
              <a:t>2.3.3 Data remanence</a:t>
            </a:r>
          </a:p>
          <a:p>
            <a:pPr lvl="2"/>
            <a:r>
              <a:rPr lang="en-US" sz="2800" dirty="0" smtClean="0"/>
              <a:t>2.3.4 Collection limitation</a:t>
            </a:r>
          </a:p>
          <a:p>
            <a:pPr lvl="1"/>
            <a:r>
              <a:rPr lang="en-US" sz="3200" dirty="0" smtClean="0"/>
              <a:t>2.4 Ensure appropriate asset retention</a:t>
            </a:r>
          </a:p>
          <a:p>
            <a:pPr lvl="1"/>
            <a:r>
              <a:rPr lang="en-US" sz="3200" dirty="0" smtClean="0"/>
              <a:t>2.5 Determine data security controls</a:t>
            </a:r>
          </a:p>
          <a:p>
            <a:pPr lvl="2"/>
            <a:r>
              <a:rPr lang="en-US" sz="2800" dirty="0" smtClean="0"/>
              <a:t>2.5.1 Understand data states</a:t>
            </a:r>
          </a:p>
          <a:p>
            <a:pPr lvl="2"/>
            <a:r>
              <a:rPr lang="en-US" sz="2800" dirty="0" smtClean="0"/>
              <a:t>2.5.2 Scoping tailoring</a:t>
            </a:r>
          </a:p>
          <a:p>
            <a:pPr lvl="2"/>
            <a:r>
              <a:rPr lang="en-US" sz="2800" dirty="0" smtClean="0"/>
              <a:t>2.5.3 Standards selection</a:t>
            </a:r>
          </a:p>
          <a:p>
            <a:pPr lvl="2"/>
            <a:r>
              <a:rPr lang="en-US" sz="2800" dirty="0" smtClean="0"/>
              <a:t>2.5.4 Data protection methods</a:t>
            </a:r>
          </a:p>
          <a:p>
            <a:pPr lvl="1"/>
            <a:r>
              <a:rPr lang="en-US" sz="3200" dirty="0" smtClean="0"/>
              <a:t>2.6 Establish information and asset handling requirements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Asset Classifications</a:t>
            </a:r>
            <a:endParaRPr lang="en-US" dirty="0"/>
          </a:p>
        </p:txBody>
      </p:sp>
      <p:sp>
        <p:nvSpPr>
          <p:cNvPr id="3" name="Content Placeholder 2"/>
          <p:cNvSpPr>
            <a:spLocks noGrp="1"/>
          </p:cNvSpPr>
          <p:nvPr>
            <p:ph idx="1"/>
          </p:nvPr>
        </p:nvSpPr>
        <p:spPr/>
        <p:txBody>
          <a:bodyPr/>
          <a:lstStyle/>
          <a:p>
            <a:r>
              <a:rPr lang="en-US" dirty="0" smtClean="0"/>
              <a:t>Asset classification should match the data classifications</a:t>
            </a:r>
          </a:p>
          <a:p>
            <a:pPr lvl="1"/>
            <a:r>
              <a:rPr lang="en-US" dirty="0" smtClean="0"/>
              <a:t>A computer processing Top Secret data should also be classified as Top Secret asset</a:t>
            </a:r>
          </a:p>
          <a:p>
            <a:pPr lvl="1"/>
            <a:r>
              <a:rPr lang="en-US" dirty="0" smtClean="0"/>
              <a:t>Use clear marking on the hardware assets </a:t>
            </a:r>
            <a:r>
              <a:rPr lang="en-US" dirty="0"/>
              <a:t>s</a:t>
            </a:r>
            <a:r>
              <a:rPr lang="en-US" dirty="0" smtClean="0"/>
              <a:t>o personnel are reminded of data that can be processed or stored on the asset</a:t>
            </a:r>
          </a:p>
          <a:p>
            <a:pPr lvl="1"/>
            <a:endParaRPr lang="en-US" dirty="0"/>
          </a:p>
        </p:txBody>
      </p:sp>
    </p:spTree>
    <p:extLst>
      <p:ext uri="{BB962C8B-B14F-4D97-AF65-F5344CB8AC3E}">
        <p14:creationId xmlns:p14="http://schemas.microsoft.com/office/powerpoint/2010/main" val="6566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Data Security Controls</a:t>
            </a:r>
            <a:endParaRPr lang="en-US" dirty="0"/>
          </a:p>
        </p:txBody>
      </p:sp>
      <p:sp>
        <p:nvSpPr>
          <p:cNvPr id="3" name="Content Placeholder 2"/>
          <p:cNvSpPr>
            <a:spLocks noGrp="1"/>
          </p:cNvSpPr>
          <p:nvPr>
            <p:ph idx="1"/>
          </p:nvPr>
        </p:nvSpPr>
        <p:spPr/>
        <p:txBody>
          <a:bodyPr/>
          <a:lstStyle/>
          <a:p>
            <a:r>
              <a:rPr lang="en-US" dirty="0" smtClean="0"/>
              <a:t>After defining data and asset classifications, it is important to define the security requirements and identify security controls to implement those security requirements</a:t>
            </a:r>
          </a:p>
          <a:p>
            <a:r>
              <a:rPr lang="en-US" dirty="0" smtClean="0"/>
              <a:t>Develop policies to dictate the use of specific security controls to protect data in each category</a:t>
            </a:r>
          </a:p>
          <a:p>
            <a:pPr lvl="1"/>
            <a:r>
              <a:rPr lang="en-US" dirty="0" smtClean="0"/>
              <a:t>Example:  Public email doesn’t necessarily need to be protected, but emails containing sensitive information should be encrypted</a:t>
            </a:r>
            <a:endParaRPr lang="en-US" dirty="0"/>
          </a:p>
        </p:txBody>
      </p:sp>
    </p:spTree>
    <p:extLst>
      <p:ext uri="{BB962C8B-B14F-4D97-AF65-F5344CB8AC3E}">
        <p14:creationId xmlns:p14="http://schemas.microsoft.com/office/powerpoint/2010/main" val="303552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Data States</a:t>
            </a:r>
            <a:endParaRPr lang="en-US" dirty="0"/>
          </a:p>
        </p:txBody>
      </p:sp>
      <p:sp>
        <p:nvSpPr>
          <p:cNvPr id="3" name="Content Placeholder 2"/>
          <p:cNvSpPr>
            <a:spLocks noGrp="1"/>
          </p:cNvSpPr>
          <p:nvPr>
            <p:ph idx="1"/>
          </p:nvPr>
        </p:nvSpPr>
        <p:spPr/>
        <p:txBody>
          <a:bodyPr/>
          <a:lstStyle/>
          <a:p>
            <a:r>
              <a:rPr lang="en-US" b="1" dirty="0" smtClean="0"/>
              <a:t>Data at Rest</a:t>
            </a:r>
          </a:p>
          <a:p>
            <a:pPr lvl="1"/>
            <a:r>
              <a:rPr lang="en-US" dirty="0" smtClean="0"/>
              <a:t>Any data stored on media; HDD, SSD, USB, CD, SAN, NAS, tape backup, etc..</a:t>
            </a:r>
          </a:p>
          <a:p>
            <a:r>
              <a:rPr lang="en-US" b="1" dirty="0" smtClean="0"/>
              <a:t>Data in Transit</a:t>
            </a:r>
          </a:p>
          <a:p>
            <a:pPr lvl="1"/>
            <a:r>
              <a:rPr lang="en-US" dirty="0" smtClean="0"/>
              <a:t>Data transmitted over a network; internal or external</a:t>
            </a:r>
          </a:p>
          <a:p>
            <a:r>
              <a:rPr lang="en-US" b="1" dirty="0" smtClean="0"/>
              <a:t>Data in Use</a:t>
            </a:r>
          </a:p>
          <a:p>
            <a:pPr lvl="1"/>
            <a:r>
              <a:rPr lang="en-US" dirty="0" smtClean="0"/>
              <a:t>Data in memory or temporary storage buffers, while an application is using it</a:t>
            </a:r>
          </a:p>
          <a:p>
            <a:pPr lvl="1"/>
            <a:r>
              <a:rPr lang="en-US" dirty="0" smtClean="0"/>
              <a:t>Applications cannot process encrypted information, therefore it must be decrypted for use in memory</a:t>
            </a:r>
            <a:endParaRPr lang="en-US" dirty="0"/>
          </a:p>
        </p:txBody>
      </p:sp>
    </p:spTree>
    <p:extLst>
      <p:ext uri="{BB962C8B-B14F-4D97-AF65-F5344CB8AC3E}">
        <p14:creationId xmlns:p14="http://schemas.microsoft.com/office/powerpoint/2010/main" val="393750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Data States</a:t>
            </a:r>
            <a:endParaRPr lang="en-US" dirty="0"/>
          </a:p>
        </p:txBody>
      </p:sp>
      <p:sp>
        <p:nvSpPr>
          <p:cNvPr id="3" name="Content Placeholder 2"/>
          <p:cNvSpPr>
            <a:spLocks noGrp="1"/>
          </p:cNvSpPr>
          <p:nvPr>
            <p:ph idx="1"/>
          </p:nvPr>
        </p:nvSpPr>
        <p:spPr/>
        <p:txBody>
          <a:bodyPr/>
          <a:lstStyle/>
          <a:p>
            <a:r>
              <a:rPr lang="en-US" dirty="0" smtClean="0"/>
              <a:t>The best way to protect the confidentiality of data is to use encryption protocols</a:t>
            </a:r>
          </a:p>
          <a:p>
            <a:pPr lvl="1"/>
            <a:r>
              <a:rPr lang="en-US" dirty="0"/>
              <a:t>E</a:t>
            </a:r>
            <a:r>
              <a:rPr lang="en-US" dirty="0" smtClean="0"/>
              <a:t>xample: web transactions; credit card information is stored in a separate database and should be protected while in all three states of data</a:t>
            </a:r>
          </a:p>
          <a:p>
            <a:pPr lvl="2"/>
            <a:r>
              <a:rPr lang="en-US" b="1" dirty="0" smtClean="0"/>
              <a:t>Data at rest: </a:t>
            </a:r>
            <a:r>
              <a:rPr lang="en-US" dirty="0" smtClean="0"/>
              <a:t>Database administrator encrypts the data</a:t>
            </a:r>
          </a:p>
          <a:p>
            <a:pPr lvl="2"/>
            <a:r>
              <a:rPr lang="en-US" b="1" dirty="0" smtClean="0"/>
              <a:t>Data in Transit: </a:t>
            </a:r>
            <a:r>
              <a:rPr lang="en-US" dirty="0" smtClean="0"/>
              <a:t>Web application; requests the data but the database decrypts it and uses transport encryption to send it to the web application</a:t>
            </a:r>
          </a:p>
          <a:p>
            <a:pPr lvl="2"/>
            <a:r>
              <a:rPr lang="en-US" b="1" dirty="0" smtClean="0"/>
              <a:t>Data in use: </a:t>
            </a:r>
            <a:r>
              <a:rPr lang="en-US" dirty="0" smtClean="0"/>
              <a:t>Web application purges the data from memory when no longer needed</a:t>
            </a:r>
            <a:endParaRPr lang="en-US" dirty="0"/>
          </a:p>
        </p:txBody>
      </p:sp>
    </p:spTree>
    <p:extLst>
      <p:ext uri="{BB962C8B-B14F-4D97-AF65-F5344CB8AC3E}">
        <p14:creationId xmlns:p14="http://schemas.microsoft.com/office/powerpoint/2010/main" val="181156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Handling Information and Assets</a:t>
            </a:r>
            <a:endParaRPr lang="en-US" dirty="0"/>
          </a:p>
        </p:txBody>
      </p:sp>
      <p:sp>
        <p:nvSpPr>
          <p:cNvPr id="3" name="Content Placeholder 2"/>
          <p:cNvSpPr>
            <a:spLocks noGrp="1"/>
          </p:cNvSpPr>
          <p:nvPr>
            <p:ph idx="1"/>
          </p:nvPr>
        </p:nvSpPr>
        <p:spPr/>
        <p:txBody>
          <a:bodyPr/>
          <a:lstStyle/>
          <a:p>
            <a:r>
              <a:rPr lang="en-US" dirty="0" smtClean="0"/>
              <a:t>A key goal of managing sensitive data is to prevent data breaches</a:t>
            </a:r>
          </a:p>
          <a:p>
            <a:pPr lvl="1"/>
            <a:r>
              <a:rPr lang="en-US" dirty="0" smtClean="0"/>
              <a:t>A breach is any event where an unauthorized entity views or accesses sensitive data.  Example: Equifax; sensitive date about 143 million Americans</a:t>
            </a:r>
          </a:p>
          <a:p>
            <a:pPr lvl="1"/>
            <a:endParaRPr lang="en-US" dirty="0" smtClean="0"/>
          </a:p>
          <a:p>
            <a:pPr lvl="1"/>
            <a:endParaRPr lang="en-US" dirty="0" smtClean="0"/>
          </a:p>
        </p:txBody>
      </p:sp>
    </p:spTree>
    <p:extLst>
      <p:ext uri="{BB962C8B-B14F-4D97-AF65-F5344CB8AC3E}">
        <p14:creationId xmlns:p14="http://schemas.microsoft.com/office/powerpoint/2010/main" val="54184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Marking Sensitive Data and Assets</a:t>
            </a:r>
            <a:endParaRPr lang="en-US" dirty="0"/>
          </a:p>
        </p:txBody>
      </p:sp>
      <p:sp>
        <p:nvSpPr>
          <p:cNvPr id="3" name="Content Placeholder 2"/>
          <p:cNvSpPr>
            <a:spLocks noGrp="1"/>
          </p:cNvSpPr>
          <p:nvPr>
            <p:ph idx="1"/>
          </p:nvPr>
        </p:nvSpPr>
        <p:spPr/>
        <p:txBody>
          <a:bodyPr>
            <a:normAutofit lnSpcReduction="10000"/>
          </a:bodyPr>
          <a:lstStyle/>
          <a:p>
            <a:r>
              <a:rPr lang="en-US" b="1" dirty="0" smtClean="0"/>
              <a:t>Marking (labeling)</a:t>
            </a:r>
            <a:r>
              <a:rPr lang="en-US" dirty="0" smtClean="0"/>
              <a:t> sensitive information ensures that users can easily identify the classification level of any data</a:t>
            </a:r>
          </a:p>
          <a:p>
            <a:r>
              <a:rPr lang="en-US" dirty="0" smtClean="0"/>
              <a:t>Physical labels indicate the security classification for the data stored on assets such as media or processed on a system</a:t>
            </a:r>
          </a:p>
          <a:p>
            <a:r>
              <a:rPr lang="en-US" dirty="0" smtClean="0"/>
              <a:t>Marking also includes using digital marks or labels</a:t>
            </a:r>
          </a:p>
          <a:p>
            <a:pPr lvl="1"/>
            <a:r>
              <a:rPr lang="en-US" dirty="0"/>
              <a:t>Headers or footers in a document</a:t>
            </a:r>
          </a:p>
          <a:p>
            <a:pPr lvl="1"/>
            <a:r>
              <a:rPr lang="en-US" dirty="0"/>
              <a:t>Watermark</a:t>
            </a:r>
          </a:p>
          <a:p>
            <a:r>
              <a:rPr lang="en-US" dirty="0" smtClean="0"/>
              <a:t>DLP can identify documents that include sensitive information based on labels and apply the appropriate security controls</a:t>
            </a:r>
          </a:p>
          <a:p>
            <a:r>
              <a:rPr lang="en-US" dirty="0" smtClean="0"/>
              <a:t>Marking aids on downgrading or declassifying data</a:t>
            </a:r>
          </a:p>
        </p:txBody>
      </p:sp>
    </p:spTree>
    <p:extLst>
      <p:ext uri="{BB962C8B-B14F-4D97-AF65-F5344CB8AC3E}">
        <p14:creationId xmlns:p14="http://schemas.microsoft.com/office/powerpoint/2010/main" val="281349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Handling Sensitive Information and Assets</a:t>
            </a:r>
            <a:endParaRPr lang="en-US" dirty="0"/>
          </a:p>
        </p:txBody>
      </p:sp>
      <p:sp>
        <p:nvSpPr>
          <p:cNvPr id="3" name="Content Placeholder 2"/>
          <p:cNvSpPr>
            <a:spLocks noGrp="1"/>
          </p:cNvSpPr>
          <p:nvPr>
            <p:ph idx="1"/>
          </p:nvPr>
        </p:nvSpPr>
        <p:spPr/>
        <p:txBody>
          <a:bodyPr/>
          <a:lstStyle/>
          <a:p>
            <a:r>
              <a:rPr lang="en-US" dirty="0" smtClean="0"/>
              <a:t>Refers to the secure transportation of media through its lifetime</a:t>
            </a:r>
          </a:p>
          <a:p>
            <a:r>
              <a:rPr lang="en-US" dirty="0" smtClean="0"/>
              <a:t>Common occurrence is the loss of control of backup tapes</a:t>
            </a:r>
          </a:p>
          <a:p>
            <a:r>
              <a:rPr lang="en-US" dirty="0" smtClean="0"/>
              <a:t>Policies and procedures need to be in place to ensure that people understand how to handle sensitive data</a:t>
            </a:r>
          </a:p>
          <a:p>
            <a:pPr lvl="1"/>
            <a:r>
              <a:rPr lang="en-US" dirty="0" smtClean="0"/>
              <a:t>Examples:</a:t>
            </a:r>
          </a:p>
          <a:p>
            <a:pPr lvl="2"/>
            <a:r>
              <a:rPr lang="en-US" dirty="0" smtClean="0"/>
              <a:t>U.K.’s Ministry of Defense mistakenly published nuclear submarine information in  Freedom of Information requests</a:t>
            </a:r>
          </a:p>
          <a:p>
            <a:pPr lvl="2"/>
            <a:r>
              <a:rPr lang="en-US" dirty="0" smtClean="0"/>
              <a:t>Amazon Web Services (AWS) Simple Storage Service exposed dozens of terabytes of data</a:t>
            </a:r>
          </a:p>
          <a:p>
            <a:pPr lvl="2"/>
            <a:r>
              <a:rPr lang="en-US" dirty="0" smtClean="0"/>
              <a:t>OPM breach; enough said</a:t>
            </a:r>
            <a:endParaRPr lang="en-US" dirty="0"/>
          </a:p>
        </p:txBody>
      </p:sp>
    </p:spTree>
    <p:extLst>
      <p:ext uri="{BB962C8B-B14F-4D97-AF65-F5344CB8AC3E}">
        <p14:creationId xmlns:p14="http://schemas.microsoft.com/office/powerpoint/2010/main" val="22697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Storing Sensitive Data</a:t>
            </a:r>
            <a:endParaRPr lang="en-US" dirty="0"/>
          </a:p>
        </p:txBody>
      </p:sp>
      <p:sp>
        <p:nvSpPr>
          <p:cNvPr id="3" name="Content Placeholder 2"/>
          <p:cNvSpPr>
            <a:spLocks noGrp="1"/>
          </p:cNvSpPr>
          <p:nvPr>
            <p:ph idx="1"/>
          </p:nvPr>
        </p:nvSpPr>
        <p:spPr/>
        <p:txBody>
          <a:bodyPr/>
          <a:lstStyle/>
          <a:p>
            <a:r>
              <a:rPr lang="en-US" dirty="0" smtClean="0"/>
              <a:t>Sensitive data should be stored in a way that it is protected against any type of loss</a:t>
            </a:r>
          </a:p>
          <a:p>
            <a:r>
              <a:rPr lang="en-US" dirty="0" smtClean="0"/>
              <a:t>Encryption: AES-256 provides strong encryption</a:t>
            </a:r>
          </a:p>
          <a:p>
            <a:r>
              <a:rPr lang="en-US" dirty="0" smtClean="0"/>
              <a:t>Sensitive data stored on physical media should follow basic physical security practices to prevent losses due to theft</a:t>
            </a:r>
          </a:p>
          <a:p>
            <a:r>
              <a:rPr lang="en-US" dirty="0" smtClean="0"/>
              <a:t>Environmental controls should be used to protect the media</a:t>
            </a:r>
          </a:p>
          <a:p>
            <a:pPr lvl="1"/>
            <a:r>
              <a:rPr lang="en-US" dirty="0" smtClean="0"/>
              <a:t>HVAC</a:t>
            </a:r>
          </a:p>
          <a:p>
            <a:r>
              <a:rPr lang="en-US" dirty="0" smtClean="0"/>
              <a:t>The value of the sensitive data is more than the cost of the media holding the data</a:t>
            </a:r>
          </a:p>
        </p:txBody>
      </p:sp>
    </p:spTree>
    <p:extLst>
      <p:ext uri="{BB962C8B-B14F-4D97-AF65-F5344CB8AC3E}">
        <p14:creationId xmlns:p14="http://schemas.microsoft.com/office/powerpoint/2010/main" val="69937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Destroying Sensitive Data</a:t>
            </a:r>
            <a:endParaRPr lang="en-US" dirty="0"/>
          </a:p>
        </p:txBody>
      </p:sp>
      <p:sp>
        <p:nvSpPr>
          <p:cNvPr id="3" name="Content Placeholder 2"/>
          <p:cNvSpPr>
            <a:spLocks noGrp="1"/>
          </p:cNvSpPr>
          <p:nvPr>
            <p:ph idx="1"/>
          </p:nvPr>
        </p:nvSpPr>
        <p:spPr/>
        <p:txBody>
          <a:bodyPr>
            <a:normAutofit lnSpcReduction="10000"/>
          </a:bodyPr>
          <a:lstStyle/>
          <a:p>
            <a:r>
              <a:rPr lang="en-US" dirty="0" smtClean="0"/>
              <a:t>When an organization no longer needs data, it should be destroyed</a:t>
            </a:r>
          </a:p>
          <a:p>
            <a:r>
              <a:rPr lang="en-US" dirty="0" smtClean="0"/>
              <a:t>Proper destruction ensures it does not fall into the wrong hands</a:t>
            </a:r>
          </a:p>
          <a:p>
            <a:r>
              <a:rPr lang="en-US" dirty="0" smtClean="0"/>
              <a:t>Highly classified data requires different steps than unclassified data</a:t>
            </a:r>
          </a:p>
          <a:p>
            <a:r>
              <a:rPr lang="en-US" dirty="0" smtClean="0"/>
              <a:t>An organization’s security policies should define acceptable methods of destruction of data</a:t>
            </a:r>
          </a:p>
          <a:p>
            <a:r>
              <a:rPr lang="en-US" b="1" dirty="0" smtClean="0"/>
              <a:t>NIST SP 800-88r1</a:t>
            </a:r>
            <a:r>
              <a:rPr lang="en-US" dirty="0" smtClean="0"/>
              <a:t>: “Guidelines for Media Sanitization” provides comprehensive details on different sanitization methods</a:t>
            </a:r>
          </a:p>
          <a:p>
            <a:pPr lvl="1"/>
            <a:r>
              <a:rPr lang="en-US" dirty="0"/>
              <a:t>Clearing, Purging, Destroying</a:t>
            </a:r>
          </a:p>
          <a:p>
            <a:r>
              <a:rPr lang="en-US" dirty="0" smtClean="0"/>
              <a:t>When disposing of computer assets, take into account nonvolatile memory; HDD, SSDs, CDs, etc.</a:t>
            </a:r>
          </a:p>
        </p:txBody>
      </p:sp>
    </p:spTree>
    <p:extLst>
      <p:ext uri="{BB962C8B-B14F-4D97-AF65-F5344CB8AC3E}">
        <p14:creationId xmlns:p14="http://schemas.microsoft.com/office/powerpoint/2010/main" val="421753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Data Remanence</a:t>
            </a:r>
            <a:endParaRPr lang="en-US" dirty="0"/>
          </a:p>
        </p:txBody>
      </p:sp>
      <p:sp>
        <p:nvSpPr>
          <p:cNvPr id="3" name="Content Placeholder 2"/>
          <p:cNvSpPr>
            <a:spLocks noGrp="1"/>
          </p:cNvSpPr>
          <p:nvPr>
            <p:ph idx="1"/>
          </p:nvPr>
        </p:nvSpPr>
        <p:spPr>
          <a:xfrm>
            <a:off x="838200" y="1825624"/>
            <a:ext cx="10515600" cy="4794631"/>
          </a:xfrm>
        </p:spPr>
        <p:txBody>
          <a:bodyPr>
            <a:normAutofit fontScale="92500" lnSpcReduction="20000"/>
          </a:bodyPr>
          <a:lstStyle/>
          <a:p>
            <a:r>
              <a:rPr lang="en-US" b="1" i="1" dirty="0" smtClean="0"/>
              <a:t>Data Remanence</a:t>
            </a:r>
            <a:r>
              <a:rPr lang="en-US" b="1" dirty="0" smtClean="0"/>
              <a:t> </a:t>
            </a:r>
            <a:r>
              <a:rPr lang="en-US" dirty="0" smtClean="0"/>
              <a:t>is data that remains on media after the data was supposedly erased</a:t>
            </a:r>
          </a:p>
          <a:p>
            <a:r>
              <a:rPr lang="en-US" dirty="0" smtClean="0"/>
              <a:t>Typically refers to data on hard drives as magnetic flux</a:t>
            </a:r>
          </a:p>
          <a:p>
            <a:r>
              <a:rPr lang="en-US" dirty="0" smtClean="0"/>
              <a:t>System tools generally leaves </a:t>
            </a:r>
            <a:r>
              <a:rPr lang="en-US" smtClean="0"/>
              <a:t>data </a:t>
            </a:r>
            <a:r>
              <a:rPr lang="en-US" smtClean="0"/>
              <a:t>remain on </a:t>
            </a:r>
            <a:r>
              <a:rPr lang="en-US" dirty="0" smtClean="0"/>
              <a:t>the media</a:t>
            </a:r>
          </a:p>
          <a:p>
            <a:pPr lvl="1"/>
            <a:r>
              <a:rPr lang="en-US" dirty="0" smtClean="0"/>
              <a:t>Deleting data doesn’t remove data; just the reference marker</a:t>
            </a:r>
          </a:p>
          <a:p>
            <a:pPr lvl="1"/>
            <a:r>
              <a:rPr lang="en-US" dirty="0" smtClean="0"/>
              <a:t>Overwriting doesn’t always work</a:t>
            </a:r>
          </a:p>
          <a:p>
            <a:r>
              <a:rPr lang="en-US" dirty="0" smtClean="0"/>
              <a:t>Degausser</a:t>
            </a:r>
          </a:p>
          <a:p>
            <a:pPr lvl="1"/>
            <a:r>
              <a:rPr lang="en-US" dirty="0" smtClean="0"/>
              <a:t>Uses magnetic fields to realign the magnetic field of traditional HDDs</a:t>
            </a:r>
          </a:p>
          <a:p>
            <a:r>
              <a:rPr lang="en-US" dirty="0" smtClean="0"/>
              <a:t>SSD</a:t>
            </a:r>
          </a:p>
          <a:p>
            <a:pPr lvl="1"/>
            <a:r>
              <a:rPr lang="en-US" dirty="0" smtClean="0"/>
              <a:t>Degaussers won’t work on SSD</a:t>
            </a:r>
          </a:p>
          <a:p>
            <a:pPr lvl="1"/>
            <a:r>
              <a:rPr lang="en-US" dirty="0" smtClean="0"/>
              <a:t>Built-in erase commands, but not always effective</a:t>
            </a:r>
          </a:p>
          <a:p>
            <a:pPr lvl="1"/>
            <a:r>
              <a:rPr lang="en-US" dirty="0" smtClean="0"/>
              <a:t>Destruction</a:t>
            </a:r>
          </a:p>
          <a:p>
            <a:pPr lvl="1"/>
            <a:r>
              <a:rPr lang="en-US" dirty="0" smtClean="0"/>
              <a:t>Encryption </a:t>
            </a:r>
          </a:p>
        </p:txBody>
      </p:sp>
    </p:spTree>
    <p:extLst>
      <p:ext uri="{BB962C8B-B14F-4D97-AF65-F5344CB8AC3E}">
        <p14:creationId xmlns:p14="http://schemas.microsoft.com/office/powerpoint/2010/main" val="363398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One of the first steps in asset security is identifying information and assets</a:t>
            </a:r>
          </a:p>
          <a:p>
            <a:r>
              <a:rPr lang="en-US" dirty="0" smtClean="0"/>
              <a:t>Personally Identifiable Information (PII)</a:t>
            </a:r>
          </a:p>
          <a:p>
            <a:r>
              <a:rPr lang="en-US" dirty="0" smtClean="0"/>
              <a:t>Protected Health Information (PHI)</a:t>
            </a:r>
          </a:p>
          <a:p>
            <a:r>
              <a:rPr lang="en-US" dirty="0" smtClean="0"/>
              <a:t>Proprietary Data</a:t>
            </a:r>
          </a:p>
        </p:txBody>
      </p:sp>
    </p:spTree>
    <p:extLst>
      <p:ext uri="{BB962C8B-B14F-4D97-AF65-F5344CB8AC3E}">
        <p14:creationId xmlns:p14="http://schemas.microsoft.com/office/powerpoint/2010/main" val="68657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Eliminating Data Remanence</a:t>
            </a:r>
            <a:endParaRPr lang="en-US" dirty="0"/>
          </a:p>
        </p:txBody>
      </p:sp>
      <p:sp>
        <p:nvSpPr>
          <p:cNvPr id="3" name="Content Placeholder 2"/>
          <p:cNvSpPr>
            <a:spLocks noGrp="1"/>
          </p:cNvSpPr>
          <p:nvPr>
            <p:ph idx="1"/>
          </p:nvPr>
        </p:nvSpPr>
        <p:spPr>
          <a:xfrm>
            <a:off x="838200" y="1690688"/>
            <a:ext cx="10515600" cy="4984432"/>
          </a:xfrm>
        </p:spPr>
        <p:txBody>
          <a:bodyPr>
            <a:normAutofit fontScale="70000" lnSpcReduction="20000"/>
          </a:bodyPr>
          <a:lstStyle/>
          <a:p>
            <a:r>
              <a:rPr lang="en-US" b="1" dirty="0" smtClean="0"/>
              <a:t>Erasing</a:t>
            </a:r>
          </a:p>
          <a:p>
            <a:pPr lvl="1"/>
            <a:r>
              <a:rPr lang="en-US" dirty="0" smtClean="0"/>
              <a:t>Delete operation on a computer; removes only the directory or catalog link to the data</a:t>
            </a:r>
          </a:p>
          <a:p>
            <a:r>
              <a:rPr lang="en-US" b="1" dirty="0" smtClean="0"/>
              <a:t>Clearing</a:t>
            </a:r>
          </a:p>
          <a:p>
            <a:pPr lvl="1"/>
            <a:r>
              <a:rPr lang="en-US" dirty="0" smtClean="0"/>
              <a:t>Overwriting; preparing media for reuse and ensuring data cannot be recovered using traditional recovery tools</a:t>
            </a:r>
          </a:p>
          <a:p>
            <a:pPr lvl="1"/>
            <a:r>
              <a:rPr lang="en-US" dirty="0" smtClean="0"/>
              <a:t>All addressable locations on the media are written over with unclassified data; single character or bit pattern</a:t>
            </a:r>
          </a:p>
          <a:p>
            <a:r>
              <a:rPr lang="en-US" b="1" dirty="0" smtClean="0"/>
              <a:t>Purging</a:t>
            </a:r>
          </a:p>
          <a:p>
            <a:pPr lvl="1"/>
            <a:r>
              <a:rPr lang="en-US" dirty="0" smtClean="0"/>
              <a:t>More intense form of clearing preparing the media for reuse</a:t>
            </a:r>
          </a:p>
          <a:p>
            <a:pPr lvl="1"/>
            <a:r>
              <a:rPr lang="en-US" dirty="0" smtClean="0"/>
              <a:t>Repeats the clearing process multiple times and may combine with degaussing</a:t>
            </a:r>
          </a:p>
          <a:p>
            <a:r>
              <a:rPr lang="en-US" b="1" dirty="0" smtClean="0"/>
              <a:t>Degaussing</a:t>
            </a:r>
          </a:p>
          <a:p>
            <a:pPr lvl="1"/>
            <a:r>
              <a:rPr lang="en-US" dirty="0" smtClean="0"/>
              <a:t>Creates a strong magnetic field  that erases data on some media; mostly magnetic drives</a:t>
            </a:r>
          </a:p>
          <a:p>
            <a:pPr lvl="1"/>
            <a:r>
              <a:rPr lang="en-US" dirty="0" smtClean="0"/>
              <a:t>Does not work on CDs, DVDs, or SSDs</a:t>
            </a:r>
          </a:p>
          <a:p>
            <a:r>
              <a:rPr lang="en-US" b="1" dirty="0" smtClean="0"/>
              <a:t>Destruction</a:t>
            </a:r>
          </a:p>
          <a:p>
            <a:pPr lvl="1"/>
            <a:r>
              <a:rPr lang="en-US" dirty="0" smtClean="0"/>
              <a:t>Final stage in the lifecycle of media and most secure method of sanitizing media</a:t>
            </a:r>
          </a:p>
          <a:p>
            <a:pPr lvl="1"/>
            <a:r>
              <a:rPr lang="en-US" dirty="0" smtClean="0"/>
              <a:t>Ensure that media cannot be repaired</a:t>
            </a:r>
          </a:p>
          <a:p>
            <a:pPr lvl="1"/>
            <a:r>
              <a:rPr lang="en-US" dirty="0" smtClean="0"/>
              <a:t>Incineration, crushing shredding, disintegration, and dissolving using caustic acids chemicals</a:t>
            </a:r>
          </a:p>
          <a:p>
            <a:r>
              <a:rPr lang="en-US" b="1" i="1" dirty="0" smtClean="0"/>
              <a:t>Declassification</a:t>
            </a:r>
            <a:endParaRPr lang="en-US" b="1" dirty="0" smtClean="0"/>
          </a:p>
          <a:p>
            <a:pPr lvl="1"/>
            <a:r>
              <a:rPr lang="en-US" dirty="0" smtClean="0"/>
              <a:t>Process that purges media or a system in preparation for reuse in an unclassified environment</a:t>
            </a:r>
          </a:p>
        </p:txBody>
      </p:sp>
    </p:spTree>
    <p:extLst>
      <p:ext uri="{BB962C8B-B14F-4D97-AF65-F5344CB8AC3E}">
        <p14:creationId xmlns:p14="http://schemas.microsoft.com/office/powerpoint/2010/main" val="366733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Ensuring Appropriate Asset Retention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Retention requirements apply to</a:t>
            </a:r>
          </a:p>
          <a:p>
            <a:pPr lvl="1"/>
            <a:r>
              <a:rPr lang="en-US" dirty="0"/>
              <a:t>Data or records</a:t>
            </a:r>
          </a:p>
          <a:p>
            <a:pPr lvl="1"/>
            <a:r>
              <a:rPr lang="en-US" dirty="0"/>
              <a:t>Medial holding sensitive data</a:t>
            </a:r>
          </a:p>
          <a:p>
            <a:pPr lvl="1"/>
            <a:r>
              <a:rPr lang="en-US" dirty="0"/>
              <a:t>System that process sensitive data</a:t>
            </a:r>
          </a:p>
          <a:p>
            <a:pPr lvl="1"/>
            <a:r>
              <a:rPr lang="en-US" dirty="0"/>
              <a:t>Personnel who have access to sensitive data</a:t>
            </a:r>
          </a:p>
          <a:p>
            <a:r>
              <a:rPr lang="en-US" dirty="0" smtClean="0"/>
              <a:t>Record retention involves retaining and maintaining important information as long as it is needed and destroying it when no longer needed</a:t>
            </a:r>
          </a:p>
          <a:p>
            <a:r>
              <a:rPr lang="en-US" dirty="0" smtClean="0"/>
              <a:t>Security policy or data policy dictates retention timeframes</a:t>
            </a:r>
          </a:p>
          <a:p>
            <a:r>
              <a:rPr lang="en-US" dirty="0" smtClean="0"/>
              <a:t>Audits logs may be retained for a specific amount of time</a:t>
            </a:r>
          </a:p>
          <a:p>
            <a:r>
              <a:rPr lang="en-US" dirty="0" smtClean="0"/>
              <a:t>Hardware refresh cycles every 3 to 5 years; retain only long enough to sanitize data</a:t>
            </a:r>
          </a:p>
          <a:p>
            <a:r>
              <a:rPr lang="en-US" dirty="0" smtClean="0"/>
              <a:t>Use NDAs for new hires and personnel leaving the organization</a:t>
            </a:r>
          </a:p>
        </p:txBody>
      </p:sp>
    </p:spTree>
    <p:extLst>
      <p:ext uri="{BB962C8B-B14F-4D97-AF65-F5344CB8AC3E}">
        <p14:creationId xmlns:p14="http://schemas.microsoft.com/office/powerpoint/2010/main" val="118801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Protection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Primary method to protect data is with </a:t>
            </a:r>
            <a:r>
              <a:rPr lang="en-US" b="1" dirty="0" smtClean="0"/>
              <a:t>encryption</a:t>
            </a:r>
          </a:p>
          <a:p>
            <a:r>
              <a:rPr lang="en-US" dirty="0" smtClean="0"/>
              <a:t>Converts cleartext/plaintext into ciphertext</a:t>
            </a:r>
          </a:p>
          <a:p>
            <a:r>
              <a:rPr lang="en-US" dirty="0" smtClean="0"/>
              <a:t>Protecting Data with Symmetric Encryption</a:t>
            </a:r>
          </a:p>
          <a:p>
            <a:pPr lvl="1"/>
            <a:r>
              <a:rPr lang="en-US" dirty="0" smtClean="0"/>
              <a:t>Same key to encrypt and decrypt data</a:t>
            </a:r>
          </a:p>
          <a:p>
            <a:pPr lvl="1"/>
            <a:r>
              <a:rPr lang="en-US" dirty="0" smtClean="0"/>
              <a:t>AES</a:t>
            </a:r>
          </a:p>
          <a:p>
            <a:pPr lvl="2"/>
            <a:r>
              <a:rPr lang="en-US" dirty="0" smtClean="0"/>
              <a:t>One of the most popular encryption algorithms</a:t>
            </a:r>
          </a:p>
          <a:p>
            <a:pPr lvl="2"/>
            <a:r>
              <a:rPr lang="en-US" dirty="0" smtClean="0"/>
              <a:t>Replacement for DES</a:t>
            </a:r>
          </a:p>
          <a:p>
            <a:pPr lvl="2"/>
            <a:r>
              <a:rPr lang="en-US" dirty="0" smtClean="0"/>
              <a:t>128, 192, 256 bit key sizes</a:t>
            </a:r>
          </a:p>
          <a:p>
            <a:pPr lvl="2"/>
            <a:r>
              <a:rPr lang="en-US" dirty="0" smtClean="0"/>
              <a:t>U.S. government approved up to Top Secret</a:t>
            </a:r>
          </a:p>
          <a:p>
            <a:pPr lvl="1"/>
            <a:r>
              <a:rPr lang="en-US" dirty="0" smtClean="0"/>
              <a:t>3DES</a:t>
            </a:r>
          </a:p>
          <a:p>
            <a:pPr lvl="2"/>
            <a:r>
              <a:rPr lang="en-US" dirty="0" smtClean="0"/>
              <a:t>DES used 56-bit keys; but newer versions use 112 or 168 bit keys</a:t>
            </a:r>
          </a:p>
          <a:p>
            <a:pPr lvl="2"/>
            <a:r>
              <a:rPr lang="en-US" dirty="0" smtClean="0"/>
              <a:t>Used in smart payment cards in conjunction with a pin</a:t>
            </a:r>
          </a:p>
          <a:p>
            <a:pPr lvl="1"/>
            <a:r>
              <a:rPr lang="en-US" dirty="0" smtClean="0"/>
              <a:t>Blowfish</a:t>
            </a:r>
          </a:p>
          <a:p>
            <a:pPr lvl="2"/>
            <a:r>
              <a:rPr lang="en-US" dirty="0" smtClean="0"/>
              <a:t>Developed by Bruce Schneier as alternative to DES</a:t>
            </a:r>
          </a:p>
          <a:p>
            <a:pPr lvl="2"/>
            <a:r>
              <a:rPr lang="en-US" dirty="0" smtClean="0"/>
              <a:t>LINUX system use bcrypt (key stretching algorithm) which is based on Blowfish</a:t>
            </a:r>
          </a:p>
        </p:txBody>
      </p:sp>
    </p:spTree>
    <p:extLst>
      <p:ext uri="{BB962C8B-B14F-4D97-AF65-F5344CB8AC3E}">
        <p14:creationId xmlns:p14="http://schemas.microsoft.com/office/powerpoint/2010/main" val="82237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Protection Methods</a:t>
            </a:r>
            <a:endParaRPr lang="en-US" dirty="0"/>
          </a:p>
        </p:txBody>
      </p:sp>
      <p:sp>
        <p:nvSpPr>
          <p:cNvPr id="3" name="Content Placeholder 2"/>
          <p:cNvSpPr>
            <a:spLocks noGrp="1"/>
          </p:cNvSpPr>
          <p:nvPr>
            <p:ph idx="1"/>
          </p:nvPr>
        </p:nvSpPr>
        <p:spPr>
          <a:xfrm>
            <a:off x="838200" y="1825624"/>
            <a:ext cx="10515600" cy="4831207"/>
          </a:xfrm>
        </p:spPr>
        <p:txBody>
          <a:bodyPr>
            <a:normAutofit lnSpcReduction="10000"/>
          </a:bodyPr>
          <a:lstStyle/>
          <a:p>
            <a:r>
              <a:rPr lang="en-US" dirty="0" smtClean="0"/>
              <a:t>Protecting Data with Transport Encryption</a:t>
            </a:r>
          </a:p>
          <a:p>
            <a:r>
              <a:rPr lang="en-US" dirty="0" smtClean="0"/>
              <a:t>Encrypts data before it is transmitted</a:t>
            </a:r>
          </a:p>
          <a:p>
            <a:pPr lvl="1"/>
            <a:r>
              <a:rPr lang="en-US" dirty="0" smtClean="0"/>
              <a:t>HTTPS (web browsers)</a:t>
            </a:r>
          </a:p>
          <a:p>
            <a:pPr lvl="2"/>
            <a:r>
              <a:rPr lang="en-US" dirty="0"/>
              <a:t>SSL – precursor to TLS; susceptible to POODLE attack (a downgrade attack)</a:t>
            </a:r>
          </a:p>
          <a:p>
            <a:pPr lvl="2"/>
            <a:r>
              <a:rPr lang="en-US" dirty="0"/>
              <a:t>TLS – replacement for SSL</a:t>
            </a:r>
          </a:p>
          <a:p>
            <a:pPr lvl="1"/>
            <a:r>
              <a:rPr lang="en-US" dirty="0" smtClean="0"/>
              <a:t>VPNs</a:t>
            </a:r>
          </a:p>
          <a:p>
            <a:pPr lvl="2"/>
            <a:r>
              <a:rPr lang="en-US" dirty="0"/>
              <a:t>Remote access</a:t>
            </a:r>
          </a:p>
          <a:p>
            <a:pPr lvl="2"/>
            <a:r>
              <a:rPr lang="en-US" dirty="0"/>
              <a:t>Can use TLS and IPSEC</a:t>
            </a:r>
          </a:p>
          <a:p>
            <a:pPr lvl="2"/>
            <a:r>
              <a:rPr lang="en-US" dirty="0"/>
              <a:t>IPSEC is often combined with L2TP</a:t>
            </a:r>
          </a:p>
          <a:p>
            <a:pPr lvl="1"/>
            <a:r>
              <a:rPr lang="en-US" dirty="0" smtClean="0"/>
              <a:t>SSH</a:t>
            </a:r>
          </a:p>
          <a:p>
            <a:pPr lvl="2"/>
            <a:r>
              <a:rPr lang="en-US" dirty="0" smtClean="0"/>
              <a:t>Encrypts data transmitted on internal networks</a:t>
            </a:r>
          </a:p>
          <a:p>
            <a:pPr lvl="2"/>
            <a:r>
              <a:rPr lang="en-US" dirty="0" smtClean="0"/>
              <a:t>Used to connect to remote servers</a:t>
            </a:r>
          </a:p>
          <a:p>
            <a:pPr lvl="2"/>
            <a:r>
              <a:rPr lang="en-US" dirty="0" smtClean="0"/>
              <a:t>Uses SCP protocol to enable SFTP over port 22</a:t>
            </a:r>
          </a:p>
          <a:p>
            <a:pPr lvl="2"/>
            <a:r>
              <a:rPr lang="en-US" dirty="0" smtClean="0"/>
              <a:t>Alternative to Telnet</a:t>
            </a:r>
          </a:p>
        </p:txBody>
      </p:sp>
    </p:spTree>
    <p:extLst>
      <p:ext uri="{BB962C8B-B14F-4D97-AF65-F5344CB8AC3E}">
        <p14:creationId xmlns:p14="http://schemas.microsoft.com/office/powerpoint/2010/main" val="20625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Data Owners</a:t>
            </a:r>
          </a:p>
          <a:p>
            <a:pPr lvl="1"/>
            <a:r>
              <a:rPr lang="en-US" dirty="0" smtClean="0"/>
              <a:t>The person who has ultimate organizational responsibility for data</a:t>
            </a:r>
          </a:p>
          <a:p>
            <a:pPr lvl="1"/>
            <a:r>
              <a:rPr lang="en-US" dirty="0" smtClean="0"/>
              <a:t>Typically the CEO, president, or department head (DH)</a:t>
            </a:r>
          </a:p>
          <a:p>
            <a:pPr lvl="1"/>
            <a:r>
              <a:rPr lang="en-US" b="1" dirty="0" smtClean="0"/>
              <a:t>Data owner identify the classification of data and ensure that it is labeled properly</a:t>
            </a:r>
            <a:endParaRPr lang="en-US" dirty="0" smtClean="0"/>
          </a:p>
          <a:p>
            <a:pPr lvl="1"/>
            <a:r>
              <a:rPr lang="en-US" b="1" dirty="0" smtClean="0"/>
              <a:t>NIST SP 800-18 </a:t>
            </a:r>
            <a:r>
              <a:rPr lang="en-US" dirty="0" smtClean="0"/>
              <a:t>outlines responsibilities for information owners:</a:t>
            </a:r>
          </a:p>
          <a:p>
            <a:pPr lvl="2"/>
            <a:r>
              <a:rPr lang="en-US" dirty="0" smtClean="0"/>
              <a:t>Establishes the rules for appropriate use and protection of the subject data/information</a:t>
            </a:r>
          </a:p>
          <a:p>
            <a:pPr lvl="2"/>
            <a:r>
              <a:rPr lang="en-US" dirty="0" smtClean="0"/>
              <a:t>Provides input to information system owners regarding the security requirements and security controls for the information systems where the information resides</a:t>
            </a:r>
          </a:p>
          <a:p>
            <a:pPr lvl="2"/>
            <a:r>
              <a:rPr lang="en-US" dirty="0" smtClean="0"/>
              <a:t>Decides who as access to the information system and types of privileges or access rights</a:t>
            </a:r>
          </a:p>
          <a:p>
            <a:pPr lvl="2"/>
            <a:r>
              <a:rPr lang="en-US" dirty="0" smtClean="0"/>
              <a:t>Assists in identification and assessment of the common security controls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a:xfrm>
            <a:off x="838200" y="1825624"/>
            <a:ext cx="10515600" cy="4812919"/>
          </a:xfrm>
        </p:spPr>
        <p:txBody>
          <a:bodyPr>
            <a:normAutofit lnSpcReduction="10000"/>
          </a:bodyPr>
          <a:lstStyle/>
          <a:p>
            <a:r>
              <a:rPr lang="en-US" b="1" dirty="0" smtClean="0"/>
              <a:t>Asset Owners</a:t>
            </a:r>
          </a:p>
          <a:p>
            <a:pPr lvl="1"/>
            <a:r>
              <a:rPr lang="en-US" dirty="0" smtClean="0"/>
              <a:t>Person who owns the asset or system that processes sensitive data</a:t>
            </a:r>
          </a:p>
          <a:p>
            <a:pPr lvl="1"/>
            <a:r>
              <a:rPr lang="en-US" b="1" dirty="0"/>
              <a:t>NIST SP 800-18 </a:t>
            </a:r>
            <a:r>
              <a:rPr lang="en-US" dirty="0"/>
              <a:t>outlines responsibilities of system owner:</a:t>
            </a:r>
          </a:p>
          <a:p>
            <a:pPr lvl="2"/>
            <a:r>
              <a:rPr lang="en-US" dirty="0"/>
              <a:t>Develops a system security plan in coordination </a:t>
            </a:r>
            <a:r>
              <a:rPr lang="en-US" dirty="0" smtClean="0"/>
              <a:t>with </a:t>
            </a:r>
            <a:r>
              <a:rPr lang="en-US" dirty="0"/>
              <a:t>information owners the system administrator, and functional end users</a:t>
            </a:r>
          </a:p>
          <a:p>
            <a:pPr lvl="2"/>
            <a:r>
              <a:rPr lang="en-US" dirty="0"/>
              <a:t>Maintains the system security plan and ensures that the system is deployed and operated according the agreed-upon security requirements</a:t>
            </a:r>
          </a:p>
          <a:p>
            <a:pPr lvl="2"/>
            <a:r>
              <a:rPr lang="en-US" dirty="0"/>
              <a:t>Ensures that system users and support personnel receive appropriate security training</a:t>
            </a:r>
          </a:p>
          <a:p>
            <a:pPr lvl="2"/>
            <a:r>
              <a:rPr lang="en-US" dirty="0"/>
              <a:t>Updates the system plan whenever a significant change occurs</a:t>
            </a:r>
          </a:p>
          <a:p>
            <a:pPr lvl="2"/>
            <a:r>
              <a:rPr lang="en-US" dirty="0"/>
              <a:t>Assist in the identification, </a:t>
            </a:r>
            <a:r>
              <a:rPr lang="en-US" dirty="0" smtClean="0"/>
              <a:t>implementation, </a:t>
            </a:r>
            <a:r>
              <a:rPr lang="en-US" dirty="0"/>
              <a:t>and assessment of the common security controls</a:t>
            </a:r>
          </a:p>
          <a:p>
            <a:pPr lvl="1"/>
            <a:r>
              <a:rPr lang="en-US" dirty="0" smtClean="0"/>
              <a:t>Systems owner is typically the same person as the data owner</a:t>
            </a:r>
          </a:p>
          <a:p>
            <a:pPr lvl="1"/>
            <a:r>
              <a:rPr lang="en-US" dirty="0" smtClean="0"/>
              <a:t>System owner is responsible for ensuring that data processed on the system remains secure</a:t>
            </a:r>
          </a:p>
        </p:txBody>
      </p:sp>
    </p:spTree>
    <p:extLst>
      <p:ext uri="{BB962C8B-B14F-4D97-AF65-F5344CB8AC3E}">
        <p14:creationId xmlns:p14="http://schemas.microsoft.com/office/powerpoint/2010/main" val="141694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Business/Mission Owners</a:t>
            </a:r>
          </a:p>
          <a:p>
            <a:pPr lvl="1"/>
            <a:r>
              <a:rPr lang="en-US" dirty="0" smtClean="0"/>
              <a:t>Viewed differently in different organizations</a:t>
            </a:r>
          </a:p>
          <a:p>
            <a:pPr lvl="1"/>
            <a:r>
              <a:rPr lang="en-US" b="1" dirty="0" smtClean="0"/>
              <a:t>NIST SP 800-18 </a:t>
            </a:r>
            <a:r>
              <a:rPr lang="en-US" dirty="0" smtClean="0"/>
              <a:t>refers to the business/mission owner as a program manager or information system owner</a:t>
            </a:r>
          </a:p>
          <a:p>
            <a:pPr lvl="1"/>
            <a:r>
              <a:rPr lang="en-US" dirty="0" smtClean="0"/>
              <a:t>Business owners are responsible for ensuring that system provide value to the organization</a:t>
            </a:r>
          </a:p>
          <a:p>
            <a:pPr lvl="1"/>
            <a:r>
              <a:rPr lang="en-US" dirty="0" smtClean="0"/>
              <a:t>Organizations often implement IT governance such as </a:t>
            </a:r>
            <a:r>
              <a:rPr lang="en-US" b="1" dirty="0" smtClean="0"/>
              <a:t>Control Objectives for Information and Related Technology (COBIT)</a:t>
            </a:r>
            <a:endParaRPr lang="en-US" b="1" dirty="0"/>
          </a:p>
        </p:txBody>
      </p:sp>
    </p:spTree>
    <p:extLst>
      <p:ext uri="{BB962C8B-B14F-4D97-AF65-F5344CB8AC3E}">
        <p14:creationId xmlns:p14="http://schemas.microsoft.com/office/powerpoint/2010/main" val="2397994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Data Processors</a:t>
            </a:r>
          </a:p>
          <a:p>
            <a:r>
              <a:rPr lang="en-US" dirty="0" smtClean="0"/>
              <a:t>Generically, a data processor is a system used to process data</a:t>
            </a:r>
          </a:p>
          <a:p>
            <a:r>
              <a:rPr lang="en-US" dirty="0" smtClean="0"/>
              <a:t>In the GDPR, </a:t>
            </a:r>
            <a:r>
              <a:rPr lang="en-US" i="1" dirty="0" smtClean="0"/>
              <a:t>data processor</a:t>
            </a:r>
            <a:r>
              <a:rPr lang="en-US" dirty="0" smtClean="0"/>
              <a:t> has more specific meaning:</a:t>
            </a:r>
          </a:p>
          <a:p>
            <a:pPr lvl="1"/>
            <a:r>
              <a:rPr lang="en-US" dirty="0"/>
              <a:t>“…a natural or legal person, public authority, agency, or other body, which processes </a:t>
            </a:r>
            <a:r>
              <a:rPr lang="en-US" dirty="0" smtClean="0"/>
              <a:t>personal </a:t>
            </a:r>
            <a:r>
              <a:rPr lang="en-US" dirty="0"/>
              <a:t>data solely on behalf of the data controller.”</a:t>
            </a:r>
          </a:p>
          <a:p>
            <a:r>
              <a:rPr lang="en-US" dirty="0" smtClean="0"/>
              <a:t>The GDPR restricts data transfers to countries outside the EU</a:t>
            </a:r>
          </a:p>
          <a:p>
            <a:pPr lvl="1"/>
            <a:r>
              <a:rPr lang="en-US" dirty="0" smtClean="0"/>
              <a:t>Penalties include fines of up to 4% of the global revenues</a:t>
            </a:r>
          </a:p>
          <a:p>
            <a:r>
              <a:rPr lang="en-US" dirty="0" smtClean="0"/>
              <a:t>The European Commission and the U.S. government developed the EU-US Privacy Shield program to replace the Safe Harbor program</a:t>
            </a:r>
          </a:p>
        </p:txBody>
      </p:sp>
    </p:spTree>
    <p:extLst>
      <p:ext uri="{BB962C8B-B14F-4D97-AF65-F5344CB8AC3E}">
        <p14:creationId xmlns:p14="http://schemas.microsoft.com/office/powerpoint/2010/main" val="484498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a:xfrm>
            <a:off x="838200" y="1825624"/>
            <a:ext cx="10515600" cy="4913503"/>
          </a:xfrm>
        </p:spPr>
        <p:txBody>
          <a:bodyPr>
            <a:normAutofit lnSpcReduction="10000"/>
          </a:bodyPr>
          <a:lstStyle/>
          <a:p>
            <a:r>
              <a:rPr lang="en-US" dirty="0" smtClean="0"/>
              <a:t>Organizations can self-certify, indicating that they are complying with the Privacy Shield principles the U.S. Department of Commerce</a:t>
            </a:r>
          </a:p>
          <a:p>
            <a:pPr lvl="1"/>
            <a:r>
              <a:rPr lang="en-US" dirty="0" smtClean="0"/>
              <a:t>Summary of Privacy Shield:</a:t>
            </a:r>
          </a:p>
          <a:p>
            <a:pPr lvl="2"/>
            <a:r>
              <a:rPr lang="en-US" i="1" u="sng" dirty="0" smtClean="0"/>
              <a:t>Notice</a:t>
            </a:r>
            <a:r>
              <a:rPr lang="en-US" dirty="0" smtClean="0"/>
              <a:t>: inform individuals about the purpose for collected information</a:t>
            </a:r>
          </a:p>
          <a:p>
            <a:pPr lvl="2"/>
            <a:r>
              <a:rPr lang="en-US" i="1" u="sng" dirty="0" smtClean="0"/>
              <a:t>Choice</a:t>
            </a:r>
            <a:r>
              <a:rPr lang="en-US" dirty="0" smtClean="0"/>
              <a:t>: Opportunity to opt out</a:t>
            </a:r>
          </a:p>
          <a:p>
            <a:pPr lvl="2"/>
            <a:r>
              <a:rPr lang="en-US" i="1" u="sng" dirty="0" smtClean="0"/>
              <a:t>Accountability for Onward Transfer</a:t>
            </a:r>
            <a:r>
              <a:rPr lang="en-US" dirty="0" smtClean="0"/>
              <a:t>: organizations can only transfer to other organizations the comply the Notice and Choice principles</a:t>
            </a:r>
          </a:p>
          <a:p>
            <a:pPr lvl="2"/>
            <a:r>
              <a:rPr lang="en-US" i="1" u="sng" dirty="0" smtClean="0"/>
              <a:t>Security</a:t>
            </a:r>
            <a:r>
              <a:rPr lang="en-US" dirty="0" smtClean="0"/>
              <a:t>: must take reasonable precautions to protect personal data</a:t>
            </a:r>
          </a:p>
          <a:p>
            <a:pPr lvl="2"/>
            <a:r>
              <a:rPr lang="en-US" i="1" u="sng" dirty="0" smtClean="0"/>
              <a:t>Data Integrity and Purpose Limitation</a:t>
            </a:r>
            <a:r>
              <a:rPr lang="en-US" dirty="0" smtClean="0"/>
              <a:t>: organizations should only collect data that is needed for processing purposes identified in the Notice principle</a:t>
            </a:r>
          </a:p>
          <a:p>
            <a:pPr lvl="2"/>
            <a:r>
              <a:rPr lang="en-US" i="1" u="sng" dirty="0" smtClean="0"/>
              <a:t>Access</a:t>
            </a:r>
            <a:r>
              <a:rPr lang="en-US" dirty="0" smtClean="0"/>
              <a:t>:  individuals must have access to personal information on organization holds about them</a:t>
            </a:r>
          </a:p>
          <a:p>
            <a:pPr lvl="2"/>
            <a:r>
              <a:rPr lang="en-US" i="1" u="sng" dirty="0" smtClean="0"/>
              <a:t>Recourse, Enforcement, and Liability</a:t>
            </a:r>
            <a:r>
              <a:rPr lang="en-US" dirty="0" smtClean="0"/>
              <a:t>: organizations must implement mechanisms to ensure compliance with the principles and provide mechanisms to handle individual complaints</a:t>
            </a:r>
          </a:p>
        </p:txBody>
      </p:sp>
    </p:spTree>
    <p:extLst>
      <p:ext uri="{BB962C8B-B14F-4D97-AF65-F5344CB8AC3E}">
        <p14:creationId xmlns:p14="http://schemas.microsoft.com/office/powerpoint/2010/main" val="368725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Pseudonymization</a:t>
            </a:r>
          </a:p>
          <a:p>
            <a:pPr lvl="1"/>
            <a:r>
              <a:rPr lang="en-US" dirty="0" smtClean="0"/>
              <a:t>Refers to the process of using pseudonyms to represent other data</a:t>
            </a:r>
          </a:p>
          <a:p>
            <a:pPr lvl="1"/>
            <a:r>
              <a:rPr lang="en-US" dirty="0" smtClean="0"/>
              <a:t>Can prevent the data from directly identifying and entity, such as a person</a:t>
            </a:r>
          </a:p>
          <a:p>
            <a:pPr lvl="1"/>
            <a:r>
              <a:rPr lang="en-US" dirty="0" smtClean="0"/>
              <a:t>Example: patient’s information in a medical records could be identified by an ID number not tied to SSN or other personal information</a:t>
            </a:r>
          </a:p>
          <a:p>
            <a:pPr lvl="1"/>
            <a:r>
              <a:rPr lang="en-US" dirty="0" smtClean="0"/>
              <a:t>The key is to have another resource (database) that allows you to identify the original data using the pseudonym</a:t>
            </a:r>
          </a:p>
          <a:p>
            <a:pPr lvl="1"/>
            <a:r>
              <a:rPr lang="en-US" dirty="0" smtClean="0"/>
              <a:t>Tokenization is similar to Pseudonymization</a:t>
            </a:r>
          </a:p>
          <a:p>
            <a:pPr lvl="2"/>
            <a:r>
              <a:rPr lang="en-US" dirty="0" smtClean="0"/>
              <a:t>Uses tokens to represent other data</a:t>
            </a:r>
          </a:p>
          <a:p>
            <a:pPr lvl="2"/>
            <a:r>
              <a:rPr lang="en-US" dirty="0" smtClean="0"/>
              <a:t>Neither the pseudonym nor the token have meaning outside the process</a:t>
            </a:r>
            <a:endParaRPr lang="en-US" dirty="0"/>
          </a:p>
        </p:txBody>
      </p:sp>
    </p:spTree>
    <p:extLst>
      <p:ext uri="{BB962C8B-B14F-4D97-AF65-F5344CB8AC3E}">
        <p14:creationId xmlns:p14="http://schemas.microsoft.com/office/powerpoint/2010/main" val="249402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Personally Identifiable Information (PII)</a:t>
            </a:r>
          </a:p>
          <a:p>
            <a:pPr lvl="1"/>
            <a:r>
              <a:rPr lang="en-US" dirty="0" smtClean="0"/>
              <a:t>Any information that can identify an individual</a:t>
            </a:r>
          </a:p>
          <a:p>
            <a:pPr lvl="2"/>
            <a:r>
              <a:rPr lang="en-US" dirty="0"/>
              <a:t>Name, SSN, date of birth, mother’s maiden name or biometric records, </a:t>
            </a:r>
            <a:r>
              <a:rPr lang="en-US" dirty="0" smtClean="0"/>
              <a:t>etc..</a:t>
            </a:r>
            <a:endParaRPr lang="en-US" dirty="0"/>
          </a:p>
          <a:p>
            <a:pPr lvl="2"/>
            <a:r>
              <a:rPr lang="en-US" dirty="0"/>
              <a:t>Linkable to an individual; medical, financial, and employment information</a:t>
            </a:r>
          </a:p>
          <a:p>
            <a:pPr lvl="2"/>
            <a:endParaRPr lang="en-US" dirty="0" smtClean="0"/>
          </a:p>
          <a:p>
            <a:pPr lvl="1"/>
            <a:r>
              <a:rPr lang="en-US" b="1" dirty="0" smtClean="0"/>
              <a:t>NIST SP 800-122</a:t>
            </a:r>
            <a:r>
              <a:rPr lang="en-US" dirty="0" smtClean="0"/>
              <a:t>: </a:t>
            </a:r>
            <a:r>
              <a:rPr lang="en-US" i="1" dirty="0" smtClean="0"/>
              <a:t>Guide to Protecting the Confidentiality of Personally Identifiable Information</a:t>
            </a:r>
          </a:p>
          <a:p>
            <a:pPr lvl="2"/>
            <a:r>
              <a:rPr lang="en-US" dirty="0" smtClean="0"/>
              <a:t>Provides information on how to protect PII</a:t>
            </a:r>
          </a:p>
        </p:txBody>
      </p:sp>
    </p:spTree>
    <p:extLst>
      <p:ext uri="{BB962C8B-B14F-4D97-AF65-F5344CB8AC3E}">
        <p14:creationId xmlns:p14="http://schemas.microsoft.com/office/powerpoint/2010/main" val="132524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Anonymization</a:t>
            </a:r>
          </a:p>
          <a:p>
            <a:pPr lvl="1"/>
            <a:r>
              <a:rPr lang="en-US" dirty="0" smtClean="0"/>
              <a:t>The process of removing all relevant data so that it is impossible to identify the original subject or person</a:t>
            </a:r>
          </a:p>
          <a:p>
            <a:pPr lvl="1"/>
            <a:r>
              <a:rPr lang="en-US" dirty="0" smtClean="0"/>
              <a:t>Data masking is an effective method of anonymizing data</a:t>
            </a:r>
          </a:p>
          <a:p>
            <a:pPr lvl="2"/>
            <a:r>
              <a:rPr lang="en-US" dirty="0" smtClean="0"/>
              <a:t>Masking swaps data in individual data columns so the records no longer represent the actual data</a:t>
            </a:r>
          </a:p>
          <a:p>
            <a:pPr lvl="2"/>
            <a:r>
              <a:rPr lang="en-US" dirty="0" smtClean="0"/>
              <a:t>Masking cannot be reversed</a:t>
            </a:r>
          </a:p>
          <a:p>
            <a:pPr lvl="1"/>
            <a:endParaRPr lang="en-US" dirty="0"/>
          </a:p>
        </p:txBody>
      </p:sp>
    </p:spTree>
    <p:extLst>
      <p:ext uri="{BB962C8B-B14F-4D97-AF65-F5344CB8AC3E}">
        <p14:creationId xmlns:p14="http://schemas.microsoft.com/office/powerpoint/2010/main" val="421962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b="1" dirty="0" smtClean="0"/>
              <a:t>Administrators</a:t>
            </a:r>
          </a:p>
          <a:p>
            <a:pPr lvl="1"/>
            <a:r>
              <a:rPr lang="en-US" dirty="0" smtClean="0"/>
              <a:t>Data administrators is responsible for granting access to personnel</a:t>
            </a:r>
          </a:p>
          <a:p>
            <a:pPr lvl="1"/>
            <a:r>
              <a:rPr lang="en-US" dirty="0" smtClean="0"/>
              <a:t>They can assign privileges and rights</a:t>
            </a:r>
          </a:p>
          <a:p>
            <a:pPr lvl="1"/>
            <a:r>
              <a:rPr lang="en-US" dirty="0" smtClean="0"/>
              <a:t>Typically assign using Role Based Access Control model</a:t>
            </a:r>
          </a:p>
          <a:p>
            <a:r>
              <a:rPr lang="en-US" b="1" dirty="0" smtClean="0"/>
              <a:t>Custodians</a:t>
            </a:r>
          </a:p>
          <a:p>
            <a:pPr lvl="1"/>
            <a:r>
              <a:rPr lang="en-US" dirty="0" smtClean="0"/>
              <a:t>Custodians protect integrity and security of data</a:t>
            </a:r>
          </a:p>
          <a:p>
            <a:r>
              <a:rPr lang="en-US" b="1" dirty="0" smtClean="0"/>
              <a:t>Users</a:t>
            </a:r>
          </a:p>
          <a:p>
            <a:pPr lvl="1"/>
            <a:r>
              <a:rPr lang="en-US" dirty="0" smtClean="0"/>
              <a:t>Any person who accesses data via a computing system to perform work tasks</a:t>
            </a:r>
          </a:p>
          <a:p>
            <a:pPr marL="0" indent="0">
              <a:buNone/>
            </a:pPr>
            <a:endParaRPr lang="en-US" dirty="0"/>
          </a:p>
        </p:txBody>
      </p:sp>
    </p:spTree>
    <p:extLst>
      <p:ext uri="{BB962C8B-B14F-4D97-AF65-F5344CB8AC3E}">
        <p14:creationId xmlns:p14="http://schemas.microsoft.com/office/powerpoint/2010/main" val="204484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Protecting Privacy</a:t>
            </a:r>
          </a:p>
        </p:txBody>
      </p:sp>
      <p:sp>
        <p:nvSpPr>
          <p:cNvPr id="3" name="Content Placeholder 2"/>
          <p:cNvSpPr>
            <a:spLocks noGrp="1"/>
          </p:cNvSpPr>
          <p:nvPr>
            <p:ph idx="1"/>
          </p:nvPr>
        </p:nvSpPr>
        <p:spPr/>
        <p:txBody>
          <a:bodyPr/>
          <a:lstStyle/>
          <a:p>
            <a:r>
              <a:rPr lang="en-US" dirty="0" smtClean="0"/>
              <a:t>Organizations have an obligation to protect data they collect and maintain; especially PII and PHI</a:t>
            </a:r>
          </a:p>
          <a:p>
            <a:r>
              <a:rPr lang="en-US" dirty="0" smtClean="0"/>
              <a:t>Many laws require organizations to disclose what data they collect why thy collect it, and how they plan to use the information</a:t>
            </a:r>
          </a:p>
          <a:p>
            <a:r>
              <a:rPr lang="en-US" dirty="0" smtClean="0"/>
              <a:t>It is common to use online privacy policy on their websites</a:t>
            </a:r>
          </a:p>
          <a:p>
            <a:pPr lvl="1"/>
            <a:r>
              <a:rPr lang="en-US" dirty="0" smtClean="0"/>
              <a:t>HIPAA, CalOPPA, PIPEDA (Canada), GDPR (E.U.)</a:t>
            </a:r>
            <a:endParaRPr lang="en-US" dirty="0"/>
          </a:p>
        </p:txBody>
      </p:sp>
    </p:spTree>
    <p:extLst>
      <p:ext uri="{BB962C8B-B14F-4D97-AF65-F5344CB8AC3E}">
        <p14:creationId xmlns:p14="http://schemas.microsoft.com/office/powerpoint/2010/main" val="1246607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Security Baselines</a:t>
            </a:r>
            <a:endParaRPr lang="en-US" dirty="0"/>
          </a:p>
        </p:txBody>
      </p:sp>
      <p:sp>
        <p:nvSpPr>
          <p:cNvPr id="3" name="Content Placeholder 2"/>
          <p:cNvSpPr>
            <a:spLocks noGrp="1"/>
          </p:cNvSpPr>
          <p:nvPr>
            <p:ph idx="1"/>
          </p:nvPr>
        </p:nvSpPr>
        <p:spPr/>
        <p:txBody>
          <a:bodyPr/>
          <a:lstStyle/>
          <a:p>
            <a:r>
              <a:rPr lang="en-US" dirty="0" smtClean="0"/>
              <a:t>Once an organization has identified assets; secure them</a:t>
            </a:r>
          </a:p>
          <a:p>
            <a:r>
              <a:rPr lang="en-US" dirty="0" smtClean="0"/>
              <a:t>Baselines provide a starting point and ensure minimum security</a:t>
            </a:r>
          </a:p>
          <a:p>
            <a:r>
              <a:rPr lang="en-US" dirty="0" smtClean="0"/>
              <a:t>After deploying a system, auditing processes periodically check the system to ensure they remain secure</a:t>
            </a:r>
          </a:p>
          <a:p>
            <a:r>
              <a:rPr lang="en-US" dirty="0" smtClean="0"/>
              <a:t>Principle of least privilege</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Scoping and Tailoring</a:t>
            </a:r>
            <a:endParaRPr lang="en-US" dirty="0"/>
          </a:p>
        </p:txBody>
      </p:sp>
      <p:sp>
        <p:nvSpPr>
          <p:cNvPr id="3" name="Content Placeholder 2"/>
          <p:cNvSpPr>
            <a:spLocks noGrp="1"/>
          </p:cNvSpPr>
          <p:nvPr>
            <p:ph idx="1"/>
          </p:nvPr>
        </p:nvSpPr>
        <p:spPr/>
        <p:txBody>
          <a:bodyPr/>
          <a:lstStyle/>
          <a:p>
            <a:r>
              <a:rPr lang="en-US" b="1" dirty="0" smtClean="0"/>
              <a:t>Scoping</a:t>
            </a:r>
          </a:p>
          <a:p>
            <a:pPr lvl="1"/>
            <a:r>
              <a:rPr lang="en-US" dirty="0" smtClean="0"/>
              <a:t>Reviewing a list of baseline security controls and selecting only those controls that apply to the IT system you’re trying to protect</a:t>
            </a:r>
          </a:p>
          <a:p>
            <a:r>
              <a:rPr lang="en-US" b="1" dirty="0" smtClean="0"/>
              <a:t>Tailoring</a:t>
            </a:r>
          </a:p>
          <a:p>
            <a:pPr lvl="1"/>
            <a:r>
              <a:rPr lang="en-US" dirty="0" smtClean="0"/>
              <a:t>Modifying the list of security controls within a baseline so that they align with the mission of the organization</a:t>
            </a:r>
            <a:endParaRPr lang="en-US" dirty="0"/>
          </a:p>
        </p:txBody>
      </p:sp>
    </p:spTree>
    <p:extLst>
      <p:ext uri="{BB962C8B-B14F-4D97-AF65-F5344CB8AC3E}">
        <p14:creationId xmlns:p14="http://schemas.microsoft.com/office/powerpoint/2010/main" val="2529744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Selecting Standards</a:t>
            </a:r>
            <a:endParaRPr lang="en-US" dirty="0"/>
          </a:p>
        </p:txBody>
      </p:sp>
      <p:sp>
        <p:nvSpPr>
          <p:cNvPr id="3" name="Content Placeholder 2"/>
          <p:cNvSpPr>
            <a:spLocks noGrp="1"/>
          </p:cNvSpPr>
          <p:nvPr>
            <p:ph idx="1"/>
          </p:nvPr>
        </p:nvSpPr>
        <p:spPr/>
        <p:txBody>
          <a:bodyPr/>
          <a:lstStyle/>
          <a:p>
            <a:r>
              <a:rPr lang="en-US" dirty="0" smtClean="0"/>
              <a:t>Organizations need to ensure that the controls comply with certain external security standards</a:t>
            </a:r>
          </a:p>
          <a:p>
            <a:r>
              <a:rPr lang="en-US" dirty="0" smtClean="0"/>
              <a:t>PCI DSS defines requirement that business owners must follow to process major credit cards</a:t>
            </a:r>
          </a:p>
          <a:p>
            <a:r>
              <a:rPr lang="en-US" b="1" dirty="0" smtClean="0"/>
              <a:t>NIST SP 800-18 </a:t>
            </a:r>
          </a:p>
          <a:p>
            <a:pPr lvl="1"/>
            <a:r>
              <a:rPr lang="en-US" dirty="0" smtClean="0"/>
              <a:t>Required by U.S. government organizations</a:t>
            </a:r>
          </a:p>
          <a:p>
            <a:pPr lvl="1"/>
            <a:r>
              <a:rPr lang="en-US" dirty="0" smtClean="0"/>
              <a:t>Good reference for private sector as well</a:t>
            </a:r>
            <a:endParaRPr lang="en-US" dirty="0"/>
          </a:p>
        </p:txBody>
      </p:sp>
    </p:spTree>
    <p:extLst>
      <p:ext uri="{BB962C8B-B14F-4D97-AF65-F5344CB8AC3E}">
        <p14:creationId xmlns:p14="http://schemas.microsoft.com/office/powerpoint/2010/main" val="3981495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Asset security focuses on collecting, handling, and protecting information throughout its lifecycle</a:t>
            </a:r>
          </a:p>
          <a:p>
            <a:r>
              <a:rPr lang="en-US" dirty="0" smtClean="0"/>
              <a:t>Classification is key step</a:t>
            </a:r>
          </a:p>
          <a:p>
            <a:r>
              <a:rPr lang="en-US" dirty="0" smtClean="0"/>
              <a:t>Marking and labeling data, system, and media</a:t>
            </a:r>
          </a:p>
          <a:p>
            <a:r>
              <a:rPr lang="en-US" dirty="0" smtClean="0"/>
              <a:t>Encryption</a:t>
            </a:r>
          </a:p>
          <a:p>
            <a:r>
              <a:rPr lang="en-US" dirty="0" smtClean="0"/>
              <a:t>Personnel roles; data owners, system owners, etc..</a:t>
            </a:r>
          </a:p>
          <a:p>
            <a:r>
              <a:rPr lang="en-US" dirty="0" smtClean="0"/>
              <a:t>GDPR</a:t>
            </a:r>
          </a:p>
          <a:p>
            <a:r>
              <a:rPr lang="en-US" dirty="0" smtClean="0"/>
              <a:t>Security baselines</a:t>
            </a:r>
            <a:endParaRPr lang="en-US" dirty="0"/>
          </a:p>
        </p:txBody>
      </p:sp>
    </p:spTree>
    <p:extLst>
      <p:ext uri="{BB962C8B-B14F-4D97-AF65-F5344CB8AC3E}">
        <p14:creationId xmlns:p14="http://schemas.microsoft.com/office/powerpoint/2010/main" val="17491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Protected Health Information (PHI)</a:t>
            </a:r>
          </a:p>
          <a:p>
            <a:pPr lvl="1"/>
            <a:r>
              <a:rPr lang="en-US" dirty="0" smtClean="0"/>
              <a:t>Any health-related information that can be related to a specific person</a:t>
            </a:r>
          </a:p>
          <a:p>
            <a:pPr lvl="2"/>
            <a:r>
              <a:rPr lang="en-US" dirty="0" smtClean="0"/>
              <a:t>HIPAA </a:t>
            </a:r>
            <a:r>
              <a:rPr lang="en-US" dirty="0"/>
              <a:t>mandates the protection of PHI, oral or recorded in any form or medium</a:t>
            </a:r>
          </a:p>
          <a:p>
            <a:pPr lvl="2"/>
            <a:r>
              <a:rPr lang="en-US" dirty="0"/>
              <a:t>Created or received by a health care provider, health plan, public health authority, employer, life insurer</a:t>
            </a:r>
            <a:r>
              <a:rPr lang="en-US" dirty="0" smtClean="0"/>
              <a:t>, </a:t>
            </a:r>
            <a:r>
              <a:rPr lang="en-US" dirty="0"/>
              <a:t>school or university</a:t>
            </a:r>
            <a:r>
              <a:rPr lang="en-US" dirty="0" smtClean="0"/>
              <a:t>, or </a:t>
            </a:r>
            <a:r>
              <a:rPr lang="en-US" dirty="0"/>
              <a:t>health care clearinghouse</a:t>
            </a:r>
          </a:p>
          <a:p>
            <a:pPr lvl="2"/>
            <a:r>
              <a:rPr lang="en-US" dirty="0"/>
              <a:t>Relates to the past, present, or future physical or mental health or condition of any individual, the provision of health care to an individual, or the past, present, or future payment for the provision of health care to an individual</a:t>
            </a:r>
          </a:p>
          <a:p>
            <a:pPr lvl="2"/>
            <a:endParaRPr lang="en-US" dirty="0" smtClean="0"/>
          </a:p>
          <a:p>
            <a:pPr lvl="1"/>
            <a:r>
              <a:rPr lang="en-US" dirty="0" smtClean="0"/>
              <a:t>HIPAA defines PHI more broadly</a:t>
            </a:r>
          </a:p>
          <a:p>
            <a:pPr lvl="2"/>
            <a:r>
              <a:rPr lang="en-US" dirty="0" smtClean="0"/>
              <a:t>Any employer that provides, or supplements, healthcare policies collects and handles PHI</a:t>
            </a:r>
          </a:p>
        </p:txBody>
      </p:sp>
    </p:spTree>
    <p:extLst>
      <p:ext uri="{BB962C8B-B14F-4D97-AF65-F5344CB8AC3E}">
        <p14:creationId xmlns:p14="http://schemas.microsoft.com/office/powerpoint/2010/main" val="25827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Proprietary Data</a:t>
            </a:r>
          </a:p>
          <a:p>
            <a:pPr lvl="1"/>
            <a:r>
              <a:rPr lang="en-US" dirty="0" smtClean="0"/>
              <a:t>Any data that helps an organization maintain a competitive edge</a:t>
            </a:r>
          </a:p>
          <a:p>
            <a:pPr lvl="1"/>
            <a:r>
              <a:rPr lang="en-US" dirty="0" smtClean="0"/>
              <a:t>Software code, technical plans, internal processes, intellectual property, or trade secrets</a:t>
            </a:r>
          </a:p>
          <a:p>
            <a:pPr lvl="1"/>
            <a:r>
              <a:rPr lang="en-US" dirty="0" smtClean="0"/>
              <a:t>Many criminals don’t care about copyrights, patents, or laws</a:t>
            </a:r>
          </a:p>
          <a:p>
            <a:pPr lvl="1"/>
            <a:r>
              <a:rPr lang="en-US" dirty="0" smtClean="0"/>
              <a:t>Foreign countries have stolen significant amount of proprietary data</a:t>
            </a:r>
          </a:p>
          <a:p>
            <a:pPr lvl="2"/>
            <a:r>
              <a:rPr lang="en-US" dirty="0" smtClean="0"/>
              <a:t>APT lists on Mandiant and Fireeye</a:t>
            </a:r>
          </a:p>
          <a:p>
            <a:pPr lvl="2"/>
            <a:r>
              <a:rPr lang="en-US" dirty="0" smtClean="0"/>
              <a:t>Different organizations identify the same APT with different names</a:t>
            </a:r>
          </a:p>
        </p:txBody>
      </p:sp>
    </p:spTree>
    <p:extLst>
      <p:ext uri="{BB962C8B-B14F-4D97-AF65-F5344CB8AC3E}">
        <p14:creationId xmlns:p14="http://schemas.microsoft.com/office/powerpoint/2010/main" val="253677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a:xfrm>
            <a:off x="838200" y="1825624"/>
            <a:ext cx="10515600" cy="4867783"/>
          </a:xfrm>
        </p:spPr>
        <p:txBody>
          <a:bodyPr>
            <a:normAutofit fontScale="92500" lnSpcReduction="20000"/>
          </a:bodyPr>
          <a:lstStyle/>
          <a:p>
            <a:r>
              <a:rPr lang="en-US" b="1" dirty="0" smtClean="0"/>
              <a:t>Data classification </a:t>
            </a:r>
            <a:r>
              <a:rPr lang="en-US" dirty="0" smtClean="0"/>
              <a:t>identifies the value of the data to the organization and is critical to protect data confidentiality and integrity</a:t>
            </a:r>
          </a:p>
          <a:p>
            <a:r>
              <a:rPr lang="en-US" dirty="0" smtClean="0"/>
              <a:t>It also identifies </a:t>
            </a:r>
            <a:r>
              <a:rPr lang="en-US" b="1" dirty="0" smtClean="0"/>
              <a:t>labels</a:t>
            </a:r>
            <a:r>
              <a:rPr lang="en-US" dirty="0" smtClean="0"/>
              <a:t> used in the organization</a:t>
            </a:r>
          </a:p>
          <a:p>
            <a:r>
              <a:rPr lang="en-US" dirty="0" smtClean="0"/>
              <a:t>Identifies how </a:t>
            </a:r>
            <a:r>
              <a:rPr lang="en-US" b="1" dirty="0" smtClean="0"/>
              <a:t>data owners </a:t>
            </a:r>
            <a:r>
              <a:rPr lang="en-US" dirty="0" smtClean="0"/>
              <a:t>can determine the proper classification and how personnel should protect data based on its classification</a:t>
            </a:r>
          </a:p>
          <a:p>
            <a:r>
              <a:rPr lang="en-US" dirty="0"/>
              <a:t>A Classification Authority is the entity that applies the original classification to the sensitive data, and strict rules identify who can do so</a:t>
            </a:r>
          </a:p>
          <a:p>
            <a:r>
              <a:rPr lang="en-US" dirty="0" smtClean="0"/>
              <a:t>Government classification</a:t>
            </a:r>
          </a:p>
          <a:p>
            <a:pPr lvl="1"/>
            <a:r>
              <a:rPr lang="en-US" dirty="0" smtClean="0"/>
              <a:t>Top Secret</a:t>
            </a:r>
          </a:p>
          <a:p>
            <a:pPr lvl="1"/>
            <a:r>
              <a:rPr lang="en-US" dirty="0" smtClean="0"/>
              <a:t>Secret </a:t>
            </a:r>
          </a:p>
          <a:p>
            <a:pPr lvl="1"/>
            <a:r>
              <a:rPr lang="en-US" dirty="0" smtClean="0"/>
              <a:t>Confidential</a:t>
            </a:r>
          </a:p>
          <a:p>
            <a:pPr lvl="1"/>
            <a:r>
              <a:rPr lang="en-US" dirty="0" smtClean="0"/>
              <a:t>Unclassified</a:t>
            </a:r>
          </a:p>
          <a:p>
            <a:pPr lvl="2"/>
            <a:r>
              <a:rPr lang="en-US" dirty="0" smtClean="0"/>
              <a:t>FOUO</a:t>
            </a:r>
          </a:p>
          <a:p>
            <a:pPr lvl="2"/>
            <a:r>
              <a:rPr lang="en-US" dirty="0" smtClean="0"/>
              <a:t>SBU</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p:txBody>
          <a:bodyPr/>
          <a:lstStyle/>
          <a:p>
            <a:r>
              <a:rPr lang="en-US" dirty="0" smtClean="0"/>
              <a:t>Nongovernmental organizations rarely need to classify their data based on potential damage to national security</a:t>
            </a:r>
          </a:p>
          <a:p>
            <a:r>
              <a:rPr lang="en-US" dirty="0" smtClean="0"/>
              <a:t>Some may use labels such as Class 3, Class 2, Class 1, and Class 0</a:t>
            </a:r>
          </a:p>
          <a:p>
            <a:r>
              <a:rPr lang="en-US" dirty="0" smtClean="0"/>
              <a:t>Others may use meaningful labels</a:t>
            </a:r>
          </a:p>
          <a:p>
            <a:pPr lvl="1"/>
            <a:r>
              <a:rPr lang="en-US" dirty="0"/>
              <a:t>Confidential/proprietary, private, sensitive, and public</a:t>
            </a:r>
          </a:p>
          <a:p>
            <a:r>
              <a:rPr lang="en-US" dirty="0" smtClean="0"/>
              <a:t>Both governmental and civilian classifications identify the relative value of the data to the organization</a:t>
            </a:r>
          </a:p>
          <a:p>
            <a:r>
              <a:rPr lang="en-US" dirty="0" smtClean="0"/>
              <a:t>Organizations can use any labels they desire</a:t>
            </a:r>
          </a:p>
          <a:p>
            <a:pPr marL="457200" lvl="1" indent="0">
              <a:buNone/>
            </a:pPr>
            <a:r>
              <a:rPr lang="en-US" dirty="0" smtClean="0"/>
              <a:t> </a:t>
            </a:r>
            <a:endParaRPr lang="en-US" dirty="0"/>
          </a:p>
        </p:txBody>
      </p:sp>
    </p:spTree>
    <p:extLst>
      <p:ext uri="{BB962C8B-B14F-4D97-AF65-F5344CB8AC3E}">
        <p14:creationId xmlns:p14="http://schemas.microsoft.com/office/powerpoint/2010/main" val="265503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Defining Data Classifications</a:t>
            </a:r>
          </a:p>
        </p:txBody>
      </p:sp>
      <p:sp>
        <p:nvSpPr>
          <p:cNvPr id="5" name="Isosceles Triangle 4"/>
          <p:cNvSpPr/>
          <p:nvPr/>
        </p:nvSpPr>
        <p:spPr>
          <a:xfrm>
            <a:off x="2817876" y="1690688"/>
            <a:ext cx="6556248" cy="45811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685470" y="2386584"/>
            <a:ext cx="821059" cy="3693319"/>
          </a:xfrm>
          <a:prstGeom prst="rect">
            <a:avLst/>
          </a:prstGeom>
          <a:noFill/>
        </p:spPr>
        <p:txBody>
          <a:bodyPr wrap="none" rtlCol="0">
            <a:spAutoFit/>
          </a:bodyPr>
          <a:lstStyle/>
          <a:p>
            <a:r>
              <a:rPr lang="en-US" dirty="0" smtClean="0"/>
              <a:t>Class 3</a:t>
            </a:r>
          </a:p>
          <a:p>
            <a:endParaRPr lang="en-US" dirty="0" smtClean="0"/>
          </a:p>
          <a:p>
            <a:endParaRPr lang="en-US" dirty="0" smtClean="0"/>
          </a:p>
          <a:p>
            <a:endParaRPr lang="en-US" dirty="0"/>
          </a:p>
          <a:p>
            <a:r>
              <a:rPr lang="en-US" dirty="0" smtClean="0"/>
              <a:t>Class 2</a:t>
            </a:r>
          </a:p>
          <a:p>
            <a:endParaRPr lang="en-US" dirty="0" smtClean="0"/>
          </a:p>
          <a:p>
            <a:endParaRPr lang="en-US" dirty="0" smtClean="0"/>
          </a:p>
          <a:p>
            <a:endParaRPr lang="en-US" dirty="0"/>
          </a:p>
          <a:p>
            <a:r>
              <a:rPr lang="en-US" dirty="0" smtClean="0"/>
              <a:t>Class 1</a:t>
            </a:r>
          </a:p>
          <a:p>
            <a:endParaRPr lang="en-US" dirty="0" smtClean="0"/>
          </a:p>
          <a:p>
            <a:endParaRPr lang="en-US" dirty="0" smtClean="0"/>
          </a:p>
          <a:p>
            <a:endParaRPr lang="en-US" dirty="0"/>
          </a:p>
          <a:p>
            <a:r>
              <a:rPr lang="en-US" dirty="0" smtClean="0"/>
              <a:t>Class 0</a:t>
            </a:r>
            <a:endParaRPr lang="en-US" dirty="0"/>
          </a:p>
        </p:txBody>
      </p:sp>
      <p:cxnSp>
        <p:nvCxnSpPr>
          <p:cNvPr id="9" name="Straight Connector 8"/>
          <p:cNvCxnSpPr/>
          <p:nvPr/>
        </p:nvCxnSpPr>
        <p:spPr>
          <a:xfrm flipV="1">
            <a:off x="4325112" y="4133089"/>
            <a:ext cx="3502152" cy="18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175504" y="3016251"/>
            <a:ext cx="188366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0168" y="5206397"/>
            <a:ext cx="4983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45930" y="3026665"/>
            <a:ext cx="4229574" cy="26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059168" y="3021458"/>
            <a:ext cx="4200144" cy="35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853646" y="4122676"/>
            <a:ext cx="339242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32688" y="4146169"/>
            <a:ext cx="339242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8561831" y="5211386"/>
            <a:ext cx="2791969" cy="12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45930" y="5192047"/>
            <a:ext cx="263242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40078" y="1554517"/>
            <a:ext cx="3298275" cy="923330"/>
          </a:xfrm>
          <a:prstGeom prst="rect">
            <a:avLst/>
          </a:prstGeom>
          <a:noFill/>
        </p:spPr>
        <p:txBody>
          <a:bodyPr wrap="none" rtlCol="0">
            <a:spAutoFit/>
          </a:bodyPr>
          <a:lstStyle/>
          <a:p>
            <a:r>
              <a:rPr lang="en-US" dirty="0" smtClean="0"/>
              <a:t>Governmental Classifications and</a:t>
            </a:r>
          </a:p>
          <a:p>
            <a:r>
              <a:rPr lang="en-US" dirty="0" smtClean="0"/>
              <a:t>Potential Adverse Impact </a:t>
            </a:r>
          </a:p>
          <a:p>
            <a:r>
              <a:rPr lang="en-US" dirty="0" smtClean="0"/>
              <a:t>From a Data Breach</a:t>
            </a:r>
          </a:p>
        </p:txBody>
      </p:sp>
      <p:sp>
        <p:nvSpPr>
          <p:cNvPr id="34" name="TextBox 33"/>
          <p:cNvSpPr txBox="1"/>
          <p:nvPr/>
        </p:nvSpPr>
        <p:spPr>
          <a:xfrm>
            <a:off x="8131151" y="1522059"/>
            <a:ext cx="3652538" cy="923330"/>
          </a:xfrm>
          <a:prstGeom prst="rect">
            <a:avLst/>
          </a:prstGeom>
          <a:noFill/>
        </p:spPr>
        <p:txBody>
          <a:bodyPr wrap="none" rtlCol="0">
            <a:spAutoFit/>
          </a:bodyPr>
          <a:lstStyle/>
          <a:p>
            <a:r>
              <a:rPr lang="en-US" dirty="0" smtClean="0"/>
              <a:t>Nongovernmental Classifications and</a:t>
            </a:r>
          </a:p>
          <a:p>
            <a:r>
              <a:rPr lang="en-US" dirty="0" smtClean="0"/>
              <a:t>Potential Adverse Impact </a:t>
            </a:r>
          </a:p>
          <a:p>
            <a:r>
              <a:rPr lang="en-US" dirty="0" smtClean="0"/>
              <a:t>From a Data Breach</a:t>
            </a:r>
          </a:p>
        </p:txBody>
      </p:sp>
      <p:sp>
        <p:nvSpPr>
          <p:cNvPr id="36" name="TextBox 35"/>
          <p:cNvSpPr txBox="1"/>
          <p:nvPr/>
        </p:nvSpPr>
        <p:spPr>
          <a:xfrm>
            <a:off x="964140" y="2686575"/>
            <a:ext cx="3932038" cy="369332"/>
          </a:xfrm>
          <a:prstGeom prst="rect">
            <a:avLst/>
          </a:prstGeom>
          <a:noFill/>
        </p:spPr>
        <p:txBody>
          <a:bodyPr wrap="none" rtlCol="0">
            <a:spAutoFit/>
          </a:bodyPr>
          <a:lstStyle/>
          <a:p>
            <a:r>
              <a:rPr lang="en-US" dirty="0" smtClean="0"/>
              <a:t>Top Secret: Exceptionally Grave Damage</a:t>
            </a:r>
            <a:endParaRPr lang="en-US" dirty="0"/>
          </a:p>
        </p:txBody>
      </p:sp>
      <p:sp>
        <p:nvSpPr>
          <p:cNvPr id="37" name="TextBox 36"/>
          <p:cNvSpPr txBox="1"/>
          <p:nvPr/>
        </p:nvSpPr>
        <p:spPr>
          <a:xfrm>
            <a:off x="1986905" y="3700899"/>
            <a:ext cx="2377830" cy="369332"/>
          </a:xfrm>
          <a:prstGeom prst="rect">
            <a:avLst/>
          </a:prstGeom>
          <a:noFill/>
        </p:spPr>
        <p:txBody>
          <a:bodyPr wrap="none" rtlCol="0">
            <a:spAutoFit/>
          </a:bodyPr>
          <a:lstStyle/>
          <a:p>
            <a:r>
              <a:rPr lang="en-US" dirty="0"/>
              <a:t>S</a:t>
            </a:r>
            <a:r>
              <a:rPr lang="en-US" dirty="0" smtClean="0"/>
              <a:t>ecret: Serious damage</a:t>
            </a:r>
            <a:endParaRPr lang="en-US" dirty="0"/>
          </a:p>
        </p:txBody>
      </p:sp>
      <p:sp>
        <p:nvSpPr>
          <p:cNvPr id="38" name="TextBox 37"/>
          <p:cNvSpPr txBox="1"/>
          <p:nvPr/>
        </p:nvSpPr>
        <p:spPr>
          <a:xfrm>
            <a:off x="1458707" y="4727187"/>
            <a:ext cx="2189446" cy="369332"/>
          </a:xfrm>
          <a:prstGeom prst="rect">
            <a:avLst/>
          </a:prstGeom>
          <a:noFill/>
        </p:spPr>
        <p:txBody>
          <a:bodyPr wrap="none" rtlCol="0">
            <a:spAutoFit/>
          </a:bodyPr>
          <a:lstStyle/>
          <a:p>
            <a:r>
              <a:rPr lang="en-US" dirty="0" smtClean="0"/>
              <a:t>Confidential: damage</a:t>
            </a:r>
            <a:endParaRPr lang="en-US" dirty="0"/>
          </a:p>
        </p:txBody>
      </p:sp>
      <p:sp>
        <p:nvSpPr>
          <p:cNvPr id="39" name="TextBox 38"/>
          <p:cNvSpPr txBox="1"/>
          <p:nvPr/>
        </p:nvSpPr>
        <p:spPr>
          <a:xfrm>
            <a:off x="1452848" y="5615858"/>
            <a:ext cx="1370888" cy="646331"/>
          </a:xfrm>
          <a:prstGeom prst="rect">
            <a:avLst/>
          </a:prstGeom>
          <a:noFill/>
        </p:spPr>
        <p:txBody>
          <a:bodyPr wrap="none" rtlCol="0">
            <a:spAutoFit/>
          </a:bodyPr>
          <a:lstStyle/>
          <a:p>
            <a:r>
              <a:rPr lang="en-US" dirty="0" smtClean="0"/>
              <a:t>Unclassified:</a:t>
            </a:r>
          </a:p>
          <a:p>
            <a:r>
              <a:rPr lang="en-US" dirty="0" smtClean="0"/>
              <a:t>No damage</a:t>
            </a:r>
            <a:endParaRPr lang="en-US" dirty="0"/>
          </a:p>
        </p:txBody>
      </p:sp>
      <p:sp>
        <p:nvSpPr>
          <p:cNvPr id="40" name="TextBox 39"/>
          <p:cNvSpPr txBox="1"/>
          <p:nvPr/>
        </p:nvSpPr>
        <p:spPr>
          <a:xfrm>
            <a:off x="8083196" y="2421592"/>
            <a:ext cx="2841099" cy="646331"/>
          </a:xfrm>
          <a:prstGeom prst="rect">
            <a:avLst/>
          </a:prstGeom>
          <a:noFill/>
        </p:spPr>
        <p:txBody>
          <a:bodyPr wrap="none" rtlCol="0">
            <a:spAutoFit/>
          </a:bodyPr>
          <a:lstStyle/>
          <a:p>
            <a:r>
              <a:rPr lang="en-US" dirty="0" smtClean="0"/>
              <a:t>Confidential/Proprietary:</a:t>
            </a:r>
          </a:p>
          <a:p>
            <a:r>
              <a:rPr lang="en-US" dirty="0" smtClean="0"/>
              <a:t>Exceptionally Grave Damage</a:t>
            </a:r>
            <a:endParaRPr lang="en-US" dirty="0"/>
          </a:p>
        </p:txBody>
      </p:sp>
      <p:sp>
        <p:nvSpPr>
          <p:cNvPr id="41" name="TextBox 40"/>
          <p:cNvSpPr txBox="1"/>
          <p:nvPr/>
        </p:nvSpPr>
        <p:spPr>
          <a:xfrm>
            <a:off x="7922588" y="3670220"/>
            <a:ext cx="2441374" cy="369332"/>
          </a:xfrm>
          <a:prstGeom prst="rect">
            <a:avLst/>
          </a:prstGeom>
          <a:noFill/>
        </p:spPr>
        <p:txBody>
          <a:bodyPr wrap="none" rtlCol="0">
            <a:spAutoFit/>
          </a:bodyPr>
          <a:lstStyle/>
          <a:p>
            <a:r>
              <a:rPr lang="en-US" dirty="0" smtClean="0"/>
              <a:t>Private: Serious damage</a:t>
            </a:r>
            <a:endParaRPr lang="en-US" dirty="0"/>
          </a:p>
        </p:txBody>
      </p:sp>
      <p:sp>
        <p:nvSpPr>
          <p:cNvPr id="42" name="TextBox 41"/>
          <p:cNvSpPr txBox="1"/>
          <p:nvPr/>
        </p:nvSpPr>
        <p:spPr>
          <a:xfrm>
            <a:off x="8698581" y="4763366"/>
            <a:ext cx="1903726" cy="369332"/>
          </a:xfrm>
          <a:prstGeom prst="rect">
            <a:avLst/>
          </a:prstGeom>
          <a:noFill/>
        </p:spPr>
        <p:txBody>
          <a:bodyPr wrap="none" rtlCol="0">
            <a:spAutoFit/>
          </a:bodyPr>
          <a:lstStyle/>
          <a:p>
            <a:r>
              <a:rPr lang="en-US" dirty="0" smtClean="0"/>
              <a:t>Sensitive: Damage</a:t>
            </a:r>
            <a:endParaRPr lang="en-US" dirty="0"/>
          </a:p>
        </p:txBody>
      </p:sp>
      <p:sp>
        <p:nvSpPr>
          <p:cNvPr id="43" name="TextBox 42"/>
          <p:cNvSpPr txBox="1"/>
          <p:nvPr/>
        </p:nvSpPr>
        <p:spPr>
          <a:xfrm>
            <a:off x="9418503" y="5615857"/>
            <a:ext cx="1258358" cy="646331"/>
          </a:xfrm>
          <a:prstGeom prst="rect">
            <a:avLst/>
          </a:prstGeom>
          <a:noFill/>
        </p:spPr>
        <p:txBody>
          <a:bodyPr wrap="none" rtlCol="0">
            <a:spAutoFit/>
          </a:bodyPr>
          <a:lstStyle/>
          <a:p>
            <a:r>
              <a:rPr lang="en-US" dirty="0" smtClean="0"/>
              <a:t>Public:</a:t>
            </a:r>
          </a:p>
          <a:p>
            <a:r>
              <a:rPr lang="en-US" dirty="0" smtClean="0"/>
              <a:t>No damage</a:t>
            </a:r>
            <a:endParaRPr lang="en-US" dirty="0"/>
          </a:p>
        </p:txBody>
      </p:sp>
    </p:spTree>
    <p:extLst>
      <p:ext uri="{BB962C8B-B14F-4D97-AF65-F5344CB8AC3E}">
        <p14:creationId xmlns:p14="http://schemas.microsoft.com/office/powerpoint/2010/main" val="157679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Nongovernmental:</a:t>
            </a:r>
          </a:p>
          <a:p>
            <a:pPr lvl="1"/>
            <a:r>
              <a:rPr lang="en-US" dirty="0" smtClean="0"/>
              <a:t>Confidential or Proprietary: </a:t>
            </a:r>
          </a:p>
          <a:p>
            <a:pPr lvl="2"/>
            <a:r>
              <a:rPr lang="en-US" dirty="0" smtClean="0"/>
              <a:t>highest level of classified data; a breach would cause exceptionally grave damage to the mission of the organization.  Example: Sony attacks = 100s of terabytes of data</a:t>
            </a:r>
          </a:p>
          <a:p>
            <a:pPr lvl="1"/>
            <a:r>
              <a:rPr lang="en-US" dirty="0" smtClean="0"/>
              <a:t>Private:</a:t>
            </a:r>
          </a:p>
          <a:p>
            <a:pPr lvl="2"/>
            <a:r>
              <a:rPr lang="en-US" dirty="0" smtClean="0"/>
              <a:t>Data that should stay private within the organization but doesn’t meet the definition of confidential or proprietary data; a breach would cause serious damage. Examples include PII and PHI</a:t>
            </a:r>
          </a:p>
          <a:p>
            <a:pPr lvl="1"/>
            <a:r>
              <a:rPr lang="en-US" dirty="0" smtClean="0"/>
              <a:t>Sensitive</a:t>
            </a:r>
          </a:p>
          <a:p>
            <a:pPr lvl="2"/>
            <a:r>
              <a:rPr lang="en-US" dirty="0" smtClean="0"/>
              <a:t>Similar confidential data; a breach would cause damage to the mission of the organization.  Example: IT personnel having knowledge about building layout, operating system, software, IP addresses, etc..</a:t>
            </a:r>
          </a:p>
          <a:p>
            <a:pPr lvl="1"/>
            <a:r>
              <a:rPr lang="en-US" dirty="0" smtClean="0"/>
              <a:t>Public</a:t>
            </a:r>
          </a:p>
          <a:p>
            <a:pPr lvl="2"/>
            <a:r>
              <a:rPr lang="en-US" dirty="0" smtClean="0"/>
              <a:t>Similar to unclassified data; information is typically posted in websites, brochures or any other public source.</a:t>
            </a:r>
            <a:endParaRPr lang="en-US" dirty="0"/>
          </a:p>
        </p:txBody>
      </p:sp>
    </p:spTree>
    <p:extLst>
      <p:ext uri="{BB962C8B-B14F-4D97-AF65-F5344CB8AC3E}">
        <p14:creationId xmlns:p14="http://schemas.microsoft.com/office/powerpoint/2010/main" val="222717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2802</Words>
  <Application>Microsoft Office PowerPoint</Application>
  <PresentationFormat>Widescreen</PresentationFormat>
  <Paragraphs>337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Chapter 5 Protecting Security of Assets</vt:lpstr>
      <vt:lpstr>Identify and Classify Assets</vt:lpstr>
      <vt:lpstr>Identify and Classify Assets</vt:lpstr>
      <vt:lpstr>Identify and Classify Assets</vt:lpstr>
      <vt:lpstr>Identify and Classify Assets</vt:lpstr>
      <vt:lpstr>Defining Data Classifications</vt:lpstr>
      <vt:lpstr>Defining Data Classifications</vt:lpstr>
      <vt:lpstr>Defining Data Classifications</vt:lpstr>
      <vt:lpstr>Defining Data Classifications</vt:lpstr>
      <vt:lpstr>Determining Asset Classifications</vt:lpstr>
      <vt:lpstr>Determining Data Security Controls</vt:lpstr>
      <vt:lpstr>Understanding Data States</vt:lpstr>
      <vt:lpstr>Understanding Data States</vt:lpstr>
      <vt:lpstr>Handling Information and Assets</vt:lpstr>
      <vt:lpstr>Marking Sensitive Data and Assets</vt:lpstr>
      <vt:lpstr>Handling Sensitive Information and Assets</vt:lpstr>
      <vt:lpstr>Storing Sensitive Data</vt:lpstr>
      <vt:lpstr>Destroying Sensitive Data</vt:lpstr>
      <vt:lpstr>Eliminating Data Remanence</vt:lpstr>
      <vt:lpstr>Eliminating Data Remanence</vt:lpstr>
      <vt:lpstr>Ensuring Appropriate Asset Retention</vt:lpstr>
      <vt:lpstr>Data Protection Methods</vt:lpstr>
      <vt:lpstr>Data Protection Methods</vt:lpstr>
      <vt:lpstr>Determining Ownership</vt:lpstr>
      <vt:lpstr>Determining Ownership</vt:lpstr>
      <vt:lpstr>Determining Ownership</vt:lpstr>
      <vt:lpstr>Determining Ownership</vt:lpstr>
      <vt:lpstr>Determining Ownership</vt:lpstr>
      <vt:lpstr>Determining Ownership</vt:lpstr>
      <vt:lpstr>Determining Ownership</vt:lpstr>
      <vt:lpstr>Determining Ownership</vt:lpstr>
      <vt:lpstr>Protecting Privacy</vt:lpstr>
      <vt:lpstr>Using Security Baselines</vt:lpstr>
      <vt:lpstr>Scoping and Tailoring</vt:lpstr>
      <vt:lpstr>Selecting Standards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65</cp:revision>
  <dcterms:created xsi:type="dcterms:W3CDTF">2019-09-16T01:37:19Z</dcterms:created>
  <dcterms:modified xsi:type="dcterms:W3CDTF">2021-01-05T20:11:30Z</dcterms:modified>
</cp:coreProperties>
</file>